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4" r:id="rId3"/>
    <p:sldMasterId id="2147483696" r:id="rId4"/>
    <p:sldMasterId id="2147483708" r:id="rId5"/>
    <p:sldMasterId id="2147483720" r:id="rId6"/>
  </p:sldMasterIdLst>
  <p:notesMasterIdLst>
    <p:notesMasterId r:id="rId88"/>
  </p:notesMasterIdLst>
  <p:sldIdLst>
    <p:sldId id="278" r:id="rId7"/>
    <p:sldId id="287" r:id="rId8"/>
    <p:sldId id="288" r:id="rId9"/>
    <p:sldId id="292" r:id="rId10"/>
    <p:sldId id="291" r:id="rId11"/>
    <p:sldId id="293" r:id="rId12"/>
    <p:sldId id="290" r:id="rId13"/>
    <p:sldId id="294" r:id="rId14"/>
    <p:sldId id="295" r:id="rId15"/>
    <p:sldId id="2089" r:id="rId16"/>
    <p:sldId id="2087" r:id="rId17"/>
    <p:sldId id="263" r:id="rId18"/>
    <p:sldId id="2088" r:id="rId19"/>
    <p:sldId id="256" r:id="rId20"/>
    <p:sldId id="499" r:id="rId21"/>
    <p:sldId id="2080" r:id="rId22"/>
    <p:sldId id="512" r:id="rId23"/>
    <p:sldId id="2091" r:id="rId24"/>
    <p:sldId id="506" r:id="rId25"/>
    <p:sldId id="513" r:id="rId26"/>
    <p:sldId id="257" r:id="rId27"/>
    <p:sldId id="507" r:id="rId28"/>
    <p:sldId id="509" r:id="rId29"/>
    <p:sldId id="2078" r:id="rId30"/>
    <p:sldId id="510" r:id="rId31"/>
    <p:sldId id="258" r:id="rId32"/>
    <p:sldId id="299" r:id="rId33"/>
    <p:sldId id="475" r:id="rId34"/>
    <p:sldId id="260" r:id="rId35"/>
    <p:sldId id="502" r:id="rId36"/>
    <p:sldId id="511" r:id="rId37"/>
    <p:sldId id="476" r:id="rId38"/>
    <p:sldId id="261" r:id="rId39"/>
    <p:sldId id="262" r:id="rId40"/>
    <p:sldId id="2092" r:id="rId41"/>
    <p:sldId id="264" r:id="rId42"/>
    <p:sldId id="265" r:id="rId43"/>
    <p:sldId id="266" r:id="rId44"/>
    <p:sldId id="267" r:id="rId45"/>
    <p:sldId id="2079" r:id="rId46"/>
    <p:sldId id="270" r:id="rId47"/>
    <p:sldId id="269" r:id="rId48"/>
    <p:sldId id="271" r:id="rId49"/>
    <p:sldId id="274" r:id="rId50"/>
    <p:sldId id="276" r:id="rId51"/>
    <p:sldId id="280" r:id="rId52"/>
    <p:sldId id="2081" r:id="rId53"/>
    <p:sldId id="2082" r:id="rId54"/>
    <p:sldId id="2093" r:id="rId55"/>
    <p:sldId id="277" r:id="rId56"/>
    <p:sldId id="279" r:id="rId57"/>
    <p:sldId id="2083" r:id="rId58"/>
    <p:sldId id="2084" r:id="rId59"/>
    <p:sldId id="2085" r:id="rId60"/>
    <p:sldId id="2086" r:id="rId61"/>
    <p:sldId id="515" r:id="rId62"/>
    <p:sldId id="282" r:id="rId63"/>
    <p:sldId id="463" r:id="rId64"/>
    <p:sldId id="284" r:id="rId65"/>
    <p:sldId id="2094" r:id="rId66"/>
    <p:sldId id="289" r:id="rId67"/>
    <p:sldId id="2095" r:id="rId68"/>
    <p:sldId id="2077" r:id="rId69"/>
    <p:sldId id="2096" r:id="rId70"/>
    <p:sldId id="2097" r:id="rId71"/>
    <p:sldId id="2099" r:id="rId72"/>
    <p:sldId id="2100" r:id="rId73"/>
    <p:sldId id="259" r:id="rId74"/>
    <p:sldId id="2101" r:id="rId75"/>
    <p:sldId id="2102" r:id="rId76"/>
    <p:sldId id="2103" r:id="rId77"/>
    <p:sldId id="268" r:id="rId78"/>
    <p:sldId id="275" r:id="rId79"/>
    <p:sldId id="2104" r:id="rId80"/>
    <p:sldId id="2105" r:id="rId81"/>
    <p:sldId id="281" r:id="rId82"/>
    <p:sldId id="2106" r:id="rId83"/>
    <p:sldId id="2107" r:id="rId84"/>
    <p:sldId id="2108" r:id="rId85"/>
    <p:sldId id="2109" r:id="rId86"/>
    <p:sldId id="2110"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presProps" Target="pres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487E7-52B6-464A-B213-3DF3EEDBD2EF}" type="datetimeFigureOut">
              <a:rPr lang="en-CA" smtClean="0"/>
              <a:t>2024-02-16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8AAFC-F5D5-407B-BC69-4A6BEDC1D4EA}" type="slidenum">
              <a:rPr lang="en-CA" smtClean="0"/>
              <a:t>‹#›</a:t>
            </a:fld>
            <a:endParaRPr lang="en-CA"/>
          </a:p>
        </p:txBody>
      </p:sp>
    </p:spTree>
    <p:extLst>
      <p:ext uri="{BB962C8B-B14F-4D97-AF65-F5344CB8AC3E}">
        <p14:creationId xmlns:p14="http://schemas.microsoft.com/office/powerpoint/2010/main" val="1884734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criticisms to AI was that it could never be creative. However, there is substantial research in computational creativity. Highlight that there are multiple definitions of creativity.</a:t>
            </a:r>
          </a:p>
          <a:p>
            <a:r>
              <a:rPr lang="en-GB" dirty="0"/>
              <a:t>For example, the game of Chess can be perfectly described. Any potential instance of the game can be written out. All routes to and from it can be stated. Yet, actual action of playing chess (i.e., making a choice among such routes) is described as a very creative process.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028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032b5a5bbb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1" name="Google Shape;151;g2032b5a5bbb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0DEF876-BDDC-2244-8F03-5DA869465533}"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77593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032b5a5bbb_0_6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Ask students what kinds of impacts do they expect AI will have.</a:t>
            </a:r>
            <a:endParaRPr dirty="0"/>
          </a:p>
        </p:txBody>
      </p:sp>
      <p:sp>
        <p:nvSpPr>
          <p:cNvPr id="169" name="Google Shape;169;g2032b5a5bbb_0_6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443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Evoke many more examples of such threats. Talk about current lawsuit by New York Times against Microsoft/OpenAI due to the fact that ChatGPT is trained on NYT texts. Talk about writer and actor strikes of 2023, etc.</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0DEF876-BDDC-2244-8F03-5DA869465533}"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65879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this transition so painful? A straight-forward argument based on path-dependence of technical change. Initial iterations of technology are not sufficiently productive to justify even low switching costs, however but the time technology demonstrates large advantage switching costs have swelled. So, the impact of switching to paradigm-altering technologies usually come at large costs for significant portion of society. This is not something new and unique to artificial intelligence.</a:t>
            </a:r>
          </a:p>
        </p:txBody>
      </p:sp>
      <p:sp>
        <p:nvSpPr>
          <p:cNvPr id="4" name="Slide Number Placeholder 3"/>
          <p:cNvSpPr>
            <a:spLocks noGrp="1"/>
          </p:cNvSpPr>
          <p:nvPr>
            <p:ph type="sldNum" sz="quarter" idx="5"/>
          </p:nvPr>
        </p:nvSpPr>
        <p:spPr/>
        <p:txBody>
          <a:bodyPr/>
          <a:lstStyle/>
          <a:p>
            <a:pPr marL="0" marR="0" lvl="0" indent="0" algn="r" defTabSz="911835" rtl="0" eaLnBrk="1" fontAlgn="auto" latinLnBrk="0" hangingPunct="1">
              <a:lnSpc>
                <a:spcPct val="100000"/>
              </a:lnSpc>
              <a:spcBef>
                <a:spcPts val="0"/>
              </a:spcBef>
              <a:spcAft>
                <a:spcPts val="0"/>
              </a:spcAft>
              <a:buClrTx/>
              <a:buSzTx/>
              <a:buFontTx/>
              <a:buNone/>
              <a:tabLst/>
              <a:defRPr/>
            </a:pPr>
            <a:fld id="{6BA8C897-4E6B-4E78-95E8-9EF5CB1DF966}" type="slidenum">
              <a:rPr kumimoji="0" lang="en-GB"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1835"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270515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example of solving problems incrementally by using the same technology rather than changing the technology paradigm. Once the system has saturated and paradigm needs to be changed, huge network of routes needs to be demolished (high costs).</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26382A-9339-944F-8828-80F057D7B02F}"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0320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8B2168-2C9A-9E4F-AC55-C54656157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54199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Responsible research is important in orienting our investments toward promising technologies. If technologies that are developed are not ethically acceptable, sustainable or desired they stand no chance of being integrated into modern society.</a:t>
            </a:r>
          </a:p>
        </p:txBody>
      </p:sp>
      <p:sp>
        <p:nvSpPr>
          <p:cNvPr id="4" name="Slide Number Placeholder 3"/>
          <p:cNvSpPr>
            <a:spLocks noGrp="1"/>
          </p:cNvSpPr>
          <p:nvPr>
            <p:ph type="sldNum" sz="quarter" idx="5"/>
          </p:nvPr>
        </p:nvSpPr>
        <p:spPr/>
        <p:txBody>
          <a:bodyPr/>
          <a:lstStyle/>
          <a:p>
            <a:pPr marL="0" marR="0" lvl="0" indent="0" algn="r" defTabSz="911835" rtl="0" eaLnBrk="1" fontAlgn="auto" latinLnBrk="0" hangingPunct="1">
              <a:lnSpc>
                <a:spcPct val="100000"/>
              </a:lnSpc>
              <a:spcBef>
                <a:spcPts val="0"/>
              </a:spcBef>
              <a:spcAft>
                <a:spcPts val="0"/>
              </a:spcAft>
              <a:buClrTx/>
              <a:buSzTx/>
              <a:buFontTx/>
              <a:buNone/>
              <a:tabLst/>
              <a:defRPr/>
            </a:pPr>
            <a:fld id="{6BA8C897-4E6B-4E78-95E8-9EF5CB1DF966}" type="slidenum">
              <a:rPr kumimoji="0" lang="en-GB"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1835"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085766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organizations developing AI technology seek early societal support/input and have come up with multiple business initiatives to complement their technical research.</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E294926-65E6-4FCD-A8D0-B0A8F365E2E9}" type="slidenum">
              <a:rPr kumimoji="0" lang="en-GB" sz="1400" b="0" i="0" u="none" strike="noStrike" kern="0" cap="none" spc="0" normalizeH="0" baseline="0" noProof="0" smtClean="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GB" sz="1400" b="0" i="0" u="none" strike="noStrike" kern="0" cap="none" spc="0" normalizeH="0" baseline="0" noProof="0" dirty="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3690316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032b5a5bbb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0" name="Google Shape;200;g2032b5a5bbb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6243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Effectively the argument is that all thought is distributed thought, and therefore it should be possible to create thought as a (distributed) computational system.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530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Mapping of businesses responsibilities based on the House of Lords report in the United Kingdom</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fld id="{EE294926-65E6-4FCD-A8D0-B0A8F365E2E9}" type="slidenum">
              <a:rPr kumimoji="0" lang="en-GB" sz="1400" b="0" i="0" u="none" strike="noStrike" kern="0" cap="none" spc="0" normalizeH="0" baseline="0" noProof="0" smtClean="0">
                <a:ln>
                  <a:noFill/>
                </a:ln>
                <a:solidFill>
                  <a:prstClr val="black"/>
                </a:solidFill>
                <a:effectLst/>
                <a:uLnTx/>
                <a:uFillTx/>
                <a:latin typeface="Arial"/>
                <a:cs typeface="Arial"/>
                <a:sym typeface="Arial"/>
              </a:rPr>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t>25</a:t>
            </a:fld>
            <a:endParaRPr kumimoji="0" lang="en-GB" sz="1400" b="0" i="0" u="none" strike="noStrike" kern="0" cap="none" spc="0" normalizeH="0" baseline="0" noProof="0" dirty="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480471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032b5a5bbb_0_6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9" name="Google Shape;169;g2032b5a5bbb_0_6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Set up another </a:t>
            </a:r>
            <a:r>
              <a:rPr lang="en-GB" dirty="0" err="1"/>
              <a:t>menti</a:t>
            </a:r>
            <a:r>
              <a:rPr lang="en-GB" dirty="0"/>
              <a:t> poll to see what students know</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0DEF876-BDDC-2244-8F03-5DA869465533}"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30393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Compare results with those of the UK population in 2018</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B83F1C3-4FA3-4491-97F4-43CA9C8BDFDF}"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69301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032b5a5bb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latin typeface="Arial"/>
                <a:ea typeface="Arial"/>
                <a:cs typeface="Arial"/>
                <a:sym typeface="Arial"/>
              </a:rPr>
              <a:t>There are </a:t>
            </a:r>
            <a:r>
              <a:rPr lang="en-US" dirty="0" err="1">
                <a:latin typeface="Arial"/>
                <a:ea typeface="Arial"/>
                <a:cs typeface="Arial"/>
                <a:sym typeface="Arial"/>
              </a:rPr>
              <a:t>already</a:t>
            </a:r>
            <a:r>
              <a:rPr lang="en-US" dirty="0">
                <a:latin typeface="Arial"/>
                <a:ea typeface="Arial"/>
                <a:cs typeface="Arial"/>
                <a:sym typeface="Arial"/>
              </a:rPr>
              <a:t> </a:t>
            </a:r>
            <a:r>
              <a:rPr lang="en-US" dirty="0" err="1">
                <a:latin typeface="Arial"/>
                <a:ea typeface="Arial"/>
                <a:cs typeface="Arial"/>
                <a:sym typeface="Arial"/>
              </a:rPr>
              <a:t>many</a:t>
            </a:r>
            <a:r>
              <a:rPr lang="en-US" dirty="0">
                <a:latin typeface="Arial"/>
                <a:ea typeface="Arial"/>
                <a:cs typeface="Arial"/>
                <a:sym typeface="Arial"/>
              </a:rPr>
              <a:t> applications of AI-</a:t>
            </a:r>
            <a:r>
              <a:rPr lang="en-US" dirty="0" err="1">
                <a:latin typeface="Arial"/>
                <a:ea typeface="Arial"/>
                <a:cs typeface="Arial"/>
                <a:sym typeface="Arial"/>
              </a:rPr>
              <a:t>associated</a:t>
            </a:r>
            <a:r>
              <a:rPr lang="en-US" dirty="0">
                <a:latin typeface="Arial"/>
                <a:ea typeface="Arial"/>
                <a:cs typeface="Arial"/>
                <a:sym typeface="Arial"/>
              </a:rPr>
              <a:t> technologies, </a:t>
            </a:r>
            <a:r>
              <a:rPr lang="en-US" dirty="0" err="1">
                <a:latin typeface="Arial"/>
                <a:ea typeface="Arial"/>
                <a:cs typeface="Arial"/>
                <a:sym typeface="Arial"/>
              </a:rPr>
              <a:t>even</a:t>
            </a:r>
            <a:r>
              <a:rPr lang="en-US" dirty="0">
                <a:latin typeface="Arial"/>
                <a:ea typeface="Arial"/>
                <a:cs typeface="Arial"/>
                <a:sym typeface="Arial"/>
              </a:rPr>
              <a:t> in the </a:t>
            </a:r>
            <a:r>
              <a:rPr lang="en-US" dirty="0" err="1">
                <a:latin typeface="Arial"/>
                <a:ea typeface="Arial"/>
                <a:cs typeface="Arial"/>
                <a:sym typeface="Arial"/>
              </a:rPr>
              <a:t>tools</a:t>
            </a:r>
            <a:r>
              <a:rPr lang="en-US" dirty="0">
                <a:latin typeface="Arial"/>
                <a:ea typeface="Arial"/>
                <a:cs typeface="Arial"/>
                <a:sym typeface="Arial"/>
              </a:rPr>
              <a:t> </a:t>
            </a:r>
            <a:r>
              <a:rPr lang="en-US" dirty="0" err="1">
                <a:latin typeface="Arial"/>
                <a:ea typeface="Arial"/>
                <a:cs typeface="Arial"/>
                <a:sym typeface="Arial"/>
              </a:rPr>
              <a:t>we</a:t>
            </a:r>
            <a:r>
              <a:rPr lang="en-US" dirty="0">
                <a:latin typeface="Arial"/>
                <a:ea typeface="Arial"/>
                <a:cs typeface="Arial"/>
                <a:sym typeface="Arial"/>
              </a:rPr>
              <a:t> use </a:t>
            </a:r>
            <a:r>
              <a:rPr lang="en-US" dirty="0" err="1">
                <a:latin typeface="Arial"/>
                <a:ea typeface="Arial"/>
                <a:cs typeface="Arial"/>
                <a:sym typeface="Arial"/>
              </a:rPr>
              <a:t>every</a:t>
            </a:r>
            <a:r>
              <a:rPr lang="en-US" dirty="0">
                <a:latin typeface="Arial"/>
                <a:ea typeface="Arial"/>
                <a:cs typeface="Arial"/>
                <a:sym typeface="Arial"/>
              </a:rPr>
              <a:t> </a:t>
            </a:r>
            <a:r>
              <a:rPr lang="en-US" dirty="0" err="1">
                <a:latin typeface="Arial"/>
                <a:ea typeface="Arial"/>
                <a:cs typeface="Arial"/>
                <a:sym typeface="Arial"/>
              </a:rPr>
              <a:t>day</a:t>
            </a:r>
            <a:r>
              <a:rPr lang="en-US" dirty="0">
                <a:latin typeface="Arial"/>
                <a:ea typeface="Arial"/>
                <a:cs typeface="Arial"/>
                <a:sym typeface="Arial"/>
              </a:rPr>
              <a:t>…</a:t>
            </a:r>
            <a:endParaRPr dirty="0"/>
          </a:p>
        </p:txBody>
      </p:sp>
      <p:sp>
        <p:nvSpPr>
          <p:cNvPr id="180" name="Google Shape;180;g2032b5a5bb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AI applications rely on big data. Systems with rich data sources do not require particularly different analysis methods in order to become extremely accurate and very useful. However, with new methods they can reach astonishing results.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BA8C897-4E6B-4E78-95E8-9EF5CB1DF966}"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34715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there are many concerns. Discuss these and perhaps other concerns that class might have.</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0DEF876-BDDC-2244-8F03-5DA869465533}"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23861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from UK in 2018</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B83F1C3-4FA3-4491-97F4-43CA9C8BDFDF}"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25165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032b5a5bbb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2032b5a5bbb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032b5a5bbb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Such convenience comes at a cost – hacking, responsibility allocation etc.</a:t>
            </a:r>
            <a:endParaRPr dirty="0"/>
          </a:p>
        </p:txBody>
      </p:sp>
      <p:sp>
        <p:nvSpPr>
          <p:cNvPr id="200" name="Google Shape;200;g2032b5a5bbb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Does this invalidate computational AI as well? An interesting topic to discuss with students.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9855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032b5a5bbb_0_1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err="1">
                <a:latin typeface="Arial"/>
                <a:ea typeface="Arial"/>
                <a:cs typeface="Arial"/>
                <a:sym typeface="Arial"/>
              </a:rPr>
              <a:t>According</a:t>
            </a:r>
            <a:r>
              <a:rPr lang="en-US" dirty="0">
                <a:latin typeface="Arial"/>
                <a:ea typeface="Arial"/>
                <a:cs typeface="Arial"/>
                <a:sym typeface="Arial"/>
              </a:rPr>
              <a:t> to </a:t>
            </a:r>
            <a:r>
              <a:rPr lang="en-US" dirty="0" err="1">
                <a:latin typeface="Arial"/>
                <a:ea typeface="Arial"/>
                <a:cs typeface="Arial"/>
                <a:sym typeface="Arial"/>
              </a:rPr>
              <a:t>anthropology</a:t>
            </a:r>
            <a:r>
              <a:rPr lang="en-US" dirty="0">
                <a:latin typeface="Arial"/>
                <a:ea typeface="Arial"/>
                <a:cs typeface="Arial"/>
                <a:sym typeface="Arial"/>
              </a:rPr>
              <a:t> and </a:t>
            </a:r>
            <a:r>
              <a:rPr lang="en-US" dirty="0" err="1">
                <a:latin typeface="Arial"/>
                <a:ea typeface="Arial"/>
                <a:cs typeface="Arial"/>
                <a:sym typeface="Arial"/>
              </a:rPr>
              <a:t>sociology</a:t>
            </a:r>
            <a:r>
              <a:rPr lang="en-US" dirty="0">
                <a:latin typeface="Arial"/>
                <a:ea typeface="Arial"/>
                <a:cs typeface="Arial"/>
                <a:sym typeface="Arial"/>
              </a:rPr>
              <a:t> </a:t>
            </a:r>
            <a:r>
              <a:rPr lang="en-US" dirty="0" err="1">
                <a:latin typeface="Arial"/>
                <a:ea typeface="Arial"/>
                <a:cs typeface="Arial"/>
                <a:sym typeface="Arial"/>
              </a:rPr>
              <a:t>studies</a:t>
            </a:r>
            <a:r>
              <a:rPr lang="en-US" dirty="0">
                <a:latin typeface="Arial"/>
                <a:ea typeface="Arial"/>
                <a:cs typeface="Arial"/>
                <a:sym typeface="Arial"/>
              </a:rPr>
              <a:t>, the </a:t>
            </a:r>
            <a:r>
              <a:rPr lang="en-US" dirty="0" err="1">
                <a:latin typeface="Arial"/>
                <a:ea typeface="Arial"/>
                <a:cs typeface="Arial"/>
                <a:sym typeface="Arial"/>
              </a:rPr>
              <a:t>evolution</a:t>
            </a:r>
            <a:r>
              <a:rPr lang="en-US" dirty="0">
                <a:latin typeface="Arial"/>
                <a:ea typeface="Arial"/>
                <a:cs typeface="Arial"/>
                <a:sym typeface="Arial"/>
              </a:rPr>
              <a:t> of </a:t>
            </a:r>
            <a:r>
              <a:rPr lang="en-US" dirty="0" err="1">
                <a:latin typeface="Arial"/>
                <a:ea typeface="Arial"/>
                <a:cs typeface="Arial"/>
                <a:sym typeface="Arial"/>
              </a:rPr>
              <a:t>technology</a:t>
            </a:r>
            <a:r>
              <a:rPr lang="en-US" dirty="0">
                <a:latin typeface="Arial"/>
                <a:ea typeface="Arial"/>
                <a:cs typeface="Arial"/>
                <a:sym typeface="Arial"/>
              </a:rPr>
              <a:t> </a:t>
            </a:r>
            <a:r>
              <a:rPr lang="en-US" dirty="0" err="1">
                <a:latin typeface="Arial"/>
                <a:ea typeface="Arial"/>
                <a:cs typeface="Arial"/>
                <a:sym typeface="Arial"/>
              </a:rPr>
              <a:t>is</a:t>
            </a:r>
            <a:r>
              <a:rPr lang="en-US" dirty="0">
                <a:latin typeface="Arial"/>
                <a:ea typeface="Arial"/>
                <a:cs typeface="Arial"/>
                <a:sym typeface="Arial"/>
              </a:rPr>
              <a:t> </a:t>
            </a:r>
            <a:r>
              <a:rPr lang="en-US" dirty="0" err="1">
                <a:latin typeface="Arial"/>
                <a:ea typeface="Arial"/>
                <a:cs typeface="Arial"/>
                <a:sym typeface="Arial"/>
              </a:rPr>
              <a:t>associated</a:t>
            </a:r>
            <a:r>
              <a:rPr lang="en-US" dirty="0">
                <a:latin typeface="Arial"/>
                <a:ea typeface="Arial"/>
                <a:cs typeface="Arial"/>
                <a:sym typeface="Arial"/>
              </a:rPr>
              <a:t> with a “</a:t>
            </a:r>
            <a:r>
              <a:rPr lang="en-US" dirty="0" err="1">
                <a:latin typeface="Arial"/>
                <a:ea typeface="Arial"/>
                <a:cs typeface="Arial"/>
                <a:sym typeface="Arial"/>
              </a:rPr>
              <a:t>recovery</a:t>
            </a:r>
            <a:r>
              <a:rPr lang="en-US" dirty="0">
                <a:latin typeface="Arial"/>
                <a:ea typeface="Arial"/>
                <a:cs typeface="Arial"/>
                <a:sym typeface="Arial"/>
              </a:rPr>
              <a:t> of </a:t>
            </a:r>
            <a:r>
              <a:rPr lang="en-US" dirty="0" err="1">
                <a:latin typeface="Arial"/>
                <a:ea typeface="Arial"/>
                <a:cs typeface="Arial"/>
                <a:sym typeface="Arial"/>
              </a:rPr>
              <a:t>lost</a:t>
            </a:r>
            <a:r>
              <a:rPr lang="en-US" dirty="0">
                <a:latin typeface="Arial"/>
                <a:ea typeface="Arial"/>
                <a:cs typeface="Arial"/>
                <a:sym typeface="Arial"/>
              </a:rPr>
              <a:t> </a:t>
            </a:r>
            <a:r>
              <a:rPr lang="en-US" dirty="0" err="1">
                <a:latin typeface="Arial"/>
                <a:ea typeface="Arial"/>
                <a:cs typeface="Arial"/>
                <a:sym typeface="Arial"/>
              </a:rPr>
              <a:t>spaces</a:t>
            </a:r>
            <a:r>
              <a:rPr lang="en-US" dirty="0">
                <a:latin typeface="Arial"/>
                <a:ea typeface="Arial"/>
                <a:cs typeface="Arial"/>
                <a:sym typeface="Arial"/>
              </a:rPr>
              <a:t>”; </a:t>
            </a:r>
            <a:r>
              <a:rPr lang="en-US" dirty="0" err="1">
                <a:latin typeface="Arial"/>
                <a:ea typeface="Arial"/>
                <a:cs typeface="Arial"/>
                <a:sym typeface="Arial"/>
              </a:rPr>
              <a:t>previous</a:t>
            </a:r>
            <a:r>
              <a:rPr lang="en-US" dirty="0">
                <a:latin typeface="Arial"/>
                <a:ea typeface="Arial"/>
                <a:cs typeface="Arial"/>
                <a:sym typeface="Arial"/>
              </a:rPr>
              <a:t> technologies have </a:t>
            </a:r>
            <a:r>
              <a:rPr lang="en-US" dirty="0" err="1">
                <a:latin typeface="Arial"/>
                <a:ea typeface="Arial"/>
                <a:cs typeface="Arial"/>
                <a:sym typeface="Arial"/>
              </a:rPr>
              <a:t>reduced</a:t>
            </a:r>
            <a:r>
              <a:rPr lang="en-US" dirty="0">
                <a:latin typeface="Arial"/>
                <a:ea typeface="Arial"/>
                <a:cs typeface="Arial"/>
                <a:sym typeface="Arial"/>
              </a:rPr>
              <a:t> the habitable and </a:t>
            </a:r>
            <a:r>
              <a:rPr lang="en-US" dirty="0" err="1">
                <a:latin typeface="Arial"/>
                <a:ea typeface="Arial"/>
                <a:cs typeface="Arial"/>
                <a:sym typeface="Arial"/>
              </a:rPr>
              <a:t>livable</a:t>
            </a:r>
            <a:r>
              <a:rPr lang="en-US" dirty="0">
                <a:latin typeface="Arial"/>
                <a:ea typeface="Arial"/>
                <a:cs typeface="Arial"/>
                <a:sym typeface="Arial"/>
              </a:rPr>
              <a:t> </a:t>
            </a:r>
            <a:r>
              <a:rPr lang="en-US" dirty="0" err="1">
                <a:latin typeface="Arial"/>
                <a:ea typeface="Arial"/>
                <a:cs typeface="Arial"/>
                <a:sym typeface="Arial"/>
              </a:rPr>
              <a:t>space</a:t>
            </a:r>
            <a:r>
              <a:rPr lang="en-US" dirty="0">
                <a:latin typeface="Arial"/>
                <a:ea typeface="Arial"/>
                <a:cs typeface="Arial"/>
                <a:sym typeface="Arial"/>
              </a:rPr>
              <a:t>, </a:t>
            </a:r>
            <a:r>
              <a:rPr lang="en-US" dirty="0" err="1">
                <a:latin typeface="Arial"/>
                <a:ea typeface="Arial"/>
                <a:cs typeface="Arial"/>
                <a:sym typeface="Arial"/>
              </a:rPr>
              <a:t>while</a:t>
            </a:r>
            <a:r>
              <a:rPr lang="en-US" dirty="0">
                <a:latin typeface="Arial"/>
                <a:ea typeface="Arial"/>
                <a:cs typeface="Arial"/>
                <a:sym typeface="Arial"/>
              </a:rPr>
              <a:t> the </a:t>
            </a:r>
            <a:r>
              <a:rPr lang="en-US" dirty="0" err="1">
                <a:latin typeface="Arial"/>
                <a:ea typeface="Arial"/>
                <a:cs typeface="Arial"/>
                <a:sym typeface="Arial"/>
              </a:rPr>
              <a:t>newer</a:t>
            </a:r>
            <a:r>
              <a:rPr lang="en-US" dirty="0">
                <a:latin typeface="Arial"/>
                <a:ea typeface="Arial"/>
                <a:cs typeface="Arial"/>
                <a:sym typeface="Arial"/>
              </a:rPr>
              <a:t> </a:t>
            </a:r>
            <a:r>
              <a:rPr lang="en-US" dirty="0" err="1">
                <a:latin typeface="Arial"/>
                <a:ea typeface="Arial"/>
                <a:cs typeface="Arial"/>
                <a:sym typeface="Arial"/>
              </a:rPr>
              <a:t>ones</a:t>
            </a:r>
            <a:r>
              <a:rPr lang="en-US" dirty="0">
                <a:latin typeface="Arial"/>
                <a:ea typeface="Arial"/>
                <a:cs typeface="Arial"/>
                <a:sym typeface="Arial"/>
              </a:rPr>
              <a:t> move </a:t>
            </a:r>
            <a:r>
              <a:rPr lang="en-US" dirty="0" err="1">
                <a:latin typeface="Arial"/>
                <a:ea typeface="Arial"/>
                <a:cs typeface="Arial"/>
                <a:sym typeface="Arial"/>
              </a:rPr>
              <a:t>towards</a:t>
            </a:r>
            <a:r>
              <a:rPr lang="en-US" dirty="0">
                <a:latin typeface="Arial"/>
                <a:ea typeface="Arial"/>
                <a:cs typeface="Arial"/>
                <a:sym typeface="Arial"/>
              </a:rPr>
              <a:t> </a:t>
            </a:r>
            <a:r>
              <a:rPr lang="en-US" dirty="0" err="1">
                <a:latin typeface="Arial"/>
                <a:ea typeface="Arial"/>
                <a:cs typeface="Arial"/>
                <a:sym typeface="Arial"/>
              </a:rPr>
              <a:t>integration</a:t>
            </a:r>
            <a:r>
              <a:rPr lang="en-US" dirty="0">
                <a:latin typeface="Arial"/>
                <a:ea typeface="Arial"/>
                <a:cs typeface="Arial"/>
                <a:sym typeface="Arial"/>
              </a:rPr>
              <a:t> </a:t>
            </a:r>
            <a:r>
              <a:rPr lang="en-US" dirty="0" err="1">
                <a:latin typeface="Arial"/>
                <a:ea typeface="Arial"/>
                <a:cs typeface="Arial"/>
                <a:sym typeface="Arial"/>
              </a:rPr>
              <a:t>into</a:t>
            </a:r>
            <a:r>
              <a:rPr lang="en-US" dirty="0">
                <a:latin typeface="Arial"/>
                <a:ea typeface="Arial"/>
                <a:cs typeface="Arial"/>
                <a:sym typeface="Arial"/>
              </a:rPr>
              <a:t> the </a:t>
            </a:r>
            <a:r>
              <a:rPr lang="en-US" dirty="0" err="1">
                <a:latin typeface="Arial"/>
                <a:ea typeface="Arial"/>
                <a:cs typeface="Arial"/>
                <a:sym typeface="Arial"/>
              </a:rPr>
              <a:t>environment</a:t>
            </a:r>
            <a:r>
              <a:rPr lang="en-US" dirty="0">
                <a:latin typeface="Arial"/>
                <a:ea typeface="Arial"/>
                <a:cs typeface="Arial"/>
                <a:sym typeface="Arial"/>
              </a:rPr>
              <a:t> (e.g., </a:t>
            </a:r>
            <a:r>
              <a:rPr lang="en-US" dirty="0" err="1">
                <a:latin typeface="Arial"/>
                <a:ea typeface="Arial"/>
                <a:cs typeface="Arial"/>
                <a:sym typeface="Arial"/>
              </a:rPr>
              <a:t>walls</a:t>
            </a:r>
            <a:r>
              <a:rPr lang="en-US" dirty="0">
                <a:latin typeface="Arial"/>
                <a:ea typeface="Arial"/>
                <a:cs typeface="Arial"/>
                <a:sym typeface="Arial"/>
              </a:rPr>
              <a:t>, </a:t>
            </a:r>
            <a:r>
              <a:rPr lang="en-US" dirty="0" err="1">
                <a:latin typeface="Arial"/>
                <a:ea typeface="Arial"/>
                <a:cs typeface="Arial"/>
                <a:sym typeface="Arial"/>
              </a:rPr>
              <a:t>furniture</a:t>
            </a:r>
            <a:r>
              <a:rPr lang="en-US" dirty="0">
                <a:latin typeface="Arial"/>
                <a:ea typeface="Arial"/>
                <a:cs typeface="Arial"/>
                <a:sym typeface="Arial"/>
              </a:rPr>
              <a:t>)… </a:t>
            </a:r>
            <a:r>
              <a:rPr lang="en-US" dirty="0" err="1">
                <a:latin typeface="Arial"/>
                <a:ea typeface="Arial"/>
                <a:cs typeface="Arial"/>
                <a:sym typeface="Arial"/>
              </a:rPr>
              <a:t>giving</a:t>
            </a:r>
            <a:r>
              <a:rPr lang="en-US" dirty="0">
                <a:latin typeface="Arial"/>
                <a:ea typeface="Arial"/>
                <a:cs typeface="Arial"/>
                <a:sym typeface="Arial"/>
              </a:rPr>
              <a:t> back </a:t>
            </a:r>
            <a:r>
              <a:rPr lang="en-US" dirty="0" err="1">
                <a:latin typeface="Arial"/>
                <a:ea typeface="Arial"/>
                <a:cs typeface="Arial"/>
                <a:sym typeface="Arial"/>
              </a:rPr>
              <a:t>freedom</a:t>
            </a:r>
            <a:r>
              <a:rPr lang="en-US" dirty="0">
                <a:latin typeface="Arial"/>
                <a:ea typeface="Arial"/>
                <a:cs typeface="Arial"/>
                <a:sym typeface="Arial"/>
              </a:rPr>
              <a:t> to move to the user</a:t>
            </a:r>
          </a:p>
          <a:p>
            <a:pPr marL="0" lvl="0" indent="0" algn="l" rtl="0">
              <a:spcBef>
                <a:spcPts val="360"/>
              </a:spcBef>
              <a:spcAft>
                <a:spcPts val="0"/>
              </a:spcAft>
              <a:buNone/>
            </a:pPr>
            <a:r>
              <a:rPr lang="en-US" dirty="0">
                <a:latin typeface="Arial"/>
                <a:cs typeface="Arial"/>
                <a:sym typeface="Arial"/>
              </a:rPr>
              <a:t>More on UX and </a:t>
            </a:r>
            <a:r>
              <a:rPr lang="en-US" dirty="0" err="1">
                <a:latin typeface="Arial"/>
                <a:cs typeface="Arial"/>
                <a:sym typeface="Arial"/>
              </a:rPr>
              <a:t>ergonomics</a:t>
            </a:r>
            <a:r>
              <a:rPr lang="en-US" dirty="0">
                <a:latin typeface="Arial"/>
                <a:cs typeface="Arial"/>
                <a:sym typeface="Arial"/>
              </a:rPr>
              <a:t> in session 4.</a:t>
            </a:r>
            <a:endParaRPr dirty="0"/>
          </a:p>
        </p:txBody>
      </p:sp>
      <p:sp>
        <p:nvSpPr>
          <p:cNvPr id="206" name="Google Shape;206;g2032b5a5bbb_0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032b5a5bbb_0_3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Again, impact on work-force of new technologies is not new. All industrial revolutions and General Purpose Technologies have had similar consequences (of varied scales). </a:t>
            </a:r>
            <a:endParaRPr dirty="0"/>
          </a:p>
        </p:txBody>
      </p:sp>
      <p:sp>
        <p:nvSpPr>
          <p:cNvPr id="213" name="Google Shape;213;g2032b5a5bbb_0_3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032b5a5bbb_0_3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Potentially tie this to Schumpeter and creative </a:t>
            </a:r>
            <a:r>
              <a:rPr lang="en-US" dirty="0" err="1"/>
              <a:t>distruction</a:t>
            </a:r>
            <a:r>
              <a:rPr lang="en-US" dirty="0"/>
              <a:t>.</a:t>
            </a:r>
            <a:endParaRPr dirty="0"/>
          </a:p>
        </p:txBody>
      </p:sp>
      <p:sp>
        <p:nvSpPr>
          <p:cNvPr id="222" name="Google Shape;222;g2032b5a5bbb_0_3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032b5a5bbb_0_3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g2032b5a5bbb_0_3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032b5a5bbb_0_3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Font typeface="Arial"/>
              <a:buNone/>
            </a:pPr>
            <a:r>
              <a:rPr lang="en-US" dirty="0">
                <a:latin typeface="Arial"/>
                <a:ea typeface="Arial"/>
                <a:cs typeface="Arial"/>
                <a:sym typeface="Arial"/>
              </a:rPr>
              <a:t>Professor Dragomir Radev of Yale tries to teach humor to AI by having them categorize reader-submitted captions for cartoons in the New Yorker magazine</a:t>
            </a:r>
          </a:p>
          <a:p>
            <a:pPr marL="0" lvl="0" indent="0" algn="l" rtl="0">
              <a:spcBef>
                <a:spcPts val="360"/>
              </a:spcBef>
              <a:spcAft>
                <a:spcPts val="0"/>
              </a:spcAft>
              <a:buClr>
                <a:schemeClr val="dk1"/>
              </a:buClr>
              <a:buFont typeface="Arial"/>
              <a:buNone/>
            </a:pPr>
            <a:r>
              <a:rPr lang="en-US" dirty="0">
                <a:latin typeface="Arial"/>
                <a:ea typeface="Arial"/>
                <a:cs typeface="Arial"/>
                <a:sym typeface="Arial"/>
              </a:rPr>
              <a:t>However, there is research that demonstrates that people do not like jokes generated by computers. Or rather, they like (same) jokes less when they know they are generated by computer compared to when they think they are generated by a human. So, incentives of media to automate such processes (at least openly) are not straight forward.</a:t>
            </a:r>
            <a:endParaRPr dirty="0">
              <a:latin typeface="Arial"/>
              <a:ea typeface="Arial"/>
              <a:cs typeface="Arial"/>
              <a:sym typeface="Arial"/>
            </a:endParaRPr>
          </a:p>
          <a:p>
            <a:pPr marL="0" lvl="0" indent="0" algn="l" rtl="0">
              <a:spcBef>
                <a:spcPts val="0"/>
              </a:spcBef>
              <a:spcAft>
                <a:spcPts val="0"/>
              </a:spcAft>
              <a:buNone/>
            </a:pPr>
            <a:endParaRPr dirty="0"/>
          </a:p>
        </p:txBody>
      </p:sp>
      <p:sp>
        <p:nvSpPr>
          <p:cNvPr id="241" name="Google Shape;241;g2032b5a5bbb_0_3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032b5a5bbb_0_3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Tie this to the literature on the impact of bots during 2016 US presidential election campaign.</a:t>
            </a:r>
            <a:endParaRPr dirty="0"/>
          </a:p>
        </p:txBody>
      </p:sp>
      <p:sp>
        <p:nvSpPr>
          <p:cNvPr id="232" name="Google Shape;232;g2032b5a5bbb_0_3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41226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032b5a5bbb_0_3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Tie back to Kurzweil’s singularity – one of the biggest potential societal impacts. Not really diffused although being present as early as 10 years ago.</a:t>
            </a:r>
          </a:p>
          <a:p>
            <a:pPr marL="0" lvl="0" indent="0" algn="l" rtl="0">
              <a:spcBef>
                <a:spcPts val="0"/>
              </a:spcBef>
              <a:spcAft>
                <a:spcPts val="0"/>
              </a:spcAft>
              <a:buNone/>
            </a:pPr>
            <a:r>
              <a:rPr lang="en-US" dirty="0"/>
              <a:t>Talk about transhumanism and speciesism. Mostly about the fact that current tech entrepreneurs in high tech take offence if somebody calls them spiciest – the inevitability of integration of biological organism and technology is widely accepted.</a:t>
            </a:r>
            <a:endParaRPr dirty="0"/>
          </a:p>
        </p:txBody>
      </p:sp>
      <p:sp>
        <p:nvSpPr>
          <p:cNvPr id="289" name="Google Shape;289;g2032b5a5bbb_0_3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032b5a5bbb_0_4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g2032b5a5bbb_0_4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032b5a5bbb_0_3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g2032b5a5bbb_0_3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032b5a5bbb_0_4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Again, we encounter the problem of amplifying inequalities as not everyone will have equal access to technology.</a:t>
            </a:r>
            <a:endParaRPr dirty="0"/>
          </a:p>
        </p:txBody>
      </p:sp>
      <p:sp>
        <p:nvSpPr>
          <p:cNvPr id="328" name="Google Shape;328;g2032b5a5bbb_0_4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One of the biggest techno-enthusiasts.</a:t>
            </a:r>
          </a:p>
          <a:p>
            <a:r>
              <a:rPr lang="en-FR" dirty="0"/>
              <a:t>Another way to understand singularity is from the perspective of fusion of biological body with technology. From this perspective, simgularity occurs when such (hybrid) entities can achieve immortality. Interestin that Kurzweil who will be 76 in February 2024 still believes that with current technological advances he has a chance to be part of such singularity.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5179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032b5a5bbb_0_7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Ask students about the definition of bias</a:t>
            </a:r>
            <a:endParaRPr dirty="0"/>
          </a:p>
        </p:txBody>
      </p:sp>
      <p:sp>
        <p:nvSpPr>
          <p:cNvPr id="369" name="Google Shape;369;g2032b5a5bbb_0_7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032b5a5bbb_0_7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Automation bias, however, has a well-known and widespread counterpart of algorithm-aversion where people reject AI-generated results even if they are better than human-generated results. Automation bias range from urgent matters like flying a plane on automatic pilot to such mundane matters as the use of spell-checking programs</a:t>
            </a:r>
            <a:endParaRPr dirty="0"/>
          </a:p>
        </p:txBody>
      </p:sp>
      <p:sp>
        <p:nvSpPr>
          <p:cNvPr id="369" name="Google Shape;369;g2032b5a5bbb_0_7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50286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032b5a5bbb_0_7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latin typeface="Calibri" panose="020F0502020204030204" pitchFamily="34" charset="0"/>
                <a:cs typeface="Calibri" panose="020F0502020204030204" pitchFamily="34" charset="0"/>
              </a:rPr>
              <a:t>An example of implicit bias: An engineer training a gesture-recognition model uses a head shake as a feature to indicate a person is communicating the word "no." However, in some regions of the world, a head shake actually signifies "yes."</a:t>
            </a:r>
          </a:p>
          <a:p>
            <a:pPr marL="0" lvl="0" indent="0" algn="l" rtl="0">
              <a:spcBef>
                <a:spcPts val="0"/>
              </a:spcBef>
              <a:spcAft>
                <a:spcPts val="0"/>
              </a:spcAft>
              <a:buNone/>
            </a:pPr>
            <a:r>
              <a:rPr lang="en-GB" sz="1200" dirty="0">
                <a:latin typeface="Calibri" panose="020F0502020204030204" pitchFamily="34" charset="0"/>
                <a:cs typeface="Calibri" panose="020F0502020204030204" pitchFamily="34" charset="0"/>
              </a:rPr>
              <a:t>A common form of implicit bias is confirmation bias, where model builders unconsciously process data in ways that affirm </a:t>
            </a:r>
            <a:r>
              <a:rPr lang="en-GB" sz="1200" dirty="0" err="1">
                <a:latin typeface="Calibri" panose="020F0502020204030204" pitchFamily="34" charset="0"/>
                <a:cs typeface="Calibri" panose="020F0502020204030204" pitchFamily="34" charset="0"/>
              </a:rPr>
              <a:t>preexisting</a:t>
            </a:r>
            <a:r>
              <a:rPr lang="en-GB" sz="1200" dirty="0">
                <a:latin typeface="Calibri" panose="020F0502020204030204" pitchFamily="34" charset="0"/>
                <a:cs typeface="Calibri" panose="020F0502020204030204" pitchFamily="34" charset="0"/>
              </a:rPr>
              <a:t> beliefs and hypotheses. In some cases, a model builder may actually keep training a model until it produces a result that aligns with their original hypothesis; this is called experimenter's bias.</a:t>
            </a:r>
          </a:p>
        </p:txBody>
      </p:sp>
      <p:sp>
        <p:nvSpPr>
          <p:cNvPr id="369" name="Google Shape;369;g2032b5a5bbb_0_7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51328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032b5a5bbb_0_8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g2032b5a5bbb_0_8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032b5a5bbb_0_6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https://</a:t>
            </a:r>
            <a:r>
              <a:rPr lang="en-GB" dirty="0" err="1"/>
              <a:t>towardsdatascience.com</a:t>
            </a:r>
            <a:r>
              <a:rPr lang="en-GB" dirty="0"/>
              <a:t>/the-truth-behind-facebook-ai-inventing-a-new-language-37c5d680e5a7 </a:t>
            </a:r>
          </a:p>
          <a:p>
            <a:pPr marL="0" lvl="0" indent="0" algn="l" rtl="0">
              <a:spcBef>
                <a:spcPts val="0"/>
              </a:spcBef>
              <a:spcAft>
                <a:spcPts val="0"/>
              </a:spcAft>
              <a:buNone/>
            </a:pPr>
            <a:endParaRPr lang="en-GB" dirty="0"/>
          </a:p>
        </p:txBody>
      </p:sp>
      <p:sp>
        <p:nvSpPr>
          <p:cNvPr id="348" name="Google Shape;348;g2032b5a5bbb_0_6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032b5a5bbb_0_8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g2032b5a5bbb_0_8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032b5a5bbb_0_8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g2032b5a5bbb_0_8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70942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032b5a5bbb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g2032b5a5bbb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32081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032b5a5bbb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One of the most risk-prone applications as predictive AI systems are extremely good at predicting people’s health state far in the future which can be used by companies to adjust their risk premia or to take decisions on whether to refuse insurance.</a:t>
            </a:r>
            <a:endParaRPr dirty="0"/>
          </a:p>
        </p:txBody>
      </p:sp>
      <p:sp>
        <p:nvSpPr>
          <p:cNvPr id="200" name="Google Shape;200;g2032b5a5bbb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8141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If such technology is not ubiquitously available - it will amplify current inequalities in the detriment to the fabric of our society.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0971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032b5a5bbb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g2032b5a5bbb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49539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53585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032b5a5bbb_0_7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EU has now adopted first (in the world) comprehensive regulatory framework for AI</a:t>
            </a:r>
            <a:endParaRPr dirty="0"/>
          </a:p>
        </p:txBody>
      </p:sp>
      <p:sp>
        <p:nvSpPr>
          <p:cNvPr id="383" name="Google Shape;383;g2032b5a5bbb_0_7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3F1C3-4FA3-4491-97F4-43CA9C8BDF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663728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032b5a5bbb_0_7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Today those who define themselves as "</a:t>
            </a:r>
            <a:r>
              <a:rPr lang="en-US" sz="1200" b="0" i="0" u="none" strike="noStrike" cap="none" dirty="0" err="1">
                <a:solidFill>
                  <a:schemeClr val="dk1"/>
                </a:solidFill>
                <a:effectLst/>
                <a:latin typeface="Calibri"/>
                <a:ea typeface="Calibri"/>
                <a:cs typeface="Calibri"/>
                <a:sym typeface="Calibri"/>
              </a:rPr>
              <a:t>robopsychologists</a:t>
            </a:r>
            <a:r>
              <a:rPr lang="en-US" sz="1200" b="0" i="0" u="none" strike="noStrike" cap="none" dirty="0">
                <a:solidFill>
                  <a:schemeClr val="dk1"/>
                </a:solidFill>
                <a:effectLst/>
                <a:latin typeface="Calibri"/>
                <a:ea typeface="Calibri"/>
                <a:cs typeface="Calibri"/>
                <a:sym typeface="Calibri"/>
              </a:rPr>
              <a:t>" are mainly "communicators" of AI and robotics, psychologists with expertise in technology and information distribution. However, as we saw in the lesson commenting on the case of the AIs Bob and Alice, it is possible that in the future, the competence of psychologists and cognitive scientists will be needed to interpret the behavior of technological entities, which may be incomprehensible based on technical knowledge alone.</a:t>
            </a:r>
            <a:endParaRPr lang="en-US" b="0" dirty="0">
              <a:effectLst/>
            </a:endParaRPr>
          </a:p>
          <a:p>
            <a:br>
              <a:rPr lang="en-US" dirty="0"/>
            </a:br>
            <a:endParaRPr dirty="0"/>
          </a:p>
        </p:txBody>
      </p:sp>
      <p:sp>
        <p:nvSpPr>
          <p:cNvPr id="397" name="Google Shape;397;g2032b5a5bbb_0_7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032b5a5bbb_0_7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br>
              <a:rPr lang="en-US" dirty="0"/>
            </a:br>
            <a:endParaRPr dirty="0"/>
          </a:p>
        </p:txBody>
      </p:sp>
      <p:sp>
        <p:nvSpPr>
          <p:cNvPr id="397" name="Google Shape;397;g2032b5a5bbb_0_7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10100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032b5a5bbb_0_7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br>
              <a:rPr lang="en-US" dirty="0"/>
            </a:br>
            <a:endParaRPr dirty="0"/>
          </a:p>
        </p:txBody>
      </p:sp>
      <p:sp>
        <p:nvSpPr>
          <p:cNvPr id="397" name="Google Shape;397;g2032b5a5bbb_0_7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44331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032b5a5bbb_0_7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br>
              <a:rPr lang="en-US" dirty="0"/>
            </a:br>
            <a:endParaRPr dirty="0"/>
          </a:p>
        </p:txBody>
      </p:sp>
      <p:sp>
        <p:nvSpPr>
          <p:cNvPr id="397" name="Google Shape;397;g2032b5a5bbb_0_7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78979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SzPts val="1000"/>
              <a:buFont typeface="Symbol" pitchFamily="2" charset="2"/>
              <a:buChar char=""/>
              <a:tabLst>
                <a:tab pos="457200" algn="l"/>
              </a:tabLst>
            </a:pPr>
            <a:r>
              <a:rPr lang="en-FR" sz="1200" dirty="0">
                <a:effectLst/>
                <a:latin typeface="Times New Roman" panose="02020603050405020304" pitchFamily="18" charset="0"/>
                <a:ea typeface="Times New Roman" panose="02020603050405020304" pitchFamily="18" charset="0"/>
                <a:cs typeface="Times New Roman" panose="02020603050405020304" pitchFamily="18" charset="0"/>
              </a:rPr>
              <a:t>Formative feedback to group work</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0DEF876-BDDC-2244-8F03-5DA869465533}"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134524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593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5635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explored some areas of application of AI… the most complex and delicate is that of medicine and healthcare</a:t>
            </a:r>
          </a:p>
          <a:p>
            <a:endParaRPr lang="en-US" dirty="0"/>
          </a:p>
          <a:p>
            <a:r>
              <a:rPr lang="en-US" dirty="0"/>
              <a:t>The technologies associated with AI are part of the historical development of medical sciences…</a:t>
            </a:r>
          </a:p>
          <a:p>
            <a:endParaRPr lang="en-US" dirty="0"/>
          </a:p>
          <a:p>
            <a:r>
              <a:rPr lang="en-US" dirty="0"/>
              <a:t>Reference: https://</a:t>
            </a:r>
            <a:r>
              <a:rPr lang="en-US" dirty="0" err="1"/>
              <a:t>www.giejournal.org</a:t>
            </a:r>
            <a:r>
              <a:rPr lang="en-US" dirty="0"/>
              <a:t>/action/</a:t>
            </a:r>
            <a:r>
              <a:rPr lang="en-US" dirty="0" err="1"/>
              <a:t>showPdf?pii</a:t>
            </a:r>
            <a:r>
              <a:rPr lang="en-US" dirty="0"/>
              <a:t>=S0016-5107%2820%2934466-7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8865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aseline="0"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7723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2831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Physicians were provided with advice on patient management. System developed by Rutgers University in the late 1970s.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6695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groups.csail.mit.edu</a:t>
            </a:r>
            <a:r>
              <a:rPr lang="en-GB" dirty="0"/>
              <a:t>/</a:t>
            </a:r>
            <a:r>
              <a:rPr lang="en-GB" dirty="0" err="1"/>
              <a:t>medg</a:t>
            </a:r>
            <a:r>
              <a:rPr lang="en-GB" dirty="0"/>
              <a:t>/ftp/</a:t>
            </a:r>
            <a:r>
              <a:rPr lang="en-GB" dirty="0" err="1"/>
              <a:t>psz</a:t>
            </a:r>
            <a:r>
              <a:rPr lang="en-GB" dirty="0"/>
              <a:t>/AIM82/ch2.html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0201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example: the MYCIN system developed in the early 70s at Stanford University.</a:t>
            </a:r>
          </a:p>
          <a:p>
            <a:r>
              <a:rPr lang="en-GB" dirty="0"/>
              <a:t>https://</a:t>
            </a:r>
            <a:r>
              <a:rPr lang="en-GB" dirty="0" err="1"/>
              <a:t>en.wikipedia.org</a:t>
            </a:r>
            <a:r>
              <a:rPr lang="en-GB" dirty="0"/>
              <a:t>/wiki/</a:t>
            </a:r>
            <a:r>
              <a:rPr lang="en-GB" dirty="0" err="1"/>
              <a:t>Mycin</a:t>
            </a:r>
            <a:r>
              <a:rPr lang="en-GB" dirty="0"/>
              <a:t>#:~:text=MYCIN%20was%20an%20early%20backward,antibiotics%20themselves%2C%20as%20many%20antibiotics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3860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DXplain was developed in the mid-80s as a decision-support system. It produces a ranked list of diagnoses which might explain or be associated with clinical manifestations. It started with 500 diseases and the current database includes over 2600 diseases and over 5700 clinical findings.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94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point of singularity similar to one of Rey Kurzweil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190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642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F876-BDDC-2244-8F03-5DA8694655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186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 - 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119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7 - Carte de nos campus">
    <p:spTree>
      <p:nvGrpSpPr>
        <p:cNvPr id="1" name=""/>
        <p:cNvGrpSpPr/>
        <p:nvPr/>
      </p:nvGrpSpPr>
      <p:grpSpPr>
        <a:xfrm>
          <a:off x="0" y="0"/>
          <a:ext cx="0" cy="0"/>
          <a:chOff x="0" y="0"/>
          <a:chExt cx="0" cy="0"/>
        </a:xfrm>
      </p:grpSpPr>
      <p:sp>
        <p:nvSpPr>
          <p:cNvPr id="79" name="Freeform 9">
            <a:extLst>
              <a:ext uri="{FF2B5EF4-FFF2-40B4-BE49-F238E27FC236}">
                <a16:creationId xmlns:a16="http://schemas.microsoft.com/office/drawing/2014/main" id="{04DDD04C-3AFF-7140-AEE0-A64C71E81FFF}"/>
              </a:ext>
            </a:extLst>
          </p:cNvPr>
          <p:cNvSpPr>
            <a:spLocks/>
          </p:cNvSpPr>
          <p:nvPr userDrawn="1"/>
        </p:nvSpPr>
        <p:spPr bwMode="auto">
          <a:xfrm>
            <a:off x="2026720" y="2560215"/>
            <a:ext cx="2723863" cy="3607513"/>
          </a:xfrm>
          <a:custGeom>
            <a:avLst/>
            <a:gdLst/>
            <a:ahLst/>
            <a:cxnLst>
              <a:cxn ang="0">
                <a:pos x="307" y="253"/>
              </a:cxn>
              <a:cxn ang="0">
                <a:pos x="36" y="389"/>
              </a:cxn>
              <a:cxn ang="0">
                <a:pos x="152" y="535"/>
              </a:cxn>
              <a:cxn ang="0">
                <a:pos x="54" y="621"/>
              </a:cxn>
              <a:cxn ang="0">
                <a:pos x="107" y="700"/>
              </a:cxn>
              <a:cxn ang="0">
                <a:pos x="98" y="861"/>
              </a:cxn>
              <a:cxn ang="0">
                <a:pos x="236" y="886"/>
              </a:cxn>
              <a:cxn ang="0">
                <a:pos x="316" y="886"/>
              </a:cxn>
              <a:cxn ang="0">
                <a:pos x="368" y="861"/>
              </a:cxn>
              <a:cxn ang="0">
                <a:pos x="477" y="831"/>
              </a:cxn>
              <a:cxn ang="0">
                <a:pos x="720" y="885"/>
              </a:cxn>
              <a:cxn ang="0">
                <a:pos x="877" y="1132"/>
              </a:cxn>
              <a:cxn ang="0">
                <a:pos x="983" y="1325"/>
              </a:cxn>
              <a:cxn ang="0">
                <a:pos x="1074" y="1700"/>
              </a:cxn>
              <a:cxn ang="0">
                <a:pos x="1256" y="1957"/>
              </a:cxn>
              <a:cxn ang="0">
                <a:pos x="1266" y="1862"/>
              </a:cxn>
              <a:cxn ang="0">
                <a:pos x="1649" y="2164"/>
              </a:cxn>
              <a:cxn ang="0">
                <a:pos x="1922" y="2341"/>
              </a:cxn>
              <a:cxn ang="0">
                <a:pos x="1964" y="2526"/>
              </a:cxn>
              <a:cxn ang="0">
                <a:pos x="2062" y="2838"/>
              </a:cxn>
              <a:cxn ang="0">
                <a:pos x="2122" y="3477"/>
              </a:cxn>
              <a:cxn ang="0">
                <a:pos x="2109" y="3696"/>
              </a:cxn>
              <a:cxn ang="0">
                <a:pos x="2116" y="3854"/>
              </a:cxn>
              <a:cxn ang="0">
                <a:pos x="2242" y="3807"/>
              </a:cxn>
              <a:cxn ang="0">
                <a:pos x="2323" y="3576"/>
              </a:cxn>
              <a:cxn ang="0">
                <a:pos x="2463" y="3339"/>
              </a:cxn>
              <a:cxn ang="0">
                <a:pos x="2680" y="3123"/>
              </a:cxn>
              <a:cxn ang="0">
                <a:pos x="2980" y="2650"/>
              </a:cxn>
              <a:cxn ang="0">
                <a:pos x="2655" y="2553"/>
              </a:cxn>
              <a:cxn ang="0">
                <a:pos x="2498" y="2390"/>
              </a:cxn>
              <a:cxn ang="0">
                <a:pos x="2235" y="2280"/>
              </a:cxn>
              <a:cxn ang="0">
                <a:pos x="2006" y="2316"/>
              </a:cxn>
              <a:cxn ang="0">
                <a:pos x="1812" y="2048"/>
              </a:cxn>
              <a:cxn ang="0">
                <a:pos x="1630" y="1860"/>
              </a:cxn>
              <a:cxn ang="0">
                <a:pos x="1883" y="1826"/>
              </a:cxn>
              <a:cxn ang="0">
                <a:pos x="2055" y="1688"/>
              </a:cxn>
              <a:cxn ang="0">
                <a:pos x="2180" y="1463"/>
              </a:cxn>
              <a:cxn ang="0">
                <a:pos x="2360" y="1394"/>
              </a:cxn>
              <a:cxn ang="0">
                <a:pos x="2215" y="1292"/>
              </a:cxn>
              <a:cxn ang="0">
                <a:pos x="2500" y="1098"/>
              </a:cxn>
              <a:cxn ang="0">
                <a:pos x="2284" y="895"/>
              </a:cxn>
              <a:cxn ang="0">
                <a:pos x="2100" y="740"/>
              </a:cxn>
              <a:cxn ang="0">
                <a:pos x="2050" y="987"/>
              </a:cxn>
              <a:cxn ang="0">
                <a:pos x="1925" y="1129"/>
              </a:cxn>
              <a:cxn ang="0">
                <a:pos x="1679" y="913"/>
              </a:cxn>
              <a:cxn ang="0">
                <a:pos x="1725" y="663"/>
              </a:cxn>
              <a:cxn ang="0">
                <a:pos x="1822" y="574"/>
              </a:cxn>
              <a:cxn ang="0">
                <a:pos x="1925" y="359"/>
              </a:cxn>
              <a:cxn ang="0">
                <a:pos x="1822" y="466"/>
              </a:cxn>
              <a:cxn ang="0">
                <a:pos x="1709" y="333"/>
              </a:cxn>
              <a:cxn ang="0">
                <a:pos x="1735" y="24"/>
              </a:cxn>
              <a:cxn ang="0">
                <a:pos x="1607" y="243"/>
              </a:cxn>
              <a:cxn ang="0">
                <a:pos x="1607" y="422"/>
              </a:cxn>
              <a:cxn ang="0">
                <a:pos x="1426" y="421"/>
              </a:cxn>
              <a:cxn ang="0">
                <a:pos x="1330" y="453"/>
              </a:cxn>
              <a:cxn ang="0">
                <a:pos x="1040" y="322"/>
              </a:cxn>
              <a:cxn ang="0">
                <a:pos x="791" y="347"/>
              </a:cxn>
            </a:cxnLst>
            <a:rect l="0" t="0" r="r" b="b"/>
            <a:pathLst>
              <a:path w="2990" h="3967">
                <a:moveTo>
                  <a:pt x="546" y="300"/>
                </a:moveTo>
                <a:cubicBezTo>
                  <a:pt x="494" y="305"/>
                  <a:pt x="494" y="305"/>
                  <a:pt x="494" y="305"/>
                </a:cubicBezTo>
                <a:cubicBezTo>
                  <a:pt x="494" y="305"/>
                  <a:pt x="487" y="316"/>
                  <a:pt x="457" y="296"/>
                </a:cubicBezTo>
                <a:cubicBezTo>
                  <a:pt x="427" y="276"/>
                  <a:pt x="408" y="273"/>
                  <a:pt x="396" y="274"/>
                </a:cubicBezTo>
                <a:cubicBezTo>
                  <a:pt x="385" y="276"/>
                  <a:pt x="353" y="269"/>
                  <a:pt x="353" y="269"/>
                </a:cubicBezTo>
                <a:cubicBezTo>
                  <a:pt x="349" y="251"/>
                  <a:pt x="349" y="251"/>
                  <a:pt x="349" y="251"/>
                </a:cubicBezTo>
                <a:cubicBezTo>
                  <a:pt x="349" y="251"/>
                  <a:pt x="337" y="244"/>
                  <a:pt x="332" y="244"/>
                </a:cubicBezTo>
                <a:cubicBezTo>
                  <a:pt x="327" y="244"/>
                  <a:pt x="327" y="263"/>
                  <a:pt x="307" y="253"/>
                </a:cubicBezTo>
                <a:cubicBezTo>
                  <a:pt x="287" y="243"/>
                  <a:pt x="287" y="239"/>
                  <a:pt x="268" y="231"/>
                </a:cubicBezTo>
                <a:cubicBezTo>
                  <a:pt x="250" y="222"/>
                  <a:pt x="235" y="206"/>
                  <a:pt x="233" y="222"/>
                </a:cubicBezTo>
                <a:cubicBezTo>
                  <a:pt x="231" y="239"/>
                  <a:pt x="228" y="253"/>
                  <a:pt x="208" y="258"/>
                </a:cubicBezTo>
                <a:cubicBezTo>
                  <a:pt x="187" y="263"/>
                  <a:pt x="186" y="263"/>
                  <a:pt x="174" y="274"/>
                </a:cubicBezTo>
                <a:cubicBezTo>
                  <a:pt x="162" y="286"/>
                  <a:pt x="160" y="283"/>
                  <a:pt x="139" y="300"/>
                </a:cubicBezTo>
                <a:cubicBezTo>
                  <a:pt x="117" y="316"/>
                  <a:pt x="103" y="333"/>
                  <a:pt x="101" y="347"/>
                </a:cubicBezTo>
                <a:cubicBezTo>
                  <a:pt x="100" y="360"/>
                  <a:pt x="101" y="382"/>
                  <a:pt x="76" y="382"/>
                </a:cubicBezTo>
                <a:cubicBezTo>
                  <a:pt x="51" y="382"/>
                  <a:pt x="36" y="389"/>
                  <a:pt x="36" y="389"/>
                </a:cubicBezTo>
                <a:cubicBezTo>
                  <a:pt x="34" y="404"/>
                  <a:pt x="34" y="404"/>
                  <a:pt x="34" y="404"/>
                </a:cubicBezTo>
                <a:cubicBezTo>
                  <a:pt x="34" y="414"/>
                  <a:pt x="68" y="427"/>
                  <a:pt x="78" y="436"/>
                </a:cubicBezTo>
                <a:cubicBezTo>
                  <a:pt x="88" y="444"/>
                  <a:pt x="100" y="486"/>
                  <a:pt x="107" y="490"/>
                </a:cubicBezTo>
                <a:cubicBezTo>
                  <a:pt x="113" y="493"/>
                  <a:pt x="122" y="483"/>
                  <a:pt x="128" y="490"/>
                </a:cubicBezTo>
                <a:cubicBezTo>
                  <a:pt x="135" y="496"/>
                  <a:pt x="125" y="503"/>
                  <a:pt x="137" y="505"/>
                </a:cubicBezTo>
                <a:cubicBezTo>
                  <a:pt x="149" y="506"/>
                  <a:pt x="164" y="506"/>
                  <a:pt x="174" y="508"/>
                </a:cubicBezTo>
                <a:cubicBezTo>
                  <a:pt x="184" y="510"/>
                  <a:pt x="189" y="525"/>
                  <a:pt x="179" y="527"/>
                </a:cubicBezTo>
                <a:cubicBezTo>
                  <a:pt x="169" y="528"/>
                  <a:pt x="155" y="527"/>
                  <a:pt x="152" y="535"/>
                </a:cubicBezTo>
                <a:cubicBezTo>
                  <a:pt x="149" y="543"/>
                  <a:pt x="135" y="547"/>
                  <a:pt x="122" y="545"/>
                </a:cubicBezTo>
                <a:cubicBezTo>
                  <a:pt x="108" y="543"/>
                  <a:pt x="100" y="538"/>
                  <a:pt x="96" y="527"/>
                </a:cubicBezTo>
                <a:cubicBezTo>
                  <a:pt x="93" y="515"/>
                  <a:pt x="95" y="491"/>
                  <a:pt x="76" y="510"/>
                </a:cubicBezTo>
                <a:cubicBezTo>
                  <a:pt x="58" y="528"/>
                  <a:pt x="56" y="535"/>
                  <a:pt x="48" y="538"/>
                </a:cubicBezTo>
                <a:cubicBezTo>
                  <a:pt x="39" y="542"/>
                  <a:pt x="19" y="552"/>
                  <a:pt x="14" y="559"/>
                </a:cubicBezTo>
                <a:cubicBezTo>
                  <a:pt x="9" y="565"/>
                  <a:pt x="0" y="579"/>
                  <a:pt x="14" y="582"/>
                </a:cubicBezTo>
                <a:cubicBezTo>
                  <a:pt x="27" y="585"/>
                  <a:pt x="32" y="592"/>
                  <a:pt x="36" y="602"/>
                </a:cubicBezTo>
                <a:cubicBezTo>
                  <a:pt x="39" y="612"/>
                  <a:pt x="41" y="617"/>
                  <a:pt x="54" y="621"/>
                </a:cubicBezTo>
                <a:cubicBezTo>
                  <a:pt x="68" y="624"/>
                  <a:pt x="91" y="626"/>
                  <a:pt x="91" y="626"/>
                </a:cubicBezTo>
                <a:cubicBezTo>
                  <a:pt x="91" y="626"/>
                  <a:pt x="100" y="617"/>
                  <a:pt x="110" y="624"/>
                </a:cubicBezTo>
                <a:cubicBezTo>
                  <a:pt x="120" y="631"/>
                  <a:pt x="122" y="617"/>
                  <a:pt x="142" y="616"/>
                </a:cubicBezTo>
                <a:cubicBezTo>
                  <a:pt x="162" y="614"/>
                  <a:pt x="152" y="636"/>
                  <a:pt x="152" y="636"/>
                </a:cubicBezTo>
                <a:cubicBezTo>
                  <a:pt x="155" y="666"/>
                  <a:pt x="155" y="666"/>
                  <a:pt x="155" y="666"/>
                </a:cubicBezTo>
                <a:cubicBezTo>
                  <a:pt x="139" y="680"/>
                  <a:pt x="139" y="680"/>
                  <a:pt x="139" y="680"/>
                </a:cubicBezTo>
                <a:cubicBezTo>
                  <a:pt x="120" y="683"/>
                  <a:pt x="120" y="683"/>
                  <a:pt x="120" y="683"/>
                </a:cubicBezTo>
                <a:cubicBezTo>
                  <a:pt x="107" y="700"/>
                  <a:pt x="107" y="700"/>
                  <a:pt x="107" y="700"/>
                </a:cubicBezTo>
                <a:cubicBezTo>
                  <a:pt x="107" y="700"/>
                  <a:pt x="85" y="703"/>
                  <a:pt x="80" y="707"/>
                </a:cubicBezTo>
                <a:cubicBezTo>
                  <a:pt x="74" y="710"/>
                  <a:pt x="56" y="730"/>
                  <a:pt x="56" y="730"/>
                </a:cubicBezTo>
                <a:cubicBezTo>
                  <a:pt x="41" y="752"/>
                  <a:pt x="41" y="752"/>
                  <a:pt x="41" y="752"/>
                </a:cubicBezTo>
                <a:cubicBezTo>
                  <a:pt x="41" y="752"/>
                  <a:pt x="41" y="770"/>
                  <a:pt x="49" y="777"/>
                </a:cubicBezTo>
                <a:cubicBezTo>
                  <a:pt x="58" y="784"/>
                  <a:pt x="53" y="782"/>
                  <a:pt x="66" y="794"/>
                </a:cubicBezTo>
                <a:cubicBezTo>
                  <a:pt x="80" y="806"/>
                  <a:pt x="83" y="816"/>
                  <a:pt x="83" y="816"/>
                </a:cubicBezTo>
                <a:cubicBezTo>
                  <a:pt x="91" y="848"/>
                  <a:pt x="91" y="848"/>
                  <a:pt x="91" y="848"/>
                </a:cubicBezTo>
                <a:cubicBezTo>
                  <a:pt x="98" y="861"/>
                  <a:pt x="98" y="861"/>
                  <a:pt x="98" y="861"/>
                </a:cubicBezTo>
                <a:cubicBezTo>
                  <a:pt x="127" y="821"/>
                  <a:pt x="127" y="821"/>
                  <a:pt x="127" y="821"/>
                </a:cubicBezTo>
                <a:cubicBezTo>
                  <a:pt x="127" y="821"/>
                  <a:pt x="135" y="838"/>
                  <a:pt x="135" y="843"/>
                </a:cubicBezTo>
                <a:cubicBezTo>
                  <a:pt x="135" y="888"/>
                  <a:pt x="135" y="888"/>
                  <a:pt x="135" y="888"/>
                </a:cubicBezTo>
                <a:cubicBezTo>
                  <a:pt x="135" y="895"/>
                  <a:pt x="150" y="900"/>
                  <a:pt x="155" y="898"/>
                </a:cubicBezTo>
                <a:cubicBezTo>
                  <a:pt x="160" y="897"/>
                  <a:pt x="157" y="883"/>
                  <a:pt x="169" y="885"/>
                </a:cubicBezTo>
                <a:cubicBezTo>
                  <a:pt x="181" y="886"/>
                  <a:pt x="182" y="893"/>
                  <a:pt x="192" y="897"/>
                </a:cubicBezTo>
                <a:cubicBezTo>
                  <a:pt x="203" y="900"/>
                  <a:pt x="214" y="902"/>
                  <a:pt x="219" y="898"/>
                </a:cubicBezTo>
                <a:cubicBezTo>
                  <a:pt x="224" y="895"/>
                  <a:pt x="231" y="886"/>
                  <a:pt x="236" y="886"/>
                </a:cubicBezTo>
                <a:cubicBezTo>
                  <a:pt x="241" y="886"/>
                  <a:pt x="233" y="912"/>
                  <a:pt x="226" y="927"/>
                </a:cubicBezTo>
                <a:cubicBezTo>
                  <a:pt x="219" y="942"/>
                  <a:pt x="192" y="970"/>
                  <a:pt x="179" y="982"/>
                </a:cubicBezTo>
                <a:cubicBezTo>
                  <a:pt x="166" y="994"/>
                  <a:pt x="142" y="1011"/>
                  <a:pt x="128" y="1019"/>
                </a:cubicBezTo>
                <a:cubicBezTo>
                  <a:pt x="115" y="1028"/>
                  <a:pt x="110" y="1050"/>
                  <a:pt x="118" y="1050"/>
                </a:cubicBezTo>
                <a:cubicBezTo>
                  <a:pt x="127" y="1050"/>
                  <a:pt x="140" y="1039"/>
                  <a:pt x="154" y="1031"/>
                </a:cubicBezTo>
                <a:cubicBezTo>
                  <a:pt x="167" y="1023"/>
                  <a:pt x="248" y="976"/>
                  <a:pt x="255" y="964"/>
                </a:cubicBezTo>
                <a:cubicBezTo>
                  <a:pt x="262" y="952"/>
                  <a:pt x="290" y="923"/>
                  <a:pt x="295" y="920"/>
                </a:cubicBezTo>
                <a:cubicBezTo>
                  <a:pt x="300" y="917"/>
                  <a:pt x="321" y="897"/>
                  <a:pt x="316" y="886"/>
                </a:cubicBezTo>
                <a:cubicBezTo>
                  <a:pt x="310" y="876"/>
                  <a:pt x="305" y="865"/>
                  <a:pt x="319" y="858"/>
                </a:cubicBezTo>
                <a:cubicBezTo>
                  <a:pt x="332" y="851"/>
                  <a:pt x="348" y="834"/>
                  <a:pt x="349" y="828"/>
                </a:cubicBezTo>
                <a:cubicBezTo>
                  <a:pt x="351" y="821"/>
                  <a:pt x="354" y="802"/>
                  <a:pt x="368" y="794"/>
                </a:cubicBezTo>
                <a:cubicBezTo>
                  <a:pt x="381" y="786"/>
                  <a:pt x="400" y="775"/>
                  <a:pt x="400" y="775"/>
                </a:cubicBezTo>
                <a:cubicBezTo>
                  <a:pt x="408" y="794"/>
                  <a:pt x="408" y="794"/>
                  <a:pt x="408" y="794"/>
                </a:cubicBezTo>
                <a:cubicBezTo>
                  <a:pt x="408" y="794"/>
                  <a:pt x="366" y="809"/>
                  <a:pt x="368" y="814"/>
                </a:cubicBezTo>
                <a:cubicBezTo>
                  <a:pt x="369" y="819"/>
                  <a:pt x="349" y="849"/>
                  <a:pt x="354" y="856"/>
                </a:cubicBezTo>
                <a:cubicBezTo>
                  <a:pt x="359" y="863"/>
                  <a:pt x="369" y="855"/>
                  <a:pt x="368" y="861"/>
                </a:cubicBezTo>
                <a:cubicBezTo>
                  <a:pt x="366" y="868"/>
                  <a:pt x="359" y="885"/>
                  <a:pt x="359" y="885"/>
                </a:cubicBezTo>
                <a:cubicBezTo>
                  <a:pt x="359" y="885"/>
                  <a:pt x="373" y="871"/>
                  <a:pt x="380" y="866"/>
                </a:cubicBezTo>
                <a:cubicBezTo>
                  <a:pt x="386" y="861"/>
                  <a:pt x="415" y="846"/>
                  <a:pt x="422" y="841"/>
                </a:cubicBezTo>
                <a:cubicBezTo>
                  <a:pt x="428" y="836"/>
                  <a:pt x="442" y="843"/>
                  <a:pt x="440" y="826"/>
                </a:cubicBezTo>
                <a:cubicBezTo>
                  <a:pt x="439" y="809"/>
                  <a:pt x="437" y="799"/>
                  <a:pt x="450" y="797"/>
                </a:cubicBezTo>
                <a:cubicBezTo>
                  <a:pt x="464" y="796"/>
                  <a:pt x="472" y="787"/>
                  <a:pt x="477" y="797"/>
                </a:cubicBezTo>
                <a:cubicBezTo>
                  <a:pt x="482" y="807"/>
                  <a:pt x="474" y="811"/>
                  <a:pt x="472" y="819"/>
                </a:cubicBezTo>
                <a:cubicBezTo>
                  <a:pt x="471" y="828"/>
                  <a:pt x="466" y="836"/>
                  <a:pt x="477" y="831"/>
                </a:cubicBezTo>
                <a:cubicBezTo>
                  <a:pt x="489" y="826"/>
                  <a:pt x="487" y="819"/>
                  <a:pt x="496" y="821"/>
                </a:cubicBezTo>
                <a:cubicBezTo>
                  <a:pt x="504" y="823"/>
                  <a:pt x="519" y="833"/>
                  <a:pt x="536" y="836"/>
                </a:cubicBezTo>
                <a:cubicBezTo>
                  <a:pt x="553" y="839"/>
                  <a:pt x="577" y="843"/>
                  <a:pt x="587" y="843"/>
                </a:cubicBezTo>
                <a:cubicBezTo>
                  <a:pt x="597" y="843"/>
                  <a:pt x="612" y="836"/>
                  <a:pt x="626" y="839"/>
                </a:cubicBezTo>
                <a:cubicBezTo>
                  <a:pt x="639" y="843"/>
                  <a:pt x="651" y="841"/>
                  <a:pt x="648" y="851"/>
                </a:cubicBezTo>
                <a:cubicBezTo>
                  <a:pt x="644" y="861"/>
                  <a:pt x="658" y="870"/>
                  <a:pt x="661" y="876"/>
                </a:cubicBezTo>
                <a:cubicBezTo>
                  <a:pt x="664" y="883"/>
                  <a:pt x="693" y="891"/>
                  <a:pt x="700" y="890"/>
                </a:cubicBezTo>
                <a:cubicBezTo>
                  <a:pt x="707" y="888"/>
                  <a:pt x="710" y="878"/>
                  <a:pt x="720" y="885"/>
                </a:cubicBezTo>
                <a:cubicBezTo>
                  <a:pt x="730" y="891"/>
                  <a:pt x="744" y="922"/>
                  <a:pt x="752" y="934"/>
                </a:cubicBezTo>
                <a:cubicBezTo>
                  <a:pt x="760" y="945"/>
                  <a:pt x="755" y="955"/>
                  <a:pt x="760" y="960"/>
                </a:cubicBezTo>
                <a:cubicBezTo>
                  <a:pt x="766" y="965"/>
                  <a:pt x="767" y="962"/>
                  <a:pt x="781" y="965"/>
                </a:cubicBezTo>
                <a:cubicBezTo>
                  <a:pt x="794" y="969"/>
                  <a:pt x="793" y="972"/>
                  <a:pt x="803" y="984"/>
                </a:cubicBezTo>
                <a:cubicBezTo>
                  <a:pt x="813" y="996"/>
                  <a:pt x="819" y="1004"/>
                  <a:pt x="823" y="1016"/>
                </a:cubicBezTo>
                <a:cubicBezTo>
                  <a:pt x="826" y="1028"/>
                  <a:pt x="838" y="1044"/>
                  <a:pt x="838" y="1051"/>
                </a:cubicBezTo>
                <a:cubicBezTo>
                  <a:pt x="838" y="1058"/>
                  <a:pt x="862" y="1092"/>
                  <a:pt x="862" y="1100"/>
                </a:cubicBezTo>
                <a:cubicBezTo>
                  <a:pt x="862" y="1108"/>
                  <a:pt x="862" y="1127"/>
                  <a:pt x="877" y="1132"/>
                </a:cubicBezTo>
                <a:cubicBezTo>
                  <a:pt x="892" y="1137"/>
                  <a:pt x="899" y="1144"/>
                  <a:pt x="900" y="1159"/>
                </a:cubicBezTo>
                <a:cubicBezTo>
                  <a:pt x="902" y="1174"/>
                  <a:pt x="905" y="1176"/>
                  <a:pt x="912" y="1182"/>
                </a:cubicBezTo>
                <a:cubicBezTo>
                  <a:pt x="919" y="1189"/>
                  <a:pt x="939" y="1211"/>
                  <a:pt x="956" y="1219"/>
                </a:cubicBezTo>
                <a:cubicBezTo>
                  <a:pt x="973" y="1228"/>
                  <a:pt x="991" y="1240"/>
                  <a:pt x="1000" y="1250"/>
                </a:cubicBezTo>
                <a:cubicBezTo>
                  <a:pt x="1008" y="1260"/>
                  <a:pt x="1020" y="1268"/>
                  <a:pt x="1017" y="1283"/>
                </a:cubicBezTo>
                <a:cubicBezTo>
                  <a:pt x="1013" y="1298"/>
                  <a:pt x="1017" y="1317"/>
                  <a:pt x="1000" y="1307"/>
                </a:cubicBezTo>
                <a:cubicBezTo>
                  <a:pt x="983" y="1297"/>
                  <a:pt x="956" y="1280"/>
                  <a:pt x="963" y="1295"/>
                </a:cubicBezTo>
                <a:cubicBezTo>
                  <a:pt x="970" y="1310"/>
                  <a:pt x="978" y="1317"/>
                  <a:pt x="983" y="1325"/>
                </a:cubicBezTo>
                <a:cubicBezTo>
                  <a:pt x="988" y="1334"/>
                  <a:pt x="1000" y="1344"/>
                  <a:pt x="998" y="1354"/>
                </a:cubicBezTo>
                <a:cubicBezTo>
                  <a:pt x="996" y="1364"/>
                  <a:pt x="980" y="1369"/>
                  <a:pt x="980" y="1381"/>
                </a:cubicBezTo>
                <a:cubicBezTo>
                  <a:pt x="980" y="1392"/>
                  <a:pt x="986" y="1435"/>
                  <a:pt x="983" y="1448"/>
                </a:cubicBezTo>
                <a:cubicBezTo>
                  <a:pt x="980" y="1461"/>
                  <a:pt x="964" y="1503"/>
                  <a:pt x="978" y="1525"/>
                </a:cubicBezTo>
                <a:cubicBezTo>
                  <a:pt x="991" y="1547"/>
                  <a:pt x="983" y="1549"/>
                  <a:pt x="991" y="1566"/>
                </a:cubicBezTo>
                <a:cubicBezTo>
                  <a:pt x="1000" y="1582"/>
                  <a:pt x="998" y="1584"/>
                  <a:pt x="1018" y="1601"/>
                </a:cubicBezTo>
                <a:cubicBezTo>
                  <a:pt x="1039" y="1618"/>
                  <a:pt x="1042" y="1667"/>
                  <a:pt x="1049" y="1678"/>
                </a:cubicBezTo>
                <a:cubicBezTo>
                  <a:pt x="1055" y="1690"/>
                  <a:pt x="1061" y="1697"/>
                  <a:pt x="1074" y="1700"/>
                </a:cubicBezTo>
                <a:cubicBezTo>
                  <a:pt x="1087" y="1704"/>
                  <a:pt x="1087" y="1704"/>
                  <a:pt x="1103" y="1717"/>
                </a:cubicBezTo>
                <a:cubicBezTo>
                  <a:pt x="1118" y="1730"/>
                  <a:pt x="1131" y="1746"/>
                  <a:pt x="1145" y="1764"/>
                </a:cubicBezTo>
                <a:cubicBezTo>
                  <a:pt x="1158" y="1783"/>
                  <a:pt x="1160" y="1804"/>
                  <a:pt x="1170" y="1818"/>
                </a:cubicBezTo>
                <a:cubicBezTo>
                  <a:pt x="1180" y="1831"/>
                  <a:pt x="1187" y="1855"/>
                  <a:pt x="1197" y="1860"/>
                </a:cubicBezTo>
                <a:cubicBezTo>
                  <a:pt x="1207" y="1865"/>
                  <a:pt x="1209" y="1878"/>
                  <a:pt x="1202" y="1883"/>
                </a:cubicBezTo>
                <a:cubicBezTo>
                  <a:pt x="1195" y="1888"/>
                  <a:pt x="1207" y="1899"/>
                  <a:pt x="1221" y="1905"/>
                </a:cubicBezTo>
                <a:cubicBezTo>
                  <a:pt x="1234" y="1912"/>
                  <a:pt x="1253" y="1922"/>
                  <a:pt x="1253" y="1930"/>
                </a:cubicBezTo>
                <a:cubicBezTo>
                  <a:pt x="1253" y="1939"/>
                  <a:pt x="1251" y="1951"/>
                  <a:pt x="1256" y="1957"/>
                </a:cubicBezTo>
                <a:cubicBezTo>
                  <a:pt x="1261" y="1964"/>
                  <a:pt x="1295" y="1999"/>
                  <a:pt x="1302" y="1996"/>
                </a:cubicBezTo>
                <a:cubicBezTo>
                  <a:pt x="1308" y="1993"/>
                  <a:pt x="1300" y="1978"/>
                  <a:pt x="1293" y="1969"/>
                </a:cubicBezTo>
                <a:cubicBezTo>
                  <a:pt x="1286" y="1961"/>
                  <a:pt x="1266" y="1929"/>
                  <a:pt x="1264" y="1915"/>
                </a:cubicBezTo>
                <a:cubicBezTo>
                  <a:pt x="1263" y="1902"/>
                  <a:pt x="1237" y="1882"/>
                  <a:pt x="1237" y="1875"/>
                </a:cubicBezTo>
                <a:cubicBezTo>
                  <a:pt x="1237" y="1868"/>
                  <a:pt x="1212" y="1828"/>
                  <a:pt x="1207" y="1818"/>
                </a:cubicBezTo>
                <a:cubicBezTo>
                  <a:pt x="1202" y="1808"/>
                  <a:pt x="1170" y="1774"/>
                  <a:pt x="1192" y="1777"/>
                </a:cubicBezTo>
                <a:cubicBezTo>
                  <a:pt x="1214" y="1781"/>
                  <a:pt x="1227" y="1788"/>
                  <a:pt x="1234" y="1798"/>
                </a:cubicBezTo>
                <a:cubicBezTo>
                  <a:pt x="1241" y="1808"/>
                  <a:pt x="1253" y="1845"/>
                  <a:pt x="1266" y="1862"/>
                </a:cubicBezTo>
                <a:cubicBezTo>
                  <a:pt x="1280" y="1878"/>
                  <a:pt x="1318" y="1924"/>
                  <a:pt x="1323" y="1936"/>
                </a:cubicBezTo>
                <a:cubicBezTo>
                  <a:pt x="1329" y="1947"/>
                  <a:pt x="1334" y="1964"/>
                  <a:pt x="1349" y="1971"/>
                </a:cubicBezTo>
                <a:cubicBezTo>
                  <a:pt x="1364" y="1978"/>
                  <a:pt x="1367" y="1973"/>
                  <a:pt x="1381" y="1988"/>
                </a:cubicBezTo>
                <a:cubicBezTo>
                  <a:pt x="1394" y="2003"/>
                  <a:pt x="1401" y="2020"/>
                  <a:pt x="1403" y="2038"/>
                </a:cubicBezTo>
                <a:cubicBezTo>
                  <a:pt x="1404" y="2057"/>
                  <a:pt x="1384" y="2065"/>
                  <a:pt x="1406" y="2077"/>
                </a:cubicBezTo>
                <a:cubicBezTo>
                  <a:pt x="1428" y="2089"/>
                  <a:pt x="1468" y="2117"/>
                  <a:pt x="1502" y="2131"/>
                </a:cubicBezTo>
                <a:cubicBezTo>
                  <a:pt x="1536" y="2144"/>
                  <a:pt x="1603" y="2176"/>
                  <a:pt x="1617" y="2171"/>
                </a:cubicBezTo>
                <a:cubicBezTo>
                  <a:pt x="1630" y="2166"/>
                  <a:pt x="1634" y="2157"/>
                  <a:pt x="1649" y="2164"/>
                </a:cubicBezTo>
                <a:cubicBezTo>
                  <a:pt x="1664" y="2171"/>
                  <a:pt x="1671" y="2173"/>
                  <a:pt x="1679" y="2186"/>
                </a:cubicBezTo>
                <a:cubicBezTo>
                  <a:pt x="1688" y="2199"/>
                  <a:pt x="1689" y="2201"/>
                  <a:pt x="1704" y="2205"/>
                </a:cubicBezTo>
                <a:cubicBezTo>
                  <a:pt x="1720" y="2208"/>
                  <a:pt x="1726" y="2211"/>
                  <a:pt x="1735" y="2213"/>
                </a:cubicBezTo>
                <a:cubicBezTo>
                  <a:pt x="1743" y="2215"/>
                  <a:pt x="1765" y="2223"/>
                  <a:pt x="1765" y="2223"/>
                </a:cubicBezTo>
                <a:cubicBezTo>
                  <a:pt x="1765" y="2223"/>
                  <a:pt x="1790" y="2223"/>
                  <a:pt x="1807" y="2230"/>
                </a:cubicBezTo>
                <a:cubicBezTo>
                  <a:pt x="1824" y="2237"/>
                  <a:pt x="1827" y="2252"/>
                  <a:pt x="1841" y="2262"/>
                </a:cubicBezTo>
                <a:cubicBezTo>
                  <a:pt x="1854" y="2272"/>
                  <a:pt x="1853" y="2289"/>
                  <a:pt x="1873" y="2304"/>
                </a:cubicBezTo>
                <a:cubicBezTo>
                  <a:pt x="1893" y="2319"/>
                  <a:pt x="1910" y="2331"/>
                  <a:pt x="1922" y="2341"/>
                </a:cubicBezTo>
                <a:cubicBezTo>
                  <a:pt x="1934" y="2351"/>
                  <a:pt x="1944" y="2347"/>
                  <a:pt x="1947" y="2356"/>
                </a:cubicBezTo>
                <a:cubicBezTo>
                  <a:pt x="1950" y="2364"/>
                  <a:pt x="1950" y="2368"/>
                  <a:pt x="1959" y="2361"/>
                </a:cubicBezTo>
                <a:cubicBezTo>
                  <a:pt x="1967" y="2354"/>
                  <a:pt x="1972" y="2341"/>
                  <a:pt x="1984" y="2339"/>
                </a:cubicBezTo>
                <a:cubicBezTo>
                  <a:pt x="1996" y="2337"/>
                  <a:pt x="1998" y="2322"/>
                  <a:pt x="2008" y="2339"/>
                </a:cubicBezTo>
                <a:cubicBezTo>
                  <a:pt x="2018" y="2356"/>
                  <a:pt x="2020" y="2356"/>
                  <a:pt x="2021" y="2368"/>
                </a:cubicBezTo>
                <a:cubicBezTo>
                  <a:pt x="2023" y="2379"/>
                  <a:pt x="2016" y="2391"/>
                  <a:pt x="2016" y="2406"/>
                </a:cubicBezTo>
                <a:cubicBezTo>
                  <a:pt x="2016" y="2421"/>
                  <a:pt x="2004" y="2472"/>
                  <a:pt x="1994" y="2484"/>
                </a:cubicBezTo>
                <a:cubicBezTo>
                  <a:pt x="1984" y="2495"/>
                  <a:pt x="1969" y="2507"/>
                  <a:pt x="1964" y="2526"/>
                </a:cubicBezTo>
                <a:cubicBezTo>
                  <a:pt x="1959" y="2544"/>
                  <a:pt x="1942" y="2561"/>
                  <a:pt x="1952" y="2568"/>
                </a:cubicBezTo>
                <a:cubicBezTo>
                  <a:pt x="1962" y="2574"/>
                  <a:pt x="1972" y="2578"/>
                  <a:pt x="1972" y="2583"/>
                </a:cubicBezTo>
                <a:cubicBezTo>
                  <a:pt x="1972" y="2588"/>
                  <a:pt x="1966" y="2606"/>
                  <a:pt x="1966" y="2606"/>
                </a:cubicBezTo>
                <a:cubicBezTo>
                  <a:pt x="1944" y="2622"/>
                  <a:pt x="1944" y="2622"/>
                  <a:pt x="1944" y="2622"/>
                </a:cubicBezTo>
                <a:cubicBezTo>
                  <a:pt x="1944" y="2622"/>
                  <a:pt x="1939" y="2648"/>
                  <a:pt x="1956" y="2662"/>
                </a:cubicBezTo>
                <a:cubicBezTo>
                  <a:pt x="1972" y="2675"/>
                  <a:pt x="1974" y="2680"/>
                  <a:pt x="1991" y="2699"/>
                </a:cubicBezTo>
                <a:cubicBezTo>
                  <a:pt x="2008" y="2717"/>
                  <a:pt x="2026" y="2793"/>
                  <a:pt x="2041" y="2810"/>
                </a:cubicBezTo>
                <a:cubicBezTo>
                  <a:pt x="2057" y="2827"/>
                  <a:pt x="2058" y="2827"/>
                  <a:pt x="2062" y="2838"/>
                </a:cubicBezTo>
                <a:cubicBezTo>
                  <a:pt x="2065" y="2850"/>
                  <a:pt x="2062" y="2854"/>
                  <a:pt x="2090" y="2874"/>
                </a:cubicBezTo>
                <a:cubicBezTo>
                  <a:pt x="2119" y="2894"/>
                  <a:pt x="2173" y="2929"/>
                  <a:pt x="2183" y="2939"/>
                </a:cubicBezTo>
                <a:cubicBezTo>
                  <a:pt x="2193" y="2949"/>
                  <a:pt x="2195" y="2990"/>
                  <a:pt x="2193" y="3018"/>
                </a:cubicBezTo>
                <a:cubicBezTo>
                  <a:pt x="2191" y="3047"/>
                  <a:pt x="2185" y="3081"/>
                  <a:pt x="2181" y="3106"/>
                </a:cubicBezTo>
                <a:cubicBezTo>
                  <a:pt x="2178" y="3131"/>
                  <a:pt x="2153" y="3242"/>
                  <a:pt x="2159" y="3262"/>
                </a:cubicBezTo>
                <a:cubicBezTo>
                  <a:pt x="2166" y="3282"/>
                  <a:pt x="2163" y="3326"/>
                  <a:pt x="2156" y="3349"/>
                </a:cubicBezTo>
                <a:cubicBezTo>
                  <a:pt x="2149" y="3373"/>
                  <a:pt x="2134" y="3398"/>
                  <a:pt x="2127" y="3420"/>
                </a:cubicBezTo>
                <a:cubicBezTo>
                  <a:pt x="2121" y="3442"/>
                  <a:pt x="2122" y="3442"/>
                  <a:pt x="2122" y="3477"/>
                </a:cubicBezTo>
                <a:cubicBezTo>
                  <a:pt x="2122" y="3513"/>
                  <a:pt x="2117" y="3521"/>
                  <a:pt x="2114" y="3536"/>
                </a:cubicBezTo>
                <a:cubicBezTo>
                  <a:pt x="2111" y="3551"/>
                  <a:pt x="2094" y="3573"/>
                  <a:pt x="2109" y="3568"/>
                </a:cubicBezTo>
                <a:cubicBezTo>
                  <a:pt x="2124" y="3563"/>
                  <a:pt x="2112" y="3555"/>
                  <a:pt x="2124" y="3563"/>
                </a:cubicBezTo>
                <a:cubicBezTo>
                  <a:pt x="2136" y="3571"/>
                  <a:pt x="2138" y="3575"/>
                  <a:pt x="2134" y="3590"/>
                </a:cubicBezTo>
                <a:cubicBezTo>
                  <a:pt x="2131" y="3605"/>
                  <a:pt x="2131" y="3612"/>
                  <a:pt x="2134" y="3625"/>
                </a:cubicBezTo>
                <a:cubicBezTo>
                  <a:pt x="2138" y="3639"/>
                  <a:pt x="2139" y="3649"/>
                  <a:pt x="2131" y="3657"/>
                </a:cubicBezTo>
                <a:cubicBezTo>
                  <a:pt x="2122" y="3666"/>
                  <a:pt x="2126" y="3674"/>
                  <a:pt x="2121" y="3684"/>
                </a:cubicBezTo>
                <a:cubicBezTo>
                  <a:pt x="2116" y="3694"/>
                  <a:pt x="2116" y="3694"/>
                  <a:pt x="2109" y="3696"/>
                </a:cubicBezTo>
                <a:cubicBezTo>
                  <a:pt x="2092" y="3701"/>
                  <a:pt x="2077" y="3703"/>
                  <a:pt x="2084" y="3711"/>
                </a:cubicBezTo>
                <a:cubicBezTo>
                  <a:pt x="2090" y="3719"/>
                  <a:pt x="2087" y="3721"/>
                  <a:pt x="2097" y="3724"/>
                </a:cubicBezTo>
                <a:cubicBezTo>
                  <a:pt x="2107" y="3728"/>
                  <a:pt x="2107" y="3723"/>
                  <a:pt x="2107" y="3734"/>
                </a:cubicBezTo>
                <a:cubicBezTo>
                  <a:pt x="2107" y="3746"/>
                  <a:pt x="2106" y="3756"/>
                  <a:pt x="2104" y="3761"/>
                </a:cubicBezTo>
                <a:cubicBezTo>
                  <a:pt x="2102" y="3766"/>
                  <a:pt x="2090" y="3772"/>
                  <a:pt x="2095" y="3777"/>
                </a:cubicBezTo>
                <a:cubicBezTo>
                  <a:pt x="2100" y="3782"/>
                  <a:pt x="2104" y="3810"/>
                  <a:pt x="2104" y="3810"/>
                </a:cubicBezTo>
                <a:cubicBezTo>
                  <a:pt x="2104" y="3810"/>
                  <a:pt x="2079" y="3825"/>
                  <a:pt x="2092" y="3832"/>
                </a:cubicBezTo>
                <a:cubicBezTo>
                  <a:pt x="2106" y="3839"/>
                  <a:pt x="2104" y="3847"/>
                  <a:pt x="2116" y="3854"/>
                </a:cubicBezTo>
                <a:cubicBezTo>
                  <a:pt x="2127" y="3861"/>
                  <a:pt x="2129" y="3857"/>
                  <a:pt x="2132" y="3867"/>
                </a:cubicBezTo>
                <a:cubicBezTo>
                  <a:pt x="2136" y="3877"/>
                  <a:pt x="2146" y="3893"/>
                  <a:pt x="2148" y="3901"/>
                </a:cubicBezTo>
                <a:cubicBezTo>
                  <a:pt x="2149" y="3909"/>
                  <a:pt x="2139" y="3918"/>
                  <a:pt x="2151" y="3926"/>
                </a:cubicBezTo>
                <a:cubicBezTo>
                  <a:pt x="2163" y="3935"/>
                  <a:pt x="2156" y="3946"/>
                  <a:pt x="2171" y="3953"/>
                </a:cubicBezTo>
                <a:cubicBezTo>
                  <a:pt x="2186" y="3960"/>
                  <a:pt x="2200" y="3967"/>
                  <a:pt x="2205" y="3948"/>
                </a:cubicBezTo>
                <a:cubicBezTo>
                  <a:pt x="2210" y="3930"/>
                  <a:pt x="2222" y="3901"/>
                  <a:pt x="2218" y="3887"/>
                </a:cubicBezTo>
                <a:cubicBezTo>
                  <a:pt x="2215" y="3874"/>
                  <a:pt x="2208" y="3866"/>
                  <a:pt x="2217" y="3840"/>
                </a:cubicBezTo>
                <a:cubicBezTo>
                  <a:pt x="2225" y="3815"/>
                  <a:pt x="2232" y="3820"/>
                  <a:pt x="2242" y="3807"/>
                </a:cubicBezTo>
                <a:cubicBezTo>
                  <a:pt x="2252" y="3793"/>
                  <a:pt x="2249" y="3783"/>
                  <a:pt x="2264" y="3772"/>
                </a:cubicBezTo>
                <a:cubicBezTo>
                  <a:pt x="2279" y="3760"/>
                  <a:pt x="2301" y="3745"/>
                  <a:pt x="2299" y="3736"/>
                </a:cubicBezTo>
                <a:cubicBezTo>
                  <a:pt x="2298" y="3728"/>
                  <a:pt x="2284" y="3723"/>
                  <a:pt x="2274" y="3713"/>
                </a:cubicBezTo>
                <a:cubicBezTo>
                  <a:pt x="2264" y="3703"/>
                  <a:pt x="2239" y="3687"/>
                  <a:pt x="2254" y="3674"/>
                </a:cubicBezTo>
                <a:cubicBezTo>
                  <a:pt x="2269" y="3661"/>
                  <a:pt x="2288" y="3654"/>
                  <a:pt x="2294" y="3647"/>
                </a:cubicBezTo>
                <a:cubicBezTo>
                  <a:pt x="2301" y="3640"/>
                  <a:pt x="2296" y="3617"/>
                  <a:pt x="2303" y="3612"/>
                </a:cubicBezTo>
                <a:cubicBezTo>
                  <a:pt x="2309" y="3607"/>
                  <a:pt x="2325" y="3592"/>
                  <a:pt x="2325" y="3592"/>
                </a:cubicBezTo>
                <a:cubicBezTo>
                  <a:pt x="2325" y="3592"/>
                  <a:pt x="2330" y="3583"/>
                  <a:pt x="2323" y="3576"/>
                </a:cubicBezTo>
                <a:cubicBezTo>
                  <a:pt x="2316" y="3570"/>
                  <a:pt x="2309" y="3560"/>
                  <a:pt x="2309" y="3553"/>
                </a:cubicBezTo>
                <a:cubicBezTo>
                  <a:pt x="2309" y="3546"/>
                  <a:pt x="2311" y="3526"/>
                  <a:pt x="2311" y="3526"/>
                </a:cubicBezTo>
                <a:cubicBezTo>
                  <a:pt x="2311" y="3526"/>
                  <a:pt x="2342" y="3541"/>
                  <a:pt x="2348" y="3539"/>
                </a:cubicBezTo>
                <a:cubicBezTo>
                  <a:pt x="2355" y="3538"/>
                  <a:pt x="2360" y="3474"/>
                  <a:pt x="2379" y="3467"/>
                </a:cubicBezTo>
                <a:cubicBezTo>
                  <a:pt x="2397" y="3460"/>
                  <a:pt x="2443" y="3460"/>
                  <a:pt x="2456" y="3455"/>
                </a:cubicBezTo>
                <a:cubicBezTo>
                  <a:pt x="2470" y="3450"/>
                  <a:pt x="2497" y="3442"/>
                  <a:pt x="2495" y="3423"/>
                </a:cubicBezTo>
                <a:cubicBezTo>
                  <a:pt x="2493" y="3405"/>
                  <a:pt x="2495" y="3395"/>
                  <a:pt x="2486" y="3381"/>
                </a:cubicBezTo>
                <a:cubicBezTo>
                  <a:pt x="2478" y="3368"/>
                  <a:pt x="2463" y="3346"/>
                  <a:pt x="2463" y="3339"/>
                </a:cubicBezTo>
                <a:cubicBezTo>
                  <a:pt x="2463" y="3333"/>
                  <a:pt x="2480" y="3334"/>
                  <a:pt x="2493" y="3343"/>
                </a:cubicBezTo>
                <a:cubicBezTo>
                  <a:pt x="2507" y="3351"/>
                  <a:pt x="2520" y="3360"/>
                  <a:pt x="2534" y="3355"/>
                </a:cubicBezTo>
                <a:cubicBezTo>
                  <a:pt x="2547" y="3349"/>
                  <a:pt x="2554" y="3333"/>
                  <a:pt x="2559" y="3326"/>
                </a:cubicBezTo>
                <a:cubicBezTo>
                  <a:pt x="2564" y="3319"/>
                  <a:pt x="2581" y="3302"/>
                  <a:pt x="2588" y="3294"/>
                </a:cubicBezTo>
                <a:cubicBezTo>
                  <a:pt x="2594" y="3286"/>
                  <a:pt x="2604" y="3259"/>
                  <a:pt x="2611" y="3250"/>
                </a:cubicBezTo>
                <a:cubicBezTo>
                  <a:pt x="2618" y="3242"/>
                  <a:pt x="2625" y="3237"/>
                  <a:pt x="2631" y="3235"/>
                </a:cubicBezTo>
                <a:cubicBezTo>
                  <a:pt x="2638" y="3233"/>
                  <a:pt x="2672" y="3190"/>
                  <a:pt x="2672" y="3190"/>
                </a:cubicBezTo>
                <a:cubicBezTo>
                  <a:pt x="2672" y="3190"/>
                  <a:pt x="2670" y="3133"/>
                  <a:pt x="2680" y="3123"/>
                </a:cubicBezTo>
                <a:cubicBezTo>
                  <a:pt x="2690" y="3112"/>
                  <a:pt x="2722" y="3079"/>
                  <a:pt x="2749" y="3067"/>
                </a:cubicBezTo>
                <a:cubicBezTo>
                  <a:pt x="2776" y="3055"/>
                  <a:pt x="2797" y="3049"/>
                  <a:pt x="2808" y="3044"/>
                </a:cubicBezTo>
                <a:cubicBezTo>
                  <a:pt x="2820" y="3038"/>
                  <a:pt x="2832" y="3038"/>
                  <a:pt x="2840" y="3018"/>
                </a:cubicBezTo>
                <a:cubicBezTo>
                  <a:pt x="2849" y="2998"/>
                  <a:pt x="2869" y="2968"/>
                  <a:pt x="2879" y="2948"/>
                </a:cubicBezTo>
                <a:cubicBezTo>
                  <a:pt x="2889" y="2927"/>
                  <a:pt x="2899" y="2896"/>
                  <a:pt x="2898" y="2875"/>
                </a:cubicBezTo>
                <a:cubicBezTo>
                  <a:pt x="2896" y="2855"/>
                  <a:pt x="2894" y="2823"/>
                  <a:pt x="2906" y="2813"/>
                </a:cubicBezTo>
                <a:cubicBezTo>
                  <a:pt x="2918" y="2803"/>
                  <a:pt x="2972" y="2736"/>
                  <a:pt x="2979" y="2719"/>
                </a:cubicBezTo>
                <a:cubicBezTo>
                  <a:pt x="2985" y="2702"/>
                  <a:pt x="2990" y="2665"/>
                  <a:pt x="2980" y="2650"/>
                </a:cubicBezTo>
                <a:cubicBezTo>
                  <a:pt x="2970" y="2635"/>
                  <a:pt x="2955" y="2640"/>
                  <a:pt x="2938" y="2630"/>
                </a:cubicBezTo>
                <a:cubicBezTo>
                  <a:pt x="2921" y="2620"/>
                  <a:pt x="2904" y="2616"/>
                  <a:pt x="2891" y="2605"/>
                </a:cubicBezTo>
                <a:cubicBezTo>
                  <a:pt x="2878" y="2593"/>
                  <a:pt x="2869" y="2581"/>
                  <a:pt x="2847" y="2585"/>
                </a:cubicBezTo>
                <a:cubicBezTo>
                  <a:pt x="2825" y="2588"/>
                  <a:pt x="2797" y="2598"/>
                  <a:pt x="2786" y="2583"/>
                </a:cubicBezTo>
                <a:cubicBezTo>
                  <a:pt x="2776" y="2568"/>
                  <a:pt x="2733" y="2551"/>
                  <a:pt x="2726" y="2548"/>
                </a:cubicBezTo>
                <a:cubicBezTo>
                  <a:pt x="2719" y="2544"/>
                  <a:pt x="2699" y="2539"/>
                  <a:pt x="2695" y="2546"/>
                </a:cubicBezTo>
                <a:cubicBezTo>
                  <a:pt x="2692" y="2553"/>
                  <a:pt x="2687" y="2569"/>
                  <a:pt x="2679" y="2564"/>
                </a:cubicBezTo>
                <a:cubicBezTo>
                  <a:pt x="2670" y="2559"/>
                  <a:pt x="2655" y="2553"/>
                  <a:pt x="2655" y="2553"/>
                </a:cubicBezTo>
                <a:cubicBezTo>
                  <a:pt x="2655" y="2553"/>
                  <a:pt x="2657" y="2536"/>
                  <a:pt x="2648" y="2534"/>
                </a:cubicBezTo>
                <a:cubicBezTo>
                  <a:pt x="2640" y="2532"/>
                  <a:pt x="2626" y="2542"/>
                  <a:pt x="2626" y="2536"/>
                </a:cubicBezTo>
                <a:cubicBezTo>
                  <a:pt x="2626" y="2529"/>
                  <a:pt x="2635" y="2511"/>
                  <a:pt x="2640" y="2506"/>
                </a:cubicBezTo>
                <a:cubicBezTo>
                  <a:pt x="2645" y="2500"/>
                  <a:pt x="2650" y="2495"/>
                  <a:pt x="2647" y="2487"/>
                </a:cubicBezTo>
                <a:cubicBezTo>
                  <a:pt x="2643" y="2479"/>
                  <a:pt x="2647" y="2470"/>
                  <a:pt x="2635" y="2458"/>
                </a:cubicBezTo>
                <a:cubicBezTo>
                  <a:pt x="2623" y="2447"/>
                  <a:pt x="2620" y="2438"/>
                  <a:pt x="2613" y="2433"/>
                </a:cubicBezTo>
                <a:cubicBezTo>
                  <a:pt x="2606" y="2428"/>
                  <a:pt x="2542" y="2401"/>
                  <a:pt x="2542" y="2401"/>
                </a:cubicBezTo>
                <a:cubicBezTo>
                  <a:pt x="2542" y="2401"/>
                  <a:pt x="2517" y="2400"/>
                  <a:pt x="2498" y="2390"/>
                </a:cubicBezTo>
                <a:cubicBezTo>
                  <a:pt x="2480" y="2379"/>
                  <a:pt x="2460" y="2376"/>
                  <a:pt x="2453" y="2364"/>
                </a:cubicBezTo>
                <a:cubicBezTo>
                  <a:pt x="2446" y="2352"/>
                  <a:pt x="2429" y="2346"/>
                  <a:pt x="2417" y="2339"/>
                </a:cubicBezTo>
                <a:cubicBezTo>
                  <a:pt x="2406" y="2332"/>
                  <a:pt x="2389" y="2324"/>
                  <a:pt x="2385" y="2314"/>
                </a:cubicBezTo>
                <a:cubicBezTo>
                  <a:pt x="2382" y="2304"/>
                  <a:pt x="2368" y="2299"/>
                  <a:pt x="2360" y="2295"/>
                </a:cubicBezTo>
                <a:cubicBezTo>
                  <a:pt x="2352" y="2292"/>
                  <a:pt x="2345" y="2292"/>
                  <a:pt x="2331" y="2297"/>
                </a:cubicBezTo>
                <a:cubicBezTo>
                  <a:pt x="2318" y="2302"/>
                  <a:pt x="2303" y="2304"/>
                  <a:pt x="2296" y="2299"/>
                </a:cubicBezTo>
                <a:cubicBezTo>
                  <a:pt x="2289" y="2294"/>
                  <a:pt x="2272" y="2289"/>
                  <a:pt x="2266" y="2285"/>
                </a:cubicBezTo>
                <a:cubicBezTo>
                  <a:pt x="2259" y="2282"/>
                  <a:pt x="2235" y="2280"/>
                  <a:pt x="2235" y="2280"/>
                </a:cubicBezTo>
                <a:cubicBezTo>
                  <a:pt x="2235" y="2280"/>
                  <a:pt x="2185" y="2268"/>
                  <a:pt x="2185" y="2275"/>
                </a:cubicBezTo>
                <a:cubicBezTo>
                  <a:pt x="2185" y="2282"/>
                  <a:pt x="2183" y="2297"/>
                  <a:pt x="2171" y="2302"/>
                </a:cubicBezTo>
                <a:cubicBezTo>
                  <a:pt x="2159" y="2307"/>
                  <a:pt x="2149" y="2302"/>
                  <a:pt x="2146" y="2290"/>
                </a:cubicBezTo>
                <a:cubicBezTo>
                  <a:pt x="2143" y="2279"/>
                  <a:pt x="2141" y="2268"/>
                  <a:pt x="2132" y="2270"/>
                </a:cubicBezTo>
                <a:cubicBezTo>
                  <a:pt x="2124" y="2272"/>
                  <a:pt x="2106" y="2270"/>
                  <a:pt x="2097" y="2279"/>
                </a:cubicBezTo>
                <a:cubicBezTo>
                  <a:pt x="2089" y="2287"/>
                  <a:pt x="2065" y="2307"/>
                  <a:pt x="2062" y="2314"/>
                </a:cubicBezTo>
                <a:cubicBezTo>
                  <a:pt x="2058" y="2321"/>
                  <a:pt x="2052" y="2331"/>
                  <a:pt x="2047" y="2327"/>
                </a:cubicBezTo>
                <a:cubicBezTo>
                  <a:pt x="2041" y="2324"/>
                  <a:pt x="2018" y="2319"/>
                  <a:pt x="2006" y="2316"/>
                </a:cubicBezTo>
                <a:cubicBezTo>
                  <a:pt x="1994" y="2312"/>
                  <a:pt x="1983" y="2322"/>
                  <a:pt x="1966" y="2317"/>
                </a:cubicBezTo>
                <a:cubicBezTo>
                  <a:pt x="1949" y="2312"/>
                  <a:pt x="1888" y="2297"/>
                  <a:pt x="1885" y="2282"/>
                </a:cubicBezTo>
                <a:cubicBezTo>
                  <a:pt x="1881" y="2267"/>
                  <a:pt x="1890" y="2226"/>
                  <a:pt x="1890" y="2211"/>
                </a:cubicBezTo>
                <a:cubicBezTo>
                  <a:pt x="1890" y="2196"/>
                  <a:pt x="1898" y="2186"/>
                  <a:pt x="1875" y="2176"/>
                </a:cubicBezTo>
                <a:cubicBezTo>
                  <a:pt x="1851" y="2166"/>
                  <a:pt x="1809" y="2166"/>
                  <a:pt x="1804" y="2162"/>
                </a:cubicBezTo>
                <a:cubicBezTo>
                  <a:pt x="1799" y="2159"/>
                  <a:pt x="1779" y="2169"/>
                  <a:pt x="1784" y="2147"/>
                </a:cubicBezTo>
                <a:cubicBezTo>
                  <a:pt x="1789" y="2126"/>
                  <a:pt x="1799" y="2097"/>
                  <a:pt x="1800" y="2087"/>
                </a:cubicBezTo>
                <a:cubicBezTo>
                  <a:pt x="1802" y="2077"/>
                  <a:pt x="1819" y="2060"/>
                  <a:pt x="1812" y="2048"/>
                </a:cubicBezTo>
                <a:cubicBezTo>
                  <a:pt x="1805" y="2036"/>
                  <a:pt x="1755" y="2028"/>
                  <a:pt x="1747" y="2041"/>
                </a:cubicBezTo>
                <a:cubicBezTo>
                  <a:pt x="1738" y="2055"/>
                  <a:pt x="1736" y="2072"/>
                  <a:pt x="1720" y="2087"/>
                </a:cubicBezTo>
                <a:cubicBezTo>
                  <a:pt x="1703" y="2102"/>
                  <a:pt x="1689" y="2107"/>
                  <a:pt x="1669" y="2105"/>
                </a:cubicBezTo>
                <a:cubicBezTo>
                  <a:pt x="1649" y="2104"/>
                  <a:pt x="1642" y="2117"/>
                  <a:pt x="1630" y="2107"/>
                </a:cubicBezTo>
                <a:cubicBezTo>
                  <a:pt x="1618" y="2097"/>
                  <a:pt x="1571" y="2018"/>
                  <a:pt x="1573" y="1993"/>
                </a:cubicBezTo>
                <a:cubicBezTo>
                  <a:pt x="1575" y="1967"/>
                  <a:pt x="1583" y="1942"/>
                  <a:pt x="1585" y="1919"/>
                </a:cubicBezTo>
                <a:cubicBezTo>
                  <a:pt x="1586" y="1895"/>
                  <a:pt x="1578" y="1892"/>
                  <a:pt x="1595" y="1880"/>
                </a:cubicBezTo>
                <a:cubicBezTo>
                  <a:pt x="1612" y="1868"/>
                  <a:pt x="1617" y="1870"/>
                  <a:pt x="1630" y="1860"/>
                </a:cubicBezTo>
                <a:cubicBezTo>
                  <a:pt x="1644" y="1850"/>
                  <a:pt x="1645" y="1838"/>
                  <a:pt x="1661" y="1833"/>
                </a:cubicBezTo>
                <a:cubicBezTo>
                  <a:pt x="1676" y="1828"/>
                  <a:pt x="1699" y="1831"/>
                  <a:pt x="1708" y="1836"/>
                </a:cubicBezTo>
                <a:cubicBezTo>
                  <a:pt x="1716" y="1841"/>
                  <a:pt x="1725" y="1851"/>
                  <a:pt x="1736" y="1848"/>
                </a:cubicBezTo>
                <a:cubicBezTo>
                  <a:pt x="1748" y="1845"/>
                  <a:pt x="1757" y="1838"/>
                  <a:pt x="1758" y="1831"/>
                </a:cubicBezTo>
                <a:cubicBezTo>
                  <a:pt x="1760" y="1825"/>
                  <a:pt x="1770" y="1815"/>
                  <a:pt x="1785" y="1816"/>
                </a:cubicBezTo>
                <a:cubicBezTo>
                  <a:pt x="1800" y="1818"/>
                  <a:pt x="1812" y="1823"/>
                  <a:pt x="1822" y="1823"/>
                </a:cubicBezTo>
                <a:cubicBezTo>
                  <a:pt x="1832" y="1823"/>
                  <a:pt x="1848" y="1820"/>
                  <a:pt x="1854" y="1820"/>
                </a:cubicBezTo>
                <a:cubicBezTo>
                  <a:pt x="1861" y="1820"/>
                  <a:pt x="1863" y="1818"/>
                  <a:pt x="1883" y="1826"/>
                </a:cubicBezTo>
                <a:cubicBezTo>
                  <a:pt x="1903" y="1835"/>
                  <a:pt x="1917" y="1850"/>
                  <a:pt x="1917" y="1855"/>
                </a:cubicBezTo>
                <a:cubicBezTo>
                  <a:pt x="1917" y="1860"/>
                  <a:pt x="1913" y="1887"/>
                  <a:pt x="1917" y="1895"/>
                </a:cubicBezTo>
                <a:cubicBezTo>
                  <a:pt x="1920" y="1904"/>
                  <a:pt x="1930" y="1932"/>
                  <a:pt x="1945" y="1939"/>
                </a:cubicBezTo>
                <a:cubicBezTo>
                  <a:pt x="1961" y="1946"/>
                  <a:pt x="1979" y="1932"/>
                  <a:pt x="1967" y="1890"/>
                </a:cubicBezTo>
                <a:cubicBezTo>
                  <a:pt x="1956" y="1848"/>
                  <a:pt x="1942" y="1841"/>
                  <a:pt x="1947" y="1823"/>
                </a:cubicBezTo>
                <a:cubicBezTo>
                  <a:pt x="1952" y="1804"/>
                  <a:pt x="1945" y="1793"/>
                  <a:pt x="1962" y="1771"/>
                </a:cubicBezTo>
                <a:cubicBezTo>
                  <a:pt x="1979" y="1749"/>
                  <a:pt x="1974" y="1739"/>
                  <a:pt x="2003" y="1722"/>
                </a:cubicBezTo>
                <a:cubicBezTo>
                  <a:pt x="2031" y="1705"/>
                  <a:pt x="2048" y="1699"/>
                  <a:pt x="2055" y="1688"/>
                </a:cubicBezTo>
                <a:cubicBezTo>
                  <a:pt x="2062" y="1678"/>
                  <a:pt x="2070" y="1662"/>
                  <a:pt x="2067" y="1650"/>
                </a:cubicBezTo>
                <a:cubicBezTo>
                  <a:pt x="2063" y="1638"/>
                  <a:pt x="2060" y="1635"/>
                  <a:pt x="2060" y="1623"/>
                </a:cubicBezTo>
                <a:cubicBezTo>
                  <a:pt x="2060" y="1611"/>
                  <a:pt x="2063" y="1606"/>
                  <a:pt x="2068" y="1603"/>
                </a:cubicBezTo>
                <a:cubicBezTo>
                  <a:pt x="2074" y="1599"/>
                  <a:pt x="2077" y="1582"/>
                  <a:pt x="2089" y="1574"/>
                </a:cubicBezTo>
                <a:cubicBezTo>
                  <a:pt x="2100" y="1566"/>
                  <a:pt x="2104" y="1551"/>
                  <a:pt x="2106" y="1542"/>
                </a:cubicBezTo>
                <a:cubicBezTo>
                  <a:pt x="2107" y="1534"/>
                  <a:pt x="2109" y="1524"/>
                  <a:pt x="2119" y="1519"/>
                </a:cubicBezTo>
                <a:cubicBezTo>
                  <a:pt x="2129" y="1514"/>
                  <a:pt x="2171" y="1507"/>
                  <a:pt x="2173" y="1498"/>
                </a:cubicBezTo>
                <a:cubicBezTo>
                  <a:pt x="2175" y="1490"/>
                  <a:pt x="2171" y="1470"/>
                  <a:pt x="2180" y="1463"/>
                </a:cubicBezTo>
                <a:cubicBezTo>
                  <a:pt x="2188" y="1456"/>
                  <a:pt x="2200" y="1435"/>
                  <a:pt x="2213" y="1426"/>
                </a:cubicBezTo>
                <a:cubicBezTo>
                  <a:pt x="2227" y="1418"/>
                  <a:pt x="2242" y="1421"/>
                  <a:pt x="2250" y="1411"/>
                </a:cubicBezTo>
                <a:cubicBezTo>
                  <a:pt x="2259" y="1401"/>
                  <a:pt x="2277" y="1391"/>
                  <a:pt x="2286" y="1387"/>
                </a:cubicBezTo>
                <a:cubicBezTo>
                  <a:pt x="2294" y="1384"/>
                  <a:pt x="2299" y="1371"/>
                  <a:pt x="2313" y="1377"/>
                </a:cubicBezTo>
                <a:cubicBezTo>
                  <a:pt x="2326" y="1384"/>
                  <a:pt x="2338" y="1389"/>
                  <a:pt x="2326" y="1392"/>
                </a:cubicBezTo>
                <a:cubicBezTo>
                  <a:pt x="2315" y="1396"/>
                  <a:pt x="2279" y="1435"/>
                  <a:pt x="2289" y="1435"/>
                </a:cubicBezTo>
                <a:cubicBezTo>
                  <a:pt x="2299" y="1435"/>
                  <a:pt x="2321" y="1418"/>
                  <a:pt x="2331" y="1413"/>
                </a:cubicBezTo>
                <a:cubicBezTo>
                  <a:pt x="2342" y="1408"/>
                  <a:pt x="2338" y="1401"/>
                  <a:pt x="2360" y="1394"/>
                </a:cubicBezTo>
                <a:cubicBezTo>
                  <a:pt x="2382" y="1387"/>
                  <a:pt x="2407" y="1399"/>
                  <a:pt x="2395" y="1382"/>
                </a:cubicBezTo>
                <a:cubicBezTo>
                  <a:pt x="2384" y="1366"/>
                  <a:pt x="2389" y="1364"/>
                  <a:pt x="2365" y="1355"/>
                </a:cubicBezTo>
                <a:cubicBezTo>
                  <a:pt x="2342" y="1347"/>
                  <a:pt x="2316" y="1347"/>
                  <a:pt x="2316" y="1340"/>
                </a:cubicBezTo>
                <a:cubicBezTo>
                  <a:pt x="2316" y="1334"/>
                  <a:pt x="2306" y="1329"/>
                  <a:pt x="2311" y="1319"/>
                </a:cubicBezTo>
                <a:cubicBezTo>
                  <a:pt x="2316" y="1308"/>
                  <a:pt x="2320" y="1305"/>
                  <a:pt x="2321" y="1295"/>
                </a:cubicBezTo>
                <a:cubicBezTo>
                  <a:pt x="2323" y="1285"/>
                  <a:pt x="2316" y="1273"/>
                  <a:pt x="2309" y="1270"/>
                </a:cubicBezTo>
                <a:cubicBezTo>
                  <a:pt x="2303" y="1266"/>
                  <a:pt x="2288" y="1255"/>
                  <a:pt x="2271" y="1265"/>
                </a:cubicBezTo>
                <a:cubicBezTo>
                  <a:pt x="2254" y="1275"/>
                  <a:pt x="2215" y="1292"/>
                  <a:pt x="2215" y="1292"/>
                </a:cubicBezTo>
                <a:cubicBezTo>
                  <a:pt x="2215" y="1292"/>
                  <a:pt x="2245" y="1265"/>
                  <a:pt x="2256" y="1258"/>
                </a:cubicBezTo>
                <a:cubicBezTo>
                  <a:pt x="2266" y="1251"/>
                  <a:pt x="2272" y="1228"/>
                  <a:pt x="2288" y="1224"/>
                </a:cubicBezTo>
                <a:cubicBezTo>
                  <a:pt x="2303" y="1221"/>
                  <a:pt x="2353" y="1218"/>
                  <a:pt x="2363" y="1219"/>
                </a:cubicBezTo>
                <a:cubicBezTo>
                  <a:pt x="2374" y="1221"/>
                  <a:pt x="2394" y="1228"/>
                  <a:pt x="2406" y="1223"/>
                </a:cubicBezTo>
                <a:cubicBezTo>
                  <a:pt x="2417" y="1218"/>
                  <a:pt x="2441" y="1199"/>
                  <a:pt x="2451" y="1194"/>
                </a:cubicBezTo>
                <a:cubicBezTo>
                  <a:pt x="2461" y="1189"/>
                  <a:pt x="2470" y="1184"/>
                  <a:pt x="2486" y="1176"/>
                </a:cubicBezTo>
                <a:cubicBezTo>
                  <a:pt x="2503" y="1167"/>
                  <a:pt x="2515" y="1174"/>
                  <a:pt x="2515" y="1149"/>
                </a:cubicBezTo>
                <a:cubicBezTo>
                  <a:pt x="2515" y="1123"/>
                  <a:pt x="2503" y="1110"/>
                  <a:pt x="2500" y="1098"/>
                </a:cubicBezTo>
                <a:cubicBezTo>
                  <a:pt x="2497" y="1087"/>
                  <a:pt x="2486" y="1088"/>
                  <a:pt x="2478" y="1083"/>
                </a:cubicBezTo>
                <a:cubicBezTo>
                  <a:pt x="2470" y="1078"/>
                  <a:pt x="2453" y="1083"/>
                  <a:pt x="2458" y="1068"/>
                </a:cubicBezTo>
                <a:cubicBezTo>
                  <a:pt x="2463" y="1053"/>
                  <a:pt x="2449" y="1053"/>
                  <a:pt x="2436" y="1043"/>
                </a:cubicBezTo>
                <a:cubicBezTo>
                  <a:pt x="2422" y="1033"/>
                  <a:pt x="2380" y="1016"/>
                  <a:pt x="2379" y="994"/>
                </a:cubicBezTo>
                <a:cubicBezTo>
                  <a:pt x="2377" y="972"/>
                  <a:pt x="2382" y="972"/>
                  <a:pt x="2380" y="962"/>
                </a:cubicBezTo>
                <a:cubicBezTo>
                  <a:pt x="2379" y="952"/>
                  <a:pt x="2331" y="853"/>
                  <a:pt x="2325" y="843"/>
                </a:cubicBezTo>
                <a:cubicBezTo>
                  <a:pt x="2318" y="833"/>
                  <a:pt x="2304" y="833"/>
                  <a:pt x="2304" y="841"/>
                </a:cubicBezTo>
                <a:cubicBezTo>
                  <a:pt x="2304" y="849"/>
                  <a:pt x="2291" y="888"/>
                  <a:pt x="2284" y="895"/>
                </a:cubicBezTo>
                <a:cubicBezTo>
                  <a:pt x="2277" y="902"/>
                  <a:pt x="2257" y="927"/>
                  <a:pt x="2249" y="918"/>
                </a:cubicBezTo>
                <a:cubicBezTo>
                  <a:pt x="2240" y="910"/>
                  <a:pt x="2244" y="905"/>
                  <a:pt x="2229" y="902"/>
                </a:cubicBezTo>
                <a:cubicBezTo>
                  <a:pt x="2213" y="898"/>
                  <a:pt x="2208" y="895"/>
                  <a:pt x="2207" y="878"/>
                </a:cubicBezTo>
                <a:cubicBezTo>
                  <a:pt x="2205" y="861"/>
                  <a:pt x="2202" y="848"/>
                  <a:pt x="2205" y="838"/>
                </a:cubicBezTo>
                <a:cubicBezTo>
                  <a:pt x="2208" y="828"/>
                  <a:pt x="2215" y="806"/>
                  <a:pt x="2202" y="799"/>
                </a:cubicBezTo>
                <a:cubicBezTo>
                  <a:pt x="2188" y="792"/>
                  <a:pt x="2156" y="799"/>
                  <a:pt x="2154" y="789"/>
                </a:cubicBezTo>
                <a:cubicBezTo>
                  <a:pt x="2153" y="779"/>
                  <a:pt x="2144" y="759"/>
                  <a:pt x="2132" y="750"/>
                </a:cubicBezTo>
                <a:cubicBezTo>
                  <a:pt x="2121" y="742"/>
                  <a:pt x="2109" y="738"/>
                  <a:pt x="2100" y="740"/>
                </a:cubicBezTo>
                <a:cubicBezTo>
                  <a:pt x="2092" y="742"/>
                  <a:pt x="2065" y="742"/>
                  <a:pt x="2057" y="738"/>
                </a:cubicBezTo>
                <a:cubicBezTo>
                  <a:pt x="2048" y="735"/>
                  <a:pt x="2011" y="728"/>
                  <a:pt x="2015" y="745"/>
                </a:cubicBezTo>
                <a:cubicBezTo>
                  <a:pt x="2018" y="762"/>
                  <a:pt x="2028" y="784"/>
                  <a:pt x="2026" y="792"/>
                </a:cubicBezTo>
                <a:cubicBezTo>
                  <a:pt x="2025" y="801"/>
                  <a:pt x="2025" y="812"/>
                  <a:pt x="2033" y="828"/>
                </a:cubicBezTo>
                <a:cubicBezTo>
                  <a:pt x="2041" y="843"/>
                  <a:pt x="2041" y="846"/>
                  <a:pt x="2033" y="861"/>
                </a:cubicBezTo>
                <a:cubicBezTo>
                  <a:pt x="2025" y="876"/>
                  <a:pt x="1994" y="880"/>
                  <a:pt x="2004" y="897"/>
                </a:cubicBezTo>
                <a:cubicBezTo>
                  <a:pt x="2015" y="913"/>
                  <a:pt x="2028" y="920"/>
                  <a:pt x="2036" y="934"/>
                </a:cubicBezTo>
                <a:cubicBezTo>
                  <a:pt x="2045" y="947"/>
                  <a:pt x="2043" y="970"/>
                  <a:pt x="2050" y="987"/>
                </a:cubicBezTo>
                <a:cubicBezTo>
                  <a:pt x="2057" y="1004"/>
                  <a:pt x="2074" y="994"/>
                  <a:pt x="2048" y="1018"/>
                </a:cubicBezTo>
                <a:cubicBezTo>
                  <a:pt x="2023" y="1041"/>
                  <a:pt x="1989" y="1048"/>
                  <a:pt x="1989" y="1065"/>
                </a:cubicBezTo>
                <a:cubicBezTo>
                  <a:pt x="1989" y="1081"/>
                  <a:pt x="2001" y="1090"/>
                  <a:pt x="2001" y="1107"/>
                </a:cubicBezTo>
                <a:cubicBezTo>
                  <a:pt x="2001" y="1123"/>
                  <a:pt x="2008" y="1144"/>
                  <a:pt x="2008" y="1152"/>
                </a:cubicBezTo>
                <a:cubicBezTo>
                  <a:pt x="2008" y="1160"/>
                  <a:pt x="2008" y="1166"/>
                  <a:pt x="1994" y="1174"/>
                </a:cubicBezTo>
                <a:cubicBezTo>
                  <a:pt x="1981" y="1182"/>
                  <a:pt x="1974" y="1191"/>
                  <a:pt x="1967" y="1189"/>
                </a:cubicBezTo>
                <a:cubicBezTo>
                  <a:pt x="1961" y="1187"/>
                  <a:pt x="1947" y="1169"/>
                  <a:pt x="1940" y="1157"/>
                </a:cubicBezTo>
                <a:cubicBezTo>
                  <a:pt x="1934" y="1145"/>
                  <a:pt x="1927" y="1145"/>
                  <a:pt x="1925" y="1129"/>
                </a:cubicBezTo>
                <a:cubicBezTo>
                  <a:pt x="1924" y="1112"/>
                  <a:pt x="1935" y="1053"/>
                  <a:pt x="1913" y="1050"/>
                </a:cubicBezTo>
                <a:cubicBezTo>
                  <a:pt x="1892" y="1046"/>
                  <a:pt x="1873" y="1043"/>
                  <a:pt x="1863" y="1038"/>
                </a:cubicBezTo>
                <a:cubicBezTo>
                  <a:pt x="1853" y="1033"/>
                  <a:pt x="1844" y="1031"/>
                  <a:pt x="1826" y="1018"/>
                </a:cubicBezTo>
                <a:cubicBezTo>
                  <a:pt x="1807" y="1004"/>
                  <a:pt x="1785" y="1007"/>
                  <a:pt x="1780" y="996"/>
                </a:cubicBezTo>
                <a:cubicBezTo>
                  <a:pt x="1775" y="984"/>
                  <a:pt x="1763" y="970"/>
                  <a:pt x="1750" y="969"/>
                </a:cubicBezTo>
                <a:cubicBezTo>
                  <a:pt x="1736" y="967"/>
                  <a:pt x="1714" y="965"/>
                  <a:pt x="1708" y="967"/>
                </a:cubicBezTo>
                <a:cubicBezTo>
                  <a:pt x="1701" y="969"/>
                  <a:pt x="1691" y="965"/>
                  <a:pt x="1691" y="965"/>
                </a:cubicBezTo>
                <a:cubicBezTo>
                  <a:pt x="1691" y="965"/>
                  <a:pt x="1683" y="920"/>
                  <a:pt x="1679" y="913"/>
                </a:cubicBezTo>
                <a:cubicBezTo>
                  <a:pt x="1676" y="907"/>
                  <a:pt x="1655" y="897"/>
                  <a:pt x="1650" y="891"/>
                </a:cubicBezTo>
                <a:cubicBezTo>
                  <a:pt x="1645" y="886"/>
                  <a:pt x="1647" y="858"/>
                  <a:pt x="1645" y="839"/>
                </a:cubicBezTo>
                <a:cubicBezTo>
                  <a:pt x="1644" y="821"/>
                  <a:pt x="1632" y="816"/>
                  <a:pt x="1652" y="792"/>
                </a:cubicBezTo>
                <a:cubicBezTo>
                  <a:pt x="1672" y="769"/>
                  <a:pt x="1688" y="735"/>
                  <a:pt x="1694" y="727"/>
                </a:cubicBezTo>
                <a:cubicBezTo>
                  <a:pt x="1701" y="718"/>
                  <a:pt x="1704" y="713"/>
                  <a:pt x="1713" y="712"/>
                </a:cubicBezTo>
                <a:cubicBezTo>
                  <a:pt x="1721" y="710"/>
                  <a:pt x="1735" y="705"/>
                  <a:pt x="1731" y="696"/>
                </a:cubicBezTo>
                <a:cubicBezTo>
                  <a:pt x="1728" y="688"/>
                  <a:pt x="1721" y="681"/>
                  <a:pt x="1711" y="675"/>
                </a:cubicBezTo>
                <a:cubicBezTo>
                  <a:pt x="1701" y="668"/>
                  <a:pt x="1713" y="659"/>
                  <a:pt x="1725" y="663"/>
                </a:cubicBezTo>
                <a:cubicBezTo>
                  <a:pt x="1736" y="666"/>
                  <a:pt x="1747" y="680"/>
                  <a:pt x="1752" y="670"/>
                </a:cubicBezTo>
                <a:cubicBezTo>
                  <a:pt x="1757" y="659"/>
                  <a:pt x="1747" y="654"/>
                  <a:pt x="1758" y="653"/>
                </a:cubicBezTo>
                <a:cubicBezTo>
                  <a:pt x="1770" y="651"/>
                  <a:pt x="1779" y="658"/>
                  <a:pt x="1787" y="649"/>
                </a:cubicBezTo>
                <a:cubicBezTo>
                  <a:pt x="1795" y="641"/>
                  <a:pt x="1804" y="617"/>
                  <a:pt x="1811" y="607"/>
                </a:cubicBezTo>
                <a:cubicBezTo>
                  <a:pt x="1817" y="597"/>
                  <a:pt x="1799" y="599"/>
                  <a:pt x="1792" y="592"/>
                </a:cubicBezTo>
                <a:cubicBezTo>
                  <a:pt x="1785" y="585"/>
                  <a:pt x="1772" y="587"/>
                  <a:pt x="1779" y="579"/>
                </a:cubicBezTo>
                <a:cubicBezTo>
                  <a:pt x="1785" y="570"/>
                  <a:pt x="1790" y="567"/>
                  <a:pt x="1800" y="570"/>
                </a:cubicBezTo>
                <a:cubicBezTo>
                  <a:pt x="1811" y="574"/>
                  <a:pt x="1821" y="589"/>
                  <a:pt x="1822" y="574"/>
                </a:cubicBezTo>
                <a:cubicBezTo>
                  <a:pt x="1824" y="559"/>
                  <a:pt x="1822" y="557"/>
                  <a:pt x="1822" y="545"/>
                </a:cubicBezTo>
                <a:cubicBezTo>
                  <a:pt x="1822" y="533"/>
                  <a:pt x="1811" y="520"/>
                  <a:pt x="1834" y="517"/>
                </a:cubicBezTo>
                <a:cubicBezTo>
                  <a:pt x="1858" y="513"/>
                  <a:pt x="1892" y="523"/>
                  <a:pt x="1892" y="523"/>
                </a:cubicBezTo>
                <a:cubicBezTo>
                  <a:pt x="1892" y="523"/>
                  <a:pt x="1929" y="512"/>
                  <a:pt x="1934" y="491"/>
                </a:cubicBezTo>
                <a:cubicBezTo>
                  <a:pt x="1939" y="471"/>
                  <a:pt x="1925" y="438"/>
                  <a:pt x="1925" y="427"/>
                </a:cubicBezTo>
                <a:cubicBezTo>
                  <a:pt x="1925" y="417"/>
                  <a:pt x="1918" y="412"/>
                  <a:pt x="1927" y="402"/>
                </a:cubicBezTo>
                <a:cubicBezTo>
                  <a:pt x="1935" y="392"/>
                  <a:pt x="1939" y="387"/>
                  <a:pt x="1934" y="379"/>
                </a:cubicBezTo>
                <a:cubicBezTo>
                  <a:pt x="1929" y="370"/>
                  <a:pt x="1925" y="359"/>
                  <a:pt x="1925" y="359"/>
                </a:cubicBezTo>
                <a:cubicBezTo>
                  <a:pt x="1915" y="342"/>
                  <a:pt x="1915" y="342"/>
                  <a:pt x="1915" y="342"/>
                </a:cubicBezTo>
                <a:cubicBezTo>
                  <a:pt x="1897" y="330"/>
                  <a:pt x="1897" y="330"/>
                  <a:pt x="1897" y="330"/>
                </a:cubicBezTo>
                <a:cubicBezTo>
                  <a:pt x="1861" y="322"/>
                  <a:pt x="1861" y="322"/>
                  <a:pt x="1861" y="322"/>
                </a:cubicBezTo>
                <a:cubicBezTo>
                  <a:pt x="1861" y="357"/>
                  <a:pt x="1861" y="357"/>
                  <a:pt x="1861" y="357"/>
                </a:cubicBezTo>
                <a:cubicBezTo>
                  <a:pt x="1861" y="357"/>
                  <a:pt x="1871" y="375"/>
                  <a:pt x="1863" y="384"/>
                </a:cubicBezTo>
                <a:cubicBezTo>
                  <a:pt x="1854" y="392"/>
                  <a:pt x="1843" y="399"/>
                  <a:pt x="1843" y="411"/>
                </a:cubicBezTo>
                <a:cubicBezTo>
                  <a:pt x="1843" y="422"/>
                  <a:pt x="1846" y="438"/>
                  <a:pt x="1841" y="448"/>
                </a:cubicBezTo>
                <a:cubicBezTo>
                  <a:pt x="1836" y="458"/>
                  <a:pt x="1827" y="459"/>
                  <a:pt x="1822" y="466"/>
                </a:cubicBezTo>
                <a:cubicBezTo>
                  <a:pt x="1817" y="473"/>
                  <a:pt x="1802" y="488"/>
                  <a:pt x="1799" y="471"/>
                </a:cubicBezTo>
                <a:cubicBezTo>
                  <a:pt x="1795" y="454"/>
                  <a:pt x="1790" y="429"/>
                  <a:pt x="1795" y="421"/>
                </a:cubicBezTo>
                <a:cubicBezTo>
                  <a:pt x="1800" y="412"/>
                  <a:pt x="1797" y="399"/>
                  <a:pt x="1792" y="390"/>
                </a:cubicBezTo>
                <a:cubicBezTo>
                  <a:pt x="1787" y="382"/>
                  <a:pt x="1763" y="359"/>
                  <a:pt x="1763" y="359"/>
                </a:cubicBezTo>
                <a:cubicBezTo>
                  <a:pt x="1763" y="359"/>
                  <a:pt x="1757" y="389"/>
                  <a:pt x="1758" y="395"/>
                </a:cubicBezTo>
                <a:cubicBezTo>
                  <a:pt x="1760" y="402"/>
                  <a:pt x="1745" y="416"/>
                  <a:pt x="1741" y="409"/>
                </a:cubicBezTo>
                <a:cubicBezTo>
                  <a:pt x="1738" y="402"/>
                  <a:pt x="1736" y="372"/>
                  <a:pt x="1735" y="364"/>
                </a:cubicBezTo>
                <a:cubicBezTo>
                  <a:pt x="1733" y="355"/>
                  <a:pt x="1716" y="338"/>
                  <a:pt x="1709" y="333"/>
                </a:cubicBezTo>
                <a:cubicBezTo>
                  <a:pt x="1703" y="328"/>
                  <a:pt x="1691" y="323"/>
                  <a:pt x="1696" y="315"/>
                </a:cubicBezTo>
                <a:cubicBezTo>
                  <a:pt x="1701" y="306"/>
                  <a:pt x="1694" y="279"/>
                  <a:pt x="1689" y="269"/>
                </a:cubicBezTo>
                <a:cubicBezTo>
                  <a:pt x="1684" y="259"/>
                  <a:pt x="1691" y="234"/>
                  <a:pt x="1677" y="219"/>
                </a:cubicBezTo>
                <a:cubicBezTo>
                  <a:pt x="1664" y="204"/>
                  <a:pt x="1667" y="202"/>
                  <a:pt x="1661" y="190"/>
                </a:cubicBezTo>
                <a:cubicBezTo>
                  <a:pt x="1654" y="179"/>
                  <a:pt x="1667" y="158"/>
                  <a:pt x="1667" y="158"/>
                </a:cubicBezTo>
                <a:cubicBezTo>
                  <a:pt x="1667" y="113"/>
                  <a:pt x="1667" y="113"/>
                  <a:pt x="1667" y="113"/>
                </a:cubicBezTo>
                <a:cubicBezTo>
                  <a:pt x="1701" y="108"/>
                  <a:pt x="1701" y="108"/>
                  <a:pt x="1701" y="108"/>
                </a:cubicBezTo>
                <a:cubicBezTo>
                  <a:pt x="1701" y="108"/>
                  <a:pt x="1750" y="27"/>
                  <a:pt x="1735" y="24"/>
                </a:cubicBezTo>
                <a:cubicBezTo>
                  <a:pt x="1720" y="21"/>
                  <a:pt x="1709" y="22"/>
                  <a:pt x="1698" y="14"/>
                </a:cubicBezTo>
                <a:cubicBezTo>
                  <a:pt x="1686" y="5"/>
                  <a:pt x="1661" y="0"/>
                  <a:pt x="1654" y="5"/>
                </a:cubicBezTo>
                <a:cubicBezTo>
                  <a:pt x="1647" y="10"/>
                  <a:pt x="1635" y="16"/>
                  <a:pt x="1635" y="27"/>
                </a:cubicBezTo>
                <a:cubicBezTo>
                  <a:pt x="1635" y="39"/>
                  <a:pt x="1634" y="76"/>
                  <a:pt x="1630" y="84"/>
                </a:cubicBezTo>
                <a:cubicBezTo>
                  <a:pt x="1627" y="93"/>
                  <a:pt x="1625" y="121"/>
                  <a:pt x="1629" y="135"/>
                </a:cubicBezTo>
                <a:cubicBezTo>
                  <a:pt x="1632" y="148"/>
                  <a:pt x="1635" y="174"/>
                  <a:pt x="1629" y="185"/>
                </a:cubicBezTo>
                <a:cubicBezTo>
                  <a:pt x="1622" y="197"/>
                  <a:pt x="1622" y="202"/>
                  <a:pt x="1618" y="216"/>
                </a:cubicBezTo>
                <a:cubicBezTo>
                  <a:pt x="1615" y="229"/>
                  <a:pt x="1607" y="226"/>
                  <a:pt x="1607" y="243"/>
                </a:cubicBezTo>
                <a:cubicBezTo>
                  <a:pt x="1607" y="259"/>
                  <a:pt x="1590" y="283"/>
                  <a:pt x="1605" y="298"/>
                </a:cubicBezTo>
                <a:cubicBezTo>
                  <a:pt x="1620" y="313"/>
                  <a:pt x="1629" y="325"/>
                  <a:pt x="1637" y="330"/>
                </a:cubicBezTo>
                <a:cubicBezTo>
                  <a:pt x="1645" y="335"/>
                  <a:pt x="1654" y="338"/>
                  <a:pt x="1655" y="347"/>
                </a:cubicBezTo>
                <a:cubicBezTo>
                  <a:pt x="1657" y="355"/>
                  <a:pt x="1659" y="369"/>
                  <a:pt x="1661" y="380"/>
                </a:cubicBezTo>
                <a:cubicBezTo>
                  <a:pt x="1662" y="392"/>
                  <a:pt x="1669" y="406"/>
                  <a:pt x="1654" y="414"/>
                </a:cubicBezTo>
                <a:cubicBezTo>
                  <a:pt x="1639" y="422"/>
                  <a:pt x="1630" y="414"/>
                  <a:pt x="1630" y="431"/>
                </a:cubicBezTo>
                <a:cubicBezTo>
                  <a:pt x="1630" y="448"/>
                  <a:pt x="1630" y="473"/>
                  <a:pt x="1618" y="464"/>
                </a:cubicBezTo>
                <a:cubicBezTo>
                  <a:pt x="1607" y="456"/>
                  <a:pt x="1607" y="422"/>
                  <a:pt x="1607" y="422"/>
                </a:cubicBezTo>
                <a:cubicBezTo>
                  <a:pt x="1607" y="422"/>
                  <a:pt x="1603" y="401"/>
                  <a:pt x="1602" y="392"/>
                </a:cubicBezTo>
                <a:cubicBezTo>
                  <a:pt x="1600" y="384"/>
                  <a:pt x="1591" y="372"/>
                  <a:pt x="1583" y="372"/>
                </a:cubicBezTo>
                <a:cubicBezTo>
                  <a:pt x="1575" y="372"/>
                  <a:pt x="1566" y="367"/>
                  <a:pt x="1570" y="382"/>
                </a:cubicBezTo>
                <a:cubicBezTo>
                  <a:pt x="1573" y="397"/>
                  <a:pt x="1568" y="401"/>
                  <a:pt x="1568" y="412"/>
                </a:cubicBezTo>
                <a:cubicBezTo>
                  <a:pt x="1568" y="424"/>
                  <a:pt x="1568" y="441"/>
                  <a:pt x="1559" y="441"/>
                </a:cubicBezTo>
                <a:cubicBezTo>
                  <a:pt x="1551" y="441"/>
                  <a:pt x="1526" y="432"/>
                  <a:pt x="1509" y="432"/>
                </a:cubicBezTo>
                <a:cubicBezTo>
                  <a:pt x="1492" y="432"/>
                  <a:pt x="1470" y="434"/>
                  <a:pt x="1460" y="434"/>
                </a:cubicBezTo>
                <a:cubicBezTo>
                  <a:pt x="1450" y="434"/>
                  <a:pt x="1430" y="427"/>
                  <a:pt x="1426" y="421"/>
                </a:cubicBezTo>
                <a:cubicBezTo>
                  <a:pt x="1423" y="414"/>
                  <a:pt x="1409" y="392"/>
                  <a:pt x="1403" y="390"/>
                </a:cubicBezTo>
                <a:cubicBezTo>
                  <a:pt x="1396" y="389"/>
                  <a:pt x="1389" y="375"/>
                  <a:pt x="1377" y="384"/>
                </a:cubicBezTo>
                <a:cubicBezTo>
                  <a:pt x="1366" y="392"/>
                  <a:pt x="1325" y="397"/>
                  <a:pt x="1340" y="407"/>
                </a:cubicBezTo>
                <a:cubicBezTo>
                  <a:pt x="1355" y="417"/>
                  <a:pt x="1367" y="412"/>
                  <a:pt x="1371" y="419"/>
                </a:cubicBezTo>
                <a:cubicBezTo>
                  <a:pt x="1374" y="426"/>
                  <a:pt x="1352" y="431"/>
                  <a:pt x="1357" y="446"/>
                </a:cubicBezTo>
                <a:cubicBezTo>
                  <a:pt x="1362" y="461"/>
                  <a:pt x="1366" y="473"/>
                  <a:pt x="1362" y="485"/>
                </a:cubicBezTo>
                <a:cubicBezTo>
                  <a:pt x="1359" y="496"/>
                  <a:pt x="1347" y="512"/>
                  <a:pt x="1342" y="496"/>
                </a:cubicBezTo>
                <a:cubicBezTo>
                  <a:pt x="1337" y="481"/>
                  <a:pt x="1337" y="454"/>
                  <a:pt x="1330" y="453"/>
                </a:cubicBezTo>
                <a:cubicBezTo>
                  <a:pt x="1323" y="451"/>
                  <a:pt x="1308" y="439"/>
                  <a:pt x="1302" y="439"/>
                </a:cubicBezTo>
                <a:cubicBezTo>
                  <a:pt x="1295" y="439"/>
                  <a:pt x="1219" y="446"/>
                  <a:pt x="1207" y="443"/>
                </a:cubicBezTo>
                <a:cubicBezTo>
                  <a:pt x="1195" y="439"/>
                  <a:pt x="1187" y="434"/>
                  <a:pt x="1189" y="426"/>
                </a:cubicBezTo>
                <a:cubicBezTo>
                  <a:pt x="1190" y="417"/>
                  <a:pt x="1200" y="417"/>
                  <a:pt x="1200" y="407"/>
                </a:cubicBezTo>
                <a:cubicBezTo>
                  <a:pt x="1200" y="397"/>
                  <a:pt x="1175" y="370"/>
                  <a:pt x="1175" y="370"/>
                </a:cubicBezTo>
                <a:cubicBezTo>
                  <a:pt x="1175" y="370"/>
                  <a:pt x="1162" y="375"/>
                  <a:pt x="1153" y="375"/>
                </a:cubicBezTo>
                <a:cubicBezTo>
                  <a:pt x="1145" y="375"/>
                  <a:pt x="1118" y="367"/>
                  <a:pt x="1118" y="367"/>
                </a:cubicBezTo>
                <a:cubicBezTo>
                  <a:pt x="1104" y="360"/>
                  <a:pt x="1047" y="322"/>
                  <a:pt x="1040" y="322"/>
                </a:cubicBezTo>
                <a:cubicBezTo>
                  <a:pt x="1034" y="322"/>
                  <a:pt x="1025" y="311"/>
                  <a:pt x="1008" y="325"/>
                </a:cubicBezTo>
                <a:cubicBezTo>
                  <a:pt x="991" y="338"/>
                  <a:pt x="968" y="352"/>
                  <a:pt x="970" y="340"/>
                </a:cubicBezTo>
                <a:cubicBezTo>
                  <a:pt x="971" y="328"/>
                  <a:pt x="964" y="322"/>
                  <a:pt x="953" y="322"/>
                </a:cubicBezTo>
                <a:cubicBezTo>
                  <a:pt x="941" y="322"/>
                  <a:pt x="931" y="340"/>
                  <a:pt x="927" y="332"/>
                </a:cubicBezTo>
                <a:cubicBezTo>
                  <a:pt x="924" y="323"/>
                  <a:pt x="919" y="310"/>
                  <a:pt x="911" y="296"/>
                </a:cubicBezTo>
                <a:cubicBezTo>
                  <a:pt x="902" y="283"/>
                  <a:pt x="884" y="269"/>
                  <a:pt x="875" y="286"/>
                </a:cubicBezTo>
                <a:cubicBezTo>
                  <a:pt x="867" y="303"/>
                  <a:pt x="846" y="320"/>
                  <a:pt x="841" y="325"/>
                </a:cubicBezTo>
                <a:cubicBezTo>
                  <a:pt x="836" y="330"/>
                  <a:pt x="799" y="350"/>
                  <a:pt x="791" y="347"/>
                </a:cubicBezTo>
                <a:cubicBezTo>
                  <a:pt x="782" y="343"/>
                  <a:pt x="749" y="365"/>
                  <a:pt x="744" y="370"/>
                </a:cubicBezTo>
                <a:cubicBezTo>
                  <a:pt x="739" y="375"/>
                  <a:pt x="723" y="390"/>
                  <a:pt x="722" y="385"/>
                </a:cubicBezTo>
                <a:cubicBezTo>
                  <a:pt x="720" y="380"/>
                  <a:pt x="668" y="355"/>
                  <a:pt x="654" y="350"/>
                </a:cubicBezTo>
                <a:cubicBezTo>
                  <a:pt x="641" y="345"/>
                  <a:pt x="590" y="327"/>
                  <a:pt x="590" y="327"/>
                </a:cubicBezTo>
                <a:lnTo>
                  <a:pt x="546" y="300"/>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80" name="Freeform 10">
            <a:extLst>
              <a:ext uri="{FF2B5EF4-FFF2-40B4-BE49-F238E27FC236}">
                <a16:creationId xmlns:a16="http://schemas.microsoft.com/office/drawing/2014/main" id="{ECA3F927-2B40-F944-BC06-03AE035E1F80}"/>
              </a:ext>
            </a:extLst>
          </p:cNvPr>
          <p:cNvSpPr>
            <a:spLocks/>
          </p:cNvSpPr>
          <p:nvPr/>
        </p:nvSpPr>
        <p:spPr bwMode="auto">
          <a:xfrm>
            <a:off x="3376368" y="3542137"/>
            <a:ext cx="131557" cy="128387"/>
          </a:xfrm>
          <a:custGeom>
            <a:avLst/>
            <a:gdLst/>
            <a:ahLst/>
            <a:cxnLst>
              <a:cxn ang="0">
                <a:pos x="94" y="24"/>
              </a:cxn>
              <a:cxn ang="0">
                <a:pos x="130" y="130"/>
              </a:cxn>
              <a:cxn ang="0">
                <a:pos x="90" y="76"/>
              </a:cxn>
              <a:cxn ang="0">
                <a:pos x="63" y="47"/>
              </a:cxn>
              <a:cxn ang="0">
                <a:pos x="56" y="69"/>
              </a:cxn>
              <a:cxn ang="0">
                <a:pos x="83" y="125"/>
              </a:cxn>
              <a:cxn ang="0">
                <a:pos x="45" y="94"/>
              </a:cxn>
              <a:cxn ang="0">
                <a:pos x="29" y="63"/>
              </a:cxn>
              <a:cxn ang="0">
                <a:pos x="16" y="29"/>
              </a:cxn>
              <a:cxn ang="0">
                <a:pos x="49" y="22"/>
              </a:cxn>
              <a:cxn ang="0">
                <a:pos x="74" y="11"/>
              </a:cxn>
              <a:cxn ang="0">
                <a:pos x="94" y="2"/>
              </a:cxn>
              <a:cxn ang="0">
                <a:pos x="94" y="24"/>
              </a:cxn>
            </a:cxnLst>
            <a:rect l="0" t="0" r="r" b="b"/>
            <a:pathLst>
              <a:path w="144" h="141">
                <a:moveTo>
                  <a:pt x="94" y="24"/>
                </a:moveTo>
                <a:cubicBezTo>
                  <a:pt x="99" y="31"/>
                  <a:pt x="144" y="141"/>
                  <a:pt x="130" y="130"/>
                </a:cubicBezTo>
                <a:cubicBezTo>
                  <a:pt x="117" y="119"/>
                  <a:pt x="94" y="89"/>
                  <a:pt x="90" y="76"/>
                </a:cubicBezTo>
                <a:cubicBezTo>
                  <a:pt x="85" y="63"/>
                  <a:pt x="67" y="40"/>
                  <a:pt x="63" y="47"/>
                </a:cubicBezTo>
                <a:cubicBezTo>
                  <a:pt x="58" y="54"/>
                  <a:pt x="40" y="49"/>
                  <a:pt x="56" y="69"/>
                </a:cubicBezTo>
                <a:cubicBezTo>
                  <a:pt x="72" y="89"/>
                  <a:pt x="88" y="116"/>
                  <a:pt x="83" y="125"/>
                </a:cubicBezTo>
                <a:cubicBezTo>
                  <a:pt x="79" y="134"/>
                  <a:pt x="45" y="103"/>
                  <a:pt x="45" y="94"/>
                </a:cubicBezTo>
                <a:cubicBezTo>
                  <a:pt x="45" y="85"/>
                  <a:pt x="40" y="69"/>
                  <a:pt x="29" y="63"/>
                </a:cubicBezTo>
                <a:cubicBezTo>
                  <a:pt x="18" y="56"/>
                  <a:pt x="0" y="33"/>
                  <a:pt x="16" y="29"/>
                </a:cubicBezTo>
                <a:cubicBezTo>
                  <a:pt x="31" y="24"/>
                  <a:pt x="36" y="22"/>
                  <a:pt x="49" y="22"/>
                </a:cubicBezTo>
                <a:cubicBezTo>
                  <a:pt x="63" y="22"/>
                  <a:pt x="74" y="11"/>
                  <a:pt x="74" y="11"/>
                </a:cubicBezTo>
                <a:cubicBezTo>
                  <a:pt x="74" y="11"/>
                  <a:pt x="85" y="0"/>
                  <a:pt x="94" y="2"/>
                </a:cubicBezTo>
                <a:cubicBezTo>
                  <a:pt x="103" y="4"/>
                  <a:pt x="94" y="24"/>
                  <a:pt x="94" y="24"/>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1" name="Freeform 11">
            <a:extLst>
              <a:ext uri="{FF2B5EF4-FFF2-40B4-BE49-F238E27FC236}">
                <a16:creationId xmlns:a16="http://schemas.microsoft.com/office/drawing/2014/main" id="{DFFB49D0-22AB-FC43-AF21-BB7395F8ED32}"/>
              </a:ext>
            </a:extLst>
          </p:cNvPr>
          <p:cNvSpPr>
            <a:spLocks/>
          </p:cNvSpPr>
          <p:nvPr/>
        </p:nvSpPr>
        <p:spPr bwMode="auto">
          <a:xfrm>
            <a:off x="3569741" y="3714904"/>
            <a:ext cx="254396" cy="215563"/>
          </a:xfrm>
          <a:custGeom>
            <a:avLst/>
            <a:gdLst/>
            <a:ahLst/>
            <a:cxnLst>
              <a:cxn ang="0">
                <a:pos x="77" y="13"/>
              </a:cxn>
              <a:cxn ang="0">
                <a:pos x="15" y="79"/>
              </a:cxn>
              <a:cxn ang="0">
                <a:pos x="43" y="78"/>
              </a:cxn>
              <a:cxn ang="0">
                <a:pos x="83" y="57"/>
              </a:cxn>
              <a:cxn ang="0">
                <a:pos x="114" y="72"/>
              </a:cxn>
              <a:cxn ang="0">
                <a:pos x="152" y="71"/>
              </a:cxn>
              <a:cxn ang="0">
                <a:pos x="173" y="78"/>
              </a:cxn>
              <a:cxn ang="0">
                <a:pos x="169" y="94"/>
              </a:cxn>
              <a:cxn ang="0">
                <a:pos x="123" y="109"/>
              </a:cxn>
              <a:cxn ang="0">
                <a:pos x="100" y="145"/>
              </a:cxn>
              <a:cxn ang="0">
                <a:pos x="105" y="166"/>
              </a:cxn>
              <a:cxn ang="0">
                <a:pos x="108" y="235"/>
              </a:cxn>
              <a:cxn ang="0">
                <a:pos x="133" y="219"/>
              </a:cxn>
              <a:cxn ang="0">
                <a:pos x="138" y="167"/>
              </a:cxn>
              <a:cxn ang="0">
                <a:pos x="143" y="137"/>
              </a:cxn>
              <a:cxn ang="0">
                <a:pos x="165" y="118"/>
              </a:cxn>
              <a:cxn ang="0">
                <a:pos x="177" y="108"/>
              </a:cxn>
              <a:cxn ang="0">
                <a:pos x="203" y="129"/>
              </a:cxn>
              <a:cxn ang="0">
                <a:pos x="197" y="159"/>
              </a:cxn>
              <a:cxn ang="0">
                <a:pos x="215" y="172"/>
              </a:cxn>
              <a:cxn ang="0">
                <a:pos x="221" y="171"/>
              </a:cxn>
              <a:cxn ang="0">
                <a:pos x="237" y="183"/>
              </a:cxn>
              <a:cxn ang="0">
                <a:pos x="244" y="158"/>
              </a:cxn>
              <a:cxn ang="0">
                <a:pos x="247" y="130"/>
              </a:cxn>
              <a:cxn ang="0">
                <a:pos x="270" y="139"/>
              </a:cxn>
              <a:cxn ang="0">
                <a:pos x="277" y="127"/>
              </a:cxn>
              <a:cxn ang="0">
                <a:pos x="253" y="103"/>
              </a:cxn>
              <a:cxn ang="0">
                <a:pos x="210" y="91"/>
              </a:cxn>
              <a:cxn ang="0">
                <a:pos x="171" y="55"/>
              </a:cxn>
              <a:cxn ang="0">
                <a:pos x="145" y="26"/>
              </a:cxn>
              <a:cxn ang="0">
                <a:pos x="117" y="1"/>
              </a:cxn>
              <a:cxn ang="0">
                <a:pos x="77" y="13"/>
              </a:cxn>
            </a:cxnLst>
            <a:rect l="0" t="0" r="r" b="b"/>
            <a:pathLst>
              <a:path w="279" h="237">
                <a:moveTo>
                  <a:pt x="77" y="13"/>
                </a:moveTo>
                <a:cubicBezTo>
                  <a:pt x="77" y="13"/>
                  <a:pt x="0" y="79"/>
                  <a:pt x="15" y="79"/>
                </a:cubicBezTo>
                <a:cubicBezTo>
                  <a:pt x="30" y="79"/>
                  <a:pt x="37" y="82"/>
                  <a:pt x="43" y="78"/>
                </a:cubicBezTo>
                <a:cubicBezTo>
                  <a:pt x="49" y="73"/>
                  <a:pt x="72" y="53"/>
                  <a:pt x="83" y="57"/>
                </a:cubicBezTo>
                <a:cubicBezTo>
                  <a:pt x="95" y="62"/>
                  <a:pt x="103" y="72"/>
                  <a:pt x="114" y="72"/>
                </a:cubicBezTo>
                <a:cubicBezTo>
                  <a:pt x="125" y="72"/>
                  <a:pt x="145" y="70"/>
                  <a:pt x="152" y="71"/>
                </a:cubicBezTo>
                <a:cubicBezTo>
                  <a:pt x="159" y="72"/>
                  <a:pt x="165" y="71"/>
                  <a:pt x="173" y="78"/>
                </a:cubicBezTo>
                <a:cubicBezTo>
                  <a:pt x="181" y="84"/>
                  <a:pt x="180" y="93"/>
                  <a:pt x="169" y="94"/>
                </a:cubicBezTo>
                <a:cubicBezTo>
                  <a:pt x="158" y="96"/>
                  <a:pt x="128" y="106"/>
                  <a:pt x="123" y="109"/>
                </a:cubicBezTo>
                <a:cubicBezTo>
                  <a:pt x="117" y="112"/>
                  <a:pt x="88" y="138"/>
                  <a:pt x="100" y="145"/>
                </a:cubicBezTo>
                <a:cubicBezTo>
                  <a:pt x="113" y="152"/>
                  <a:pt x="104" y="152"/>
                  <a:pt x="105" y="166"/>
                </a:cubicBezTo>
                <a:cubicBezTo>
                  <a:pt x="106" y="181"/>
                  <a:pt x="92" y="232"/>
                  <a:pt x="108" y="235"/>
                </a:cubicBezTo>
                <a:cubicBezTo>
                  <a:pt x="124" y="237"/>
                  <a:pt x="132" y="222"/>
                  <a:pt x="133" y="219"/>
                </a:cubicBezTo>
                <a:cubicBezTo>
                  <a:pt x="134" y="216"/>
                  <a:pt x="137" y="171"/>
                  <a:pt x="138" y="167"/>
                </a:cubicBezTo>
                <a:cubicBezTo>
                  <a:pt x="140" y="164"/>
                  <a:pt x="140" y="140"/>
                  <a:pt x="143" y="137"/>
                </a:cubicBezTo>
                <a:cubicBezTo>
                  <a:pt x="146" y="134"/>
                  <a:pt x="159" y="121"/>
                  <a:pt x="165" y="118"/>
                </a:cubicBezTo>
                <a:cubicBezTo>
                  <a:pt x="172" y="115"/>
                  <a:pt x="164" y="105"/>
                  <a:pt x="177" y="108"/>
                </a:cubicBezTo>
                <a:cubicBezTo>
                  <a:pt x="189" y="111"/>
                  <a:pt x="201" y="126"/>
                  <a:pt x="203" y="129"/>
                </a:cubicBezTo>
                <a:cubicBezTo>
                  <a:pt x="204" y="133"/>
                  <a:pt x="195" y="149"/>
                  <a:pt x="197" y="159"/>
                </a:cubicBezTo>
                <a:cubicBezTo>
                  <a:pt x="199" y="170"/>
                  <a:pt x="209" y="173"/>
                  <a:pt x="215" y="172"/>
                </a:cubicBezTo>
                <a:cubicBezTo>
                  <a:pt x="221" y="171"/>
                  <a:pt x="215" y="158"/>
                  <a:pt x="221" y="171"/>
                </a:cubicBezTo>
                <a:cubicBezTo>
                  <a:pt x="226" y="183"/>
                  <a:pt x="235" y="186"/>
                  <a:pt x="237" y="183"/>
                </a:cubicBezTo>
                <a:cubicBezTo>
                  <a:pt x="240" y="180"/>
                  <a:pt x="243" y="167"/>
                  <a:pt x="244" y="158"/>
                </a:cubicBezTo>
                <a:cubicBezTo>
                  <a:pt x="245" y="149"/>
                  <a:pt x="241" y="129"/>
                  <a:pt x="247" y="130"/>
                </a:cubicBezTo>
                <a:cubicBezTo>
                  <a:pt x="254" y="131"/>
                  <a:pt x="264" y="142"/>
                  <a:pt x="270" y="139"/>
                </a:cubicBezTo>
                <a:cubicBezTo>
                  <a:pt x="276" y="137"/>
                  <a:pt x="279" y="135"/>
                  <a:pt x="277" y="127"/>
                </a:cubicBezTo>
                <a:cubicBezTo>
                  <a:pt x="274" y="119"/>
                  <a:pt x="262" y="109"/>
                  <a:pt x="253" y="103"/>
                </a:cubicBezTo>
                <a:cubicBezTo>
                  <a:pt x="244" y="98"/>
                  <a:pt x="219" y="97"/>
                  <a:pt x="210" y="91"/>
                </a:cubicBezTo>
                <a:cubicBezTo>
                  <a:pt x="201" y="85"/>
                  <a:pt x="172" y="65"/>
                  <a:pt x="171" y="55"/>
                </a:cubicBezTo>
                <a:cubicBezTo>
                  <a:pt x="170" y="45"/>
                  <a:pt x="152" y="36"/>
                  <a:pt x="145" y="26"/>
                </a:cubicBezTo>
                <a:cubicBezTo>
                  <a:pt x="138" y="16"/>
                  <a:pt x="126" y="0"/>
                  <a:pt x="117" y="1"/>
                </a:cubicBezTo>
                <a:cubicBezTo>
                  <a:pt x="108" y="3"/>
                  <a:pt x="87" y="1"/>
                  <a:pt x="77" y="13"/>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2" name="Freeform 12">
            <a:extLst>
              <a:ext uri="{FF2B5EF4-FFF2-40B4-BE49-F238E27FC236}">
                <a16:creationId xmlns:a16="http://schemas.microsoft.com/office/drawing/2014/main" id="{22907D6D-64FA-BF47-A595-7F78BCA5E0C2}"/>
              </a:ext>
            </a:extLst>
          </p:cNvPr>
          <p:cNvSpPr>
            <a:spLocks/>
          </p:cNvSpPr>
          <p:nvPr/>
        </p:nvSpPr>
        <p:spPr bwMode="auto">
          <a:xfrm>
            <a:off x="3769454" y="3851216"/>
            <a:ext cx="134727" cy="78459"/>
          </a:xfrm>
          <a:custGeom>
            <a:avLst/>
            <a:gdLst/>
            <a:ahLst/>
            <a:cxnLst>
              <a:cxn ang="0">
                <a:pos x="11" y="69"/>
              </a:cxn>
              <a:cxn ang="0">
                <a:pos x="60" y="38"/>
              </a:cxn>
              <a:cxn ang="0">
                <a:pos x="86" y="34"/>
              </a:cxn>
              <a:cxn ang="0">
                <a:pos x="113" y="14"/>
              </a:cxn>
              <a:cxn ang="0">
                <a:pos x="137" y="5"/>
              </a:cxn>
              <a:cxn ang="0">
                <a:pos x="146" y="9"/>
              </a:cxn>
              <a:cxn ang="0">
                <a:pos x="125" y="29"/>
              </a:cxn>
              <a:cxn ang="0">
                <a:pos x="80" y="51"/>
              </a:cxn>
              <a:cxn ang="0">
                <a:pos x="60" y="70"/>
              </a:cxn>
              <a:cxn ang="0">
                <a:pos x="9" y="86"/>
              </a:cxn>
              <a:cxn ang="0">
                <a:pos x="11" y="69"/>
              </a:cxn>
            </a:cxnLst>
            <a:rect l="0" t="0" r="r" b="b"/>
            <a:pathLst>
              <a:path w="148" h="86">
                <a:moveTo>
                  <a:pt x="11" y="69"/>
                </a:moveTo>
                <a:cubicBezTo>
                  <a:pt x="15" y="65"/>
                  <a:pt x="46" y="38"/>
                  <a:pt x="60" y="38"/>
                </a:cubicBezTo>
                <a:cubicBezTo>
                  <a:pt x="73" y="38"/>
                  <a:pt x="84" y="38"/>
                  <a:pt x="86" y="34"/>
                </a:cubicBezTo>
                <a:cubicBezTo>
                  <a:pt x="88" y="31"/>
                  <a:pt x="98" y="14"/>
                  <a:pt x="113" y="14"/>
                </a:cubicBezTo>
                <a:cubicBezTo>
                  <a:pt x="127" y="14"/>
                  <a:pt x="133" y="6"/>
                  <a:pt x="137" y="5"/>
                </a:cubicBezTo>
                <a:cubicBezTo>
                  <a:pt x="142" y="4"/>
                  <a:pt x="145" y="0"/>
                  <a:pt x="146" y="9"/>
                </a:cubicBezTo>
                <a:cubicBezTo>
                  <a:pt x="148" y="18"/>
                  <a:pt x="139" y="24"/>
                  <a:pt x="125" y="29"/>
                </a:cubicBezTo>
                <a:cubicBezTo>
                  <a:pt x="112" y="33"/>
                  <a:pt x="82" y="42"/>
                  <a:pt x="80" y="51"/>
                </a:cubicBezTo>
                <a:cubicBezTo>
                  <a:pt x="78" y="60"/>
                  <a:pt x="69" y="67"/>
                  <a:pt x="60" y="70"/>
                </a:cubicBezTo>
                <a:cubicBezTo>
                  <a:pt x="51" y="73"/>
                  <a:pt x="17" y="86"/>
                  <a:pt x="9" y="86"/>
                </a:cubicBezTo>
                <a:cubicBezTo>
                  <a:pt x="2" y="86"/>
                  <a:pt x="0" y="77"/>
                  <a:pt x="11" y="6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3" name="Freeform 13">
            <a:extLst>
              <a:ext uri="{FF2B5EF4-FFF2-40B4-BE49-F238E27FC236}">
                <a16:creationId xmlns:a16="http://schemas.microsoft.com/office/drawing/2014/main" id="{024B5822-439C-A941-A3BB-E3824C8F91FA}"/>
              </a:ext>
            </a:extLst>
          </p:cNvPr>
          <p:cNvSpPr>
            <a:spLocks/>
          </p:cNvSpPr>
          <p:nvPr/>
        </p:nvSpPr>
        <p:spPr bwMode="auto">
          <a:xfrm>
            <a:off x="2910371" y="2503154"/>
            <a:ext cx="230621" cy="255189"/>
          </a:xfrm>
          <a:custGeom>
            <a:avLst/>
            <a:gdLst/>
            <a:ahLst/>
            <a:cxnLst>
              <a:cxn ang="0">
                <a:pos x="43" y="252"/>
              </a:cxn>
              <a:cxn ang="0">
                <a:pos x="6" y="215"/>
              </a:cxn>
              <a:cxn ang="0">
                <a:pos x="12" y="123"/>
              </a:cxn>
              <a:cxn ang="0">
                <a:pos x="35" y="92"/>
              </a:cxn>
              <a:cxn ang="0">
                <a:pos x="23" y="34"/>
              </a:cxn>
              <a:cxn ang="0">
                <a:pos x="86" y="20"/>
              </a:cxn>
              <a:cxn ang="0">
                <a:pos x="158" y="57"/>
              </a:cxn>
              <a:cxn ang="0">
                <a:pos x="187" y="49"/>
              </a:cxn>
              <a:cxn ang="0">
                <a:pos x="228" y="94"/>
              </a:cxn>
              <a:cxn ang="0">
                <a:pos x="141" y="178"/>
              </a:cxn>
              <a:cxn ang="0">
                <a:pos x="112" y="224"/>
              </a:cxn>
              <a:cxn ang="0">
                <a:pos x="75" y="275"/>
              </a:cxn>
              <a:cxn ang="0">
                <a:pos x="43" y="252"/>
              </a:cxn>
            </a:cxnLst>
            <a:rect l="0" t="0" r="r" b="b"/>
            <a:pathLst>
              <a:path w="253" h="281">
                <a:moveTo>
                  <a:pt x="43" y="252"/>
                </a:moveTo>
                <a:cubicBezTo>
                  <a:pt x="43" y="252"/>
                  <a:pt x="3" y="241"/>
                  <a:pt x="6" y="215"/>
                </a:cubicBezTo>
                <a:cubicBezTo>
                  <a:pt x="9" y="189"/>
                  <a:pt x="0" y="143"/>
                  <a:pt x="12" y="123"/>
                </a:cubicBezTo>
                <a:cubicBezTo>
                  <a:pt x="23" y="103"/>
                  <a:pt x="43" y="118"/>
                  <a:pt x="35" y="92"/>
                </a:cubicBezTo>
                <a:cubicBezTo>
                  <a:pt x="26" y="66"/>
                  <a:pt x="12" y="46"/>
                  <a:pt x="23" y="34"/>
                </a:cubicBezTo>
                <a:cubicBezTo>
                  <a:pt x="35" y="23"/>
                  <a:pt x="55" y="0"/>
                  <a:pt x="86" y="20"/>
                </a:cubicBezTo>
                <a:cubicBezTo>
                  <a:pt x="118" y="40"/>
                  <a:pt x="147" y="69"/>
                  <a:pt x="158" y="57"/>
                </a:cubicBezTo>
                <a:cubicBezTo>
                  <a:pt x="170" y="46"/>
                  <a:pt x="167" y="34"/>
                  <a:pt x="187" y="49"/>
                </a:cubicBezTo>
                <a:cubicBezTo>
                  <a:pt x="207" y="63"/>
                  <a:pt x="253" y="74"/>
                  <a:pt x="228" y="94"/>
                </a:cubicBezTo>
                <a:cubicBezTo>
                  <a:pt x="202" y="115"/>
                  <a:pt x="147" y="163"/>
                  <a:pt x="141" y="178"/>
                </a:cubicBezTo>
                <a:cubicBezTo>
                  <a:pt x="135" y="192"/>
                  <a:pt x="115" y="198"/>
                  <a:pt x="112" y="224"/>
                </a:cubicBezTo>
                <a:cubicBezTo>
                  <a:pt x="110" y="250"/>
                  <a:pt x="92" y="281"/>
                  <a:pt x="75" y="275"/>
                </a:cubicBezTo>
                <a:cubicBezTo>
                  <a:pt x="58" y="270"/>
                  <a:pt x="43" y="252"/>
                  <a:pt x="43" y="252"/>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4" name="Freeform 14">
            <a:extLst>
              <a:ext uri="{FF2B5EF4-FFF2-40B4-BE49-F238E27FC236}">
                <a16:creationId xmlns:a16="http://schemas.microsoft.com/office/drawing/2014/main" id="{AD1AAF08-1295-F44F-828A-6350FBFFA8BD}"/>
              </a:ext>
            </a:extLst>
          </p:cNvPr>
          <p:cNvSpPr>
            <a:spLocks/>
          </p:cNvSpPr>
          <p:nvPr/>
        </p:nvSpPr>
        <p:spPr bwMode="auto">
          <a:xfrm>
            <a:off x="3064911" y="2604595"/>
            <a:ext cx="320175" cy="297192"/>
          </a:xfrm>
          <a:custGeom>
            <a:avLst/>
            <a:gdLst/>
            <a:ahLst/>
            <a:cxnLst>
              <a:cxn ang="0">
                <a:pos x="78" y="11"/>
              </a:cxn>
              <a:cxn ang="0">
                <a:pos x="98" y="57"/>
              </a:cxn>
              <a:cxn ang="0">
                <a:pos x="144" y="60"/>
              </a:cxn>
              <a:cxn ang="0">
                <a:pos x="184" y="57"/>
              </a:cxn>
              <a:cxn ang="0">
                <a:pos x="210" y="97"/>
              </a:cxn>
              <a:cxn ang="0">
                <a:pos x="222" y="37"/>
              </a:cxn>
              <a:cxn ang="0">
                <a:pos x="279" y="80"/>
              </a:cxn>
              <a:cxn ang="0">
                <a:pos x="348" y="201"/>
              </a:cxn>
              <a:cxn ang="0">
                <a:pos x="328" y="264"/>
              </a:cxn>
              <a:cxn ang="0">
                <a:pos x="331" y="301"/>
              </a:cxn>
              <a:cxn ang="0">
                <a:pos x="250" y="284"/>
              </a:cxn>
              <a:cxn ang="0">
                <a:pos x="141" y="324"/>
              </a:cxn>
              <a:cxn ang="0">
                <a:pos x="86" y="293"/>
              </a:cxn>
              <a:cxn ang="0">
                <a:pos x="32" y="250"/>
              </a:cxn>
              <a:cxn ang="0">
                <a:pos x="95" y="227"/>
              </a:cxn>
              <a:cxn ang="0">
                <a:pos x="52" y="184"/>
              </a:cxn>
              <a:cxn ang="0">
                <a:pos x="9" y="143"/>
              </a:cxn>
              <a:cxn ang="0">
                <a:pos x="0" y="123"/>
              </a:cxn>
              <a:cxn ang="0">
                <a:pos x="20" y="51"/>
              </a:cxn>
              <a:cxn ang="0">
                <a:pos x="78" y="11"/>
              </a:cxn>
            </a:cxnLst>
            <a:rect l="0" t="0" r="r" b="b"/>
            <a:pathLst>
              <a:path w="351" h="327">
                <a:moveTo>
                  <a:pt x="78" y="11"/>
                </a:moveTo>
                <a:cubicBezTo>
                  <a:pt x="86" y="23"/>
                  <a:pt x="81" y="69"/>
                  <a:pt x="98" y="57"/>
                </a:cubicBezTo>
                <a:cubicBezTo>
                  <a:pt x="115" y="46"/>
                  <a:pt x="129" y="43"/>
                  <a:pt x="144" y="60"/>
                </a:cubicBezTo>
                <a:cubicBezTo>
                  <a:pt x="158" y="77"/>
                  <a:pt x="176" y="49"/>
                  <a:pt x="184" y="57"/>
                </a:cubicBezTo>
                <a:cubicBezTo>
                  <a:pt x="193" y="66"/>
                  <a:pt x="184" y="97"/>
                  <a:pt x="210" y="97"/>
                </a:cubicBezTo>
                <a:cubicBezTo>
                  <a:pt x="236" y="97"/>
                  <a:pt x="193" y="43"/>
                  <a:pt x="222" y="37"/>
                </a:cubicBezTo>
                <a:cubicBezTo>
                  <a:pt x="250" y="31"/>
                  <a:pt x="265" y="54"/>
                  <a:pt x="279" y="80"/>
                </a:cubicBezTo>
                <a:cubicBezTo>
                  <a:pt x="294" y="106"/>
                  <a:pt x="345" y="155"/>
                  <a:pt x="348" y="201"/>
                </a:cubicBezTo>
                <a:cubicBezTo>
                  <a:pt x="351" y="247"/>
                  <a:pt x="314" y="247"/>
                  <a:pt x="328" y="264"/>
                </a:cubicBezTo>
                <a:cubicBezTo>
                  <a:pt x="343" y="281"/>
                  <a:pt x="345" y="298"/>
                  <a:pt x="331" y="301"/>
                </a:cubicBezTo>
                <a:cubicBezTo>
                  <a:pt x="317" y="304"/>
                  <a:pt x="276" y="270"/>
                  <a:pt x="250" y="284"/>
                </a:cubicBezTo>
                <a:cubicBezTo>
                  <a:pt x="224" y="298"/>
                  <a:pt x="173" y="327"/>
                  <a:pt x="141" y="324"/>
                </a:cubicBezTo>
                <a:cubicBezTo>
                  <a:pt x="109" y="321"/>
                  <a:pt x="86" y="293"/>
                  <a:pt x="86" y="293"/>
                </a:cubicBezTo>
                <a:cubicBezTo>
                  <a:pt x="86" y="293"/>
                  <a:pt x="34" y="264"/>
                  <a:pt x="32" y="250"/>
                </a:cubicBezTo>
                <a:cubicBezTo>
                  <a:pt x="29" y="235"/>
                  <a:pt x="75" y="235"/>
                  <a:pt x="95" y="227"/>
                </a:cubicBezTo>
                <a:cubicBezTo>
                  <a:pt x="115" y="218"/>
                  <a:pt x="81" y="186"/>
                  <a:pt x="52" y="184"/>
                </a:cubicBezTo>
                <a:cubicBezTo>
                  <a:pt x="23" y="181"/>
                  <a:pt x="6" y="152"/>
                  <a:pt x="9" y="143"/>
                </a:cubicBezTo>
                <a:cubicBezTo>
                  <a:pt x="11" y="135"/>
                  <a:pt x="0" y="138"/>
                  <a:pt x="0" y="123"/>
                </a:cubicBezTo>
                <a:cubicBezTo>
                  <a:pt x="0" y="109"/>
                  <a:pt x="11" y="57"/>
                  <a:pt x="20" y="51"/>
                </a:cubicBezTo>
                <a:cubicBezTo>
                  <a:pt x="29" y="46"/>
                  <a:pt x="69" y="0"/>
                  <a:pt x="78" y="11"/>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5" name="Freeform 15">
            <a:extLst>
              <a:ext uri="{FF2B5EF4-FFF2-40B4-BE49-F238E27FC236}">
                <a16:creationId xmlns:a16="http://schemas.microsoft.com/office/drawing/2014/main" id="{886C2EFB-20C1-5742-A3ED-1D116ADDBCD1}"/>
              </a:ext>
            </a:extLst>
          </p:cNvPr>
          <p:cNvSpPr>
            <a:spLocks/>
          </p:cNvSpPr>
          <p:nvPr/>
        </p:nvSpPr>
        <p:spPr bwMode="auto">
          <a:xfrm>
            <a:off x="3377160" y="2568140"/>
            <a:ext cx="114914" cy="190203"/>
          </a:xfrm>
          <a:custGeom>
            <a:avLst/>
            <a:gdLst/>
            <a:ahLst/>
            <a:cxnLst>
              <a:cxn ang="0">
                <a:pos x="20" y="28"/>
              </a:cxn>
              <a:cxn ang="0">
                <a:pos x="60" y="5"/>
              </a:cxn>
              <a:cxn ang="0">
                <a:pos x="115" y="28"/>
              </a:cxn>
              <a:cxn ang="0">
                <a:pos x="106" y="83"/>
              </a:cxn>
              <a:cxn ang="0">
                <a:pos x="121" y="132"/>
              </a:cxn>
              <a:cxn ang="0">
                <a:pos x="92" y="183"/>
              </a:cxn>
              <a:cxn ang="0">
                <a:pos x="49" y="129"/>
              </a:cxn>
              <a:cxn ang="0">
                <a:pos x="8" y="86"/>
              </a:cxn>
              <a:cxn ang="0">
                <a:pos x="37" y="68"/>
              </a:cxn>
              <a:cxn ang="0">
                <a:pos x="20" y="28"/>
              </a:cxn>
            </a:cxnLst>
            <a:rect l="0" t="0" r="r" b="b"/>
            <a:pathLst>
              <a:path w="126" h="209">
                <a:moveTo>
                  <a:pt x="20" y="28"/>
                </a:moveTo>
                <a:cubicBezTo>
                  <a:pt x="20" y="28"/>
                  <a:pt x="28" y="0"/>
                  <a:pt x="60" y="5"/>
                </a:cubicBezTo>
                <a:cubicBezTo>
                  <a:pt x="92" y="11"/>
                  <a:pt x="121" y="8"/>
                  <a:pt x="115" y="28"/>
                </a:cubicBezTo>
                <a:cubicBezTo>
                  <a:pt x="109" y="48"/>
                  <a:pt x="86" y="66"/>
                  <a:pt x="106" y="83"/>
                </a:cubicBezTo>
                <a:cubicBezTo>
                  <a:pt x="126" y="100"/>
                  <a:pt x="123" y="120"/>
                  <a:pt x="121" y="132"/>
                </a:cubicBezTo>
                <a:cubicBezTo>
                  <a:pt x="118" y="143"/>
                  <a:pt x="109" y="209"/>
                  <a:pt x="92" y="183"/>
                </a:cubicBezTo>
                <a:cubicBezTo>
                  <a:pt x="74" y="158"/>
                  <a:pt x="63" y="140"/>
                  <a:pt x="49" y="129"/>
                </a:cubicBezTo>
                <a:cubicBezTo>
                  <a:pt x="34" y="117"/>
                  <a:pt x="0" y="97"/>
                  <a:pt x="8" y="86"/>
                </a:cubicBezTo>
                <a:cubicBezTo>
                  <a:pt x="17" y="74"/>
                  <a:pt x="37" y="68"/>
                  <a:pt x="37" y="68"/>
                </a:cubicBezTo>
                <a:cubicBezTo>
                  <a:pt x="37" y="68"/>
                  <a:pt x="17" y="54"/>
                  <a:pt x="20" y="28"/>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6" name="Freeform 16">
            <a:extLst>
              <a:ext uri="{FF2B5EF4-FFF2-40B4-BE49-F238E27FC236}">
                <a16:creationId xmlns:a16="http://schemas.microsoft.com/office/drawing/2014/main" id="{4E7A7EAC-80C2-1A46-AD81-78C6FB8AE594}"/>
              </a:ext>
            </a:extLst>
          </p:cNvPr>
          <p:cNvSpPr>
            <a:spLocks/>
          </p:cNvSpPr>
          <p:nvPr/>
        </p:nvSpPr>
        <p:spPr bwMode="auto">
          <a:xfrm>
            <a:off x="2965847" y="2263023"/>
            <a:ext cx="146615" cy="150577"/>
          </a:xfrm>
          <a:custGeom>
            <a:avLst/>
            <a:gdLst/>
            <a:ahLst/>
            <a:cxnLst>
              <a:cxn ang="0">
                <a:pos x="14" y="114"/>
              </a:cxn>
              <a:cxn ang="0">
                <a:pos x="69" y="43"/>
              </a:cxn>
              <a:cxn ang="0">
                <a:pos x="129" y="17"/>
              </a:cxn>
              <a:cxn ang="0">
                <a:pos x="155" y="20"/>
              </a:cxn>
              <a:cxn ang="0">
                <a:pos x="143" y="80"/>
              </a:cxn>
              <a:cxn ang="0">
                <a:pos x="118" y="123"/>
              </a:cxn>
              <a:cxn ang="0">
                <a:pos x="69" y="132"/>
              </a:cxn>
              <a:cxn ang="0">
                <a:pos x="40" y="160"/>
              </a:cxn>
              <a:cxn ang="0">
                <a:pos x="14" y="114"/>
              </a:cxn>
            </a:cxnLst>
            <a:rect l="0" t="0" r="r" b="b"/>
            <a:pathLst>
              <a:path w="161" h="166">
                <a:moveTo>
                  <a:pt x="14" y="114"/>
                </a:moveTo>
                <a:cubicBezTo>
                  <a:pt x="14" y="114"/>
                  <a:pt x="46" y="51"/>
                  <a:pt x="69" y="43"/>
                </a:cubicBezTo>
                <a:cubicBezTo>
                  <a:pt x="92" y="34"/>
                  <a:pt x="129" y="17"/>
                  <a:pt x="129" y="17"/>
                </a:cubicBezTo>
                <a:cubicBezTo>
                  <a:pt x="129" y="17"/>
                  <a:pt x="149" y="0"/>
                  <a:pt x="155" y="20"/>
                </a:cubicBezTo>
                <a:cubicBezTo>
                  <a:pt x="161" y="40"/>
                  <a:pt x="143" y="57"/>
                  <a:pt x="143" y="80"/>
                </a:cubicBezTo>
                <a:cubicBezTo>
                  <a:pt x="143" y="103"/>
                  <a:pt x="138" y="135"/>
                  <a:pt x="118" y="123"/>
                </a:cubicBezTo>
                <a:cubicBezTo>
                  <a:pt x="97" y="111"/>
                  <a:pt x="69" y="114"/>
                  <a:pt x="69" y="132"/>
                </a:cubicBezTo>
                <a:cubicBezTo>
                  <a:pt x="69" y="149"/>
                  <a:pt x="51" y="166"/>
                  <a:pt x="40" y="160"/>
                </a:cubicBezTo>
                <a:cubicBezTo>
                  <a:pt x="28" y="155"/>
                  <a:pt x="0" y="149"/>
                  <a:pt x="14" y="114"/>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7" name="Freeform 17">
            <a:extLst>
              <a:ext uri="{FF2B5EF4-FFF2-40B4-BE49-F238E27FC236}">
                <a16:creationId xmlns:a16="http://schemas.microsoft.com/office/drawing/2014/main" id="{09B9331D-7528-B241-A10A-F86246D35495}"/>
              </a:ext>
            </a:extLst>
          </p:cNvPr>
          <p:cNvSpPr>
            <a:spLocks/>
          </p:cNvSpPr>
          <p:nvPr/>
        </p:nvSpPr>
        <p:spPr bwMode="auto">
          <a:xfrm>
            <a:off x="3083138" y="2314536"/>
            <a:ext cx="236169" cy="216356"/>
          </a:xfrm>
          <a:custGeom>
            <a:avLst/>
            <a:gdLst/>
            <a:ahLst/>
            <a:cxnLst>
              <a:cxn ang="0">
                <a:pos x="81" y="69"/>
              </a:cxn>
              <a:cxn ang="0">
                <a:pos x="153" y="115"/>
              </a:cxn>
              <a:cxn ang="0">
                <a:pos x="170" y="78"/>
              </a:cxn>
              <a:cxn ang="0">
                <a:pos x="184" y="32"/>
              </a:cxn>
              <a:cxn ang="0">
                <a:pos x="222" y="100"/>
              </a:cxn>
              <a:cxn ang="0">
                <a:pos x="242" y="100"/>
              </a:cxn>
              <a:cxn ang="0">
                <a:pos x="236" y="164"/>
              </a:cxn>
              <a:cxn ang="0">
                <a:pos x="161" y="190"/>
              </a:cxn>
              <a:cxn ang="0">
                <a:pos x="72" y="215"/>
              </a:cxn>
              <a:cxn ang="0">
                <a:pos x="66" y="161"/>
              </a:cxn>
              <a:cxn ang="0">
                <a:pos x="9" y="164"/>
              </a:cxn>
              <a:cxn ang="0">
                <a:pos x="23" y="109"/>
              </a:cxn>
              <a:cxn ang="0">
                <a:pos x="38" y="66"/>
              </a:cxn>
              <a:cxn ang="0">
                <a:pos x="81" y="69"/>
              </a:cxn>
            </a:cxnLst>
            <a:rect l="0" t="0" r="r" b="b"/>
            <a:pathLst>
              <a:path w="259" h="238">
                <a:moveTo>
                  <a:pt x="81" y="69"/>
                </a:moveTo>
                <a:cubicBezTo>
                  <a:pt x="81" y="69"/>
                  <a:pt x="124" y="106"/>
                  <a:pt x="153" y="115"/>
                </a:cubicBezTo>
                <a:cubicBezTo>
                  <a:pt x="181" y="123"/>
                  <a:pt x="170" y="106"/>
                  <a:pt x="170" y="78"/>
                </a:cubicBezTo>
                <a:cubicBezTo>
                  <a:pt x="170" y="49"/>
                  <a:pt x="164" y="0"/>
                  <a:pt x="184" y="32"/>
                </a:cubicBezTo>
                <a:cubicBezTo>
                  <a:pt x="205" y="63"/>
                  <a:pt x="202" y="100"/>
                  <a:pt x="222" y="100"/>
                </a:cubicBezTo>
                <a:cubicBezTo>
                  <a:pt x="242" y="100"/>
                  <a:pt x="230" y="75"/>
                  <a:pt x="242" y="100"/>
                </a:cubicBezTo>
                <a:cubicBezTo>
                  <a:pt x="253" y="126"/>
                  <a:pt x="259" y="158"/>
                  <a:pt x="236" y="164"/>
                </a:cubicBezTo>
                <a:cubicBezTo>
                  <a:pt x="213" y="169"/>
                  <a:pt x="179" y="169"/>
                  <a:pt x="161" y="190"/>
                </a:cubicBezTo>
                <a:cubicBezTo>
                  <a:pt x="144" y="210"/>
                  <a:pt x="75" y="238"/>
                  <a:pt x="72" y="215"/>
                </a:cubicBezTo>
                <a:cubicBezTo>
                  <a:pt x="69" y="192"/>
                  <a:pt x="81" y="155"/>
                  <a:pt x="66" y="161"/>
                </a:cubicBezTo>
                <a:cubicBezTo>
                  <a:pt x="52" y="167"/>
                  <a:pt x="17" y="190"/>
                  <a:pt x="9" y="164"/>
                </a:cubicBezTo>
                <a:cubicBezTo>
                  <a:pt x="0" y="138"/>
                  <a:pt x="12" y="118"/>
                  <a:pt x="23" y="109"/>
                </a:cubicBezTo>
                <a:cubicBezTo>
                  <a:pt x="35" y="100"/>
                  <a:pt x="38" y="66"/>
                  <a:pt x="38" y="66"/>
                </a:cubicBezTo>
                <a:cubicBezTo>
                  <a:pt x="38" y="66"/>
                  <a:pt x="52" y="40"/>
                  <a:pt x="81" y="6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8" name="Freeform 18">
            <a:extLst>
              <a:ext uri="{FF2B5EF4-FFF2-40B4-BE49-F238E27FC236}">
                <a16:creationId xmlns:a16="http://schemas.microsoft.com/office/drawing/2014/main" id="{D0A61901-2522-8A4E-941F-CFF414761B83}"/>
              </a:ext>
            </a:extLst>
          </p:cNvPr>
          <p:cNvSpPr>
            <a:spLocks/>
          </p:cNvSpPr>
          <p:nvPr/>
        </p:nvSpPr>
        <p:spPr bwMode="auto">
          <a:xfrm>
            <a:off x="3626009" y="2565762"/>
            <a:ext cx="575364" cy="676805"/>
          </a:xfrm>
          <a:custGeom>
            <a:avLst/>
            <a:gdLst/>
            <a:ahLst/>
            <a:cxnLst>
              <a:cxn ang="0">
                <a:pos x="32" y="31"/>
              </a:cxn>
              <a:cxn ang="0">
                <a:pos x="20" y="189"/>
              </a:cxn>
              <a:cxn ang="0">
                <a:pos x="63" y="258"/>
              </a:cxn>
              <a:cxn ang="0">
                <a:pos x="144" y="275"/>
              </a:cxn>
              <a:cxn ang="0">
                <a:pos x="210" y="270"/>
              </a:cxn>
              <a:cxn ang="0">
                <a:pos x="236" y="258"/>
              </a:cxn>
              <a:cxn ang="0">
                <a:pos x="357" y="376"/>
              </a:cxn>
              <a:cxn ang="0">
                <a:pos x="380" y="439"/>
              </a:cxn>
              <a:cxn ang="0">
                <a:pos x="349" y="505"/>
              </a:cxn>
              <a:cxn ang="0">
                <a:pos x="343" y="554"/>
              </a:cxn>
              <a:cxn ang="0">
                <a:pos x="277" y="580"/>
              </a:cxn>
              <a:cxn ang="0">
                <a:pos x="349" y="597"/>
              </a:cxn>
              <a:cxn ang="0">
                <a:pos x="418" y="657"/>
              </a:cxn>
              <a:cxn ang="0">
                <a:pos x="524" y="723"/>
              </a:cxn>
              <a:cxn ang="0">
                <a:pos x="481" y="640"/>
              </a:cxn>
              <a:cxn ang="0">
                <a:pos x="547" y="675"/>
              </a:cxn>
              <a:cxn ang="0">
                <a:pos x="556" y="623"/>
              </a:cxn>
              <a:cxn ang="0">
                <a:pos x="490" y="531"/>
              </a:cxn>
              <a:cxn ang="0">
                <a:pos x="527" y="499"/>
              </a:cxn>
              <a:cxn ang="0">
                <a:pos x="570" y="560"/>
              </a:cxn>
              <a:cxn ang="0">
                <a:pos x="596" y="517"/>
              </a:cxn>
              <a:cxn ang="0">
                <a:pos x="613" y="471"/>
              </a:cxn>
              <a:cxn ang="0">
                <a:pos x="559" y="430"/>
              </a:cxn>
              <a:cxn ang="0">
                <a:pos x="504" y="382"/>
              </a:cxn>
              <a:cxn ang="0">
                <a:pos x="481" y="318"/>
              </a:cxn>
              <a:cxn ang="0">
                <a:pos x="472" y="258"/>
              </a:cxn>
              <a:cxn ang="0">
                <a:pos x="418" y="229"/>
              </a:cxn>
              <a:cxn ang="0">
                <a:pos x="403" y="186"/>
              </a:cxn>
              <a:cxn ang="0">
                <a:pos x="351" y="161"/>
              </a:cxn>
              <a:cxn ang="0">
                <a:pos x="300" y="100"/>
              </a:cxn>
              <a:cxn ang="0">
                <a:pos x="300" y="54"/>
              </a:cxn>
              <a:cxn ang="0">
                <a:pos x="222" y="11"/>
              </a:cxn>
              <a:cxn ang="0">
                <a:pos x="138" y="20"/>
              </a:cxn>
              <a:cxn ang="0">
                <a:pos x="86" y="117"/>
              </a:cxn>
              <a:cxn ang="0">
                <a:pos x="95" y="17"/>
              </a:cxn>
              <a:cxn ang="0">
                <a:pos x="32" y="31"/>
              </a:cxn>
            </a:cxnLst>
            <a:rect l="0" t="0" r="r" b="b"/>
            <a:pathLst>
              <a:path w="631" h="744">
                <a:moveTo>
                  <a:pt x="32" y="31"/>
                </a:moveTo>
                <a:cubicBezTo>
                  <a:pt x="30" y="40"/>
                  <a:pt x="0" y="166"/>
                  <a:pt x="20" y="189"/>
                </a:cubicBezTo>
                <a:cubicBezTo>
                  <a:pt x="40" y="212"/>
                  <a:pt x="35" y="258"/>
                  <a:pt x="63" y="258"/>
                </a:cubicBezTo>
                <a:cubicBezTo>
                  <a:pt x="92" y="258"/>
                  <a:pt x="121" y="270"/>
                  <a:pt x="144" y="275"/>
                </a:cubicBezTo>
                <a:cubicBezTo>
                  <a:pt x="167" y="281"/>
                  <a:pt x="202" y="278"/>
                  <a:pt x="210" y="270"/>
                </a:cubicBezTo>
                <a:cubicBezTo>
                  <a:pt x="219" y="261"/>
                  <a:pt x="187" y="227"/>
                  <a:pt x="236" y="258"/>
                </a:cubicBezTo>
                <a:cubicBezTo>
                  <a:pt x="285" y="290"/>
                  <a:pt x="346" y="353"/>
                  <a:pt x="357" y="376"/>
                </a:cubicBezTo>
                <a:cubicBezTo>
                  <a:pt x="369" y="399"/>
                  <a:pt x="392" y="405"/>
                  <a:pt x="380" y="439"/>
                </a:cubicBezTo>
                <a:cubicBezTo>
                  <a:pt x="369" y="474"/>
                  <a:pt x="340" y="479"/>
                  <a:pt x="349" y="505"/>
                </a:cubicBezTo>
                <a:cubicBezTo>
                  <a:pt x="357" y="531"/>
                  <a:pt x="369" y="548"/>
                  <a:pt x="343" y="554"/>
                </a:cubicBezTo>
                <a:cubicBezTo>
                  <a:pt x="317" y="560"/>
                  <a:pt x="256" y="542"/>
                  <a:pt x="277" y="580"/>
                </a:cubicBezTo>
                <a:cubicBezTo>
                  <a:pt x="297" y="617"/>
                  <a:pt x="328" y="588"/>
                  <a:pt x="349" y="597"/>
                </a:cubicBezTo>
                <a:cubicBezTo>
                  <a:pt x="369" y="606"/>
                  <a:pt x="395" y="637"/>
                  <a:pt x="418" y="657"/>
                </a:cubicBezTo>
                <a:cubicBezTo>
                  <a:pt x="441" y="677"/>
                  <a:pt x="524" y="744"/>
                  <a:pt x="524" y="723"/>
                </a:cubicBezTo>
                <a:cubicBezTo>
                  <a:pt x="524" y="703"/>
                  <a:pt x="441" y="634"/>
                  <a:pt x="481" y="640"/>
                </a:cubicBezTo>
                <a:cubicBezTo>
                  <a:pt x="521" y="646"/>
                  <a:pt x="524" y="680"/>
                  <a:pt x="547" y="675"/>
                </a:cubicBezTo>
                <a:cubicBezTo>
                  <a:pt x="570" y="669"/>
                  <a:pt x="562" y="632"/>
                  <a:pt x="556" y="623"/>
                </a:cubicBezTo>
                <a:cubicBezTo>
                  <a:pt x="550" y="614"/>
                  <a:pt x="487" y="557"/>
                  <a:pt x="490" y="531"/>
                </a:cubicBezTo>
                <a:cubicBezTo>
                  <a:pt x="492" y="505"/>
                  <a:pt x="513" y="471"/>
                  <a:pt x="527" y="499"/>
                </a:cubicBezTo>
                <a:cubicBezTo>
                  <a:pt x="541" y="528"/>
                  <a:pt x="556" y="565"/>
                  <a:pt x="570" y="560"/>
                </a:cubicBezTo>
                <a:cubicBezTo>
                  <a:pt x="585" y="554"/>
                  <a:pt x="593" y="531"/>
                  <a:pt x="596" y="517"/>
                </a:cubicBezTo>
                <a:cubicBezTo>
                  <a:pt x="599" y="502"/>
                  <a:pt x="631" y="491"/>
                  <a:pt x="613" y="471"/>
                </a:cubicBezTo>
                <a:cubicBezTo>
                  <a:pt x="596" y="451"/>
                  <a:pt x="579" y="448"/>
                  <a:pt x="559" y="430"/>
                </a:cubicBezTo>
                <a:cubicBezTo>
                  <a:pt x="539" y="413"/>
                  <a:pt x="510" y="405"/>
                  <a:pt x="504" y="382"/>
                </a:cubicBezTo>
                <a:cubicBezTo>
                  <a:pt x="498" y="359"/>
                  <a:pt x="472" y="353"/>
                  <a:pt x="481" y="318"/>
                </a:cubicBezTo>
                <a:cubicBezTo>
                  <a:pt x="490" y="284"/>
                  <a:pt x="498" y="264"/>
                  <a:pt x="472" y="258"/>
                </a:cubicBezTo>
                <a:cubicBezTo>
                  <a:pt x="446" y="252"/>
                  <a:pt x="423" y="244"/>
                  <a:pt x="418" y="229"/>
                </a:cubicBezTo>
                <a:cubicBezTo>
                  <a:pt x="412" y="215"/>
                  <a:pt x="403" y="186"/>
                  <a:pt x="403" y="186"/>
                </a:cubicBezTo>
                <a:cubicBezTo>
                  <a:pt x="403" y="186"/>
                  <a:pt x="354" y="169"/>
                  <a:pt x="351" y="161"/>
                </a:cubicBezTo>
                <a:cubicBezTo>
                  <a:pt x="349" y="152"/>
                  <a:pt x="302" y="112"/>
                  <a:pt x="300" y="100"/>
                </a:cubicBezTo>
                <a:cubicBezTo>
                  <a:pt x="297" y="89"/>
                  <a:pt x="302" y="63"/>
                  <a:pt x="300" y="54"/>
                </a:cubicBezTo>
                <a:cubicBezTo>
                  <a:pt x="297" y="46"/>
                  <a:pt x="251" y="17"/>
                  <a:pt x="222" y="11"/>
                </a:cubicBezTo>
                <a:cubicBezTo>
                  <a:pt x="193" y="5"/>
                  <a:pt x="144" y="0"/>
                  <a:pt x="138" y="20"/>
                </a:cubicBezTo>
                <a:cubicBezTo>
                  <a:pt x="133" y="40"/>
                  <a:pt x="89" y="143"/>
                  <a:pt x="86" y="117"/>
                </a:cubicBezTo>
                <a:cubicBezTo>
                  <a:pt x="84" y="92"/>
                  <a:pt x="112" y="20"/>
                  <a:pt x="95" y="17"/>
                </a:cubicBezTo>
                <a:cubicBezTo>
                  <a:pt x="78" y="14"/>
                  <a:pt x="38" y="8"/>
                  <a:pt x="32" y="31"/>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9" name="Freeform 19">
            <a:extLst>
              <a:ext uri="{FF2B5EF4-FFF2-40B4-BE49-F238E27FC236}">
                <a16:creationId xmlns:a16="http://schemas.microsoft.com/office/drawing/2014/main" id="{A21A6C36-907E-E34D-9871-F3F59565E074}"/>
              </a:ext>
            </a:extLst>
          </p:cNvPr>
          <p:cNvSpPr>
            <a:spLocks/>
          </p:cNvSpPr>
          <p:nvPr/>
        </p:nvSpPr>
        <p:spPr bwMode="auto">
          <a:xfrm>
            <a:off x="3387463" y="2338312"/>
            <a:ext cx="86384" cy="146615"/>
          </a:xfrm>
          <a:custGeom>
            <a:avLst/>
            <a:gdLst/>
            <a:ahLst/>
            <a:cxnLst>
              <a:cxn ang="0">
                <a:pos x="38" y="43"/>
              </a:cxn>
              <a:cxn ang="0">
                <a:pos x="58" y="3"/>
              </a:cxn>
              <a:cxn ang="0">
                <a:pos x="89" y="34"/>
              </a:cxn>
              <a:cxn ang="0">
                <a:pos x="86" y="120"/>
              </a:cxn>
              <a:cxn ang="0">
                <a:pos x="40" y="141"/>
              </a:cxn>
              <a:cxn ang="0">
                <a:pos x="12" y="95"/>
              </a:cxn>
              <a:cxn ang="0">
                <a:pos x="38" y="43"/>
              </a:cxn>
            </a:cxnLst>
            <a:rect l="0" t="0" r="r" b="b"/>
            <a:pathLst>
              <a:path w="95" h="161">
                <a:moveTo>
                  <a:pt x="38" y="43"/>
                </a:moveTo>
                <a:cubicBezTo>
                  <a:pt x="66" y="51"/>
                  <a:pt x="35" y="0"/>
                  <a:pt x="58" y="3"/>
                </a:cubicBezTo>
                <a:cubicBezTo>
                  <a:pt x="81" y="6"/>
                  <a:pt x="84" y="11"/>
                  <a:pt x="89" y="34"/>
                </a:cubicBezTo>
                <a:cubicBezTo>
                  <a:pt x="95" y="57"/>
                  <a:pt x="84" y="103"/>
                  <a:pt x="86" y="120"/>
                </a:cubicBezTo>
                <a:cubicBezTo>
                  <a:pt x="89" y="138"/>
                  <a:pt x="40" y="161"/>
                  <a:pt x="40" y="141"/>
                </a:cubicBezTo>
                <a:cubicBezTo>
                  <a:pt x="40" y="120"/>
                  <a:pt x="23" y="103"/>
                  <a:pt x="12" y="95"/>
                </a:cubicBezTo>
                <a:cubicBezTo>
                  <a:pt x="0" y="86"/>
                  <a:pt x="6" y="34"/>
                  <a:pt x="38" y="43"/>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0" name="Freeform 20">
            <a:extLst>
              <a:ext uri="{FF2B5EF4-FFF2-40B4-BE49-F238E27FC236}">
                <a16:creationId xmlns:a16="http://schemas.microsoft.com/office/drawing/2014/main" id="{52FACA6C-C085-BB43-B360-F36BE26E69AE}"/>
              </a:ext>
            </a:extLst>
          </p:cNvPr>
          <p:cNvSpPr>
            <a:spLocks/>
          </p:cNvSpPr>
          <p:nvPr/>
        </p:nvSpPr>
        <p:spPr bwMode="auto">
          <a:xfrm>
            <a:off x="3506340" y="2426280"/>
            <a:ext cx="53891" cy="84006"/>
          </a:xfrm>
          <a:custGeom>
            <a:avLst/>
            <a:gdLst/>
            <a:ahLst/>
            <a:cxnLst>
              <a:cxn ang="0">
                <a:pos x="20" y="9"/>
              </a:cxn>
              <a:cxn ang="0">
                <a:pos x="11" y="52"/>
              </a:cxn>
              <a:cxn ang="0">
                <a:pos x="49" y="78"/>
              </a:cxn>
              <a:cxn ang="0">
                <a:pos x="20" y="9"/>
              </a:cxn>
            </a:cxnLst>
            <a:rect l="0" t="0" r="r" b="b"/>
            <a:pathLst>
              <a:path w="60" h="92">
                <a:moveTo>
                  <a:pt x="20" y="9"/>
                </a:moveTo>
                <a:cubicBezTo>
                  <a:pt x="8" y="12"/>
                  <a:pt x="0" y="41"/>
                  <a:pt x="11" y="52"/>
                </a:cubicBezTo>
                <a:cubicBezTo>
                  <a:pt x="23" y="64"/>
                  <a:pt x="40" y="92"/>
                  <a:pt x="49" y="78"/>
                </a:cubicBezTo>
                <a:cubicBezTo>
                  <a:pt x="57" y="64"/>
                  <a:pt x="60" y="0"/>
                  <a:pt x="20" y="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1" name="Freeform 21">
            <a:extLst>
              <a:ext uri="{FF2B5EF4-FFF2-40B4-BE49-F238E27FC236}">
                <a16:creationId xmlns:a16="http://schemas.microsoft.com/office/drawing/2014/main" id="{0CD5752B-6F5E-0F4F-BAEF-FCAA7C3E4CEA}"/>
              </a:ext>
            </a:extLst>
          </p:cNvPr>
          <p:cNvSpPr>
            <a:spLocks/>
          </p:cNvSpPr>
          <p:nvPr/>
        </p:nvSpPr>
        <p:spPr bwMode="auto">
          <a:xfrm>
            <a:off x="3495244" y="1554517"/>
            <a:ext cx="700580" cy="955769"/>
          </a:xfrm>
          <a:custGeom>
            <a:avLst/>
            <a:gdLst/>
            <a:ahLst/>
            <a:cxnLst>
              <a:cxn ang="0">
                <a:pos x="63" y="893"/>
              </a:cxn>
              <a:cxn ang="0">
                <a:pos x="112" y="1034"/>
              </a:cxn>
              <a:cxn ang="0">
                <a:pos x="179" y="1043"/>
              </a:cxn>
              <a:cxn ang="0">
                <a:pos x="311" y="1046"/>
              </a:cxn>
              <a:cxn ang="0">
                <a:pos x="357" y="977"/>
              </a:cxn>
              <a:cxn ang="0">
                <a:pos x="219" y="962"/>
              </a:cxn>
              <a:cxn ang="0">
                <a:pos x="136" y="925"/>
              </a:cxn>
              <a:cxn ang="0">
                <a:pos x="130" y="882"/>
              </a:cxn>
              <a:cxn ang="0">
                <a:pos x="277" y="876"/>
              </a:cxn>
              <a:cxn ang="0">
                <a:pos x="383" y="876"/>
              </a:cxn>
              <a:cxn ang="0">
                <a:pos x="346" y="816"/>
              </a:cxn>
              <a:cxn ang="0">
                <a:pos x="400" y="738"/>
              </a:cxn>
              <a:cxn ang="0">
                <a:pos x="452" y="658"/>
              </a:cxn>
              <a:cxn ang="0">
                <a:pos x="432" y="606"/>
              </a:cxn>
              <a:cxn ang="0">
                <a:pos x="467" y="537"/>
              </a:cxn>
              <a:cxn ang="0">
                <a:pos x="521" y="517"/>
              </a:cxn>
              <a:cxn ang="0">
                <a:pos x="530" y="474"/>
              </a:cxn>
              <a:cxn ang="0">
                <a:pos x="573" y="422"/>
              </a:cxn>
              <a:cxn ang="0">
                <a:pos x="691" y="267"/>
              </a:cxn>
              <a:cxn ang="0">
                <a:pos x="683" y="233"/>
              </a:cxn>
              <a:cxn ang="0">
                <a:pos x="769" y="106"/>
              </a:cxn>
              <a:cxn ang="0">
                <a:pos x="688" y="35"/>
              </a:cxn>
              <a:cxn ang="0">
                <a:pos x="634" y="17"/>
              </a:cxn>
              <a:cxn ang="0">
                <a:pos x="516" y="3"/>
              </a:cxn>
              <a:cxn ang="0">
                <a:pos x="458" y="3"/>
              </a:cxn>
              <a:cxn ang="0">
                <a:pos x="435" y="58"/>
              </a:cxn>
              <a:cxn ang="0">
                <a:pos x="372" y="37"/>
              </a:cxn>
              <a:cxn ang="0">
                <a:pos x="337" y="89"/>
              </a:cxn>
              <a:cxn ang="0">
                <a:pos x="303" y="129"/>
              </a:cxn>
              <a:cxn ang="0">
                <a:pos x="285" y="158"/>
              </a:cxn>
              <a:cxn ang="0">
                <a:pos x="216" y="158"/>
              </a:cxn>
              <a:cxn ang="0">
                <a:pos x="187" y="193"/>
              </a:cxn>
              <a:cxn ang="0">
                <a:pos x="110" y="233"/>
              </a:cxn>
              <a:cxn ang="0">
                <a:pos x="150" y="287"/>
              </a:cxn>
              <a:cxn ang="0">
                <a:pos x="196" y="325"/>
              </a:cxn>
              <a:cxn ang="0">
                <a:pos x="228" y="336"/>
              </a:cxn>
              <a:cxn ang="0">
                <a:pos x="228" y="382"/>
              </a:cxn>
              <a:cxn ang="0">
                <a:pos x="317" y="391"/>
              </a:cxn>
              <a:cxn ang="0">
                <a:pos x="403" y="262"/>
              </a:cxn>
              <a:cxn ang="0">
                <a:pos x="412" y="351"/>
              </a:cxn>
              <a:cxn ang="0">
                <a:pos x="349" y="420"/>
              </a:cxn>
              <a:cxn ang="0">
                <a:pos x="337" y="523"/>
              </a:cxn>
              <a:cxn ang="0">
                <a:pos x="225" y="457"/>
              </a:cxn>
              <a:cxn ang="0">
                <a:pos x="190" y="474"/>
              </a:cxn>
              <a:cxn ang="0">
                <a:pos x="118" y="388"/>
              </a:cxn>
              <a:cxn ang="0">
                <a:pos x="61" y="302"/>
              </a:cxn>
              <a:cxn ang="0">
                <a:pos x="55" y="394"/>
              </a:cxn>
              <a:cxn ang="0">
                <a:pos x="69" y="486"/>
              </a:cxn>
              <a:cxn ang="0">
                <a:pos x="112" y="569"/>
              </a:cxn>
              <a:cxn ang="0">
                <a:pos x="101" y="652"/>
              </a:cxn>
              <a:cxn ang="0">
                <a:pos x="187" y="678"/>
              </a:cxn>
              <a:cxn ang="0">
                <a:pos x="228" y="741"/>
              </a:cxn>
              <a:cxn ang="0">
                <a:pos x="196" y="799"/>
              </a:cxn>
              <a:cxn ang="0">
                <a:pos x="92" y="847"/>
              </a:cxn>
              <a:cxn ang="0">
                <a:pos x="17" y="856"/>
              </a:cxn>
            </a:cxnLst>
            <a:rect l="0" t="0" r="r" b="b"/>
            <a:pathLst>
              <a:path w="769" h="1051">
                <a:moveTo>
                  <a:pt x="17" y="856"/>
                </a:moveTo>
                <a:cubicBezTo>
                  <a:pt x="17" y="856"/>
                  <a:pt x="38" y="882"/>
                  <a:pt x="63" y="893"/>
                </a:cubicBezTo>
                <a:cubicBezTo>
                  <a:pt x="89" y="905"/>
                  <a:pt x="98" y="942"/>
                  <a:pt x="98" y="962"/>
                </a:cubicBezTo>
                <a:cubicBezTo>
                  <a:pt x="98" y="982"/>
                  <a:pt x="95" y="1026"/>
                  <a:pt x="112" y="1034"/>
                </a:cubicBezTo>
                <a:cubicBezTo>
                  <a:pt x="130" y="1043"/>
                  <a:pt x="141" y="1046"/>
                  <a:pt x="150" y="1043"/>
                </a:cubicBezTo>
                <a:cubicBezTo>
                  <a:pt x="158" y="1040"/>
                  <a:pt x="150" y="1034"/>
                  <a:pt x="179" y="1043"/>
                </a:cubicBezTo>
                <a:cubicBezTo>
                  <a:pt x="207" y="1051"/>
                  <a:pt x="248" y="1043"/>
                  <a:pt x="268" y="1043"/>
                </a:cubicBezTo>
                <a:cubicBezTo>
                  <a:pt x="288" y="1043"/>
                  <a:pt x="291" y="1046"/>
                  <a:pt x="311" y="1046"/>
                </a:cubicBezTo>
                <a:cubicBezTo>
                  <a:pt x="331" y="1046"/>
                  <a:pt x="354" y="1043"/>
                  <a:pt x="357" y="1028"/>
                </a:cubicBezTo>
                <a:cubicBezTo>
                  <a:pt x="360" y="1014"/>
                  <a:pt x="354" y="988"/>
                  <a:pt x="357" y="977"/>
                </a:cubicBezTo>
                <a:cubicBezTo>
                  <a:pt x="360" y="965"/>
                  <a:pt x="334" y="945"/>
                  <a:pt x="308" y="942"/>
                </a:cubicBezTo>
                <a:cubicBezTo>
                  <a:pt x="282" y="939"/>
                  <a:pt x="245" y="959"/>
                  <a:pt x="219" y="962"/>
                </a:cubicBezTo>
                <a:cubicBezTo>
                  <a:pt x="193" y="965"/>
                  <a:pt x="158" y="965"/>
                  <a:pt x="150" y="957"/>
                </a:cubicBezTo>
                <a:cubicBezTo>
                  <a:pt x="141" y="948"/>
                  <a:pt x="130" y="942"/>
                  <a:pt x="136" y="925"/>
                </a:cubicBezTo>
                <a:cubicBezTo>
                  <a:pt x="141" y="908"/>
                  <a:pt x="147" y="905"/>
                  <a:pt x="138" y="893"/>
                </a:cubicBezTo>
                <a:cubicBezTo>
                  <a:pt x="130" y="882"/>
                  <a:pt x="112" y="893"/>
                  <a:pt x="130" y="882"/>
                </a:cubicBezTo>
                <a:cubicBezTo>
                  <a:pt x="147" y="870"/>
                  <a:pt x="158" y="879"/>
                  <a:pt x="199" y="885"/>
                </a:cubicBezTo>
                <a:cubicBezTo>
                  <a:pt x="239" y="890"/>
                  <a:pt x="256" y="879"/>
                  <a:pt x="277" y="876"/>
                </a:cubicBezTo>
                <a:cubicBezTo>
                  <a:pt x="297" y="873"/>
                  <a:pt x="300" y="853"/>
                  <a:pt x="323" y="870"/>
                </a:cubicBezTo>
                <a:cubicBezTo>
                  <a:pt x="346" y="888"/>
                  <a:pt x="366" y="888"/>
                  <a:pt x="383" y="876"/>
                </a:cubicBezTo>
                <a:cubicBezTo>
                  <a:pt x="400" y="865"/>
                  <a:pt x="400" y="856"/>
                  <a:pt x="395" y="845"/>
                </a:cubicBezTo>
                <a:cubicBezTo>
                  <a:pt x="389" y="833"/>
                  <a:pt x="334" y="836"/>
                  <a:pt x="346" y="816"/>
                </a:cubicBezTo>
                <a:cubicBezTo>
                  <a:pt x="357" y="796"/>
                  <a:pt x="377" y="793"/>
                  <a:pt x="389" y="784"/>
                </a:cubicBezTo>
                <a:cubicBezTo>
                  <a:pt x="400" y="776"/>
                  <a:pt x="392" y="744"/>
                  <a:pt x="400" y="738"/>
                </a:cubicBezTo>
                <a:cubicBezTo>
                  <a:pt x="409" y="733"/>
                  <a:pt x="446" y="707"/>
                  <a:pt x="446" y="707"/>
                </a:cubicBezTo>
                <a:cubicBezTo>
                  <a:pt x="452" y="658"/>
                  <a:pt x="452" y="658"/>
                  <a:pt x="452" y="658"/>
                </a:cubicBezTo>
                <a:cubicBezTo>
                  <a:pt x="470" y="638"/>
                  <a:pt x="470" y="638"/>
                  <a:pt x="470" y="638"/>
                </a:cubicBezTo>
                <a:cubicBezTo>
                  <a:pt x="432" y="606"/>
                  <a:pt x="432" y="606"/>
                  <a:pt x="432" y="606"/>
                </a:cubicBezTo>
                <a:cubicBezTo>
                  <a:pt x="432" y="606"/>
                  <a:pt x="409" y="566"/>
                  <a:pt x="426" y="557"/>
                </a:cubicBezTo>
                <a:cubicBezTo>
                  <a:pt x="444" y="549"/>
                  <a:pt x="455" y="534"/>
                  <a:pt x="467" y="537"/>
                </a:cubicBezTo>
                <a:cubicBezTo>
                  <a:pt x="478" y="540"/>
                  <a:pt x="487" y="514"/>
                  <a:pt x="487" y="514"/>
                </a:cubicBezTo>
                <a:cubicBezTo>
                  <a:pt x="487" y="514"/>
                  <a:pt x="516" y="503"/>
                  <a:pt x="521" y="517"/>
                </a:cubicBezTo>
                <a:cubicBezTo>
                  <a:pt x="527" y="532"/>
                  <a:pt x="544" y="514"/>
                  <a:pt x="544" y="514"/>
                </a:cubicBezTo>
                <a:cubicBezTo>
                  <a:pt x="530" y="474"/>
                  <a:pt x="530" y="474"/>
                  <a:pt x="530" y="474"/>
                </a:cubicBezTo>
                <a:cubicBezTo>
                  <a:pt x="564" y="440"/>
                  <a:pt x="564" y="440"/>
                  <a:pt x="564" y="440"/>
                </a:cubicBezTo>
                <a:cubicBezTo>
                  <a:pt x="573" y="422"/>
                  <a:pt x="573" y="422"/>
                  <a:pt x="573" y="422"/>
                </a:cubicBezTo>
                <a:cubicBezTo>
                  <a:pt x="573" y="422"/>
                  <a:pt x="605" y="379"/>
                  <a:pt x="622" y="362"/>
                </a:cubicBezTo>
                <a:cubicBezTo>
                  <a:pt x="639" y="345"/>
                  <a:pt x="717" y="262"/>
                  <a:pt x="691" y="267"/>
                </a:cubicBezTo>
                <a:cubicBezTo>
                  <a:pt x="665" y="273"/>
                  <a:pt x="573" y="333"/>
                  <a:pt x="590" y="310"/>
                </a:cubicBezTo>
                <a:cubicBezTo>
                  <a:pt x="608" y="287"/>
                  <a:pt x="677" y="241"/>
                  <a:pt x="683" y="233"/>
                </a:cubicBezTo>
                <a:cubicBezTo>
                  <a:pt x="688" y="224"/>
                  <a:pt x="729" y="193"/>
                  <a:pt x="737" y="184"/>
                </a:cubicBezTo>
                <a:cubicBezTo>
                  <a:pt x="746" y="175"/>
                  <a:pt x="769" y="106"/>
                  <a:pt x="769" y="106"/>
                </a:cubicBezTo>
                <a:cubicBezTo>
                  <a:pt x="769" y="106"/>
                  <a:pt x="737" y="104"/>
                  <a:pt x="731" y="81"/>
                </a:cubicBezTo>
                <a:cubicBezTo>
                  <a:pt x="726" y="58"/>
                  <a:pt x="706" y="29"/>
                  <a:pt x="688" y="35"/>
                </a:cubicBezTo>
                <a:cubicBezTo>
                  <a:pt x="671" y="40"/>
                  <a:pt x="616" y="72"/>
                  <a:pt x="616" y="72"/>
                </a:cubicBezTo>
                <a:cubicBezTo>
                  <a:pt x="616" y="72"/>
                  <a:pt x="651" y="29"/>
                  <a:pt x="634" y="17"/>
                </a:cubicBezTo>
                <a:cubicBezTo>
                  <a:pt x="616" y="6"/>
                  <a:pt x="576" y="9"/>
                  <a:pt x="564" y="6"/>
                </a:cubicBezTo>
                <a:cubicBezTo>
                  <a:pt x="553" y="3"/>
                  <a:pt x="527" y="0"/>
                  <a:pt x="516" y="3"/>
                </a:cubicBezTo>
                <a:cubicBezTo>
                  <a:pt x="504" y="6"/>
                  <a:pt x="518" y="63"/>
                  <a:pt x="518" y="63"/>
                </a:cubicBezTo>
                <a:cubicBezTo>
                  <a:pt x="458" y="3"/>
                  <a:pt x="458" y="3"/>
                  <a:pt x="458" y="3"/>
                </a:cubicBezTo>
                <a:cubicBezTo>
                  <a:pt x="415" y="12"/>
                  <a:pt x="415" y="12"/>
                  <a:pt x="415" y="12"/>
                </a:cubicBezTo>
                <a:cubicBezTo>
                  <a:pt x="415" y="12"/>
                  <a:pt x="426" y="37"/>
                  <a:pt x="435" y="58"/>
                </a:cubicBezTo>
                <a:cubicBezTo>
                  <a:pt x="444" y="78"/>
                  <a:pt x="418" y="81"/>
                  <a:pt x="409" y="66"/>
                </a:cubicBezTo>
                <a:cubicBezTo>
                  <a:pt x="400" y="52"/>
                  <a:pt x="383" y="35"/>
                  <a:pt x="372" y="37"/>
                </a:cubicBezTo>
                <a:cubicBezTo>
                  <a:pt x="360" y="40"/>
                  <a:pt x="337" y="55"/>
                  <a:pt x="337" y="63"/>
                </a:cubicBezTo>
                <a:cubicBezTo>
                  <a:pt x="337" y="72"/>
                  <a:pt x="351" y="92"/>
                  <a:pt x="337" y="89"/>
                </a:cubicBezTo>
                <a:cubicBezTo>
                  <a:pt x="323" y="86"/>
                  <a:pt x="297" y="81"/>
                  <a:pt x="297" y="89"/>
                </a:cubicBezTo>
                <a:cubicBezTo>
                  <a:pt x="297" y="98"/>
                  <a:pt x="288" y="124"/>
                  <a:pt x="303" y="129"/>
                </a:cubicBezTo>
                <a:cubicBezTo>
                  <a:pt x="317" y="135"/>
                  <a:pt x="337" y="193"/>
                  <a:pt x="325" y="190"/>
                </a:cubicBezTo>
                <a:cubicBezTo>
                  <a:pt x="314" y="187"/>
                  <a:pt x="300" y="170"/>
                  <a:pt x="285" y="158"/>
                </a:cubicBezTo>
                <a:cubicBezTo>
                  <a:pt x="271" y="147"/>
                  <a:pt x="228" y="121"/>
                  <a:pt x="228" y="121"/>
                </a:cubicBezTo>
                <a:cubicBezTo>
                  <a:pt x="216" y="158"/>
                  <a:pt x="216" y="158"/>
                  <a:pt x="216" y="158"/>
                </a:cubicBezTo>
                <a:cubicBezTo>
                  <a:pt x="216" y="158"/>
                  <a:pt x="259" y="181"/>
                  <a:pt x="242" y="193"/>
                </a:cubicBezTo>
                <a:cubicBezTo>
                  <a:pt x="225" y="204"/>
                  <a:pt x="205" y="195"/>
                  <a:pt x="187" y="193"/>
                </a:cubicBezTo>
                <a:cubicBezTo>
                  <a:pt x="170" y="190"/>
                  <a:pt x="144" y="204"/>
                  <a:pt x="136" y="213"/>
                </a:cubicBezTo>
                <a:cubicBezTo>
                  <a:pt x="127" y="221"/>
                  <a:pt x="84" y="224"/>
                  <a:pt x="110" y="233"/>
                </a:cubicBezTo>
                <a:cubicBezTo>
                  <a:pt x="136" y="241"/>
                  <a:pt x="158" y="239"/>
                  <a:pt x="156" y="256"/>
                </a:cubicBezTo>
                <a:cubicBezTo>
                  <a:pt x="153" y="273"/>
                  <a:pt x="136" y="284"/>
                  <a:pt x="150" y="287"/>
                </a:cubicBezTo>
                <a:cubicBezTo>
                  <a:pt x="164" y="290"/>
                  <a:pt x="164" y="310"/>
                  <a:pt x="164" y="310"/>
                </a:cubicBezTo>
                <a:cubicBezTo>
                  <a:pt x="164" y="310"/>
                  <a:pt x="179" y="330"/>
                  <a:pt x="196" y="325"/>
                </a:cubicBezTo>
                <a:cubicBezTo>
                  <a:pt x="213" y="319"/>
                  <a:pt x="254" y="290"/>
                  <a:pt x="259" y="302"/>
                </a:cubicBezTo>
                <a:cubicBezTo>
                  <a:pt x="265" y="313"/>
                  <a:pt x="202" y="333"/>
                  <a:pt x="228" y="336"/>
                </a:cubicBezTo>
                <a:cubicBezTo>
                  <a:pt x="254" y="339"/>
                  <a:pt x="274" y="333"/>
                  <a:pt x="268" y="348"/>
                </a:cubicBezTo>
                <a:cubicBezTo>
                  <a:pt x="262" y="362"/>
                  <a:pt x="213" y="371"/>
                  <a:pt x="228" y="382"/>
                </a:cubicBezTo>
                <a:cubicBezTo>
                  <a:pt x="242" y="394"/>
                  <a:pt x="259" y="402"/>
                  <a:pt x="279" y="397"/>
                </a:cubicBezTo>
                <a:cubicBezTo>
                  <a:pt x="300" y="391"/>
                  <a:pt x="297" y="394"/>
                  <a:pt x="317" y="391"/>
                </a:cubicBezTo>
                <a:cubicBezTo>
                  <a:pt x="337" y="388"/>
                  <a:pt x="337" y="365"/>
                  <a:pt x="349" y="356"/>
                </a:cubicBezTo>
                <a:cubicBezTo>
                  <a:pt x="360" y="348"/>
                  <a:pt x="374" y="264"/>
                  <a:pt x="403" y="262"/>
                </a:cubicBezTo>
                <a:cubicBezTo>
                  <a:pt x="432" y="259"/>
                  <a:pt x="421" y="279"/>
                  <a:pt x="412" y="296"/>
                </a:cubicBezTo>
                <a:cubicBezTo>
                  <a:pt x="403" y="313"/>
                  <a:pt x="380" y="342"/>
                  <a:pt x="412" y="351"/>
                </a:cubicBezTo>
                <a:cubicBezTo>
                  <a:pt x="444" y="359"/>
                  <a:pt x="429" y="382"/>
                  <a:pt x="409" y="385"/>
                </a:cubicBezTo>
                <a:cubicBezTo>
                  <a:pt x="389" y="388"/>
                  <a:pt x="360" y="414"/>
                  <a:pt x="349" y="420"/>
                </a:cubicBezTo>
                <a:cubicBezTo>
                  <a:pt x="337" y="425"/>
                  <a:pt x="291" y="434"/>
                  <a:pt x="311" y="454"/>
                </a:cubicBezTo>
                <a:cubicBezTo>
                  <a:pt x="331" y="474"/>
                  <a:pt x="349" y="543"/>
                  <a:pt x="337" y="523"/>
                </a:cubicBezTo>
                <a:cubicBezTo>
                  <a:pt x="325" y="503"/>
                  <a:pt x="274" y="454"/>
                  <a:pt x="265" y="451"/>
                </a:cubicBezTo>
                <a:cubicBezTo>
                  <a:pt x="256" y="448"/>
                  <a:pt x="219" y="442"/>
                  <a:pt x="225" y="457"/>
                </a:cubicBezTo>
                <a:cubicBezTo>
                  <a:pt x="230" y="471"/>
                  <a:pt x="242" y="500"/>
                  <a:pt x="233" y="503"/>
                </a:cubicBezTo>
                <a:cubicBezTo>
                  <a:pt x="225" y="506"/>
                  <a:pt x="202" y="483"/>
                  <a:pt x="190" y="474"/>
                </a:cubicBezTo>
                <a:cubicBezTo>
                  <a:pt x="179" y="465"/>
                  <a:pt x="153" y="425"/>
                  <a:pt x="153" y="425"/>
                </a:cubicBezTo>
                <a:cubicBezTo>
                  <a:pt x="153" y="425"/>
                  <a:pt x="121" y="405"/>
                  <a:pt x="118" y="388"/>
                </a:cubicBezTo>
                <a:cubicBezTo>
                  <a:pt x="115" y="371"/>
                  <a:pt x="107" y="333"/>
                  <a:pt x="104" y="322"/>
                </a:cubicBezTo>
                <a:cubicBezTo>
                  <a:pt x="101" y="310"/>
                  <a:pt x="63" y="284"/>
                  <a:pt x="61" y="302"/>
                </a:cubicBezTo>
                <a:cubicBezTo>
                  <a:pt x="58" y="319"/>
                  <a:pt x="52" y="322"/>
                  <a:pt x="66" y="339"/>
                </a:cubicBezTo>
                <a:cubicBezTo>
                  <a:pt x="81" y="356"/>
                  <a:pt x="55" y="394"/>
                  <a:pt x="55" y="394"/>
                </a:cubicBezTo>
                <a:cubicBezTo>
                  <a:pt x="55" y="394"/>
                  <a:pt x="23" y="405"/>
                  <a:pt x="29" y="422"/>
                </a:cubicBezTo>
                <a:cubicBezTo>
                  <a:pt x="35" y="440"/>
                  <a:pt x="58" y="474"/>
                  <a:pt x="69" y="486"/>
                </a:cubicBezTo>
                <a:cubicBezTo>
                  <a:pt x="81" y="497"/>
                  <a:pt x="52" y="523"/>
                  <a:pt x="75" y="529"/>
                </a:cubicBezTo>
                <a:cubicBezTo>
                  <a:pt x="98" y="534"/>
                  <a:pt x="118" y="560"/>
                  <a:pt x="112" y="569"/>
                </a:cubicBezTo>
                <a:cubicBezTo>
                  <a:pt x="107" y="577"/>
                  <a:pt x="89" y="583"/>
                  <a:pt x="89" y="600"/>
                </a:cubicBezTo>
                <a:cubicBezTo>
                  <a:pt x="89" y="618"/>
                  <a:pt x="84" y="635"/>
                  <a:pt x="101" y="652"/>
                </a:cubicBezTo>
                <a:cubicBezTo>
                  <a:pt x="118" y="669"/>
                  <a:pt x="133" y="687"/>
                  <a:pt x="144" y="681"/>
                </a:cubicBezTo>
                <a:cubicBezTo>
                  <a:pt x="156" y="675"/>
                  <a:pt x="179" y="672"/>
                  <a:pt x="187" y="678"/>
                </a:cubicBezTo>
                <a:cubicBezTo>
                  <a:pt x="196" y="684"/>
                  <a:pt x="222" y="684"/>
                  <a:pt x="233" y="701"/>
                </a:cubicBezTo>
                <a:cubicBezTo>
                  <a:pt x="245" y="718"/>
                  <a:pt x="242" y="741"/>
                  <a:pt x="228" y="741"/>
                </a:cubicBezTo>
                <a:cubicBezTo>
                  <a:pt x="213" y="741"/>
                  <a:pt x="199" y="741"/>
                  <a:pt x="196" y="750"/>
                </a:cubicBezTo>
                <a:cubicBezTo>
                  <a:pt x="193" y="758"/>
                  <a:pt x="205" y="793"/>
                  <a:pt x="196" y="799"/>
                </a:cubicBezTo>
                <a:cubicBezTo>
                  <a:pt x="187" y="804"/>
                  <a:pt x="167" y="810"/>
                  <a:pt x="156" y="822"/>
                </a:cubicBezTo>
                <a:cubicBezTo>
                  <a:pt x="144" y="833"/>
                  <a:pt x="95" y="856"/>
                  <a:pt x="92" y="847"/>
                </a:cubicBezTo>
                <a:cubicBezTo>
                  <a:pt x="89" y="839"/>
                  <a:pt x="29" y="824"/>
                  <a:pt x="29" y="824"/>
                </a:cubicBezTo>
                <a:cubicBezTo>
                  <a:pt x="29" y="824"/>
                  <a:pt x="0" y="845"/>
                  <a:pt x="17" y="856"/>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2" name="Freeform 22">
            <a:extLst>
              <a:ext uri="{FF2B5EF4-FFF2-40B4-BE49-F238E27FC236}">
                <a16:creationId xmlns:a16="http://schemas.microsoft.com/office/drawing/2014/main" id="{53B7D1AD-1F3F-C544-9237-0F59DBAD59E5}"/>
              </a:ext>
            </a:extLst>
          </p:cNvPr>
          <p:cNvSpPr>
            <a:spLocks/>
          </p:cNvSpPr>
          <p:nvPr/>
        </p:nvSpPr>
        <p:spPr bwMode="auto">
          <a:xfrm>
            <a:off x="3303457" y="2063310"/>
            <a:ext cx="144237" cy="175938"/>
          </a:xfrm>
          <a:custGeom>
            <a:avLst/>
            <a:gdLst/>
            <a:ahLst/>
            <a:cxnLst>
              <a:cxn ang="0">
                <a:pos x="60" y="17"/>
              </a:cxn>
              <a:cxn ang="0">
                <a:pos x="98" y="58"/>
              </a:cxn>
              <a:cxn ang="0">
                <a:pos x="138" y="89"/>
              </a:cxn>
              <a:cxn ang="0">
                <a:pos x="153" y="152"/>
              </a:cxn>
              <a:cxn ang="0">
                <a:pos x="124" y="175"/>
              </a:cxn>
              <a:cxn ang="0">
                <a:pos x="101" y="144"/>
              </a:cxn>
              <a:cxn ang="0">
                <a:pos x="55" y="147"/>
              </a:cxn>
              <a:cxn ang="0">
                <a:pos x="17" y="101"/>
              </a:cxn>
              <a:cxn ang="0">
                <a:pos x="43" y="66"/>
              </a:cxn>
              <a:cxn ang="0">
                <a:pos x="6" y="20"/>
              </a:cxn>
              <a:cxn ang="0">
                <a:pos x="60" y="17"/>
              </a:cxn>
            </a:cxnLst>
            <a:rect l="0" t="0" r="r" b="b"/>
            <a:pathLst>
              <a:path w="158" h="193">
                <a:moveTo>
                  <a:pt x="60" y="17"/>
                </a:moveTo>
                <a:cubicBezTo>
                  <a:pt x="78" y="26"/>
                  <a:pt x="81" y="61"/>
                  <a:pt x="98" y="58"/>
                </a:cubicBezTo>
                <a:cubicBezTo>
                  <a:pt x="115" y="55"/>
                  <a:pt x="135" y="69"/>
                  <a:pt x="138" y="89"/>
                </a:cubicBezTo>
                <a:cubicBezTo>
                  <a:pt x="141" y="109"/>
                  <a:pt x="158" y="135"/>
                  <a:pt x="153" y="152"/>
                </a:cubicBezTo>
                <a:cubicBezTo>
                  <a:pt x="147" y="170"/>
                  <a:pt x="130" y="193"/>
                  <a:pt x="124" y="175"/>
                </a:cubicBezTo>
                <a:cubicBezTo>
                  <a:pt x="118" y="158"/>
                  <a:pt x="112" y="147"/>
                  <a:pt x="101" y="144"/>
                </a:cubicBezTo>
                <a:cubicBezTo>
                  <a:pt x="89" y="141"/>
                  <a:pt x="69" y="161"/>
                  <a:pt x="55" y="147"/>
                </a:cubicBezTo>
                <a:cubicBezTo>
                  <a:pt x="40" y="132"/>
                  <a:pt x="3" y="109"/>
                  <a:pt x="17" y="101"/>
                </a:cubicBezTo>
                <a:cubicBezTo>
                  <a:pt x="32" y="92"/>
                  <a:pt x="55" y="78"/>
                  <a:pt x="43" y="66"/>
                </a:cubicBezTo>
                <a:cubicBezTo>
                  <a:pt x="32" y="55"/>
                  <a:pt x="0" y="32"/>
                  <a:pt x="6" y="20"/>
                </a:cubicBezTo>
                <a:cubicBezTo>
                  <a:pt x="11" y="9"/>
                  <a:pt x="26" y="0"/>
                  <a:pt x="60" y="17"/>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3" name="Freeform 23">
            <a:extLst>
              <a:ext uri="{FF2B5EF4-FFF2-40B4-BE49-F238E27FC236}">
                <a16:creationId xmlns:a16="http://schemas.microsoft.com/office/drawing/2014/main" id="{02C59764-18BE-4B48-B8CF-296511800FA0}"/>
              </a:ext>
            </a:extLst>
          </p:cNvPr>
          <p:cNvSpPr>
            <a:spLocks/>
          </p:cNvSpPr>
          <p:nvPr/>
        </p:nvSpPr>
        <p:spPr bwMode="auto">
          <a:xfrm>
            <a:off x="3464336" y="2126711"/>
            <a:ext cx="80836" cy="99064"/>
          </a:xfrm>
          <a:custGeom>
            <a:avLst/>
            <a:gdLst/>
            <a:ahLst/>
            <a:cxnLst>
              <a:cxn ang="0">
                <a:pos x="51" y="17"/>
              </a:cxn>
              <a:cxn ang="0">
                <a:pos x="83" y="58"/>
              </a:cxn>
              <a:cxn ang="0">
                <a:pos x="51" y="106"/>
              </a:cxn>
              <a:cxn ang="0">
                <a:pos x="28" y="60"/>
              </a:cxn>
              <a:cxn ang="0">
                <a:pos x="0" y="20"/>
              </a:cxn>
              <a:cxn ang="0">
                <a:pos x="51" y="17"/>
              </a:cxn>
            </a:cxnLst>
            <a:rect l="0" t="0" r="r" b="b"/>
            <a:pathLst>
              <a:path w="89" h="109">
                <a:moveTo>
                  <a:pt x="51" y="17"/>
                </a:moveTo>
                <a:cubicBezTo>
                  <a:pt x="62" y="25"/>
                  <a:pt x="89" y="43"/>
                  <a:pt x="83" y="58"/>
                </a:cubicBezTo>
                <a:cubicBezTo>
                  <a:pt x="77" y="72"/>
                  <a:pt x="66" y="109"/>
                  <a:pt x="51" y="106"/>
                </a:cubicBezTo>
                <a:cubicBezTo>
                  <a:pt x="37" y="104"/>
                  <a:pt x="46" y="81"/>
                  <a:pt x="28" y="60"/>
                </a:cubicBezTo>
                <a:cubicBezTo>
                  <a:pt x="11" y="40"/>
                  <a:pt x="0" y="20"/>
                  <a:pt x="0" y="20"/>
                </a:cubicBezTo>
                <a:cubicBezTo>
                  <a:pt x="0" y="20"/>
                  <a:pt x="28" y="0"/>
                  <a:pt x="51" y="17"/>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4" name="Freeform 24">
            <a:extLst>
              <a:ext uri="{FF2B5EF4-FFF2-40B4-BE49-F238E27FC236}">
                <a16:creationId xmlns:a16="http://schemas.microsoft.com/office/drawing/2014/main" id="{8D4C5878-63A1-FB4D-A63E-1C61B25B6FB0}"/>
              </a:ext>
            </a:extLst>
          </p:cNvPr>
          <p:cNvSpPr>
            <a:spLocks/>
          </p:cNvSpPr>
          <p:nvPr/>
        </p:nvSpPr>
        <p:spPr bwMode="auto">
          <a:xfrm>
            <a:off x="3154464" y="2149694"/>
            <a:ext cx="86384" cy="126009"/>
          </a:xfrm>
          <a:custGeom>
            <a:avLst/>
            <a:gdLst/>
            <a:ahLst/>
            <a:cxnLst>
              <a:cxn ang="0">
                <a:pos x="34" y="9"/>
              </a:cxn>
              <a:cxn ang="0">
                <a:pos x="89" y="17"/>
              </a:cxn>
              <a:cxn ang="0">
                <a:pos x="80" y="60"/>
              </a:cxn>
              <a:cxn ang="0">
                <a:pos x="66" y="98"/>
              </a:cxn>
              <a:cxn ang="0">
                <a:pos x="52" y="129"/>
              </a:cxn>
              <a:cxn ang="0">
                <a:pos x="8" y="121"/>
              </a:cxn>
              <a:cxn ang="0">
                <a:pos x="17" y="72"/>
              </a:cxn>
              <a:cxn ang="0">
                <a:pos x="34" y="9"/>
              </a:cxn>
            </a:cxnLst>
            <a:rect l="0" t="0" r="r" b="b"/>
            <a:pathLst>
              <a:path w="95" h="138">
                <a:moveTo>
                  <a:pt x="34" y="9"/>
                </a:moveTo>
                <a:cubicBezTo>
                  <a:pt x="46" y="8"/>
                  <a:pt x="83" y="0"/>
                  <a:pt x="89" y="17"/>
                </a:cubicBezTo>
                <a:cubicBezTo>
                  <a:pt x="95" y="34"/>
                  <a:pt x="86" y="46"/>
                  <a:pt x="80" y="60"/>
                </a:cubicBezTo>
                <a:cubicBezTo>
                  <a:pt x="75" y="75"/>
                  <a:pt x="57" y="80"/>
                  <a:pt x="66" y="98"/>
                </a:cubicBezTo>
                <a:cubicBezTo>
                  <a:pt x="75" y="115"/>
                  <a:pt x="69" y="132"/>
                  <a:pt x="52" y="129"/>
                </a:cubicBezTo>
                <a:cubicBezTo>
                  <a:pt x="34" y="126"/>
                  <a:pt x="8" y="138"/>
                  <a:pt x="8" y="121"/>
                </a:cubicBezTo>
                <a:cubicBezTo>
                  <a:pt x="8" y="103"/>
                  <a:pt x="17" y="83"/>
                  <a:pt x="17" y="72"/>
                </a:cubicBezTo>
                <a:cubicBezTo>
                  <a:pt x="17" y="60"/>
                  <a:pt x="0" y="11"/>
                  <a:pt x="34" y="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5" name="Freeform 25">
            <a:extLst>
              <a:ext uri="{FF2B5EF4-FFF2-40B4-BE49-F238E27FC236}">
                <a16:creationId xmlns:a16="http://schemas.microsoft.com/office/drawing/2014/main" id="{A2FA8E86-372F-E94E-8248-E13246DAB5C2}"/>
              </a:ext>
            </a:extLst>
          </p:cNvPr>
          <p:cNvSpPr>
            <a:spLocks/>
          </p:cNvSpPr>
          <p:nvPr/>
        </p:nvSpPr>
        <p:spPr bwMode="auto">
          <a:xfrm>
            <a:off x="3973922" y="1456246"/>
            <a:ext cx="1199863" cy="1876668"/>
          </a:xfrm>
          <a:custGeom>
            <a:avLst/>
            <a:gdLst/>
            <a:ahLst/>
            <a:cxnLst>
              <a:cxn ang="0">
                <a:pos x="246" y="384"/>
              </a:cxn>
              <a:cxn ang="0">
                <a:pos x="121" y="543"/>
              </a:cxn>
              <a:cxn ang="0">
                <a:pos x="159" y="664"/>
              </a:cxn>
              <a:cxn ang="0">
                <a:pos x="13" y="789"/>
              </a:cxn>
              <a:cxn ang="0">
                <a:pos x="142" y="888"/>
              </a:cxn>
              <a:cxn ang="0">
                <a:pos x="99" y="1000"/>
              </a:cxn>
              <a:cxn ang="0">
                <a:pos x="259" y="1034"/>
              </a:cxn>
              <a:cxn ang="0">
                <a:pos x="410" y="1388"/>
              </a:cxn>
              <a:cxn ang="0">
                <a:pos x="436" y="1491"/>
              </a:cxn>
              <a:cxn ang="0">
                <a:pos x="479" y="1586"/>
              </a:cxn>
              <a:cxn ang="0">
                <a:pos x="483" y="1831"/>
              </a:cxn>
              <a:cxn ang="0">
                <a:pos x="604" y="2008"/>
              </a:cxn>
              <a:cxn ang="0">
                <a:pos x="673" y="1866"/>
              </a:cxn>
              <a:cxn ang="0">
                <a:pos x="820" y="1685"/>
              </a:cxn>
              <a:cxn ang="0">
                <a:pos x="997" y="1573"/>
              </a:cxn>
              <a:cxn ang="0">
                <a:pos x="1028" y="1478"/>
              </a:cxn>
              <a:cxn ang="0">
                <a:pos x="1036" y="1418"/>
              </a:cxn>
              <a:cxn ang="0">
                <a:pos x="1101" y="1379"/>
              </a:cxn>
              <a:cxn ang="0">
                <a:pos x="1084" y="1284"/>
              </a:cxn>
              <a:cxn ang="0">
                <a:pos x="1127" y="1158"/>
              </a:cxn>
              <a:cxn ang="0">
                <a:pos x="1131" y="1043"/>
              </a:cxn>
              <a:cxn ang="0">
                <a:pos x="1144" y="935"/>
              </a:cxn>
              <a:cxn ang="0">
                <a:pos x="1136" y="845"/>
              </a:cxn>
              <a:cxn ang="0">
                <a:pos x="1161" y="642"/>
              </a:cxn>
              <a:cxn ang="0">
                <a:pos x="1166" y="556"/>
              </a:cxn>
              <a:cxn ang="0">
                <a:pos x="1213" y="483"/>
              </a:cxn>
              <a:cxn ang="0">
                <a:pos x="1287" y="328"/>
              </a:cxn>
              <a:cxn ang="0">
                <a:pos x="1192" y="358"/>
              </a:cxn>
              <a:cxn ang="0">
                <a:pos x="1058" y="492"/>
              </a:cxn>
              <a:cxn ang="0">
                <a:pos x="1084" y="293"/>
              </a:cxn>
              <a:cxn ang="0">
                <a:pos x="989" y="371"/>
              </a:cxn>
              <a:cxn ang="0">
                <a:pos x="902" y="306"/>
              </a:cxn>
              <a:cxn ang="0">
                <a:pos x="907" y="255"/>
              </a:cxn>
              <a:cxn ang="0">
                <a:pos x="1097" y="199"/>
              </a:cxn>
              <a:cxn ang="0">
                <a:pos x="1006" y="100"/>
              </a:cxn>
              <a:cxn ang="0">
                <a:pos x="984" y="61"/>
              </a:cxn>
              <a:cxn ang="0">
                <a:pos x="790" y="18"/>
              </a:cxn>
              <a:cxn ang="0">
                <a:pos x="704" y="112"/>
              </a:cxn>
              <a:cxn ang="0">
                <a:pos x="548" y="117"/>
              </a:cxn>
              <a:cxn ang="0">
                <a:pos x="630" y="255"/>
              </a:cxn>
              <a:cxn ang="0">
                <a:pos x="583" y="315"/>
              </a:cxn>
              <a:cxn ang="0">
                <a:pos x="466" y="216"/>
              </a:cxn>
              <a:cxn ang="0">
                <a:pos x="445" y="358"/>
              </a:cxn>
              <a:cxn ang="0">
                <a:pos x="384" y="237"/>
              </a:cxn>
            </a:cxnLst>
            <a:rect l="0" t="0" r="r" b="b"/>
            <a:pathLst>
              <a:path w="1317" h="2064">
                <a:moveTo>
                  <a:pt x="280" y="311"/>
                </a:moveTo>
                <a:cubicBezTo>
                  <a:pt x="280" y="311"/>
                  <a:pt x="237" y="358"/>
                  <a:pt x="246" y="384"/>
                </a:cubicBezTo>
                <a:cubicBezTo>
                  <a:pt x="254" y="410"/>
                  <a:pt x="233" y="418"/>
                  <a:pt x="207" y="436"/>
                </a:cubicBezTo>
                <a:cubicBezTo>
                  <a:pt x="181" y="453"/>
                  <a:pt x="108" y="522"/>
                  <a:pt x="121" y="543"/>
                </a:cubicBezTo>
                <a:cubicBezTo>
                  <a:pt x="134" y="565"/>
                  <a:pt x="159" y="573"/>
                  <a:pt x="172" y="573"/>
                </a:cubicBezTo>
                <a:cubicBezTo>
                  <a:pt x="185" y="573"/>
                  <a:pt x="177" y="642"/>
                  <a:pt x="159" y="664"/>
                </a:cubicBezTo>
                <a:cubicBezTo>
                  <a:pt x="142" y="685"/>
                  <a:pt x="116" y="694"/>
                  <a:pt x="82" y="724"/>
                </a:cubicBezTo>
                <a:cubicBezTo>
                  <a:pt x="47" y="754"/>
                  <a:pt x="0" y="750"/>
                  <a:pt x="13" y="789"/>
                </a:cubicBezTo>
                <a:cubicBezTo>
                  <a:pt x="26" y="828"/>
                  <a:pt x="47" y="879"/>
                  <a:pt x="82" y="875"/>
                </a:cubicBezTo>
                <a:cubicBezTo>
                  <a:pt x="116" y="871"/>
                  <a:pt x="151" y="853"/>
                  <a:pt x="142" y="888"/>
                </a:cubicBezTo>
                <a:cubicBezTo>
                  <a:pt x="134" y="922"/>
                  <a:pt x="82" y="922"/>
                  <a:pt x="69" y="940"/>
                </a:cubicBezTo>
                <a:cubicBezTo>
                  <a:pt x="56" y="957"/>
                  <a:pt x="73" y="983"/>
                  <a:pt x="99" y="1000"/>
                </a:cubicBezTo>
                <a:cubicBezTo>
                  <a:pt x="125" y="1017"/>
                  <a:pt x="121" y="1030"/>
                  <a:pt x="159" y="1021"/>
                </a:cubicBezTo>
                <a:cubicBezTo>
                  <a:pt x="198" y="1013"/>
                  <a:pt x="216" y="1013"/>
                  <a:pt x="259" y="1034"/>
                </a:cubicBezTo>
                <a:cubicBezTo>
                  <a:pt x="302" y="1056"/>
                  <a:pt x="367" y="1246"/>
                  <a:pt x="380" y="1293"/>
                </a:cubicBezTo>
                <a:cubicBezTo>
                  <a:pt x="393" y="1340"/>
                  <a:pt x="371" y="1392"/>
                  <a:pt x="410" y="1388"/>
                </a:cubicBezTo>
                <a:cubicBezTo>
                  <a:pt x="449" y="1383"/>
                  <a:pt x="462" y="1396"/>
                  <a:pt x="466" y="1431"/>
                </a:cubicBezTo>
                <a:cubicBezTo>
                  <a:pt x="470" y="1465"/>
                  <a:pt x="466" y="1470"/>
                  <a:pt x="436" y="1491"/>
                </a:cubicBezTo>
                <a:cubicBezTo>
                  <a:pt x="406" y="1513"/>
                  <a:pt x="419" y="1534"/>
                  <a:pt x="449" y="1534"/>
                </a:cubicBezTo>
                <a:cubicBezTo>
                  <a:pt x="479" y="1534"/>
                  <a:pt x="492" y="1569"/>
                  <a:pt x="479" y="1586"/>
                </a:cubicBezTo>
                <a:cubicBezTo>
                  <a:pt x="466" y="1603"/>
                  <a:pt x="436" y="1616"/>
                  <a:pt x="436" y="1659"/>
                </a:cubicBezTo>
                <a:cubicBezTo>
                  <a:pt x="436" y="1702"/>
                  <a:pt x="466" y="1780"/>
                  <a:pt x="483" y="1831"/>
                </a:cubicBezTo>
                <a:cubicBezTo>
                  <a:pt x="501" y="1883"/>
                  <a:pt x="540" y="1930"/>
                  <a:pt x="552" y="1961"/>
                </a:cubicBezTo>
                <a:cubicBezTo>
                  <a:pt x="565" y="1991"/>
                  <a:pt x="591" y="1982"/>
                  <a:pt x="604" y="2008"/>
                </a:cubicBezTo>
                <a:cubicBezTo>
                  <a:pt x="617" y="2034"/>
                  <a:pt x="626" y="2064"/>
                  <a:pt x="635" y="2025"/>
                </a:cubicBezTo>
                <a:cubicBezTo>
                  <a:pt x="643" y="1987"/>
                  <a:pt x="656" y="1913"/>
                  <a:pt x="673" y="1866"/>
                </a:cubicBezTo>
                <a:cubicBezTo>
                  <a:pt x="691" y="1818"/>
                  <a:pt x="730" y="1724"/>
                  <a:pt x="755" y="1715"/>
                </a:cubicBezTo>
                <a:cubicBezTo>
                  <a:pt x="781" y="1706"/>
                  <a:pt x="799" y="1724"/>
                  <a:pt x="820" y="1685"/>
                </a:cubicBezTo>
                <a:cubicBezTo>
                  <a:pt x="842" y="1646"/>
                  <a:pt x="833" y="1612"/>
                  <a:pt x="872" y="1607"/>
                </a:cubicBezTo>
                <a:cubicBezTo>
                  <a:pt x="911" y="1603"/>
                  <a:pt x="976" y="1577"/>
                  <a:pt x="997" y="1573"/>
                </a:cubicBezTo>
                <a:cubicBezTo>
                  <a:pt x="1019" y="1569"/>
                  <a:pt x="1079" y="1513"/>
                  <a:pt x="1084" y="1500"/>
                </a:cubicBezTo>
                <a:cubicBezTo>
                  <a:pt x="1088" y="1487"/>
                  <a:pt x="1041" y="1487"/>
                  <a:pt x="1028" y="1478"/>
                </a:cubicBezTo>
                <a:cubicBezTo>
                  <a:pt x="1015" y="1470"/>
                  <a:pt x="980" y="1457"/>
                  <a:pt x="993" y="1448"/>
                </a:cubicBezTo>
                <a:cubicBezTo>
                  <a:pt x="1006" y="1439"/>
                  <a:pt x="1015" y="1414"/>
                  <a:pt x="1036" y="1418"/>
                </a:cubicBezTo>
                <a:cubicBezTo>
                  <a:pt x="1058" y="1422"/>
                  <a:pt x="1071" y="1444"/>
                  <a:pt x="1092" y="1435"/>
                </a:cubicBezTo>
                <a:cubicBezTo>
                  <a:pt x="1114" y="1426"/>
                  <a:pt x="1110" y="1396"/>
                  <a:pt x="1101" y="1379"/>
                </a:cubicBezTo>
                <a:cubicBezTo>
                  <a:pt x="1092" y="1362"/>
                  <a:pt x="1049" y="1353"/>
                  <a:pt x="1053" y="1336"/>
                </a:cubicBezTo>
                <a:cubicBezTo>
                  <a:pt x="1058" y="1319"/>
                  <a:pt x="1071" y="1289"/>
                  <a:pt x="1084" y="1284"/>
                </a:cubicBezTo>
                <a:cubicBezTo>
                  <a:pt x="1097" y="1280"/>
                  <a:pt x="1110" y="1241"/>
                  <a:pt x="1118" y="1224"/>
                </a:cubicBezTo>
                <a:cubicBezTo>
                  <a:pt x="1127" y="1207"/>
                  <a:pt x="1110" y="1169"/>
                  <a:pt x="1127" y="1158"/>
                </a:cubicBezTo>
                <a:cubicBezTo>
                  <a:pt x="1144" y="1146"/>
                  <a:pt x="1161" y="1090"/>
                  <a:pt x="1161" y="1090"/>
                </a:cubicBezTo>
                <a:cubicBezTo>
                  <a:pt x="1161" y="1090"/>
                  <a:pt x="1136" y="1060"/>
                  <a:pt x="1131" y="1043"/>
                </a:cubicBezTo>
                <a:cubicBezTo>
                  <a:pt x="1127" y="1026"/>
                  <a:pt x="1118" y="970"/>
                  <a:pt x="1118" y="970"/>
                </a:cubicBezTo>
                <a:cubicBezTo>
                  <a:pt x="1118" y="970"/>
                  <a:pt x="1127" y="931"/>
                  <a:pt x="1144" y="935"/>
                </a:cubicBezTo>
                <a:cubicBezTo>
                  <a:pt x="1161" y="940"/>
                  <a:pt x="1183" y="914"/>
                  <a:pt x="1183" y="914"/>
                </a:cubicBezTo>
                <a:cubicBezTo>
                  <a:pt x="1136" y="845"/>
                  <a:pt x="1136" y="845"/>
                  <a:pt x="1136" y="845"/>
                </a:cubicBezTo>
                <a:cubicBezTo>
                  <a:pt x="1136" y="845"/>
                  <a:pt x="1131" y="772"/>
                  <a:pt x="1144" y="741"/>
                </a:cubicBezTo>
                <a:cubicBezTo>
                  <a:pt x="1157" y="711"/>
                  <a:pt x="1161" y="642"/>
                  <a:pt x="1161" y="642"/>
                </a:cubicBezTo>
                <a:cubicBezTo>
                  <a:pt x="1161" y="642"/>
                  <a:pt x="1166" y="612"/>
                  <a:pt x="1183" y="604"/>
                </a:cubicBezTo>
                <a:cubicBezTo>
                  <a:pt x="1200" y="595"/>
                  <a:pt x="1166" y="556"/>
                  <a:pt x="1166" y="556"/>
                </a:cubicBezTo>
                <a:cubicBezTo>
                  <a:pt x="1200" y="526"/>
                  <a:pt x="1200" y="526"/>
                  <a:pt x="1200" y="526"/>
                </a:cubicBezTo>
                <a:cubicBezTo>
                  <a:pt x="1200" y="526"/>
                  <a:pt x="1196" y="492"/>
                  <a:pt x="1213" y="483"/>
                </a:cubicBezTo>
                <a:cubicBezTo>
                  <a:pt x="1231" y="474"/>
                  <a:pt x="1265" y="414"/>
                  <a:pt x="1287" y="397"/>
                </a:cubicBezTo>
                <a:cubicBezTo>
                  <a:pt x="1308" y="380"/>
                  <a:pt x="1317" y="341"/>
                  <a:pt x="1287" y="328"/>
                </a:cubicBezTo>
                <a:cubicBezTo>
                  <a:pt x="1256" y="315"/>
                  <a:pt x="1256" y="298"/>
                  <a:pt x="1231" y="306"/>
                </a:cubicBezTo>
                <a:cubicBezTo>
                  <a:pt x="1205" y="315"/>
                  <a:pt x="1209" y="358"/>
                  <a:pt x="1192" y="358"/>
                </a:cubicBezTo>
                <a:cubicBezTo>
                  <a:pt x="1174" y="358"/>
                  <a:pt x="1144" y="341"/>
                  <a:pt x="1131" y="362"/>
                </a:cubicBezTo>
                <a:cubicBezTo>
                  <a:pt x="1118" y="384"/>
                  <a:pt x="1053" y="505"/>
                  <a:pt x="1058" y="492"/>
                </a:cubicBezTo>
                <a:cubicBezTo>
                  <a:pt x="1062" y="479"/>
                  <a:pt x="1105" y="349"/>
                  <a:pt x="1101" y="336"/>
                </a:cubicBezTo>
                <a:cubicBezTo>
                  <a:pt x="1097" y="324"/>
                  <a:pt x="1105" y="298"/>
                  <a:pt x="1084" y="293"/>
                </a:cubicBezTo>
                <a:cubicBezTo>
                  <a:pt x="1062" y="289"/>
                  <a:pt x="1053" y="324"/>
                  <a:pt x="1053" y="324"/>
                </a:cubicBezTo>
                <a:cubicBezTo>
                  <a:pt x="989" y="371"/>
                  <a:pt x="989" y="371"/>
                  <a:pt x="989" y="371"/>
                </a:cubicBezTo>
                <a:cubicBezTo>
                  <a:pt x="1006" y="293"/>
                  <a:pt x="1006" y="293"/>
                  <a:pt x="1006" y="293"/>
                </a:cubicBezTo>
                <a:cubicBezTo>
                  <a:pt x="902" y="306"/>
                  <a:pt x="902" y="306"/>
                  <a:pt x="902" y="306"/>
                </a:cubicBezTo>
                <a:cubicBezTo>
                  <a:pt x="842" y="345"/>
                  <a:pt x="842" y="345"/>
                  <a:pt x="842" y="345"/>
                </a:cubicBezTo>
                <a:cubicBezTo>
                  <a:pt x="842" y="345"/>
                  <a:pt x="894" y="250"/>
                  <a:pt x="907" y="255"/>
                </a:cubicBezTo>
                <a:cubicBezTo>
                  <a:pt x="920" y="259"/>
                  <a:pt x="1023" y="246"/>
                  <a:pt x="1041" y="242"/>
                </a:cubicBezTo>
                <a:cubicBezTo>
                  <a:pt x="1058" y="237"/>
                  <a:pt x="1092" y="216"/>
                  <a:pt x="1097" y="199"/>
                </a:cubicBezTo>
                <a:cubicBezTo>
                  <a:pt x="1101" y="181"/>
                  <a:pt x="1028" y="143"/>
                  <a:pt x="1028" y="143"/>
                </a:cubicBezTo>
                <a:cubicBezTo>
                  <a:pt x="1006" y="100"/>
                  <a:pt x="1006" y="100"/>
                  <a:pt x="1006" y="100"/>
                </a:cubicBezTo>
                <a:cubicBezTo>
                  <a:pt x="928" y="95"/>
                  <a:pt x="928" y="95"/>
                  <a:pt x="928" y="95"/>
                </a:cubicBezTo>
                <a:cubicBezTo>
                  <a:pt x="984" y="61"/>
                  <a:pt x="984" y="61"/>
                  <a:pt x="984" y="61"/>
                </a:cubicBezTo>
                <a:cubicBezTo>
                  <a:pt x="984" y="61"/>
                  <a:pt x="933" y="26"/>
                  <a:pt x="894" y="18"/>
                </a:cubicBezTo>
                <a:cubicBezTo>
                  <a:pt x="855" y="9"/>
                  <a:pt x="842" y="0"/>
                  <a:pt x="790" y="18"/>
                </a:cubicBezTo>
                <a:cubicBezTo>
                  <a:pt x="738" y="35"/>
                  <a:pt x="712" y="35"/>
                  <a:pt x="712" y="48"/>
                </a:cubicBezTo>
                <a:cubicBezTo>
                  <a:pt x="712" y="61"/>
                  <a:pt x="717" y="104"/>
                  <a:pt x="704" y="112"/>
                </a:cubicBezTo>
                <a:cubicBezTo>
                  <a:pt x="691" y="121"/>
                  <a:pt x="665" y="104"/>
                  <a:pt x="630" y="100"/>
                </a:cubicBezTo>
                <a:cubicBezTo>
                  <a:pt x="596" y="95"/>
                  <a:pt x="548" y="117"/>
                  <a:pt x="548" y="117"/>
                </a:cubicBezTo>
                <a:cubicBezTo>
                  <a:pt x="548" y="117"/>
                  <a:pt x="578" y="156"/>
                  <a:pt x="587" y="173"/>
                </a:cubicBezTo>
                <a:cubicBezTo>
                  <a:pt x="596" y="190"/>
                  <a:pt x="635" y="237"/>
                  <a:pt x="630" y="255"/>
                </a:cubicBezTo>
                <a:cubicBezTo>
                  <a:pt x="626" y="272"/>
                  <a:pt x="587" y="276"/>
                  <a:pt x="587" y="276"/>
                </a:cubicBezTo>
                <a:cubicBezTo>
                  <a:pt x="587" y="276"/>
                  <a:pt x="600" y="324"/>
                  <a:pt x="583" y="315"/>
                </a:cubicBezTo>
                <a:cubicBezTo>
                  <a:pt x="565" y="306"/>
                  <a:pt x="522" y="229"/>
                  <a:pt x="505" y="220"/>
                </a:cubicBezTo>
                <a:cubicBezTo>
                  <a:pt x="488" y="212"/>
                  <a:pt x="475" y="203"/>
                  <a:pt x="466" y="216"/>
                </a:cubicBezTo>
                <a:cubicBezTo>
                  <a:pt x="457" y="229"/>
                  <a:pt x="466" y="289"/>
                  <a:pt x="470" y="306"/>
                </a:cubicBezTo>
                <a:cubicBezTo>
                  <a:pt x="475" y="324"/>
                  <a:pt x="445" y="358"/>
                  <a:pt x="445" y="358"/>
                </a:cubicBezTo>
                <a:cubicBezTo>
                  <a:pt x="388" y="328"/>
                  <a:pt x="388" y="328"/>
                  <a:pt x="388" y="328"/>
                </a:cubicBezTo>
                <a:cubicBezTo>
                  <a:pt x="384" y="237"/>
                  <a:pt x="384" y="237"/>
                  <a:pt x="384" y="237"/>
                </a:cubicBezTo>
                <a:lnTo>
                  <a:pt x="280" y="311"/>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6" name="Freeform 26">
            <a:extLst>
              <a:ext uri="{FF2B5EF4-FFF2-40B4-BE49-F238E27FC236}">
                <a16:creationId xmlns:a16="http://schemas.microsoft.com/office/drawing/2014/main" id="{52C7F04C-64BE-C844-8354-8CCE5965D06B}"/>
              </a:ext>
            </a:extLst>
          </p:cNvPr>
          <p:cNvSpPr>
            <a:spLocks/>
          </p:cNvSpPr>
          <p:nvPr/>
        </p:nvSpPr>
        <p:spPr bwMode="auto">
          <a:xfrm>
            <a:off x="4947919" y="3022249"/>
            <a:ext cx="217941" cy="141067"/>
          </a:xfrm>
          <a:custGeom>
            <a:avLst/>
            <a:gdLst/>
            <a:ahLst/>
            <a:cxnLst>
              <a:cxn ang="0">
                <a:pos x="49" y="9"/>
              </a:cxn>
              <a:cxn ang="0">
                <a:pos x="81" y="32"/>
              </a:cxn>
              <a:cxn ang="0">
                <a:pos x="133" y="15"/>
              </a:cxn>
              <a:cxn ang="0">
                <a:pos x="199" y="12"/>
              </a:cxn>
              <a:cxn ang="0">
                <a:pos x="216" y="84"/>
              </a:cxn>
              <a:cxn ang="0">
                <a:pos x="95" y="150"/>
              </a:cxn>
              <a:cxn ang="0">
                <a:pos x="32" y="118"/>
              </a:cxn>
              <a:cxn ang="0">
                <a:pos x="9" y="81"/>
              </a:cxn>
              <a:cxn ang="0">
                <a:pos x="29" y="63"/>
              </a:cxn>
              <a:cxn ang="0">
                <a:pos x="6" y="29"/>
              </a:cxn>
              <a:cxn ang="0">
                <a:pos x="49" y="9"/>
              </a:cxn>
            </a:cxnLst>
            <a:rect l="0" t="0" r="r" b="b"/>
            <a:pathLst>
              <a:path w="239" h="155">
                <a:moveTo>
                  <a:pt x="49" y="9"/>
                </a:moveTo>
                <a:cubicBezTo>
                  <a:pt x="49" y="9"/>
                  <a:pt x="58" y="40"/>
                  <a:pt x="81" y="32"/>
                </a:cubicBezTo>
                <a:cubicBezTo>
                  <a:pt x="104" y="23"/>
                  <a:pt x="113" y="18"/>
                  <a:pt x="133" y="15"/>
                </a:cubicBezTo>
                <a:cubicBezTo>
                  <a:pt x="153" y="12"/>
                  <a:pt x="182" y="0"/>
                  <a:pt x="199" y="12"/>
                </a:cubicBezTo>
                <a:cubicBezTo>
                  <a:pt x="216" y="23"/>
                  <a:pt x="239" y="66"/>
                  <a:pt x="216" y="84"/>
                </a:cubicBezTo>
                <a:cubicBezTo>
                  <a:pt x="193" y="101"/>
                  <a:pt x="124" y="155"/>
                  <a:pt x="95" y="150"/>
                </a:cubicBezTo>
                <a:cubicBezTo>
                  <a:pt x="67" y="144"/>
                  <a:pt x="26" y="130"/>
                  <a:pt x="32" y="118"/>
                </a:cubicBezTo>
                <a:cubicBezTo>
                  <a:pt x="38" y="107"/>
                  <a:pt x="0" y="84"/>
                  <a:pt x="9" y="81"/>
                </a:cubicBezTo>
                <a:cubicBezTo>
                  <a:pt x="18" y="78"/>
                  <a:pt x="43" y="69"/>
                  <a:pt x="29" y="63"/>
                </a:cubicBezTo>
                <a:cubicBezTo>
                  <a:pt x="15" y="58"/>
                  <a:pt x="6" y="29"/>
                  <a:pt x="6" y="29"/>
                </a:cubicBezTo>
                <a:cubicBezTo>
                  <a:pt x="6" y="29"/>
                  <a:pt x="35" y="6"/>
                  <a:pt x="49" y="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7" name="Freeform 27">
            <a:extLst>
              <a:ext uri="{FF2B5EF4-FFF2-40B4-BE49-F238E27FC236}">
                <a16:creationId xmlns:a16="http://schemas.microsoft.com/office/drawing/2014/main" id="{A00956FB-8902-9847-AA8C-FC51E5290718}"/>
              </a:ext>
            </a:extLst>
          </p:cNvPr>
          <p:cNvSpPr>
            <a:spLocks/>
          </p:cNvSpPr>
          <p:nvPr/>
        </p:nvSpPr>
        <p:spPr bwMode="auto">
          <a:xfrm>
            <a:off x="5627101" y="1988021"/>
            <a:ext cx="278172" cy="342365"/>
          </a:xfrm>
          <a:custGeom>
            <a:avLst/>
            <a:gdLst/>
            <a:ahLst/>
            <a:cxnLst>
              <a:cxn ang="0">
                <a:pos x="84" y="89"/>
              </a:cxn>
              <a:cxn ang="0">
                <a:pos x="61" y="69"/>
              </a:cxn>
              <a:cxn ang="0">
                <a:pos x="52" y="49"/>
              </a:cxn>
              <a:cxn ang="0">
                <a:pos x="72" y="32"/>
              </a:cxn>
              <a:cxn ang="0">
                <a:pos x="23" y="32"/>
              </a:cxn>
              <a:cxn ang="0">
                <a:pos x="12" y="83"/>
              </a:cxn>
              <a:cxn ang="0">
                <a:pos x="38" y="100"/>
              </a:cxn>
              <a:cxn ang="0">
                <a:pos x="38" y="141"/>
              </a:cxn>
              <a:cxn ang="0">
                <a:pos x="66" y="198"/>
              </a:cxn>
              <a:cxn ang="0">
                <a:pos x="98" y="184"/>
              </a:cxn>
              <a:cxn ang="0">
                <a:pos x="109" y="152"/>
              </a:cxn>
              <a:cxn ang="0">
                <a:pos x="118" y="169"/>
              </a:cxn>
              <a:cxn ang="0">
                <a:pos x="144" y="192"/>
              </a:cxn>
              <a:cxn ang="0">
                <a:pos x="92" y="227"/>
              </a:cxn>
              <a:cxn ang="0">
                <a:pos x="95" y="256"/>
              </a:cxn>
              <a:cxn ang="0">
                <a:pos x="115" y="273"/>
              </a:cxn>
              <a:cxn ang="0">
                <a:pos x="98" y="304"/>
              </a:cxn>
              <a:cxn ang="0">
                <a:pos x="150" y="359"/>
              </a:cxn>
              <a:cxn ang="0">
                <a:pos x="181" y="258"/>
              </a:cxn>
              <a:cxn ang="0">
                <a:pos x="199" y="192"/>
              </a:cxn>
              <a:cxn ang="0">
                <a:pos x="219" y="172"/>
              </a:cxn>
              <a:cxn ang="0">
                <a:pos x="233" y="204"/>
              </a:cxn>
              <a:cxn ang="0">
                <a:pos x="239" y="256"/>
              </a:cxn>
              <a:cxn ang="0">
                <a:pos x="236" y="293"/>
              </a:cxn>
              <a:cxn ang="0">
                <a:pos x="262" y="273"/>
              </a:cxn>
              <a:cxn ang="0">
                <a:pos x="285" y="299"/>
              </a:cxn>
              <a:cxn ang="0">
                <a:pos x="305" y="264"/>
              </a:cxn>
              <a:cxn ang="0">
                <a:pos x="282" y="227"/>
              </a:cxn>
              <a:cxn ang="0">
                <a:pos x="268" y="192"/>
              </a:cxn>
              <a:cxn ang="0">
                <a:pos x="253" y="169"/>
              </a:cxn>
              <a:cxn ang="0">
                <a:pos x="233" y="158"/>
              </a:cxn>
              <a:cxn ang="0">
                <a:pos x="230" y="129"/>
              </a:cxn>
              <a:cxn ang="0">
                <a:pos x="202" y="100"/>
              </a:cxn>
              <a:cxn ang="0">
                <a:pos x="179" y="69"/>
              </a:cxn>
              <a:cxn ang="0">
                <a:pos x="130" y="0"/>
              </a:cxn>
              <a:cxn ang="0">
                <a:pos x="127" y="77"/>
              </a:cxn>
              <a:cxn ang="0">
                <a:pos x="98" y="43"/>
              </a:cxn>
              <a:cxn ang="0">
                <a:pos x="84" y="89"/>
              </a:cxn>
            </a:cxnLst>
            <a:rect l="0" t="0" r="r" b="b"/>
            <a:pathLst>
              <a:path w="305" h="376">
                <a:moveTo>
                  <a:pt x="84" y="89"/>
                </a:moveTo>
                <a:cubicBezTo>
                  <a:pt x="61" y="69"/>
                  <a:pt x="61" y="69"/>
                  <a:pt x="61" y="69"/>
                </a:cubicBezTo>
                <a:cubicBezTo>
                  <a:pt x="61" y="69"/>
                  <a:pt x="43" y="49"/>
                  <a:pt x="52" y="49"/>
                </a:cubicBezTo>
                <a:cubicBezTo>
                  <a:pt x="61" y="49"/>
                  <a:pt x="72" y="32"/>
                  <a:pt x="72" y="32"/>
                </a:cubicBezTo>
                <a:cubicBezTo>
                  <a:pt x="23" y="32"/>
                  <a:pt x="23" y="32"/>
                  <a:pt x="23" y="32"/>
                </a:cubicBezTo>
                <a:cubicBezTo>
                  <a:pt x="23" y="32"/>
                  <a:pt x="0" y="77"/>
                  <a:pt x="12" y="83"/>
                </a:cubicBezTo>
                <a:cubicBezTo>
                  <a:pt x="23" y="89"/>
                  <a:pt x="38" y="89"/>
                  <a:pt x="38" y="100"/>
                </a:cubicBezTo>
                <a:cubicBezTo>
                  <a:pt x="38" y="112"/>
                  <a:pt x="26" y="126"/>
                  <a:pt x="38" y="141"/>
                </a:cubicBezTo>
                <a:cubicBezTo>
                  <a:pt x="49" y="155"/>
                  <a:pt x="46" y="198"/>
                  <a:pt x="66" y="198"/>
                </a:cubicBezTo>
                <a:cubicBezTo>
                  <a:pt x="86" y="198"/>
                  <a:pt x="95" y="195"/>
                  <a:pt x="98" y="184"/>
                </a:cubicBezTo>
                <a:cubicBezTo>
                  <a:pt x="101" y="172"/>
                  <a:pt x="101" y="152"/>
                  <a:pt x="109" y="152"/>
                </a:cubicBezTo>
                <a:cubicBezTo>
                  <a:pt x="118" y="152"/>
                  <a:pt x="118" y="158"/>
                  <a:pt x="118" y="169"/>
                </a:cubicBezTo>
                <a:cubicBezTo>
                  <a:pt x="118" y="181"/>
                  <a:pt x="144" y="192"/>
                  <a:pt x="144" y="192"/>
                </a:cubicBezTo>
                <a:cubicBezTo>
                  <a:pt x="144" y="192"/>
                  <a:pt x="95" y="218"/>
                  <a:pt x="92" y="227"/>
                </a:cubicBezTo>
                <a:cubicBezTo>
                  <a:pt x="89" y="235"/>
                  <a:pt x="84" y="258"/>
                  <a:pt x="95" y="256"/>
                </a:cubicBezTo>
                <a:cubicBezTo>
                  <a:pt x="107" y="253"/>
                  <a:pt x="121" y="264"/>
                  <a:pt x="115" y="273"/>
                </a:cubicBezTo>
                <a:cubicBezTo>
                  <a:pt x="109" y="281"/>
                  <a:pt x="98" y="304"/>
                  <a:pt x="98" y="304"/>
                </a:cubicBezTo>
                <a:cubicBezTo>
                  <a:pt x="98" y="304"/>
                  <a:pt x="141" y="376"/>
                  <a:pt x="150" y="359"/>
                </a:cubicBezTo>
                <a:cubicBezTo>
                  <a:pt x="158" y="342"/>
                  <a:pt x="173" y="267"/>
                  <a:pt x="181" y="258"/>
                </a:cubicBezTo>
                <a:cubicBezTo>
                  <a:pt x="190" y="250"/>
                  <a:pt x="199" y="192"/>
                  <a:pt x="199" y="192"/>
                </a:cubicBezTo>
                <a:cubicBezTo>
                  <a:pt x="219" y="172"/>
                  <a:pt x="219" y="172"/>
                  <a:pt x="219" y="172"/>
                </a:cubicBezTo>
                <a:cubicBezTo>
                  <a:pt x="219" y="172"/>
                  <a:pt x="228" y="189"/>
                  <a:pt x="233" y="204"/>
                </a:cubicBezTo>
                <a:cubicBezTo>
                  <a:pt x="239" y="218"/>
                  <a:pt x="239" y="244"/>
                  <a:pt x="239" y="256"/>
                </a:cubicBezTo>
                <a:cubicBezTo>
                  <a:pt x="239" y="267"/>
                  <a:pt x="236" y="293"/>
                  <a:pt x="236" y="293"/>
                </a:cubicBezTo>
                <a:cubicBezTo>
                  <a:pt x="262" y="273"/>
                  <a:pt x="262" y="273"/>
                  <a:pt x="262" y="273"/>
                </a:cubicBezTo>
                <a:cubicBezTo>
                  <a:pt x="262" y="273"/>
                  <a:pt x="277" y="304"/>
                  <a:pt x="285" y="299"/>
                </a:cubicBezTo>
                <a:cubicBezTo>
                  <a:pt x="294" y="293"/>
                  <a:pt x="305" y="264"/>
                  <a:pt x="305" y="264"/>
                </a:cubicBezTo>
                <a:cubicBezTo>
                  <a:pt x="305" y="264"/>
                  <a:pt x="282" y="235"/>
                  <a:pt x="282" y="227"/>
                </a:cubicBezTo>
                <a:cubicBezTo>
                  <a:pt x="282" y="218"/>
                  <a:pt x="268" y="201"/>
                  <a:pt x="268" y="192"/>
                </a:cubicBezTo>
                <a:cubicBezTo>
                  <a:pt x="268" y="184"/>
                  <a:pt x="262" y="169"/>
                  <a:pt x="253" y="169"/>
                </a:cubicBezTo>
                <a:cubicBezTo>
                  <a:pt x="245" y="169"/>
                  <a:pt x="228" y="169"/>
                  <a:pt x="233" y="158"/>
                </a:cubicBezTo>
                <a:cubicBezTo>
                  <a:pt x="239" y="146"/>
                  <a:pt x="239" y="135"/>
                  <a:pt x="230" y="129"/>
                </a:cubicBezTo>
                <a:cubicBezTo>
                  <a:pt x="222" y="123"/>
                  <a:pt x="202" y="100"/>
                  <a:pt x="202" y="100"/>
                </a:cubicBezTo>
                <a:cubicBezTo>
                  <a:pt x="202" y="100"/>
                  <a:pt x="179" y="77"/>
                  <a:pt x="179" y="69"/>
                </a:cubicBezTo>
                <a:cubicBezTo>
                  <a:pt x="179" y="60"/>
                  <a:pt x="130" y="0"/>
                  <a:pt x="130" y="0"/>
                </a:cubicBezTo>
                <a:cubicBezTo>
                  <a:pt x="127" y="77"/>
                  <a:pt x="127" y="77"/>
                  <a:pt x="127" y="77"/>
                </a:cubicBezTo>
                <a:cubicBezTo>
                  <a:pt x="98" y="43"/>
                  <a:pt x="98" y="43"/>
                  <a:pt x="98" y="43"/>
                </a:cubicBezTo>
                <a:lnTo>
                  <a:pt x="84" y="89"/>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8" name="Freeform 28">
            <a:extLst>
              <a:ext uri="{FF2B5EF4-FFF2-40B4-BE49-F238E27FC236}">
                <a16:creationId xmlns:a16="http://schemas.microsoft.com/office/drawing/2014/main" id="{7263C95A-21D7-654E-8357-71637BEDF538}"/>
              </a:ext>
            </a:extLst>
          </p:cNvPr>
          <p:cNvSpPr>
            <a:spLocks/>
          </p:cNvSpPr>
          <p:nvPr/>
        </p:nvSpPr>
        <p:spPr bwMode="auto">
          <a:xfrm>
            <a:off x="5791944" y="1933338"/>
            <a:ext cx="180693" cy="139482"/>
          </a:xfrm>
          <a:custGeom>
            <a:avLst/>
            <a:gdLst/>
            <a:ahLst/>
            <a:cxnLst>
              <a:cxn ang="0">
                <a:pos x="35" y="23"/>
              </a:cxn>
              <a:cxn ang="0">
                <a:pos x="54" y="8"/>
              </a:cxn>
              <a:cxn ang="0">
                <a:pos x="68" y="36"/>
              </a:cxn>
              <a:cxn ang="0">
                <a:pos x="88" y="38"/>
              </a:cxn>
              <a:cxn ang="0">
                <a:pos x="97" y="14"/>
              </a:cxn>
              <a:cxn ang="0">
                <a:pos x="110" y="34"/>
              </a:cxn>
              <a:cxn ang="0">
                <a:pos x="136" y="30"/>
              </a:cxn>
              <a:cxn ang="0">
                <a:pos x="169" y="28"/>
              </a:cxn>
              <a:cxn ang="0">
                <a:pos x="191" y="36"/>
              </a:cxn>
              <a:cxn ang="0">
                <a:pos x="188" y="74"/>
              </a:cxn>
              <a:cxn ang="0">
                <a:pos x="156" y="132"/>
              </a:cxn>
              <a:cxn ang="0">
                <a:pos x="117" y="143"/>
              </a:cxn>
              <a:cxn ang="0">
                <a:pos x="85" y="129"/>
              </a:cxn>
              <a:cxn ang="0">
                <a:pos x="48" y="123"/>
              </a:cxn>
              <a:cxn ang="0">
                <a:pos x="49" y="102"/>
              </a:cxn>
              <a:cxn ang="0">
                <a:pos x="75" y="90"/>
              </a:cxn>
              <a:cxn ang="0">
                <a:pos x="77" y="76"/>
              </a:cxn>
              <a:cxn ang="0">
                <a:pos x="41" y="81"/>
              </a:cxn>
              <a:cxn ang="0">
                <a:pos x="12" y="76"/>
              </a:cxn>
              <a:cxn ang="0">
                <a:pos x="11" y="54"/>
              </a:cxn>
              <a:cxn ang="0">
                <a:pos x="0" y="40"/>
              </a:cxn>
              <a:cxn ang="0">
                <a:pos x="9" y="30"/>
              </a:cxn>
              <a:cxn ang="0">
                <a:pos x="25" y="40"/>
              </a:cxn>
              <a:cxn ang="0">
                <a:pos x="35" y="23"/>
              </a:cxn>
            </a:cxnLst>
            <a:rect l="0" t="0" r="r" b="b"/>
            <a:pathLst>
              <a:path w="198" h="153">
                <a:moveTo>
                  <a:pt x="35" y="23"/>
                </a:moveTo>
                <a:cubicBezTo>
                  <a:pt x="35" y="23"/>
                  <a:pt x="49" y="0"/>
                  <a:pt x="54" y="8"/>
                </a:cubicBezTo>
                <a:cubicBezTo>
                  <a:pt x="58" y="17"/>
                  <a:pt x="62" y="30"/>
                  <a:pt x="68" y="36"/>
                </a:cubicBezTo>
                <a:cubicBezTo>
                  <a:pt x="74" y="41"/>
                  <a:pt x="85" y="47"/>
                  <a:pt x="88" y="38"/>
                </a:cubicBezTo>
                <a:cubicBezTo>
                  <a:pt x="91" y="30"/>
                  <a:pt x="91" y="13"/>
                  <a:pt x="97" y="14"/>
                </a:cubicBezTo>
                <a:cubicBezTo>
                  <a:pt x="103" y="15"/>
                  <a:pt x="103" y="31"/>
                  <a:pt x="110" y="34"/>
                </a:cubicBezTo>
                <a:cubicBezTo>
                  <a:pt x="117" y="37"/>
                  <a:pt x="129" y="36"/>
                  <a:pt x="136" y="30"/>
                </a:cubicBezTo>
                <a:cubicBezTo>
                  <a:pt x="143" y="24"/>
                  <a:pt x="159" y="23"/>
                  <a:pt x="169" y="28"/>
                </a:cubicBezTo>
                <a:cubicBezTo>
                  <a:pt x="179" y="34"/>
                  <a:pt x="183" y="34"/>
                  <a:pt x="191" y="36"/>
                </a:cubicBezTo>
                <a:cubicBezTo>
                  <a:pt x="198" y="37"/>
                  <a:pt x="193" y="57"/>
                  <a:pt x="188" y="74"/>
                </a:cubicBezTo>
                <a:cubicBezTo>
                  <a:pt x="182" y="92"/>
                  <a:pt x="162" y="123"/>
                  <a:pt x="156" y="132"/>
                </a:cubicBezTo>
                <a:cubicBezTo>
                  <a:pt x="150" y="140"/>
                  <a:pt x="124" y="153"/>
                  <a:pt x="117" y="143"/>
                </a:cubicBezTo>
                <a:cubicBezTo>
                  <a:pt x="110" y="133"/>
                  <a:pt x="93" y="127"/>
                  <a:pt x="85" y="129"/>
                </a:cubicBezTo>
                <a:cubicBezTo>
                  <a:pt x="78" y="130"/>
                  <a:pt x="49" y="130"/>
                  <a:pt x="48" y="123"/>
                </a:cubicBezTo>
                <a:cubicBezTo>
                  <a:pt x="47" y="116"/>
                  <a:pt x="42" y="103"/>
                  <a:pt x="49" y="102"/>
                </a:cubicBezTo>
                <a:cubicBezTo>
                  <a:pt x="57" y="100"/>
                  <a:pt x="71" y="92"/>
                  <a:pt x="75" y="90"/>
                </a:cubicBezTo>
                <a:cubicBezTo>
                  <a:pt x="80" y="89"/>
                  <a:pt x="81" y="74"/>
                  <a:pt x="77" y="76"/>
                </a:cubicBezTo>
                <a:cubicBezTo>
                  <a:pt x="72" y="77"/>
                  <a:pt x="54" y="81"/>
                  <a:pt x="41" y="81"/>
                </a:cubicBezTo>
                <a:cubicBezTo>
                  <a:pt x="28" y="81"/>
                  <a:pt x="15" y="81"/>
                  <a:pt x="12" y="76"/>
                </a:cubicBezTo>
                <a:cubicBezTo>
                  <a:pt x="9" y="70"/>
                  <a:pt x="15" y="61"/>
                  <a:pt x="11" y="54"/>
                </a:cubicBezTo>
                <a:cubicBezTo>
                  <a:pt x="6" y="47"/>
                  <a:pt x="0" y="44"/>
                  <a:pt x="0" y="40"/>
                </a:cubicBezTo>
                <a:cubicBezTo>
                  <a:pt x="0" y="36"/>
                  <a:pt x="2" y="27"/>
                  <a:pt x="9" y="30"/>
                </a:cubicBezTo>
                <a:cubicBezTo>
                  <a:pt x="16" y="33"/>
                  <a:pt x="25" y="40"/>
                  <a:pt x="25" y="40"/>
                </a:cubicBezTo>
                <a:lnTo>
                  <a:pt x="35" y="23"/>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9" name="Freeform 29">
            <a:extLst>
              <a:ext uri="{FF2B5EF4-FFF2-40B4-BE49-F238E27FC236}">
                <a16:creationId xmlns:a16="http://schemas.microsoft.com/office/drawing/2014/main" id="{5760D8E4-557B-E84D-A48D-FF8CDE5EA34C}"/>
              </a:ext>
            </a:extLst>
          </p:cNvPr>
          <p:cNvSpPr>
            <a:spLocks/>
          </p:cNvSpPr>
          <p:nvPr/>
        </p:nvSpPr>
        <p:spPr bwMode="auto">
          <a:xfrm>
            <a:off x="6303114" y="1873900"/>
            <a:ext cx="145030" cy="107782"/>
          </a:xfrm>
          <a:custGeom>
            <a:avLst/>
            <a:gdLst/>
            <a:ahLst/>
            <a:cxnLst>
              <a:cxn ang="0">
                <a:pos x="8" y="28"/>
              </a:cxn>
              <a:cxn ang="0">
                <a:pos x="45" y="11"/>
              </a:cxn>
              <a:cxn ang="0">
                <a:pos x="84" y="11"/>
              </a:cxn>
              <a:cxn ang="0">
                <a:pos x="108" y="20"/>
              </a:cxn>
              <a:cxn ang="0">
                <a:pos x="142" y="2"/>
              </a:cxn>
              <a:cxn ang="0">
                <a:pos x="151" y="20"/>
              </a:cxn>
              <a:cxn ang="0">
                <a:pos x="144" y="46"/>
              </a:cxn>
              <a:cxn ang="0">
                <a:pos x="125" y="65"/>
              </a:cxn>
              <a:cxn ang="0">
                <a:pos x="92" y="110"/>
              </a:cxn>
              <a:cxn ang="0">
                <a:pos x="60" y="82"/>
              </a:cxn>
              <a:cxn ang="0">
                <a:pos x="73" y="52"/>
              </a:cxn>
              <a:cxn ang="0">
                <a:pos x="45" y="56"/>
              </a:cxn>
              <a:cxn ang="0">
                <a:pos x="4" y="54"/>
              </a:cxn>
              <a:cxn ang="0">
                <a:pos x="8" y="28"/>
              </a:cxn>
            </a:cxnLst>
            <a:rect l="0" t="0" r="r" b="b"/>
            <a:pathLst>
              <a:path w="159" h="119">
                <a:moveTo>
                  <a:pt x="8" y="28"/>
                </a:moveTo>
                <a:cubicBezTo>
                  <a:pt x="8" y="28"/>
                  <a:pt x="32" y="11"/>
                  <a:pt x="45" y="11"/>
                </a:cubicBezTo>
                <a:cubicBezTo>
                  <a:pt x="58" y="11"/>
                  <a:pt x="73" y="7"/>
                  <a:pt x="84" y="11"/>
                </a:cubicBezTo>
                <a:cubicBezTo>
                  <a:pt x="95" y="15"/>
                  <a:pt x="97" y="24"/>
                  <a:pt x="108" y="20"/>
                </a:cubicBezTo>
                <a:cubicBezTo>
                  <a:pt x="118" y="15"/>
                  <a:pt x="131" y="0"/>
                  <a:pt x="142" y="2"/>
                </a:cubicBezTo>
                <a:cubicBezTo>
                  <a:pt x="153" y="5"/>
                  <a:pt x="142" y="13"/>
                  <a:pt x="151" y="20"/>
                </a:cubicBezTo>
                <a:cubicBezTo>
                  <a:pt x="159" y="26"/>
                  <a:pt x="155" y="41"/>
                  <a:pt x="144" y="46"/>
                </a:cubicBezTo>
                <a:cubicBezTo>
                  <a:pt x="133" y="50"/>
                  <a:pt x="123" y="58"/>
                  <a:pt x="125" y="65"/>
                </a:cubicBezTo>
                <a:cubicBezTo>
                  <a:pt x="127" y="71"/>
                  <a:pt x="110" y="119"/>
                  <a:pt x="92" y="110"/>
                </a:cubicBezTo>
                <a:cubicBezTo>
                  <a:pt x="75" y="102"/>
                  <a:pt x="51" y="89"/>
                  <a:pt x="60" y="82"/>
                </a:cubicBezTo>
                <a:cubicBezTo>
                  <a:pt x="69" y="76"/>
                  <a:pt x="82" y="54"/>
                  <a:pt x="73" y="52"/>
                </a:cubicBezTo>
                <a:cubicBezTo>
                  <a:pt x="64" y="50"/>
                  <a:pt x="51" y="50"/>
                  <a:pt x="45" y="56"/>
                </a:cubicBezTo>
                <a:cubicBezTo>
                  <a:pt x="38" y="63"/>
                  <a:pt x="2" y="61"/>
                  <a:pt x="4" y="54"/>
                </a:cubicBezTo>
                <a:cubicBezTo>
                  <a:pt x="6" y="48"/>
                  <a:pt x="0" y="28"/>
                  <a:pt x="8" y="28"/>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0" name="Freeform 30">
            <a:extLst>
              <a:ext uri="{FF2B5EF4-FFF2-40B4-BE49-F238E27FC236}">
                <a16:creationId xmlns:a16="http://schemas.microsoft.com/office/drawing/2014/main" id="{FDF39C63-6F10-F74A-861F-394310D3C267}"/>
              </a:ext>
            </a:extLst>
          </p:cNvPr>
          <p:cNvSpPr>
            <a:spLocks/>
          </p:cNvSpPr>
          <p:nvPr/>
        </p:nvSpPr>
        <p:spPr bwMode="auto">
          <a:xfrm>
            <a:off x="6454484" y="1941263"/>
            <a:ext cx="44381" cy="26153"/>
          </a:xfrm>
          <a:custGeom>
            <a:avLst/>
            <a:gdLst/>
            <a:ahLst/>
            <a:cxnLst>
              <a:cxn ang="0">
                <a:pos x="11" y="23"/>
              </a:cxn>
              <a:cxn ang="0">
                <a:pos x="39" y="25"/>
              </a:cxn>
              <a:cxn ang="0">
                <a:pos x="39" y="2"/>
              </a:cxn>
              <a:cxn ang="0">
                <a:pos x="11" y="23"/>
              </a:cxn>
            </a:cxnLst>
            <a:rect l="0" t="0" r="r" b="b"/>
            <a:pathLst>
              <a:path w="49" h="29">
                <a:moveTo>
                  <a:pt x="11" y="23"/>
                </a:moveTo>
                <a:cubicBezTo>
                  <a:pt x="18" y="29"/>
                  <a:pt x="32" y="28"/>
                  <a:pt x="39" y="25"/>
                </a:cubicBezTo>
                <a:cubicBezTo>
                  <a:pt x="45" y="23"/>
                  <a:pt x="49" y="4"/>
                  <a:pt x="39" y="2"/>
                </a:cubicBezTo>
                <a:cubicBezTo>
                  <a:pt x="28" y="0"/>
                  <a:pt x="0" y="15"/>
                  <a:pt x="11" y="23"/>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1" name="Freeform 31">
            <a:extLst>
              <a:ext uri="{FF2B5EF4-FFF2-40B4-BE49-F238E27FC236}">
                <a16:creationId xmlns:a16="http://schemas.microsoft.com/office/drawing/2014/main" id="{D720EE5A-304D-554E-AC14-71968A17BA07}"/>
              </a:ext>
            </a:extLst>
          </p:cNvPr>
          <p:cNvSpPr>
            <a:spLocks/>
          </p:cNvSpPr>
          <p:nvPr/>
        </p:nvSpPr>
        <p:spPr bwMode="auto">
          <a:xfrm>
            <a:off x="6483807" y="1899260"/>
            <a:ext cx="108574" cy="77666"/>
          </a:xfrm>
          <a:custGeom>
            <a:avLst/>
            <a:gdLst/>
            <a:ahLst/>
            <a:cxnLst>
              <a:cxn ang="0">
                <a:pos x="20" y="28"/>
              </a:cxn>
              <a:cxn ang="0">
                <a:pos x="59" y="58"/>
              </a:cxn>
              <a:cxn ang="0">
                <a:pos x="76" y="80"/>
              </a:cxn>
              <a:cxn ang="0">
                <a:pos x="89" y="74"/>
              </a:cxn>
              <a:cxn ang="0">
                <a:pos x="119" y="61"/>
              </a:cxn>
              <a:cxn ang="0">
                <a:pos x="108" y="33"/>
              </a:cxn>
              <a:cxn ang="0">
                <a:pos x="84" y="39"/>
              </a:cxn>
              <a:cxn ang="0">
                <a:pos x="20" y="28"/>
              </a:cxn>
            </a:cxnLst>
            <a:rect l="0" t="0" r="r" b="b"/>
            <a:pathLst>
              <a:path w="119" h="86">
                <a:moveTo>
                  <a:pt x="20" y="28"/>
                </a:moveTo>
                <a:cubicBezTo>
                  <a:pt x="20" y="28"/>
                  <a:pt x="50" y="46"/>
                  <a:pt x="59" y="58"/>
                </a:cubicBezTo>
                <a:cubicBezTo>
                  <a:pt x="67" y="71"/>
                  <a:pt x="63" y="86"/>
                  <a:pt x="76" y="80"/>
                </a:cubicBezTo>
                <a:cubicBezTo>
                  <a:pt x="89" y="74"/>
                  <a:pt x="67" y="71"/>
                  <a:pt x="89" y="74"/>
                </a:cubicBezTo>
                <a:cubicBezTo>
                  <a:pt x="110" y="76"/>
                  <a:pt x="119" y="61"/>
                  <a:pt x="119" y="61"/>
                </a:cubicBezTo>
                <a:cubicBezTo>
                  <a:pt x="119" y="61"/>
                  <a:pt x="115" y="33"/>
                  <a:pt x="108" y="33"/>
                </a:cubicBezTo>
                <a:cubicBezTo>
                  <a:pt x="102" y="33"/>
                  <a:pt x="95" y="41"/>
                  <a:pt x="84" y="39"/>
                </a:cubicBezTo>
                <a:cubicBezTo>
                  <a:pt x="74" y="37"/>
                  <a:pt x="0" y="0"/>
                  <a:pt x="20" y="28"/>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2" name="Freeform 32">
            <a:extLst>
              <a:ext uri="{FF2B5EF4-FFF2-40B4-BE49-F238E27FC236}">
                <a16:creationId xmlns:a16="http://schemas.microsoft.com/office/drawing/2014/main" id="{2BE4316E-8FAB-8D40-9F87-202E545563DB}"/>
              </a:ext>
            </a:extLst>
          </p:cNvPr>
          <p:cNvSpPr>
            <a:spLocks/>
          </p:cNvSpPr>
          <p:nvPr/>
        </p:nvSpPr>
        <p:spPr bwMode="auto">
          <a:xfrm>
            <a:off x="6601891" y="1850124"/>
            <a:ext cx="61023" cy="91139"/>
          </a:xfrm>
          <a:custGeom>
            <a:avLst/>
            <a:gdLst/>
            <a:ahLst/>
            <a:cxnLst>
              <a:cxn ang="0">
                <a:pos x="17" y="52"/>
              </a:cxn>
              <a:cxn ang="0">
                <a:pos x="21" y="97"/>
              </a:cxn>
              <a:cxn ang="0">
                <a:pos x="49" y="93"/>
              </a:cxn>
              <a:cxn ang="0">
                <a:pos x="54" y="56"/>
              </a:cxn>
              <a:cxn ang="0">
                <a:pos x="62" y="37"/>
              </a:cxn>
              <a:cxn ang="0">
                <a:pos x="54" y="11"/>
              </a:cxn>
              <a:cxn ang="0">
                <a:pos x="30" y="11"/>
              </a:cxn>
              <a:cxn ang="0">
                <a:pos x="17" y="52"/>
              </a:cxn>
            </a:cxnLst>
            <a:rect l="0" t="0" r="r" b="b"/>
            <a:pathLst>
              <a:path w="67" h="100">
                <a:moveTo>
                  <a:pt x="17" y="52"/>
                </a:moveTo>
                <a:cubicBezTo>
                  <a:pt x="17" y="52"/>
                  <a:pt x="6" y="95"/>
                  <a:pt x="21" y="97"/>
                </a:cubicBezTo>
                <a:cubicBezTo>
                  <a:pt x="37" y="100"/>
                  <a:pt x="49" y="93"/>
                  <a:pt x="49" y="93"/>
                </a:cubicBezTo>
                <a:cubicBezTo>
                  <a:pt x="49" y="93"/>
                  <a:pt x="41" y="61"/>
                  <a:pt x="54" y="56"/>
                </a:cubicBezTo>
                <a:cubicBezTo>
                  <a:pt x="67" y="52"/>
                  <a:pt x="62" y="37"/>
                  <a:pt x="62" y="37"/>
                </a:cubicBezTo>
                <a:cubicBezTo>
                  <a:pt x="62" y="37"/>
                  <a:pt x="65" y="18"/>
                  <a:pt x="54" y="11"/>
                </a:cubicBezTo>
                <a:cubicBezTo>
                  <a:pt x="43" y="5"/>
                  <a:pt x="21" y="0"/>
                  <a:pt x="30" y="11"/>
                </a:cubicBezTo>
                <a:cubicBezTo>
                  <a:pt x="39" y="22"/>
                  <a:pt x="0" y="35"/>
                  <a:pt x="17" y="52"/>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3" name="Freeform 33">
            <a:extLst>
              <a:ext uri="{FF2B5EF4-FFF2-40B4-BE49-F238E27FC236}">
                <a16:creationId xmlns:a16="http://schemas.microsoft.com/office/drawing/2014/main" id="{42B3F41D-8154-4743-BB0C-B18CFF900DAB}"/>
              </a:ext>
            </a:extLst>
          </p:cNvPr>
          <p:cNvSpPr>
            <a:spLocks/>
          </p:cNvSpPr>
          <p:nvPr/>
        </p:nvSpPr>
        <p:spPr bwMode="auto">
          <a:xfrm>
            <a:off x="6662914" y="1799404"/>
            <a:ext cx="58646" cy="101441"/>
          </a:xfrm>
          <a:custGeom>
            <a:avLst/>
            <a:gdLst/>
            <a:ahLst/>
            <a:cxnLst>
              <a:cxn ang="0">
                <a:pos x="15" y="67"/>
              </a:cxn>
              <a:cxn ang="0">
                <a:pos x="30" y="93"/>
              </a:cxn>
              <a:cxn ang="0">
                <a:pos x="45" y="97"/>
              </a:cxn>
              <a:cxn ang="0">
                <a:pos x="54" y="69"/>
              </a:cxn>
              <a:cxn ang="0">
                <a:pos x="62" y="28"/>
              </a:cxn>
              <a:cxn ang="0">
                <a:pos x="45" y="9"/>
              </a:cxn>
              <a:cxn ang="0">
                <a:pos x="15" y="67"/>
              </a:cxn>
            </a:cxnLst>
            <a:rect l="0" t="0" r="r" b="b"/>
            <a:pathLst>
              <a:path w="64" h="112">
                <a:moveTo>
                  <a:pt x="15" y="67"/>
                </a:moveTo>
                <a:cubicBezTo>
                  <a:pt x="15" y="67"/>
                  <a:pt x="28" y="80"/>
                  <a:pt x="30" y="93"/>
                </a:cubicBezTo>
                <a:cubicBezTo>
                  <a:pt x="32" y="106"/>
                  <a:pt x="45" y="112"/>
                  <a:pt x="45" y="97"/>
                </a:cubicBezTo>
                <a:cubicBezTo>
                  <a:pt x="45" y="82"/>
                  <a:pt x="43" y="69"/>
                  <a:pt x="54" y="69"/>
                </a:cubicBezTo>
                <a:cubicBezTo>
                  <a:pt x="64" y="69"/>
                  <a:pt x="62" y="41"/>
                  <a:pt x="62" y="28"/>
                </a:cubicBezTo>
                <a:cubicBezTo>
                  <a:pt x="62" y="16"/>
                  <a:pt x="49" y="0"/>
                  <a:pt x="45" y="9"/>
                </a:cubicBezTo>
                <a:cubicBezTo>
                  <a:pt x="41" y="18"/>
                  <a:pt x="0" y="41"/>
                  <a:pt x="15" y="67"/>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4" name="Freeform 34">
            <a:extLst>
              <a:ext uri="{FF2B5EF4-FFF2-40B4-BE49-F238E27FC236}">
                <a16:creationId xmlns:a16="http://schemas.microsoft.com/office/drawing/2014/main" id="{D2C4DDFC-25D0-7044-823F-6DB382241A47}"/>
              </a:ext>
            </a:extLst>
          </p:cNvPr>
          <p:cNvSpPr>
            <a:spLocks/>
          </p:cNvSpPr>
          <p:nvPr/>
        </p:nvSpPr>
        <p:spPr bwMode="auto">
          <a:xfrm>
            <a:off x="6473504" y="1756608"/>
            <a:ext cx="126802" cy="162465"/>
          </a:xfrm>
          <a:custGeom>
            <a:avLst/>
            <a:gdLst/>
            <a:ahLst/>
            <a:cxnLst>
              <a:cxn ang="0">
                <a:pos x="46" y="142"/>
              </a:cxn>
              <a:cxn ang="0">
                <a:pos x="80" y="157"/>
              </a:cxn>
              <a:cxn ang="0">
                <a:pos x="108" y="164"/>
              </a:cxn>
              <a:cxn ang="0">
                <a:pos x="123" y="134"/>
              </a:cxn>
              <a:cxn ang="0">
                <a:pos x="123" y="108"/>
              </a:cxn>
              <a:cxn ang="0">
                <a:pos x="113" y="73"/>
              </a:cxn>
              <a:cxn ang="0">
                <a:pos x="126" y="56"/>
              </a:cxn>
              <a:cxn ang="0">
                <a:pos x="134" y="39"/>
              </a:cxn>
              <a:cxn ang="0">
                <a:pos x="113" y="15"/>
              </a:cxn>
              <a:cxn ang="0">
                <a:pos x="72" y="67"/>
              </a:cxn>
              <a:cxn ang="0">
                <a:pos x="46" y="142"/>
              </a:cxn>
            </a:cxnLst>
            <a:rect l="0" t="0" r="r" b="b"/>
            <a:pathLst>
              <a:path w="139" h="179">
                <a:moveTo>
                  <a:pt x="46" y="142"/>
                </a:moveTo>
                <a:cubicBezTo>
                  <a:pt x="46" y="142"/>
                  <a:pt x="67" y="149"/>
                  <a:pt x="80" y="157"/>
                </a:cubicBezTo>
                <a:cubicBezTo>
                  <a:pt x="93" y="166"/>
                  <a:pt x="113" y="179"/>
                  <a:pt x="108" y="164"/>
                </a:cubicBezTo>
                <a:cubicBezTo>
                  <a:pt x="104" y="149"/>
                  <a:pt x="117" y="142"/>
                  <a:pt x="123" y="134"/>
                </a:cubicBezTo>
                <a:cubicBezTo>
                  <a:pt x="130" y="125"/>
                  <a:pt x="123" y="114"/>
                  <a:pt x="123" y="108"/>
                </a:cubicBezTo>
                <a:cubicBezTo>
                  <a:pt x="123" y="101"/>
                  <a:pt x="108" y="80"/>
                  <a:pt x="113" y="73"/>
                </a:cubicBezTo>
                <a:cubicBezTo>
                  <a:pt x="117" y="67"/>
                  <a:pt x="113" y="50"/>
                  <a:pt x="126" y="56"/>
                </a:cubicBezTo>
                <a:cubicBezTo>
                  <a:pt x="139" y="62"/>
                  <a:pt x="136" y="54"/>
                  <a:pt x="134" y="39"/>
                </a:cubicBezTo>
                <a:cubicBezTo>
                  <a:pt x="132" y="24"/>
                  <a:pt x="119" y="0"/>
                  <a:pt x="113" y="15"/>
                </a:cubicBezTo>
                <a:cubicBezTo>
                  <a:pt x="106" y="30"/>
                  <a:pt x="83" y="58"/>
                  <a:pt x="72" y="67"/>
                </a:cubicBezTo>
                <a:cubicBezTo>
                  <a:pt x="61" y="75"/>
                  <a:pt x="0" y="116"/>
                  <a:pt x="46" y="142"/>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5" name="Freeform 35">
            <a:extLst>
              <a:ext uri="{FF2B5EF4-FFF2-40B4-BE49-F238E27FC236}">
                <a16:creationId xmlns:a16="http://schemas.microsoft.com/office/drawing/2014/main" id="{E64DD46E-6045-2140-8F41-A32016383EE3}"/>
              </a:ext>
            </a:extLst>
          </p:cNvPr>
          <p:cNvSpPr>
            <a:spLocks/>
          </p:cNvSpPr>
          <p:nvPr/>
        </p:nvSpPr>
        <p:spPr bwMode="auto">
          <a:xfrm>
            <a:off x="7229560" y="1805744"/>
            <a:ext cx="200505" cy="320967"/>
          </a:xfrm>
          <a:custGeom>
            <a:avLst/>
            <a:gdLst/>
            <a:ahLst/>
            <a:cxnLst>
              <a:cxn ang="0">
                <a:pos x="90" y="65"/>
              </a:cxn>
              <a:cxn ang="0">
                <a:pos x="116" y="19"/>
              </a:cxn>
              <a:cxn ang="0">
                <a:pos x="144" y="75"/>
              </a:cxn>
              <a:cxn ang="0">
                <a:pos x="170" y="110"/>
              </a:cxn>
              <a:cxn ang="0">
                <a:pos x="151" y="149"/>
              </a:cxn>
              <a:cxn ang="0">
                <a:pos x="129" y="170"/>
              </a:cxn>
              <a:cxn ang="0">
                <a:pos x="106" y="181"/>
              </a:cxn>
              <a:cxn ang="0">
                <a:pos x="138" y="189"/>
              </a:cxn>
              <a:cxn ang="0">
                <a:pos x="166" y="189"/>
              </a:cxn>
              <a:cxn ang="0">
                <a:pos x="170" y="220"/>
              </a:cxn>
              <a:cxn ang="0">
                <a:pos x="203" y="215"/>
              </a:cxn>
              <a:cxn ang="0">
                <a:pos x="211" y="243"/>
              </a:cxn>
              <a:cxn ang="0">
                <a:pos x="201" y="284"/>
              </a:cxn>
              <a:cxn ang="0">
                <a:pos x="209" y="323"/>
              </a:cxn>
              <a:cxn ang="0">
                <a:pos x="192" y="349"/>
              </a:cxn>
              <a:cxn ang="0">
                <a:pos x="140" y="327"/>
              </a:cxn>
              <a:cxn ang="0">
                <a:pos x="99" y="291"/>
              </a:cxn>
              <a:cxn ang="0">
                <a:pos x="62" y="254"/>
              </a:cxn>
              <a:cxn ang="0">
                <a:pos x="19" y="222"/>
              </a:cxn>
              <a:cxn ang="0">
                <a:pos x="21" y="185"/>
              </a:cxn>
              <a:cxn ang="0">
                <a:pos x="54" y="181"/>
              </a:cxn>
              <a:cxn ang="0">
                <a:pos x="43" y="142"/>
              </a:cxn>
              <a:cxn ang="0">
                <a:pos x="58" y="99"/>
              </a:cxn>
              <a:cxn ang="0">
                <a:pos x="90" y="65"/>
              </a:cxn>
            </a:cxnLst>
            <a:rect l="0" t="0" r="r" b="b"/>
            <a:pathLst>
              <a:path w="220" h="353">
                <a:moveTo>
                  <a:pt x="90" y="65"/>
                </a:moveTo>
                <a:cubicBezTo>
                  <a:pt x="90" y="65"/>
                  <a:pt x="95" y="0"/>
                  <a:pt x="116" y="19"/>
                </a:cubicBezTo>
                <a:cubicBezTo>
                  <a:pt x="138" y="39"/>
                  <a:pt x="118" y="58"/>
                  <a:pt x="144" y="75"/>
                </a:cubicBezTo>
                <a:cubicBezTo>
                  <a:pt x="170" y="93"/>
                  <a:pt x="179" y="99"/>
                  <a:pt x="170" y="110"/>
                </a:cubicBezTo>
                <a:cubicBezTo>
                  <a:pt x="162" y="121"/>
                  <a:pt x="153" y="138"/>
                  <a:pt x="151" y="149"/>
                </a:cubicBezTo>
                <a:cubicBezTo>
                  <a:pt x="149" y="159"/>
                  <a:pt x="144" y="170"/>
                  <a:pt x="129" y="170"/>
                </a:cubicBezTo>
                <a:cubicBezTo>
                  <a:pt x="114" y="170"/>
                  <a:pt x="93" y="170"/>
                  <a:pt x="106" y="181"/>
                </a:cubicBezTo>
                <a:cubicBezTo>
                  <a:pt x="118" y="192"/>
                  <a:pt x="121" y="194"/>
                  <a:pt x="138" y="189"/>
                </a:cubicBezTo>
                <a:cubicBezTo>
                  <a:pt x="155" y="185"/>
                  <a:pt x="166" y="174"/>
                  <a:pt x="166" y="189"/>
                </a:cubicBezTo>
                <a:cubicBezTo>
                  <a:pt x="166" y="205"/>
                  <a:pt x="153" y="222"/>
                  <a:pt x="170" y="220"/>
                </a:cubicBezTo>
                <a:cubicBezTo>
                  <a:pt x="188" y="217"/>
                  <a:pt x="185" y="207"/>
                  <a:pt x="203" y="215"/>
                </a:cubicBezTo>
                <a:cubicBezTo>
                  <a:pt x="220" y="224"/>
                  <a:pt x="216" y="226"/>
                  <a:pt x="211" y="243"/>
                </a:cubicBezTo>
                <a:cubicBezTo>
                  <a:pt x="207" y="261"/>
                  <a:pt x="203" y="269"/>
                  <a:pt x="201" y="284"/>
                </a:cubicBezTo>
                <a:cubicBezTo>
                  <a:pt x="198" y="299"/>
                  <a:pt x="209" y="312"/>
                  <a:pt x="209" y="323"/>
                </a:cubicBezTo>
                <a:cubicBezTo>
                  <a:pt x="209" y="334"/>
                  <a:pt x="205" y="353"/>
                  <a:pt x="192" y="349"/>
                </a:cubicBezTo>
                <a:cubicBezTo>
                  <a:pt x="179" y="345"/>
                  <a:pt x="147" y="338"/>
                  <a:pt x="140" y="327"/>
                </a:cubicBezTo>
                <a:cubicBezTo>
                  <a:pt x="134" y="317"/>
                  <a:pt x="112" y="297"/>
                  <a:pt x="99" y="291"/>
                </a:cubicBezTo>
                <a:cubicBezTo>
                  <a:pt x="86" y="284"/>
                  <a:pt x="75" y="263"/>
                  <a:pt x="62" y="254"/>
                </a:cubicBezTo>
                <a:cubicBezTo>
                  <a:pt x="49" y="245"/>
                  <a:pt x="28" y="239"/>
                  <a:pt x="19" y="222"/>
                </a:cubicBezTo>
                <a:cubicBezTo>
                  <a:pt x="10" y="205"/>
                  <a:pt x="0" y="185"/>
                  <a:pt x="21" y="185"/>
                </a:cubicBezTo>
                <a:cubicBezTo>
                  <a:pt x="43" y="185"/>
                  <a:pt x="58" y="192"/>
                  <a:pt x="54" y="181"/>
                </a:cubicBezTo>
                <a:cubicBezTo>
                  <a:pt x="49" y="170"/>
                  <a:pt x="41" y="149"/>
                  <a:pt x="43" y="142"/>
                </a:cubicBezTo>
                <a:cubicBezTo>
                  <a:pt x="45" y="136"/>
                  <a:pt x="58" y="110"/>
                  <a:pt x="58" y="99"/>
                </a:cubicBezTo>
                <a:cubicBezTo>
                  <a:pt x="58" y="88"/>
                  <a:pt x="77" y="60"/>
                  <a:pt x="90" y="65"/>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6" name="Freeform 36">
            <a:extLst>
              <a:ext uri="{FF2B5EF4-FFF2-40B4-BE49-F238E27FC236}">
                <a16:creationId xmlns:a16="http://schemas.microsoft.com/office/drawing/2014/main" id="{455A6285-ED7D-7247-AA59-541B30996B21}"/>
              </a:ext>
            </a:extLst>
          </p:cNvPr>
          <p:cNvSpPr>
            <a:spLocks/>
          </p:cNvSpPr>
          <p:nvPr/>
        </p:nvSpPr>
        <p:spPr bwMode="auto">
          <a:xfrm>
            <a:off x="7416593" y="2061725"/>
            <a:ext cx="139482" cy="156917"/>
          </a:xfrm>
          <a:custGeom>
            <a:avLst/>
            <a:gdLst/>
            <a:ahLst/>
            <a:cxnLst>
              <a:cxn ang="0">
                <a:pos x="49" y="2"/>
              </a:cxn>
              <a:cxn ang="0">
                <a:pos x="80" y="17"/>
              </a:cxn>
              <a:cxn ang="0">
                <a:pos x="106" y="56"/>
              </a:cxn>
              <a:cxn ang="0">
                <a:pos x="125" y="114"/>
              </a:cxn>
              <a:cxn ang="0">
                <a:pos x="49" y="138"/>
              </a:cxn>
              <a:cxn ang="0">
                <a:pos x="4" y="157"/>
              </a:cxn>
              <a:cxn ang="0">
                <a:pos x="21" y="82"/>
              </a:cxn>
              <a:cxn ang="0">
                <a:pos x="49" y="2"/>
              </a:cxn>
            </a:cxnLst>
            <a:rect l="0" t="0" r="r" b="b"/>
            <a:pathLst>
              <a:path w="153" h="172">
                <a:moveTo>
                  <a:pt x="49" y="2"/>
                </a:moveTo>
                <a:cubicBezTo>
                  <a:pt x="49" y="2"/>
                  <a:pt x="69" y="7"/>
                  <a:pt x="80" y="17"/>
                </a:cubicBezTo>
                <a:cubicBezTo>
                  <a:pt x="91" y="28"/>
                  <a:pt x="91" y="37"/>
                  <a:pt x="106" y="56"/>
                </a:cubicBezTo>
                <a:cubicBezTo>
                  <a:pt x="121" y="75"/>
                  <a:pt x="153" y="106"/>
                  <a:pt x="125" y="114"/>
                </a:cubicBezTo>
                <a:cubicBezTo>
                  <a:pt x="97" y="123"/>
                  <a:pt x="58" y="131"/>
                  <a:pt x="49" y="138"/>
                </a:cubicBezTo>
                <a:cubicBezTo>
                  <a:pt x="41" y="144"/>
                  <a:pt x="8" y="172"/>
                  <a:pt x="4" y="157"/>
                </a:cubicBezTo>
                <a:cubicBezTo>
                  <a:pt x="0" y="142"/>
                  <a:pt x="17" y="97"/>
                  <a:pt x="21" y="82"/>
                </a:cubicBezTo>
                <a:cubicBezTo>
                  <a:pt x="26" y="67"/>
                  <a:pt x="30" y="0"/>
                  <a:pt x="49" y="2"/>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7" name="Freeform 37">
            <a:extLst>
              <a:ext uri="{FF2B5EF4-FFF2-40B4-BE49-F238E27FC236}">
                <a16:creationId xmlns:a16="http://schemas.microsoft.com/office/drawing/2014/main" id="{FE4C121D-F27A-514A-B094-46B1679DC9B6}"/>
              </a:ext>
            </a:extLst>
          </p:cNvPr>
          <p:cNvSpPr>
            <a:spLocks/>
          </p:cNvSpPr>
          <p:nvPr/>
        </p:nvSpPr>
        <p:spPr bwMode="auto">
          <a:xfrm>
            <a:off x="8163139" y="2370804"/>
            <a:ext cx="159295" cy="132349"/>
          </a:xfrm>
          <a:custGeom>
            <a:avLst/>
            <a:gdLst/>
            <a:ahLst/>
            <a:cxnLst>
              <a:cxn ang="0">
                <a:pos x="16" y="26"/>
              </a:cxn>
              <a:cxn ang="0">
                <a:pos x="24" y="128"/>
              </a:cxn>
              <a:cxn ang="0">
                <a:pos x="67" y="128"/>
              </a:cxn>
              <a:cxn ang="0">
                <a:pos x="95" y="132"/>
              </a:cxn>
              <a:cxn ang="0">
                <a:pos x="115" y="121"/>
              </a:cxn>
              <a:cxn ang="0">
                <a:pos x="143" y="117"/>
              </a:cxn>
              <a:cxn ang="0">
                <a:pos x="158" y="104"/>
              </a:cxn>
              <a:cxn ang="0">
                <a:pos x="167" y="52"/>
              </a:cxn>
              <a:cxn ang="0">
                <a:pos x="128" y="39"/>
              </a:cxn>
              <a:cxn ang="0">
                <a:pos x="102" y="13"/>
              </a:cxn>
              <a:cxn ang="0">
                <a:pos x="78" y="35"/>
              </a:cxn>
              <a:cxn ang="0">
                <a:pos x="48" y="3"/>
              </a:cxn>
              <a:cxn ang="0">
                <a:pos x="16" y="26"/>
              </a:cxn>
            </a:cxnLst>
            <a:rect l="0" t="0" r="r" b="b"/>
            <a:pathLst>
              <a:path w="175" h="145">
                <a:moveTo>
                  <a:pt x="16" y="26"/>
                </a:moveTo>
                <a:cubicBezTo>
                  <a:pt x="16" y="26"/>
                  <a:pt x="0" y="110"/>
                  <a:pt x="24" y="128"/>
                </a:cubicBezTo>
                <a:cubicBezTo>
                  <a:pt x="48" y="145"/>
                  <a:pt x="54" y="128"/>
                  <a:pt x="67" y="128"/>
                </a:cubicBezTo>
                <a:cubicBezTo>
                  <a:pt x="80" y="128"/>
                  <a:pt x="76" y="143"/>
                  <a:pt x="95" y="132"/>
                </a:cubicBezTo>
                <a:cubicBezTo>
                  <a:pt x="115" y="121"/>
                  <a:pt x="106" y="112"/>
                  <a:pt x="115" y="121"/>
                </a:cubicBezTo>
                <a:cubicBezTo>
                  <a:pt x="124" y="130"/>
                  <a:pt x="143" y="117"/>
                  <a:pt x="143" y="117"/>
                </a:cubicBezTo>
                <a:cubicBezTo>
                  <a:pt x="143" y="117"/>
                  <a:pt x="149" y="112"/>
                  <a:pt x="158" y="104"/>
                </a:cubicBezTo>
                <a:cubicBezTo>
                  <a:pt x="167" y="95"/>
                  <a:pt x="175" y="61"/>
                  <a:pt x="167" y="52"/>
                </a:cubicBezTo>
                <a:cubicBezTo>
                  <a:pt x="158" y="44"/>
                  <a:pt x="132" y="50"/>
                  <a:pt x="128" y="39"/>
                </a:cubicBezTo>
                <a:cubicBezTo>
                  <a:pt x="124" y="28"/>
                  <a:pt x="102" y="13"/>
                  <a:pt x="102" y="13"/>
                </a:cubicBezTo>
                <a:cubicBezTo>
                  <a:pt x="102" y="13"/>
                  <a:pt x="89" y="48"/>
                  <a:pt x="78" y="35"/>
                </a:cubicBezTo>
                <a:cubicBezTo>
                  <a:pt x="67" y="22"/>
                  <a:pt x="61" y="0"/>
                  <a:pt x="48" y="3"/>
                </a:cubicBezTo>
                <a:cubicBezTo>
                  <a:pt x="35" y="5"/>
                  <a:pt x="13" y="9"/>
                  <a:pt x="16" y="26"/>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8" name="Freeform 38">
            <a:extLst>
              <a:ext uri="{FF2B5EF4-FFF2-40B4-BE49-F238E27FC236}">
                <a16:creationId xmlns:a16="http://schemas.microsoft.com/office/drawing/2014/main" id="{A1D85C5D-03CF-0640-98A2-655BE033C84A}"/>
              </a:ext>
            </a:extLst>
          </p:cNvPr>
          <p:cNvSpPr>
            <a:spLocks/>
          </p:cNvSpPr>
          <p:nvPr/>
        </p:nvSpPr>
        <p:spPr bwMode="auto">
          <a:xfrm>
            <a:off x="8331152" y="2410430"/>
            <a:ext cx="118084" cy="86384"/>
          </a:xfrm>
          <a:custGeom>
            <a:avLst/>
            <a:gdLst/>
            <a:ahLst/>
            <a:cxnLst>
              <a:cxn ang="0">
                <a:pos x="32" y="35"/>
              </a:cxn>
              <a:cxn ang="0">
                <a:pos x="65" y="80"/>
              </a:cxn>
              <a:cxn ang="0">
                <a:pos x="112" y="95"/>
              </a:cxn>
              <a:cxn ang="0">
                <a:pos x="127" y="72"/>
              </a:cxn>
              <a:cxn ang="0">
                <a:pos x="110" y="48"/>
              </a:cxn>
              <a:cxn ang="0">
                <a:pos x="63" y="26"/>
              </a:cxn>
              <a:cxn ang="0">
                <a:pos x="32" y="35"/>
              </a:cxn>
            </a:cxnLst>
            <a:rect l="0" t="0" r="r" b="b"/>
            <a:pathLst>
              <a:path w="130" h="95">
                <a:moveTo>
                  <a:pt x="32" y="35"/>
                </a:moveTo>
                <a:cubicBezTo>
                  <a:pt x="39" y="42"/>
                  <a:pt x="52" y="76"/>
                  <a:pt x="65" y="80"/>
                </a:cubicBezTo>
                <a:cubicBezTo>
                  <a:pt x="78" y="85"/>
                  <a:pt x="112" y="95"/>
                  <a:pt x="112" y="95"/>
                </a:cubicBezTo>
                <a:cubicBezTo>
                  <a:pt x="112" y="95"/>
                  <a:pt x="125" y="80"/>
                  <a:pt x="127" y="72"/>
                </a:cubicBezTo>
                <a:cubicBezTo>
                  <a:pt x="130" y="63"/>
                  <a:pt x="121" y="48"/>
                  <a:pt x="110" y="48"/>
                </a:cubicBezTo>
                <a:cubicBezTo>
                  <a:pt x="99" y="48"/>
                  <a:pt x="71" y="29"/>
                  <a:pt x="63" y="26"/>
                </a:cubicBezTo>
                <a:cubicBezTo>
                  <a:pt x="54" y="24"/>
                  <a:pt x="0" y="0"/>
                  <a:pt x="32" y="35"/>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9" name="Freeform 39">
            <a:extLst>
              <a:ext uri="{FF2B5EF4-FFF2-40B4-BE49-F238E27FC236}">
                <a16:creationId xmlns:a16="http://schemas.microsoft.com/office/drawing/2014/main" id="{915180B1-CE9B-9E49-91D6-201D92EB4837}"/>
              </a:ext>
            </a:extLst>
          </p:cNvPr>
          <p:cNvSpPr>
            <a:spLocks/>
          </p:cNvSpPr>
          <p:nvPr/>
        </p:nvSpPr>
        <p:spPr bwMode="auto">
          <a:xfrm>
            <a:off x="8973879" y="2713962"/>
            <a:ext cx="114122" cy="50721"/>
          </a:xfrm>
          <a:custGeom>
            <a:avLst/>
            <a:gdLst/>
            <a:ahLst/>
            <a:cxnLst>
              <a:cxn ang="0">
                <a:pos x="39" y="20"/>
              </a:cxn>
              <a:cxn ang="0">
                <a:pos x="97" y="7"/>
              </a:cxn>
              <a:cxn ang="0">
                <a:pos x="115" y="35"/>
              </a:cxn>
              <a:cxn ang="0">
                <a:pos x="74" y="52"/>
              </a:cxn>
              <a:cxn ang="0">
                <a:pos x="37" y="56"/>
              </a:cxn>
              <a:cxn ang="0">
                <a:pos x="11" y="48"/>
              </a:cxn>
              <a:cxn ang="0">
                <a:pos x="39" y="20"/>
              </a:cxn>
            </a:cxnLst>
            <a:rect l="0" t="0" r="r" b="b"/>
            <a:pathLst>
              <a:path w="125" h="56">
                <a:moveTo>
                  <a:pt x="39" y="20"/>
                </a:moveTo>
                <a:cubicBezTo>
                  <a:pt x="39" y="20"/>
                  <a:pt x="84" y="0"/>
                  <a:pt x="97" y="7"/>
                </a:cubicBezTo>
                <a:cubicBezTo>
                  <a:pt x="110" y="13"/>
                  <a:pt x="125" y="22"/>
                  <a:pt x="115" y="35"/>
                </a:cubicBezTo>
                <a:cubicBezTo>
                  <a:pt x="104" y="48"/>
                  <a:pt x="80" y="54"/>
                  <a:pt x="74" y="52"/>
                </a:cubicBezTo>
                <a:cubicBezTo>
                  <a:pt x="67" y="50"/>
                  <a:pt x="54" y="56"/>
                  <a:pt x="37" y="56"/>
                </a:cubicBezTo>
                <a:cubicBezTo>
                  <a:pt x="20" y="56"/>
                  <a:pt x="0" y="52"/>
                  <a:pt x="11" y="48"/>
                </a:cubicBezTo>
                <a:cubicBezTo>
                  <a:pt x="22" y="43"/>
                  <a:pt x="24" y="18"/>
                  <a:pt x="39" y="2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0" name="Freeform 40">
            <a:extLst>
              <a:ext uri="{FF2B5EF4-FFF2-40B4-BE49-F238E27FC236}">
                <a16:creationId xmlns:a16="http://schemas.microsoft.com/office/drawing/2014/main" id="{0277CC3D-126E-F64F-B5A4-B0DD9B0E53E5}"/>
              </a:ext>
            </a:extLst>
          </p:cNvPr>
          <p:cNvSpPr>
            <a:spLocks noEditPoints="1"/>
          </p:cNvSpPr>
          <p:nvPr userDrawn="1"/>
        </p:nvSpPr>
        <p:spPr bwMode="auto">
          <a:xfrm>
            <a:off x="5240355" y="2240040"/>
            <a:ext cx="3986335" cy="2619251"/>
          </a:xfrm>
          <a:custGeom>
            <a:avLst/>
            <a:gdLst/>
            <a:ahLst/>
            <a:cxnLst>
              <a:cxn ang="0">
                <a:pos x="1259" y="1853"/>
              </a:cxn>
              <a:cxn ang="0">
                <a:pos x="1345" y="1810"/>
              </a:cxn>
              <a:cxn ang="0">
                <a:pos x="824" y="1833"/>
              </a:cxn>
              <a:cxn ang="0">
                <a:pos x="975" y="1708"/>
              </a:cxn>
              <a:cxn ang="0">
                <a:pos x="1122" y="1851"/>
              </a:cxn>
              <a:cxn ang="0">
                <a:pos x="3924" y="711"/>
              </a:cxn>
              <a:cxn ang="0">
                <a:pos x="3536" y="560"/>
              </a:cxn>
              <a:cxn ang="0">
                <a:pos x="3268" y="539"/>
              </a:cxn>
              <a:cxn ang="0">
                <a:pos x="3030" y="452"/>
              </a:cxn>
              <a:cxn ang="0">
                <a:pos x="2700" y="388"/>
              </a:cxn>
              <a:cxn ang="0">
                <a:pos x="2611" y="317"/>
              </a:cxn>
              <a:cxn ang="0">
                <a:pos x="2549" y="84"/>
              </a:cxn>
              <a:cxn ang="0">
                <a:pos x="2391" y="155"/>
              </a:cxn>
              <a:cxn ang="0">
                <a:pos x="2108" y="317"/>
              </a:cxn>
              <a:cxn ang="0">
                <a:pos x="1978" y="500"/>
              </a:cxn>
              <a:cxn ang="0">
                <a:pos x="1821" y="511"/>
              </a:cxn>
              <a:cxn ang="0">
                <a:pos x="1836" y="754"/>
              </a:cxn>
              <a:cxn ang="0">
                <a:pos x="1797" y="444"/>
              </a:cxn>
              <a:cxn ang="0">
                <a:pos x="1713" y="743"/>
              </a:cxn>
              <a:cxn ang="0">
                <a:pos x="1404" y="743"/>
              </a:cxn>
              <a:cxn ang="0">
                <a:pos x="1177" y="823"/>
              </a:cxn>
              <a:cxn ang="0">
                <a:pos x="959" y="857"/>
              </a:cxn>
              <a:cxn ang="0">
                <a:pos x="827" y="605"/>
              </a:cxn>
              <a:cxn ang="0">
                <a:pos x="672" y="633"/>
              </a:cxn>
              <a:cxn ang="0">
                <a:pos x="547" y="756"/>
              </a:cxn>
              <a:cxn ang="0">
                <a:pos x="408" y="1013"/>
              </a:cxn>
              <a:cxn ang="0">
                <a:pos x="333" y="1211"/>
              </a:cxn>
              <a:cxn ang="0">
                <a:pos x="558" y="1344"/>
              </a:cxn>
              <a:cxn ang="0">
                <a:pos x="607" y="1045"/>
              </a:cxn>
              <a:cxn ang="0">
                <a:pos x="726" y="1178"/>
              </a:cxn>
              <a:cxn ang="0">
                <a:pos x="694" y="1247"/>
              </a:cxn>
              <a:cxn ang="0">
                <a:pos x="659" y="1400"/>
              </a:cxn>
              <a:cxn ang="0">
                <a:pos x="424" y="1293"/>
              </a:cxn>
              <a:cxn ang="0">
                <a:pos x="223" y="1603"/>
              </a:cxn>
              <a:cxn ang="0">
                <a:pos x="9" y="1799"/>
              </a:cxn>
              <a:cxn ang="0">
                <a:pos x="201" y="1947"/>
              </a:cxn>
              <a:cxn ang="0">
                <a:pos x="391" y="1760"/>
              </a:cxn>
              <a:cxn ang="0">
                <a:pos x="599" y="1919"/>
              </a:cxn>
              <a:cxn ang="0">
                <a:pos x="631" y="1855"/>
              </a:cxn>
              <a:cxn ang="0">
                <a:pos x="717" y="1891"/>
              </a:cxn>
              <a:cxn ang="0">
                <a:pos x="916" y="2014"/>
              </a:cxn>
              <a:cxn ang="0">
                <a:pos x="1067" y="2352"/>
              </a:cxn>
              <a:cxn ang="0">
                <a:pos x="1503" y="2354"/>
              </a:cxn>
              <a:cxn ang="0">
                <a:pos x="1339" y="2217"/>
              </a:cxn>
              <a:cxn ang="0">
                <a:pos x="1778" y="2419"/>
              </a:cxn>
              <a:cxn ang="0">
                <a:pos x="2004" y="2523"/>
              </a:cxn>
              <a:cxn ang="0">
                <a:pos x="2290" y="2527"/>
              </a:cxn>
              <a:cxn ang="0">
                <a:pos x="2492" y="2803"/>
              </a:cxn>
              <a:cxn ang="0">
                <a:pos x="2570" y="2645"/>
              </a:cxn>
              <a:cxn ang="0">
                <a:pos x="2639" y="2432"/>
              </a:cxn>
              <a:cxn ang="0">
                <a:pos x="2832" y="2023"/>
              </a:cxn>
              <a:cxn ang="0">
                <a:pos x="2957" y="1932"/>
              </a:cxn>
              <a:cxn ang="0">
                <a:pos x="3104" y="1820"/>
              </a:cxn>
              <a:cxn ang="0">
                <a:pos x="3337" y="1426"/>
              </a:cxn>
              <a:cxn ang="0">
                <a:pos x="3544" y="1217"/>
              </a:cxn>
              <a:cxn ang="0">
                <a:pos x="3803" y="1127"/>
              </a:cxn>
              <a:cxn ang="0">
                <a:pos x="3788" y="1280"/>
              </a:cxn>
              <a:cxn ang="0">
                <a:pos x="4097" y="1049"/>
              </a:cxn>
              <a:cxn ang="0">
                <a:pos x="4317" y="965"/>
              </a:cxn>
            </a:cxnLst>
            <a:rect l="0" t="0" r="r" b="b"/>
            <a:pathLst>
              <a:path w="4376" h="2880">
                <a:moveTo>
                  <a:pt x="1400" y="1886"/>
                </a:moveTo>
                <a:cubicBezTo>
                  <a:pt x="1393" y="1880"/>
                  <a:pt x="1387" y="1874"/>
                  <a:pt x="1381" y="1877"/>
                </a:cubicBezTo>
                <a:cubicBezTo>
                  <a:pt x="1375" y="1880"/>
                  <a:pt x="1368" y="1887"/>
                  <a:pt x="1372" y="1897"/>
                </a:cubicBezTo>
                <a:cubicBezTo>
                  <a:pt x="1377" y="1907"/>
                  <a:pt x="1384" y="1917"/>
                  <a:pt x="1387" y="1923"/>
                </a:cubicBezTo>
                <a:cubicBezTo>
                  <a:pt x="1390" y="1929"/>
                  <a:pt x="1385" y="1945"/>
                  <a:pt x="1390" y="1950"/>
                </a:cubicBezTo>
                <a:cubicBezTo>
                  <a:pt x="1394" y="1956"/>
                  <a:pt x="1395" y="1963"/>
                  <a:pt x="1397" y="1969"/>
                </a:cubicBezTo>
                <a:cubicBezTo>
                  <a:pt x="1398" y="1975"/>
                  <a:pt x="1368" y="1983"/>
                  <a:pt x="1367" y="1989"/>
                </a:cubicBezTo>
                <a:cubicBezTo>
                  <a:pt x="1365" y="1995"/>
                  <a:pt x="1329" y="1986"/>
                  <a:pt x="1329" y="1986"/>
                </a:cubicBezTo>
                <a:cubicBezTo>
                  <a:pt x="1273" y="1950"/>
                  <a:pt x="1273" y="1950"/>
                  <a:pt x="1273" y="1950"/>
                </a:cubicBezTo>
                <a:cubicBezTo>
                  <a:pt x="1298" y="1900"/>
                  <a:pt x="1298" y="1900"/>
                  <a:pt x="1298" y="1900"/>
                </a:cubicBezTo>
                <a:cubicBezTo>
                  <a:pt x="1298" y="1900"/>
                  <a:pt x="1289" y="1876"/>
                  <a:pt x="1282" y="1871"/>
                </a:cubicBezTo>
                <a:cubicBezTo>
                  <a:pt x="1275" y="1867"/>
                  <a:pt x="1270" y="1855"/>
                  <a:pt x="1259" y="1853"/>
                </a:cubicBezTo>
                <a:cubicBezTo>
                  <a:pt x="1247" y="1850"/>
                  <a:pt x="1240" y="1825"/>
                  <a:pt x="1240" y="1817"/>
                </a:cubicBezTo>
                <a:cubicBezTo>
                  <a:pt x="1240" y="1808"/>
                  <a:pt x="1251" y="1788"/>
                  <a:pt x="1251" y="1788"/>
                </a:cubicBezTo>
                <a:cubicBezTo>
                  <a:pt x="1251" y="1788"/>
                  <a:pt x="1239" y="1765"/>
                  <a:pt x="1231" y="1764"/>
                </a:cubicBezTo>
                <a:cubicBezTo>
                  <a:pt x="1224" y="1762"/>
                  <a:pt x="1217" y="1755"/>
                  <a:pt x="1227" y="1746"/>
                </a:cubicBezTo>
                <a:cubicBezTo>
                  <a:pt x="1237" y="1738"/>
                  <a:pt x="1256" y="1723"/>
                  <a:pt x="1260" y="1722"/>
                </a:cubicBezTo>
                <a:cubicBezTo>
                  <a:pt x="1264" y="1720"/>
                  <a:pt x="1285" y="1702"/>
                  <a:pt x="1290" y="1699"/>
                </a:cubicBezTo>
                <a:cubicBezTo>
                  <a:pt x="1296" y="1696"/>
                  <a:pt x="1323" y="1683"/>
                  <a:pt x="1331" y="1682"/>
                </a:cubicBezTo>
                <a:cubicBezTo>
                  <a:pt x="1338" y="1680"/>
                  <a:pt x="1365" y="1680"/>
                  <a:pt x="1372" y="1695"/>
                </a:cubicBezTo>
                <a:cubicBezTo>
                  <a:pt x="1372" y="1695"/>
                  <a:pt x="1377" y="1719"/>
                  <a:pt x="1367" y="1723"/>
                </a:cubicBezTo>
                <a:cubicBezTo>
                  <a:pt x="1357" y="1728"/>
                  <a:pt x="1336" y="1732"/>
                  <a:pt x="1332" y="1739"/>
                </a:cubicBezTo>
                <a:cubicBezTo>
                  <a:pt x="1328" y="1746"/>
                  <a:pt x="1319" y="1762"/>
                  <a:pt x="1325" y="1774"/>
                </a:cubicBezTo>
                <a:cubicBezTo>
                  <a:pt x="1331" y="1785"/>
                  <a:pt x="1336" y="1801"/>
                  <a:pt x="1345" y="1810"/>
                </a:cubicBezTo>
                <a:cubicBezTo>
                  <a:pt x="1354" y="1818"/>
                  <a:pt x="1362" y="1833"/>
                  <a:pt x="1371" y="1833"/>
                </a:cubicBezTo>
                <a:cubicBezTo>
                  <a:pt x="1380" y="1833"/>
                  <a:pt x="1400" y="1858"/>
                  <a:pt x="1404" y="1858"/>
                </a:cubicBezTo>
                <a:cubicBezTo>
                  <a:pt x="1408" y="1858"/>
                  <a:pt x="1411" y="1860"/>
                  <a:pt x="1411" y="1870"/>
                </a:cubicBezTo>
                <a:cubicBezTo>
                  <a:pt x="1411" y="1880"/>
                  <a:pt x="1407" y="1891"/>
                  <a:pt x="1400" y="1886"/>
                </a:cubicBezTo>
                <a:moveTo>
                  <a:pt x="1109" y="1873"/>
                </a:moveTo>
                <a:cubicBezTo>
                  <a:pt x="1074" y="1876"/>
                  <a:pt x="1074" y="1876"/>
                  <a:pt x="1074" y="1876"/>
                </a:cubicBezTo>
                <a:cubicBezTo>
                  <a:pt x="1074" y="1876"/>
                  <a:pt x="1041" y="1874"/>
                  <a:pt x="1034" y="1873"/>
                </a:cubicBezTo>
                <a:cubicBezTo>
                  <a:pt x="1027" y="1871"/>
                  <a:pt x="1004" y="1860"/>
                  <a:pt x="995" y="1857"/>
                </a:cubicBezTo>
                <a:cubicBezTo>
                  <a:pt x="987" y="1854"/>
                  <a:pt x="969" y="1844"/>
                  <a:pt x="949" y="1844"/>
                </a:cubicBezTo>
                <a:cubicBezTo>
                  <a:pt x="929" y="1844"/>
                  <a:pt x="906" y="1853"/>
                  <a:pt x="899" y="1858"/>
                </a:cubicBezTo>
                <a:cubicBezTo>
                  <a:pt x="892" y="1864"/>
                  <a:pt x="870" y="1866"/>
                  <a:pt x="870" y="1866"/>
                </a:cubicBezTo>
                <a:cubicBezTo>
                  <a:pt x="844" y="1857"/>
                  <a:pt x="824" y="1837"/>
                  <a:pt x="824" y="1833"/>
                </a:cubicBezTo>
                <a:cubicBezTo>
                  <a:pt x="824" y="1828"/>
                  <a:pt x="817" y="1812"/>
                  <a:pt x="820" y="1808"/>
                </a:cubicBezTo>
                <a:cubicBezTo>
                  <a:pt x="822" y="1804"/>
                  <a:pt x="830" y="1798"/>
                  <a:pt x="833" y="1789"/>
                </a:cubicBezTo>
                <a:cubicBezTo>
                  <a:pt x="835" y="1781"/>
                  <a:pt x="835" y="1762"/>
                  <a:pt x="835" y="1762"/>
                </a:cubicBezTo>
                <a:cubicBezTo>
                  <a:pt x="835" y="1762"/>
                  <a:pt x="863" y="1746"/>
                  <a:pt x="866" y="1742"/>
                </a:cubicBezTo>
                <a:cubicBezTo>
                  <a:pt x="868" y="1738"/>
                  <a:pt x="886" y="1719"/>
                  <a:pt x="883" y="1708"/>
                </a:cubicBezTo>
                <a:cubicBezTo>
                  <a:pt x="880" y="1696"/>
                  <a:pt x="889" y="1693"/>
                  <a:pt x="896" y="1687"/>
                </a:cubicBezTo>
                <a:cubicBezTo>
                  <a:pt x="903" y="1682"/>
                  <a:pt x="912" y="1695"/>
                  <a:pt x="917" y="1702"/>
                </a:cubicBezTo>
                <a:cubicBezTo>
                  <a:pt x="923" y="1709"/>
                  <a:pt x="936" y="1725"/>
                  <a:pt x="939" y="1729"/>
                </a:cubicBezTo>
                <a:cubicBezTo>
                  <a:pt x="942" y="1733"/>
                  <a:pt x="948" y="1755"/>
                  <a:pt x="951" y="1761"/>
                </a:cubicBezTo>
                <a:cubicBezTo>
                  <a:pt x="953" y="1766"/>
                  <a:pt x="971" y="1756"/>
                  <a:pt x="971" y="1756"/>
                </a:cubicBezTo>
                <a:cubicBezTo>
                  <a:pt x="971" y="1756"/>
                  <a:pt x="988" y="1739"/>
                  <a:pt x="982" y="1738"/>
                </a:cubicBezTo>
                <a:cubicBezTo>
                  <a:pt x="977" y="1736"/>
                  <a:pt x="978" y="1715"/>
                  <a:pt x="975" y="1708"/>
                </a:cubicBezTo>
                <a:cubicBezTo>
                  <a:pt x="972" y="1700"/>
                  <a:pt x="985" y="1696"/>
                  <a:pt x="989" y="1696"/>
                </a:cubicBezTo>
                <a:cubicBezTo>
                  <a:pt x="994" y="1696"/>
                  <a:pt x="1030" y="1685"/>
                  <a:pt x="1037" y="1677"/>
                </a:cubicBezTo>
                <a:cubicBezTo>
                  <a:pt x="1044" y="1670"/>
                  <a:pt x="1056" y="1670"/>
                  <a:pt x="1063" y="1670"/>
                </a:cubicBezTo>
                <a:cubicBezTo>
                  <a:pt x="1070" y="1670"/>
                  <a:pt x="1076" y="1682"/>
                  <a:pt x="1073" y="1686"/>
                </a:cubicBezTo>
                <a:cubicBezTo>
                  <a:pt x="1070" y="1690"/>
                  <a:pt x="1063" y="1699"/>
                  <a:pt x="1059" y="1700"/>
                </a:cubicBezTo>
                <a:cubicBezTo>
                  <a:pt x="1054" y="1702"/>
                  <a:pt x="1047" y="1713"/>
                  <a:pt x="1047" y="1713"/>
                </a:cubicBezTo>
                <a:cubicBezTo>
                  <a:pt x="1030" y="1735"/>
                  <a:pt x="1030" y="1735"/>
                  <a:pt x="1030" y="1735"/>
                </a:cubicBezTo>
                <a:cubicBezTo>
                  <a:pt x="1040" y="1756"/>
                  <a:pt x="1040" y="1756"/>
                  <a:pt x="1040" y="1756"/>
                </a:cubicBezTo>
                <a:cubicBezTo>
                  <a:pt x="1064" y="1775"/>
                  <a:pt x="1064" y="1775"/>
                  <a:pt x="1064" y="1775"/>
                </a:cubicBezTo>
                <a:cubicBezTo>
                  <a:pt x="1064" y="1775"/>
                  <a:pt x="1090" y="1807"/>
                  <a:pt x="1095" y="1811"/>
                </a:cubicBezTo>
                <a:cubicBezTo>
                  <a:pt x="1099" y="1815"/>
                  <a:pt x="1119" y="1824"/>
                  <a:pt x="1119" y="1824"/>
                </a:cubicBezTo>
                <a:cubicBezTo>
                  <a:pt x="1122" y="1851"/>
                  <a:pt x="1122" y="1851"/>
                  <a:pt x="1122" y="1851"/>
                </a:cubicBezTo>
                <a:lnTo>
                  <a:pt x="1109" y="1873"/>
                </a:lnTo>
                <a:close/>
                <a:moveTo>
                  <a:pt x="4363" y="851"/>
                </a:moveTo>
                <a:cubicBezTo>
                  <a:pt x="4354" y="840"/>
                  <a:pt x="4324" y="829"/>
                  <a:pt x="4300" y="823"/>
                </a:cubicBezTo>
                <a:cubicBezTo>
                  <a:pt x="4276" y="816"/>
                  <a:pt x="4298" y="847"/>
                  <a:pt x="4283" y="847"/>
                </a:cubicBezTo>
                <a:cubicBezTo>
                  <a:pt x="4268" y="847"/>
                  <a:pt x="4272" y="827"/>
                  <a:pt x="4274" y="814"/>
                </a:cubicBezTo>
                <a:cubicBezTo>
                  <a:pt x="4276" y="801"/>
                  <a:pt x="4242" y="776"/>
                  <a:pt x="4229" y="758"/>
                </a:cubicBezTo>
                <a:cubicBezTo>
                  <a:pt x="4216" y="741"/>
                  <a:pt x="4183" y="707"/>
                  <a:pt x="4170" y="696"/>
                </a:cubicBezTo>
                <a:cubicBezTo>
                  <a:pt x="4157" y="685"/>
                  <a:pt x="4114" y="664"/>
                  <a:pt x="4091" y="653"/>
                </a:cubicBezTo>
                <a:cubicBezTo>
                  <a:pt x="4067" y="642"/>
                  <a:pt x="4026" y="648"/>
                  <a:pt x="4015" y="648"/>
                </a:cubicBezTo>
                <a:cubicBezTo>
                  <a:pt x="4004" y="648"/>
                  <a:pt x="3974" y="636"/>
                  <a:pt x="3957" y="631"/>
                </a:cubicBezTo>
                <a:cubicBezTo>
                  <a:pt x="3939" y="627"/>
                  <a:pt x="3952" y="702"/>
                  <a:pt x="3952" y="702"/>
                </a:cubicBezTo>
                <a:cubicBezTo>
                  <a:pt x="3952" y="702"/>
                  <a:pt x="3931" y="711"/>
                  <a:pt x="3924" y="711"/>
                </a:cubicBezTo>
                <a:cubicBezTo>
                  <a:pt x="3918" y="711"/>
                  <a:pt x="3922" y="696"/>
                  <a:pt x="3922" y="696"/>
                </a:cubicBezTo>
                <a:cubicBezTo>
                  <a:pt x="3905" y="681"/>
                  <a:pt x="3905" y="681"/>
                  <a:pt x="3905" y="681"/>
                </a:cubicBezTo>
                <a:cubicBezTo>
                  <a:pt x="3905" y="681"/>
                  <a:pt x="3898" y="668"/>
                  <a:pt x="3875" y="659"/>
                </a:cubicBezTo>
                <a:cubicBezTo>
                  <a:pt x="3867" y="657"/>
                  <a:pt x="3862" y="666"/>
                  <a:pt x="3842" y="670"/>
                </a:cubicBezTo>
                <a:cubicBezTo>
                  <a:pt x="3823" y="674"/>
                  <a:pt x="3808" y="661"/>
                  <a:pt x="3780" y="661"/>
                </a:cubicBezTo>
                <a:cubicBezTo>
                  <a:pt x="3751" y="661"/>
                  <a:pt x="3762" y="679"/>
                  <a:pt x="3754" y="687"/>
                </a:cubicBezTo>
                <a:cubicBezTo>
                  <a:pt x="3745" y="696"/>
                  <a:pt x="3741" y="683"/>
                  <a:pt x="3736" y="668"/>
                </a:cubicBezTo>
                <a:cubicBezTo>
                  <a:pt x="3732" y="653"/>
                  <a:pt x="3732" y="655"/>
                  <a:pt x="3717" y="644"/>
                </a:cubicBezTo>
                <a:cubicBezTo>
                  <a:pt x="3702" y="633"/>
                  <a:pt x="3717" y="636"/>
                  <a:pt x="3726" y="616"/>
                </a:cubicBezTo>
                <a:cubicBezTo>
                  <a:pt x="3734" y="597"/>
                  <a:pt x="3713" y="590"/>
                  <a:pt x="3667" y="569"/>
                </a:cubicBezTo>
                <a:cubicBezTo>
                  <a:pt x="3622" y="547"/>
                  <a:pt x="3605" y="564"/>
                  <a:pt x="3587" y="569"/>
                </a:cubicBezTo>
                <a:cubicBezTo>
                  <a:pt x="3570" y="573"/>
                  <a:pt x="3546" y="567"/>
                  <a:pt x="3536" y="560"/>
                </a:cubicBezTo>
                <a:cubicBezTo>
                  <a:pt x="3525" y="554"/>
                  <a:pt x="3533" y="539"/>
                  <a:pt x="3516" y="536"/>
                </a:cubicBezTo>
                <a:cubicBezTo>
                  <a:pt x="3499" y="534"/>
                  <a:pt x="3499" y="541"/>
                  <a:pt x="3490" y="530"/>
                </a:cubicBezTo>
                <a:cubicBezTo>
                  <a:pt x="3482" y="519"/>
                  <a:pt x="3477" y="511"/>
                  <a:pt x="3484" y="504"/>
                </a:cubicBezTo>
                <a:cubicBezTo>
                  <a:pt x="3490" y="498"/>
                  <a:pt x="3475" y="483"/>
                  <a:pt x="3456" y="478"/>
                </a:cubicBezTo>
                <a:cubicBezTo>
                  <a:pt x="3436" y="474"/>
                  <a:pt x="3425" y="480"/>
                  <a:pt x="3419" y="485"/>
                </a:cubicBezTo>
                <a:cubicBezTo>
                  <a:pt x="3412" y="489"/>
                  <a:pt x="3408" y="511"/>
                  <a:pt x="3391" y="513"/>
                </a:cubicBezTo>
                <a:cubicBezTo>
                  <a:pt x="3374" y="515"/>
                  <a:pt x="3389" y="493"/>
                  <a:pt x="3374" y="485"/>
                </a:cubicBezTo>
                <a:cubicBezTo>
                  <a:pt x="3358" y="476"/>
                  <a:pt x="3387" y="457"/>
                  <a:pt x="3387" y="457"/>
                </a:cubicBezTo>
                <a:cubicBezTo>
                  <a:pt x="3387" y="457"/>
                  <a:pt x="3315" y="435"/>
                  <a:pt x="3307" y="435"/>
                </a:cubicBezTo>
                <a:cubicBezTo>
                  <a:pt x="3298" y="435"/>
                  <a:pt x="3304" y="455"/>
                  <a:pt x="3292" y="459"/>
                </a:cubicBezTo>
                <a:cubicBezTo>
                  <a:pt x="3279" y="463"/>
                  <a:pt x="3268" y="491"/>
                  <a:pt x="3268" y="491"/>
                </a:cubicBezTo>
                <a:cubicBezTo>
                  <a:pt x="3268" y="491"/>
                  <a:pt x="3274" y="541"/>
                  <a:pt x="3268" y="539"/>
                </a:cubicBezTo>
                <a:cubicBezTo>
                  <a:pt x="3261" y="536"/>
                  <a:pt x="3259" y="532"/>
                  <a:pt x="3244" y="530"/>
                </a:cubicBezTo>
                <a:cubicBezTo>
                  <a:pt x="3229" y="528"/>
                  <a:pt x="3242" y="552"/>
                  <a:pt x="3242" y="552"/>
                </a:cubicBezTo>
                <a:cubicBezTo>
                  <a:pt x="3242" y="552"/>
                  <a:pt x="3225" y="552"/>
                  <a:pt x="3212" y="545"/>
                </a:cubicBezTo>
                <a:cubicBezTo>
                  <a:pt x="3199" y="539"/>
                  <a:pt x="3205" y="528"/>
                  <a:pt x="3188" y="526"/>
                </a:cubicBezTo>
                <a:cubicBezTo>
                  <a:pt x="3171" y="524"/>
                  <a:pt x="3145" y="530"/>
                  <a:pt x="3145" y="530"/>
                </a:cubicBezTo>
                <a:cubicBezTo>
                  <a:pt x="3145" y="530"/>
                  <a:pt x="3132" y="513"/>
                  <a:pt x="3121" y="508"/>
                </a:cubicBezTo>
                <a:cubicBezTo>
                  <a:pt x="3110" y="504"/>
                  <a:pt x="3108" y="517"/>
                  <a:pt x="3104" y="524"/>
                </a:cubicBezTo>
                <a:cubicBezTo>
                  <a:pt x="3099" y="530"/>
                  <a:pt x="3110" y="575"/>
                  <a:pt x="3093" y="571"/>
                </a:cubicBezTo>
                <a:cubicBezTo>
                  <a:pt x="3076" y="567"/>
                  <a:pt x="3058" y="554"/>
                  <a:pt x="3054" y="543"/>
                </a:cubicBezTo>
                <a:cubicBezTo>
                  <a:pt x="3050" y="532"/>
                  <a:pt x="3037" y="504"/>
                  <a:pt x="3024" y="498"/>
                </a:cubicBezTo>
                <a:cubicBezTo>
                  <a:pt x="3011" y="491"/>
                  <a:pt x="3019" y="489"/>
                  <a:pt x="3028" y="478"/>
                </a:cubicBezTo>
                <a:cubicBezTo>
                  <a:pt x="3037" y="468"/>
                  <a:pt x="3035" y="461"/>
                  <a:pt x="3030" y="452"/>
                </a:cubicBezTo>
                <a:cubicBezTo>
                  <a:pt x="3026" y="444"/>
                  <a:pt x="3017" y="450"/>
                  <a:pt x="3000" y="446"/>
                </a:cubicBezTo>
                <a:cubicBezTo>
                  <a:pt x="2983" y="442"/>
                  <a:pt x="3006" y="431"/>
                  <a:pt x="3030" y="424"/>
                </a:cubicBezTo>
                <a:cubicBezTo>
                  <a:pt x="3054" y="418"/>
                  <a:pt x="3030" y="399"/>
                  <a:pt x="3017" y="392"/>
                </a:cubicBezTo>
                <a:cubicBezTo>
                  <a:pt x="3004" y="386"/>
                  <a:pt x="2985" y="390"/>
                  <a:pt x="2968" y="388"/>
                </a:cubicBezTo>
                <a:cubicBezTo>
                  <a:pt x="2950" y="386"/>
                  <a:pt x="2942" y="368"/>
                  <a:pt x="2920" y="371"/>
                </a:cubicBezTo>
                <a:cubicBezTo>
                  <a:pt x="2899" y="373"/>
                  <a:pt x="2918" y="409"/>
                  <a:pt x="2918" y="420"/>
                </a:cubicBezTo>
                <a:cubicBezTo>
                  <a:pt x="2918" y="431"/>
                  <a:pt x="2892" y="422"/>
                  <a:pt x="2886" y="422"/>
                </a:cubicBezTo>
                <a:cubicBezTo>
                  <a:pt x="2879" y="422"/>
                  <a:pt x="2823" y="427"/>
                  <a:pt x="2816" y="422"/>
                </a:cubicBezTo>
                <a:cubicBezTo>
                  <a:pt x="2810" y="418"/>
                  <a:pt x="2799" y="381"/>
                  <a:pt x="2799" y="375"/>
                </a:cubicBezTo>
                <a:cubicBezTo>
                  <a:pt x="2799" y="368"/>
                  <a:pt x="2786" y="371"/>
                  <a:pt x="2780" y="371"/>
                </a:cubicBezTo>
                <a:cubicBezTo>
                  <a:pt x="2732" y="371"/>
                  <a:pt x="2732" y="371"/>
                  <a:pt x="2732" y="371"/>
                </a:cubicBezTo>
                <a:cubicBezTo>
                  <a:pt x="2721" y="371"/>
                  <a:pt x="2706" y="386"/>
                  <a:pt x="2700" y="388"/>
                </a:cubicBezTo>
                <a:cubicBezTo>
                  <a:pt x="2693" y="390"/>
                  <a:pt x="2689" y="375"/>
                  <a:pt x="2685" y="366"/>
                </a:cubicBezTo>
                <a:cubicBezTo>
                  <a:pt x="2680" y="358"/>
                  <a:pt x="2672" y="366"/>
                  <a:pt x="2663" y="360"/>
                </a:cubicBezTo>
                <a:cubicBezTo>
                  <a:pt x="2654" y="353"/>
                  <a:pt x="2631" y="368"/>
                  <a:pt x="2631" y="368"/>
                </a:cubicBezTo>
                <a:cubicBezTo>
                  <a:pt x="2631" y="368"/>
                  <a:pt x="2603" y="390"/>
                  <a:pt x="2592" y="392"/>
                </a:cubicBezTo>
                <a:cubicBezTo>
                  <a:pt x="2581" y="394"/>
                  <a:pt x="2562" y="409"/>
                  <a:pt x="2553" y="412"/>
                </a:cubicBezTo>
                <a:cubicBezTo>
                  <a:pt x="2544" y="414"/>
                  <a:pt x="2523" y="437"/>
                  <a:pt x="2505" y="442"/>
                </a:cubicBezTo>
                <a:cubicBezTo>
                  <a:pt x="2488" y="446"/>
                  <a:pt x="2516" y="420"/>
                  <a:pt x="2523" y="414"/>
                </a:cubicBezTo>
                <a:cubicBezTo>
                  <a:pt x="2529" y="407"/>
                  <a:pt x="2536" y="399"/>
                  <a:pt x="2536" y="392"/>
                </a:cubicBezTo>
                <a:cubicBezTo>
                  <a:pt x="2536" y="386"/>
                  <a:pt x="2549" y="383"/>
                  <a:pt x="2562" y="377"/>
                </a:cubicBezTo>
                <a:cubicBezTo>
                  <a:pt x="2575" y="371"/>
                  <a:pt x="2575" y="366"/>
                  <a:pt x="2581" y="356"/>
                </a:cubicBezTo>
                <a:cubicBezTo>
                  <a:pt x="2587" y="345"/>
                  <a:pt x="2596" y="340"/>
                  <a:pt x="2594" y="334"/>
                </a:cubicBezTo>
                <a:cubicBezTo>
                  <a:pt x="2592" y="328"/>
                  <a:pt x="2605" y="321"/>
                  <a:pt x="2611" y="317"/>
                </a:cubicBezTo>
                <a:cubicBezTo>
                  <a:pt x="2618" y="312"/>
                  <a:pt x="2626" y="308"/>
                  <a:pt x="2639" y="295"/>
                </a:cubicBezTo>
                <a:cubicBezTo>
                  <a:pt x="2652" y="282"/>
                  <a:pt x="2641" y="282"/>
                  <a:pt x="2641" y="282"/>
                </a:cubicBezTo>
                <a:cubicBezTo>
                  <a:pt x="2641" y="282"/>
                  <a:pt x="2663" y="272"/>
                  <a:pt x="2670" y="265"/>
                </a:cubicBezTo>
                <a:cubicBezTo>
                  <a:pt x="2676" y="259"/>
                  <a:pt x="2676" y="246"/>
                  <a:pt x="2683" y="239"/>
                </a:cubicBezTo>
                <a:cubicBezTo>
                  <a:pt x="2689" y="233"/>
                  <a:pt x="2698" y="218"/>
                  <a:pt x="2687" y="207"/>
                </a:cubicBezTo>
                <a:cubicBezTo>
                  <a:pt x="2676" y="196"/>
                  <a:pt x="2678" y="194"/>
                  <a:pt x="2670" y="188"/>
                </a:cubicBezTo>
                <a:cubicBezTo>
                  <a:pt x="2661" y="181"/>
                  <a:pt x="2680" y="181"/>
                  <a:pt x="2695" y="179"/>
                </a:cubicBezTo>
                <a:cubicBezTo>
                  <a:pt x="2711" y="177"/>
                  <a:pt x="2693" y="138"/>
                  <a:pt x="2687" y="125"/>
                </a:cubicBezTo>
                <a:cubicBezTo>
                  <a:pt x="2680" y="112"/>
                  <a:pt x="2639" y="108"/>
                  <a:pt x="2633" y="103"/>
                </a:cubicBezTo>
                <a:cubicBezTo>
                  <a:pt x="2626" y="99"/>
                  <a:pt x="2575" y="101"/>
                  <a:pt x="2575" y="101"/>
                </a:cubicBezTo>
                <a:cubicBezTo>
                  <a:pt x="2575" y="101"/>
                  <a:pt x="2562" y="114"/>
                  <a:pt x="2546" y="114"/>
                </a:cubicBezTo>
                <a:cubicBezTo>
                  <a:pt x="2531" y="114"/>
                  <a:pt x="2555" y="91"/>
                  <a:pt x="2549" y="84"/>
                </a:cubicBezTo>
                <a:cubicBezTo>
                  <a:pt x="2542" y="78"/>
                  <a:pt x="2538" y="88"/>
                  <a:pt x="2531" y="86"/>
                </a:cubicBezTo>
                <a:cubicBezTo>
                  <a:pt x="2525" y="84"/>
                  <a:pt x="2531" y="67"/>
                  <a:pt x="2531" y="67"/>
                </a:cubicBezTo>
                <a:cubicBezTo>
                  <a:pt x="2531" y="67"/>
                  <a:pt x="2488" y="54"/>
                  <a:pt x="2488" y="47"/>
                </a:cubicBezTo>
                <a:cubicBezTo>
                  <a:pt x="2488" y="41"/>
                  <a:pt x="2544" y="26"/>
                  <a:pt x="2549" y="19"/>
                </a:cubicBezTo>
                <a:cubicBezTo>
                  <a:pt x="2553" y="13"/>
                  <a:pt x="2516" y="9"/>
                  <a:pt x="2501" y="4"/>
                </a:cubicBezTo>
                <a:cubicBezTo>
                  <a:pt x="2486" y="0"/>
                  <a:pt x="2464" y="11"/>
                  <a:pt x="2454" y="15"/>
                </a:cubicBezTo>
                <a:cubicBezTo>
                  <a:pt x="2443" y="19"/>
                  <a:pt x="2428" y="73"/>
                  <a:pt x="2421" y="82"/>
                </a:cubicBezTo>
                <a:cubicBezTo>
                  <a:pt x="2415" y="91"/>
                  <a:pt x="2432" y="112"/>
                  <a:pt x="2441" y="119"/>
                </a:cubicBezTo>
                <a:cubicBezTo>
                  <a:pt x="2449" y="125"/>
                  <a:pt x="2473" y="132"/>
                  <a:pt x="2462" y="136"/>
                </a:cubicBezTo>
                <a:cubicBezTo>
                  <a:pt x="2451" y="140"/>
                  <a:pt x="2430" y="132"/>
                  <a:pt x="2421" y="129"/>
                </a:cubicBezTo>
                <a:cubicBezTo>
                  <a:pt x="2413" y="127"/>
                  <a:pt x="2397" y="119"/>
                  <a:pt x="2387" y="123"/>
                </a:cubicBezTo>
                <a:cubicBezTo>
                  <a:pt x="2376" y="127"/>
                  <a:pt x="2391" y="155"/>
                  <a:pt x="2391" y="155"/>
                </a:cubicBezTo>
                <a:cubicBezTo>
                  <a:pt x="2391" y="155"/>
                  <a:pt x="2395" y="194"/>
                  <a:pt x="2389" y="192"/>
                </a:cubicBezTo>
                <a:cubicBezTo>
                  <a:pt x="2382" y="190"/>
                  <a:pt x="2372" y="168"/>
                  <a:pt x="2372" y="157"/>
                </a:cubicBezTo>
                <a:cubicBezTo>
                  <a:pt x="2372" y="147"/>
                  <a:pt x="2363" y="151"/>
                  <a:pt x="2350" y="155"/>
                </a:cubicBezTo>
                <a:cubicBezTo>
                  <a:pt x="2337" y="160"/>
                  <a:pt x="2331" y="164"/>
                  <a:pt x="2320" y="164"/>
                </a:cubicBezTo>
                <a:cubicBezTo>
                  <a:pt x="2309" y="164"/>
                  <a:pt x="2311" y="147"/>
                  <a:pt x="2307" y="138"/>
                </a:cubicBezTo>
                <a:cubicBezTo>
                  <a:pt x="2302" y="129"/>
                  <a:pt x="2279" y="151"/>
                  <a:pt x="2270" y="153"/>
                </a:cubicBezTo>
                <a:cubicBezTo>
                  <a:pt x="2261" y="155"/>
                  <a:pt x="2238" y="170"/>
                  <a:pt x="2242" y="183"/>
                </a:cubicBezTo>
                <a:cubicBezTo>
                  <a:pt x="2246" y="196"/>
                  <a:pt x="2216" y="198"/>
                  <a:pt x="2210" y="200"/>
                </a:cubicBezTo>
                <a:cubicBezTo>
                  <a:pt x="2203" y="203"/>
                  <a:pt x="2173" y="218"/>
                  <a:pt x="2160" y="215"/>
                </a:cubicBezTo>
                <a:cubicBezTo>
                  <a:pt x="2147" y="213"/>
                  <a:pt x="2149" y="222"/>
                  <a:pt x="2143" y="231"/>
                </a:cubicBezTo>
                <a:cubicBezTo>
                  <a:pt x="2136" y="239"/>
                  <a:pt x="2125" y="265"/>
                  <a:pt x="2110" y="265"/>
                </a:cubicBezTo>
                <a:cubicBezTo>
                  <a:pt x="2095" y="265"/>
                  <a:pt x="2108" y="302"/>
                  <a:pt x="2108" y="317"/>
                </a:cubicBezTo>
                <a:cubicBezTo>
                  <a:pt x="2108" y="332"/>
                  <a:pt x="2125" y="373"/>
                  <a:pt x="2117" y="379"/>
                </a:cubicBezTo>
                <a:cubicBezTo>
                  <a:pt x="2108" y="386"/>
                  <a:pt x="2095" y="362"/>
                  <a:pt x="2095" y="362"/>
                </a:cubicBezTo>
                <a:cubicBezTo>
                  <a:pt x="2095" y="362"/>
                  <a:pt x="1981" y="381"/>
                  <a:pt x="1974" y="383"/>
                </a:cubicBezTo>
                <a:cubicBezTo>
                  <a:pt x="1968" y="386"/>
                  <a:pt x="1989" y="457"/>
                  <a:pt x="1996" y="468"/>
                </a:cubicBezTo>
                <a:cubicBezTo>
                  <a:pt x="2002" y="478"/>
                  <a:pt x="2024" y="489"/>
                  <a:pt x="2026" y="502"/>
                </a:cubicBezTo>
                <a:cubicBezTo>
                  <a:pt x="2028" y="515"/>
                  <a:pt x="2035" y="554"/>
                  <a:pt x="2032" y="564"/>
                </a:cubicBezTo>
                <a:cubicBezTo>
                  <a:pt x="2030" y="575"/>
                  <a:pt x="2035" y="623"/>
                  <a:pt x="2035" y="623"/>
                </a:cubicBezTo>
                <a:cubicBezTo>
                  <a:pt x="2035" y="623"/>
                  <a:pt x="2017" y="616"/>
                  <a:pt x="2011" y="608"/>
                </a:cubicBezTo>
                <a:cubicBezTo>
                  <a:pt x="2004" y="599"/>
                  <a:pt x="1998" y="560"/>
                  <a:pt x="1994" y="545"/>
                </a:cubicBezTo>
                <a:cubicBezTo>
                  <a:pt x="1989" y="530"/>
                  <a:pt x="2011" y="536"/>
                  <a:pt x="2022" y="528"/>
                </a:cubicBezTo>
                <a:cubicBezTo>
                  <a:pt x="2032" y="519"/>
                  <a:pt x="2007" y="515"/>
                  <a:pt x="1994" y="513"/>
                </a:cubicBezTo>
                <a:cubicBezTo>
                  <a:pt x="1981" y="511"/>
                  <a:pt x="1985" y="506"/>
                  <a:pt x="1978" y="500"/>
                </a:cubicBezTo>
                <a:cubicBezTo>
                  <a:pt x="1972" y="493"/>
                  <a:pt x="1953" y="480"/>
                  <a:pt x="1940" y="465"/>
                </a:cubicBezTo>
                <a:cubicBezTo>
                  <a:pt x="1927" y="450"/>
                  <a:pt x="1920" y="470"/>
                  <a:pt x="1914" y="476"/>
                </a:cubicBezTo>
                <a:cubicBezTo>
                  <a:pt x="1907" y="483"/>
                  <a:pt x="1927" y="504"/>
                  <a:pt x="1927" y="504"/>
                </a:cubicBezTo>
                <a:cubicBezTo>
                  <a:pt x="1903" y="500"/>
                  <a:pt x="1903" y="500"/>
                  <a:pt x="1903" y="500"/>
                </a:cubicBezTo>
                <a:cubicBezTo>
                  <a:pt x="1883" y="513"/>
                  <a:pt x="1883" y="513"/>
                  <a:pt x="1883" y="513"/>
                </a:cubicBezTo>
                <a:cubicBezTo>
                  <a:pt x="1883" y="513"/>
                  <a:pt x="1894" y="534"/>
                  <a:pt x="1901" y="539"/>
                </a:cubicBezTo>
                <a:cubicBezTo>
                  <a:pt x="1907" y="543"/>
                  <a:pt x="1916" y="562"/>
                  <a:pt x="1909" y="564"/>
                </a:cubicBezTo>
                <a:cubicBezTo>
                  <a:pt x="1903" y="567"/>
                  <a:pt x="1875" y="556"/>
                  <a:pt x="1868" y="549"/>
                </a:cubicBezTo>
                <a:cubicBezTo>
                  <a:pt x="1862" y="543"/>
                  <a:pt x="1864" y="519"/>
                  <a:pt x="1864" y="506"/>
                </a:cubicBezTo>
                <a:cubicBezTo>
                  <a:pt x="1864" y="493"/>
                  <a:pt x="1862" y="446"/>
                  <a:pt x="1851" y="448"/>
                </a:cubicBezTo>
                <a:cubicBezTo>
                  <a:pt x="1840" y="450"/>
                  <a:pt x="1849" y="483"/>
                  <a:pt x="1849" y="483"/>
                </a:cubicBezTo>
                <a:cubicBezTo>
                  <a:pt x="1849" y="483"/>
                  <a:pt x="1827" y="506"/>
                  <a:pt x="1821" y="511"/>
                </a:cubicBezTo>
                <a:cubicBezTo>
                  <a:pt x="1814" y="515"/>
                  <a:pt x="1814" y="541"/>
                  <a:pt x="1817" y="549"/>
                </a:cubicBezTo>
                <a:cubicBezTo>
                  <a:pt x="1819" y="558"/>
                  <a:pt x="1821" y="603"/>
                  <a:pt x="1821" y="603"/>
                </a:cubicBezTo>
                <a:cubicBezTo>
                  <a:pt x="1821" y="603"/>
                  <a:pt x="1832" y="664"/>
                  <a:pt x="1829" y="672"/>
                </a:cubicBezTo>
                <a:cubicBezTo>
                  <a:pt x="1827" y="681"/>
                  <a:pt x="1847" y="685"/>
                  <a:pt x="1855" y="685"/>
                </a:cubicBezTo>
                <a:cubicBezTo>
                  <a:pt x="1864" y="685"/>
                  <a:pt x="1886" y="689"/>
                  <a:pt x="1892" y="696"/>
                </a:cubicBezTo>
                <a:cubicBezTo>
                  <a:pt x="1899" y="702"/>
                  <a:pt x="1914" y="741"/>
                  <a:pt x="1912" y="752"/>
                </a:cubicBezTo>
                <a:cubicBezTo>
                  <a:pt x="1909" y="763"/>
                  <a:pt x="1935" y="784"/>
                  <a:pt x="1935" y="784"/>
                </a:cubicBezTo>
                <a:cubicBezTo>
                  <a:pt x="1935" y="784"/>
                  <a:pt x="1909" y="786"/>
                  <a:pt x="1903" y="778"/>
                </a:cubicBezTo>
                <a:cubicBezTo>
                  <a:pt x="1896" y="769"/>
                  <a:pt x="1899" y="752"/>
                  <a:pt x="1894" y="735"/>
                </a:cubicBezTo>
                <a:cubicBezTo>
                  <a:pt x="1890" y="717"/>
                  <a:pt x="1886" y="717"/>
                  <a:pt x="1871" y="707"/>
                </a:cubicBezTo>
                <a:cubicBezTo>
                  <a:pt x="1855" y="696"/>
                  <a:pt x="1853" y="713"/>
                  <a:pt x="1847" y="717"/>
                </a:cubicBezTo>
                <a:cubicBezTo>
                  <a:pt x="1840" y="722"/>
                  <a:pt x="1838" y="741"/>
                  <a:pt x="1836" y="754"/>
                </a:cubicBezTo>
                <a:cubicBezTo>
                  <a:pt x="1834" y="767"/>
                  <a:pt x="1829" y="788"/>
                  <a:pt x="1829" y="804"/>
                </a:cubicBezTo>
                <a:cubicBezTo>
                  <a:pt x="1829" y="819"/>
                  <a:pt x="1808" y="838"/>
                  <a:pt x="1788" y="842"/>
                </a:cubicBezTo>
                <a:cubicBezTo>
                  <a:pt x="1769" y="847"/>
                  <a:pt x="1745" y="849"/>
                  <a:pt x="1730" y="842"/>
                </a:cubicBezTo>
                <a:cubicBezTo>
                  <a:pt x="1715" y="836"/>
                  <a:pt x="1730" y="827"/>
                  <a:pt x="1730" y="827"/>
                </a:cubicBezTo>
                <a:cubicBezTo>
                  <a:pt x="1730" y="827"/>
                  <a:pt x="1776" y="810"/>
                  <a:pt x="1782" y="801"/>
                </a:cubicBezTo>
                <a:cubicBezTo>
                  <a:pt x="1788" y="793"/>
                  <a:pt x="1804" y="756"/>
                  <a:pt x="1808" y="745"/>
                </a:cubicBezTo>
                <a:cubicBezTo>
                  <a:pt x="1812" y="735"/>
                  <a:pt x="1814" y="720"/>
                  <a:pt x="1804" y="717"/>
                </a:cubicBezTo>
                <a:cubicBezTo>
                  <a:pt x="1793" y="715"/>
                  <a:pt x="1799" y="679"/>
                  <a:pt x="1797" y="666"/>
                </a:cubicBezTo>
                <a:cubicBezTo>
                  <a:pt x="1795" y="653"/>
                  <a:pt x="1793" y="582"/>
                  <a:pt x="1791" y="571"/>
                </a:cubicBezTo>
                <a:cubicBezTo>
                  <a:pt x="1788" y="560"/>
                  <a:pt x="1786" y="552"/>
                  <a:pt x="1778" y="539"/>
                </a:cubicBezTo>
                <a:cubicBezTo>
                  <a:pt x="1769" y="526"/>
                  <a:pt x="1791" y="496"/>
                  <a:pt x="1795" y="483"/>
                </a:cubicBezTo>
                <a:cubicBezTo>
                  <a:pt x="1799" y="470"/>
                  <a:pt x="1801" y="450"/>
                  <a:pt x="1797" y="444"/>
                </a:cubicBezTo>
                <a:cubicBezTo>
                  <a:pt x="1793" y="437"/>
                  <a:pt x="1763" y="429"/>
                  <a:pt x="1763" y="429"/>
                </a:cubicBezTo>
                <a:cubicBezTo>
                  <a:pt x="1763" y="429"/>
                  <a:pt x="1763" y="399"/>
                  <a:pt x="1756" y="401"/>
                </a:cubicBezTo>
                <a:cubicBezTo>
                  <a:pt x="1750" y="403"/>
                  <a:pt x="1730" y="422"/>
                  <a:pt x="1730" y="422"/>
                </a:cubicBezTo>
                <a:cubicBezTo>
                  <a:pt x="1730" y="422"/>
                  <a:pt x="1706" y="524"/>
                  <a:pt x="1709" y="532"/>
                </a:cubicBezTo>
                <a:cubicBezTo>
                  <a:pt x="1711" y="541"/>
                  <a:pt x="1680" y="556"/>
                  <a:pt x="1670" y="564"/>
                </a:cubicBezTo>
                <a:cubicBezTo>
                  <a:pt x="1659" y="573"/>
                  <a:pt x="1665" y="590"/>
                  <a:pt x="1670" y="597"/>
                </a:cubicBezTo>
                <a:cubicBezTo>
                  <a:pt x="1674" y="603"/>
                  <a:pt x="1680" y="629"/>
                  <a:pt x="1680" y="629"/>
                </a:cubicBezTo>
                <a:cubicBezTo>
                  <a:pt x="1680" y="629"/>
                  <a:pt x="1672" y="644"/>
                  <a:pt x="1670" y="653"/>
                </a:cubicBezTo>
                <a:cubicBezTo>
                  <a:pt x="1668" y="661"/>
                  <a:pt x="1689" y="666"/>
                  <a:pt x="1689" y="666"/>
                </a:cubicBezTo>
                <a:cubicBezTo>
                  <a:pt x="1702" y="692"/>
                  <a:pt x="1702" y="692"/>
                  <a:pt x="1702" y="692"/>
                </a:cubicBezTo>
                <a:cubicBezTo>
                  <a:pt x="1719" y="711"/>
                  <a:pt x="1719" y="711"/>
                  <a:pt x="1719" y="711"/>
                </a:cubicBezTo>
                <a:cubicBezTo>
                  <a:pt x="1719" y="711"/>
                  <a:pt x="1722" y="737"/>
                  <a:pt x="1713" y="743"/>
                </a:cubicBezTo>
                <a:cubicBezTo>
                  <a:pt x="1704" y="750"/>
                  <a:pt x="1678" y="720"/>
                  <a:pt x="1670" y="713"/>
                </a:cubicBezTo>
                <a:cubicBezTo>
                  <a:pt x="1661" y="707"/>
                  <a:pt x="1624" y="674"/>
                  <a:pt x="1611" y="666"/>
                </a:cubicBezTo>
                <a:cubicBezTo>
                  <a:pt x="1598" y="657"/>
                  <a:pt x="1579" y="653"/>
                  <a:pt x="1566" y="651"/>
                </a:cubicBezTo>
                <a:cubicBezTo>
                  <a:pt x="1553" y="648"/>
                  <a:pt x="1514" y="625"/>
                  <a:pt x="1506" y="612"/>
                </a:cubicBezTo>
                <a:cubicBezTo>
                  <a:pt x="1497" y="599"/>
                  <a:pt x="1493" y="618"/>
                  <a:pt x="1493" y="627"/>
                </a:cubicBezTo>
                <a:cubicBezTo>
                  <a:pt x="1493" y="636"/>
                  <a:pt x="1523" y="672"/>
                  <a:pt x="1536" y="681"/>
                </a:cubicBezTo>
                <a:cubicBezTo>
                  <a:pt x="1549" y="689"/>
                  <a:pt x="1525" y="707"/>
                  <a:pt x="1525" y="707"/>
                </a:cubicBezTo>
                <a:cubicBezTo>
                  <a:pt x="1525" y="707"/>
                  <a:pt x="1516" y="728"/>
                  <a:pt x="1508" y="737"/>
                </a:cubicBezTo>
                <a:cubicBezTo>
                  <a:pt x="1499" y="745"/>
                  <a:pt x="1493" y="735"/>
                  <a:pt x="1484" y="724"/>
                </a:cubicBezTo>
                <a:cubicBezTo>
                  <a:pt x="1475" y="713"/>
                  <a:pt x="1480" y="704"/>
                  <a:pt x="1473" y="709"/>
                </a:cubicBezTo>
                <a:cubicBezTo>
                  <a:pt x="1467" y="713"/>
                  <a:pt x="1452" y="717"/>
                  <a:pt x="1441" y="724"/>
                </a:cubicBezTo>
                <a:cubicBezTo>
                  <a:pt x="1430" y="730"/>
                  <a:pt x="1408" y="737"/>
                  <a:pt x="1404" y="743"/>
                </a:cubicBezTo>
                <a:cubicBezTo>
                  <a:pt x="1400" y="750"/>
                  <a:pt x="1372" y="767"/>
                  <a:pt x="1363" y="760"/>
                </a:cubicBezTo>
                <a:cubicBezTo>
                  <a:pt x="1354" y="754"/>
                  <a:pt x="1374" y="724"/>
                  <a:pt x="1365" y="713"/>
                </a:cubicBezTo>
                <a:cubicBezTo>
                  <a:pt x="1357" y="702"/>
                  <a:pt x="1346" y="726"/>
                  <a:pt x="1333" y="737"/>
                </a:cubicBezTo>
                <a:cubicBezTo>
                  <a:pt x="1320" y="748"/>
                  <a:pt x="1279" y="769"/>
                  <a:pt x="1268" y="776"/>
                </a:cubicBezTo>
                <a:cubicBezTo>
                  <a:pt x="1257" y="782"/>
                  <a:pt x="1246" y="821"/>
                  <a:pt x="1246" y="821"/>
                </a:cubicBezTo>
                <a:cubicBezTo>
                  <a:pt x="1246" y="821"/>
                  <a:pt x="1227" y="832"/>
                  <a:pt x="1214" y="832"/>
                </a:cubicBezTo>
                <a:cubicBezTo>
                  <a:pt x="1201" y="832"/>
                  <a:pt x="1201" y="797"/>
                  <a:pt x="1199" y="784"/>
                </a:cubicBezTo>
                <a:cubicBezTo>
                  <a:pt x="1197" y="771"/>
                  <a:pt x="1223" y="756"/>
                  <a:pt x="1227" y="743"/>
                </a:cubicBezTo>
                <a:cubicBezTo>
                  <a:pt x="1231" y="730"/>
                  <a:pt x="1175" y="720"/>
                  <a:pt x="1175" y="720"/>
                </a:cubicBezTo>
                <a:cubicBezTo>
                  <a:pt x="1175" y="720"/>
                  <a:pt x="1171" y="765"/>
                  <a:pt x="1175" y="773"/>
                </a:cubicBezTo>
                <a:cubicBezTo>
                  <a:pt x="1179" y="782"/>
                  <a:pt x="1162" y="795"/>
                  <a:pt x="1162" y="795"/>
                </a:cubicBezTo>
                <a:cubicBezTo>
                  <a:pt x="1177" y="823"/>
                  <a:pt x="1177" y="823"/>
                  <a:pt x="1177" y="823"/>
                </a:cubicBezTo>
                <a:cubicBezTo>
                  <a:pt x="1177" y="823"/>
                  <a:pt x="1177" y="862"/>
                  <a:pt x="1167" y="864"/>
                </a:cubicBezTo>
                <a:cubicBezTo>
                  <a:pt x="1156" y="866"/>
                  <a:pt x="1145" y="838"/>
                  <a:pt x="1134" y="838"/>
                </a:cubicBezTo>
                <a:cubicBezTo>
                  <a:pt x="1123" y="838"/>
                  <a:pt x="1115" y="870"/>
                  <a:pt x="1102" y="881"/>
                </a:cubicBezTo>
                <a:cubicBezTo>
                  <a:pt x="1089" y="892"/>
                  <a:pt x="1084" y="909"/>
                  <a:pt x="1089" y="916"/>
                </a:cubicBezTo>
                <a:cubicBezTo>
                  <a:pt x="1093" y="922"/>
                  <a:pt x="1093" y="935"/>
                  <a:pt x="1089" y="941"/>
                </a:cubicBezTo>
                <a:cubicBezTo>
                  <a:pt x="1084" y="948"/>
                  <a:pt x="1072" y="954"/>
                  <a:pt x="1061" y="952"/>
                </a:cubicBezTo>
                <a:cubicBezTo>
                  <a:pt x="1050" y="950"/>
                  <a:pt x="1046" y="941"/>
                  <a:pt x="1037" y="931"/>
                </a:cubicBezTo>
                <a:cubicBezTo>
                  <a:pt x="1028" y="920"/>
                  <a:pt x="1018" y="935"/>
                  <a:pt x="1018" y="941"/>
                </a:cubicBezTo>
                <a:cubicBezTo>
                  <a:pt x="1018" y="948"/>
                  <a:pt x="1039" y="980"/>
                  <a:pt x="1039" y="987"/>
                </a:cubicBezTo>
                <a:cubicBezTo>
                  <a:pt x="1039" y="993"/>
                  <a:pt x="1013" y="985"/>
                  <a:pt x="1009" y="978"/>
                </a:cubicBezTo>
                <a:cubicBezTo>
                  <a:pt x="1005" y="972"/>
                  <a:pt x="974" y="935"/>
                  <a:pt x="966" y="926"/>
                </a:cubicBezTo>
                <a:cubicBezTo>
                  <a:pt x="957" y="918"/>
                  <a:pt x="964" y="879"/>
                  <a:pt x="959" y="857"/>
                </a:cubicBezTo>
                <a:cubicBezTo>
                  <a:pt x="955" y="836"/>
                  <a:pt x="938" y="840"/>
                  <a:pt x="931" y="825"/>
                </a:cubicBezTo>
                <a:cubicBezTo>
                  <a:pt x="925" y="810"/>
                  <a:pt x="996" y="853"/>
                  <a:pt x="1002" y="855"/>
                </a:cubicBezTo>
                <a:cubicBezTo>
                  <a:pt x="1009" y="857"/>
                  <a:pt x="1039" y="864"/>
                  <a:pt x="1065" y="864"/>
                </a:cubicBezTo>
                <a:cubicBezTo>
                  <a:pt x="1091" y="864"/>
                  <a:pt x="1104" y="806"/>
                  <a:pt x="1100" y="788"/>
                </a:cubicBezTo>
                <a:cubicBezTo>
                  <a:pt x="1095" y="771"/>
                  <a:pt x="1054" y="735"/>
                  <a:pt x="1037" y="724"/>
                </a:cubicBezTo>
                <a:cubicBezTo>
                  <a:pt x="1020" y="713"/>
                  <a:pt x="968" y="683"/>
                  <a:pt x="957" y="681"/>
                </a:cubicBezTo>
                <a:cubicBezTo>
                  <a:pt x="946" y="679"/>
                  <a:pt x="931" y="666"/>
                  <a:pt x="923" y="657"/>
                </a:cubicBezTo>
                <a:cubicBezTo>
                  <a:pt x="914" y="648"/>
                  <a:pt x="905" y="657"/>
                  <a:pt x="890" y="653"/>
                </a:cubicBezTo>
                <a:cubicBezTo>
                  <a:pt x="875" y="648"/>
                  <a:pt x="862" y="644"/>
                  <a:pt x="851" y="642"/>
                </a:cubicBezTo>
                <a:cubicBezTo>
                  <a:pt x="840" y="640"/>
                  <a:pt x="860" y="618"/>
                  <a:pt x="875" y="603"/>
                </a:cubicBezTo>
                <a:cubicBezTo>
                  <a:pt x="890" y="588"/>
                  <a:pt x="858" y="592"/>
                  <a:pt x="849" y="597"/>
                </a:cubicBezTo>
                <a:cubicBezTo>
                  <a:pt x="840" y="601"/>
                  <a:pt x="834" y="608"/>
                  <a:pt x="827" y="605"/>
                </a:cubicBezTo>
                <a:cubicBezTo>
                  <a:pt x="821" y="603"/>
                  <a:pt x="827" y="590"/>
                  <a:pt x="821" y="584"/>
                </a:cubicBezTo>
                <a:cubicBezTo>
                  <a:pt x="815" y="577"/>
                  <a:pt x="815" y="592"/>
                  <a:pt x="812" y="599"/>
                </a:cubicBezTo>
                <a:cubicBezTo>
                  <a:pt x="810" y="605"/>
                  <a:pt x="797" y="608"/>
                  <a:pt x="789" y="597"/>
                </a:cubicBezTo>
                <a:cubicBezTo>
                  <a:pt x="780" y="586"/>
                  <a:pt x="791" y="580"/>
                  <a:pt x="778" y="584"/>
                </a:cubicBezTo>
                <a:cubicBezTo>
                  <a:pt x="765" y="588"/>
                  <a:pt x="767" y="616"/>
                  <a:pt x="761" y="627"/>
                </a:cubicBezTo>
                <a:cubicBezTo>
                  <a:pt x="754" y="638"/>
                  <a:pt x="752" y="610"/>
                  <a:pt x="745" y="605"/>
                </a:cubicBezTo>
                <a:cubicBezTo>
                  <a:pt x="739" y="601"/>
                  <a:pt x="756" y="577"/>
                  <a:pt x="761" y="564"/>
                </a:cubicBezTo>
                <a:cubicBezTo>
                  <a:pt x="765" y="552"/>
                  <a:pt x="728" y="592"/>
                  <a:pt x="726" y="599"/>
                </a:cubicBezTo>
                <a:cubicBezTo>
                  <a:pt x="724" y="605"/>
                  <a:pt x="713" y="623"/>
                  <a:pt x="707" y="627"/>
                </a:cubicBezTo>
                <a:cubicBezTo>
                  <a:pt x="700" y="631"/>
                  <a:pt x="696" y="620"/>
                  <a:pt x="694" y="612"/>
                </a:cubicBezTo>
                <a:cubicBezTo>
                  <a:pt x="691" y="603"/>
                  <a:pt x="685" y="610"/>
                  <a:pt x="670" y="614"/>
                </a:cubicBezTo>
                <a:cubicBezTo>
                  <a:pt x="655" y="618"/>
                  <a:pt x="674" y="627"/>
                  <a:pt x="672" y="633"/>
                </a:cubicBezTo>
                <a:cubicBezTo>
                  <a:pt x="670" y="640"/>
                  <a:pt x="653" y="651"/>
                  <a:pt x="646" y="651"/>
                </a:cubicBezTo>
                <a:cubicBezTo>
                  <a:pt x="640" y="651"/>
                  <a:pt x="627" y="651"/>
                  <a:pt x="609" y="642"/>
                </a:cubicBezTo>
                <a:cubicBezTo>
                  <a:pt x="609" y="642"/>
                  <a:pt x="599" y="666"/>
                  <a:pt x="592" y="666"/>
                </a:cubicBezTo>
                <a:cubicBezTo>
                  <a:pt x="586" y="666"/>
                  <a:pt x="577" y="668"/>
                  <a:pt x="577" y="674"/>
                </a:cubicBezTo>
                <a:cubicBezTo>
                  <a:pt x="577" y="681"/>
                  <a:pt x="586" y="692"/>
                  <a:pt x="586" y="692"/>
                </a:cubicBezTo>
                <a:cubicBezTo>
                  <a:pt x="586" y="692"/>
                  <a:pt x="581" y="707"/>
                  <a:pt x="573" y="711"/>
                </a:cubicBezTo>
                <a:cubicBezTo>
                  <a:pt x="564" y="715"/>
                  <a:pt x="553" y="709"/>
                  <a:pt x="551" y="694"/>
                </a:cubicBezTo>
                <a:cubicBezTo>
                  <a:pt x="549" y="679"/>
                  <a:pt x="538" y="700"/>
                  <a:pt x="534" y="707"/>
                </a:cubicBezTo>
                <a:cubicBezTo>
                  <a:pt x="529" y="713"/>
                  <a:pt x="506" y="743"/>
                  <a:pt x="504" y="756"/>
                </a:cubicBezTo>
                <a:cubicBezTo>
                  <a:pt x="501" y="769"/>
                  <a:pt x="540" y="726"/>
                  <a:pt x="540" y="726"/>
                </a:cubicBezTo>
                <a:cubicBezTo>
                  <a:pt x="540" y="726"/>
                  <a:pt x="553" y="735"/>
                  <a:pt x="568" y="732"/>
                </a:cubicBezTo>
                <a:cubicBezTo>
                  <a:pt x="583" y="730"/>
                  <a:pt x="558" y="756"/>
                  <a:pt x="547" y="756"/>
                </a:cubicBezTo>
                <a:cubicBezTo>
                  <a:pt x="536" y="756"/>
                  <a:pt x="525" y="780"/>
                  <a:pt x="525" y="780"/>
                </a:cubicBezTo>
                <a:cubicBezTo>
                  <a:pt x="508" y="812"/>
                  <a:pt x="508" y="812"/>
                  <a:pt x="508" y="812"/>
                </a:cubicBezTo>
                <a:cubicBezTo>
                  <a:pt x="506" y="827"/>
                  <a:pt x="506" y="827"/>
                  <a:pt x="506" y="827"/>
                </a:cubicBezTo>
                <a:cubicBezTo>
                  <a:pt x="506" y="827"/>
                  <a:pt x="497" y="855"/>
                  <a:pt x="488" y="853"/>
                </a:cubicBezTo>
                <a:cubicBezTo>
                  <a:pt x="480" y="851"/>
                  <a:pt x="480" y="866"/>
                  <a:pt x="478" y="873"/>
                </a:cubicBezTo>
                <a:cubicBezTo>
                  <a:pt x="475" y="879"/>
                  <a:pt x="473" y="892"/>
                  <a:pt x="473" y="892"/>
                </a:cubicBezTo>
                <a:cubicBezTo>
                  <a:pt x="467" y="913"/>
                  <a:pt x="467" y="913"/>
                  <a:pt x="467" y="913"/>
                </a:cubicBezTo>
                <a:cubicBezTo>
                  <a:pt x="450" y="922"/>
                  <a:pt x="450" y="922"/>
                  <a:pt x="450" y="922"/>
                </a:cubicBezTo>
                <a:cubicBezTo>
                  <a:pt x="458" y="950"/>
                  <a:pt x="458" y="950"/>
                  <a:pt x="458" y="950"/>
                </a:cubicBezTo>
                <a:cubicBezTo>
                  <a:pt x="458" y="950"/>
                  <a:pt x="441" y="972"/>
                  <a:pt x="434" y="974"/>
                </a:cubicBezTo>
                <a:cubicBezTo>
                  <a:pt x="428" y="976"/>
                  <a:pt x="424" y="991"/>
                  <a:pt x="424" y="991"/>
                </a:cubicBezTo>
                <a:cubicBezTo>
                  <a:pt x="408" y="1013"/>
                  <a:pt x="408" y="1013"/>
                  <a:pt x="408" y="1013"/>
                </a:cubicBezTo>
                <a:cubicBezTo>
                  <a:pt x="408" y="1013"/>
                  <a:pt x="393" y="1004"/>
                  <a:pt x="385" y="1006"/>
                </a:cubicBezTo>
                <a:cubicBezTo>
                  <a:pt x="376" y="1008"/>
                  <a:pt x="385" y="1030"/>
                  <a:pt x="385" y="1030"/>
                </a:cubicBezTo>
                <a:cubicBezTo>
                  <a:pt x="365" y="1034"/>
                  <a:pt x="365" y="1034"/>
                  <a:pt x="365" y="1034"/>
                </a:cubicBezTo>
                <a:cubicBezTo>
                  <a:pt x="357" y="1049"/>
                  <a:pt x="357" y="1049"/>
                  <a:pt x="357" y="1049"/>
                </a:cubicBezTo>
                <a:cubicBezTo>
                  <a:pt x="357" y="1049"/>
                  <a:pt x="346" y="1053"/>
                  <a:pt x="339" y="1053"/>
                </a:cubicBezTo>
                <a:cubicBezTo>
                  <a:pt x="333" y="1053"/>
                  <a:pt x="337" y="1069"/>
                  <a:pt x="337" y="1069"/>
                </a:cubicBezTo>
                <a:cubicBezTo>
                  <a:pt x="311" y="1086"/>
                  <a:pt x="311" y="1086"/>
                  <a:pt x="311" y="1086"/>
                </a:cubicBezTo>
                <a:cubicBezTo>
                  <a:pt x="322" y="1118"/>
                  <a:pt x="322" y="1118"/>
                  <a:pt x="322" y="1118"/>
                </a:cubicBezTo>
                <a:cubicBezTo>
                  <a:pt x="322" y="1118"/>
                  <a:pt x="326" y="1131"/>
                  <a:pt x="329" y="1144"/>
                </a:cubicBezTo>
                <a:cubicBezTo>
                  <a:pt x="331" y="1157"/>
                  <a:pt x="326" y="1155"/>
                  <a:pt x="326" y="1155"/>
                </a:cubicBezTo>
                <a:cubicBezTo>
                  <a:pt x="326" y="1155"/>
                  <a:pt x="329" y="1183"/>
                  <a:pt x="335" y="1193"/>
                </a:cubicBezTo>
                <a:cubicBezTo>
                  <a:pt x="342" y="1204"/>
                  <a:pt x="333" y="1211"/>
                  <a:pt x="333" y="1211"/>
                </a:cubicBezTo>
                <a:cubicBezTo>
                  <a:pt x="333" y="1211"/>
                  <a:pt x="329" y="1232"/>
                  <a:pt x="329" y="1243"/>
                </a:cubicBezTo>
                <a:cubicBezTo>
                  <a:pt x="329" y="1254"/>
                  <a:pt x="350" y="1262"/>
                  <a:pt x="359" y="1262"/>
                </a:cubicBezTo>
                <a:cubicBezTo>
                  <a:pt x="368" y="1262"/>
                  <a:pt x="380" y="1258"/>
                  <a:pt x="391" y="1252"/>
                </a:cubicBezTo>
                <a:cubicBezTo>
                  <a:pt x="402" y="1245"/>
                  <a:pt x="413" y="1241"/>
                  <a:pt x="421" y="1232"/>
                </a:cubicBezTo>
                <a:cubicBezTo>
                  <a:pt x="430" y="1224"/>
                  <a:pt x="441" y="1206"/>
                  <a:pt x="441" y="1206"/>
                </a:cubicBezTo>
                <a:cubicBezTo>
                  <a:pt x="441" y="1206"/>
                  <a:pt x="447" y="1217"/>
                  <a:pt x="454" y="1228"/>
                </a:cubicBezTo>
                <a:cubicBezTo>
                  <a:pt x="460" y="1239"/>
                  <a:pt x="460" y="1254"/>
                  <a:pt x="460" y="1260"/>
                </a:cubicBezTo>
                <a:cubicBezTo>
                  <a:pt x="460" y="1267"/>
                  <a:pt x="471" y="1297"/>
                  <a:pt x="471" y="1308"/>
                </a:cubicBezTo>
                <a:cubicBezTo>
                  <a:pt x="471" y="1318"/>
                  <a:pt x="486" y="1349"/>
                  <a:pt x="486" y="1349"/>
                </a:cubicBezTo>
                <a:cubicBezTo>
                  <a:pt x="510" y="1349"/>
                  <a:pt x="510" y="1349"/>
                  <a:pt x="510" y="1349"/>
                </a:cubicBezTo>
                <a:cubicBezTo>
                  <a:pt x="510" y="1349"/>
                  <a:pt x="525" y="1342"/>
                  <a:pt x="534" y="1338"/>
                </a:cubicBezTo>
                <a:cubicBezTo>
                  <a:pt x="542" y="1333"/>
                  <a:pt x="547" y="1349"/>
                  <a:pt x="558" y="1344"/>
                </a:cubicBezTo>
                <a:cubicBezTo>
                  <a:pt x="568" y="1340"/>
                  <a:pt x="562" y="1329"/>
                  <a:pt x="562" y="1321"/>
                </a:cubicBezTo>
                <a:cubicBezTo>
                  <a:pt x="562" y="1312"/>
                  <a:pt x="568" y="1295"/>
                  <a:pt x="564" y="1280"/>
                </a:cubicBezTo>
                <a:cubicBezTo>
                  <a:pt x="560" y="1265"/>
                  <a:pt x="573" y="1252"/>
                  <a:pt x="577" y="1243"/>
                </a:cubicBezTo>
                <a:cubicBezTo>
                  <a:pt x="581" y="1234"/>
                  <a:pt x="594" y="1228"/>
                  <a:pt x="588" y="1226"/>
                </a:cubicBezTo>
                <a:cubicBezTo>
                  <a:pt x="581" y="1224"/>
                  <a:pt x="568" y="1226"/>
                  <a:pt x="566" y="1217"/>
                </a:cubicBezTo>
                <a:cubicBezTo>
                  <a:pt x="564" y="1209"/>
                  <a:pt x="570" y="1206"/>
                  <a:pt x="579" y="1204"/>
                </a:cubicBezTo>
                <a:cubicBezTo>
                  <a:pt x="588" y="1202"/>
                  <a:pt x="594" y="1206"/>
                  <a:pt x="603" y="1200"/>
                </a:cubicBezTo>
                <a:cubicBezTo>
                  <a:pt x="612" y="1193"/>
                  <a:pt x="605" y="1181"/>
                  <a:pt x="607" y="1170"/>
                </a:cubicBezTo>
                <a:cubicBezTo>
                  <a:pt x="609" y="1159"/>
                  <a:pt x="590" y="1155"/>
                  <a:pt x="581" y="1148"/>
                </a:cubicBezTo>
                <a:cubicBezTo>
                  <a:pt x="573" y="1142"/>
                  <a:pt x="581" y="1118"/>
                  <a:pt x="581" y="1118"/>
                </a:cubicBezTo>
                <a:cubicBezTo>
                  <a:pt x="581" y="1118"/>
                  <a:pt x="590" y="1069"/>
                  <a:pt x="588" y="1058"/>
                </a:cubicBezTo>
                <a:cubicBezTo>
                  <a:pt x="586" y="1047"/>
                  <a:pt x="607" y="1045"/>
                  <a:pt x="607" y="1045"/>
                </a:cubicBezTo>
                <a:cubicBezTo>
                  <a:pt x="607" y="1045"/>
                  <a:pt x="624" y="1021"/>
                  <a:pt x="635" y="1015"/>
                </a:cubicBezTo>
                <a:cubicBezTo>
                  <a:pt x="646" y="1008"/>
                  <a:pt x="653" y="987"/>
                  <a:pt x="657" y="976"/>
                </a:cubicBezTo>
                <a:cubicBezTo>
                  <a:pt x="661" y="965"/>
                  <a:pt x="676" y="937"/>
                  <a:pt x="670" y="924"/>
                </a:cubicBezTo>
                <a:cubicBezTo>
                  <a:pt x="663" y="911"/>
                  <a:pt x="681" y="909"/>
                  <a:pt x="685" y="896"/>
                </a:cubicBezTo>
                <a:cubicBezTo>
                  <a:pt x="689" y="883"/>
                  <a:pt x="711" y="885"/>
                  <a:pt x="711" y="885"/>
                </a:cubicBezTo>
                <a:cubicBezTo>
                  <a:pt x="741" y="888"/>
                  <a:pt x="741" y="888"/>
                  <a:pt x="741" y="888"/>
                </a:cubicBezTo>
                <a:cubicBezTo>
                  <a:pt x="741" y="888"/>
                  <a:pt x="754" y="918"/>
                  <a:pt x="752" y="926"/>
                </a:cubicBezTo>
                <a:cubicBezTo>
                  <a:pt x="750" y="935"/>
                  <a:pt x="735" y="963"/>
                  <a:pt x="719" y="972"/>
                </a:cubicBezTo>
                <a:cubicBezTo>
                  <a:pt x="704" y="980"/>
                  <a:pt x="689" y="1025"/>
                  <a:pt x="683" y="1043"/>
                </a:cubicBezTo>
                <a:cubicBezTo>
                  <a:pt x="676" y="1060"/>
                  <a:pt x="676" y="1101"/>
                  <a:pt x="672" y="1112"/>
                </a:cubicBezTo>
                <a:cubicBezTo>
                  <a:pt x="668" y="1122"/>
                  <a:pt x="687" y="1153"/>
                  <a:pt x="691" y="1159"/>
                </a:cubicBezTo>
                <a:cubicBezTo>
                  <a:pt x="696" y="1165"/>
                  <a:pt x="726" y="1178"/>
                  <a:pt x="726" y="1178"/>
                </a:cubicBezTo>
                <a:cubicBezTo>
                  <a:pt x="726" y="1178"/>
                  <a:pt x="780" y="1172"/>
                  <a:pt x="793" y="1165"/>
                </a:cubicBezTo>
                <a:cubicBezTo>
                  <a:pt x="806" y="1159"/>
                  <a:pt x="825" y="1146"/>
                  <a:pt x="832" y="1148"/>
                </a:cubicBezTo>
                <a:cubicBezTo>
                  <a:pt x="838" y="1150"/>
                  <a:pt x="856" y="1170"/>
                  <a:pt x="862" y="1176"/>
                </a:cubicBezTo>
                <a:cubicBezTo>
                  <a:pt x="868" y="1183"/>
                  <a:pt x="862" y="1185"/>
                  <a:pt x="847" y="1193"/>
                </a:cubicBezTo>
                <a:cubicBezTo>
                  <a:pt x="832" y="1202"/>
                  <a:pt x="838" y="1200"/>
                  <a:pt x="832" y="1202"/>
                </a:cubicBezTo>
                <a:cubicBezTo>
                  <a:pt x="825" y="1204"/>
                  <a:pt x="821" y="1226"/>
                  <a:pt x="819" y="1239"/>
                </a:cubicBezTo>
                <a:cubicBezTo>
                  <a:pt x="817" y="1252"/>
                  <a:pt x="810" y="1247"/>
                  <a:pt x="797" y="1241"/>
                </a:cubicBezTo>
                <a:cubicBezTo>
                  <a:pt x="784" y="1234"/>
                  <a:pt x="780" y="1206"/>
                  <a:pt x="780" y="1206"/>
                </a:cubicBezTo>
                <a:cubicBezTo>
                  <a:pt x="752" y="1206"/>
                  <a:pt x="752" y="1206"/>
                  <a:pt x="752" y="1206"/>
                </a:cubicBezTo>
                <a:cubicBezTo>
                  <a:pt x="743" y="1206"/>
                  <a:pt x="715" y="1217"/>
                  <a:pt x="715" y="1217"/>
                </a:cubicBezTo>
                <a:cubicBezTo>
                  <a:pt x="689" y="1230"/>
                  <a:pt x="689" y="1230"/>
                  <a:pt x="689" y="1230"/>
                </a:cubicBezTo>
                <a:cubicBezTo>
                  <a:pt x="694" y="1247"/>
                  <a:pt x="694" y="1247"/>
                  <a:pt x="694" y="1247"/>
                </a:cubicBezTo>
                <a:cubicBezTo>
                  <a:pt x="709" y="1254"/>
                  <a:pt x="709" y="1254"/>
                  <a:pt x="709" y="1254"/>
                </a:cubicBezTo>
                <a:cubicBezTo>
                  <a:pt x="709" y="1254"/>
                  <a:pt x="717" y="1256"/>
                  <a:pt x="730" y="1262"/>
                </a:cubicBezTo>
                <a:cubicBezTo>
                  <a:pt x="743" y="1269"/>
                  <a:pt x="739" y="1269"/>
                  <a:pt x="741" y="1277"/>
                </a:cubicBezTo>
                <a:cubicBezTo>
                  <a:pt x="743" y="1286"/>
                  <a:pt x="743" y="1288"/>
                  <a:pt x="737" y="1295"/>
                </a:cubicBezTo>
                <a:cubicBezTo>
                  <a:pt x="730" y="1301"/>
                  <a:pt x="726" y="1305"/>
                  <a:pt x="717" y="1305"/>
                </a:cubicBezTo>
                <a:cubicBezTo>
                  <a:pt x="709" y="1305"/>
                  <a:pt x="704" y="1295"/>
                  <a:pt x="696" y="1290"/>
                </a:cubicBezTo>
                <a:cubicBezTo>
                  <a:pt x="687" y="1286"/>
                  <a:pt x="685" y="1303"/>
                  <a:pt x="685" y="1303"/>
                </a:cubicBezTo>
                <a:cubicBezTo>
                  <a:pt x="685" y="1303"/>
                  <a:pt x="670" y="1329"/>
                  <a:pt x="663" y="1333"/>
                </a:cubicBezTo>
                <a:cubicBezTo>
                  <a:pt x="657" y="1338"/>
                  <a:pt x="629" y="1331"/>
                  <a:pt x="622" y="1331"/>
                </a:cubicBezTo>
                <a:cubicBezTo>
                  <a:pt x="616" y="1331"/>
                  <a:pt x="642" y="1344"/>
                  <a:pt x="648" y="1351"/>
                </a:cubicBezTo>
                <a:cubicBezTo>
                  <a:pt x="655" y="1357"/>
                  <a:pt x="668" y="1370"/>
                  <a:pt x="670" y="1379"/>
                </a:cubicBezTo>
                <a:cubicBezTo>
                  <a:pt x="672" y="1387"/>
                  <a:pt x="668" y="1394"/>
                  <a:pt x="659" y="1400"/>
                </a:cubicBezTo>
                <a:cubicBezTo>
                  <a:pt x="650" y="1407"/>
                  <a:pt x="648" y="1413"/>
                  <a:pt x="640" y="1417"/>
                </a:cubicBezTo>
                <a:cubicBezTo>
                  <a:pt x="631" y="1422"/>
                  <a:pt x="622" y="1424"/>
                  <a:pt x="612" y="1415"/>
                </a:cubicBezTo>
                <a:cubicBezTo>
                  <a:pt x="601" y="1407"/>
                  <a:pt x="601" y="1417"/>
                  <a:pt x="579" y="1420"/>
                </a:cubicBezTo>
                <a:cubicBezTo>
                  <a:pt x="558" y="1422"/>
                  <a:pt x="555" y="1428"/>
                  <a:pt x="542" y="1433"/>
                </a:cubicBezTo>
                <a:cubicBezTo>
                  <a:pt x="529" y="1437"/>
                  <a:pt x="525" y="1437"/>
                  <a:pt x="512" y="1424"/>
                </a:cubicBezTo>
                <a:cubicBezTo>
                  <a:pt x="499" y="1411"/>
                  <a:pt x="499" y="1422"/>
                  <a:pt x="488" y="1417"/>
                </a:cubicBezTo>
                <a:cubicBezTo>
                  <a:pt x="478" y="1413"/>
                  <a:pt x="471" y="1430"/>
                  <a:pt x="458" y="1435"/>
                </a:cubicBezTo>
                <a:cubicBezTo>
                  <a:pt x="445" y="1439"/>
                  <a:pt x="450" y="1420"/>
                  <a:pt x="434" y="1405"/>
                </a:cubicBezTo>
                <a:cubicBezTo>
                  <a:pt x="419" y="1389"/>
                  <a:pt x="428" y="1379"/>
                  <a:pt x="424" y="1364"/>
                </a:cubicBezTo>
                <a:cubicBezTo>
                  <a:pt x="419" y="1349"/>
                  <a:pt x="426" y="1333"/>
                  <a:pt x="428" y="1323"/>
                </a:cubicBezTo>
                <a:cubicBezTo>
                  <a:pt x="430" y="1312"/>
                  <a:pt x="447" y="1308"/>
                  <a:pt x="443" y="1299"/>
                </a:cubicBezTo>
                <a:cubicBezTo>
                  <a:pt x="439" y="1290"/>
                  <a:pt x="437" y="1290"/>
                  <a:pt x="424" y="1293"/>
                </a:cubicBezTo>
                <a:cubicBezTo>
                  <a:pt x="411" y="1295"/>
                  <a:pt x="413" y="1314"/>
                  <a:pt x="408" y="1321"/>
                </a:cubicBezTo>
                <a:cubicBezTo>
                  <a:pt x="404" y="1327"/>
                  <a:pt x="396" y="1340"/>
                  <a:pt x="396" y="1351"/>
                </a:cubicBezTo>
                <a:cubicBezTo>
                  <a:pt x="396" y="1361"/>
                  <a:pt x="398" y="1389"/>
                  <a:pt x="398" y="1409"/>
                </a:cubicBezTo>
                <a:cubicBezTo>
                  <a:pt x="398" y="1428"/>
                  <a:pt x="400" y="1437"/>
                  <a:pt x="393" y="1439"/>
                </a:cubicBezTo>
                <a:cubicBezTo>
                  <a:pt x="387" y="1441"/>
                  <a:pt x="376" y="1452"/>
                  <a:pt x="365" y="1448"/>
                </a:cubicBezTo>
                <a:cubicBezTo>
                  <a:pt x="355" y="1443"/>
                  <a:pt x="350" y="1452"/>
                  <a:pt x="339" y="1456"/>
                </a:cubicBezTo>
                <a:cubicBezTo>
                  <a:pt x="329" y="1461"/>
                  <a:pt x="324" y="1467"/>
                  <a:pt x="314" y="1478"/>
                </a:cubicBezTo>
                <a:cubicBezTo>
                  <a:pt x="303" y="1489"/>
                  <a:pt x="303" y="1499"/>
                  <a:pt x="301" y="1510"/>
                </a:cubicBezTo>
                <a:cubicBezTo>
                  <a:pt x="298" y="1521"/>
                  <a:pt x="275" y="1534"/>
                  <a:pt x="268" y="1538"/>
                </a:cubicBezTo>
                <a:cubicBezTo>
                  <a:pt x="262" y="1542"/>
                  <a:pt x="253" y="1545"/>
                  <a:pt x="244" y="1553"/>
                </a:cubicBezTo>
                <a:cubicBezTo>
                  <a:pt x="236" y="1562"/>
                  <a:pt x="238" y="1579"/>
                  <a:pt x="240" y="1585"/>
                </a:cubicBezTo>
                <a:cubicBezTo>
                  <a:pt x="242" y="1592"/>
                  <a:pt x="229" y="1598"/>
                  <a:pt x="223" y="1603"/>
                </a:cubicBezTo>
                <a:cubicBezTo>
                  <a:pt x="216" y="1607"/>
                  <a:pt x="208" y="1609"/>
                  <a:pt x="201" y="1607"/>
                </a:cubicBezTo>
                <a:cubicBezTo>
                  <a:pt x="195" y="1605"/>
                  <a:pt x="182" y="1616"/>
                  <a:pt x="173" y="1620"/>
                </a:cubicBezTo>
                <a:cubicBezTo>
                  <a:pt x="164" y="1624"/>
                  <a:pt x="141" y="1629"/>
                  <a:pt x="128" y="1626"/>
                </a:cubicBezTo>
                <a:cubicBezTo>
                  <a:pt x="115" y="1624"/>
                  <a:pt x="115" y="1631"/>
                  <a:pt x="104" y="1635"/>
                </a:cubicBezTo>
                <a:cubicBezTo>
                  <a:pt x="93" y="1639"/>
                  <a:pt x="106" y="1644"/>
                  <a:pt x="113" y="1652"/>
                </a:cubicBezTo>
                <a:cubicBezTo>
                  <a:pt x="119" y="1661"/>
                  <a:pt x="128" y="1657"/>
                  <a:pt x="145" y="1667"/>
                </a:cubicBezTo>
                <a:cubicBezTo>
                  <a:pt x="162" y="1678"/>
                  <a:pt x="160" y="1678"/>
                  <a:pt x="171" y="1687"/>
                </a:cubicBezTo>
                <a:cubicBezTo>
                  <a:pt x="182" y="1695"/>
                  <a:pt x="182" y="1697"/>
                  <a:pt x="175" y="1715"/>
                </a:cubicBezTo>
                <a:cubicBezTo>
                  <a:pt x="169" y="1732"/>
                  <a:pt x="182" y="1745"/>
                  <a:pt x="184" y="1758"/>
                </a:cubicBezTo>
                <a:cubicBezTo>
                  <a:pt x="186" y="1771"/>
                  <a:pt x="175" y="1794"/>
                  <a:pt x="175" y="1794"/>
                </a:cubicBezTo>
                <a:cubicBezTo>
                  <a:pt x="67" y="1801"/>
                  <a:pt x="67" y="1801"/>
                  <a:pt x="67" y="1801"/>
                </a:cubicBezTo>
                <a:cubicBezTo>
                  <a:pt x="9" y="1799"/>
                  <a:pt x="9" y="1799"/>
                  <a:pt x="9" y="1799"/>
                </a:cubicBezTo>
                <a:cubicBezTo>
                  <a:pt x="0" y="1818"/>
                  <a:pt x="0" y="1818"/>
                  <a:pt x="0" y="1818"/>
                </a:cubicBezTo>
                <a:cubicBezTo>
                  <a:pt x="15" y="1835"/>
                  <a:pt x="15" y="1835"/>
                  <a:pt x="15" y="1835"/>
                </a:cubicBezTo>
                <a:cubicBezTo>
                  <a:pt x="15" y="1835"/>
                  <a:pt x="18" y="1878"/>
                  <a:pt x="18" y="1885"/>
                </a:cubicBezTo>
                <a:cubicBezTo>
                  <a:pt x="18" y="1891"/>
                  <a:pt x="18" y="1915"/>
                  <a:pt x="20" y="1922"/>
                </a:cubicBezTo>
                <a:cubicBezTo>
                  <a:pt x="22" y="1928"/>
                  <a:pt x="20" y="1954"/>
                  <a:pt x="26" y="1965"/>
                </a:cubicBezTo>
                <a:cubicBezTo>
                  <a:pt x="33" y="1975"/>
                  <a:pt x="35" y="1971"/>
                  <a:pt x="52" y="1975"/>
                </a:cubicBezTo>
                <a:cubicBezTo>
                  <a:pt x="69" y="1980"/>
                  <a:pt x="65" y="1980"/>
                  <a:pt x="69" y="1988"/>
                </a:cubicBezTo>
                <a:cubicBezTo>
                  <a:pt x="74" y="1997"/>
                  <a:pt x="89" y="2008"/>
                  <a:pt x="89" y="2008"/>
                </a:cubicBezTo>
                <a:cubicBezTo>
                  <a:pt x="89" y="2008"/>
                  <a:pt x="111" y="2008"/>
                  <a:pt x="119" y="2003"/>
                </a:cubicBezTo>
                <a:cubicBezTo>
                  <a:pt x="128" y="1999"/>
                  <a:pt x="143" y="1995"/>
                  <a:pt x="160" y="1984"/>
                </a:cubicBezTo>
                <a:cubicBezTo>
                  <a:pt x="177" y="1973"/>
                  <a:pt x="195" y="1969"/>
                  <a:pt x="195" y="1969"/>
                </a:cubicBezTo>
                <a:cubicBezTo>
                  <a:pt x="195" y="1969"/>
                  <a:pt x="201" y="1958"/>
                  <a:pt x="201" y="1947"/>
                </a:cubicBezTo>
                <a:cubicBezTo>
                  <a:pt x="201" y="1937"/>
                  <a:pt x="199" y="1924"/>
                  <a:pt x="199" y="1911"/>
                </a:cubicBezTo>
                <a:cubicBezTo>
                  <a:pt x="199" y="1898"/>
                  <a:pt x="216" y="1894"/>
                  <a:pt x="225" y="1885"/>
                </a:cubicBezTo>
                <a:cubicBezTo>
                  <a:pt x="234" y="1876"/>
                  <a:pt x="260" y="1870"/>
                  <a:pt x="260" y="1870"/>
                </a:cubicBezTo>
                <a:cubicBezTo>
                  <a:pt x="279" y="1840"/>
                  <a:pt x="279" y="1840"/>
                  <a:pt x="279" y="1840"/>
                </a:cubicBezTo>
                <a:cubicBezTo>
                  <a:pt x="272" y="1835"/>
                  <a:pt x="272" y="1835"/>
                  <a:pt x="272" y="1835"/>
                </a:cubicBezTo>
                <a:cubicBezTo>
                  <a:pt x="266" y="1831"/>
                  <a:pt x="275" y="1827"/>
                  <a:pt x="272" y="1820"/>
                </a:cubicBezTo>
                <a:cubicBezTo>
                  <a:pt x="270" y="1814"/>
                  <a:pt x="277" y="1807"/>
                  <a:pt x="294" y="1794"/>
                </a:cubicBezTo>
                <a:cubicBezTo>
                  <a:pt x="300" y="1790"/>
                  <a:pt x="305" y="1797"/>
                  <a:pt x="326" y="1814"/>
                </a:cubicBezTo>
                <a:cubicBezTo>
                  <a:pt x="326" y="1814"/>
                  <a:pt x="335" y="1814"/>
                  <a:pt x="342" y="1812"/>
                </a:cubicBezTo>
                <a:cubicBezTo>
                  <a:pt x="348" y="1810"/>
                  <a:pt x="357" y="1810"/>
                  <a:pt x="376" y="1797"/>
                </a:cubicBezTo>
                <a:cubicBezTo>
                  <a:pt x="384" y="1791"/>
                  <a:pt x="378" y="1784"/>
                  <a:pt x="376" y="1777"/>
                </a:cubicBezTo>
                <a:cubicBezTo>
                  <a:pt x="374" y="1771"/>
                  <a:pt x="387" y="1766"/>
                  <a:pt x="391" y="1760"/>
                </a:cubicBezTo>
                <a:cubicBezTo>
                  <a:pt x="396" y="1753"/>
                  <a:pt x="402" y="1758"/>
                  <a:pt x="415" y="1760"/>
                </a:cubicBezTo>
                <a:cubicBezTo>
                  <a:pt x="428" y="1762"/>
                  <a:pt x="426" y="1771"/>
                  <a:pt x="430" y="1784"/>
                </a:cubicBezTo>
                <a:cubicBezTo>
                  <a:pt x="434" y="1797"/>
                  <a:pt x="445" y="1814"/>
                  <a:pt x="445" y="1814"/>
                </a:cubicBezTo>
                <a:cubicBezTo>
                  <a:pt x="445" y="1814"/>
                  <a:pt x="458" y="1831"/>
                  <a:pt x="475" y="1846"/>
                </a:cubicBezTo>
                <a:cubicBezTo>
                  <a:pt x="493" y="1861"/>
                  <a:pt x="501" y="1859"/>
                  <a:pt x="516" y="1872"/>
                </a:cubicBezTo>
                <a:cubicBezTo>
                  <a:pt x="532" y="1885"/>
                  <a:pt x="549" y="1894"/>
                  <a:pt x="555" y="1900"/>
                </a:cubicBezTo>
                <a:cubicBezTo>
                  <a:pt x="562" y="1906"/>
                  <a:pt x="564" y="1926"/>
                  <a:pt x="564" y="1926"/>
                </a:cubicBezTo>
                <a:cubicBezTo>
                  <a:pt x="564" y="1926"/>
                  <a:pt x="558" y="1945"/>
                  <a:pt x="551" y="1950"/>
                </a:cubicBezTo>
                <a:cubicBezTo>
                  <a:pt x="545" y="1954"/>
                  <a:pt x="566" y="1958"/>
                  <a:pt x="573" y="1956"/>
                </a:cubicBezTo>
                <a:cubicBezTo>
                  <a:pt x="579" y="1954"/>
                  <a:pt x="583" y="1943"/>
                  <a:pt x="583" y="1943"/>
                </a:cubicBezTo>
                <a:cubicBezTo>
                  <a:pt x="588" y="1909"/>
                  <a:pt x="588" y="1909"/>
                  <a:pt x="588" y="1909"/>
                </a:cubicBezTo>
                <a:cubicBezTo>
                  <a:pt x="599" y="1919"/>
                  <a:pt x="599" y="1919"/>
                  <a:pt x="599" y="1919"/>
                </a:cubicBezTo>
                <a:cubicBezTo>
                  <a:pt x="599" y="1919"/>
                  <a:pt x="616" y="1909"/>
                  <a:pt x="618" y="1902"/>
                </a:cubicBezTo>
                <a:cubicBezTo>
                  <a:pt x="620" y="1896"/>
                  <a:pt x="590" y="1881"/>
                  <a:pt x="583" y="1876"/>
                </a:cubicBezTo>
                <a:cubicBezTo>
                  <a:pt x="577" y="1872"/>
                  <a:pt x="575" y="1866"/>
                  <a:pt x="566" y="1861"/>
                </a:cubicBezTo>
                <a:cubicBezTo>
                  <a:pt x="558" y="1857"/>
                  <a:pt x="553" y="1844"/>
                  <a:pt x="538" y="1840"/>
                </a:cubicBezTo>
                <a:cubicBezTo>
                  <a:pt x="523" y="1835"/>
                  <a:pt x="521" y="1816"/>
                  <a:pt x="514" y="1810"/>
                </a:cubicBezTo>
                <a:cubicBezTo>
                  <a:pt x="508" y="1803"/>
                  <a:pt x="486" y="1766"/>
                  <a:pt x="480" y="1756"/>
                </a:cubicBezTo>
                <a:cubicBezTo>
                  <a:pt x="473" y="1745"/>
                  <a:pt x="488" y="1730"/>
                  <a:pt x="497" y="1726"/>
                </a:cubicBezTo>
                <a:cubicBezTo>
                  <a:pt x="506" y="1721"/>
                  <a:pt x="510" y="1728"/>
                  <a:pt x="516" y="1734"/>
                </a:cubicBezTo>
                <a:cubicBezTo>
                  <a:pt x="523" y="1741"/>
                  <a:pt x="529" y="1749"/>
                  <a:pt x="536" y="1758"/>
                </a:cubicBezTo>
                <a:cubicBezTo>
                  <a:pt x="542" y="1766"/>
                  <a:pt x="560" y="1784"/>
                  <a:pt x="570" y="1792"/>
                </a:cubicBezTo>
                <a:cubicBezTo>
                  <a:pt x="581" y="1801"/>
                  <a:pt x="596" y="1803"/>
                  <a:pt x="612" y="1818"/>
                </a:cubicBezTo>
                <a:cubicBezTo>
                  <a:pt x="627" y="1833"/>
                  <a:pt x="629" y="1844"/>
                  <a:pt x="631" y="1855"/>
                </a:cubicBezTo>
                <a:cubicBezTo>
                  <a:pt x="633" y="1866"/>
                  <a:pt x="644" y="1878"/>
                  <a:pt x="644" y="1887"/>
                </a:cubicBezTo>
                <a:cubicBezTo>
                  <a:pt x="644" y="1896"/>
                  <a:pt x="646" y="1898"/>
                  <a:pt x="648" y="1904"/>
                </a:cubicBezTo>
                <a:cubicBezTo>
                  <a:pt x="650" y="1911"/>
                  <a:pt x="661" y="1915"/>
                  <a:pt x="668" y="1919"/>
                </a:cubicBezTo>
                <a:cubicBezTo>
                  <a:pt x="674" y="1924"/>
                  <a:pt x="672" y="1939"/>
                  <a:pt x="670" y="1950"/>
                </a:cubicBezTo>
                <a:cubicBezTo>
                  <a:pt x="668" y="1960"/>
                  <a:pt x="683" y="1969"/>
                  <a:pt x="683" y="1969"/>
                </a:cubicBezTo>
                <a:cubicBezTo>
                  <a:pt x="689" y="1988"/>
                  <a:pt x="689" y="1988"/>
                  <a:pt x="689" y="1988"/>
                </a:cubicBezTo>
                <a:cubicBezTo>
                  <a:pt x="689" y="1988"/>
                  <a:pt x="698" y="1990"/>
                  <a:pt x="713" y="1988"/>
                </a:cubicBezTo>
                <a:cubicBezTo>
                  <a:pt x="730" y="1988"/>
                  <a:pt x="730" y="1988"/>
                  <a:pt x="730" y="1988"/>
                </a:cubicBezTo>
                <a:cubicBezTo>
                  <a:pt x="730" y="1988"/>
                  <a:pt x="743" y="1975"/>
                  <a:pt x="741" y="1969"/>
                </a:cubicBezTo>
                <a:cubicBezTo>
                  <a:pt x="739" y="1962"/>
                  <a:pt x="730" y="1947"/>
                  <a:pt x="730" y="1947"/>
                </a:cubicBezTo>
                <a:cubicBezTo>
                  <a:pt x="730" y="1947"/>
                  <a:pt x="717" y="1932"/>
                  <a:pt x="711" y="1928"/>
                </a:cubicBezTo>
                <a:cubicBezTo>
                  <a:pt x="704" y="1924"/>
                  <a:pt x="709" y="1911"/>
                  <a:pt x="717" y="1891"/>
                </a:cubicBezTo>
                <a:cubicBezTo>
                  <a:pt x="717" y="1891"/>
                  <a:pt x="728" y="1894"/>
                  <a:pt x="741" y="1885"/>
                </a:cubicBezTo>
                <a:cubicBezTo>
                  <a:pt x="754" y="1876"/>
                  <a:pt x="741" y="1885"/>
                  <a:pt x="743" y="1874"/>
                </a:cubicBezTo>
                <a:cubicBezTo>
                  <a:pt x="745" y="1863"/>
                  <a:pt x="765" y="1876"/>
                  <a:pt x="774" y="1883"/>
                </a:cubicBezTo>
                <a:cubicBezTo>
                  <a:pt x="782" y="1889"/>
                  <a:pt x="784" y="1904"/>
                  <a:pt x="784" y="1904"/>
                </a:cubicBezTo>
                <a:cubicBezTo>
                  <a:pt x="784" y="1904"/>
                  <a:pt x="791" y="1919"/>
                  <a:pt x="791" y="1926"/>
                </a:cubicBezTo>
                <a:cubicBezTo>
                  <a:pt x="791" y="1932"/>
                  <a:pt x="812" y="1971"/>
                  <a:pt x="812" y="1971"/>
                </a:cubicBezTo>
                <a:cubicBezTo>
                  <a:pt x="812" y="1971"/>
                  <a:pt x="825" y="1990"/>
                  <a:pt x="834" y="1995"/>
                </a:cubicBezTo>
                <a:cubicBezTo>
                  <a:pt x="843" y="1999"/>
                  <a:pt x="845" y="1999"/>
                  <a:pt x="845" y="1999"/>
                </a:cubicBezTo>
                <a:cubicBezTo>
                  <a:pt x="860" y="2003"/>
                  <a:pt x="860" y="2003"/>
                  <a:pt x="860" y="2003"/>
                </a:cubicBezTo>
                <a:cubicBezTo>
                  <a:pt x="860" y="2003"/>
                  <a:pt x="881" y="1997"/>
                  <a:pt x="890" y="1995"/>
                </a:cubicBezTo>
                <a:cubicBezTo>
                  <a:pt x="899" y="1993"/>
                  <a:pt x="903" y="1995"/>
                  <a:pt x="905" y="2001"/>
                </a:cubicBezTo>
                <a:cubicBezTo>
                  <a:pt x="907" y="2008"/>
                  <a:pt x="916" y="2014"/>
                  <a:pt x="916" y="2014"/>
                </a:cubicBezTo>
                <a:cubicBezTo>
                  <a:pt x="916" y="2014"/>
                  <a:pt x="933" y="2010"/>
                  <a:pt x="940" y="2010"/>
                </a:cubicBezTo>
                <a:cubicBezTo>
                  <a:pt x="946" y="2010"/>
                  <a:pt x="959" y="2003"/>
                  <a:pt x="964" y="1993"/>
                </a:cubicBezTo>
                <a:cubicBezTo>
                  <a:pt x="968" y="1982"/>
                  <a:pt x="985" y="1990"/>
                  <a:pt x="994" y="1995"/>
                </a:cubicBezTo>
                <a:cubicBezTo>
                  <a:pt x="1002" y="1999"/>
                  <a:pt x="1005" y="2012"/>
                  <a:pt x="1007" y="2025"/>
                </a:cubicBezTo>
                <a:cubicBezTo>
                  <a:pt x="1009" y="2038"/>
                  <a:pt x="1007" y="2046"/>
                  <a:pt x="1005" y="2055"/>
                </a:cubicBezTo>
                <a:cubicBezTo>
                  <a:pt x="1002" y="2064"/>
                  <a:pt x="998" y="2094"/>
                  <a:pt x="992" y="2098"/>
                </a:cubicBezTo>
                <a:cubicBezTo>
                  <a:pt x="985" y="2102"/>
                  <a:pt x="985" y="2143"/>
                  <a:pt x="985" y="2143"/>
                </a:cubicBezTo>
                <a:cubicBezTo>
                  <a:pt x="985" y="2143"/>
                  <a:pt x="981" y="2169"/>
                  <a:pt x="979" y="2180"/>
                </a:cubicBezTo>
                <a:cubicBezTo>
                  <a:pt x="977" y="2191"/>
                  <a:pt x="981" y="2206"/>
                  <a:pt x="983" y="2225"/>
                </a:cubicBezTo>
                <a:cubicBezTo>
                  <a:pt x="985" y="2245"/>
                  <a:pt x="994" y="2245"/>
                  <a:pt x="996" y="2255"/>
                </a:cubicBezTo>
                <a:cubicBezTo>
                  <a:pt x="998" y="2266"/>
                  <a:pt x="1028" y="2292"/>
                  <a:pt x="1037" y="2309"/>
                </a:cubicBezTo>
                <a:cubicBezTo>
                  <a:pt x="1046" y="2326"/>
                  <a:pt x="1061" y="2337"/>
                  <a:pt x="1067" y="2352"/>
                </a:cubicBezTo>
                <a:cubicBezTo>
                  <a:pt x="1074" y="2367"/>
                  <a:pt x="1093" y="2406"/>
                  <a:pt x="1100" y="2423"/>
                </a:cubicBezTo>
                <a:cubicBezTo>
                  <a:pt x="1106" y="2441"/>
                  <a:pt x="1154" y="2512"/>
                  <a:pt x="1154" y="2512"/>
                </a:cubicBezTo>
                <a:cubicBezTo>
                  <a:pt x="1164" y="2598"/>
                  <a:pt x="1164" y="2598"/>
                  <a:pt x="1164" y="2598"/>
                </a:cubicBezTo>
                <a:cubicBezTo>
                  <a:pt x="1201" y="2596"/>
                  <a:pt x="1201" y="2596"/>
                  <a:pt x="1201" y="2596"/>
                </a:cubicBezTo>
                <a:cubicBezTo>
                  <a:pt x="1244" y="2581"/>
                  <a:pt x="1244" y="2581"/>
                  <a:pt x="1244" y="2581"/>
                </a:cubicBezTo>
                <a:cubicBezTo>
                  <a:pt x="1244" y="2581"/>
                  <a:pt x="1279" y="2566"/>
                  <a:pt x="1298" y="2563"/>
                </a:cubicBezTo>
                <a:cubicBezTo>
                  <a:pt x="1318" y="2561"/>
                  <a:pt x="1354" y="2535"/>
                  <a:pt x="1367" y="2523"/>
                </a:cubicBezTo>
                <a:cubicBezTo>
                  <a:pt x="1380" y="2510"/>
                  <a:pt x="1413" y="2503"/>
                  <a:pt x="1426" y="2492"/>
                </a:cubicBezTo>
                <a:cubicBezTo>
                  <a:pt x="1439" y="2482"/>
                  <a:pt x="1443" y="2479"/>
                  <a:pt x="1454" y="2469"/>
                </a:cubicBezTo>
                <a:cubicBezTo>
                  <a:pt x="1465" y="2458"/>
                  <a:pt x="1473" y="2438"/>
                  <a:pt x="1482" y="2426"/>
                </a:cubicBezTo>
                <a:cubicBezTo>
                  <a:pt x="1490" y="2413"/>
                  <a:pt x="1510" y="2398"/>
                  <a:pt x="1516" y="2389"/>
                </a:cubicBezTo>
                <a:cubicBezTo>
                  <a:pt x="1523" y="2380"/>
                  <a:pt x="1512" y="2359"/>
                  <a:pt x="1503" y="2354"/>
                </a:cubicBezTo>
                <a:cubicBezTo>
                  <a:pt x="1495" y="2350"/>
                  <a:pt x="1480" y="2342"/>
                  <a:pt x="1475" y="2333"/>
                </a:cubicBezTo>
                <a:cubicBezTo>
                  <a:pt x="1471" y="2324"/>
                  <a:pt x="1445" y="2314"/>
                  <a:pt x="1436" y="2311"/>
                </a:cubicBezTo>
                <a:cubicBezTo>
                  <a:pt x="1428" y="2309"/>
                  <a:pt x="1411" y="2318"/>
                  <a:pt x="1413" y="2326"/>
                </a:cubicBezTo>
                <a:cubicBezTo>
                  <a:pt x="1415" y="2335"/>
                  <a:pt x="1398" y="2348"/>
                  <a:pt x="1391" y="2348"/>
                </a:cubicBezTo>
                <a:cubicBezTo>
                  <a:pt x="1385" y="2348"/>
                  <a:pt x="1378" y="2348"/>
                  <a:pt x="1363" y="2346"/>
                </a:cubicBezTo>
                <a:cubicBezTo>
                  <a:pt x="1348" y="2344"/>
                  <a:pt x="1339" y="2337"/>
                  <a:pt x="1339" y="2324"/>
                </a:cubicBezTo>
                <a:cubicBezTo>
                  <a:pt x="1339" y="2311"/>
                  <a:pt x="1337" y="2296"/>
                  <a:pt x="1331" y="2283"/>
                </a:cubicBezTo>
                <a:cubicBezTo>
                  <a:pt x="1324" y="2270"/>
                  <a:pt x="1309" y="2273"/>
                  <a:pt x="1296" y="2270"/>
                </a:cubicBezTo>
                <a:cubicBezTo>
                  <a:pt x="1283" y="2268"/>
                  <a:pt x="1275" y="2251"/>
                  <a:pt x="1275" y="2236"/>
                </a:cubicBezTo>
                <a:cubicBezTo>
                  <a:pt x="1275" y="2221"/>
                  <a:pt x="1266" y="2191"/>
                  <a:pt x="1264" y="2180"/>
                </a:cubicBezTo>
                <a:cubicBezTo>
                  <a:pt x="1262" y="2169"/>
                  <a:pt x="1287" y="2163"/>
                  <a:pt x="1298" y="2167"/>
                </a:cubicBezTo>
                <a:cubicBezTo>
                  <a:pt x="1309" y="2171"/>
                  <a:pt x="1341" y="2208"/>
                  <a:pt x="1339" y="2217"/>
                </a:cubicBezTo>
                <a:cubicBezTo>
                  <a:pt x="1337" y="2225"/>
                  <a:pt x="1359" y="2253"/>
                  <a:pt x="1359" y="2253"/>
                </a:cubicBezTo>
                <a:cubicBezTo>
                  <a:pt x="1387" y="2258"/>
                  <a:pt x="1387" y="2258"/>
                  <a:pt x="1387" y="2258"/>
                </a:cubicBezTo>
                <a:cubicBezTo>
                  <a:pt x="1387" y="2258"/>
                  <a:pt x="1419" y="2258"/>
                  <a:pt x="1430" y="2253"/>
                </a:cubicBezTo>
                <a:cubicBezTo>
                  <a:pt x="1441" y="2249"/>
                  <a:pt x="1452" y="2260"/>
                  <a:pt x="1458" y="2270"/>
                </a:cubicBezTo>
                <a:cubicBezTo>
                  <a:pt x="1465" y="2281"/>
                  <a:pt x="1482" y="2288"/>
                  <a:pt x="1490" y="2290"/>
                </a:cubicBezTo>
                <a:cubicBezTo>
                  <a:pt x="1499" y="2292"/>
                  <a:pt x="1534" y="2303"/>
                  <a:pt x="1540" y="2305"/>
                </a:cubicBezTo>
                <a:cubicBezTo>
                  <a:pt x="1547" y="2307"/>
                  <a:pt x="1592" y="2303"/>
                  <a:pt x="1616" y="2303"/>
                </a:cubicBezTo>
                <a:cubicBezTo>
                  <a:pt x="1639" y="2303"/>
                  <a:pt x="1648" y="2305"/>
                  <a:pt x="1657" y="2311"/>
                </a:cubicBezTo>
                <a:cubicBezTo>
                  <a:pt x="1665" y="2318"/>
                  <a:pt x="1696" y="2337"/>
                  <a:pt x="1696" y="2337"/>
                </a:cubicBezTo>
                <a:cubicBezTo>
                  <a:pt x="1696" y="2337"/>
                  <a:pt x="1711" y="2361"/>
                  <a:pt x="1719" y="2361"/>
                </a:cubicBezTo>
                <a:cubicBezTo>
                  <a:pt x="1728" y="2361"/>
                  <a:pt x="1737" y="2387"/>
                  <a:pt x="1745" y="2395"/>
                </a:cubicBezTo>
                <a:cubicBezTo>
                  <a:pt x="1754" y="2404"/>
                  <a:pt x="1767" y="2419"/>
                  <a:pt x="1778" y="2419"/>
                </a:cubicBezTo>
                <a:cubicBezTo>
                  <a:pt x="1788" y="2419"/>
                  <a:pt x="1793" y="2389"/>
                  <a:pt x="1797" y="2383"/>
                </a:cubicBezTo>
                <a:cubicBezTo>
                  <a:pt x="1801" y="2376"/>
                  <a:pt x="1806" y="2404"/>
                  <a:pt x="1810" y="2417"/>
                </a:cubicBezTo>
                <a:cubicBezTo>
                  <a:pt x="1814" y="2430"/>
                  <a:pt x="1808" y="2441"/>
                  <a:pt x="1810" y="2454"/>
                </a:cubicBezTo>
                <a:cubicBezTo>
                  <a:pt x="1812" y="2467"/>
                  <a:pt x="1819" y="2507"/>
                  <a:pt x="1823" y="2525"/>
                </a:cubicBezTo>
                <a:cubicBezTo>
                  <a:pt x="1827" y="2542"/>
                  <a:pt x="1864" y="2613"/>
                  <a:pt x="1871" y="2630"/>
                </a:cubicBezTo>
                <a:cubicBezTo>
                  <a:pt x="1877" y="2647"/>
                  <a:pt x="1899" y="2686"/>
                  <a:pt x="1903" y="2699"/>
                </a:cubicBezTo>
                <a:cubicBezTo>
                  <a:pt x="1907" y="2712"/>
                  <a:pt x="1925" y="2706"/>
                  <a:pt x="1931" y="2699"/>
                </a:cubicBezTo>
                <a:cubicBezTo>
                  <a:pt x="1937" y="2693"/>
                  <a:pt x="1955" y="2647"/>
                  <a:pt x="1955" y="2637"/>
                </a:cubicBezTo>
                <a:cubicBezTo>
                  <a:pt x="1955" y="2626"/>
                  <a:pt x="1966" y="2622"/>
                  <a:pt x="1968" y="2615"/>
                </a:cubicBezTo>
                <a:cubicBezTo>
                  <a:pt x="1970" y="2609"/>
                  <a:pt x="1974" y="2585"/>
                  <a:pt x="1970" y="2572"/>
                </a:cubicBezTo>
                <a:cubicBezTo>
                  <a:pt x="1966" y="2559"/>
                  <a:pt x="1974" y="2533"/>
                  <a:pt x="1974" y="2533"/>
                </a:cubicBezTo>
                <a:cubicBezTo>
                  <a:pt x="2004" y="2523"/>
                  <a:pt x="2004" y="2523"/>
                  <a:pt x="2004" y="2523"/>
                </a:cubicBezTo>
                <a:cubicBezTo>
                  <a:pt x="2004" y="2523"/>
                  <a:pt x="2024" y="2499"/>
                  <a:pt x="2041" y="2486"/>
                </a:cubicBezTo>
                <a:cubicBezTo>
                  <a:pt x="2058" y="2473"/>
                  <a:pt x="2065" y="2464"/>
                  <a:pt x="2078" y="2454"/>
                </a:cubicBezTo>
                <a:cubicBezTo>
                  <a:pt x="2091" y="2443"/>
                  <a:pt x="2102" y="2430"/>
                  <a:pt x="2115" y="2426"/>
                </a:cubicBezTo>
                <a:cubicBezTo>
                  <a:pt x="2128" y="2421"/>
                  <a:pt x="2121" y="2410"/>
                  <a:pt x="2121" y="2398"/>
                </a:cubicBezTo>
                <a:cubicBezTo>
                  <a:pt x="2121" y="2385"/>
                  <a:pt x="2138" y="2385"/>
                  <a:pt x="2156" y="2387"/>
                </a:cubicBezTo>
                <a:cubicBezTo>
                  <a:pt x="2173" y="2389"/>
                  <a:pt x="2179" y="2387"/>
                  <a:pt x="2184" y="2380"/>
                </a:cubicBezTo>
                <a:cubicBezTo>
                  <a:pt x="2188" y="2374"/>
                  <a:pt x="2207" y="2367"/>
                  <a:pt x="2218" y="2365"/>
                </a:cubicBezTo>
                <a:cubicBezTo>
                  <a:pt x="2229" y="2363"/>
                  <a:pt x="2223" y="2385"/>
                  <a:pt x="2220" y="2393"/>
                </a:cubicBezTo>
                <a:cubicBezTo>
                  <a:pt x="2218" y="2402"/>
                  <a:pt x="2238" y="2413"/>
                  <a:pt x="2240" y="2421"/>
                </a:cubicBezTo>
                <a:cubicBezTo>
                  <a:pt x="2242" y="2430"/>
                  <a:pt x="2246" y="2441"/>
                  <a:pt x="2255" y="2451"/>
                </a:cubicBezTo>
                <a:cubicBezTo>
                  <a:pt x="2264" y="2462"/>
                  <a:pt x="2277" y="2477"/>
                  <a:pt x="2281" y="2486"/>
                </a:cubicBezTo>
                <a:cubicBezTo>
                  <a:pt x="2285" y="2495"/>
                  <a:pt x="2285" y="2510"/>
                  <a:pt x="2290" y="2527"/>
                </a:cubicBezTo>
                <a:cubicBezTo>
                  <a:pt x="2294" y="2544"/>
                  <a:pt x="2307" y="2538"/>
                  <a:pt x="2322" y="2527"/>
                </a:cubicBezTo>
                <a:cubicBezTo>
                  <a:pt x="2337" y="2516"/>
                  <a:pt x="2341" y="2531"/>
                  <a:pt x="2346" y="2544"/>
                </a:cubicBezTo>
                <a:cubicBezTo>
                  <a:pt x="2350" y="2557"/>
                  <a:pt x="2374" y="2561"/>
                  <a:pt x="2369" y="2570"/>
                </a:cubicBezTo>
                <a:cubicBezTo>
                  <a:pt x="2365" y="2579"/>
                  <a:pt x="2367" y="2613"/>
                  <a:pt x="2365" y="2628"/>
                </a:cubicBezTo>
                <a:cubicBezTo>
                  <a:pt x="2363" y="2643"/>
                  <a:pt x="2372" y="2695"/>
                  <a:pt x="2376" y="2714"/>
                </a:cubicBezTo>
                <a:cubicBezTo>
                  <a:pt x="2380" y="2734"/>
                  <a:pt x="2408" y="2768"/>
                  <a:pt x="2415" y="2777"/>
                </a:cubicBezTo>
                <a:cubicBezTo>
                  <a:pt x="2421" y="2785"/>
                  <a:pt x="2421" y="2807"/>
                  <a:pt x="2419" y="2818"/>
                </a:cubicBezTo>
                <a:cubicBezTo>
                  <a:pt x="2417" y="2828"/>
                  <a:pt x="2432" y="2835"/>
                  <a:pt x="2441" y="2841"/>
                </a:cubicBezTo>
                <a:cubicBezTo>
                  <a:pt x="2449" y="2848"/>
                  <a:pt x="2471" y="2854"/>
                  <a:pt x="2482" y="2867"/>
                </a:cubicBezTo>
                <a:cubicBezTo>
                  <a:pt x="2492" y="2880"/>
                  <a:pt x="2495" y="2854"/>
                  <a:pt x="2492" y="2846"/>
                </a:cubicBezTo>
                <a:cubicBezTo>
                  <a:pt x="2490" y="2837"/>
                  <a:pt x="2488" y="2831"/>
                  <a:pt x="2505" y="2826"/>
                </a:cubicBezTo>
                <a:cubicBezTo>
                  <a:pt x="2523" y="2822"/>
                  <a:pt x="2501" y="2811"/>
                  <a:pt x="2492" y="2803"/>
                </a:cubicBezTo>
                <a:cubicBezTo>
                  <a:pt x="2484" y="2794"/>
                  <a:pt x="2475" y="2790"/>
                  <a:pt x="2462" y="2785"/>
                </a:cubicBezTo>
                <a:cubicBezTo>
                  <a:pt x="2449" y="2781"/>
                  <a:pt x="2441" y="2762"/>
                  <a:pt x="2432" y="2751"/>
                </a:cubicBezTo>
                <a:cubicBezTo>
                  <a:pt x="2423" y="2740"/>
                  <a:pt x="2415" y="2716"/>
                  <a:pt x="2402" y="2701"/>
                </a:cubicBezTo>
                <a:cubicBezTo>
                  <a:pt x="2389" y="2686"/>
                  <a:pt x="2385" y="2656"/>
                  <a:pt x="2382" y="2639"/>
                </a:cubicBezTo>
                <a:cubicBezTo>
                  <a:pt x="2380" y="2622"/>
                  <a:pt x="2402" y="2594"/>
                  <a:pt x="2406" y="2583"/>
                </a:cubicBezTo>
                <a:cubicBezTo>
                  <a:pt x="2410" y="2572"/>
                  <a:pt x="2417" y="2585"/>
                  <a:pt x="2428" y="2591"/>
                </a:cubicBezTo>
                <a:cubicBezTo>
                  <a:pt x="2438" y="2598"/>
                  <a:pt x="2436" y="2600"/>
                  <a:pt x="2445" y="2600"/>
                </a:cubicBezTo>
                <a:cubicBezTo>
                  <a:pt x="2454" y="2600"/>
                  <a:pt x="2464" y="2617"/>
                  <a:pt x="2464" y="2628"/>
                </a:cubicBezTo>
                <a:cubicBezTo>
                  <a:pt x="2464" y="2639"/>
                  <a:pt x="2490" y="2652"/>
                  <a:pt x="2499" y="2656"/>
                </a:cubicBezTo>
                <a:cubicBezTo>
                  <a:pt x="2508" y="2660"/>
                  <a:pt x="2512" y="2673"/>
                  <a:pt x="2512" y="2686"/>
                </a:cubicBezTo>
                <a:cubicBezTo>
                  <a:pt x="2512" y="2699"/>
                  <a:pt x="2546" y="2663"/>
                  <a:pt x="2553" y="2652"/>
                </a:cubicBezTo>
                <a:cubicBezTo>
                  <a:pt x="2559" y="2641"/>
                  <a:pt x="2559" y="2643"/>
                  <a:pt x="2570" y="2645"/>
                </a:cubicBezTo>
                <a:cubicBezTo>
                  <a:pt x="2581" y="2647"/>
                  <a:pt x="2585" y="2628"/>
                  <a:pt x="2594" y="2628"/>
                </a:cubicBezTo>
                <a:cubicBezTo>
                  <a:pt x="2603" y="2628"/>
                  <a:pt x="2609" y="2619"/>
                  <a:pt x="2613" y="2609"/>
                </a:cubicBezTo>
                <a:cubicBezTo>
                  <a:pt x="2618" y="2598"/>
                  <a:pt x="2605" y="2579"/>
                  <a:pt x="2598" y="2559"/>
                </a:cubicBezTo>
                <a:cubicBezTo>
                  <a:pt x="2592" y="2540"/>
                  <a:pt x="2579" y="2525"/>
                  <a:pt x="2568" y="2518"/>
                </a:cubicBezTo>
                <a:cubicBezTo>
                  <a:pt x="2557" y="2512"/>
                  <a:pt x="2536" y="2471"/>
                  <a:pt x="2525" y="2449"/>
                </a:cubicBezTo>
                <a:cubicBezTo>
                  <a:pt x="2514" y="2428"/>
                  <a:pt x="2546" y="2408"/>
                  <a:pt x="2562" y="2400"/>
                </a:cubicBezTo>
                <a:cubicBezTo>
                  <a:pt x="2577" y="2391"/>
                  <a:pt x="2583" y="2387"/>
                  <a:pt x="2592" y="2387"/>
                </a:cubicBezTo>
                <a:cubicBezTo>
                  <a:pt x="2600" y="2387"/>
                  <a:pt x="2611" y="2402"/>
                  <a:pt x="2611" y="2402"/>
                </a:cubicBezTo>
                <a:cubicBezTo>
                  <a:pt x="2607" y="2441"/>
                  <a:pt x="2607" y="2441"/>
                  <a:pt x="2607" y="2441"/>
                </a:cubicBezTo>
                <a:cubicBezTo>
                  <a:pt x="2607" y="2441"/>
                  <a:pt x="2594" y="2454"/>
                  <a:pt x="2590" y="2467"/>
                </a:cubicBezTo>
                <a:cubicBezTo>
                  <a:pt x="2585" y="2479"/>
                  <a:pt x="2611" y="2475"/>
                  <a:pt x="2620" y="2473"/>
                </a:cubicBezTo>
                <a:cubicBezTo>
                  <a:pt x="2629" y="2471"/>
                  <a:pt x="2648" y="2434"/>
                  <a:pt x="2639" y="2432"/>
                </a:cubicBezTo>
                <a:cubicBezTo>
                  <a:pt x="2631" y="2430"/>
                  <a:pt x="2639" y="2406"/>
                  <a:pt x="2641" y="2398"/>
                </a:cubicBezTo>
                <a:cubicBezTo>
                  <a:pt x="2644" y="2389"/>
                  <a:pt x="2665" y="2389"/>
                  <a:pt x="2676" y="2387"/>
                </a:cubicBezTo>
                <a:cubicBezTo>
                  <a:pt x="2687" y="2385"/>
                  <a:pt x="2704" y="2374"/>
                  <a:pt x="2724" y="2374"/>
                </a:cubicBezTo>
                <a:cubicBezTo>
                  <a:pt x="2743" y="2374"/>
                  <a:pt x="2778" y="2335"/>
                  <a:pt x="2786" y="2329"/>
                </a:cubicBezTo>
                <a:cubicBezTo>
                  <a:pt x="2795" y="2322"/>
                  <a:pt x="2816" y="2311"/>
                  <a:pt x="2832" y="2296"/>
                </a:cubicBezTo>
                <a:cubicBezTo>
                  <a:pt x="2847" y="2281"/>
                  <a:pt x="2851" y="2249"/>
                  <a:pt x="2864" y="2236"/>
                </a:cubicBezTo>
                <a:cubicBezTo>
                  <a:pt x="2877" y="2223"/>
                  <a:pt x="2883" y="2167"/>
                  <a:pt x="2870" y="2167"/>
                </a:cubicBezTo>
                <a:cubicBezTo>
                  <a:pt x="2857" y="2167"/>
                  <a:pt x="2857" y="2141"/>
                  <a:pt x="2857" y="2141"/>
                </a:cubicBezTo>
                <a:cubicBezTo>
                  <a:pt x="2857" y="2141"/>
                  <a:pt x="2866" y="2120"/>
                  <a:pt x="2866" y="2102"/>
                </a:cubicBezTo>
                <a:cubicBezTo>
                  <a:pt x="2866" y="2085"/>
                  <a:pt x="2868" y="2085"/>
                  <a:pt x="2855" y="2081"/>
                </a:cubicBezTo>
                <a:cubicBezTo>
                  <a:pt x="2842" y="2077"/>
                  <a:pt x="2844" y="2062"/>
                  <a:pt x="2832" y="2044"/>
                </a:cubicBezTo>
                <a:cubicBezTo>
                  <a:pt x="2819" y="2027"/>
                  <a:pt x="2832" y="2023"/>
                  <a:pt x="2832" y="2023"/>
                </a:cubicBezTo>
                <a:cubicBezTo>
                  <a:pt x="2855" y="2003"/>
                  <a:pt x="2855" y="2003"/>
                  <a:pt x="2855" y="2003"/>
                </a:cubicBezTo>
                <a:cubicBezTo>
                  <a:pt x="2855" y="2003"/>
                  <a:pt x="2881" y="1982"/>
                  <a:pt x="2886" y="1971"/>
                </a:cubicBezTo>
                <a:cubicBezTo>
                  <a:pt x="2890" y="1960"/>
                  <a:pt x="2864" y="1971"/>
                  <a:pt x="2857" y="1973"/>
                </a:cubicBezTo>
                <a:cubicBezTo>
                  <a:pt x="2851" y="1975"/>
                  <a:pt x="2832" y="1984"/>
                  <a:pt x="2814" y="1982"/>
                </a:cubicBezTo>
                <a:cubicBezTo>
                  <a:pt x="2797" y="1980"/>
                  <a:pt x="2816" y="1965"/>
                  <a:pt x="2812" y="1958"/>
                </a:cubicBezTo>
                <a:cubicBezTo>
                  <a:pt x="2808" y="1952"/>
                  <a:pt x="2797" y="1954"/>
                  <a:pt x="2793" y="1943"/>
                </a:cubicBezTo>
                <a:cubicBezTo>
                  <a:pt x="2788" y="1932"/>
                  <a:pt x="2803" y="1922"/>
                  <a:pt x="2810" y="1919"/>
                </a:cubicBezTo>
                <a:cubicBezTo>
                  <a:pt x="2816" y="1917"/>
                  <a:pt x="2832" y="1911"/>
                  <a:pt x="2834" y="1898"/>
                </a:cubicBezTo>
                <a:cubicBezTo>
                  <a:pt x="2836" y="1885"/>
                  <a:pt x="2862" y="1889"/>
                  <a:pt x="2868" y="1891"/>
                </a:cubicBezTo>
                <a:cubicBezTo>
                  <a:pt x="2875" y="1894"/>
                  <a:pt x="2890" y="1911"/>
                  <a:pt x="2890" y="1919"/>
                </a:cubicBezTo>
                <a:cubicBezTo>
                  <a:pt x="2890" y="1928"/>
                  <a:pt x="2940" y="1913"/>
                  <a:pt x="2940" y="1913"/>
                </a:cubicBezTo>
                <a:cubicBezTo>
                  <a:pt x="2940" y="1913"/>
                  <a:pt x="2959" y="1922"/>
                  <a:pt x="2957" y="1932"/>
                </a:cubicBezTo>
                <a:cubicBezTo>
                  <a:pt x="2955" y="1943"/>
                  <a:pt x="2957" y="1952"/>
                  <a:pt x="2950" y="1960"/>
                </a:cubicBezTo>
                <a:cubicBezTo>
                  <a:pt x="2944" y="1969"/>
                  <a:pt x="2968" y="1969"/>
                  <a:pt x="2976" y="1969"/>
                </a:cubicBezTo>
                <a:cubicBezTo>
                  <a:pt x="2985" y="1969"/>
                  <a:pt x="2993" y="1982"/>
                  <a:pt x="2991" y="1990"/>
                </a:cubicBezTo>
                <a:cubicBezTo>
                  <a:pt x="2989" y="1999"/>
                  <a:pt x="2981" y="2010"/>
                  <a:pt x="2978" y="2021"/>
                </a:cubicBezTo>
                <a:cubicBezTo>
                  <a:pt x="2976" y="2031"/>
                  <a:pt x="2989" y="2044"/>
                  <a:pt x="3000" y="2059"/>
                </a:cubicBezTo>
                <a:cubicBezTo>
                  <a:pt x="3011" y="2074"/>
                  <a:pt x="3054" y="2027"/>
                  <a:pt x="3065" y="2014"/>
                </a:cubicBezTo>
                <a:cubicBezTo>
                  <a:pt x="3076" y="2001"/>
                  <a:pt x="3065" y="1975"/>
                  <a:pt x="3052" y="1973"/>
                </a:cubicBezTo>
                <a:cubicBezTo>
                  <a:pt x="3039" y="1971"/>
                  <a:pt x="3041" y="1952"/>
                  <a:pt x="3017" y="1943"/>
                </a:cubicBezTo>
                <a:cubicBezTo>
                  <a:pt x="2993" y="1934"/>
                  <a:pt x="3015" y="1930"/>
                  <a:pt x="3017" y="1915"/>
                </a:cubicBezTo>
                <a:cubicBezTo>
                  <a:pt x="3019" y="1900"/>
                  <a:pt x="3030" y="1891"/>
                  <a:pt x="3035" y="1878"/>
                </a:cubicBezTo>
                <a:cubicBezTo>
                  <a:pt x="3039" y="1866"/>
                  <a:pt x="3058" y="1853"/>
                  <a:pt x="3065" y="1840"/>
                </a:cubicBezTo>
                <a:cubicBezTo>
                  <a:pt x="3071" y="1827"/>
                  <a:pt x="3078" y="1820"/>
                  <a:pt x="3104" y="1820"/>
                </a:cubicBezTo>
                <a:cubicBezTo>
                  <a:pt x="3130" y="1820"/>
                  <a:pt x="3134" y="1799"/>
                  <a:pt x="3143" y="1805"/>
                </a:cubicBezTo>
                <a:cubicBezTo>
                  <a:pt x="3151" y="1812"/>
                  <a:pt x="3201" y="1760"/>
                  <a:pt x="3207" y="1747"/>
                </a:cubicBezTo>
                <a:cubicBezTo>
                  <a:pt x="3214" y="1734"/>
                  <a:pt x="3248" y="1682"/>
                  <a:pt x="3255" y="1667"/>
                </a:cubicBezTo>
                <a:cubicBezTo>
                  <a:pt x="3261" y="1652"/>
                  <a:pt x="3279" y="1618"/>
                  <a:pt x="3287" y="1598"/>
                </a:cubicBezTo>
                <a:cubicBezTo>
                  <a:pt x="3296" y="1579"/>
                  <a:pt x="3294" y="1538"/>
                  <a:pt x="3289" y="1521"/>
                </a:cubicBezTo>
                <a:cubicBezTo>
                  <a:pt x="3285" y="1504"/>
                  <a:pt x="3307" y="1484"/>
                  <a:pt x="3315" y="1486"/>
                </a:cubicBezTo>
                <a:cubicBezTo>
                  <a:pt x="3324" y="1489"/>
                  <a:pt x="3324" y="1549"/>
                  <a:pt x="3324" y="1598"/>
                </a:cubicBezTo>
                <a:cubicBezTo>
                  <a:pt x="3324" y="1648"/>
                  <a:pt x="3330" y="1700"/>
                  <a:pt x="3335" y="1691"/>
                </a:cubicBezTo>
                <a:cubicBezTo>
                  <a:pt x="3339" y="1682"/>
                  <a:pt x="3343" y="1639"/>
                  <a:pt x="3343" y="1626"/>
                </a:cubicBezTo>
                <a:cubicBezTo>
                  <a:pt x="3343" y="1613"/>
                  <a:pt x="3356" y="1611"/>
                  <a:pt x="3369" y="1609"/>
                </a:cubicBezTo>
                <a:cubicBezTo>
                  <a:pt x="3382" y="1607"/>
                  <a:pt x="3352" y="1517"/>
                  <a:pt x="3350" y="1480"/>
                </a:cubicBezTo>
                <a:cubicBezTo>
                  <a:pt x="3348" y="1443"/>
                  <a:pt x="3358" y="1430"/>
                  <a:pt x="3337" y="1426"/>
                </a:cubicBezTo>
                <a:cubicBezTo>
                  <a:pt x="3315" y="1422"/>
                  <a:pt x="3332" y="1441"/>
                  <a:pt x="3324" y="1445"/>
                </a:cubicBezTo>
                <a:cubicBezTo>
                  <a:pt x="3315" y="1450"/>
                  <a:pt x="3300" y="1441"/>
                  <a:pt x="3289" y="1437"/>
                </a:cubicBezTo>
                <a:cubicBezTo>
                  <a:pt x="3279" y="1433"/>
                  <a:pt x="3268" y="1422"/>
                  <a:pt x="3255" y="1426"/>
                </a:cubicBezTo>
                <a:cubicBezTo>
                  <a:pt x="3242" y="1430"/>
                  <a:pt x="3240" y="1428"/>
                  <a:pt x="3225" y="1422"/>
                </a:cubicBezTo>
                <a:cubicBezTo>
                  <a:pt x="3209" y="1415"/>
                  <a:pt x="3227" y="1400"/>
                  <a:pt x="3214" y="1394"/>
                </a:cubicBezTo>
                <a:cubicBezTo>
                  <a:pt x="3201" y="1387"/>
                  <a:pt x="3199" y="1398"/>
                  <a:pt x="3181" y="1400"/>
                </a:cubicBezTo>
                <a:cubicBezTo>
                  <a:pt x="3164" y="1402"/>
                  <a:pt x="3184" y="1387"/>
                  <a:pt x="3190" y="1379"/>
                </a:cubicBezTo>
                <a:cubicBezTo>
                  <a:pt x="3196" y="1370"/>
                  <a:pt x="3294" y="1271"/>
                  <a:pt x="3304" y="1252"/>
                </a:cubicBezTo>
                <a:cubicBezTo>
                  <a:pt x="3315" y="1232"/>
                  <a:pt x="3354" y="1211"/>
                  <a:pt x="3371" y="1209"/>
                </a:cubicBezTo>
                <a:cubicBezTo>
                  <a:pt x="3389" y="1206"/>
                  <a:pt x="3458" y="1202"/>
                  <a:pt x="3466" y="1209"/>
                </a:cubicBezTo>
                <a:cubicBezTo>
                  <a:pt x="3475" y="1215"/>
                  <a:pt x="3486" y="1189"/>
                  <a:pt x="3501" y="1189"/>
                </a:cubicBezTo>
                <a:cubicBezTo>
                  <a:pt x="3516" y="1189"/>
                  <a:pt x="3531" y="1209"/>
                  <a:pt x="3544" y="1217"/>
                </a:cubicBezTo>
                <a:cubicBezTo>
                  <a:pt x="3557" y="1226"/>
                  <a:pt x="3615" y="1219"/>
                  <a:pt x="3622" y="1209"/>
                </a:cubicBezTo>
                <a:cubicBezTo>
                  <a:pt x="3628" y="1198"/>
                  <a:pt x="3611" y="1187"/>
                  <a:pt x="3598" y="1178"/>
                </a:cubicBezTo>
                <a:cubicBezTo>
                  <a:pt x="3585" y="1170"/>
                  <a:pt x="3646" y="1107"/>
                  <a:pt x="3652" y="1101"/>
                </a:cubicBezTo>
                <a:cubicBezTo>
                  <a:pt x="3659" y="1094"/>
                  <a:pt x="3687" y="1088"/>
                  <a:pt x="3710" y="1086"/>
                </a:cubicBezTo>
                <a:cubicBezTo>
                  <a:pt x="3734" y="1084"/>
                  <a:pt x="3726" y="1103"/>
                  <a:pt x="3719" y="1116"/>
                </a:cubicBezTo>
                <a:cubicBezTo>
                  <a:pt x="3713" y="1129"/>
                  <a:pt x="3726" y="1153"/>
                  <a:pt x="3736" y="1157"/>
                </a:cubicBezTo>
                <a:cubicBezTo>
                  <a:pt x="3747" y="1161"/>
                  <a:pt x="3751" y="1118"/>
                  <a:pt x="3751" y="1118"/>
                </a:cubicBezTo>
                <a:cubicBezTo>
                  <a:pt x="3751" y="1118"/>
                  <a:pt x="3780" y="1094"/>
                  <a:pt x="3777" y="1086"/>
                </a:cubicBezTo>
                <a:cubicBezTo>
                  <a:pt x="3775" y="1077"/>
                  <a:pt x="3801" y="1051"/>
                  <a:pt x="3801" y="1051"/>
                </a:cubicBezTo>
                <a:cubicBezTo>
                  <a:pt x="3801" y="1051"/>
                  <a:pt x="3823" y="1051"/>
                  <a:pt x="3831" y="1060"/>
                </a:cubicBezTo>
                <a:cubicBezTo>
                  <a:pt x="3840" y="1069"/>
                  <a:pt x="3821" y="1069"/>
                  <a:pt x="3810" y="1075"/>
                </a:cubicBezTo>
                <a:cubicBezTo>
                  <a:pt x="3799" y="1081"/>
                  <a:pt x="3806" y="1118"/>
                  <a:pt x="3803" y="1127"/>
                </a:cubicBezTo>
                <a:cubicBezTo>
                  <a:pt x="3801" y="1135"/>
                  <a:pt x="3771" y="1148"/>
                  <a:pt x="3771" y="1148"/>
                </a:cubicBezTo>
                <a:cubicBezTo>
                  <a:pt x="3771" y="1148"/>
                  <a:pt x="3713" y="1202"/>
                  <a:pt x="3708" y="1219"/>
                </a:cubicBezTo>
                <a:cubicBezTo>
                  <a:pt x="3704" y="1237"/>
                  <a:pt x="3663" y="1267"/>
                  <a:pt x="3644" y="1293"/>
                </a:cubicBezTo>
                <a:cubicBezTo>
                  <a:pt x="3624" y="1318"/>
                  <a:pt x="3622" y="1433"/>
                  <a:pt x="3624" y="1448"/>
                </a:cubicBezTo>
                <a:cubicBezTo>
                  <a:pt x="3626" y="1463"/>
                  <a:pt x="3646" y="1525"/>
                  <a:pt x="3648" y="1540"/>
                </a:cubicBezTo>
                <a:cubicBezTo>
                  <a:pt x="3650" y="1555"/>
                  <a:pt x="3689" y="1482"/>
                  <a:pt x="3691" y="1467"/>
                </a:cubicBezTo>
                <a:cubicBezTo>
                  <a:pt x="3693" y="1452"/>
                  <a:pt x="3713" y="1458"/>
                  <a:pt x="3719" y="1454"/>
                </a:cubicBezTo>
                <a:cubicBezTo>
                  <a:pt x="3726" y="1450"/>
                  <a:pt x="3721" y="1426"/>
                  <a:pt x="3719" y="1415"/>
                </a:cubicBezTo>
                <a:cubicBezTo>
                  <a:pt x="3717" y="1405"/>
                  <a:pt x="3736" y="1405"/>
                  <a:pt x="3747" y="1400"/>
                </a:cubicBezTo>
                <a:cubicBezTo>
                  <a:pt x="3758" y="1396"/>
                  <a:pt x="3760" y="1377"/>
                  <a:pt x="3758" y="1357"/>
                </a:cubicBezTo>
                <a:cubicBezTo>
                  <a:pt x="3756" y="1338"/>
                  <a:pt x="3767" y="1338"/>
                  <a:pt x="3788" y="1342"/>
                </a:cubicBezTo>
                <a:cubicBezTo>
                  <a:pt x="3810" y="1346"/>
                  <a:pt x="3786" y="1297"/>
                  <a:pt x="3788" y="1280"/>
                </a:cubicBezTo>
                <a:cubicBezTo>
                  <a:pt x="3790" y="1262"/>
                  <a:pt x="3782" y="1269"/>
                  <a:pt x="3771" y="1269"/>
                </a:cubicBezTo>
                <a:cubicBezTo>
                  <a:pt x="3760" y="1269"/>
                  <a:pt x="3797" y="1193"/>
                  <a:pt x="3801" y="1185"/>
                </a:cubicBezTo>
                <a:cubicBezTo>
                  <a:pt x="3806" y="1176"/>
                  <a:pt x="3834" y="1168"/>
                  <a:pt x="3840" y="1161"/>
                </a:cubicBezTo>
                <a:cubicBezTo>
                  <a:pt x="3846" y="1155"/>
                  <a:pt x="3849" y="1172"/>
                  <a:pt x="3857" y="1181"/>
                </a:cubicBezTo>
                <a:cubicBezTo>
                  <a:pt x="3866" y="1189"/>
                  <a:pt x="3857" y="1181"/>
                  <a:pt x="3868" y="1163"/>
                </a:cubicBezTo>
                <a:cubicBezTo>
                  <a:pt x="3879" y="1146"/>
                  <a:pt x="3877" y="1159"/>
                  <a:pt x="3894" y="1155"/>
                </a:cubicBezTo>
                <a:cubicBezTo>
                  <a:pt x="3911" y="1150"/>
                  <a:pt x="3918" y="1155"/>
                  <a:pt x="3926" y="1159"/>
                </a:cubicBezTo>
                <a:cubicBezTo>
                  <a:pt x="3935" y="1163"/>
                  <a:pt x="3931" y="1183"/>
                  <a:pt x="3942" y="1187"/>
                </a:cubicBezTo>
                <a:cubicBezTo>
                  <a:pt x="3952" y="1191"/>
                  <a:pt x="3957" y="1176"/>
                  <a:pt x="3955" y="1159"/>
                </a:cubicBezTo>
                <a:cubicBezTo>
                  <a:pt x="3952" y="1142"/>
                  <a:pt x="3980" y="1122"/>
                  <a:pt x="3989" y="1114"/>
                </a:cubicBezTo>
                <a:cubicBezTo>
                  <a:pt x="3998" y="1105"/>
                  <a:pt x="4011" y="1099"/>
                  <a:pt x="4028" y="1086"/>
                </a:cubicBezTo>
                <a:cubicBezTo>
                  <a:pt x="4045" y="1073"/>
                  <a:pt x="4088" y="1053"/>
                  <a:pt x="4097" y="1049"/>
                </a:cubicBezTo>
                <a:cubicBezTo>
                  <a:pt x="4106" y="1045"/>
                  <a:pt x="4119" y="1056"/>
                  <a:pt x="4132" y="1064"/>
                </a:cubicBezTo>
                <a:cubicBezTo>
                  <a:pt x="4145" y="1073"/>
                  <a:pt x="4145" y="1023"/>
                  <a:pt x="4145" y="1013"/>
                </a:cubicBezTo>
                <a:cubicBezTo>
                  <a:pt x="4145" y="1002"/>
                  <a:pt x="4123" y="969"/>
                  <a:pt x="4099" y="954"/>
                </a:cubicBezTo>
                <a:cubicBezTo>
                  <a:pt x="4075" y="939"/>
                  <a:pt x="4093" y="935"/>
                  <a:pt x="4103" y="931"/>
                </a:cubicBezTo>
                <a:cubicBezTo>
                  <a:pt x="4114" y="926"/>
                  <a:pt x="4132" y="926"/>
                  <a:pt x="4147" y="920"/>
                </a:cubicBezTo>
                <a:cubicBezTo>
                  <a:pt x="4162" y="913"/>
                  <a:pt x="4170" y="900"/>
                  <a:pt x="4173" y="890"/>
                </a:cubicBezTo>
                <a:cubicBezTo>
                  <a:pt x="4175" y="879"/>
                  <a:pt x="4168" y="866"/>
                  <a:pt x="4186" y="864"/>
                </a:cubicBezTo>
                <a:cubicBezTo>
                  <a:pt x="4203" y="862"/>
                  <a:pt x="4203" y="903"/>
                  <a:pt x="4203" y="903"/>
                </a:cubicBezTo>
                <a:cubicBezTo>
                  <a:pt x="4237" y="903"/>
                  <a:pt x="4237" y="903"/>
                  <a:pt x="4237" y="903"/>
                </a:cubicBezTo>
                <a:cubicBezTo>
                  <a:pt x="4250" y="903"/>
                  <a:pt x="4244" y="920"/>
                  <a:pt x="4242" y="926"/>
                </a:cubicBezTo>
                <a:cubicBezTo>
                  <a:pt x="4240" y="933"/>
                  <a:pt x="4261" y="939"/>
                  <a:pt x="4270" y="941"/>
                </a:cubicBezTo>
                <a:cubicBezTo>
                  <a:pt x="4278" y="944"/>
                  <a:pt x="4302" y="959"/>
                  <a:pt x="4317" y="965"/>
                </a:cubicBezTo>
                <a:cubicBezTo>
                  <a:pt x="4332" y="972"/>
                  <a:pt x="4330" y="911"/>
                  <a:pt x="4330" y="900"/>
                </a:cubicBezTo>
                <a:cubicBezTo>
                  <a:pt x="4330" y="890"/>
                  <a:pt x="4363" y="881"/>
                  <a:pt x="4369" y="875"/>
                </a:cubicBezTo>
                <a:cubicBezTo>
                  <a:pt x="4376" y="868"/>
                  <a:pt x="4371" y="862"/>
                  <a:pt x="4363" y="851"/>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111" name="Freeform 41">
            <a:extLst>
              <a:ext uri="{FF2B5EF4-FFF2-40B4-BE49-F238E27FC236}">
                <a16:creationId xmlns:a16="http://schemas.microsoft.com/office/drawing/2014/main" id="{124D626B-AF63-2C4F-95B2-7DD6FD4CB6CA}"/>
              </a:ext>
            </a:extLst>
          </p:cNvPr>
          <p:cNvSpPr>
            <a:spLocks/>
          </p:cNvSpPr>
          <p:nvPr/>
        </p:nvSpPr>
        <p:spPr bwMode="auto">
          <a:xfrm>
            <a:off x="5216580" y="3497756"/>
            <a:ext cx="104612" cy="130764"/>
          </a:xfrm>
          <a:custGeom>
            <a:avLst/>
            <a:gdLst/>
            <a:ahLst/>
            <a:cxnLst>
              <a:cxn ang="0">
                <a:pos x="9" y="32"/>
              </a:cxn>
              <a:cxn ang="0">
                <a:pos x="24" y="65"/>
              </a:cxn>
              <a:cxn ang="0">
                <a:pos x="24" y="101"/>
              </a:cxn>
              <a:cxn ang="0">
                <a:pos x="11" y="134"/>
              </a:cxn>
              <a:cxn ang="0">
                <a:pos x="44" y="138"/>
              </a:cxn>
              <a:cxn ang="0">
                <a:pos x="74" y="118"/>
              </a:cxn>
              <a:cxn ang="0">
                <a:pos x="95" y="108"/>
              </a:cxn>
              <a:cxn ang="0">
                <a:pos x="98" y="67"/>
              </a:cxn>
              <a:cxn ang="0">
                <a:pos x="106" y="45"/>
              </a:cxn>
              <a:cxn ang="0">
                <a:pos x="108" y="24"/>
              </a:cxn>
              <a:cxn ang="0">
                <a:pos x="78" y="0"/>
              </a:cxn>
              <a:cxn ang="0">
                <a:pos x="65" y="26"/>
              </a:cxn>
              <a:cxn ang="0">
                <a:pos x="44" y="34"/>
              </a:cxn>
              <a:cxn ang="0">
                <a:pos x="9" y="32"/>
              </a:cxn>
            </a:cxnLst>
            <a:rect l="0" t="0" r="r" b="b"/>
            <a:pathLst>
              <a:path w="115" h="144">
                <a:moveTo>
                  <a:pt x="9" y="32"/>
                </a:moveTo>
                <a:cubicBezTo>
                  <a:pt x="7" y="41"/>
                  <a:pt x="18" y="54"/>
                  <a:pt x="24" y="65"/>
                </a:cubicBezTo>
                <a:cubicBezTo>
                  <a:pt x="31" y="75"/>
                  <a:pt x="33" y="86"/>
                  <a:pt x="24" y="101"/>
                </a:cubicBezTo>
                <a:cubicBezTo>
                  <a:pt x="16" y="116"/>
                  <a:pt x="0" y="123"/>
                  <a:pt x="11" y="134"/>
                </a:cubicBezTo>
                <a:cubicBezTo>
                  <a:pt x="22" y="144"/>
                  <a:pt x="37" y="144"/>
                  <a:pt x="44" y="138"/>
                </a:cubicBezTo>
                <a:cubicBezTo>
                  <a:pt x="50" y="131"/>
                  <a:pt x="65" y="123"/>
                  <a:pt x="74" y="118"/>
                </a:cubicBezTo>
                <a:cubicBezTo>
                  <a:pt x="83" y="114"/>
                  <a:pt x="93" y="116"/>
                  <a:pt x="95" y="108"/>
                </a:cubicBezTo>
                <a:cubicBezTo>
                  <a:pt x="98" y="99"/>
                  <a:pt x="95" y="73"/>
                  <a:pt x="98" y="67"/>
                </a:cubicBezTo>
                <a:cubicBezTo>
                  <a:pt x="100" y="60"/>
                  <a:pt x="106" y="45"/>
                  <a:pt x="106" y="45"/>
                </a:cubicBezTo>
                <a:cubicBezTo>
                  <a:pt x="106" y="45"/>
                  <a:pt x="115" y="30"/>
                  <a:pt x="108" y="24"/>
                </a:cubicBezTo>
                <a:cubicBezTo>
                  <a:pt x="102" y="17"/>
                  <a:pt x="78" y="0"/>
                  <a:pt x="78" y="0"/>
                </a:cubicBezTo>
                <a:cubicBezTo>
                  <a:pt x="65" y="26"/>
                  <a:pt x="65" y="26"/>
                  <a:pt x="65" y="26"/>
                </a:cubicBezTo>
                <a:cubicBezTo>
                  <a:pt x="65" y="26"/>
                  <a:pt x="52" y="39"/>
                  <a:pt x="44" y="34"/>
                </a:cubicBezTo>
                <a:cubicBezTo>
                  <a:pt x="35" y="30"/>
                  <a:pt x="9" y="32"/>
                  <a:pt x="9" y="32"/>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2" name="Freeform 42">
            <a:extLst>
              <a:ext uri="{FF2B5EF4-FFF2-40B4-BE49-F238E27FC236}">
                <a16:creationId xmlns:a16="http://schemas.microsoft.com/office/drawing/2014/main" id="{82D3F94A-FB32-2E4F-A5F4-186CA5E1203E}"/>
              </a:ext>
            </a:extLst>
          </p:cNvPr>
          <p:cNvSpPr>
            <a:spLocks/>
          </p:cNvSpPr>
          <p:nvPr/>
        </p:nvSpPr>
        <p:spPr bwMode="auto">
          <a:xfrm>
            <a:off x="5301379" y="3324989"/>
            <a:ext cx="155332" cy="374858"/>
          </a:xfrm>
          <a:custGeom>
            <a:avLst/>
            <a:gdLst/>
            <a:ahLst/>
            <a:cxnLst>
              <a:cxn ang="0">
                <a:pos x="61" y="20"/>
              </a:cxn>
              <a:cxn ang="0">
                <a:pos x="33" y="76"/>
              </a:cxn>
              <a:cxn ang="0">
                <a:pos x="7" y="93"/>
              </a:cxn>
              <a:cxn ang="0">
                <a:pos x="11" y="125"/>
              </a:cxn>
              <a:cxn ang="0">
                <a:pos x="26" y="138"/>
              </a:cxn>
              <a:cxn ang="0">
                <a:pos x="33" y="188"/>
              </a:cxn>
              <a:cxn ang="0">
                <a:pos x="54" y="196"/>
              </a:cxn>
              <a:cxn ang="0">
                <a:pos x="69" y="229"/>
              </a:cxn>
              <a:cxn ang="0">
                <a:pos x="65" y="257"/>
              </a:cxn>
              <a:cxn ang="0">
                <a:pos x="44" y="272"/>
              </a:cxn>
              <a:cxn ang="0">
                <a:pos x="41" y="293"/>
              </a:cxn>
              <a:cxn ang="0">
                <a:pos x="35" y="311"/>
              </a:cxn>
              <a:cxn ang="0">
                <a:pos x="72" y="326"/>
              </a:cxn>
              <a:cxn ang="0">
                <a:pos x="63" y="347"/>
              </a:cxn>
              <a:cxn ang="0">
                <a:pos x="37" y="362"/>
              </a:cxn>
              <a:cxn ang="0">
                <a:pos x="35" y="395"/>
              </a:cxn>
              <a:cxn ang="0">
                <a:pos x="93" y="360"/>
              </a:cxn>
              <a:cxn ang="0">
                <a:pos x="147" y="356"/>
              </a:cxn>
              <a:cxn ang="0">
                <a:pos x="164" y="343"/>
              </a:cxn>
              <a:cxn ang="0">
                <a:pos x="167" y="313"/>
              </a:cxn>
              <a:cxn ang="0">
                <a:pos x="171" y="287"/>
              </a:cxn>
              <a:cxn ang="0">
                <a:pos x="136" y="278"/>
              </a:cxn>
              <a:cxn ang="0">
                <a:pos x="141" y="244"/>
              </a:cxn>
              <a:cxn ang="0">
                <a:pos x="113" y="218"/>
              </a:cxn>
              <a:cxn ang="0">
                <a:pos x="82" y="151"/>
              </a:cxn>
              <a:cxn ang="0">
                <a:pos x="95" y="115"/>
              </a:cxn>
              <a:cxn ang="0">
                <a:pos x="89" y="91"/>
              </a:cxn>
              <a:cxn ang="0">
                <a:pos x="61" y="87"/>
              </a:cxn>
              <a:cxn ang="0">
                <a:pos x="65" y="56"/>
              </a:cxn>
              <a:cxn ang="0">
                <a:pos x="61" y="20"/>
              </a:cxn>
            </a:cxnLst>
            <a:rect l="0" t="0" r="r" b="b"/>
            <a:pathLst>
              <a:path w="171" h="412">
                <a:moveTo>
                  <a:pt x="61" y="20"/>
                </a:moveTo>
                <a:cubicBezTo>
                  <a:pt x="57" y="25"/>
                  <a:pt x="39" y="74"/>
                  <a:pt x="33" y="76"/>
                </a:cubicBezTo>
                <a:cubicBezTo>
                  <a:pt x="26" y="78"/>
                  <a:pt x="9" y="84"/>
                  <a:pt x="7" y="93"/>
                </a:cubicBezTo>
                <a:cubicBezTo>
                  <a:pt x="5" y="102"/>
                  <a:pt x="0" y="123"/>
                  <a:pt x="11" y="125"/>
                </a:cubicBezTo>
                <a:cubicBezTo>
                  <a:pt x="22" y="128"/>
                  <a:pt x="24" y="125"/>
                  <a:pt x="26" y="138"/>
                </a:cubicBezTo>
                <a:cubicBezTo>
                  <a:pt x="28" y="151"/>
                  <a:pt x="26" y="179"/>
                  <a:pt x="33" y="188"/>
                </a:cubicBezTo>
                <a:cubicBezTo>
                  <a:pt x="39" y="196"/>
                  <a:pt x="46" y="190"/>
                  <a:pt x="54" y="196"/>
                </a:cubicBezTo>
                <a:cubicBezTo>
                  <a:pt x="63" y="203"/>
                  <a:pt x="65" y="220"/>
                  <a:pt x="69" y="229"/>
                </a:cubicBezTo>
                <a:cubicBezTo>
                  <a:pt x="74" y="237"/>
                  <a:pt x="78" y="255"/>
                  <a:pt x="65" y="257"/>
                </a:cubicBezTo>
                <a:cubicBezTo>
                  <a:pt x="52" y="259"/>
                  <a:pt x="37" y="259"/>
                  <a:pt x="44" y="272"/>
                </a:cubicBezTo>
                <a:cubicBezTo>
                  <a:pt x="50" y="285"/>
                  <a:pt x="44" y="285"/>
                  <a:pt x="41" y="293"/>
                </a:cubicBezTo>
                <a:cubicBezTo>
                  <a:pt x="39" y="302"/>
                  <a:pt x="26" y="304"/>
                  <a:pt x="35" y="311"/>
                </a:cubicBezTo>
                <a:cubicBezTo>
                  <a:pt x="44" y="317"/>
                  <a:pt x="61" y="326"/>
                  <a:pt x="72" y="326"/>
                </a:cubicBezTo>
                <a:cubicBezTo>
                  <a:pt x="82" y="326"/>
                  <a:pt x="80" y="343"/>
                  <a:pt x="63" y="347"/>
                </a:cubicBezTo>
                <a:cubicBezTo>
                  <a:pt x="46" y="352"/>
                  <a:pt x="39" y="352"/>
                  <a:pt x="37" y="362"/>
                </a:cubicBezTo>
                <a:cubicBezTo>
                  <a:pt x="35" y="373"/>
                  <a:pt x="15" y="412"/>
                  <a:pt x="35" y="395"/>
                </a:cubicBezTo>
                <a:cubicBezTo>
                  <a:pt x="54" y="377"/>
                  <a:pt x="78" y="362"/>
                  <a:pt x="93" y="360"/>
                </a:cubicBezTo>
                <a:cubicBezTo>
                  <a:pt x="108" y="358"/>
                  <a:pt x="139" y="356"/>
                  <a:pt x="147" y="356"/>
                </a:cubicBezTo>
                <a:cubicBezTo>
                  <a:pt x="156" y="356"/>
                  <a:pt x="167" y="354"/>
                  <a:pt x="164" y="343"/>
                </a:cubicBezTo>
                <a:cubicBezTo>
                  <a:pt x="162" y="332"/>
                  <a:pt x="167" y="313"/>
                  <a:pt x="167" y="313"/>
                </a:cubicBezTo>
                <a:cubicBezTo>
                  <a:pt x="171" y="287"/>
                  <a:pt x="171" y="287"/>
                  <a:pt x="171" y="287"/>
                </a:cubicBezTo>
                <a:cubicBezTo>
                  <a:pt x="136" y="278"/>
                  <a:pt x="136" y="278"/>
                  <a:pt x="136" y="278"/>
                </a:cubicBezTo>
                <a:cubicBezTo>
                  <a:pt x="136" y="278"/>
                  <a:pt x="145" y="250"/>
                  <a:pt x="141" y="244"/>
                </a:cubicBezTo>
                <a:cubicBezTo>
                  <a:pt x="136" y="237"/>
                  <a:pt x="113" y="218"/>
                  <a:pt x="113" y="218"/>
                </a:cubicBezTo>
                <a:cubicBezTo>
                  <a:pt x="113" y="218"/>
                  <a:pt x="85" y="160"/>
                  <a:pt x="82" y="151"/>
                </a:cubicBezTo>
                <a:cubicBezTo>
                  <a:pt x="80" y="143"/>
                  <a:pt x="87" y="123"/>
                  <a:pt x="95" y="115"/>
                </a:cubicBezTo>
                <a:cubicBezTo>
                  <a:pt x="104" y="106"/>
                  <a:pt x="100" y="89"/>
                  <a:pt x="89" y="91"/>
                </a:cubicBezTo>
                <a:cubicBezTo>
                  <a:pt x="78" y="93"/>
                  <a:pt x="63" y="97"/>
                  <a:pt x="61" y="87"/>
                </a:cubicBezTo>
                <a:cubicBezTo>
                  <a:pt x="59" y="76"/>
                  <a:pt x="56" y="67"/>
                  <a:pt x="65" y="56"/>
                </a:cubicBezTo>
                <a:cubicBezTo>
                  <a:pt x="74" y="46"/>
                  <a:pt x="76" y="0"/>
                  <a:pt x="61" y="2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3" name="Freeform 43">
            <a:extLst>
              <a:ext uri="{FF2B5EF4-FFF2-40B4-BE49-F238E27FC236}">
                <a16:creationId xmlns:a16="http://schemas.microsoft.com/office/drawing/2014/main" id="{EB413508-D9B3-524B-A862-4D4303C45F13}"/>
              </a:ext>
            </a:extLst>
          </p:cNvPr>
          <p:cNvSpPr>
            <a:spLocks/>
          </p:cNvSpPr>
          <p:nvPr/>
        </p:nvSpPr>
        <p:spPr bwMode="auto">
          <a:xfrm>
            <a:off x="5588268" y="3936808"/>
            <a:ext cx="30908" cy="64193"/>
          </a:xfrm>
          <a:custGeom>
            <a:avLst/>
            <a:gdLst/>
            <a:ahLst/>
            <a:cxnLst>
              <a:cxn ang="0">
                <a:pos x="23" y="4"/>
              </a:cxn>
              <a:cxn ang="0">
                <a:pos x="6" y="31"/>
              </a:cxn>
              <a:cxn ang="0">
                <a:pos x="20" y="56"/>
              </a:cxn>
              <a:cxn ang="0">
                <a:pos x="33" y="57"/>
              </a:cxn>
              <a:cxn ang="0">
                <a:pos x="32" y="18"/>
              </a:cxn>
              <a:cxn ang="0">
                <a:pos x="23" y="4"/>
              </a:cxn>
            </a:cxnLst>
            <a:rect l="0" t="0" r="r" b="b"/>
            <a:pathLst>
              <a:path w="34" h="70">
                <a:moveTo>
                  <a:pt x="23" y="4"/>
                </a:moveTo>
                <a:cubicBezTo>
                  <a:pt x="23" y="8"/>
                  <a:pt x="0" y="25"/>
                  <a:pt x="6" y="31"/>
                </a:cubicBezTo>
                <a:cubicBezTo>
                  <a:pt x="12" y="36"/>
                  <a:pt x="16" y="47"/>
                  <a:pt x="20" y="56"/>
                </a:cubicBezTo>
                <a:cubicBezTo>
                  <a:pt x="24" y="64"/>
                  <a:pt x="32" y="70"/>
                  <a:pt x="33" y="57"/>
                </a:cubicBezTo>
                <a:cubicBezTo>
                  <a:pt x="34" y="44"/>
                  <a:pt x="31" y="22"/>
                  <a:pt x="32" y="18"/>
                </a:cubicBezTo>
                <a:cubicBezTo>
                  <a:pt x="33" y="14"/>
                  <a:pt x="23" y="0"/>
                  <a:pt x="23" y="4"/>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4" name="Freeform 44">
            <a:extLst>
              <a:ext uri="{FF2B5EF4-FFF2-40B4-BE49-F238E27FC236}">
                <a16:creationId xmlns:a16="http://schemas.microsoft.com/office/drawing/2014/main" id="{7E605C57-D5DB-FC45-BA2C-55FC03E50700}"/>
              </a:ext>
            </a:extLst>
          </p:cNvPr>
          <p:cNvSpPr>
            <a:spLocks/>
          </p:cNvSpPr>
          <p:nvPr/>
        </p:nvSpPr>
        <p:spPr bwMode="auto">
          <a:xfrm>
            <a:off x="5684162" y="4026361"/>
            <a:ext cx="48343" cy="30115"/>
          </a:xfrm>
          <a:custGeom>
            <a:avLst/>
            <a:gdLst/>
            <a:ahLst/>
            <a:cxnLst>
              <a:cxn ang="0">
                <a:pos x="53" y="0"/>
              </a:cxn>
              <a:cxn ang="0">
                <a:pos x="52" y="14"/>
              </a:cxn>
              <a:cxn ang="0">
                <a:pos x="37" y="30"/>
              </a:cxn>
              <a:cxn ang="0">
                <a:pos x="19" y="15"/>
              </a:cxn>
              <a:cxn ang="0">
                <a:pos x="6" y="1"/>
              </a:cxn>
              <a:cxn ang="0">
                <a:pos x="32" y="0"/>
              </a:cxn>
              <a:cxn ang="0">
                <a:pos x="53" y="0"/>
              </a:cxn>
            </a:cxnLst>
            <a:rect l="0" t="0" r="r" b="b"/>
            <a:pathLst>
              <a:path w="53" h="33">
                <a:moveTo>
                  <a:pt x="53" y="0"/>
                </a:moveTo>
                <a:cubicBezTo>
                  <a:pt x="53" y="0"/>
                  <a:pt x="52" y="10"/>
                  <a:pt x="52" y="14"/>
                </a:cubicBezTo>
                <a:cubicBezTo>
                  <a:pt x="52" y="17"/>
                  <a:pt x="42" y="33"/>
                  <a:pt x="37" y="30"/>
                </a:cubicBezTo>
                <a:cubicBezTo>
                  <a:pt x="32" y="26"/>
                  <a:pt x="25" y="17"/>
                  <a:pt x="19" y="15"/>
                </a:cubicBezTo>
                <a:cubicBezTo>
                  <a:pt x="12" y="12"/>
                  <a:pt x="0" y="2"/>
                  <a:pt x="6" y="1"/>
                </a:cubicBezTo>
                <a:cubicBezTo>
                  <a:pt x="11" y="0"/>
                  <a:pt x="27" y="0"/>
                  <a:pt x="32" y="0"/>
                </a:cubicBezTo>
                <a:lnTo>
                  <a:pt x="53" y="0"/>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5" name="Freeform 45">
            <a:extLst>
              <a:ext uri="{FF2B5EF4-FFF2-40B4-BE49-F238E27FC236}">
                <a16:creationId xmlns:a16="http://schemas.microsoft.com/office/drawing/2014/main" id="{5B01A8C8-0A44-EC49-9599-A0C1F49C22E7}"/>
              </a:ext>
            </a:extLst>
          </p:cNvPr>
          <p:cNvSpPr>
            <a:spLocks/>
          </p:cNvSpPr>
          <p:nvPr/>
        </p:nvSpPr>
        <p:spPr bwMode="auto">
          <a:xfrm>
            <a:off x="5879120" y="4077082"/>
            <a:ext cx="104612" cy="26153"/>
          </a:xfrm>
          <a:custGeom>
            <a:avLst/>
            <a:gdLst/>
            <a:ahLst/>
            <a:cxnLst>
              <a:cxn ang="0">
                <a:pos x="20" y="4"/>
              </a:cxn>
              <a:cxn ang="0">
                <a:pos x="48" y="11"/>
              </a:cxn>
              <a:cxn ang="0">
                <a:pos x="75" y="10"/>
              </a:cxn>
              <a:cxn ang="0">
                <a:pos x="106" y="0"/>
              </a:cxn>
              <a:cxn ang="0">
                <a:pos x="108" y="8"/>
              </a:cxn>
              <a:cxn ang="0">
                <a:pos x="77" y="23"/>
              </a:cxn>
              <a:cxn ang="0">
                <a:pos x="40" y="26"/>
              </a:cxn>
              <a:cxn ang="0">
                <a:pos x="11" y="20"/>
              </a:cxn>
              <a:cxn ang="0">
                <a:pos x="20" y="4"/>
              </a:cxn>
            </a:cxnLst>
            <a:rect l="0" t="0" r="r" b="b"/>
            <a:pathLst>
              <a:path w="115" h="29">
                <a:moveTo>
                  <a:pt x="20" y="4"/>
                </a:moveTo>
                <a:cubicBezTo>
                  <a:pt x="20" y="4"/>
                  <a:pt x="40" y="9"/>
                  <a:pt x="48" y="11"/>
                </a:cubicBezTo>
                <a:cubicBezTo>
                  <a:pt x="55" y="14"/>
                  <a:pt x="68" y="12"/>
                  <a:pt x="75" y="10"/>
                </a:cubicBezTo>
                <a:cubicBezTo>
                  <a:pt x="81" y="8"/>
                  <a:pt x="101" y="0"/>
                  <a:pt x="106" y="0"/>
                </a:cubicBezTo>
                <a:cubicBezTo>
                  <a:pt x="111" y="0"/>
                  <a:pt x="115" y="5"/>
                  <a:pt x="108" y="8"/>
                </a:cubicBezTo>
                <a:cubicBezTo>
                  <a:pt x="102" y="11"/>
                  <a:pt x="88" y="22"/>
                  <a:pt x="77" y="23"/>
                </a:cubicBezTo>
                <a:cubicBezTo>
                  <a:pt x="66" y="24"/>
                  <a:pt x="51" y="29"/>
                  <a:pt x="40" y="26"/>
                </a:cubicBezTo>
                <a:cubicBezTo>
                  <a:pt x="29" y="24"/>
                  <a:pt x="20" y="20"/>
                  <a:pt x="11" y="20"/>
                </a:cubicBezTo>
                <a:cubicBezTo>
                  <a:pt x="2" y="20"/>
                  <a:pt x="0" y="5"/>
                  <a:pt x="20" y="4"/>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6" name="Freeform 46">
            <a:extLst>
              <a:ext uri="{FF2B5EF4-FFF2-40B4-BE49-F238E27FC236}">
                <a16:creationId xmlns:a16="http://schemas.microsoft.com/office/drawing/2014/main" id="{3B9A7351-109E-5845-962E-A0F8F7B74BB9}"/>
              </a:ext>
            </a:extLst>
          </p:cNvPr>
          <p:cNvSpPr>
            <a:spLocks/>
          </p:cNvSpPr>
          <p:nvPr/>
        </p:nvSpPr>
        <p:spPr bwMode="auto">
          <a:xfrm>
            <a:off x="7021130" y="4638180"/>
            <a:ext cx="47551" cy="129179"/>
          </a:xfrm>
          <a:custGeom>
            <a:avLst/>
            <a:gdLst/>
            <a:ahLst/>
            <a:cxnLst>
              <a:cxn ang="0">
                <a:pos x="15" y="43"/>
              </a:cxn>
              <a:cxn ang="0">
                <a:pos x="4" y="79"/>
              </a:cxn>
              <a:cxn ang="0">
                <a:pos x="8" y="116"/>
              </a:cxn>
              <a:cxn ang="0">
                <a:pos x="24" y="133"/>
              </a:cxn>
              <a:cxn ang="0">
                <a:pos x="52" y="116"/>
              </a:cxn>
              <a:cxn ang="0">
                <a:pos x="49" y="71"/>
              </a:cxn>
              <a:cxn ang="0">
                <a:pos x="15" y="43"/>
              </a:cxn>
            </a:cxnLst>
            <a:rect l="0" t="0" r="r" b="b"/>
            <a:pathLst>
              <a:path w="52" h="142">
                <a:moveTo>
                  <a:pt x="15" y="43"/>
                </a:moveTo>
                <a:cubicBezTo>
                  <a:pt x="15" y="43"/>
                  <a:pt x="8" y="69"/>
                  <a:pt x="4" y="79"/>
                </a:cubicBezTo>
                <a:cubicBezTo>
                  <a:pt x="0" y="90"/>
                  <a:pt x="6" y="105"/>
                  <a:pt x="8" y="116"/>
                </a:cubicBezTo>
                <a:cubicBezTo>
                  <a:pt x="11" y="127"/>
                  <a:pt x="11" y="142"/>
                  <a:pt x="24" y="133"/>
                </a:cubicBezTo>
                <a:cubicBezTo>
                  <a:pt x="36" y="125"/>
                  <a:pt x="52" y="116"/>
                  <a:pt x="52" y="116"/>
                </a:cubicBezTo>
                <a:cubicBezTo>
                  <a:pt x="49" y="71"/>
                  <a:pt x="49" y="71"/>
                  <a:pt x="49" y="71"/>
                </a:cubicBezTo>
                <a:cubicBezTo>
                  <a:pt x="49" y="71"/>
                  <a:pt x="30" y="0"/>
                  <a:pt x="15" y="43"/>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7" name="Freeform 47">
            <a:extLst>
              <a:ext uri="{FF2B5EF4-FFF2-40B4-BE49-F238E27FC236}">
                <a16:creationId xmlns:a16="http://schemas.microsoft.com/office/drawing/2014/main" id="{1C6DB653-E10A-E444-8AFE-20D6C05B5546}"/>
              </a:ext>
            </a:extLst>
          </p:cNvPr>
          <p:cNvSpPr>
            <a:spLocks/>
          </p:cNvSpPr>
          <p:nvPr/>
        </p:nvSpPr>
        <p:spPr bwMode="auto">
          <a:xfrm>
            <a:off x="7327039" y="4746755"/>
            <a:ext cx="232206" cy="241716"/>
          </a:xfrm>
          <a:custGeom>
            <a:avLst/>
            <a:gdLst/>
            <a:ahLst/>
            <a:cxnLst>
              <a:cxn ang="0">
                <a:pos x="20" y="8"/>
              </a:cxn>
              <a:cxn ang="0">
                <a:pos x="68" y="43"/>
              </a:cxn>
              <a:cxn ang="0">
                <a:pos x="105" y="95"/>
              </a:cxn>
              <a:cxn ang="0">
                <a:pos x="152" y="128"/>
              </a:cxn>
              <a:cxn ang="0">
                <a:pos x="170" y="142"/>
              </a:cxn>
              <a:cxn ang="0">
                <a:pos x="203" y="181"/>
              </a:cxn>
              <a:cxn ang="0">
                <a:pos x="230" y="208"/>
              </a:cxn>
              <a:cxn ang="0">
                <a:pos x="232" y="264"/>
              </a:cxn>
              <a:cxn ang="0">
                <a:pos x="167" y="247"/>
              </a:cxn>
              <a:cxn ang="0">
                <a:pos x="115" y="168"/>
              </a:cxn>
              <a:cxn ang="0">
                <a:pos x="62" y="83"/>
              </a:cxn>
              <a:cxn ang="0">
                <a:pos x="19" y="43"/>
              </a:cxn>
              <a:cxn ang="0">
                <a:pos x="20" y="8"/>
              </a:cxn>
            </a:cxnLst>
            <a:rect l="0" t="0" r="r" b="b"/>
            <a:pathLst>
              <a:path w="255" h="266">
                <a:moveTo>
                  <a:pt x="20" y="8"/>
                </a:moveTo>
                <a:cubicBezTo>
                  <a:pt x="20" y="8"/>
                  <a:pt x="60" y="36"/>
                  <a:pt x="68" y="43"/>
                </a:cubicBezTo>
                <a:cubicBezTo>
                  <a:pt x="75" y="50"/>
                  <a:pt x="86" y="83"/>
                  <a:pt x="105" y="95"/>
                </a:cubicBezTo>
                <a:cubicBezTo>
                  <a:pt x="124" y="106"/>
                  <a:pt x="144" y="123"/>
                  <a:pt x="152" y="128"/>
                </a:cubicBezTo>
                <a:cubicBezTo>
                  <a:pt x="161" y="132"/>
                  <a:pt x="158" y="128"/>
                  <a:pt x="170" y="142"/>
                </a:cubicBezTo>
                <a:cubicBezTo>
                  <a:pt x="181" y="156"/>
                  <a:pt x="197" y="176"/>
                  <a:pt x="203" y="181"/>
                </a:cubicBezTo>
                <a:cubicBezTo>
                  <a:pt x="209" y="185"/>
                  <a:pt x="226" y="194"/>
                  <a:pt x="230" y="208"/>
                </a:cubicBezTo>
                <a:cubicBezTo>
                  <a:pt x="235" y="222"/>
                  <a:pt x="255" y="263"/>
                  <a:pt x="232" y="264"/>
                </a:cubicBezTo>
                <a:cubicBezTo>
                  <a:pt x="209" y="266"/>
                  <a:pt x="180" y="254"/>
                  <a:pt x="167" y="247"/>
                </a:cubicBezTo>
                <a:cubicBezTo>
                  <a:pt x="154" y="240"/>
                  <a:pt x="119" y="175"/>
                  <a:pt x="115" y="168"/>
                </a:cubicBezTo>
                <a:cubicBezTo>
                  <a:pt x="111" y="161"/>
                  <a:pt x="68" y="89"/>
                  <a:pt x="62" y="83"/>
                </a:cubicBezTo>
                <a:cubicBezTo>
                  <a:pt x="56" y="77"/>
                  <a:pt x="23" y="50"/>
                  <a:pt x="19" y="43"/>
                </a:cubicBezTo>
                <a:cubicBezTo>
                  <a:pt x="14" y="36"/>
                  <a:pt x="0" y="0"/>
                  <a:pt x="20" y="8"/>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8" name="Freeform 48">
            <a:extLst>
              <a:ext uri="{FF2B5EF4-FFF2-40B4-BE49-F238E27FC236}">
                <a16:creationId xmlns:a16="http://schemas.microsoft.com/office/drawing/2014/main" id="{D9D175EA-394A-FA4F-8DD3-E9FF57F7539F}"/>
              </a:ext>
            </a:extLst>
          </p:cNvPr>
          <p:cNvSpPr>
            <a:spLocks/>
          </p:cNvSpPr>
          <p:nvPr/>
        </p:nvSpPr>
        <p:spPr bwMode="auto">
          <a:xfrm>
            <a:off x="7547357" y="4990056"/>
            <a:ext cx="176730" cy="53891"/>
          </a:xfrm>
          <a:custGeom>
            <a:avLst/>
            <a:gdLst/>
            <a:ahLst/>
            <a:cxnLst>
              <a:cxn ang="0">
                <a:pos x="3" y="21"/>
              </a:cxn>
              <a:cxn ang="0">
                <a:pos x="50" y="38"/>
              </a:cxn>
              <a:cxn ang="0">
                <a:pos x="89" y="59"/>
              </a:cxn>
              <a:cxn ang="0">
                <a:pos x="152" y="59"/>
              </a:cxn>
              <a:cxn ang="0">
                <a:pos x="188" y="45"/>
              </a:cxn>
              <a:cxn ang="0">
                <a:pos x="128" y="26"/>
              </a:cxn>
              <a:cxn ang="0">
                <a:pos x="93" y="21"/>
              </a:cxn>
              <a:cxn ang="0">
                <a:pos x="40" y="16"/>
              </a:cxn>
              <a:cxn ang="0">
                <a:pos x="3" y="21"/>
              </a:cxn>
            </a:cxnLst>
            <a:rect l="0" t="0" r="r" b="b"/>
            <a:pathLst>
              <a:path w="194" h="59">
                <a:moveTo>
                  <a:pt x="3" y="21"/>
                </a:moveTo>
                <a:cubicBezTo>
                  <a:pt x="3" y="21"/>
                  <a:pt x="31" y="35"/>
                  <a:pt x="50" y="38"/>
                </a:cubicBezTo>
                <a:cubicBezTo>
                  <a:pt x="69" y="41"/>
                  <a:pt x="70" y="59"/>
                  <a:pt x="89" y="59"/>
                </a:cubicBezTo>
                <a:cubicBezTo>
                  <a:pt x="152" y="59"/>
                  <a:pt x="152" y="59"/>
                  <a:pt x="152" y="59"/>
                </a:cubicBezTo>
                <a:cubicBezTo>
                  <a:pt x="171" y="59"/>
                  <a:pt x="194" y="49"/>
                  <a:pt x="188" y="45"/>
                </a:cubicBezTo>
                <a:cubicBezTo>
                  <a:pt x="183" y="41"/>
                  <a:pt x="134" y="29"/>
                  <a:pt x="128" y="26"/>
                </a:cubicBezTo>
                <a:cubicBezTo>
                  <a:pt x="122" y="23"/>
                  <a:pt x="103" y="22"/>
                  <a:pt x="93" y="21"/>
                </a:cubicBezTo>
                <a:cubicBezTo>
                  <a:pt x="83" y="19"/>
                  <a:pt x="47" y="19"/>
                  <a:pt x="40" y="16"/>
                </a:cubicBezTo>
                <a:cubicBezTo>
                  <a:pt x="33" y="13"/>
                  <a:pt x="0" y="0"/>
                  <a:pt x="3" y="21"/>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9" name="Freeform 49">
            <a:extLst>
              <a:ext uri="{FF2B5EF4-FFF2-40B4-BE49-F238E27FC236}">
                <a16:creationId xmlns:a16="http://schemas.microsoft.com/office/drawing/2014/main" id="{8F9B05F3-0F2D-0C4D-8FE6-0C454BB92C85}"/>
              </a:ext>
            </a:extLst>
          </p:cNvPr>
          <p:cNvSpPr>
            <a:spLocks/>
          </p:cNvSpPr>
          <p:nvPr/>
        </p:nvSpPr>
        <p:spPr bwMode="auto">
          <a:xfrm>
            <a:off x="7607588" y="4703166"/>
            <a:ext cx="213978" cy="241716"/>
          </a:xfrm>
          <a:custGeom>
            <a:avLst/>
            <a:gdLst/>
            <a:ahLst/>
            <a:cxnLst>
              <a:cxn ang="0">
                <a:pos x="10" y="150"/>
              </a:cxn>
              <a:cxn ang="0">
                <a:pos x="48" y="144"/>
              </a:cxn>
              <a:cxn ang="0">
                <a:pos x="84" y="108"/>
              </a:cxn>
              <a:cxn ang="0">
                <a:pos x="135" y="81"/>
              </a:cxn>
              <a:cxn ang="0">
                <a:pos x="173" y="44"/>
              </a:cxn>
              <a:cxn ang="0">
                <a:pos x="180" y="9"/>
              </a:cxn>
              <a:cxn ang="0">
                <a:pos x="192" y="54"/>
              </a:cxn>
              <a:cxn ang="0">
                <a:pos x="227" y="72"/>
              </a:cxn>
              <a:cxn ang="0">
                <a:pos x="190" y="98"/>
              </a:cxn>
              <a:cxn ang="0">
                <a:pos x="193" y="134"/>
              </a:cxn>
              <a:cxn ang="0">
                <a:pos x="200" y="163"/>
              </a:cxn>
              <a:cxn ang="0">
                <a:pos x="181" y="197"/>
              </a:cxn>
              <a:cxn ang="0">
                <a:pos x="163" y="235"/>
              </a:cxn>
              <a:cxn ang="0">
                <a:pos x="143" y="266"/>
              </a:cxn>
              <a:cxn ang="0">
                <a:pos x="108" y="258"/>
              </a:cxn>
              <a:cxn ang="0">
                <a:pos x="82" y="262"/>
              </a:cxn>
              <a:cxn ang="0">
                <a:pos x="65" y="262"/>
              </a:cxn>
              <a:cxn ang="0">
                <a:pos x="56" y="245"/>
              </a:cxn>
              <a:cxn ang="0">
                <a:pos x="39" y="249"/>
              </a:cxn>
              <a:cxn ang="0">
                <a:pos x="27" y="249"/>
              </a:cxn>
              <a:cxn ang="0">
                <a:pos x="22" y="217"/>
              </a:cxn>
              <a:cxn ang="0">
                <a:pos x="7" y="209"/>
              </a:cxn>
              <a:cxn ang="0">
                <a:pos x="0" y="180"/>
              </a:cxn>
              <a:cxn ang="0">
                <a:pos x="10" y="150"/>
              </a:cxn>
            </a:cxnLst>
            <a:rect l="0" t="0" r="r" b="b"/>
            <a:pathLst>
              <a:path w="235" h="266">
                <a:moveTo>
                  <a:pt x="10" y="150"/>
                </a:moveTo>
                <a:cubicBezTo>
                  <a:pt x="20" y="148"/>
                  <a:pt x="45" y="153"/>
                  <a:pt x="48" y="144"/>
                </a:cubicBezTo>
                <a:cubicBezTo>
                  <a:pt x="50" y="135"/>
                  <a:pt x="69" y="117"/>
                  <a:pt x="84" y="108"/>
                </a:cubicBezTo>
                <a:cubicBezTo>
                  <a:pt x="98" y="100"/>
                  <a:pt x="130" y="84"/>
                  <a:pt x="135" y="81"/>
                </a:cubicBezTo>
                <a:cubicBezTo>
                  <a:pt x="141" y="78"/>
                  <a:pt x="177" y="54"/>
                  <a:pt x="173" y="44"/>
                </a:cubicBezTo>
                <a:cubicBezTo>
                  <a:pt x="168" y="33"/>
                  <a:pt x="171" y="0"/>
                  <a:pt x="180" y="9"/>
                </a:cubicBezTo>
                <a:cubicBezTo>
                  <a:pt x="189" y="18"/>
                  <a:pt x="184" y="46"/>
                  <a:pt x="192" y="54"/>
                </a:cubicBezTo>
                <a:cubicBezTo>
                  <a:pt x="199" y="61"/>
                  <a:pt x="235" y="62"/>
                  <a:pt x="227" y="72"/>
                </a:cubicBezTo>
                <a:cubicBezTo>
                  <a:pt x="220" y="82"/>
                  <a:pt x="193" y="87"/>
                  <a:pt x="190" y="98"/>
                </a:cubicBezTo>
                <a:cubicBezTo>
                  <a:pt x="187" y="110"/>
                  <a:pt x="183" y="125"/>
                  <a:pt x="193" y="134"/>
                </a:cubicBezTo>
                <a:cubicBezTo>
                  <a:pt x="203" y="143"/>
                  <a:pt x="212" y="153"/>
                  <a:pt x="200" y="163"/>
                </a:cubicBezTo>
                <a:cubicBezTo>
                  <a:pt x="189" y="173"/>
                  <a:pt x="186" y="183"/>
                  <a:pt x="181" y="197"/>
                </a:cubicBezTo>
                <a:cubicBezTo>
                  <a:pt x="177" y="212"/>
                  <a:pt x="168" y="222"/>
                  <a:pt x="163" y="235"/>
                </a:cubicBezTo>
                <a:cubicBezTo>
                  <a:pt x="157" y="248"/>
                  <a:pt x="151" y="266"/>
                  <a:pt x="143" y="266"/>
                </a:cubicBezTo>
                <a:cubicBezTo>
                  <a:pt x="134" y="266"/>
                  <a:pt x="117" y="259"/>
                  <a:pt x="108" y="258"/>
                </a:cubicBezTo>
                <a:cubicBezTo>
                  <a:pt x="99" y="256"/>
                  <a:pt x="88" y="260"/>
                  <a:pt x="82" y="262"/>
                </a:cubicBezTo>
                <a:cubicBezTo>
                  <a:pt x="76" y="263"/>
                  <a:pt x="66" y="266"/>
                  <a:pt x="65" y="262"/>
                </a:cubicBezTo>
                <a:cubicBezTo>
                  <a:pt x="63" y="258"/>
                  <a:pt x="61" y="242"/>
                  <a:pt x="56" y="245"/>
                </a:cubicBezTo>
                <a:cubicBezTo>
                  <a:pt x="52" y="248"/>
                  <a:pt x="39" y="249"/>
                  <a:pt x="39" y="249"/>
                </a:cubicBezTo>
                <a:cubicBezTo>
                  <a:pt x="27" y="249"/>
                  <a:pt x="27" y="249"/>
                  <a:pt x="27" y="249"/>
                </a:cubicBezTo>
                <a:cubicBezTo>
                  <a:pt x="22" y="217"/>
                  <a:pt x="22" y="217"/>
                  <a:pt x="22" y="217"/>
                </a:cubicBezTo>
                <a:cubicBezTo>
                  <a:pt x="7" y="209"/>
                  <a:pt x="7" y="209"/>
                  <a:pt x="7" y="209"/>
                </a:cubicBezTo>
                <a:cubicBezTo>
                  <a:pt x="0" y="180"/>
                  <a:pt x="0" y="180"/>
                  <a:pt x="0" y="180"/>
                </a:cubicBezTo>
                <a:cubicBezTo>
                  <a:pt x="0" y="180"/>
                  <a:pt x="0" y="151"/>
                  <a:pt x="10" y="15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0" name="Freeform 50">
            <a:extLst>
              <a:ext uri="{FF2B5EF4-FFF2-40B4-BE49-F238E27FC236}">
                <a16:creationId xmlns:a16="http://schemas.microsoft.com/office/drawing/2014/main" id="{AD7E48A4-D2A4-9247-8E67-5F795D913314}"/>
              </a:ext>
            </a:extLst>
          </p:cNvPr>
          <p:cNvSpPr>
            <a:spLocks/>
          </p:cNvSpPr>
          <p:nvPr/>
        </p:nvSpPr>
        <p:spPr bwMode="auto">
          <a:xfrm>
            <a:off x="7810471" y="4882274"/>
            <a:ext cx="81629" cy="114914"/>
          </a:xfrm>
          <a:custGeom>
            <a:avLst/>
            <a:gdLst/>
            <a:ahLst/>
            <a:cxnLst>
              <a:cxn ang="0">
                <a:pos x="13" y="20"/>
              </a:cxn>
              <a:cxn ang="0">
                <a:pos x="0" y="59"/>
              </a:cxn>
              <a:cxn ang="0">
                <a:pos x="12" y="109"/>
              </a:cxn>
              <a:cxn ang="0">
                <a:pos x="26" y="127"/>
              </a:cxn>
              <a:cxn ang="0">
                <a:pos x="20" y="88"/>
              </a:cxn>
              <a:cxn ang="0">
                <a:pos x="29" y="55"/>
              </a:cxn>
              <a:cxn ang="0">
                <a:pos x="43" y="59"/>
              </a:cxn>
              <a:cxn ang="0">
                <a:pos x="56" y="94"/>
              </a:cxn>
              <a:cxn ang="0">
                <a:pos x="79" y="102"/>
              </a:cxn>
              <a:cxn ang="0">
                <a:pos x="89" y="96"/>
              </a:cxn>
              <a:cxn ang="0">
                <a:pos x="69" y="75"/>
              </a:cxn>
              <a:cxn ang="0">
                <a:pos x="58" y="52"/>
              </a:cxn>
              <a:cxn ang="0">
                <a:pos x="52" y="36"/>
              </a:cxn>
              <a:cxn ang="0">
                <a:pos x="75" y="23"/>
              </a:cxn>
              <a:cxn ang="0">
                <a:pos x="62" y="13"/>
              </a:cxn>
              <a:cxn ang="0">
                <a:pos x="32" y="20"/>
              </a:cxn>
              <a:cxn ang="0">
                <a:pos x="28" y="0"/>
              </a:cxn>
              <a:cxn ang="0">
                <a:pos x="13" y="20"/>
              </a:cxn>
            </a:cxnLst>
            <a:rect l="0" t="0" r="r" b="b"/>
            <a:pathLst>
              <a:path w="89" h="127">
                <a:moveTo>
                  <a:pt x="13" y="20"/>
                </a:moveTo>
                <a:cubicBezTo>
                  <a:pt x="13" y="20"/>
                  <a:pt x="0" y="55"/>
                  <a:pt x="0" y="59"/>
                </a:cubicBezTo>
                <a:cubicBezTo>
                  <a:pt x="0" y="63"/>
                  <a:pt x="12" y="109"/>
                  <a:pt x="12" y="109"/>
                </a:cubicBezTo>
                <a:cubicBezTo>
                  <a:pt x="26" y="127"/>
                  <a:pt x="26" y="127"/>
                  <a:pt x="26" y="127"/>
                </a:cubicBezTo>
                <a:cubicBezTo>
                  <a:pt x="26" y="127"/>
                  <a:pt x="22" y="94"/>
                  <a:pt x="20" y="88"/>
                </a:cubicBezTo>
                <a:cubicBezTo>
                  <a:pt x="19" y="82"/>
                  <a:pt x="19" y="59"/>
                  <a:pt x="29" y="55"/>
                </a:cubicBezTo>
                <a:cubicBezTo>
                  <a:pt x="39" y="51"/>
                  <a:pt x="39" y="53"/>
                  <a:pt x="43" y="59"/>
                </a:cubicBezTo>
                <a:cubicBezTo>
                  <a:pt x="48" y="65"/>
                  <a:pt x="52" y="85"/>
                  <a:pt x="56" y="94"/>
                </a:cubicBezTo>
                <a:cubicBezTo>
                  <a:pt x="61" y="102"/>
                  <a:pt x="75" y="101"/>
                  <a:pt x="79" y="102"/>
                </a:cubicBezTo>
                <a:cubicBezTo>
                  <a:pt x="84" y="104"/>
                  <a:pt x="89" y="96"/>
                  <a:pt x="89" y="96"/>
                </a:cubicBezTo>
                <a:cubicBezTo>
                  <a:pt x="69" y="75"/>
                  <a:pt x="69" y="75"/>
                  <a:pt x="69" y="75"/>
                </a:cubicBezTo>
                <a:cubicBezTo>
                  <a:pt x="69" y="75"/>
                  <a:pt x="62" y="59"/>
                  <a:pt x="58" y="52"/>
                </a:cubicBezTo>
                <a:cubicBezTo>
                  <a:pt x="53" y="45"/>
                  <a:pt x="52" y="36"/>
                  <a:pt x="52" y="36"/>
                </a:cubicBezTo>
                <a:cubicBezTo>
                  <a:pt x="75" y="23"/>
                  <a:pt x="75" y="23"/>
                  <a:pt x="75" y="23"/>
                </a:cubicBezTo>
                <a:cubicBezTo>
                  <a:pt x="62" y="13"/>
                  <a:pt x="62" y="13"/>
                  <a:pt x="62" y="13"/>
                </a:cubicBezTo>
                <a:cubicBezTo>
                  <a:pt x="62" y="13"/>
                  <a:pt x="32" y="26"/>
                  <a:pt x="32" y="20"/>
                </a:cubicBezTo>
                <a:cubicBezTo>
                  <a:pt x="32" y="15"/>
                  <a:pt x="28" y="0"/>
                  <a:pt x="28" y="0"/>
                </a:cubicBezTo>
                <a:lnTo>
                  <a:pt x="13" y="20"/>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1" name="Freeform 51">
            <a:extLst>
              <a:ext uri="{FF2B5EF4-FFF2-40B4-BE49-F238E27FC236}">
                <a16:creationId xmlns:a16="http://schemas.microsoft.com/office/drawing/2014/main" id="{41B6FB9B-9775-8A40-9B26-D0F399CCB369}"/>
              </a:ext>
            </a:extLst>
          </p:cNvPr>
          <p:cNvSpPr>
            <a:spLocks/>
          </p:cNvSpPr>
          <p:nvPr/>
        </p:nvSpPr>
        <p:spPr bwMode="auto">
          <a:xfrm>
            <a:off x="7837417" y="5039191"/>
            <a:ext cx="49928" cy="19020"/>
          </a:xfrm>
          <a:custGeom>
            <a:avLst/>
            <a:gdLst/>
            <a:ahLst/>
            <a:cxnLst>
              <a:cxn ang="0">
                <a:pos x="9" y="7"/>
              </a:cxn>
              <a:cxn ang="0">
                <a:pos x="49" y="5"/>
              </a:cxn>
              <a:cxn ang="0">
                <a:pos x="50" y="21"/>
              </a:cxn>
              <a:cxn ang="0">
                <a:pos x="19" y="20"/>
              </a:cxn>
              <a:cxn ang="0">
                <a:pos x="9" y="7"/>
              </a:cxn>
            </a:cxnLst>
            <a:rect l="0" t="0" r="r" b="b"/>
            <a:pathLst>
              <a:path w="55" h="21">
                <a:moveTo>
                  <a:pt x="9" y="7"/>
                </a:moveTo>
                <a:cubicBezTo>
                  <a:pt x="9" y="7"/>
                  <a:pt x="43" y="0"/>
                  <a:pt x="49" y="5"/>
                </a:cubicBezTo>
                <a:cubicBezTo>
                  <a:pt x="55" y="11"/>
                  <a:pt x="50" y="21"/>
                  <a:pt x="50" y="21"/>
                </a:cubicBezTo>
                <a:cubicBezTo>
                  <a:pt x="50" y="21"/>
                  <a:pt x="24" y="20"/>
                  <a:pt x="19" y="20"/>
                </a:cubicBezTo>
                <a:cubicBezTo>
                  <a:pt x="13" y="20"/>
                  <a:pt x="0" y="10"/>
                  <a:pt x="9" y="7"/>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2" name="Freeform 52">
            <a:extLst>
              <a:ext uri="{FF2B5EF4-FFF2-40B4-BE49-F238E27FC236}">
                <a16:creationId xmlns:a16="http://schemas.microsoft.com/office/drawing/2014/main" id="{9C48677D-4B70-6B42-A4CE-B29C60DE5FED}"/>
              </a:ext>
            </a:extLst>
          </p:cNvPr>
          <p:cNvSpPr>
            <a:spLocks/>
          </p:cNvSpPr>
          <p:nvPr/>
        </p:nvSpPr>
        <p:spPr bwMode="auto">
          <a:xfrm>
            <a:off x="7803339" y="5070099"/>
            <a:ext cx="46758" cy="18228"/>
          </a:xfrm>
          <a:custGeom>
            <a:avLst/>
            <a:gdLst/>
            <a:ahLst/>
            <a:cxnLst>
              <a:cxn ang="0">
                <a:pos x="18" y="0"/>
              </a:cxn>
              <a:cxn ang="0">
                <a:pos x="47" y="3"/>
              </a:cxn>
              <a:cxn ang="0">
                <a:pos x="51" y="20"/>
              </a:cxn>
              <a:cxn ang="0">
                <a:pos x="27" y="16"/>
              </a:cxn>
              <a:cxn ang="0">
                <a:pos x="18" y="0"/>
              </a:cxn>
            </a:cxnLst>
            <a:rect l="0" t="0" r="r" b="b"/>
            <a:pathLst>
              <a:path w="51" h="20">
                <a:moveTo>
                  <a:pt x="18" y="0"/>
                </a:moveTo>
                <a:cubicBezTo>
                  <a:pt x="23" y="0"/>
                  <a:pt x="43" y="0"/>
                  <a:pt x="47" y="3"/>
                </a:cubicBezTo>
                <a:cubicBezTo>
                  <a:pt x="51" y="6"/>
                  <a:pt x="51" y="20"/>
                  <a:pt x="51" y="20"/>
                </a:cubicBezTo>
                <a:cubicBezTo>
                  <a:pt x="51" y="20"/>
                  <a:pt x="31" y="20"/>
                  <a:pt x="27" y="16"/>
                </a:cubicBezTo>
                <a:cubicBezTo>
                  <a:pt x="23" y="12"/>
                  <a:pt x="0" y="1"/>
                  <a:pt x="18" y="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3" name="Freeform 53">
            <a:extLst>
              <a:ext uri="{FF2B5EF4-FFF2-40B4-BE49-F238E27FC236}">
                <a16:creationId xmlns:a16="http://schemas.microsoft.com/office/drawing/2014/main" id="{07D2EA9D-BB6C-D041-8C85-1CC2157147EE}"/>
              </a:ext>
            </a:extLst>
          </p:cNvPr>
          <p:cNvSpPr>
            <a:spLocks/>
          </p:cNvSpPr>
          <p:nvPr/>
        </p:nvSpPr>
        <p:spPr bwMode="auto">
          <a:xfrm>
            <a:off x="7873080" y="5057419"/>
            <a:ext cx="80044" cy="34078"/>
          </a:xfrm>
          <a:custGeom>
            <a:avLst/>
            <a:gdLst/>
            <a:ahLst/>
            <a:cxnLst>
              <a:cxn ang="0">
                <a:pos x="44" y="11"/>
              </a:cxn>
              <a:cxn ang="0">
                <a:pos x="82" y="0"/>
              </a:cxn>
              <a:cxn ang="0">
                <a:pos x="82" y="17"/>
              </a:cxn>
              <a:cxn ang="0">
                <a:pos x="57" y="27"/>
              </a:cxn>
              <a:cxn ang="0">
                <a:pos x="11" y="33"/>
              </a:cxn>
              <a:cxn ang="0">
                <a:pos x="42" y="21"/>
              </a:cxn>
              <a:cxn ang="0">
                <a:pos x="44" y="11"/>
              </a:cxn>
            </a:cxnLst>
            <a:rect l="0" t="0" r="r" b="b"/>
            <a:pathLst>
              <a:path w="88" h="37">
                <a:moveTo>
                  <a:pt x="44" y="11"/>
                </a:moveTo>
                <a:cubicBezTo>
                  <a:pt x="44" y="11"/>
                  <a:pt x="76" y="0"/>
                  <a:pt x="82" y="0"/>
                </a:cubicBezTo>
                <a:cubicBezTo>
                  <a:pt x="88" y="0"/>
                  <a:pt x="86" y="15"/>
                  <a:pt x="82" y="17"/>
                </a:cubicBezTo>
                <a:cubicBezTo>
                  <a:pt x="78" y="18"/>
                  <a:pt x="57" y="27"/>
                  <a:pt x="57" y="27"/>
                </a:cubicBezTo>
                <a:cubicBezTo>
                  <a:pt x="57" y="27"/>
                  <a:pt x="0" y="37"/>
                  <a:pt x="11" y="33"/>
                </a:cubicBezTo>
                <a:cubicBezTo>
                  <a:pt x="23" y="28"/>
                  <a:pt x="42" y="21"/>
                  <a:pt x="42" y="21"/>
                </a:cubicBezTo>
                <a:lnTo>
                  <a:pt x="44" y="11"/>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4" name="Freeform 54">
            <a:extLst>
              <a:ext uri="{FF2B5EF4-FFF2-40B4-BE49-F238E27FC236}">
                <a16:creationId xmlns:a16="http://schemas.microsoft.com/office/drawing/2014/main" id="{C346A3D5-2566-8349-93DA-E045D07FA5D5}"/>
              </a:ext>
            </a:extLst>
          </p:cNvPr>
          <p:cNvSpPr>
            <a:spLocks/>
          </p:cNvSpPr>
          <p:nvPr/>
        </p:nvSpPr>
        <p:spPr bwMode="auto">
          <a:xfrm>
            <a:off x="7846927" y="4845819"/>
            <a:ext cx="64986" cy="19813"/>
          </a:xfrm>
          <a:custGeom>
            <a:avLst/>
            <a:gdLst/>
            <a:ahLst/>
            <a:cxnLst>
              <a:cxn ang="0">
                <a:pos x="9" y="9"/>
              </a:cxn>
              <a:cxn ang="0">
                <a:pos x="37" y="17"/>
              </a:cxn>
              <a:cxn ang="0">
                <a:pos x="61" y="22"/>
              </a:cxn>
              <a:cxn ang="0">
                <a:pos x="71" y="12"/>
              </a:cxn>
              <a:cxn ang="0">
                <a:pos x="48" y="4"/>
              </a:cxn>
              <a:cxn ang="0">
                <a:pos x="9" y="9"/>
              </a:cxn>
            </a:cxnLst>
            <a:rect l="0" t="0" r="r" b="b"/>
            <a:pathLst>
              <a:path w="71" h="22">
                <a:moveTo>
                  <a:pt x="9" y="9"/>
                </a:moveTo>
                <a:cubicBezTo>
                  <a:pt x="9" y="9"/>
                  <a:pt x="32" y="17"/>
                  <a:pt x="37" y="17"/>
                </a:cubicBezTo>
                <a:cubicBezTo>
                  <a:pt x="41" y="17"/>
                  <a:pt x="57" y="22"/>
                  <a:pt x="61" y="22"/>
                </a:cubicBezTo>
                <a:cubicBezTo>
                  <a:pt x="65" y="22"/>
                  <a:pt x="71" y="16"/>
                  <a:pt x="71" y="12"/>
                </a:cubicBezTo>
                <a:cubicBezTo>
                  <a:pt x="71" y="7"/>
                  <a:pt x="54" y="6"/>
                  <a:pt x="48" y="4"/>
                </a:cubicBezTo>
                <a:cubicBezTo>
                  <a:pt x="42" y="3"/>
                  <a:pt x="0" y="0"/>
                  <a:pt x="9" y="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5" name="Freeform 55">
            <a:extLst>
              <a:ext uri="{FF2B5EF4-FFF2-40B4-BE49-F238E27FC236}">
                <a16:creationId xmlns:a16="http://schemas.microsoft.com/office/drawing/2014/main" id="{40910FBA-644D-6449-9817-704BA90AC6F4}"/>
              </a:ext>
            </a:extLst>
          </p:cNvPr>
          <p:cNvSpPr>
            <a:spLocks/>
          </p:cNvSpPr>
          <p:nvPr/>
        </p:nvSpPr>
        <p:spPr bwMode="auto">
          <a:xfrm>
            <a:off x="7819189" y="4482848"/>
            <a:ext cx="59438" cy="110952"/>
          </a:xfrm>
          <a:custGeom>
            <a:avLst/>
            <a:gdLst/>
            <a:ahLst/>
            <a:cxnLst>
              <a:cxn ang="0">
                <a:pos x="30" y="11"/>
              </a:cxn>
              <a:cxn ang="0">
                <a:pos x="17" y="51"/>
              </a:cxn>
              <a:cxn ang="0">
                <a:pos x="3" y="62"/>
              </a:cxn>
              <a:cxn ang="0">
                <a:pos x="19" y="89"/>
              </a:cxn>
              <a:cxn ang="0">
                <a:pos x="27" y="113"/>
              </a:cxn>
              <a:cxn ang="0">
                <a:pos x="44" y="112"/>
              </a:cxn>
              <a:cxn ang="0">
                <a:pos x="42" y="74"/>
              </a:cxn>
              <a:cxn ang="0">
                <a:pos x="59" y="46"/>
              </a:cxn>
              <a:cxn ang="0">
                <a:pos x="60" y="7"/>
              </a:cxn>
              <a:cxn ang="0">
                <a:pos x="43" y="6"/>
              </a:cxn>
              <a:cxn ang="0">
                <a:pos x="30" y="11"/>
              </a:cxn>
            </a:cxnLst>
            <a:rect l="0" t="0" r="r" b="b"/>
            <a:pathLst>
              <a:path w="65" h="122">
                <a:moveTo>
                  <a:pt x="30" y="11"/>
                </a:moveTo>
                <a:cubicBezTo>
                  <a:pt x="30" y="11"/>
                  <a:pt x="23" y="50"/>
                  <a:pt x="17" y="51"/>
                </a:cubicBezTo>
                <a:cubicBezTo>
                  <a:pt x="11" y="53"/>
                  <a:pt x="0" y="54"/>
                  <a:pt x="3" y="62"/>
                </a:cubicBezTo>
                <a:cubicBezTo>
                  <a:pt x="6" y="69"/>
                  <a:pt x="17" y="85"/>
                  <a:pt x="19" y="89"/>
                </a:cubicBezTo>
                <a:cubicBezTo>
                  <a:pt x="20" y="93"/>
                  <a:pt x="27" y="113"/>
                  <a:pt x="27" y="113"/>
                </a:cubicBezTo>
                <a:cubicBezTo>
                  <a:pt x="27" y="113"/>
                  <a:pt x="44" y="122"/>
                  <a:pt x="44" y="112"/>
                </a:cubicBezTo>
                <a:cubicBezTo>
                  <a:pt x="44" y="102"/>
                  <a:pt x="42" y="74"/>
                  <a:pt x="42" y="74"/>
                </a:cubicBezTo>
                <a:cubicBezTo>
                  <a:pt x="42" y="74"/>
                  <a:pt x="53" y="50"/>
                  <a:pt x="59" y="46"/>
                </a:cubicBezTo>
                <a:cubicBezTo>
                  <a:pt x="65" y="41"/>
                  <a:pt x="60" y="11"/>
                  <a:pt x="60" y="7"/>
                </a:cubicBezTo>
                <a:cubicBezTo>
                  <a:pt x="60" y="3"/>
                  <a:pt x="43" y="6"/>
                  <a:pt x="43" y="6"/>
                </a:cubicBezTo>
                <a:cubicBezTo>
                  <a:pt x="43" y="6"/>
                  <a:pt x="26" y="0"/>
                  <a:pt x="30" y="11"/>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6" name="Freeform 56">
            <a:extLst>
              <a:ext uri="{FF2B5EF4-FFF2-40B4-BE49-F238E27FC236}">
                <a16:creationId xmlns:a16="http://schemas.microsoft.com/office/drawing/2014/main" id="{78D6F463-7008-1A41-9CE7-94E000434BF7}"/>
              </a:ext>
            </a:extLst>
          </p:cNvPr>
          <p:cNvSpPr>
            <a:spLocks/>
          </p:cNvSpPr>
          <p:nvPr/>
        </p:nvSpPr>
        <p:spPr bwMode="auto">
          <a:xfrm>
            <a:off x="7873080" y="4562099"/>
            <a:ext cx="30908" cy="44381"/>
          </a:xfrm>
          <a:custGeom>
            <a:avLst/>
            <a:gdLst/>
            <a:ahLst/>
            <a:cxnLst>
              <a:cxn ang="0">
                <a:pos x="9" y="2"/>
              </a:cxn>
              <a:cxn ang="0">
                <a:pos x="29" y="6"/>
              </a:cxn>
              <a:cxn ang="0">
                <a:pos x="21" y="23"/>
              </a:cxn>
              <a:cxn ang="0">
                <a:pos x="17" y="48"/>
              </a:cxn>
              <a:cxn ang="0">
                <a:pos x="0" y="31"/>
              </a:cxn>
              <a:cxn ang="0">
                <a:pos x="9" y="2"/>
              </a:cxn>
            </a:cxnLst>
            <a:rect l="0" t="0" r="r" b="b"/>
            <a:pathLst>
              <a:path w="34" h="49">
                <a:moveTo>
                  <a:pt x="9" y="2"/>
                </a:moveTo>
                <a:cubicBezTo>
                  <a:pt x="9" y="2"/>
                  <a:pt x="23" y="0"/>
                  <a:pt x="29" y="6"/>
                </a:cubicBezTo>
                <a:cubicBezTo>
                  <a:pt x="34" y="12"/>
                  <a:pt x="23" y="19"/>
                  <a:pt x="21" y="23"/>
                </a:cubicBezTo>
                <a:cubicBezTo>
                  <a:pt x="20" y="28"/>
                  <a:pt x="23" y="46"/>
                  <a:pt x="17" y="48"/>
                </a:cubicBezTo>
                <a:cubicBezTo>
                  <a:pt x="11" y="49"/>
                  <a:pt x="0" y="31"/>
                  <a:pt x="0" y="31"/>
                </a:cubicBezTo>
                <a:lnTo>
                  <a:pt x="9" y="2"/>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7" name="Freeform 57">
            <a:extLst>
              <a:ext uri="{FF2B5EF4-FFF2-40B4-BE49-F238E27FC236}">
                <a16:creationId xmlns:a16="http://schemas.microsoft.com/office/drawing/2014/main" id="{37712E13-0EE5-0645-AAAF-929DDDE3C45B}"/>
              </a:ext>
            </a:extLst>
          </p:cNvPr>
          <p:cNvSpPr>
            <a:spLocks/>
          </p:cNvSpPr>
          <p:nvPr/>
        </p:nvSpPr>
        <p:spPr bwMode="auto">
          <a:xfrm>
            <a:off x="7833454" y="4596970"/>
            <a:ext cx="21398" cy="20605"/>
          </a:xfrm>
          <a:custGeom>
            <a:avLst/>
            <a:gdLst/>
            <a:ahLst/>
            <a:cxnLst>
              <a:cxn ang="0">
                <a:pos x="3" y="2"/>
              </a:cxn>
              <a:cxn ang="0">
                <a:pos x="0" y="16"/>
              </a:cxn>
              <a:cxn ang="0">
                <a:pos x="11" y="20"/>
              </a:cxn>
              <a:cxn ang="0">
                <a:pos x="23" y="13"/>
              </a:cxn>
              <a:cxn ang="0">
                <a:pos x="23" y="0"/>
              </a:cxn>
              <a:cxn ang="0">
                <a:pos x="3" y="2"/>
              </a:cxn>
            </a:cxnLst>
            <a:rect l="0" t="0" r="r" b="b"/>
            <a:pathLst>
              <a:path w="23" h="22">
                <a:moveTo>
                  <a:pt x="3" y="2"/>
                </a:moveTo>
                <a:cubicBezTo>
                  <a:pt x="0" y="16"/>
                  <a:pt x="0" y="16"/>
                  <a:pt x="0" y="16"/>
                </a:cubicBezTo>
                <a:cubicBezTo>
                  <a:pt x="0" y="16"/>
                  <a:pt x="5" y="22"/>
                  <a:pt x="11" y="20"/>
                </a:cubicBezTo>
                <a:cubicBezTo>
                  <a:pt x="17" y="19"/>
                  <a:pt x="23" y="13"/>
                  <a:pt x="23" y="13"/>
                </a:cubicBezTo>
                <a:cubicBezTo>
                  <a:pt x="23" y="0"/>
                  <a:pt x="23" y="0"/>
                  <a:pt x="23" y="0"/>
                </a:cubicBezTo>
                <a:lnTo>
                  <a:pt x="3" y="2"/>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8" name="Freeform 58">
            <a:extLst>
              <a:ext uri="{FF2B5EF4-FFF2-40B4-BE49-F238E27FC236}">
                <a16:creationId xmlns:a16="http://schemas.microsoft.com/office/drawing/2014/main" id="{1138805F-9D4A-BC44-8174-A397860CDE8C}"/>
              </a:ext>
            </a:extLst>
          </p:cNvPr>
          <p:cNvSpPr>
            <a:spLocks/>
          </p:cNvSpPr>
          <p:nvPr/>
        </p:nvSpPr>
        <p:spPr bwMode="auto">
          <a:xfrm>
            <a:off x="7791451" y="4638180"/>
            <a:ext cx="48343" cy="50721"/>
          </a:xfrm>
          <a:custGeom>
            <a:avLst/>
            <a:gdLst/>
            <a:ahLst/>
            <a:cxnLst>
              <a:cxn ang="0">
                <a:pos x="25" y="0"/>
              </a:cxn>
              <a:cxn ang="0">
                <a:pos x="38" y="13"/>
              </a:cxn>
              <a:cxn ang="0">
                <a:pos x="46" y="24"/>
              </a:cxn>
              <a:cxn ang="0">
                <a:pos x="30" y="33"/>
              </a:cxn>
              <a:cxn ang="0">
                <a:pos x="0" y="56"/>
              </a:cxn>
              <a:cxn ang="0">
                <a:pos x="11" y="30"/>
              </a:cxn>
              <a:cxn ang="0">
                <a:pos x="25" y="0"/>
              </a:cxn>
            </a:cxnLst>
            <a:rect l="0" t="0" r="r" b="b"/>
            <a:pathLst>
              <a:path w="53" h="56">
                <a:moveTo>
                  <a:pt x="25" y="0"/>
                </a:moveTo>
                <a:cubicBezTo>
                  <a:pt x="25" y="0"/>
                  <a:pt x="31" y="13"/>
                  <a:pt x="38" y="13"/>
                </a:cubicBezTo>
                <a:cubicBezTo>
                  <a:pt x="46" y="13"/>
                  <a:pt x="53" y="23"/>
                  <a:pt x="46" y="24"/>
                </a:cubicBezTo>
                <a:cubicBezTo>
                  <a:pt x="38" y="26"/>
                  <a:pt x="30" y="33"/>
                  <a:pt x="30" y="33"/>
                </a:cubicBezTo>
                <a:cubicBezTo>
                  <a:pt x="0" y="56"/>
                  <a:pt x="0" y="56"/>
                  <a:pt x="0" y="56"/>
                </a:cubicBezTo>
                <a:cubicBezTo>
                  <a:pt x="11" y="30"/>
                  <a:pt x="11" y="30"/>
                  <a:pt x="11" y="30"/>
                </a:cubicBezTo>
                <a:lnTo>
                  <a:pt x="25" y="0"/>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9" name="Freeform 59">
            <a:extLst>
              <a:ext uri="{FF2B5EF4-FFF2-40B4-BE49-F238E27FC236}">
                <a16:creationId xmlns:a16="http://schemas.microsoft.com/office/drawing/2014/main" id="{293D23DD-B786-834E-B53D-08BBEE5F126D}"/>
              </a:ext>
            </a:extLst>
          </p:cNvPr>
          <p:cNvSpPr>
            <a:spLocks/>
          </p:cNvSpPr>
          <p:nvPr/>
        </p:nvSpPr>
        <p:spPr bwMode="auto">
          <a:xfrm>
            <a:off x="7852474" y="4592215"/>
            <a:ext cx="112537" cy="161672"/>
          </a:xfrm>
          <a:custGeom>
            <a:avLst/>
            <a:gdLst/>
            <a:ahLst/>
            <a:cxnLst>
              <a:cxn ang="0">
                <a:pos x="20" y="28"/>
              </a:cxn>
              <a:cxn ang="0">
                <a:pos x="38" y="38"/>
              </a:cxn>
              <a:cxn ang="0">
                <a:pos x="51" y="51"/>
              </a:cxn>
              <a:cxn ang="0">
                <a:pos x="72" y="43"/>
              </a:cxn>
              <a:cxn ang="0">
                <a:pos x="71" y="31"/>
              </a:cxn>
              <a:cxn ang="0">
                <a:pos x="65" y="13"/>
              </a:cxn>
              <a:cxn ang="0">
                <a:pos x="82" y="2"/>
              </a:cxn>
              <a:cxn ang="0">
                <a:pos x="94" y="13"/>
              </a:cxn>
              <a:cxn ang="0">
                <a:pos x="94" y="33"/>
              </a:cxn>
              <a:cxn ang="0">
                <a:pos x="107" y="43"/>
              </a:cxn>
              <a:cxn ang="0">
                <a:pos x="98" y="61"/>
              </a:cxn>
              <a:cxn ang="0">
                <a:pos x="79" y="75"/>
              </a:cxn>
              <a:cxn ang="0">
                <a:pos x="65" y="82"/>
              </a:cxn>
              <a:cxn ang="0">
                <a:pos x="66" y="110"/>
              </a:cxn>
              <a:cxn ang="0">
                <a:pos x="84" y="108"/>
              </a:cxn>
              <a:cxn ang="0">
                <a:pos x="97" y="85"/>
              </a:cxn>
              <a:cxn ang="0">
                <a:pos x="110" y="89"/>
              </a:cxn>
              <a:cxn ang="0">
                <a:pos x="110" y="112"/>
              </a:cxn>
              <a:cxn ang="0">
                <a:pos x="123" y="130"/>
              </a:cxn>
              <a:cxn ang="0">
                <a:pos x="114" y="144"/>
              </a:cxn>
              <a:cxn ang="0">
                <a:pos x="98" y="151"/>
              </a:cxn>
              <a:cxn ang="0">
                <a:pos x="82" y="170"/>
              </a:cxn>
              <a:cxn ang="0">
                <a:pos x="71" y="135"/>
              </a:cxn>
              <a:cxn ang="0">
                <a:pos x="41" y="134"/>
              </a:cxn>
              <a:cxn ang="0">
                <a:pos x="26" y="158"/>
              </a:cxn>
              <a:cxn ang="0">
                <a:pos x="0" y="178"/>
              </a:cxn>
              <a:cxn ang="0">
                <a:pos x="9" y="156"/>
              </a:cxn>
              <a:cxn ang="0">
                <a:pos x="32" y="115"/>
              </a:cxn>
              <a:cxn ang="0">
                <a:pos x="46" y="89"/>
              </a:cxn>
              <a:cxn ang="0">
                <a:pos x="31" y="69"/>
              </a:cxn>
              <a:cxn ang="0">
                <a:pos x="13" y="56"/>
              </a:cxn>
              <a:cxn ang="0">
                <a:pos x="20" y="28"/>
              </a:cxn>
            </a:cxnLst>
            <a:rect l="0" t="0" r="r" b="b"/>
            <a:pathLst>
              <a:path w="123" h="178">
                <a:moveTo>
                  <a:pt x="20" y="28"/>
                </a:moveTo>
                <a:cubicBezTo>
                  <a:pt x="20" y="28"/>
                  <a:pt x="36" y="32"/>
                  <a:pt x="38" y="38"/>
                </a:cubicBezTo>
                <a:cubicBezTo>
                  <a:pt x="39" y="43"/>
                  <a:pt x="46" y="49"/>
                  <a:pt x="51" y="51"/>
                </a:cubicBezTo>
                <a:cubicBezTo>
                  <a:pt x="55" y="52"/>
                  <a:pt x="72" y="43"/>
                  <a:pt x="72" y="43"/>
                </a:cubicBezTo>
                <a:cubicBezTo>
                  <a:pt x="72" y="43"/>
                  <a:pt x="79" y="33"/>
                  <a:pt x="71" y="31"/>
                </a:cubicBezTo>
                <a:cubicBezTo>
                  <a:pt x="62" y="28"/>
                  <a:pt x="61" y="15"/>
                  <a:pt x="65" y="13"/>
                </a:cubicBezTo>
                <a:cubicBezTo>
                  <a:pt x="69" y="12"/>
                  <a:pt x="72" y="0"/>
                  <a:pt x="82" y="2"/>
                </a:cubicBezTo>
                <a:cubicBezTo>
                  <a:pt x="92" y="3"/>
                  <a:pt x="92" y="9"/>
                  <a:pt x="94" y="13"/>
                </a:cubicBezTo>
                <a:cubicBezTo>
                  <a:pt x="95" y="18"/>
                  <a:pt x="90" y="32"/>
                  <a:pt x="94" y="33"/>
                </a:cubicBezTo>
                <a:cubicBezTo>
                  <a:pt x="98" y="35"/>
                  <a:pt x="107" y="43"/>
                  <a:pt x="107" y="43"/>
                </a:cubicBezTo>
                <a:cubicBezTo>
                  <a:pt x="98" y="61"/>
                  <a:pt x="98" y="61"/>
                  <a:pt x="98" y="61"/>
                </a:cubicBezTo>
                <a:cubicBezTo>
                  <a:pt x="98" y="61"/>
                  <a:pt x="84" y="75"/>
                  <a:pt x="79" y="75"/>
                </a:cubicBezTo>
                <a:cubicBezTo>
                  <a:pt x="75" y="75"/>
                  <a:pt x="64" y="77"/>
                  <a:pt x="65" y="82"/>
                </a:cubicBezTo>
                <a:cubicBezTo>
                  <a:pt x="66" y="88"/>
                  <a:pt x="66" y="110"/>
                  <a:pt x="66" y="110"/>
                </a:cubicBezTo>
                <a:cubicBezTo>
                  <a:pt x="84" y="108"/>
                  <a:pt x="84" y="108"/>
                  <a:pt x="84" y="108"/>
                </a:cubicBezTo>
                <a:cubicBezTo>
                  <a:pt x="97" y="85"/>
                  <a:pt x="97" y="85"/>
                  <a:pt x="97" y="85"/>
                </a:cubicBezTo>
                <a:cubicBezTo>
                  <a:pt x="110" y="89"/>
                  <a:pt x="110" y="89"/>
                  <a:pt x="110" y="89"/>
                </a:cubicBezTo>
                <a:cubicBezTo>
                  <a:pt x="110" y="112"/>
                  <a:pt x="110" y="112"/>
                  <a:pt x="110" y="112"/>
                </a:cubicBezTo>
                <a:cubicBezTo>
                  <a:pt x="123" y="130"/>
                  <a:pt x="123" y="130"/>
                  <a:pt x="123" y="130"/>
                </a:cubicBezTo>
                <a:cubicBezTo>
                  <a:pt x="123" y="130"/>
                  <a:pt x="123" y="144"/>
                  <a:pt x="114" y="144"/>
                </a:cubicBezTo>
                <a:cubicBezTo>
                  <a:pt x="105" y="144"/>
                  <a:pt x="98" y="151"/>
                  <a:pt x="98" y="151"/>
                </a:cubicBezTo>
                <a:cubicBezTo>
                  <a:pt x="82" y="170"/>
                  <a:pt x="82" y="170"/>
                  <a:pt x="82" y="170"/>
                </a:cubicBezTo>
                <a:cubicBezTo>
                  <a:pt x="82" y="170"/>
                  <a:pt x="75" y="138"/>
                  <a:pt x="71" y="135"/>
                </a:cubicBezTo>
                <a:cubicBezTo>
                  <a:pt x="66" y="133"/>
                  <a:pt x="43" y="130"/>
                  <a:pt x="41" y="134"/>
                </a:cubicBezTo>
                <a:cubicBezTo>
                  <a:pt x="38" y="138"/>
                  <a:pt x="26" y="154"/>
                  <a:pt x="26" y="158"/>
                </a:cubicBezTo>
                <a:cubicBezTo>
                  <a:pt x="26" y="163"/>
                  <a:pt x="0" y="178"/>
                  <a:pt x="0" y="178"/>
                </a:cubicBezTo>
                <a:cubicBezTo>
                  <a:pt x="0" y="178"/>
                  <a:pt x="2" y="161"/>
                  <a:pt x="9" y="156"/>
                </a:cubicBezTo>
                <a:cubicBezTo>
                  <a:pt x="16" y="150"/>
                  <a:pt x="32" y="115"/>
                  <a:pt x="32" y="115"/>
                </a:cubicBezTo>
                <a:cubicBezTo>
                  <a:pt x="32" y="115"/>
                  <a:pt x="48" y="94"/>
                  <a:pt x="46" y="89"/>
                </a:cubicBezTo>
                <a:cubicBezTo>
                  <a:pt x="45" y="85"/>
                  <a:pt x="35" y="71"/>
                  <a:pt x="31" y="69"/>
                </a:cubicBezTo>
                <a:cubicBezTo>
                  <a:pt x="26" y="68"/>
                  <a:pt x="15" y="61"/>
                  <a:pt x="13" y="56"/>
                </a:cubicBezTo>
                <a:cubicBezTo>
                  <a:pt x="12" y="52"/>
                  <a:pt x="13" y="28"/>
                  <a:pt x="20" y="28"/>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0" name="Freeform 60">
            <a:extLst>
              <a:ext uri="{FF2B5EF4-FFF2-40B4-BE49-F238E27FC236}">
                <a16:creationId xmlns:a16="http://schemas.microsoft.com/office/drawing/2014/main" id="{25E87C8C-653A-A44D-9F91-EBA3E3DBA4AB}"/>
              </a:ext>
            </a:extLst>
          </p:cNvPr>
          <p:cNvSpPr>
            <a:spLocks/>
          </p:cNvSpPr>
          <p:nvPr/>
        </p:nvSpPr>
        <p:spPr bwMode="auto">
          <a:xfrm>
            <a:off x="8064075" y="4888614"/>
            <a:ext cx="386746" cy="207638"/>
          </a:xfrm>
          <a:custGeom>
            <a:avLst/>
            <a:gdLst/>
            <a:ahLst/>
            <a:cxnLst>
              <a:cxn ang="0">
                <a:pos x="22" y="0"/>
              </a:cxn>
              <a:cxn ang="0">
                <a:pos x="52" y="10"/>
              </a:cxn>
              <a:cxn ang="0">
                <a:pos x="63" y="39"/>
              </a:cxn>
              <a:cxn ang="0">
                <a:pos x="89" y="61"/>
              </a:cxn>
              <a:cxn ang="0">
                <a:pos x="111" y="42"/>
              </a:cxn>
              <a:cxn ang="0">
                <a:pos x="130" y="26"/>
              </a:cxn>
              <a:cxn ang="0">
                <a:pos x="154" y="26"/>
              </a:cxn>
              <a:cxn ang="0">
                <a:pos x="184" y="41"/>
              </a:cxn>
              <a:cxn ang="0">
                <a:pos x="246" y="55"/>
              </a:cxn>
              <a:cxn ang="0">
                <a:pos x="295" y="79"/>
              </a:cxn>
              <a:cxn ang="0">
                <a:pos x="299" y="102"/>
              </a:cxn>
              <a:cxn ang="0">
                <a:pos x="334" y="108"/>
              </a:cxn>
              <a:cxn ang="0">
                <a:pos x="347" y="124"/>
              </a:cxn>
              <a:cxn ang="0">
                <a:pos x="347" y="160"/>
              </a:cxn>
              <a:cxn ang="0">
                <a:pos x="389" y="196"/>
              </a:cxn>
              <a:cxn ang="0">
                <a:pos x="418" y="209"/>
              </a:cxn>
              <a:cxn ang="0">
                <a:pos x="419" y="229"/>
              </a:cxn>
              <a:cxn ang="0">
                <a:pos x="392" y="223"/>
              </a:cxn>
              <a:cxn ang="0">
                <a:pos x="366" y="226"/>
              </a:cxn>
              <a:cxn ang="0">
                <a:pos x="344" y="214"/>
              </a:cxn>
              <a:cxn ang="0">
                <a:pos x="318" y="178"/>
              </a:cxn>
              <a:cxn ang="0">
                <a:pos x="294" y="160"/>
              </a:cxn>
              <a:cxn ang="0">
                <a:pos x="266" y="164"/>
              </a:cxn>
              <a:cxn ang="0">
                <a:pos x="249" y="190"/>
              </a:cxn>
              <a:cxn ang="0">
                <a:pos x="213" y="190"/>
              </a:cxn>
              <a:cxn ang="0">
                <a:pos x="194" y="173"/>
              </a:cxn>
              <a:cxn ang="0">
                <a:pos x="164" y="171"/>
              </a:cxn>
              <a:cxn ang="0">
                <a:pos x="150" y="158"/>
              </a:cxn>
              <a:cxn ang="0">
                <a:pos x="156" y="111"/>
              </a:cxn>
              <a:cxn ang="0">
                <a:pos x="131" y="85"/>
              </a:cxn>
              <a:cxn ang="0">
                <a:pos x="96" y="85"/>
              </a:cxn>
              <a:cxn ang="0">
                <a:pos x="66" y="78"/>
              </a:cxn>
              <a:cxn ang="0">
                <a:pos x="48" y="62"/>
              </a:cxn>
              <a:cxn ang="0">
                <a:pos x="32" y="65"/>
              </a:cxn>
              <a:cxn ang="0">
                <a:pos x="20" y="45"/>
              </a:cxn>
              <a:cxn ang="0">
                <a:pos x="30" y="36"/>
              </a:cxn>
              <a:cxn ang="0">
                <a:pos x="17" y="23"/>
              </a:cxn>
              <a:cxn ang="0">
                <a:pos x="0" y="13"/>
              </a:cxn>
              <a:cxn ang="0">
                <a:pos x="22" y="0"/>
              </a:cxn>
            </a:cxnLst>
            <a:rect l="0" t="0" r="r" b="b"/>
            <a:pathLst>
              <a:path w="425" h="229">
                <a:moveTo>
                  <a:pt x="22" y="0"/>
                </a:moveTo>
                <a:cubicBezTo>
                  <a:pt x="52" y="10"/>
                  <a:pt x="52" y="10"/>
                  <a:pt x="52" y="10"/>
                </a:cubicBezTo>
                <a:cubicBezTo>
                  <a:pt x="63" y="39"/>
                  <a:pt x="63" y="39"/>
                  <a:pt x="63" y="39"/>
                </a:cubicBezTo>
                <a:cubicBezTo>
                  <a:pt x="63" y="39"/>
                  <a:pt x="85" y="65"/>
                  <a:pt x="89" y="61"/>
                </a:cubicBezTo>
                <a:cubicBezTo>
                  <a:pt x="94" y="56"/>
                  <a:pt x="102" y="45"/>
                  <a:pt x="111" y="42"/>
                </a:cubicBezTo>
                <a:cubicBezTo>
                  <a:pt x="120" y="39"/>
                  <a:pt x="125" y="28"/>
                  <a:pt x="130" y="26"/>
                </a:cubicBezTo>
                <a:cubicBezTo>
                  <a:pt x="134" y="25"/>
                  <a:pt x="147" y="22"/>
                  <a:pt x="154" y="26"/>
                </a:cubicBezTo>
                <a:cubicBezTo>
                  <a:pt x="161" y="31"/>
                  <a:pt x="173" y="39"/>
                  <a:pt x="184" y="41"/>
                </a:cubicBezTo>
                <a:cubicBezTo>
                  <a:pt x="196" y="42"/>
                  <a:pt x="239" y="54"/>
                  <a:pt x="246" y="55"/>
                </a:cubicBezTo>
                <a:cubicBezTo>
                  <a:pt x="253" y="56"/>
                  <a:pt x="295" y="79"/>
                  <a:pt x="295" y="79"/>
                </a:cubicBezTo>
                <a:cubicBezTo>
                  <a:pt x="295" y="79"/>
                  <a:pt x="297" y="98"/>
                  <a:pt x="299" y="102"/>
                </a:cubicBezTo>
                <a:cubicBezTo>
                  <a:pt x="302" y="107"/>
                  <a:pt x="325" y="110"/>
                  <a:pt x="334" y="108"/>
                </a:cubicBezTo>
                <a:cubicBezTo>
                  <a:pt x="343" y="107"/>
                  <a:pt x="347" y="118"/>
                  <a:pt x="347" y="124"/>
                </a:cubicBezTo>
                <a:cubicBezTo>
                  <a:pt x="347" y="130"/>
                  <a:pt x="334" y="153"/>
                  <a:pt x="347" y="160"/>
                </a:cubicBezTo>
                <a:cubicBezTo>
                  <a:pt x="360" y="167"/>
                  <a:pt x="382" y="193"/>
                  <a:pt x="389" y="196"/>
                </a:cubicBezTo>
                <a:cubicBezTo>
                  <a:pt x="396" y="199"/>
                  <a:pt x="410" y="204"/>
                  <a:pt x="418" y="209"/>
                </a:cubicBezTo>
                <a:cubicBezTo>
                  <a:pt x="425" y="213"/>
                  <a:pt x="419" y="229"/>
                  <a:pt x="419" y="229"/>
                </a:cubicBezTo>
                <a:cubicBezTo>
                  <a:pt x="392" y="223"/>
                  <a:pt x="392" y="223"/>
                  <a:pt x="392" y="223"/>
                </a:cubicBezTo>
                <a:cubicBezTo>
                  <a:pt x="366" y="226"/>
                  <a:pt x="366" y="226"/>
                  <a:pt x="366" y="226"/>
                </a:cubicBezTo>
                <a:cubicBezTo>
                  <a:pt x="344" y="214"/>
                  <a:pt x="344" y="214"/>
                  <a:pt x="344" y="214"/>
                </a:cubicBezTo>
                <a:cubicBezTo>
                  <a:pt x="318" y="178"/>
                  <a:pt x="318" y="178"/>
                  <a:pt x="318" y="178"/>
                </a:cubicBezTo>
                <a:cubicBezTo>
                  <a:pt x="294" y="160"/>
                  <a:pt x="294" y="160"/>
                  <a:pt x="294" y="160"/>
                </a:cubicBezTo>
                <a:cubicBezTo>
                  <a:pt x="266" y="164"/>
                  <a:pt x="266" y="164"/>
                  <a:pt x="266" y="164"/>
                </a:cubicBezTo>
                <a:cubicBezTo>
                  <a:pt x="249" y="190"/>
                  <a:pt x="249" y="190"/>
                  <a:pt x="249" y="190"/>
                </a:cubicBezTo>
                <a:cubicBezTo>
                  <a:pt x="249" y="190"/>
                  <a:pt x="220" y="191"/>
                  <a:pt x="213" y="190"/>
                </a:cubicBezTo>
                <a:cubicBezTo>
                  <a:pt x="206" y="189"/>
                  <a:pt x="194" y="173"/>
                  <a:pt x="194" y="173"/>
                </a:cubicBezTo>
                <a:cubicBezTo>
                  <a:pt x="164" y="171"/>
                  <a:pt x="164" y="171"/>
                  <a:pt x="164" y="171"/>
                </a:cubicBezTo>
                <a:cubicBezTo>
                  <a:pt x="164" y="171"/>
                  <a:pt x="145" y="161"/>
                  <a:pt x="150" y="158"/>
                </a:cubicBezTo>
                <a:cubicBezTo>
                  <a:pt x="154" y="155"/>
                  <a:pt x="156" y="111"/>
                  <a:pt x="156" y="111"/>
                </a:cubicBezTo>
                <a:cubicBezTo>
                  <a:pt x="156" y="111"/>
                  <a:pt x="135" y="85"/>
                  <a:pt x="131" y="85"/>
                </a:cubicBezTo>
                <a:cubicBezTo>
                  <a:pt x="96" y="85"/>
                  <a:pt x="96" y="85"/>
                  <a:pt x="96" y="85"/>
                </a:cubicBezTo>
                <a:cubicBezTo>
                  <a:pt x="85" y="85"/>
                  <a:pt x="71" y="84"/>
                  <a:pt x="66" y="78"/>
                </a:cubicBezTo>
                <a:cubicBezTo>
                  <a:pt x="62" y="72"/>
                  <a:pt x="48" y="62"/>
                  <a:pt x="48" y="62"/>
                </a:cubicBezTo>
                <a:cubicBezTo>
                  <a:pt x="48" y="62"/>
                  <a:pt x="35" y="69"/>
                  <a:pt x="32" y="65"/>
                </a:cubicBezTo>
                <a:cubicBezTo>
                  <a:pt x="29" y="61"/>
                  <a:pt x="20" y="45"/>
                  <a:pt x="20" y="45"/>
                </a:cubicBezTo>
                <a:cubicBezTo>
                  <a:pt x="20" y="45"/>
                  <a:pt x="29" y="41"/>
                  <a:pt x="30" y="36"/>
                </a:cubicBezTo>
                <a:cubicBezTo>
                  <a:pt x="32" y="32"/>
                  <a:pt x="24" y="23"/>
                  <a:pt x="17" y="23"/>
                </a:cubicBezTo>
                <a:cubicBezTo>
                  <a:pt x="10" y="23"/>
                  <a:pt x="0" y="13"/>
                  <a:pt x="0" y="13"/>
                </a:cubicBezTo>
                <a:lnTo>
                  <a:pt x="22" y="0"/>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1" name="Freeform 61">
            <a:extLst>
              <a:ext uri="{FF2B5EF4-FFF2-40B4-BE49-F238E27FC236}">
                <a16:creationId xmlns:a16="http://schemas.microsoft.com/office/drawing/2014/main" id="{76A09FA4-C48E-DF41-B3C1-6E82B559C0A5}"/>
              </a:ext>
            </a:extLst>
          </p:cNvPr>
          <p:cNvSpPr>
            <a:spLocks/>
          </p:cNvSpPr>
          <p:nvPr/>
        </p:nvSpPr>
        <p:spPr bwMode="auto">
          <a:xfrm>
            <a:off x="6307076" y="5131915"/>
            <a:ext cx="132349" cy="297192"/>
          </a:xfrm>
          <a:custGeom>
            <a:avLst/>
            <a:gdLst/>
            <a:ahLst/>
            <a:cxnLst>
              <a:cxn ang="0">
                <a:pos x="28" y="103"/>
              </a:cxn>
              <a:cxn ang="0">
                <a:pos x="60" y="84"/>
              </a:cxn>
              <a:cxn ang="0">
                <a:pos x="93" y="43"/>
              </a:cxn>
              <a:cxn ang="0">
                <a:pos x="121" y="2"/>
              </a:cxn>
              <a:cxn ang="0">
                <a:pos x="132" y="25"/>
              </a:cxn>
              <a:cxn ang="0">
                <a:pos x="132" y="47"/>
              </a:cxn>
              <a:cxn ang="0">
                <a:pos x="145" y="64"/>
              </a:cxn>
              <a:cxn ang="0">
                <a:pos x="136" y="103"/>
              </a:cxn>
              <a:cxn ang="0">
                <a:pos x="110" y="133"/>
              </a:cxn>
              <a:cxn ang="0">
                <a:pos x="110" y="165"/>
              </a:cxn>
              <a:cxn ang="0">
                <a:pos x="101" y="217"/>
              </a:cxn>
              <a:cxn ang="0">
                <a:pos x="84" y="286"/>
              </a:cxn>
              <a:cxn ang="0">
                <a:pos x="62" y="323"/>
              </a:cxn>
              <a:cxn ang="0">
                <a:pos x="28" y="314"/>
              </a:cxn>
              <a:cxn ang="0">
                <a:pos x="17" y="280"/>
              </a:cxn>
              <a:cxn ang="0">
                <a:pos x="0" y="247"/>
              </a:cxn>
              <a:cxn ang="0">
                <a:pos x="6" y="217"/>
              </a:cxn>
              <a:cxn ang="0">
                <a:pos x="17" y="178"/>
              </a:cxn>
              <a:cxn ang="0">
                <a:pos x="28" y="103"/>
              </a:cxn>
            </a:cxnLst>
            <a:rect l="0" t="0" r="r" b="b"/>
            <a:pathLst>
              <a:path w="145" h="327">
                <a:moveTo>
                  <a:pt x="28" y="103"/>
                </a:moveTo>
                <a:cubicBezTo>
                  <a:pt x="34" y="105"/>
                  <a:pt x="60" y="84"/>
                  <a:pt x="60" y="84"/>
                </a:cubicBezTo>
                <a:cubicBezTo>
                  <a:pt x="60" y="84"/>
                  <a:pt x="86" y="51"/>
                  <a:pt x="93" y="43"/>
                </a:cubicBezTo>
                <a:cubicBezTo>
                  <a:pt x="99" y="34"/>
                  <a:pt x="110" y="0"/>
                  <a:pt x="121" y="2"/>
                </a:cubicBezTo>
                <a:cubicBezTo>
                  <a:pt x="132" y="4"/>
                  <a:pt x="134" y="19"/>
                  <a:pt x="132" y="25"/>
                </a:cubicBezTo>
                <a:cubicBezTo>
                  <a:pt x="129" y="32"/>
                  <a:pt x="121" y="45"/>
                  <a:pt x="132" y="47"/>
                </a:cubicBezTo>
                <a:cubicBezTo>
                  <a:pt x="142" y="49"/>
                  <a:pt x="145" y="56"/>
                  <a:pt x="145" y="64"/>
                </a:cubicBezTo>
                <a:cubicBezTo>
                  <a:pt x="145" y="73"/>
                  <a:pt x="142" y="94"/>
                  <a:pt x="136" y="103"/>
                </a:cubicBezTo>
                <a:cubicBezTo>
                  <a:pt x="129" y="112"/>
                  <a:pt x="110" y="133"/>
                  <a:pt x="110" y="133"/>
                </a:cubicBezTo>
                <a:cubicBezTo>
                  <a:pt x="110" y="133"/>
                  <a:pt x="108" y="157"/>
                  <a:pt x="110" y="165"/>
                </a:cubicBezTo>
                <a:cubicBezTo>
                  <a:pt x="112" y="174"/>
                  <a:pt x="106" y="206"/>
                  <a:pt x="101" y="217"/>
                </a:cubicBezTo>
                <a:cubicBezTo>
                  <a:pt x="97" y="228"/>
                  <a:pt x="88" y="273"/>
                  <a:pt x="84" y="286"/>
                </a:cubicBezTo>
                <a:cubicBezTo>
                  <a:pt x="80" y="299"/>
                  <a:pt x="69" y="318"/>
                  <a:pt x="62" y="323"/>
                </a:cubicBezTo>
                <a:cubicBezTo>
                  <a:pt x="56" y="327"/>
                  <a:pt x="34" y="318"/>
                  <a:pt x="28" y="314"/>
                </a:cubicBezTo>
                <a:cubicBezTo>
                  <a:pt x="21" y="310"/>
                  <a:pt x="19" y="288"/>
                  <a:pt x="17" y="280"/>
                </a:cubicBezTo>
                <a:cubicBezTo>
                  <a:pt x="15" y="271"/>
                  <a:pt x="0" y="247"/>
                  <a:pt x="0" y="247"/>
                </a:cubicBezTo>
                <a:cubicBezTo>
                  <a:pt x="6" y="217"/>
                  <a:pt x="6" y="217"/>
                  <a:pt x="6" y="217"/>
                </a:cubicBezTo>
                <a:cubicBezTo>
                  <a:pt x="6" y="217"/>
                  <a:pt x="17" y="185"/>
                  <a:pt x="17" y="178"/>
                </a:cubicBezTo>
                <a:cubicBezTo>
                  <a:pt x="17" y="172"/>
                  <a:pt x="28" y="103"/>
                  <a:pt x="28" y="103"/>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2" name="Freeform 62">
            <a:extLst>
              <a:ext uri="{FF2B5EF4-FFF2-40B4-BE49-F238E27FC236}">
                <a16:creationId xmlns:a16="http://schemas.microsoft.com/office/drawing/2014/main" id="{9750E93D-B992-D244-BAF6-F03B6F2028EF}"/>
              </a:ext>
            </a:extLst>
          </p:cNvPr>
          <p:cNvSpPr>
            <a:spLocks/>
          </p:cNvSpPr>
          <p:nvPr/>
        </p:nvSpPr>
        <p:spPr bwMode="auto">
          <a:xfrm>
            <a:off x="8310546" y="5803173"/>
            <a:ext cx="87176" cy="86384"/>
          </a:xfrm>
          <a:custGeom>
            <a:avLst/>
            <a:gdLst/>
            <a:ahLst/>
            <a:cxnLst>
              <a:cxn ang="0">
                <a:pos x="18" y="3"/>
              </a:cxn>
              <a:cxn ang="0">
                <a:pos x="57" y="13"/>
              </a:cxn>
              <a:cxn ang="0">
                <a:pos x="80" y="5"/>
              </a:cxn>
              <a:cxn ang="0">
                <a:pos x="95" y="22"/>
              </a:cxn>
              <a:cxn ang="0">
                <a:pos x="87" y="52"/>
              </a:cxn>
              <a:cxn ang="0">
                <a:pos x="67" y="93"/>
              </a:cxn>
              <a:cxn ang="0">
                <a:pos x="35" y="84"/>
              </a:cxn>
              <a:cxn ang="0">
                <a:pos x="20" y="35"/>
              </a:cxn>
              <a:cxn ang="0">
                <a:pos x="18" y="3"/>
              </a:cxn>
            </a:cxnLst>
            <a:rect l="0" t="0" r="r" b="b"/>
            <a:pathLst>
              <a:path w="95" h="95">
                <a:moveTo>
                  <a:pt x="18" y="3"/>
                </a:moveTo>
                <a:cubicBezTo>
                  <a:pt x="18" y="3"/>
                  <a:pt x="46" y="18"/>
                  <a:pt x="57" y="13"/>
                </a:cubicBezTo>
                <a:cubicBezTo>
                  <a:pt x="67" y="9"/>
                  <a:pt x="72" y="0"/>
                  <a:pt x="80" y="5"/>
                </a:cubicBezTo>
                <a:cubicBezTo>
                  <a:pt x="89" y="9"/>
                  <a:pt x="95" y="22"/>
                  <a:pt x="95" y="22"/>
                </a:cubicBezTo>
                <a:cubicBezTo>
                  <a:pt x="95" y="22"/>
                  <a:pt x="91" y="46"/>
                  <a:pt x="87" y="52"/>
                </a:cubicBezTo>
                <a:cubicBezTo>
                  <a:pt x="82" y="58"/>
                  <a:pt x="67" y="93"/>
                  <a:pt x="67" y="93"/>
                </a:cubicBezTo>
                <a:cubicBezTo>
                  <a:pt x="67" y="93"/>
                  <a:pt x="33" y="95"/>
                  <a:pt x="35" y="84"/>
                </a:cubicBezTo>
                <a:cubicBezTo>
                  <a:pt x="37" y="74"/>
                  <a:pt x="20" y="35"/>
                  <a:pt x="20" y="35"/>
                </a:cubicBezTo>
                <a:cubicBezTo>
                  <a:pt x="20" y="35"/>
                  <a:pt x="0" y="3"/>
                  <a:pt x="18" y="3"/>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3" name="Freeform 63">
            <a:extLst>
              <a:ext uri="{FF2B5EF4-FFF2-40B4-BE49-F238E27FC236}">
                <a16:creationId xmlns:a16="http://schemas.microsoft.com/office/drawing/2014/main" id="{3531F765-E703-314F-80D3-02C21BF39C96}"/>
              </a:ext>
            </a:extLst>
          </p:cNvPr>
          <p:cNvSpPr>
            <a:spLocks/>
          </p:cNvSpPr>
          <p:nvPr/>
        </p:nvSpPr>
        <p:spPr bwMode="auto">
          <a:xfrm>
            <a:off x="8758316" y="5789700"/>
            <a:ext cx="152955" cy="182278"/>
          </a:xfrm>
          <a:custGeom>
            <a:avLst/>
            <a:gdLst/>
            <a:ahLst/>
            <a:cxnLst>
              <a:cxn ang="0">
                <a:pos x="10" y="147"/>
              </a:cxn>
              <a:cxn ang="0">
                <a:pos x="71" y="104"/>
              </a:cxn>
              <a:cxn ang="0">
                <a:pos x="99" y="71"/>
              </a:cxn>
              <a:cxn ang="0">
                <a:pos x="116" y="37"/>
              </a:cxn>
              <a:cxn ang="0">
                <a:pos x="138" y="9"/>
              </a:cxn>
              <a:cxn ang="0">
                <a:pos x="149" y="33"/>
              </a:cxn>
              <a:cxn ang="0">
                <a:pos x="166" y="37"/>
              </a:cxn>
              <a:cxn ang="0">
                <a:pos x="151" y="69"/>
              </a:cxn>
              <a:cxn ang="0">
                <a:pos x="142" y="102"/>
              </a:cxn>
              <a:cxn ang="0">
                <a:pos x="146" y="123"/>
              </a:cxn>
              <a:cxn ang="0">
                <a:pos x="114" y="117"/>
              </a:cxn>
              <a:cxn ang="0">
                <a:pos x="103" y="142"/>
              </a:cxn>
              <a:cxn ang="0">
                <a:pos x="84" y="173"/>
              </a:cxn>
              <a:cxn ang="0">
                <a:pos x="58" y="201"/>
              </a:cxn>
              <a:cxn ang="0">
                <a:pos x="26" y="186"/>
              </a:cxn>
              <a:cxn ang="0">
                <a:pos x="0" y="175"/>
              </a:cxn>
              <a:cxn ang="0">
                <a:pos x="10" y="147"/>
              </a:cxn>
            </a:cxnLst>
            <a:rect l="0" t="0" r="r" b="b"/>
            <a:pathLst>
              <a:path w="168" h="201">
                <a:moveTo>
                  <a:pt x="10" y="147"/>
                </a:moveTo>
                <a:cubicBezTo>
                  <a:pt x="10" y="147"/>
                  <a:pt x="62" y="108"/>
                  <a:pt x="71" y="104"/>
                </a:cubicBezTo>
                <a:cubicBezTo>
                  <a:pt x="80" y="99"/>
                  <a:pt x="93" y="80"/>
                  <a:pt x="99" y="71"/>
                </a:cubicBezTo>
                <a:cubicBezTo>
                  <a:pt x="105" y="63"/>
                  <a:pt x="116" y="45"/>
                  <a:pt x="116" y="37"/>
                </a:cubicBezTo>
                <a:cubicBezTo>
                  <a:pt x="116" y="28"/>
                  <a:pt x="136" y="0"/>
                  <a:pt x="138" y="9"/>
                </a:cubicBezTo>
                <a:cubicBezTo>
                  <a:pt x="140" y="18"/>
                  <a:pt x="140" y="33"/>
                  <a:pt x="149" y="33"/>
                </a:cubicBezTo>
                <a:cubicBezTo>
                  <a:pt x="157" y="33"/>
                  <a:pt x="164" y="28"/>
                  <a:pt x="166" y="37"/>
                </a:cubicBezTo>
                <a:cubicBezTo>
                  <a:pt x="168" y="45"/>
                  <a:pt x="155" y="58"/>
                  <a:pt x="151" y="69"/>
                </a:cubicBezTo>
                <a:cubicBezTo>
                  <a:pt x="146" y="80"/>
                  <a:pt x="142" y="102"/>
                  <a:pt x="142" y="102"/>
                </a:cubicBezTo>
                <a:cubicBezTo>
                  <a:pt x="142" y="102"/>
                  <a:pt x="153" y="123"/>
                  <a:pt x="146" y="123"/>
                </a:cubicBezTo>
                <a:cubicBezTo>
                  <a:pt x="140" y="123"/>
                  <a:pt x="114" y="117"/>
                  <a:pt x="114" y="117"/>
                </a:cubicBezTo>
                <a:cubicBezTo>
                  <a:pt x="114" y="117"/>
                  <a:pt x="105" y="132"/>
                  <a:pt x="103" y="142"/>
                </a:cubicBezTo>
                <a:cubicBezTo>
                  <a:pt x="101" y="153"/>
                  <a:pt x="88" y="162"/>
                  <a:pt x="84" y="173"/>
                </a:cubicBezTo>
                <a:cubicBezTo>
                  <a:pt x="80" y="183"/>
                  <a:pt x="64" y="201"/>
                  <a:pt x="58" y="201"/>
                </a:cubicBezTo>
                <a:cubicBezTo>
                  <a:pt x="51" y="201"/>
                  <a:pt x="34" y="188"/>
                  <a:pt x="26" y="186"/>
                </a:cubicBezTo>
                <a:cubicBezTo>
                  <a:pt x="17" y="183"/>
                  <a:pt x="0" y="175"/>
                  <a:pt x="0" y="175"/>
                </a:cubicBezTo>
                <a:lnTo>
                  <a:pt x="10" y="147"/>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4" name="Freeform 64">
            <a:extLst>
              <a:ext uri="{FF2B5EF4-FFF2-40B4-BE49-F238E27FC236}">
                <a16:creationId xmlns:a16="http://schemas.microsoft.com/office/drawing/2014/main" id="{23E6BE4F-C4F6-624C-A89B-FBF8CFD85940}"/>
              </a:ext>
            </a:extLst>
          </p:cNvPr>
          <p:cNvSpPr>
            <a:spLocks/>
          </p:cNvSpPr>
          <p:nvPr/>
        </p:nvSpPr>
        <p:spPr bwMode="auto">
          <a:xfrm>
            <a:off x="8889080" y="5632783"/>
            <a:ext cx="103027" cy="188618"/>
          </a:xfrm>
          <a:custGeom>
            <a:avLst/>
            <a:gdLst/>
            <a:ahLst/>
            <a:cxnLst>
              <a:cxn ang="0">
                <a:pos x="0" y="28"/>
              </a:cxn>
              <a:cxn ang="0">
                <a:pos x="28" y="69"/>
              </a:cxn>
              <a:cxn ang="0">
                <a:pos x="35" y="110"/>
              </a:cxn>
              <a:cxn ang="0">
                <a:pos x="9" y="138"/>
              </a:cxn>
              <a:cxn ang="0">
                <a:pos x="28" y="155"/>
              </a:cxn>
              <a:cxn ang="0">
                <a:pos x="37" y="157"/>
              </a:cxn>
              <a:cxn ang="0">
                <a:pos x="50" y="190"/>
              </a:cxn>
              <a:cxn ang="0">
                <a:pos x="39" y="207"/>
              </a:cxn>
              <a:cxn ang="0">
                <a:pos x="69" y="179"/>
              </a:cxn>
              <a:cxn ang="0">
                <a:pos x="87" y="146"/>
              </a:cxn>
              <a:cxn ang="0">
                <a:pos x="93" y="136"/>
              </a:cxn>
              <a:cxn ang="0">
                <a:pos x="113" y="90"/>
              </a:cxn>
              <a:cxn ang="0">
                <a:pos x="97" y="88"/>
              </a:cxn>
              <a:cxn ang="0">
                <a:pos x="76" y="99"/>
              </a:cxn>
              <a:cxn ang="0">
                <a:pos x="65" y="69"/>
              </a:cxn>
              <a:cxn ang="0">
                <a:pos x="43" y="62"/>
              </a:cxn>
              <a:cxn ang="0">
                <a:pos x="0" y="28"/>
              </a:cxn>
            </a:cxnLst>
            <a:rect l="0" t="0" r="r" b="b"/>
            <a:pathLst>
              <a:path w="113" h="207">
                <a:moveTo>
                  <a:pt x="0" y="28"/>
                </a:moveTo>
                <a:cubicBezTo>
                  <a:pt x="0" y="35"/>
                  <a:pt x="26" y="58"/>
                  <a:pt x="28" y="69"/>
                </a:cubicBezTo>
                <a:cubicBezTo>
                  <a:pt x="31" y="80"/>
                  <a:pt x="43" y="95"/>
                  <a:pt x="35" y="110"/>
                </a:cubicBezTo>
                <a:cubicBezTo>
                  <a:pt x="26" y="125"/>
                  <a:pt x="11" y="131"/>
                  <a:pt x="9" y="138"/>
                </a:cubicBezTo>
                <a:cubicBezTo>
                  <a:pt x="7" y="144"/>
                  <a:pt x="20" y="153"/>
                  <a:pt x="28" y="155"/>
                </a:cubicBezTo>
                <a:cubicBezTo>
                  <a:pt x="37" y="157"/>
                  <a:pt x="24" y="146"/>
                  <a:pt x="37" y="157"/>
                </a:cubicBezTo>
                <a:cubicBezTo>
                  <a:pt x="50" y="168"/>
                  <a:pt x="59" y="185"/>
                  <a:pt x="50" y="190"/>
                </a:cubicBezTo>
                <a:cubicBezTo>
                  <a:pt x="41" y="194"/>
                  <a:pt x="28" y="207"/>
                  <a:pt x="39" y="207"/>
                </a:cubicBezTo>
                <a:cubicBezTo>
                  <a:pt x="50" y="207"/>
                  <a:pt x="67" y="185"/>
                  <a:pt x="69" y="179"/>
                </a:cubicBezTo>
                <a:cubicBezTo>
                  <a:pt x="72" y="172"/>
                  <a:pt x="87" y="146"/>
                  <a:pt x="87" y="146"/>
                </a:cubicBezTo>
                <a:cubicBezTo>
                  <a:pt x="87" y="146"/>
                  <a:pt x="82" y="142"/>
                  <a:pt x="93" y="136"/>
                </a:cubicBezTo>
                <a:cubicBezTo>
                  <a:pt x="104" y="129"/>
                  <a:pt x="113" y="90"/>
                  <a:pt x="113" y="90"/>
                </a:cubicBezTo>
                <a:cubicBezTo>
                  <a:pt x="113" y="90"/>
                  <a:pt x="104" y="84"/>
                  <a:pt x="97" y="88"/>
                </a:cubicBezTo>
                <a:cubicBezTo>
                  <a:pt x="91" y="93"/>
                  <a:pt x="76" y="110"/>
                  <a:pt x="76" y="99"/>
                </a:cubicBezTo>
                <a:cubicBezTo>
                  <a:pt x="76" y="88"/>
                  <a:pt x="65" y="69"/>
                  <a:pt x="65" y="69"/>
                </a:cubicBezTo>
                <a:cubicBezTo>
                  <a:pt x="65" y="69"/>
                  <a:pt x="48" y="71"/>
                  <a:pt x="43" y="62"/>
                </a:cubicBezTo>
                <a:cubicBezTo>
                  <a:pt x="39" y="54"/>
                  <a:pt x="2" y="0"/>
                  <a:pt x="0" y="28"/>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5" name="Freeform 65">
            <a:extLst>
              <a:ext uri="{FF2B5EF4-FFF2-40B4-BE49-F238E27FC236}">
                <a16:creationId xmlns:a16="http://schemas.microsoft.com/office/drawing/2014/main" id="{CE7ECE63-FC4E-0E4D-AA35-4BD45D6FA1AC}"/>
              </a:ext>
            </a:extLst>
          </p:cNvPr>
          <p:cNvSpPr>
            <a:spLocks/>
          </p:cNvSpPr>
          <p:nvPr/>
        </p:nvSpPr>
        <p:spPr bwMode="auto">
          <a:xfrm>
            <a:off x="7699520" y="5089120"/>
            <a:ext cx="798059" cy="658577"/>
          </a:xfrm>
          <a:custGeom>
            <a:avLst/>
            <a:gdLst/>
            <a:ahLst/>
            <a:cxnLst>
              <a:cxn ang="0">
                <a:pos x="47" y="273"/>
              </a:cxn>
              <a:cxn ang="0">
                <a:pos x="4" y="350"/>
              </a:cxn>
              <a:cxn ang="0">
                <a:pos x="13" y="415"/>
              </a:cxn>
              <a:cxn ang="0">
                <a:pos x="47" y="516"/>
              </a:cxn>
              <a:cxn ang="0">
                <a:pos x="47" y="602"/>
              </a:cxn>
              <a:cxn ang="0">
                <a:pos x="160" y="576"/>
              </a:cxn>
              <a:cxn ang="0">
                <a:pos x="237" y="581"/>
              </a:cxn>
              <a:cxn ang="0">
                <a:pos x="281" y="538"/>
              </a:cxn>
              <a:cxn ang="0">
                <a:pos x="328" y="516"/>
              </a:cxn>
              <a:cxn ang="0">
                <a:pos x="413" y="524"/>
              </a:cxn>
              <a:cxn ang="0">
                <a:pos x="441" y="542"/>
              </a:cxn>
              <a:cxn ang="0">
                <a:pos x="474" y="589"/>
              </a:cxn>
              <a:cxn ang="0">
                <a:pos x="506" y="588"/>
              </a:cxn>
              <a:cxn ang="0">
                <a:pos x="539" y="555"/>
              </a:cxn>
              <a:cxn ang="0">
                <a:pos x="558" y="601"/>
              </a:cxn>
              <a:cxn ang="0">
                <a:pos x="586" y="699"/>
              </a:cxn>
              <a:cxn ang="0">
                <a:pos x="657" y="724"/>
              </a:cxn>
              <a:cxn ang="0">
                <a:pos x="704" y="719"/>
              </a:cxn>
              <a:cxn ang="0">
                <a:pos x="747" y="701"/>
              </a:cxn>
              <a:cxn ang="0">
                <a:pos x="797" y="639"/>
              </a:cxn>
              <a:cxn ang="0">
                <a:pos x="831" y="562"/>
              </a:cxn>
              <a:cxn ang="0">
                <a:pos x="867" y="521"/>
              </a:cxn>
              <a:cxn ang="0">
                <a:pos x="872" y="405"/>
              </a:cxn>
              <a:cxn ang="0">
                <a:pos x="853" y="351"/>
              </a:cxn>
              <a:cxn ang="0">
                <a:pos x="821" y="309"/>
              </a:cxn>
              <a:cxn ang="0">
                <a:pos x="789" y="290"/>
              </a:cxn>
              <a:cxn ang="0">
                <a:pos x="769" y="249"/>
              </a:cxn>
              <a:cxn ang="0">
                <a:pos x="726" y="206"/>
              </a:cxn>
              <a:cxn ang="0">
                <a:pos x="703" y="144"/>
              </a:cxn>
              <a:cxn ang="0">
                <a:pos x="671" y="92"/>
              </a:cxn>
              <a:cxn ang="0">
                <a:pos x="636" y="3"/>
              </a:cxn>
              <a:cxn ang="0">
                <a:pos x="617" y="77"/>
              </a:cxn>
              <a:cxn ang="0">
                <a:pos x="611" y="144"/>
              </a:cxn>
              <a:cxn ang="0">
                <a:pos x="569" y="163"/>
              </a:cxn>
              <a:cxn ang="0">
                <a:pos x="558" y="151"/>
              </a:cxn>
              <a:cxn ang="0">
                <a:pos x="505" y="122"/>
              </a:cxn>
              <a:cxn ang="0">
                <a:pos x="489" y="84"/>
              </a:cxn>
              <a:cxn ang="0">
                <a:pos x="504" y="56"/>
              </a:cxn>
              <a:cxn ang="0">
                <a:pos x="498" y="24"/>
              </a:cxn>
              <a:cxn ang="0">
                <a:pos x="444" y="30"/>
              </a:cxn>
              <a:cxn ang="0">
                <a:pos x="420" y="40"/>
              </a:cxn>
              <a:cxn ang="0">
                <a:pos x="381" y="53"/>
              </a:cxn>
              <a:cxn ang="0">
                <a:pos x="359" y="103"/>
              </a:cxn>
              <a:cxn ang="0">
                <a:pos x="312" y="89"/>
              </a:cxn>
              <a:cxn ang="0">
                <a:pos x="275" y="94"/>
              </a:cxn>
              <a:cxn ang="0">
                <a:pos x="248" y="121"/>
              </a:cxn>
              <a:cxn ang="0">
                <a:pos x="232" y="157"/>
              </a:cxn>
              <a:cxn ang="0">
                <a:pos x="199" y="149"/>
              </a:cxn>
              <a:cxn ang="0">
                <a:pos x="175" y="204"/>
              </a:cxn>
              <a:cxn ang="0">
                <a:pos x="129" y="233"/>
              </a:cxn>
            </a:cxnLst>
            <a:rect l="0" t="0" r="r" b="b"/>
            <a:pathLst>
              <a:path w="876" h="724">
                <a:moveTo>
                  <a:pt x="82" y="247"/>
                </a:moveTo>
                <a:cubicBezTo>
                  <a:pt x="75" y="248"/>
                  <a:pt x="54" y="247"/>
                  <a:pt x="56" y="255"/>
                </a:cubicBezTo>
                <a:cubicBezTo>
                  <a:pt x="58" y="264"/>
                  <a:pt x="54" y="272"/>
                  <a:pt x="47" y="273"/>
                </a:cubicBezTo>
                <a:cubicBezTo>
                  <a:pt x="30" y="275"/>
                  <a:pt x="17" y="271"/>
                  <a:pt x="17" y="271"/>
                </a:cubicBezTo>
                <a:cubicBezTo>
                  <a:pt x="13" y="301"/>
                  <a:pt x="13" y="301"/>
                  <a:pt x="13" y="301"/>
                </a:cubicBezTo>
                <a:cubicBezTo>
                  <a:pt x="4" y="350"/>
                  <a:pt x="4" y="350"/>
                  <a:pt x="4" y="350"/>
                </a:cubicBezTo>
                <a:cubicBezTo>
                  <a:pt x="21" y="383"/>
                  <a:pt x="21" y="383"/>
                  <a:pt x="21" y="383"/>
                </a:cubicBezTo>
                <a:cubicBezTo>
                  <a:pt x="0" y="387"/>
                  <a:pt x="0" y="387"/>
                  <a:pt x="0" y="387"/>
                </a:cubicBezTo>
                <a:cubicBezTo>
                  <a:pt x="0" y="387"/>
                  <a:pt x="0" y="406"/>
                  <a:pt x="13" y="415"/>
                </a:cubicBezTo>
                <a:cubicBezTo>
                  <a:pt x="26" y="423"/>
                  <a:pt x="30" y="449"/>
                  <a:pt x="34" y="458"/>
                </a:cubicBezTo>
                <a:cubicBezTo>
                  <a:pt x="39" y="467"/>
                  <a:pt x="24" y="484"/>
                  <a:pt x="32" y="492"/>
                </a:cubicBezTo>
                <a:cubicBezTo>
                  <a:pt x="41" y="501"/>
                  <a:pt x="45" y="507"/>
                  <a:pt x="47" y="516"/>
                </a:cubicBezTo>
                <a:cubicBezTo>
                  <a:pt x="49" y="525"/>
                  <a:pt x="49" y="540"/>
                  <a:pt x="52" y="546"/>
                </a:cubicBezTo>
                <a:cubicBezTo>
                  <a:pt x="54" y="553"/>
                  <a:pt x="34" y="572"/>
                  <a:pt x="34" y="572"/>
                </a:cubicBezTo>
                <a:cubicBezTo>
                  <a:pt x="47" y="602"/>
                  <a:pt x="47" y="602"/>
                  <a:pt x="47" y="602"/>
                </a:cubicBezTo>
                <a:cubicBezTo>
                  <a:pt x="47" y="602"/>
                  <a:pt x="60" y="617"/>
                  <a:pt x="78" y="617"/>
                </a:cubicBezTo>
                <a:cubicBezTo>
                  <a:pt x="95" y="617"/>
                  <a:pt x="110" y="607"/>
                  <a:pt x="116" y="602"/>
                </a:cubicBezTo>
                <a:cubicBezTo>
                  <a:pt x="123" y="598"/>
                  <a:pt x="151" y="576"/>
                  <a:pt x="160" y="576"/>
                </a:cubicBezTo>
                <a:cubicBezTo>
                  <a:pt x="168" y="576"/>
                  <a:pt x="199" y="581"/>
                  <a:pt x="199" y="581"/>
                </a:cubicBezTo>
                <a:cubicBezTo>
                  <a:pt x="218" y="589"/>
                  <a:pt x="218" y="589"/>
                  <a:pt x="218" y="589"/>
                </a:cubicBezTo>
                <a:cubicBezTo>
                  <a:pt x="237" y="581"/>
                  <a:pt x="237" y="581"/>
                  <a:pt x="237" y="581"/>
                </a:cubicBezTo>
                <a:cubicBezTo>
                  <a:pt x="233" y="564"/>
                  <a:pt x="233" y="564"/>
                  <a:pt x="233" y="564"/>
                </a:cubicBezTo>
                <a:cubicBezTo>
                  <a:pt x="255" y="546"/>
                  <a:pt x="255" y="546"/>
                  <a:pt x="255" y="546"/>
                </a:cubicBezTo>
                <a:cubicBezTo>
                  <a:pt x="281" y="538"/>
                  <a:pt x="281" y="538"/>
                  <a:pt x="281" y="538"/>
                </a:cubicBezTo>
                <a:cubicBezTo>
                  <a:pt x="306" y="538"/>
                  <a:pt x="306" y="538"/>
                  <a:pt x="306" y="538"/>
                </a:cubicBezTo>
                <a:cubicBezTo>
                  <a:pt x="328" y="538"/>
                  <a:pt x="328" y="538"/>
                  <a:pt x="328" y="538"/>
                </a:cubicBezTo>
                <a:cubicBezTo>
                  <a:pt x="328" y="516"/>
                  <a:pt x="328" y="516"/>
                  <a:pt x="328" y="516"/>
                </a:cubicBezTo>
                <a:cubicBezTo>
                  <a:pt x="356" y="518"/>
                  <a:pt x="356" y="518"/>
                  <a:pt x="356" y="518"/>
                </a:cubicBezTo>
                <a:cubicBezTo>
                  <a:pt x="386" y="514"/>
                  <a:pt x="386" y="514"/>
                  <a:pt x="386" y="514"/>
                </a:cubicBezTo>
                <a:cubicBezTo>
                  <a:pt x="401" y="520"/>
                  <a:pt x="413" y="524"/>
                  <a:pt x="413" y="524"/>
                </a:cubicBezTo>
                <a:cubicBezTo>
                  <a:pt x="413" y="524"/>
                  <a:pt x="398" y="535"/>
                  <a:pt x="405" y="537"/>
                </a:cubicBezTo>
                <a:cubicBezTo>
                  <a:pt x="411" y="538"/>
                  <a:pt x="426" y="537"/>
                  <a:pt x="426" y="537"/>
                </a:cubicBezTo>
                <a:cubicBezTo>
                  <a:pt x="441" y="542"/>
                  <a:pt x="441" y="542"/>
                  <a:pt x="441" y="542"/>
                </a:cubicBezTo>
                <a:cubicBezTo>
                  <a:pt x="441" y="542"/>
                  <a:pt x="451" y="546"/>
                  <a:pt x="457" y="551"/>
                </a:cubicBezTo>
                <a:cubicBezTo>
                  <a:pt x="462" y="555"/>
                  <a:pt x="470" y="562"/>
                  <a:pt x="470" y="568"/>
                </a:cubicBezTo>
                <a:cubicBezTo>
                  <a:pt x="470" y="573"/>
                  <a:pt x="470" y="583"/>
                  <a:pt x="474" y="589"/>
                </a:cubicBezTo>
                <a:cubicBezTo>
                  <a:pt x="478" y="596"/>
                  <a:pt x="484" y="608"/>
                  <a:pt x="484" y="608"/>
                </a:cubicBezTo>
                <a:cubicBezTo>
                  <a:pt x="496" y="610"/>
                  <a:pt x="496" y="610"/>
                  <a:pt x="496" y="610"/>
                </a:cubicBezTo>
                <a:cubicBezTo>
                  <a:pt x="506" y="588"/>
                  <a:pt x="506" y="588"/>
                  <a:pt x="506" y="588"/>
                </a:cubicBezTo>
                <a:cubicBezTo>
                  <a:pt x="517" y="574"/>
                  <a:pt x="517" y="574"/>
                  <a:pt x="517" y="574"/>
                </a:cubicBezTo>
                <a:cubicBezTo>
                  <a:pt x="531" y="561"/>
                  <a:pt x="531" y="561"/>
                  <a:pt x="531" y="561"/>
                </a:cubicBezTo>
                <a:cubicBezTo>
                  <a:pt x="531" y="561"/>
                  <a:pt x="534" y="554"/>
                  <a:pt x="539" y="555"/>
                </a:cubicBezTo>
                <a:cubicBezTo>
                  <a:pt x="543" y="556"/>
                  <a:pt x="546" y="568"/>
                  <a:pt x="544" y="571"/>
                </a:cubicBezTo>
                <a:cubicBezTo>
                  <a:pt x="542" y="574"/>
                  <a:pt x="534" y="593"/>
                  <a:pt x="541" y="594"/>
                </a:cubicBezTo>
                <a:cubicBezTo>
                  <a:pt x="547" y="595"/>
                  <a:pt x="555" y="599"/>
                  <a:pt x="558" y="601"/>
                </a:cubicBezTo>
                <a:cubicBezTo>
                  <a:pt x="561" y="603"/>
                  <a:pt x="571" y="617"/>
                  <a:pt x="571" y="617"/>
                </a:cubicBezTo>
                <a:cubicBezTo>
                  <a:pt x="571" y="617"/>
                  <a:pt x="583" y="649"/>
                  <a:pt x="583" y="652"/>
                </a:cubicBezTo>
                <a:cubicBezTo>
                  <a:pt x="583" y="655"/>
                  <a:pt x="581" y="696"/>
                  <a:pt x="586" y="699"/>
                </a:cubicBezTo>
                <a:cubicBezTo>
                  <a:pt x="592" y="702"/>
                  <a:pt x="625" y="709"/>
                  <a:pt x="625" y="709"/>
                </a:cubicBezTo>
                <a:cubicBezTo>
                  <a:pt x="643" y="714"/>
                  <a:pt x="643" y="714"/>
                  <a:pt x="643" y="714"/>
                </a:cubicBezTo>
                <a:cubicBezTo>
                  <a:pt x="643" y="714"/>
                  <a:pt x="654" y="724"/>
                  <a:pt x="657" y="724"/>
                </a:cubicBezTo>
                <a:cubicBezTo>
                  <a:pt x="661" y="724"/>
                  <a:pt x="669" y="708"/>
                  <a:pt x="669" y="708"/>
                </a:cubicBezTo>
                <a:cubicBezTo>
                  <a:pt x="696" y="707"/>
                  <a:pt x="696" y="707"/>
                  <a:pt x="696" y="707"/>
                </a:cubicBezTo>
                <a:cubicBezTo>
                  <a:pt x="696" y="707"/>
                  <a:pt x="704" y="715"/>
                  <a:pt x="704" y="719"/>
                </a:cubicBezTo>
                <a:cubicBezTo>
                  <a:pt x="704" y="722"/>
                  <a:pt x="720" y="724"/>
                  <a:pt x="720" y="724"/>
                </a:cubicBezTo>
                <a:cubicBezTo>
                  <a:pt x="733" y="718"/>
                  <a:pt x="733" y="718"/>
                  <a:pt x="733" y="718"/>
                </a:cubicBezTo>
                <a:cubicBezTo>
                  <a:pt x="747" y="701"/>
                  <a:pt x="747" y="701"/>
                  <a:pt x="747" y="701"/>
                </a:cubicBezTo>
                <a:cubicBezTo>
                  <a:pt x="747" y="701"/>
                  <a:pt x="751" y="693"/>
                  <a:pt x="757" y="692"/>
                </a:cubicBezTo>
                <a:cubicBezTo>
                  <a:pt x="762" y="691"/>
                  <a:pt x="792" y="686"/>
                  <a:pt x="792" y="686"/>
                </a:cubicBezTo>
                <a:cubicBezTo>
                  <a:pt x="797" y="639"/>
                  <a:pt x="797" y="639"/>
                  <a:pt x="797" y="639"/>
                </a:cubicBezTo>
                <a:cubicBezTo>
                  <a:pt x="797" y="639"/>
                  <a:pt x="811" y="612"/>
                  <a:pt x="815" y="607"/>
                </a:cubicBezTo>
                <a:cubicBezTo>
                  <a:pt x="819" y="601"/>
                  <a:pt x="823" y="588"/>
                  <a:pt x="825" y="584"/>
                </a:cubicBezTo>
                <a:cubicBezTo>
                  <a:pt x="827" y="580"/>
                  <a:pt x="831" y="562"/>
                  <a:pt x="831" y="562"/>
                </a:cubicBezTo>
                <a:cubicBezTo>
                  <a:pt x="842" y="548"/>
                  <a:pt x="842" y="548"/>
                  <a:pt x="842" y="548"/>
                </a:cubicBezTo>
                <a:cubicBezTo>
                  <a:pt x="852" y="535"/>
                  <a:pt x="852" y="535"/>
                  <a:pt x="852" y="535"/>
                </a:cubicBezTo>
                <a:cubicBezTo>
                  <a:pt x="867" y="521"/>
                  <a:pt x="867" y="521"/>
                  <a:pt x="867" y="521"/>
                </a:cubicBezTo>
                <a:cubicBezTo>
                  <a:pt x="863" y="486"/>
                  <a:pt x="863" y="486"/>
                  <a:pt x="863" y="486"/>
                </a:cubicBezTo>
                <a:cubicBezTo>
                  <a:pt x="876" y="474"/>
                  <a:pt x="876" y="474"/>
                  <a:pt x="876" y="474"/>
                </a:cubicBezTo>
                <a:cubicBezTo>
                  <a:pt x="872" y="405"/>
                  <a:pt x="872" y="405"/>
                  <a:pt x="872" y="405"/>
                </a:cubicBezTo>
                <a:cubicBezTo>
                  <a:pt x="866" y="388"/>
                  <a:pt x="866" y="388"/>
                  <a:pt x="866" y="388"/>
                </a:cubicBezTo>
                <a:cubicBezTo>
                  <a:pt x="861" y="363"/>
                  <a:pt x="861" y="363"/>
                  <a:pt x="861" y="363"/>
                </a:cubicBezTo>
                <a:cubicBezTo>
                  <a:pt x="861" y="363"/>
                  <a:pt x="852" y="355"/>
                  <a:pt x="853" y="351"/>
                </a:cubicBezTo>
                <a:cubicBezTo>
                  <a:pt x="854" y="348"/>
                  <a:pt x="852" y="344"/>
                  <a:pt x="850" y="338"/>
                </a:cubicBezTo>
                <a:cubicBezTo>
                  <a:pt x="847" y="333"/>
                  <a:pt x="840" y="324"/>
                  <a:pt x="836" y="321"/>
                </a:cubicBezTo>
                <a:cubicBezTo>
                  <a:pt x="831" y="318"/>
                  <a:pt x="824" y="314"/>
                  <a:pt x="821" y="309"/>
                </a:cubicBezTo>
                <a:cubicBezTo>
                  <a:pt x="819" y="305"/>
                  <a:pt x="814" y="285"/>
                  <a:pt x="811" y="283"/>
                </a:cubicBezTo>
                <a:cubicBezTo>
                  <a:pt x="807" y="282"/>
                  <a:pt x="795" y="283"/>
                  <a:pt x="795" y="283"/>
                </a:cubicBezTo>
                <a:cubicBezTo>
                  <a:pt x="789" y="290"/>
                  <a:pt x="789" y="290"/>
                  <a:pt x="789" y="290"/>
                </a:cubicBezTo>
                <a:cubicBezTo>
                  <a:pt x="784" y="282"/>
                  <a:pt x="784" y="282"/>
                  <a:pt x="784" y="282"/>
                </a:cubicBezTo>
                <a:cubicBezTo>
                  <a:pt x="779" y="265"/>
                  <a:pt x="779" y="265"/>
                  <a:pt x="779" y="265"/>
                </a:cubicBezTo>
                <a:cubicBezTo>
                  <a:pt x="779" y="265"/>
                  <a:pt x="770" y="252"/>
                  <a:pt x="769" y="249"/>
                </a:cubicBezTo>
                <a:cubicBezTo>
                  <a:pt x="767" y="246"/>
                  <a:pt x="770" y="236"/>
                  <a:pt x="769" y="233"/>
                </a:cubicBezTo>
                <a:cubicBezTo>
                  <a:pt x="767" y="230"/>
                  <a:pt x="746" y="212"/>
                  <a:pt x="743" y="211"/>
                </a:cubicBezTo>
                <a:cubicBezTo>
                  <a:pt x="739" y="210"/>
                  <a:pt x="726" y="206"/>
                  <a:pt x="726" y="206"/>
                </a:cubicBezTo>
                <a:cubicBezTo>
                  <a:pt x="716" y="195"/>
                  <a:pt x="716" y="195"/>
                  <a:pt x="716" y="195"/>
                </a:cubicBezTo>
                <a:cubicBezTo>
                  <a:pt x="716" y="195"/>
                  <a:pt x="712" y="157"/>
                  <a:pt x="709" y="157"/>
                </a:cubicBezTo>
                <a:cubicBezTo>
                  <a:pt x="706" y="157"/>
                  <a:pt x="703" y="144"/>
                  <a:pt x="703" y="144"/>
                </a:cubicBezTo>
                <a:cubicBezTo>
                  <a:pt x="701" y="110"/>
                  <a:pt x="701" y="110"/>
                  <a:pt x="701" y="110"/>
                </a:cubicBezTo>
                <a:cubicBezTo>
                  <a:pt x="701" y="110"/>
                  <a:pt x="690" y="96"/>
                  <a:pt x="687" y="94"/>
                </a:cubicBezTo>
                <a:cubicBezTo>
                  <a:pt x="683" y="92"/>
                  <a:pt x="671" y="92"/>
                  <a:pt x="671" y="92"/>
                </a:cubicBezTo>
                <a:cubicBezTo>
                  <a:pt x="662" y="70"/>
                  <a:pt x="662" y="70"/>
                  <a:pt x="662" y="70"/>
                </a:cubicBezTo>
                <a:cubicBezTo>
                  <a:pt x="662" y="70"/>
                  <a:pt x="649" y="37"/>
                  <a:pt x="649" y="34"/>
                </a:cubicBezTo>
                <a:cubicBezTo>
                  <a:pt x="649" y="30"/>
                  <a:pt x="640" y="0"/>
                  <a:pt x="636" y="3"/>
                </a:cubicBezTo>
                <a:cubicBezTo>
                  <a:pt x="631" y="7"/>
                  <a:pt x="623" y="21"/>
                  <a:pt x="625" y="25"/>
                </a:cubicBezTo>
                <a:cubicBezTo>
                  <a:pt x="627" y="29"/>
                  <a:pt x="626" y="48"/>
                  <a:pt x="627" y="52"/>
                </a:cubicBezTo>
                <a:cubicBezTo>
                  <a:pt x="628" y="56"/>
                  <a:pt x="621" y="79"/>
                  <a:pt x="617" y="77"/>
                </a:cubicBezTo>
                <a:cubicBezTo>
                  <a:pt x="614" y="75"/>
                  <a:pt x="616" y="86"/>
                  <a:pt x="617" y="93"/>
                </a:cubicBezTo>
                <a:cubicBezTo>
                  <a:pt x="618" y="99"/>
                  <a:pt x="617" y="123"/>
                  <a:pt x="617" y="128"/>
                </a:cubicBezTo>
                <a:cubicBezTo>
                  <a:pt x="617" y="134"/>
                  <a:pt x="611" y="141"/>
                  <a:pt x="611" y="144"/>
                </a:cubicBezTo>
                <a:cubicBezTo>
                  <a:pt x="611" y="148"/>
                  <a:pt x="607" y="160"/>
                  <a:pt x="607" y="163"/>
                </a:cubicBezTo>
                <a:cubicBezTo>
                  <a:pt x="607" y="166"/>
                  <a:pt x="596" y="170"/>
                  <a:pt x="589" y="169"/>
                </a:cubicBezTo>
                <a:cubicBezTo>
                  <a:pt x="583" y="168"/>
                  <a:pt x="568" y="167"/>
                  <a:pt x="569" y="163"/>
                </a:cubicBezTo>
                <a:cubicBezTo>
                  <a:pt x="570" y="159"/>
                  <a:pt x="575" y="148"/>
                  <a:pt x="572" y="146"/>
                </a:cubicBezTo>
                <a:cubicBezTo>
                  <a:pt x="569" y="143"/>
                  <a:pt x="561" y="146"/>
                  <a:pt x="561" y="146"/>
                </a:cubicBezTo>
                <a:cubicBezTo>
                  <a:pt x="561" y="146"/>
                  <a:pt x="564" y="151"/>
                  <a:pt x="558" y="151"/>
                </a:cubicBezTo>
                <a:cubicBezTo>
                  <a:pt x="552" y="151"/>
                  <a:pt x="547" y="149"/>
                  <a:pt x="541" y="147"/>
                </a:cubicBezTo>
                <a:cubicBezTo>
                  <a:pt x="534" y="144"/>
                  <a:pt x="519" y="134"/>
                  <a:pt x="519" y="134"/>
                </a:cubicBezTo>
                <a:cubicBezTo>
                  <a:pt x="519" y="134"/>
                  <a:pt x="509" y="123"/>
                  <a:pt x="505" y="122"/>
                </a:cubicBezTo>
                <a:cubicBezTo>
                  <a:pt x="501" y="121"/>
                  <a:pt x="494" y="115"/>
                  <a:pt x="490" y="110"/>
                </a:cubicBezTo>
                <a:cubicBezTo>
                  <a:pt x="486" y="105"/>
                  <a:pt x="481" y="92"/>
                  <a:pt x="481" y="92"/>
                </a:cubicBezTo>
                <a:cubicBezTo>
                  <a:pt x="489" y="84"/>
                  <a:pt x="489" y="84"/>
                  <a:pt x="489" y="84"/>
                </a:cubicBezTo>
                <a:cubicBezTo>
                  <a:pt x="489" y="84"/>
                  <a:pt x="487" y="80"/>
                  <a:pt x="488" y="77"/>
                </a:cubicBezTo>
                <a:cubicBezTo>
                  <a:pt x="489" y="73"/>
                  <a:pt x="498" y="65"/>
                  <a:pt x="498" y="65"/>
                </a:cubicBezTo>
                <a:cubicBezTo>
                  <a:pt x="498" y="65"/>
                  <a:pt x="501" y="58"/>
                  <a:pt x="504" y="56"/>
                </a:cubicBezTo>
                <a:cubicBezTo>
                  <a:pt x="507" y="54"/>
                  <a:pt x="513" y="49"/>
                  <a:pt x="507" y="46"/>
                </a:cubicBezTo>
                <a:cubicBezTo>
                  <a:pt x="502" y="44"/>
                  <a:pt x="495" y="39"/>
                  <a:pt x="495" y="39"/>
                </a:cubicBezTo>
                <a:cubicBezTo>
                  <a:pt x="495" y="39"/>
                  <a:pt x="501" y="26"/>
                  <a:pt x="498" y="24"/>
                </a:cubicBezTo>
                <a:cubicBezTo>
                  <a:pt x="494" y="22"/>
                  <a:pt x="484" y="34"/>
                  <a:pt x="481" y="37"/>
                </a:cubicBezTo>
                <a:cubicBezTo>
                  <a:pt x="479" y="40"/>
                  <a:pt x="475" y="44"/>
                  <a:pt x="468" y="41"/>
                </a:cubicBezTo>
                <a:cubicBezTo>
                  <a:pt x="462" y="38"/>
                  <a:pt x="453" y="33"/>
                  <a:pt x="444" y="30"/>
                </a:cubicBezTo>
                <a:cubicBezTo>
                  <a:pt x="434" y="28"/>
                  <a:pt x="428" y="23"/>
                  <a:pt x="422" y="24"/>
                </a:cubicBezTo>
                <a:cubicBezTo>
                  <a:pt x="415" y="25"/>
                  <a:pt x="407" y="24"/>
                  <a:pt x="407" y="28"/>
                </a:cubicBezTo>
                <a:cubicBezTo>
                  <a:pt x="407" y="33"/>
                  <a:pt x="420" y="40"/>
                  <a:pt x="420" y="40"/>
                </a:cubicBezTo>
                <a:cubicBezTo>
                  <a:pt x="420" y="40"/>
                  <a:pt x="420" y="52"/>
                  <a:pt x="413" y="52"/>
                </a:cubicBezTo>
                <a:cubicBezTo>
                  <a:pt x="407" y="52"/>
                  <a:pt x="401" y="53"/>
                  <a:pt x="396" y="52"/>
                </a:cubicBezTo>
                <a:cubicBezTo>
                  <a:pt x="391" y="51"/>
                  <a:pt x="387" y="50"/>
                  <a:pt x="381" y="53"/>
                </a:cubicBezTo>
                <a:cubicBezTo>
                  <a:pt x="374" y="56"/>
                  <a:pt x="371" y="62"/>
                  <a:pt x="368" y="66"/>
                </a:cubicBezTo>
                <a:cubicBezTo>
                  <a:pt x="365" y="70"/>
                  <a:pt x="357" y="84"/>
                  <a:pt x="357" y="84"/>
                </a:cubicBezTo>
                <a:cubicBezTo>
                  <a:pt x="357" y="84"/>
                  <a:pt x="357" y="99"/>
                  <a:pt x="359" y="103"/>
                </a:cubicBezTo>
                <a:cubicBezTo>
                  <a:pt x="361" y="106"/>
                  <a:pt x="356" y="115"/>
                  <a:pt x="356" y="115"/>
                </a:cubicBezTo>
                <a:cubicBezTo>
                  <a:pt x="356" y="115"/>
                  <a:pt x="326" y="113"/>
                  <a:pt x="325" y="109"/>
                </a:cubicBezTo>
                <a:cubicBezTo>
                  <a:pt x="324" y="105"/>
                  <a:pt x="312" y="89"/>
                  <a:pt x="312" y="89"/>
                </a:cubicBezTo>
                <a:cubicBezTo>
                  <a:pt x="312" y="89"/>
                  <a:pt x="299" y="83"/>
                  <a:pt x="295" y="83"/>
                </a:cubicBezTo>
                <a:cubicBezTo>
                  <a:pt x="290" y="83"/>
                  <a:pt x="275" y="86"/>
                  <a:pt x="275" y="86"/>
                </a:cubicBezTo>
                <a:cubicBezTo>
                  <a:pt x="275" y="94"/>
                  <a:pt x="275" y="94"/>
                  <a:pt x="275" y="94"/>
                </a:cubicBezTo>
                <a:cubicBezTo>
                  <a:pt x="265" y="99"/>
                  <a:pt x="265" y="99"/>
                  <a:pt x="265" y="99"/>
                </a:cubicBezTo>
                <a:cubicBezTo>
                  <a:pt x="256" y="105"/>
                  <a:pt x="249" y="106"/>
                  <a:pt x="250" y="109"/>
                </a:cubicBezTo>
                <a:cubicBezTo>
                  <a:pt x="251" y="112"/>
                  <a:pt x="248" y="121"/>
                  <a:pt x="248" y="121"/>
                </a:cubicBezTo>
                <a:cubicBezTo>
                  <a:pt x="248" y="132"/>
                  <a:pt x="248" y="132"/>
                  <a:pt x="248" y="132"/>
                </a:cubicBezTo>
                <a:cubicBezTo>
                  <a:pt x="248" y="135"/>
                  <a:pt x="245" y="140"/>
                  <a:pt x="242" y="141"/>
                </a:cubicBezTo>
                <a:cubicBezTo>
                  <a:pt x="235" y="144"/>
                  <a:pt x="232" y="157"/>
                  <a:pt x="232" y="157"/>
                </a:cubicBezTo>
                <a:cubicBezTo>
                  <a:pt x="232" y="157"/>
                  <a:pt x="222" y="160"/>
                  <a:pt x="219" y="156"/>
                </a:cubicBezTo>
                <a:cubicBezTo>
                  <a:pt x="216" y="153"/>
                  <a:pt x="216" y="144"/>
                  <a:pt x="211" y="144"/>
                </a:cubicBezTo>
                <a:cubicBezTo>
                  <a:pt x="207" y="144"/>
                  <a:pt x="199" y="149"/>
                  <a:pt x="199" y="149"/>
                </a:cubicBezTo>
                <a:cubicBezTo>
                  <a:pt x="199" y="149"/>
                  <a:pt x="197" y="161"/>
                  <a:pt x="197" y="166"/>
                </a:cubicBezTo>
                <a:cubicBezTo>
                  <a:pt x="197" y="171"/>
                  <a:pt x="193" y="198"/>
                  <a:pt x="190" y="199"/>
                </a:cubicBezTo>
                <a:cubicBezTo>
                  <a:pt x="187" y="201"/>
                  <a:pt x="179" y="202"/>
                  <a:pt x="175" y="204"/>
                </a:cubicBezTo>
                <a:cubicBezTo>
                  <a:pt x="170" y="206"/>
                  <a:pt x="163" y="208"/>
                  <a:pt x="163" y="216"/>
                </a:cubicBezTo>
                <a:cubicBezTo>
                  <a:pt x="163" y="223"/>
                  <a:pt x="161" y="227"/>
                  <a:pt x="157" y="230"/>
                </a:cubicBezTo>
                <a:cubicBezTo>
                  <a:pt x="154" y="232"/>
                  <a:pt x="137" y="230"/>
                  <a:pt x="129" y="233"/>
                </a:cubicBezTo>
                <a:cubicBezTo>
                  <a:pt x="122" y="236"/>
                  <a:pt x="86" y="246"/>
                  <a:pt x="82" y="247"/>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136" name="Freeform 66">
            <a:extLst>
              <a:ext uri="{FF2B5EF4-FFF2-40B4-BE49-F238E27FC236}">
                <a16:creationId xmlns:a16="http://schemas.microsoft.com/office/drawing/2014/main" id="{7DC4A868-E755-E245-AEBF-241B6EE24553}"/>
              </a:ext>
            </a:extLst>
          </p:cNvPr>
          <p:cNvSpPr>
            <a:spLocks/>
          </p:cNvSpPr>
          <p:nvPr/>
        </p:nvSpPr>
        <p:spPr bwMode="auto">
          <a:xfrm>
            <a:off x="8037922" y="3806836"/>
            <a:ext cx="326515" cy="327307"/>
          </a:xfrm>
          <a:custGeom>
            <a:avLst/>
            <a:gdLst/>
            <a:ahLst/>
            <a:cxnLst>
              <a:cxn ang="0">
                <a:pos x="266" y="20"/>
              </a:cxn>
              <a:cxn ang="0">
                <a:pos x="294" y="48"/>
              </a:cxn>
              <a:cxn ang="0">
                <a:pos x="335" y="48"/>
              </a:cxn>
              <a:cxn ang="0">
                <a:pos x="337" y="65"/>
              </a:cxn>
              <a:cxn ang="0">
                <a:pos x="354" y="71"/>
              </a:cxn>
              <a:cxn ang="0">
                <a:pos x="315" y="82"/>
              </a:cxn>
              <a:cxn ang="0">
                <a:pos x="294" y="97"/>
              </a:cxn>
              <a:cxn ang="0">
                <a:pos x="270" y="104"/>
              </a:cxn>
              <a:cxn ang="0">
                <a:pos x="251" y="97"/>
              </a:cxn>
              <a:cxn ang="0">
                <a:pos x="223" y="112"/>
              </a:cxn>
              <a:cxn ang="0">
                <a:pos x="208" y="130"/>
              </a:cxn>
              <a:cxn ang="0">
                <a:pos x="236" y="149"/>
              </a:cxn>
              <a:cxn ang="0">
                <a:pos x="242" y="164"/>
              </a:cxn>
              <a:cxn ang="0">
                <a:pos x="244" y="203"/>
              </a:cxn>
              <a:cxn ang="0">
                <a:pos x="233" y="229"/>
              </a:cxn>
              <a:cxn ang="0">
                <a:pos x="225" y="265"/>
              </a:cxn>
              <a:cxn ang="0">
                <a:pos x="216" y="293"/>
              </a:cxn>
              <a:cxn ang="0">
                <a:pos x="199" y="317"/>
              </a:cxn>
              <a:cxn ang="0">
                <a:pos x="177" y="341"/>
              </a:cxn>
              <a:cxn ang="0">
                <a:pos x="149" y="334"/>
              </a:cxn>
              <a:cxn ang="0">
                <a:pos x="132" y="328"/>
              </a:cxn>
              <a:cxn ang="0">
                <a:pos x="130" y="354"/>
              </a:cxn>
              <a:cxn ang="0">
                <a:pos x="104" y="360"/>
              </a:cxn>
              <a:cxn ang="0">
                <a:pos x="95" y="341"/>
              </a:cxn>
              <a:cxn ang="0">
                <a:pos x="67" y="330"/>
              </a:cxn>
              <a:cxn ang="0">
                <a:pos x="28" y="332"/>
              </a:cxn>
              <a:cxn ang="0">
                <a:pos x="0" y="343"/>
              </a:cxn>
              <a:cxn ang="0">
                <a:pos x="43" y="315"/>
              </a:cxn>
              <a:cxn ang="0">
                <a:pos x="76" y="306"/>
              </a:cxn>
              <a:cxn ang="0">
                <a:pos x="104" y="304"/>
              </a:cxn>
              <a:cxn ang="0">
                <a:pos x="125" y="300"/>
              </a:cxn>
              <a:cxn ang="0">
                <a:pos x="149" y="274"/>
              </a:cxn>
              <a:cxn ang="0">
                <a:pos x="147" y="252"/>
              </a:cxn>
              <a:cxn ang="0">
                <a:pos x="171" y="263"/>
              </a:cxn>
              <a:cxn ang="0">
                <a:pos x="182" y="248"/>
              </a:cxn>
              <a:cxn ang="0">
                <a:pos x="205" y="205"/>
              </a:cxn>
              <a:cxn ang="0">
                <a:pos x="210" y="171"/>
              </a:cxn>
              <a:cxn ang="0">
                <a:pos x="199" y="149"/>
              </a:cxn>
              <a:cxn ang="0">
                <a:pos x="188" y="119"/>
              </a:cxn>
              <a:cxn ang="0">
                <a:pos x="195" y="97"/>
              </a:cxn>
              <a:cxn ang="0">
                <a:pos x="229" y="76"/>
              </a:cxn>
              <a:cxn ang="0">
                <a:pos x="246" y="43"/>
              </a:cxn>
              <a:cxn ang="0">
                <a:pos x="242" y="7"/>
              </a:cxn>
              <a:cxn ang="0">
                <a:pos x="266" y="20"/>
              </a:cxn>
            </a:cxnLst>
            <a:rect l="0" t="0" r="r" b="b"/>
            <a:pathLst>
              <a:path w="359" h="360">
                <a:moveTo>
                  <a:pt x="266" y="20"/>
                </a:moveTo>
                <a:cubicBezTo>
                  <a:pt x="266" y="20"/>
                  <a:pt x="283" y="43"/>
                  <a:pt x="294" y="48"/>
                </a:cubicBezTo>
                <a:cubicBezTo>
                  <a:pt x="305" y="52"/>
                  <a:pt x="326" y="48"/>
                  <a:pt x="335" y="48"/>
                </a:cubicBezTo>
                <a:cubicBezTo>
                  <a:pt x="344" y="48"/>
                  <a:pt x="337" y="65"/>
                  <a:pt x="337" y="65"/>
                </a:cubicBezTo>
                <a:cubicBezTo>
                  <a:pt x="337" y="65"/>
                  <a:pt x="359" y="65"/>
                  <a:pt x="354" y="71"/>
                </a:cubicBezTo>
                <a:cubicBezTo>
                  <a:pt x="350" y="78"/>
                  <a:pt x="324" y="78"/>
                  <a:pt x="315" y="82"/>
                </a:cubicBezTo>
                <a:cubicBezTo>
                  <a:pt x="307" y="87"/>
                  <a:pt x="300" y="93"/>
                  <a:pt x="294" y="97"/>
                </a:cubicBezTo>
                <a:cubicBezTo>
                  <a:pt x="287" y="102"/>
                  <a:pt x="279" y="108"/>
                  <a:pt x="270" y="104"/>
                </a:cubicBezTo>
                <a:cubicBezTo>
                  <a:pt x="261" y="99"/>
                  <a:pt x="251" y="97"/>
                  <a:pt x="251" y="97"/>
                </a:cubicBezTo>
                <a:cubicBezTo>
                  <a:pt x="251" y="97"/>
                  <a:pt x="221" y="106"/>
                  <a:pt x="223" y="112"/>
                </a:cubicBezTo>
                <a:cubicBezTo>
                  <a:pt x="225" y="119"/>
                  <a:pt x="208" y="130"/>
                  <a:pt x="208" y="130"/>
                </a:cubicBezTo>
                <a:cubicBezTo>
                  <a:pt x="236" y="149"/>
                  <a:pt x="236" y="149"/>
                  <a:pt x="236" y="149"/>
                </a:cubicBezTo>
                <a:cubicBezTo>
                  <a:pt x="242" y="164"/>
                  <a:pt x="242" y="164"/>
                  <a:pt x="242" y="164"/>
                </a:cubicBezTo>
                <a:cubicBezTo>
                  <a:pt x="242" y="164"/>
                  <a:pt x="246" y="194"/>
                  <a:pt x="244" y="203"/>
                </a:cubicBezTo>
                <a:cubicBezTo>
                  <a:pt x="242" y="211"/>
                  <a:pt x="238" y="222"/>
                  <a:pt x="233" y="229"/>
                </a:cubicBezTo>
                <a:cubicBezTo>
                  <a:pt x="229" y="235"/>
                  <a:pt x="227" y="255"/>
                  <a:pt x="225" y="265"/>
                </a:cubicBezTo>
                <a:cubicBezTo>
                  <a:pt x="223" y="276"/>
                  <a:pt x="216" y="293"/>
                  <a:pt x="216" y="293"/>
                </a:cubicBezTo>
                <a:cubicBezTo>
                  <a:pt x="216" y="293"/>
                  <a:pt x="201" y="306"/>
                  <a:pt x="199" y="317"/>
                </a:cubicBezTo>
                <a:cubicBezTo>
                  <a:pt x="197" y="328"/>
                  <a:pt x="188" y="345"/>
                  <a:pt x="177" y="341"/>
                </a:cubicBezTo>
                <a:cubicBezTo>
                  <a:pt x="167" y="336"/>
                  <a:pt x="149" y="334"/>
                  <a:pt x="149" y="334"/>
                </a:cubicBezTo>
                <a:cubicBezTo>
                  <a:pt x="149" y="334"/>
                  <a:pt x="130" y="321"/>
                  <a:pt x="132" y="328"/>
                </a:cubicBezTo>
                <a:cubicBezTo>
                  <a:pt x="134" y="334"/>
                  <a:pt x="134" y="347"/>
                  <a:pt x="130" y="354"/>
                </a:cubicBezTo>
                <a:cubicBezTo>
                  <a:pt x="125" y="360"/>
                  <a:pt x="104" y="360"/>
                  <a:pt x="104" y="360"/>
                </a:cubicBezTo>
                <a:cubicBezTo>
                  <a:pt x="104" y="360"/>
                  <a:pt x="102" y="343"/>
                  <a:pt x="95" y="341"/>
                </a:cubicBezTo>
                <a:cubicBezTo>
                  <a:pt x="89" y="339"/>
                  <a:pt x="78" y="328"/>
                  <a:pt x="67" y="330"/>
                </a:cubicBezTo>
                <a:cubicBezTo>
                  <a:pt x="56" y="332"/>
                  <a:pt x="28" y="332"/>
                  <a:pt x="28" y="332"/>
                </a:cubicBezTo>
                <a:cubicBezTo>
                  <a:pt x="0" y="343"/>
                  <a:pt x="0" y="343"/>
                  <a:pt x="0" y="343"/>
                </a:cubicBezTo>
                <a:cubicBezTo>
                  <a:pt x="0" y="343"/>
                  <a:pt x="35" y="315"/>
                  <a:pt x="43" y="315"/>
                </a:cubicBezTo>
                <a:cubicBezTo>
                  <a:pt x="52" y="315"/>
                  <a:pt x="71" y="306"/>
                  <a:pt x="76" y="306"/>
                </a:cubicBezTo>
                <a:cubicBezTo>
                  <a:pt x="80" y="306"/>
                  <a:pt x="97" y="302"/>
                  <a:pt x="104" y="304"/>
                </a:cubicBezTo>
                <a:cubicBezTo>
                  <a:pt x="110" y="306"/>
                  <a:pt x="125" y="300"/>
                  <a:pt x="125" y="300"/>
                </a:cubicBezTo>
                <a:cubicBezTo>
                  <a:pt x="125" y="300"/>
                  <a:pt x="147" y="280"/>
                  <a:pt x="149" y="274"/>
                </a:cubicBezTo>
                <a:cubicBezTo>
                  <a:pt x="151" y="267"/>
                  <a:pt x="147" y="252"/>
                  <a:pt x="147" y="252"/>
                </a:cubicBezTo>
                <a:cubicBezTo>
                  <a:pt x="171" y="263"/>
                  <a:pt x="171" y="263"/>
                  <a:pt x="171" y="263"/>
                </a:cubicBezTo>
                <a:cubicBezTo>
                  <a:pt x="171" y="263"/>
                  <a:pt x="177" y="255"/>
                  <a:pt x="182" y="248"/>
                </a:cubicBezTo>
                <a:cubicBezTo>
                  <a:pt x="186" y="242"/>
                  <a:pt x="197" y="214"/>
                  <a:pt x="205" y="205"/>
                </a:cubicBezTo>
                <a:cubicBezTo>
                  <a:pt x="214" y="196"/>
                  <a:pt x="212" y="179"/>
                  <a:pt x="210" y="171"/>
                </a:cubicBezTo>
                <a:cubicBezTo>
                  <a:pt x="208" y="162"/>
                  <a:pt x="201" y="158"/>
                  <a:pt x="199" y="149"/>
                </a:cubicBezTo>
                <a:cubicBezTo>
                  <a:pt x="197" y="140"/>
                  <a:pt x="188" y="130"/>
                  <a:pt x="188" y="119"/>
                </a:cubicBezTo>
                <a:cubicBezTo>
                  <a:pt x="188" y="108"/>
                  <a:pt x="186" y="99"/>
                  <a:pt x="195" y="97"/>
                </a:cubicBezTo>
                <a:cubicBezTo>
                  <a:pt x="203" y="95"/>
                  <a:pt x="229" y="76"/>
                  <a:pt x="229" y="76"/>
                </a:cubicBezTo>
                <a:cubicBezTo>
                  <a:pt x="246" y="43"/>
                  <a:pt x="246" y="43"/>
                  <a:pt x="246" y="43"/>
                </a:cubicBezTo>
                <a:cubicBezTo>
                  <a:pt x="246" y="43"/>
                  <a:pt x="231" y="0"/>
                  <a:pt x="242" y="7"/>
                </a:cubicBezTo>
                <a:cubicBezTo>
                  <a:pt x="253" y="13"/>
                  <a:pt x="266" y="20"/>
                  <a:pt x="266" y="2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7" name="Freeform 67">
            <a:extLst>
              <a:ext uri="{FF2B5EF4-FFF2-40B4-BE49-F238E27FC236}">
                <a16:creationId xmlns:a16="http://schemas.microsoft.com/office/drawing/2014/main" id="{24CD3248-BAF5-8946-BFA7-8E1A1C188FEF}"/>
              </a:ext>
            </a:extLst>
          </p:cNvPr>
          <p:cNvSpPr>
            <a:spLocks/>
          </p:cNvSpPr>
          <p:nvPr/>
        </p:nvSpPr>
        <p:spPr bwMode="auto">
          <a:xfrm>
            <a:off x="8061698" y="4122255"/>
            <a:ext cx="61023" cy="20605"/>
          </a:xfrm>
          <a:custGeom>
            <a:avLst/>
            <a:gdLst/>
            <a:ahLst/>
            <a:cxnLst>
              <a:cxn ang="0">
                <a:pos x="7" y="7"/>
              </a:cxn>
              <a:cxn ang="0">
                <a:pos x="35" y="2"/>
              </a:cxn>
              <a:cxn ang="0">
                <a:pos x="58" y="7"/>
              </a:cxn>
              <a:cxn ang="0">
                <a:pos x="61" y="20"/>
              </a:cxn>
              <a:cxn ang="0">
                <a:pos x="20" y="22"/>
              </a:cxn>
              <a:cxn ang="0">
                <a:pos x="7" y="7"/>
              </a:cxn>
            </a:cxnLst>
            <a:rect l="0" t="0" r="r" b="b"/>
            <a:pathLst>
              <a:path w="67" h="22">
                <a:moveTo>
                  <a:pt x="7" y="7"/>
                </a:moveTo>
                <a:cubicBezTo>
                  <a:pt x="11" y="2"/>
                  <a:pt x="28" y="0"/>
                  <a:pt x="35" y="2"/>
                </a:cubicBezTo>
                <a:cubicBezTo>
                  <a:pt x="41" y="4"/>
                  <a:pt x="52" y="7"/>
                  <a:pt x="58" y="7"/>
                </a:cubicBezTo>
                <a:cubicBezTo>
                  <a:pt x="65" y="7"/>
                  <a:pt x="67" y="17"/>
                  <a:pt x="61" y="20"/>
                </a:cubicBezTo>
                <a:cubicBezTo>
                  <a:pt x="54" y="22"/>
                  <a:pt x="20" y="22"/>
                  <a:pt x="20" y="22"/>
                </a:cubicBezTo>
                <a:cubicBezTo>
                  <a:pt x="20" y="22"/>
                  <a:pt x="0" y="13"/>
                  <a:pt x="7" y="7"/>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8" name="Freeform 68">
            <a:extLst>
              <a:ext uri="{FF2B5EF4-FFF2-40B4-BE49-F238E27FC236}">
                <a16:creationId xmlns:a16="http://schemas.microsoft.com/office/drawing/2014/main" id="{22CE2807-0118-784F-B2BD-22FCD472A340}"/>
              </a:ext>
            </a:extLst>
          </p:cNvPr>
          <p:cNvSpPr>
            <a:spLocks/>
          </p:cNvSpPr>
          <p:nvPr/>
        </p:nvSpPr>
        <p:spPr bwMode="auto">
          <a:xfrm>
            <a:off x="8011769" y="4143653"/>
            <a:ext cx="56268" cy="58646"/>
          </a:xfrm>
          <a:custGeom>
            <a:avLst/>
            <a:gdLst/>
            <a:ahLst/>
            <a:cxnLst>
              <a:cxn ang="0">
                <a:pos x="13" y="5"/>
              </a:cxn>
              <a:cxn ang="0">
                <a:pos x="46" y="7"/>
              </a:cxn>
              <a:cxn ang="0">
                <a:pos x="61" y="22"/>
              </a:cxn>
              <a:cxn ang="0">
                <a:pos x="41" y="50"/>
              </a:cxn>
              <a:cxn ang="0">
                <a:pos x="17" y="55"/>
              </a:cxn>
              <a:cxn ang="0">
                <a:pos x="13" y="5"/>
              </a:cxn>
            </a:cxnLst>
            <a:rect l="0" t="0" r="r" b="b"/>
            <a:pathLst>
              <a:path w="61" h="65">
                <a:moveTo>
                  <a:pt x="13" y="5"/>
                </a:moveTo>
                <a:cubicBezTo>
                  <a:pt x="20" y="0"/>
                  <a:pt x="46" y="7"/>
                  <a:pt x="46" y="7"/>
                </a:cubicBezTo>
                <a:cubicBezTo>
                  <a:pt x="61" y="22"/>
                  <a:pt x="61" y="22"/>
                  <a:pt x="61" y="22"/>
                </a:cubicBezTo>
                <a:cubicBezTo>
                  <a:pt x="61" y="22"/>
                  <a:pt x="41" y="44"/>
                  <a:pt x="41" y="50"/>
                </a:cubicBezTo>
                <a:cubicBezTo>
                  <a:pt x="41" y="57"/>
                  <a:pt x="26" y="65"/>
                  <a:pt x="17" y="55"/>
                </a:cubicBezTo>
                <a:cubicBezTo>
                  <a:pt x="9" y="44"/>
                  <a:pt x="0" y="14"/>
                  <a:pt x="13" y="5"/>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9" name="Freeform 69">
            <a:extLst>
              <a:ext uri="{FF2B5EF4-FFF2-40B4-BE49-F238E27FC236}">
                <a16:creationId xmlns:a16="http://schemas.microsoft.com/office/drawing/2014/main" id="{3CADDB36-F5CD-8945-A939-1B147D5B962B}"/>
              </a:ext>
            </a:extLst>
          </p:cNvPr>
          <p:cNvSpPr>
            <a:spLocks/>
          </p:cNvSpPr>
          <p:nvPr/>
        </p:nvSpPr>
        <p:spPr bwMode="auto">
          <a:xfrm>
            <a:off x="7821567" y="4325931"/>
            <a:ext cx="47551" cy="95101"/>
          </a:xfrm>
          <a:custGeom>
            <a:avLst/>
            <a:gdLst/>
            <a:ahLst/>
            <a:cxnLst>
              <a:cxn ang="0">
                <a:pos x="32" y="0"/>
              </a:cxn>
              <a:cxn ang="0">
                <a:pos x="52" y="13"/>
              </a:cxn>
              <a:cxn ang="0">
                <a:pos x="39" y="50"/>
              </a:cxn>
              <a:cxn ang="0">
                <a:pos x="36" y="93"/>
              </a:cxn>
              <a:cxn ang="0">
                <a:pos x="15" y="80"/>
              </a:cxn>
              <a:cxn ang="0">
                <a:pos x="4" y="41"/>
              </a:cxn>
              <a:cxn ang="0">
                <a:pos x="32" y="0"/>
              </a:cxn>
            </a:cxnLst>
            <a:rect l="0" t="0" r="r" b="b"/>
            <a:pathLst>
              <a:path w="52" h="104">
                <a:moveTo>
                  <a:pt x="32" y="0"/>
                </a:moveTo>
                <a:cubicBezTo>
                  <a:pt x="52" y="13"/>
                  <a:pt x="52" y="13"/>
                  <a:pt x="52" y="13"/>
                </a:cubicBezTo>
                <a:cubicBezTo>
                  <a:pt x="52" y="13"/>
                  <a:pt x="28" y="39"/>
                  <a:pt x="39" y="50"/>
                </a:cubicBezTo>
                <a:cubicBezTo>
                  <a:pt x="49" y="60"/>
                  <a:pt x="43" y="82"/>
                  <a:pt x="36" y="93"/>
                </a:cubicBezTo>
                <a:cubicBezTo>
                  <a:pt x="30" y="104"/>
                  <a:pt x="17" y="86"/>
                  <a:pt x="15" y="80"/>
                </a:cubicBezTo>
                <a:cubicBezTo>
                  <a:pt x="13" y="73"/>
                  <a:pt x="0" y="48"/>
                  <a:pt x="4" y="41"/>
                </a:cubicBezTo>
                <a:cubicBezTo>
                  <a:pt x="8" y="35"/>
                  <a:pt x="17" y="2"/>
                  <a:pt x="32" y="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40" name="Freeform 70">
            <a:extLst>
              <a:ext uri="{FF2B5EF4-FFF2-40B4-BE49-F238E27FC236}">
                <a16:creationId xmlns:a16="http://schemas.microsoft.com/office/drawing/2014/main" id="{5BFEBCEF-C6A5-3A48-8B3A-423C14084E45}"/>
              </a:ext>
            </a:extLst>
          </p:cNvPr>
          <p:cNvSpPr>
            <a:spLocks/>
          </p:cNvSpPr>
          <p:nvPr/>
        </p:nvSpPr>
        <p:spPr bwMode="auto">
          <a:xfrm>
            <a:off x="5093741" y="4037457"/>
            <a:ext cx="1371838" cy="1612761"/>
          </a:xfrm>
          <a:custGeom>
            <a:avLst/>
            <a:gdLst/>
            <a:ahLst/>
            <a:cxnLst>
              <a:cxn ang="0">
                <a:pos x="167" y="161"/>
              </a:cxn>
              <a:cxn ang="0">
                <a:pos x="212" y="105"/>
              </a:cxn>
              <a:cxn ang="0">
                <a:pos x="272" y="55"/>
              </a:cxn>
              <a:cxn ang="0">
                <a:pos x="336" y="70"/>
              </a:cxn>
              <a:cxn ang="0">
                <a:pos x="459" y="23"/>
              </a:cxn>
              <a:cxn ang="0">
                <a:pos x="554" y="7"/>
              </a:cxn>
              <a:cxn ang="0">
                <a:pos x="602" y="7"/>
              </a:cxn>
              <a:cxn ang="0">
                <a:pos x="622" y="32"/>
              </a:cxn>
              <a:cxn ang="0">
                <a:pos x="608" y="111"/>
              </a:cxn>
              <a:cxn ang="0">
                <a:pos x="651" y="132"/>
              </a:cxn>
              <a:cxn ang="0">
                <a:pos x="700" y="131"/>
              </a:cxn>
              <a:cxn ang="0">
                <a:pos x="772" y="188"/>
              </a:cxn>
              <a:cxn ang="0">
                <a:pos x="814" y="152"/>
              </a:cxn>
              <a:cxn ang="0">
                <a:pos x="988" y="168"/>
              </a:cxn>
              <a:cxn ang="0">
                <a:pos x="1084" y="167"/>
              </a:cxn>
              <a:cxn ang="0">
                <a:pos x="1120" y="254"/>
              </a:cxn>
              <a:cxn ang="0">
                <a:pos x="1125" y="293"/>
              </a:cxn>
              <a:cxn ang="0">
                <a:pos x="1152" y="381"/>
              </a:cxn>
              <a:cxn ang="0">
                <a:pos x="1205" y="494"/>
              </a:cxn>
              <a:cxn ang="0">
                <a:pos x="1240" y="572"/>
              </a:cxn>
              <a:cxn ang="0">
                <a:pos x="1313" y="631"/>
              </a:cxn>
              <a:cxn ang="0">
                <a:pos x="1391" y="672"/>
              </a:cxn>
              <a:cxn ang="0">
                <a:pos x="1500" y="672"/>
              </a:cxn>
              <a:cxn ang="0">
                <a:pos x="1430" y="804"/>
              </a:cxn>
              <a:cxn ang="0">
                <a:pos x="1309" y="928"/>
              </a:cxn>
              <a:cxn ang="0">
                <a:pos x="1231" y="1046"/>
              </a:cxn>
              <a:cxn ang="0">
                <a:pos x="1258" y="1170"/>
              </a:cxn>
              <a:cxn ang="0">
                <a:pos x="1201" y="1330"/>
              </a:cxn>
              <a:cxn ang="0">
                <a:pos x="1139" y="1383"/>
              </a:cxn>
              <a:cxn ang="0">
                <a:pos x="1142" y="1498"/>
              </a:cxn>
              <a:cxn ang="0">
                <a:pos x="1078" y="1596"/>
              </a:cxn>
              <a:cxn ang="0">
                <a:pos x="953" y="1741"/>
              </a:cxn>
              <a:cxn ang="0">
                <a:pos x="808" y="1772"/>
              </a:cxn>
              <a:cxn ang="0">
                <a:pos x="740" y="1630"/>
              </a:cxn>
              <a:cxn ang="0">
                <a:pos x="671" y="1403"/>
              </a:cxn>
              <a:cxn ang="0">
                <a:pos x="647" y="1257"/>
              </a:cxn>
              <a:cxn ang="0">
                <a:pos x="667" y="1163"/>
              </a:cxn>
              <a:cxn ang="0">
                <a:pos x="649" y="1086"/>
              </a:cxn>
              <a:cxn ang="0">
                <a:pos x="603" y="1002"/>
              </a:cxn>
              <a:cxn ang="0">
                <a:pos x="529" y="929"/>
              </a:cxn>
              <a:cxn ang="0">
                <a:pos x="556" y="870"/>
              </a:cxn>
              <a:cxn ang="0">
                <a:pos x="556" y="826"/>
              </a:cxn>
              <a:cxn ang="0">
                <a:pos x="461" y="778"/>
              </a:cxn>
              <a:cxn ang="0">
                <a:pos x="333" y="801"/>
              </a:cxn>
              <a:cxn ang="0">
                <a:pos x="213" y="817"/>
              </a:cxn>
              <a:cxn ang="0">
                <a:pos x="97" y="734"/>
              </a:cxn>
              <a:cxn ang="0">
                <a:pos x="13" y="658"/>
              </a:cxn>
              <a:cxn ang="0">
                <a:pos x="20" y="516"/>
              </a:cxn>
              <a:cxn ang="0">
                <a:pos x="17" y="376"/>
              </a:cxn>
              <a:cxn ang="0">
                <a:pos x="98" y="266"/>
              </a:cxn>
            </a:cxnLst>
            <a:rect l="0" t="0" r="r" b="b"/>
            <a:pathLst>
              <a:path w="1506" h="1774">
                <a:moveTo>
                  <a:pt x="167" y="195"/>
                </a:moveTo>
                <a:cubicBezTo>
                  <a:pt x="157" y="172"/>
                  <a:pt x="157" y="172"/>
                  <a:pt x="157" y="172"/>
                </a:cubicBezTo>
                <a:cubicBezTo>
                  <a:pt x="167" y="161"/>
                  <a:pt x="167" y="161"/>
                  <a:pt x="167" y="161"/>
                </a:cubicBezTo>
                <a:cubicBezTo>
                  <a:pt x="166" y="135"/>
                  <a:pt x="166" y="135"/>
                  <a:pt x="166" y="135"/>
                </a:cubicBezTo>
                <a:cubicBezTo>
                  <a:pt x="166" y="135"/>
                  <a:pt x="176" y="121"/>
                  <a:pt x="183" y="119"/>
                </a:cubicBezTo>
                <a:cubicBezTo>
                  <a:pt x="190" y="118"/>
                  <a:pt x="212" y="105"/>
                  <a:pt x="212" y="105"/>
                </a:cubicBezTo>
                <a:cubicBezTo>
                  <a:pt x="238" y="85"/>
                  <a:pt x="238" y="85"/>
                  <a:pt x="238" y="85"/>
                </a:cubicBezTo>
                <a:cubicBezTo>
                  <a:pt x="245" y="52"/>
                  <a:pt x="245" y="52"/>
                  <a:pt x="245" y="52"/>
                </a:cubicBezTo>
                <a:cubicBezTo>
                  <a:pt x="245" y="52"/>
                  <a:pt x="272" y="45"/>
                  <a:pt x="272" y="55"/>
                </a:cubicBezTo>
                <a:cubicBezTo>
                  <a:pt x="272" y="65"/>
                  <a:pt x="287" y="66"/>
                  <a:pt x="297" y="65"/>
                </a:cubicBezTo>
                <a:cubicBezTo>
                  <a:pt x="307" y="63"/>
                  <a:pt x="320" y="62"/>
                  <a:pt x="320" y="62"/>
                </a:cubicBezTo>
                <a:cubicBezTo>
                  <a:pt x="336" y="70"/>
                  <a:pt x="336" y="70"/>
                  <a:pt x="336" y="70"/>
                </a:cubicBezTo>
                <a:cubicBezTo>
                  <a:pt x="336" y="70"/>
                  <a:pt x="354" y="47"/>
                  <a:pt x="362" y="47"/>
                </a:cubicBezTo>
                <a:cubicBezTo>
                  <a:pt x="369" y="47"/>
                  <a:pt x="400" y="32"/>
                  <a:pt x="410" y="30"/>
                </a:cubicBezTo>
                <a:cubicBezTo>
                  <a:pt x="421" y="29"/>
                  <a:pt x="446" y="22"/>
                  <a:pt x="459" y="23"/>
                </a:cubicBezTo>
                <a:cubicBezTo>
                  <a:pt x="472" y="25"/>
                  <a:pt x="501" y="17"/>
                  <a:pt x="505" y="16"/>
                </a:cubicBezTo>
                <a:cubicBezTo>
                  <a:pt x="510" y="14"/>
                  <a:pt x="530" y="0"/>
                  <a:pt x="530" y="0"/>
                </a:cubicBezTo>
                <a:cubicBezTo>
                  <a:pt x="554" y="7"/>
                  <a:pt x="554" y="7"/>
                  <a:pt x="554" y="7"/>
                </a:cubicBezTo>
                <a:cubicBezTo>
                  <a:pt x="564" y="14"/>
                  <a:pt x="564" y="14"/>
                  <a:pt x="564" y="14"/>
                </a:cubicBezTo>
                <a:cubicBezTo>
                  <a:pt x="564" y="14"/>
                  <a:pt x="573" y="3"/>
                  <a:pt x="582" y="4"/>
                </a:cubicBezTo>
                <a:cubicBezTo>
                  <a:pt x="590" y="6"/>
                  <a:pt x="602" y="3"/>
                  <a:pt x="602" y="7"/>
                </a:cubicBezTo>
                <a:cubicBezTo>
                  <a:pt x="602" y="12"/>
                  <a:pt x="600" y="22"/>
                  <a:pt x="600" y="22"/>
                </a:cubicBezTo>
                <a:cubicBezTo>
                  <a:pt x="600" y="22"/>
                  <a:pt x="609" y="17"/>
                  <a:pt x="613" y="17"/>
                </a:cubicBezTo>
                <a:cubicBezTo>
                  <a:pt x="618" y="17"/>
                  <a:pt x="622" y="32"/>
                  <a:pt x="622" y="32"/>
                </a:cubicBezTo>
                <a:cubicBezTo>
                  <a:pt x="622" y="32"/>
                  <a:pt x="600" y="32"/>
                  <a:pt x="605" y="35"/>
                </a:cubicBezTo>
                <a:cubicBezTo>
                  <a:pt x="609" y="37"/>
                  <a:pt x="618" y="68"/>
                  <a:pt x="618" y="68"/>
                </a:cubicBezTo>
                <a:cubicBezTo>
                  <a:pt x="608" y="111"/>
                  <a:pt x="608" y="111"/>
                  <a:pt x="608" y="111"/>
                </a:cubicBezTo>
                <a:cubicBezTo>
                  <a:pt x="621" y="116"/>
                  <a:pt x="621" y="116"/>
                  <a:pt x="621" y="116"/>
                </a:cubicBezTo>
                <a:cubicBezTo>
                  <a:pt x="626" y="129"/>
                  <a:pt x="626" y="129"/>
                  <a:pt x="626" y="129"/>
                </a:cubicBezTo>
                <a:cubicBezTo>
                  <a:pt x="651" y="132"/>
                  <a:pt x="651" y="132"/>
                  <a:pt x="651" y="132"/>
                </a:cubicBezTo>
                <a:cubicBezTo>
                  <a:pt x="677" y="135"/>
                  <a:pt x="677" y="135"/>
                  <a:pt x="677" y="135"/>
                </a:cubicBezTo>
                <a:cubicBezTo>
                  <a:pt x="677" y="135"/>
                  <a:pt x="670" y="124"/>
                  <a:pt x="675" y="125"/>
                </a:cubicBezTo>
                <a:cubicBezTo>
                  <a:pt x="681" y="126"/>
                  <a:pt x="700" y="131"/>
                  <a:pt x="700" y="131"/>
                </a:cubicBezTo>
                <a:cubicBezTo>
                  <a:pt x="710" y="164"/>
                  <a:pt x="710" y="164"/>
                  <a:pt x="710" y="164"/>
                </a:cubicBezTo>
                <a:cubicBezTo>
                  <a:pt x="740" y="170"/>
                  <a:pt x="740" y="170"/>
                  <a:pt x="740" y="170"/>
                </a:cubicBezTo>
                <a:cubicBezTo>
                  <a:pt x="772" y="188"/>
                  <a:pt x="772" y="188"/>
                  <a:pt x="772" y="188"/>
                </a:cubicBezTo>
                <a:cubicBezTo>
                  <a:pt x="799" y="203"/>
                  <a:pt x="799" y="203"/>
                  <a:pt x="799" y="203"/>
                </a:cubicBezTo>
                <a:cubicBezTo>
                  <a:pt x="799" y="203"/>
                  <a:pt x="812" y="185"/>
                  <a:pt x="811" y="181"/>
                </a:cubicBezTo>
                <a:cubicBezTo>
                  <a:pt x="809" y="177"/>
                  <a:pt x="801" y="159"/>
                  <a:pt x="814" y="152"/>
                </a:cubicBezTo>
                <a:cubicBezTo>
                  <a:pt x="827" y="145"/>
                  <a:pt x="839" y="132"/>
                  <a:pt x="861" y="137"/>
                </a:cubicBezTo>
                <a:cubicBezTo>
                  <a:pt x="883" y="141"/>
                  <a:pt x="917" y="155"/>
                  <a:pt x="927" y="158"/>
                </a:cubicBezTo>
                <a:cubicBezTo>
                  <a:pt x="937" y="161"/>
                  <a:pt x="979" y="164"/>
                  <a:pt x="988" y="168"/>
                </a:cubicBezTo>
                <a:cubicBezTo>
                  <a:pt x="996" y="172"/>
                  <a:pt x="1024" y="182"/>
                  <a:pt x="1024" y="182"/>
                </a:cubicBezTo>
                <a:cubicBezTo>
                  <a:pt x="1024" y="182"/>
                  <a:pt x="1029" y="168"/>
                  <a:pt x="1035" y="167"/>
                </a:cubicBezTo>
                <a:cubicBezTo>
                  <a:pt x="1041" y="165"/>
                  <a:pt x="1084" y="167"/>
                  <a:pt x="1084" y="167"/>
                </a:cubicBezTo>
                <a:cubicBezTo>
                  <a:pt x="1091" y="177"/>
                  <a:pt x="1091" y="177"/>
                  <a:pt x="1091" y="177"/>
                </a:cubicBezTo>
                <a:cubicBezTo>
                  <a:pt x="1091" y="177"/>
                  <a:pt x="1122" y="171"/>
                  <a:pt x="1130" y="180"/>
                </a:cubicBezTo>
                <a:cubicBezTo>
                  <a:pt x="1139" y="188"/>
                  <a:pt x="1127" y="263"/>
                  <a:pt x="1120" y="254"/>
                </a:cubicBezTo>
                <a:cubicBezTo>
                  <a:pt x="1113" y="246"/>
                  <a:pt x="1073" y="205"/>
                  <a:pt x="1081" y="218"/>
                </a:cubicBezTo>
                <a:cubicBezTo>
                  <a:pt x="1090" y="231"/>
                  <a:pt x="1097" y="259"/>
                  <a:pt x="1106" y="264"/>
                </a:cubicBezTo>
                <a:cubicBezTo>
                  <a:pt x="1114" y="270"/>
                  <a:pt x="1125" y="287"/>
                  <a:pt x="1125" y="293"/>
                </a:cubicBezTo>
                <a:cubicBezTo>
                  <a:pt x="1125" y="299"/>
                  <a:pt x="1126" y="312"/>
                  <a:pt x="1132" y="317"/>
                </a:cubicBezTo>
                <a:cubicBezTo>
                  <a:pt x="1138" y="323"/>
                  <a:pt x="1130" y="346"/>
                  <a:pt x="1136" y="353"/>
                </a:cubicBezTo>
                <a:cubicBezTo>
                  <a:pt x="1142" y="361"/>
                  <a:pt x="1148" y="376"/>
                  <a:pt x="1152" y="381"/>
                </a:cubicBezTo>
                <a:cubicBezTo>
                  <a:pt x="1156" y="385"/>
                  <a:pt x="1169" y="396"/>
                  <a:pt x="1173" y="398"/>
                </a:cubicBezTo>
                <a:cubicBezTo>
                  <a:pt x="1178" y="399"/>
                  <a:pt x="1186" y="415"/>
                  <a:pt x="1186" y="415"/>
                </a:cubicBezTo>
                <a:cubicBezTo>
                  <a:pt x="1205" y="494"/>
                  <a:pt x="1205" y="494"/>
                  <a:pt x="1205" y="494"/>
                </a:cubicBezTo>
                <a:cubicBezTo>
                  <a:pt x="1230" y="514"/>
                  <a:pt x="1230" y="514"/>
                  <a:pt x="1230" y="514"/>
                </a:cubicBezTo>
                <a:cubicBezTo>
                  <a:pt x="1227" y="543"/>
                  <a:pt x="1227" y="543"/>
                  <a:pt x="1227" y="543"/>
                </a:cubicBezTo>
                <a:cubicBezTo>
                  <a:pt x="1227" y="543"/>
                  <a:pt x="1235" y="569"/>
                  <a:pt x="1240" y="572"/>
                </a:cubicBezTo>
                <a:cubicBezTo>
                  <a:pt x="1244" y="575"/>
                  <a:pt x="1267" y="590"/>
                  <a:pt x="1273" y="589"/>
                </a:cubicBezTo>
                <a:cubicBezTo>
                  <a:pt x="1279" y="587"/>
                  <a:pt x="1277" y="602"/>
                  <a:pt x="1281" y="606"/>
                </a:cubicBezTo>
                <a:cubicBezTo>
                  <a:pt x="1286" y="610"/>
                  <a:pt x="1313" y="626"/>
                  <a:pt x="1313" y="631"/>
                </a:cubicBezTo>
                <a:cubicBezTo>
                  <a:pt x="1313" y="635"/>
                  <a:pt x="1322" y="661"/>
                  <a:pt x="1330" y="669"/>
                </a:cubicBezTo>
                <a:cubicBezTo>
                  <a:pt x="1339" y="678"/>
                  <a:pt x="1346" y="681"/>
                  <a:pt x="1355" y="682"/>
                </a:cubicBezTo>
                <a:cubicBezTo>
                  <a:pt x="1364" y="684"/>
                  <a:pt x="1381" y="675"/>
                  <a:pt x="1391" y="672"/>
                </a:cubicBezTo>
                <a:cubicBezTo>
                  <a:pt x="1401" y="669"/>
                  <a:pt x="1431" y="671"/>
                  <a:pt x="1438" y="668"/>
                </a:cubicBezTo>
                <a:cubicBezTo>
                  <a:pt x="1446" y="665"/>
                  <a:pt x="1486" y="646"/>
                  <a:pt x="1494" y="646"/>
                </a:cubicBezTo>
                <a:cubicBezTo>
                  <a:pt x="1503" y="646"/>
                  <a:pt x="1506" y="662"/>
                  <a:pt x="1500" y="672"/>
                </a:cubicBezTo>
                <a:cubicBezTo>
                  <a:pt x="1494" y="682"/>
                  <a:pt x="1483" y="714"/>
                  <a:pt x="1483" y="714"/>
                </a:cubicBezTo>
                <a:cubicBezTo>
                  <a:pt x="1483" y="714"/>
                  <a:pt x="1490" y="741"/>
                  <a:pt x="1486" y="744"/>
                </a:cubicBezTo>
                <a:cubicBezTo>
                  <a:pt x="1482" y="747"/>
                  <a:pt x="1433" y="799"/>
                  <a:pt x="1430" y="804"/>
                </a:cubicBezTo>
                <a:cubicBezTo>
                  <a:pt x="1427" y="810"/>
                  <a:pt x="1433" y="824"/>
                  <a:pt x="1424" y="830"/>
                </a:cubicBezTo>
                <a:cubicBezTo>
                  <a:pt x="1415" y="836"/>
                  <a:pt x="1382" y="866"/>
                  <a:pt x="1371" y="876"/>
                </a:cubicBezTo>
                <a:cubicBezTo>
                  <a:pt x="1359" y="886"/>
                  <a:pt x="1325" y="916"/>
                  <a:pt x="1309" y="928"/>
                </a:cubicBezTo>
                <a:cubicBezTo>
                  <a:pt x="1293" y="939"/>
                  <a:pt x="1274" y="968"/>
                  <a:pt x="1270" y="971"/>
                </a:cubicBezTo>
                <a:cubicBezTo>
                  <a:pt x="1266" y="974"/>
                  <a:pt x="1237" y="1008"/>
                  <a:pt x="1237" y="1008"/>
                </a:cubicBezTo>
                <a:cubicBezTo>
                  <a:pt x="1237" y="1008"/>
                  <a:pt x="1231" y="1040"/>
                  <a:pt x="1231" y="1046"/>
                </a:cubicBezTo>
                <a:cubicBezTo>
                  <a:pt x="1231" y="1051"/>
                  <a:pt x="1231" y="1102"/>
                  <a:pt x="1234" y="1107"/>
                </a:cubicBezTo>
                <a:cubicBezTo>
                  <a:pt x="1237" y="1113"/>
                  <a:pt x="1245" y="1148"/>
                  <a:pt x="1245" y="1148"/>
                </a:cubicBezTo>
                <a:cubicBezTo>
                  <a:pt x="1245" y="1148"/>
                  <a:pt x="1257" y="1159"/>
                  <a:pt x="1258" y="1170"/>
                </a:cubicBezTo>
                <a:cubicBezTo>
                  <a:pt x="1260" y="1182"/>
                  <a:pt x="1258" y="1219"/>
                  <a:pt x="1258" y="1229"/>
                </a:cubicBezTo>
                <a:cubicBezTo>
                  <a:pt x="1258" y="1239"/>
                  <a:pt x="1263" y="1294"/>
                  <a:pt x="1257" y="1295"/>
                </a:cubicBezTo>
                <a:cubicBezTo>
                  <a:pt x="1251" y="1297"/>
                  <a:pt x="1201" y="1330"/>
                  <a:pt x="1201" y="1330"/>
                </a:cubicBezTo>
                <a:cubicBezTo>
                  <a:pt x="1201" y="1330"/>
                  <a:pt x="1176" y="1349"/>
                  <a:pt x="1175" y="1356"/>
                </a:cubicBezTo>
                <a:cubicBezTo>
                  <a:pt x="1173" y="1363"/>
                  <a:pt x="1178" y="1374"/>
                  <a:pt x="1162" y="1373"/>
                </a:cubicBezTo>
                <a:cubicBezTo>
                  <a:pt x="1146" y="1372"/>
                  <a:pt x="1139" y="1377"/>
                  <a:pt x="1139" y="1383"/>
                </a:cubicBezTo>
                <a:cubicBezTo>
                  <a:pt x="1139" y="1389"/>
                  <a:pt x="1130" y="1394"/>
                  <a:pt x="1138" y="1403"/>
                </a:cubicBezTo>
                <a:cubicBezTo>
                  <a:pt x="1145" y="1412"/>
                  <a:pt x="1158" y="1429"/>
                  <a:pt x="1156" y="1433"/>
                </a:cubicBezTo>
                <a:cubicBezTo>
                  <a:pt x="1155" y="1438"/>
                  <a:pt x="1148" y="1495"/>
                  <a:pt x="1142" y="1498"/>
                </a:cubicBezTo>
                <a:cubicBezTo>
                  <a:pt x="1136" y="1501"/>
                  <a:pt x="1106" y="1524"/>
                  <a:pt x="1102" y="1525"/>
                </a:cubicBezTo>
                <a:cubicBezTo>
                  <a:pt x="1097" y="1527"/>
                  <a:pt x="1089" y="1547"/>
                  <a:pt x="1089" y="1547"/>
                </a:cubicBezTo>
                <a:cubicBezTo>
                  <a:pt x="1089" y="1547"/>
                  <a:pt x="1081" y="1588"/>
                  <a:pt x="1078" y="1596"/>
                </a:cubicBezTo>
                <a:cubicBezTo>
                  <a:pt x="1076" y="1603"/>
                  <a:pt x="1055" y="1633"/>
                  <a:pt x="1050" y="1640"/>
                </a:cubicBezTo>
                <a:cubicBezTo>
                  <a:pt x="1044" y="1647"/>
                  <a:pt x="1027" y="1676"/>
                  <a:pt x="1018" y="1686"/>
                </a:cubicBezTo>
                <a:cubicBezTo>
                  <a:pt x="1009" y="1696"/>
                  <a:pt x="963" y="1736"/>
                  <a:pt x="953" y="1741"/>
                </a:cubicBezTo>
                <a:cubicBezTo>
                  <a:pt x="943" y="1745"/>
                  <a:pt x="904" y="1741"/>
                  <a:pt x="898" y="1741"/>
                </a:cubicBezTo>
                <a:cubicBezTo>
                  <a:pt x="893" y="1741"/>
                  <a:pt x="873" y="1739"/>
                  <a:pt x="864" y="1745"/>
                </a:cubicBezTo>
                <a:cubicBezTo>
                  <a:pt x="855" y="1751"/>
                  <a:pt x="822" y="1774"/>
                  <a:pt x="808" y="1772"/>
                </a:cubicBezTo>
                <a:cubicBezTo>
                  <a:pt x="793" y="1771"/>
                  <a:pt x="778" y="1752"/>
                  <a:pt x="773" y="1746"/>
                </a:cubicBezTo>
                <a:cubicBezTo>
                  <a:pt x="769" y="1741"/>
                  <a:pt x="773" y="1710"/>
                  <a:pt x="769" y="1703"/>
                </a:cubicBezTo>
                <a:cubicBezTo>
                  <a:pt x="765" y="1696"/>
                  <a:pt x="747" y="1649"/>
                  <a:pt x="740" y="1630"/>
                </a:cubicBezTo>
                <a:cubicBezTo>
                  <a:pt x="733" y="1611"/>
                  <a:pt x="708" y="1564"/>
                  <a:pt x="700" y="1557"/>
                </a:cubicBezTo>
                <a:cubicBezTo>
                  <a:pt x="691" y="1550"/>
                  <a:pt x="698" y="1502"/>
                  <a:pt x="696" y="1495"/>
                </a:cubicBezTo>
                <a:cubicBezTo>
                  <a:pt x="693" y="1488"/>
                  <a:pt x="678" y="1413"/>
                  <a:pt x="671" y="1403"/>
                </a:cubicBezTo>
                <a:cubicBezTo>
                  <a:pt x="664" y="1393"/>
                  <a:pt x="634" y="1357"/>
                  <a:pt x="629" y="1347"/>
                </a:cubicBezTo>
                <a:cubicBezTo>
                  <a:pt x="625" y="1337"/>
                  <a:pt x="631" y="1288"/>
                  <a:pt x="631" y="1288"/>
                </a:cubicBezTo>
                <a:cubicBezTo>
                  <a:pt x="647" y="1257"/>
                  <a:pt x="647" y="1257"/>
                  <a:pt x="647" y="1257"/>
                </a:cubicBezTo>
                <a:cubicBezTo>
                  <a:pt x="665" y="1239"/>
                  <a:pt x="665" y="1239"/>
                  <a:pt x="665" y="1239"/>
                </a:cubicBezTo>
                <a:cubicBezTo>
                  <a:pt x="677" y="1199"/>
                  <a:pt x="677" y="1199"/>
                  <a:pt x="677" y="1199"/>
                </a:cubicBezTo>
                <a:cubicBezTo>
                  <a:pt x="667" y="1163"/>
                  <a:pt x="667" y="1163"/>
                  <a:pt x="667" y="1163"/>
                </a:cubicBezTo>
                <a:cubicBezTo>
                  <a:pt x="648" y="1137"/>
                  <a:pt x="648" y="1137"/>
                  <a:pt x="648" y="1137"/>
                </a:cubicBezTo>
                <a:cubicBezTo>
                  <a:pt x="654" y="1120"/>
                  <a:pt x="654" y="1120"/>
                  <a:pt x="654" y="1120"/>
                </a:cubicBezTo>
                <a:cubicBezTo>
                  <a:pt x="664" y="1114"/>
                  <a:pt x="649" y="1086"/>
                  <a:pt x="649" y="1086"/>
                </a:cubicBezTo>
                <a:cubicBezTo>
                  <a:pt x="636" y="1071"/>
                  <a:pt x="636" y="1071"/>
                  <a:pt x="636" y="1071"/>
                </a:cubicBezTo>
                <a:cubicBezTo>
                  <a:pt x="641" y="1025"/>
                  <a:pt x="641" y="1025"/>
                  <a:pt x="641" y="1025"/>
                </a:cubicBezTo>
                <a:cubicBezTo>
                  <a:pt x="603" y="1002"/>
                  <a:pt x="603" y="1002"/>
                  <a:pt x="603" y="1002"/>
                </a:cubicBezTo>
                <a:cubicBezTo>
                  <a:pt x="580" y="981"/>
                  <a:pt x="580" y="981"/>
                  <a:pt x="580" y="981"/>
                </a:cubicBezTo>
                <a:cubicBezTo>
                  <a:pt x="543" y="952"/>
                  <a:pt x="543" y="952"/>
                  <a:pt x="543" y="952"/>
                </a:cubicBezTo>
                <a:cubicBezTo>
                  <a:pt x="529" y="929"/>
                  <a:pt x="529" y="929"/>
                  <a:pt x="529" y="929"/>
                </a:cubicBezTo>
                <a:cubicBezTo>
                  <a:pt x="557" y="915"/>
                  <a:pt x="557" y="915"/>
                  <a:pt x="557" y="915"/>
                </a:cubicBezTo>
                <a:cubicBezTo>
                  <a:pt x="572" y="893"/>
                  <a:pt x="572" y="893"/>
                  <a:pt x="572" y="893"/>
                </a:cubicBezTo>
                <a:cubicBezTo>
                  <a:pt x="556" y="870"/>
                  <a:pt x="556" y="870"/>
                  <a:pt x="556" y="870"/>
                </a:cubicBezTo>
                <a:cubicBezTo>
                  <a:pt x="573" y="856"/>
                  <a:pt x="573" y="856"/>
                  <a:pt x="573" y="856"/>
                </a:cubicBezTo>
                <a:cubicBezTo>
                  <a:pt x="579" y="847"/>
                  <a:pt x="579" y="847"/>
                  <a:pt x="579" y="847"/>
                </a:cubicBezTo>
                <a:cubicBezTo>
                  <a:pt x="556" y="826"/>
                  <a:pt x="556" y="826"/>
                  <a:pt x="556" y="826"/>
                </a:cubicBezTo>
                <a:cubicBezTo>
                  <a:pt x="541" y="813"/>
                  <a:pt x="541" y="813"/>
                  <a:pt x="541" y="813"/>
                </a:cubicBezTo>
                <a:cubicBezTo>
                  <a:pt x="497" y="819"/>
                  <a:pt x="497" y="819"/>
                  <a:pt x="497" y="819"/>
                </a:cubicBezTo>
                <a:cubicBezTo>
                  <a:pt x="461" y="778"/>
                  <a:pt x="461" y="778"/>
                  <a:pt x="461" y="778"/>
                </a:cubicBezTo>
                <a:cubicBezTo>
                  <a:pt x="461" y="778"/>
                  <a:pt x="429" y="773"/>
                  <a:pt x="416" y="776"/>
                </a:cubicBezTo>
                <a:cubicBezTo>
                  <a:pt x="403" y="778"/>
                  <a:pt x="383" y="786"/>
                  <a:pt x="372" y="788"/>
                </a:cubicBezTo>
                <a:cubicBezTo>
                  <a:pt x="360" y="791"/>
                  <a:pt x="340" y="799"/>
                  <a:pt x="333" y="801"/>
                </a:cubicBezTo>
                <a:cubicBezTo>
                  <a:pt x="325" y="804"/>
                  <a:pt x="314" y="801"/>
                  <a:pt x="304" y="800"/>
                </a:cubicBezTo>
                <a:cubicBezTo>
                  <a:pt x="294" y="799"/>
                  <a:pt x="292" y="794"/>
                  <a:pt x="278" y="799"/>
                </a:cubicBezTo>
                <a:cubicBezTo>
                  <a:pt x="264" y="803"/>
                  <a:pt x="220" y="817"/>
                  <a:pt x="213" y="817"/>
                </a:cubicBezTo>
                <a:cubicBezTo>
                  <a:pt x="206" y="817"/>
                  <a:pt x="174" y="809"/>
                  <a:pt x="169" y="804"/>
                </a:cubicBezTo>
                <a:cubicBezTo>
                  <a:pt x="163" y="800"/>
                  <a:pt x="118" y="770"/>
                  <a:pt x="114" y="763"/>
                </a:cubicBezTo>
                <a:cubicBezTo>
                  <a:pt x="110" y="755"/>
                  <a:pt x="107" y="738"/>
                  <a:pt x="97" y="734"/>
                </a:cubicBezTo>
                <a:cubicBezTo>
                  <a:pt x="87" y="730"/>
                  <a:pt x="72" y="714"/>
                  <a:pt x="69" y="708"/>
                </a:cubicBezTo>
                <a:cubicBezTo>
                  <a:pt x="66" y="702"/>
                  <a:pt x="48" y="674"/>
                  <a:pt x="42" y="674"/>
                </a:cubicBezTo>
                <a:cubicBezTo>
                  <a:pt x="36" y="674"/>
                  <a:pt x="13" y="658"/>
                  <a:pt x="13" y="658"/>
                </a:cubicBezTo>
                <a:cubicBezTo>
                  <a:pt x="13" y="658"/>
                  <a:pt x="13" y="632"/>
                  <a:pt x="9" y="625"/>
                </a:cubicBezTo>
                <a:cubicBezTo>
                  <a:pt x="4" y="618"/>
                  <a:pt x="10" y="552"/>
                  <a:pt x="10" y="547"/>
                </a:cubicBezTo>
                <a:cubicBezTo>
                  <a:pt x="10" y="543"/>
                  <a:pt x="20" y="516"/>
                  <a:pt x="20" y="516"/>
                </a:cubicBezTo>
                <a:cubicBezTo>
                  <a:pt x="12" y="437"/>
                  <a:pt x="12" y="437"/>
                  <a:pt x="12" y="437"/>
                </a:cubicBezTo>
                <a:cubicBezTo>
                  <a:pt x="0" y="419"/>
                  <a:pt x="0" y="419"/>
                  <a:pt x="0" y="419"/>
                </a:cubicBezTo>
                <a:cubicBezTo>
                  <a:pt x="0" y="419"/>
                  <a:pt x="12" y="384"/>
                  <a:pt x="17" y="376"/>
                </a:cubicBezTo>
                <a:cubicBezTo>
                  <a:pt x="23" y="369"/>
                  <a:pt x="40" y="353"/>
                  <a:pt x="42" y="348"/>
                </a:cubicBezTo>
                <a:cubicBezTo>
                  <a:pt x="43" y="342"/>
                  <a:pt x="66" y="310"/>
                  <a:pt x="69" y="303"/>
                </a:cubicBezTo>
                <a:cubicBezTo>
                  <a:pt x="72" y="296"/>
                  <a:pt x="94" y="269"/>
                  <a:pt x="98" y="266"/>
                </a:cubicBezTo>
                <a:cubicBezTo>
                  <a:pt x="102" y="263"/>
                  <a:pt x="135" y="236"/>
                  <a:pt x="135" y="236"/>
                </a:cubicBezTo>
                <a:lnTo>
                  <a:pt x="167" y="195"/>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41" name="Freeform 71">
            <a:extLst>
              <a:ext uri="{FF2B5EF4-FFF2-40B4-BE49-F238E27FC236}">
                <a16:creationId xmlns:a16="http://schemas.microsoft.com/office/drawing/2014/main" id="{5801AF88-C6CD-B541-AC4D-6D5C78CBE6C0}"/>
              </a:ext>
            </a:extLst>
          </p:cNvPr>
          <p:cNvSpPr>
            <a:spLocks/>
          </p:cNvSpPr>
          <p:nvPr/>
        </p:nvSpPr>
        <p:spPr bwMode="auto">
          <a:xfrm>
            <a:off x="6498864" y="2301063"/>
            <a:ext cx="309872" cy="307495"/>
          </a:xfrm>
          <a:custGeom>
            <a:avLst/>
            <a:gdLst/>
            <a:ahLst/>
            <a:cxnLst>
              <a:cxn ang="0">
                <a:pos x="13" y="289"/>
              </a:cxn>
              <a:cxn ang="0">
                <a:pos x="33" y="239"/>
              </a:cxn>
              <a:cxn ang="0">
                <a:pos x="54" y="209"/>
              </a:cxn>
              <a:cxn ang="0">
                <a:pos x="31" y="153"/>
              </a:cxn>
              <a:cxn ang="0">
                <a:pos x="54" y="174"/>
              </a:cxn>
              <a:cxn ang="0">
                <a:pos x="85" y="168"/>
              </a:cxn>
              <a:cxn ang="0">
                <a:pos x="113" y="120"/>
              </a:cxn>
              <a:cxn ang="0">
                <a:pos x="152" y="90"/>
              </a:cxn>
              <a:cxn ang="0">
                <a:pos x="175" y="67"/>
              </a:cxn>
              <a:cxn ang="0">
                <a:pos x="216" y="69"/>
              </a:cxn>
              <a:cxn ang="0">
                <a:pos x="264" y="41"/>
              </a:cxn>
              <a:cxn ang="0">
                <a:pos x="305" y="2"/>
              </a:cxn>
              <a:cxn ang="0">
                <a:pos x="337" y="24"/>
              </a:cxn>
              <a:cxn ang="0">
                <a:pos x="318" y="77"/>
              </a:cxn>
              <a:cxn ang="0">
                <a:pos x="221" y="131"/>
              </a:cxn>
              <a:cxn ang="0">
                <a:pos x="149" y="200"/>
              </a:cxn>
              <a:cxn ang="0">
                <a:pos x="130" y="230"/>
              </a:cxn>
              <a:cxn ang="0">
                <a:pos x="111" y="226"/>
              </a:cxn>
              <a:cxn ang="0">
                <a:pos x="98" y="254"/>
              </a:cxn>
              <a:cxn ang="0">
                <a:pos x="93" y="271"/>
              </a:cxn>
              <a:cxn ang="0">
                <a:pos x="91" y="293"/>
              </a:cxn>
              <a:cxn ang="0">
                <a:pos x="76" y="319"/>
              </a:cxn>
              <a:cxn ang="0">
                <a:pos x="63" y="338"/>
              </a:cxn>
              <a:cxn ang="0">
                <a:pos x="39" y="323"/>
              </a:cxn>
              <a:cxn ang="0">
                <a:pos x="13" y="314"/>
              </a:cxn>
              <a:cxn ang="0">
                <a:pos x="13" y="289"/>
              </a:cxn>
            </a:cxnLst>
            <a:rect l="0" t="0" r="r" b="b"/>
            <a:pathLst>
              <a:path w="340" h="338">
                <a:moveTo>
                  <a:pt x="13" y="289"/>
                </a:moveTo>
                <a:cubicBezTo>
                  <a:pt x="13" y="289"/>
                  <a:pt x="29" y="248"/>
                  <a:pt x="33" y="239"/>
                </a:cubicBezTo>
                <a:cubicBezTo>
                  <a:pt x="37" y="230"/>
                  <a:pt x="54" y="209"/>
                  <a:pt x="54" y="209"/>
                </a:cubicBezTo>
                <a:cubicBezTo>
                  <a:pt x="31" y="153"/>
                  <a:pt x="31" y="153"/>
                  <a:pt x="31" y="153"/>
                </a:cubicBezTo>
                <a:cubicBezTo>
                  <a:pt x="31" y="153"/>
                  <a:pt x="48" y="166"/>
                  <a:pt x="54" y="174"/>
                </a:cubicBezTo>
                <a:cubicBezTo>
                  <a:pt x="61" y="183"/>
                  <a:pt x="78" y="172"/>
                  <a:pt x="85" y="168"/>
                </a:cubicBezTo>
                <a:cubicBezTo>
                  <a:pt x="91" y="164"/>
                  <a:pt x="106" y="127"/>
                  <a:pt x="113" y="120"/>
                </a:cubicBezTo>
                <a:cubicBezTo>
                  <a:pt x="119" y="114"/>
                  <a:pt x="143" y="95"/>
                  <a:pt x="152" y="90"/>
                </a:cubicBezTo>
                <a:cubicBezTo>
                  <a:pt x="160" y="86"/>
                  <a:pt x="169" y="67"/>
                  <a:pt x="175" y="67"/>
                </a:cubicBezTo>
                <a:cubicBezTo>
                  <a:pt x="182" y="67"/>
                  <a:pt x="210" y="71"/>
                  <a:pt x="216" y="69"/>
                </a:cubicBezTo>
                <a:cubicBezTo>
                  <a:pt x="223" y="67"/>
                  <a:pt x="264" y="41"/>
                  <a:pt x="264" y="41"/>
                </a:cubicBezTo>
                <a:cubicBezTo>
                  <a:pt x="264" y="41"/>
                  <a:pt x="286" y="0"/>
                  <a:pt x="305" y="2"/>
                </a:cubicBezTo>
                <a:cubicBezTo>
                  <a:pt x="324" y="4"/>
                  <a:pt x="335" y="13"/>
                  <a:pt x="337" y="24"/>
                </a:cubicBezTo>
                <a:cubicBezTo>
                  <a:pt x="340" y="34"/>
                  <a:pt x="331" y="69"/>
                  <a:pt x="318" y="77"/>
                </a:cubicBezTo>
                <a:cubicBezTo>
                  <a:pt x="305" y="86"/>
                  <a:pt x="247" y="114"/>
                  <a:pt x="221" y="131"/>
                </a:cubicBezTo>
                <a:cubicBezTo>
                  <a:pt x="195" y="149"/>
                  <a:pt x="162" y="187"/>
                  <a:pt x="149" y="200"/>
                </a:cubicBezTo>
                <a:cubicBezTo>
                  <a:pt x="137" y="213"/>
                  <a:pt x="141" y="230"/>
                  <a:pt x="130" y="230"/>
                </a:cubicBezTo>
                <a:cubicBezTo>
                  <a:pt x="119" y="230"/>
                  <a:pt x="111" y="226"/>
                  <a:pt x="111" y="226"/>
                </a:cubicBezTo>
                <a:cubicBezTo>
                  <a:pt x="98" y="254"/>
                  <a:pt x="98" y="254"/>
                  <a:pt x="98" y="254"/>
                </a:cubicBezTo>
                <a:cubicBezTo>
                  <a:pt x="93" y="271"/>
                  <a:pt x="93" y="271"/>
                  <a:pt x="93" y="271"/>
                </a:cubicBezTo>
                <a:cubicBezTo>
                  <a:pt x="91" y="293"/>
                  <a:pt x="91" y="293"/>
                  <a:pt x="91" y="293"/>
                </a:cubicBezTo>
                <a:cubicBezTo>
                  <a:pt x="76" y="319"/>
                  <a:pt x="76" y="319"/>
                  <a:pt x="76" y="319"/>
                </a:cubicBezTo>
                <a:cubicBezTo>
                  <a:pt x="63" y="338"/>
                  <a:pt x="63" y="338"/>
                  <a:pt x="63" y="338"/>
                </a:cubicBezTo>
                <a:cubicBezTo>
                  <a:pt x="39" y="323"/>
                  <a:pt x="39" y="323"/>
                  <a:pt x="39" y="323"/>
                </a:cubicBezTo>
                <a:cubicBezTo>
                  <a:pt x="13" y="314"/>
                  <a:pt x="13" y="314"/>
                  <a:pt x="13" y="314"/>
                </a:cubicBezTo>
                <a:cubicBezTo>
                  <a:pt x="13" y="314"/>
                  <a:pt x="0" y="293"/>
                  <a:pt x="13" y="28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42" name="Freeform 72">
            <a:extLst>
              <a:ext uri="{FF2B5EF4-FFF2-40B4-BE49-F238E27FC236}">
                <a16:creationId xmlns:a16="http://schemas.microsoft.com/office/drawing/2014/main" id="{6BB33F1F-9BD9-5A4E-AC4E-C93D4E7754FE}"/>
              </a:ext>
            </a:extLst>
          </p:cNvPr>
          <p:cNvSpPr>
            <a:spLocks/>
          </p:cNvSpPr>
          <p:nvPr/>
        </p:nvSpPr>
        <p:spPr bwMode="auto">
          <a:xfrm>
            <a:off x="6446558" y="2604595"/>
            <a:ext cx="131557" cy="173560"/>
          </a:xfrm>
          <a:custGeom>
            <a:avLst/>
            <a:gdLst/>
            <a:ahLst/>
            <a:cxnLst>
              <a:cxn ang="0">
                <a:pos x="69" y="6"/>
              </a:cxn>
              <a:cxn ang="0">
                <a:pos x="84" y="0"/>
              </a:cxn>
              <a:cxn ang="0">
                <a:pos x="117" y="15"/>
              </a:cxn>
              <a:cxn ang="0">
                <a:pos x="100" y="60"/>
              </a:cxn>
              <a:cxn ang="0">
                <a:pos x="97" y="123"/>
              </a:cxn>
              <a:cxn ang="0">
                <a:pos x="128" y="163"/>
              </a:cxn>
              <a:cxn ang="0">
                <a:pos x="134" y="191"/>
              </a:cxn>
              <a:cxn ang="0">
                <a:pos x="58" y="183"/>
              </a:cxn>
              <a:cxn ang="0">
                <a:pos x="56" y="151"/>
              </a:cxn>
              <a:cxn ang="0">
                <a:pos x="30" y="129"/>
              </a:cxn>
              <a:cxn ang="0">
                <a:pos x="11" y="105"/>
              </a:cxn>
              <a:cxn ang="0">
                <a:pos x="13" y="84"/>
              </a:cxn>
              <a:cxn ang="0">
                <a:pos x="28" y="60"/>
              </a:cxn>
              <a:cxn ang="0">
                <a:pos x="30" y="28"/>
              </a:cxn>
              <a:cxn ang="0">
                <a:pos x="46" y="13"/>
              </a:cxn>
              <a:cxn ang="0">
                <a:pos x="69" y="6"/>
              </a:cxn>
            </a:cxnLst>
            <a:rect l="0" t="0" r="r" b="b"/>
            <a:pathLst>
              <a:path w="145" h="191">
                <a:moveTo>
                  <a:pt x="69" y="6"/>
                </a:moveTo>
                <a:cubicBezTo>
                  <a:pt x="84" y="0"/>
                  <a:pt x="84" y="0"/>
                  <a:pt x="84" y="0"/>
                </a:cubicBezTo>
                <a:cubicBezTo>
                  <a:pt x="117" y="15"/>
                  <a:pt x="117" y="15"/>
                  <a:pt x="117" y="15"/>
                </a:cubicBezTo>
                <a:cubicBezTo>
                  <a:pt x="117" y="15"/>
                  <a:pt x="102" y="47"/>
                  <a:pt x="100" y="60"/>
                </a:cubicBezTo>
                <a:cubicBezTo>
                  <a:pt x="97" y="73"/>
                  <a:pt x="87" y="110"/>
                  <a:pt x="97" y="123"/>
                </a:cubicBezTo>
                <a:cubicBezTo>
                  <a:pt x="108" y="135"/>
                  <a:pt x="128" y="163"/>
                  <a:pt x="128" y="163"/>
                </a:cubicBezTo>
                <a:cubicBezTo>
                  <a:pt x="128" y="163"/>
                  <a:pt x="145" y="191"/>
                  <a:pt x="134" y="191"/>
                </a:cubicBezTo>
                <a:cubicBezTo>
                  <a:pt x="123" y="191"/>
                  <a:pt x="65" y="191"/>
                  <a:pt x="58" y="183"/>
                </a:cubicBezTo>
                <a:cubicBezTo>
                  <a:pt x="52" y="174"/>
                  <a:pt x="65" y="157"/>
                  <a:pt x="56" y="151"/>
                </a:cubicBezTo>
                <a:cubicBezTo>
                  <a:pt x="48" y="144"/>
                  <a:pt x="48" y="131"/>
                  <a:pt x="30" y="129"/>
                </a:cubicBezTo>
                <a:cubicBezTo>
                  <a:pt x="13" y="127"/>
                  <a:pt x="11" y="112"/>
                  <a:pt x="11" y="105"/>
                </a:cubicBezTo>
                <a:cubicBezTo>
                  <a:pt x="11" y="99"/>
                  <a:pt x="0" y="95"/>
                  <a:pt x="13" y="84"/>
                </a:cubicBezTo>
                <a:cubicBezTo>
                  <a:pt x="26" y="73"/>
                  <a:pt x="28" y="60"/>
                  <a:pt x="28" y="60"/>
                </a:cubicBezTo>
                <a:cubicBezTo>
                  <a:pt x="30" y="28"/>
                  <a:pt x="30" y="28"/>
                  <a:pt x="30" y="28"/>
                </a:cubicBezTo>
                <a:cubicBezTo>
                  <a:pt x="46" y="13"/>
                  <a:pt x="46" y="13"/>
                  <a:pt x="46" y="13"/>
                </a:cubicBezTo>
                <a:lnTo>
                  <a:pt x="69" y="6"/>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43" name="Freeform 73">
            <a:extLst>
              <a:ext uri="{FF2B5EF4-FFF2-40B4-BE49-F238E27FC236}">
                <a16:creationId xmlns:a16="http://schemas.microsoft.com/office/drawing/2014/main" id="{90972D5E-1FF3-044D-ABCB-B6E90CF68D78}"/>
              </a:ext>
            </a:extLst>
          </p:cNvPr>
          <p:cNvSpPr>
            <a:spLocks/>
          </p:cNvSpPr>
          <p:nvPr/>
        </p:nvSpPr>
        <p:spPr bwMode="auto">
          <a:xfrm>
            <a:off x="4232280" y="3628521"/>
            <a:ext cx="148992" cy="156917"/>
          </a:xfrm>
          <a:custGeom>
            <a:avLst/>
            <a:gdLst/>
            <a:ahLst/>
            <a:cxnLst>
              <a:cxn ang="0">
                <a:pos x="75" y="20"/>
              </a:cxn>
              <a:cxn ang="0">
                <a:pos x="26" y="132"/>
              </a:cxn>
              <a:cxn ang="0">
                <a:pos x="89" y="137"/>
              </a:cxn>
              <a:cxn ang="0">
                <a:pos x="87" y="172"/>
              </a:cxn>
              <a:cxn ang="0">
                <a:pos x="115" y="149"/>
              </a:cxn>
              <a:cxn ang="0">
                <a:pos x="153" y="158"/>
              </a:cxn>
              <a:cxn ang="0">
                <a:pos x="164" y="137"/>
              </a:cxn>
              <a:cxn ang="0">
                <a:pos x="144" y="123"/>
              </a:cxn>
              <a:cxn ang="0">
                <a:pos x="141" y="94"/>
              </a:cxn>
              <a:cxn ang="0">
                <a:pos x="121" y="71"/>
              </a:cxn>
              <a:cxn ang="0">
                <a:pos x="92" y="77"/>
              </a:cxn>
              <a:cxn ang="0">
                <a:pos x="75" y="20"/>
              </a:cxn>
            </a:cxnLst>
            <a:rect l="0" t="0" r="r" b="b"/>
            <a:pathLst>
              <a:path w="164" h="172">
                <a:moveTo>
                  <a:pt x="75" y="20"/>
                </a:moveTo>
                <a:cubicBezTo>
                  <a:pt x="75" y="20"/>
                  <a:pt x="0" y="123"/>
                  <a:pt x="26" y="132"/>
                </a:cubicBezTo>
                <a:cubicBezTo>
                  <a:pt x="52" y="140"/>
                  <a:pt x="89" y="129"/>
                  <a:pt x="89" y="137"/>
                </a:cubicBezTo>
                <a:cubicBezTo>
                  <a:pt x="89" y="146"/>
                  <a:pt x="75" y="172"/>
                  <a:pt x="87" y="172"/>
                </a:cubicBezTo>
                <a:cubicBezTo>
                  <a:pt x="98" y="172"/>
                  <a:pt x="104" y="152"/>
                  <a:pt x="115" y="149"/>
                </a:cubicBezTo>
                <a:cubicBezTo>
                  <a:pt x="127" y="146"/>
                  <a:pt x="153" y="158"/>
                  <a:pt x="153" y="158"/>
                </a:cubicBezTo>
                <a:cubicBezTo>
                  <a:pt x="164" y="137"/>
                  <a:pt x="164" y="137"/>
                  <a:pt x="164" y="137"/>
                </a:cubicBezTo>
                <a:cubicBezTo>
                  <a:pt x="164" y="137"/>
                  <a:pt x="144" y="132"/>
                  <a:pt x="144" y="123"/>
                </a:cubicBezTo>
                <a:cubicBezTo>
                  <a:pt x="144" y="114"/>
                  <a:pt x="147" y="103"/>
                  <a:pt x="141" y="94"/>
                </a:cubicBezTo>
                <a:cubicBezTo>
                  <a:pt x="136" y="86"/>
                  <a:pt x="136" y="74"/>
                  <a:pt x="121" y="71"/>
                </a:cubicBezTo>
                <a:cubicBezTo>
                  <a:pt x="107" y="69"/>
                  <a:pt x="84" y="92"/>
                  <a:pt x="92" y="77"/>
                </a:cubicBezTo>
                <a:cubicBezTo>
                  <a:pt x="101" y="63"/>
                  <a:pt x="115" y="0"/>
                  <a:pt x="75" y="2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7" name="Oval 13">
            <a:extLst>
              <a:ext uri="{FF2B5EF4-FFF2-40B4-BE49-F238E27FC236}">
                <a16:creationId xmlns:a16="http://schemas.microsoft.com/office/drawing/2014/main" id="{D6BE1AED-E65D-5540-A56A-B9B0FDDBDD1C}"/>
              </a:ext>
            </a:extLst>
          </p:cNvPr>
          <p:cNvSpPr>
            <a:spLocks noChangeArrowheads="1"/>
          </p:cNvSpPr>
          <p:nvPr/>
        </p:nvSpPr>
        <p:spPr bwMode="auto">
          <a:xfrm>
            <a:off x="5365300" y="3606086"/>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76" name="Oval 13">
            <a:extLst>
              <a:ext uri="{FF2B5EF4-FFF2-40B4-BE49-F238E27FC236}">
                <a16:creationId xmlns:a16="http://schemas.microsoft.com/office/drawing/2014/main" id="{C84F04AB-BA24-714C-876A-5FEF3DE3EAD5}"/>
              </a:ext>
            </a:extLst>
          </p:cNvPr>
          <p:cNvSpPr>
            <a:spLocks noChangeArrowheads="1"/>
          </p:cNvSpPr>
          <p:nvPr/>
        </p:nvSpPr>
        <p:spPr bwMode="auto">
          <a:xfrm>
            <a:off x="4306481" y="5017845"/>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73" name="Oval 13">
            <a:extLst>
              <a:ext uri="{FF2B5EF4-FFF2-40B4-BE49-F238E27FC236}">
                <a16:creationId xmlns:a16="http://schemas.microsoft.com/office/drawing/2014/main" id="{0CAB4593-51CD-7648-B1BF-399254E8005A}"/>
              </a:ext>
            </a:extLst>
          </p:cNvPr>
          <p:cNvSpPr>
            <a:spLocks noChangeArrowheads="1"/>
          </p:cNvSpPr>
          <p:nvPr/>
        </p:nvSpPr>
        <p:spPr bwMode="auto">
          <a:xfrm>
            <a:off x="3600601" y="3952144"/>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58" name="Oval 13">
            <a:extLst>
              <a:ext uri="{FF2B5EF4-FFF2-40B4-BE49-F238E27FC236}">
                <a16:creationId xmlns:a16="http://schemas.microsoft.com/office/drawing/2014/main" id="{4D960D32-EC16-6E4E-98A8-1E08F2E76629}"/>
              </a:ext>
            </a:extLst>
          </p:cNvPr>
          <p:cNvSpPr>
            <a:spLocks noChangeArrowheads="1"/>
          </p:cNvSpPr>
          <p:nvPr/>
        </p:nvSpPr>
        <p:spPr bwMode="auto">
          <a:xfrm>
            <a:off x="7617231" y="3959026"/>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16" name="Rectangle 15">
            <a:extLst>
              <a:ext uri="{FF2B5EF4-FFF2-40B4-BE49-F238E27FC236}">
                <a16:creationId xmlns:a16="http://schemas.microsoft.com/office/drawing/2014/main" id="{6997A8BE-4369-7941-ACFB-F8D5E00C29D4}"/>
              </a:ext>
            </a:extLst>
          </p:cNvPr>
          <p:cNvSpPr/>
          <p:nvPr/>
        </p:nvSpPr>
        <p:spPr>
          <a:xfrm>
            <a:off x="8400580" y="1559035"/>
            <a:ext cx="1764699" cy="1764699"/>
          </a:xfrm>
          <a:prstGeom prst="rect">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7" name="Freeform 3">
            <a:extLst>
              <a:ext uri="{FF2B5EF4-FFF2-40B4-BE49-F238E27FC236}">
                <a16:creationId xmlns:a16="http://schemas.microsoft.com/office/drawing/2014/main" id="{2B470447-12DD-D245-8823-EE0C7FB0F383}"/>
              </a:ext>
            </a:extLst>
          </p:cNvPr>
          <p:cNvSpPr>
            <a:spLocks/>
          </p:cNvSpPr>
          <p:nvPr/>
        </p:nvSpPr>
        <p:spPr bwMode="auto">
          <a:xfrm>
            <a:off x="8541756" y="1778708"/>
            <a:ext cx="1411759" cy="1403852"/>
          </a:xfrm>
          <a:custGeom>
            <a:avLst/>
            <a:gdLst/>
            <a:ahLst/>
            <a:cxnLst>
              <a:cxn ang="0">
                <a:pos x="1407" y="945"/>
              </a:cxn>
              <a:cxn ang="0">
                <a:pos x="1109" y="715"/>
              </a:cxn>
              <a:cxn ang="0">
                <a:pos x="1232" y="1124"/>
              </a:cxn>
              <a:cxn ang="0">
                <a:pos x="1053" y="1283"/>
              </a:cxn>
              <a:cxn ang="0">
                <a:pos x="918" y="1299"/>
              </a:cxn>
              <a:cxn ang="0">
                <a:pos x="655" y="1224"/>
              </a:cxn>
              <a:cxn ang="0">
                <a:pos x="333" y="1236"/>
              </a:cxn>
              <a:cxn ang="0">
                <a:pos x="51" y="1347"/>
              </a:cxn>
              <a:cxn ang="0">
                <a:pos x="22" y="1574"/>
              </a:cxn>
              <a:cxn ang="0">
                <a:pos x="239" y="1763"/>
              </a:cxn>
              <a:cxn ang="0">
                <a:pos x="666" y="1938"/>
              </a:cxn>
              <a:cxn ang="0">
                <a:pos x="923" y="2132"/>
              </a:cxn>
              <a:cxn ang="0">
                <a:pos x="1162" y="2582"/>
              </a:cxn>
              <a:cxn ang="0">
                <a:pos x="1278" y="2726"/>
              </a:cxn>
              <a:cxn ang="0">
                <a:pos x="1273" y="2808"/>
              </a:cxn>
              <a:cxn ang="0">
                <a:pos x="1459" y="3163"/>
              </a:cxn>
              <a:cxn ang="0">
                <a:pos x="1284" y="3253"/>
              </a:cxn>
              <a:cxn ang="0">
                <a:pos x="1241" y="3600"/>
              </a:cxn>
              <a:cxn ang="0">
                <a:pos x="1090" y="4324"/>
              </a:cxn>
              <a:cxn ang="0">
                <a:pos x="1180" y="4457"/>
              </a:cxn>
              <a:cxn ang="0">
                <a:pos x="1459" y="4587"/>
              </a:cxn>
              <a:cxn ang="0">
                <a:pos x="1965" y="4679"/>
              </a:cxn>
              <a:cxn ang="0">
                <a:pos x="2328" y="4684"/>
              </a:cxn>
              <a:cxn ang="0">
                <a:pos x="2707" y="4836"/>
              </a:cxn>
              <a:cxn ang="0">
                <a:pos x="3055" y="4465"/>
              </a:cxn>
              <a:cxn ang="0">
                <a:pos x="3556" y="4207"/>
              </a:cxn>
              <a:cxn ang="0">
                <a:pos x="3932" y="4274"/>
              </a:cxn>
              <a:cxn ang="0">
                <a:pos x="4224" y="4382"/>
              </a:cxn>
              <a:cxn ang="0">
                <a:pos x="4489" y="4428"/>
              </a:cxn>
              <a:cxn ang="0">
                <a:pos x="4693" y="4274"/>
              </a:cxn>
              <a:cxn ang="0">
                <a:pos x="4945" y="4075"/>
              </a:cxn>
              <a:cxn ang="0">
                <a:pos x="5051" y="3916"/>
              </a:cxn>
              <a:cxn ang="0">
                <a:pos x="4804" y="3770"/>
              </a:cxn>
              <a:cxn ang="0">
                <a:pos x="4733" y="3630"/>
              </a:cxn>
              <a:cxn ang="0">
                <a:pos x="4778" y="3425"/>
              </a:cxn>
              <a:cxn ang="0">
                <a:pos x="4741" y="3237"/>
              </a:cxn>
              <a:cxn ang="0">
                <a:pos x="4709" y="2975"/>
              </a:cxn>
              <a:cxn ang="0">
                <a:pos x="4666" y="2669"/>
              </a:cxn>
              <a:cxn ang="0">
                <a:pos x="4422" y="2669"/>
              </a:cxn>
              <a:cxn ang="0">
                <a:pos x="4377" y="2601"/>
              </a:cxn>
              <a:cxn ang="0">
                <a:pos x="4510" y="2262"/>
              </a:cxn>
              <a:cxn ang="0">
                <a:pos x="4682" y="2005"/>
              </a:cxn>
              <a:cxn ang="0">
                <a:pos x="4889" y="1906"/>
              </a:cxn>
              <a:cxn ang="0">
                <a:pos x="4908" y="1684"/>
              </a:cxn>
              <a:cxn ang="0">
                <a:pos x="5014" y="1252"/>
              </a:cxn>
              <a:cxn ang="0">
                <a:pos x="5006" y="1058"/>
              </a:cxn>
              <a:cxn ang="0">
                <a:pos x="4794" y="1010"/>
              </a:cxn>
              <a:cxn ang="0">
                <a:pos x="4552" y="1016"/>
              </a:cxn>
              <a:cxn ang="0">
                <a:pos x="4454" y="886"/>
              </a:cxn>
              <a:cxn ang="0">
                <a:pos x="4208" y="857"/>
              </a:cxn>
              <a:cxn ang="0">
                <a:pos x="3972" y="796"/>
              </a:cxn>
              <a:cxn ang="0">
                <a:pos x="3768" y="621"/>
              </a:cxn>
              <a:cxn ang="0">
                <a:pos x="3680" y="546"/>
              </a:cxn>
              <a:cxn ang="0">
                <a:pos x="3511" y="523"/>
              </a:cxn>
              <a:cxn ang="0">
                <a:pos x="3325" y="432"/>
              </a:cxn>
              <a:cxn ang="0">
                <a:pos x="2986" y="173"/>
              </a:cxn>
              <a:cxn ang="0">
                <a:pos x="2872" y="8"/>
              </a:cxn>
              <a:cxn ang="0">
                <a:pos x="2511" y="488"/>
              </a:cxn>
              <a:cxn ang="0">
                <a:pos x="1908" y="922"/>
              </a:cxn>
            </a:cxnLst>
            <a:rect l="0" t="0" r="r" b="b"/>
            <a:pathLst>
              <a:path w="5154" h="4906">
                <a:moveTo>
                  <a:pt x="1908" y="922"/>
                </a:moveTo>
                <a:cubicBezTo>
                  <a:pt x="1908" y="922"/>
                  <a:pt x="1872" y="953"/>
                  <a:pt x="1832" y="965"/>
                </a:cubicBezTo>
                <a:cubicBezTo>
                  <a:pt x="1793" y="977"/>
                  <a:pt x="1717" y="942"/>
                  <a:pt x="1661" y="943"/>
                </a:cubicBezTo>
                <a:cubicBezTo>
                  <a:pt x="1606" y="945"/>
                  <a:pt x="1518" y="922"/>
                  <a:pt x="1502" y="922"/>
                </a:cubicBezTo>
                <a:cubicBezTo>
                  <a:pt x="1486" y="922"/>
                  <a:pt x="1463" y="922"/>
                  <a:pt x="1463" y="922"/>
                </a:cubicBezTo>
                <a:cubicBezTo>
                  <a:pt x="1407" y="945"/>
                  <a:pt x="1407" y="945"/>
                  <a:pt x="1407" y="945"/>
                </a:cubicBezTo>
                <a:cubicBezTo>
                  <a:pt x="1407" y="945"/>
                  <a:pt x="1399" y="858"/>
                  <a:pt x="1359" y="830"/>
                </a:cubicBezTo>
                <a:cubicBezTo>
                  <a:pt x="1319" y="802"/>
                  <a:pt x="1359" y="782"/>
                  <a:pt x="1359" y="782"/>
                </a:cubicBezTo>
                <a:cubicBezTo>
                  <a:pt x="1371" y="751"/>
                  <a:pt x="1371" y="751"/>
                  <a:pt x="1371" y="751"/>
                </a:cubicBezTo>
                <a:cubicBezTo>
                  <a:pt x="1371" y="751"/>
                  <a:pt x="1256" y="727"/>
                  <a:pt x="1244" y="751"/>
                </a:cubicBezTo>
                <a:cubicBezTo>
                  <a:pt x="1232" y="774"/>
                  <a:pt x="1204" y="745"/>
                  <a:pt x="1184" y="740"/>
                </a:cubicBezTo>
                <a:cubicBezTo>
                  <a:pt x="1164" y="735"/>
                  <a:pt x="1109" y="715"/>
                  <a:pt x="1109" y="715"/>
                </a:cubicBezTo>
                <a:cubicBezTo>
                  <a:pt x="1109" y="715"/>
                  <a:pt x="1081" y="715"/>
                  <a:pt x="1109" y="743"/>
                </a:cubicBezTo>
                <a:cubicBezTo>
                  <a:pt x="1136" y="771"/>
                  <a:pt x="1140" y="786"/>
                  <a:pt x="1129" y="810"/>
                </a:cubicBezTo>
                <a:cubicBezTo>
                  <a:pt x="1117" y="834"/>
                  <a:pt x="1109" y="854"/>
                  <a:pt x="1121" y="886"/>
                </a:cubicBezTo>
                <a:cubicBezTo>
                  <a:pt x="1133" y="918"/>
                  <a:pt x="1180" y="945"/>
                  <a:pt x="1180" y="945"/>
                </a:cubicBezTo>
                <a:cubicBezTo>
                  <a:pt x="1180" y="945"/>
                  <a:pt x="1172" y="1001"/>
                  <a:pt x="1188" y="1029"/>
                </a:cubicBezTo>
                <a:cubicBezTo>
                  <a:pt x="1204" y="1057"/>
                  <a:pt x="1228" y="1085"/>
                  <a:pt x="1232" y="1124"/>
                </a:cubicBezTo>
                <a:cubicBezTo>
                  <a:pt x="1236" y="1164"/>
                  <a:pt x="1212" y="1208"/>
                  <a:pt x="1212" y="1208"/>
                </a:cubicBezTo>
                <a:cubicBezTo>
                  <a:pt x="1212" y="1208"/>
                  <a:pt x="1228" y="1272"/>
                  <a:pt x="1248" y="1283"/>
                </a:cubicBezTo>
                <a:cubicBezTo>
                  <a:pt x="1268" y="1295"/>
                  <a:pt x="1292" y="1343"/>
                  <a:pt x="1248" y="1343"/>
                </a:cubicBezTo>
                <a:cubicBezTo>
                  <a:pt x="1204" y="1343"/>
                  <a:pt x="1113" y="1343"/>
                  <a:pt x="1113" y="1343"/>
                </a:cubicBezTo>
                <a:cubicBezTo>
                  <a:pt x="1113" y="1343"/>
                  <a:pt x="1072" y="1307"/>
                  <a:pt x="1096" y="1299"/>
                </a:cubicBezTo>
                <a:cubicBezTo>
                  <a:pt x="1121" y="1291"/>
                  <a:pt x="1053" y="1283"/>
                  <a:pt x="1053" y="1283"/>
                </a:cubicBezTo>
                <a:cubicBezTo>
                  <a:pt x="1053" y="1283"/>
                  <a:pt x="1021" y="1315"/>
                  <a:pt x="1009" y="1315"/>
                </a:cubicBezTo>
                <a:cubicBezTo>
                  <a:pt x="997" y="1315"/>
                  <a:pt x="997" y="1315"/>
                  <a:pt x="997" y="1315"/>
                </a:cubicBezTo>
                <a:cubicBezTo>
                  <a:pt x="997" y="1315"/>
                  <a:pt x="997" y="1315"/>
                  <a:pt x="997" y="1315"/>
                </a:cubicBezTo>
                <a:cubicBezTo>
                  <a:pt x="977" y="1315"/>
                  <a:pt x="977" y="1315"/>
                  <a:pt x="977" y="1315"/>
                </a:cubicBezTo>
                <a:cubicBezTo>
                  <a:pt x="942" y="1343"/>
                  <a:pt x="942" y="1343"/>
                  <a:pt x="942" y="1343"/>
                </a:cubicBezTo>
                <a:cubicBezTo>
                  <a:pt x="942" y="1343"/>
                  <a:pt x="993" y="1291"/>
                  <a:pt x="918" y="1299"/>
                </a:cubicBezTo>
                <a:cubicBezTo>
                  <a:pt x="842" y="1307"/>
                  <a:pt x="850" y="1287"/>
                  <a:pt x="842" y="1307"/>
                </a:cubicBezTo>
                <a:cubicBezTo>
                  <a:pt x="834" y="1327"/>
                  <a:pt x="814" y="1335"/>
                  <a:pt x="798" y="1343"/>
                </a:cubicBezTo>
                <a:cubicBezTo>
                  <a:pt x="783" y="1351"/>
                  <a:pt x="771" y="1375"/>
                  <a:pt x="771" y="1375"/>
                </a:cubicBezTo>
                <a:cubicBezTo>
                  <a:pt x="771" y="1375"/>
                  <a:pt x="743" y="1355"/>
                  <a:pt x="723" y="1335"/>
                </a:cubicBezTo>
                <a:cubicBezTo>
                  <a:pt x="703" y="1315"/>
                  <a:pt x="691" y="1280"/>
                  <a:pt x="691" y="1280"/>
                </a:cubicBezTo>
                <a:cubicBezTo>
                  <a:pt x="691" y="1280"/>
                  <a:pt x="663" y="1248"/>
                  <a:pt x="655" y="1224"/>
                </a:cubicBezTo>
                <a:cubicBezTo>
                  <a:pt x="647" y="1200"/>
                  <a:pt x="643" y="1160"/>
                  <a:pt x="588" y="1164"/>
                </a:cubicBezTo>
                <a:cubicBezTo>
                  <a:pt x="532" y="1168"/>
                  <a:pt x="484" y="1180"/>
                  <a:pt x="484" y="1180"/>
                </a:cubicBezTo>
                <a:cubicBezTo>
                  <a:pt x="484" y="1180"/>
                  <a:pt x="425" y="1172"/>
                  <a:pt x="413" y="1184"/>
                </a:cubicBezTo>
                <a:cubicBezTo>
                  <a:pt x="401" y="1196"/>
                  <a:pt x="413" y="1236"/>
                  <a:pt x="413" y="1236"/>
                </a:cubicBezTo>
                <a:cubicBezTo>
                  <a:pt x="407" y="1272"/>
                  <a:pt x="407" y="1272"/>
                  <a:pt x="407" y="1272"/>
                </a:cubicBezTo>
                <a:cubicBezTo>
                  <a:pt x="407" y="1272"/>
                  <a:pt x="393" y="1232"/>
                  <a:pt x="333" y="1236"/>
                </a:cubicBezTo>
                <a:cubicBezTo>
                  <a:pt x="274" y="1240"/>
                  <a:pt x="297" y="1260"/>
                  <a:pt x="285" y="1264"/>
                </a:cubicBezTo>
                <a:cubicBezTo>
                  <a:pt x="274" y="1268"/>
                  <a:pt x="238" y="1240"/>
                  <a:pt x="238" y="1240"/>
                </a:cubicBezTo>
                <a:cubicBezTo>
                  <a:pt x="238" y="1240"/>
                  <a:pt x="154" y="1236"/>
                  <a:pt x="142" y="1248"/>
                </a:cubicBezTo>
                <a:cubicBezTo>
                  <a:pt x="130" y="1260"/>
                  <a:pt x="95" y="1260"/>
                  <a:pt x="95" y="1260"/>
                </a:cubicBezTo>
                <a:cubicBezTo>
                  <a:pt x="95" y="1260"/>
                  <a:pt x="63" y="1248"/>
                  <a:pt x="51" y="1268"/>
                </a:cubicBezTo>
                <a:cubicBezTo>
                  <a:pt x="39" y="1287"/>
                  <a:pt x="75" y="1315"/>
                  <a:pt x="51" y="1347"/>
                </a:cubicBezTo>
                <a:cubicBezTo>
                  <a:pt x="27" y="1379"/>
                  <a:pt x="43" y="1423"/>
                  <a:pt x="71" y="1431"/>
                </a:cubicBezTo>
                <a:cubicBezTo>
                  <a:pt x="99" y="1439"/>
                  <a:pt x="83" y="1458"/>
                  <a:pt x="83" y="1458"/>
                </a:cubicBezTo>
                <a:cubicBezTo>
                  <a:pt x="39" y="1458"/>
                  <a:pt x="39" y="1458"/>
                  <a:pt x="39" y="1458"/>
                </a:cubicBezTo>
                <a:cubicBezTo>
                  <a:pt x="39" y="1458"/>
                  <a:pt x="0" y="1490"/>
                  <a:pt x="39" y="1490"/>
                </a:cubicBezTo>
                <a:cubicBezTo>
                  <a:pt x="79" y="1490"/>
                  <a:pt x="126" y="1514"/>
                  <a:pt x="107" y="1542"/>
                </a:cubicBezTo>
                <a:cubicBezTo>
                  <a:pt x="87" y="1570"/>
                  <a:pt x="16" y="1558"/>
                  <a:pt x="22" y="1574"/>
                </a:cubicBezTo>
                <a:cubicBezTo>
                  <a:pt x="27" y="1590"/>
                  <a:pt x="55" y="1657"/>
                  <a:pt x="51" y="1677"/>
                </a:cubicBezTo>
                <a:cubicBezTo>
                  <a:pt x="47" y="1697"/>
                  <a:pt x="39" y="1725"/>
                  <a:pt x="39" y="1725"/>
                </a:cubicBezTo>
                <a:cubicBezTo>
                  <a:pt x="39" y="1725"/>
                  <a:pt x="79" y="1709"/>
                  <a:pt x="95" y="1725"/>
                </a:cubicBezTo>
                <a:cubicBezTo>
                  <a:pt x="95" y="1725"/>
                  <a:pt x="136" y="1758"/>
                  <a:pt x="141" y="1725"/>
                </a:cubicBezTo>
                <a:cubicBezTo>
                  <a:pt x="146" y="1692"/>
                  <a:pt x="178" y="1689"/>
                  <a:pt x="205" y="1716"/>
                </a:cubicBezTo>
                <a:cubicBezTo>
                  <a:pt x="231" y="1742"/>
                  <a:pt x="207" y="1763"/>
                  <a:pt x="239" y="1763"/>
                </a:cubicBezTo>
                <a:cubicBezTo>
                  <a:pt x="271" y="1763"/>
                  <a:pt x="332" y="1750"/>
                  <a:pt x="393" y="1787"/>
                </a:cubicBezTo>
                <a:cubicBezTo>
                  <a:pt x="454" y="1824"/>
                  <a:pt x="528" y="1872"/>
                  <a:pt x="525" y="1904"/>
                </a:cubicBezTo>
                <a:cubicBezTo>
                  <a:pt x="523" y="1936"/>
                  <a:pt x="544" y="1962"/>
                  <a:pt x="555" y="1949"/>
                </a:cubicBezTo>
                <a:cubicBezTo>
                  <a:pt x="565" y="1936"/>
                  <a:pt x="565" y="1936"/>
                  <a:pt x="565" y="1936"/>
                </a:cubicBezTo>
                <a:cubicBezTo>
                  <a:pt x="565" y="1936"/>
                  <a:pt x="552" y="1883"/>
                  <a:pt x="568" y="1885"/>
                </a:cubicBezTo>
                <a:cubicBezTo>
                  <a:pt x="584" y="1888"/>
                  <a:pt x="666" y="1938"/>
                  <a:pt x="666" y="1938"/>
                </a:cubicBezTo>
                <a:cubicBezTo>
                  <a:pt x="666" y="1938"/>
                  <a:pt x="783" y="1928"/>
                  <a:pt x="788" y="1941"/>
                </a:cubicBezTo>
                <a:cubicBezTo>
                  <a:pt x="793" y="1954"/>
                  <a:pt x="772" y="1981"/>
                  <a:pt x="775" y="2015"/>
                </a:cubicBezTo>
                <a:cubicBezTo>
                  <a:pt x="777" y="2050"/>
                  <a:pt x="767" y="2076"/>
                  <a:pt x="785" y="2074"/>
                </a:cubicBezTo>
                <a:cubicBezTo>
                  <a:pt x="804" y="2071"/>
                  <a:pt x="844" y="2061"/>
                  <a:pt x="849" y="2074"/>
                </a:cubicBezTo>
                <a:cubicBezTo>
                  <a:pt x="854" y="2087"/>
                  <a:pt x="889" y="2105"/>
                  <a:pt x="902" y="2100"/>
                </a:cubicBezTo>
                <a:cubicBezTo>
                  <a:pt x="915" y="2095"/>
                  <a:pt x="939" y="2119"/>
                  <a:pt x="923" y="2132"/>
                </a:cubicBezTo>
                <a:cubicBezTo>
                  <a:pt x="907" y="2145"/>
                  <a:pt x="870" y="2145"/>
                  <a:pt x="878" y="2166"/>
                </a:cubicBezTo>
                <a:cubicBezTo>
                  <a:pt x="886" y="2188"/>
                  <a:pt x="910" y="2150"/>
                  <a:pt x="928" y="2166"/>
                </a:cubicBezTo>
                <a:cubicBezTo>
                  <a:pt x="947" y="2182"/>
                  <a:pt x="1001" y="2190"/>
                  <a:pt x="965" y="2233"/>
                </a:cubicBezTo>
                <a:cubicBezTo>
                  <a:pt x="928" y="2275"/>
                  <a:pt x="875" y="2312"/>
                  <a:pt x="939" y="2357"/>
                </a:cubicBezTo>
                <a:cubicBezTo>
                  <a:pt x="1003" y="2402"/>
                  <a:pt x="1005" y="2463"/>
                  <a:pt x="1034" y="2500"/>
                </a:cubicBezTo>
                <a:cubicBezTo>
                  <a:pt x="1064" y="2537"/>
                  <a:pt x="1143" y="2575"/>
                  <a:pt x="1162" y="2582"/>
                </a:cubicBezTo>
                <a:cubicBezTo>
                  <a:pt x="1180" y="2590"/>
                  <a:pt x="1270" y="2654"/>
                  <a:pt x="1284" y="2654"/>
                </a:cubicBezTo>
                <a:cubicBezTo>
                  <a:pt x="1297" y="2654"/>
                  <a:pt x="1342" y="2683"/>
                  <a:pt x="1294" y="2694"/>
                </a:cubicBezTo>
                <a:cubicBezTo>
                  <a:pt x="1246" y="2704"/>
                  <a:pt x="1228" y="2684"/>
                  <a:pt x="1204" y="2669"/>
                </a:cubicBezTo>
                <a:cubicBezTo>
                  <a:pt x="1180" y="2654"/>
                  <a:pt x="1143" y="2647"/>
                  <a:pt x="1146" y="2669"/>
                </a:cubicBezTo>
                <a:cubicBezTo>
                  <a:pt x="1148" y="2691"/>
                  <a:pt x="1201" y="2710"/>
                  <a:pt x="1209" y="2710"/>
                </a:cubicBezTo>
                <a:cubicBezTo>
                  <a:pt x="1217" y="2710"/>
                  <a:pt x="1262" y="2715"/>
                  <a:pt x="1278" y="2726"/>
                </a:cubicBezTo>
                <a:cubicBezTo>
                  <a:pt x="1294" y="2736"/>
                  <a:pt x="1382" y="2779"/>
                  <a:pt x="1358" y="2789"/>
                </a:cubicBezTo>
                <a:cubicBezTo>
                  <a:pt x="1334" y="2800"/>
                  <a:pt x="1315" y="2808"/>
                  <a:pt x="1315" y="2808"/>
                </a:cubicBezTo>
                <a:cubicBezTo>
                  <a:pt x="1315" y="2808"/>
                  <a:pt x="1347" y="2856"/>
                  <a:pt x="1310" y="2890"/>
                </a:cubicBezTo>
                <a:cubicBezTo>
                  <a:pt x="1310" y="2890"/>
                  <a:pt x="1278" y="2932"/>
                  <a:pt x="1278" y="2903"/>
                </a:cubicBezTo>
                <a:cubicBezTo>
                  <a:pt x="1278" y="2874"/>
                  <a:pt x="1278" y="2850"/>
                  <a:pt x="1278" y="2850"/>
                </a:cubicBezTo>
                <a:cubicBezTo>
                  <a:pt x="1278" y="2850"/>
                  <a:pt x="1292" y="2816"/>
                  <a:pt x="1273" y="2808"/>
                </a:cubicBezTo>
                <a:cubicBezTo>
                  <a:pt x="1254" y="2800"/>
                  <a:pt x="1225" y="2795"/>
                  <a:pt x="1220" y="2781"/>
                </a:cubicBezTo>
                <a:cubicBezTo>
                  <a:pt x="1215" y="2768"/>
                  <a:pt x="1196" y="2752"/>
                  <a:pt x="1199" y="2808"/>
                </a:cubicBezTo>
                <a:cubicBezTo>
                  <a:pt x="1201" y="2863"/>
                  <a:pt x="1233" y="2840"/>
                  <a:pt x="1244" y="2866"/>
                </a:cubicBezTo>
                <a:cubicBezTo>
                  <a:pt x="1254" y="2893"/>
                  <a:pt x="1252" y="2924"/>
                  <a:pt x="1268" y="2962"/>
                </a:cubicBezTo>
                <a:cubicBezTo>
                  <a:pt x="1284" y="2999"/>
                  <a:pt x="1321" y="3004"/>
                  <a:pt x="1326" y="3015"/>
                </a:cubicBezTo>
                <a:cubicBezTo>
                  <a:pt x="1331" y="3025"/>
                  <a:pt x="1453" y="3089"/>
                  <a:pt x="1459" y="3163"/>
                </a:cubicBezTo>
                <a:cubicBezTo>
                  <a:pt x="1464" y="3237"/>
                  <a:pt x="1490" y="3346"/>
                  <a:pt x="1477" y="3325"/>
                </a:cubicBezTo>
                <a:cubicBezTo>
                  <a:pt x="1464" y="3304"/>
                  <a:pt x="1461" y="3240"/>
                  <a:pt x="1432" y="3192"/>
                </a:cubicBezTo>
                <a:cubicBezTo>
                  <a:pt x="1403" y="3144"/>
                  <a:pt x="1347" y="3115"/>
                  <a:pt x="1342" y="3097"/>
                </a:cubicBezTo>
                <a:cubicBezTo>
                  <a:pt x="1337" y="3078"/>
                  <a:pt x="1350" y="3041"/>
                  <a:pt x="1337" y="3046"/>
                </a:cubicBezTo>
                <a:cubicBezTo>
                  <a:pt x="1323" y="3052"/>
                  <a:pt x="1297" y="3060"/>
                  <a:pt x="1297" y="3086"/>
                </a:cubicBezTo>
                <a:cubicBezTo>
                  <a:pt x="1297" y="3113"/>
                  <a:pt x="1284" y="3240"/>
                  <a:pt x="1284" y="3253"/>
                </a:cubicBezTo>
                <a:cubicBezTo>
                  <a:pt x="1284" y="3266"/>
                  <a:pt x="1223" y="3489"/>
                  <a:pt x="1223" y="3547"/>
                </a:cubicBezTo>
                <a:cubicBezTo>
                  <a:pt x="1223" y="3606"/>
                  <a:pt x="1254" y="3518"/>
                  <a:pt x="1265" y="3513"/>
                </a:cubicBezTo>
                <a:cubicBezTo>
                  <a:pt x="1276" y="3508"/>
                  <a:pt x="1345" y="3539"/>
                  <a:pt x="1318" y="3555"/>
                </a:cubicBezTo>
                <a:cubicBezTo>
                  <a:pt x="1292" y="3571"/>
                  <a:pt x="1273" y="3567"/>
                  <a:pt x="1273" y="3567"/>
                </a:cubicBezTo>
                <a:cubicBezTo>
                  <a:pt x="1273" y="3567"/>
                  <a:pt x="1257" y="3564"/>
                  <a:pt x="1257" y="3568"/>
                </a:cubicBezTo>
                <a:cubicBezTo>
                  <a:pt x="1257" y="3571"/>
                  <a:pt x="1241" y="3600"/>
                  <a:pt x="1241" y="3600"/>
                </a:cubicBezTo>
                <a:cubicBezTo>
                  <a:pt x="1241" y="3600"/>
                  <a:pt x="1188" y="4083"/>
                  <a:pt x="1072" y="4181"/>
                </a:cubicBezTo>
                <a:cubicBezTo>
                  <a:pt x="1072" y="4181"/>
                  <a:pt x="1021" y="4250"/>
                  <a:pt x="984" y="4258"/>
                </a:cubicBezTo>
                <a:cubicBezTo>
                  <a:pt x="947" y="4266"/>
                  <a:pt x="955" y="4295"/>
                  <a:pt x="979" y="4298"/>
                </a:cubicBezTo>
                <a:cubicBezTo>
                  <a:pt x="1003" y="4300"/>
                  <a:pt x="1016" y="4298"/>
                  <a:pt x="1016" y="4298"/>
                </a:cubicBezTo>
                <a:cubicBezTo>
                  <a:pt x="1016" y="4298"/>
                  <a:pt x="1008" y="4324"/>
                  <a:pt x="1016" y="4324"/>
                </a:cubicBezTo>
                <a:cubicBezTo>
                  <a:pt x="1024" y="4324"/>
                  <a:pt x="1061" y="4335"/>
                  <a:pt x="1090" y="4324"/>
                </a:cubicBezTo>
                <a:cubicBezTo>
                  <a:pt x="1119" y="4314"/>
                  <a:pt x="1125" y="4335"/>
                  <a:pt x="1119" y="4353"/>
                </a:cubicBezTo>
                <a:cubicBezTo>
                  <a:pt x="1114" y="4372"/>
                  <a:pt x="1087" y="4414"/>
                  <a:pt x="1087" y="4414"/>
                </a:cubicBezTo>
                <a:cubicBezTo>
                  <a:pt x="1087" y="4414"/>
                  <a:pt x="1077" y="4428"/>
                  <a:pt x="1098" y="4451"/>
                </a:cubicBezTo>
                <a:cubicBezTo>
                  <a:pt x="1119" y="4475"/>
                  <a:pt x="1138" y="4478"/>
                  <a:pt x="1138" y="4462"/>
                </a:cubicBezTo>
                <a:cubicBezTo>
                  <a:pt x="1138" y="4446"/>
                  <a:pt x="1143" y="4412"/>
                  <a:pt x="1156" y="4425"/>
                </a:cubicBezTo>
                <a:cubicBezTo>
                  <a:pt x="1170" y="4438"/>
                  <a:pt x="1180" y="4457"/>
                  <a:pt x="1180" y="4457"/>
                </a:cubicBezTo>
                <a:cubicBezTo>
                  <a:pt x="1220" y="4457"/>
                  <a:pt x="1220" y="4457"/>
                  <a:pt x="1220" y="4457"/>
                </a:cubicBezTo>
                <a:cubicBezTo>
                  <a:pt x="1225" y="4483"/>
                  <a:pt x="1225" y="4483"/>
                  <a:pt x="1225" y="4483"/>
                </a:cubicBezTo>
                <a:cubicBezTo>
                  <a:pt x="1225" y="4483"/>
                  <a:pt x="1260" y="4478"/>
                  <a:pt x="1284" y="4496"/>
                </a:cubicBezTo>
                <a:cubicBezTo>
                  <a:pt x="1307" y="4515"/>
                  <a:pt x="1350" y="4504"/>
                  <a:pt x="1382" y="4515"/>
                </a:cubicBezTo>
                <a:cubicBezTo>
                  <a:pt x="1414" y="4526"/>
                  <a:pt x="1416" y="4573"/>
                  <a:pt x="1416" y="4573"/>
                </a:cubicBezTo>
                <a:cubicBezTo>
                  <a:pt x="1416" y="4573"/>
                  <a:pt x="1440" y="4557"/>
                  <a:pt x="1459" y="4587"/>
                </a:cubicBezTo>
                <a:cubicBezTo>
                  <a:pt x="1477" y="4616"/>
                  <a:pt x="1496" y="4613"/>
                  <a:pt x="1522" y="4608"/>
                </a:cubicBezTo>
                <a:cubicBezTo>
                  <a:pt x="1549" y="4603"/>
                  <a:pt x="1578" y="4557"/>
                  <a:pt x="1604" y="4587"/>
                </a:cubicBezTo>
                <a:cubicBezTo>
                  <a:pt x="1631" y="4616"/>
                  <a:pt x="1657" y="4661"/>
                  <a:pt x="1700" y="4666"/>
                </a:cubicBezTo>
                <a:cubicBezTo>
                  <a:pt x="1742" y="4671"/>
                  <a:pt x="1801" y="4650"/>
                  <a:pt x="1801" y="4650"/>
                </a:cubicBezTo>
                <a:cubicBezTo>
                  <a:pt x="1801" y="4650"/>
                  <a:pt x="1811" y="4679"/>
                  <a:pt x="1840" y="4679"/>
                </a:cubicBezTo>
                <a:cubicBezTo>
                  <a:pt x="1869" y="4679"/>
                  <a:pt x="1917" y="4677"/>
                  <a:pt x="1965" y="4679"/>
                </a:cubicBezTo>
                <a:cubicBezTo>
                  <a:pt x="2013" y="4682"/>
                  <a:pt x="2039" y="4687"/>
                  <a:pt x="2042" y="4679"/>
                </a:cubicBezTo>
                <a:cubicBezTo>
                  <a:pt x="2044" y="4671"/>
                  <a:pt x="2029" y="4616"/>
                  <a:pt x="2042" y="4608"/>
                </a:cubicBezTo>
                <a:cubicBezTo>
                  <a:pt x="2055" y="4600"/>
                  <a:pt x="2039" y="4571"/>
                  <a:pt x="2076" y="4597"/>
                </a:cubicBezTo>
                <a:cubicBezTo>
                  <a:pt x="2113" y="4624"/>
                  <a:pt x="2121" y="4626"/>
                  <a:pt x="2169" y="4626"/>
                </a:cubicBezTo>
                <a:cubicBezTo>
                  <a:pt x="2217" y="4626"/>
                  <a:pt x="2235" y="4666"/>
                  <a:pt x="2246" y="4669"/>
                </a:cubicBezTo>
                <a:cubicBezTo>
                  <a:pt x="2257" y="4671"/>
                  <a:pt x="2310" y="4680"/>
                  <a:pt x="2328" y="4684"/>
                </a:cubicBezTo>
                <a:cubicBezTo>
                  <a:pt x="2347" y="4687"/>
                  <a:pt x="2357" y="4722"/>
                  <a:pt x="2376" y="4722"/>
                </a:cubicBezTo>
                <a:cubicBezTo>
                  <a:pt x="2394" y="4722"/>
                  <a:pt x="2458" y="4719"/>
                  <a:pt x="2477" y="4722"/>
                </a:cubicBezTo>
                <a:cubicBezTo>
                  <a:pt x="2495" y="4724"/>
                  <a:pt x="2461" y="4735"/>
                  <a:pt x="2498" y="4770"/>
                </a:cubicBezTo>
                <a:cubicBezTo>
                  <a:pt x="2535" y="4804"/>
                  <a:pt x="2575" y="4791"/>
                  <a:pt x="2585" y="4812"/>
                </a:cubicBezTo>
                <a:cubicBezTo>
                  <a:pt x="2596" y="4833"/>
                  <a:pt x="2575" y="4852"/>
                  <a:pt x="2601" y="4862"/>
                </a:cubicBezTo>
                <a:cubicBezTo>
                  <a:pt x="2628" y="4873"/>
                  <a:pt x="2662" y="4886"/>
                  <a:pt x="2707" y="4836"/>
                </a:cubicBezTo>
                <a:cubicBezTo>
                  <a:pt x="2752" y="4785"/>
                  <a:pt x="2787" y="4856"/>
                  <a:pt x="2834" y="4872"/>
                </a:cubicBezTo>
                <a:cubicBezTo>
                  <a:pt x="2882" y="4889"/>
                  <a:pt x="2898" y="4906"/>
                  <a:pt x="2946" y="4872"/>
                </a:cubicBezTo>
                <a:cubicBezTo>
                  <a:pt x="2994" y="4838"/>
                  <a:pt x="3023" y="4807"/>
                  <a:pt x="3060" y="4807"/>
                </a:cubicBezTo>
                <a:cubicBezTo>
                  <a:pt x="3097" y="4807"/>
                  <a:pt x="3092" y="4799"/>
                  <a:pt x="3092" y="4732"/>
                </a:cubicBezTo>
                <a:cubicBezTo>
                  <a:pt x="3092" y="4666"/>
                  <a:pt x="3092" y="4512"/>
                  <a:pt x="3092" y="4512"/>
                </a:cubicBezTo>
                <a:cubicBezTo>
                  <a:pt x="3092" y="4512"/>
                  <a:pt x="3060" y="4483"/>
                  <a:pt x="3055" y="4465"/>
                </a:cubicBezTo>
                <a:cubicBezTo>
                  <a:pt x="3049" y="4446"/>
                  <a:pt x="3063" y="4459"/>
                  <a:pt x="3092" y="4459"/>
                </a:cubicBezTo>
                <a:cubicBezTo>
                  <a:pt x="3121" y="4459"/>
                  <a:pt x="3131" y="4446"/>
                  <a:pt x="3142" y="4433"/>
                </a:cubicBezTo>
                <a:cubicBezTo>
                  <a:pt x="3153" y="4420"/>
                  <a:pt x="3147" y="4385"/>
                  <a:pt x="3169" y="4383"/>
                </a:cubicBezTo>
                <a:cubicBezTo>
                  <a:pt x="3190" y="4380"/>
                  <a:pt x="3227" y="4385"/>
                  <a:pt x="3256" y="4359"/>
                </a:cubicBezTo>
                <a:cubicBezTo>
                  <a:pt x="3285" y="4332"/>
                  <a:pt x="3285" y="4361"/>
                  <a:pt x="3325" y="4329"/>
                </a:cubicBezTo>
                <a:cubicBezTo>
                  <a:pt x="3365" y="4298"/>
                  <a:pt x="3540" y="4152"/>
                  <a:pt x="3556" y="4207"/>
                </a:cubicBezTo>
                <a:cubicBezTo>
                  <a:pt x="3571" y="4263"/>
                  <a:pt x="3590" y="4250"/>
                  <a:pt x="3625" y="4247"/>
                </a:cubicBezTo>
                <a:cubicBezTo>
                  <a:pt x="3659" y="4245"/>
                  <a:pt x="3794" y="4247"/>
                  <a:pt x="3778" y="4263"/>
                </a:cubicBezTo>
                <a:cubicBezTo>
                  <a:pt x="3762" y="4279"/>
                  <a:pt x="3733" y="4287"/>
                  <a:pt x="3744" y="4300"/>
                </a:cubicBezTo>
                <a:cubicBezTo>
                  <a:pt x="3754" y="4314"/>
                  <a:pt x="3858" y="4316"/>
                  <a:pt x="3858" y="4316"/>
                </a:cubicBezTo>
                <a:cubicBezTo>
                  <a:pt x="3858" y="4316"/>
                  <a:pt x="3943" y="4322"/>
                  <a:pt x="3903" y="4292"/>
                </a:cubicBezTo>
                <a:cubicBezTo>
                  <a:pt x="3863" y="4263"/>
                  <a:pt x="3895" y="4234"/>
                  <a:pt x="3932" y="4274"/>
                </a:cubicBezTo>
                <a:cubicBezTo>
                  <a:pt x="3932" y="4274"/>
                  <a:pt x="3945" y="4314"/>
                  <a:pt x="3996" y="4314"/>
                </a:cubicBezTo>
                <a:cubicBezTo>
                  <a:pt x="4046" y="4314"/>
                  <a:pt x="4059" y="4314"/>
                  <a:pt x="4059" y="4314"/>
                </a:cubicBezTo>
                <a:cubicBezTo>
                  <a:pt x="4059" y="4314"/>
                  <a:pt x="4110" y="4303"/>
                  <a:pt x="4096" y="4319"/>
                </a:cubicBezTo>
                <a:cubicBezTo>
                  <a:pt x="4083" y="4335"/>
                  <a:pt x="4106" y="4335"/>
                  <a:pt x="4099" y="4348"/>
                </a:cubicBezTo>
                <a:cubicBezTo>
                  <a:pt x="4091" y="4361"/>
                  <a:pt x="4070" y="4382"/>
                  <a:pt x="4080" y="4382"/>
                </a:cubicBezTo>
                <a:cubicBezTo>
                  <a:pt x="4091" y="4382"/>
                  <a:pt x="4194" y="4364"/>
                  <a:pt x="4224" y="4382"/>
                </a:cubicBezTo>
                <a:cubicBezTo>
                  <a:pt x="4253" y="4401"/>
                  <a:pt x="4269" y="4417"/>
                  <a:pt x="4290" y="4420"/>
                </a:cubicBezTo>
                <a:cubicBezTo>
                  <a:pt x="4290" y="4420"/>
                  <a:pt x="4277" y="4457"/>
                  <a:pt x="4330" y="4451"/>
                </a:cubicBezTo>
                <a:cubicBezTo>
                  <a:pt x="4383" y="4446"/>
                  <a:pt x="4377" y="4412"/>
                  <a:pt x="4433" y="4435"/>
                </a:cubicBezTo>
                <a:cubicBezTo>
                  <a:pt x="4489" y="4459"/>
                  <a:pt x="4412" y="4449"/>
                  <a:pt x="4433" y="4457"/>
                </a:cubicBezTo>
                <a:cubicBezTo>
                  <a:pt x="4454" y="4465"/>
                  <a:pt x="4489" y="4459"/>
                  <a:pt x="4489" y="4459"/>
                </a:cubicBezTo>
                <a:cubicBezTo>
                  <a:pt x="4489" y="4459"/>
                  <a:pt x="4486" y="4438"/>
                  <a:pt x="4489" y="4428"/>
                </a:cubicBezTo>
                <a:cubicBezTo>
                  <a:pt x="4491" y="4417"/>
                  <a:pt x="4534" y="4398"/>
                  <a:pt x="4542" y="4417"/>
                </a:cubicBezTo>
                <a:cubicBezTo>
                  <a:pt x="4550" y="4435"/>
                  <a:pt x="4560" y="4441"/>
                  <a:pt x="4568" y="4422"/>
                </a:cubicBezTo>
                <a:cubicBezTo>
                  <a:pt x="4576" y="4404"/>
                  <a:pt x="4576" y="4377"/>
                  <a:pt x="4619" y="4377"/>
                </a:cubicBezTo>
                <a:cubicBezTo>
                  <a:pt x="4661" y="4377"/>
                  <a:pt x="4709" y="4356"/>
                  <a:pt x="4709" y="4356"/>
                </a:cubicBezTo>
                <a:cubicBezTo>
                  <a:pt x="4709" y="4356"/>
                  <a:pt x="4693" y="4311"/>
                  <a:pt x="4685" y="4311"/>
                </a:cubicBezTo>
                <a:cubicBezTo>
                  <a:pt x="4677" y="4311"/>
                  <a:pt x="4677" y="4279"/>
                  <a:pt x="4693" y="4274"/>
                </a:cubicBezTo>
                <a:cubicBezTo>
                  <a:pt x="4709" y="4268"/>
                  <a:pt x="4661" y="4255"/>
                  <a:pt x="4709" y="4242"/>
                </a:cubicBezTo>
                <a:cubicBezTo>
                  <a:pt x="4757" y="4229"/>
                  <a:pt x="4764" y="4239"/>
                  <a:pt x="4788" y="4218"/>
                </a:cubicBezTo>
                <a:cubicBezTo>
                  <a:pt x="4812" y="4197"/>
                  <a:pt x="4788" y="4152"/>
                  <a:pt x="4817" y="4152"/>
                </a:cubicBezTo>
                <a:cubicBezTo>
                  <a:pt x="4847" y="4152"/>
                  <a:pt x="4868" y="4149"/>
                  <a:pt x="4881" y="4136"/>
                </a:cubicBezTo>
                <a:cubicBezTo>
                  <a:pt x="4894" y="4123"/>
                  <a:pt x="4881" y="4099"/>
                  <a:pt x="4897" y="4094"/>
                </a:cubicBezTo>
                <a:cubicBezTo>
                  <a:pt x="4913" y="4088"/>
                  <a:pt x="4931" y="4083"/>
                  <a:pt x="4945" y="4075"/>
                </a:cubicBezTo>
                <a:cubicBezTo>
                  <a:pt x="4958" y="4067"/>
                  <a:pt x="4979" y="4046"/>
                  <a:pt x="4979" y="4046"/>
                </a:cubicBezTo>
                <a:cubicBezTo>
                  <a:pt x="5008" y="4038"/>
                  <a:pt x="5008" y="4038"/>
                  <a:pt x="5008" y="4038"/>
                </a:cubicBezTo>
                <a:cubicBezTo>
                  <a:pt x="5008" y="4038"/>
                  <a:pt x="5083" y="4014"/>
                  <a:pt x="5059" y="3995"/>
                </a:cubicBezTo>
                <a:cubicBezTo>
                  <a:pt x="5035" y="3977"/>
                  <a:pt x="5030" y="3993"/>
                  <a:pt x="5035" y="3977"/>
                </a:cubicBezTo>
                <a:cubicBezTo>
                  <a:pt x="5040" y="3961"/>
                  <a:pt x="5051" y="3945"/>
                  <a:pt x="5051" y="3945"/>
                </a:cubicBezTo>
                <a:cubicBezTo>
                  <a:pt x="5051" y="3916"/>
                  <a:pt x="5051" y="3916"/>
                  <a:pt x="5051" y="3916"/>
                </a:cubicBezTo>
                <a:cubicBezTo>
                  <a:pt x="5080" y="3900"/>
                  <a:pt x="5080" y="3900"/>
                  <a:pt x="5080" y="3900"/>
                </a:cubicBezTo>
                <a:cubicBezTo>
                  <a:pt x="5080" y="3900"/>
                  <a:pt x="5117" y="3887"/>
                  <a:pt x="5114" y="3850"/>
                </a:cubicBezTo>
                <a:cubicBezTo>
                  <a:pt x="5112" y="3812"/>
                  <a:pt x="5085" y="3797"/>
                  <a:pt x="5085" y="3797"/>
                </a:cubicBezTo>
                <a:cubicBezTo>
                  <a:pt x="5085" y="3797"/>
                  <a:pt x="5104" y="3773"/>
                  <a:pt x="5053" y="3786"/>
                </a:cubicBezTo>
                <a:cubicBezTo>
                  <a:pt x="5003" y="3799"/>
                  <a:pt x="4931" y="3836"/>
                  <a:pt x="4924" y="3820"/>
                </a:cubicBezTo>
                <a:cubicBezTo>
                  <a:pt x="4916" y="3805"/>
                  <a:pt x="4881" y="3765"/>
                  <a:pt x="4804" y="3770"/>
                </a:cubicBezTo>
                <a:cubicBezTo>
                  <a:pt x="4804" y="3770"/>
                  <a:pt x="4796" y="3730"/>
                  <a:pt x="4783" y="3725"/>
                </a:cubicBezTo>
                <a:cubicBezTo>
                  <a:pt x="4770" y="3720"/>
                  <a:pt x="4770" y="3709"/>
                  <a:pt x="4762" y="3706"/>
                </a:cubicBezTo>
                <a:cubicBezTo>
                  <a:pt x="4754" y="3704"/>
                  <a:pt x="4754" y="3704"/>
                  <a:pt x="4754" y="3704"/>
                </a:cubicBezTo>
                <a:cubicBezTo>
                  <a:pt x="4754" y="3704"/>
                  <a:pt x="4751" y="3675"/>
                  <a:pt x="4759" y="3672"/>
                </a:cubicBezTo>
                <a:cubicBezTo>
                  <a:pt x="4767" y="3669"/>
                  <a:pt x="4767" y="3643"/>
                  <a:pt x="4767" y="3643"/>
                </a:cubicBezTo>
                <a:cubicBezTo>
                  <a:pt x="4733" y="3630"/>
                  <a:pt x="4733" y="3630"/>
                  <a:pt x="4733" y="3630"/>
                </a:cubicBezTo>
                <a:cubicBezTo>
                  <a:pt x="4733" y="3630"/>
                  <a:pt x="4714" y="3614"/>
                  <a:pt x="4735" y="3606"/>
                </a:cubicBezTo>
                <a:cubicBezTo>
                  <a:pt x="4757" y="3598"/>
                  <a:pt x="4767" y="3587"/>
                  <a:pt x="4770" y="3577"/>
                </a:cubicBezTo>
                <a:cubicBezTo>
                  <a:pt x="4772" y="3566"/>
                  <a:pt x="4770" y="3534"/>
                  <a:pt x="4770" y="3534"/>
                </a:cubicBezTo>
                <a:cubicBezTo>
                  <a:pt x="4812" y="3494"/>
                  <a:pt x="4812" y="3494"/>
                  <a:pt x="4812" y="3494"/>
                </a:cubicBezTo>
                <a:cubicBezTo>
                  <a:pt x="4780" y="3457"/>
                  <a:pt x="4780" y="3457"/>
                  <a:pt x="4780" y="3457"/>
                </a:cubicBezTo>
                <a:cubicBezTo>
                  <a:pt x="4780" y="3457"/>
                  <a:pt x="4804" y="3428"/>
                  <a:pt x="4778" y="3425"/>
                </a:cubicBezTo>
                <a:cubicBezTo>
                  <a:pt x="4751" y="3423"/>
                  <a:pt x="4690" y="3433"/>
                  <a:pt x="4690" y="3425"/>
                </a:cubicBezTo>
                <a:cubicBezTo>
                  <a:pt x="4690" y="3417"/>
                  <a:pt x="4677" y="3410"/>
                  <a:pt x="4677" y="3391"/>
                </a:cubicBezTo>
                <a:cubicBezTo>
                  <a:pt x="4677" y="3372"/>
                  <a:pt x="4685" y="3370"/>
                  <a:pt x="4666" y="3338"/>
                </a:cubicBezTo>
                <a:cubicBezTo>
                  <a:pt x="4643" y="3341"/>
                  <a:pt x="4643" y="3341"/>
                  <a:pt x="4643" y="3341"/>
                </a:cubicBezTo>
                <a:cubicBezTo>
                  <a:pt x="4643" y="3341"/>
                  <a:pt x="4584" y="3261"/>
                  <a:pt x="4682" y="3264"/>
                </a:cubicBezTo>
                <a:cubicBezTo>
                  <a:pt x="4682" y="3264"/>
                  <a:pt x="4711" y="3288"/>
                  <a:pt x="4741" y="3237"/>
                </a:cubicBezTo>
                <a:cubicBezTo>
                  <a:pt x="4770" y="3187"/>
                  <a:pt x="4799" y="3237"/>
                  <a:pt x="4815" y="3203"/>
                </a:cubicBezTo>
                <a:cubicBezTo>
                  <a:pt x="4831" y="3168"/>
                  <a:pt x="4817" y="3142"/>
                  <a:pt x="4820" y="3131"/>
                </a:cubicBezTo>
                <a:cubicBezTo>
                  <a:pt x="4823" y="3121"/>
                  <a:pt x="4828" y="3123"/>
                  <a:pt x="4812" y="3097"/>
                </a:cubicBezTo>
                <a:cubicBezTo>
                  <a:pt x="4796" y="3070"/>
                  <a:pt x="4759" y="3054"/>
                  <a:pt x="4751" y="3044"/>
                </a:cubicBezTo>
                <a:cubicBezTo>
                  <a:pt x="4743" y="3033"/>
                  <a:pt x="4741" y="2975"/>
                  <a:pt x="4741" y="2975"/>
                </a:cubicBezTo>
                <a:cubicBezTo>
                  <a:pt x="4709" y="2975"/>
                  <a:pt x="4709" y="2975"/>
                  <a:pt x="4709" y="2975"/>
                </a:cubicBezTo>
                <a:cubicBezTo>
                  <a:pt x="4709" y="2975"/>
                  <a:pt x="4658" y="2999"/>
                  <a:pt x="4677" y="2874"/>
                </a:cubicBezTo>
                <a:cubicBezTo>
                  <a:pt x="4677" y="2874"/>
                  <a:pt x="4759" y="2877"/>
                  <a:pt x="4759" y="2829"/>
                </a:cubicBezTo>
                <a:cubicBezTo>
                  <a:pt x="4759" y="2781"/>
                  <a:pt x="4703" y="2744"/>
                  <a:pt x="4703" y="2744"/>
                </a:cubicBezTo>
                <a:cubicBezTo>
                  <a:pt x="4682" y="2704"/>
                  <a:pt x="4682" y="2704"/>
                  <a:pt x="4682" y="2704"/>
                </a:cubicBezTo>
                <a:cubicBezTo>
                  <a:pt x="4650" y="2702"/>
                  <a:pt x="4650" y="2702"/>
                  <a:pt x="4650" y="2702"/>
                </a:cubicBezTo>
                <a:cubicBezTo>
                  <a:pt x="4650" y="2702"/>
                  <a:pt x="4629" y="2679"/>
                  <a:pt x="4666" y="2669"/>
                </a:cubicBezTo>
                <a:cubicBezTo>
                  <a:pt x="4666" y="2669"/>
                  <a:pt x="4696" y="2614"/>
                  <a:pt x="4627" y="2588"/>
                </a:cubicBezTo>
                <a:cubicBezTo>
                  <a:pt x="4627" y="2588"/>
                  <a:pt x="4637" y="2561"/>
                  <a:pt x="4627" y="2564"/>
                </a:cubicBezTo>
                <a:cubicBezTo>
                  <a:pt x="4616" y="2567"/>
                  <a:pt x="4470" y="2604"/>
                  <a:pt x="4470" y="2604"/>
                </a:cubicBezTo>
                <a:cubicBezTo>
                  <a:pt x="4452" y="2590"/>
                  <a:pt x="4452" y="2590"/>
                  <a:pt x="4452" y="2590"/>
                </a:cubicBezTo>
                <a:cubicBezTo>
                  <a:pt x="4452" y="2590"/>
                  <a:pt x="4409" y="2593"/>
                  <a:pt x="4409" y="2601"/>
                </a:cubicBezTo>
                <a:cubicBezTo>
                  <a:pt x="4409" y="2609"/>
                  <a:pt x="4428" y="2655"/>
                  <a:pt x="4422" y="2669"/>
                </a:cubicBezTo>
                <a:cubicBezTo>
                  <a:pt x="4417" y="2683"/>
                  <a:pt x="4412" y="2694"/>
                  <a:pt x="4388" y="2699"/>
                </a:cubicBezTo>
                <a:cubicBezTo>
                  <a:pt x="4364" y="2704"/>
                  <a:pt x="4303" y="2710"/>
                  <a:pt x="4303" y="2710"/>
                </a:cubicBezTo>
                <a:cubicBezTo>
                  <a:pt x="4303" y="2710"/>
                  <a:pt x="4277" y="2694"/>
                  <a:pt x="4311" y="2681"/>
                </a:cubicBezTo>
                <a:cubicBezTo>
                  <a:pt x="4346" y="2667"/>
                  <a:pt x="4367" y="2654"/>
                  <a:pt x="4367" y="2654"/>
                </a:cubicBezTo>
                <a:cubicBezTo>
                  <a:pt x="4364" y="2633"/>
                  <a:pt x="4364" y="2633"/>
                  <a:pt x="4364" y="2633"/>
                </a:cubicBezTo>
                <a:cubicBezTo>
                  <a:pt x="4377" y="2601"/>
                  <a:pt x="4377" y="2601"/>
                  <a:pt x="4377" y="2601"/>
                </a:cubicBezTo>
                <a:cubicBezTo>
                  <a:pt x="4377" y="2601"/>
                  <a:pt x="4391" y="2590"/>
                  <a:pt x="4367" y="2577"/>
                </a:cubicBezTo>
                <a:cubicBezTo>
                  <a:pt x="4367" y="2577"/>
                  <a:pt x="4322" y="2548"/>
                  <a:pt x="4351" y="2521"/>
                </a:cubicBezTo>
                <a:cubicBezTo>
                  <a:pt x="4380" y="2495"/>
                  <a:pt x="4359" y="2482"/>
                  <a:pt x="4359" y="2482"/>
                </a:cubicBezTo>
                <a:cubicBezTo>
                  <a:pt x="4359" y="2482"/>
                  <a:pt x="4380" y="2445"/>
                  <a:pt x="4404" y="2429"/>
                </a:cubicBezTo>
                <a:cubicBezTo>
                  <a:pt x="4428" y="2413"/>
                  <a:pt x="4486" y="2360"/>
                  <a:pt x="4486" y="2352"/>
                </a:cubicBezTo>
                <a:cubicBezTo>
                  <a:pt x="4486" y="2344"/>
                  <a:pt x="4441" y="2293"/>
                  <a:pt x="4510" y="2262"/>
                </a:cubicBezTo>
                <a:cubicBezTo>
                  <a:pt x="4579" y="2230"/>
                  <a:pt x="4582" y="2214"/>
                  <a:pt x="4582" y="2203"/>
                </a:cubicBezTo>
                <a:cubicBezTo>
                  <a:pt x="4582" y="2193"/>
                  <a:pt x="4645" y="2134"/>
                  <a:pt x="4645" y="2134"/>
                </a:cubicBezTo>
                <a:cubicBezTo>
                  <a:pt x="4645" y="2134"/>
                  <a:pt x="4672" y="2097"/>
                  <a:pt x="4682" y="2071"/>
                </a:cubicBezTo>
                <a:cubicBezTo>
                  <a:pt x="4693" y="2044"/>
                  <a:pt x="4743" y="2012"/>
                  <a:pt x="4693" y="2007"/>
                </a:cubicBezTo>
                <a:cubicBezTo>
                  <a:pt x="4680" y="2006"/>
                  <a:pt x="4673" y="2005"/>
                  <a:pt x="4670" y="2005"/>
                </a:cubicBezTo>
                <a:cubicBezTo>
                  <a:pt x="4660" y="2003"/>
                  <a:pt x="4682" y="2005"/>
                  <a:pt x="4682" y="2005"/>
                </a:cubicBezTo>
                <a:cubicBezTo>
                  <a:pt x="4682" y="2005"/>
                  <a:pt x="4693" y="1962"/>
                  <a:pt x="4711" y="1957"/>
                </a:cubicBezTo>
                <a:cubicBezTo>
                  <a:pt x="4730" y="1952"/>
                  <a:pt x="4759" y="1941"/>
                  <a:pt x="4762" y="1962"/>
                </a:cubicBezTo>
                <a:cubicBezTo>
                  <a:pt x="4764" y="1983"/>
                  <a:pt x="4802" y="1983"/>
                  <a:pt x="4802" y="1983"/>
                </a:cubicBezTo>
                <a:cubicBezTo>
                  <a:pt x="4849" y="1986"/>
                  <a:pt x="4849" y="1986"/>
                  <a:pt x="4849" y="1986"/>
                </a:cubicBezTo>
                <a:cubicBezTo>
                  <a:pt x="4849" y="1986"/>
                  <a:pt x="4884" y="1959"/>
                  <a:pt x="4884" y="1944"/>
                </a:cubicBezTo>
                <a:cubicBezTo>
                  <a:pt x="4884" y="1928"/>
                  <a:pt x="4881" y="1909"/>
                  <a:pt x="4889" y="1906"/>
                </a:cubicBezTo>
                <a:cubicBezTo>
                  <a:pt x="4897" y="1904"/>
                  <a:pt x="4905" y="1893"/>
                  <a:pt x="4905" y="1883"/>
                </a:cubicBezTo>
                <a:cubicBezTo>
                  <a:pt x="4905" y="1872"/>
                  <a:pt x="4889" y="1851"/>
                  <a:pt x="4889" y="1851"/>
                </a:cubicBezTo>
                <a:cubicBezTo>
                  <a:pt x="4871" y="1827"/>
                  <a:pt x="4871" y="1827"/>
                  <a:pt x="4871" y="1827"/>
                </a:cubicBezTo>
                <a:cubicBezTo>
                  <a:pt x="4878" y="1795"/>
                  <a:pt x="4878" y="1795"/>
                  <a:pt x="4878" y="1795"/>
                </a:cubicBezTo>
                <a:cubicBezTo>
                  <a:pt x="4892" y="1702"/>
                  <a:pt x="4892" y="1702"/>
                  <a:pt x="4892" y="1702"/>
                </a:cubicBezTo>
                <a:cubicBezTo>
                  <a:pt x="4908" y="1684"/>
                  <a:pt x="4908" y="1684"/>
                  <a:pt x="4908" y="1684"/>
                </a:cubicBezTo>
                <a:cubicBezTo>
                  <a:pt x="4897" y="1631"/>
                  <a:pt x="4897" y="1631"/>
                  <a:pt x="4897" y="1631"/>
                </a:cubicBezTo>
                <a:cubicBezTo>
                  <a:pt x="4894" y="1570"/>
                  <a:pt x="4894" y="1570"/>
                  <a:pt x="4894" y="1570"/>
                </a:cubicBezTo>
                <a:cubicBezTo>
                  <a:pt x="4950" y="1496"/>
                  <a:pt x="4950" y="1496"/>
                  <a:pt x="4950" y="1496"/>
                </a:cubicBezTo>
                <a:cubicBezTo>
                  <a:pt x="4950" y="1387"/>
                  <a:pt x="4950" y="1387"/>
                  <a:pt x="4950" y="1387"/>
                </a:cubicBezTo>
                <a:cubicBezTo>
                  <a:pt x="4950" y="1387"/>
                  <a:pt x="4969" y="1347"/>
                  <a:pt x="4969" y="1294"/>
                </a:cubicBezTo>
                <a:cubicBezTo>
                  <a:pt x="5014" y="1252"/>
                  <a:pt x="5014" y="1252"/>
                  <a:pt x="5014" y="1252"/>
                </a:cubicBezTo>
                <a:cubicBezTo>
                  <a:pt x="5032" y="1220"/>
                  <a:pt x="5032" y="1220"/>
                  <a:pt x="5032" y="1220"/>
                </a:cubicBezTo>
                <a:cubicBezTo>
                  <a:pt x="5064" y="1201"/>
                  <a:pt x="5064" y="1201"/>
                  <a:pt x="5064" y="1201"/>
                </a:cubicBezTo>
                <a:cubicBezTo>
                  <a:pt x="5091" y="1122"/>
                  <a:pt x="5091" y="1122"/>
                  <a:pt x="5091" y="1122"/>
                </a:cubicBezTo>
                <a:cubicBezTo>
                  <a:pt x="5115" y="1109"/>
                  <a:pt x="5115" y="1109"/>
                  <a:pt x="5115" y="1109"/>
                </a:cubicBezTo>
                <a:cubicBezTo>
                  <a:pt x="5115" y="1109"/>
                  <a:pt x="5154" y="1087"/>
                  <a:pt x="5091" y="1077"/>
                </a:cubicBezTo>
                <a:cubicBezTo>
                  <a:pt x="5027" y="1066"/>
                  <a:pt x="5006" y="1058"/>
                  <a:pt x="5006" y="1058"/>
                </a:cubicBezTo>
                <a:cubicBezTo>
                  <a:pt x="4979" y="1069"/>
                  <a:pt x="4979" y="1069"/>
                  <a:pt x="4979" y="1069"/>
                </a:cubicBezTo>
                <a:cubicBezTo>
                  <a:pt x="4958" y="1071"/>
                  <a:pt x="4958" y="1071"/>
                  <a:pt x="4958" y="1071"/>
                </a:cubicBezTo>
                <a:cubicBezTo>
                  <a:pt x="4958" y="1050"/>
                  <a:pt x="4958" y="1050"/>
                  <a:pt x="4958" y="1050"/>
                </a:cubicBezTo>
                <a:cubicBezTo>
                  <a:pt x="4910" y="1055"/>
                  <a:pt x="4910" y="1055"/>
                  <a:pt x="4910" y="1055"/>
                </a:cubicBezTo>
                <a:cubicBezTo>
                  <a:pt x="4881" y="1063"/>
                  <a:pt x="4881" y="1063"/>
                  <a:pt x="4881" y="1063"/>
                </a:cubicBezTo>
                <a:cubicBezTo>
                  <a:pt x="4881" y="1063"/>
                  <a:pt x="4839" y="1018"/>
                  <a:pt x="4794" y="1010"/>
                </a:cubicBezTo>
                <a:cubicBezTo>
                  <a:pt x="4749" y="1002"/>
                  <a:pt x="4772" y="1024"/>
                  <a:pt x="4727" y="1024"/>
                </a:cubicBezTo>
                <a:cubicBezTo>
                  <a:pt x="4682" y="1024"/>
                  <a:pt x="4643" y="1024"/>
                  <a:pt x="4643" y="1024"/>
                </a:cubicBezTo>
                <a:cubicBezTo>
                  <a:pt x="4627" y="992"/>
                  <a:pt x="4627" y="992"/>
                  <a:pt x="4627" y="992"/>
                </a:cubicBezTo>
                <a:cubicBezTo>
                  <a:pt x="4627" y="992"/>
                  <a:pt x="4582" y="973"/>
                  <a:pt x="4574" y="976"/>
                </a:cubicBezTo>
                <a:cubicBezTo>
                  <a:pt x="4566" y="979"/>
                  <a:pt x="4555" y="997"/>
                  <a:pt x="4555" y="997"/>
                </a:cubicBezTo>
                <a:cubicBezTo>
                  <a:pt x="4552" y="1016"/>
                  <a:pt x="4552" y="1016"/>
                  <a:pt x="4552" y="1016"/>
                </a:cubicBezTo>
                <a:cubicBezTo>
                  <a:pt x="4505" y="1016"/>
                  <a:pt x="4505" y="1016"/>
                  <a:pt x="4505" y="1016"/>
                </a:cubicBezTo>
                <a:cubicBezTo>
                  <a:pt x="4507" y="981"/>
                  <a:pt x="4507" y="981"/>
                  <a:pt x="4507" y="981"/>
                </a:cubicBezTo>
                <a:cubicBezTo>
                  <a:pt x="4489" y="960"/>
                  <a:pt x="4489" y="960"/>
                  <a:pt x="4489" y="960"/>
                </a:cubicBezTo>
                <a:cubicBezTo>
                  <a:pt x="4483" y="944"/>
                  <a:pt x="4483" y="944"/>
                  <a:pt x="4483" y="944"/>
                </a:cubicBezTo>
                <a:cubicBezTo>
                  <a:pt x="4462" y="939"/>
                  <a:pt x="4462" y="939"/>
                  <a:pt x="4462" y="939"/>
                </a:cubicBezTo>
                <a:cubicBezTo>
                  <a:pt x="4454" y="886"/>
                  <a:pt x="4454" y="886"/>
                  <a:pt x="4454" y="886"/>
                </a:cubicBezTo>
                <a:cubicBezTo>
                  <a:pt x="4454" y="886"/>
                  <a:pt x="4401" y="857"/>
                  <a:pt x="4393" y="857"/>
                </a:cubicBezTo>
                <a:cubicBezTo>
                  <a:pt x="4385" y="857"/>
                  <a:pt x="4346" y="854"/>
                  <a:pt x="4346" y="854"/>
                </a:cubicBezTo>
                <a:cubicBezTo>
                  <a:pt x="4322" y="849"/>
                  <a:pt x="4322" y="849"/>
                  <a:pt x="4322" y="849"/>
                </a:cubicBezTo>
                <a:cubicBezTo>
                  <a:pt x="4261" y="843"/>
                  <a:pt x="4261" y="843"/>
                  <a:pt x="4261" y="843"/>
                </a:cubicBezTo>
                <a:cubicBezTo>
                  <a:pt x="4234" y="859"/>
                  <a:pt x="4234" y="859"/>
                  <a:pt x="4234" y="859"/>
                </a:cubicBezTo>
                <a:cubicBezTo>
                  <a:pt x="4208" y="857"/>
                  <a:pt x="4208" y="857"/>
                  <a:pt x="4208" y="857"/>
                </a:cubicBezTo>
                <a:cubicBezTo>
                  <a:pt x="4157" y="849"/>
                  <a:pt x="4157" y="849"/>
                  <a:pt x="4157" y="849"/>
                </a:cubicBezTo>
                <a:cubicBezTo>
                  <a:pt x="4136" y="817"/>
                  <a:pt x="4136" y="817"/>
                  <a:pt x="4136" y="817"/>
                </a:cubicBezTo>
                <a:cubicBezTo>
                  <a:pt x="4136" y="817"/>
                  <a:pt x="4073" y="817"/>
                  <a:pt x="4073" y="825"/>
                </a:cubicBezTo>
                <a:cubicBezTo>
                  <a:pt x="4073" y="833"/>
                  <a:pt x="4054" y="838"/>
                  <a:pt x="4054" y="838"/>
                </a:cubicBezTo>
                <a:cubicBezTo>
                  <a:pt x="4012" y="854"/>
                  <a:pt x="4012" y="854"/>
                  <a:pt x="4012" y="854"/>
                </a:cubicBezTo>
                <a:cubicBezTo>
                  <a:pt x="3972" y="796"/>
                  <a:pt x="3972" y="796"/>
                  <a:pt x="3972" y="796"/>
                </a:cubicBezTo>
                <a:cubicBezTo>
                  <a:pt x="3956" y="790"/>
                  <a:pt x="3956" y="790"/>
                  <a:pt x="3956" y="790"/>
                </a:cubicBezTo>
                <a:cubicBezTo>
                  <a:pt x="3937" y="759"/>
                  <a:pt x="3937" y="759"/>
                  <a:pt x="3937" y="759"/>
                </a:cubicBezTo>
                <a:cubicBezTo>
                  <a:pt x="3876" y="745"/>
                  <a:pt x="3876" y="745"/>
                  <a:pt x="3876" y="745"/>
                </a:cubicBezTo>
                <a:cubicBezTo>
                  <a:pt x="3847" y="715"/>
                  <a:pt x="3847" y="715"/>
                  <a:pt x="3847" y="715"/>
                </a:cubicBezTo>
                <a:cubicBezTo>
                  <a:pt x="3778" y="700"/>
                  <a:pt x="3778" y="700"/>
                  <a:pt x="3778" y="700"/>
                </a:cubicBezTo>
                <a:cubicBezTo>
                  <a:pt x="3778" y="700"/>
                  <a:pt x="3776" y="626"/>
                  <a:pt x="3768" y="621"/>
                </a:cubicBezTo>
                <a:cubicBezTo>
                  <a:pt x="3760" y="615"/>
                  <a:pt x="3749" y="605"/>
                  <a:pt x="3749" y="605"/>
                </a:cubicBezTo>
                <a:cubicBezTo>
                  <a:pt x="3749" y="562"/>
                  <a:pt x="3749" y="562"/>
                  <a:pt x="3749" y="562"/>
                </a:cubicBezTo>
                <a:cubicBezTo>
                  <a:pt x="3757" y="539"/>
                  <a:pt x="3757" y="539"/>
                  <a:pt x="3757" y="539"/>
                </a:cubicBezTo>
                <a:cubicBezTo>
                  <a:pt x="3757" y="539"/>
                  <a:pt x="3789" y="493"/>
                  <a:pt x="3762" y="491"/>
                </a:cubicBezTo>
                <a:cubicBezTo>
                  <a:pt x="3736" y="488"/>
                  <a:pt x="3707" y="491"/>
                  <a:pt x="3707" y="491"/>
                </a:cubicBezTo>
                <a:cubicBezTo>
                  <a:pt x="3707" y="491"/>
                  <a:pt x="3680" y="536"/>
                  <a:pt x="3680" y="546"/>
                </a:cubicBezTo>
                <a:cubicBezTo>
                  <a:pt x="3680" y="557"/>
                  <a:pt x="3670" y="602"/>
                  <a:pt x="3670" y="602"/>
                </a:cubicBezTo>
                <a:cubicBezTo>
                  <a:pt x="3595" y="623"/>
                  <a:pt x="3595" y="623"/>
                  <a:pt x="3595" y="623"/>
                </a:cubicBezTo>
                <a:cubicBezTo>
                  <a:pt x="3548" y="602"/>
                  <a:pt x="3548" y="602"/>
                  <a:pt x="3548" y="602"/>
                </a:cubicBezTo>
                <a:cubicBezTo>
                  <a:pt x="3481" y="602"/>
                  <a:pt x="3481" y="602"/>
                  <a:pt x="3481" y="602"/>
                </a:cubicBezTo>
                <a:cubicBezTo>
                  <a:pt x="3481" y="602"/>
                  <a:pt x="3479" y="581"/>
                  <a:pt x="3505" y="570"/>
                </a:cubicBezTo>
                <a:cubicBezTo>
                  <a:pt x="3532" y="560"/>
                  <a:pt x="3545" y="528"/>
                  <a:pt x="3511" y="523"/>
                </a:cubicBezTo>
                <a:cubicBezTo>
                  <a:pt x="3476" y="517"/>
                  <a:pt x="3476" y="490"/>
                  <a:pt x="3476" y="490"/>
                </a:cubicBezTo>
                <a:cubicBezTo>
                  <a:pt x="3495" y="467"/>
                  <a:pt x="3495" y="467"/>
                  <a:pt x="3495" y="467"/>
                </a:cubicBezTo>
                <a:cubicBezTo>
                  <a:pt x="3505" y="467"/>
                  <a:pt x="3505" y="467"/>
                  <a:pt x="3505" y="467"/>
                </a:cubicBezTo>
                <a:cubicBezTo>
                  <a:pt x="3505" y="467"/>
                  <a:pt x="3463" y="387"/>
                  <a:pt x="3444" y="387"/>
                </a:cubicBezTo>
                <a:cubicBezTo>
                  <a:pt x="3426" y="387"/>
                  <a:pt x="3354" y="387"/>
                  <a:pt x="3354" y="387"/>
                </a:cubicBezTo>
                <a:cubicBezTo>
                  <a:pt x="3325" y="432"/>
                  <a:pt x="3325" y="432"/>
                  <a:pt x="3325" y="432"/>
                </a:cubicBezTo>
                <a:cubicBezTo>
                  <a:pt x="3306" y="470"/>
                  <a:pt x="3306" y="470"/>
                  <a:pt x="3306" y="470"/>
                </a:cubicBezTo>
                <a:cubicBezTo>
                  <a:pt x="3280" y="401"/>
                  <a:pt x="3280" y="401"/>
                  <a:pt x="3280" y="401"/>
                </a:cubicBezTo>
                <a:cubicBezTo>
                  <a:pt x="3280" y="401"/>
                  <a:pt x="3325" y="324"/>
                  <a:pt x="3283" y="321"/>
                </a:cubicBezTo>
                <a:cubicBezTo>
                  <a:pt x="3240" y="319"/>
                  <a:pt x="3145" y="332"/>
                  <a:pt x="3142" y="300"/>
                </a:cubicBezTo>
                <a:cubicBezTo>
                  <a:pt x="3139" y="268"/>
                  <a:pt x="3123" y="178"/>
                  <a:pt x="3084" y="173"/>
                </a:cubicBezTo>
                <a:cubicBezTo>
                  <a:pt x="3044" y="167"/>
                  <a:pt x="2986" y="173"/>
                  <a:pt x="2986" y="173"/>
                </a:cubicBezTo>
                <a:cubicBezTo>
                  <a:pt x="2986" y="173"/>
                  <a:pt x="2986" y="231"/>
                  <a:pt x="2964" y="205"/>
                </a:cubicBezTo>
                <a:cubicBezTo>
                  <a:pt x="2943" y="178"/>
                  <a:pt x="2935" y="170"/>
                  <a:pt x="2935" y="170"/>
                </a:cubicBezTo>
                <a:cubicBezTo>
                  <a:pt x="2935" y="170"/>
                  <a:pt x="2893" y="183"/>
                  <a:pt x="2888" y="144"/>
                </a:cubicBezTo>
                <a:cubicBezTo>
                  <a:pt x="2882" y="104"/>
                  <a:pt x="2882" y="77"/>
                  <a:pt x="2882" y="77"/>
                </a:cubicBezTo>
                <a:cubicBezTo>
                  <a:pt x="2874" y="53"/>
                  <a:pt x="2874" y="53"/>
                  <a:pt x="2874" y="53"/>
                </a:cubicBezTo>
                <a:cubicBezTo>
                  <a:pt x="2874" y="53"/>
                  <a:pt x="2901" y="16"/>
                  <a:pt x="2872" y="8"/>
                </a:cubicBezTo>
                <a:cubicBezTo>
                  <a:pt x="2842" y="0"/>
                  <a:pt x="2840" y="16"/>
                  <a:pt x="2803" y="27"/>
                </a:cubicBezTo>
                <a:cubicBezTo>
                  <a:pt x="2766" y="37"/>
                  <a:pt x="2686" y="48"/>
                  <a:pt x="2652" y="48"/>
                </a:cubicBezTo>
                <a:cubicBezTo>
                  <a:pt x="2617" y="48"/>
                  <a:pt x="2540" y="56"/>
                  <a:pt x="2524" y="69"/>
                </a:cubicBezTo>
                <a:cubicBezTo>
                  <a:pt x="2508" y="83"/>
                  <a:pt x="2469" y="125"/>
                  <a:pt x="2469" y="125"/>
                </a:cubicBezTo>
                <a:cubicBezTo>
                  <a:pt x="2474" y="459"/>
                  <a:pt x="2474" y="459"/>
                  <a:pt x="2474" y="459"/>
                </a:cubicBezTo>
                <a:cubicBezTo>
                  <a:pt x="2511" y="488"/>
                  <a:pt x="2511" y="488"/>
                  <a:pt x="2511" y="488"/>
                </a:cubicBezTo>
                <a:cubicBezTo>
                  <a:pt x="2466" y="478"/>
                  <a:pt x="2466" y="478"/>
                  <a:pt x="2466" y="478"/>
                </a:cubicBezTo>
                <a:cubicBezTo>
                  <a:pt x="2373" y="562"/>
                  <a:pt x="2373" y="562"/>
                  <a:pt x="2373" y="562"/>
                </a:cubicBezTo>
                <a:cubicBezTo>
                  <a:pt x="2373" y="562"/>
                  <a:pt x="2265" y="634"/>
                  <a:pt x="2219" y="647"/>
                </a:cubicBezTo>
                <a:cubicBezTo>
                  <a:pt x="2174" y="660"/>
                  <a:pt x="1856" y="676"/>
                  <a:pt x="1883" y="865"/>
                </a:cubicBezTo>
                <a:cubicBezTo>
                  <a:pt x="1883" y="865"/>
                  <a:pt x="1888" y="891"/>
                  <a:pt x="1954" y="904"/>
                </a:cubicBezTo>
                <a:lnTo>
                  <a:pt x="1908" y="922"/>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55" name="Oval 13">
            <a:extLst>
              <a:ext uri="{FF2B5EF4-FFF2-40B4-BE49-F238E27FC236}">
                <a16:creationId xmlns:a16="http://schemas.microsoft.com/office/drawing/2014/main" id="{436AAF21-9A96-B64B-ADE9-AE6557C920BF}"/>
              </a:ext>
            </a:extLst>
          </p:cNvPr>
          <p:cNvSpPr>
            <a:spLocks noChangeArrowheads="1"/>
          </p:cNvSpPr>
          <p:nvPr/>
        </p:nvSpPr>
        <p:spPr bwMode="auto">
          <a:xfrm>
            <a:off x="9671163" y="2766938"/>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52" name="Oval 13">
            <a:extLst>
              <a:ext uri="{FF2B5EF4-FFF2-40B4-BE49-F238E27FC236}">
                <a16:creationId xmlns:a16="http://schemas.microsoft.com/office/drawing/2014/main" id="{74282F0A-5FAB-314B-8D9E-ACAD4CE12394}"/>
              </a:ext>
            </a:extLst>
          </p:cNvPr>
          <p:cNvSpPr>
            <a:spLocks noChangeArrowheads="1"/>
          </p:cNvSpPr>
          <p:nvPr/>
        </p:nvSpPr>
        <p:spPr bwMode="auto">
          <a:xfrm>
            <a:off x="9247635" y="1708119"/>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49" name="Oval 13">
            <a:extLst>
              <a:ext uri="{FF2B5EF4-FFF2-40B4-BE49-F238E27FC236}">
                <a16:creationId xmlns:a16="http://schemas.microsoft.com/office/drawing/2014/main" id="{316A365C-B41E-574C-8A42-4631D406E9AB}"/>
              </a:ext>
            </a:extLst>
          </p:cNvPr>
          <p:cNvSpPr>
            <a:spLocks noChangeArrowheads="1"/>
          </p:cNvSpPr>
          <p:nvPr/>
        </p:nvSpPr>
        <p:spPr bwMode="auto">
          <a:xfrm>
            <a:off x="9177047" y="2131646"/>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cxnSp>
        <p:nvCxnSpPr>
          <p:cNvPr id="21" name="Forme 232">
            <a:extLst>
              <a:ext uri="{FF2B5EF4-FFF2-40B4-BE49-F238E27FC236}">
                <a16:creationId xmlns:a16="http://schemas.microsoft.com/office/drawing/2014/main" id="{9EDCEBEB-DC79-A849-8CFB-EA155E7D026E}"/>
              </a:ext>
            </a:extLst>
          </p:cNvPr>
          <p:cNvCxnSpPr>
            <a:stCxn id="7" idx="0"/>
            <a:endCxn id="16" idx="1"/>
          </p:cNvCxnSpPr>
          <p:nvPr/>
        </p:nvCxnSpPr>
        <p:spPr>
          <a:xfrm rot="5400000" flipH="1" flipV="1">
            <a:off x="6372898" y="1578407"/>
            <a:ext cx="1164701" cy="2890662"/>
          </a:xfrm>
          <a:prstGeom prst="bentConnector2">
            <a:avLst/>
          </a:prstGeom>
          <a:ln w="9525">
            <a:solidFill>
              <a:srgbClr val="FF3333"/>
            </a:solidFill>
            <a:prstDash val="sysDot"/>
            <a:tailEnd type="arrow" w="sm" len="sm"/>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993F77E7-80CC-3E46-854A-482FA444269C}"/>
              </a:ext>
            </a:extLst>
          </p:cNvPr>
          <p:cNvSpPr txBox="1"/>
          <p:nvPr/>
        </p:nvSpPr>
        <p:spPr>
          <a:xfrm>
            <a:off x="3407285" y="4255840"/>
            <a:ext cx="683451" cy="196208"/>
          </a:xfrm>
          <a:prstGeom prst="rect">
            <a:avLst/>
          </a:prstGeom>
          <a:noFill/>
        </p:spPr>
        <p:txBody>
          <a:bodyPr wrap="square" rtlCol="0">
            <a:spAutoFit/>
          </a:bodyPr>
          <a:lstStyle/>
          <a:p>
            <a:pPr algn="ctr"/>
            <a:r>
              <a:rPr lang="fr-FR" sz="675" dirty="0">
                <a:solidFill>
                  <a:srgbClr val="4B4B4D"/>
                </a:solidFill>
                <a:latin typeface="Nexa Heavy" pitchFamily="2" charset="0"/>
                <a:ea typeface="Nexa Thin" pitchFamily="2" charset="0"/>
              </a:rPr>
              <a:t>USA</a:t>
            </a:r>
            <a:endParaRPr lang="fr-FR" sz="675" dirty="0">
              <a:solidFill>
                <a:srgbClr val="4B4B4D"/>
              </a:solidFill>
              <a:latin typeface="Nexa Thin" pitchFamily="2" charset="0"/>
              <a:ea typeface="Nexa Thin" pitchFamily="2" charset="0"/>
            </a:endParaRPr>
          </a:p>
        </p:txBody>
      </p:sp>
      <p:sp>
        <p:nvSpPr>
          <p:cNvPr id="23" name="ZoneTexte 22">
            <a:extLst>
              <a:ext uri="{FF2B5EF4-FFF2-40B4-BE49-F238E27FC236}">
                <a16:creationId xmlns:a16="http://schemas.microsoft.com/office/drawing/2014/main" id="{F38E0699-B38B-7145-8928-C99257E7BFE8}"/>
              </a:ext>
            </a:extLst>
          </p:cNvPr>
          <p:cNvSpPr txBox="1"/>
          <p:nvPr/>
        </p:nvSpPr>
        <p:spPr>
          <a:xfrm>
            <a:off x="5080193" y="3929282"/>
            <a:ext cx="859446" cy="196208"/>
          </a:xfrm>
          <a:prstGeom prst="rect">
            <a:avLst/>
          </a:prstGeom>
          <a:noFill/>
        </p:spPr>
        <p:txBody>
          <a:bodyPr wrap="square" rtlCol="0">
            <a:spAutoFit/>
          </a:bodyPr>
          <a:lstStyle/>
          <a:p>
            <a:pPr algn="ctr"/>
            <a:r>
              <a:rPr lang="fr-FR" sz="675" dirty="0">
                <a:solidFill>
                  <a:srgbClr val="4B4B4D"/>
                </a:solidFill>
                <a:latin typeface="Nexa Heavy" pitchFamily="2" charset="0"/>
                <a:ea typeface="Nexa Thin" pitchFamily="2" charset="0"/>
              </a:rPr>
              <a:t>FRANCE</a:t>
            </a:r>
            <a:endParaRPr lang="fr-FR" sz="675" dirty="0">
              <a:solidFill>
                <a:srgbClr val="4B4B4D"/>
              </a:solidFill>
              <a:latin typeface="Nexa Thin" pitchFamily="2" charset="0"/>
              <a:ea typeface="Nexa Thin" pitchFamily="2" charset="0"/>
            </a:endParaRPr>
          </a:p>
        </p:txBody>
      </p:sp>
      <p:sp>
        <p:nvSpPr>
          <p:cNvPr id="24" name="ZoneTexte 23">
            <a:extLst>
              <a:ext uri="{FF2B5EF4-FFF2-40B4-BE49-F238E27FC236}">
                <a16:creationId xmlns:a16="http://schemas.microsoft.com/office/drawing/2014/main" id="{C795ECD7-C183-F944-9F36-1694208A2609}"/>
              </a:ext>
            </a:extLst>
          </p:cNvPr>
          <p:cNvSpPr txBox="1"/>
          <p:nvPr/>
        </p:nvSpPr>
        <p:spPr>
          <a:xfrm>
            <a:off x="4046516" y="5334873"/>
            <a:ext cx="809162" cy="196208"/>
          </a:xfrm>
          <a:prstGeom prst="rect">
            <a:avLst/>
          </a:prstGeom>
          <a:noFill/>
        </p:spPr>
        <p:txBody>
          <a:bodyPr wrap="square" rtlCol="0">
            <a:spAutoFit/>
          </a:bodyPr>
          <a:lstStyle/>
          <a:p>
            <a:pPr algn="ctr"/>
            <a:r>
              <a:rPr lang="fr-FR" sz="675" dirty="0">
                <a:solidFill>
                  <a:srgbClr val="4B4B4D"/>
                </a:solidFill>
                <a:latin typeface="Nexa Heavy" pitchFamily="2" charset="0"/>
                <a:ea typeface="Nexa Thin" pitchFamily="2" charset="0"/>
              </a:rPr>
              <a:t>BRAZIL</a:t>
            </a:r>
            <a:endParaRPr lang="fr-FR" sz="675" dirty="0">
              <a:solidFill>
                <a:srgbClr val="4B4B4D"/>
              </a:solidFill>
              <a:latin typeface="Nexa Thin" pitchFamily="2" charset="0"/>
              <a:ea typeface="Nexa Thin" pitchFamily="2" charset="0"/>
            </a:endParaRPr>
          </a:p>
        </p:txBody>
      </p:sp>
      <p:sp>
        <p:nvSpPr>
          <p:cNvPr id="28" name="ZoneTexte 27">
            <a:extLst>
              <a:ext uri="{FF2B5EF4-FFF2-40B4-BE49-F238E27FC236}">
                <a16:creationId xmlns:a16="http://schemas.microsoft.com/office/drawing/2014/main" id="{B49A1ACB-45CA-144B-A768-44D8025F13E4}"/>
              </a:ext>
            </a:extLst>
          </p:cNvPr>
          <p:cNvSpPr txBox="1"/>
          <p:nvPr/>
        </p:nvSpPr>
        <p:spPr>
          <a:xfrm>
            <a:off x="7358313" y="4281978"/>
            <a:ext cx="792400" cy="196208"/>
          </a:xfrm>
          <a:prstGeom prst="rect">
            <a:avLst/>
          </a:prstGeom>
          <a:noFill/>
        </p:spPr>
        <p:txBody>
          <a:bodyPr wrap="square" rtlCol="0">
            <a:spAutoFit/>
          </a:bodyPr>
          <a:lstStyle/>
          <a:p>
            <a:pPr algn="ctr"/>
            <a:r>
              <a:rPr lang="fr-FR" sz="675" dirty="0">
                <a:solidFill>
                  <a:srgbClr val="4B4B4D"/>
                </a:solidFill>
                <a:latin typeface="Nexa Heavy" pitchFamily="2" charset="0"/>
                <a:ea typeface="Nexa Thin" pitchFamily="2" charset="0"/>
              </a:rPr>
              <a:t>CHINA</a:t>
            </a:r>
            <a:endParaRPr lang="fr-FR" sz="675" dirty="0">
              <a:solidFill>
                <a:srgbClr val="4B4B4D"/>
              </a:solidFill>
              <a:latin typeface="Nexa Thin" pitchFamily="2" charset="0"/>
              <a:ea typeface="Nexa Thin" pitchFamily="2" charset="0"/>
            </a:endParaRPr>
          </a:p>
        </p:txBody>
      </p:sp>
      <p:sp>
        <p:nvSpPr>
          <p:cNvPr id="30" name="ZoneTexte 29">
            <a:extLst>
              <a:ext uri="{FF2B5EF4-FFF2-40B4-BE49-F238E27FC236}">
                <a16:creationId xmlns:a16="http://schemas.microsoft.com/office/drawing/2014/main" id="{5C30F40D-22FE-D245-B2FD-872A8FB4E192}"/>
              </a:ext>
            </a:extLst>
          </p:cNvPr>
          <p:cNvSpPr txBox="1"/>
          <p:nvPr/>
        </p:nvSpPr>
        <p:spPr>
          <a:xfrm>
            <a:off x="9489692" y="1831793"/>
            <a:ext cx="440410" cy="362049"/>
          </a:xfrm>
          <a:prstGeom prst="rect">
            <a:avLst/>
          </a:prstGeom>
          <a:noFill/>
        </p:spPr>
        <p:txBody>
          <a:bodyPr wrap="square" rtlCol="0">
            <a:spAutoFit/>
          </a:bodyPr>
          <a:lstStyle/>
          <a:p>
            <a:r>
              <a:rPr lang="fr-FR" sz="600" dirty="0">
                <a:solidFill>
                  <a:srgbClr val="4B4B4D"/>
                </a:solidFill>
                <a:latin typeface="Nexa Heavy" pitchFamily="2" charset="0"/>
                <a:ea typeface="Nexa Thin" pitchFamily="2" charset="0"/>
              </a:rPr>
              <a:t>LILLE</a:t>
            </a:r>
            <a:endParaRPr lang="fr-FR" sz="600" dirty="0">
              <a:solidFill>
                <a:srgbClr val="4B4B4D"/>
              </a:solidFill>
              <a:latin typeface="Nexa Thin" pitchFamily="2" charset="0"/>
              <a:ea typeface="Nexa Thin" pitchFamily="2" charset="0"/>
            </a:endParaRPr>
          </a:p>
        </p:txBody>
      </p:sp>
      <p:sp>
        <p:nvSpPr>
          <p:cNvPr id="31" name="ZoneTexte 30">
            <a:extLst>
              <a:ext uri="{FF2B5EF4-FFF2-40B4-BE49-F238E27FC236}">
                <a16:creationId xmlns:a16="http://schemas.microsoft.com/office/drawing/2014/main" id="{00CE89F8-BC6D-3D40-A6C1-5BCD2BD60F64}"/>
              </a:ext>
            </a:extLst>
          </p:cNvPr>
          <p:cNvSpPr txBox="1"/>
          <p:nvPr/>
        </p:nvSpPr>
        <p:spPr>
          <a:xfrm>
            <a:off x="9051027" y="2432742"/>
            <a:ext cx="478123" cy="362049"/>
          </a:xfrm>
          <a:prstGeom prst="rect">
            <a:avLst/>
          </a:prstGeom>
          <a:noFill/>
        </p:spPr>
        <p:txBody>
          <a:bodyPr wrap="square" rtlCol="0">
            <a:spAutoFit/>
          </a:bodyPr>
          <a:lstStyle/>
          <a:p>
            <a:pPr algn="r"/>
            <a:r>
              <a:rPr lang="fr-FR" sz="600" dirty="0">
                <a:solidFill>
                  <a:srgbClr val="4B4B4D"/>
                </a:solidFill>
                <a:latin typeface="Nexa Heavy" pitchFamily="2" charset="0"/>
                <a:ea typeface="Nexa Thin" pitchFamily="2" charset="0"/>
              </a:rPr>
              <a:t>PARIS</a:t>
            </a:r>
            <a:endParaRPr lang="fr-FR" sz="600" dirty="0">
              <a:solidFill>
                <a:srgbClr val="4B4B4D"/>
              </a:solidFill>
              <a:latin typeface="Nexa Thin" pitchFamily="2" charset="0"/>
              <a:ea typeface="Nexa Thin" pitchFamily="2" charset="0"/>
            </a:endParaRPr>
          </a:p>
        </p:txBody>
      </p:sp>
      <p:sp>
        <p:nvSpPr>
          <p:cNvPr id="32" name="ZoneTexte 31">
            <a:extLst>
              <a:ext uri="{FF2B5EF4-FFF2-40B4-BE49-F238E27FC236}">
                <a16:creationId xmlns:a16="http://schemas.microsoft.com/office/drawing/2014/main" id="{2323F68D-28C1-0349-8DA7-0B7BC8C3026A}"/>
              </a:ext>
            </a:extLst>
          </p:cNvPr>
          <p:cNvSpPr txBox="1"/>
          <p:nvPr/>
        </p:nvSpPr>
        <p:spPr>
          <a:xfrm>
            <a:off x="8702986" y="2825722"/>
            <a:ext cx="1006110" cy="276999"/>
          </a:xfrm>
          <a:prstGeom prst="rect">
            <a:avLst/>
          </a:prstGeom>
          <a:noFill/>
        </p:spPr>
        <p:txBody>
          <a:bodyPr wrap="square" rtlCol="0">
            <a:spAutoFit/>
          </a:bodyPr>
          <a:lstStyle/>
          <a:p>
            <a:pPr algn="r"/>
            <a:r>
              <a:rPr lang="fr-FR" sz="600" dirty="0">
                <a:solidFill>
                  <a:srgbClr val="4B4B4D"/>
                </a:solidFill>
                <a:latin typeface="Nexa Heavy" pitchFamily="2" charset="0"/>
                <a:ea typeface="Nexa Thin" pitchFamily="2" charset="0"/>
              </a:rPr>
              <a:t>SOPHIA </a:t>
            </a:r>
          </a:p>
          <a:p>
            <a:pPr algn="r"/>
            <a:r>
              <a:rPr lang="fr-FR" sz="600" dirty="0">
                <a:solidFill>
                  <a:srgbClr val="4B4B4D"/>
                </a:solidFill>
                <a:latin typeface="Nexa Heavy" pitchFamily="2" charset="0"/>
                <a:ea typeface="Nexa Thin" pitchFamily="2" charset="0"/>
              </a:rPr>
              <a:t>ANTIPOLIS</a:t>
            </a:r>
            <a:endParaRPr lang="fr-FR" sz="600" dirty="0">
              <a:solidFill>
                <a:srgbClr val="4B4B4D"/>
              </a:solidFill>
              <a:latin typeface="Nexa Thin" pitchFamily="2" charset="0"/>
              <a:ea typeface="Nexa Thin" pitchFamily="2" charset="0"/>
            </a:endParaRPr>
          </a:p>
        </p:txBody>
      </p:sp>
      <p:pic>
        <p:nvPicPr>
          <p:cNvPr id="3" name="Image 2">
            <a:extLst>
              <a:ext uri="{FF2B5EF4-FFF2-40B4-BE49-F238E27FC236}">
                <a16:creationId xmlns:a16="http://schemas.microsoft.com/office/drawing/2014/main" id="{E279AB0B-ED5B-8345-AC11-1744A0B1B216}"/>
              </a:ext>
            </a:extLst>
          </p:cNvPr>
          <p:cNvPicPr>
            <a:picLocks noChangeAspect="1"/>
          </p:cNvPicPr>
          <p:nvPr/>
        </p:nvPicPr>
        <p:blipFill>
          <a:blip r:embed="rId2"/>
          <a:stretch>
            <a:fillRect/>
          </a:stretch>
        </p:blipFill>
        <p:spPr>
          <a:xfrm>
            <a:off x="3564633" y="3992857"/>
            <a:ext cx="355600" cy="279400"/>
          </a:xfrm>
          <a:prstGeom prst="rect">
            <a:avLst/>
          </a:prstGeom>
        </p:spPr>
      </p:pic>
      <p:sp>
        <p:nvSpPr>
          <p:cNvPr id="146" name="ZoneTexte 145">
            <a:extLst>
              <a:ext uri="{FF2B5EF4-FFF2-40B4-BE49-F238E27FC236}">
                <a16:creationId xmlns:a16="http://schemas.microsoft.com/office/drawing/2014/main" id="{563D546F-0700-334D-B76C-36F0EF0C4B3F}"/>
              </a:ext>
            </a:extLst>
          </p:cNvPr>
          <p:cNvSpPr txBox="1"/>
          <p:nvPr/>
        </p:nvSpPr>
        <p:spPr>
          <a:xfrm>
            <a:off x="4274236" y="5043542"/>
            <a:ext cx="349185" cy="261610"/>
          </a:xfrm>
          <a:prstGeom prst="rect">
            <a:avLst/>
          </a:prstGeom>
          <a:noFill/>
        </p:spPr>
        <p:txBody>
          <a:bodyPr wrap="square" rtlCol="0">
            <a:spAutoFit/>
          </a:bodyPr>
          <a:lstStyle/>
          <a:p>
            <a:pPr algn="ctr"/>
            <a:r>
              <a:rPr lang="fr-FR" sz="1050" dirty="0">
                <a:solidFill>
                  <a:schemeClr val="bg1"/>
                </a:solidFill>
                <a:latin typeface="Nexa Light" panose="02000000000000000000" pitchFamily="2" charset="77"/>
              </a:rPr>
              <a:t>SK</a:t>
            </a:r>
          </a:p>
        </p:txBody>
      </p:sp>
      <p:sp>
        <p:nvSpPr>
          <p:cNvPr id="147" name="ZoneTexte 146">
            <a:extLst>
              <a:ext uri="{FF2B5EF4-FFF2-40B4-BE49-F238E27FC236}">
                <a16:creationId xmlns:a16="http://schemas.microsoft.com/office/drawing/2014/main" id="{E199E2E7-05F1-B346-88A9-72B37F335594}"/>
              </a:ext>
            </a:extLst>
          </p:cNvPr>
          <p:cNvSpPr txBox="1"/>
          <p:nvPr/>
        </p:nvSpPr>
        <p:spPr>
          <a:xfrm>
            <a:off x="7592291" y="3984324"/>
            <a:ext cx="349185" cy="261610"/>
          </a:xfrm>
          <a:prstGeom prst="rect">
            <a:avLst/>
          </a:prstGeom>
          <a:noFill/>
        </p:spPr>
        <p:txBody>
          <a:bodyPr wrap="square" rtlCol="0">
            <a:spAutoFit/>
          </a:bodyPr>
          <a:lstStyle/>
          <a:p>
            <a:pPr algn="ctr"/>
            <a:r>
              <a:rPr lang="fr-FR" sz="1050" dirty="0">
                <a:solidFill>
                  <a:schemeClr val="bg1"/>
                </a:solidFill>
                <a:latin typeface="Nexa Light" panose="02000000000000000000" pitchFamily="2" charset="77"/>
              </a:rPr>
              <a:t>SK</a:t>
            </a:r>
          </a:p>
        </p:txBody>
      </p:sp>
      <p:sp>
        <p:nvSpPr>
          <p:cNvPr id="148" name="ZoneTexte 147">
            <a:extLst>
              <a:ext uri="{FF2B5EF4-FFF2-40B4-BE49-F238E27FC236}">
                <a16:creationId xmlns:a16="http://schemas.microsoft.com/office/drawing/2014/main" id="{0A9E53A1-0BE3-E345-9568-25DE16C1C68B}"/>
              </a:ext>
            </a:extLst>
          </p:cNvPr>
          <p:cNvSpPr txBox="1"/>
          <p:nvPr/>
        </p:nvSpPr>
        <p:spPr>
          <a:xfrm>
            <a:off x="9646984" y="2787379"/>
            <a:ext cx="349185" cy="261610"/>
          </a:xfrm>
          <a:prstGeom prst="rect">
            <a:avLst/>
          </a:prstGeom>
          <a:noFill/>
        </p:spPr>
        <p:txBody>
          <a:bodyPr wrap="square" rtlCol="0">
            <a:spAutoFit/>
          </a:bodyPr>
          <a:lstStyle/>
          <a:p>
            <a:pPr algn="ctr"/>
            <a:r>
              <a:rPr lang="fr-FR" sz="1050" dirty="0">
                <a:solidFill>
                  <a:schemeClr val="bg1"/>
                </a:solidFill>
                <a:latin typeface="Nexa Light" panose="02000000000000000000" pitchFamily="2" charset="77"/>
              </a:rPr>
              <a:t>SK</a:t>
            </a:r>
          </a:p>
        </p:txBody>
      </p:sp>
      <p:sp>
        <p:nvSpPr>
          <p:cNvPr id="149" name="ZoneTexte 148">
            <a:extLst>
              <a:ext uri="{FF2B5EF4-FFF2-40B4-BE49-F238E27FC236}">
                <a16:creationId xmlns:a16="http://schemas.microsoft.com/office/drawing/2014/main" id="{6B22DDD7-E0EF-D047-99A0-EAA1CD35AC13}"/>
              </a:ext>
            </a:extLst>
          </p:cNvPr>
          <p:cNvSpPr txBox="1"/>
          <p:nvPr/>
        </p:nvSpPr>
        <p:spPr>
          <a:xfrm>
            <a:off x="9216867" y="1731560"/>
            <a:ext cx="349185" cy="261610"/>
          </a:xfrm>
          <a:prstGeom prst="rect">
            <a:avLst/>
          </a:prstGeom>
          <a:noFill/>
        </p:spPr>
        <p:txBody>
          <a:bodyPr wrap="square" rtlCol="0">
            <a:spAutoFit/>
          </a:bodyPr>
          <a:lstStyle/>
          <a:p>
            <a:pPr algn="ctr"/>
            <a:r>
              <a:rPr lang="fr-FR" sz="1050" dirty="0">
                <a:solidFill>
                  <a:schemeClr val="bg1"/>
                </a:solidFill>
                <a:latin typeface="Nexa Light" panose="02000000000000000000" pitchFamily="2" charset="77"/>
              </a:rPr>
              <a:t>SK</a:t>
            </a:r>
          </a:p>
        </p:txBody>
      </p:sp>
      <p:sp>
        <p:nvSpPr>
          <p:cNvPr id="150" name="ZoneTexte 149">
            <a:extLst>
              <a:ext uri="{FF2B5EF4-FFF2-40B4-BE49-F238E27FC236}">
                <a16:creationId xmlns:a16="http://schemas.microsoft.com/office/drawing/2014/main" id="{33CF76A6-513F-284B-BC4F-87A14DA91AEC}"/>
              </a:ext>
            </a:extLst>
          </p:cNvPr>
          <p:cNvSpPr txBox="1"/>
          <p:nvPr/>
        </p:nvSpPr>
        <p:spPr>
          <a:xfrm>
            <a:off x="9157980" y="2159269"/>
            <a:ext cx="349185" cy="261610"/>
          </a:xfrm>
          <a:prstGeom prst="rect">
            <a:avLst/>
          </a:prstGeom>
          <a:noFill/>
        </p:spPr>
        <p:txBody>
          <a:bodyPr wrap="square" rtlCol="0">
            <a:spAutoFit/>
          </a:bodyPr>
          <a:lstStyle/>
          <a:p>
            <a:pPr algn="ctr"/>
            <a:r>
              <a:rPr lang="fr-FR" sz="1050" dirty="0">
                <a:solidFill>
                  <a:schemeClr val="bg1"/>
                </a:solidFill>
                <a:latin typeface="Nexa Light" panose="02000000000000000000" pitchFamily="2" charset="77"/>
              </a:rPr>
              <a:t>SK</a:t>
            </a:r>
          </a:p>
        </p:txBody>
      </p:sp>
      <p:sp>
        <p:nvSpPr>
          <p:cNvPr id="145" name="Titre 1">
            <a:extLst>
              <a:ext uri="{FF2B5EF4-FFF2-40B4-BE49-F238E27FC236}">
                <a16:creationId xmlns:a16="http://schemas.microsoft.com/office/drawing/2014/main" id="{B2911099-6912-3641-BFFB-547D77216C58}"/>
              </a:ext>
            </a:extLst>
          </p:cNvPr>
          <p:cNvSpPr>
            <a:spLocks noGrp="1"/>
          </p:cNvSpPr>
          <p:nvPr>
            <p:ph type="ctrTitle" hasCustomPrompt="1"/>
          </p:nvPr>
        </p:nvSpPr>
        <p:spPr>
          <a:xfrm>
            <a:off x="420364" y="377790"/>
            <a:ext cx="3811916" cy="961444"/>
          </a:xfrm>
          <a:prstGeom prst="rect">
            <a:avLst/>
          </a:prstGeom>
        </p:spPr>
        <p:txBody>
          <a:bodyPr anchor="t"/>
          <a:lstStyle>
            <a:lvl1pPr algn="l">
              <a:defRPr sz="3200" b="0" i="0">
                <a:latin typeface="Nexa Light" panose="02000000000000000000" pitchFamily="2" charset="77"/>
              </a:defRPr>
            </a:lvl1pPr>
          </a:lstStyle>
          <a:p>
            <a:r>
              <a:rPr lang="fr-FR" dirty="0"/>
              <a:t>TITRE</a:t>
            </a:r>
          </a:p>
        </p:txBody>
      </p:sp>
      <p:sp>
        <p:nvSpPr>
          <p:cNvPr id="152" name="Oval 13">
            <a:extLst>
              <a:ext uri="{FF2B5EF4-FFF2-40B4-BE49-F238E27FC236}">
                <a16:creationId xmlns:a16="http://schemas.microsoft.com/office/drawing/2014/main" id="{2ACEFD9E-E52C-B247-94A4-172246794DB3}"/>
              </a:ext>
            </a:extLst>
          </p:cNvPr>
          <p:cNvSpPr>
            <a:spLocks noChangeArrowheads="1"/>
          </p:cNvSpPr>
          <p:nvPr userDrawn="1"/>
        </p:nvSpPr>
        <p:spPr bwMode="auto">
          <a:xfrm>
            <a:off x="5714140" y="5430361"/>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153" name="ZoneTexte 152">
            <a:extLst>
              <a:ext uri="{FF2B5EF4-FFF2-40B4-BE49-F238E27FC236}">
                <a16:creationId xmlns:a16="http://schemas.microsoft.com/office/drawing/2014/main" id="{2ECDE17B-2C9E-1546-AA23-E99BF872FC92}"/>
              </a:ext>
            </a:extLst>
          </p:cNvPr>
          <p:cNvSpPr txBox="1"/>
          <p:nvPr userDrawn="1"/>
        </p:nvSpPr>
        <p:spPr>
          <a:xfrm>
            <a:off x="5408772" y="5758393"/>
            <a:ext cx="897908" cy="196208"/>
          </a:xfrm>
          <a:prstGeom prst="rect">
            <a:avLst/>
          </a:prstGeom>
          <a:noFill/>
        </p:spPr>
        <p:txBody>
          <a:bodyPr wrap="square" rtlCol="0">
            <a:spAutoFit/>
          </a:bodyPr>
          <a:lstStyle/>
          <a:p>
            <a:pPr algn="ctr"/>
            <a:r>
              <a:rPr lang="fr-FR" sz="675" dirty="0">
                <a:solidFill>
                  <a:srgbClr val="4B4B4D"/>
                </a:solidFill>
                <a:latin typeface="Nexa Heavy" pitchFamily="2" charset="0"/>
                <a:ea typeface="Nexa Thin" pitchFamily="2" charset="0"/>
              </a:rPr>
              <a:t>SOUTH AFRICA</a:t>
            </a:r>
            <a:endParaRPr lang="fr-FR" sz="675" dirty="0">
              <a:solidFill>
                <a:srgbClr val="4B4B4D"/>
              </a:solidFill>
              <a:latin typeface="Nexa Thin" pitchFamily="2" charset="0"/>
              <a:ea typeface="Nexa Thin" pitchFamily="2" charset="0"/>
            </a:endParaRPr>
          </a:p>
        </p:txBody>
      </p:sp>
      <p:sp>
        <p:nvSpPr>
          <p:cNvPr id="154" name="ZoneTexte 153">
            <a:extLst>
              <a:ext uri="{FF2B5EF4-FFF2-40B4-BE49-F238E27FC236}">
                <a16:creationId xmlns:a16="http://schemas.microsoft.com/office/drawing/2014/main" id="{7A77CE17-774E-674D-8E10-D921EB623186}"/>
              </a:ext>
            </a:extLst>
          </p:cNvPr>
          <p:cNvSpPr txBox="1"/>
          <p:nvPr userDrawn="1"/>
        </p:nvSpPr>
        <p:spPr>
          <a:xfrm>
            <a:off x="5689200" y="5455659"/>
            <a:ext cx="349185" cy="261610"/>
          </a:xfrm>
          <a:prstGeom prst="rect">
            <a:avLst/>
          </a:prstGeom>
          <a:noFill/>
        </p:spPr>
        <p:txBody>
          <a:bodyPr wrap="square" rtlCol="0">
            <a:spAutoFit/>
          </a:bodyPr>
          <a:lstStyle/>
          <a:p>
            <a:pPr algn="ctr"/>
            <a:r>
              <a:rPr lang="fr-FR" sz="1050" dirty="0">
                <a:solidFill>
                  <a:schemeClr val="bg1"/>
                </a:solidFill>
                <a:latin typeface="Nexa Light" panose="02000000000000000000" pitchFamily="2" charset="77"/>
              </a:rPr>
              <a:t>SK</a:t>
            </a:r>
          </a:p>
        </p:txBody>
      </p:sp>
      <p:pic>
        <p:nvPicPr>
          <p:cNvPr id="151" name="Image 150">
            <a:extLst>
              <a:ext uri="{FF2B5EF4-FFF2-40B4-BE49-F238E27FC236}">
                <a16:creationId xmlns:a16="http://schemas.microsoft.com/office/drawing/2014/main" id="{F8F7CD02-501E-D742-90BE-D6108437CB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57573" y="6215556"/>
            <a:ext cx="2476617" cy="427952"/>
          </a:xfrm>
          <a:prstGeom prst="rect">
            <a:avLst/>
          </a:prstGeom>
        </p:spPr>
      </p:pic>
    </p:spTree>
    <p:extLst>
      <p:ext uri="{BB962C8B-B14F-4D97-AF65-F5344CB8AC3E}">
        <p14:creationId xmlns:p14="http://schemas.microsoft.com/office/powerpoint/2010/main" val="27766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 - Marque | Homme">
  <p:cSld name="1 - Marque | Homm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11"/>
          <p:cNvSpPr txBox="1">
            <a:spLocks noGrp="1"/>
          </p:cNvSpPr>
          <p:nvPr>
            <p:ph type="subTitle" idx="1"/>
          </p:nvPr>
        </p:nvSpPr>
        <p:spPr>
          <a:xfrm>
            <a:off x="6692900" y="3034724"/>
            <a:ext cx="3934380" cy="677108"/>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12" name="Google Shape;12;p11"/>
          <p:cNvPicPr preferRelativeResize="0"/>
          <p:nvPr/>
        </p:nvPicPr>
        <p:blipFill rotWithShape="1">
          <a:blip r:embed="rId3">
            <a:alphaModFix/>
          </a:blip>
          <a:srcRect/>
          <a:stretch/>
        </p:blipFill>
        <p:spPr>
          <a:xfrm>
            <a:off x="5522206" y="738234"/>
            <a:ext cx="6197600" cy="2197100"/>
          </a:xfrm>
          <a:prstGeom prst="rect">
            <a:avLst/>
          </a:prstGeom>
          <a:noFill/>
          <a:ln>
            <a:noFill/>
          </a:ln>
        </p:spPr>
      </p:pic>
      <p:pic>
        <p:nvPicPr>
          <p:cNvPr id="13" name="Google Shape;13;p11"/>
          <p:cNvPicPr preferRelativeResize="0"/>
          <p:nvPr/>
        </p:nvPicPr>
        <p:blipFill rotWithShape="1">
          <a:blip r:embed="rId4">
            <a:alphaModFix/>
          </a:blip>
          <a:srcRect/>
          <a:stretch/>
        </p:blipFill>
        <p:spPr>
          <a:xfrm>
            <a:off x="9158444" y="6177627"/>
            <a:ext cx="2654950" cy="458767"/>
          </a:xfrm>
          <a:prstGeom prst="rect">
            <a:avLst/>
          </a:prstGeom>
          <a:noFill/>
          <a:ln>
            <a:noFill/>
          </a:ln>
        </p:spPr>
      </p:pic>
    </p:spTree>
    <p:extLst>
      <p:ext uri="{BB962C8B-B14F-4D97-AF65-F5344CB8AC3E}">
        <p14:creationId xmlns:p14="http://schemas.microsoft.com/office/powerpoint/2010/main" val="697676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 - Marque | Femme">
  <p:cSld name="2 - Marque | Femm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12"/>
          <p:cNvSpPr txBox="1">
            <a:spLocks noGrp="1"/>
          </p:cNvSpPr>
          <p:nvPr>
            <p:ph type="subTitle" idx="1"/>
          </p:nvPr>
        </p:nvSpPr>
        <p:spPr>
          <a:xfrm>
            <a:off x="6692900" y="3034724"/>
            <a:ext cx="3934380" cy="677108"/>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16" name="Google Shape;16;p12"/>
          <p:cNvPicPr preferRelativeResize="0"/>
          <p:nvPr/>
        </p:nvPicPr>
        <p:blipFill rotWithShape="1">
          <a:blip r:embed="rId3">
            <a:alphaModFix/>
          </a:blip>
          <a:srcRect/>
          <a:stretch/>
        </p:blipFill>
        <p:spPr>
          <a:xfrm>
            <a:off x="5522206" y="738234"/>
            <a:ext cx="6197600" cy="2197100"/>
          </a:xfrm>
          <a:prstGeom prst="rect">
            <a:avLst/>
          </a:prstGeom>
          <a:noFill/>
          <a:ln>
            <a:noFill/>
          </a:ln>
        </p:spPr>
      </p:pic>
      <p:pic>
        <p:nvPicPr>
          <p:cNvPr id="17" name="Google Shape;17;p12"/>
          <p:cNvPicPr preferRelativeResize="0"/>
          <p:nvPr/>
        </p:nvPicPr>
        <p:blipFill rotWithShape="1">
          <a:blip r:embed="rId4">
            <a:alphaModFix/>
          </a:blip>
          <a:srcRect/>
          <a:stretch/>
        </p:blipFill>
        <p:spPr>
          <a:xfrm>
            <a:off x="9158444" y="6177627"/>
            <a:ext cx="2654950" cy="458767"/>
          </a:xfrm>
          <a:prstGeom prst="rect">
            <a:avLst/>
          </a:prstGeom>
          <a:noFill/>
          <a:ln>
            <a:noFill/>
          </a:ln>
        </p:spPr>
      </p:pic>
    </p:spTree>
    <p:extLst>
      <p:ext uri="{BB962C8B-B14F-4D97-AF65-F5344CB8AC3E}">
        <p14:creationId xmlns:p14="http://schemas.microsoft.com/office/powerpoint/2010/main" val="3130024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 - Le monde selon SKEMA">
  <p:cSld name="3 - Le monde selon SKEMA">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13"/>
          <p:cNvSpPr txBox="1">
            <a:spLocks noGrp="1"/>
          </p:cNvSpPr>
          <p:nvPr>
            <p:ph type="subTitle" idx="1"/>
          </p:nvPr>
        </p:nvSpPr>
        <p:spPr>
          <a:xfrm>
            <a:off x="1357079" y="2346466"/>
            <a:ext cx="3934380" cy="38690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Google Shape;20;p13"/>
          <p:cNvSpPr txBox="1">
            <a:spLocks noGrp="1"/>
          </p:cNvSpPr>
          <p:nvPr>
            <p:ph type="body" idx="2"/>
          </p:nvPr>
        </p:nvSpPr>
        <p:spPr>
          <a:xfrm>
            <a:off x="2426376" y="2780173"/>
            <a:ext cx="1717617" cy="20479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800"/>
              <a:buFont typeface="Arial"/>
              <a:buNone/>
              <a:defRPr sz="8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1" name="Google Shape;21;p13"/>
          <p:cNvPicPr preferRelativeResize="0"/>
          <p:nvPr/>
        </p:nvPicPr>
        <p:blipFill rotWithShape="1">
          <a:blip r:embed="rId3">
            <a:alphaModFix/>
          </a:blip>
          <a:srcRect/>
          <a:stretch/>
        </p:blipFill>
        <p:spPr>
          <a:xfrm>
            <a:off x="511219" y="597308"/>
            <a:ext cx="5626100" cy="1841500"/>
          </a:xfrm>
          <a:prstGeom prst="rect">
            <a:avLst/>
          </a:prstGeom>
          <a:noFill/>
          <a:ln>
            <a:noFill/>
          </a:ln>
        </p:spPr>
      </p:pic>
      <p:pic>
        <p:nvPicPr>
          <p:cNvPr id="22" name="Google Shape;22;p13" descr="Une image contenant dessin&#10;&#10;Description générée automatiquement"/>
          <p:cNvPicPr preferRelativeResize="0"/>
          <p:nvPr/>
        </p:nvPicPr>
        <p:blipFill rotWithShape="1">
          <a:blip r:embed="rId4">
            <a:alphaModFix/>
          </a:blip>
          <a:srcRect/>
          <a:stretch/>
        </p:blipFill>
        <p:spPr>
          <a:xfrm>
            <a:off x="9358210" y="6211592"/>
            <a:ext cx="2475980" cy="427166"/>
          </a:xfrm>
          <a:prstGeom prst="rect">
            <a:avLst/>
          </a:prstGeom>
          <a:noFill/>
          <a:ln>
            <a:noFill/>
          </a:ln>
        </p:spPr>
      </p:pic>
    </p:spTree>
    <p:extLst>
      <p:ext uri="{BB962C8B-B14F-4D97-AF65-F5344CB8AC3E}">
        <p14:creationId xmlns:p14="http://schemas.microsoft.com/office/powerpoint/2010/main" val="419422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5 - Titre, Sous-Titre, Texte">
  <p:cSld name="15 - Titre, Sous-Titre, Texte">
    <p:spTree>
      <p:nvGrpSpPr>
        <p:cNvPr id="1" name="Shape 23"/>
        <p:cNvGrpSpPr/>
        <p:nvPr/>
      </p:nvGrpSpPr>
      <p:grpSpPr>
        <a:xfrm>
          <a:off x="0" y="0"/>
          <a:ext cx="0" cy="0"/>
          <a:chOff x="0" y="0"/>
          <a:chExt cx="0" cy="0"/>
        </a:xfrm>
      </p:grpSpPr>
      <p:sp>
        <p:nvSpPr>
          <p:cNvPr id="24" name="Google Shape;24;p14"/>
          <p:cNvSpPr txBox="1">
            <a:spLocks noGrp="1"/>
          </p:cNvSpPr>
          <p:nvPr>
            <p:ph type="ctrTitle"/>
          </p:nvPr>
        </p:nvSpPr>
        <p:spPr>
          <a:xfrm>
            <a:off x="838200" y="673046"/>
            <a:ext cx="10460420" cy="693299"/>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E7433C"/>
              </a:buClr>
              <a:buSzPts val="4000"/>
              <a:buFont typeface="Arial"/>
              <a:buNone/>
              <a:defRPr sz="4000" b="0" i="0" u="none" strike="noStrike" cap="none">
                <a:solidFill>
                  <a:srgbClr val="E7433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14"/>
          <p:cNvSpPr txBox="1">
            <a:spLocks noGrp="1"/>
          </p:cNvSpPr>
          <p:nvPr>
            <p:ph type="body" idx="1"/>
          </p:nvPr>
        </p:nvSpPr>
        <p:spPr>
          <a:xfrm>
            <a:off x="838582" y="2255761"/>
            <a:ext cx="10460038" cy="35586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14"/>
          <p:cNvSpPr txBox="1">
            <a:spLocks noGrp="1"/>
          </p:cNvSpPr>
          <p:nvPr>
            <p:ph type="body" idx="2"/>
          </p:nvPr>
        </p:nvSpPr>
        <p:spPr>
          <a:xfrm>
            <a:off x="838200" y="1610139"/>
            <a:ext cx="10460038" cy="40711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7" name="Google Shape;27;p14"/>
          <p:cNvPicPr preferRelativeResize="0"/>
          <p:nvPr/>
        </p:nvPicPr>
        <p:blipFill rotWithShape="1">
          <a:blip r:embed="rId2">
            <a:alphaModFix/>
          </a:blip>
          <a:srcRect/>
          <a:stretch/>
        </p:blipFill>
        <p:spPr>
          <a:xfrm>
            <a:off x="9357573" y="6215556"/>
            <a:ext cx="2476617" cy="427952"/>
          </a:xfrm>
          <a:prstGeom prst="rect">
            <a:avLst/>
          </a:prstGeom>
          <a:noFill/>
          <a:ln>
            <a:noFill/>
          </a:ln>
        </p:spPr>
      </p:pic>
    </p:spTree>
    <p:extLst>
      <p:ext uri="{BB962C8B-B14F-4D97-AF65-F5344CB8AC3E}">
        <p14:creationId xmlns:p14="http://schemas.microsoft.com/office/powerpoint/2010/main" val="3095440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8 - Titre, Sous-Titre, Liste à puces">
  <p:cSld name="18 - Titre, Sous-Titre, Liste à puces">
    <p:spTree>
      <p:nvGrpSpPr>
        <p:cNvPr id="1" name="Shape 32"/>
        <p:cNvGrpSpPr/>
        <p:nvPr/>
      </p:nvGrpSpPr>
      <p:grpSpPr>
        <a:xfrm>
          <a:off x="0" y="0"/>
          <a:ext cx="0" cy="0"/>
          <a:chOff x="0" y="0"/>
          <a:chExt cx="0" cy="0"/>
        </a:xfrm>
      </p:grpSpPr>
      <p:sp>
        <p:nvSpPr>
          <p:cNvPr id="33" name="Google Shape;33;p16"/>
          <p:cNvSpPr txBox="1">
            <a:spLocks noGrp="1"/>
          </p:cNvSpPr>
          <p:nvPr>
            <p:ph type="ctrTitle"/>
          </p:nvPr>
        </p:nvSpPr>
        <p:spPr>
          <a:xfrm>
            <a:off x="838200" y="673046"/>
            <a:ext cx="10460420" cy="693299"/>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E7433C"/>
              </a:buClr>
              <a:buSzPts val="4000"/>
              <a:buFont typeface="Arial"/>
              <a:buNone/>
              <a:defRPr sz="4000" b="0" i="0" u="none" strike="noStrike" cap="none">
                <a:solidFill>
                  <a:srgbClr val="E7433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 name="Google Shape;34;p16"/>
          <p:cNvSpPr txBox="1">
            <a:spLocks noGrp="1"/>
          </p:cNvSpPr>
          <p:nvPr>
            <p:ph type="subTitle" idx="1"/>
          </p:nvPr>
        </p:nvSpPr>
        <p:spPr>
          <a:xfrm>
            <a:off x="838199" y="1499969"/>
            <a:ext cx="10460421" cy="150164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700"/>
              <a:buFont typeface="Arial"/>
              <a:buNone/>
              <a:defRPr sz="2700" b="0" i="0" u="none" strike="noStrike" cap="none">
                <a:solidFill>
                  <a:schemeClr val="dk1"/>
                </a:solidFill>
                <a:latin typeface="Times New Roman"/>
                <a:ea typeface="Times New Roman"/>
                <a:cs typeface="Times New Roman"/>
                <a:sym typeface="Times New Roman"/>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35" name="Google Shape;35;p16"/>
          <p:cNvSpPr txBox="1">
            <a:spLocks noGrp="1"/>
          </p:cNvSpPr>
          <p:nvPr>
            <p:ph type="body" idx="2"/>
          </p:nvPr>
        </p:nvSpPr>
        <p:spPr>
          <a:xfrm>
            <a:off x="838198" y="3140765"/>
            <a:ext cx="10460419" cy="250466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6" name="Google Shape;36;p16"/>
          <p:cNvPicPr preferRelativeResize="0"/>
          <p:nvPr/>
        </p:nvPicPr>
        <p:blipFill rotWithShape="1">
          <a:blip r:embed="rId2">
            <a:alphaModFix/>
          </a:blip>
          <a:srcRect/>
          <a:stretch/>
        </p:blipFill>
        <p:spPr>
          <a:xfrm>
            <a:off x="9357573" y="6215556"/>
            <a:ext cx="2476617" cy="427952"/>
          </a:xfrm>
          <a:prstGeom prst="rect">
            <a:avLst/>
          </a:prstGeom>
          <a:noFill/>
          <a:ln>
            <a:noFill/>
          </a:ln>
        </p:spPr>
      </p:pic>
    </p:spTree>
    <p:extLst>
      <p:ext uri="{BB962C8B-B14F-4D97-AF65-F5344CB8AC3E}">
        <p14:creationId xmlns:p14="http://schemas.microsoft.com/office/powerpoint/2010/main" val="4043587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0 - Dégradé Marque, Titre">
  <p:cSld name="20 - Dégradé Marque, Titre">
    <p:spTree>
      <p:nvGrpSpPr>
        <p:cNvPr id="1" name="Shape 37"/>
        <p:cNvGrpSpPr/>
        <p:nvPr/>
      </p:nvGrpSpPr>
      <p:grpSpPr>
        <a:xfrm>
          <a:off x="0" y="0"/>
          <a:ext cx="0" cy="0"/>
          <a:chOff x="0" y="0"/>
          <a:chExt cx="0" cy="0"/>
        </a:xfrm>
      </p:grpSpPr>
      <p:sp>
        <p:nvSpPr>
          <p:cNvPr id="38" name="Google Shape;38;p17"/>
          <p:cNvSpPr/>
          <p:nvPr/>
        </p:nvSpPr>
        <p:spPr>
          <a:xfrm>
            <a:off x="0" y="0"/>
            <a:ext cx="12192000" cy="6858000"/>
          </a:xfrm>
          <a:prstGeom prst="rect">
            <a:avLst/>
          </a:prstGeom>
          <a:gradFill>
            <a:gsLst>
              <a:gs pos="0">
                <a:srgbClr val="B8012D"/>
              </a:gs>
              <a:gs pos="9000">
                <a:srgbClr val="B8012D"/>
              </a:gs>
              <a:gs pos="100000">
                <a:srgbClr val="E7433C"/>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 name="Google Shape;39;p17"/>
          <p:cNvSpPr txBox="1">
            <a:spLocks noGrp="1"/>
          </p:cNvSpPr>
          <p:nvPr>
            <p:ph type="ctrTitle"/>
          </p:nvPr>
        </p:nvSpPr>
        <p:spPr>
          <a:xfrm>
            <a:off x="2150799" y="3037466"/>
            <a:ext cx="7890402" cy="783068"/>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lt1"/>
              </a:buClr>
              <a:buSzPts val="4000"/>
              <a:buFont typeface="Arial"/>
              <a:buNone/>
              <a:defRPr sz="4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551709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7 - Carte de nos campus">
  <p:cSld name="37 - Carte de nos campus">
    <p:spTree>
      <p:nvGrpSpPr>
        <p:cNvPr id="1" name="Shape 54"/>
        <p:cNvGrpSpPr/>
        <p:nvPr/>
      </p:nvGrpSpPr>
      <p:grpSpPr>
        <a:xfrm>
          <a:off x="0" y="0"/>
          <a:ext cx="0" cy="0"/>
          <a:chOff x="0" y="0"/>
          <a:chExt cx="0" cy="0"/>
        </a:xfrm>
      </p:grpSpPr>
      <p:sp>
        <p:nvSpPr>
          <p:cNvPr id="55" name="Google Shape;55;p19"/>
          <p:cNvSpPr/>
          <p:nvPr/>
        </p:nvSpPr>
        <p:spPr>
          <a:xfrm>
            <a:off x="2026720" y="2560215"/>
            <a:ext cx="2723863" cy="3607513"/>
          </a:xfrm>
          <a:custGeom>
            <a:avLst/>
            <a:gdLst/>
            <a:ahLst/>
            <a:cxnLst/>
            <a:rect l="l" t="t" r="r" b="b"/>
            <a:pathLst>
              <a:path w="2990" h="3967" extrusionOk="0">
                <a:moveTo>
                  <a:pt x="546" y="300"/>
                </a:moveTo>
                <a:cubicBezTo>
                  <a:pt x="494" y="305"/>
                  <a:pt x="494" y="305"/>
                  <a:pt x="494" y="305"/>
                </a:cubicBezTo>
                <a:cubicBezTo>
                  <a:pt x="494" y="305"/>
                  <a:pt x="487" y="316"/>
                  <a:pt x="457" y="296"/>
                </a:cubicBezTo>
                <a:cubicBezTo>
                  <a:pt x="427" y="276"/>
                  <a:pt x="408" y="273"/>
                  <a:pt x="396" y="274"/>
                </a:cubicBezTo>
                <a:cubicBezTo>
                  <a:pt x="385" y="276"/>
                  <a:pt x="353" y="269"/>
                  <a:pt x="353" y="269"/>
                </a:cubicBezTo>
                <a:cubicBezTo>
                  <a:pt x="349" y="251"/>
                  <a:pt x="349" y="251"/>
                  <a:pt x="349" y="251"/>
                </a:cubicBezTo>
                <a:cubicBezTo>
                  <a:pt x="349" y="251"/>
                  <a:pt x="337" y="244"/>
                  <a:pt x="332" y="244"/>
                </a:cubicBezTo>
                <a:cubicBezTo>
                  <a:pt x="327" y="244"/>
                  <a:pt x="327" y="263"/>
                  <a:pt x="307" y="253"/>
                </a:cubicBezTo>
                <a:cubicBezTo>
                  <a:pt x="287" y="243"/>
                  <a:pt x="287" y="239"/>
                  <a:pt x="268" y="231"/>
                </a:cubicBezTo>
                <a:cubicBezTo>
                  <a:pt x="250" y="222"/>
                  <a:pt x="235" y="206"/>
                  <a:pt x="233" y="222"/>
                </a:cubicBezTo>
                <a:cubicBezTo>
                  <a:pt x="231" y="239"/>
                  <a:pt x="228" y="253"/>
                  <a:pt x="208" y="258"/>
                </a:cubicBezTo>
                <a:cubicBezTo>
                  <a:pt x="187" y="263"/>
                  <a:pt x="186" y="263"/>
                  <a:pt x="174" y="274"/>
                </a:cubicBezTo>
                <a:cubicBezTo>
                  <a:pt x="162" y="286"/>
                  <a:pt x="160" y="283"/>
                  <a:pt x="139" y="300"/>
                </a:cubicBezTo>
                <a:cubicBezTo>
                  <a:pt x="117" y="316"/>
                  <a:pt x="103" y="333"/>
                  <a:pt x="101" y="347"/>
                </a:cubicBezTo>
                <a:cubicBezTo>
                  <a:pt x="100" y="360"/>
                  <a:pt x="101" y="382"/>
                  <a:pt x="76" y="382"/>
                </a:cubicBezTo>
                <a:cubicBezTo>
                  <a:pt x="51" y="382"/>
                  <a:pt x="36" y="389"/>
                  <a:pt x="36" y="389"/>
                </a:cubicBezTo>
                <a:cubicBezTo>
                  <a:pt x="34" y="404"/>
                  <a:pt x="34" y="404"/>
                  <a:pt x="34" y="404"/>
                </a:cubicBezTo>
                <a:cubicBezTo>
                  <a:pt x="34" y="414"/>
                  <a:pt x="68" y="427"/>
                  <a:pt x="78" y="436"/>
                </a:cubicBezTo>
                <a:cubicBezTo>
                  <a:pt x="88" y="444"/>
                  <a:pt x="100" y="486"/>
                  <a:pt x="107" y="490"/>
                </a:cubicBezTo>
                <a:cubicBezTo>
                  <a:pt x="113" y="493"/>
                  <a:pt x="122" y="483"/>
                  <a:pt x="128" y="490"/>
                </a:cubicBezTo>
                <a:cubicBezTo>
                  <a:pt x="135" y="496"/>
                  <a:pt x="125" y="503"/>
                  <a:pt x="137" y="505"/>
                </a:cubicBezTo>
                <a:cubicBezTo>
                  <a:pt x="149" y="506"/>
                  <a:pt x="164" y="506"/>
                  <a:pt x="174" y="508"/>
                </a:cubicBezTo>
                <a:cubicBezTo>
                  <a:pt x="184" y="510"/>
                  <a:pt x="189" y="525"/>
                  <a:pt x="179" y="527"/>
                </a:cubicBezTo>
                <a:cubicBezTo>
                  <a:pt x="169" y="528"/>
                  <a:pt x="155" y="527"/>
                  <a:pt x="152" y="535"/>
                </a:cubicBezTo>
                <a:cubicBezTo>
                  <a:pt x="149" y="543"/>
                  <a:pt x="135" y="547"/>
                  <a:pt x="122" y="545"/>
                </a:cubicBezTo>
                <a:cubicBezTo>
                  <a:pt x="108" y="543"/>
                  <a:pt x="100" y="538"/>
                  <a:pt x="96" y="527"/>
                </a:cubicBezTo>
                <a:cubicBezTo>
                  <a:pt x="93" y="515"/>
                  <a:pt x="95" y="491"/>
                  <a:pt x="76" y="510"/>
                </a:cubicBezTo>
                <a:cubicBezTo>
                  <a:pt x="58" y="528"/>
                  <a:pt x="56" y="535"/>
                  <a:pt x="48" y="538"/>
                </a:cubicBezTo>
                <a:cubicBezTo>
                  <a:pt x="39" y="542"/>
                  <a:pt x="19" y="552"/>
                  <a:pt x="14" y="559"/>
                </a:cubicBezTo>
                <a:cubicBezTo>
                  <a:pt x="9" y="565"/>
                  <a:pt x="0" y="579"/>
                  <a:pt x="14" y="582"/>
                </a:cubicBezTo>
                <a:cubicBezTo>
                  <a:pt x="27" y="585"/>
                  <a:pt x="32" y="592"/>
                  <a:pt x="36" y="602"/>
                </a:cubicBezTo>
                <a:cubicBezTo>
                  <a:pt x="39" y="612"/>
                  <a:pt x="41" y="617"/>
                  <a:pt x="54" y="621"/>
                </a:cubicBezTo>
                <a:cubicBezTo>
                  <a:pt x="68" y="624"/>
                  <a:pt x="91" y="626"/>
                  <a:pt x="91" y="626"/>
                </a:cubicBezTo>
                <a:cubicBezTo>
                  <a:pt x="91" y="626"/>
                  <a:pt x="100" y="617"/>
                  <a:pt x="110" y="624"/>
                </a:cubicBezTo>
                <a:cubicBezTo>
                  <a:pt x="120" y="631"/>
                  <a:pt x="122" y="617"/>
                  <a:pt x="142" y="616"/>
                </a:cubicBezTo>
                <a:cubicBezTo>
                  <a:pt x="162" y="614"/>
                  <a:pt x="152" y="636"/>
                  <a:pt x="152" y="636"/>
                </a:cubicBezTo>
                <a:cubicBezTo>
                  <a:pt x="155" y="666"/>
                  <a:pt x="155" y="666"/>
                  <a:pt x="155" y="666"/>
                </a:cubicBezTo>
                <a:cubicBezTo>
                  <a:pt x="139" y="680"/>
                  <a:pt x="139" y="680"/>
                  <a:pt x="139" y="680"/>
                </a:cubicBezTo>
                <a:cubicBezTo>
                  <a:pt x="120" y="683"/>
                  <a:pt x="120" y="683"/>
                  <a:pt x="120" y="683"/>
                </a:cubicBezTo>
                <a:cubicBezTo>
                  <a:pt x="107" y="700"/>
                  <a:pt x="107" y="700"/>
                  <a:pt x="107" y="700"/>
                </a:cubicBezTo>
                <a:cubicBezTo>
                  <a:pt x="107" y="700"/>
                  <a:pt x="85" y="703"/>
                  <a:pt x="80" y="707"/>
                </a:cubicBezTo>
                <a:cubicBezTo>
                  <a:pt x="74" y="710"/>
                  <a:pt x="56" y="730"/>
                  <a:pt x="56" y="730"/>
                </a:cubicBezTo>
                <a:cubicBezTo>
                  <a:pt x="41" y="752"/>
                  <a:pt x="41" y="752"/>
                  <a:pt x="41" y="752"/>
                </a:cubicBezTo>
                <a:cubicBezTo>
                  <a:pt x="41" y="752"/>
                  <a:pt x="41" y="770"/>
                  <a:pt x="49" y="777"/>
                </a:cubicBezTo>
                <a:cubicBezTo>
                  <a:pt x="58" y="784"/>
                  <a:pt x="53" y="782"/>
                  <a:pt x="66" y="794"/>
                </a:cubicBezTo>
                <a:cubicBezTo>
                  <a:pt x="80" y="806"/>
                  <a:pt x="83" y="816"/>
                  <a:pt x="83" y="816"/>
                </a:cubicBezTo>
                <a:cubicBezTo>
                  <a:pt x="91" y="848"/>
                  <a:pt x="91" y="848"/>
                  <a:pt x="91" y="848"/>
                </a:cubicBezTo>
                <a:cubicBezTo>
                  <a:pt x="98" y="861"/>
                  <a:pt x="98" y="861"/>
                  <a:pt x="98" y="861"/>
                </a:cubicBezTo>
                <a:cubicBezTo>
                  <a:pt x="127" y="821"/>
                  <a:pt x="127" y="821"/>
                  <a:pt x="127" y="821"/>
                </a:cubicBezTo>
                <a:cubicBezTo>
                  <a:pt x="127" y="821"/>
                  <a:pt x="135" y="838"/>
                  <a:pt x="135" y="843"/>
                </a:cubicBezTo>
                <a:cubicBezTo>
                  <a:pt x="135" y="888"/>
                  <a:pt x="135" y="888"/>
                  <a:pt x="135" y="888"/>
                </a:cubicBezTo>
                <a:cubicBezTo>
                  <a:pt x="135" y="895"/>
                  <a:pt x="150" y="900"/>
                  <a:pt x="155" y="898"/>
                </a:cubicBezTo>
                <a:cubicBezTo>
                  <a:pt x="160" y="897"/>
                  <a:pt x="157" y="883"/>
                  <a:pt x="169" y="885"/>
                </a:cubicBezTo>
                <a:cubicBezTo>
                  <a:pt x="181" y="886"/>
                  <a:pt x="182" y="893"/>
                  <a:pt x="192" y="897"/>
                </a:cubicBezTo>
                <a:cubicBezTo>
                  <a:pt x="203" y="900"/>
                  <a:pt x="214" y="902"/>
                  <a:pt x="219" y="898"/>
                </a:cubicBezTo>
                <a:cubicBezTo>
                  <a:pt x="224" y="895"/>
                  <a:pt x="231" y="886"/>
                  <a:pt x="236" y="886"/>
                </a:cubicBezTo>
                <a:cubicBezTo>
                  <a:pt x="241" y="886"/>
                  <a:pt x="233" y="912"/>
                  <a:pt x="226" y="927"/>
                </a:cubicBezTo>
                <a:cubicBezTo>
                  <a:pt x="219" y="942"/>
                  <a:pt x="192" y="970"/>
                  <a:pt x="179" y="982"/>
                </a:cubicBezTo>
                <a:cubicBezTo>
                  <a:pt x="166" y="994"/>
                  <a:pt x="142" y="1011"/>
                  <a:pt x="128" y="1019"/>
                </a:cubicBezTo>
                <a:cubicBezTo>
                  <a:pt x="115" y="1028"/>
                  <a:pt x="110" y="1050"/>
                  <a:pt x="118" y="1050"/>
                </a:cubicBezTo>
                <a:cubicBezTo>
                  <a:pt x="127" y="1050"/>
                  <a:pt x="140" y="1039"/>
                  <a:pt x="154" y="1031"/>
                </a:cubicBezTo>
                <a:cubicBezTo>
                  <a:pt x="167" y="1023"/>
                  <a:pt x="248" y="976"/>
                  <a:pt x="255" y="964"/>
                </a:cubicBezTo>
                <a:cubicBezTo>
                  <a:pt x="262" y="952"/>
                  <a:pt x="290" y="923"/>
                  <a:pt x="295" y="920"/>
                </a:cubicBezTo>
                <a:cubicBezTo>
                  <a:pt x="300" y="917"/>
                  <a:pt x="321" y="897"/>
                  <a:pt x="316" y="886"/>
                </a:cubicBezTo>
                <a:cubicBezTo>
                  <a:pt x="310" y="876"/>
                  <a:pt x="305" y="865"/>
                  <a:pt x="319" y="858"/>
                </a:cubicBezTo>
                <a:cubicBezTo>
                  <a:pt x="332" y="851"/>
                  <a:pt x="348" y="834"/>
                  <a:pt x="349" y="828"/>
                </a:cubicBezTo>
                <a:cubicBezTo>
                  <a:pt x="351" y="821"/>
                  <a:pt x="354" y="802"/>
                  <a:pt x="368" y="794"/>
                </a:cubicBezTo>
                <a:cubicBezTo>
                  <a:pt x="381" y="786"/>
                  <a:pt x="400" y="775"/>
                  <a:pt x="400" y="775"/>
                </a:cubicBezTo>
                <a:cubicBezTo>
                  <a:pt x="408" y="794"/>
                  <a:pt x="408" y="794"/>
                  <a:pt x="408" y="794"/>
                </a:cubicBezTo>
                <a:cubicBezTo>
                  <a:pt x="408" y="794"/>
                  <a:pt x="366" y="809"/>
                  <a:pt x="368" y="814"/>
                </a:cubicBezTo>
                <a:cubicBezTo>
                  <a:pt x="369" y="819"/>
                  <a:pt x="349" y="849"/>
                  <a:pt x="354" y="856"/>
                </a:cubicBezTo>
                <a:cubicBezTo>
                  <a:pt x="359" y="863"/>
                  <a:pt x="369" y="855"/>
                  <a:pt x="368" y="861"/>
                </a:cubicBezTo>
                <a:cubicBezTo>
                  <a:pt x="366" y="868"/>
                  <a:pt x="359" y="885"/>
                  <a:pt x="359" y="885"/>
                </a:cubicBezTo>
                <a:cubicBezTo>
                  <a:pt x="359" y="885"/>
                  <a:pt x="373" y="871"/>
                  <a:pt x="380" y="866"/>
                </a:cubicBezTo>
                <a:cubicBezTo>
                  <a:pt x="386" y="861"/>
                  <a:pt x="415" y="846"/>
                  <a:pt x="422" y="841"/>
                </a:cubicBezTo>
                <a:cubicBezTo>
                  <a:pt x="428" y="836"/>
                  <a:pt x="442" y="843"/>
                  <a:pt x="440" y="826"/>
                </a:cubicBezTo>
                <a:cubicBezTo>
                  <a:pt x="439" y="809"/>
                  <a:pt x="437" y="799"/>
                  <a:pt x="450" y="797"/>
                </a:cubicBezTo>
                <a:cubicBezTo>
                  <a:pt x="464" y="796"/>
                  <a:pt x="472" y="787"/>
                  <a:pt x="477" y="797"/>
                </a:cubicBezTo>
                <a:cubicBezTo>
                  <a:pt x="482" y="807"/>
                  <a:pt x="474" y="811"/>
                  <a:pt x="472" y="819"/>
                </a:cubicBezTo>
                <a:cubicBezTo>
                  <a:pt x="471" y="828"/>
                  <a:pt x="466" y="836"/>
                  <a:pt x="477" y="831"/>
                </a:cubicBezTo>
                <a:cubicBezTo>
                  <a:pt x="489" y="826"/>
                  <a:pt x="487" y="819"/>
                  <a:pt x="496" y="821"/>
                </a:cubicBezTo>
                <a:cubicBezTo>
                  <a:pt x="504" y="823"/>
                  <a:pt x="519" y="833"/>
                  <a:pt x="536" y="836"/>
                </a:cubicBezTo>
                <a:cubicBezTo>
                  <a:pt x="553" y="839"/>
                  <a:pt x="577" y="843"/>
                  <a:pt x="587" y="843"/>
                </a:cubicBezTo>
                <a:cubicBezTo>
                  <a:pt x="597" y="843"/>
                  <a:pt x="612" y="836"/>
                  <a:pt x="626" y="839"/>
                </a:cubicBezTo>
                <a:cubicBezTo>
                  <a:pt x="639" y="843"/>
                  <a:pt x="651" y="841"/>
                  <a:pt x="648" y="851"/>
                </a:cubicBezTo>
                <a:cubicBezTo>
                  <a:pt x="644" y="861"/>
                  <a:pt x="658" y="870"/>
                  <a:pt x="661" y="876"/>
                </a:cubicBezTo>
                <a:cubicBezTo>
                  <a:pt x="664" y="883"/>
                  <a:pt x="693" y="891"/>
                  <a:pt x="700" y="890"/>
                </a:cubicBezTo>
                <a:cubicBezTo>
                  <a:pt x="707" y="888"/>
                  <a:pt x="710" y="878"/>
                  <a:pt x="720" y="885"/>
                </a:cubicBezTo>
                <a:cubicBezTo>
                  <a:pt x="730" y="891"/>
                  <a:pt x="744" y="922"/>
                  <a:pt x="752" y="934"/>
                </a:cubicBezTo>
                <a:cubicBezTo>
                  <a:pt x="760" y="945"/>
                  <a:pt x="755" y="955"/>
                  <a:pt x="760" y="960"/>
                </a:cubicBezTo>
                <a:cubicBezTo>
                  <a:pt x="766" y="965"/>
                  <a:pt x="767" y="962"/>
                  <a:pt x="781" y="965"/>
                </a:cubicBezTo>
                <a:cubicBezTo>
                  <a:pt x="794" y="969"/>
                  <a:pt x="793" y="972"/>
                  <a:pt x="803" y="984"/>
                </a:cubicBezTo>
                <a:cubicBezTo>
                  <a:pt x="813" y="996"/>
                  <a:pt x="819" y="1004"/>
                  <a:pt x="823" y="1016"/>
                </a:cubicBezTo>
                <a:cubicBezTo>
                  <a:pt x="826" y="1028"/>
                  <a:pt x="838" y="1044"/>
                  <a:pt x="838" y="1051"/>
                </a:cubicBezTo>
                <a:cubicBezTo>
                  <a:pt x="838" y="1058"/>
                  <a:pt x="862" y="1092"/>
                  <a:pt x="862" y="1100"/>
                </a:cubicBezTo>
                <a:cubicBezTo>
                  <a:pt x="862" y="1108"/>
                  <a:pt x="862" y="1127"/>
                  <a:pt x="877" y="1132"/>
                </a:cubicBezTo>
                <a:cubicBezTo>
                  <a:pt x="892" y="1137"/>
                  <a:pt x="899" y="1144"/>
                  <a:pt x="900" y="1159"/>
                </a:cubicBezTo>
                <a:cubicBezTo>
                  <a:pt x="902" y="1174"/>
                  <a:pt x="905" y="1176"/>
                  <a:pt x="912" y="1182"/>
                </a:cubicBezTo>
                <a:cubicBezTo>
                  <a:pt x="919" y="1189"/>
                  <a:pt x="939" y="1211"/>
                  <a:pt x="956" y="1219"/>
                </a:cubicBezTo>
                <a:cubicBezTo>
                  <a:pt x="973" y="1228"/>
                  <a:pt x="991" y="1240"/>
                  <a:pt x="1000" y="1250"/>
                </a:cubicBezTo>
                <a:cubicBezTo>
                  <a:pt x="1008" y="1260"/>
                  <a:pt x="1020" y="1268"/>
                  <a:pt x="1017" y="1283"/>
                </a:cubicBezTo>
                <a:cubicBezTo>
                  <a:pt x="1013" y="1298"/>
                  <a:pt x="1017" y="1317"/>
                  <a:pt x="1000" y="1307"/>
                </a:cubicBezTo>
                <a:cubicBezTo>
                  <a:pt x="983" y="1297"/>
                  <a:pt x="956" y="1280"/>
                  <a:pt x="963" y="1295"/>
                </a:cubicBezTo>
                <a:cubicBezTo>
                  <a:pt x="970" y="1310"/>
                  <a:pt x="978" y="1317"/>
                  <a:pt x="983" y="1325"/>
                </a:cubicBezTo>
                <a:cubicBezTo>
                  <a:pt x="988" y="1334"/>
                  <a:pt x="1000" y="1344"/>
                  <a:pt x="998" y="1354"/>
                </a:cubicBezTo>
                <a:cubicBezTo>
                  <a:pt x="996" y="1364"/>
                  <a:pt x="980" y="1369"/>
                  <a:pt x="980" y="1381"/>
                </a:cubicBezTo>
                <a:cubicBezTo>
                  <a:pt x="980" y="1392"/>
                  <a:pt x="986" y="1435"/>
                  <a:pt x="983" y="1448"/>
                </a:cubicBezTo>
                <a:cubicBezTo>
                  <a:pt x="980" y="1461"/>
                  <a:pt x="964" y="1503"/>
                  <a:pt x="978" y="1525"/>
                </a:cubicBezTo>
                <a:cubicBezTo>
                  <a:pt x="991" y="1547"/>
                  <a:pt x="983" y="1549"/>
                  <a:pt x="991" y="1566"/>
                </a:cubicBezTo>
                <a:cubicBezTo>
                  <a:pt x="1000" y="1582"/>
                  <a:pt x="998" y="1584"/>
                  <a:pt x="1018" y="1601"/>
                </a:cubicBezTo>
                <a:cubicBezTo>
                  <a:pt x="1039" y="1618"/>
                  <a:pt x="1042" y="1667"/>
                  <a:pt x="1049" y="1678"/>
                </a:cubicBezTo>
                <a:cubicBezTo>
                  <a:pt x="1055" y="1690"/>
                  <a:pt x="1061" y="1697"/>
                  <a:pt x="1074" y="1700"/>
                </a:cubicBezTo>
                <a:cubicBezTo>
                  <a:pt x="1087" y="1704"/>
                  <a:pt x="1087" y="1704"/>
                  <a:pt x="1103" y="1717"/>
                </a:cubicBezTo>
                <a:cubicBezTo>
                  <a:pt x="1118" y="1730"/>
                  <a:pt x="1131" y="1746"/>
                  <a:pt x="1145" y="1764"/>
                </a:cubicBezTo>
                <a:cubicBezTo>
                  <a:pt x="1158" y="1783"/>
                  <a:pt x="1160" y="1804"/>
                  <a:pt x="1170" y="1818"/>
                </a:cubicBezTo>
                <a:cubicBezTo>
                  <a:pt x="1180" y="1831"/>
                  <a:pt x="1187" y="1855"/>
                  <a:pt x="1197" y="1860"/>
                </a:cubicBezTo>
                <a:cubicBezTo>
                  <a:pt x="1207" y="1865"/>
                  <a:pt x="1209" y="1878"/>
                  <a:pt x="1202" y="1883"/>
                </a:cubicBezTo>
                <a:cubicBezTo>
                  <a:pt x="1195" y="1888"/>
                  <a:pt x="1207" y="1899"/>
                  <a:pt x="1221" y="1905"/>
                </a:cubicBezTo>
                <a:cubicBezTo>
                  <a:pt x="1234" y="1912"/>
                  <a:pt x="1253" y="1922"/>
                  <a:pt x="1253" y="1930"/>
                </a:cubicBezTo>
                <a:cubicBezTo>
                  <a:pt x="1253" y="1939"/>
                  <a:pt x="1251" y="1951"/>
                  <a:pt x="1256" y="1957"/>
                </a:cubicBezTo>
                <a:cubicBezTo>
                  <a:pt x="1261" y="1964"/>
                  <a:pt x="1295" y="1999"/>
                  <a:pt x="1302" y="1996"/>
                </a:cubicBezTo>
                <a:cubicBezTo>
                  <a:pt x="1308" y="1993"/>
                  <a:pt x="1300" y="1978"/>
                  <a:pt x="1293" y="1969"/>
                </a:cubicBezTo>
                <a:cubicBezTo>
                  <a:pt x="1286" y="1961"/>
                  <a:pt x="1266" y="1929"/>
                  <a:pt x="1264" y="1915"/>
                </a:cubicBezTo>
                <a:cubicBezTo>
                  <a:pt x="1263" y="1902"/>
                  <a:pt x="1237" y="1882"/>
                  <a:pt x="1237" y="1875"/>
                </a:cubicBezTo>
                <a:cubicBezTo>
                  <a:pt x="1237" y="1868"/>
                  <a:pt x="1212" y="1828"/>
                  <a:pt x="1207" y="1818"/>
                </a:cubicBezTo>
                <a:cubicBezTo>
                  <a:pt x="1202" y="1808"/>
                  <a:pt x="1170" y="1774"/>
                  <a:pt x="1192" y="1777"/>
                </a:cubicBezTo>
                <a:cubicBezTo>
                  <a:pt x="1214" y="1781"/>
                  <a:pt x="1227" y="1788"/>
                  <a:pt x="1234" y="1798"/>
                </a:cubicBezTo>
                <a:cubicBezTo>
                  <a:pt x="1241" y="1808"/>
                  <a:pt x="1253" y="1845"/>
                  <a:pt x="1266" y="1862"/>
                </a:cubicBezTo>
                <a:cubicBezTo>
                  <a:pt x="1280" y="1878"/>
                  <a:pt x="1318" y="1924"/>
                  <a:pt x="1323" y="1936"/>
                </a:cubicBezTo>
                <a:cubicBezTo>
                  <a:pt x="1329" y="1947"/>
                  <a:pt x="1334" y="1964"/>
                  <a:pt x="1349" y="1971"/>
                </a:cubicBezTo>
                <a:cubicBezTo>
                  <a:pt x="1364" y="1978"/>
                  <a:pt x="1367" y="1973"/>
                  <a:pt x="1381" y="1988"/>
                </a:cubicBezTo>
                <a:cubicBezTo>
                  <a:pt x="1394" y="2003"/>
                  <a:pt x="1401" y="2020"/>
                  <a:pt x="1403" y="2038"/>
                </a:cubicBezTo>
                <a:cubicBezTo>
                  <a:pt x="1404" y="2057"/>
                  <a:pt x="1384" y="2065"/>
                  <a:pt x="1406" y="2077"/>
                </a:cubicBezTo>
                <a:cubicBezTo>
                  <a:pt x="1428" y="2089"/>
                  <a:pt x="1468" y="2117"/>
                  <a:pt x="1502" y="2131"/>
                </a:cubicBezTo>
                <a:cubicBezTo>
                  <a:pt x="1536" y="2144"/>
                  <a:pt x="1603" y="2176"/>
                  <a:pt x="1617" y="2171"/>
                </a:cubicBezTo>
                <a:cubicBezTo>
                  <a:pt x="1630" y="2166"/>
                  <a:pt x="1634" y="2157"/>
                  <a:pt x="1649" y="2164"/>
                </a:cubicBezTo>
                <a:cubicBezTo>
                  <a:pt x="1664" y="2171"/>
                  <a:pt x="1671" y="2173"/>
                  <a:pt x="1679" y="2186"/>
                </a:cubicBezTo>
                <a:cubicBezTo>
                  <a:pt x="1688" y="2199"/>
                  <a:pt x="1689" y="2201"/>
                  <a:pt x="1704" y="2205"/>
                </a:cubicBezTo>
                <a:cubicBezTo>
                  <a:pt x="1720" y="2208"/>
                  <a:pt x="1726" y="2211"/>
                  <a:pt x="1735" y="2213"/>
                </a:cubicBezTo>
                <a:cubicBezTo>
                  <a:pt x="1743" y="2215"/>
                  <a:pt x="1765" y="2223"/>
                  <a:pt x="1765" y="2223"/>
                </a:cubicBezTo>
                <a:cubicBezTo>
                  <a:pt x="1765" y="2223"/>
                  <a:pt x="1790" y="2223"/>
                  <a:pt x="1807" y="2230"/>
                </a:cubicBezTo>
                <a:cubicBezTo>
                  <a:pt x="1824" y="2237"/>
                  <a:pt x="1827" y="2252"/>
                  <a:pt x="1841" y="2262"/>
                </a:cubicBezTo>
                <a:cubicBezTo>
                  <a:pt x="1854" y="2272"/>
                  <a:pt x="1853" y="2289"/>
                  <a:pt x="1873" y="2304"/>
                </a:cubicBezTo>
                <a:cubicBezTo>
                  <a:pt x="1893" y="2319"/>
                  <a:pt x="1910" y="2331"/>
                  <a:pt x="1922" y="2341"/>
                </a:cubicBezTo>
                <a:cubicBezTo>
                  <a:pt x="1934" y="2351"/>
                  <a:pt x="1944" y="2347"/>
                  <a:pt x="1947" y="2356"/>
                </a:cubicBezTo>
                <a:cubicBezTo>
                  <a:pt x="1950" y="2364"/>
                  <a:pt x="1950" y="2368"/>
                  <a:pt x="1959" y="2361"/>
                </a:cubicBezTo>
                <a:cubicBezTo>
                  <a:pt x="1967" y="2354"/>
                  <a:pt x="1972" y="2341"/>
                  <a:pt x="1984" y="2339"/>
                </a:cubicBezTo>
                <a:cubicBezTo>
                  <a:pt x="1996" y="2337"/>
                  <a:pt x="1998" y="2322"/>
                  <a:pt x="2008" y="2339"/>
                </a:cubicBezTo>
                <a:cubicBezTo>
                  <a:pt x="2018" y="2356"/>
                  <a:pt x="2020" y="2356"/>
                  <a:pt x="2021" y="2368"/>
                </a:cubicBezTo>
                <a:cubicBezTo>
                  <a:pt x="2023" y="2379"/>
                  <a:pt x="2016" y="2391"/>
                  <a:pt x="2016" y="2406"/>
                </a:cubicBezTo>
                <a:cubicBezTo>
                  <a:pt x="2016" y="2421"/>
                  <a:pt x="2004" y="2472"/>
                  <a:pt x="1994" y="2484"/>
                </a:cubicBezTo>
                <a:cubicBezTo>
                  <a:pt x="1984" y="2495"/>
                  <a:pt x="1969" y="2507"/>
                  <a:pt x="1964" y="2526"/>
                </a:cubicBezTo>
                <a:cubicBezTo>
                  <a:pt x="1959" y="2544"/>
                  <a:pt x="1942" y="2561"/>
                  <a:pt x="1952" y="2568"/>
                </a:cubicBezTo>
                <a:cubicBezTo>
                  <a:pt x="1962" y="2574"/>
                  <a:pt x="1972" y="2578"/>
                  <a:pt x="1972" y="2583"/>
                </a:cubicBezTo>
                <a:cubicBezTo>
                  <a:pt x="1972" y="2588"/>
                  <a:pt x="1966" y="2606"/>
                  <a:pt x="1966" y="2606"/>
                </a:cubicBezTo>
                <a:cubicBezTo>
                  <a:pt x="1944" y="2622"/>
                  <a:pt x="1944" y="2622"/>
                  <a:pt x="1944" y="2622"/>
                </a:cubicBezTo>
                <a:cubicBezTo>
                  <a:pt x="1944" y="2622"/>
                  <a:pt x="1939" y="2648"/>
                  <a:pt x="1956" y="2662"/>
                </a:cubicBezTo>
                <a:cubicBezTo>
                  <a:pt x="1972" y="2675"/>
                  <a:pt x="1974" y="2680"/>
                  <a:pt x="1991" y="2699"/>
                </a:cubicBezTo>
                <a:cubicBezTo>
                  <a:pt x="2008" y="2717"/>
                  <a:pt x="2026" y="2793"/>
                  <a:pt x="2041" y="2810"/>
                </a:cubicBezTo>
                <a:cubicBezTo>
                  <a:pt x="2057" y="2827"/>
                  <a:pt x="2058" y="2827"/>
                  <a:pt x="2062" y="2838"/>
                </a:cubicBezTo>
                <a:cubicBezTo>
                  <a:pt x="2065" y="2850"/>
                  <a:pt x="2062" y="2854"/>
                  <a:pt x="2090" y="2874"/>
                </a:cubicBezTo>
                <a:cubicBezTo>
                  <a:pt x="2119" y="2894"/>
                  <a:pt x="2173" y="2929"/>
                  <a:pt x="2183" y="2939"/>
                </a:cubicBezTo>
                <a:cubicBezTo>
                  <a:pt x="2193" y="2949"/>
                  <a:pt x="2195" y="2990"/>
                  <a:pt x="2193" y="3018"/>
                </a:cubicBezTo>
                <a:cubicBezTo>
                  <a:pt x="2191" y="3047"/>
                  <a:pt x="2185" y="3081"/>
                  <a:pt x="2181" y="3106"/>
                </a:cubicBezTo>
                <a:cubicBezTo>
                  <a:pt x="2178" y="3131"/>
                  <a:pt x="2153" y="3242"/>
                  <a:pt x="2159" y="3262"/>
                </a:cubicBezTo>
                <a:cubicBezTo>
                  <a:pt x="2166" y="3282"/>
                  <a:pt x="2163" y="3326"/>
                  <a:pt x="2156" y="3349"/>
                </a:cubicBezTo>
                <a:cubicBezTo>
                  <a:pt x="2149" y="3373"/>
                  <a:pt x="2134" y="3398"/>
                  <a:pt x="2127" y="3420"/>
                </a:cubicBezTo>
                <a:cubicBezTo>
                  <a:pt x="2121" y="3442"/>
                  <a:pt x="2122" y="3442"/>
                  <a:pt x="2122" y="3477"/>
                </a:cubicBezTo>
                <a:cubicBezTo>
                  <a:pt x="2122" y="3513"/>
                  <a:pt x="2117" y="3521"/>
                  <a:pt x="2114" y="3536"/>
                </a:cubicBezTo>
                <a:cubicBezTo>
                  <a:pt x="2111" y="3551"/>
                  <a:pt x="2094" y="3573"/>
                  <a:pt x="2109" y="3568"/>
                </a:cubicBezTo>
                <a:cubicBezTo>
                  <a:pt x="2124" y="3563"/>
                  <a:pt x="2112" y="3555"/>
                  <a:pt x="2124" y="3563"/>
                </a:cubicBezTo>
                <a:cubicBezTo>
                  <a:pt x="2136" y="3571"/>
                  <a:pt x="2138" y="3575"/>
                  <a:pt x="2134" y="3590"/>
                </a:cubicBezTo>
                <a:cubicBezTo>
                  <a:pt x="2131" y="3605"/>
                  <a:pt x="2131" y="3612"/>
                  <a:pt x="2134" y="3625"/>
                </a:cubicBezTo>
                <a:cubicBezTo>
                  <a:pt x="2138" y="3639"/>
                  <a:pt x="2139" y="3649"/>
                  <a:pt x="2131" y="3657"/>
                </a:cubicBezTo>
                <a:cubicBezTo>
                  <a:pt x="2122" y="3666"/>
                  <a:pt x="2126" y="3674"/>
                  <a:pt x="2121" y="3684"/>
                </a:cubicBezTo>
                <a:cubicBezTo>
                  <a:pt x="2116" y="3694"/>
                  <a:pt x="2116" y="3694"/>
                  <a:pt x="2109" y="3696"/>
                </a:cubicBezTo>
                <a:cubicBezTo>
                  <a:pt x="2092" y="3701"/>
                  <a:pt x="2077" y="3703"/>
                  <a:pt x="2084" y="3711"/>
                </a:cubicBezTo>
                <a:cubicBezTo>
                  <a:pt x="2090" y="3719"/>
                  <a:pt x="2087" y="3721"/>
                  <a:pt x="2097" y="3724"/>
                </a:cubicBezTo>
                <a:cubicBezTo>
                  <a:pt x="2107" y="3728"/>
                  <a:pt x="2107" y="3723"/>
                  <a:pt x="2107" y="3734"/>
                </a:cubicBezTo>
                <a:cubicBezTo>
                  <a:pt x="2107" y="3746"/>
                  <a:pt x="2106" y="3756"/>
                  <a:pt x="2104" y="3761"/>
                </a:cubicBezTo>
                <a:cubicBezTo>
                  <a:pt x="2102" y="3766"/>
                  <a:pt x="2090" y="3772"/>
                  <a:pt x="2095" y="3777"/>
                </a:cubicBezTo>
                <a:cubicBezTo>
                  <a:pt x="2100" y="3782"/>
                  <a:pt x="2104" y="3810"/>
                  <a:pt x="2104" y="3810"/>
                </a:cubicBezTo>
                <a:cubicBezTo>
                  <a:pt x="2104" y="3810"/>
                  <a:pt x="2079" y="3825"/>
                  <a:pt x="2092" y="3832"/>
                </a:cubicBezTo>
                <a:cubicBezTo>
                  <a:pt x="2106" y="3839"/>
                  <a:pt x="2104" y="3847"/>
                  <a:pt x="2116" y="3854"/>
                </a:cubicBezTo>
                <a:cubicBezTo>
                  <a:pt x="2127" y="3861"/>
                  <a:pt x="2129" y="3857"/>
                  <a:pt x="2132" y="3867"/>
                </a:cubicBezTo>
                <a:cubicBezTo>
                  <a:pt x="2136" y="3877"/>
                  <a:pt x="2146" y="3893"/>
                  <a:pt x="2148" y="3901"/>
                </a:cubicBezTo>
                <a:cubicBezTo>
                  <a:pt x="2149" y="3909"/>
                  <a:pt x="2139" y="3918"/>
                  <a:pt x="2151" y="3926"/>
                </a:cubicBezTo>
                <a:cubicBezTo>
                  <a:pt x="2163" y="3935"/>
                  <a:pt x="2156" y="3946"/>
                  <a:pt x="2171" y="3953"/>
                </a:cubicBezTo>
                <a:cubicBezTo>
                  <a:pt x="2186" y="3960"/>
                  <a:pt x="2200" y="3967"/>
                  <a:pt x="2205" y="3948"/>
                </a:cubicBezTo>
                <a:cubicBezTo>
                  <a:pt x="2210" y="3930"/>
                  <a:pt x="2222" y="3901"/>
                  <a:pt x="2218" y="3887"/>
                </a:cubicBezTo>
                <a:cubicBezTo>
                  <a:pt x="2215" y="3874"/>
                  <a:pt x="2208" y="3866"/>
                  <a:pt x="2217" y="3840"/>
                </a:cubicBezTo>
                <a:cubicBezTo>
                  <a:pt x="2225" y="3815"/>
                  <a:pt x="2232" y="3820"/>
                  <a:pt x="2242" y="3807"/>
                </a:cubicBezTo>
                <a:cubicBezTo>
                  <a:pt x="2252" y="3793"/>
                  <a:pt x="2249" y="3783"/>
                  <a:pt x="2264" y="3772"/>
                </a:cubicBezTo>
                <a:cubicBezTo>
                  <a:pt x="2279" y="3760"/>
                  <a:pt x="2301" y="3745"/>
                  <a:pt x="2299" y="3736"/>
                </a:cubicBezTo>
                <a:cubicBezTo>
                  <a:pt x="2298" y="3728"/>
                  <a:pt x="2284" y="3723"/>
                  <a:pt x="2274" y="3713"/>
                </a:cubicBezTo>
                <a:cubicBezTo>
                  <a:pt x="2264" y="3703"/>
                  <a:pt x="2239" y="3687"/>
                  <a:pt x="2254" y="3674"/>
                </a:cubicBezTo>
                <a:cubicBezTo>
                  <a:pt x="2269" y="3661"/>
                  <a:pt x="2288" y="3654"/>
                  <a:pt x="2294" y="3647"/>
                </a:cubicBezTo>
                <a:cubicBezTo>
                  <a:pt x="2301" y="3640"/>
                  <a:pt x="2296" y="3617"/>
                  <a:pt x="2303" y="3612"/>
                </a:cubicBezTo>
                <a:cubicBezTo>
                  <a:pt x="2309" y="3607"/>
                  <a:pt x="2325" y="3592"/>
                  <a:pt x="2325" y="3592"/>
                </a:cubicBezTo>
                <a:cubicBezTo>
                  <a:pt x="2325" y="3592"/>
                  <a:pt x="2330" y="3583"/>
                  <a:pt x="2323" y="3576"/>
                </a:cubicBezTo>
                <a:cubicBezTo>
                  <a:pt x="2316" y="3570"/>
                  <a:pt x="2309" y="3560"/>
                  <a:pt x="2309" y="3553"/>
                </a:cubicBezTo>
                <a:cubicBezTo>
                  <a:pt x="2309" y="3546"/>
                  <a:pt x="2311" y="3526"/>
                  <a:pt x="2311" y="3526"/>
                </a:cubicBezTo>
                <a:cubicBezTo>
                  <a:pt x="2311" y="3526"/>
                  <a:pt x="2342" y="3541"/>
                  <a:pt x="2348" y="3539"/>
                </a:cubicBezTo>
                <a:cubicBezTo>
                  <a:pt x="2355" y="3538"/>
                  <a:pt x="2360" y="3474"/>
                  <a:pt x="2379" y="3467"/>
                </a:cubicBezTo>
                <a:cubicBezTo>
                  <a:pt x="2397" y="3460"/>
                  <a:pt x="2443" y="3460"/>
                  <a:pt x="2456" y="3455"/>
                </a:cubicBezTo>
                <a:cubicBezTo>
                  <a:pt x="2470" y="3450"/>
                  <a:pt x="2497" y="3442"/>
                  <a:pt x="2495" y="3423"/>
                </a:cubicBezTo>
                <a:cubicBezTo>
                  <a:pt x="2493" y="3405"/>
                  <a:pt x="2495" y="3395"/>
                  <a:pt x="2486" y="3381"/>
                </a:cubicBezTo>
                <a:cubicBezTo>
                  <a:pt x="2478" y="3368"/>
                  <a:pt x="2463" y="3346"/>
                  <a:pt x="2463" y="3339"/>
                </a:cubicBezTo>
                <a:cubicBezTo>
                  <a:pt x="2463" y="3333"/>
                  <a:pt x="2480" y="3334"/>
                  <a:pt x="2493" y="3343"/>
                </a:cubicBezTo>
                <a:cubicBezTo>
                  <a:pt x="2507" y="3351"/>
                  <a:pt x="2520" y="3360"/>
                  <a:pt x="2534" y="3355"/>
                </a:cubicBezTo>
                <a:cubicBezTo>
                  <a:pt x="2547" y="3349"/>
                  <a:pt x="2554" y="3333"/>
                  <a:pt x="2559" y="3326"/>
                </a:cubicBezTo>
                <a:cubicBezTo>
                  <a:pt x="2564" y="3319"/>
                  <a:pt x="2581" y="3302"/>
                  <a:pt x="2588" y="3294"/>
                </a:cubicBezTo>
                <a:cubicBezTo>
                  <a:pt x="2594" y="3286"/>
                  <a:pt x="2604" y="3259"/>
                  <a:pt x="2611" y="3250"/>
                </a:cubicBezTo>
                <a:cubicBezTo>
                  <a:pt x="2618" y="3242"/>
                  <a:pt x="2625" y="3237"/>
                  <a:pt x="2631" y="3235"/>
                </a:cubicBezTo>
                <a:cubicBezTo>
                  <a:pt x="2638" y="3233"/>
                  <a:pt x="2672" y="3190"/>
                  <a:pt x="2672" y="3190"/>
                </a:cubicBezTo>
                <a:cubicBezTo>
                  <a:pt x="2672" y="3190"/>
                  <a:pt x="2670" y="3133"/>
                  <a:pt x="2680" y="3123"/>
                </a:cubicBezTo>
                <a:cubicBezTo>
                  <a:pt x="2690" y="3112"/>
                  <a:pt x="2722" y="3079"/>
                  <a:pt x="2749" y="3067"/>
                </a:cubicBezTo>
                <a:cubicBezTo>
                  <a:pt x="2776" y="3055"/>
                  <a:pt x="2797" y="3049"/>
                  <a:pt x="2808" y="3044"/>
                </a:cubicBezTo>
                <a:cubicBezTo>
                  <a:pt x="2820" y="3038"/>
                  <a:pt x="2832" y="3038"/>
                  <a:pt x="2840" y="3018"/>
                </a:cubicBezTo>
                <a:cubicBezTo>
                  <a:pt x="2849" y="2998"/>
                  <a:pt x="2869" y="2968"/>
                  <a:pt x="2879" y="2948"/>
                </a:cubicBezTo>
                <a:cubicBezTo>
                  <a:pt x="2889" y="2927"/>
                  <a:pt x="2899" y="2896"/>
                  <a:pt x="2898" y="2875"/>
                </a:cubicBezTo>
                <a:cubicBezTo>
                  <a:pt x="2896" y="2855"/>
                  <a:pt x="2894" y="2823"/>
                  <a:pt x="2906" y="2813"/>
                </a:cubicBezTo>
                <a:cubicBezTo>
                  <a:pt x="2918" y="2803"/>
                  <a:pt x="2972" y="2736"/>
                  <a:pt x="2979" y="2719"/>
                </a:cubicBezTo>
                <a:cubicBezTo>
                  <a:pt x="2985" y="2702"/>
                  <a:pt x="2990" y="2665"/>
                  <a:pt x="2980" y="2650"/>
                </a:cubicBezTo>
                <a:cubicBezTo>
                  <a:pt x="2970" y="2635"/>
                  <a:pt x="2955" y="2640"/>
                  <a:pt x="2938" y="2630"/>
                </a:cubicBezTo>
                <a:cubicBezTo>
                  <a:pt x="2921" y="2620"/>
                  <a:pt x="2904" y="2616"/>
                  <a:pt x="2891" y="2605"/>
                </a:cubicBezTo>
                <a:cubicBezTo>
                  <a:pt x="2878" y="2593"/>
                  <a:pt x="2869" y="2581"/>
                  <a:pt x="2847" y="2585"/>
                </a:cubicBezTo>
                <a:cubicBezTo>
                  <a:pt x="2825" y="2588"/>
                  <a:pt x="2797" y="2598"/>
                  <a:pt x="2786" y="2583"/>
                </a:cubicBezTo>
                <a:cubicBezTo>
                  <a:pt x="2776" y="2568"/>
                  <a:pt x="2733" y="2551"/>
                  <a:pt x="2726" y="2548"/>
                </a:cubicBezTo>
                <a:cubicBezTo>
                  <a:pt x="2719" y="2544"/>
                  <a:pt x="2699" y="2539"/>
                  <a:pt x="2695" y="2546"/>
                </a:cubicBezTo>
                <a:cubicBezTo>
                  <a:pt x="2692" y="2553"/>
                  <a:pt x="2687" y="2569"/>
                  <a:pt x="2679" y="2564"/>
                </a:cubicBezTo>
                <a:cubicBezTo>
                  <a:pt x="2670" y="2559"/>
                  <a:pt x="2655" y="2553"/>
                  <a:pt x="2655" y="2553"/>
                </a:cubicBezTo>
                <a:cubicBezTo>
                  <a:pt x="2655" y="2553"/>
                  <a:pt x="2657" y="2536"/>
                  <a:pt x="2648" y="2534"/>
                </a:cubicBezTo>
                <a:cubicBezTo>
                  <a:pt x="2640" y="2532"/>
                  <a:pt x="2626" y="2542"/>
                  <a:pt x="2626" y="2536"/>
                </a:cubicBezTo>
                <a:cubicBezTo>
                  <a:pt x="2626" y="2529"/>
                  <a:pt x="2635" y="2511"/>
                  <a:pt x="2640" y="2506"/>
                </a:cubicBezTo>
                <a:cubicBezTo>
                  <a:pt x="2645" y="2500"/>
                  <a:pt x="2650" y="2495"/>
                  <a:pt x="2647" y="2487"/>
                </a:cubicBezTo>
                <a:cubicBezTo>
                  <a:pt x="2643" y="2479"/>
                  <a:pt x="2647" y="2470"/>
                  <a:pt x="2635" y="2458"/>
                </a:cubicBezTo>
                <a:cubicBezTo>
                  <a:pt x="2623" y="2447"/>
                  <a:pt x="2620" y="2438"/>
                  <a:pt x="2613" y="2433"/>
                </a:cubicBezTo>
                <a:cubicBezTo>
                  <a:pt x="2606" y="2428"/>
                  <a:pt x="2542" y="2401"/>
                  <a:pt x="2542" y="2401"/>
                </a:cubicBezTo>
                <a:cubicBezTo>
                  <a:pt x="2542" y="2401"/>
                  <a:pt x="2517" y="2400"/>
                  <a:pt x="2498" y="2390"/>
                </a:cubicBezTo>
                <a:cubicBezTo>
                  <a:pt x="2480" y="2379"/>
                  <a:pt x="2460" y="2376"/>
                  <a:pt x="2453" y="2364"/>
                </a:cubicBezTo>
                <a:cubicBezTo>
                  <a:pt x="2446" y="2352"/>
                  <a:pt x="2429" y="2346"/>
                  <a:pt x="2417" y="2339"/>
                </a:cubicBezTo>
                <a:cubicBezTo>
                  <a:pt x="2406" y="2332"/>
                  <a:pt x="2389" y="2324"/>
                  <a:pt x="2385" y="2314"/>
                </a:cubicBezTo>
                <a:cubicBezTo>
                  <a:pt x="2382" y="2304"/>
                  <a:pt x="2368" y="2299"/>
                  <a:pt x="2360" y="2295"/>
                </a:cubicBezTo>
                <a:cubicBezTo>
                  <a:pt x="2352" y="2292"/>
                  <a:pt x="2345" y="2292"/>
                  <a:pt x="2331" y="2297"/>
                </a:cubicBezTo>
                <a:cubicBezTo>
                  <a:pt x="2318" y="2302"/>
                  <a:pt x="2303" y="2304"/>
                  <a:pt x="2296" y="2299"/>
                </a:cubicBezTo>
                <a:cubicBezTo>
                  <a:pt x="2289" y="2294"/>
                  <a:pt x="2272" y="2289"/>
                  <a:pt x="2266" y="2285"/>
                </a:cubicBezTo>
                <a:cubicBezTo>
                  <a:pt x="2259" y="2282"/>
                  <a:pt x="2235" y="2280"/>
                  <a:pt x="2235" y="2280"/>
                </a:cubicBezTo>
                <a:cubicBezTo>
                  <a:pt x="2235" y="2280"/>
                  <a:pt x="2185" y="2268"/>
                  <a:pt x="2185" y="2275"/>
                </a:cubicBezTo>
                <a:cubicBezTo>
                  <a:pt x="2185" y="2282"/>
                  <a:pt x="2183" y="2297"/>
                  <a:pt x="2171" y="2302"/>
                </a:cubicBezTo>
                <a:cubicBezTo>
                  <a:pt x="2159" y="2307"/>
                  <a:pt x="2149" y="2302"/>
                  <a:pt x="2146" y="2290"/>
                </a:cubicBezTo>
                <a:cubicBezTo>
                  <a:pt x="2143" y="2279"/>
                  <a:pt x="2141" y="2268"/>
                  <a:pt x="2132" y="2270"/>
                </a:cubicBezTo>
                <a:cubicBezTo>
                  <a:pt x="2124" y="2272"/>
                  <a:pt x="2106" y="2270"/>
                  <a:pt x="2097" y="2279"/>
                </a:cubicBezTo>
                <a:cubicBezTo>
                  <a:pt x="2089" y="2287"/>
                  <a:pt x="2065" y="2307"/>
                  <a:pt x="2062" y="2314"/>
                </a:cubicBezTo>
                <a:cubicBezTo>
                  <a:pt x="2058" y="2321"/>
                  <a:pt x="2052" y="2331"/>
                  <a:pt x="2047" y="2327"/>
                </a:cubicBezTo>
                <a:cubicBezTo>
                  <a:pt x="2041" y="2324"/>
                  <a:pt x="2018" y="2319"/>
                  <a:pt x="2006" y="2316"/>
                </a:cubicBezTo>
                <a:cubicBezTo>
                  <a:pt x="1994" y="2312"/>
                  <a:pt x="1983" y="2322"/>
                  <a:pt x="1966" y="2317"/>
                </a:cubicBezTo>
                <a:cubicBezTo>
                  <a:pt x="1949" y="2312"/>
                  <a:pt x="1888" y="2297"/>
                  <a:pt x="1885" y="2282"/>
                </a:cubicBezTo>
                <a:cubicBezTo>
                  <a:pt x="1881" y="2267"/>
                  <a:pt x="1890" y="2226"/>
                  <a:pt x="1890" y="2211"/>
                </a:cubicBezTo>
                <a:cubicBezTo>
                  <a:pt x="1890" y="2196"/>
                  <a:pt x="1898" y="2186"/>
                  <a:pt x="1875" y="2176"/>
                </a:cubicBezTo>
                <a:cubicBezTo>
                  <a:pt x="1851" y="2166"/>
                  <a:pt x="1809" y="2166"/>
                  <a:pt x="1804" y="2162"/>
                </a:cubicBezTo>
                <a:cubicBezTo>
                  <a:pt x="1799" y="2159"/>
                  <a:pt x="1779" y="2169"/>
                  <a:pt x="1784" y="2147"/>
                </a:cubicBezTo>
                <a:cubicBezTo>
                  <a:pt x="1789" y="2126"/>
                  <a:pt x="1799" y="2097"/>
                  <a:pt x="1800" y="2087"/>
                </a:cubicBezTo>
                <a:cubicBezTo>
                  <a:pt x="1802" y="2077"/>
                  <a:pt x="1819" y="2060"/>
                  <a:pt x="1812" y="2048"/>
                </a:cubicBezTo>
                <a:cubicBezTo>
                  <a:pt x="1805" y="2036"/>
                  <a:pt x="1755" y="2028"/>
                  <a:pt x="1747" y="2041"/>
                </a:cubicBezTo>
                <a:cubicBezTo>
                  <a:pt x="1738" y="2055"/>
                  <a:pt x="1736" y="2072"/>
                  <a:pt x="1720" y="2087"/>
                </a:cubicBezTo>
                <a:cubicBezTo>
                  <a:pt x="1703" y="2102"/>
                  <a:pt x="1689" y="2107"/>
                  <a:pt x="1669" y="2105"/>
                </a:cubicBezTo>
                <a:cubicBezTo>
                  <a:pt x="1649" y="2104"/>
                  <a:pt x="1642" y="2117"/>
                  <a:pt x="1630" y="2107"/>
                </a:cubicBezTo>
                <a:cubicBezTo>
                  <a:pt x="1618" y="2097"/>
                  <a:pt x="1571" y="2018"/>
                  <a:pt x="1573" y="1993"/>
                </a:cubicBezTo>
                <a:cubicBezTo>
                  <a:pt x="1575" y="1967"/>
                  <a:pt x="1583" y="1942"/>
                  <a:pt x="1585" y="1919"/>
                </a:cubicBezTo>
                <a:cubicBezTo>
                  <a:pt x="1586" y="1895"/>
                  <a:pt x="1578" y="1892"/>
                  <a:pt x="1595" y="1880"/>
                </a:cubicBezTo>
                <a:cubicBezTo>
                  <a:pt x="1612" y="1868"/>
                  <a:pt x="1617" y="1870"/>
                  <a:pt x="1630" y="1860"/>
                </a:cubicBezTo>
                <a:cubicBezTo>
                  <a:pt x="1644" y="1850"/>
                  <a:pt x="1645" y="1838"/>
                  <a:pt x="1661" y="1833"/>
                </a:cubicBezTo>
                <a:cubicBezTo>
                  <a:pt x="1676" y="1828"/>
                  <a:pt x="1699" y="1831"/>
                  <a:pt x="1708" y="1836"/>
                </a:cubicBezTo>
                <a:cubicBezTo>
                  <a:pt x="1716" y="1841"/>
                  <a:pt x="1725" y="1851"/>
                  <a:pt x="1736" y="1848"/>
                </a:cubicBezTo>
                <a:cubicBezTo>
                  <a:pt x="1748" y="1845"/>
                  <a:pt x="1757" y="1838"/>
                  <a:pt x="1758" y="1831"/>
                </a:cubicBezTo>
                <a:cubicBezTo>
                  <a:pt x="1760" y="1825"/>
                  <a:pt x="1770" y="1815"/>
                  <a:pt x="1785" y="1816"/>
                </a:cubicBezTo>
                <a:cubicBezTo>
                  <a:pt x="1800" y="1818"/>
                  <a:pt x="1812" y="1823"/>
                  <a:pt x="1822" y="1823"/>
                </a:cubicBezTo>
                <a:cubicBezTo>
                  <a:pt x="1832" y="1823"/>
                  <a:pt x="1848" y="1820"/>
                  <a:pt x="1854" y="1820"/>
                </a:cubicBezTo>
                <a:cubicBezTo>
                  <a:pt x="1861" y="1820"/>
                  <a:pt x="1863" y="1818"/>
                  <a:pt x="1883" y="1826"/>
                </a:cubicBezTo>
                <a:cubicBezTo>
                  <a:pt x="1903" y="1835"/>
                  <a:pt x="1917" y="1850"/>
                  <a:pt x="1917" y="1855"/>
                </a:cubicBezTo>
                <a:cubicBezTo>
                  <a:pt x="1917" y="1860"/>
                  <a:pt x="1913" y="1887"/>
                  <a:pt x="1917" y="1895"/>
                </a:cubicBezTo>
                <a:cubicBezTo>
                  <a:pt x="1920" y="1904"/>
                  <a:pt x="1930" y="1932"/>
                  <a:pt x="1945" y="1939"/>
                </a:cubicBezTo>
                <a:cubicBezTo>
                  <a:pt x="1961" y="1946"/>
                  <a:pt x="1979" y="1932"/>
                  <a:pt x="1967" y="1890"/>
                </a:cubicBezTo>
                <a:cubicBezTo>
                  <a:pt x="1956" y="1848"/>
                  <a:pt x="1942" y="1841"/>
                  <a:pt x="1947" y="1823"/>
                </a:cubicBezTo>
                <a:cubicBezTo>
                  <a:pt x="1952" y="1804"/>
                  <a:pt x="1945" y="1793"/>
                  <a:pt x="1962" y="1771"/>
                </a:cubicBezTo>
                <a:cubicBezTo>
                  <a:pt x="1979" y="1749"/>
                  <a:pt x="1974" y="1739"/>
                  <a:pt x="2003" y="1722"/>
                </a:cubicBezTo>
                <a:cubicBezTo>
                  <a:pt x="2031" y="1705"/>
                  <a:pt x="2048" y="1699"/>
                  <a:pt x="2055" y="1688"/>
                </a:cubicBezTo>
                <a:cubicBezTo>
                  <a:pt x="2062" y="1678"/>
                  <a:pt x="2070" y="1662"/>
                  <a:pt x="2067" y="1650"/>
                </a:cubicBezTo>
                <a:cubicBezTo>
                  <a:pt x="2063" y="1638"/>
                  <a:pt x="2060" y="1635"/>
                  <a:pt x="2060" y="1623"/>
                </a:cubicBezTo>
                <a:cubicBezTo>
                  <a:pt x="2060" y="1611"/>
                  <a:pt x="2063" y="1606"/>
                  <a:pt x="2068" y="1603"/>
                </a:cubicBezTo>
                <a:cubicBezTo>
                  <a:pt x="2074" y="1599"/>
                  <a:pt x="2077" y="1582"/>
                  <a:pt x="2089" y="1574"/>
                </a:cubicBezTo>
                <a:cubicBezTo>
                  <a:pt x="2100" y="1566"/>
                  <a:pt x="2104" y="1551"/>
                  <a:pt x="2106" y="1542"/>
                </a:cubicBezTo>
                <a:cubicBezTo>
                  <a:pt x="2107" y="1534"/>
                  <a:pt x="2109" y="1524"/>
                  <a:pt x="2119" y="1519"/>
                </a:cubicBezTo>
                <a:cubicBezTo>
                  <a:pt x="2129" y="1514"/>
                  <a:pt x="2171" y="1507"/>
                  <a:pt x="2173" y="1498"/>
                </a:cubicBezTo>
                <a:cubicBezTo>
                  <a:pt x="2175" y="1490"/>
                  <a:pt x="2171" y="1470"/>
                  <a:pt x="2180" y="1463"/>
                </a:cubicBezTo>
                <a:cubicBezTo>
                  <a:pt x="2188" y="1456"/>
                  <a:pt x="2200" y="1435"/>
                  <a:pt x="2213" y="1426"/>
                </a:cubicBezTo>
                <a:cubicBezTo>
                  <a:pt x="2227" y="1418"/>
                  <a:pt x="2242" y="1421"/>
                  <a:pt x="2250" y="1411"/>
                </a:cubicBezTo>
                <a:cubicBezTo>
                  <a:pt x="2259" y="1401"/>
                  <a:pt x="2277" y="1391"/>
                  <a:pt x="2286" y="1387"/>
                </a:cubicBezTo>
                <a:cubicBezTo>
                  <a:pt x="2294" y="1384"/>
                  <a:pt x="2299" y="1371"/>
                  <a:pt x="2313" y="1377"/>
                </a:cubicBezTo>
                <a:cubicBezTo>
                  <a:pt x="2326" y="1384"/>
                  <a:pt x="2338" y="1389"/>
                  <a:pt x="2326" y="1392"/>
                </a:cubicBezTo>
                <a:cubicBezTo>
                  <a:pt x="2315" y="1396"/>
                  <a:pt x="2279" y="1435"/>
                  <a:pt x="2289" y="1435"/>
                </a:cubicBezTo>
                <a:cubicBezTo>
                  <a:pt x="2299" y="1435"/>
                  <a:pt x="2321" y="1418"/>
                  <a:pt x="2331" y="1413"/>
                </a:cubicBezTo>
                <a:cubicBezTo>
                  <a:pt x="2342" y="1408"/>
                  <a:pt x="2338" y="1401"/>
                  <a:pt x="2360" y="1394"/>
                </a:cubicBezTo>
                <a:cubicBezTo>
                  <a:pt x="2382" y="1387"/>
                  <a:pt x="2407" y="1399"/>
                  <a:pt x="2395" y="1382"/>
                </a:cubicBezTo>
                <a:cubicBezTo>
                  <a:pt x="2384" y="1366"/>
                  <a:pt x="2389" y="1364"/>
                  <a:pt x="2365" y="1355"/>
                </a:cubicBezTo>
                <a:cubicBezTo>
                  <a:pt x="2342" y="1347"/>
                  <a:pt x="2316" y="1347"/>
                  <a:pt x="2316" y="1340"/>
                </a:cubicBezTo>
                <a:cubicBezTo>
                  <a:pt x="2316" y="1334"/>
                  <a:pt x="2306" y="1329"/>
                  <a:pt x="2311" y="1319"/>
                </a:cubicBezTo>
                <a:cubicBezTo>
                  <a:pt x="2316" y="1308"/>
                  <a:pt x="2320" y="1305"/>
                  <a:pt x="2321" y="1295"/>
                </a:cubicBezTo>
                <a:cubicBezTo>
                  <a:pt x="2323" y="1285"/>
                  <a:pt x="2316" y="1273"/>
                  <a:pt x="2309" y="1270"/>
                </a:cubicBezTo>
                <a:cubicBezTo>
                  <a:pt x="2303" y="1266"/>
                  <a:pt x="2288" y="1255"/>
                  <a:pt x="2271" y="1265"/>
                </a:cubicBezTo>
                <a:cubicBezTo>
                  <a:pt x="2254" y="1275"/>
                  <a:pt x="2215" y="1292"/>
                  <a:pt x="2215" y="1292"/>
                </a:cubicBezTo>
                <a:cubicBezTo>
                  <a:pt x="2215" y="1292"/>
                  <a:pt x="2245" y="1265"/>
                  <a:pt x="2256" y="1258"/>
                </a:cubicBezTo>
                <a:cubicBezTo>
                  <a:pt x="2266" y="1251"/>
                  <a:pt x="2272" y="1228"/>
                  <a:pt x="2288" y="1224"/>
                </a:cubicBezTo>
                <a:cubicBezTo>
                  <a:pt x="2303" y="1221"/>
                  <a:pt x="2353" y="1218"/>
                  <a:pt x="2363" y="1219"/>
                </a:cubicBezTo>
                <a:cubicBezTo>
                  <a:pt x="2374" y="1221"/>
                  <a:pt x="2394" y="1228"/>
                  <a:pt x="2406" y="1223"/>
                </a:cubicBezTo>
                <a:cubicBezTo>
                  <a:pt x="2417" y="1218"/>
                  <a:pt x="2441" y="1199"/>
                  <a:pt x="2451" y="1194"/>
                </a:cubicBezTo>
                <a:cubicBezTo>
                  <a:pt x="2461" y="1189"/>
                  <a:pt x="2470" y="1184"/>
                  <a:pt x="2486" y="1176"/>
                </a:cubicBezTo>
                <a:cubicBezTo>
                  <a:pt x="2503" y="1167"/>
                  <a:pt x="2515" y="1174"/>
                  <a:pt x="2515" y="1149"/>
                </a:cubicBezTo>
                <a:cubicBezTo>
                  <a:pt x="2515" y="1123"/>
                  <a:pt x="2503" y="1110"/>
                  <a:pt x="2500" y="1098"/>
                </a:cubicBezTo>
                <a:cubicBezTo>
                  <a:pt x="2497" y="1087"/>
                  <a:pt x="2486" y="1088"/>
                  <a:pt x="2478" y="1083"/>
                </a:cubicBezTo>
                <a:cubicBezTo>
                  <a:pt x="2470" y="1078"/>
                  <a:pt x="2453" y="1083"/>
                  <a:pt x="2458" y="1068"/>
                </a:cubicBezTo>
                <a:cubicBezTo>
                  <a:pt x="2463" y="1053"/>
                  <a:pt x="2449" y="1053"/>
                  <a:pt x="2436" y="1043"/>
                </a:cubicBezTo>
                <a:cubicBezTo>
                  <a:pt x="2422" y="1033"/>
                  <a:pt x="2380" y="1016"/>
                  <a:pt x="2379" y="994"/>
                </a:cubicBezTo>
                <a:cubicBezTo>
                  <a:pt x="2377" y="972"/>
                  <a:pt x="2382" y="972"/>
                  <a:pt x="2380" y="962"/>
                </a:cubicBezTo>
                <a:cubicBezTo>
                  <a:pt x="2379" y="952"/>
                  <a:pt x="2331" y="853"/>
                  <a:pt x="2325" y="843"/>
                </a:cubicBezTo>
                <a:cubicBezTo>
                  <a:pt x="2318" y="833"/>
                  <a:pt x="2304" y="833"/>
                  <a:pt x="2304" y="841"/>
                </a:cubicBezTo>
                <a:cubicBezTo>
                  <a:pt x="2304" y="849"/>
                  <a:pt x="2291" y="888"/>
                  <a:pt x="2284" y="895"/>
                </a:cubicBezTo>
                <a:cubicBezTo>
                  <a:pt x="2277" y="902"/>
                  <a:pt x="2257" y="927"/>
                  <a:pt x="2249" y="918"/>
                </a:cubicBezTo>
                <a:cubicBezTo>
                  <a:pt x="2240" y="910"/>
                  <a:pt x="2244" y="905"/>
                  <a:pt x="2229" y="902"/>
                </a:cubicBezTo>
                <a:cubicBezTo>
                  <a:pt x="2213" y="898"/>
                  <a:pt x="2208" y="895"/>
                  <a:pt x="2207" y="878"/>
                </a:cubicBezTo>
                <a:cubicBezTo>
                  <a:pt x="2205" y="861"/>
                  <a:pt x="2202" y="848"/>
                  <a:pt x="2205" y="838"/>
                </a:cubicBezTo>
                <a:cubicBezTo>
                  <a:pt x="2208" y="828"/>
                  <a:pt x="2215" y="806"/>
                  <a:pt x="2202" y="799"/>
                </a:cubicBezTo>
                <a:cubicBezTo>
                  <a:pt x="2188" y="792"/>
                  <a:pt x="2156" y="799"/>
                  <a:pt x="2154" y="789"/>
                </a:cubicBezTo>
                <a:cubicBezTo>
                  <a:pt x="2153" y="779"/>
                  <a:pt x="2144" y="759"/>
                  <a:pt x="2132" y="750"/>
                </a:cubicBezTo>
                <a:cubicBezTo>
                  <a:pt x="2121" y="742"/>
                  <a:pt x="2109" y="738"/>
                  <a:pt x="2100" y="740"/>
                </a:cubicBezTo>
                <a:cubicBezTo>
                  <a:pt x="2092" y="742"/>
                  <a:pt x="2065" y="742"/>
                  <a:pt x="2057" y="738"/>
                </a:cubicBezTo>
                <a:cubicBezTo>
                  <a:pt x="2048" y="735"/>
                  <a:pt x="2011" y="728"/>
                  <a:pt x="2015" y="745"/>
                </a:cubicBezTo>
                <a:cubicBezTo>
                  <a:pt x="2018" y="762"/>
                  <a:pt x="2028" y="784"/>
                  <a:pt x="2026" y="792"/>
                </a:cubicBezTo>
                <a:cubicBezTo>
                  <a:pt x="2025" y="801"/>
                  <a:pt x="2025" y="812"/>
                  <a:pt x="2033" y="828"/>
                </a:cubicBezTo>
                <a:cubicBezTo>
                  <a:pt x="2041" y="843"/>
                  <a:pt x="2041" y="846"/>
                  <a:pt x="2033" y="861"/>
                </a:cubicBezTo>
                <a:cubicBezTo>
                  <a:pt x="2025" y="876"/>
                  <a:pt x="1994" y="880"/>
                  <a:pt x="2004" y="897"/>
                </a:cubicBezTo>
                <a:cubicBezTo>
                  <a:pt x="2015" y="913"/>
                  <a:pt x="2028" y="920"/>
                  <a:pt x="2036" y="934"/>
                </a:cubicBezTo>
                <a:cubicBezTo>
                  <a:pt x="2045" y="947"/>
                  <a:pt x="2043" y="970"/>
                  <a:pt x="2050" y="987"/>
                </a:cubicBezTo>
                <a:cubicBezTo>
                  <a:pt x="2057" y="1004"/>
                  <a:pt x="2074" y="994"/>
                  <a:pt x="2048" y="1018"/>
                </a:cubicBezTo>
                <a:cubicBezTo>
                  <a:pt x="2023" y="1041"/>
                  <a:pt x="1989" y="1048"/>
                  <a:pt x="1989" y="1065"/>
                </a:cubicBezTo>
                <a:cubicBezTo>
                  <a:pt x="1989" y="1081"/>
                  <a:pt x="2001" y="1090"/>
                  <a:pt x="2001" y="1107"/>
                </a:cubicBezTo>
                <a:cubicBezTo>
                  <a:pt x="2001" y="1123"/>
                  <a:pt x="2008" y="1144"/>
                  <a:pt x="2008" y="1152"/>
                </a:cubicBezTo>
                <a:cubicBezTo>
                  <a:pt x="2008" y="1160"/>
                  <a:pt x="2008" y="1166"/>
                  <a:pt x="1994" y="1174"/>
                </a:cubicBezTo>
                <a:cubicBezTo>
                  <a:pt x="1981" y="1182"/>
                  <a:pt x="1974" y="1191"/>
                  <a:pt x="1967" y="1189"/>
                </a:cubicBezTo>
                <a:cubicBezTo>
                  <a:pt x="1961" y="1187"/>
                  <a:pt x="1947" y="1169"/>
                  <a:pt x="1940" y="1157"/>
                </a:cubicBezTo>
                <a:cubicBezTo>
                  <a:pt x="1934" y="1145"/>
                  <a:pt x="1927" y="1145"/>
                  <a:pt x="1925" y="1129"/>
                </a:cubicBezTo>
                <a:cubicBezTo>
                  <a:pt x="1924" y="1112"/>
                  <a:pt x="1935" y="1053"/>
                  <a:pt x="1913" y="1050"/>
                </a:cubicBezTo>
                <a:cubicBezTo>
                  <a:pt x="1892" y="1046"/>
                  <a:pt x="1873" y="1043"/>
                  <a:pt x="1863" y="1038"/>
                </a:cubicBezTo>
                <a:cubicBezTo>
                  <a:pt x="1853" y="1033"/>
                  <a:pt x="1844" y="1031"/>
                  <a:pt x="1826" y="1018"/>
                </a:cubicBezTo>
                <a:cubicBezTo>
                  <a:pt x="1807" y="1004"/>
                  <a:pt x="1785" y="1007"/>
                  <a:pt x="1780" y="996"/>
                </a:cubicBezTo>
                <a:cubicBezTo>
                  <a:pt x="1775" y="984"/>
                  <a:pt x="1763" y="970"/>
                  <a:pt x="1750" y="969"/>
                </a:cubicBezTo>
                <a:cubicBezTo>
                  <a:pt x="1736" y="967"/>
                  <a:pt x="1714" y="965"/>
                  <a:pt x="1708" y="967"/>
                </a:cubicBezTo>
                <a:cubicBezTo>
                  <a:pt x="1701" y="969"/>
                  <a:pt x="1691" y="965"/>
                  <a:pt x="1691" y="965"/>
                </a:cubicBezTo>
                <a:cubicBezTo>
                  <a:pt x="1691" y="965"/>
                  <a:pt x="1683" y="920"/>
                  <a:pt x="1679" y="913"/>
                </a:cubicBezTo>
                <a:cubicBezTo>
                  <a:pt x="1676" y="907"/>
                  <a:pt x="1655" y="897"/>
                  <a:pt x="1650" y="891"/>
                </a:cubicBezTo>
                <a:cubicBezTo>
                  <a:pt x="1645" y="886"/>
                  <a:pt x="1647" y="858"/>
                  <a:pt x="1645" y="839"/>
                </a:cubicBezTo>
                <a:cubicBezTo>
                  <a:pt x="1644" y="821"/>
                  <a:pt x="1632" y="816"/>
                  <a:pt x="1652" y="792"/>
                </a:cubicBezTo>
                <a:cubicBezTo>
                  <a:pt x="1672" y="769"/>
                  <a:pt x="1688" y="735"/>
                  <a:pt x="1694" y="727"/>
                </a:cubicBezTo>
                <a:cubicBezTo>
                  <a:pt x="1701" y="718"/>
                  <a:pt x="1704" y="713"/>
                  <a:pt x="1713" y="712"/>
                </a:cubicBezTo>
                <a:cubicBezTo>
                  <a:pt x="1721" y="710"/>
                  <a:pt x="1735" y="705"/>
                  <a:pt x="1731" y="696"/>
                </a:cubicBezTo>
                <a:cubicBezTo>
                  <a:pt x="1728" y="688"/>
                  <a:pt x="1721" y="681"/>
                  <a:pt x="1711" y="675"/>
                </a:cubicBezTo>
                <a:cubicBezTo>
                  <a:pt x="1701" y="668"/>
                  <a:pt x="1713" y="659"/>
                  <a:pt x="1725" y="663"/>
                </a:cubicBezTo>
                <a:cubicBezTo>
                  <a:pt x="1736" y="666"/>
                  <a:pt x="1747" y="680"/>
                  <a:pt x="1752" y="670"/>
                </a:cubicBezTo>
                <a:cubicBezTo>
                  <a:pt x="1757" y="659"/>
                  <a:pt x="1747" y="654"/>
                  <a:pt x="1758" y="653"/>
                </a:cubicBezTo>
                <a:cubicBezTo>
                  <a:pt x="1770" y="651"/>
                  <a:pt x="1779" y="658"/>
                  <a:pt x="1787" y="649"/>
                </a:cubicBezTo>
                <a:cubicBezTo>
                  <a:pt x="1795" y="641"/>
                  <a:pt x="1804" y="617"/>
                  <a:pt x="1811" y="607"/>
                </a:cubicBezTo>
                <a:cubicBezTo>
                  <a:pt x="1817" y="597"/>
                  <a:pt x="1799" y="599"/>
                  <a:pt x="1792" y="592"/>
                </a:cubicBezTo>
                <a:cubicBezTo>
                  <a:pt x="1785" y="585"/>
                  <a:pt x="1772" y="587"/>
                  <a:pt x="1779" y="579"/>
                </a:cubicBezTo>
                <a:cubicBezTo>
                  <a:pt x="1785" y="570"/>
                  <a:pt x="1790" y="567"/>
                  <a:pt x="1800" y="570"/>
                </a:cubicBezTo>
                <a:cubicBezTo>
                  <a:pt x="1811" y="574"/>
                  <a:pt x="1821" y="589"/>
                  <a:pt x="1822" y="574"/>
                </a:cubicBezTo>
                <a:cubicBezTo>
                  <a:pt x="1824" y="559"/>
                  <a:pt x="1822" y="557"/>
                  <a:pt x="1822" y="545"/>
                </a:cubicBezTo>
                <a:cubicBezTo>
                  <a:pt x="1822" y="533"/>
                  <a:pt x="1811" y="520"/>
                  <a:pt x="1834" y="517"/>
                </a:cubicBezTo>
                <a:cubicBezTo>
                  <a:pt x="1858" y="513"/>
                  <a:pt x="1892" y="523"/>
                  <a:pt x="1892" y="523"/>
                </a:cubicBezTo>
                <a:cubicBezTo>
                  <a:pt x="1892" y="523"/>
                  <a:pt x="1929" y="512"/>
                  <a:pt x="1934" y="491"/>
                </a:cubicBezTo>
                <a:cubicBezTo>
                  <a:pt x="1939" y="471"/>
                  <a:pt x="1925" y="438"/>
                  <a:pt x="1925" y="427"/>
                </a:cubicBezTo>
                <a:cubicBezTo>
                  <a:pt x="1925" y="417"/>
                  <a:pt x="1918" y="412"/>
                  <a:pt x="1927" y="402"/>
                </a:cubicBezTo>
                <a:cubicBezTo>
                  <a:pt x="1935" y="392"/>
                  <a:pt x="1939" y="387"/>
                  <a:pt x="1934" y="379"/>
                </a:cubicBezTo>
                <a:cubicBezTo>
                  <a:pt x="1929" y="370"/>
                  <a:pt x="1925" y="359"/>
                  <a:pt x="1925" y="359"/>
                </a:cubicBezTo>
                <a:cubicBezTo>
                  <a:pt x="1915" y="342"/>
                  <a:pt x="1915" y="342"/>
                  <a:pt x="1915" y="342"/>
                </a:cubicBezTo>
                <a:cubicBezTo>
                  <a:pt x="1897" y="330"/>
                  <a:pt x="1897" y="330"/>
                  <a:pt x="1897" y="330"/>
                </a:cubicBezTo>
                <a:cubicBezTo>
                  <a:pt x="1861" y="322"/>
                  <a:pt x="1861" y="322"/>
                  <a:pt x="1861" y="322"/>
                </a:cubicBezTo>
                <a:cubicBezTo>
                  <a:pt x="1861" y="357"/>
                  <a:pt x="1861" y="357"/>
                  <a:pt x="1861" y="357"/>
                </a:cubicBezTo>
                <a:cubicBezTo>
                  <a:pt x="1861" y="357"/>
                  <a:pt x="1871" y="375"/>
                  <a:pt x="1863" y="384"/>
                </a:cubicBezTo>
                <a:cubicBezTo>
                  <a:pt x="1854" y="392"/>
                  <a:pt x="1843" y="399"/>
                  <a:pt x="1843" y="411"/>
                </a:cubicBezTo>
                <a:cubicBezTo>
                  <a:pt x="1843" y="422"/>
                  <a:pt x="1846" y="438"/>
                  <a:pt x="1841" y="448"/>
                </a:cubicBezTo>
                <a:cubicBezTo>
                  <a:pt x="1836" y="458"/>
                  <a:pt x="1827" y="459"/>
                  <a:pt x="1822" y="466"/>
                </a:cubicBezTo>
                <a:cubicBezTo>
                  <a:pt x="1817" y="473"/>
                  <a:pt x="1802" y="488"/>
                  <a:pt x="1799" y="471"/>
                </a:cubicBezTo>
                <a:cubicBezTo>
                  <a:pt x="1795" y="454"/>
                  <a:pt x="1790" y="429"/>
                  <a:pt x="1795" y="421"/>
                </a:cubicBezTo>
                <a:cubicBezTo>
                  <a:pt x="1800" y="412"/>
                  <a:pt x="1797" y="399"/>
                  <a:pt x="1792" y="390"/>
                </a:cubicBezTo>
                <a:cubicBezTo>
                  <a:pt x="1787" y="382"/>
                  <a:pt x="1763" y="359"/>
                  <a:pt x="1763" y="359"/>
                </a:cubicBezTo>
                <a:cubicBezTo>
                  <a:pt x="1763" y="359"/>
                  <a:pt x="1757" y="389"/>
                  <a:pt x="1758" y="395"/>
                </a:cubicBezTo>
                <a:cubicBezTo>
                  <a:pt x="1760" y="402"/>
                  <a:pt x="1745" y="416"/>
                  <a:pt x="1741" y="409"/>
                </a:cubicBezTo>
                <a:cubicBezTo>
                  <a:pt x="1738" y="402"/>
                  <a:pt x="1736" y="372"/>
                  <a:pt x="1735" y="364"/>
                </a:cubicBezTo>
                <a:cubicBezTo>
                  <a:pt x="1733" y="355"/>
                  <a:pt x="1716" y="338"/>
                  <a:pt x="1709" y="333"/>
                </a:cubicBezTo>
                <a:cubicBezTo>
                  <a:pt x="1703" y="328"/>
                  <a:pt x="1691" y="323"/>
                  <a:pt x="1696" y="315"/>
                </a:cubicBezTo>
                <a:cubicBezTo>
                  <a:pt x="1701" y="306"/>
                  <a:pt x="1694" y="279"/>
                  <a:pt x="1689" y="269"/>
                </a:cubicBezTo>
                <a:cubicBezTo>
                  <a:pt x="1684" y="259"/>
                  <a:pt x="1691" y="234"/>
                  <a:pt x="1677" y="219"/>
                </a:cubicBezTo>
                <a:cubicBezTo>
                  <a:pt x="1664" y="204"/>
                  <a:pt x="1667" y="202"/>
                  <a:pt x="1661" y="190"/>
                </a:cubicBezTo>
                <a:cubicBezTo>
                  <a:pt x="1654" y="179"/>
                  <a:pt x="1667" y="158"/>
                  <a:pt x="1667" y="158"/>
                </a:cubicBezTo>
                <a:cubicBezTo>
                  <a:pt x="1667" y="113"/>
                  <a:pt x="1667" y="113"/>
                  <a:pt x="1667" y="113"/>
                </a:cubicBezTo>
                <a:cubicBezTo>
                  <a:pt x="1701" y="108"/>
                  <a:pt x="1701" y="108"/>
                  <a:pt x="1701" y="108"/>
                </a:cubicBezTo>
                <a:cubicBezTo>
                  <a:pt x="1701" y="108"/>
                  <a:pt x="1750" y="27"/>
                  <a:pt x="1735" y="24"/>
                </a:cubicBezTo>
                <a:cubicBezTo>
                  <a:pt x="1720" y="21"/>
                  <a:pt x="1709" y="22"/>
                  <a:pt x="1698" y="14"/>
                </a:cubicBezTo>
                <a:cubicBezTo>
                  <a:pt x="1686" y="5"/>
                  <a:pt x="1661" y="0"/>
                  <a:pt x="1654" y="5"/>
                </a:cubicBezTo>
                <a:cubicBezTo>
                  <a:pt x="1647" y="10"/>
                  <a:pt x="1635" y="16"/>
                  <a:pt x="1635" y="27"/>
                </a:cubicBezTo>
                <a:cubicBezTo>
                  <a:pt x="1635" y="39"/>
                  <a:pt x="1634" y="76"/>
                  <a:pt x="1630" y="84"/>
                </a:cubicBezTo>
                <a:cubicBezTo>
                  <a:pt x="1627" y="93"/>
                  <a:pt x="1625" y="121"/>
                  <a:pt x="1629" y="135"/>
                </a:cubicBezTo>
                <a:cubicBezTo>
                  <a:pt x="1632" y="148"/>
                  <a:pt x="1635" y="174"/>
                  <a:pt x="1629" y="185"/>
                </a:cubicBezTo>
                <a:cubicBezTo>
                  <a:pt x="1622" y="197"/>
                  <a:pt x="1622" y="202"/>
                  <a:pt x="1618" y="216"/>
                </a:cubicBezTo>
                <a:cubicBezTo>
                  <a:pt x="1615" y="229"/>
                  <a:pt x="1607" y="226"/>
                  <a:pt x="1607" y="243"/>
                </a:cubicBezTo>
                <a:cubicBezTo>
                  <a:pt x="1607" y="259"/>
                  <a:pt x="1590" y="283"/>
                  <a:pt x="1605" y="298"/>
                </a:cubicBezTo>
                <a:cubicBezTo>
                  <a:pt x="1620" y="313"/>
                  <a:pt x="1629" y="325"/>
                  <a:pt x="1637" y="330"/>
                </a:cubicBezTo>
                <a:cubicBezTo>
                  <a:pt x="1645" y="335"/>
                  <a:pt x="1654" y="338"/>
                  <a:pt x="1655" y="347"/>
                </a:cubicBezTo>
                <a:cubicBezTo>
                  <a:pt x="1657" y="355"/>
                  <a:pt x="1659" y="369"/>
                  <a:pt x="1661" y="380"/>
                </a:cubicBezTo>
                <a:cubicBezTo>
                  <a:pt x="1662" y="392"/>
                  <a:pt x="1669" y="406"/>
                  <a:pt x="1654" y="414"/>
                </a:cubicBezTo>
                <a:cubicBezTo>
                  <a:pt x="1639" y="422"/>
                  <a:pt x="1630" y="414"/>
                  <a:pt x="1630" y="431"/>
                </a:cubicBezTo>
                <a:cubicBezTo>
                  <a:pt x="1630" y="448"/>
                  <a:pt x="1630" y="473"/>
                  <a:pt x="1618" y="464"/>
                </a:cubicBezTo>
                <a:cubicBezTo>
                  <a:pt x="1607" y="456"/>
                  <a:pt x="1607" y="422"/>
                  <a:pt x="1607" y="422"/>
                </a:cubicBezTo>
                <a:cubicBezTo>
                  <a:pt x="1607" y="422"/>
                  <a:pt x="1603" y="401"/>
                  <a:pt x="1602" y="392"/>
                </a:cubicBezTo>
                <a:cubicBezTo>
                  <a:pt x="1600" y="384"/>
                  <a:pt x="1591" y="372"/>
                  <a:pt x="1583" y="372"/>
                </a:cubicBezTo>
                <a:cubicBezTo>
                  <a:pt x="1575" y="372"/>
                  <a:pt x="1566" y="367"/>
                  <a:pt x="1570" y="382"/>
                </a:cubicBezTo>
                <a:cubicBezTo>
                  <a:pt x="1573" y="397"/>
                  <a:pt x="1568" y="401"/>
                  <a:pt x="1568" y="412"/>
                </a:cubicBezTo>
                <a:cubicBezTo>
                  <a:pt x="1568" y="424"/>
                  <a:pt x="1568" y="441"/>
                  <a:pt x="1559" y="441"/>
                </a:cubicBezTo>
                <a:cubicBezTo>
                  <a:pt x="1551" y="441"/>
                  <a:pt x="1526" y="432"/>
                  <a:pt x="1509" y="432"/>
                </a:cubicBezTo>
                <a:cubicBezTo>
                  <a:pt x="1492" y="432"/>
                  <a:pt x="1470" y="434"/>
                  <a:pt x="1460" y="434"/>
                </a:cubicBezTo>
                <a:cubicBezTo>
                  <a:pt x="1450" y="434"/>
                  <a:pt x="1430" y="427"/>
                  <a:pt x="1426" y="421"/>
                </a:cubicBezTo>
                <a:cubicBezTo>
                  <a:pt x="1423" y="414"/>
                  <a:pt x="1409" y="392"/>
                  <a:pt x="1403" y="390"/>
                </a:cubicBezTo>
                <a:cubicBezTo>
                  <a:pt x="1396" y="389"/>
                  <a:pt x="1389" y="375"/>
                  <a:pt x="1377" y="384"/>
                </a:cubicBezTo>
                <a:cubicBezTo>
                  <a:pt x="1366" y="392"/>
                  <a:pt x="1325" y="397"/>
                  <a:pt x="1340" y="407"/>
                </a:cubicBezTo>
                <a:cubicBezTo>
                  <a:pt x="1355" y="417"/>
                  <a:pt x="1367" y="412"/>
                  <a:pt x="1371" y="419"/>
                </a:cubicBezTo>
                <a:cubicBezTo>
                  <a:pt x="1374" y="426"/>
                  <a:pt x="1352" y="431"/>
                  <a:pt x="1357" y="446"/>
                </a:cubicBezTo>
                <a:cubicBezTo>
                  <a:pt x="1362" y="461"/>
                  <a:pt x="1366" y="473"/>
                  <a:pt x="1362" y="485"/>
                </a:cubicBezTo>
                <a:cubicBezTo>
                  <a:pt x="1359" y="496"/>
                  <a:pt x="1347" y="512"/>
                  <a:pt x="1342" y="496"/>
                </a:cubicBezTo>
                <a:cubicBezTo>
                  <a:pt x="1337" y="481"/>
                  <a:pt x="1337" y="454"/>
                  <a:pt x="1330" y="453"/>
                </a:cubicBezTo>
                <a:cubicBezTo>
                  <a:pt x="1323" y="451"/>
                  <a:pt x="1308" y="439"/>
                  <a:pt x="1302" y="439"/>
                </a:cubicBezTo>
                <a:cubicBezTo>
                  <a:pt x="1295" y="439"/>
                  <a:pt x="1219" y="446"/>
                  <a:pt x="1207" y="443"/>
                </a:cubicBezTo>
                <a:cubicBezTo>
                  <a:pt x="1195" y="439"/>
                  <a:pt x="1187" y="434"/>
                  <a:pt x="1189" y="426"/>
                </a:cubicBezTo>
                <a:cubicBezTo>
                  <a:pt x="1190" y="417"/>
                  <a:pt x="1200" y="417"/>
                  <a:pt x="1200" y="407"/>
                </a:cubicBezTo>
                <a:cubicBezTo>
                  <a:pt x="1200" y="397"/>
                  <a:pt x="1175" y="370"/>
                  <a:pt x="1175" y="370"/>
                </a:cubicBezTo>
                <a:cubicBezTo>
                  <a:pt x="1175" y="370"/>
                  <a:pt x="1162" y="375"/>
                  <a:pt x="1153" y="375"/>
                </a:cubicBezTo>
                <a:cubicBezTo>
                  <a:pt x="1145" y="375"/>
                  <a:pt x="1118" y="367"/>
                  <a:pt x="1118" y="367"/>
                </a:cubicBezTo>
                <a:cubicBezTo>
                  <a:pt x="1104" y="360"/>
                  <a:pt x="1047" y="322"/>
                  <a:pt x="1040" y="322"/>
                </a:cubicBezTo>
                <a:cubicBezTo>
                  <a:pt x="1034" y="322"/>
                  <a:pt x="1025" y="311"/>
                  <a:pt x="1008" y="325"/>
                </a:cubicBezTo>
                <a:cubicBezTo>
                  <a:pt x="991" y="338"/>
                  <a:pt x="968" y="352"/>
                  <a:pt x="970" y="340"/>
                </a:cubicBezTo>
                <a:cubicBezTo>
                  <a:pt x="971" y="328"/>
                  <a:pt x="964" y="322"/>
                  <a:pt x="953" y="322"/>
                </a:cubicBezTo>
                <a:cubicBezTo>
                  <a:pt x="941" y="322"/>
                  <a:pt x="931" y="340"/>
                  <a:pt x="927" y="332"/>
                </a:cubicBezTo>
                <a:cubicBezTo>
                  <a:pt x="924" y="323"/>
                  <a:pt x="919" y="310"/>
                  <a:pt x="911" y="296"/>
                </a:cubicBezTo>
                <a:cubicBezTo>
                  <a:pt x="902" y="283"/>
                  <a:pt x="884" y="269"/>
                  <a:pt x="875" y="286"/>
                </a:cubicBezTo>
                <a:cubicBezTo>
                  <a:pt x="867" y="303"/>
                  <a:pt x="846" y="320"/>
                  <a:pt x="841" y="325"/>
                </a:cubicBezTo>
                <a:cubicBezTo>
                  <a:pt x="836" y="330"/>
                  <a:pt x="799" y="350"/>
                  <a:pt x="791" y="347"/>
                </a:cubicBezTo>
                <a:cubicBezTo>
                  <a:pt x="782" y="343"/>
                  <a:pt x="749" y="365"/>
                  <a:pt x="744" y="370"/>
                </a:cubicBezTo>
                <a:cubicBezTo>
                  <a:pt x="739" y="375"/>
                  <a:pt x="723" y="390"/>
                  <a:pt x="722" y="385"/>
                </a:cubicBezTo>
                <a:cubicBezTo>
                  <a:pt x="720" y="380"/>
                  <a:pt x="668" y="355"/>
                  <a:pt x="654" y="350"/>
                </a:cubicBezTo>
                <a:cubicBezTo>
                  <a:pt x="641" y="345"/>
                  <a:pt x="590" y="327"/>
                  <a:pt x="590" y="327"/>
                </a:cubicBezTo>
                <a:lnTo>
                  <a:pt x="546" y="300"/>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56" name="Google Shape;56;p19"/>
          <p:cNvSpPr/>
          <p:nvPr/>
        </p:nvSpPr>
        <p:spPr>
          <a:xfrm>
            <a:off x="3376368" y="3542137"/>
            <a:ext cx="131557" cy="128387"/>
          </a:xfrm>
          <a:custGeom>
            <a:avLst/>
            <a:gdLst/>
            <a:ahLst/>
            <a:cxnLst/>
            <a:rect l="l" t="t" r="r" b="b"/>
            <a:pathLst>
              <a:path w="144" h="141" extrusionOk="0">
                <a:moveTo>
                  <a:pt x="94" y="24"/>
                </a:moveTo>
                <a:cubicBezTo>
                  <a:pt x="99" y="31"/>
                  <a:pt x="144" y="141"/>
                  <a:pt x="130" y="130"/>
                </a:cubicBezTo>
                <a:cubicBezTo>
                  <a:pt x="117" y="119"/>
                  <a:pt x="94" y="89"/>
                  <a:pt x="90" y="76"/>
                </a:cubicBezTo>
                <a:cubicBezTo>
                  <a:pt x="85" y="63"/>
                  <a:pt x="67" y="40"/>
                  <a:pt x="63" y="47"/>
                </a:cubicBezTo>
                <a:cubicBezTo>
                  <a:pt x="58" y="54"/>
                  <a:pt x="40" y="49"/>
                  <a:pt x="56" y="69"/>
                </a:cubicBezTo>
                <a:cubicBezTo>
                  <a:pt x="72" y="89"/>
                  <a:pt x="88" y="116"/>
                  <a:pt x="83" y="125"/>
                </a:cubicBezTo>
                <a:cubicBezTo>
                  <a:pt x="79" y="134"/>
                  <a:pt x="45" y="103"/>
                  <a:pt x="45" y="94"/>
                </a:cubicBezTo>
                <a:cubicBezTo>
                  <a:pt x="45" y="85"/>
                  <a:pt x="40" y="69"/>
                  <a:pt x="29" y="63"/>
                </a:cubicBezTo>
                <a:cubicBezTo>
                  <a:pt x="18" y="56"/>
                  <a:pt x="0" y="33"/>
                  <a:pt x="16" y="29"/>
                </a:cubicBezTo>
                <a:cubicBezTo>
                  <a:pt x="31" y="24"/>
                  <a:pt x="36" y="22"/>
                  <a:pt x="49" y="22"/>
                </a:cubicBezTo>
                <a:cubicBezTo>
                  <a:pt x="63" y="22"/>
                  <a:pt x="74" y="11"/>
                  <a:pt x="74" y="11"/>
                </a:cubicBezTo>
                <a:cubicBezTo>
                  <a:pt x="74" y="11"/>
                  <a:pt x="85" y="0"/>
                  <a:pt x="94" y="2"/>
                </a:cubicBezTo>
                <a:cubicBezTo>
                  <a:pt x="103" y="4"/>
                  <a:pt x="94" y="24"/>
                  <a:pt x="94" y="24"/>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57" name="Google Shape;57;p19"/>
          <p:cNvSpPr/>
          <p:nvPr/>
        </p:nvSpPr>
        <p:spPr>
          <a:xfrm>
            <a:off x="3569741" y="3714904"/>
            <a:ext cx="254396" cy="215563"/>
          </a:xfrm>
          <a:custGeom>
            <a:avLst/>
            <a:gdLst/>
            <a:ahLst/>
            <a:cxnLst/>
            <a:rect l="l" t="t" r="r" b="b"/>
            <a:pathLst>
              <a:path w="279" h="237" extrusionOk="0">
                <a:moveTo>
                  <a:pt x="77" y="13"/>
                </a:moveTo>
                <a:cubicBezTo>
                  <a:pt x="77" y="13"/>
                  <a:pt x="0" y="79"/>
                  <a:pt x="15" y="79"/>
                </a:cubicBezTo>
                <a:cubicBezTo>
                  <a:pt x="30" y="79"/>
                  <a:pt x="37" y="82"/>
                  <a:pt x="43" y="78"/>
                </a:cubicBezTo>
                <a:cubicBezTo>
                  <a:pt x="49" y="73"/>
                  <a:pt x="72" y="53"/>
                  <a:pt x="83" y="57"/>
                </a:cubicBezTo>
                <a:cubicBezTo>
                  <a:pt x="95" y="62"/>
                  <a:pt x="103" y="72"/>
                  <a:pt x="114" y="72"/>
                </a:cubicBezTo>
                <a:cubicBezTo>
                  <a:pt x="125" y="72"/>
                  <a:pt x="145" y="70"/>
                  <a:pt x="152" y="71"/>
                </a:cubicBezTo>
                <a:cubicBezTo>
                  <a:pt x="159" y="72"/>
                  <a:pt x="165" y="71"/>
                  <a:pt x="173" y="78"/>
                </a:cubicBezTo>
                <a:cubicBezTo>
                  <a:pt x="181" y="84"/>
                  <a:pt x="180" y="93"/>
                  <a:pt x="169" y="94"/>
                </a:cubicBezTo>
                <a:cubicBezTo>
                  <a:pt x="158" y="96"/>
                  <a:pt x="128" y="106"/>
                  <a:pt x="123" y="109"/>
                </a:cubicBezTo>
                <a:cubicBezTo>
                  <a:pt x="117" y="112"/>
                  <a:pt x="88" y="138"/>
                  <a:pt x="100" y="145"/>
                </a:cubicBezTo>
                <a:cubicBezTo>
                  <a:pt x="113" y="152"/>
                  <a:pt x="104" y="152"/>
                  <a:pt x="105" y="166"/>
                </a:cubicBezTo>
                <a:cubicBezTo>
                  <a:pt x="106" y="181"/>
                  <a:pt x="92" y="232"/>
                  <a:pt x="108" y="235"/>
                </a:cubicBezTo>
                <a:cubicBezTo>
                  <a:pt x="124" y="237"/>
                  <a:pt x="132" y="222"/>
                  <a:pt x="133" y="219"/>
                </a:cubicBezTo>
                <a:cubicBezTo>
                  <a:pt x="134" y="216"/>
                  <a:pt x="137" y="171"/>
                  <a:pt x="138" y="167"/>
                </a:cubicBezTo>
                <a:cubicBezTo>
                  <a:pt x="140" y="164"/>
                  <a:pt x="140" y="140"/>
                  <a:pt x="143" y="137"/>
                </a:cubicBezTo>
                <a:cubicBezTo>
                  <a:pt x="146" y="134"/>
                  <a:pt x="159" y="121"/>
                  <a:pt x="165" y="118"/>
                </a:cubicBezTo>
                <a:cubicBezTo>
                  <a:pt x="172" y="115"/>
                  <a:pt x="164" y="105"/>
                  <a:pt x="177" y="108"/>
                </a:cubicBezTo>
                <a:cubicBezTo>
                  <a:pt x="189" y="111"/>
                  <a:pt x="201" y="126"/>
                  <a:pt x="203" y="129"/>
                </a:cubicBezTo>
                <a:cubicBezTo>
                  <a:pt x="204" y="133"/>
                  <a:pt x="195" y="149"/>
                  <a:pt x="197" y="159"/>
                </a:cubicBezTo>
                <a:cubicBezTo>
                  <a:pt x="199" y="170"/>
                  <a:pt x="209" y="173"/>
                  <a:pt x="215" y="172"/>
                </a:cubicBezTo>
                <a:cubicBezTo>
                  <a:pt x="221" y="171"/>
                  <a:pt x="215" y="158"/>
                  <a:pt x="221" y="171"/>
                </a:cubicBezTo>
                <a:cubicBezTo>
                  <a:pt x="226" y="183"/>
                  <a:pt x="235" y="186"/>
                  <a:pt x="237" y="183"/>
                </a:cubicBezTo>
                <a:cubicBezTo>
                  <a:pt x="240" y="180"/>
                  <a:pt x="243" y="167"/>
                  <a:pt x="244" y="158"/>
                </a:cubicBezTo>
                <a:cubicBezTo>
                  <a:pt x="245" y="149"/>
                  <a:pt x="241" y="129"/>
                  <a:pt x="247" y="130"/>
                </a:cubicBezTo>
                <a:cubicBezTo>
                  <a:pt x="254" y="131"/>
                  <a:pt x="264" y="142"/>
                  <a:pt x="270" y="139"/>
                </a:cubicBezTo>
                <a:cubicBezTo>
                  <a:pt x="276" y="137"/>
                  <a:pt x="279" y="135"/>
                  <a:pt x="277" y="127"/>
                </a:cubicBezTo>
                <a:cubicBezTo>
                  <a:pt x="274" y="119"/>
                  <a:pt x="262" y="109"/>
                  <a:pt x="253" y="103"/>
                </a:cubicBezTo>
                <a:cubicBezTo>
                  <a:pt x="244" y="98"/>
                  <a:pt x="219" y="97"/>
                  <a:pt x="210" y="91"/>
                </a:cubicBezTo>
                <a:cubicBezTo>
                  <a:pt x="201" y="85"/>
                  <a:pt x="172" y="65"/>
                  <a:pt x="171" y="55"/>
                </a:cubicBezTo>
                <a:cubicBezTo>
                  <a:pt x="170" y="45"/>
                  <a:pt x="152" y="36"/>
                  <a:pt x="145" y="26"/>
                </a:cubicBezTo>
                <a:cubicBezTo>
                  <a:pt x="138" y="16"/>
                  <a:pt x="126" y="0"/>
                  <a:pt x="117" y="1"/>
                </a:cubicBezTo>
                <a:cubicBezTo>
                  <a:pt x="108" y="3"/>
                  <a:pt x="87" y="1"/>
                  <a:pt x="77" y="13"/>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58" name="Google Shape;58;p19"/>
          <p:cNvSpPr/>
          <p:nvPr/>
        </p:nvSpPr>
        <p:spPr>
          <a:xfrm>
            <a:off x="3769454" y="3851216"/>
            <a:ext cx="134727" cy="78459"/>
          </a:xfrm>
          <a:custGeom>
            <a:avLst/>
            <a:gdLst/>
            <a:ahLst/>
            <a:cxnLst/>
            <a:rect l="l" t="t" r="r" b="b"/>
            <a:pathLst>
              <a:path w="148" h="86" extrusionOk="0">
                <a:moveTo>
                  <a:pt x="11" y="69"/>
                </a:moveTo>
                <a:cubicBezTo>
                  <a:pt x="15" y="65"/>
                  <a:pt x="46" y="38"/>
                  <a:pt x="60" y="38"/>
                </a:cubicBezTo>
                <a:cubicBezTo>
                  <a:pt x="73" y="38"/>
                  <a:pt x="84" y="38"/>
                  <a:pt x="86" y="34"/>
                </a:cubicBezTo>
                <a:cubicBezTo>
                  <a:pt x="88" y="31"/>
                  <a:pt x="98" y="14"/>
                  <a:pt x="113" y="14"/>
                </a:cubicBezTo>
                <a:cubicBezTo>
                  <a:pt x="127" y="14"/>
                  <a:pt x="133" y="6"/>
                  <a:pt x="137" y="5"/>
                </a:cubicBezTo>
                <a:cubicBezTo>
                  <a:pt x="142" y="4"/>
                  <a:pt x="145" y="0"/>
                  <a:pt x="146" y="9"/>
                </a:cubicBezTo>
                <a:cubicBezTo>
                  <a:pt x="148" y="18"/>
                  <a:pt x="139" y="24"/>
                  <a:pt x="125" y="29"/>
                </a:cubicBezTo>
                <a:cubicBezTo>
                  <a:pt x="112" y="33"/>
                  <a:pt x="82" y="42"/>
                  <a:pt x="80" y="51"/>
                </a:cubicBezTo>
                <a:cubicBezTo>
                  <a:pt x="78" y="60"/>
                  <a:pt x="69" y="67"/>
                  <a:pt x="60" y="70"/>
                </a:cubicBezTo>
                <a:cubicBezTo>
                  <a:pt x="51" y="73"/>
                  <a:pt x="17" y="86"/>
                  <a:pt x="9" y="86"/>
                </a:cubicBezTo>
                <a:cubicBezTo>
                  <a:pt x="2" y="86"/>
                  <a:pt x="0" y="77"/>
                  <a:pt x="11" y="69"/>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59" name="Google Shape;59;p19"/>
          <p:cNvSpPr/>
          <p:nvPr/>
        </p:nvSpPr>
        <p:spPr>
          <a:xfrm>
            <a:off x="2910371" y="2503154"/>
            <a:ext cx="230621" cy="255189"/>
          </a:xfrm>
          <a:custGeom>
            <a:avLst/>
            <a:gdLst/>
            <a:ahLst/>
            <a:cxnLst/>
            <a:rect l="l" t="t" r="r" b="b"/>
            <a:pathLst>
              <a:path w="253" h="281" extrusionOk="0">
                <a:moveTo>
                  <a:pt x="43" y="252"/>
                </a:moveTo>
                <a:cubicBezTo>
                  <a:pt x="43" y="252"/>
                  <a:pt x="3" y="241"/>
                  <a:pt x="6" y="215"/>
                </a:cubicBezTo>
                <a:cubicBezTo>
                  <a:pt x="9" y="189"/>
                  <a:pt x="0" y="143"/>
                  <a:pt x="12" y="123"/>
                </a:cubicBezTo>
                <a:cubicBezTo>
                  <a:pt x="23" y="103"/>
                  <a:pt x="43" y="118"/>
                  <a:pt x="35" y="92"/>
                </a:cubicBezTo>
                <a:cubicBezTo>
                  <a:pt x="26" y="66"/>
                  <a:pt x="12" y="46"/>
                  <a:pt x="23" y="34"/>
                </a:cubicBezTo>
                <a:cubicBezTo>
                  <a:pt x="35" y="23"/>
                  <a:pt x="55" y="0"/>
                  <a:pt x="86" y="20"/>
                </a:cubicBezTo>
                <a:cubicBezTo>
                  <a:pt x="118" y="40"/>
                  <a:pt x="147" y="69"/>
                  <a:pt x="158" y="57"/>
                </a:cubicBezTo>
                <a:cubicBezTo>
                  <a:pt x="170" y="46"/>
                  <a:pt x="167" y="34"/>
                  <a:pt x="187" y="49"/>
                </a:cubicBezTo>
                <a:cubicBezTo>
                  <a:pt x="207" y="63"/>
                  <a:pt x="253" y="74"/>
                  <a:pt x="228" y="94"/>
                </a:cubicBezTo>
                <a:cubicBezTo>
                  <a:pt x="202" y="115"/>
                  <a:pt x="147" y="163"/>
                  <a:pt x="141" y="178"/>
                </a:cubicBezTo>
                <a:cubicBezTo>
                  <a:pt x="135" y="192"/>
                  <a:pt x="115" y="198"/>
                  <a:pt x="112" y="224"/>
                </a:cubicBezTo>
                <a:cubicBezTo>
                  <a:pt x="110" y="250"/>
                  <a:pt x="92" y="281"/>
                  <a:pt x="75" y="275"/>
                </a:cubicBezTo>
                <a:cubicBezTo>
                  <a:pt x="58" y="270"/>
                  <a:pt x="43" y="252"/>
                  <a:pt x="43" y="252"/>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0" name="Google Shape;60;p19"/>
          <p:cNvSpPr/>
          <p:nvPr/>
        </p:nvSpPr>
        <p:spPr>
          <a:xfrm>
            <a:off x="3064911" y="2604595"/>
            <a:ext cx="320175" cy="297192"/>
          </a:xfrm>
          <a:custGeom>
            <a:avLst/>
            <a:gdLst/>
            <a:ahLst/>
            <a:cxnLst/>
            <a:rect l="l" t="t" r="r" b="b"/>
            <a:pathLst>
              <a:path w="351" h="327" extrusionOk="0">
                <a:moveTo>
                  <a:pt x="78" y="11"/>
                </a:moveTo>
                <a:cubicBezTo>
                  <a:pt x="86" y="23"/>
                  <a:pt x="81" y="69"/>
                  <a:pt x="98" y="57"/>
                </a:cubicBezTo>
                <a:cubicBezTo>
                  <a:pt x="115" y="46"/>
                  <a:pt x="129" y="43"/>
                  <a:pt x="144" y="60"/>
                </a:cubicBezTo>
                <a:cubicBezTo>
                  <a:pt x="158" y="77"/>
                  <a:pt x="176" y="49"/>
                  <a:pt x="184" y="57"/>
                </a:cubicBezTo>
                <a:cubicBezTo>
                  <a:pt x="193" y="66"/>
                  <a:pt x="184" y="97"/>
                  <a:pt x="210" y="97"/>
                </a:cubicBezTo>
                <a:cubicBezTo>
                  <a:pt x="236" y="97"/>
                  <a:pt x="193" y="43"/>
                  <a:pt x="222" y="37"/>
                </a:cubicBezTo>
                <a:cubicBezTo>
                  <a:pt x="250" y="31"/>
                  <a:pt x="265" y="54"/>
                  <a:pt x="279" y="80"/>
                </a:cubicBezTo>
                <a:cubicBezTo>
                  <a:pt x="294" y="106"/>
                  <a:pt x="345" y="155"/>
                  <a:pt x="348" y="201"/>
                </a:cubicBezTo>
                <a:cubicBezTo>
                  <a:pt x="351" y="247"/>
                  <a:pt x="314" y="247"/>
                  <a:pt x="328" y="264"/>
                </a:cubicBezTo>
                <a:cubicBezTo>
                  <a:pt x="343" y="281"/>
                  <a:pt x="345" y="298"/>
                  <a:pt x="331" y="301"/>
                </a:cubicBezTo>
                <a:cubicBezTo>
                  <a:pt x="317" y="304"/>
                  <a:pt x="276" y="270"/>
                  <a:pt x="250" y="284"/>
                </a:cubicBezTo>
                <a:cubicBezTo>
                  <a:pt x="224" y="298"/>
                  <a:pt x="173" y="327"/>
                  <a:pt x="141" y="324"/>
                </a:cubicBezTo>
                <a:cubicBezTo>
                  <a:pt x="109" y="321"/>
                  <a:pt x="86" y="293"/>
                  <a:pt x="86" y="293"/>
                </a:cubicBezTo>
                <a:cubicBezTo>
                  <a:pt x="86" y="293"/>
                  <a:pt x="34" y="264"/>
                  <a:pt x="32" y="250"/>
                </a:cubicBezTo>
                <a:cubicBezTo>
                  <a:pt x="29" y="235"/>
                  <a:pt x="75" y="235"/>
                  <a:pt x="95" y="227"/>
                </a:cubicBezTo>
                <a:cubicBezTo>
                  <a:pt x="115" y="218"/>
                  <a:pt x="81" y="186"/>
                  <a:pt x="52" y="184"/>
                </a:cubicBezTo>
                <a:cubicBezTo>
                  <a:pt x="23" y="181"/>
                  <a:pt x="6" y="152"/>
                  <a:pt x="9" y="143"/>
                </a:cubicBezTo>
                <a:cubicBezTo>
                  <a:pt x="11" y="135"/>
                  <a:pt x="0" y="138"/>
                  <a:pt x="0" y="123"/>
                </a:cubicBezTo>
                <a:cubicBezTo>
                  <a:pt x="0" y="109"/>
                  <a:pt x="11" y="57"/>
                  <a:pt x="20" y="51"/>
                </a:cubicBezTo>
                <a:cubicBezTo>
                  <a:pt x="29" y="46"/>
                  <a:pt x="69" y="0"/>
                  <a:pt x="78" y="11"/>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1" name="Google Shape;61;p19"/>
          <p:cNvSpPr/>
          <p:nvPr/>
        </p:nvSpPr>
        <p:spPr>
          <a:xfrm>
            <a:off x="3377160" y="2568140"/>
            <a:ext cx="114914" cy="190203"/>
          </a:xfrm>
          <a:custGeom>
            <a:avLst/>
            <a:gdLst/>
            <a:ahLst/>
            <a:cxnLst/>
            <a:rect l="l" t="t" r="r" b="b"/>
            <a:pathLst>
              <a:path w="126" h="209" extrusionOk="0">
                <a:moveTo>
                  <a:pt x="20" y="28"/>
                </a:moveTo>
                <a:cubicBezTo>
                  <a:pt x="20" y="28"/>
                  <a:pt x="28" y="0"/>
                  <a:pt x="60" y="5"/>
                </a:cubicBezTo>
                <a:cubicBezTo>
                  <a:pt x="92" y="11"/>
                  <a:pt x="121" y="8"/>
                  <a:pt x="115" y="28"/>
                </a:cubicBezTo>
                <a:cubicBezTo>
                  <a:pt x="109" y="48"/>
                  <a:pt x="86" y="66"/>
                  <a:pt x="106" y="83"/>
                </a:cubicBezTo>
                <a:cubicBezTo>
                  <a:pt x="126" y="100"/>
                  <a:pt x="123" y="120"/>
                  <a:pt x="121" y="132"/>
                </a:cubicBezTo>
                <a:cubicBezTo>
                  <a:pt x="118" y="143"/>
                  <a:pt x="109" y="209"/>
                  <a:pt x="92" y="183"/>
                </a:cubicBezTo>
                <a:cubicBezTo>
                  <a:pt x="74" y="158"/>
                  <a:pt x="63" y="140"/>
                  <a:pt x="49" y="129"/>
                </a:cubicBezTo>
                <a:cubicBezTo>
                  <a:pt x="34" y="117"/>
                  <a:pt x="0" y="97"/>
                  <a:pt x="8" y="86"/>
                </a:cubicBezTo>
                <a:cubicBezTo>
                  <a:pt x="17" y="74"/>
                  <a:pt x="37" y="68"/>
                  <a:pt x="37" y="68"/>
                </a:cubicBezTo>
                <a:cubicBezTo>
                  <a:pt x="37" y="68"/>
                  <a:pt x="17" y="54"/>
                  <a:pt x="20" y="28"/>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2" name="Google Shape;62;p19"/>
          <p:cNvSpPr/>
          <p:nvPr/>
        </p:nvSpPr>
        <p:spPr>
          <a:xfrm>
            <a:off x="2965847" y="2263023"/>
            <a:ext cx="146615" cy="150577"/>
          </a:xfrm>
          <a:custGeom>
            <a:avLst/>
            <a:gdLst/>
            <a:ahLst/>
            <a:cxnLst/>
            <a:rect l="l" t="t" r="r" b="b"/>
            <a:pathLst>
              <a:path w="161" h="166" extrusionOk="0">
                <a:moveTo>
                  <a:pt x="14" y="114"/>
                </a:moveTo>
                <a:cubicBezTo>
                  <a:pt x="14" y="114"/>
                  <a:pt x="46" y="51"/>
                  <a:pt x="69" y="43"/>
                </a:cubicBezTo>
                <a:cubicBezTo>
                  <a:pt x="92" y="34"/>
                  <a:pt x="129" y="17"/>
                  <a:pt x="129" y="17"/>
                </a:cubicBezTo>
                <a:cubicBezTo>
                  <a:pt x="129" y="17"/>
                  <a:pt x="149" y="0"/>
                  <a:pt x="155" y="20"/>
                </a:cubicBezTo>
                <a:cubicBezTo>
                  <a:pt x="161" y="40"/>
                  <a:pt x="143" y="57"/>
                  <a:pt x="143" y="80"/>
                </a:cubicBezTo>
                <a:cubicBezTo>
                  <a:pt x="143" y="103"/>
                  <a:pt x="138" y="135"/>
                  <a:pt x="118" y="123"/>
                </a:cubicBezTo>
                <a:cubicBezTo>
                  <a:pt x="97" y="111"/>
                  <a:pt x="69" y="114"/>
                  <a:pt x="69" y="132"/>
                </a:cubicBezTo>
                <a:cubicBezTo>
                  <a:pt x="69" y="149"/>
                  <a:pt x="51" y="166"/>
                  <a:pt x="40" y="160"/>
                </a:cubicBezTo>
                <a:cubicBezTo>
                  <a:pt x="28" y="155"/>
                  <a:pt x="0" y="149"/>
                  <a:pt x="14" y="114"/>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3" name="Google Shape;63;p19"/>
          <p:cNvSpPr/>
          <p:nvPr/>
        </p:nvSpPr>
        <p:spPr>
          <a:xfrm>
            <a:off x="3083138" y="2314536"/>
            <a:ext cx="236169" cy="216356"/>
          </a:xfrm>
          <a:custGeom>
            <a:avLst/>
            <a:gdLst/>
            <a:ahLst/>
            <a:cxnLst/>
            <a:rect l="l" t="t" r="r" b="b"/>
            <a:pathLst>
              <a:path w="259" h="238" extrusionOk="0">
                <a:moveTo>
                  <a:pt x="81" y="69"/>
                </a:moveTo>
                <a:cubicBezTo>
                  <a:pt x="81" y="69"/>
                  <a:pt x="124" y="106"/>
                  <a:pt x="153" y="115"/>
                </a:cubicBezTo>
                <a:cubicBezTo>
                  <a:pt x="181" y="123"/>
                  <a:pt x="170" y="106"/>
                  <a:pt x="170" y="78"/>
                </a:cubicBezTo>
                <a:cubicBezTo>
                  <a:pt x="170" y="49"/>
                  <a:pt x="164" y="0"/>
                  <a:pt x="184" y="32"/>
                </a:cubicBezTo>
                <a:cubicBezTo>
                  <a:pt x="205" y="63"/>
                  <a:pt x="202" y="100"/>
                  <a:pt x="222" y="100"/>
                </a:cubicBezTo>
                <a:cubicBezTo>
                  <a:pt x="242" y="100"/>
                  <a:pt x="230" y="75"/>
                  <a:pt x="242" y="100"/>
                </a:cubicBezTo>
                <a:cubicBezTo>
                  <a:pt x="253" y="126"/>
                  <a:pt x="259" y="158"/>
                  <a:pt x="236" y="164"/>
                </a:cubicBezTo>
                <a:cubicBezTo>
                  <a:pt x="213" y="169"/>
                  <a:pt x="179" y="169"/>
                  <a:pt x="161" y="190"/>
                </a:cubicBezTo>
                <a:cubicBezTo>
                  <a:pt x="144" y="210"/>
                  <a:pt x="75" y="238"/>
                  <a:pt x="72" y="215"/>
                </a:cubicBezTo>
                <a:cubicBezTo>
                  <a:pt x="69" y="192"/>
                  <a:pt x="81" y="155"/>
                  <a:pt x="66" y="161"/>
                </a:cubicBezTo>
                <a:cubicBezTo>
                  <a:pt x="52" y="167"/>
                  <a:pt x="17" y="190"/>
                  <a:pt x="9" y="164"/>
                </a:cubicBezTo>
                <a:cubicBezTo>
                  <a:pt x="0" y="138"/>
                  <a:pt x="12" y="118"/>
                  <a:pt x="23" y="109"/>
                </a:cubicBezTo>
                <a:cubicBezTo>
                  <a:pt x="35" y="100"/>
                  <a:pt x="38" y="66"/>
                  <a:pt x="38" y="66"/>
                </a:cubicBezTo>
                <a:cubicBezTo>
                  <a:pt x="38" y="66"/>
                  <a:pt x="52" y="40"/>
                  <a:pt x="81" y="69"/>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4" name="Google Shape;64;p19"/>
          <p:cNvSpPr/>
          <p:nvPr/>
        </p:nvSpPr>
        <p:spPr>
          <a:xfrm>
            <a:off x="3626009" y="2565762"/>
            <a:ext cx="575364" cy="676805"/>
          </a:xfrm>
          <a:custGeom>
            <a:avLst/>
            <a:gdLst/>
            <a:ahLst/>
            <a:cxnLst/>
            <a:rect l="l" t="t" r="r" b="b"/>
            <a:pathLst>
              <a:path w="631" h="744" extrusionOk="0">
                <a:moveTo>
                  <a:pt x="32" y="31"/>
                </a:moveTo>
                <a:cubicBezTo>
                  <a:pt x="30" y="40"/>
                  <a:pt x="0" y="166"/>
                  <a:pt x="20" y="189"/>
                </a:cubicBezTo>
                <a:cubicBezTo>
                  <a:pt x="40" y="212"/>
                  <a:pt x="35" y="258"/>
                  <a:pt x="63" y="258"/>
                </a:cubicBezTo>
                <a:cubicBezTo>
                  <a:pt x="92" y="258"/>
                  <a:pt x="121" y="270"/>
                  <a:pt x="144" y="275"/>
                </a:cubicBezTo>
                <a:cubicBezTo>
                  <a:pt x="167" y="281"/>
                  <a:pt x="202" y="278"/>
                  <a:pt x="210" y="270"/>
                </a:cubicBezTo>
                <a:cubicBezTo>
                  <a:pt x="219" y="261"/>
                  <a:pt x="187" y="227"/>
                  <a:pt x="236" y="258"/>
                </a:cubicBezTo>
                <a:cubicBezTo>
                  <a:pt x="285" y="290"/>
                  <a:pt x="346" y="353"/>
                  <a:pt x="357" y="376"/>
                </a:cubicBezTo>
                <a:cubicBezTo>
                  <a:pt x="369" y="399"/>
                  <a:pt x="392" y="405"/>
                  <a:pt x="380" y="439"/>
                </a:cubicBezTo>
                <a:cubicBezTo>
                  <a:pt x="369" y="474"/>
                  <a:pt x="340" y="479"/>
                  <a:pt x="349" y="505"/>
                </a:cubicBezTo>
                <a:cubicBezTo>
                  <a:pt x="357" y="531"/>
                  <a:pt x="369" y="548"/>
                  <a:pt x="343" y="554"/>
                </a:cubicBezTo>
                <a:cubicBezTo>
                  <a:pt x="317" y="560"/>
                  <a:pt x="256" y="542"/>
                  <a:pt x="277" y="580"/>
                </a:cubicBezTo>
                <a:cubicBezTo>
                  <a:pt x="297" y="617"/>
                  <a:pt x="328" y="588"/>
                  <a:pt x="349" y="597"/>
                </a:cubicBezTo>
                <a:cubicBezTo>
                  <a:pt x="369" y="606"/>
                  <a:pt x="395" y="637"/>
                  <a:pt x="418" y="657"/>
                </a:cubicBezTo>
                <a:cubicBezTo>
                  <a:pt x="441" y="677"/>
                  <a:pt x="524" y="744"/>
                  <a:pt x="524" y="723"/>
                </a:cubicBezTo>
                <a:cubicBezTo>
                  <a:pt x="524" y="703"/>
                  <a:pt x="441" y="634"/>
                  <a:pt x="481" y="640"/>
                </a:cubicBezTo>
                <a:cubicBezTo>
                  <a:pt x="521" y="646"/>
                  <a:pt x="524" y="680"/>
                  <a:pt x="547" y="675"/>
                </a:cubicBezTo>
                <a:cubicBezTo>
                  <a:pt x="570" y="669"/>
                  <a:pt x="562" y="632"/>
                  <a:pt x="556" y="623"/>
                </a:cubicBezTo>
                <a:cubicBezTo>
                  <a:pt x="550" y="614"/>
                  <a:pt x="487" y="557"/>
                  <a:pt x="490" y="531"/>
                </a:cubicBezTo>
                <a:cubicBezTo>
                  <a:pt x="492" y="505"/>
                  <a:pt x="513" y="471"/>
                  <a:pt x="527" y="499"/>
                </a:cubicBezTo>
                <a:cubicBezTo>
                  <a:pt x="541" y="528"/>
                  <a:pt x="556" y="565"/>
                  <a:pt x="570" y="560"/>
                </a:cubicBezTo>
                <a:cubicBezTo>
                  <a:pt x="585" y="554"/>
                  <a:pt x="593" y="531"/>
                  <a:pt x="596" y="517"/>
                </a:cubicBezTo>
                <a:cubicBezTo>
                  <a:pt x="599" y="502"/>
                  <a:pt x="631" y="491"/>
                  <a:pt x="613" y="471"/>
                </a:cubicBezTo>
                <a:cubicBezTo>
                  <a:pt x="596" y="451"/>
                  <a:pt x="579" y="448"/>
                  <a:pt x="559" y="430"/>
                </a:cubicBezTo>
                <a:cubicBezTo>
                  <a:pt x="539" y="413"/>
                  <a:pt x="510" y="405"/>
                  <a:pt x="504" y="382"/>
                </a:cubicBezTo>
                <a:cubicBezTo>
                  <a:pt x="498" y="359"/>
                  <a:pt x="472" y="353"/>
                  <a:pt x="481" y="318"/>
                </a:cubicBezTo>
                <a:cubicBezTo>
                  <a:pt x="490" y="284"/>
                  <a:pt x="498" y="264"/>
                  <a:pt x="472" y="258"/>
                </a:cubicBezTo>
                <a:cubicBezTo>
                  <a:pt x="446" y="252"/>
                  <a:pt x="423" y="244"/>
                  <a:pt x="418" y="229"/>
                </a:cubicBezTo>
                <a:cubicBezTo>
                  <a:pt x="412" y="215"/>
                  <a:pt x="403" y="186"/>
                  <a:pt x="403" y="186"/>
                </a:cubicBezTo>
                <a:cubicBezTo>
                  <a:pt x="403" y="186"/>
                  <a:pt x="354" y="169"/>
                  <a:pt x="351" y="161"/>
                </a:cubicBezTo>
                <a:cubicBezTo>
                  <a:pt x="349" y="152"/>
                  <a:pt x="302" y="112"/>
                  <a:pt x="300" y="100"/>
                </a:cubicBezTo>
                <a:cubicBezTo>
                  <a:pt x="297" y="89"/>
                  <a:pt x="302" y="63"/>
                  <a:pt x="300" y="54"/>
                </a:cubicBezTo>
                <a:cubicBezTo>
                  <a:pt x="297" y="46"/>
                  <a:pt x="251" y="17"/>
                  <a:pt x="222" y="11"/>
                </a:cubicBezTo>
                <a:cubicBezTo>
                  <a:pt x="193" y="5"/>
                  <a:pt x="144" y="0"/>
                  <a:pt x="138" y="20"/>
                </a:cubicBezTo>
                <a:cubicBezTo>
                  <a:pt x="133" y="40"/>
                  <a:pt x="89" y="143"/>
                  <a:pt x="86" y="117"/>
                </a:cubicBezTo>
                <a:cubicBezTo>
                  <a:pt x="84" y="92"/>
                  <a:pt x="112" y="20"/>
                  <a:pt x="95" y="17"/>
                </a:cubicBezTo>
                <a:cubicBezTo>
                  <a:pt x="78" y="14"/>
                  <a:pt x="38" y="8"/>
                  <a:pt x="32" y="31"/>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5" name="Google Shape;65;p19"/>
          <p:cNvSpPr/>
          <p:nvPr/>
        </p:nvSpPr>
        <p:spPr>
          <a:xfrm>
            <a:off x="3387463" y="2338312"/>
            <a:ext cx="86384" cy="146615"/>
          </a:xfrm>
          <a:custGeom>
            <a:avLst/>
            <a:gdLst/>
            <a:ahLst/>
            <a:cxnLst/>
            <a:rect l="l" t="t" r="r" b="b"/>
            <a:pathLst>
              <a:path w="95" h="161" extrusionOk="0">
                <a:moveTo>
                  <a:pt x="38" y="43"/>
                </a:moveTo>
                <a:cubicBezTo>
                  <a:pt x="66" y="51"/>
                  <a:pt x="35" y="0"/>
                  <a:pt x="58" y="3"/>
                </a:cubicBezTo>
                <a:cubicBezTo>
                  <a:pt x="81" y="6"/>
                  <a:pt x="84" y="11"/>
                  <a:pt x="89" y="34"/>
                </a:cubicBezTo>
                <a:cubicBezTo>
                  <a:pt x="95" y="57"/>
                  <a:pt x="84" y="103"/>
                  <a:pt x="86" y="120"/>
                </a:cubicBezTo>
                <a:cubicBezTo>
                  <a:pt x="89" y="138"/>
                  <a:pt x="40" y="161"/>
                  <a:pt x="40" y="141"/>
                </a:cubicBezTo>
                <a:cubicBezTo>
                  <a:pt x="40" y="120"/>
                  <a:pt x="23" y="103"/>
                  <a:pt x="12" y="95"/>
                </a:cubicBezTo>
                <a:cubicBezTo>
                  <a:pt x="0" y="86"/>
                  <a:pt x="6" y="34"/>
                  <a:pt x="38" y="43"/>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6" name="Google Shape;66;p19"/>
          <p:cNvSpPr/>
          <p:nvPr/>
        </p:nvSpPr>
        <p:spPr>
          <a:xfrm>
            <a:off x="3506340" y="2426280"/>
            <a:ext cx="53891" cy="84006"/>
          </a:xfrm>
          <a:custGeom>
            <a:avLst/>
            <a:gdLst/>
            <a:ahLst/>
            <a:cxnLst/>
            <a:rect l="l" t="t" r="r" b="b"/>
            <a:pathLst>
              <a:path w="60" h="92" extrusionOk="0">
                <a:moveTo>
                  <a:pt x="20" y="9"/>
                </a:moveTo>
                <a:cubicBezTo>
                  <a:pt x="8" y="12"/>
                  <a:pt x="0" y="41"/>
                  <a:pt x="11" y="52"/>
                </a:cubicBezTo>
                <a:cubicBezTo>
                  <a:pt x="23" y="64"/>
                  <a:pt x="40" y="92"/>
                  <a:pt x="49" y="78"/>
                </a:cubicBezTo>
                <a:cubicBezTo>
                  <a:pt x="57" y="64"/>
                  <a:pt x="60" y="0"/>
                  <a:pt x="20" y="9"/>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7" name="Google Shape;67;p19"/>
          <p:cNvSpPr/>
          <p:nvPr/>
        </p:nvSpPr>
        <p:spPr>
          <a:xfrm>
            <a:off x="3495244" y="1554517"/>
            <a:ext cx="700580" cy="955769"/>
          </a:xfrm>
          <a:custGeom>
            <a:avLst/>
            <a:gdLst/>
            <a:ahLst/>
            <a:cxnLst/>
            <a:rect l="l" t="t" r="r" b="b"/>
            <a:pathLst>
              <a:path w="769" h="1051" extrusionOk="0">
                <a:moveTo>
                  <a:pt x="17" y="856"/>
                </a:moveTo>
                <a:cubicBezTo>
                  <a:pt x="17" y="856"/>
                  <a:pt x="38" y="882"/>
                  <a:pt x="63" y="893"/>
                </a:cubicBezTo>
                <a:cubicBezTo>
                  <a:pt x="89" y="905"/>
                  <a:pt x="98" y="942"/>
                  <a:pt x="98" y="962"/>
                </a:cubicBezTo>
                <a:cubicBezTo>
                  <a:pt x="98" y="982"/>
                  <a:pt x="95" y="1026"/>
                  <a:pt x="112" y="1034"/>
                </a:cubicBezTo>
                <a:cubicBezTo>
                  <a:pt x="130" y="1043"/>
                  <a:pt x="141" y="1046"/>
                  <a:pt x="150" y="1043"/>
                </a:cubicBezTo>
                <a:cubicBezTo>
                  <a:pt x="158" y="1040"/>
                  <a:pt x="150" y="1034"/>
                  <a:pt x="179" y="1043"/>
                </a:cubicBezTo>
                <a:cubicBezTo>
                  <a:pt x="207" y="1051"/>
                  <a:pt x="248" y="1043"/>
                  <a:pt x="268" y="1043"/>
                </a:cubicBezTo>
                <a:cubicBezTo>
                  <a:pt x="288" y="1043"/>
                  <a:pt x="291" y="1046"/>
                  <a:pt x="311" y="1046"/>
                </a:cubicBezTo>
                <a:cubicBezTo>
                  <a:pt x="331" y="1046"/>
                  <a:pt x="354" y="1043"/>
                  <a:pt x="357" y="1028"/>
                </a:cubicBezTo>
                <a:cubicBezTo>
                  <a:pt x="360" y="1014"/>
                  <a:pt x="354" y="988"/>
                  <a:pt x="357" y="977"/>
                </a:cubicBezTo>
                <a:cubicBezTo>
                  <a:pt x="360" y="965"/>
                  <a:pt x="334" y="945"/>
                  <a:pt x="308" y="942"/>
                </a:cubicBezTo>
                <a:cubicBezTo>
                  <a:pt x="282" y="939"/>
                  <a:pt x="245" y="959"/>
                  <a:pt x="219" y="962"/>
                </a:cubicBezTo>
                <a:cubicBezTo>
                  <a:pt x="193" y="965"/>
                  <a:pt x="158" y="965"/>
                  <a:pt x="150" y="957"/>
                </a:cubicBezTo>
                <a:cubicBezTo>
                  <a:pt x="141" y="948"/>
                  <a:pt x="130" y="942"/>
                  <a:pt x="136" y="925"/>
                </a:cubicBezTo>
                <a:cubicBezTo>
                  <a:pt x="141" y="908"/>
                  <a:pt x="147" y="905"/>
                  <a:pt x="138" y="893"/>
                </a:cubicBezTo>
                <a:cubicBezTo>
                  <a:pt x="130" y="882"/>
                  <a:pt x="112" y="893"/>
                  <a:pt x="130" y="882"/>
                </a:cubicBezTo>
                <a:cubicBezTo>
                  <a:pt x="147" y="870"/>
                  <a:pt x="158" y="879"/>
                  <a:pt x="199" y="885"/>
                </a:cubicBezTo>
                <a:cubicBezTo>
                  <a:pt x="239" y="890"/>
                  <a:pt x="256" y="879"/>
                  <a:pt x="277" y="876"/>
                </a:cubicBezTo>
                <a:cubicBezTo>
                  <a:pt x="297" y="873"/>
                  <a:pt x="300" y="853"/>
                  <a:pt x="323" y="870"/>
                </a:cubicBezTo>
                <a:cubicBezTo>
                  <a:pt x="346" y="888"/>
                  <a:pt x="366" y="888"/>
                  <a:pt x="383" y="876"/>
                </a:cubicBezTo>
                <a:cubicBezTo>
                  <a:pt x="400" y="865"/>
                  <a:pt x="400" y="856"/>
                  <a:pt x="395" y="845"/>
                </a:cubicBezTo>
                <a:cubicBezTo>
                  <a:pt x="389" y="833"/>
                  <a:pt x="334" y="836"/>
                  <a:pt x="346" y="816"/>
                </a:cubicBezTo>
                <a:cubicBezTo>
                  <a:pt x="357" y="796"/>
                  <a:pt x="377" y="793"/>
                  <a:pt x="389" y="784"/>
                </a:cubicBezTo>
                <a:cubicBezTo>
                  <a:pt x="400" y="776"/>
                  <a:pt x="392" y="744"/>
                  <a:pt x="400" y="738"/>
                </a:cubicBezTo>
                <a:cubicBezTo>
                  <a:pt x="409" y="733"/>
                  <a:pt x="446" y="707"/>
                  <a:pt x="446" y="707"/>
                </a:cubicBezTo>
                <a:cubicBezTo>
                  <a:pt x="452" y="658"/>
                  <a:pt x="452" y="658"/>
                  <a:pt x="452" y="658"/>
                </a:cubicBezTo>
                <a:cubicBezTo>
                  <a:pt x="470" y="638"/>
                  <a:pt x="470" y="638"/>
                  <a:pt x="470" y="638"/>
                </a:cubicBezTo>
                <a:cubicBezTo>
                  <a:pt x="432" y="606"/>
                  <a:pt x="432" y="606"/>
                  <a:pt x="432" y="606"/>
                </a:cubicBezTo>
                <a:cubicBezTo>
                  <a:pt x="432" y="606"/>
                  <a:pt x="409" y="566"/>
                  <a:pt x="426" y="557"/>
                </a:cubicBezTo>
                <a:cubicBezTo>
                  <a:pt x="444" y="549"/>
                  <a:pt x="455" y="534"/>
                  <a:pt x="467" y="537"/>
                </a:cubicBezTo>
                <a:cubicBezTo>
                  <a:pt x="478" y="540"/>
                  <a:pt x="487" y="514"/>
                  <a:pt x="487" y="514"/>
                </a:cubicBezTo>
                <a:cubicBezTo>
                  <a:pt x="487" y="514"/>
                  <a:pt x="516" y="503"/>
                  <a:pt x="521" y="517"/>
                </a:cubicBezTo>
                <a:cubicBezTo>
                  <a:pt x="527" y="532"/>
                  <a:pt x="544" y="514"/>
                  <a:pt x="544" y="514"/>
                </a:cubicBezTo>
                <a:cubicBezTo>
                  <a:pt x="530" y="474"/>
                  <a:pt x="530" y="474"/>
                  <a:pt x="530" y="474"/>
                </a:cubicBezTo>
                <a:cubicBezTo>
                  <a:pt x="564" y="440"/>
                  <a:pt x="564" y="440"/>
                  <a:pt x="564" y="440"/>
                </a:cubicBezTo>
                <a:cubicBezTo>
                  <a:pt x="573" y="422"/>
                  <a:pt x="573" y="422"/>
                  <a:pt x="573" y="422"/>
                </a:cubicBezTo>
                <a:cubicBezTo>
                  <a:pt x="573" y="422"/>
                  <a:pt x="605" y="379"/>
                  <a:pt x="622" y="362"/>
                </a:cubicBezTo>
                <a:cubicBezTo>
                  <a:pt x="639" y="345"/>
                  <a:pt x="717" y="262"/>
                  <a:pt x="691" y="267"/>
                </a:cubicBezTo>
                <a:cubicBezTo>
                  <a:pt x="665" y="273"/>
                  <a:pt x="573" y="333"/>
                  <a:pt x="590" y="310"/>
                </a:cubicBezTo>
                <a:cubicBezTo>
                  <a:pt x="608" y="287"/>
                  <a:pt x="677" y="241"/>
                  <a:pt x="683" y="233"/>
                </a:cubicBezTo>
                <a:cubicBezTo>
                  <a:pt x="688" y="224"/>
                  <a:pt x="729" y="193"/>
                  <a:pt x="737" y="184"/>
                </a:cubicBezTo>
                <a:cubicBezTo>
                  <a:pt x="746" y="175"/>
                  <a:pt x="769" y="106"/>
                  <a:pt x="769" y="106"/>
                </a:cubicBezTo>
                <a:cubicBezTo>
                  <a:pt x="769" y="106"/>
                  <a:pt x="737" y="104"/>
                  <a:pt x="731" y="81"/>
                </a:cubicBezTo>
                <a:cubicBezTo>
                  <a:pt x="726" y="58"/>
                  <a:pt x="706" y="29"/>
                  <a:pt x="688" y="35"/>
                </a:cubicBezTo>
                <a:cubicBezTo>
                  <a:pt x="671" y="40"/>
                  <a:pt x="616" y="72"/>
                  <a:pt x="616" y="72"/>
                </a:cubicBezTo>
                <a:cubicBezTo>
                  <a:pt x="616" y="72"/>
                  <a:pt x="651" y="29"/>
                  <a:pt x="634" y="17"/>
                </a:cubicBezTo>
                <a:cubicBezTo>
                  <a:pt x="616" y="6"/>
                  <a:pt x="576" y="9"/>
                  <a:pt x="564" y="6"/>
                </a:cubicBezTo>
                <a:cubicBezTo>
                  <a:pt x="553" y="3"/>
                  <a:pt x="527" y="0"/>
                  <a:pt x="516" y="3"/>
                </a:cubicBezTo>
                <a:cubicBezTo>
                  <a:pt x="504" y="6"/>
                  <a:pt x="518" y="63"/>
                  <a:pt x="518" y="63"/>
                </a:cubicBezTo>
                <a:cubicBezTo>
                  <a:pt x="458" y="3"/>
                  <a:pt x="458" y="3"/>
                  <a:pt x="458" y="3"/>
                </a:cubicBezTo>
                <a:cubicBezTo>
                  <a:pt x="415" y="12"/>
                  <a:pt x="415" y="12"/>
                  <a:pt x="415" y="12"/>
                </a:cubicBezTo>
                <a:cubicBezTo>
                  <a:pt x="415" y="12"/>
                  <a:pt x="426" y="37"/>
                  <a:pt x="435" y="58"/>
                </a:cubicBezTo>
                <a:cubicBezTo>
                  <a:pt x="444" y="78"/>
                  <a:pt x="418" y="81"/>
                  <a:pt x="409" y="66"/>
                </a:cubicBezTo>
                <a:cubicBezTo>
                  <a:pt x="400" y="52"/>
                  <a:pt x="383" y="35"/>
                  <a:pt x="372" y="37"/>
                </a:cubicBezTo>
                <a:cubicBezTo>
                  <a:pt x="360" y="40"/>
                  <a:pt x="337" y="55"/>
                  <a:pt x="337" y="63"/>
                </a:cubicBezTo>
                <a:cubicBezTo>
                  <a:pt x="337" y="72"/>
                  <a:pt x="351" y="92"/>
                  <a:pt x="337" y="89"/>
                </a:cubicBezTo>
                <a:cubicBezTo>
                  <a:pt x="323" y="86"/>
                  <a:pt x="297" y="81"/>
                  <a:pt x="297" y="89"/>
                </a:cubicBezTo>
                <a:cubicBezTo>
                  <a:pt x="297" y="98"/>
                  <a:pt x="288" y="124"/>
                  <a:pt x="303" y="129"/>
                </a:cubicBezTo>
                <a:cubicBezTo>
                  <a:pt x="317" y="135"/>
                  <a:pt x="337" y="193"/>
                  <a:pt x="325" y="190"/>
                </a:cubicBezTo>
                <a:cubicBezTo>
                  <a:pt x="314" y="187"/>
                  <a:pt x="300" y="170"/>
                  <a:pt x="285" y="158"/>
                </a:cubicBezTo>
                <a:cubicBezTo>
                  <a:pt x="271" y="147"/>
                  <a:pt x="228" y="121"/>
                  <a:pt x="228" y="121"/>
                </a:cubicBezTo>
                <a:cubicBezTo>
                  <a:pt x="216" y="158"/>
                  <a:pt x="216" y="158"/>
                  <a:pt x="216" y="158"/>
                </a:cubicBezTo>
                <a:cubicBezTo>
                  <a:pt x="216" y="158"/>
                  <a:pt x="259" y="181"/>
                  <a:pt x="242" y="193"/>
                </a:cubicBezTo>
                <a:cubicBezTo>
                  <a:pt x="225" y="204"/>
                  <a:pt x="205" y="195"/>
                  <a:pt x="187" y="193"/>
                </a:cubicBezTo>
                <a:cubicBezTo>
                  <a:pt x="170" y="190"/>
                  <a:pt x="144" y="204"/>
                  <a:pt x="136" y="213"/>
                </a:cubicBezTo>
                <a:cubicBezTo>
                  <a:pt x="127" y="221"/>
                  <a:pt x="84" y="224"/>
                  <a:pt x="110" y="233"/>
                </a:cubicBezTo>
                <a:cubicBezTo>
                  <a:pt x="136" y="241"/>
                  <a:pt x="158" y="239"/>
                  <a:pt x="156" y="256"/>
                </a:cubicBezTo>
                <a:cubicBezTo>
                  <a:pt x="153" y="273"/>
                  <a:pt x="136" y="284"/>
                  <a:pt x="150" y="287"/>
                </a:cubicBezTo>
                <a:cubicBezTo>
                  <a:pt x="164" y="290"/>
                  <a:pt x="164" y="310"/>
                  <a:pt x="164" y="310"/>
                </a:cubicBezTo>
                <a:cubicBezTo>
                  <a:pt x="164" y="310"/>
                  <a:pt x="179" y="330"/>
                  <a:pt x="196" y="325"/>
                </a:cubicBezTo>
                <a:cubicBezTo>
                  <a:pt x="213" y="319"/>
                  <a:pt x="254" y="290"/>
                  <a:pt x="259" y="302"/>
                </a:cubicBezTo>
                <a:cubicBezTo>
                  <a:pt x="265" y="313"/>
                  <a:pt x="202" y="333"/>
                  <a:pt x="228" y="336"/>
                </a:cubicBezTo>
                <a:cubicBezTo>
                  <a:pt x="254" y="339"/>
                  <a:pt x="274" y="333"/>
                  <a:pt x="268" y="348"/>
                </a:cubicBezTo>
                <a:cubicBezTo>
                  <a:pt x="262" y="362"/>
                  <a:pt x="213" y="371"/>
                  <a:pt x="228" y="382"/>
                </a:cubicBezTo>
                <a:cubicBezTo>
                  <a:pt x="242" y="394"/>
                  <a:pt x="259" y="402"/>
                  <a:pt x="279" y="397"/>
                </a:cubicBezTo>
                <a:cubicBezTo>
                  <a:pt x="300" y="391"/>
                  <a:pt x="297" y="394"/>
                  <a:pt x="317" y="391"/>
                </a:cubicBezTo>
                <a:cubicBezTo>
                  <a:pt x="337" y="388"/>
                  <a:pt x="337" y="365"/>
                  <a:pt x="349" y="356"/>
                </a:cubicBezTo>
                <a:cubicBezTo>
                  <a:pt x="360" y="348"/>
                  <a:pt x="374" y="264"/>
                  <a:pt x="403" y="262"/>
                </a:cubicBezTo>
                <a:cubicBezTo>
                  <a:pt x="432" y="259"/>
                  <a:pt x="421" y="279"/>
                  <a:pt x="412" y="296"/>
                </a:cubicBezTo>
                <a:cubicBezTo>
                  <a:pt x="403" y="313"/>
                  <a:pt x="380" y="342"/>
                  <a:pt x="412" y="351"/>
                </a:cubicBezTo>
                <a:cubicBezTo>
                  <a:pt x="444" y="359"/>
                  <a:pt x="429" y="382"/>
                  <a:pt x="409" y="385"/>
                </a:cubicBezTo>
                <a:cubicBezTo>
                  <a:pt x="389" y="388"/>
                  <a:pt x="360" y="414"/>
                  <a:pt x="349" y="420"/>
                </a:cubicBezTo>
                <a:cubicBezTo>
                  <a:pt x="337" y="425"/>
                  <a:pt x="291" y="434"/>
                  <a:pt x="311" y="454"/>
                </a:cubicBezTo>
                <a:cubicBezTo>
                  <a:pt x="331" y="474"/>
                  <a:pt x="349" y="543"/>
                  <a:pt x="337" y="523"/>
                </a:cubicBezTo>
                <a:cubicBezTo>
                  <a:pt x="325" y="503"/>
                  <a:pt x="274" y="454"/>
                  <a:pt x="265" y="451"/>
                </a:cubicBezTo>
                <a:cubicBezTo>
                  <a:pt x="256" y="448"/>
                  <a:pt x="219" y="442"/>
                  <a:pt x="225" y="457"/>
                </a:cubicBezTo>
                <a:cubicBezTo>
                  <a:pt x="230" y="471"/>
                  <a:pt x="242" y="500"/>
                  <a:pt x="233" y="503"/>
                </a:cubicBezTo>
                <a:cubicBezTo>
                  <a:pt x="225" y="506"/>
                  <a:pt x="202" y="483"/>
                  <a:pt x="190" y="474"/>
                </a:cubicBezTo>
                <a:cubicBezTo>
                  <a:pt x="179" y="465"/>
                  <a:pt x="153" y="425"/>
                  <a:pt x="153" y="425"/>
                </a:cubicBezTo>
                <a:cubicBezTo>
                  <a:pt x="153" y="425"/>
                  <a:pt x="121" y="405"/>
                  <a:pt x="118" y="388"/>
                </a:cubicBezTo>
                <a:cubicBezTo>
                  <a:pt x="115" y="371"/>
                  <a:pt x="107" y="333"/>
                  <a:pt x="104" y="322"/>
                </a:cubicBezTo>
                <a:cubicBezTo>
                  <a:pt x="101" y="310"/>
                  <a:pt x="63" y="284"/>
                  <a:pt x="61" y="302"/>
                </a:cubicBezTo>
                <a:cubicBezTo>
                  <a:pt x="58" y="319"/>
                  <a:pt x="52" y="322"/>
                  <a:pt x="66" y="339"/>
                </a:cubicBezTo>
                <a:cubicBezTo>
                  <a:pt x="81" y="356"/>
                  <a:pt x="55" y="394"/>
                  <a:pt x="55" y="394"/>
                </a:cubicBezTo>
                <a:cubicBezTo>
                  <a:pt x="55" y="394"/>
                  <a:pt x="23" y="405"/>
                  <a:pt x="29" y="422"/>
                </a:cubicBezTo>
                <a:cubicBezTo>
                  <a:pt x="35" y="440"/>
                  <a:pt x="58" y="474"/>
                  <a:pt x="69" y="486"/>
                </a:cubicBezTo>
                <a:cubicBezTo>
                  <a:pt x="81" y="497"/>
                  <a:pt x="52" y="523"/>
                  <a:pt x="75" y="529"/>
                </a:cubicBezTo>
                <a:cubicBezTo>
                  <a:pt x="98" y="534"/>
                  <a:pt x="118" y="560"/>
                  <a:pt x="112" y="569"/>
                </a:cubicBezTo>
                <a:cubicBezTo>
                  <a:pt x="107" y="577"/>
                  <a:pt x="89" y="583"/>
                  <a:pt x="89" y="600"/>
                </a:cubicBezTo>
                <a:cubicBezTo>
                  <a:pt x="89" y="618"/>
                  <a:pt x="84" y="635"/>
                  <a:pt x="101" y="652"/>
                </a:cubicBezTo>
                <a:cubicBezTo>
                  <a:pt x="118" y="669"/>
                  <a:pt x="133" y="687"/>
                  <a:pt x="144" y="681"/>
                </a:cubicBezTo>
                <a:cubicBezTo>
                  <a:pt x="156" y="675"/>
                  <a:pt x="179" y="672"/>
                  <a:pt x="187" y="678"/>
                </a:cubicBezTo>
                <a:cubicBezTo>
                  <a:pt x="196" y="684"/>
                  <a:pt x="222" y="684"/>
                  <a:pt x="233" y="701"/>
                </a:cubicBezTo>
                <a:cubicBezTo>
                  <a:pt x="245" y="718"/>
                  <a:pt x="242" y="741"/>
                  <a:pt x="228" y="741"/>
                </a:cubicBezTo>
                <a:cubicBezTo>
                  <a:pt x="213" y="741"/>
                  <a:pt x="199" y="741"/>
                  <a:pt x="196" y="750"/>
                </a:cubicBezTo>
                <a:cubicBezTo>
                  <a:pt x="193" y="758"/>
                  <a:pt x="205" y="793"/>
                  <a:pt x="196" y="799"/>
                </a:cubicBezTo>
                <a:cubicBezTo>
                  <a:pt x="187" y="804"/>
                  <a:pt x="167" y="810"/>
                  <a:pt x="156" y="822"/>
                </a:cubicBezTo>
                <a:cubicBezTo>
                  <a:pt x="144" y="833"/>
                  <a:pt x="95" y="856"/>
                  <a:pt x="92" y="847"/>
                </a:cubicBezTo>
                <a:cubicBezTo>
                  <a:pt x="89" y="839"/>
                  <a:pt x="29" y="824"/>
                  <a:pt x="29" y="824"/>
                </a:cubicBezTo>
                <a:cubicBezTo>
                  <a:pt x="29" y="824"/>
                  <a:pt x="0" y="845"/>
                  <a:pt x="17" y="856"/>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8" name="Google Shape;68;p19"/>
          <p:cNvSpPr/>
          <p:nvPr/>
        </p:nvSpPr>
        <p:spPr>
          <a:xfrm>
            <a:off x="3303457" y="2063310"/>
            <a:ext cx="144237" cy="175938"/>
          </a:xfrm>
          <a:custGeom>
            <a:avLst/>
            <a:gdLst/>
            <a:ahLst/>
            <a:cxnLst/>
            <a:rect l="l" t="t" r="r" b="b"/>
            <a:pathLst>
              <a:path w="158" h="193" extrusionOk="0">
                <a:moveTo>
                  <a:pt x="60" y="17"/>
                </a:moveTo>
                <a:cubicBezTo>
                  <a:pt x="78" y="26"/>
                  <a:pt x="81" y="61"/>
                  <a:pt x="98" y="58"/>
                </a:cubicBezTo>
                <a:cubicBezTo>
                  <a:pt x="115" y="55"/>
                  <a:pt x="135" y="69"/>
                  <a:pt x="138" y="89"/>
                </a:cubicBezTo>
                <a:cubicBezTo>
                  <a:pt x="141" y="109"/>
                  <a:pt x="158" y="135"/>
                  <a:pt x="153" y="152"/>
                </a:cubicBezTo>
                <a:cubicBezTo>
                  <a:pt x="147" y="170"/>
                  <a:pt x="130" y="193"/>
                  <a:pt x="124" y="175"/>
                </a:cubicBezTo>
                <a:cubicBezTo>
                  <a:pt x="118" y="158"/>
                  <a:pt x="112" y="147"/>
                  <a:pt x="101" y="144"/>
                </a:cubicBezTo>
                <a:cubicBezTo>
                  <a:pt x="89" y="141"/>
                  <a:pt x="69" y="161"/>
                  <a:pt x="55" y="147"/>
                </a:cubicBezTo>
                <a:cubicBezTo>
                  <a:pt x="40" y="132"/>
                  <a:pt x="3" y="109"/>
                  <a:pt x="17" y="101"/>
                </a:cubicBezTo>
                <a:cubicBezTo>
                  <a:pt x="32" y="92"/>
                  <a:pt x="55" y="78"/>
                  <a:pt x="43" y="66"/>
                </a:cubicBezTo>
                <a:cubicBezTo>
                  <a:pt x="32" y="55"/>
                  <a:pt x="0" y="32"/>
                  <a:pt x="6" y="20"/>
                </a:cubicBezTo>
                <a:cubicBezTo>
                  <a:pt x="11" y="9"/>
                  <a:pt x="26" y="0"/>
                  <a:pt x="60" y="17"/>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9" name="Google Shape;69;p19"/>
          <p:cNvSpPr/>
          <p:nvPr/>
        </p:nvSpPr>
        <p:spPr>
          <a:xfrm>
            <a:off x="3464336" y="2126711"/>
            <a:ext cx="80836" cy="99064"/>
          </a:xfrm>
          <a:custGeom>
            <a:avLst/>
            <a:gdLst/>
            <a:ahLst/>
            <a:cxnLst/>
            <a:rect l="l" t="t" r="r" b="b"/>
            <a:pathLst>
              <a:path w="89" h="109" extrusionOk="0">
                <a:moveTo>
                  <a:pt x="51" y="17"/>
                </a:moveTo>
                <a:cubicBezTo>
                  <a:pt x="62" y="25"/>
                  <a:pt x="89" y="43"/>
                  <a:pt x="83" y="58"/>
                </a:cubicBezTo>
                <a:cubicBezTo>
                  <a:pt x="77" y="72"/>
                  <a:pt x="66" y="109"/>
                  <a:pt x="51" y="106"/>
                </a:cubicBezTo>
                <a:cubicBezTo>
                  <a:pt x="37" y="104"/>
                  <a:pt x="46" y="81"/>
                  <a:pt x="28" y="60"/>
                </a:cubicBezTo>
                <a:cubicBezTo>
                  <a:pt x="11" y="40"/>
                  <a:pt x="0" y="20"/>
                  <a:pt x="0" y="20"/>
                </a:cubicBezTo>
                <a:cubicBezTo>
                  <a:pt x="0" y="20"/>
                  <a:pt x="28" y="0"/>
                  <a:pt x="51" y="17"/>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70" name="Google Shape;70;p19"/>
          <p:cNvSpPr/>
          <p:nvPr/>
        </p:nvSpPr>
        <p:spPr>
          <a:xfrm>
            <a:off x="3154464" y="2149694"/>
            <a:ext cx="86384" cy="126009"/>
          </a:xfrm>
          <a:custGeom>
            <a:avLst/>
            <a:gdLst/>
            <a:ahLst/>
            <a:cxnLst/>
            <a:rect l="l" t="t" r="r" b="b"/>
            <a:pathLst>
              <a:path w="95" h="138" extrusionOk="0">
                <a:moveTo>
                  <a:pt x="34" y="9"/>
                </a:moveTo>
                <a:cubicBezTo>
                  <a:pt x="46" y="8"/>
                  <a:pt x="83" y="0"/>
                  <a:pt x="89" y="17"/>
                </a:cubicBezTo>
                <a:cubicBezTo>
                  <a:pt x="95" y="34"/>
                  <a:pt x="86" y="46"/>
                  <a:pt x="80" y="60"/>
                </a:cubicBezTo>
                <a:cubicBezTo>
                  <a:pt x="75" y="75"/>
                  <a:pt x="57" y="80"/>
                  <a:pt x="66" y="98"/>
                </a:cubicBezTo>
                <a:cubicBezTo>
                  <a:pt x="75" y="115"/>
                  <a:pt x="69" y="132"/>
                  <a:pt x="52" y="129"/>
                </a:cubicBezTo>
                <a:cubicBezTo>
                  <a:pt x="34" y="126"/>
                  <a:pt x="8" y="138"/>
                  <a:pt x="8" y="121"/>
                </a:cubicBezTo>
                <a:cubicBezTo>
                  <a:pt x="8" y="103"/>
                  <a:pt x="17" y="83"/>
                  <a:pt x="17" y="72"/>
                </a:cubicBezTo>
                <a:cubicBezTo>
                  <a:pt x="17" y="60"/>
                  <a:pt x="0" y="11"/>
                  <a:pt x="34" y="9"/>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71" name="Google Shape;71;p19"/>
          <p:cNvSpPr/>
          <p:nvPr/>
        </p:nvSpPr>
        <p:spPr>
          <a:xfrm>
            <a:off x="3973922" y="1456246"/>
            <a:ext cx="1199863" cy="1876668"/>
          </a:xfrm>
          <a:custGeom>
            <a:avLst/>
            <a:gdLst/>
            <a:ahLst/>
            <a:cxnLst/>
            <a:rect l="l" t="t" r="r" b="b"/>
            <a:pathLst>
              <a:path w="1317" h="2064" extrusionOk="0">
                <a:moveTo>
                  <a:pt x="280" y="311"/>
                </a:moveTo>
                <a:cubicBezTo>
                  <a:pt x="280" y="311"/>
                  <a:pt x="237" y="358"/>
                  <a:pt x="246" y="384"/>
                </a:cubicBezTo>
                <a:cubicBezTo>
                  <a:pt x="254" y="410"/>
                  <a:pt x="233" y="418"/>
                  <a:pt x="207" y="436"/>
                </a:cubicBezTo>
                <a:cubicBezTo>
                  <a:pt x="181" y="453"/>
                  <a:pt x="108" y="522"/>
                  <a:pt x="121" y="543"/>
                </a:cubicBezTo>
                <a:cubicBezTo>
                  <a:pt x="134" y="565"/>
                  <a:pt x="159" y="573"/>
                  <a:pt x="172" y="573"/>
                </a:cubicBezTo>
                <a:cubicBezTo>
                  <a:pt x="185" y="573"/>
                  <a:pt x="177" y="642"/>
                  <a:pt x="159" y="664"/>
                </a:cubicBezTo>
                <a:cubicBezTo>
                  <a:pt x="142" y="685"/>
                  <a:pt x="116" y="694"/>
                  <a:pt x="82" y="724"/>
                </a:cubicBezTo>
                <a:cubicBezTo>
                  <a:pt x="47" y="754"/>
                  <a:pt x="0" y="750"/>
                  <a:pt x="13" y="789"/>
                </a:cubicBezTo>
                <a:cubicBezTo>
                  <a:pt x="26" y="828"/>
                  <a:pt x="47" y="879"/>
                  <a:pt x="82" y="875"/>
                </a:cubicBezTo>
                <a:cubicBezTo>
                  <a:pt x="116" y="871"/>
                  <a:pt x="151" y="853"/>
                  <a:pt x="142" y="888"/>
                </a:cubicBezTo>
                <a:cubicBezTo>
                  <a:pt x="134" y="922"/>
                  <a:pt x="82" y="922"/>
                  <a:pt x="69" y="940"/>
                </a:cubicBezTo>
                <a:cubicBezTo>
                  <a:pt x="56" y="957"/>
                  <a:pt x="73" y="983"/>
                  <a:pt x="99" y="1000"/>
                </a:cubicBezTo>
                <a:cubicBezTo>
                  <a:pt x="125" y="1017"/>
                  <a:pt x="121" y="1030"/>
                  <a:pt x="159" y="1021"/>
                </a:cubicBezTo>
                <a:cubicBezTo>
                  <a:pt x="198" y="1013"/>
                  <a:pt x="216" y="1013"/>
                  <a:pt x="259" y="1034"/>
                </a:cubicBezTo>
                <a:cubicBezTo>
                  <a:pt x="302" y="1056"/>
                  <a:pt x="367" y="1246"/>
                  <a:pt x="380" y="1293"/>
                </a:cubicBezTo>
                <a:cubicBezTo>
                  <a:pt x="393" y="1340"/>
                  <a:pt x="371" y="1392"/>
                  <a:pt x="410" y="1388"/>
                </a:cubicBezTo>
                <a:cubicBezTo>
                  <a:pt x="449" y="1383"/>
                  <a:pt x="462" y="1396"/>
                  <a:pt x="466" y="1431"/>
                </a:cubicBezTo>
                <a:cubicBezTo>
                  <a:pt x="470" y="1465"/>
                  <a:pt x="466" y="1470"/>
                  <a:pt x="436" y="1491"/>
                </a:cubicBezTo>
                <a:cubicBezTo>
                  <a:pt x="406" y="1513"/>
                  <a:pt x="419" y="1534"/>
                  <a:pt x="449" y="1534"/>
                </a:cubicBezTo>
                <a:cubicBezTo>
                  <a:pt x="479" y="1534"/>
                  <a:pt x="492" y="1569"/>
                  <a:pt x="479" y="1586"/>
                </a:cubicBezTo>
                <a:cubicBezTo>
                  <a:pt x="466" y="1603"/>
                  <a:pt x="436" y="1616"/>
                  <a:pt x="436" y="1659"/>
                </a:cubicBezTo>
                <a:cubicBezTo>
                  <a:pt x="436" y="1702"/>
                  <a:pt x="466" y="1780"/>
                  <a:pt x="483" y="1831"/>
                </a:cubicBezTo>
                <a:cubicBezTo>
                  <a:pt x="501" y="1883"/>
                  <a:pt x="540" y="1930"/>
                  <a:pt x="552" y="1961"/>
                </a:cubicBezTo>
                <a:cubicBezTo>
                  <a:pt x="565" y="1991"/>
                  <a:pt x="591" y="1982"/>
                  <a:pt x="604" y="2008"/>
                </a:cubicBezTo>
                <a:cubicBezTo>
                  <a:pt x="617" y="2034"/>
                  <a:pt x="626" y="2064"/>
                  <a:pt x="635" y="2025"/>
                </a:cubicBezTo>
                <a:cubicBezTo>
                  <a:pt x="643" y="1987"/>
                  <a:pt x="656" y="1913"/>
                  <a:pt x="673" y="1866"/>
                </a:cubicBezTo>
                <a:cubicBezTo>
                  <a:pt x="691" y="1818"/>
                  <a:pt x="730" y="1724"/>
                  <a:pt x="755" y="1715"/>
                </a:cubicBezTo>
                <a:cubicBezTo>
                  <a:pt x="781" y="1706"/>
                  <a:pt x="799" y="1724"/>
                  <a:pt x="820" y="1685"/>
                </a:cubicBezTo>
                <a:cubicBezTo>
                  <a:pt x="842" y="1646"/>
                  <a:pt x="833" y="1612"/>
                  <a:pt x="872" y="1607"/>
                </a:cubicBezTo>
                <a:cubicBezTo>
                  <a:pt x="911" y="1603"/>
                  <a:pt x="976" y="1577"/>
                  <a:pt x="997" y="1573"/>
                </a:cubicBezTo>
                <a:cubicBezTo>
                  <a:pt x="1019" y="1569"/>
                  <a:pt x="1079" y="1513"/>
                  <a:pt x="1084" y="1500"/>
                </a:cubicBezTo>
                <a:cubicBezTo>
                  <a:pt x="1088" y="1487"/>
                  <a:pt x="1041" y="1487"/>
                  <a:pt x="1028" y="1478"/>
                </a:cubicBezTo>
                <a:cubicBezTo>
                  <a:pt x="1015" y="1470"/>
                  <a:pt x="980" y="1457"/>
                  <a:pt x="993" y="1448"/>
                </a:cubicBezTo>
                <a:cubicBezTo>
                  <a:pt x="1006" y="1439"/>
                  <a:pt x="1015" y="1414"/>
                  <a:pt x="1036" y="1418"/>
                </a:cubicBezTo>
                <a:cubicBezTo>
                  <a:pt x="1058" y="1422"/>
                  <a:pt x="1071" y="1444"/>
                  <a:pt x="1092" y="1435"/>
                </a:cubicBezTo>
                <a:cubicBezTo>
                  <a:pt x="1114" y="1426"/>
                  <a:pt x="1110" y="1396"/>
                  <a:pt x="1101" y="1379"/>
                </a:cubicBezTo>
                <a:cubicBezTo>
                  <a:pt x="1092" y="1362"/>
                  <a:pt x="1049" y="1353"/>
                  <a:pt x="1053" y="1336"/>
                </a:cubicBezTo>
                <a:cubicBezTo>
                  <a:pt x="1058" y="1319"/>
                  <a:pt x="1071" y="1289"/>
                  <a:pt x="1084" y="1284"/>
                </a:cubicBezTo>
                <a:cubicBezTo>
                  <a:pt x="1097" y="1280"/>
                  <a:pt x="1110" y="1241"/>
                  <a:pt x="1118" y="1224"/>
                </a:cubicBezTo>
                <a:cubicBezTo>
                  <a:pt x="1127" y="1207"/>
                  <a:pt x="1110" y="1169"/>
                  <a:pt x="1127" y="1158"/>
                </a:cubicBezTo>
                <a:cubicBezTo>
                  <a:pt x="1144" y="1146"/>
                  <a:pt x="1161" y="1090"/>
                  <a:pt x="1161" y="1090"/>
                </a:cubicBezTo>
                <a:cubicBezTo>
                  <a:pt x="1161" y="1090"/>
                  <a:pt x="1136" y="1060"/>
                  <a:pt x="1131" y="1043"/>
                </a:cubicBezTo>
                <a:cubicBezTo>
                  <a:pt x="1127" y="1026"/>
                  <a:pt x="1118" y="970"/>
                  <a:pt x="1118" y="970"/>
                </a:cubicBezTo>
                <a:cubicBezTo>
                  <a:pt x="1118" y="970"/>
                  <a:pt x="1127" y="931"/>
                  <a:pt x="1144" y="935"/>
                </a:cubicBezTo>
                <a:cubicBezTo>
                  <a:pt x="1161" y="940"/>
                  <a:pt x="1183" y="914"/>
                  <a:pt x="1183" y="914"/>
                </a:cubicBezTo>
                <a:cubicBezTo>
                  <a:pt x="1136" y="845"/>
                  <a:pt x="1136" y="845"/>
                  <a:pt x="1136" y="845"/>
                </a:cubicBezTo>
                <a:cubicBezTo>
                  <a:pt x="1136" y="845"/>
                  <a:pt x="1131" y="772"/>
                  <a:pt x="1144" y="741"/>
                </a:cubicBezTo>
                <a:cubicBezTo>
                  <a:pt x="1157" y="711"/>
                  <a:pt x="1161" y="642"/>
                  <a:pt x="1161" y="642"/>
                </a:cubicBezTo>
                <a:cubicBezTo>
                  <a:pt x="1161" y="642"/>
                  <a:pt x="1166" y="612"/>
                  <a:pt x="1183" y="604"/>
                </a:cubicBezTo>
                <a:cubicBezTo>
                  <a:pt x="1200" y="595"/>
                  <a:pt x="1166" y="556"/>
                  <a:pt x="1166" y="556"/>
                </a:cubicBezTo>
                <a:cubicBezTo>
                  <a:pt x="1200" y="526"/>
                  <a:pt x="1200" y="526"/>
                  <a:pt x="1200" y="526"/>
                </a:cubicBezTo>
                <a:cubicBezTo>
                  <a:pt x="1200" y="526"/>
                  <a:pt x="1196" y="492"/>
                  <a:pt x="1213" y="483"/>
                </a:cubicBezTo>
                <a:cubicBezTo>
                  <a:pt x="1231" y="474"/>
                  <a:pt x="1265" y="414"/>
                  <a:pt x="1287" y="397"/>
                </a:cubicBezTo>
                <a:cubicBezTo>
                  <a:pt x="1308" y="380"/>
                  <a:pt x="1317" y="341"/>
                  <a:pt x="1287" y="328"/>
                </a:cubicBezTo>
                <a:cubicBezTo>
                  <a:pt x="1256" y="315"/>
                  <a:pt x="1256" y="298"/>
                  <a:pt x="1231" y="306"/>
                </a:cubicBezTo>
                <a:cubicBezTo>
                  <a:pt x="1205" y="315"/>
                  <a:pt x="1209" y="358"/>
                  <a:pt x="1192" y="358"/>
                </a:cubicBezTo>
                <a:cubicBezTo>
                  <a:pt x="1174" y="358"/>
                  <a:pt x="1144" y="341"/>
                  <a:pt x="1131" y="362"/>
                </a:cubicBezTo>
                <a:cubicBezTo>
                  <a:pt x="1118" y="384"/>
                  <a:pt x="1053" y="505"/>
                  <a:pt x="1058" y="492"/>
                </a:cubicBezTo>
                <a:cubicBezTo>
                  <a:pt x="1062" y="479"/>
                  <a:pt x="1105" y="349"/>
                  <a:pt x="1101" y="336"/>
                </a:cubicBezTo>
                <a:cubicBezTo>
                  <a:pt x="1097" y="324"/>
                  <a:pt x="1105" y="298"/>
                  <a:pt x="1084" y="293"/>
                </a:cubicBezTo>
                <a:cubicBezTo>
                  <a:pt x="1062" y="289"/>
                  <a:pt x="1053" y="324"/>
                  <a:pt x="1053" y="324"/>
                </a:cubicBezTo>
                <a:cubicBezTo>
                  <a:pt x="989" y="371"/>
                  <a:pt x="989" y="371"/>
                  <a:pt x="989" y="371"/>
                </a:cubicBezTo>
                <a:cubicBezTo>
                  <a:pt x="1006" y="293"/>
                  <a:pt x="1006" y="293"/>
                  <a:pt x="1006" y="293"/>
                </a:cubicBezTo>
                <a:cubicBezTo>
                  <a:pt x="902" y="306"/>
                  <a:pt x="902" y="306"/>
                  <a:pt x="902" y="306"/>
                </a:cubicBezTo>
                <a:cubicBezTo>
                  <a:pt x="842" y="345"/>
                  <a:pt x="842" y="345"/>
                  <a:pt x="842" y="345"/>
                </a:cubicBezTo>
                <a:cubicBezTo>
                  <a:pt x="842" y="345"/>
                  <a:pt x="894" y="250"/>
                  <a:pt x="907" y="255"/>
                </a:cubicBezTo>
                <a:cubicBezTo>
                  <a:pt x="920" y="259"/>
                  <a:pt x="1023" y="246"/>
                  <a:pt x="1041" y="242"/>
                </a:cubicBezTo>
                <a:cubicBezTo>
                  <a:pt x="1058" y="237"/>
                  <a:pt x="1092" y="216"/>
                  <a:pt x="1097" y="199"/>
                </a:cubicBezTo>
                <a:cubicBezTo>
                  <a:pt x="1101" y="181"/>
                  <a:pt x="1028" y="143"/>
                  <a:pt x="1028" y="143"/>
                </a:cubicBezTo>
                <a:cubicBezTo>
                  <a:pt x="1006" y="100"/>
                  <a:pt x="1006" y="100"/>
                  <a:pt x="1006" y="100"/>
                </a:cubicBezTo>
                <a:cubicBezTo>
                  <a:pt x="928" y="95"/>
                  <a:pt x="928" y="95"/>
                  <a:pt x="928" y="95"/>
                </a:cubicBezTo>
                <a:cubicBezTo>
                  <a:pt x="984" y="61"/>
                  <a:pt x="984" y="61"/>
                  <a:pt x="984" y="61"/>
                </a:cubicBezTo>
                <a:cubicBezTo>
                  <a:pt x="984" y="61"/>
                  <a:pt x="933" y="26"/>
                  <a:pt x="894" y="18"/>
                </a:cubicBezTo>
                <a:cubicBezTo>
                  <a:pt x="855" y="9"/>
                  <a:pt x="842" y="0"/>
                  <a:pt x="790" y="18"/>
                </a:cubicBezTo>
                <a:cubicBezTo>
                  <a:pt x="738" y="35"/>
                  <a:pt x="712" y="35"/>
                  <a:pt x="712" y="48"/>
                </a:cubicBezTo>
                <a:cubicBezTo>
                  <a:pt x="712" y="61"/>
                  <a:pt x="717" y="104"/>
                  <a:pt x="704" y="112"/>
                </a:cubicBezTo>
                <a:cubicBezTo>
                  <a:pt x="691" y="121"/>
                  <a:pt x="665" y="104"/>
                  <a:pt x="630" y="100"/>
                </a:cubicBezTo>
                <a:cubicBezTo>
                  <a:pt x="596" y="95"/>
                  <a:pt x="548" y="117"/>
                  <a:pt x="548" y="117"/>
                </a:cubicBezTo>
                <a:cubicBezTo>
                  <a:pt x="548" y="117"/>
                  <a:pt x="578" y="156"/>
                  <a:pt x="587" y="173"/>
                </a:cubicBezTo>
                <a:cubicBezTo>
                  <a:pt x="596" y="190"/>
                  <a:pt x="635" y="237"/>
                  <a:pt x="630" y="255"/>
                </a:cubicBezTo>
                <a:cubicBezTo>
                  <a:pt x="626" y="272"/>
                  <a:pt x="587" y="276"/>
                  <a:pt x="587" y="276"/>
                </a:cubicBezTo>
                <a:cubicBezTo>
                  <a:pt x="587" y="276"/>
                  <a:pt x="600" y="324"/>
                  <a:pt x="583" y="315"/>
                </a:cubicBezTo>
                <a:cubicBezTo>
                  <a:pt x="565" y="306"/>
                  <a:pt x="522" y="229"/>
                  <a:pt x="505" y="220"/>
                </a:cubicBezTo>
                <a:cubicBezTo>
                  <a:pt x="488" y="212"/>
                  <a:pt x="475" y="203"/>
                  <a:pt x="466" y="216"/>
                </a:cubicBezTo>
                <a:cubicBezTo>
                  <a:pt x="457" y="229"/>
                  <a:pt x="466" y="289"/>
                  <a:pt x="470" y="306"/>
                </a:cubicBezTo>
                <a:cubicBezTo>
                  <a:pt x="475" y="324"/>
                  <a:pt x="445" y="358"/>
                  <a:pt x="445" y="358"/>
                </a:cubicBezTo>
                <a:cubicBezTo>
                  <a:pt x="388" y="328"/>
                  <a:pt x="388" y="328"/>
                  <a:pt x="388" y="328"/>
                </a:cubicBezTo>
                <a:cubicBezTo>
                  <a:pt x="384" y="237"/>
                  <a:pt x="384" y="237"/>
                  <a:pt x="384" y="237"/>
                </a:cubicBezTo>
                <a:lnTo>
                  <a:pt x="280" y="311"/>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72" name="Google Shape;72;p19"/>
          <p:cNvSpPr/>
          <p:nvPr/>
        </p:nvSpPr>
        <p:spPr>
          <a:xfrm>
            <a:off x="4947919" y="3022249"/>
            <a:ext cx="217941" cy="141067"/>
          </a:xfrm>
          <a:custGeom>
            <a:avLst/>
            <a:gdLst/>
            <a:ahLst/>
            <a:cxnLst/>
            <a:rect l="l" t="t" r="r" b="b"/>
            <a:pathLst>
              <a:path w="239" h="155" extrusionOk="0">
                <a:moveTo>
                  <a:pt x="49" y="9"/>
                </a:moveTo>
                <a:cubicBezTo>
                  <a:pt x="49" y="9"/>
                  <a:pt x="58" y="40"/>
                  <a:pt x="81" y="32"/>
                </a:cubicBezTo>
                <a:cubicBezTo>
                  <a:pt x="104" y="23"/>
                  <a:pt x="113" y="18"/>
                  <a:pt x="133" y="15"/>
                </a:cubicBezTo>
                <a:cubicBezTo>
                  <a:pt x="153" y="12"/>
                  <a:pt x="182" y="0"/>
                  <a:pt x="199" y="12"/>
                </a:cubicBezTo>
                <a:cubicBezTo>
                  <a:pt x="216" y="23"/>
                  <a:pt x="239" y="66"/>
                  <a:pt x="216" y="84"/>
                </a:cubicBezTo>
                <a:cubicBezTo>
                  <a:pt x="193" y="101"/>
                  <a:pt x="124" y="155"/>
                  <a:pt x="95" y="150"/>
                </a:cubicBezTo>
                <a:cubicBezTo>
                  <a:pt x="67" y="144"/>
                  <a:pt x="26" y="130"/>
                  <a:pt x="32" y="118"/>
                </a:cubicBezTo>
                <a:cubicBezTo>
                  <a:pt x="38" y="107"/>
                  <a:pt x="0" y="84"/>
                  <a:pt x="9" y="81"/>
                </a:cubicBezTo>
                <a:cubicBezTo>
                  <a:pt x="18" y="78"/>
                  <a:pt x="43" y="69"/>
                  <a:pt x="29" y="63"/>
                </a:cubicBezTo>
                <a:cubicBezTo>
                  <a:pt x="15" y="58"/>
                  <a:pt x="6" y="29"/>
                  <a:pt x="6" y="29"/>
                </a:cubicBezTo>
                <a:cubicBezTo>
                  <a:pt x="6" y="29"/>
                  <a:pt x="35" y="6"/>
                  <a:pt x="49" y="9"/>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73" name="Google Shape;73;p19"/>
          <p:cNvSpPr/>
          <p:nvPr/>
        </p:nvSpPr>
        <p:spPr>
          <a:xfrm>
            <a:off x="5627101" y="1988021"/>
            <a:ext cx="278172" cy="342365"/>
          </a:xfrm>
          <a:custGeom>
            <a:avLst/>
            <a:gdLst/>
            <a:ahLst/>
            <a:cxnLst/>
            <a:rect l="l" t="t" r="r" b="b"/>
            <a:pathLst>
              <a:path w="305" h="376" extrusionOk="0">
                <a:moveTo>
                  <a:pt x="84" y="89"/>
                </a:moveTo>
                <a:cubicBezTo>
                  <a:pt x="61" y="69"/>
                  <a:pt x="61" y="69"/>
                  <a:pt x="61" y="69"/>
                </a:cubicBezTo>
                <a:cubicBezTo>
                  <a:pt x="61" y="69"/>
                  <a:pt x="43" y="49"/>
                  <a:pt x="52" y="49"/>
                </a:cubicBezTo>
                <a:cubicBezTo>
                  <a:pt x="61" y="49"/>
                  <a:pt x="72" y="32"/>
                  <a:pt x="72" y="32"/>
                </a:cubicBezTo>
                <a:cubicBezTo>
                  <a:pt x="23" y="32"/>
                  <a:pt x="23" y="32"/>
                  <a:pt x="23" y="32"/>
                </a:cubicBezTo>
                <a:cubicBezTo>
                  <a:pt x="23" y="32"/>
                  <a:pt x="0" y="77"/>
                  <a:pt x="12" y="83"/>
                </a:cubicBezTo>
                <a:cubicBezTo>
                  <a:pt x="23" y="89"/>
                  <a:pt x="38" y="89"/>
                  <a:pt x="38" y="100"/>
                </a:cubicBezTo>
                <a:cubicBezTo>
                  <a:pt x="38" y="112"/>
                  <a:pt x="26" y="126"/>
                  <a:pt x="38" y="141"/>
                </a:cubicBezTo>
                <a:cubicBezTo>
                  <a:pt x="49" y="155"/>
                  <a:pt x="46" y="198"/>
                  <a:pt x="66" y="198"/>
                </a:cubicBezTo>
                <a:cubicBezTo>
                  <a:pt x="86" y="198"/>
                  <a:pt x="95" y="195"/>
                  <a:pt x="98" y="184"/>
                </a:cubicBezTo>
                <a:cubicBezTo>
                  <a:pt x="101" y="172"/>
                  <a:pt x="101" y="152"/>
                  <a:pt x="109" y="152"/>
                </a:cubicBezTo>
                <a:cubicBezTo>
                  <a:pt x="118" y="152"/>
                  <a:pt x="118" y="158"/>
                  <a:pt x="118" y="169"/>
                </a:cubicBezTo>
                <a:cubicBezTo>
                  <a:pt x="118" y="181"/>
                  <a:pt x="144" y="192"/>
                  <a:pt x="144" y="192"/>
                </a:cubicBezTo>
                <a:cubicBezTo>
                  <a:pt x="144" y="192"/>
                  <a:pt x="95" y="218"/>
                  <a:pt x="92" y="227"/>
                </a:cubicBezTo>
                <a:cubicBezTo>
                  <a:pt x="89" y="235"/>
                  <a:pt x="84" y="258"/>
                  <a:pt x="95" y="256"/>
                </a:cubicBezTo>
                <a:cubicBezTo>
                  <a:pt x="107" y="253"/>
                  <a:pt x="121" y="264"/>
                  <a:pt x="115" y="273"/>
                </a:cubicBezTo>
                <a:cubicBezTo>
                  <a:pt x="109" y="281"/>
                  <a:pt x="98" y="304"/>
                  <a:pt x="98" y="304"/>
                </a:cubicBezTo>
                <a:cubicBezTo>
                  <a:pt x="98" y="304"/>
                  <a:pt x="141" y="376"/>
                  <a:pt x="150" y="359"/>
                </a:cubicBezTo>
                <a:cubicBezTo>
                  <a:pt x="158" y="342"/>
                  <a:pt x="173" y="267"/>
                  <a:pt x="181" y="258"/>
                </a:cubicBezTo>
                <a:cubicBezTo>
                  <a:pt x="190" y="250"/>
                  <a:pt x="199" y="192"/>
                  <a:pt x="199" y="192"/>
                </a:cubicBezTo>
                <a:cubicBezTo>
                  <a:pt x="219" y="172"/>
                  <a:pt x="219" y="172"/>
                  <a:pt x="219" y="172"/>
                </a:cubicBezTo>
                <a:cubicBezTo>
                  <a:pt x="219" y="172"/>
                  <a:pt x="228" y="189"/>
                  <a:pt x="233" y="204"/>
                </a:cubicBezTo>
                <a:cubicBezTo>
                  <a:pt x="239" y="218"/>
                  <a:pt x="239" y="244"/>
                  <a:pt x="239" y="256"/>
                </a:cubicBezTo>
                <a:cubicBezTo>
                  <a:pt x="239" y="267"/>
                  <a:pt x="236" y="293"/>
                  <a:pt x="236" y="293"/>
                </a:cubicBezTo>
                <a:cubicBezTo>
                  <a:pt x="262" y="273"/>
                  <a:pt x="262" y="273"/>
                  <a:pt x="262" y="273"/>
                </a:cubicBezTo>
                <a:cubicBezTo>
                  <a:pt x="262" y="273"/>
                  <a:pt x="277" y="304"/>
                  <a:pt x="285" y="299"/>
                </a:cubicBezTo>
                <a:cubicBezTo>
                  <a:pt x="294" y="293"/>
                  <a:pt x="305" y="264"/>
                  <a:pt x="305" y="264"/>
                </a:cubicBezTo>
                <a:cubicBezTo>
                  <a:pt x="305" y="264"/>
                  <a:pt x="282" y="235"/>
                  <a:pt x="282" y="227"/>
                </a:cubicBezTo>
                <a:cubicBezTo>
                  <a:pt x="282" y="218"/>
                  <a:pt x="268" y="201"/>
                  <a:pt x="268" y="192"/>
                </a:cubicBezTo>
                <a:cubicBezTo>
                  <a:pt x="268" y="184"/>
                  <a:pt x="262" y="169"/>
                  <a:pt x="253" y="169"/>
                </a:cubicBezTo>
                <a:cubicBezTo>
                  <a:pt x="245" y="169"/>
                  <a:pt x="228" y="169"/>
                  <a:pt x="233" y="158"/>
                </a:cubicBezTo>
                <a:cubicBezTo>
                  <a:pt x="239" y="146"/>
                  <a:pt x="239" y="135"/>
                  <a:pt x="230" y="129"/>
                </a:cubicBezTo>
                <a:cubicBezTo>
                  <a:pt x="222" y="123"/>
                  <a:pt x="202" y="100"/>
                  <a:pt x="202" y="100"/>
                </a:cubicBezTo>
                <a:cubicBezTo>
                  <a:pt x="202" y="100"/>
                  <a:pt x="179" y="77"/>
                  <a:pt x="179" y="69"/>
                </a:cubicBezTo>
                <a:cubicBezTo>
                  <a:pt x="179" y="60"/>
                  <a:pt x="130" y="0"/>
                  <a:pt x="130" y="0"/>
                </a:cubicBezTo>
                <a:cubicBezTo>
                  <a:pt x="127" y="77"/>
                  <a:pt x="127" y="77"/>
                  <a:pt x="127" y="77"/>
                </a:cubicBezTo>
                <a:cubicBezTo>
                  <a:pt x="98" y="43"/>
                  <a:pt x="98" y="43"/>
                  <a:pt x="98" y="43"/>
                </a:cubicBezTo>
                <a:lnTo>
                  <a:pt x="84" y="89"/>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74" name="Google Shape;74;p19"/>
          <p:cNvSpPr/>
          <p:nvPr/>
        </p:nvSpPr>
        <p:spPr>
          <a:xfrm>
            <a:off x="5791944" y="1933338"/>
            <a:ext cx="180693" cy="139482"/>
          </a:xfrm>
          <a:custGeom>
            <a:avLst/>
            <a:gdLst/>
            <a:ahLst/>
            <a:cxnLst/>
            <a:rect l="l" t="t" r="r" b="b"/>
            <a:pathLst>
              <a:path w="198" h="153" extrusionOk="0">
                <a:moveTo>
                  <a:pt x="35" y="23"/>
                </a:moveTo>
                <a:cubicBezTo>
                  <a:pt x="35" y="23"/>
                  <a:pt x="49" y="0"/>
                  <a:pt x="54" y="8"/>
                </a:cubicBezTo>
                <a:cubicBezTo>
                  <a:pt x="58" y="17"/>
                  <a:pt x="62" y="30"/>
                  <a:pt x="68" y="36"/>
                </a:cubicBezTo>
                <a:cubicBezTo>
                  <a:pt x="74" y="41"/>
                  <a:pt x="85" y="47"/>
                  <a:pt x="88" y="38"/>
                </a:cubicBezTo>
                <a:cubicBezTo>
                  <a:pt x="91" y="30"/>
                  <a:pt x="91" y="13"/>
                  <a:pt x="97" y="14"/>
                </a:cubicBezTo>
                <a:cubicBezTo>
                  <a:pt x="103" y="15"/>
                  <a:pt x="103" y="31"/>
                  <a:pt x="110" y="34"/>
                </a:cubicBezTo>
                <a:cubicBezTo>
                  <a:pt x="117" y="37"/>
                  <a:pt x="129" y="36"/>
                  <a:pt x="136" y="30"/>
                </a:cubicBezTo>
                <a:cubicBezTo>
                  <a:pt x="143" y="24"/>
                  <a:pt x="159" y="23"/>
                  <a:pt x="169" y="28"/>
                </a:cubicBezTo>
                <a:cubicBezTo>
                  <a:pt x="179" y="34"/>
                  <a:pt x="183" y="34"/>
                  <a:pt x="191" y="36"/>
                </a:cubicBezTo>
                <a:cubicBezTo>
                  <a:pt x="198" y="37"/>
                  <a:pt x="193" y="57"/>
                  <a:pt x="188" y="74"/>
                </a:cubicBezTo>
                <a:cubicBezTo>
                  <a:pt x="182" y="92"/>
                  <a:pt x="162" y="123"/>
                  <a:pt x="156" y="132"/>
                </a:cubicBezTo>
                <a:cubicBezTo>
                  <a:pt x="150" y="140"/>
                  <a:pt x="124" y="153"/>
                  <a:pt x="117" y="143"/>
                </a:cubicBezTo>
                <a:cubicBezTo>
                  <a:pt x="110" y="133"/>
                  <a:pt x="93" y="127"/>
                  <a:pt x="85" y="129"/>
                </a:cubicBezTo>
                <a:cubicBezTo>
                  <a:pt x="78" y="130"/>
                  <a:pt x="49" y="130"/>
                  <a:pt x="48" y="123"/>
                </a:cubicBezTo>
                <a:cubicBezTo>
                  <a:pt x="47" y="116"/>
                  <a:pt x="42" y="103"/>
                  <a:pt x="49" y="102"/>
                </a:cubicBezTo>
                <a:cubicBezTo>
                  <a:pt x="57" y="100"/>
                  <a:pt x="71" y="92"/>
                  <a:pt x="75" y="90"/>
                </a:cubicBezTo>
                <a:cubicBezTo>
                  <a:pt x="80" y="89"/>
                  <a:pt x="81" y="74"/>
                  <a:pt x="77" y="76"/>
                </a:cubicBezTo>
                <a:cubicBezTo>
                  <a:pt x="72" y="77"/>
                  <a:pt x="54" y="81"/>
                  <a:pt x="41" y="81"/>
                </a:cubicBezTo>
                <a:cubicBezTo>
                  <a:pt x="28" y="81"/>
                  <a:pt x="15" y="81"/>
                  <a:pt x="12" y="76"/>
                </a:cubicBezTo>
                <a:cubicBezTo>
                  <a:pt x="9" y="70"/>
                  <a:pt x="15" y="61"/>
                  <a:pt x="11" y="54"/>
                </a:cubicBezTo>
                <a:cubicBezTo>
                  <a:pt x="6" y="47"/>
                  <a:pt x="0" y="44"/>
                  <a:pt x="0" y="40"/>
                </a:cubicBezTo>
                <a:cubicBezTo>
                  <a:pt x="0" y="36"/>
                  <a:pt x="2" y="27"/>
                  <a:pt x="9" y="30"/>
                </a:cubicBezTo>
                <a:cubicBezTo>
                  <a:pt x="16" y="33"/>
                  <a:pt x="25" y="40"/>
                  <a:pt x="25" y="40"/>
                </a:cubicBezTo>
                <a:lnTo>
                  <a:pt x="35" y="23"/>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75" name="Google Shape;75;p19"/>
          <p:cNvSpPr/>
          <p:nvPr/>
        </p:nvSpPr>
        <p:spPr>
          <a:xfrm>
            <a:off x="6303114" y="1873900"/>
            <a:ext cx="145030" cy="107782"/>
          </a:xfrm>
          <a:custGeom>
            <a:avLst/>
            <a:gdLst/>
            <a:ahLst/>
            <a:cxnLst/>
            <a:rect l="l" t="t" r="r" b="b"/>
            <a:pathLst>
              <a:path w="159" h="119" extrusionOk="0">
                <a:moveTo>
                  <a:pt x="8" y="28"/>
                </a:moveTo>
                <a:cubicBezTo>
                  <a:pt x="8" y="28"/>
                  <a:pt x="32" y="11"/>
                  <a:pt x="45" y="11"/>
                </a:cubicBezTo>
                <a:cubicBezTo>
                  <a:pt x="58" y="11"/>
                  <a:pt x="73" y="7"/>
                  <a:pt x="84" y="11"/>
                </a:cubicBezTo>
                <a:cubicBezTo>
                  <a:pt x="95" y="15"/>
                  <a:pt x="97" y="24"/>
                  <a:pt x="108" y="20"/>
                </a:cubicBezTo>
                <a:cubicBezTo>
                  <a:pt x="118" y="15"/>
                  <a:pt x="131" y="0"/>
                  <a:pt x="142" y="2"/>
                </a:cubicBezTo>
                <a:cubicBezTo>
                  <a:pt x="153" y="5"/>
                  <a:pt x="142" y="13"/>
                  <a:pt x="151" y="20"/>
                </a:cubicBezTo>
                <a:cubicBezTo>
                  <a:pt x="159" y="26"/>
                  <a:pt x="155" y="41"/>
                  <a:pt x="144" y="46"/>
                </a:cubicBezTo>
                <a:cubicBezTo>
                  <a:pt x="133" y="50"/>
                  <a:pt x="123" y="58"/>
                  <a:pt x="125" y="65"/>
                </a:cubicBezTo>
                <a:cubicBezTo>
                  <a:pt x="127" y="71"/>
                  <a:pt x="110" y="119"/>
                  <a:pt x="92" y="110"/>
                </a:cubicBezTo>
                <a:cubicBezTo>
                  <a:pt x="75" y="102"/>
                  <a:pt x="51" y="89"/>
                  <a:pt x="60" y="82"/>
                </a:cubicBezTo>
                <a:cubicBezTo>
                  <a:pt x="69" y="76"/>
                  <a:pt x="82" y="54"/>
                  <a:pt x="73" y="52"/>
                </a:cubicBezTo>
                <a:cubicBezTo>
                  <a:pt x="64" y="50"/>
                  <a:pt x="51" y="50"/>
                  <a:pt x="45" y="56"/>
                </a:cubicBezTo>
                <a:cubicBezTo>
                  <a:pt x="38" y="63"/>
                  <a:pt x="2" y="61"/>
                  <a:pt x="4" y="54"/>
                </a:cubicBezTo>
                <a:cubicBezTo>
                  <a:pt x="6" y="48"/>
                  <a:pt x="0" y="28"/>
                  <a:pt x="8" y="28"/>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76" name="Google Shape;76;p19"/>
          <p:cNvSpPr/>
          <p:nvPr/>
        </p:nvSpPr>
        <p:spPr>
          <a:xfrm>
            <a:off x="6454484" y="1941263"/>
            <a:ext cx="44381" cy="26153"/>
          </a:xfrm>
          <a:custGeom>
            <a:avLst/>
            <a:gdLst/>
            <a:ahLst/>
            <a:cxnLst/>
            <a:rect l="l" t="t" r="r" b="b"/>
            <a:pathLst>
              <a:path w="49" h="29" extrusionOk="0">
                <a:moveTo>
                  <a:pt x="11" y="23"/>
                </a:moveTo>
                <a:cubicBezTo>
                  <a:pt x="18" y="29"/>
                  <a:pt x="32" y="28"/>
                  <a:pt x="39" y="25"/>
                </a:cubicBezTo>
                <a:cubicBezTo>
                  <a:pt x="45" y="23"/>
                  <a:pt x="49" y="4"/>
                  <a:pt x="39" y="2"/>
                </a:cubicBezTo>
                <a:cubicBezTo>
                  <a:pt x="28" y="0"/>
                  <a:pt x="0" y="15"/>
                  <a:pt x="11" y="23"/>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77" name="Google Shape;77;p19"/>
          <p:cNvSpPr/>
          <p:nvPr/>
        </p:nvSpPr>
        <p:spPr>
          <a:xfrm>
            <a:off x="6483807" y="1899260"/>
            <a:ext cx="108574" cy="77666"/>
          </a:xfrm>
          <a:custGeom>
            <a:avLst/>
            <a:gdLst/>
            <a:ahLst/>
            <a:cxnLst/>
            <a:rect l="l" t="t" r="r" b="b"/>
            <a:pathLst>
              <a:path w="119" h="86" extrusionOk="0">
                <a:moveTo>
                  <a:pt x="20" y="28"/>
                </a:moveTo>
                <a:cubicBezTo>
                  <a:pt x="20" y="28"/>
                  <a:pt x="50" y="46"/>
                  <a:pt x="59" y="58"/>
                </a:cubicBezTo>
                <a:cubicBezTo>
                  <a:pt x="67" y="71"/>
                  <a:pt x="63" y="86"/>
                  <a:pt x="76" y="80"/>
                </a:cubicBezTo>
                <a:cubicBezTo>
                  <a:pt x="89" y="74"/>
                  <a:pt x="67" y="71"/>
                  <a:pt x="89" y="74"/>
                </a:cubicBezTo>
                <a:cubicBezTo>
                  <a:pt x="110" y="76"/>
                  <a:pt x="119" y="61"/>
                  <a:pt x="119" y="61"/>
                </a:cubicBezTo>
                <a:cubicBezTo>
                  <a:pt x="119" y="61"/>
                  <a:pt x="115" y="33"/>
                  <a:pt x="108" y="33"/>
                </a:cubicBezTo>
                <a:cubicBezTo>
                  <a:pt x="102" y="33"/>
                  <a:pt x="95" y="41"/>
                  <a:pt x="84" y="39"/>
                </a:cubicBezTo>
                <a:cubicBezTo>
                  <a:pt x="74" y="37"/>
                  <a:pt x="0" y="0"/>
                  <a:pt x="20" y="28"/>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78" name="Google Shape;78;p19"/>
          <p:cNvSpPr/>
          <p:nvPr/>
        </p:nvSpPr>
        <p:spPr>
          <a:xfrm>
            <a:off x="6601891" y="1850124"/>
            <a:ext cx="61023" cy="91139"/>
          </a:xfrm>
          <a:custGeom>
            <a:avLst/>
            <a:gdLst/>
            <a:ahLst/>
            <a:cxnLst/>
            <a:rect l="l" t="t" r="r" b="b"/>
            <a:pathLst>
              <a:path w="67" h="100" extrusionOk="0">
                <a:moveTo>
                  <a:pt x="17" y="52"/>
                </a:moveTo>
                <a:cubicBezTo>
                  <a:pt x="17" y="52"/>
                  <a:pt x="6" y="95"/>
                  <a:pt x="21" y="97"/>
                </a:cubicBezTo>
                <a:cubicBezTo>
                  <a:pt x="37" y="100"/>
                  <a:pt x="49" y="93"/>
                  <a:pt x="49" y="93"/>
                </a:cubicBezTo>
                <a:cubicBezTo>
                  <a:pt x="49" y="93"/>
                  <a:pt x="41" y="61"/>
                  <a:pt x="54" y="56"/>
                </a:cubicBezTo>
                <a:cubicBezTo>
                  <a:pt x="67" y="52"/>
                  <a:pt x="62" y="37"/>
                  <a:pt x="62" y="37"/>
                </a:cubicBezTo>
                <a:cubicBezTo>
                  <a:pt x="62" y="37"/>
                  <a:pt x="65" y="18"/>
                  <a:pt x="54" y="11"/>
                </a:cubicBezTo>
                <a:cubicBezTo>
                  <a:pt x="43" y="5"/>
                  <a:pt x="21" y="0"/>
                  <a:pt x="30" y="11"/>
                </a:cubicBezTo>
                <a:cubicBezTo>
                  <a:pt x="39" y="22"/>
                  <a:pt x="0" y="35"/>
                  <a:pt x="17" y="52"/>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79" name="Google Shape;79;p19"/>
          <p:cNvSpPr/>
          <p:nvPr/>
        </p:nvSpPr>
        <p:spPr>
          <a:xfrm>
            <a:off x="6662914" y="1799404"/>
            <a:ext cx="58646" cy="101441"/>
          </a:xfrm>
          <a:custGeom>
            <a:avLst/>
            <a:gdLst/>
            <a:ahLst/>
            <a:cxnLst/>
            <a:rect l="l" t="t" r="r" b="b"/>
            <a:pathLst>
              <a:path w="64" h="112" extrusionOk="0">
                <a:moveTo>
                  <a:pt x="15" y="67"/>
                </a:moveTo>
                <a:cubicBezTo>
                  <a:pt x="15" y="67"/>
                  <a:pt x="28" y="80"/>
                  <a:pt x="30" y="93"/>
                </a:cubicBezTo>
                <a:cubicBezTo>
                  <a:pt x="32" y="106"/>
                  <a:pt x="45" y="112"/>
                  <a:pt x="45" y="97"/>
                </a:cubicBezTo>
                <a:cubicBezTo>
                  <a:pt x="45" y="82"/>
                  <a:pt x="43" y="69"/>
                  <a:pt x="54" y="69"/>
                </a:cubicBezTo>
                <a:cubicBezTo>
                  <a:pt x="64" y="69"/>
                  <a:pt x="62" y="41"/>
                  <a:pt x="62" y="28"/>
                </a:cubicBezTo>
                <a:cubicBezTo>
                  <a:pt x="62" y="16"/>
                  <a:pt x="49" y="0"/>
                  <a:pt x="45" y="9"/>
                </a:cubicBezTo>
                <a:cubicBezTo>
                  <a:pt x="41" y="18"/>
                  <a:pt x="0" y="41"/>
                  <a:pt x="15" y="67"/>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80" name="Google Shape;80;p19"/>
          <p:cNvSpPr/>
          <p:nvPr/>
        </p:nvSpPr>
        <p:spPr>
          <a:xfrm>
            <a:off x="6473504" y="1756608"/>
            <a:ext cx="126802" cy="162465"/>
          </a:xfrm>
          <a:custGeom>
            <a:avLst/>
            <a:gdLst/>
            <a:ahLst/>
            <a:cxnLst/>
            <a:rect l="l" t="t" r="r" b="b"/>
            <a:pathLst>
              <a:path w="139" h="179" extrusionOk="0">
                <a:moveTo>
                  <a:pt x="46" y="142"/>
                </a:moveTo>
                <a:cubicBezTo>
                  <a:pt x="46" y="142"/>
                  <a:pt x="67" y="149"/>
                  <a:pt x="80" y="157"/>
                </a:cubicBezTo>
                <a:cubicBezTo>
                  <a:pt x="93" y="166"/>
                  <a:pt x="113" y="179"/>
                  <a:pt x="108" y="164"/>
                </a:cubicBezTo>
                <a:cubicBezTo>
                  <a:pt x="104" y="149"/>
                  <a:pt x="117" y="142"/>
                  <a:pt x="123" y="134"/>
                </a:cubicBezTo>
                <a:cubicBezTo>
                  <a:pt x="130" y="125"/>
                  <a:pt x="123" y="114"/>
                  <a:pt x="123" y="108"/>
                </a:cubicBezTo>
                <a:cubicBezTo>
                  <a:pt x="123" y="101"/>
                  <a:pt x="108" y="80"/>
                  <a:pt x="113" y="73"/>
                </a:cubicBezTo>
                <a:cubicBezTo>
                  <a:pt x="117" y="67"/>
                  <a:pt x="113" y="50"/>
                  <a:pt x="126" y="56"/>
                </a:cubicBezTo>
                <a:cubicBezTo>
                  <a:pt x="139" y="62"/>
                  <a:pt x="136" y="54"/>
                  <a:pt x="134" y="39"/>
                </a:cubicBezTo>
                <a:cubicBezTo>
                  <a:pt x="132" y="24"/>
                  <a:pt x="119" y="0"/>
                  <a:pt x="113" y="15"/>
                </a:cubicBezTo>
                <a:cubicBezTo>
                  <a:pt x="106" y="30"/>
                  <a:pt x="83" y="58"/>
                  <a:pt x="72" y="67"/>
                </a:cubicBezTo>
                <a:cubicBezTo>
                  <a:pt x="61" y="75"/>
                  <a:pt x="0" y="116"/>
                  <a:pt x="46" y="142"/>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81" name="Google Shape;81;p19"/>
          <p:cNvSpPr/>
          <p:nvPr/>
        </p:nvSpPr>
        <p:spPr>
          <a:xfrm>
            <a:off x="7229560" y="1805744"/>
            <a:ext cx="200505" cy="320967"/>
          </a:xfrm>
          <a:custGeom>
            <a:avLst/>
            <a:gdLst/>
            <a:ahLst/>
            <a:cxnLst/>
            <a:rect l="l" t="t" r="r" b="b"/>
            <a:pathLst>
              <a:path w="220" h="353" extrusionOk="0">
                <a:moveTo>
                  <a:pt x="90" y="65"/>
                </a:moveTo>
                <a:cubicBezTo>
                  <a:pt x="90" y="65"/>
                  <a:pt x="95" y="0"/>
                  <a:pt x="116" y="19"/>
                </a:cubicBezTo>
                <a:cubicBezTo>
                  <a:pt x="138" y="39"/>
                  <a:pt x="118" y="58"/>
                  <a:pt x="144" y="75"/>
                </a:cubicBezTo>
                <a:cubicBezTo>
                  <a:pt x="170" y="93"/>
                  <a:pt x="179" y="99"/>
                  <a:pt x="170" y="110"/>
                </a:cubicBezTo>
                <a:cubicBezTo>
                  <a:pt x="162" y="121"/>
                  <a:pt x="153" y="138"/>
                  <a:pt x="151" y="149"/>
                </a:cubicBezTo>
                <a:cubicBezTo>
                  <a:pt x="149" y="159"/>
                  <a:pt x="144" y="170"/>
                  <a:pt x="129" y="170"/>
                </a:cubicBezTo>
                <a:cubicBezTo>
                  <a:pt x="114" y="170"/>
                  <a:pt x="93" y="170"/>
                  <a:pt x="106" y="181"/>
                </a:cubicBezTo>
                <a:cubicBezTo>
                  <a:pt x="118" y="192"/>
                  <a:pt x="121" y="194"/>
                  <a:pt x="138" y="189"/>
                </a:cubicBezTo>
                <a:cubicBezTo>
                  <a:pt x="155" y="185"/>
                  <a:pt x="166" y="174"/>
                  <a:pt x="166" y="189"/>
                </a:cubicBezTo>
                <a:cubicBezTo>
                  <a:pt x="166" y="205"/>
                  <a:pt x="153" y="222"/>
                  <a:pt x="170" y="220"/>
                </a:cubicBezTo>
                <a:cubicBezTo>
                  <a:pt x="188" y="217"/>
                  <a:pt x="185" y="207"/>
                  <a:pt x="203" y="215"/>
                </a:cubicBezTo>
                <a:cubicBezTo>
                  <a:pt x="220" y="224"/>
                  <a:pt x="216" y="226"/>
                  <a:pt x="211" y="243"/>
                </a:cubicBezTo>
                <a:cubicBezTo>
                  <a:pt x="207" y="261"/>
                  <a:pt x="203" y="269"/>
                  <a:pt x="201" y="284"/>
                </a:cubicBezTo>
                <a:cubicBezTo>
                  <a:pt x="198" y="299"/>
                  <a:pt x="209" y="312"/>
                  <a:pt x="209" y="323"/>
                </a:cubicBezTo>
                <a:cubicBezTo>
                  <a:pt x="209" y="334"/>
                  <a:pt x="205" y="353"/>
                  <a:pt x="192" y="349"/>
                </a:cubicBezTo>
                <a:cubicBezTo>
                  <a:pt x="179" y="345"/>
                  <a:pt x="147" y="338"/>
                  <a:pt x="140" y="327"/>
                </a:cubicBezTo>
                <a:cubicBezTo>
                  <a:pt x="134" y="317"/>
                  <a:pt x="112" y="297"/>
                  <a:pt x="99" y="291"/>
                </a:cubicBezTo>
                <a:cubicBezTo>
                  <a:pt x="86" y="284"/>
                  <a:pt x="75" y="263"/>
                  <a:pt x="62" y="254"/>
                </a:cubicBezTo>
                <a:cubicBezTo>
                  <a:pt x="49" y="245"/>
                  <a:pt x="28" y="239"/>
                  <a:pt x="19" y="222"/>
                </a:cubicBezTo>
                <a:cubicBezTo>
                  <a:pt x="10" y="205"/>
                  <a:pt x="0" y="185"/>
                  <a:pt x="21" y="185"/>
                </a:cubicBezTo>
                <a:cubicBezTo>
                  <a:pt x="43" y="185"/>
                  <a:pt x="58" y="192"/>
                  <a:pt x="54" y="181"/>
                </a:cubicBezTo>
                <a:cubicBezTo>
                  <a:pt x="49" y="170"/>
                  <a:pt x="41" y="149"/>
                  <a:pt x="43" y="142"/>
                </a:cubicBezTo>
                <a:cubicBezTo>
                  <a:pt x="45" y="136"/>
                  <a:pt x="58" y="110"/>
                  <a:pt x="58" y="99"/>
                </a:cubicBezTo>
                <a:cubicBezTo>
                  <a:pt x="58" y="88"/>
                  <a:pt x="77" y="60"/>
                  <a:pt x="90" y="65"/>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82" name="Google Shape;82;p19"/>
          <p:cNvSpPr/>
          <p:nvPr/>
        </p:nvSpPr>
        <p:spPr>
          <a:xfrm>
            <a:off x="7416593" y="2061725"/>
            <a:ext cx="139482" cy="156917"/>
          </a:xfrm>
          <a:custGeom>
            <a:avLst/>
            <a:gdLst/>
            <a:ahLst/>
            <a:cxnLst/>
            <a:rect l="l" t="t" r="r" b="b"/>
            <a:pathLst>
              <a:path w="153" h="172" extrusionOk="0">
                <a:moveTo>
                  <a:pt x="49" y="2"/>
                </a:moveTo>
                <a:cubicBezTo>
                  <a:pt x="49" y="2"/>
                  <a:pt x="69" y="7"/>
                  <a:pt x="80" y="17"/>
                </a:cubicBezTo>
                <a:cubicBezTo>
                  <a:pt x="91" y="28"/>
                  <a:pt x="91" y="37"/>
                  <a:pt x="106" y="56"/>
                </a:cubicBezTo>
                <a:cubicBezTo>
                  <a:pt x="121" y="75"/>
                  <a:pt x="153" y="106"/>
                  <a:pt x="125" y="114"/>
                </a:cubicBezTo>
                <a:cubicBezTo>
                  <a:pt x="97" y="123"/>
                  <a:pt x="58" y="131"/>
                  <a:pt x="49" y="138"/>
                </a:cubicBezTo>
                <a:cubicBezTo>
                  <a:pt x="41" y="144"/>
                  <a:pt x="8" y="172"/>
                  <a:pt x="4" y="157"/>
                </a:cubicBezTo>
                <a:cubicBezTo>
                  <a:pt x="0" y="142"/>
                  <a:pt x="17" y="97"/>
                  <a:pt x="21" y="82"/>
                </a:cubicBezTo>
                <a:cubicBezTo>
                  <a:pt x="26" y="67"/>
                  <a:pt x="30" y="0"/>
                  <a:pt x="49" y="2"/>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83" name="Google Shape;83;p19"/>
          <p:cNvSpPr/>
          <p:nvPr/>
        </p:nvSpPr>
        <p:spPr>
          <a:xfrm>
            <a:off x="8163139" y="2370804"/>
            <a:ext cx="159295" cy="132349"/>
          </a:xfrm>
          <a:custGeom>
            <a:avLst/>
            <a:gdLst/>
            <a:ahLst/>
            <a:cxnLst/>
            <a:rect l="l" t="t" r="r" b="b"/>
            <a:pathLst>
              <a:path w="175" h="145" extrusionOk="0">
                <a:moveTo>
                  <a:pt x="16" y="26"/>
                </a:moveTo>
                <a:cubicBezTo>
                  <a:pt x="16" y="26"/>
                  <a:pt x="0" y="110"/>
                  <a:pt x="24" y="128"/>
                </a:cubicBezTo>
                <a:cubicBezTo>
                  <a:pt x="48" y="145"/>
                  <a:pt x="54" y="128"/>
                  <a:pt x="67" y="128"/>
                </a:cubicBezTo>
                <a:cubicBezTo>
                  <a:pt x="80" y="128"/>
                  <a:pt x="76" y="143"/>
                  <a:pt x="95" y="132"/>
                </a:cubicBezTo>
                <a:cubicBezTo>
                  <a:pt x="115" y="121"/>
                  <a:pt x="106" y="112"/>
                  <a:pt x="115" y="121"/>
                </a:cubicBezTo>
                <a:cubicBezTo>
                  <a:pt x="124" y="130"/>
                  <a:pt x="143" y="117"/>
                  <a:pt x="143" y="117"/>
                </a:cubicBezTo>
                <a:cubicBezTo>
                  <a:pt x="143" y="117"/>
                  <a:pt x="149" y="112"/>
                  <a:pt x="158" y="104"/>
                </a:cubicBezTo>
                <a:cubicBezTo>
                  <a:pt x="167" y="95"/>
                  <a:pt x="175" y="61"/>
                  <a:pt x="167" y="52"/>
                </a:cubicBezTo>
                <a:cubicBezTo>
                  <a:pt x="158" y="44"/>
                  <a:pt x="132" y="50"/>
                  <a:pt x="128" y="39"/>
                </a:cubicBezTo>
                <a:cubicBezTo>
                  <a:pt x="124" y="28"/>
                  <a:pt x="102" y="13"/>
                  <a:pt x="102" y="13"/>
                </a:cubicBezTo>
                <a:cubicBezTo>
                  <a:pt x="102" y="13"/>
                  <a:pt x="89" y="48"/>
                  <a:pt x="78" y="35"/>
                </a:cubicBezTo>
                <a:cubicBezTo>
                  <a:pt x="67" y="22"/>
                  <a:pt x="61" y="0"/>
                  <a:pt x="48" y="3"/>
                </a:cubicBezTo>
                <a:cubicBezTo>
                  <a:pt x="35" y="5"/>
                  <a:pt x="13" y="9"/>
                  <a:pt x="16" y="26"/>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84" name="Google Shape;84;p19"/>
          <p:cNvSpPr/>
          <p:nvPr/>
        </p:nvSpPr>
        <p:spPr>
          <a:xfrm>
            <a:off x="8331152" y="2410430"/>
            <a:ext cx="118084" cy="86384"/>
          </a:xfrm>
          <a:custGeom>
            <a:avLst/>
            <a:gdLst/>
            <a:ahLst/>
            <a:cxnLst/>
            <a:rect l="l" t="t" r="r" b="b"/>
            <a:pathLst>
              <a:path w="130" h="95" extrusionOk="0">
                <a:moveTo>
                  <a:pt x="32" y="35"/>
                </a:moveTo>
                <a:cubicBezTo>
                  <a:pt x="39" y="42"/>
                  <a:pt x="52" y="76"/>
                  <a:pt x="65" y="80"/>
                </a:cubicBezTo>
                <a:cubicBezTo>
                  <a:pt x="78" y="85"/>
                  <a:pt x="112" y="95"/>
                  <a:pt x="112" y="95"/>
                </a:cubicBezTo>
                <a:cubicBezTo>
                  <a:pt x="112" y="95"/>
                  <a:pt x="125" y="80"/>
                  <a:pt x="127" y="72"/>
                </a:cubicBezTo>
                <a:cubicBezTo>
                  <a:pt x="130" y="63"/>
                  <a:pt x="121" y="48"/>
                  <a:pt x="110" y="48"/>
                </a:cubicBezTo>
                <a:cubicBezTo>
                  <a:pt x="99" y="48"/>
                  <a:pt x="71" y="29"/>
                  <a:pt x="63" y="26"/>
                </a:cubicBezTo>
                <a:cubicBezTo>
                  <a:pt x="54" y="24"/>
                  <a:pt x="0" y="0"/>
                  <a:pt x="32" y="35"/>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85" name="Google Shape;85;p19"/>
          <p:cNvSpPr/>
          <p:nvPr/>
        </p:nvSpPr>
        <p:spPr>
          <a:xfrm>
            <a:off x="8973879" y="2713962"/>
            <a:ext cx="114122" cy="50721"/>
          </a:xfrm>
          <a:custGeom>
            <a:avLst/>
            <a:gdLst/>
            <a:ahLst/>
            <a:cxnLst/>
            <a:rect l="l" t="t" r="r" b="b"/>
            <a:pathLst>
              <a:path w="125" h="56" extrusionOk="0">
                <a:moveTo>
                  <a:pt x="39" y="20"/>
                </a:moveTo>
                <a:cubicBezTo>
                  <a:pt x="39" y="20"/>
                  <a:pt x="84" y="0"/>
                  <a:pt x="97" y="7"/>
                </a:cubicBezTo>
                <a:cubicBezTo>
                  <a:pt x="110" y="13"/>
                  <a:pt x="125" y="22"/>
                  <a:pt x="115" y="35"/>
                </a:cubicBezTo>
                <a:cubicBezTo>
                  <a:pt x="104" y="48"/>
                  <a:pt x="80" y="54"/>
                  <a:pt x="74" y="52"/>
                </a:cubicBezTo>
                <a:cubicBezTo>
                  <a:pt x="67" y="50"/>
                  <a:pt x="54" y="56"/>
                  <a:pt x="37" y="56"/>
                </a:cubicBezTo>
                <a:cubicBezTo>
                  <a:pt x="20" y="56"/>
                  <a:pt x="0" y="52"/>
                  <a:pt x="11" y="48"/>
                </a:cubicBezTo>
                <a:cubicBezTo>
                  <a:pt x="22" y="43"/>
                  <a:pt x="24" y="18"/>
                  <a:pt x="39" y="20"/>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86" name="Google Shape;86;p19"/>
          <p:cNvSpPr/>
          <p:nvPr/>
        </p:nvSpPr>
        <p:spPr>
          <a:xfrm>
            <a:off x="5240355" y="2240040"/>
            <a:ext cx="3986335" cy="2619251"/>
          </a:xfrm>
          <a:custGeom>
            <a:avLst/>
            <a:gdLst/>
            <a:ahLst/>
            <a:cxnLst/>
            <a:rect l="l" t="t" r="r" b="b"/>
            <a:pathLst>
              <a:path w="4376" h="2880" extrusionOk="0">
                <a:moveTo>
                  <a:pt x="1400" y="1886"/>
                </a:moveTo>
                <a:cubicBezTo>
                  <a:pt x="1393" y="1880"/>
                  <a:pt x="1387" y="1874"/>
                  <a:pt x="1381" y="1877"/>
                </a:cubicBezTo>
                <a:cubicBezTo>
                  <a:pt x="1375" y="1880"/>
                  <a:pt x="1368" y="1887"/>
                  <a:pt x="1372" y="1897"/>
                </a:cubicBezTo>
                <a:cubicBezTo>
                  <a:pt x="1377" y="1907"/>
                  <a:pt x="1384" y="1917"/>
                  <a:pt x="1387" y="1923"/>
                </a:cubicBezTo>
                <a:cubicBezTo>
                  <a:pt x="1390" y="1929"/>
                  <a:pt x="1385" y="1945"/>
                  <a:pt x="1390" y="1950"/>
                </a:cubicBezTo>
                <a:cubicBezTo>
                  <a:pt x="1394" y="1956"/>
                  <a:pt x="1395" y="1963"/>
                  <a:pt x="1397" y="1969"/>
                </a:cubicBezTo>
                <a:cubicBezTo>
                  <a:pt x="1398" y="1975"/>
                  <a:pt x="1368" y="1983"/>
                  <a:pt x="1367" y="1989"/>
                </a:cubicBezTo>
                <a:cubicBezTo>
                  <a:pt x="1365" y="1995"/>
                  <a:pt x="1329" y="1986"/>
                  <a:pt x="1329" y="1986"/>
                </a:cubicBezTo>
                <a:cubicBezTo>
                  <a:pt x="1273" y="1950"/>
                  <a:pt x="1273" y="1950"/>
                  <a:pt x="1273" y="1950"/>
                </a:cubicBezTo>
                <a:cubicBezTo>
                  <a:pt x="1298" y="1900"/>
                  <a:pt x="1298" y="1900"/>
                  <a:pt x="1298" y="1900"/>
                </a:cubicBezTo>
                <a:cubicBezTo>
                  <a:pt x="1298" y="1900"/>
                  <a:pt x="1289" y="1876"/>
                  <a:pt x="1282" y="1871"/>
                </a:cubicBezTo>
                <a:cubicBezTo>
                  <a:pt x="1275" y="1867"/>
                  <a:pt x="1270" y="1855"/>
                  <a:pt x="1259" y="1853"/>
                </a:cubicBezTo>
                <a:cubicBezTo>
                  <a:pt x="1247" y="1850"/>
                  <a:pt x="1240" y="1825"/>
                  <a:pt x="1240" y="1817"/>
                </a:cubicBezTo>
                <a:cubicBezTo>
                  <a:pt x="1240" y="1808"/>
                  <a:pt x="1251" y="1788"/>
                  <a:pt x="1251" y="1788"/>
                </a:cubicBezTo>
                <a:cubicBezTo>
                  <a:pt x="1251" y="1788"/>
                  <a:pt x="1239" y="1765"/>
                  <a:pt x="1231" y="1764"/>
                </a:cubicBezTo>
                <a:cubicBezTo>
                  <a:pt x="1224" y="1762"/>
                  <a:pt x="1217" y="1755"/>
                  <a:pt x="1227" y="1746"/>
                </a:cubicBezTo>
                <a:cubicBezTo>
                  <a:pt x="1237" y="1738"/>
                  <a:pt x="1256" y="1723"/>
                  <a:pt x="1260" y="1722"/>
                </a:cubicBezTo>
                <a:cubicBezTo>
                  <a:pt x="1264" y="1720"/>
                  <a:pt x="1285" y="1702"/>
                  <a:pt x="1290" y="1699"/>
                </a:cubicBezTo>
                <a:cubicBezTo>
                  <a:pt x="1296" y="1696"/>
                  <a:pt x="1323" y="1683"/>
                  <a:pt x="1331" y="1682"/>
                </a:cubicBezTo>
                <a:cubicBezTo>
                  <a:pt x="1338" y="1680"/>
                  <a:pt x="1365" y="1680"/>
                  <a:pt x="1372" y="1695"/>
                </a:cubicBezTo>
                <a:cubicBezTo>
                  <a:pt x="1372" y="1695"/>
                  <a:pt x="1377" y="1719"/>
                  <a:pt x="1367" y="1723"/>
                </a:cubicBezTo>
                <a:cubicBezTo>
                  <a:pt x="1357" y="1728"/>
                  <a:pt x="1336" y="1732"/>
                  <a:pt x="1332" y="1739"/>
                </a:cubicBezTo>
                <a:cubicBezTo>
                  <a:pt x="1328" y="1746"/>
                  <a:pt x="1319" y="1762"/>
                  <a:pt x="1325" y="1774"/>
                </a:cubicBezTo>
                <a:cubicBezTo>
                  <a:pt x="1331" y="1785"/>
                  <a:pt x="1336" y="1801"/>
                  <a:pt x="1345" y="1810"/>
                </a:cubicBezTo>
                <a:cubicBezTo>
                  <a:pt x="1354" y="1818"/>
                  <a:pt x="1362" y="1833"/>
                  <a:pt x="1371" y="1833"/>
                </a:cubicBezTo>
                <a:cubicBezTo>
                  <a:pt x="1380" y="1833"/>
                  <a:pt x="1400" y="1858"/>
                  <a:pt x="1404" y="1858"/>
                </a:cubicBezTo>
                <a:cubicBezTo>
                  <a:pt x="1408" y="1858"/>
                  <a:pt x="1411" y="1860"/>
                  <a:pt x="1411" y="1870"/>
                </a:cubicBezTo>
                <a:cubicBezTo>
                  <a:pt x="1411" y="1880"/>
                  <a:pt x="1407" y="1891"/>
                  <a:pt x="1400" y="1886"/>
                </a:cubicBezTo>
                <a:moveTo>
                  <a:pt x="1109" y="1873"/>
                </a:moveTo>
                <a:cubicBezTo>
                  <a:pt x="1074" y="1876"/>
                  <a:pt x="1074" y="1876"/>
                  <a:pt x="1074" y="1876"/>
                </a:cubicBezTo>
                <a:cubicBezTo>
                  <a:pt x="1074" y="1876"/>
                  <a:pt x="1041" y="1874"/>
                  <a:pt x="1034" y="1873"/>
                </a:cubicBezTo>
                <a:cubicBezTo>
                  <a:pt x="1027" y="1871"/>
                  <a:pt x="1004" y="1860"/>
                  <a:pt x="995" y="1857"/>
                </a:cubicBezTo>
                <a:cubicBezTo>
                  <a:pt x="987" y="1854"/>
                  <a:pt x="969" y="1844"/>
                  <a:pt x="949" y="1844"/>
                </a:cubicBezTo>
                <a:cubicBezTo>
                  <a:pt x="929" y="1844"/>
                  <a:pt x="906" y="1853"/>
                  <a:pt x="899" y="1858"/>
                </a:cubicBezTo>
                <a:cubicBezTo>
                  <a:pt x="892" y="1864"/>
                  <a:pt x="870" y="1866"/>
                  <a:pt x="870" y="1866"/>
                </a:cubicBezTo>
                <a:cubicBezTo>
                  <a:pt x="844" y="1857"/>
                  <a:pt x="824" y="1837"/>
                  <a:pt x="824" y="1833"/>
                </a:cubicBezTo>
                <a:cubicBezTo>
                  <a:pt x="824" y="1828"/>
                  <a:pt x="817" y="1812"/>
                  <a:pt x="820" y="1808"/>
                </a:cubicBezTo>
                <a:cubicBezTo>
                  <a:pt x="822" y="1804"/>
                  <a:pt x="830" y="1798"/>
                  <a:pt x="833" y="1789"/>
                </a:cubicBezTo>
                <a:cubicBezTo>
                  <a:pt x="835" y="1781"/>
                  <a:pt x="835" y="1762"/>
                  <a:pt x="835" y="1762"/>
                </a:cubicBezTo>
                <a:cubicBezTo>
                  <a:pt x="835" y="1762"/>
                  <a:pt x="863" y="1746"/>
                  <a:pt x="866" y="1742"/>
                </a:cubicBezTo>
                <a:cubicBezTo>
                  <a:pt x="868" y="1738"/>
                  <a:pt x="886" y="1719"/>
                  <a:pt x="883" y="1708"/>
                </a:cubicBezTo>
                <a:cubicBezTo>
                  <a:pt x="880" y="1696"/>
                  <a:pt x="889" y="1693"/>
                  <a:pt x="896" y="1687"/>
                </a:cubicBezTo>
                <a:cubicBezTo>
                  <a:pt x="903" y="1682"/>
                  <a:pt x="912" y="1695"/>
                  <a:pt x="917" y="1702"/>
                </a:cubicBezTo>
                <a:cubicBezTo>
                  <a:pt x="923" y="1709"/>
                  <a:pt x="936" y="1725"/>
                  <a:pt x="939" y="1729"/>
                </a:cubicBezTo>
                <a:cubicBezTo>
                  <a:pt x="942" y="1733"/>
                  <a:pt x="948" y="1755"/>
                  <a:pt x="951" y="1761"/>
                </a:cubicBezTo>
                <a:cubicBezTo>
                  <a:pt x="953" y="1766"/>
                  <a:pt x="971" y="1756"/>
                  <a:pt x="971" y="1756"/>
                </a:cubicBezTo>
                <a:cubicBezTo>
                  <a:pt x="971" y="1756"/>
                  <a:pt x="988" y="1739"/>
                  <a:pt x="982" y="1738"/>
                </a:cubicBezTo>
                <a:cubicBezTo>
                  <a:pt x="977" y="1736"/>
                  <a:pt x="978" y="1715"/>
                  <a:pt x="975" y="1708"/>
                </a:cubicBezTo>
                <a:cubicBezTo>
                  <a:pt x="972" y="1700"/>
                  <a:pt x="985" y="1696"/>
                  <a:pt x="989" y="1696"/>
                </a:cubicBezTo>
                <a:cubicBezTo>
                  <a:pt x="994" y="1696"/>
                  <a:pt x="1030" y="1685"/>
                  <a:pt x="1037" y="1677"/>
                </a:cubicBezTo>
                <a:cubicBezTo>
                  <a:pt x="1044" y="1670"/>
                  <a:pt x="1056" y="1670"/>
                  <a:pt x="1063" y="1670"/>
                </a:cubicBezTo>
                <a:cubicBezTo>
                  <a:pt x="1070" y="1670"/>
                  <a:pt x="1076" y="1682"/>
                  <a:pt x="1073" y="1686"/>
                </a:cubicBezTo>
                <a:cubicBezTo>
                  <a:pt x="1070" y="1690"/>
                  <a:pt x="1063" y="1699"/>
                  <a:pt x="1059" y="1700"/>
                </a:cubicBezTo>
                <a:cubicBezTo>
                  <a:pt x="1054" y="1702"/>
                  <a:pt x="1047" y="1713"/>
                  <a:pt x="1047" y="1713"/>
                </a:cubicBezTo>
                <a:cubicBezTo>
                  <a:pt x="1030" y="1735"/>
                  <a:pt x="1030" y="1735"/>
                  <a:pt x="1030" y="1735"/>
                </a:cubicBezTo>
                <a:cubicBezTo>
                  <a:pt x="1040" y="1756"/>
                  <a:pt x="1040" y="1756"/>
                  <a:pt x="1040" y="1756"/>
                </a:cubicBezTo>
                <a:cubicBezTo>
                  <a:pt x="1064" y="1775"/>
                  <a:pt x="1064" y="1775"/>
                  <a:pt x="1064" y="1775"/>
                </a:cubicBezTo>
                <a:cubicBezTo>
                  <a:pt x="1064" y="1775"/>
                  <a:pt x="1090" y="1807"/>
                  <a:pt x="1095" y="1811"/>
                </a:cubicBezTo>
                <a:cubicBezTo>
                  <a:pt x="1099" y="1815"/>
                  <a:pt x="1119" y="1824"/>
                  <a:pt x="1119" y="1824"/>
                </a:cubicBezTo>
                <a:cubicBezTo>
                  <a:pt x="1122" y="1851"/>
                  <a:pt x="1122" y="1851"/>
                  <a:pt x="1122" y="1851"/>
                </a:cubicBezTo>
                <a:lnTo>
                  <a:pt x="1109" y="1873"/>
                </a:lnTo>
                <a:close/>
                <a:moveTo>
                  <a:pt x="4363" y="851"/>
                </a:moveTo>
                <a:cubicBezTo>
                  <a:pt x="4354" y="840"/>
                  <a:pt x="4324" y="829"/>
                  <a:pt x="4300" y="823"/>
                </a:cubicBezTo>
                <a:cubicBezTo>
                  <a:pt x="4276" y="816"/>
                  <a:pt x="4298" y="847"/>
                  <a:pt x="4283" y="847"/>
                </a:cubicBezTo>
                <a:cubicBezTo>
                  <a:pt x="4268" y="847"/>
                  <a:pt x="4272" y="827"/>
                  <a:pt x="4274" y="814"/>
                </a:cubicBezTo>
                <a:cubicBezTo>
                  <a:pt x="4276" y="801"/>
                  <a:pt x="4242" y="776"/>
                  <a:pt x="4229" y="758"/>
                </a:cubicBezTo>
                <a:cubicBezTo>
                  <a:pt x="4216" y="741"/>
                  <a:pt x="4183" y="707"/>
                  <a:pt x="4170" y="696"/>
                </a:cubicBezTo>
                <a:cubicBezTo>
                  <a:pt x="4157" y="685"/>
                  <a:pt x="4114" y="664"/>
                  <a:pt x="4091" y="653"/>
                </a:cubicBezTo>
                <a:cubicBezTo>
                  <a:pt x="4067" y="642"/>
                  <a:pt x="4026" y="648"/>
                  <a:pt x="4015" y="648"/>
                </a:cubicBezTo>
                <a:cubicBezTo>
                  <a:pt x="4004" y="648"/>
                  <a:pt x="3974" y="636"/>
                  <a:pt x="3957" y="631"/>
                </a:cubicBezTo>
                <a:cubicBezTo>
                  <a:pt x="3939" y="627"/>
                  <a:pt x="3952" y="702"/>
                  <a:pt x="3952" y="702"/>
                </a:cubicBezTo>
                <a:cubicBezTo>
                  <a:pt x="3952" y="702"/>
                  <a:pt x="3931" y="711"/>
                  <a:pt x="3924" y="711"/>
                </a:cubicBezTo>
                <a:cubicBezTo>
                  <a:pt x="3918" y="711"/>
                  <a:pt x="3922" y="696"/>
                  <a:pt x="3922" y="696"/>
                </a:cubicBezTo>
                <a:cubicBezTo>
                  <a:pt x="3905" y="681"/>
                  <a:pt x="3905" y="681"/>
                  <a:pt x="3905" y="681"/>
                </a:cubicBezTo>
                <a:cubicBezTo>
                  <a:pt x="3905" y="681"/>
                  <a:pt x="3898" y="668"/>
                  <a:pt x="3875" y="659"/>
                </a:cubicBezTo>
                <a:cubicBezTo>
                  <a:pt x="3867" y="657"/>
                  <a:pt x="3862" y="666"/>
                  <a:pt x="3842" y="670"/>
                </a:cubicBezTo>
                <a:cubicBezTo>
                  <a:pt x="3823" y="674"/>
                  <a:pt x="3808" y="661"/>
                  <a:pt x="3780" y="661"/>
                </a:cubicBezTo>
                <a:cubicBezTo>
                  <a:pt x="3751" y="661"/>
                  <a:pt x="3762" y="679"/>
                  <a:pt x="3754" y="687"/>
                </a:cubicBezTo>
                <a:cubicBezTo>
                  <a:pt x="3745" y="696"/>
                  <a:pt x="3741" y="683"/>
                  <a:pt x="3736" y="668"/>
                </a:cubicBezTo>
                <a:cubicBezTo>
                  <a:pt x="3732" y="653"/>
                  <a:pt x="3732" y="655"/>
                  <a:pt x="3717" y="644"/>
                </a:cubicBezTo>
                <a:cubicBezTo>
                  <a:pt x="3702" y="633"/>
                  <a:pt x="3717" y="636"/>
                  <a:pt x="3726" y="616"/>
                </a:cubicBezTo>
                <a:cubicBezTo>
                  <a:pt x="3734" y="597"/>
                  <a:pt x="3713" y="590"/>
                  <a:pt x="3667" y="569"/>
                </a:cubicBezTo>
                <a:cubicBezTo>
                  <a:pt x="3622" y="547"/>
                  <a:pt x="3605" y="564"/>
                  <a:pt x="3587" y="569"/>
                </a:cubicBezTo>
                <a:cubicBezTo>
                  <a:pt x="3570" y="573"/>
                  <a:pt x="3546" y="567"/>
                  <a:pt x="3536" y="560"/>
                </a:cubicBezTo>
                <a:cubicBezTo>
                  <a:pt x="3525" y="554"/>
                  <a:pt x="3533" y="539"/>
                  <a:pt x="3516" y="536"/>
                </a:cubicBezTo>
                <a:cubicBezTo>
                  <a:pt x="3499" y="534"/>
                  <a:pt x="3499" y="541"/>
                  <a:pt x="3490" y="530"/>
                </a:cubicBezTo>
                <a:cubicBezTo>
                  <a:pt x="3482" y="519"/>
                  <a:pt x="3477" y="511"/>
                  <a:pt x="3484" y="504"/>
                </a:cubicBezTo>
                <a:cubicBezTo>
                  <a:pt x="3490" y="498"/>
                  <a:pt x="3475" y="483"/>
                  <a:pt x="3456" y="478"/>
                </a:cubicBezTo>
                <a:cubicBezTo>
                  <a:pt x="3436" y="474"/>
                  <a:pt x="3425" y="480"/>
                  <a:pt x="3419" y="485"/>
                </a:cubicBezTo>
                <a:cubicBezTo>
                  <a:pt x="3412" y="489"/>
                  <a:pt x="3408" y="511"/>
                  <a:pt x="3391" y="513"/>
                </a:cubicBezTo>
                <a:cubicBezTo>
                  <a:pt x="3374" y="515"/>
                  <a:pt x="3389" y="493"/>
                  <a:pt x="3374" y="485"/>
                </a:cubicBezTo>
                <a:cubicBezTo>
                  <a:pt x="3358" y="476"/>
                  <a:pt x="3387" y="457"/>
                  <a:pt x="3387" y="457"/>
                </a:cubicBezTo>
                <a:cubicBezTo>
                  <a:pt x="3387" y="457"/>
                  <a:pt x="3315" y="435"/>
                  <a:pt x="3307" y="435"/>
                </a:cubicBezTo>
                <a:cubicBezTo>
                  <a:pt x="3298" y="435"/>
                  <a:pt x="3304" y="455"/>
                  <a:pt x="3292" y="459"/>
                </a:cubicBezTo>
                <a:cubicBezTo>
                  <a:pt x="3279" y="463"/>
                  <a:pt x="3268" y="491"/>
                  <a:pt x="3268" y="491"/>
                </a:cubicBezTo>
                <a:cubicBezTo>
                  <a:pt x="3268" y="491"/>
                  <a:pt x="3274" y="541"/>
                  <a:pt x="3268" y="539"/>
                </a:cubicBezTo>
                <a:cubicBezTo>
                  <a:pt x="3261" y="536"/>
                  <a:pt x="3259" y="532"/>
                  <a:pt x="3244" y="530"/>
                </a:cubicBezTo>
                <a:cubicBezTo>
                  <a:pt x="3229" y="528"/>
                  <a:pt x="3242" y="552"/>
                  <a:pt x="3242" y="552"/>
                </a:cubicBezTo>
                <a:cubicBezTo>
                  <a:pt x="3242" y="552"/>
                  <a:pt x="3225" y="552"/>
                  <a:pt x="3212" y="545"/>
                </a:cubicBezTo>
                <a:cubicBezTo>
                  <a:pt x="3199" y="539"/>
                  <a:pt x="3205" y="528"/>
                  <a:pt x="3188" y="526"/>
                </a:cubicBezTo>
                <a:cubicBezTo>
                  <a:pt x="3171" y="524"/>
                  <a:pt x="3145" y="530"/>
                  <a:pt x="3145" y="530"/>
                </a:cubicBezTo>
                <a:cubicBezTo>
                  <a:pt x="3145" y="530"/>
                  <a:pt x="3132" y="513"/>
                  <a:pt x="3121" y="508"/>
                </a:cubicBezTo>
                <a:cubicBezTo>
                  <a:pt x="3110" y="504"/>
                  <a:pt x="3108" y="517"/>
                  <a:pt x="3104" y="524"/>
                </a:cubicBezTo>
                <a:cubicBezTo>
                  <a:pt x="3099" y="530"/>
                  <a:pt x="3110" y="575"/>
                  <a:pt x="3093" y="571"/>
                </a:cubicBezTo>
                <a:cubicBezTo>
                  <a:pt x="3076" y="567"/>
                  <a:pt x="3058" y="554"/>
                  <a:pt x="3054" y="543"/>
                </a:cubicBezTo>
                <a:cubicBezTo>
                  <a:pt x="3050" y="532"/>
                  <a:pt x="3037" y="504"/>
                  <a:pt x="3024" y="498"/>
                </a:cubicBezTo>
                <a:cubicBezTo>
                  <a:pt x="3011" y="491"/>
                  <a:pt x="3019" y="489"/>
                  <a:pt x="3028" y="478"/>
                </a:cubicBezTo>
                <a:cubicBezTo>
                  <a:pt x="3037" y="468"/>
                  <a:pt x="3035" y="461"/>
                  <a:pt x="3030" y="452"/>
                </a:cubicBezTo>
                <a:cubicBezTo>
                  <a:pt x="3026" y="444"/>
                  <a:pt x="3017" y="450"/>
                  <a:pt x="3000" y="446"/>
                </a:cubicBezTo>
                <a:cubicBezTo>
                  <a:pt x="2983" y="442"/>
                  <a:pt x="3006" y="431"/>
                  <a:pt x="3030" y="424"/>
                </a:cubicBezTo>
                <a:cubicBezTo>
                  <a:pt x="3054" y="418"/>
                  <a:pt x="3030" y="399"/>
                  <a:pt x="3017" y="392"/>
                </a:cubicBezTo>
                <a:cubicBezTo>
                  <a:pt x="3004" y="386"/>
                  <a:pt x="2985" y="390"/>
                  <a:pt x="2968" y="388"/>
                </a:cubicBezTo>
                <a:cubicBezTo>
                  <a:pt x="2950" y="386"/>
                  <a:pt x="2942" y="368"/>
                  <a:pt x="2920" y="371"/>
                </a:cubicBezTo>
                <a:cubicBezTo>
                  <a:pt x="2899" y="373"/>
                  <a:pt x="2918" y="409"/>
                  <a:pt x="2918" y="420"/>
                </a:cubicBezTo>
                <a:cubicBezTo>
                  <a:pt x="2918" y="431"/>
                  <a:pt x="2892" y="422"/>
                  <a:pt x="2886" y="422"/>
                </a:cubicBezTo>
                <a:cubicBezTo>
                  <a:pt x="2879" y="422"/>
                  <a:pt x="2823" y="427"/>
                  <a:pt x="2816" y="422"/>
                </a:cubicBezTo>
                <a:cubicBezTo>
                  <a:pt x="2810" y="418"/>
                  <a:pt x="2799" y="381"/>
                  <a:pt x="2799" y="375"/>
                </a:cubicBezTo>
                <a:cubicBezTo>
                  <a:pt x="2799" y="368"/>
                  <a:pt x="2786" y="371"/>
                  <a:pt x="2780" y="371"/>
                </a:cubicBezTo>
                <a:cubicBezTo>
                  <a:pt x="2732" y="371"/>
                  <a:pt x="2732" y="371"/>
                  <a:pt x="2732" y="371"/>
                </a:cubicBezTo>
                <a:cubicBezTo>
                  <a:pt x="2721" y="371"/>
                  <a:pt x="2706" y="386"/>
                  <a:pt x="2700" y="388"/>
                </a:cubicBezTo>
                <a:cubicBezTo>
                  <a:pt x="2693" y="390"/>
                  <a:pt x="2689" y="375"/>
                  <a:pt x="2685" y="366"/>
                </a:cubicBezTo>
                <a:cubicBezTo>
                  <a:pt x="2680" y="358"/>
                  <a:pt x="2672" y="366"/>
                  <a:pt x="2663" y="360"/>
                </a:cubicBezTo>
                <a:cubicBezTo>
                  <a:pt x="2654" y="353"/>
                  <a:pt x="2631" y="368"/>
                  <a:pt x="2631" y="368"/>
                </a:cubicBezTo>
                <a:cubicBezTo>
                  <a:pt x="2631" y="368"/>
                  <a:pt x="2603" y="390"/>
                  <a:pt x="2592" y="392"/>
                </a:cubicBezTo>
                <a:cubicBezTo>
                  <a:pt x="2581" y="394"/>
                  <a:pt x="2562" y="409"/>
                  <a:pt x="2553" y="412"/>
                </a:cubicBezTo>
                <a:cubicBezTo>
                  <a:pt x="2544" y="414"/>
                  <a:pt x="2523" y="437"/>
                  <a:pt x="2505" y="442"/>
                </a:cubicBezTo>
                <a:cubicBezTo>
                  <a:pt x="2488" y="446"/>
                  <a:pt x="2516" y="420"/>
                  <a:pt x="2523" y="414"/>
                </a:cubicBezTo>
                <a:cubicBezTo>
                  <a:pt x="2529" y="407"/>
                  <a:pt x="2536" y="399"/>
                  <a:pt x="2536" y="392"/>
                </a:cubicBezTo>
                <a:cubicBezTo>
                  <a:pt x="2536" y="386"/>
                  <a:pt x="2549" y="383"/>
                  <a:pt x="2562" y="377"/>
                </a:cubicBezTo>
                <a:cubicBezTo>
                  <a:pt x="2575" y="371"/>
                  <a:pt x="2575" y="366"/>
                  <a:pt x="2581" y="356"/>
                </a:cubicBezTo>
                <a:cubicBezTo>
                  <a:pt x="2587" y="345"/>
                  <a:pt x="2596" y="340"/>
                  <a:pt x="2594" y="334"/>
                </a:cubicBezTo>
                <a:cubicBezTo>
                  <a:pt x="2592" y="328"/>
                  <a:pt x="2605" y="321"/>
                  <a:pt x="2611" y="317"/>
                </a:cubicBezTo>
                <a:cubicBezTo>
                  <a:pt x="2618" y="312"/>
                  <a:pt x="2626" y="308"/>
                  <a:pt x="2639" y="295"/>
                </a:cubicBezTo>
                <a:cubicBezTo>
                  <a:pt x="2652" y="282"/>
                  <a:pt x="2641" y="282"/>
                  <a:pt x="2641" y="282"/>
                </a:cubicBezTo>
                <a:cubicBezTo>
                  <a:pt x="2641" y="282"/>
                  <a:pt x="2663" y="272"/>
                  <a:pt x="2670" y="265"/>
                </a:cubicBezTo>
                <a:cubicBezTo>
                  <a:pt x="2676" y="259"/>
                  <a:pt x="2676" y="246"/>
                  <a:pt x="2683" y="239"/>
                </a:cubicBezTo>
                <a:cubicBezTo>
                  <a:pt x="2689" y="233"/>
                  <a:pt x="2698" y="218"/>
                  <a:pt x="2687" y="207"/>
                </a:cubicBezTo>
                <a:cubicBezTo>
                  <a:pt x="2676" y="196"/>
                  <a:pt x="2678" y="194"/>
                  <a:pt x="2670" y="188"/>
                </a:cubicBezTo>
                <a:cubicBezTo>
                  <a:pt x="2661" y="181"/>
                  <a:pt x="2680" y="181"/>
                  <a:pt x="2695" y="179"/>
                </a:cubicBezTo>
                <a:cubicBezTo>
                  <a:pt x="2711" y="177"/>
                  <a:pt x="2693" y="138"/>
                  <a:pt x="2687" y="125"/>
                </a:cubicBezTo>
                <a:cubicBezTo>
                  <a:pt x="2680" y="112"/>
                  <a:pt x="2639" y="108"/>
                  <a:pt x="2633" y="103"/>
                </a:cubicBezTo>
                <a:cubicBezTo>
                  <a:pt x="2626" y="99"/>
                  <a:pt x="2575" y="101"/>
                  <a:pt x="2575" y="101"/>
                </a:cubicBezTo>
                <a:cubicBezTo>
                  <a:pt x="2575" y="101"/>
                  <a:pt x="2562" y="114"/>
                  <a:pt x="2546" y="114"/>
                </a:cubicBezTo>
                <a:cubicBezTo>
                  <a:pt x="2531" y="114"/>
                  <a:pt x="2555" y="91"/>
                  <a:pt x="2549" y="84"/>
                </a:cubicBezTo>
                <a:cubicBezTo>
                  <a:pt x="2542" y="78"/>
                  <a:pt x="2538" y="88"/>
                  <a:pt x="2531" y="86"/>
                </a:cubicBezTo>
                <a:cubicBezTo>
                  <a:pt x="2525" y="84"/>
                  <a:pt x="2531" y="67"/>
                  <a:pt x="2531" y="67"/>
                </a:cubicBezTo>
                <a:cubicBezTo>
                  <a:pt x="2531" y="67"/>
                  <a:pt x="2488" y="54"/>
                  <a:pt x="2488" y="47"/>
                </a:cubicBezTo>
                <a:cubicBezTo>
                  <a:pt x="2488" y="41"/>
                  <a:pt x="2544" y="26"/>
                  <a:pt x="2549" y="19"/>
                </a:cubicBezTo>
                <a:cubicBezTo>
                  <a:pt x="2553" y="13"/>
                  <a:pt x="2516" y="9"/>
                  <a:pt x="2501" y="4"/>
                </a:cubicBezTo>
                <a:cubicBezTo>
                  <a:pt x="2486" y="0"/>
                  <a:pt x="2464" y="11"/>
                  <a:pt x="2454" y="15"/>
                </a:cubicBezTo>
                <a:cubicBezTo>
                  <a:pt x="2443" y="19"/>
                  <a:pt x="2428" y="73"/>
                  <a:pt x="2421" y="82"/>
                </a:cubicBezTo>
                <a:cubicBezTo>
                  <a:pt x="2415" y="91"/>
                  <a:pt x="2432" y="112"/>
                  <a:pt x="2441" y="119"/>
                </a:cubicBezTo>
                <a:cubicBezTo>
                  <a:pt x="2449" y="125"/>
                  <a:pt x="2473" y="132"/>
                  <a:pt x="2462" y="136"/>
                </a:cubicBezTo>
                <a:cubicBezTo>
                  <a:pt x="2451" y="140"/>
                  <a:pt x="2430" y="132"/>
                  <a:pt x="2421" y="129"/>
                </a:cubicBezTo>
                <a:cubicBezTo>
                  <a:pt x="2413" y="127"/>
                  <a:pt x="2397" y="119"/>
                  <a:pt x="2387" y="123"/>
                </a:cubicBezTo>
                <a:cubicBezTo>
                  <a:pt x="2376" y="127"/>
                  <a:pt x="2391" y="155"/>
                  <a:pt x="2391" y="155"/>
                </a:cubicBezTo>
                <a:cubicBezTo>
                  <a:pt x="2391" y="155"/>
                  <a:pt x="2395" y="194"/>
                  <a:pt x="2389" y="192"/>
                </a:cubicBezTo>
                <a:cubicBezTo>
                  <a:pt x="2382" y="190"/>
                  <a:pt x="2372" y="168"/>
                  <a:pt x="2372" y="157"/>
                </a:cubicBezTo>
                <a:cubicBezTo>
                  <a:pt x="2372" y="147"/>
                  <a:pt x="2363" y="151"/>
                  <a:pt x="2350" y="155"/>
                </a:cubicBezTo>
                <a:cubicBezTo>
                  <a:pt x="2337" y="160"/>
                  <a:pt x="2331" y="164"/>
                  <a:pt x="2320" y="164"/>
                </a:cubicBezTo>
                <a:cubicBezTo>
                  <a:pt x="2309" y="164"/>
                  <a:pt x="2311" y="147"/>
                  <a:pt x="2307" y="138"/>
                </a:cubicBezTo>
                <a:cubicBezTo>
                  <a:pt x="2302" y="129"/>
                  <a:pt x="2279" y="151"/>
                  <a:pt x="2270" y="153"/>
                </a:cubicBezTo>
                <a:cubicBezTo>
                  <a:pt x="2261" y="155"/>
                  <a:pt x="2238" y="170"/>
                  <a:pt x="2242" y="183"/>
                </a:cubicBezTo>
                <a:cubicBezTo>
                  <a:pt x="2246" y="196"/>
                  <a:pt x="2216" y="198"/>
                  <a:pt x="2210" y="200"/>
                </a:cubicBezTo>
                <a:cubicBezTo>
                  <a:pt x="2203" y="203"/>
                  <a:pt x="2173" y="218"/>
                  <a:pt x="2160" y="215"/>
                </a:cubicBezTo>
                <a:cubicBezTo>
                  <a:pt x="2147" y="213"/>
                  <a:pt x="2149" y="222"/>
                  <a:pt x="2143" y="231"/>
                </a:cubicBezTo>
                <a:cubicBezTo>
                  <a:pt x="2136" y="239"/>
                  <a:pt x="2125" y="265"/>
                  <a:pt x="2110" y="265"/>
                </a:cubicBezTo>
                <a:cubicBezTo>
                  <a:pt x="2095" y="265"/>
                  <a:pt x="2108" y="302"/>
                  <a:pt x="2108" y="317"/>
                </a:cubicBezTo>
                <a:cubicBezTo>
                  <a:pt x="2108" y="332"/>
                  <a:pt x="2125" y="373"/>
                  <a:pt x="2117" y="379"/>
                </a:cubicBezTo>
                <a:cubicBezTo>
                  <a:pt x="2108" y="386"/>
                  <a:pt x="2095" y="362"/>
                  <a:pt x="2095" y="362"/>
                </a:cubicBezTo>
                <a:cubicBezTo>
                  <a:pt x="2095" y="362"/>
                  <a:pt x="1981" y="381"/>
                  <a:pt x="1974" y="383"/>
                </a:cubicBezTo>
                <a:cubicBezTo>
                  <a:pt x="1968" y="386"/>
                  <a:pt x="1989" y="457"/>
                  <a:pt x="1996" y="468"/>
                </a:cubicBezTo>
                <a:cubicBezTo>
                  <a:pt x="2002" y="478"/>
                  <a:pt x="2024" y="489"/>
                  <a:pt x="2026" y="502"/>
                </a:cubicBezTo>
                <a:cubicBezTo>
                  <a:pt x="2028" y="515"/>
                  <a:pt x="2035" y="554"/>
                  <a:pt x="2032" y="564"/>
                </a:cubicBezTo>
                <a:cubicBezTo>
                  <a:pt x="2030" y="575"/>
                  <a:pt x="2035" y="623"/>
                  <a:pt x="2035" y="623"/>
                </a:cubicBezTo>
                <a:cubicBezTo>
                  <a:pt x="2035" y="623"/>
                  <a:pt x="2017" y="616"/>
                  <a:pt x="2011" y="608"/>
                </a:cubicBezTo>
                <a:cubicBezTo>
                  <a:pt x="2004" y="599"/>
                  <a:pt x="1998" y="560"/>
                  <a:pt x="1994" y="545"/>
                </a:cubicBezTo>
                <a:cubicBezTo>
                  <a:pt x="1989" y="530"/>
                  <a:pt x="2011" y="536"/>
                  <a:pt x="2022" y="528"/>
                </a:cubicBezTo>
                <a:cubicBezTo>
                  <a:pt x="2032" y="519"/>
                  <a:pt x="2007" y="515"/>
                  <a:pt x="1994" y="513"/>
                </a:cubicBezTo>
                <a:cubicBezTo>
                  <a:pt x="1981" y="511"/>
                  <a:pt x="1985" y="506"/>
                  <a:pt x="1978" y="500"/>
                </a:cubicBezTo>
                <a:cubicBezTo>
                  <a:pt x="1972" y="493"/>
                  <a:pt x="1953" y="480"/>
                  <a:pt x="1940" y="465"/>
                </a:cubicBezTo>
                <a:cubicBezTo>
                  <a:pt x="1927" y="450"/>
                  <a:pt x="1920" y="470"/>
                  <a:pt x="1914" y="476"/>
                </a:cubicBezTo>
                <a:cubicBezTo>
                  <a:pt x="1907" y="483"/>
                  <a:pt x="1927" y="504"/>
                  <a:pt x="1927" y="504"/>
                </a:cubicBezTo>
                <a:cubicBezTo>
                  <a:pt x="1903" y="500"/>
                  <a:pt x="1903" y="500"/>
                  <a:pt x="1903" y="500"/>
                </a:cubicBezTo>
                <a:cubicBezTo>
                  <a:pt x="1883" y="513"/>
                  <a:pt x="1883" y="513"/>
                  <a:pt x="1883" y="513"/>
                </a:cubicBezTo>
                <a:cubicBezTo>
                  <a:pt x="1883" y="513"/>
                  <a:pt x="1894" y="534"/>
                  <a:pt x="1901" y="539"/>
                </a:cubicBezTo>
                <a:cubicBezTo>
                  <a:pt x="1907" y="543"/>
                  <a:pt x="1916" y="562"/>
                  <a:pt x="1909" y="564"/>
                </a:cubicBezTo>
                <a:cubicBezTo>
                  <a:pt x="1903" y="567"/>
                  <a:pt x="1875" y="556"/>
                  <a:pt x="1868" y="549"/>
                </a:cubicBezTo>
                <a:cubicBezTo>
                  <a:pt x="1862" y="543"/>
                  <a:pt x="1864" y="519"/>
                  <a:pt x="1864" y="506"/>
                </a:cubicBezTo>
                <a:cubicBezTo>
                  <a:pt x="1864" y="493"/>
                  <a:pt x="1862" y="446"/>
                  <a:pt x="1851" y="448"/>
                </a:cubicBezTo>
                <a:cubicBezTo>
                  <a:pt x="1840" y="450"/>
                  <a:pt x="1849" y="483"/>
                  <a:pt x="1849" y="483"/>
                </a:cubicBezTo>
                <a:cubicBezTo>
                  <a:pt x="1849" y="483"/>
                  <a:pt x="1827" y="506"/>
                  <a:pt x="1821" y="511"/>
                </a:cubicBezTo>
                <a:cubicBezTo>
                  <a:pt x="1814" y="515"/>
                  <a:pt x="1814" y="541"/>
                  <a:pt x="1817" y="549"/>
                </a:cubicBezTo>
                <a:cubicBezTo>
                  <a:pt x="1819" y="558"/>
                  <a:pt x="1821" y="603"/>
                  <a:pt x="1821" y="603"/>
                </a:cubicBezTo>
                <a:cubicBezTo>
                  <a:pt x="1821" y="603"/>
                  <a:pt x="1832" y="664"/>
                  <a:pt x="1829" y="672"/>
                </a:cubicBezTo>
                <a:cubicBezTo>
                  <a:pt x="1827" y="681"/>
                  <a:pt x="1847" y="685"/>
                  <a:pt x="1855" y="685"/>
                </a:cubicBezTo>
                <a:cubicBezTo>
                  <a:pt x="1864" y="685"/>
                  <a:pt x="1886" y="689"/>
                  <a:pt x="1892" y="696"/>
                </a:cubicBezTo>
                <a:cubicBezTo>
                  <a:pt x="1899" y="702"/>
                  <a:pt x="1914" y="741"/>
                  <a:pt x="1912" y="752"/>
                </a:cubicBezTo>
                <a:cubicBezTo>
                  <a:pt x="1909" y="763"/>
                  <a:pt x="1935" y="784"/>
                  <a:pt x="1935" y="784"/>
                </a:cubicBezTo>
                <a:cubicBezTo>
                  <a:pt x="1935" y="784"/>
                  <a:pt x="1909" y="786"/>
                  <a:pt x="1903" y="778"/>
                </a:cubicBezTo>
                <a:cubicBezTo>
                  <a:pt x="1896" y="769"/>
                  <a:pt x="1899" y="752"/>
                  <a:pt x="1894" y="735"/>
                </a:cubicBezTo>
                <a:cubicBezTo>
                  <a:pt x="1890" y="717"/>
                  <a:pt x="1886" y="717"/>
                  <a:pt x="1871" y="707"/>
                </a:cubicBezTo>
                <a:cubicBezTo>
                  <a:pt x="1855" y="696"/>
                  <a:pt x="1853" y="713"/>
                  <a:pt x="1847" y="717"/>
                </a:cubicBezTo>
                <a:cubicBezTo>
                  <a:pt x="1840" y="722"/>
                  <a:pt x="1838" y="741"/>
                  <a:pt x="1836" y="754"/>
                </a:cubicBezTo>
                <a:cubicBezTo>
                  <a:pt x="1834" y="767"/>
                  <a:pt x="1829" y="788"/>
                  <a:pt x="1829" y="804"/>
                </a:cubicBezTo>
                <a:cubicBezTo>
                  <a:pt x="1829" y="819"/>
                  <a:pt x="1808" y="838"/>
                  <a:pt x="1788" y="842"/>
                </a:cubicBezTo>
                <a:cubicBezTo>
                  <a:pt x="1769" y="847"/>
                  <a:pt x="1745" y="849"/>
                  <a:pt x="1730" y="842"/>
                </a:cubicBezTo>
                <a:cubicBezTo>
                  <a:pt x="1715" y="836"/>
                  <a:pt x="1730" y="827"/>
                  <a:pt x="1730" y="827"/>
                </a:cubicBezTo>
                <a:cubicBezTo>
                  <a:pt x="1730" y="827"/>
                  <a:pt x="1776" y="810"/>
                  <a:pt x="1782" y="801"/>
                </a:cubicBezTo>
                <a:cubicBezTo>
                  <a:pt x="1788" y="793"/>
                  <a:pt x="1804" y="756"/>
                  <a:pt x="1808" y="745"/>
                </a:cubicBezTo>
                <a:cubicBezTo>
                  <a:pt x="1812" y="735"/>
                  <a:pt x="1814" y="720"/>
                  <a:pt x="1804" y="717"/>
                </a:cubicBezTo>
                <a:cubicBezTo>
                  <a:pt x="1793" y="715"/>
                  <a:pt x="1799" y="679"/>
                  <a:pt x="1797" y="666"/>
                </a:cubicBezTo>
                <a:cubicBezTo>
                  <a:pt x="1795" y="653"/>
                  <a:pt x="1793" y="582"/>
                  <a:pt x="1791" y="571"/>
                </a:cubicBezTo>
                <a:cubicBezTo>
                  <a:pt x="1788" y="560"/>
                  <a:pt x="1786" y="552"/>
                  <a:pt x="1778" y="539"/>
                </a:cubicBezTo>
                <a:cubicBezTo>
                  <a:pt x="1769" y="526"/>
                  <a:pt x="1791" y="496"/>
                  <a:pt x="1795" y="483"/>
                </a:cubicBezTo>
                <a:cubicBezTo>
                  <a:pt x="1799" y="470"/>
                  <a:pt x="1801" y="450"/>
                  <a:pt x="1797" y="444"/>
                </a:cubicBezTo>
                <a:cubicBezTo>
                  <a:pt x="1793" y="437"/>
                  <a:pt x="1763" y="429"/>
                  <a:pt x="1763" y="429"/>
                </a:cubicBezTo>
                <a:cubicBezTo>
                  <a:pt x="1763" y="429"/>
                  <a:pt x="1763" y="399"/>
                  <a:pt x="1756" y="401"/>
                </a:cubicBezTo>
                <a:cubicBezTo>
                  <a:pt x="1750" y="403"/>
                  <a:pt x="1730" y="422"/>
                  <a:pt x="1730" y="422"/>
                </a:cubicBezTo>
                <a:cubicBezTo>
                  <a:pt x="1730" y="422"/>
                  <a:pt x="1706" y="524"/>
                  <a:pt x="1709" y="532"/>
                </a:cubicBezTo>
                <a:cubicBezTo>
                  <a:pt x="1711" y="541"/>
                  <a:pt x="1680" y="556"/>
                  <a:pt x="1670" y="564"/>
                </a:cubicBezTo>
                <a:cubicBezTo>
                  <a:pt x="1659" y="573"/>
                  <a:pt x="1665" y="590"/>
                  <a:pt x="1670" y="597"/>
                </a:cubicBezTo>
                <a:cubicBezTo>
                  <a:pt x="1674" y="603"/>
                  <a:pt x="1680" y="629"/>
                  <a:pt x="1680" y="629"/>
                </a:cubicBezTo>
                <a:cubicBezTo>
                  <a:pt x="1680" y="629"/>
                  <a:pt x="1672" y="644"/>
                  <a:pt x="1670" y="653"/>
                </a:cubicBezTo>
                <a:cubicBezTo>
                  <a:pt x="1668" y="661"/>
                  <a:pt x="1689" y="666"/>
                  <a:pt x="1689" y="666"/>
                </a:cubicBezTo>
                <a:cubicBezTo>
                  <a:pt x="1702" y="692"/>
                  <a:pt x="1702" y="692"/>
                  <a:pt x="1702" y="692"/>
                </a:cubicBezTo>
                <a:cubicBezTo>
                  <a:pt x="1719" y="711"/>
                  <a:pt x="1719" y="711"/>
                  <a:pt x="1719" y="711"/>
                </a:cubicBezTo>
                <a:cubicBezTo>
                  <a:pt x="1719" y="711"/>
                  <a:pt x="1722" y="737"/>
                  <a:pt x="1713" y="743"/>
                </a:cubicBezTo>
                <a:cubicBezTo>
                  <a:pt x="1704" y="750"/>
                  <a:pt x="1678" y="720"/>
                  <a:pt x="1670" y="713"/>
                </a:cubicBezTo>
                <a:cubicBezTo>
                  <a:pt x="1661" y="707"/>
                  <a:pt x="1624" y="674"/>
                  <a:pt x="1611" y="666"/>
                </a:cubicBezTo>
                <a:cubicBezTo>
                  <a:pt x="1598" y="657"/>
                  <a:pt x="1579" y="653"/>
                  <a:pt x="1566" y="651"/>
                </a:cubicBezTo>
                <a:cubicBezTo>
                  <a:pt x="1553" y="648"/>
                  <a:pt x="1514" y="625"/>
                  <a:pt x="1506" y="612"/>
                </a:cubicBezTo>
                <a:cubicBezTo>
                  <a:pt x="1497" y="599"/>
                  <a:pt x="1493" y="618"/>
                  <a:pt x="1493" y="627"/>
                </a:cubicBezTo>
                <a:cubicBezTo>
                  <a:pt x="1493" y="636"/>
                  <a:pt x="1523" y="672"/>
                  <a:pt x="1536" y="681"/>
                </a:cubicBezTo>
                <a:cubicBezTo>
                  <a:pt x="1549" y="689"/>
                  <a:pt x="1525" y="707"/>
                  <a:pt x="1525" y="707"/>
                </a:cubicBezTo>
                <a:cubicBezTo>
                  <a:pt x="1525" y="707"/>
                  <a:pt x="1516" y="728"/>
                  <a:pt x="1508" y="737"/>
                </a:cubicBezTo>
                <a:cubicBezTo>
                  <a:pt x="1499" y="745"/>
                  <a:pt x="1493" y="735"/>
                  <a:pt x="1484" y="724"/>
                </a:cubicBezTo>
                <a:cubicBezTo>
                  <a:pt x="1475" y="713"/>
                  <a:pt x="1480" y="704"/>
                  <a:pt x="1473" y="709"/>
                </a:cubicBezTo>
                <a:cubicBezTo>
                  <a:pt x="1467" y="713"/>
                  <a:pt x="1452" y="717"/>
                  <a:pt x="1441" y="724"/>
                </a:cubicBezTo>
                <a:cubicBezTo>
                  <a:pt x="1430" y="730"/>
                  <a:pt x="1408" y="737"/>
                  <a:pt x="1404" y="743"/>
                </a:cubicBezTo>
                <a:cubicBezTo>
                  <a:pt x="1400" y="750"/>
                  <a:pt x="1372" y="767"/>
                  <a:pt x="1363" y="760"/>
                </a:cubicBezTo>
                <a:cubicBezTo>
                  <a:pt x="1354" y="754"/>
                  <a:pt x="1374" y="724"/>
                  <a:pt x="1365" y="713"/>
                </a:cubicBezTo>
                <a:cubicBezTo>
                  <a:pt x="1357" y="702"/>
                  <a:pt x="1346" y="726"/>
                  <a:pt x="1333" y="737"/>
                </a:cubicBezTo>
                <a:cubicBezTo>
                  <a:pt x="1320" y="748"/>
                  <a:pt x="1279" y="769"/>
                  <a:pt x="1268" y="776"/>
                </a:cubicBezTo>
                <a:cubicBezTo>
                  <a:pt x="1257" y="782"/>
                  <a:pt x="1246" y="821"/>
                  <a:pt x="1246" y="821"/>
                </a:cubicBezTo>
                <a:cubicBezTo>
                  <a:pt x="1246" y="821"/>
                  <a:pt x="1227" y="832"/>
                  <a:pt x="1214" y="832"/>
                </a:cubicBezTo>
                <a:cubicBezTo>
                  <a:pt x="1201" y="832"/>
                  <a:pt x="1201" y="797"/>
                  <a:pt x="1199" y="784"/>
                </a:cubicBezTo>
                <a:cubicBezTo>
                  <a:pt x="1197" y="771"/>
                  <a:pt x="1223" y="756"/>
                  <a:pt x="1227" y="743"/>
                </a:cubicBezTo>
                <a:cubicBezTo>
                  <a:pt x="1231" y="730"/>
                  <a:pt x="1175" y="720"/>
                  <a:pt x="1175" y="720"/>
                </a:cubicBezTo>
                <a:cubicBezTo>
                  <a:pt x="1175" y="720"/>
                  <a:pt x="1171" y="765"/>
                  <a:pt x="1175" y="773"/>
                </a:cubicBezTo>
                <a:cubicBezTo>
                  <a:pt x="1179" y="782"/>
                  <a:pt x="1162" y="795"/>
                  <a:pt x="1162" y="795"/>
                </a:cubicBezTo>
                <a:cubicBezTo>
                  <a:pt x="1177" y="823"/>
                  <a:pt x="1177" y="823"/>
                  <a:pt x="1177" y="823"/>
                </a:cubicBezTo>
                <a:cubicBezTo>
                  <a:pt x="1177" y="823"/>
                  <a:pt x="1177" y="862"/>
                  <a:pt x="1167" y="864"/>
                </a:cubicBezTo>
                <a:cubicBezTo>
                  <a:pt x="1156" y="866"/>
                  <a:pt x="1145" y="838"/>
                  <a:pt x="1134" y="838"/>
                </a:cubicBezTo>
                <a:cubicBezTo>
                  <a:pt x="1123" y="838"/>
                  <a:pt x="1115" y="870"/>
                  <a:pt x="1102" y="881"/>
                </a:cubicBezTo>
                <a:cubicBezTo>
                  <a:pt x="1089" y="892"/>
                  <a:pt x="1084" y="909"/>
                  <a:pt x="1089" y="916"/>
                </a:cubicBezTo>
                <a:cubicBezTo>
                  <a:pt x="1093" y="922"/>
                  <a:pt x="1093" y="935"/>
                  <a:pt x="1089" y="941"/>
                </a:cubicBezTo>
                <a:cubicBezTo>
                  <a:pt x="1084" y="948"/>
                  <a:pt x="1072" y="954"/>
                  <a:pt x="1061" y="952"/>
                </a:cubicBezTo>
                <a:cubicBezTo>
                  <a:pt x="1050" y="950"/>
                  <a:pt x="1046" y="941"/>
                  <a:pt x="1037" y="931"/>
                </a:cubicBezTo>
                <a:cubicBezTo>
                  <a:pt x="1028" y="920"/>
                  <a:pt x="1018" y="935"/>
                  <a:pt x="1018" y="941"/>
                </a:cubicBezTo>
                <a:cubicBezTo>
                  <a:pt x="1018" y="948"/>
                  <a:pt x="1039" y="980"/>
                  <a:pt x="1039" y="987"/>
                </a:cubicBezTo>
                <a:cubicBezTo>
                  <a:pt x="1039" y="993"/>
                  <a:pt x="1013" y="985"/>
                  <a:pt x="1009" y="978"/>
                </a:cubicBezTo>
                <a:cubicBezTo>
                  <a:pt x="1005" y="972"/>
                  <a:pt x="974" y="935"/>
                  <a:pt x="966" y="926"/>
                </a:cubicBezTo>
                <a:cubicBezTo>
                  <a:pt x="957" y="918"/>
                  <a:pt x="964" y="879"/>
                  <a:pt x="959" y="857"/>
                </a:cubicBezTo>
                <a:cubicBezTo>
                  <a:pt x="955" y="836"/>
                  <a:pt x="938" y="840"/>
                  <a:pt x="931" y="825"/>
                </a:cubicBezTo>
                <a:cubicBezTo>
                  <a:pt x="925" y="810"/>
                  <a:pt x="996" y="853"/>
                  <a:pt x="1002" y="855"/>
                </a:cubicBezTo>
                <a:cubicBezTo>
                  <a:pt x="1009" y="857"/>
                  <a:pt x="1039" y="864"/>
                  <a:pt x="1065" y="864"/>
                </a:cubicBezTo>
                <a:cubicBezTo>
                  <a:pt x="1091" y="864"/>
                  <a:pt x="1104" y="806"/>
                  <a:pt x="1100" y="788"/>
                </a:cubicBezTo>
                <a:cubicBezTo>
                  <a:pt x="1095" y="771"/>
                  <a:pt x="1054" y="735"/>
                  <a:pt x="1037" y="724"/>
                </a:cubicBezTo>
                <a:cubicBezTo>
                  <a:pt x="1020" y="713"/>
                  <a:pt x="968" y="683"/>
                  <a:pt x="957" y="681"/>
                </a:cubicBezTo>
                <a:cubicBezTo>
                  <a:pt x="946" y="679"/>
                  <a:pt x="931" y="666"/>
                  <a:pt x="923" y="657"/>
                </a:cubicBezTo>
                <a:cubicBezTo>
                  <a:pt x="914" y="648"/>
                  <a:pt x="905" y="657"/>
                  <a:pt x="890" y="653"/>
                </a:cubicBezTo>
                <a:cubicBezTo>
                  <a:pt x="875" y="648"/>
                  <a:pt x="862" y="644"/>
                  <a:pt x="851" y="642"/>
                </a:cubicBezTo>
                <a:cubicBezTo>
                  <a:pt x="840" y="640"/>
                  <a:pt x="860" y="618"/>
                  <a:pt x="875" y="603"/>
                </a:cubicBezTo>
                <a:cubicBezTo>
                  <a:pt x="890" y="588"/>
                  <a:pt x="858" y="592"/>
                  <a:pt x="849" y="597"/>
                </a:cubicBezTo>
                <a:cubicBezTo>
                  <a:pt x="840" y="601"/>
                  <a:pt x="834" y="608"/>
                  <a:pt x="827" y="605"/>
                </a:cubicBezTo>
                <a:cubicBezTo>
                  <a:pt x="821" y="603"/>
                  <a:pt x="827" y="590"/>
                  <a:pt x="821" y="584"/>
                </a:cubicBezTo>
                <a:cubicBezTo>
                  <a:pt x="815" y="577"/>
                  <a:pt x="815" y="592"/>
                  <a:pt x="812" y="599"/>
                </a:cubicBezTo>
                <a:cubicBezTo>
                  <a:pt x="810" y="605"/>
                  <a:pt x="797" y="608"/>
                  <a:pt x="789" y="597"/>
                </a:cubicBezTo>
                <a:cubicBezTo>
                  <a:pt x="780" y="586"/>
                  <a:pt x="791" y="580"/>
                  <a:pt x="778" y="584"/>
                </a:cubicBezTo>
                <a:cubicBezTo>
                  <a:pt x="765" y="588"/>
                  <a:pt x="767" y="616"/>
                  <a:pt x="761" y="627"/>
                </a:cubicBezTo>
                <a:cubicBezTo>
                  <a:pt x="754" y="638"/>
                  <a:pt x="752" y="610"/>
                  <a:pt x="745" y="605"/>
                </a:cubicBezTo>
                <a:cubicBezTo>
                  <a:pt x="739" y="601"/>
                  <a:pt x="756" y="577"/>
                  <a:pt x="761" y="564"/>
                </a:cubicBezTo>
                <a:cubicBezTo>
                  <a:pt x="765" y="552"/>
                  <a:pt x="728" y="592"/>
                  <a:pt x="726" y="599"/>
                </a:cubicBezTo>
                <a:cubicBezTo>
                  <a:pt x="724" y="605"/>
                  <a:pt x="713" y="623"/>
                  <a:pt x="707" y="627"/>
                </a:cubicBezTo>
                <a:cubicBezTo>
                  <a:pt x="700" y="631"/>
                  <a:pt x="696" y="620"/>
                  <a:pt x="694" y="612"/>
                </a:cubicBezTo>
                <a:cubicBezTo>
                  <a:pt x="691" y="603"/>
                  <a:pt x="685" y="610"/>
                  <a:pt x="670" y="614"/>
                </a:cubicBezTo>
                <a:cubicBezTo>
                  <a:pt x="655" y="618"/>
                  <a:pt x="674" y="627"/>
                  <a:pt x="672" y="633"/>
                </a:cubicBezTo>
                <a:cubicBezTo>
                  <a:pt x="670" y="640"/>
                  <a:pt x="653" y="651"/>
                  <a:pt x="646" y="651"/>
                </a:cubicBezTo>
                <a:cubicBezTo>
                  <a:pt x="640" y="651"/>
                  <a:pt x="627" y="651"/>
                  <a:pt x="609" y="642"/>
                </a:cubicBezTo>
                <a:cubicBezTo>
                  <a:pt x="609" y="642"/>
                  <a:pt x="599" y="666"/>
                  <a:pt x="592" y="666"/>
                </a:cubicBezTo>
                <a:cubicBezTo>
                  <a:pt x="586" y="666"/>
                  <a:pt x="577" y="668"/>
                  <a:pt x="577" y="674"/>
                </a:cubicBezTo>
                <a:cubicBezTo>
                  <a:pt x="577" y="681"/>
                  <a:pt x="586" y="692"/>
                  <a:pt x="586" y="692"/>
                </a:cubicBezTo>
                <a:cubicBezTo>
                  <a:pt x="586" y="692"/>
                  <a:pt x="581" y="707"/>
                  <a:pt x="573" y="711"/>
                </a:cubicBezTo>
                <a:cubicBezTo>
                  <a:pt x="564" y="715"/>
                  <a:pt x="553" y="709"/>
                  <a:pt x="551" y="694"/>
                </a:cubicBezTo>
                <a:cubicBezTo>
                  <a:pt x="549" y="679"/>
                  <a:pt x="538" y="700"/>
                  <a:pt x="534" y="707"/>
                </a:cubicBezTo>
                <a:cubicBezTo>
                  <a:pt x="529" y="713"/>
                  <a:pt x="506" y="743"/>
                  <a:pt x="504" y="756"/>
                </a:cubicBezTo>
                <a:cubicBezTo>
                  <a:pt x="501" y="769"/>
                  <a:pt x="540" y="726"/>
                  <a:pt x="540" y="726"/>
                </a:cubicBezTo>
                <a:cubicBezTo>
                  <a:pt x="540" y="726"/>
                  <a:pt x="553" y="735"/>
                  <a:pt x="568" y="732"/>
                </a:cubicBezTo>
                <a:cubicBezTo>
                  <a:pt x="583" y="730"/>
                  <a:pt x="558" y="756"/>
                  <a:pt x="547" y="756"/>
                </a:cubicBezTo>
                <a:cubicBezTo>
                  <a:pt x="536" y="756"/>
                  <a:pt x="525" y="780"/>
                  <a:pt x="525" y="780"/>
                </a:cubicBezTo>
                <a:cubicBezTo>
                  <a:pt x="508" y="812"/>
                  <a:pt x="508" y="812"/>
                  <a:pt x="508" y="812"/>
                </a:cubicBezTo>
                <a:cubicBezTo>
                  <a:pt x="506" y="827"/>
                  <a:pt x="506" y="827"/>
                  <a:pt x="506" y="827"/>
                </a:cubicBezTo>
                <a:cubicBezTo>
                  <a:pt x="506" y="827"/>
                  <a:pt x="497" y="855"/>
                  <a:pt x="488" y="853"/>
                </a:cubicBezTo>
                <a:cubicBezTo>
                  <a:pt x="480" y="851"/>
                  <a:pt x="480" y="866"/>
                  <a:pt x="478" y="873"/>
                </a:cubicBezTo>
                <a:cubicBezTo>
                  <a:pt x="475" y="879"/>
                  <a:pt x="473" y="892"/>
                  <a:pt x="473" y="892"/>
                </a:cubicBezTo>
                <a:cubicBezTo>
                  <a:pt x="467" y="913"/>
                  <a:pt x="467" y="913"/>
                  <a:pt x="467" y="913"/>
                </a:cubicBezTo>
                <a:cubicBezTo>
                  <a:pt x="450" y="922"/>
                  <a:pt x="450" y="922"/>
                  <a:pt x="450" y="922"/>
                </a:cubicBezTo>
                <a:cubicBezTo>
                  <a:pt x="458" y="950"/>
                  <a:pt x="458" y="950"/>
                  <a:pt x="458" y="950"/>
                </a:cubicBezTo>
                <a:cubicBezTo>
                  <a:pt x="458" y="950"/>
                  <a:pt x="441" y="972"/>
                  <a:pt x="434" y="974"/>
                </a:cubicBezTo>
                <a:cubicBezTo>
                  <a:pt x="428" y="976"/>
                  <a:pt x="424" y="991"/>
                  <a:pt x="424" y="991"/>
                </a:cubicBezTo>
                <a:cubicBezTo>
                  <a:pt x="408" y="1013"/>
                  <a:pt x="408" y="1013"/>
                  <a:pt x="408" y="1013"/>
                </a:cubicBezTo>
                <a:cubicBezTo>
                  <a:pt x="408" y="1013"/>
                  <a:pt x="393" y="1004"/>
                  <a:pt x="385" y="1006"/>
                </a:cubicBezTo>
                <a:cubicBezTo>
                  <a:pt x="376" y="1008"/>
                  <a:pt x="385" y="1030"/>
                  <a:pt x="385" y="1030"/>
                </a:cubicBezTo>
                <a:cubicBezTo>
                  <a:pt x="365" y="1034"/>
                  <a:pt x="365" y="1034"/>
                  <a:pt x="365" y="1034"/>
                </a:cubicBezTo>
                <a:cubicBezTo>
                  <a:pt x="357" y="1049"/>
                  <a:pt x="357" y="1049"/>
                  <a:pt x="357" y="1049"/>
                </a:cubicBezTo>
                <a:cubicBezTo>
                  <a:pt x="357" y="1049"/>
                  <a:pt x="346" y="1053"/>
                  <a:pt x="339" y="1053"/>
                </a:cubicBezTo>
                <a:cubicBezTo>
                  <a:pt x="333" y="1053"/>
                  <a:pt x="337" y="1069"/>
                  <a:pt x="337" y="1069"/>
                </a:cubicBezTo>
                <a:cubicBezTo>
                  <a:pt x="311" y="1086"/>
                  <a:pt x="311" y="1086"/>
                  <a:pt x="311" y="1086"/>
                </a:cubicBezTo>
                <a:cubicBezTo>
                  <a:pt x="322" y="1118"/>
                  <a:pt x="322" y="1118"/>
                  <a:pt x="322" y="1118"/>
                </a:cubicBezTo>
                <a:cubicBezTo>
                  <a:pt x="322" y="1118"/>
                  <a:pt x="326" y="1131"/>
                  <a:pt x="329" y="1144"/>
                </a:cubicBezTo>
                <a:cubicBezTo>
                  <a:pt x="331" y="1157"/>
                  <a:pt x="326" y="1155"/>
                  <a:pt x="326" y="1155"/>
                </a:cubicBezTo>
                <a:cubicBezTo>
                  <a:pt x="326" y="1155"/>
                  <a:pt x="329" y="1183"/>
                  <a:pt x="335" y="1193"/>
                </a:cubicBezTo>
                <a:cubicBezTo>
                  <a:pt x="342" y="1204"/>
                  <a:pt x="333" y="1211"/>
                  <a:pt x="333" y="1211"/>
                </a:cubicBezTo>
                <a:cubicBezTo>
                  <a:pt x="333" y="1211"/>
                  <a:pt x="329" y="1232"/>
                  <a:pt x="329" y="1243"/>
                </a:cubicBezTo>
                <a:cubicBezTo>
                  <a:pt x="329" y="1254"/>
                  <a:pt x="350" y="1262"/>
                  <a:pt x="359" y="1262"/>
                </a:cubicBezTo>
                <a:cubicBezTo>
                  <a:pt x="368" y="1262"/>
                  <a:pt x="380" y="1258"/>
                  <a:pt x="391" y="1252"/>
                </a:cubicBezTo>
                <a:cubicBezTo>
                  <a:pt x="402" y="1245"/>
                  <a:pt x="413" y="1241"/>
                  <a:pt x="421" y="1232"/>
                </a:cubicBezTo>
                <a:cubicBezTo>
                  <a:pt x="430" y="1224"/>
                  <a:pt x="441" y="1206"/>
                  <a:pt x="441" y="1206"/>
                </a:cubicBezTo>
                <a:cubicBezTo>
                  <a:pt x="441" y="1206"/>
                  <a:pt x="447" y="1217"/>
                  <a:pt x="454" y="1228"/>
                </a:cubicBezTo>
                <a:cubicBezTo>
                  <a:pt x="460" y="1239"/>
                  <a:pt x="460" y="1254"/>
                  <a:pt x="460" y="1260"/>
                </a:cubicBezTo>
                <a:cubicBezTo>
                  <a:pt x="460" y="1267"/>
                  <a:pt x="471" y="1297"/>
                  <a:pt x="471" y="1308"/>
                </a:cubicBezTo>
                <a:cubicBezTo>
                  <a:pt x="471" y="1318"/>
                  <a:pt x="486" y="1349"/>
                  <a:pt x="486" y="1349"/>
                </a:cubicBezTo>
                <a:cubicBezTo>
                  <a:pt x="510" y="1349"/>
                  <a:pt x="510" y="1349"/>
                  <a:pt x="510" y="1349"/>
                </a:cubicBezTo>
                <a:cubicBezTo>
                  <a:pt x="510" y="1349"/>
                  <a:pt x="525" y="1342"/>
                  <a:pt x="534" y="1338"/>
                </a:cubicBezTo>
                <a:cubicBezTo>
                  <a:pt x="542" y="1333"/>
                  <a:pt x="547" y="1349"/>
                  <a:pt x="558" y="1344"/>
                </a:cubicBezTo>
                <a:cubicBezTo>
                  <a:pt x="568" y="1340"/>
                  <a:pt x="562" y="1329"/>
                  <a:pt x="562" y="1321"/>
                </a:cubicBezTo>
                <a:cubicBezTo>
                  <a:pt x="562" y="1312"/>
                  <a:pt x="568" y="1295"/>
                  <a:pt x="564" y="1280"/>
                </a:cubicBezTo>
                <a:cubicBezTo>
                  <a:pt x="560" y="1265"/>
                  <a:pt x="573" y="1252"/>
                  <a:pt x="577" y="1243"/>
                </a:cubicBezTo>
                <a:cubicBezTo>
                  <a:pt x="581" y="1234"/>
                  <a:pt x="594" y="1228"/>
                  <a:pt x="588" y="1226"/>
                </a:cubicBezTo>
                <a:cubicBezTo>
                  <a:pt x="581" y="1224"/>
                  <a:pt x="568" y="1226"/>
                  <a:pt x="566" y="1217"/>
                </a:cubicBezTo>
                <a:cubicBezTo>
                  <a:pt x="564" y="1209"/>
                  <a:pt x="570" y="1206"/>
                  <a:pt x="579" y="1204"/>
                </a:cubicBezTo>
                <a:cubicBezTo>
                  <a:pt x="588" y="1202"/>
                  <a:pt x="594" y="1206"/>
                  <a:pt x="603" y="1200"/>
                </a:cubicBezTo>
                <a:cubicBezTo>
                  <a:pt x="612" y="1193"/>
                  <a:pt x="605" y="1181"/>
                  <a:pt x="607" y="1170"/>
                </a:cubicBezTo>
                <a:cubicBezTo>
                  <a:pt x="609" y="1159"/>
                  <a:pt x="590" y="1155"/>
                  <a:pt x="581" y="1148"/>
                </a:cubicBezTo>
                <a:cubicBezTo>
                  <a:pt x="573" y="1142"/>
                  <a:pt x="581" y="1118"/>
                  <a:pt x="581" y="1118"/>
                </a:cubicBezTo>
                <a:cubicBezTo>
                  <a:pt x="581" y="1118"/>
                  <a:pt x="590" y="1069"/>
                  <a:pt x="588" y="1058"/>
                </a:cubicBezTo>
                <a:cubicBezTo>
                  <a:pt x="586" y="1047"/>
                  <a:pt x="607" y="1045"/>
                  <a:pt x="607" y="1045"/>
                </a:cubicBezTo>
                <a:cubicBezTo>
                  <a:pt x="607" y="1045"/>
                  <a:pt x="624" y="1021"/>
                  <a:pt x="635" y="1015"/>
                </a:cubicBezTo>
                <a:cubicBezTo>
                  <a:pt x="646" y="1008"/>
                  <a:pt x="653" y="987"/>
                  <a:pt x="657" y="976"/>
                </a:cubicBezTo>
                <a:cubicBezTo>
                  <a:pt x="661" y="965"/>
                  <a:pt x="676" y="937"/>
                  <a:pt x="670" y="924"/>
                </a:cubicBezTo>
                <a:cubicBezTo>
                  <a:pt x="663" y="911"/>
                  <a:pt x="681" y="909"/>
                  <a:pt x="685" y="896"/>
                </a:cubicBezTo>
                <a:cubicBezTo>
                  <a:pt x="689" y="883"/>
                  <a:pt x="711" y="885"/>
                  <a:pt x="711" y="885"/>
                </a:cubicBezTo>
                <a:cubicBezTo>
                  <a:pt x="741" y="888"/>
                  <a:pt x="741" y="888"/>
                  <a:pt x="741" y="888"/>
                </a:cubicBezTo>
                <a:cubicBezTo>
                  <a:pt x="741" y="888"/>
                  <a:pt x="754" y="918"/>
                  <a:pt x="752" y="926"/>
                </a:cubicBezTo>
                <a:cubicBezTo>
                  <a:pt x="750" y="935"/>
                  <a:pt x="735" y="963"/>
                  <a:pt x="719" y="972"/>
                </a:cubicBezTo>
                <a:cubicBezTo>
                  <a:pt x="704" y="980"/>
                  <a:pt x="689" y="1025"/>
                  <a:pt x="683" y="1043"/>
                </a:cubicBezTo>
                <a:cubicBezTo>
                  <a:pt x="676" y="1060"/>
                  <a:pt x="676" y="1101"/>
                  <a:pt x="672" y="1112"/>
                </a:cubicBezTo>
                <a:cubicBezTo>
                  <a:pt x="668" y="1122"/>
                  <a:pt x="687" y="1153"/>
                  <a:pt x="691" y="1159"/>
                </a:cubicBezTo>
                <a:cubicBezTo>
                  <a:pt x="696" y="1165"/>
                  <a:pt x="726" y="1178"/>
                  <a:pt x="726" y="1178"/>
                </a:cubicBezTo>
                <a:cubicBezTo>
                  <a:pt x="726" y="1178"/>
                  <a:pt x="780" y="1172"/>
                  <a:pt x="793" y="1165"/>
                </a:cubicBezTo>
                <a:cubicBezTo>
                  <a:pt x="806" y="1159"/>
                  <a:pt x="825" y="1146"/>
                  <a:pt x="832" y="1148"/>
                </a:cubicBezTo>
                <a:cubicBezTo>
                  <a:pt x="838" y="1150"/>
                  <a:pt x="856" y="1170"/>
                  <a:pt x="862" y="1176"/>
                </a:cubicBezTo>
                <a:cubicBezTo>
                  <a:pt x="868" y="1183"/>
                  <a:pt x="862" y="1185"/>
                  <a:pt x="847" y="1193"/>
                </a:cubicBezTo>
                <a:cubicBezTo>
                  <a:pt x="832" y="1202"/>
                  <a:pt x="838" y="1200"/>
                  <a:pt x="832" y="1202"/>
                </a:cubicBezTo>
                <a:cubicBezTo>
                  <a:pt x="825" y="1204"/>
                  <a:pt x="821" y="1226"/>
                  <a:pt x="819" y="1239"/>
                </a:cubicBezTo>
                <a:cubicBezTo>
                  <a:pt x="817" y="1252"/>
                  <a:pt x="810" y="1247"/>
                  <a:pt x="797" y="1241"/>
                </a:cubicBezTo>
                <a:cubicBezTo>
                  <a:pt x="784" y="1234"/>
                  <a:pt x="780" y="1206"/>
                  <a:pt x="780" y="1206"/>
                </a:cubicBezTo>
                <a:cubicBezTo>
                  <a:pt x="752" y="1206"/>
                  <a:pt x="752" y="1206"/>
                  <a:pt x="752" y="1206"/>
                </a:cubicBezTo>
                <a:cubicBezTo>
                  <a:pt x="743" y="1206"/>
                  <a:pt x="715" y="1217"/>
                  <a:pt x="715" y="1217"/>
                </a:cubicBezTo>
                <a:cubicBezTo>
                  <a:pt x="689" y="1230"/>
                  <a:pt x="689" y="1230"/>
                  <a:pt x="689" y="1230"/>
                </a:cubicBezTo>
                <a:cubicBezTo>
                  <a:pt x="694" y="1247"/>
                  <a:pt x="694" y="1247"/>
                  <a:pt x="694" y="1247"/>
                </a:cubicBezTo>
                <a:cubicBezTo>
                  <a:pt x="709" y="1254"/>
                  <a:pt x="709" y="1254"/>
                  <a:pt x="709" y="1254"/>
                </a:cubicBezTo>
                <a:cubicBezTo>
                  <a:pt x="709" y="1254"/>
                  <a:pt x="717" y="1256"/>
                  <a:pt x="730" y="1262"/>
                </a:cubicBezTo>
                <a:cubicBezTo>
                  <a:pt x="743" y="1269"/>
                  <a:pt x="739" y="1269"/>
                  <a:pt x="741" y="1277"/>
                </a:cubicBezTo>
                <a:cubicBezTo>
                  <a:pt x="743" y="1286"/>
                  <a:pt x="743" y="1288"/>
                  <a:pt x="737" y="1295"/>
                </a:cubicBezTo>
                <a:cubicBezTo>
                  <a:pt x="730" y="1301"/>
                  <a:pt x="726" y="1305"/>
                  <a:pt x="717" y="1305"/>
                </a:cubicBezTo>
                <a:cubicBezTo>
                  <a:pt x="709" y="1305"/>
                  <a:pt x="704" y="1295"/>
                  <a:pt x="696" y="1290"/>
                </a:cubicBezTo>
                <a:cubicBezTo>
                  <a:pt x="687" y="1286"/>
                  <a:pt x="685" y="1303"/>
                  <a:pt x="685" y="1303"/>
                </a:cubicBezTo>
                <a:cubicBezTo>
                  <a:pt x="685" y="1303"/>
                  <a:pt x="670" y="1329"/>
                  <a:pt x="663" y="1333"/>
                </a:cubicBezTo>
                <a:cubicBezTo>
                  <a:pt x="657" y="1338"/>
                  <a:pt x="629" y="1331"/>
                  <a:pt x="622" y="1331"/>
                </a:cubicBezTo>
                <a:cubicBezTo>
                  <a:pt x="616" y="1331"/>
                  <a:pt x="642" y="1344"/>
                  <a:pt x="648" y="1351"/>
                </a:cubicBezTo>
                <a:cubicBezTo>
                  <a:pt x="655" y="1357"/>
                  <a:pt x="668" y="1370"/>
                  <a:pt x="670" y="1379"/>
                </a:cubicBezTo>
                <a:cubicBezTo>
                  <a:pt x="672" y="1387"/>
                  <a:pt x="668" y="1394"/>
                  <a:pt x="659" y="1400"/>
                </a:cubicBezTo>
                <a:cubicBezTo>
                  <a:pt x="650" y="1407"/>
                  <a:pt x="648" y="1413"/>
                  <a:pt x="640" y="1417"/>
                </a:cubicBezTo>
                <a:cubicBezTo>
                  <a:pt x="631" y="1422"/>
                  <a:pt x="622" y="1424"/>
                  <a:pt x="612" y="1415"/>
                </a:cubicBezTo>
                <a:cubicBezTo>
                  <a:pt x="601" y="1407"/>
                  <a:pt x="601" y="1417"/>
                  <a:pt x="579" y="1420"/>
                </a:cubicBezTo>
                <a:cubicBezTo>
                  <a:pt x="558" y="1422"/>
                  <a:pt x="555" y="1428"/>
                  <a:pt x="542" y="1433"/>
                </a:cubicBezTo>
                <a:cubicBezTo>
                  <a:pt x="529" y="1437"/>
                  <a:pt x="525" y="1437"/>
                  <a:pt x="512" y="1424"/>
                </a:cubicBezTo>
                <a:cubicBezTo>
                  <a:pt x="499" y="1411"/>
                  <a:pt x="499" y="1422"/>
                  <a:pt x="488" y="1417"/>
                </a:cubicBezTo>
                <a:cubicBezTo>
                  <a:pt x="478" y="1413"/>
                  <a:pt x="471" y="1430"/>
                  <a:pt x="458" y="1435"/>
                </a:cubicBezTo>
                <a:cubicBezTo>
                  <a:pt x="445" y="1439"/>
                  <a:pt x="450" y="1420"/>
                  <a:pt x="434" y="1405"/>
                </a:cubicBezTo>
                <a:cubicBezTo>
                  <a:pt x="419" y="1389"/>
                  <a:pt x="428" y="1379"/>
                  <a:pt x="424" y="1364"/>
                </a:cubicBezTo>
                <a:cubicBezTo>
                  <a:pt x="419" y="1349"/>
                  <a:pt x="426" y="1333"/>
                  <a:pt x="428" y="1323"/>
                </a:cubicBezTo>
                <a:cubicBezTo>
                  <a:pt x="430" y="1312"/>
                  <a:pt x="447" y="1308"/>
                  <a:pt x="443" y="1299"/>
                </a:cubicBezTo>
                <a:cubicBezTo>
                  <a:pt x="439" y="1290"/>
                  <a:pt x="437" y="1290"/>
                  <a:pt x="424" y="1293"/>
                </a:cubicBezTo>
                <a:cubicBezTo>
                  <a:pt x="411" y="1295"/>
                  <a:pt x="413" y="1314"/>
                  <a:pt x="408" y="1321"/>
                </a:cubicBezTo>
                <a:cubicBezTo>
                  <a:pt x="404" y="1327"/>
                  <a:pt x="396" y="1340"/>
                  <a:pt x="396" y="1351"/>
                </a:cubicBezTo>
                <a:cubicBezTo>
                  <a:pt x="396" y="1361"/>
                  <a:pt x="398" y="1389"/>
                  <a:pt x="398" y="1409"/>
                </a:cubicBezTo>
                <a:cubicBezTo>
                  <a:pt x="398" y="1428"/>
                  <a:pt x="400" y="1437"/>
                  <a:pt x="393" y="1439"/>
                </a:cubicBezTo>
                <a:cubicBezTo>
                  <a:pt x="387" y="1441"/>
                  <a:pt x="376" y="1452"/>
                  <a:pt x="365" y="1448"/>
                </a:cubicBezTo>
                <a:cubicBezTo>
                  <a:pt x="355" y="1443"/>
                  <a:pt x="350" y="1452"/>
                  <a:pt x="339" y="1456"/>
                </a:cubicBezTo>
                <a:cubicBezTo>
                  <a:pt x="329" y="1461"/>
                  <a:pt x="324" y="1467"/>
                  <a:pt x="314" y="1478"/>
                </a:cubicBezTo>
                <a:cubicBezTo>
                  <a:pt x="303" y="1489"/>
                  <a:pt x="303" y="1499"/>
                  <a:pt x="301" y="1510"/>
                </a:cubicBezTo>
                <a:cubicBezTo>
                  <a:pt x="298" y="1521"/>
                  <a:pt x="275" y="1534"/>
                  <a:pt x="268" y="1538"/>
                </a:cubicBezTo>
                <a:cubicBezTo>
                  <a:pt x="262" y="1542"/>
                  <a:pt x="253" y="1545"/>
                  <a:pt x="244" y="1553"/>
                </a:cubicBezTo>
                <a:cubicBezTo>
                  <a:pt x="236" y="1562"/>
                  <a:pt x="238" y="1579"/>
                  <a:pt x="240" y="1585"/>
                </a:cubicBezTo>
                <a:cubicBezTo>
                  <a:pt x="242" y="1592"/>
                  <a:pt x="229" y="1598"/>
                  <a:pt x="223" y="1603"/>
                </a:cubicBezTo>
                <a:cubicBezTo>
                  <a:pt x="216" y="1607"/>
                  <a:pt x="208" y="1609"/>
                  <a:pt x="201" y="1607"/>
                </a:cubicBezTo>
                <a:cubicBezTo>
                  <a:pt x="195" y="1605"/>
                  <a:pt x="182" y="1616"/>
                  <a:pt x="173" y="1620"/>
                </a:cubicBezTo>
                <a:cubicBezTo>
                  <a:pt x="164" y="1624"/>
                  <a:pt x="141" y="1629"/>
                  <a:pt x="128" y="1626"/>
                </a:cubicBezTo>
                <a:cubicBezTo>
                  <a:pt x="115" y="1624"/>
                  <a:pt x="115" y="1631"/>
                  <a:pt x="104" y="1635"/>
                </a:cubicBezTo>
                <a:cubicBezTo>
                  <a:pt x="93" y="1639"/>
                  <a:pt x="106" y="1644"/>
                  <a:pt x="113" y="1652"/>
                </a:cubicBezTo>
                <a:cubicBezTo>
                  <a:pt x="119" y="1661"/>
                  <a:pt x="128" y="1657"/>
                  <a:pt x="145" y="1667"/>
                </a:cubicBezTo>
                <a:cubicBezTo>
                  <a:pt x="162" y="1678"/>
                  <a:pt x="160" y="1678"/>
                  <a:pt x="171" y="1687"/>
                </a:cubicBezTo>
                <a:cubicBezTo>
                  <a:pt x="182" y="1695"/>
                  <a:pt x="182" y="1697"/>
                  <a:pt x="175" y="1715"/>
                </a:cubicBezTo>
                <a:cubicBezTo>
                  <a:pt x="169" y="1732"/>
                  <a:pt x="182" y="1745"/>
                  <a:pt x="184" y="1758"/>
                </a:cubicBezTo>
                <a:cubicBezTo>
                  <a:pt x="186" y="1771"/>
                  <a:pt x="175" y="1794"/>
                  <a:pt x="175" y="1794"/>
                </a:cubicBezTo>
                <a:cubicBezTo>
                  <a:pt x="67" y="1801"/>
                  <a:pt x="67" y="1801"/>
                  <a:pt x="67" y="1801"/>
                </a:cubicBezTo>
                <a:cubicBezTo>
                  <a:pt x="9" y="1799"/>
                  <a:pt x="9" y="1799"/>
                  <a:pt x="9" y="1799"/>
                </a:cubicBezTo>
                <a:cubicBezTo>
                  <a:pt x="0" y="1818"/>
                  <a:pt x="0" y="1818"/>
                  <a:pt x="0" y="1818"/>
                </a:cubicBezTo>
                <a:cubicBezTo>
                  <a:pt x="15" y="1835"/>
                  <a:pt x="15" y="1835"/>
                  <a:pt x="15" y="1835"/>
                </a:cubicBezTo>
                <a:cubicBezTo>
                  <a:pt x="15" y="1835"/>
                  <a:pt x="18" y="1878"/>
                  <a:pt x="18" y="1885"/>
                </a:cubicBezTo>
                <a:cubicBezTo>
                  <a:pt x="18" y="1891"/>
                  <a:pt x="18" y="1915"/>
                  <a:pt x="20" y="1922"/>
                </a:cubicBezTo>
                <a:cubicBezTo>
                  <a:pt x="22" y="1928"/>
                  <a:pt x="20" y="1954"/>
                  <a:pt x="26" y="1965"/>
                </a:cubicBezTo>
                <a:cubicBezTo>
                  <a:pt x="33" y="1975"/>
                  <a:pt x="35" y="1971"/>
                  <a:pt x="52" y="1975"/>
                </a:cubicBezTo>
                <a:cubicBezTo>
                  <a:pt x="69" y="1980"/>
                  <a:pt x="65" y="1980"/>
                  <a:pt x="69" y="1988"/>
                </a:cubicBezTo>
                <a:cubicBezTo>
                  <a:pt x="74" y="1997"/>
                  <a:pt x="89" y="2008"/>
                  <a:pt x="89" y="2008"/>
                </a:cubicBezTo>
                <a:cubicBezTo>
                  <a:pt x="89" y="2008"/>
                  <a:pt x="111" y="2008"/>
                  <a:pt x="119" y="2003"/>
                </a:cubicBezTo>
                <a:cubicBezTo>
                  <a:pt x="128" y="1999"/>
                  <a:pt x="143" y="1995"/>
                  <a:pt x="160" y="1984"/>
                </a:cubicBezTo>
                <a:cubicBezTo>
                  <a:pt x="177" y="1973"/>
                  <a:pt x="195" y="1969"/>
                  <a:pt x="195" y="1969"/>
                </a:cubicBezTo>
                <a:cubicBezTo>
                  <a:pt x="195" y="1969"/>
                  <a:pt x="201" y="1958"/>
                  <a:pt x="201" y="1947"/>
                </a:cubicBezTo>
                <a:cubicBezTo>
                  <a:pt x="201" y="1937"/>
                  <a:pt x="199" y="1924"/>
                  <a:pt x="199" y="1911"/>
                </a:cubicBezTo>
                <a:cubicBezTo>
                  <a:pt x="199" y="1898"/>
                  <a:pt x="216" y="1894"/>
                  <a:pt x="225" y="1885"/>
                </a:cubicBezTo>
                <a:cubicBezTo>
                  <a:pt x="234" y="1876"/>
                  <a:pt x="260" y="1870"/>
                  <a:pt x="260" y="1870"/>
                </a:cubicBezTo>
                <a:cubicBezTo>
                  <a:pt x="279" y="1840"/>
                  <a:pt x="279" y="1840"/>
                  <a:pt x="279" y="1840"/>
                </a:cubicBezTo>
                <a:cubicBezTo>
                  <a:pt x="272" y="1835"/>
                  <a:pt x="272" y="1835"/>
                  <a:pt x="272" y="1835"/>
                </a:cubicBezTo>
                <a:cubicBezTo>
                  <a:pt x="266" y="1831"/>
                  <a:pt x="275" y="1827"/>
                  <a:pt x="272" y="1820"/>
                </a:cubicBezTo>
                <a:cubicBezTo>
                  <a:pt x="270" y="1814"/>
                  <a:pt x="277" y="1807"/>
                  <a:pt x="294" y="1794"/>
                </a:cubicBezTo>
                <a:cubicBezTo>
                  <a:pt x="300" y="1790"/>
                  <a:pt x="305" y="1797"/>
                  <a:pt x="326" y="1814"/>
                </a:cubicBezTo>
                <a:cubicBezTo>
                  <a:pt x="326" y="1814"/>
                  <a:pt x="335" y="1814"/>
                  <a:pt x="342" y="1812"/>
                </a:cubicBezTo>
                <a:cubicBezTo>
                  <a:pt x="348" y="1810"/>
                  <a:pt x="357" y="1810"/>
                  <a:pt x="376" y="1797"/>
                </a:cubicBezTo>
                <a:cubicBezTo>
                  <a:pt x="384" y="1791"/>
                  <a:pt x="378" y="1784"/>
                  <a:pt x="376" y="1777"/>
                </a:cubicBezTo>
                <a:cubicBezTo>
                  <a:pt x="374" y="1771"/>
                  <a:pt x="387" y="1766"/>
                  <a:pt x="391" y="1760"/>
                </a:cubicBezTo>
                <a:cubicBezTo>
                  <a:pt x="396" y="1753"/>
                  <a:pt x="402" y="1758"/>
                  <a:pt x="415" y="1760"/>
                </a:cubicBezTo>
                <a:cubicBezTo>
                  <a:pt x="428" y="1762"/>
                  <a:pt x="426" y="1771"/>
                  <a:pt x="430" y="1784"/>
                </a:cubicBezTo>
                <a:cubicBezTo>
                  <a:pt x="434" y="1797"/>
                  <a:pt x="445" y="1814"/>
                  <a:pt x="445" y="1814"/>
                </a:cubicBezTo>
                <a:cubicBezTo>
                  <a:pt x="445" y="1814"/>
                  <a:pt x="458" y="1831"/>
                  <a:pt x="475" y="1846"/>
                </a:cubicBezTo>
                <a:cubicBezTo>
                  <a:pt x="493" y="1861"/>
                  <a:pt x="501" y="1859"/>
                  <a:pt x="516" y="1872"/>
                </a:cubicBezTo>
                <a:cubicBezTo>
                  <a:pt x="532" y="1885"/>
                  <a:pt x="549" y="1894"/>
                  <a:pt x="555" y="1900"/>
                </a:cubicBezTo>
                <a:cubicBezTo>
                  <a:pt x="562" y="1906"/>
                  <a:pt x="564" y="1926"/>
                  <a:pt x="564" y="1926"/>
                </a:cubicBezTo>
                <a:cubicBezTo>
                  <a:pt x="564" y="1926"/>
                  <a:pt x="558" y="1945"/>
                  <a:pt x="551" y="1950"/>
                </a:cubicBezTo>
                <a:cubicBezTo>
                  <a:pt x="545" y="1954"/>
                  <a:pt x="566" y="1958"/>
                  <a:pt x="573" y="1956"/>
                </a:cubicBezTo>
                <a:cubicBezTo>
                  <a:pt x="579" y="1954"/>
                  <a:pt x="583" y="1943"/>
                  <a:pt x="583" y="1943"/>
                </a:cubicBezTo>
                <a:cubicBezTo>
                  <a:pt x="588" y="1909"/>
                  <a:pt x="588" y="1909"/>
                  <a:pt x="588" y="1909"/>
                </a:cubicBezTo>
                <a:cubicBezTo>
                  <a:pt x="599" y="1919"/>
                  <a:pt x="599" y="1919"/>
                  <a:pt x="599" y="1919"/>
                </a:cubicBezTo>
                <a:cubicBezTo>
                  <a:pt x="599" y="1919"/>
                  <a:pt x="616" y="1909"/>
                  <a:pt x="618" y="1902"/>
                </a:cubicBezTo>
                <a:cubicBezTo>
                  <a:pt x="620" y="1896"/>
                  <a:pt x="590" y="1881"/>
                  <a:pt x="583" y="1876"/>
                </a:cubicBezTo>
                <a:cubicBezTo>
                  <a:pt x="577" y="1872"/>
                  <a:pt x="575" y="1866"/>
                  <a:pt x="566" y="1861"/>
                </a:cubicBezTo>
                <a:cubicBezTo>
                  <a:pt x="558" y="1857"/>
                  <a:pt x="553" y="1844"/>
                  <a:pt x="538" y="1840"/>
                </a:cubicBezTo>
                <a:cubicBezTo>
                  <a:pt x="523" y="1835"/>
                  <a:pt x="521" y="1816"/>
                  <a:pt x="514" y="1810"/>
                </a:cubicBezTo>
                <a:cubicBezTo>
                  <a:pt x="508" y="1803"/>
                  <a:pt x="486" y="1766"/>
                  <a:pt x="480" y="1756"/>
                </a:cubicBezTo>
                <a:cubicBezTo>
                  <a:pt x="473" y="1745"/>
                  <a:pt x="488" y="1730"/>
                  <a:pt x="497" y="1726"/>
                </a:cubicBezTo>
                <a:cubicBezTo>
                  <a:pt x="506" y="1721"/>
                  <a:pt x="510" y="1728"/>
                  <a:pt x="516" y="1734"/>
                </a:cubicBezTo>
                <a:cubicBezTo>
                  <a:pt x="523" y="1741"/>
                  <a:pt x="529" y="1749"/>
                  <a:pt x="536" y="1758"/>
                </a:cubicBezTo>
                <a:cubicBezTo>
                  <a:pt x="542" y="1766"/>
                  <a:pt x="560" y="1784"/>
                  <a:pt x="570" y="1792"/>
                </a:cubicBezTo>
                <a:cubicBezTo>
                  <a:pt x="581" y="1801"/>
                  <a:pt x="596" y="1803"/>
                  <a:pt x="612" y="1818"/>
                </a:cubicBezTo>
                <a:cubicBezTo>
                  <a:pt x="627" y="1833"/>
                  <a:pt x="629" y="1844"/>
                  <a:pt x="631" y="1855"/>
                </a:cubicBezTo>
                <a:cubicBezTo>
                  <a:pt x="633" y="1866"/>
                  <a:pt x="644" y="1878"/>
                  <a:pt x="644" y="1887"/>
                </a:cubicBezTo>
                <a:cubicBezTo>
                  <a:pt x="644" y="1896"/>
                  <a:pt x="646" y="1898"/>
                  <a:pt x="648" y="1904"/>
                </a:cubicBezTo>
                <a:cubicBezTo>
                  <a:pt x="650" y="1911"/>
                  <a:pt x="661" y="1915"/>
                  <a:pt x="668" y="1919"/>
                </a:cubicBezTo>
                <a:cubicBezTo>
                  <a:pt x="674" y="1924"/>
                  <a:pt x="672" y="1939"/>
                  <a:pt x="670" y="1950"/>
                </a:cubicBezTo>
                <a:cubicBezTo>
                  <a:pt x="668" y="1960"/>
                  <a:pt x="683" y="1969"/>
                  <a:pt x="683" y="1969"/>
                </a:cubicBezTo>
                <a:cubicBezTo>
                  <a:pt x="689" y="1988"/>
                  <a:pt x="689" y="1988"/>
                  <a:pt x="689" y="1988"/>
                </a:cubicBezTo>
                <a:cubicBezTo>
                  <a:pt x="689" y="1988"/>
                  <a:pt x="698" y="1990"/>
                  <a:pt x="713" y="1988"/>
                </a:cubicBezTo>
                <a:cubicBezTo>
                  <a:pt x="730" y="1988"/>
                  <a:pt x="730" y="1988"/>
                  <a:pt x="730" y="1988"/>
                </a:cubicBezTo>
                <a:cubicBezTo>
                  <a:pt x="730" y="1988"/>
                  <a:pt x="743" y="1975"/>
                  <a:pt x="741" y="1969"/>
                </a:cubicBezTo>
                <a:cubicBezTo>
                  <a:pt x="739" y="1962"/>
                  <a:pt x="730" y="1947"/>
                  <a:pt x="730" y="1947"/>
                </a:cubicBezTo>
                <a:cubicBezTo>
                  <a:pt x="730" y="1947"/>
                  <a:pt x="717" y="1932"/>
                  <a:pt x="711" y="1928"/>
                </a:cubicBezTo>
                <a:cubicBezTo>
                  <a:pt x="704" y="1924"/>
                  <a:pt x="709" y="1911"/>
                  <a:pt x="717" y="1891"/>
                </a:cubicBezTo>
                <a:cubicBezTo>
                  <a:pt x="717" y="1891"/>
                  <a:pt x="728" y="1894"/>
                  <a:pt x="741" y="1885"/>
                </a:cubicBezTo>
                <a:cubicBezTo>
                  <a:pt x="754" y="1876"/>
                  <a:pt x="741" y="1885"/>
                  <a:pt x="743" y="1874"/>
                </a:cubicBezTo>
                <a:cubicBezTo>
                  <a:pt x="745" y="1863"/>
                  <a:pt x="765" y="1876"/>
                  <a:pt x="774" y="1883"/>
                </a:cubicBezTo>
                <a:cubicBezTo>
                  <a:pt x="782" y="1889"/>
                  <a:pt x="784" y="1904"/>
                  <a:pt x="784" y="1904"/>
                </a:cubicBezTo>
                <a:cubicBezTo>
                  <a:pt x="784" y="1904"/>
                  <a:pt x="791" y="1919"/>
                  <a:pt x="791" y="1926"/>
                </a:cubicBezTo>
                <a:cubicBezTo>
                  <a:pt x="791" y="1932"/>
                  <a:pt x="812" y="1971"/>
                  <a:pt x="812" y="1971"/>
                </a:cubicBezTo>
                <a:cubicBezTo>
                  <a:pt x="812" y="1971"/>
                  <a:pt x="825" y="1990"/>
                  <a:pt x="834" y="1995"/>
                </a:cubicBezTo>
                <a:cubicBezTo>
                  <a:pt x="843" y="1999"/>
                  <a:pt x="845" y="1999"/>
                  <a:pt x="845" y="1999"/>
                </a:cubicBezTo>
                <a:cubicBezTo>
                  <a:pt x="860" y="2003"/>
                  <a:pt x="860" y="2003"/>
                  <a:pt x="860" y="2003"/>
                </a:cubicBezTo>
                <a:cubicBezTo>
                  <a:pt x="860" y="2003"/>
                  <a:pt x="881" y="1997"/>
                  <a:pt x="890" y="1995"/>
                </a:cubicBezTo>
                <a:cubicBezTo>
                  <a:pt x="899" y="1993"/>
                  <a:pt x="903" y="1995"/>
                  <a:pt x="905" y="2001"/>
                </a:cubicBezTo>
                <a:cubicBezTo>
                  <a:pt x="907" y="2008"/>
                  <a:pt x="916" y="2014"/>
                  <a:pt x="916" y="2014"/>
                </a:cubicBezTo>
                <a:cubicBezTo>
                  <a:pt x="916" y="2014"/>
                  <a:pt x="933" y="2010"/>
                  <a:pt x="940" y="2010"/>
                </a:cubicBezTo>
                <a:cubicBezTo>
                  <a:pt x="946" y="2010"/>
                  <a:pt x="959" y="2003"/>
                  <a:pt x="964" y="1993"/>
                </a:cubicBezTo>
                <a:cubicBezTo>
                  <a:pt x="968" y="1982"/>
                  <a:pt x="985" y="1990"/>
                  <a:pt x="994" y="1995"/>
                </a:cubicBezTo>
                <a:cubicBezTo>
                  <a:pt x="1002" y="1999"/>
                  <a:pt x="1005" y="2012"/>
                  <a:pt x="1007" y="2025"/>
                </a:cubicBezTo>
                <a:cubicBezTo>
                  <a:pt x="1009" y="2038"/>
                  <a:pt x="1007" y="2046"/>
                  <a:pt x="1005" y="2055"/>
                </a:cubicBezTo>
                <a:cubicBezTo>
                  <a:pt x="1002" y="2064"/>
                  <a:pt x="998" y="2094"/>
                  <a:pt x="992" y="2098"/>
                </a:cubicBezTo>
                <a:cubicBezTo>
                  <a:pt x="985" y="2102"/>
                  <a:pt x="985" y="2143"/>
                  <a:pt x="985" y="2143"/>
                </a:cubicBezTo>
                <a:cubicBezTo>
                  <a:pt x="985" y="2143"/>
                  <a:pt x="981" y="2169"/>
                  <a:pt x="979" y="2180"/>
                </a:cubicBezTo>
                <a:cubicBezTo>
                  <a:pt x="977" y="2191"/>
                  <a:pt x="981" y="2206"/>
                  <a:pt x="983" y="2225"/>
                </a:cubicBezTo>
                <a:cubicBezTo>
                  <a:pt x="985" y="2245"/>
                  <a:pt x="994" y="2245"/>
                  <a:pt x="996" y="2255"/>
                </a:cubicBezTo>
                <a:cubicBezTo>
                  <a:pt x="998" y="2266"/>
                  <a:pt x="1028" y="2292"/>
                  <a:pt x="1037" y="2309"/>
                </a:cubicBezTo>
                <a:cubicBezTo>
                  <a:pt x="1046" y="2326"/>
                  <a:pt x="1061" y="2337"/>
                  <a:pt x="1067" y="2352"/>
                </a:cubicBezTo>
                <a:cubicBezTo>
                  <a:pt x="1074" y="2367"/>
                  <a:pt x="1093" y="2406"/>
                  <a:pt x="1100" y="2423"/>
                </a:cubicBezTo>
                <a:cubicBezTo>
                  <a:pt x="1106" y="2441"/>
                  <a:pt x="1154" y="2512"/>
                  <a:pt x="1154" y="2512"/>
                </a:cubicBezTo>
                <a:cubicBezTo>
                  <a:pt x="1164" y="2598"/>
                  <a:pt x="1164" y="2598"/>
                  <a:pt x="1164" y="2598"/>
                </a:cubicBezTo>
                <a:cubicBezTo>
                  <a:pt x="1201" y="2596"/>
                  <a:pt x="1201" y="2596"/>
                  <a:pt x="1201" y="2596"/>
                </a:cubicBezTo>
                <a:cubicBezTo>
                  <a:pt x="1244" y="2581"/>
                  <a:pt x="1244" y="2581"/>
                  <a:pt x="1244" y="2581"/>
                </a:cubicBezTo>
                <a:cubicBezTo>
                  <a:pt x="1244" y="2581"/>
                  <a:pt x="1279" y="2566"/>
                  <a:pt x="1298" y="2563"/>
                </a:cubicBezTo>
                <a:cubicBezTo>
                  <a:pt x="1318" y="2561"/>
                  <a:pt x="1354" y="2535"/>
                  <a:pt x="1367" y="2523"/>
                </a:cubicBezTo>
                <a:cubicBezTo>
                  <a:pt x="1380" y="2510"/>
                  <a:pt x="1413" y="2503"/>
                  <a:pt x="1426" y="2492"/>
                </a:cubicBezTo>
                <a:cubicBezTo>
                  <a:pt x="1439" y="2482"/>
                  <a:pt x="1443" y="2479"/>
                  <a:pt x="1454" y="2469"/>
                </a:cubicBezTo>
                <a:cubicBezTo>
                  <a:pt x="1465" y="2458"/>
                  <a:pt x="1473" y="2438"/>
                  <a:pt x="1482" y="2426"/>
                </a:cubicBezTo>
                <a:cubicBezTo>
                  <a:pt x="1490" y="2413"/>
                  <a:pt x="1510" y="2398"/>
                  <a:pt x="1516" y="2389"/>
                </a:cubicBezTo>
                <a:cubicBezTo>
                  <a:pt x="1523" y="2380"/>
                  <a:pt x="1512" y="2359"/>
                  <a:pt x="1503" y="2354"/>
                </a:cubicBezTo>
                <a:cubicBezTo>
                  <a:pt x="1495" y="2350"/>
                  <a:pt x="1480" y="2342"/>
                  <a:pt x="1475" y="2333"/>
                </a:cubicBezTo>
                <a:cubicBezTo>
                  <a:pt x="1471" y="2324"/>
                  <a:pt x="1445" y="2314"/>
                  <a:pt x="1436" y="2311"/>
                </a:cubicBezTo>
                <a:cubicBezTo>
                  <a:pt x="1428" y="2309"/>
                  <a:pt x="1411" y="2318"/>
                  <a:pt x="1413" y="2326"/>
                </a:cubicBezTo>
                <a:cubicBezTo>
                  <a:pt x="1415" y="2335"/>
                  <a:pt x="1398" y="2348"/>
                  <a:pt x="1391" y="2348"/>
                </a:cubicBezTo>
                <a:cubicBezTo>
                  <a:pt x="1385" y="2348"/>
                  <a:pt x="1378" y="2348"/>
                  <a:pt x="1363" y="2346"/>
                </a:cubicBezTo>
                <a:cubicBezTo>
                  <a:pt x="1348" y="2344"/>
                  <a:pt x="1339" y="2337"/>
                  <a:pt x="1339" y="2324"/>
                </a:cubicBezTo>
                <a:cubicBezTo>
                  <a:pt x="1339" y="2311"/>
                  <a:pt x="1337" y="2296"/>
                  <a:pt x="1331" y="2283"/>
                </a:cubicBezTo>
                <a:cubicBezTo>
                  <a:pt x="1324" y="2270"/>
                  <a:pt x="1309" y="2273"/>
                  <a:pt x="1296" y="2270"/>
                </a:cubicBezTo>
                <a:cubicBezTo>
                  <a:pt x="1283" y="2268"/>
                  <a:pt x="1275" y="2251"/>
                  <a:pt x="1275" y="2236"/>
                </a:cubicBezTo>
                <a:cubicBezTo>
                  <a:pt x="1275" y="2221"/>
                  <a:pt x="1266" y="2191"/>
                  <a:pt x="1264" y="2180"/>
                </a:cubicBezTo>
                <a:cubicBezTo>
                  <a:pt x="1262" y="2169"/>
                  <a:pt x="1287" y="2163"/>
                  <a:pt x="1298" y="2167"/>
                </a:cubicBezTo>
                <a:cubicBezTo>
                  <a:pt x="1309" y="2171"/>
                  <a:pt x="1341" y="2208"/>
                  <a:pt x="1339" y="2217"/>
                </a:cubicBezTo>
                <a:cubicBezTo>
                  <a:pt x="1337" y="2225"/>
                  <a:pt x="1359" y="2253"/>
                  <a:pt x="1359" y="2253"/>
                </a:cubicBezTo>
                <a:cubicBezTo>
                  <a:pt x="1387" y="2258"/>
                  <a:pt x="1387" y="2258"/>
                  <a:pt x="1387" y="2258"/>
                </a:cubicBezTo>
                <a:cubicBezTo>
                  <a:pt x="1387" y="2258"/>
                  <a:pt x="1419" y="2258"/>
                  <a:pt x="1430" y="2253"/>
                </a:cubicBezTo>
                <a:cubicBezTo>
                  <a:pt x="1441" y="2249"/>
                  <a:pt x="1452" y="2260"/>
                  <a:pt x="1458" y="2270"/>
                </a:cubicBezTo>
                <a:cubicBezTo>
                  <a:pt x="1465" y="2281"/>
                  <a:pt x="1482" y="2288"/>
                  <a:pt x="1490" y="2290"/>
                </a:cubicBezTo>
                <a:cubicBezTo>
                  <a:pt x="1499" y="2292"/>
                  <a:pt x="1534" y="2303"/>
                  <a:pt x="1540" y="2305"/>
                </a:cubicBezTo>
                <a:cubicBezTo>
                  <a:pt x="1547" y="2307"/>
                  <a:pt x="1592" y="2303"/>
                  <a:pt x="1616" y="2303"/>
                </a:cubicBezTo>
                <a:cubicBezTo>
                  <a:pt x="1639" y="2303"/>
                  <a:pt x="1648" y="2305"/>
                  <a:pt x="1657" y="2311"/>
                </a:cubicBezTo>
                <a:cubicBezTo>
                  <a:pt x="1665" y="2318"/>
                  <a:pt x="1696" y="2337"/>
                  <a:pt x="1696" y="2337"/>
                </a:cubicBezTo>
                <a:cubicBezTo>
                  <a:pt x="1696" y="2337"/>
                  <a:pt x="1711" y="2361"/>
                  <a:pt x="1719" y="2361"/>
                </a:cubicBezTo>
                <a:cubicBezTo>
                  <a:pt x="1728" y="2361"/>
                  <a:pt x="1737" y="2387"/>
                  <a:pt x="1745" y="2395"/>
                </a:cubicBezTo>
                <a:cubicBezTo>
                  <a:pt x="1754" y="2404"/>
                  <a:pt x="1767" y="2419"/>
                  <a:pt x="1778" y="2419"/>
                </a:cubicBezTo>
                <a:cubicBezTo>
                  <a:pt x="1788" y="2419"/>
                  <a:pt x="1793" y="2389"/>
                  <a:pt x="1797" y="2383"/>
                </a:cubicBezTo>
                <a:cubicBezTo>
                  <a:pt x="1801" y="2376"/>
                  <a:pt x="1806" y="2404"/>
                  <a:pt x="1810" y="2417"/>
                </a:cubicBezTo>
                <a:cubicBezTo>
                  <a:pt x="1814" y="2430"/>
                  <a:pt x="1808" y="2441"/>
                  <a:pt x="1810" y="2454"/>
                </a:cubicBezTo>
                <a:cubicBezTo>
                  <a:pt x="1812" y="2467"/>
                  <a:pt x="1819" y="2507"/>
                  <a:pt x="1823" y="2525"/>
                </a:cubicBezTo>
                <a:cubicBezTo>
                  <a:pt x="1827" y="2542"/>
                  <a:pt x="1864" y="2613"/>
                  <a:pt x="1871" y="2630"/>
                </a:cubicBezTo>
                <a:cubicBezTo>
                  <a:pt x="1877" y="2647"/>
                  <a:pt x="1899" y="2686"/>
                  <a:pt x="1903" y="2699"/>
                </a:cubicBezTo>
                <a:cubicBezTo>
                  <a:pt x="1907" y="2712"/>
                  <a:pt x="1925" y="2706"/>
                  <a:pt x="1931" y="2699"/>
                </a:cubicBezTo>
                <a:cubicBezTo>
                  <a:pt x="1937" y="2693"/>
                  <a:pt x="1955" y="2647"/>
                  <a:pt x="1955" y="2637"/>
                </a:cubicBezTo>
                <a:cubicBezTo>
                  <a:pt x="1955" y="2626"/>
                  <a:pt x="1966" y="2622"/>
                  <a:pt x="1968" y="2615"/>
                </a:cubicBezTo>
                <a:cubicBezTo>
                  <a:pt x="1970" y="2609"/>
                  <a:pt x="1974" y="2585"/>
                  <a:pt x="1970" y="2572"/>
                </a:cubicBezTo>
                <a:cubicBezTo>
                  <a:pt x="1966" y="2559"/>
                  <a:pt x="1974" y="2533"/>
                  <a:pt x="1974" y="2533"/>
                </a:cubicBezTo>
                <a:cubicBezTo>
                  <a:pt x="2004" y="2523"/>
                  <a:pt x="2004" y="2523"/>
                  <a:pt x="2004" y="2523"/>
                </a:cubicBezTo>
                <a:cubicBezTo>
                  <a:pt x="2004" y="2523"/>
                  <a:pt x="2024" y="2499"/>
                  <a:pt x="2041" y="2486"/>
                </a:cubicBezTo>
                <a:cubicBezTo>
                  <a:pt x="2058" y="2473"/>
                  <a:pt x="2065" y="2464"/>
                  <a:pt x="2078" y="2454"/>
                </a:cubicBezTo>
                <a:cubicBezTo>
                  <a:pt x="2091" y="2443"/>
                  <a:pt x="2102" y="2430"/>
                  <a:pt x="2115" y="2426"/>
                </a:cubicBezTo>
                <a:cubicBezTo>
                  <a:pt x="2128" y="2421"/>
                  <a:pt x="2121" y="2410"/>
                  <a:pt x="2121" y="2398"/>
                </a:cubicBezTo>
                <a:cubicBezTo>
                  <a:pt x="2121" y="2385"/>
                  <a:pt x="2138" y="2385"/>
                  <a:pt x="2156" y="2387"/>
                </a:cubicBezTo>
                <a:cubicBezTo>
                  <a:pt x="2173" y="2389"/>
                  <a:pt x="2179" y="2387"/>
                  <a:pt x="2184" y="2380"/>
                </a:cubicBezTo>
                <a:cubicBezTo>
                  <a:pt x="2188" y="2374"/>
                  <a:pt x="2207" y="2367"/>
                  <a:pt x="2218" y="2365"/>
                </a:cubicBezTo>
                <a:cubicBezTo>
                  <a:pt x="2229" y="2363"/>
                  <a:pt x="2223" y="2385"/>
                  <a:pt x="2220" y="2393"/>
                </a:cubicBezTo>
                <a:cubicBezTo>
                  <a:pt x="2218" y="2402"/>
                  <a:pt x="2238" y="2413"/>
                  <a:pt x="2240" y="2421"/>
                </a:cubicBezTo>
                <a:cubicBezTo>
                  <a:pt x="2242" y="2430"/>
                  <a:pt x="2246" y="2441"/>
                  <a:pt x="2255" y="2451"/>
                </a:cubicBezTo>
                <a:cubicBezTo>
                  <a:pt x="2264" y="2462"/>
                  <a:pt x="2277" y="2477"/>
                  <a:pt x="2281" y="2486"/>
                </a:cubicBezTo>
                <a:cubicBezTo>
                  <a:pt x="2285" y="2495"/>
                  <a:pt x="2285" y="2510"/>
                  <a:pt x="2290" y="2527"/>
                </a:cubicBezTo>
                <a:cubicBezTo>
                  <a:pt x="2294" y="2544"/>
                  <a:pt x="2307" y="2538"/>
                  <a:pt x="2322" y="2527"/>
                </a:cubicBezTo>
                <a:cubicBezTo>
                  <a:pt x="2337" y="2516"/>
                  <a:pt x="2341" y="2531"/>
                  <a:pt x="2346" y="2544"/>
                </a:cubicBezTo>
                <a:cubicBezTo>
                  <a:pt x="2350" y="2557"/>
                  <a:pt x="2374" y="2561"/>
                  <a:pt x="2369" y="2570"/>
                </a:cubicBezTo>
                <a:cubicBezTo>
                  <a:pt x="2365" y="2579"/>
                  <a:pt x="2367" y="2613"/>
                  <a:pt x="2365" y="2628"/>
                </a:cubicBezTo>
                <a:cubicBezTo>
                  <a:pt x="2363" y="2643"/>
                  <a:pt x="2372" y="2695"/>
                  <a:pt x="2376" y="2714"/>
                </a:cubicBezTo>
                <a:cubicBezTo>
                  <a:pt x="2380" y="2734"/>
                  <a:pt x="2408" y="2768"/>
                  <a:pt x="2415" y="2777"/>
                </a:cubicBezTo>
                <a:cubicBezTo>
                  <a:pt x="2421" y="2785"/>
                  <a:pt x="2421" y="2807"/>
                  <a:pt x="2419" y="2818"/>
                </a:cubicBezTo>
                <a:cubicBezTo>
                  <a:pt x="2417" y="2828"/>
                  <a:pt x="2432" y="2835"/>
                  <a:pt x="2441" y="2841"/>
                </a:cubicBezTo>
                <a:cubicBezTo>
                  <a:pt x="2449" y="2848"/>
                  <a:pt x="2471" y="2854"/>
                  <a:pt x="2482" y="2867"/>
                </a:cubicBezTo>
                <a:cubicBezTo>
                  <a:pt x="2492" y="2880"/>
                  <a:pt x="2495" y="2854"/>
                  <a:pt x="2492" y="2846"/>
                </a:cubicBezTo>
                <a:cubicBezTo>
                  <a:pt x="2490" y="2837"/>
                  <a:pt x="2488" y="2831"/>
                  <a:pt x="2505" y="2826"/>
                </a:cubicBezTo>
                <a:cubicBezTo>
                  <a:pt x="2523" y="2822"/>
                  <a:pt x="2501" y="2811"/>
                  <a:pt x="2492" y="2803"/>
                </a:cubicBezTo>
                <a:cubicBezTo>
                  <a:pt x="2484" y="2794"/>
                  <a:pt x="2475" y="2790"/>
                  <a:pt x="2462" y="2785"/>
                </a:cubicBezTo>
                <a:cubicBezTo>
                  <a:pt x="2449" y="2781"/>
                  <a:pt x="2441" y="2762"/>
                  <a:pt x="2432" y="2751"/>
                </a:cubicBezTo>
                <a:cubicBezTo>
                  <a:pt x="2423" y="2740"/>
                  <a:pt x="2415" y="2716"/>
                  <a:pt x="2402" y="2701"/>
                </a:cubicBezTo>
                <a:cubicBezTo>
                  <a:pt x="2389" y="2686"/>
                  <a:pt x="2385" y="2656"/>
                  <a:pt x="2382" y="2639"/>
                </a:cubicBezTo>
                <a:cubicBezTo>
                  <a:pt x="2380" y="2622"/>
                  <a:pt x="2402" y="2594"/>
                  <a:pt x="2406" y="2583"/>
                </a:cubicBezTo>
                <a:cubicBezTo>
                  <a:pt x="2410" y="2572"/>
                  <a:pt x="2417" y="2585"/>
                  <a:pt x="2428" y="2591"/>
                </a:cubicBezTo>
                <a:cubicBezTo>
                  <a:pt x="2438" y="2598"/>
                  <a:pt x="2436" y="2600"/>
                  <a:pt x="2445" y="2600"/>
                </a:cubicBezTo>
                <a:cubicBezTo>
                  <a:pt x="2454" y="2600"/>
                  <a:pt x="2464" y="2617"/>
                  <a:pt x="2464" y="2628"/>
                </a:cubicBezTo>
                <a:cubicBezTo>
                  <a:pt x="2464" y="2639"/>
                  <a:pt x="2490" y="2652"/>
                  <a:pt x="2499" y="2656"/>
                </a:cubicBezTo>
                <a:cubicBezTo>
                  <a:pt x="2508" y="2660"/>
                  <a:pt x="2512" y="2673"/>
                  <a:pt x="2512" y="2686"/>
                </a:cubicBezTo>
                <a:cubicBezTo>
                  <a:pt x="2512" y="2699"/>
                  <a:pt x="2546" y="2663"/>
                  <a:pt x="2553" y="2652"/>
                </a:cubicBezTo>
                <a:cubicBezTo>
                  <a:pt x="2559" y="2641"/>
                  <a:pt x="2559" y="2643"/>
                  <a:pt x="2570" y="2645"/>
                </a:cubicBezTo>
                <a:cubicBezTo>
                  <a:pt x="2581" y="2647"/>
                  <a:pt x="2585" y="2628"/>
                  <a:pt x="2594" y="2628"/>
                </a:cubicBezTo>
                <a:cubicBezTo>
                  <a:pt x="2603" y="2628"/>
                  <a:pt x="2609" y="2619"/>
                  <a:pt x="2613" y="2609"/>
                </a:cubicBezTo>
                <a:cubicBezTo>
                  <a:pt x="2618" y="2598"/>
                  <a:pt x="2605" y="2579"/>
                  <a:pt x="2598" y="2559"/>
                </a:cubicBezTo>
                <a:cubicBezTo>
                  <a:pt x="2592" y="2540"/>
                  <a:pt x="2579" y="2525"/>
                  <a:pt x="2568" y="2518"/>
                </a:cubicBezTo>
                <a:cubicBezTo>
                  <a:pt x="2557" y="2512"/>
                  <a:pt x="2536" y="2471"/>
                  <a:pt x="2525" y="2449"/>
                </a:cubicBezTo>
                <a:cubicBezTo>
                  <a:pt x="2514" y="2428"/>
                  <a:pt x="2546" y="2408"/>
                  <a:pt x="2562" y="2400"/>
                </a:cubicBezTo>
                <a:cubicBezTo>
                  <a:pt x="2577" y="2391"/>
                  <a:pt x="2583" y="2387"/>
                  <a:pt x="2592" y="2387"/>
                </a:cubicBezTo>
                <a:cubicBezTo>
                  <a:pt x="2600" y="2387"/>
                  <a:pt x="2611" y="2402"/>
                  <a:pt x="2611" y="2402"/>
                </a:cubicBezTo>
                <a:cubicBezTo>
                  <a:pt x="2607" y="2441"/>
                  <a:pt x="2607" y="2441"/>
                  <a:pt x="2607" y="2441"/>
                </a:cubicBezTo>
                <a:cubicBezTo>
                  <a:pt x="2607" y="2441"/>
                  <a:pt x="2594" y="2454"/>
                  <a:pt x="2590" y="2467"/>
                </a:cubicBezTo>
                <a:cubicBezTo>
                  <a:pt x="2585" y="2479"/>
                  <a:pt x="2611" y="2475"/>
                  <a:pt x="2620" y="2473"/>
                </a:cubicBezTo>
                <a:cubicBezTo>
                  <a:pt x="2629" y="2471"/>
                  <a:pt x="2648" y="2434"/>
                  <a:pt x="2639" y="2432"/>
                </a:cubicBezTo>
                <a:cubicBezTo>
                  <a:pt x="2631" y="2430"/>
                  <a:pt x="2639" y="2406"/>
                  <a:pt x="2641" y="2398"/>
                </a:cubicBezTo>
                <a:cubicBezTo>
                  <a:pt x="2644" y="2389"/>
                  <a:pt x="2665" y="2389"/>
                  <a:pt x="2676" y="2387"/>
                </a:cubicBezTo>
                <a:cubicBezTo>
                  <a:pt x="2687" y="2385"/>
                  <a:pt x="2704" y="2374"/>
                  <a:pt x="2724" y="2374"/>
                </a:cubicBezTo>
                <a:cubicBezTo>
                  <a:pt x="2743" y="2374"/>
                  <a:pt x="2778" y="2335"/>
                  <a:pt x="2786" y="2329"/>
                </a:cubicBezTo>
                <a:cubicBezTo>
                  <a:pt x="2795" y="2322"/>
                  <a:pt x="2816" y="2311"/>
                  <a:pt x="2832" y="2296"/>
                </a:cubicBezTo>
                <a:cubicBezTo>
                  <a:pt x="2847" y="2281"/>
                  <a:pt x="2851" y="2249"/>
                  <a:pt x="2864" y="2236"/>
                </a:cubicBezTo>
                <a:cubicBezTo>
                  <a:pt x="2877" y="2223"/>
                  <a:pt x="2883" y="2167"/>
                  <a:pt x="2870" y="2167"/>
                </a:cubicBezTo>
                <a:cubicBezTo>
                  <a:pt x="2857" y="2167"/>
                  <a:pt x="2857" y="2141"/>
                  <a:pt x="2857" y="2141"/>
                </a:cubicBezTo>
                <a:cubicBezTo>
                  <a:pt x="2857" y="2141"/>
                  <a:pt x="2866" y="2120"/>
                  <a:pt x="2866" y="2102"/>
                </a:cubicBezTo>
                <a:cubicBezTo>
                  <a:pt x="2866" y="2085"/>
                  <a:pt x="2868" y="2085"/>
                  <a:pt x="2855" y="2081"/>
                </a:cubicBezTo>
                <a:cubicBezTo>
                  <a:pt x="2842" y="2077"/>
                  <a:pt x="2844" y="2062"/>
                  <a:pt x="2832" y="2044"/>
                </a:cubicBezTo>
                <a:cubicBezTo>
                  <a:pt x="2819" y="2027"/>
                  <a:pt x="2832" y="2023"/>
                  <a:pt x="2832" y="2023"/>
                </a:cubicBezTo>
                <a:cubicBezTo>
                  <a:pt x="2855" y="2003"/>
                  <a:pt x="2855" y="2003"/>
                  <a:pt x="2855" y="2003"/>
                </a:cubicBezTo>
                <a:cubicBezTo>
                  <a:pt x="2855" y="2003"/>
                  <a:pt x="2881" y="1982"/>
                  <a:pt x="2886" y="1971"/>
                </a:cubicBezTo>
                <a:cubicBezTo>
                  <a:pt x="2890" y="1960"/>
                  <a:pt x="2864" y="1971"/>
                  <a:pt x="2857" y="1973"/>
                </a:cubicBezTo>
                <a:cubicBezTo>
                  <a:pt x="2851" y="1975"/>
                  <a:pt x="2832" y="1984"/>
                  <a:pt x="2814" y="1982"/>
                </a:cubicBezTo>
                <a:cubicBezTo>
                  <a:pt x="2797" y="1980"/>
                  <a:pt x="2816" y="1965"/>
                  <a:pt x="2812" y="1958"/>
                </a:cubicBezTo>
                <a:cubicBezTo>
                  <a:pt x="2808" y="1952"/>
                  <a:pt x="2797" y="1954"/>
                  <a:pt x="2793" y="1943"/>
                </a:cubicBezTo>
                <a:cubicBezTo>
                  <a:pt x="2788" y="1932"/>
                  <a:pt x="2803" y="1922"/>
                  <a:pt x="2810" y="1919"/>
                </a:cubicBezTo>
                <a:cubicBezTo>
                  <a:pt x="2816" y="1917"/>
                  <a:pt x="2832" y="1911"/>
                  <a:pt x="2834" y="1898"/>
                </a:cubicBezTo>
                <a:cubicBezTo>
                  <a:pt x="2836" y="1885"/>
                  <a:pt x="2862" y="1889"/>
                  <a:pt x="2868" y="1891"/>
                </a:cubicBezTo>
                <a:cubicBezTo>
                  <a:pt x="2875" y="1894"/>
                  <a:pt x="2890" y="1911"/>
                  <a:pt x="2890" y="1919"/>
                </a:cubicBezTo>
                <a:cubicBezTo>
                  <a:pt x="2890" y="1928"/>
                  <a:pt x="2940" y="1913"/>
                  <a:pt x="2940" y="1913"/>
                </a:cubicBezTo>
                <a:cubicBezTo>
                  <a:pt x="2940" y="1913"/>
                  <a:pt x="2959" y="1922"/>
                  <a:pt x="2957" y="1932"/>
                </a:cubicBezTo>
                <a:cubicBezTo>
                  <a:pt x="2955" y="1943"/>
                  <a:pt x="2957" y="1952"/>
                  <a:pt x="2950" y="1960"/>
                </a:cubicBezTo>
                <a:cubicBezTo>
                  <a:pt x="2944" y="1969"/>
                  <a:pt x="2968" y="1969"/>
                  <a:pt x="2976" y="1969"/>
                </a:cubicBezTo>
                <a:cubicBezTo>
                  <a:pt x="2985" y="1969"/>
                  <a:pt x="2993" y="1982"/>
                  <a:pt x="2991" y="1990"/>
                </a:cubicBezTo>
                <a:cubicBezTo>
                  <a:pt x="2989" y="1999"/>
                  <a:pt x="2981" y="2010"/>
                  <a:pt x="2978" y="2021"/>
                </a:cubicBezTo>
                <a:cubicBezTo>
                  <a:pt x="2976" y="2031"/>
                  <a:pt x="2989" y="2044"/>
                  <a:pt x="3000" y="2059"/>
                </a:cubicBezTo>
                <a:cubicBezTo>
                  <a:pt x="3011" y="2074"/>
                  <a:pt x="3054" y="2027"/>
                  <a:pt x="3065" y="2014"/>
                </a:cubicBezTo>
                <a:cubicBezTo>
                  <a:pt x="3076" y="2001"/>
                  <a:pt x="3065" y="1975"/>
                  <a:pt x="3052" y="1973"/>
                </a:cubicBezTo>
                <a:cubicBezTo>
                  <a:pt x="3039" y="1971"/>
                  <a:pt x="3041" y="1952"/>
                  <a:pt x="3017" y="1943"/>
                </a:cubicBezTo>
                <a:cubicBezTo>
                  <a:pt x="2993" y="1934"/>
                  <a:pt x="3015" y="1930"/>
                  <a:pt x="3017" y="1915"/>
                </a:cubicBezTo>
                <a:cubicBezTo>
                  <a:pt x="3019" y="1900"/>
                  <a:pt x="3030" y="1891"/>
                  <a:pt x="3035" y="1878"/>
                </a:cubicBezTo>
                <a:cubicBezTo>
                  <a:pt x="3039" y="1866"/>
                  <a:pt x="3058" y="1853"/>
                  <a:pt x="3065" y="1840"/>
                </a:cubicBezTo>
                <a:cubicBezTo>
                  <a:pt x="3071" y="1827"/>
                  <a:pt x="3078" y="1820"/>
                  <a:pt x="3104" y="1820"/>
                </a:cubicBezTo>
                <a:cubicBezTo>
                  <a:pt x="3130" y="1820"/>
                  <a:pt x="3134" y="1799"/>
                  <a:pt x="3143" y="1805"/>
                </a:cubicBezTo>
                <a:cubicBezTo>
                  <a:pt x="3151" y="1812"/>
                  <a:pt x="3201" y="1760"/>
                  <a:pt x="3207" y="1747"/>
                </a:cubicBezTo>
                <a:cubicBezTo>
                  <a:pt x="3214" y="1734"/>
                  <a:pt x="3248" y="1682"/>
                  <a:pt x="3255" y="1667"/>
                </a:cubicBezTo>
                <a:cubicBezTo>
                  <a:pt x="3261" y="1652"/>
                  <a:pt x="3279" y="1618"/>
                  <a:pt x="3287" y="1598"/>
                </a:cubicBezTo>
                <a:cubicBezTo>
                  <a:pt x="3296" y="1579"/>
                  <a:pt x="3294" y="1538"/>
                  <a:pt x="3289" y="1521"/>
                </a:cubicBezTo>
                <a:cubicBezTo>
                  <a:pt x="3285" y="1504"/>
                  <a:pt x="3307" y="1484"/>
                  <a:pt x="3315" y="1486"/>
                </a:cubicBezTo>
                <a:cubicBezTo>
                  <a:pt x="3324" y="1489"/>
                  <a:pt x="3324" y="1549"/>
                  <a:pt x="3324" y="1598"/>
                </a:cubicBezTo>
                <a:cubicBezTo>
                  <a:pt x="3324" y="1648"/>
                  <a:pt x="3330" y="1700"/>
                  <a:pt x="3335" y="1691"/>
                </a:cubicBezTo>
                <a:cubicBezTo>
                  <a:pt x="3339" y="1682"/>
                  <a:pt x="3343" y="1639"/>
                  <a:pt x="3343" y="1626"/>
                </a:cubicBezTo>
                <a:cubicBezTo>
                  <a:pt x="3343" y="1613"/>
                  <a:pt x="3356" y="1611"/>
                  <a:pt x="3369" y="1609"/>
                </a:cubicBezTo>
                <a:cubicBezTo>
                  <a:pt x="3382" y="1607"/>
                  <a:pt x="3352" y="1517"/>
                  <a:pt x="3350" y="1480"/>
                </a:cubicBezTo>
                <a:cubicBezTo>
                  <a:pt x="3348" y="1443"/>
                  <a:pt x="3358" y="1430"/>
                  <a:pt x="3337" y="1426"/>
                </a:cubicBezTo>
                <a:cubicBezTo>
                  <a:pt x="3315" y="1422"/>
                  <a:pt x="3332" y="1441"/>
                  <a:pt x="3324" y="1445"/>
                </a:cubicBezTo>
                <a:cubicBezTo>
                  <a:pt x="3315" y="1450"/>
                  <a:pt x="3300" y="1441"/>
                  <a:pt x="3289" y="1437"/>
                </a:cubicBezTo>
                <a:cubicBezTo>
                  <a:pt x="3279" y="1433"/>
                  <a:pt x="3268" y="1422"/>
                  <a:pt x="3255" y="1426"/>
                </a:cubicBezTo>
                <a:cubicBezTo>
                  <a:pt x="3242" y="1430"/>
                  <a:pt x="3240" y="1428"/>
                  <a:pt x="3225" y="1422"/>
                </a:cubicBezTo>
                <a:cubicBezTo>
                  <a:pt x="3209" y="1415"/>
                  <a:pt x="3227" y="1400"/>
                  <a:pt x="3214" y="1394"/>
                </a:cubicBezTo>
                <a:cubicBezTo>
                  <a:pt x="3201" y="1387"/>
                  <a:pt x="3199" y="1398"/>
                  <a:pt x="3181" y="1400"/>
                </a:cubicBezTo>
                <a:cubicBezTo>
                  <a:pt x="3164" y="1402"/>
                  <a:pt x="3184" y="1387"/>
                  <a:pt x="3190" y="1379"/>
                </a:cubicBezTo>
                <a:cubicBezTo>
                  <a:pt x="3196" y="1370"/>
                  <a:pt x="3294" y="1271"/>
                  <a:pt x="3304" y="1252"/>
                </a:cubicBezTo>
                <a:cubicBezTo>
                  <a:pt x="3315" y="1232"/>
                  <a:pt x="3354" y="1211"/>
                  <a:pt x="3371" y="1209"/>
                </a:cubicBezTo>
                <a:cubicBezTo>
                  <a:pt x="3389" y="1206"/>
                  <a:pt x="3458" y="1202"/>
                  <a:pt x="3466" y="1209"/>
                </a:cubicBezTo>
                <a:cubicBezTo>
                  <a:pt x="3475" y="1215"/>
                  <a:pt x="3486" y="1189"/>
                  <a:pt x="3501" y="1189"/>
                </a:cubicBezTo>
                <a:cubicBezTo>
                  <a:pt x="3516" y="1189"/>
                  <a:pt x="3531" y="1209"/>
                  <a:pt x="3544" y="1217"/>
                </a:cubicBezTo>
                <a:cubicBezTo>
                  <a:pt x="3557" y="1226"/>
                  <a:pt x="3615" y="1219"/>
                  <a:pt x="3622" y="1209"/>
                </a:cubicBezTo>
                <a:cubicBezTo>
                  <a:pt x="3628" y="1198"/>
                  <a:pt x="3611" y="1187"/>
                  <a:pt x="3598" y="1178"/>
                </a:cubicBezTo>
                <a:cubicBezTo>
                  <a:pt x="3585" y="1170"/>
                  <a:pt x="3646" y="1107"/>
                  <a:pt x="3652" y="1101"/>
                </a:cubicBezTo>
                <a:cubicBezTo>
                  <a:pt x="3659" y="1094"/>
                  <a:pt x="3687" y="1088"/>
                  <a:pt x="3710" y="1086"/>
                </a:cubicBezTo>
                <a:cubicBezTo>
                  <a:pt x="3734" y="1084"/>
                  <a:pt x="3726" y="1103"/>
                  <a:pt x="3719" y="1116"/>
                </a:cubicBezTo>
                <a:cubicBezTo>
                  <a:pt x="3713" y="1129"/>
                  <a:pt x="3726" y="1153"/>
                  <a:pt x="3736" y="1157"/>
                </a:cubicBezTo>
                <a:cubicBezTo>
                  <a:pt x="3747" y="1161"/>
                  <a:pt x="3751" y="1118"/>
                  <a:pt x="3751" y="1118"/>
                </a:cubicBezTo>
                <a:cubicBezTo>
                  <a:pt x="3751" y="1118"/>
                  <a:pt x="3780" y="1094"/>
                  <a:pt x="3777" y="1086"/>
                </a:cubicBezTo>
                <a:cubicBezTo>
                  <a:pt x="3775" y="1077"/>
                  <a:pt x="3801" y="1051"/>
                  <a:pt x="3801" y="1051"/>
                </a:cubicBezTo>
                <a:cubicBezTo>
                  <a:pt x="3801" y="1051"/>
                  <a:pt x="3823" y="1051"/>
                  <a:pt x="3831" y="1060"/>
                </a:cubicBezTo>
                <a:cubicBezTo>
                  <a:pt x="3840" y="1069"/>
                  <a:pt x="3821" y="1069"/>
                  <a:pt x="3810" y="1075"/>
                </a:cubicBezTo>
                <a:cubicBezTo>
                  <a:pt x="3799" y="1081"/>
                  <a:pt x="3806" y="1118"/>
                  <a:pt x="3803" y="1127"/>
                </a:cubicBezTo>
                <a:cubicBezTo>
                  <a:pt x="3801" y="1135"/>
                  <a:pt x="3771" y="1148"/>
                  <a:pt x="3771" y="1148"/>
                </a:cubicBezTo>
                <a:cubicBezTo>
                  <a:pt x="3771" y="1148"/>
                  <a:pt x="3713" y="1202"/>
                  <a:pt x="3708" y="1219"/>
                </a:cubicBezTo>
                <a:cubicBezTo>
                  <a:pt x="3704" y="1237"/>
                  <a:pt x="3663" y="1267"/>
                  <a:pt x="3644" y="1293"/>
                </a:cubicBezTo>
                <a:cubicBezTo>
                  <a:pt x="3624" y="1318"/>
                  <a:pt x="3622" y="1433"/>
                  <a:pt x="3624" y="1448"/>
                </a:cubicBezTo>
                <a:cubicBezTo>
                  <a:pt x="3626" y="1463"/>
                  <a:pt x="3646" y="1525"/>
                  <a:pt x="3648" y="1540"/>
                </a:cubicBezTo>
                <a:cubicBezTo>
                  <a:pt x="3650" y="1555"/>
                  <a:pt x="3689" y="1482"/>
                  <a:pt x="3691" y="1467"/>
                </a:cubicBezTo>
                <a:cubicBezTo>
                  <a:pt x="3693" y="1452"/>
                  <a:pt x="3713" y="1458"/>
                  <a:pt x="3719" y="1454"/>
                </a:cubicBezTo>
                <a:cubicBezTo>
                  <a:pt x="3726" y="1450"/>
                  <a:pt x="3721" y="1426"/>
                  <a:pt x="3719" y="1415"/>
                </a:cubicBezTo>
                <a:cubicBezTo>
                  <a:pt x="3717" y="1405"/>
                  <a:pt x="3736" y="1405"/>
                  <a:pt x="3747" y="1400"/>
                </a:cubicBezTo>
                <a:cubicBezTo>
                  <a:pt x="3758" y="1396"/>
                  <a:pt x="3760" y="1377"/>
                  <a:pt x="3758" y="1357"/>
                </a:cubicBezTo>
                <a:cubicBezTo>
                  <a:pt x="3756" y="1338"/>
                  <a:pt x="3767" y="1338"/>
                  <a:pt x="3788" y="1342"/>
                </a:cubicBezTo>
                <a:cubicBezTo>
                  <a:pt x="3810" y="1346"/>
                  <a:pt x="3786" y="1297"/>
                  <a:pt x="3788" y="1280"/>
                </a:cubicBezTo>
                <a:cubicBezTo>
                  <a:pt x="3790" y="1262"/>
                  <a:pt x="3782" y="1269"/>
                  <a:pt x="3771" y="1269"/>
                </a:cubicBezTo>
                <a:cubicBezTo>
                  <a:pt x="3760" y="1269"/>
                  <a:pt x="3797" y="1193"/>
                  <a:pt x="3801" y="1185"/>
                </a:cubicBezTo>
                <a:cubicBezTo>
                  <a:pt x="3806" y="1176"/>
                  <a:pt x="3834" y="1168"/>
                  <a:pt x="3840" y="1161"/>
                </a:cubicBezTo>
                <a:cubicBezTo>
                  <a:pt x="3846" y="1155"/>
                  <a:pt x="3849" y="1172"/>
                  <a:pt x="3857" y="1181"/>
                </a:cubicBezTo>
                <a:cubicBezTo>
                  <a:pt x="3866" y="1189"/>
                  <a:pt x="3857" y="1181"/>
                  <a:pt x="3868" y="1163"/>
                </a:cubicBezTo>
                <a:cubicBezTo>
                  <a:pt x="3879" y="1146"/>
                  <a:pt x="3877" y="1159"/>
                  <a:pt x="3894" y="1155"/>
                </a:cubicBezTo>
                <a:cubicBezTo>
                  <a:pt x="3911" y="1150"/>
                  <a:pt x="3918" y="1155"/>
                  <a:pt x="3926" y="1159"/>
                </a:cubicBezTo>
                <a:cubicBezTo>
                  <a:pt x="3935" y="1163"/>
                  <a:pt x="3931" y="1183"/>
                  <a:pt x="3942" y="1187"/>
                </a:cubicBezTo>
                <a:cubicBezTo>
                  <a:pt x="3952" y="1191"/>
                  <a:pt x="3957" y="1176"/>
                  <a:pt x="3955" y="1159"/>
                </a:cubicBezTo>
                <a:cubicBezTo>
                  <a:pt x="3952" y="1142"/>
                  <a:pt x="3980" y="1122"/>
                  <a:pt x="3989" y="1114"/>
                </a:cubicBezTo>
                <a:cubicBezTo>
                  <a:pt x="3998" y="1105"/>
                  <a:pt x="4011" y="1099"/>
                  <a:pt x="4028" y="1086"/>
                </a:cubicBezTo>
                <a:cubicBezTo>
                  <a:pt x="4045" y="1073"/>
                  <a:pt x="4088" y="1053"/>
                  <a:pt x="4097" y="1049"/>
                </a:cubicBezTo>
                <a:cubicBezTo>
                  <a:pt x="4106" y="1045"/>
                  <a:pt x="4119" y="1056"/>
                  <a:pt x="4132" y="1064"/>
                </a:cubicBezTo>
                <a:cubicBezTo>
                  <a:pt x="4145" y="1073"/>
                  <a:pt x="4145" y="1023"/>
                  <a:pt x="4145" y="1013"/>
                </a:cubicBezTo>
                <a:cubicBezTo>
                  <a:pt x="4145" y="1002"/>
                  <a:pt x="4123" y="969"/>
                  <a:pt x="4099" y="954"/>
                </a:cubicBezTo>
                <a:cubicBezTo>
                  <a:pt x="4075" y="939"/>
                  <a:pt x="4093" y="935"/>
                  <a:pt x="4103" y="931"/>
                </a:cubicBezTo>
                <a:cubicBezTo>
                  <a:pt x="4114" y="926"/>
                  <a:pt x="4132" y="926"/>
                  <a:pt x="4147" y="920"/>
                </a:cubicBezTo>
                <a:cubicBezTo>
                  <a:pt x="4162" y="913"/>
                  <a:pt x="4170" y="900"/>
                  <a:pt x="4173" y="890"/>
                </a:cubicBezTo>
                <a:cubicBezTo>
                  <a:pt x="4175" y="879"/>
                  <a:pt x="4168" y="866"/>
                  <a:pt x="4186" y="864"/>
                </a:cubicBezTo>
                <a:cubicBezTo>
                  <a:pt x="4203" y="862"/>
                  <a:pt x="4203" y="903"/>
                  <a:pt x="4203" y="903"/>
                </a:cubicBezTo>
                <a:cubicBezTo>
                  <a:pt x="4237" y="903"/>
                  <a:pt x="4237" y="903"/>
                  <a:pt x="4237" y="903"/>
                </a:cubicBezTo>
                <a:cubicBezTo>
                  <a:pt x="4250" y="903"/>
                  <a:pt x="4244" y="920"/>
                  <a:pt x="4242" y="926"/>
                </a:cubicBezTo>
                <a:cubicBezTo>
                  <a:pt x="4240" y="933"/>
                  <a:pt x="4261" y="939"/>
                  <a:pt x="4270" y="941"/>
                </a:cubicBezTo>
                <a:cubicBezTo>
                  <a:pt x="4278" y="944"/>
                  <a:pt x="4302" y="959"/>
                  <a:pt x="4317" y="965"/>
                </a:cubicBezTo>
                <a:cubicBezTo>
                  <a:pt x="4332" y="972"/>
                  <a:pt x="4330" y="911"/>
                  <a:pt x="4330" y="900"/>
                </a:cubicBezTo>
                <a:cubicBezTo>
                  <a:pt x="4330" y="890"/>
                  <a:pt x="4363" y="881"/>
                  <a:pt x="4369" y="875"/>
                </a:cubicBezTo>
                <a:cubicBezTo>
                  <a:pt x="4376" y="868"/>
                  <a:pt x="4371" y="862"/>
                  <a:pt x="4363" y="851"/>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87" name="Google Shape;87;p19"/>
          <p:cNvSpPr/>
          <p:nvPr/>
        </p:nvSpPr>
        <p:spPr>
          <a:xfrm>
            <a:off x="5216580" y="3497756"/>
            <a:ext cx="104612" cy="130764"/>
          </a:xfrm>
          <a:custGeom>
            <a:avLst/>
            <a:gdLst/>
            <a:ahLst/>
            <a:cxnLst/>
            <a:rect l="l" t="t" r="r" b="b"/>
            <a:pathLst>
              <a:path w="115" h="144" extrusionOk="0">
                <a:moveTo>
                  <a:pt x="9" y="32"/>
                </a:moveTo>
                <a:cubicBezTo>
                  <a:pt x="7" y="41"/>
                  <a:pt x="18" y="54"/>
                  <a:pt x="24" y="65"/>
                </a:cubicBezTo>
                <a:cubicBezTo>
                  <a:pt x="31" y="75"/>
                  <a:pt x="33" y="86"/>
                  <a:pt x="24" y="101"/>
                </a:cubicBezTo>
                <a:cubicBezTo>
                  <a:pt x="16" y="116"/>
                  <a:pt x="0" y="123"/>
                  <a:pt x="11" y="134"/>
                </a:cubicBezTo>
                <a:cubicBezTo>
                  <a:pt x="22" y="144"/>
                  <a:pt x="37" y="144"/>
                  <a:pt x="44" y="138"/>
                </a:cubicBezTo>
                <a:cubicBezTo>
                  <a:pt x="50" y="131"/>
                  <a:pt x="65" y="123"/>
                  <a:pt x="74" y="118"/>
                </a:cubicBezTo>
                <a:cubicBezTo>
                  <a:pt x="83" y="114"/>
                  <a:pt x="93" y="116"/>
                  <a:pt x="95" y="108"/>
                </a:cubicBezTo>
                <a:cubicBezTo>
                  <a:pt x="98" y="99"/>
                  <a:pt x="95" y="73"/>
                  <a:pt x="98" y="67"/>
                </a:cubicBezTo>
                <a:cubicBezTo>
                  <a:pt x="100" y="60"/>
                  <a:pt x="106" y="45"/>
                  <a:pt x="106" y="45"/>
                </a:cubicBezTo>
                <a:cubicBezTo>
                  <a:pt x="106" y="45"/>
                  <a:pt x="115" y="30"/>
                  <a:pt x="108" y="24"/>
                </a:cubicBezTo>
                <a:cubicBezTo>
                  <a:pt x="102" y="17"/>
                  <a:pt x="78" y="0"/>
                  <a:pt x="78" y="0"/>
                </a:cubicBezTo>
                <a:cubicBezTo>
                  <a:pt x="65" y="26"/>
                  <a:pt x="65" y="26"/>
                  <a:pt x="65" y="26"/>
                </a:cubicBezTo>
                <a:cubicBezTo>
                  <a:pt x="65" y="26"/>
                  <a:pt x="52" y="39"/>
                  <a:pt x="44" y="34"/>
                </a:cubicBezTo>
                <a:cubicBezTo>
                  <a:pt x="35" y="30"/>
                  <a:pt x="9" y="32"/>
                  <a:pt x="9" y="32"/>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88" name="Google Shape;88;p19"/>
          <p:cNvSpPr/>
          <p:nvPr/>
        </p:nvSpPr>
        <p:spPr>
          <a:xfrm>
            <a:off x="5301379" y="3324989"/>
            <a:ext cx="155332" cy="374858"/>
          </a:xfrm>
          <a:custGeom>
            <a:avLst/>
            <a:gdLst/>
            <a:ahLst/>
            <a:cxnLst/>
            <a:rect l="l" t="t" r="r" b="b"/>
            <a:pathLst>
              <a:path w="171" h="412" extrusionOk="0">
                <a:moveTo>
                  <a:pt x="61" y="20"/>
                </a:moveTo>
                <a:cubicBezTo>
                  <a:pt x="57" y="25"/>
                  <a:pt x="39" y="74"/>
                  <a:pt x="33" y="76"/>
                </a:cubicBezTo>
                <a:cubicBezTo>
                  <a:pt x="26" y="78"/>
                  <a:pt x="9" y="84"/>
                  <a:pt x="7" y="93"/>
                </a:cubicBezTo>
                <a:cubicBezTo>
                  <a:pt x="5" y="102"/>
                  <a:pt x="0" y="123"/>
                  <a:pt x="11" y="125"/>
                </a:cubicBezTo>
                <a:cubicBezTo>
                  <a:pt x="22" y="128"/>
                  <a:pt x="24" y="125"/>
                  <a:pt x="26" y="138"/>
                </a:cubicBezTo>
                <a:cubicBezTo>
                  <a:pt x="28" y="151"/>
                  <a:pt x="26" y="179"/>
                  <a:pt x="33" y="188"/>
                </a:cubicBezTo>
                <a:cubicBezTo>
                  <a:pt x="39" y="196"/>
                  <a:pt x="46" y="190"/>
                  <a:pt x="54" y="196"/>
                </a:cubicBezTo>
                <a:cubicBezTo>
                  <a:pt x="63" y="203"/>
                  <a:pt x="65" y="220"/>
                  <a:pt x="69" y="229"/>
                </a:cubicBezTo>
                <a:cubicBezTo>
                  <a:pt x="74" y="237"/>
                  <a:pt x="78" y="255"/>
                  <a:pt x="65" y="257"/>
                </a:cubicBezTo>
                <a:cubicBezTo>
                  <a:pt x="52" y="259"/>
                  <a:pt x="37" y="259"/>
                  <a:pt x="44" y="272"/>
                </a:cubicBezTo>
                <a:cubicBezTo>
                  <a:pt x="50" y="285"/>
                  <a:pt x="44" y="285"/>
                  <a:pt x="41" y="293"/>
                </a:cubicBezTo>
                <a:cubicBezTo>
                  <a:pt x="39" y="302"/>
                  <a:pt x="26" y="304"/>
                  <a:pt x="35" y="311"/>
                </a:cubicBezTo>
                <a:cubicBezTo>
                  <a:pt x="44" y="317"/>
                  <a:pt x="61" y="326"/>
                  <a:pt x="72" y="326"/>
                </a:cubicBezTo>
                <a:cubicBezTo>
                  <a:pt x="82" y="326"/>
                  <a:pt x="80" y="343"/>
                  <a:pt x="63" y="347"/>
                </a:cubicBezTo>
                <a:cubicBezTo>
                  <a:pt x="46" y="352"/>
                  <a:pt x="39" y="352"/>
                  <a:pt x="37" y="362"/>
                </a:cubicBezTo>
                <a:cubicBezTo>
                  <a:pt x="35" y="373"/>
                  <a:pt x="15" y="412"/>
                  <a:pt x="35" y="395"/>
                </a:cubicBezTo>
                <a:cubicBezTo>
                  <a:pt x="54" y="377"/>
                  <a:pt x="78" y="362"/>
                  <a:pt x="93" y="360"/>
                </a:cubicBezTo>
                <a:cubicBezTo>
                  <a:pt x="108" y="358"/>
                  <a:pt x="139" y="356"/>
                  <a:pt x="147" y="356"/>
                </a:cubicBezTo>
                <a:cubicBezTo>
                  <a:pt x="156" y="356"/>
                  <a:pt x="167" y="354"/>
                  <a:pt x="164" y="343"/>
                </a:cubicBezTo>
                <a:cubicBezTo>
                  <a:pt x="162" y="332"/>
                  <a:pt x="167" y="313"/>
                  <a:pt x="167" y="313"/>
                </a:cubicBezTo>
                <a:cubicBezTo>
                  <a:pt x="171" y="287"/>
                  <a:pt x="171" y="287"/>
                  <a:pt x="171" y="287"/>
                </a:cubicBezTo>
                <a:cubicBezTo>
                  <a:pt x="136" y="278"/>
                  <a:pt x="136" y="278"/>
                  <a:pt x="136" y="278"/>
                </a:cubicBezTo>
                <a:cubicBezTo>
                  <a:pt x="136" y="278"/>
                  <a:pt x="145" y="250"/>
                  <a:pt x="141" y="244"/>
                </a:cubicBezTo>
                <a:cubicBezTo>
                  <a:pt x="136" y="237"/>
                  <a:pt x="113" y="218"/>
                  <a:pt x="113" y="218"/>
                </a:cubicBezTo>
                <a:cubicBezTo>
                  <a:pt x="113" y="218"/>
                  <a:pt x="85" y="160"/>
                  <a:pt x="82" y="151"/>
                </a:cubicBezTo>
                <a:cubicBezTo>
                  <a:pt x="80" y="143"/>
                  <a:pt x="87" y="123"/>
                  <a:pt x="95" y="115"/>
                </a:cubicBezTo>
                <a:cubicBezTo>
                  <a:pt x="104" y="106"/>
                  <a:pt x="100" y="89"/>
                  <a:pt x="89" y="91"/>
                </a:cubicBezTo>
                <a:cubicBezTo>
                  <a:pt x="78" y="93"/>
                  <a:pt x="63" y="97"/>
                  <a:pt x="61" y="87"/>
                </a:cubicBezTo>
                <a:cubicBezTo>
                  <a:pt x="59" y="76"/>
                  <a:pt x="56" y="67"/>
                  <a:pt x="65" y="56"/>
                </a:cubicBezTo>
                <a:cubicBezTo>
                  <a:pt x="74" y="46"/>
                  <a:pt x="76" y="0"/>
                  <a:pt x="61" y="20"/>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89" name="Google Shape;89;p19"/>
          <p:cNvSpPr/>
          <p:nvPr/>
        </p:nvSpPr>
        <p:spPr>
          <a:xfrm>
            <a:off x="5588268" y="3936808"/>
            <a:ext cx="30908" cy="64193"/>
          </a:xfrm>
          <a:custGeom>
            <a:avLst/>
            <a:gdLst/>
            <a:ahLst/>
            <a:cxnLst/>
            <a:rect l="l" t="t" r="r" b="b"/>
            <a:pathLst>
              <a:path w="34" h="70" extrusionOk="0">
                <a:moveTo>
                  <a:pt x="23" y="4"/>
                </a:moveTo>
                <a:cubicBezTo>
                  <a:pt x="23" y="8"/>
                  <a:pt x="0" y="25"/>
                  <a:pt x="6" y="31"/>
                </a:cubicBezTo>
                <a:cubicBezTo>
                  <a:pt x="12" y="36"/>
                  <a:pt x="16" y="47"/>
                  <a:pt x="20" y="56"/>
                </a:cubicBezTo>
                <a:cubicBezTo>
                  <a:pt x="24" y="64"/>
                  <a:pt x="32" y="70"/>
                  <a:pt x="33" y="57"/>
                </a:cubicBezTo>
                <a:cubicBezTo>
                  <a:pt x="34" y="44"/>
                  <a:pt x="31" y="22"/>
                  <a:pt x="32" y="18"/>
                </a:cubicBezTo>
                <a:cubicBezTo>
                  <a:pt x="33" y="14"/>
                  <a:pt x="23" y="0"/>
                  <a:pt x="23" y="4"/>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90" name="Google Shape;90;p19"/>
          <p:cNvSpPr/>
          <p:nvPr/>
        </p:nvSpPr>
        <p:spPr>
          <a:xfrm>
            <a:off x="5684162" y="4026361"/>
            <a:ext cx="48343" cy="30115"/>
          </a:xfrm>
          <a:custGeom>
            <a:avLst/>
            <a:gdLst/>
            <a:ahLst/>
            <a:cxnLst/>
            <a:rect l="l" t="t" r="r" b="b"/>
            <a:pathLst>
              <a:path w="53" h="33" extrusionOk="0">
                <a:moveTo>
                  <a:pt x="53" y="0"/>
                </a:moveTo>
                <a:cubicBezTo>
                  <a:pt x="53" y="0"/>
                  <a:pt x="52" y="10"/>
                  <a:pt x="52" y="14"/>
                </a:cubicBezTo>
                <a:cubicBezTo>
                  <a:pt x="52" y="17"/>
                  <a:pt x="42" y="33"/>
                  <a:pt x="37" y="30"/>
                </a:cubicBezTo>
                <a:cubicBezTo>
                  <a:pt x="32" y="26"/>
                  <a:pt x="25" y="17"/>
                  <a:pt x="19" y="15"/>
                </a:cubicBezTo>
                <a:cubicBezTo>
                  <a:pt x="12" y="12"/>
                  <a:pt x="0" y="2"/>
                  <a:pt x="6" y="1"/>
                </a:cubicBezTo>
                <a:cubicBezTo>
                  <a:pt x="11" y="0"/>
                  <a:pt x="27" y="0"/>
                  <a:pt x="32" y="0"/>
                </a:cubicBezTo>
                <a:lnTo>
                  <a:pt x="53" y="0"/>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91" name="Google Shape;91;p19"/>
          <p:cNvSpPr/>
          <p:nvPr/>
        </p:nvSpPr>
        <p:spPr>
          <a:xfrm>
            <a:off x="5879120" y="4077082"/>
            <a:ext cx="104612" cy="26153"/>
          </a:xfrm>
          <a:custGeom>
            <a:avLst/>
            <a:gdLst/>
            <a:ahLst/>
            <a:cxnLst/>
            <a:rect l="l" t="t" r="r" b="b"/>
            <a:pathLst>
              <a:path w="115" h="29" extrusionOk="0">
                <a:moveTo>
                  <a:pt x="20" y="4"/>
                </a:moveTo>
                <a:cubicBezTo>
                  <a:pt x="20" y="4"/>
                  <a:pt x="40" y="9"/>
                  <a:pt x="48" y="11"/>
                </a:cubicBezTo>
                <a:cubicBezTo>
                  <a:pt x="55" y="14"/>
                  <a:pt x="68" y="12"/>
                  <a:pt x="75" y="10"/>
                </a:cubicBezTo>
                <a:cubicBezTo>
                  <a:pt x="81" y="8"/>
                  <a:pt x="101" y="0"/>
                  <a:pt x="106" y="0"/>
                </a:cubicBezTo>
                <a:cubicBezTo>
                  <a:pt x="111" y="0"/>
                  <a:pt x="115" y="5"/>
                  <a:pt x="108" y="8"/>
                </a:cubicBezTo>
                <a:cubicBezTo>
                  <a:pt x="102" y="11"/>
                  <a:pt x="88" y="22"/>
                  <a:pt x="77" y="23"/>
                </a:cubicBezTo>
                <a:cubicBezTo>
                  <a:pt x="66" y="24"/>
                  <a:pt x="51" y="29"/>
                  <a:pt x="40" y="26"/>
                </a:cubicBezTo>
                <a:cubicBezTo>
                  <a:pt x="29" y="24"/>
                  <a:pt x="20" y="20"/>
                  <a:pt x="11" y="20"/>
                </a:cubicBezTo>
                <a:cubicBezTo>
                  <a:pt x="2" y="20"/>
                  <a:pt x="0" y="5"/>
                  <a:pt x="20" y="4"/>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92" name="Google Shape;92;p19"/>
          <p:cNvSpPr/>
          <p:nvPr/>
        </p:nvSpPr>
        <p:spPr>
          <a:xfrm>
            <a:off x="7021130" y="4638180"/>
            <a:ext cx="47551" cy="129179"/>
          </a:xfrm>
          <a:custGeom>
            <a:avLst/>
            <a:gdLst/>
            <a:ahLst/>
            <a:cxnLst/>
            <a:rect l="l" t="t" r="r" b="b"/>
            <a:pathLst>
              <a:path w="52" h="142" extrusionOk="0">
                <a:moveTo>
                  <a:pt x="15" y="43"/>
                </a:moveTo>
                <a:cubicBezTo>
                  <a:pt x="15" y="43"/>
                  <a:pt x="8" y="69"/>
                  <a:pt x="4" y="79"/>
                </a:cubicBezTo>
                <a:cubicBezTo>
                  <a:pt x="0" y="90"/>
                  <a:pt x="6" y="105"/>
                  <a:pt x="8" y="116"/>
                </a:cubicBezTo>
                <a:cubicBezTo>
                  <a:pt x="11" y="127"/>
                  <a:pt x="11" y="142"/>
                  <a:pt x="24" y="133"/>
                </a:cubicBezTo>
                <a:cubicBezTo>
                  <a:pt x="36" y="125"/>
                  <a:pt x="52" y="116"/>
                  <a:pt x="52" y="116"/>
                </a:cubicBezTo>
                <a:cubicBezTo>
                  <a:pt x="49" y="71"/>
                  <a:pt x="49" y="71"/>
                  <a:pt x="49" y="71"/>
                </a:cubicBezTo>
                <a:cubicBezTo>
                  <a:pt x="49" y="71"/>
                  <a:pt x="30" y="0"/>
                  <a:pt x="15" y="43"/>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93" name="Google Shape;93;p19"/>
          <p:cNvSpPr/>
          <p:nvPr/>
        </p:nvSpPr>
        <p:spPr>
          <a:xfrm>
            <a:off x="7327039" y="4746755"/>
            <a:ext cx="232206" cy="241716"/>
          </a:xfrm>
          <a:custGeom>
            <a:avLst/>
            <a:gdLst/>
            <a:ahLst/>
            <a:cxnLst/>
            <a:rect l="l" t="t" r="r" b="b"/>
            <a:pathLst>
              <a:path w="255" h="266" extrusionOk="0">
                <a:moveTo>
                  <a:pt x="20" y="8"/>
                </a:moveTo>
                <a:cubicBezTo>
                  <a:pt x="20" y="8"/>
                  <a:pt x="60" y="36"/>
                  <a:pt x="68" y="43"/>
                </a:cubicBezTo>
                <a:cubicBezTo>
                  <a:pt x="75" y="50"/>
                  <a:pt x="86" y="83"/>
                  <a:pt x="105" y="95"/>
                </a:cubicBezTo>
                <a:cubicBezTo>
                  <a:pt x="124" y="106"/>
                  <a:pt x="144" y="123"/>
                  <a:pt x="152" y="128"/>
                </a:cubicBezTo>
                <a:cubicBezTo>
                  <a:pt x="161" y="132"/>
                  <a:pt x="158" y="128"/>
                  <a:pt x="170" y="142"/>
                </a:cubicBezTo>
                <a:cubicBezTo>
                  <a:pt x="181" y="156"/>
                  <a:pt x="197" y="176"/>
                  <a:pt x="203" y="181"/>
                </a:cubicBezTo>
                <a:cubicBezTo>
                  <a:pt x="209" y="185"/>
                  <a:pt x="226" y="194"/>
                  <a:pt x="230" y="208"/>
                </a:cubicBezTo>
                <a:cubicBezTo>
                  <a:pt x="235" y="222"/>
                  <a:pt x="255" y="263"/>
                  <a:pt x="232" y="264"/>
                </a:cubicBezTo>
                <a:cubicBezTo>
                  <a:pt x="209" y="266"/>
                  <a:pt x="180" y="254"/>
                  <a:pt x="167" y="247"/>
                </a:cubicBezTo>
                <a:cubicBezTo>
                  <a:pt x="154" y="240"/>
                  <a:pt x="119" y="175"/>
                  <a:pt x="115" y="168"/>
                </a:cubicBezTo>
                <a:cubicBezTo>
                  <a:pt x="111" y="161"/>
                  <a:pt x="68" y="89"/>
                  <a:pt x="62" y="83"/>
                </a:cubicBezTo>
                <a:cubicBezTo>
                  <a:pt x="56" y="77"/>
                  <a:pt x="23" y="50"/>
                  <a:pt x="19" y="43"/>
                </a:cubicBezTo>
                <a:cubicBezTo>
                  <a:pt x="14" y="36"/>
                  <a:pt x="0" y="0"/>
                  <a:pt x="20" y="8"/>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94" name="Google Shape;94;p19"/>
          <p:cNvSpPr/>
          <p:nvPr/>
        </p:nvSpPr>
        <p:spPr>
          <a:xfrm>
            <a:off x="7547357" y="4990056"/>
            <a:ext cx="176730" cy="53891"/>
          </a:xfrm>
          <a:custGeom>
            <a:avLst/>
            <a:gdLst/>
            <a:ahLst/>
            <a:cxnLst/>
            <a:rect l="l" t="t" r="r" b="b"/>
            <a:pathLst>
              <a:path w="194" h="59" extrusionOk="0">
                <a:moveTo>
                  <a:pt x="3" y="21"/>
                </a:moveTo>
                <a:cubicBezTo>
                  <a:pt x="3" y="21"/>
                  <a:pt x="31" y="35"/>
                  <a:pt x="50" y="38"/>
                </a:cubicBezTo>
                <a:cubicBezTo>
                  <a:pt x="69" y="41"/>
                  <a:pt x="70" y="59"/>
                  <a:pt x="89" y="59"/>
                </a:cubicBezTo>
                <a:cubicBezTo>
                  <a:pt x="152" y="59"/>
                  <a:pt x="152" y="59"/>
                  <a:pt x="152" y="59"/>
                </a:cubicBezTo>
                <a:cubicBezTo>
                  <a:pt x="171" y="59"/>
                  <a:pt x="194" y="49"/>
                  <a:pt x="188" y="45"/>
                </a:cubicBezTo>
                <a:cubicBezTo>
                  <a:pt x="183" y="41"/>
                  <a:pt x="134" y="29"/>
                  <a:pt x="128" y="26"/>
                </a:cubicBezTo>
                <a:cubicBezTo>
                  <a:pt x="122" y="23"/>
                  <a:pt x="103" y="22"/>
                  <a:pt x="93" y="21"/>
                </a:cubicBezTo>
                <a:cubicBezTo>
                  <a:pt x="83" y="19"/>
                  <a:pt x="47" y="19"/>
                  <a:pt x="40" y="16"/>
                </a:cubicBezTo>
                <a:cubicBezTo>
                  <a:pt x="33" y="13"/>
                  <a:pt x="0" y="0"/>
                  <a:pt x="3" y="21"/>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95" name="Google Shape;95;p19"/>
          <p:cNvSpPr/>
          <p:nvPr/>
        </p:nvSpPr>
        <p:spPr>
          <a:xfrm>
            <a:off x="7607588" y="4703166"/>
            <a:ext cx="213978" cy="241716"/>
          </a:xfrm>
          <a:custGeom>
            <a:avLst/>
            <a:gdLst/>
            <a:ahLst/>
            <a:cxnLst/>
            <a:rect l="l" t="t" r="r" b="b"/>
            <a:pathLst>
              <a:path w="235" h="266" extrusionOk="0">
                <a:moveTo>
                  <a:pt x="10" y="150"/>
                </a:moveTo>
                <a:cubicBezTo>
                  <a:pt x="20" y="148"/>
                  <a:pt x="45" y="153"/>
                  <a:pt x="48" y="144"/>
                </a:cubicBezTo>
                <a:cubicBezTo>
                  <a:pt x="50" y="135"/>
                  <a:pt x="69" y="117"/>
                  <a:pt x="84" y="108"/>
                </a:cubicBezTo>
                <a:cubicBezTo>
                  <a:pt x="98" y="100"/>
                  <a:pt x="130" y="84"/>
                  <a:pt x="135" y="81"/>
                </a:cubicBezTo>
                <a:cubicBezTo>
                  <a:pt x="141" y="78"/>
                  <a:pt x="177" y="54"/>
                  <a:pt x="173" y="44"/>
                </a:cubicBezTo>
                <a:cubicBezTo>
                  <a:pt x="168" y="33"/>
                  <a:pt x="171" y="0"/>
                  <a:pt x="180" y="9"/>
                </a:cubicBezTo>
                <a:cubicBezTo>
                  <a:pt x="189" y="18"/>
                  <a:pt x="184" y="46"/>
                  <a:pt x="192" y="54"/>
                </a:cubicBezTo>
                <a:cubicBezTo>
                  <a:pt x="199" y="61"/>
                  <a:pt x="235" y="62"/>
                  <a:pt x="227" y="72"/>
                </a:cubicBezTo>
                <a:cubicBezTo>
                  <a:pt x="220" y="82"/>
                  <a:pt x="193" y="87"/>
                  <a:pt x="190" y="98"/>
                </a:cubicBezTo>
                <a:cubicBezTo>
                  <a:pt x="187" y="110"/>
                  <a:pt x="183" y="125"/>
                  <a:pt x="193" y="134"/>
                </a:cubicBezTo>
                <a:cubicBezTo>
                  <a:pt x="203" y="143"/>
                  <a:pt x="212" y="153"/>
                  <a:pt x="200" y="163"/>
                </a:cubicBezTo>
                <a:cubicBezTo>
                  <a:pt x="189" y="173"/>
                  <a:pt x="186" y="183"/>
                  <a:pt x="181" y="197"/>
                </a:cubicBezTo>
                <a:cubicBezTo>
                  <a:pt x="177" y="212"/>
                  <a:pt x="168" y="222"/>
                  <a:pt x="163" y="235"/>
                </a:cubicBezTo>
                <a:cubicBezTo>
                  <a:pt x="157" y="248"/>
                  <a:pt x="151" y="266"/>
                  <a:pt x="143" y="266"/>
                </a:cubicBezTo>
                <a:cubicBezTo>
                  <a:pt x="134" y="266"/>
                  <a:pt x="117" y="259"/>
                  <a:pt x="108" y="258"/>
                </a:cubicBezTo>
                <a:cubicBezTo>
                  <a:pt x="99" y="256"/>
                  <a:pt x="88" y="260"/>
                  <a:pt x="82" y="262"/>
                </a:cubicBezTo>
                <a:cubicBezTo>
                  <a:pt x="76" y="263"/>
                  <a:pt x="66" y="266"/>
                  <a:pt x="65" y="262"/>
                </a:cubicBezTo>
                <a:cubicBezTo>
                  <a:pt x="63" y="258"/>
                  <a:pt x="61" y="242"/>
                  <a:pt x="56" y="245"/>
                </a:cubicBezTo>
                <a:cubicBezTo>
                  <a:pt x="52" y="248"/>
                  <a:pt x="39" y="249"/>
                  <a:pt x="39" y="249"/>
                </a:cubicBezTo>
                <a:cubicBezTo>
                  <a:pt x="27" y="249"/>
                  <a:pt x="27" y="249"/>
                  <a:pt x="27" y="249"/>
                </a:cubicBezTo>
                <a:cubicBezTo>
                  <a:pt x="22" y="217"/>
                  <a:pt x="22" y="217"/>
                  <a:pt x="22" y="217"/>
                </a:cubicBezTo>
                <a:cubicBezTo>
                  <a:pt x="7" y="209"/>
                  <a:pt x="7" y="209"/>
                  <a:pt x="7" y="209"/>
                </a:cubicBezTo>
                <a:cubicBezTo>
                  <a:pt x="0" y="180"/>
                  <a:pt x="0" y="180"/>
                  <a:pt x="0" y="180"/>
                </a:cubicBezTo>
                <a:cubicBezTo>
                  <a:pt x="0" y="180"/>
                  <a:pt x="0" y="151"/>
                  <a:pt x="10" y="150"/>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96" name="Google Shape;96;p19"/>
          <p:cNvSpPr/>
          <p:nvPr/>
        </p:nvSpPr>
        <p:spPr>
          <a:xfrm>
            <a:off x="7810471" y="4882274"/>
            <a:ext cx="81629" cy="114914"/>
          </a:xfrm>
          <a:custGeom>
            <a:avLst/>
            <a:gdLst/>
            <a:ahLst/>
            <a:cxnLst/>
            <a:rect l="l" t="t" r="r" b="b"/>
            <a:pathLst>
              <a:path w="89" h="127" extrusionOk="0">
                <a:moveTo>
                  <a:pt x="13" y="20"/>
                </a:moveTo>
                <a:cubicBezTo>
                  <a:pt x="13" y="20"/>
                  <a:pt x="0" y="55"/>
                  <a:pt x="0" y="59"/>
                </a:cubicBezTo>
                <a:cubicBezTo>
                  <a:pt x="0" y="63"/>
                  <a:pt x="12" y="109"/>
                  <a:pt x="12" y="109"/>
                </a:cubicBezTo>
                <a:cubicBezTo>
                  <a:pt x="26" y="127"/>
                  <a:pt x="26" y="127"/>
                  <a:pt x="26" y="127"/>
                </a:cubicBezTo>
                <a:cubicBezTo>
                  <a:pt x="26" y="127"/>
                  <a:pt x="22" y="94"/>
                  <a:pt x="20" y="88"/>
                </a:cubicBezTo>
                <a:cubicBezTo>
                  <a:pt x="19" y="82"/>
                  <a:pt x="19" y="59"/>
                  <a:pt x="29" y="55"/>
                </a:cubicBezTo>
                <a:cubicBezTo>
                  <a:pt x="39" y="51"/>
                  <a:pt x="39" y="53"/>
                  <a:pt x="43" y="59"/>
                </a:cubicBezTo>
                <a:cubicBezTo>
                  <a:pt x="48" y="65"/>
                  <a:pt x="52" y="85"/>
                  <a:pt x="56" y="94"/>
                </a:cubicBezTo>
                <a:cubicBezTo>
                  <a:pt x="61" y="102"/>
                  <a:pt x="75" y="101"/>
                  <a:pt x="79" y="102"/>
                </a:cubicBezTo>
                <a:cubicBezTo>
                  <a:pt x="84" y="104"/>
                  <a:pt x="89" y="96"/>
                  <a:pt x="89" y="96"/>
                </a:cubicBezTo>
                <a:cubicBezTo>
                  <a:pt x="69" y="75"/>
                  <a:pt x="69" y="75"/>
                  <a:pt x="69" y="75"/>
                </a:cubicBezTo>
                <a:cubicBezTo>
                  <a:pt x="69" y="75"/>
                  <a:pt x="62" y="59"/>
                  <a:pt x="58" y="52"/>
                </a:cubicBezTo>
                <a:cubicBezTo>
                  <a:pt x="53" y="45"/>
                  <a:pt x="52" y="36"/>
                  <a:pt x="52" y="36"/>
                </a:cubicBezTo>
                <a:cubicBezTo>
                  <a:pt x="75" y="23"/>
                  <a:pt x="75" y="23"/>
                  <a:pt x="75" y="23"/>
                </a:cubicBezTo>
                <a:cubicBezTo>
                  <a:pt x="62" y="13"/>
                  <a:pt x="62" y="13"/>
                  <a:pt x="62" y="13"/>
                </a:cubicBezTo>
                <a:cubicBezTo>
                  <a:pt x="62" y="13"/>
                  <a:pt x="32" y="26"/>
                  <a:pt x="32" y="20"/>
                </a:cubicBezTo>
                <a:cubicBezTo>
                  <a:pt x="32" y="15"/>
                  <a:pt x="28" y="0"/>
                  <a:pt x="28" y="0"/>
                </a:cubicBezTo>
                <a:lnTo>
                  <a:pt x="13" y="20"/>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97" name="Google Shape;97;p19"/>
          <p:cNvSpPr/>
          <p:nvPr/>
        </p:nvSpPr>
        <p:spPr>
          <a:xfrm>
            <a:off x="7837417" y="5039191"/>
            <a:ext cx="49928" cy="19020"/>
          </a:xfrm>
          <a:custGeom>
            <a:avLst/>
            <a:gdLst/>
            <a:ahLst/>
            <a:cxnLst/>
            <a:rect l="l" t="t" r="r" b="b"/>
            <a:pathLst>
              <a:path w="55" h="21" extrusionOk="0">
                <a:moveTo>
                  <a:pt x="9" y="7"/>
                </a:moveTo>
                <a:cubicBezTo>
                  <a:pt x="9" y="7"/>
                  <a:pt x="43" y="0"/>
                  <a:pt x="49" y="5"/>
                </a:cubicBezTo>
                <a:cubicBezTo>
                  <a:pt x="55" y="11"/>
                  <a:pt x="50" y="21"/>
                  <a:pt x="50" y="21"/>
                </a:cubicBezTo>
                <a:cubicBezTo>
                  <a:pt x="50" y="21"/>
                  <a:pt x="24" y="20"/>
                  <a:pt x="19" y="20"/>
                </a:cubicBezTo>
                <a:cubicBezTo>
                  <a:pt x="13" y="20"/>
                  <a:pt x="0" y="10"/>
                  <a:pt x="9" y="7"/>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98" name="Google Shape;98;p19"/>
          <p:cNvSpPr/>
          <p:nvPr/>
        </p:nvSpPr>
        <p:spPr>
          <a:xfrm>
            <a:off x="7803339" y="5070099"/>
            <a:ext cx="46758" cy="18228"/>
          </a:xfrm>
          <a:custGeom>
            <a:avLst/>
            <a:gdLst/>
            <a:ahLst/>
            <a:cxnLst/>
            <a:rect l="l" t="t" r="r" b="b"/>
            <a:pathLst>
              <a:path w="51" h="20" extrusionOk="0">
                <a:moveTo>
                  <a:pt x="18" y="0"/>
                </a:moveTo>
                <a:cubicBezTo>
                  <a:pt x="23" y="0"/>
                  <a:pt x="43" y="0"/>
                  <a:pt x="47" y="3"/>
                </a:cubicBezTo>
                <a:cubicBezTo>
                  <a:pt x="51" y="6"/>
                  <a:pt x="51" y="20"/>
                  <a:pt x="51" y="20"/>
                </a:cubicBezTo>
                <a:cubicBezTo>
                  <a:pt x="51" y="20"/>
                  <a:pt x="31" y="20"/>
                  <a:pt x="27" y="16"/>
                </a:cubicBezTo>
                <a:cubicBezTo>
                  <a:pt x="23" y="12"/>
                  <a:pt x="0" y="1"/>
                  <a:pt x="18" y="0"/>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99" name="Google Shape;99;p19"/>
          <p:cNvSpPr/>
          <p:nvPr/>
        </p:nvSpPr>
        <p:spPr>
          <a:xfrm>
            <a:off x="7873080" y="5057419"/>
            <a:ext cx="80044" cy="34078"/>
          </a:xfrm>
          <a:custGeom>
            <a:avLst/>
            <a:gdLst/>
            <a:ahLst/>
            <a:cxnLst/>
            <a:rect l="l" t="t" r="r" b="b"/>
            <a:pathLst>
              <a:path w="88" h="37" extrusionOk="0">
                <a:moveTo>
                  <a:pt x="44" y="11"/>
                </a:moveTo>
                <a:cubicBezTo>
                  <a:pt x="44" y="11"/>
                  <a:pt x="76" y="0"/>
                  <a:pt x="82" y="0"/>
                </a:cubicBezTo>
                <a:cubicBezTo>
                  <a:pt x="88" y="0"/>
                  <a:pt x="86" y="15"/>
                  <a:pt x="82" y="17"/>
                </a:cubicBezTo>
                <a:cubicBezTo>
                  <a:pt x="78" y="18"/>
                  <a:pt x="57" y="27"/>
                  <a:pt x="57" y="27"/>
                </a:cubicBezTo>
                <a:cubicBezTo>
                  <a:pt x="57" y="27"/>
                  <a:pt x="0" y="37"/>
                  <a:pt x="11" y="33"/>
                </a:cubicBezTo>
                <a:cubicBezTo>
                  <a:pt x="23" y="28"/>
                  <a:pt x="42" y="21"/>
                  <a:pt x="42" y="21"/>
                </a:cubicBezTo>
                <a:lnTo>
                  <a:pt x="44" y="11"/>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00" name="Google Shape;100;p19"/>
          <p:cNvSpPr/>
          <p:nvPr/>
        </p:nvSpPr>
        <p:spPr>
          <a:xfrm>
            <a:off x="7846927" y="4845819"/>
            <a:ext cx="64986" cy="19813"/>
          </a:xfrm>
          <a:custGeom>
            <a:avLst/>
            <a:gdLst/>
            <a:ahLst/>
            <a:cxnLst/>
            <a:rect l="l" t="t" r="r" b="b"/>
            <a:pathLst>
              <a:path w="71" h="22" extrusionOk="0">
                <a:moveTo>
                  <a:pt x="9" y="9"/>
                </a:moveTo>
                <a:cubicBezTo>
                  <a:pt x="9" y="9"/>
                  <a:pt x="32" y="17"/>
                  <a:pt x="37" y="17"/>
                </a:cubicBezTo>
                <a:cubicBezTo>
                  <a:pt x="41" y="17"/>
                  <a:pt x="57" y="22"/>
                  <a:pt x="61" y="22"/>
                </a:cubicBezTo>
                <a:cubicBezTo>
                  <a:pt x="65" y="22"/>
                  <a:pt x="71" y="16"/>
                  <a:pt x="71" y="12"/>
                </a:cubicBezTo>
                <a:cubicBezTo>
                  <a:pt x="71" y="7"/>
                  <a:pt x="54" y="6"/>
                  <a:pt x="48" y="4"/>
                </a:cubicBezTo>
                <a:cubicBezTo>
                  <a:pt x="42" y="3"/>
                  <a:pt x="0" y="0"/>
                  <a:pt x="9" y="9"/>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01" name="Google Shape;101;p19"/>
          <p:cNvSpPr/>
          <p:nvPr/>
        </p:nvSpPr>
        <p:spPr>
          <a:xfrm>
            <a:off x="7819189" y="4482848"/>
            <a:ext cx="59438" cy="110952"/>
          </a:xfrm>
          <a:custGeom>
            <a:avLst/>
            <a:gdLst/>
            <a:ahLst/>
            <a:cxnLst/>
            <a:rect l="l" t="t" r="r" b="b"/>
            <a:pathLst>
              <a:path w="65" h="122" extrusionOk="0">
                <a:moveTo>
                  <a:pt x="30" y="11"/>
                </a:moveTo>
                <a:cubicBezTo>
                  <a:pt x="30" y="11"/>
                  <a:pt x="23" y="50"/>
                  <a:pt x="17" y="51"/>
                </a:cubicBezTo>
                <a:cubicBezTo>
                  <a:pt x="11" y="53"/>
                  <a:pt x="0" y="54"/>
                  <a:pt x="3" y="62"/>
                </a:cubicBezTo>
                <a:cubicBezTo>
                  <a:pt x="6" y="69"/>
                  <a:pt x="17" y="85"/>
                  <a:pt x="19" y="89"/>
                </a:cubicBezTo>
                <a:cubicBezTo>
                  <a:pt x="20" y="93"/>
                  <a:pt x="27" y="113"/>
                  <a:pt x="27" y="113"/>
                </a:cubicBezTo>
                <a:cubicBezTo>
                  <a:pt x="27" y="113"/>
                  <a:pt x="44" y="122"/>
                  <a:pt x="44" y="112"/>
                </a:cubicBezTo>
                <a:cubicBezTo>
                  <a:pt x="44" y="102"/>
                  <a:pt x="42" y="74"/>
                  <a:pt x="42" y="74"/>
                </a:cubicBezTo>
                <a:cubicBezTo>
                  <a:pt x="42" y="74"/>
                  <a:pt x="53" y="50"/>
                  <a:pt x="59" y="46"/>
                </a:cubicBezTo>
                <a:cubicBezTo>
                  <a:pt x="65" y="41"/>
                  <a:pt x="60" y="11"/>
                  <a:pt x="60" y="7"/>
                </a:cubicBezTo>
                <a:cubicBezTo>
                  <a:pt x="60" y="3"/>
                  <a:pt x="43" y="6"/>
                  <a:pt x="43" y="6"/>
                </a:cubicBezTo>
                <a:cubicBezTo>
                  <a:pt x="43" y="6"/>
                  <a:pt x="26" y="0"/>
                  <a:pt x="30" y="11"/>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02" name="Google Shape;102;p19"/>
          <p:cNvSpPr/>
          <p:nvPr/>
        </p:nvSpPr>
        <p:spPr>
          <a:xfrm>
            <a:off x="7873080" y="4562099"/>
            <a:ext cx="30908" cy="44381"/>
          </a:xfrm>
          <a:custGeom>
            <a:avLst/>
            <a:gdLst/>
            <a:ahLst/>
            <a:cxnLst/>
            <a:rect l="l" t="t" r="r" b="b"/>
            <a:pathLst>
              <a:path w="34" h="49" extrusionOk="0">
                <a:moveTo>
                  <a:pt x="9" y="2"/>
                </a:moveTo>
                <a:cubicBezTo>
                  <a:pt x="9" y="2"/>
                  <a:pt x="23" y="0"/>
                  <a:pt x="29" y="6"/>
                </a:cubicBezTo>
                <a:cubicBezTo>
                  <a:pt x="34" y="12"/>
                  <a:pt x="23" y="19"/>
                  <a:pt x="21" y="23"/>
                </a:cubicBezTo>
                <a:cubicBezTo>
                  <a:pt x="20" y="28"/>
                  <a:pt x="23" y="46"/>
                  <a:pt x="17" y="48"/>
                </a:cubicBezTo>
                <a:cubicBezTo>
                  <a:pt x="11" y="49"/>
                  <a:pt x="0" y="31"/>
                  <a:pt x="0" y="31"/>
                </a:cubicBezTo>
                <a:lnTo>
                  <a:pt x="9" y="2"/>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03" name="Google Shape;103;p19"/>
          <p:cNvSpPr/>
          <p:nvPr/>
        </p:nvSpPr>
        <p:spPr>
          <a:xfrm>
            <a:off x="7833454" y="4596970"/>
            <a:ext cx="21398" cy="20605"/>
          </a:xfrm>
          <a:custGeom>
            <a:avLst/>
            <a:gdLst/>
            <a:ahLst/>
            <a:cxnLst/>
            <a:rect l="l" t="t" r="r" b="b"/>
            <a:pathLst>
              <a:path w="23" h="22" extrusionOk="0">
                <a:moveTo>
                  <a:pt x="3" y="2"/>
                </a:moveTo>
                <a:cubicBezTo>
                  <a:pt x="0" y="16"/>
                  <a:pt x="0" y="16"/>
                  <a:pt x="0" y="16"/>
                </a:cubicBezTo>
                <a:cubicBezTo>
                  <a:pt x="0" y="16"/>
                  <a:pt x="5" y="22"/>
                  <a:pt x="11" y="20"/>
                </a:cubicBezTo>
                <a:cubicBezTo>
                  <a:pt x="17" y="19"/>
                  <a:pt x="23" y="13"/>
                  <a:pt x="23" y="13"/>
                </a:cubicBezTo>
                <a:cubicBezTo>
                  <a:pt x="23" y="0"/>
                  <a:pt x="23" y="0"/>
                  <a:pt x="23" y="0"/>
                </a:cubicBezTo>
                <a:lnTo>
                  <a:pt x="3" y="2"/>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04" name="Google Shape;104;p19"/>
          <p:cNvSpPr/>
          <p:nvPr/>
        </p:nvSpPr>
        <p:spPr>
          <a:xfrm>
            <a:off x="7791451" y="4638180"/>
            <a:ext cx="48343" cy="50721"/>
          </a:xfrm>
          <a:custGeom>
            <a:avLst/>
            <a:gdLst/>
            <a:ahLst/>
            <a:cxnLst/>
            <a:rect l="l" t="t" r="r" b="b"/>
            <a:pathLst>
              <a:path w="53" h="56" extrusionOk="0">
                <a:moveTo>
                  <a:pt x="25" y="0"/>
                </a:moveTo>
                <a:cubicBezTo>
                  <a:pt x="25" y="0"/>
                  <a:pt x="31" y="13"/>
                  <a:pt x="38" y="13"/>
                </a:cubicBezTo>
                <a:cubicBezTo>
                  <a:pt x="46" y="13"/>
                  <a:pt x="53" y="23"/>
                  <a:pt x="46" y="24"/>
                </a:cubicBezTo>
                <a:cubicBezTo>
                  <a:pt x="38" y="26"/>
                  <a:pt x="30" y="33"/>
                  <a:pt x="30" y="33"/>
                </a:cubicBezTo>
                <a:cubicBezTo>
                  <a:pt x="0" y="56"/>
                  <a:pt x="0" y="56"/>
                  <a:pt x="0" y="56"/>
                </a:cubicBezTo>
                <a:cubicBezTo>
                  <a:pt x="11" y="30"/>
                  <a:pt x="11" y="30"/>
                  <a:pt x="11" y="30"/>
                </a:cubicBezTo>
                <a:lnTo>
                  <a:pt x="25" y="0"/>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05" name="Google Shape;105;p19"/>
          <p:cNvSpPr/>
          <p:nvPr/>
        </p:nvSpPr>
        <p:spPr>
          <a:xfrm>
            <a:off x="7852474" y="4592215"/>
            <a:ext cx="112537" cy="161672"/>
          </a:xfrm>
          <a:custGeom>
            <a:avLst/>
            <a:gdLst/>
            <a:ahLst/>
            <a:cxnLst/>
            <a:rect l="l" t="t" r="r" b="b"/>
            <a:pathLst>
              <a:path w="123" h="178" extrusionOk="0">
                <a:moveTo>
                  <a:pt x="20" y="28"/>
                </a:moveTo>
                <a:cubicBezTo>
                  <a:pt x="20" y="28"/>
                  <a:pt x="36" y="32"/>
                  <a:pt x="38" y="38"/>
                </a:cubicBezTo>
                <a:cubicBezTo>
                  <a:pt x="39" y="43"/>
                  <a:pt x="46" y="49"/>
                  <a:pt x="51" y="51"/>
                </a:cubicBezTo>
                <a:cubicBezTo>
                  <a:pt x="55" y="52"/>
                  <a:pt x="72" y="43"/>
                  <a:pt x="72" y="43"/>
                </a:cubicBezTo>
                <a:cubicBezTo>
                  <a:pt x="72" y="43"/>
                  <a:pt x="79" y="33"/>
                  <a:pt x="71" y="31"/>
                </a:cubicBezTo>
                <a:cubicBezTo>
                  <a:pt x="62" y="28"/>
                  <a:pt x="61" y="15"/>
                  <a:pt x="65" y="13"/>
                </a:cubicBezTo>
                <a:cubicBezTo>
                  <a:pt x="69" y="12"/>
                  <a:pt x="72" y="0"/>
                  <a:pt x="82" y="2"/>
                </a:cubicBezTo>
                <a:cubicBezTo>
                  <a:pt x="92" y="3"/>
                  <a:pt x="92" y="9"/>
                  <a:pt x="94" y="13"/>
                </a:cubicBezTo>
                <a:cubicBezTo>
                  <a:pt x="95" y="18"/>
                  <a:pt x="90" y="32"/>
                  <a:pt x="94" y="33"/>
                </a:cubicBezTo>
                <a:cubicBezTo>
                  <a:pt x="98" y="35"/>
                  <a:pt x="107" y="43"/>
                  <a:pt x="107" y="43"/>
                </a:cubicBezTo>
                <a:cubicBezTo>
                  <a:pt x="98" y="61"/>
                  <a:pt x="98" y="61"/>
                  <a:pt x="98" y="61"/>
                </a:cubicBezTo>
                <a:cubicBezTo>
                  <a:pt x="98" y="61"/>
                  <a:pt x="84" y="75"/>
                  <a:pt x="79" y="75"/>
                </a:cubicBezTo>
                <a:cubicBezTo>
                  <a:pt x="75" y="75"/>
                  <a:pt x="64" y="77"/>
                  <a:pt x="65" y="82"/>
                </a:cubicBezTo>
                <a:cubicBezTo>
                  <a:pt x="66" y="88"/>
                  <a:pt x="66" y="110"/>
                  <a:pt x="66" y="110"/>
                </a:cubicBezTo>
                <a:cubicBezTo>
                  <a:pt x="84" y="108"/>
                  <a:pt x="84" y="108"/>
                  <a:pt x="84" y="108"/>
                </a:cubicBezTo>
                <a:cubicBezTo>
                  <a:pt x="97" y="85"/>
                  <a:pt x="97" y="85"/>
                  <a:pt x="97" y="85"/>
                </a:cubicBezTo>
                <a:cubicBezTo>
                  <a:pt x="110" y="89"/>
                  <a:pt x="110" y="89"/>
                  <a:pt x="110" y="89"/>
                </a:cubicBezTo>
                <a:cubicBezTo>
                  <a:pt x="110" y="112"/>
                  <a:pt x="110" y="112"/>
                  <a:pt x="110" y="112"/>
                </a:cubicBezTo>
                <a:cubicBezTo>
                  <a:pt x="123" y="130"/>
                  <a:pt x="123" y="130"/>
                  <a:pt x="123" y="130"/>
                </a:cubicBezTo>
                <a:cubicBezTo>
                  <a:pt x="123" y="130"/>
                  <a:pt x="123" y="144"/>
                  <a:pt x="114" y="144"/>
                </a:cubicBezTo>
                <a:cubicBezTo>
                  <a:pt x="105" y="144"/>
                  <a:pt x="98" y="151"/>
                  <a:pt x="98" y="151"/>
                </a:cubicBezTo>
                <a:cubicBezTo>
                  <a:pt x="82" y="170"/>
                  <a:pt x="82" y="170"/>
                  <a:pt x="82" y="170"/>
                </a:cubicBezTo>
                <a:cubicBezTo>
                  <a:pt x="82" y="170"/>
                  <a:pt x="75" y="138"/>
                  <a:pt x="71" y="135"/>
                </a:cubicBezTo>
                <a:cubicBezTo>
                  <a:pt x="66" y="133"/>
                  <a:pt x="43" y="130"/>
                  <a:pt x="41" y="134"/>
                </a:cubicBezTo>
                <a:cubicBezTo>
                  <a:pt x="38" y="138"/>
                  <a:pt x="26" y="154"/>
                  <a:pt x="26" y="158"/>
                </a:cubicBezTo>
                <a:cubicBezTo>
                  <a:pt x="26" y="163"/>
                  <a:pt x="0" y="178"/>
                  <a:pt x="0" y="178"/>
                </a:cubicBezTo>
                <a:cubicBezTo>
                  <a:pt x="0" y="178"/>
                  <a:pt x="2" y="161"/>
                  <a:pt x="9" y="156"/>
                </a:cubicBezTo>
                <a:cubicBezTo>
                  <a:pt x="16" y="150"/>
                  <a:pt x="32" y="115"/>
                  <a:pt x="32" y="115"/>
                </a:cubicBezTo>
                <a:cubicBezTo>
                  <a:pt x="32" y="115"/>
                  <a:pt x="48" y="94"/>
                  <a:pt x="46" y="89"/>
                </a:cubicBezTo>
                <a:cubicBezTo>
                  <a:pt x="45" y="85"/>
                  <a:pt x="35" y="71"/>
                  <a:pt x="31" y="69"/>
                </a:cubicBezTo>
                <a:cubicBezTo>
                  <a:pt x="26" y="68"/>
                  <a:pt x="15" y="61"/>
                  <a:pt x="13" y="56"/>
                </a:cubicBezTo>
                <a:cubicBezTo>
                  <a:pt x="12" y="52"/>
                  <a:pt x="13" y="28"/>
                  <a:pt x="20" y="28"/>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06" name="Google Shape;106;p19"/>
          <p:cNvSpPr/>
          <p:nvPr/>
        </p:nvSpPr>
        <p:spPr>
          <a:xfrm>
            <a:off x="8064075" y="4888614"/>
            <a:ext cx="386746" cy="207638"/>
          </a:xfrm>
          <a:custGeom>
            <a:avLst/>
            <a:gdLst/>
            <a:ahLst/>
            <a:cxnLst/>
            <a:rect l="l" t="t" r="r" b="b"/>
            <a:pathLst>
              <a:path w="425" h="229" extrusionOk="0">
                <a:moveTo>
                  <a:pt x="22" y="0"/>
                </a:moveTo>
                <a:cubicBezTo>
                  <a:pt x="52" y="10"/>
                  <a:pt x="52" y="10"/>
                  <a:pt x="52" y="10"/>
                </a:cubicBezTo>
                <a:cubicBezTo>
                  <a:pt x="63" y="39"/>
                  <a:pt x="63" y="39"/>
                  <a:pt x="63" y="39"/>
                </a:cubicBezTo>
                <a:cubicBezTo>
                  <a:pt x="63" y="39"/>
                  <a:pt x="85" y="65"/>
                  <a:pt x="89" y="61"/>
                </a:cubicBezTo>
                <a:cubicBezTo>
                  <a:pt x="94" y="56"/>
                  <a:pt x="102" y="45"/>
                  <a:pt x="111" y="42"/>
                </a:cubicBezTo>
                <a:cubicBezTo>
                  <a:pt x="120" y="39"/>
                  <a:pt x="125" y="28"/>
                  <a:pt x="130" y="26"/>
                </a:cubicBezTo>
                <a:cubicBezTo>
                  <a:pt x="134" y="25"/>
                  <a:pt x="147" y="22"/>
                  <a:pt x="154" y="26"/>
                </a:cubicBezTo>
                <a:cubicBezTo>
                  <a:pt x="161" y="31"/>
                  <a:pt x="173" y="39"/>
                  <a:pt x="184" y="41"/>
                </a:cubicBezTo>
                <a:cubicBezTo>
                  <a:pt x="196" y="42"/>
                  <a:pt x="239" y="54"/>
                  <a:pt x="246" y="55"/>
                </a:cubicBezTo>
                <a:cubicBezTo>
                  <a:pt x="253" y="56"/>
                  <a:pt x="295" y="79"/>
                  <a:pt x="295" y="79"/>
                </a:cubicBezTo>
                <a:cubicBezTo>
                  <a:pt x="295" y="79"/>
                  <a:pt x="297" y="98"/>
                  <a:pt x="299" y="102"/>
                </a:cubicBezTo>
                <a:cubicBezTo>
                  <a:pt x="302" y="107"/>
                  <a:pt x="325" y="110"/>
                  <a:pt x="334" y="108"/>
                </a:cubicBezTo>
                <a:cubicBezTo>
                  <a:pt x="343" y="107"/>
                  <a:pt x="347" y="118"/>
                  <a:pt x="347" y="124"/>
                </a:cubicBezTo>
                <a:cubicBezTo>
                  <a:pt x="347" y="130"/>
                  <a:pt x="334" y="153"/>
                  <a:pt x="347" y="160"/>
                </a:cubicBezTo>
                <a:cubicBezTo>
                  <a:pt x="360" y="167"/>
                  <a:pt x="382" y="193"/>
                  <a:pt x="389" y="196"/>
                </a:cubicBezTo>
                <a:cubicBezTo>
                  <a:pt x="396" y="199"/>
                  <a:pt x="410" y="204"/>
                  <a:pt x="418" y="209"/>
                </a:cubicBezTo>
                <a:cubicBezTo>
                  <a:pt x="425" y="213"/>
                  <a:pt x="419" y="229"/>
                  <a:pt x="419" y="229"/>
                </a:cubicBezTo>
                <a:cubicBezTo>
                  <a:pt x="392" y="223"/>
                  <a:pt x="392" y="223"/>
                  <a:pt x="392" y="223"/>
                </a:cubicBezTo>
                <a:cubicBezTo>
                  <a:pt x="366" y="226"/>
                  <a:pt x="366" y="226"/>
                  <a:pt x="366" y="226"/>
                </a:cubicBezTo>
                <a:cubicBezTo>
                  <a:pt x="344" y="214"/>
                  <a:pt x="344" y="214"/>
                  <a:pt x="344" y="214"/>
                </a:cubicBezTo>
                <a:cubicBezTo>
                  <a:pt x="318" y="178"/>
                  <a:pt x="318" y="178"/>
                  <a:pt x="318" y="178"/>
                </a:cubicBezTo>
                <a:cubicBezTo>
                  <a:pt x="294" y="160"/>
                  <a:pt x="294" y="160"/>
                  <a:pt x="294" y="160"/>
                </a:cubicBezTo>
                <a:cubicBezTo>
                  <a:pt x="266" y="164"/>
                  <a:pt x="266" y="164"/>
                  <a:pt x="266" y="164"/>
                </a:cubicBezTo>
                <a:cubicBezTo>
                  <a:pt x="249" y="190"/>
                  <a:pt x="249" y="190"/>
                  <a:pt x="249" y="190"/>
                </a:cubicBezTo>
                <a:cubicBezTo>
                  <a:pt x="249" y="190"/>
                  <a:pt x="220" y="191"/>
                  <a:pt x="213" y="190"/>
                </a:cubicBezTo>
                <a:cubicBezTo>
                  <a:pt x="206" y="189"/>
                  <a:pt x="194" y="173"/>
                  <a:pt x="194" y="173"/>
                </a:cubicBezTo>
                <a:cubicBezTo>
                  <a:pt x="164" y="171"/>
                  <a:pt x="164" y="171"/>
                  <a:pt x="164" y="171"/>
                </a:cubicBezTo>
                <a:cubicBezTo>
                  <a:pt x="164" y="171"/>
                  <a:pt x="145" y="161"/>
                  <a:pt x="150" y="158"/>
                </a:cubicBezTo>
                <a:cubicBezTo>
                  <a:pt x="154" y="155"/>
                  <a:pt x="156" y="111"/>
                  <a:pt x="156" y="111"/>
                </a:cubicBezTo>
                <a:cubicBezTo>
                  <a:pt x="156" y="111"/>
                  <a:pt x="135" y="85"/>
                  <a:pt x="131" y="85"/>
                </a:cubicBezTo>
                <a:cubicBezTo>
                  <a:pt x="96" y="85"/>
                  <a:pt x="96" y="85"/>
                  <a:pt x="96" y="85"/>
                </a:cubicBezTo>
                <a:cubicBezTo>
                  <a:pt x="85" y="85"/>
                  <a:pt x="71" y="84"/>
                  <a:pt x="66" y="78"/>
                </a:cubicBezTo>
                <a:cubicBezTo>
                  <a:pt x="62" y="72"/>
                  <a:pt x="48" y="62"/>
                  <a:pt x="48" y="62"/>
                </a:cubicBezTo>
                <a:cubicBezTo>
                  <a:pt x="48" y="62"/>
                  <a:pt x="35" y="69"/>
                  <a:pt x="32" y="65"/>
                </a:cubicBezTo>
                <a:cubicBezTo>
                  <a:pt x="29" y="61"/>
                  <a:pt x="20" y="45"/>
                  <a:pt x="20" y="45"/>
                </a:cubicBezTo>
                <a:cubicBezTo>
                  <a:pt x="20" y="45"/>
                  <a:pt x="29" y="41"/>
                  <a:pt x="30" y="36"/>
                </a:cubicBezTo>
                <a:cubicBezTo>
                  <a:pt x="32" y="32"/>
                  <a:pt x="24" y="23"/>
                  <a:pt x="17" y="23"/>
                </a:cubicBezTo>
                <a:cubicBezTo>
                  <a:pt x="10" y="23"/>
                  <a:pt x="0" y="13"/>
                  <a:pt x="0" y="13"/>
                </a:cubicBezTo>
                <a:lnTo>
                  <a:pt x="22" y="0"/>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07" name="Google Shape;107;p19"/>
          <p:cNvSpPr/>
          <p:nvPr/>
        </p:nvSpPr>
        <p:spPr>
          <a:xfrm>
            <a:off x="6307076" y="5131915"/>
            <a:ext cx="132349" cy="297192"/>
          </a:xfrm>
          <a:custGeom>
            <a:avLst/>
            <a:gdLst/>
            <a:ahLst/>
            <a:cxnLst/>
            <a:rect l="l" t="t" r="r" b="b"/>
            <a:pathLst>
              <a:path w="145" h="327" extrusionOk="0">
                <a:moveTo>
                  <a:pt x="28" y="103"/>
                </a:moveTo>
                <a:cubicBezTo>
                  <a:pt x="34" y="105"/>
                  <a:pt x="60" y="84"/>
                  <a:pt x="60" y="84"/>
                </a:cubicBezTo>
                <a:cubicBezTo>
                  <a:pt x="60" y="84"/>
                  <a:pt x="86" y="51"/>
                  <a:pt x="93" y="43"/>
                </a:cubicBezTo>
                <a:cubicBezTo>
                  <a:pt x="99" y="34"/>
                  <a:pt x="110" y="0"/>
                  <a:pt x="121" y="2"/>
                </a:cubicBezTo>
                <a:cubicBezTo>
                  <a:pt x="132" y="4"/>
                  <a:pt x="134" y="19"/>
                  <a:pt x="132" y="25"/>
                </a:cubicBezTo>
                <a:cubicBezTo>
                  <a:pt x="129" y="32"/>
                  <a:pt x="121" y="45"/>
                  <a:pt x="132" y="47"/>
                </a:cubicBezTo>
                <a:cubicBezTo>
                  <a:pt x="142" y="49"/>
                  <a:pt x="145" y="56"/>
                  <a:pt x="145" y="64"/>
                </a:cubicBezTo>
                <a:cubicBezTo>
                  <a:pt x="145" y="73"/>
                  <a:pt x="142" y="94"/>
                  <a:pt x="136" y="103"/>
                </a:cubicBezTo>
                <a:cubicBezTo>
                  <a:pt x="129" y="112"/>
                  <a:pt x="110" y="133"/>
                  <a:pt x="110" y="133"/>
                </a:cubicBezTo>
                <a:cubicBezTo>
                  <a:pt x="110" y="133"/>
                  <a:pt x="108" y="157"/>
                  <a:pt x="110" y="165"/>
                </a:cubicBezTo>
                <a:cubicBezTo>
                  <a:pt x="112" y="174"/>
                  <a:pt x="106" y="206"/>
                  <a:pt x="101" y="217"/>
                </a:cubicBezTo>
                <a:cubicBezTo>
                  <a:pt x="97" y="228"/>
                  <a:pt x="88" y="273"/>
                  <a:pt x="84" y="286"/>
                </a:cubicBezTo>
                <a:cubicBezTo>
                  <a:pt x="80" y="299"/>
                  <a:pt x="69" y="318"/>
                  <a:pt x="62" y="323"/>
                </a:cubicBezTo>
                <a:cubicBezTo>
                  <a:pt x="56" y="327"/>
                  <a:pt x="34" y="318"/>
                  <a:pt x="28" y="314"/>
                </a:cubicBezTo>
                <a:cubicBezTo>
                  <a:pt x="21" y="310"/>
                  <a:pt x="19" y="288"/>
                  <a:pt x="17" y="280"/>
                </a:cubicBezTo>
                <a:cubicBezTo>
                  <a:pt x="15" y="271"/>
                  <a:pt x="0" y="247"/>
                  <a:pt x="0" y="247"/>
                </a:cubicBezTo>
                <a:cubicBezTo>
                  <a:pt x="6" y="217"/>
                  <a:pt x="6" y="217"/>
                  <a:pt x="6" y="217"/>
                </a:cubicBezTo>
                <a:cubicBezTo>
                  <a:pt x="6" y="217"/>
                  <a:pt x="17" y="185"/>
                  <a:pt x="17" y="178"/>
                </a:cubicBezTo>
                <a:cubicBezTo>
                  <a:pt x="17" y="172"/>
                  <a:pt x="28" y="103"/>
                  <a:pt x="28" y="103"/>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08" name="Google Shape;108;p19"/>
          <p:cNvSpPr/>
          <p:nvPr/>
        </p:nvSpPr>
        <p:spPr>
          <a:xfrm>
            <a:off x="8310546" y="5803173"/>
            <a:ext cx="87176" cy="86384"/>
          </a:xfrm>
          <a:custGeom>
            <a:avLst/>
            <a:gdLst/>
            <a:ahLst/>
            <a:cxnLst/>
            <a:rect l="l" t="t" r="r" b="b"/>
            <a:pathLst>
              <a:path w="95" h="95" extrusionOk="0">
                <a:moveTo>
                  <a:pt x="18" y="3"/>
                </a:moveTo>
                <a:cubicBezTo>
                  <a:pt x="18" y="3"/>
                  <a:pt x="46" y="18"/>
                  <a:pt x="57" y="13"/>
                </a:cubicBezTo>
                <a:cubicBezTo>
                  <a:pt x="67" y="9"/>
                  <a:pt x="72" y="0"/>
                  <a:pt x="80" y="5"/>
                </a:cubicBezTo>
                <a:cubicBezTo>
                  <a:pt x="89" y="9"/>
                  <a:pt x="95" y="22"/>
                  <a:pt x="95" y="22"/>
                </a:cubicBezTo>
                <a:cubicBezTo>
                  <a:pt x="95" y="22"/>
                  <a:pt x="91" y="46"/>
                  <a:pt x="87" y="52"/>
                </a:cubicBezTo>
                <a:cubicBezTo>
                  <a:pt x="82" y="58"/>
                  <a:pt x="67" y="93"/>
                  <a:pt x="67" y="93"/>
                </a:cubicBezTo>
                <a:cubicBezTo>
                  <a:pt x="67" y="93"/>
                  <a:pt x="33" y="95"/>
                  <a:pt x="35" y="84"/>
                </a:cubicBezTo>
                <a:cubicBezTo>
                  <a:pt x="37" y="74"/>
                  <a:pt x="20" y="35"/>
                  <a:pt x="20" y="35"/>
                </a:cubicBezTo>
                <a:cubicBezTo>
                  <a:pt x="20" y="35"/>
                  <a:pt x="0" y="3"/>
                  <a:pt x="18" y="3"/>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09" name="Google Shape;109;p19"/>
          <p:cNvSpPr/>
          <p:nvPr/>
        </p:nvSpPr>
        <p:spPr>
          <a:xfrm>
            <a:off x="8758316" y="5789700"/>
            <a:ext cx="152955" cy="182278"/>
          </a:xfrm>
          <a:custGeom>
            <a:avLst/>
            <a:gdLst/>
            <a:ahLst/>
            <a:cxnLst/>
            <a:rect l="l" t="t" r="r" b="b"/>
            <a:pathLst>
              <a:path w="168" h="201" extrusionOk="0">
                <a:moveTo>
                  <a:pt x="10" y="147"/>
                </a:moveTo>
                <a:cubicBezTo>
                  <a:pt x="10" y="147"/>
                  <a:pt x="62" y="108"/>
                  <a:pt x="71" y="104"/>
                </a:cubicBezTo>
                <a:cubicBezTo>
                  <a:pt x="80" y="99"/>
                  <a:pt x="93" y="80"/>
                  <a:pt x="99" y="71"/>
                </a:cubicBezTo>
                <a:cubicBezTo>
                  <a:pt x="105" y="63"/>
                  <a:pt x="116" y="45"/>
                  <a:pt x="116" y="37"/>
                </a:cubicBezTo>
                <a:cubicBezTo>
                  <a:pt x="116" y="28"/>
                  <a:pt x="136" y="0"/>
                  <a:pt x="138" y="9"/>
                </a:cubicBezTo>
                <a:cubicBezTo>
                  <a:pt x="140" y="18"/>
                  <a:pt x="140" y="33"/>
                  <a:pt x="149" y="33"/>
                </a:cubicBezTo>
                <a:cubicBezTo>
                  <a:pt x="157" y="33"/>
                  <a:pt x="164" y="28"/>
                  <a:pt x="166" y="37"/>
                </a:cubicBezTo>
                <a:cubicBezTo>
                  <a:pt x="168" y="45"/>
                  <a:pt x="155" y="58"/>
                  <a:pt x="151" y="69"/>
                </a:cubicBezTo>
                <a:cubicBezTo>
                  <a:pt x="146" y="80"/>
                  <a:pt x="142" y="102"/>
                  <a:pt x="142" y="102"/>
                </a:cubicBezTo>
                <a:cubicBezTo>
                  <a:pt x="142" y="102"/>
                  <a:pt x="153" y="123"/>
                  <a:pt x="146" y="123"/>
                </a:cubicBezTo>
                <a:cubicBezTo>
                  <a:pt x="140" y="123"/>
                  <a:pt x="114" y="117"/>
                  <a:pt x="114" y="117"/>
                </a:cubicBezTo>
                <a:cubicBezTo>
                  <a:pt x="114" y="117"/>
                  <a:pt x="105" y="132"/>
                  <a:pt x="103" y="142"/>
                </a:cubicBezTo>
                <a:cubicBezTo>
                  <a:pt x="101" y="153"/>
                  <a:pt x="88" y="162"/>
                  <a:pt x="84" y="173"/>
                </a:cubicBezTo>
                <a:cubicBezTo>
                  <a:pt x="80" y="183"/>
                  <a:pt x="64" y="201"/>
                  <a:pt x="58" y="201"/>
                </a:cubicBezTo>
                <a:cubicBezTo>
                  <a:pt x="51" y="201"/>
                  <a:pt x="34" y="188"/>
                  <a:pt x="26" y="186"/>
                </a:cubicBezTo>
                <a:cubicBezTo>
                  <a:pt x="17" y="183"/>
                  <a:pt x="0" y="175"/>
                  <a:pt x="0" y="175"/>
                </a:cubicBezTo>
                <a:lnTo>
                  <a:pt x="10" y="147"/>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10" name="Google Shape;110;p19"/>
          <p:cNvSpPr/>
          <p:nvPr/>
        </p:nvSpPr>
        <p:spPr>
          <a:xfrm>
            <a:off x="8889080" y="5632783"/>
            <a:ext cx="103027" cy="188618"/>
          </a:xfrm>
          <a:custGeom>
            <a:avLst/>
            <a:gdLst/>
            <a:ahLst/>
            <a:cxnLst/>
            <a:rect l="l" t="t" r="r" b="b"/>
            <a:pathLst>
              <a:path w="113" h="207" extrusionOk="0">
                <a:moveTo>
                  <a:pt x="0" y="28"/>
                </a:moveTo>
                <a:cubicBezTo>
                  <a:pt x="0" y="35"/>
                  <a:pt x="26" y="58"/>
                  <a:pt x="28" y="69"/>
                </a:cubicBezTo>
                <a:cubicBezTo>
                  <a:pt x="31" y="80"/>
                  <a:pt x="43" y="95"/>
                  <a:pt x="35" y="110"/>
                </a:cubicBezTo>
                <a:cubicBezTo>
                  <a:pt x="26" y="125"/>
                  <a:pt x="11" y="131"/>
                  <a:pt x="9" y="138"/>
                </a:cubicBezTo>
                <a:cubicBezTo>
                  <a:pt x="7" y="144"/>
                  <a:pt x="20" y="153"/>
                  <a:pt x="28" y="155"/>
                </a:cubicBezTo>
                <a:cubicBezTo>
                  <a:pt x="37" y="157"/>
                  <a:pt x="24" y="146"/>
                  <a:pt x="37" y="157"/>
                </a:cubicBezTo>
                <a:cubicBezTo>
                  <a:pt x="50" y="168"/>
                  <a:pt x="59" y="185"/>
                  <a:pt x="50" y="190"/>
                </a:cubicBezTo>
                <a:cubicBezTo>
                  <a:pt x="41" y="194"/>
                  <a:pt x="28" y="207"/>
                  <a:pt x="39" y="207"/>
                </a:cubicBezTo>
                <a:cubicBezTo>
                  <a:pt x="50" y="207"/>
                  <a:pt x="67" y="185"/>
                  <a:pt x="69" y="179"/>
                </a:cubicBezTo>
                <a:cubicBezTo>
                  <a:pt x="72" y="172"/>
                  <a:pt x="87" y="146"/>
                  <a:pt x="87" y="146"/>
                </a:cubicBezTo>
                <a:cubicBezTo>
                  <a:pt x="87" y="146"/>
                  <a:pt x="82" y="142"/>
                  <a:pt x="93" y="136"/>
                </a:cubicBezTo>
                <a:cubicBezTo>
                  <a:pt x="104" y="129"/>
                  <a:pt x="113" y="90"/>
                  <a:pt x="113" y="90"/>
                </a:cubicBezTo>
                <a:cubicBezTo>
                  <a:pt x="113" y="90"/>
                  <a:pt x="104" y="84"/>
                  <a:pt x="97" y="88"/>
                </a:cubicBezTo>
                <a:cubicBezTo>
                  <a:pt x="91" y="93"/>
                  <a:pt x="76" y="110"/>
                  <a:pt x="76" y="99"/>
                </a:cubicBezTo>
                <a:cubicBezTo>
                  <a:pt x="76" y="88"/>
                  <a:pt x="65" y="69"/>
                  <a:pt x="65" y="69"/>
                </a:cubicBezTo>
                <a:cubicBezTo>
                  <a:pt x="65" y="69"/>
                  <a:pt x="48" y="71"/>
                  <a:pt x="43" y="62"/>
                </a:cubicBezTo>
                <a:cubicBezTo>
                  <a:pt x="39" y="54"/>
                  <a:pt x="2" y="0"/>
                  <a:pt x="0" y="28"/>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11" name="Google Shape;111;p19"/>
          <p:cNvSpPr/>
          <p:nvPr/>
        </p:nvSpPr>
        <p:spPr>
          <a:xfrm>
            <a:off x="7699520" y="5089120"/>
            <a:ext cx="798059" cy="658577"/>
          </a:xfrm>
          <a:custGeom>
            <a:avLst/>
            <a:gdLst/>
            <a:ahLst/>
            <a:cxnLst/>
            <a:rect l="l" t="t" r="r" b="b"/>
            <a:pathLst>
              <a:path w="876" h="724" extrusionOk="0">
                <a:moveTo>
                  <a:pt x="82" y="247"/>
                </a:moveTo>
                <a:cubicBezTo>
                  <a:pt x="75" y="248"/>
                  <a:pt x="54" y="247"/>
                  <a:pt x="56" y="255"/>
                </a:cubicBezTo>
                <a:cubicBezTo>
                  <a:pt x="58" y="264"/>
                  <a:pt x="54" y="272"/>
                  <a:pt x="47" y="273"/>
                </a:cubicBezTo>
                <a:cubicBezTo>
                  <a:pt x="30" y="275"/>
                  <a:pt x="17" y="271"/>
                  <a:pt x="17" y="271"/>
                </a:cubicBezTo>
                <a:cubicBezTo>
                  <a:pt x="13" y="301"/>
                  <a:pt x="13" y="301"/>
                  <a:pt x="13" y="301"/>
                </a:cubicBezTo>
                <a:cubicBezTo>
                  <a:pt x="4" y="350"/>
                  <a:pt x="4" y="350"/>
                  <a:pt x="4" y="350"/>
                </a:cubicBezTo>
                <a:cubicBezTo>
                  <a:pt x="21" y="383"/>
                  <a:pt x="21" y="383"/>
                  <a:pt x="21" y="383"/>
                </a:cubicBezTo>
                <a:cubicBezTo>
                  <a:pt x="0" y="387"/>
                  <a:pt x="0" y="387"/>
                  <a:pt x="0" y="387"/>
                </a:cubicBezTo>
                <a:cubicBezTo>
                  <a:pt x="0" y="387"/>
                  <a:pt x="0" y="406"/>
                  <a:pt x="13" y="415"/>
                </a:cubicBezTo>
                <a:cubicBezTo>
                  <a:pt x="26" y="423"/>
                  <a:pt x="30" y="449"/>
                  <a:pt x="34" y="458"/>
                </a:cubicBezTo>
                <a:cubicBezTo>
                  <a:pt x="39" y="467"/>
                  <a:pt x="24" y="484"/>
                  <a:pt x="32" y="492"/>
                </a:cubicBezTo>
                <a:cubicBezTo>
                  <a:pt x="41" y="501"/>
                  <a:pt x="45" y="507"/>
                  <a:pt x="47" y="516"/>
                </a:cubicBezTo>
                <a:cubicBezTo>
                  <a:pt x="49" y="525"/>
                  <a:pt x="49" y="540"/>
                  <a:pt x="52" y="546"/>
                </a:cubicBezTo>
                <a:cubicBezTo>
                  <a:pt x="54" y="553"/>
                  <a:pt x="34" y="572"/>
                  <a:pt x="34" y="572"/>
                </a:cubicBezTo>
                <a:cubicBezTo>
                  <a:pt x="47" y="602"/>
                  <a:pt x="47" y="602"/>
                  <a:pt x="47" y="602"/>
                </a:cubicBezTo>
                <a:cubicBezTo>
                  <a:pt x="47" y="602"/>
                  <a:pt x="60" y="617"/>
                  <a:pt x="78" y="617"/>
                </a:cubicBezTo>
                <a:cubicBezTo>
                  <a:pt x="95" y="617"/>
                  <a:pt x="110" y="607"/>
                  <a:pt x="116" y="602"/>
                </a:cubicBezTo>
                <a:cubicBezTo>
                  <a:pt x="123" y="598"/>
                  <a:pt x="151" y="576"/>
                  <a:pt x="160" y="576"/>
                </a:cubicBezTo>
                <a:cubicBezTo>
                  <a:pt x="168" y="576"/>
                  <a:pt x="199" y="581"/>
                  <a:pt x="199" y="581"/>
                </a:cubicBezTo>
                <a:cubicBezTo>
                  <a:pt x="218" y="589"/>
                  <a:pt x="218" y="589"/>
                  <a:pt x="218" y="589"/>
                </a:cubicBezTo>
                <a:cubicBezTo>
                  <a:pt x="237" y="581"/>
                  <a:pt x="237" y="581"/>
                  <a:pt x="237" y="581"/>
                </a:cubicBezTo>
                <a:cubicBezTo>
                  <a:pt x="233" y="564"/>
                  <a:pt x="233" y="564"/>
                  <a:pt x="233" y="564"/>
                </a:cubicBezTo>
                <a:cubicBezTo>
                  <a:pt x="255" y="546"/>
                  <a:pt x="255" y="546"/>
                  <a:pt x="255" y="546"/>
                </a:cubicBezTo>
                <a:cubicBezTo>
                  <a:pt x="281" y="538"/>
                  <a:pt x="281" y="538"/>
                  <a:pt x="281" y="538"/>
                </a:cubicBezTo>
                <a:cubicBezTo>
                  <a:pt x="306" y="538"/>
                  <a:pt x="306" y="538"/>
                  <a:pt x="306" y="538"/>
                </a:cubicBezTo>
                <a:cubicBezTo>
                  <a:pt x="328" y="538"/>
                  <a:pt x="328" y="538"/>
                  <a:pt x="328" y="538"/>
                </a:cubicBezTo>
                <a:cubicBezTo>
                  <a:pt x="328" y="516"/>
                  <a:pt x="328" y="516"/>
                  <a:pt x="328" y="516"/>
                </a:cubicBezTo>
                <a:cubicBezTo>
                  <a:pt x="356" y="518"/>
                  <a:pt x="356" y="518"/>
                  <a:pt x="356" y="518"/>
                </a:cubicBezTo>
                <a:cubicBezTo>
                  <a:pt x="386" y="514"/>
                  <a:pt x="386" y="514"/>
                  <a:pt x="386" y="514"/>
                </a:cubicBezTo>
                <a:cubicBezTo>
                  <a:pt x="401" y="520"/>
                  <a:pt x="413" y="524"/>
                  <a:pt x="413" y="524"/>
                </a:cubicBezTo>
                <a:cubicBezTo>
                  <a:pt x="413" y="524"/>
                  <a:pt x="398" y="535"/>
                  <a:pt x="405" y="537"/>
                </a:cubicBezTo>
                <a:cubicBezTo>
                  <a:pt x="411" y="538"/>
                  <a:pt x="426" y="537"/>
                  <a:pt x="426" y="537"/>
                </a:cubicBezTo>
                <a:cubicBezTo>
                  <a:pt x="441" y="542"/>
                  <a:pt x="441" y="542"/>
                  <a:pt x="441" y="542"/>
                </a:cubicBezTo>
                <a:cubicBezTo>
                  <a:pt x="441" y="542"/>
                  <a:pt x="451" y="546"/>
                  <a:pt x="457" y="551"/>
                </a:cubicBezTo>
                <a:cubicBezTo>
                  <a:pt x="462" y="555"/>
                  <a:pt x="470" y="562"/>
                  <a:pt x="470" y="568"/>
                </a:cubicBezTo>
                <a:cubicBezTo>
                  <a:pt x="470" y="573"/>
                  <a:pt x="470" y="583"/>
                  <a:pt x="474" y="589"/>
                </a:cubicBezTo>
                <a:cubicBezTo>
                  <a:pt x="478" y="596"/>
                  <a:pt x="484" y="608"/>
                  <a:pt x="484" y="608"/>
                </a:cubicBezTo>
                <a:cubicBezTo>
                  <a:pt x="496" y="610"/>
                  <a:pt x="496" y="610"/>
                  <a:pt x="496" y="610"/>
                </a:cubicBezTo>
                <a:cubicBezTo>
                  <a:pt x="506" y="588"/>
                  <a:pt x="506" y="588"/>
                  <a:pt x="506" y="588"/>
                </a:cubicBezTo>
                <a:cubicBezTo>
                  <a:pt x="517" y="574"/>
                  <a:pt x="517" y="574"/>
                  <a:pt x="517" y="574"/>
                </a:cubicBezTo>
                <a:cubicBezTo>
                  <a:pt x="531" y="561"/>
                  <a:pt x="531" y="561"/>
                  <a:pt x="531" y="561"/>
                </a:cubicBezTo>
                <a:cubicBezTo>
                  <a:pt x="531" y="561"/>
                  <a:pt x="534" y="554"/>
                  <a:pt x="539" y="555"/>
                </a:cubicBezTo>
                <a:cubicBezTo>
                  <a:pt x="543" y="556"/>
                  <a:pt x="546" y="568"/>
                  <a:pt x="544" y="571"/>
                </a:cubicBezTo>
                <a:cubicBezTo>
                  <a:pt x="542" y="574"/>
                  <a:pt x="534" y="593"/>
                  <a:pt x="541" y="594"/>
                </a:cubicBezTo>
                <a:cubicBezTo>
                  <a:pt x="547" y="595"/>
                  <a:pt x="555" y="599"/>
                  <a:pt x="558" y="601"/>
                </a:cubicBezTo>
                <a:cubicBezTo>
                  <a:pt x="561" y="603"/>
                  <a:pt x="571" y="617"/>
                  <a:pt x="571" y="617"/>
                </a:cubicBezTo>
                <a:cubicBezTo>
                  <a:pt x="571" y="617"/>
                  <a:pt x="583" y="649"/>
                  <a:pt x="583" y="652"/>
                </a:cubicBezTo>
                <a:cubicBezTo>
                  <a:pt x="583" y="655"/>
                  <a:pt x="581" y="696"/>
                  <a:pt x="586" y="699"/>
                </a:cubicBezTo>
                <a:cubicBezTo>
                  <a:pt x="592" y="702"/>
                  <a:pt x="625" y="709"/>
                  <a:pt x="625" y="709"/>
                </a:cubicBezTo>
                <a:cubicBezTo>
                  <a:pt x="643" y="714"/>
                  <a:pt x="643" y="714"/>
                  <a:pt x="643" y="714"/>
                </a:cubicBezTo>
                <a:cubicBezTo>
                  <a:pt x="643" y="714"/>
                  <a:pt x="654" y="724"/>
                  <a:pt x="657" y="724"/>
                </a:cubicBezTo>
                <a:cubicBezTo>
                  <a:pt x="661" y="724"/>
                  <a:pt x="669" y="708"/>
                  <a:pt x="669" y="708"/>
                </a:cubicBezTo>
                <a:cubicBezTo>
                  <a:pt x="696" y="707"/>
                  <a:pt x="696" y="707"/>
                  <a:pt x="696" y="707"/>
                </a:cubicBezTo>
                <a:cubicBezTo>
                  <a:pt x="696" y="707"/>
                  <a:pt x="704" y="715"/>
                  <a:pt x="704" y="719"/>
                </a:cubicBezTo>
                <a:cubicBezTo>
                  <a:pt x="704" y="722"/>
                  <a:pt x="720" y="724"/>
                  <a:pt x="720" y="724"/>
                </a:cubicBezTo>
                <a:cubicBezTo>
                  <a:pt x="733" y="718"/>
                  <a:pt x="733" y="718"/>
                  <a:pt x="733" y="718"/>
                </a:cubicBezTo>
                <a:cubicBezTo>
                  <a:pt x="747" y="701"/>
                  <a:pt x="747" y="701"/>
                  <a:pt x="747" y="701"/>
                </a:cubicBezTo>
                <a:cubicBezTo>
                  <a:pt x="747" y="701"/>
                  <a:pt x="751" y="693"/>
                  <a:pt x="757" y="692"/>
                </a:cubicBezTo>
                <a:cubicBezTo>
                  <a:pt x="762" y="691"/>
                  <a:pt x="792" y="686"/>
                  <a:pt x="792" y="686"/>
                </a:cubicBezTo>
                <a:cubicBezTo>
                  <a:pt x="797" y="639"/>
                  <a:pt x="797" y="639"/>
                  <a:pt x="797" y="639"/>
                </a:cubicBezTo>
                <a:cubicBezTo>
                  <a:pt x="797" y="639"/>
                  <a:pt x="811" y="612"/>
                  <a:pt x="815" y="607"/>
                </a:cubicBezTo>
                <a:cubicBezTo>
                  <a:pt x="819" y="601"/>
                  <a:pt x="823" y="588"/>
                  <a:pt x="825" y="584"/>
                </a:cubicBezTo>
                <a:cubicBezTo>
                  <a:pt x="827" y="580"/>
                  <a:pt x="831" y="562"/>
                  <a:pt x="831" y="562"/>
                </a:cubicBezTo>
                <a:cubicBezTo>
                  <a:pt x="842" y="548"/>
                  <a:pt x="842" y="548"/>
                  <a:pt x="842" y="548"/>
                </a:cubicBezTo>
                <a:cubicBezTo>
                  <a:pt x="852" y="535"/>
                  <a:pt x="852" y="535"/>
                  <a:pt x="852" y="535"/>
                </a:cubicBezTo>
                <a:cubicBezTo>
                  <a:pt x="867" y="521"/>
                  <a:pt x="867" y="521"/>
                  <a:pt x="867" y="521"/>
                </a:cubicBezTo>
                <a:cubicBezTo>
                  <a:pt x="863" y="486"/>
                  <a:pt x="863" y="486"/>
                  <a:pt x="863" y="486"/>
                </a:cubicBezTo>
                <a:cubicBezTo>
                  <a:pt x="876" y="474"/>
                  <a:pt x="876" y="474"/>
                  <a:pt x="876" y="474"/>
                </a:cubicBezTo>
                <a:cubicBezTo>
                  <a:pt x="872" y="405"/>
                  <a:pt x="872" y="405"/>
                  <a:pt x="872" y="405"/>
                </a:cubicBezTo>
                <a:cubicBezTo>
                  <a:pt x="866" y="388"/>
                  <a:pt x="866" y="388"/>
                  <a:pt x="866" y="388"/>
                </a:cubicBezTo>
                <a:cubicBezTo>
                  <a:pt x="861" y="363"/>
                  <a:pt x="861" y="363"/>
                  <a:pt x="861" y="363"/>
                </a:cubicBezTo>
                <a:cubicBezTo>
                  <a:pt x="861" y="363"/>
                  <a:pt x="852" y="355"/>
                  <a:pt x="853" y="351"/>
                </a:cubicBezTo>
                <a:cubicBezTo>
                  <a:pt x="854" y="348"/>
                  <a:pt x="852" y="344"/>
                  <a:pt x="850" y="338"/>
                </a:cubicBezTo>
                <a:cubicBezTo>
                  <a:pt x="847" y="333"/>
                  <a:pt x="840" y="324"/>
                  <a:pt x="836" y="321"/>
                </a:cubicBezTo>
                <a:cubicBezTo>
                  <a:pt x="831" y="318"/>
                  <a:pt x="824" y="314"/>
                  <a:pt x="821" y="309"/>
                </a:cubicBezTo>
                <a:cubicBezTo>
                  <a:pt x="819" y="305"/>
                  <a:pt x="814" y="285"/>
                  <a:pt x="811" y="283"/>
                </a:cubicBezTo>
                <a:cubicBezTo>
                  <a:pt x="807" y="282"/>
                  <a:pt x="795" y="283"/>
                  <a:pt x="795" y="283"/>
                </a:cubicBezTo>
                <a:cubicBezTo>
                  <a:pt x="789" y="290"/>
                  <a:pt x="789" y="290"/>
                  <a:pt x="789" y="290"/>
                </a:cubicBezTo>
                <a:cubicBezTo>
                  <a:pt x="784" y="282"/>
                  <a:pt x="784" y="282"/>
                  <a:pt x="784" y="282"/>
                </a:cubicBezTo>
                <a:cubicBezTo>
                  <a:pt x="779" y="265"/>
                  <a:pt x="779" y="265"/>
                  <a:pt x="779" y="265"/>
                </a:cubicBezTo>
                <a:cubicBezTo>
                  <a:pt x="779" y="265"/>
                  <a:pt x="770" y="252"/>
                  <a:pt x="769" y="249"/>
                </a:cubicBezTo>
                <a:cubicBezTo>
                  <a:pt x="767" y="246"/>
                  <a:pt x="770" y="236"/>
                  <a:pt x="769" y="233"/>
                </a:cubicBezTo>
                <a:cubicBezTo>
                  <a:pt x="767" y="230"/>
                  <a:pt x="746" y="212"/>
                  <a:pt x="743" y="211"/>
                </a:cubicBezTo>
                <a:cubicBezTo>
                  <a:pt x="739" y="210"/>
                  <a:pt x="726" y="206"/>
                  <a:pt x="726" y="206"/>
                </a:cubicBezTo>
                <a:cubicBezTo>
                  <a:pt x="716" y="195"/>
                  <a:pt x="716" y="195"/>
                  <a:pt x="716" y="195"/>
                </a:cubicBezTo>
                <a:cubicBezTo>
                  <a:pt x="716" y="195"/>
                  <a:pt x="712" y="157"/>
                  <a:pt x="709" y="157"/>
                </a:cubicBezTo>
                <a:cubicBezTo>
                  <a:pt x="706" y="157"/>
                  <a:pt x="703" y="144"/>
                  <a:pt x="703" y="144"/>
                </a:cubicBezTo>
                <a:cubicBezTo>
                  <a:pt x="701" y="110"/>
                  <a:pt x="701" y="110"/>
                  <a:pt x="701" y="110"/>
                </a:cubicBezTo>
                <a:cubicBezTo>
                  <a:pt x="701" y="110"/>
                  <a:pt x="690" y="96"/>
                  <a:pt x="687" y="94"/>
                </a:cubicBezTo>
                <a:cubicBezTo>
                  <a:pt x="683" y="92"/>
                  <a:pt x="671" y="92"/>
                  <a:pt x="671" y="92"/>
                </a:cubicBezTo>
                <a:cubicBezTo>
                  <a:pt x="662" y="70"/>
                  <a:pt x="662" y="70"/>
                  <a:pt x="662" y="70"/>
                </a:cubicBezTo>
                <a:cubicBezTo>
                  <a:pt x="662" y="70"/>
                  <a:pt x="649" y="37"/>
                  <a:pt x="649" y="34"/>
                </a:cubicBezTo>
                <a:cubicBezTo>
                  <a:pt x="649" y="30"/>
                  <a:pt x="640" y="0"/>
                  <a:pt x="636" y="3"/>
                </a:cubicBezTo>
                <a:cubicBezTo>
                  <a:pt x="631" y="7"/>
                  <a:pt x="623" y="21"/>
                  <a:pt x="625" y="25"/>
                </a:cubicBezTo>
                <a:cubicBezTo>
                  <a:pt x="627" y="29"/>
                  <a:pt x="626" y="48"/>
                  <a:pt x="627" y="52"/>
                </a:cubicBezTo>
                <a:cubicBezTo>
                  <a:pt x="628" y="56"/>
                  <a:pt x="621" y="79"/>
                  <a:pt x="617" y="77"/>
                </a:cubicBezTo>
                <a:cubicBezTo>
                  <a:pt x="614" y="75"/>
                  <a:pt x="616" y="86"/>
                  <a:pt x="617" y="93"/>
                </a:cubicBezTo>
                <a:cubicBezTo>
                  <a:pt x="618" y="99"/>
                  <a:pt x="617" y="123"/>
                  <a:pt x="617" y="128"/>
                </a:cubicBezTo>
                <a:cubicBezTo>
                  <a:pt x="617" y="134"/>
                  <a:pt x="611" y="141"/>
                  <a:pt x="611" y="144"/>
                </a:cubicBezTo>
                <a:cubicBezTo>
                  <a:pt x="611" y="148"/>
                  <a:pt x="607" y="160"/>
                  <a:pt x="607" y="163"/>
                </a:cubicBezTo>
                <a:cubicBezTo>
                  <a:pt x="607" y="166"/>
                  <a:pt x="596" y="170"/>
                  <a:pt x="589" y="169"/>
                </a:cubicBezTo>
                <a:cubicBezTo>
                  <a:pt x="583" y="168"/>
                  <a:pt x="568" y="167"/>
                  <a:pt x="569" y="163"/>
                </a:cubicBezTo>
                <a:cubicBezTo>
                  <a:pt x="570" y="159"/>
                  <a:pt x="575" y="148"/>
                  <a:pt x="572" y="146"/>
                </a:cubicBezTo>
                <a:cubicBezTo>
                  <a:pt x="569" y="143"/>
                  <a:pt x="561" y="146"/>
                  <a:pt x="561" y="146"/>
                </a:cubicBezTo>
                <a:cubicBezTo>
                  <a:pt x="561" y="146"/>
                  <a:pt x="564" y="151"/>
                  <a:pt x="558" y="151"/>
                </a:cubicBezTo>
                <a:cubicBezTo>
                  <a:pt x="552" y="151"/>
                  <a:pt x="547" y="149"/>
                  <a:pt x="541" y="147"/>
                </a:cubicBezTo>
                <a:cubicBezTo>
                  <a:pt x="534" y="144"/>
                  <a:pt x="519" y="134"/>
                  <a:pt x="519" y="134"/>
                </a:cubicBezTo>
                <a:cubicBezTo>
                  <a:pt x="519" y="134"/>
                  <a:pt x="509" y="123"/>
                  <a:pt x="505" y="122"/>
                </a:cubicBezTo>
                <a:cubicBezTo>
                  <a:pt x="501" y="121"/>
                  <a:pt x="494" y="115"/>
                  <a:pt x="490" y="110"/>
                </a:cubicBezTo>
                <a:cubicBezTo>
                  <a:pt x="486" y="105"/>
                  <a:pt x="481" y="92"/>
                  <a:pt x="481" y="92"/>
                </a:cubicBezTo>
                <a:cubicBezTo>
                  <a:pt x="489" y="84"/>
                  <a:pt x="489" y="84"/>
                  <a:pt x="489" y="84"/>
                </a:cubicBezTo>
                <a:cubicBezTo>
                  <a:pt x="489" y="84"/>
                  <a:pt x="487" y="80"/>
                  <a:pt x="488" y="77"/>
                </a:cubicBezTo>
                <a:cubicBezTo>
                  <a:pt x="489" y="73"/>
                  <a:pt x="498" y="65"/>
                  <a:pt x="498" y="65"/>
                </a:cubicBezTo>
                <a:cubicBezTo>
                  <a:pt x="498" y="65"/>
                  <a:pt x="501" y="58"/>
                  <a:pt x="504" y="56"/>
                </a:cubicBezTo>
                <a:cubicBezTo>
                  <a:pt x="507" y="54"/>
                  <a:pt x="513" y="49"/>
                  <a:pt x="507" y="46"/>
                </a:cubicBezTo>
                <a:cubicBezTo>
                  <a:pt x="502" y="44"/>
                  <a:pt x="495" y="39"/>
                  <a:pt x="495" y="39"/>
                </a:cubicBezTo>
                <a:cubicBezTo>
                  <a:pt x="495" y="39"/>
                  <a:pt x="501" y="26"/>
                  <a:pt x="498" y="24"/>
                </a:cubicBezTo>
                <a:cubicBezTo>
                  <a:pt x="494" y="22"/>
                  <a:pt x="484" y="34"/>
                  <a:pt x="481" y="37"/>
                </a:cubicBezTo>
                <a:cubicBezTo>
                  <a:pt x="479" y="40"/>
                  <a:pt x="475" y="44"/>
                  <a:pt x="468" y="41"/>
                </a:cubicBezTo>
                <a:cubicBezTo>
                  <a:pt x="462" y="38"/>
                  <a:pt x="453" y="33"/>
                  <a:pt x="444" y="30"/>
                </a:cubicBezTo>
                <a:cubicBezTo>
                  <a:pt x="434" y="28"/>
                  <a:pt x="428" y="23"/>
                  <a:pt x="422" y="24"/>
                </a:cubicBezTo>
                <a:cubicBezTo>
                  <a:pt x="415" y="25"/>
                  <a:pt x="407" y="24"/>
                  <a:pt x="407" y="28"/>
                </a:cubicBezTo>
                <a:cubicBezTo>
                  <a:pt x="407" y="33"/>
                  <a:pt x="420" y="40"/>
                  <a:pt x="420" y="40"/>
                </a:cubicBezTo>
                <a:cubicBezTo>
                  <a:pt x="420" y="40"/>
                  <a:pt x="420" y="52"/>
                  <a:pt x="413" y="52"/>
                </a:cubicBezTo>
                <a:cubicBezTo>
                  <a:pt x="407" y="52"/>
                  <a:pt x="401" y="53"/>
                  <a:pt x="396" y="52"/>
                </a:cubicBezTo>
                <a:cubicBezTo>
                  <a:pt x="391" y="51"/>
                  <a:pt x="387" y="50"/>
                  <a:pt x="381" y="53"/>
                </a:cubicBezTo>
                <a:cubicBezTo>
                  <a:pt x="374" y="56"/>
                  <a:pt x="371" y="62"/>
                  <a:pt x="368" y="66"/>
                </a:cubicBezTo>
                <a:cubicBezTo>
                  <a:pt x="365" y="70"/>
                  <a:pt x="357" y="84"/>
                  <a:pt x="357" y="84"/>
                </a:cubicBezTo>
                <a:cubicBezTo>
                  <a:pt x="357" y="84"/>
                  <a:pt x="357" y="99"/>
                  <a:pt x="359" y="103"/>
                </a:cubicBezTo>
                <a:cubicBezTo>
                  <a:pt x="361" y="106"/>
                  <a:pt x="356" y="115"/>
                  <a:pt x="356" y="115"/>
                </a:cubicBezTo>
                <a:cubicBezTo>
                  <a:pt x="356" y="115"/>
                  <a:pt x="326" y="113"/>
                  <a:pt x="325" y="109"/>
                </a:cubicBezTo>
                <a:cubicBezTo>
                  <a:pt x="324" y="105"/>
                  <a:pt x="312" y="89"/>
                  <a:pt x="312" y="89"/>
                </a:cubicBezTo>
                <a:cubicBezTo>
                  <a:pt x="312" y="89"/>
                  <a:pt x="299" y="83"/>
                  <a:pt x="295" y="83"/>
                </a:cubicBezTo>
                <a:cubicBezTo>
                  <a:pt x="290" y="83"/>
                  <a:pt x="275" y="86"/>
                  <a:pt x="275" y="86"/>
                </a:cubicBezTo>
                <a:cubicBezTo>
                  <a:pt x="275" y="94"/>
                  <a:pt x="275" y="94"/>
                  <a:pt x="275" y="94"/>
                </a:cubicBezTo>
                <a:cubicBezTo>
                  <a:pt x="265" y="99"/>
                  <a:pt x="265" y="99"/>
                  <a:pt x="265" y="99"/>
                </a:cubicBezTo>
                <a:cubicBezTo>
                  <a:pt x="256" y="105"/>
                  <a:pt x="249" y="106"/>
                  <a:pt x="250" y="109"/>
                </a:cubicBezTo>
                <a:cubicBezTo>
                  <a:pt x="251" y="112"/>
                  <a:pt x="248" y="121"/>
                  <a:pt x="248" y="121"/>
                </a:cubicBezTo>
                <a:cubicBezTo>
                  <a:pt x="248" y="132"/>
                  <a:pt x="248" y="132"/>
                  <a:pt x="248" y="132"/>
                </a:cubicBezTo>
                <a:cubicBezTo>
                  <a:pt x="248" y="135"/>
                  <a:pt x="245" y="140"/>
                  <a:pt x="242" y="141"/>
                </a:cubicBezTo>
                <a:cubicBezTo>
                  <a:pt x="235" y="144"/>
                  <a:pt x="232" y="157"/>
                  <a:pt x="232" y="157"/>
                </a:cubicBezTo>
                <a:cubicBezTo>
                  <a:pt x="232" y="157"/>
                  <a:pt x="222" y="160"/>
                  <a:pt x="219" y="156"/>
                </a:cubicBezTo>
                <a:cubicBezTo>
                  <a:pt x="216" y="153"/>
                  <a:pt x="216" y="144"/>
                  <a:pt x="211" y="144"/>
                </a:cubicBezTo>
                <a:cubicBezTo>
                  <a:pt x="207" y="144"/>
                  <a:pt x="199" y="149"/>
                  <a:pt x="199" y="149"/>
                </a:cubicBezTo>
                <a:cubicBezTo>
                  <a:pt x="199" y="149"/>
                  <a:pt x="197" y="161"/>
                  <a:pt x="197" y="166"/>
                </a:cubicBezTo>
                <a:cubicBezTo>
                  <a:pt x="197" y="171"/>
                  <a:pt x="193" y="198"/>
                  <a:pt x="190" y="199"/>
                </a:cubicBezTo>
                <a:cubicBezTo>
                  <a:pt x="187" y="201"/>
                  <a:pt x="179" y="202"/>
                  <a:pt x="175" y="204"/>
                </a:cubicBezTo>
                <a:cubicBezTo>
                  <a:pt x="170" y="206"/>
                  <a:pt x="163" y="208"/>
                  <a:pt x="163" y="216"/>
                </a:cubicBezTo>
                <a:cubicBezTo>
                  <a:pt x="163" y="223"/>
                  <a:pt x="161" y="227"/>
                  <a:pt x="157" y="230"/>
                </a:cubicBezTo>
                <a:cubicBezTo>
                  <a:pt x="154" y="232"/>
                  <a:pt x="137" y="230"/>
                  <a:pt x="129" y="233"/>
                </a:cubicBezTo>
                <a:cubicBezTo>
                  <a:pt x="122" y="236"/>
                  <a:pt x="86" y="246"/>
                  <a:pt x="82" y="247"/>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12" name="Google Shape;112;p19"/>
          <p:cNvSpPr/>
          <p:nvPr/>
        </p:nvSpPr>
        <p:spPr>
          <a:xfrm>
            <a:off x="8037922" y="3806836"/>
            <a:ext cx="326515" cy="327307"/>
          </a:xfrm>
          <a:custGeom>
            <a:avLst/>
            <a:gdLst/>
            <a:ahLst/>
            <a:cxnLst/>
            <a:rect l="l" t="t" r="r" b="b"/>
            <a:pathLst>
              <a:path w="359" h="360" extrusionOk="0">
                <a:moveTo>
                  <a:pt x="266" y="20"/>
                </a:moveTo>
                <a:cubicBezTo>
                  <a:pt x="266" y="20"/>
                  <a:pt x="283" y="43"/>
                  <a:pt x="294" y="48"/>
                </a:cubicBezTo>
                <a:cubicBezTo>
                  <a:pt x="305" y="52"/>
                  <a:pt x="326" y="48"/>
                  <a:pt x="335" y="48"/>
                </a:cubicBezTo>
                <a:cubicBezTo>
                  <a:pt x="344" y="48"/>
                  <a:pt x="337" y="65"/>
                  <a:pt x="337" y="65"/>
                </a:cubicBezTo>
                <a:cubicBezTo>
                  <a:pt x="337" y="65"/>
                  <a:pt x="359" y="65"/>
                  <a:pt x="354" y="71"/>
                </a:cubicBezTo>
                <a:cubicBezTo>
                  <a:pt x="350" y="78"/>
                  <a:pt x="324" y="78"/>
                  <a:pt x="315" y="82"/>
                </a:cubicBezTo>
                <a:cubicBezTo>
                  <a:pt x="307" y="87"/>
                  <a:pt x="300" y="93"/>
                  <a:pt x="294" y="97"/>
                </a:cubicBezTo>
                <a:cubicBezTo>
                  <a:pt x="287" y="102"/>
                  <a:pt x="279" y="108"/>
                  <a:pt x="270" y="104"/>
                </a:cubicBezTo>
                <a:cubicBezTo>
                  <a:pt x="261" y="99"/>
                  <a:pt x="251" y="97"/>
                  <a:pt x="251" y="97"/>
                </a:cubicBezTo>
                <a:cubicBezTo>
                  <a:pt x="251" y="97"/>
                  <a:pt x="221" y="106"/>
                  <a:pt x="223" y="112"/>
                </a:cubicBezTo>
                <a:cubicBezTo>
                  <a:pt x="225" y="119"/>
                  <a:pt x="208" y="130"/>
                  <a:pt x="208" y="130"/>
                </a:cubicBezTo>
                <a:cubicBezTo>
                  <a:pt x="236" y="149"/>
                  <a:pt x="236" y="149"/>
                  <a:pt x="236" y="149"/>
                </a:cubicBezTo>
                <a:cubicBezTo>
                  <a:pt x="242" y="164"/>
                  <a:pt x="242" y="164"/>
                  <a:pt x="242" y="164"/>
                </a:cubicBezTo>
                <a:cubicBezTo>
                  <a:pt x="242" y="164"/>
                  <a:pt x="246" y="194"/>
                  <a:pt x="244" y="203"/>
                </a:cubicBezTo>
                <a:cubicBezTo>
                  <a:pt x="242" y="211"/>
                  <a:pt x="238" y="222"/>
                  <a:pt x="233" y="229"/>
                </a:cubicBezTo>
                <a:cubicBezTo>
                  <a:pt x="229" y="235"/>
                  <a:pt x="227" y="255"/>
                  <a:pt x="225" y="265"/>
                </a:cubicBezTo>
                <a:cubicBezTo>
                  <a:pt x="223" y="276"/>
                  <a:pt x="216" y="293"/>
                  <a:pt x="216" y="293"/>
                </a:cubicBezTo>
                <a:cubicBezTo>
                  <a:pt x="216" y="293"/>
                  <a:pt x="201" y="306"/>
                  <a:pt x="199" y="317"/>
                </a:cubicBezTo>
                <a:cubicBezTo>
                  <a:pt x="197" y="328"/>
                  <a:pt x="188" y="345"/>
                  <a:pt x="177" y="341"/>
                </a:cubicBezTo>
                <a:cubicBezTo>
                  <a:pt x="167" y="336"/>
                  <a:pt x="149" y="334"/>
                  <a:pt x="149" y="334"/>
                </a:cubicBezTo>
                <a:cubicBezTo>
                  <a:pt x="149" y="334"/>
                  <a:pt x="130" y="321"/>
                  <a:pt x="132" y="328"/>
                </a:cubicBezTo>
                <a:cubicBezTo>
                  <a:pt x="134" y="334"/>
                  <a:pt x="134" y="347"/>
                  <a:pt x="130" y="354"/>
                </a:cubicBezTo>
                <a:cubicBezTo>
                  <a:pt x="125" y="360"/>
                  <a:pt x="104" y="360"/>
                  <a:pt x="104" y="360"/>
                </a:cubicBezTo>
                <a:cubicBezTo>
                  <a:pt x="104" y="360"/>
                  <a:pt x="102" y="343"/>
                  <a:pt x="95" y="341"/>
                </a:cubicBezTo>
                <a:cubicBezTo>
                  <a:pt x="89" y="339"/>
                  <a:pt x="78" y="328"/>
                  <a:pt x="67" y="330"/>
                </a:cubicBezTo>
                <a:cubicBezTo>
                  <a:pt x="56" y="332"/>
                  <a:pt x="28" y="332"/>
                  <a:pt x="28" y="332"/>
                </a:cubicBezTo>
                <a:cubicBezTo>
                  <a:pt x="0" y="343"/>
                  <a:pt x="0" y="343"/>
                  <a:pt x="0" y="343"/>
                </a:cubicBezTo>
                <a:cubicBezTo>
                  <a:pt x="0" y="343"/>
                  <a:pt x="35" y="315"/>
                  <a:pt x="43" y="315"/>
                </a:cubicBezTo>
                <a:cubicBezTo>
                  <a:pt x="52" y="315"/>
                  <a:pt x="71" y="306"/>
                  <a:pt x="76" y="306"/>
                </a:cubicBezTo>
                <a:cubicBezTo>
                  <a:pt x="80" y="306"/>
                  <a:pt x="97" y="302"/>
                  <a:pt x="104" y="304"/>
                </a:cubicBezTo>
                <a:cubicBezTo>
                  <a:pt x="110" y="306"/>
                  <a:pt x="125" y="300"/>
                  <a:pt x="125" y="300"/>
                </a:cubicBezTo>
                <a:cubicBezTo>
                  <a:pt x="125" y="300"/>
                  <a:pt x="147" y="280"/>
                  <a:pt x="149" y="274"/>
                </a:cubicBezTo>
                <a:cubicBezTo>
                  <a:pt x="151" y="267"/>
                  <a:pt x="147" y="252"/>
                  <a:pt x="147" y="252"/>
                </a:cubicBezTo>
                <a:cubicBezTo>
                  <a:pt x="171" y="263"/>
                  <a:pt x="171" y="263"/>
                  <a:pt x="171" y="263"/>
                </a:cubicBezTo>
                <a:cubicBezTo>
                  <a:pt x="171" y="263"/>
                  <a:pt x="177" y="255"/>
                  <a:pt x="182" y="248"/>
                </a:cubicBezTo>
                <a:cubicBezTo>
                  <a:pt x="186" y="242"/>
                  <a:pt x="197" y="214"/>
                  <a:pt x="205" y="205"/>
                </a:cubicBezTo>
                <a:cubicBezTo>
                  <a:pt x="214" y="196"/>
                  <a:pt x="212" y="179"/>
                  <a:pt x="210" y="171"/>
                </a:cubicBezTo>
                <a:cubicBezTo>
                  <a:pt x="208" y="162"/>
                  <a:pt x="201" y="158"/>
                  <a:pt x="199" y="149"/>
                </a:cubicBezTo>
                <a:cubicBezTo>
                  <a:pt x="197" y="140"/>
                  <a:pt x="188" y="130"/>
                  <a:pt x="188" y="119"/>
                </a:cubicBezTo>
                <a:cubicBezTo>
                  <a:pt x="188" y="108"/>
                  <a:pt x="186" y="99"/>
                  <a:pt x="195" y="97"/>
                </a:cubicBezTo>
                <a:cubicBezTo>
                  <a:pt x="203" y="95"/>
                  <a:pt x="229" y="76"/>
                  <a:pt x="229" y="76"/>
                </a:cubicBezTo>
                <a:cubicBezTo>
                  <a:pt x="246" y="43"/>
                  <a:pt x="246" y="43"/>
                  <a:pt x="246" y="43"/>
                </a:cubicBezTo>
                <a:cubicBezTo>
                  <a:pt x="246" y="43"/>
                  <a:pt x="231" y="0"/>
                  <a:pt x="242" y="7"/>
                </a:cubicBezTo>
                <a:cubicBezTo>
                  <a:pt x="253" y="13"/>
                  <a:pt x="266" y="20"/>
                  <a:pt x="266" y="20"/>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13" name="Google Shape;113;p19"/>
          <p:cNvSpPr/>
          <p:nvPr/>
        </p:nvSpPr>
        <p:spPr>
          <a:xfrm>
            <a:off x="8061698" y="4122255"/>
            <a:ext cx="61023" cy="20605"/>
          </a:xfrm>
          <a:custGeom>
            <a:avLst/>
            <a:gdLst/>
            <a:ahLst/>
            <a:cxnLst/>
            <a:rect l="l" t="t" r="r" b="b"/>
            <a:pathLst>
              <a:path w="67" h="22" extrusionOk="0">
                <a:moveTo>
                  <a:pt x="7" y="7"/>
                </a:moveTo>
                <a:cubicBezTo>
                  <a:pt x="11" y="2"/>
                  <a:pt x="28" y="0"/>
                  <a:pt x="35" y="2"/>
                </a:cubicBezTo>
                <a:cubicBezTo>
                  <a:pt x="41" y="4"/>
                  <a:pt x="52" y="7"/>
                  <a:pt x="58" y="7"/>
                </a:cubicBezTo>
                <a:cubicBezTo>
                  <a:pt x="65" y="7"/>
                  <a:pt x="67" y="17"/>
                  <a:pt x="61" y="20"/>
                </a:cubicBezTo>
                <a:cubicBezTo>
                  <a:pt x="54" y="22"/>
                  <a:pt x="20" y="22"/>
                  <a:pt x="20" y="22"/>
                </a:cubicBezTo>
                <a:cubicBezTo>
                  <a:pt x="20" y="22"/>
                  <a:pt x="0" y="13"/>
                  <a:pt x="7" y="7"/>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14" name="Google Shape;114;p19"/>
          <p:cNvSpPr/>
          <p:nvPr/>
        </p:nvSpPr>
        <p:spPr>
          <a:xfrm>
            <a:off x="8011769" y="4143653"/>
            <a:ext cx="56268" cy="58646"/>
          </a:xfrm>
          <a:custGeom>
            <a:avLst/>
            <a:gdLst/>
            <a:ahLst/>
            <a:cxnLst/>
            <a:rect l="l" t="t" r="r" b="b"/>
            <a:pathLst>
              <a:path w="61" h="65" extrusionOk="0">
                <a:moveTo>
                  <a:pt x="13" y="5"/>
                </a:moveTo>
                <a:cubicBezTo>
                  <a:pt x="20" y="0"/>
                  <a:pt x="46" y="7"/>
                  <a:pt x="46" y="7"/>
                </a:cubicBezTo>
                <a:cubicBezTo>
                  <a:pt x="61" y="22"/>
                  <a:pt x="61" y="22"/>
                  <a:pt x="61" y="22"/>
                </a:cubicBezTo>
                <a:cubicBezTo>
                  <a:pt x="61" y="22"/>
                  <a:pt x="41" y="44"/>
                  <a:pt x="41" y="50"/>
                </a:cubicBezTo>
                <a:cubicBezTo>
                  <a:pt x="41" y="57"/>
                  <a:pt x="26" y="65"/>
                  <a:pt x="17" y="55"/>
                </a:cubicBezTo>
                <a:cubicBezTo>
                  <a:pt x="9" y="44"/>
                  <a:pt x="0" y="14"/>
                  <a:pt x="13" y="5"/>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15" name="Google Shape;115;p19"/>
          <p:cNvSpPr/>
          <p:nvPr/>
        </p:nvSpPr>
        <p:spPr>
          <a:xfrm>
            <a:off x="7821567" y="4325931"/>
            <a:ext cx="47551" cy="95101"/>
          </a:xfrm>
          <a:custGeom>
            <a:avLst/>
            <a:gdLst/>
            <a:ahLst/>
            <a:cxnLst/>
            <a:rect l="l" t="t" r="r" b="b"/>
            <a:pathLst>
              <a:path w="52" h="104" extrusionOk="0">
                <a:moveTo>
                  <a:pt x="32" y="0"/>
                </a:moveTo>
                <a:cubicBezTo>
                  <a:pt x="52" y="13"/>
                  <a:pt x="52" y="13"/>
                  <a:pt x="52" y="13"/>
                </a:cubicBezTo>
                <a:cubicBezTo>
                  <a:pt x="52" y="13"/>
                  <a:pt x="28" y="39"/>
                  <a:pt x="39" y="50"/>
                </a:cubicBezTo>
                <a:cubicBezTo>
                  <a:pt x="49" y="60"/>
                  <a:pt x="43" y="82"/>
                  <a:pt x="36" y="93"/>
                </a:cubicBezTo>
                <a:cubicBezTo>
                  <a:pt x="30" y="104"/>
                  <a:pt x="17" y="86"/>
                  <a:pt x="15" y="80"/>
                </a:cubicBezTo>
                <a:cubicBezTo>
                  <a:pt x="13" y="73"/>
                  <a:pt x="0" y="48"/>
                  <a:pt x="4" y="41"/>
                </a:cubicBezTo>
                <a:cubicBezTo>
                  <a:pt x="8" y="35"/>
                  <a:pt x="17" y="2"/>
                  <a:pt x="32" y="0"/>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16" name="Google Shape;116;p19"/>
          <p:cNvSpPr/>
          <p:nvPr/>
        </p:nvSpPr>
        <p:spPr>
          <a:xfrm>
            <a:off x="5093741" y="4037457"/>
            <a:ext cx="1371838" cy="1612761"/>
          </a:xfrm>
          <a:custGeom>
            <a:avLst/>
            <a:gdLst/>
            <a:ahLst/>
            <a:cxnLst/>
            <a:rect l="l" t="t" r="r" b="b"/>
            <a:pathLst>
              <a:path w="1506" h="1774" extrusionOk="0">
                <a:moveTo>
                  <a:pt x="167" y="195"/>
                </a:moveTo>
                <a:cubicBezTo>
                  <a:pt x="157" y="172"/>
                  <a:pt x="157" y="172"/>
                  <a:pt x="157" y="172"/>
                </a:cubicBezTo>
                <a:cubicBezTo>
                  <a:pt x="167" y="161"/>
                  <a:pt x="167" y="161"/>
                  <a:pt x="167" y="161"/>
                </a:cubicBezTo>
                <a:cubicBezTo>
                  <a:pt x="166" y="135"/>
                  <a:pt x="166" y="135"/>
                  <a:pt x="166" y="135"/>
                </a:cubicBezTo>
                <a:cubicBezTo>
                  <a:pt x="166" y="135"/>
                  <a:pt x="176" y="121"/>
                  <a:pt x="183" y="119"/>
                </a:cubicBezTo>
                <a:cubicBezTo>
                  <a:pt x="190" y="118"/>
                  <a:pt x="212" y="105"/>
                  <a:pt x="212" y="105"/>
                </a:cubicBezTo>
                <a:cubicBezTo>
                  <a:pt x="238" y="85"/>
                  <a:pt x="238" y="85"/>
                  <a:pt x="238" y="85"/>
                </a:cubicBezTo>
                <a:cubicBezTo>
                  <a:pt x="245" y="52"/>
                  <a:pt x="245" y="52"/>
                  <a:pt x="245" y="52"/>
                </a:cubicBezTo>
                <a:cubicBezTo>
                  <a:pt x="245" y="52"/>
                  <a:pt x="272" y="45"/>
                  <a:pt x="272" y="55"/>
                </a:cubicBezTo>
                <a:cubicBezTo>
                  <a:pt x="272" y="65"/>
                  <a:pt x="287" y="66"/>
                  <a:pt x="297" y="65"/>
                </a:cubicBezTo>
                <a:cubicBezTo>
                  <a:pt x="307" y="63"/>
                  <a:pt x="320" y="62"/>
                  <a:pt x="320" y="62"/>
                </a:cubicBezTo>
                <a:cubicBezTo>
                  <a:pt x="336" y="70"/>
                  <a:pt x="336" y="70"/>
                  <a:pt x="336" y="70"/>
                </a:cubicBezTo>
                <a:cubicBezTo>
                  <a:pt x="336" y="70"/>
                  <a:pt x="354" y="47"/>
                  <a:pt x="362" y="47"/>
                </a:cubicBezTo>
                <a:cubicBezTo>
                  <a:pt x="369" y="47"/>
                  <a:pt x="400" y="32"/>
                  <a:pt x="410" y="30"/>
                </a:cubicBezTo>
                <a:cubicBezTo>
                  <a:pt x="421" y="29"/>
                  <a:pt x="446" y="22"/>
                  <a:pt x="459" y="23"/>
                </a:cubicBezTo>
                <a:cubicBezTo>
                  <a:pt x="472" y="25"/>
                  <a:pt x="501" y="17"/>
                  <a:pt x="505" y="16"/>
                </a:cubicBezTo>
                <a:cubicBezTo>
                  <a:pt x="510" y="14"/>
                  <a:pt x="530" y="0"/>
                  <a:pt x="530" y="0"/>
                </a:cubicBezTo>
                <a:cubicBezTo>
                  <a:pt x="554" y="7"/>
                  <a:pt x="554" y="7"/>
                  <a:pt x="554" y="7"/>
                </a:cubicBezTo>
                <a:cubicBezTo>
                  <a:pt x="564" y="14"/>
                  <a:pt x="564" y="14"/>
                  <a:pt x="564" y="14"/>
                </a:cubicBezTo>
                <a:cubicBezTo>
                  <a:pt x="564" y="14"/>
                  <a:pt x="573" y="3"/>
                  <a:pt x="582" y="4"/>
                </a:cubicBezTo>
                <a:cubicBezTo>
                  <a:pt x="590" y="6"/>
                  <a:pt x="602" y="3"/>
                  <a:pt x="602" y="7"/>
                </a:cubicBezTo>
                <a:cubicBezTo>
                  <a:pt x="602" y="12"/>
                  <a:pt x="600" y="22"/>
                  <a:pt x="600" y="22"/>
                </a:cubicBezTo>
                <a:cubicBezTo>
                  <a:pt x="600" y="22"/>
                  <a:pt x="609" y="17"/>
                  <a:pt x="613" y="17"/>
                </a:cubicBezTo>
                <a:cubicBezTo>
                  <a:pt x="618" y="17"/>
                  <a:pt x="622" y="32"/>
                  <a:pt x="622" y="32"/>
                </a:cubicBezTo>
                <a:cubicBezTo>
                  <a:pt x="622" y="32"/>
                  <a:pt x="600" y="32"/>
                  <a:pt x="605" y="35"/>
                </a:cubicBezTo>
                <a:cubicBezTo>
                  <a:pt x="609" y="37"/>
                  <a:pt x="618" y="68"/>
                  <a:pt x="618" y="68"/>
                </a:cubicBezTo>
                <a:cubicBezTo>
                  <a:pt x="608" y="111"/>
                  <a:pt x="608" y="111"/>
                  <a:pt x="608" y="111"/>
                </a:cubicBezTo>
                <a:cubicBezTo>
                  <a:pt x="621" y="116"/>
                  <a:pt x="621" y="116"/>
                  <a:pt x="621" y="116"/>
                </a:cubicBezTo>
                <a:cubicBezTo>
                  <a:pt x="626" y="129"/>
                  <a:pt x="626" y="129"/>
                  <a:pt x="626" y="129"/>
                </a:cubicBezTo>
                <a:cubicBezTo>
                  <a:pt x="651" y="132"/>
                  <a:pt x="651" y="132"/>
                  <a:pt x="651" y="132"/>
                </a:cubicBezTo>
                <a:cubicBezTo>
                  <a:pt x="677" y="135"/>
                  <a:pt x="677" y="135"/>
                  <a:pt x="677" y="135"/>
                </a:cubicBezTo>
                <a:cubicBezTo>
                  <a:pt x="677" y="135"/>
                  <a:pt x="670" y="124"/>
                  <a:pt x="675" y="125"/>
                </a:cubicBezTo>
                <a:cubicBezTo>
                  <a:pt x="681" y="126"/>
                  <a:pt x="700" y="131"/>
                  <a:pt x="700" y="131"/>
                </a:cubicBezTo>
                <a:cubicBezTo>
                  <a:pt x="710" y="164"/>
                  <a:pt x="710" y="164"/>
                  <a:pt x="710" y="164"/>
                </a:cubicBezTo>
                <a:cubicBezTo>
                  <a:pt x="740" y="170"/>
                  <a:pt x="740" y="170"/>
                  <a:pt x="740" y="170"/>
                </a:cubicBezTo>
                <a:cubicBezTo>
                  <a:pt x="772" y="188"/>
                  <a:pt x="772" y="188"/>
                  <a:pt x="772" y="188"/>
                </a:cubicBezTo>
                <a:cubicBezTo>
                  <a:pt x="799" y="203"/>
                  <a:pt x="799" y="203"/>
                  <a:pt x="799" y="203"/>
                </a:cubicBezTo>
                <a:cubicBezTo>
                  <a:pt x="799" y="203"/>
                  <a:pt x="812" y="185"/>
                  <a:pt x="811" y="181"/>
                </a:cubicBezTo>
                <a:cubicBezTo>
                  <a:pt x="809" y="177"/>
                  <a:pt x="801" y="159"/>
                  <a:pt x="814" y="152"/>
                </a:cubicBezTo>
                <a:cubicBezTo>
                  <a:pt x="827" y="145"/>
                  <a:pt x="839" y="132"/>
                  <a:pt x="861" y="137"/>
                </a:cubicBezTo>
                <a:cubicBezTo>
                  <a:pt x="883" y="141"/>
                  <a:pt x="917" y="155"/>
                  <a:pt x="927" y="158"/>
                </a:cubicBezTo>
                <a:cubicBezTo>
                  <a:pt x="937" y="161"/>
                  <a:pt x="979" y="164"/>
                  <a:pt x="988" y="168"/>
                </a:cubicBezTo>
                <a:cubicBezTo>
                  <a:pt x="996" y="172"/>
                  <a:pt x="1024" y="182"/>
                  <a:pt x="1024" y="182"/>
                </a:cubicBezTo>
                <a:cubicBezTo>
                  <a:pt x="1024" y="182"/>
                  <a:pt x="1029" y="168"/>
                  <a:pt x="1035" y="167"/>
                </a:cubicBezTo>
                <a:cubicBezTo>
                  <a:pt x="1041" y="165"/>
                  <a:pt x="1084" y="167"/>
                  <a:pt x="1084" y="167"/>
                </a:cubicBezTo>
                <a:cubicBezTo>
                  <a:pt x="1091" y="177"/>
                  <a:pt x="1091" y="177"/>
                  <a:pt x="1091" y="177"/>
                </a:cubicBezTo>
                <a:cubicBezTo>
                  <a:pt x="1091" y="177"/>
                  <a:pt x="1122" y="171"/>
                  <a:pt x="1130" y="180"/>
                </a:cubicBezTo>
                <a:cubicBezTo>
                  <a:pt x="1139" y="188"/>
                  <a:pt x="1127" y="263"/>
                  <a:pt x="1120" y="254"/>
                </a:cubicBezTo>
                <a:cubicBezTo>
                  <a:pt x="1113" y="246"/>
                  <a:pt x="1073" y="205"/>
                  <a:pt x="1081" y="218"/>
                </a:cubicBezTo>
                <a:cubicBezTo>
                  <a:pt x="1090" y="231"/>
                  <a:pt x="1097" y="259"/>
                  <a:pt x="1106" y="264"/>
                </a:cubicBezTo>
                <a:cubicBezTo>
                  <a:pt x="1114" y="270"/>
                  <a:pt x="1125" y="287"/>
                  <a:pt x="1125" y="293"/>
                </a:cubicBezTo>
                <a:cubicBezTo>
                  <a:pt x="1125" y="299"/>
                  <a:pt x="1126" y="312"/>
                  <a:pt x="1132" y="317"/>
                </a:cubicBezTo>
                <a:cubicBezTo>
                  <a:pt x="1138" y="323"/>
                  <a:pt x="1130" y="346"/>
                  <a:pt x="1136" y="353"/>
                </a:cubicBezTo>
                <a:cubicBezTo>
                  <a:pt x="1142" y="361"/>
                  <a:pt x="1148" y="376"/>
                  <a:pt x="1152" y="381"/>
                </a:cubicBezTo>
                <a:cubicBezTo>
                  <a:pt x="1156" y="385"/>
                  <a:pt x="1169" y="396"/>
                  <a:pt x="1173" y="398"/>
                </a:cubicBezTo>
                <a:cubicBezTo>
                  <a:pt x="1178" y="399"/>
                  <a:pt x="1186" y="415"/>
                  <a:pt x="1186" y="415"/>
                </a:cubicBezTo>
                <a:cubicBezTo>
                  <a:pt x="1205" y="494"/>
                  <a:pt x="1205" y="494"/>
                  <a:pt x="1205" y="494"/>
                </a:cubicBezTo>
                <a:cubicBezTo>
                  <a:pt x="1230" y="514"/>
                  <a:pt x="1230" y="514"/>
                  <a:pt x="1230" y="514"/>
                </a:cubicBezTo>
                <a:cubicBezTo>
                  <a:pt x="1227" y="543"/>
                  <a:pt x="1227" y="543"/>
                  <a:pt x="1227" y="543"/>
                </a:cubicBezTo>
                <a:cubicBezTo>
                  <a:pt x="1227" y="543"/>
                  <a:pt x="1235" y="569"/>
                  <a:pt x="1240" y="572"/>
                </a:cubicBezTo>
                <a:cubicBezTo>
                  <a:pt x="1244" y="575"/>
                  <a:pt x="1267" y="590"/>
                  <a:pt x="1273" y="589"/>
                </a:cubicBezTo>
                <a:cubicBezTo>
                  <a:pt x="1279" y="587"/>
                  <a:pt x="1277" y="602"/>
                  <a:pt x="1281" y="606"/>
                </a:cubicBezTo>
                <a:cubicBezTo>
                  <a:pt x="1286" y="610"/>
                  <a:pt x="1313" y="626"/>
                  <a:pt x="1313" y="631"/>
                </a:cubicBezTo>
                <a:cubicBezTo>
                  <a:pt x="1313" y="635"/>
                  <a:pt x="1322" y="661"/>
                  <a:pt x="1330" y="669"/>
                </a:cubicBezTo>
                <a:cubicBezTo>
                  <a:pt x="1339" y="678"/>
                  <a:pt x="1346" y="681"/>
                  <a:pt x="1355" y="682"/>
                </a:cubicBezTo>
                <a:cubicBezTo>
                  <a:pt x="1364" y="684"/>
                  <a:pt x="1381" y="675"/>
                  <a:pt x="1391" y="672"/>
                </a:cubicBezTo>
                <a:cubicBezTo>
                  <a:pt x="1401" y="669"/>
                  <a:pt x="1431" y="671"/>
                  <a:pt x="1438" y="668"/>
                </a:cubicBezTo>
                <a:cubicBezTo>
                  <a:pt x="1446" y="665"/>
                  <a:pt x="1486" y="646"/>
                  <a:pt x="1494" y="646"/>
                </a:cubicBezTo>
                <a:cubicBezTo>
                  <a:pt x="1503" y="646"/>
                  <a:pt x="1506" y="662"/>
                  <a:pt x="1500" y="672"/>
                </a:cubicBezTo>
                <a:cubicBezTo>
                  <a:pt x="1494" y="682"/>
                  <a:pt x="1483" y="714"/>
                  <a:pt x="1483" y="714"/>
                </a:cubicBezTo>
                <a:cubicBezTo>
                  <a:pt x="1483" y="714"/>
                  <a:pt x="1490" y="741"/>
                  <a:pt x="1486" y="744"/>
                </a:cubicBezTo>
                <a:cubicBezTo>
                  <a:pt x="1482" y="747"/>
                  <a:pt x="1433" y="799"/>
                  <a:pt x="1430" y="804"/>
                </a:cubicBezTo>
                <a:cubicBezTo>
                  <a:pt x="1427" y="810"/>
                  <a:pt x="1433" y="824"/>
                  <a:pt x="1424" y="830"/>
                </a:cubicBezTo>
                <a:cubicBezTo>
                  <a:pt x="1415" y="836"/>
                  <a:pt x="1382" y="866"/>
                  <a:pt x="1371" y="876"/>
                </a:cubicBezTo>
                <a:cubicBezTo>
                  <a:pt x="1359" y="886"/>
                  <a:pt x="1325" y="916"/>
                  <a:pt x="1309" y="928"/>
                </a:cubicBezTo>
                <a:cubicBezTo>
                  <a:pt x="1293" y="939"/>
                  <a:pt x="1274" y="968"/>
                  <a:pt x="1270" y="971"/>
                </a:cubicBezTo>
                <a:cubicBezTo>
                  <a:pt x="1266" y="974"/>
                  <a:pt x="1237" y="1008"/>
                  <a:pt x="1237" y="1008"/>
                </a:cubicBezTo>
                <a:cubicBezTo>
                  <a:pt x="1237" y="1008"/>
                  <a:pt x="1231" y="1040"/>
                  <a:pt x="1231" y="1046"/>
                </a:cubicBezTo>
                <a:cubicBezTo>
                  <a:pt x="1231" y="1051"/>
                  <a:pt x="1231" y="1102"/>
                  <a:pt x="1234" y="1107"/>
                </a:cubicBezTo>
                <a:cubicBezTo>
                  <a:pt x="1237" y="1113"/>
                  <a:pt x="1245" y="1148"/>
                  <a:pt x="1245" y="1148"/>
                </a:cubicBezTo>
                <a:cubicBezTo>
                  <a:pt x="1245" y="1148"/>
                  <a:pt x="1257" y="1159"/>
                  <a:pt x="1258" y="1170"/>
                </a:cubicBezTo>
                <a:cubicBezTo>
                  <a:pt x="1260" y="1182"/>
                  <a:pt x="1258" y="1219"/>
                  <a:pt x="1258" y="1229"/>
                </a:cubicBezTo>
                <a:cubicBezTo>
                  <a:pt x="1258" y="1239"/>
                  <a:pt x="1263" y="1294"/>
                  <a:pt x="1257" y="1295"/>
                </a:cubicBezTo>
                <a:cubicBezTo>
                  <a:pt x="1251" y="1297"/>
                  <a:pt x="1201" y="1330"/>
                  <a:pt x="1201" y="1330"/>
                </a:cubicBezTo>
                <a:cubicBezTo>
                  <a:pt x="1201" y="1330"/>
                  <a:pt x="1176" y="1349"/>
                  <a:pt x="1175" y="1356"/>
                </a:cubicBezTo>
                <a:cubicBezTo>
                  <a:pt x="1173" y="1363"/>
                  <a:pt x="1178" y="1374"/>
                  <a:pt x="1162" y="1373"/>
                </a:cubicBezTo>
                <a:cubicBezTo>
                  <a:pt x="1146" y="1372"/>
                  <a:pt x="1139" y="1377"/>
                  <a:pt x="1139" y="1383"/>
                </a:cubicBezTo>
                <a:cubicBezTo>
                  <a:pt x="1139" y="1389"/>
                  <a:pt x="1130" y="1394"/>
                  <a:pt x="1138" y="1403"/>
                </a:cubicBezTo>
                <a:cubicBezTo>
                  <a:pt x="1145" y="1412"/>
                  <a:pt x="1158" y="1429"/>
                  <a:pt x="1156" y="1433"/>
                </a:cubicBezTo>
                <a:cubicBezTo>
                  <a:pt x="1155" y="1438"/>
                  <a:pt x="1148" y="1495"/>
                  <a:pt x="1142" y="1498"/>
                </a:cubicBezTo>
                <a:cubicBezTo>
                  <a:pt x="1136" y="1501"/>
                  <a:pt x="1106" y="1524"/>
                  <a:pt x="1102" y="1525"/>
                </a:cubicBezTo>
                <a:cubicBezTo>
                  <a:pt x="1097" y="1527"/>
                  <a:pt x="1089" y="1547"/>
                  <a:pt x="1089" y="1547"/>
                </a:cubicBezTo>
                <a:cubicBezTo>
                  <a:pt x="1089" y="1547"/>
                  <a:pt x="1081" y="1588"/>
                  <a:pt x="1078" y="1596"/>
                </a:cubicBezTo>
                <a:cubicBezTo>
                  <a:pt x="1076" y="1603"/>
                  <a:pt x="1055" y="1633"/>
                  <a:pt x="1050" y="1640"/>
                </a:cubicBezTo>
                <a:cubicBezTo>
                  <a:pt x="1044" y="1647"/>
                  <a:pt x="1027" y="1676"/>
                  <a:pt x="1018" y="1686"/>
                </a:cubicBezTo>
                <a:cubicBezTo>
                  <a:pt x="1009" y="1696"/>
                  <a:pt x="963" y="1736"/>
                  <a:pt x="953" y="1741"/>
                </a:cubicBezTo>
                <a:cubicBezTo>
                  <a:pt x="943" y="1745"/>
                  <a:pt x="904" y="1741"/>
                  <a:pt x="898" y="1741"/>
                </a:cubicBezTo>
                <a:cubicBezTo>
                  <a:pt x="893" y="1741"/>
                  <a:pt x="873" y="1739"/>
                  <a:pt x="864" y="1745"/>
                </a:cubicBezTo>
                <a:cubicBezTo>
                  <a:pt x="855" y="1751"/>
                  <a:pt x="822" y="1774"/>
                  <a:pt x="808" y="1772"/>
                </a:cubicBezTo>
                <a:cubicBezTo>
                  <a:pt x="793" y="1771"/>
                  <a:pt x="778" y="1752"/>
                  <a:pt x="773" y="1746"/>
                </a:cubicBezTo>
                <a:cubicBezTo>
                  <a:pt x="769" y="1741"/>
                  <a:pt x="773" y="1710"/>
                  <a:pt x="769" y="1703"/>
                </a:cubicBezTo>
                <a:cubicBezTo>
                  <a:pt x="765" y="1696"/>
                  <a:pt x="747" y="1649"/>
                  <a:pt x="740" y="1630"/>
                </a:cubicBezTo>
                <a:cubicBezTo>
                  <a:pt x="733" y="1611"/>
                  <a:pt x="708" y="1564"/>
                  <a:pt x="700" y="1557"/>
                </a:cubicBezTo>
                <a:cubicBezTo>
                  <a:pt x="691" y="1550"/>
                  <a:pt x="698" y="1502"/>
                  <a:pt x="696" y="1495"/>
                </a:cubicBezTo>
                <a:cubicBezTo>
                  <a:pt x="693" y="1488"/>
                  <a:pt x="678" y="1413"/>
                  <a:pt x="671" y="1403"/>
                </a:cubicBezTo>
                <a:cubicBezTo>
                  <a:pt x="664" y="1393"/>
                  <a:pt x="634" y="1357"/>
                  <a:pt x="629" y="1347"/>
                </a:cubicBezTo>
                <a:cubicBezTo>
                  <a:pt x="625" y="1337"/>
                  <a:pt x="631" y="1288"/>
                  <a:pt x="631" y="1288"/>
                </a:cubicBezTo>
                <a:cubicBezTo>
                  <a:pt x="647" y="1257"/>
                  <a:pt x="647" y="1257"/>
                  <a:pt x="647" y="1257"/>
                </a:cubicBezTo>
                <a:cubicBezTo>
                  <a:pt x="665" y="1239"/>
                  <a:pt x="665" y="1239"/>
                  <a:pt x="665" y="1239"/>
                </a:cubicBezTo>
                <a:cubicBezTo>
                  <a:pt x="677" y="1199"/>
                  <a:pt x="677" y="1199"/>
                  <a:pt x="677" y="1199"/>
                </a:cubicBezTo>
                <a:cubicBezTo>
                  <a:pt x="667" y="1163"/>
                  <a:pt x="667" y="1163"/>
                  <a:pt x="667" y="1163"/>
                </a:cubicBezTo>
                <a:cubicBezTo>
                  <a:pt x="648" y="1137"/>
                  <a:pt x="648" y="1137"/>
                  <a:pt x="648" y="1137"/>
                </a:cubicBezTo>
                <a:cubicBezTo>
                  <a:pt x="654" y="1120"/>
                  <a:pt x="654" y="1120"/>
                  <a:pt x="654" y="1120"/>
                </a:cubicBezTo>
                <a:cubicBezTo>
                  <a:pt x="664" y="1114"/>
                  <a:pt x="649" y="1086"/>
                  <a:pt x="649" y="1086"/>
                </a:cubicBezTo>
                <a:cubicBezTo>
                  <a:pt x="636" y="1071"/>
                  <a:pt x="636" y="1071"/>
                  <a:pt x="636" y="1071"/>
                </a:cubicBezTo>
                <a:cubicBezTo>
                  <a:pt x="641" y="1025"/>
                  <a:pt x="641" y="1025"/>
                  <a:pt x="641" y="1025"/>
                </a:cubicBezTo>
                <a:cubicBezTo>
                  <a:pt x="603" y="1002"/>
                  <a:pt x="603" y="1002"/>
                  <a:pt x="603" y="1002"/>
                </a:cubicBezTo>
                <a:cubicBezTo>
                  <a:pt x="580" y="981"/>
                  <a:pt x="580" y="981"/>
                  <a:pt x="580" y="981"/>
                </a:cubicBezTo>
                <a:cubicBezTo>
                  <a:pt x="543" y="952"/>
                  <a:pt x="543" y="952"/>
                  <a:pt x="543" y="952"/>
                </a:cubicBezTo>
                <a:cubicBezTo>
                  <a:pt x="529" y="929"/>
                  <a:pt x="529" y="929"/>
                  <a:pt x="529" y="929"/>
                </a:cubicBezTo>
                <a:cubicBezTo>
                  <a:pt x="557" y="915"/>
                  <a:pt x="557" y="915"/>
                  <a:pt x="557" y="915"/>
                </a:cubicBezTo>
                <a:cubicBezTo>
                  <a:pt x="572" y="893"/>
                  <a:pt x="572" y="893"/>
                  <a:pt x="572" y="893"/>
                </a:cubicBezTo>
                <a:cubicBezTo>
                  <a:pt x="556" y="870"/>
                  <a:pt x="556" y="870"/>
                  <a:pt x="556" y="870"/>
                </a:cubicBezTo>
                <a:cubicBezTo>
                  <a:pt x="573" y="856"/>
                  <a:pt x="573" y="856"/>
                  <a:pt x="573" y="856"/>
                </a:cubicBezTo>
                <a:cubicBezTo>
                  <a:pt x="579" y="847"/>
                  <a:pt x="579" y="847"/>
                  <a:pt x="579" y="847"/>
                </a:cubicBezTo>
                <a:cubicBezTo>
                  <a:pt x="556" y="826"/>
                  <a:pt x="556" y="826"/>
                  <a:pt x="556" y="826"/>
                </a:cubicBezTo>
                <a:cubicBezTo>
                  <a:pt x="541" y="813"/>
                  <a:pt x="541" y="813"/>
                  <a:pt x="541" y="813"/>
                </a:cubicBezTo>
                <a:cubicBezTo>
                  <a:pt x="497" y="819"/>
                  <a:pt x="497" y="819"/>
                  <a:pt x="497" y="819"/>
                </a:cubicBezTo>
                <a:cubicBezTo>
                  <a:pt x="461" y="778"/>
                  <a:pt x="461" y="778"/>
                  <a:pt x="461" y="778"/>
                </a:cubicBezTo>
                <a:cubicBezTo>
                  <a:pt x="461" y="778"/>
                  <a:pt x="429" y="773"/>
                  <a:pt x="416" y="776"/>
                </a:cubicBezTo>
                <a:cubicBezTo>
                  <a:pt x="403" y="778"/>
                  <a:pt x="383" y="786"/>
                  <a:pt x="372" y="788"/>
                </a:cubicBezTo>
                <a:cubicBezTo>
                  <a:pt x="360" y="791"/>
                  <a:pt x="340" y="799"/>
                  <a:pt x="333" y="801"/>
                </a:cubicBezTo>
                <a:cubicBezTo>
                  <a:pt x="325" y="804"/>
                  <a:pt x="314" y="801"/>
                  <a:pt x="304" y="800"/>
                </a:cubicBezTo>
                <a:cubicBezTo>
                  <a:pt x="294" y="799"/>
                  <a:pt x="292" y="794"/>
                  <a:pt x="278" y="799"/>
                </a:cubicBezTo>
                <a:cubicBezTo>
                  <a:pt x="264" y="803"/>
                  <a:pt x="220" y="817"/>
                  <a:pt x="213" y="817"/>
                </a:cubicBezTo>
                <a:cubicBezTo>
                  <a:pt x="206" y="817"/>
                  <a:pt x="174" y="809"/>
                  <a:pt x="169" y="804"/>
                </a:cubicBezTo>
                <a:cubicBezTo>
                  <a:pt x="163" y="800"/>
                  <a:pt x="118" y="770"/>
                  <a:pt x="114" y="763"/>
                </a:cubicBezTo>
                <a:cubicBezTo>
                  <a:pt x="110" y="755"/>
                  <a:pt x="107" y="738"/>
                  <a:pt x="97" y="734"/>
                </a:cubicBezTo>
                <a:cubicBezTo>
                  <a:pt x="87" y="730"/>
                  <a:pt x="72" y="714"/>
                  <a:pt x="69" y="708"/>
                </a:cubicBezTo>
                <a:cubicBezTo>
                  <a:pt x="66" y="702"/>
                  <a:pt x="48" y="674"/>
                  <a:pt x="42" y="674"/>
                </a:cubicBezTo>
                <a:cubicBezTo>
                  <a:pt x="36" y="674"/>
                  <a:pt x="13" y="658"/>
                  <a:pt x="13" y="658"/>
                </a:cubicBezTo>
                <a:cubicBezTo>
                  <a:pt x="13" y="658"/>
                  <a:pt x="13" y="632"/>
                  <a:pt x="9" y="625"/>
                </a:cubicBezTo>
                <a:cubicBezTo>
                  <a:pt x="4" y="618"/>
                  <a:pt x="10" y="552"/>
                  <a:pt x="10" y="547"/>
                </a:cubicBezTo>
                <a:cubicBezTo>
                  <a:pt x="10" y="543"/>
                  <a:pt x="20" y="516"/>
                  <a:pt x="20" y="516"/>
                </a:cubicBezTo>
                <a:cubicBezTo>
                  <a:pt x="12" y="437"/>
                  <a:pt x="12" y="437"/>
                  <a:pt x="12" y="437"/>
                </a:cubicBezTo>
                <a:cubicBezTo>
                  <a:pt x="0" y="419"/>
                  <a:pt x="0" y="419"/>
                  <a:pt x="0" y="419"/>
                </a:cubicBezTo>
                <a:cubicBezTo>
                  <a:pt x="0" y="419"/>
                  <a:pt x="12" y="384"/>
                  <a:pt x="17" y="376"/>
                </a:cubicBezTo>
                <a:cubicBezTo>
                  <a:pt x="23" y="369"/>
                  <a:pt x="40" y="353"/>
                  <a:pt x="42" y="348"/>
                </a:cubicBezTo>
                <a:cubicBezTo>
                  <a:pt x="43" y="342"/>
                  <a:pt x="66" y="310"/>
                  <a:pt x="69" y="303"/>
                </a:cubicBezTo>
                <a:cubicBezTo>
                  <a:pt x="72" y="296"/>
                  <a:pt x="94" y="269"/>
                  <a:pt x="98" y="266"/>
                </a:cubicBezTo>
                <a:cubicBezTo>
                  <a:pt x="102" y="263"/>
                  <a:pt x="135" y="236"/>
                  <a:pt x="135" y="236"/>
                </a:cubicBezTo>
                <a:lnTo>
                  <a:pt x="167" y="195"/>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17" name="Google Shape;117;p19"/>
          <p:cNvSpPr/>
          <p:nvPr/>
        </p:nvSpPr>
        <p:spPr>
          <a:xfrm>
            <a:off x="6498864" y="2301063"/>
            <a:ext cx="309872" cy="307495"/>
          </a:xfrm>
          <a:custGeom>
            <a:avLst/>
            <a:gdLst/>
            <a:ahLst/>
            <a:cxnLst/>
            <a:rect l="l" t="t" r="r" b="b"/>
            <a:pathLst>
              <a:path w="340" h="338" extrusionOk="0">
                <a:moveTo>
                  <a:pt x="13" y="289"/>
                </a:moveTo>
                <a:cubicBezTo>
                  <a:pt x="13" y="289"/>
                  <a:pt x="29" y="248"/>
                  <a:pt x="33" y="239"/>
                </a:cubicBezTo>
                <a:cubicBezTo>
                  <a:pt x="37" y="230"/>
                  <a:pt x="54" y="209"/>
                  <a:pt x="54" y="209"/>
                </a:cubicBezTo>
                <a:cubicBezTo>
                  <a:pt x="31" y="153"/>
                  <a:pt x="31" y="153"/>
                  <a:pt x="31" y="153"/>
                </a:cubicBezTo>
                <a:cubicBezTo>
                  <a:pt x="31" y="153"/>
                  <a:pt x="48" y="166"/>
                  <a:pt x="54" y="174"/>
                </a:cubicBezTo>
                <a:cubicBezTo>
                  <a:pt x="61" y="183"/>
                  <a:pt x="78" y="172"/>
                  <a:pt x="85" y="168"/>
                </a:cubicBezTo>
                <a:cubicBezTo>
                  <a:pt x="91" y="164"/>
                  <a:pt x="106" y="127"/>
                  <a:pt x="113" y="120"/>
                </a:cubicBezTo>
                <a:cubicBezTo>
                  <a:pt x="119" y="114"/>
                  <a:pt x="143" y="95"/>
                  <a:pt x="152" y="90"/>
                </a:cubicBezTo>
                <a:cubicBezTo>
                  <a:pt x="160" y="86"/>
                  <a:pt x="169" y="67"/>
                  <a:pt x="175" y="67"/>
                </a:cubicBezTo>
                <a:cubicBezTo>
                  <a:pt x="182" y="67"/>
                  <a:pt x="210" y="71"/>
                  <a:pt x="216" y="69"/>
                </a:cubicBezTo>
                <a:cubicBezTo>
                  <a:pt x="223" y="67"/>
                  <a:pt x="264" y="41"/>
                  <a:pt x="264" y="41"/>
                </a:cubicBezTo>
                <a:cubicBezTo>
                  <a:pt x="264" y="41"/>
                  <a:pt x="286" y="0"/>
                  <a:pt x="305" y="2"/>
                </a:cubicBezTo>
                <a:cubicBezTo>
                  <a:pt x="324" y="4"/>
                  <a:pt x="335" y="13"/>
                  <a:pt x="337" y="24"/>
                </a:cubicBezTo>
                <a:cubicBezTo>
                  <a:pt x="340" y="34"/>
                  <a:pt x="331" y="69"/>
                  <a:pt x="318" y="77"/>
                </a:cubicBezTo>
                <a:cubicBezTo>
                  <a:pt x="305" y="86"/>
                  <a:pt x="247" y="114"/>
                  <a:pt x="221" y="131"/>
                </a:cubicBezTo>
                <a:cubicBezTo>
                  <a:pt x="195" y="149"/>
                  <a:pt x="162" y="187"/>
                  <a:pt x="149" y="200"/>
                </a:cubicBezTo>
                <a:cubicBezTo>
                  <a:pt x="137" y="213"/>
                  <a:pt x="141" y="230"/>
                  <a:pt x="130" y="230"/>
                </a:cubicBezTo>
                <a:cubicBezTo>
                  <a:pt x="119" y="230"/>
                  <a:pt x="111" y="226"/>
                  <a:pt x="111" y="226"/>
                </a:cubicBezTo>
                <a:cubicBezTo>
                  <a:pt x="98" y="254"/>
                  <a:pt x="98" y="254"/>
                  <a:pt x="98" y="254"/>
                </a:cubicBezTo>
                <a:cubicBezTo>
                  <a:pt x="93" y="271"/>
                  <a:pt x="93" y="271"/>
                  <a:pt x="93" y="271"/>
                </a:cubicBezTo>
                <a:cubicBezTo>
                  <a:pt x="91" y="293"/>
                  <a:pt x="91" y="293"/>
                  <a:pt x="91" y="293"/>
                </a:cubicBezTo>
                <a:cubicBezTo>
                  <a:pt x="76" y="319"/>
                  <a:pt x="76" y="319"/>
                  <a:pt x="76" y="319"/>
                </a:cubicBezTo>
                <a:cubicBezTo>
                  <a:pt x="63" y="338"/>
                  <a:pt x="63" y="338"/>
                  <a:pt x="63" y="338"/>
                </a:cubicBezTo>
                <a:cubicBezTo>
                  <a:pt x="39" y="323"/>
                  <a:pt x="39" y="323"/>
                  <a:pt x="39" y="323"/>
                </a:cubicBezTo>
                <a:cubicBezTo>
                  <a:pt x="13" y="314"/>
                  <a:pt x="13" y="314"/>
                  <a:pt x="13" y="314"/>
                </a:cubicBezTo>
                <a:cubicBezTo>
                  <a:pt x="13" y="314"/>
                  <a:pt x="0" y="293"/>
                  <a:pt x="13" y="289"/>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18" name="Google Shape;118;p19"/>
          <p:cNvSpPr/>
          <p:nvPr/>
        </p:nvSpPr>
        <p:spPr>
          <a:xfrm>
            <a:off x="6446558" y="2604595"/>
            <a:ext cx="131557" cy="173560"/>
          </a:xfrm>
          <a:custGeom>
            <a:avLst/>
            <a:gdLst/>
            <a:ahLst/>
            <a:cxnLst/>
            <a:rect l="l" t="t" r="r" b="b"/>
            <a:pathLst>
              <a:path w="145" h="191" extrusionOk="0">
                <a:moveTo>
                  <a:pt x="69" y="6"/>
                </a:moveTo>
                <a:cubicBezTo>
                  <a:pt x="84" y="0"/>
                  <a:pt x="84" y="0"/>
                  <a:pt x="84" y="0"/>
                </a:cubicBezTo>
                <a:cubicBezTo>
                  <a:pt x="117" y="15"/>
                  <a:pt x="117" y="15"/>
                  <a:pt x="117" y="15"/>
                </a:cubicBezTo>
                <a:cubicBezTo>
                  <a:pt x="117" y="15"/>
                  <a:pt x="102" y="47"/>
                  <a:pt x="100" y="60"/>
                </a:cubicBezTo>
                <a:cubicBezTo>
                  <a:pt x="97" y="73"/>
                  <a:pt x="87" y="110"/>
                  <a:pt x="97" y="123"/>
                </a:cubicBezTo>
                <a:cubicBezTo>
                  <a:pt x="108" y="135"/>
                  <a:pt x="128" y="163"/>
                  <a:pt x="128" y="163"/>
                </a:cubicBezTo>
                <a:cubicBezTo>
                  <a:pt x="128" y="163"/>
                  <a:pt x="145" y="191"/>
                  <a:pt x="134" y="191"/>
                </a:cubicBezTo>
                <a:cubicBezTo>
                  <a:pt x="123" y="191"/>
                  <a:pt x="65" y="191"/>
                  <a:pt x="58" y="183"/>
                </a:cubicBezTo>
                <a:cubicBezTo>
                  <a:pt x="52" y="174"/>
                  <a:pt x="65" y="157"/>
                  <a:pt x="56" y="151"/>
                </a:cubicBezTo>
                <a:cubicBezTo>
                  <a:pt x="48" y="144"/>
                  <a:pt x="48" y="131"/>
                  <a:pt x="30" y="129"/>
                </a:cubicBezTo>
                <a:cubicBezTo>
                  <a:pt x="13" y="127"/>
                  <a:pt x="11" y="112"/>
                  <a:pt x="11" y="105"/>
                </a:cubicBezTo>
                <a:cubicBezTo>
                  <a:pt x="11" y="99"/>
                  <a:pt x="0" y="95"/>
                  <a:pt x="13" y="84"/>
                </a:cubicBezTo>
                <a:cubicBezTo>
                  <a:pt x="26" y="73"/>
                  <a:pt x="28" y="60"/>
                  <a:pt x="28" y="60"/>
                </a:cubicBezTo>
                <a:cubicBezTo>
                  <a:pt x="30" y="28"/>
                  <a:pt x="30" y="28"/>
                  <a:pt x="30" y="28"/>
                </a:cubicBezTo>
                <a:cubicBezTo>
                  <a:pt x="46" y="13"/>
                  <a:pt x="46" y="13"/>
                  <a:pt x="46" y="13"/>
                </a:cubicBezTo>
                <a:lnTo>
                  <a:pt x="69" y="6"/>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19" name="Google Shape;119;p19"/>
          <p:cNvSpPr/>
          <p:nvPr/>
        </p:nvSpPr>
        <p:spPr>
          <a:xfrm>
            <a:off x="4232280" y="3628521"/>
            <a:ext cx="148992" cy="156917"/>
          </a:xfrm>
          <a:custGeom>
            <a:avLst/>
            <a:gdLst/>
            <a:ahLst/>
            <a:cxnLst/>
            <a:rect l="l" t="t" r="r" b="b"/>
            <a:pathLst>
              <a:path w="164" h="172" extrusionOk="0">
                <a:moveTo>
                  <a:pt x="75" y="20"/>
                </a:moveTo>
                <a:cubicBezTo>
                  <a:pt x="75" y="20"/>
                  <a:pt x="0" y="123"/>
                  <a:pt x="26" y="132"/>
                </a:cubicBezTo>
                <a:cubicBezTo>
                  <a:pt x="52" y="140"/>
                  <a:pt x="89" y="129"/>
                  <a:pt x="89" y="137"/>
                </a:cubicBezTo>
                <a:cubicBezTo>
                  <a:pt x="89" y="146"/>
                  <a:pt x="75" y="172"/>
                  <a:pt x="87" y="172"/>
                </a:cubicBezTo>
                <a:cubicBezTo>
                  <a:pt x="98" y="172"/>
                  <a:pt x="104" y="152"/>
                  <a:pt x="115" y="149"/>
                </a:cubicBezTo>
                <a:cubicBezTo>
                  <a:pt x="127" y="146"/>
                  <a:pt x="153" y="158"/>
                  <a:pt x="153" y="158"/>
                </a:cubicBezTo>
                <a:cubicBezTo>
                  <a:pt x="164" y="137"/>
                  <a:pt x="164" y="137"/>
                  <a:pt x="164" y="137"/>
                </a:cubicBezTo>
                <a:cubicBezTo>
                  <a:pt x="164" y="137"/>
                  <a:pt x="144" y="132"/>
                  <a:pt x="144" y="123"/>
                </a:cubicBezTo>
                <a:cubicBezTo>
                  <a:pt x="144" y="114"/>
                  <a:pt x="147" y="103"/>
                  <a:pt x="141" y="94"/>
                </a:cubicBezTo>
                <a:cubicBezTo>
                  <a:pt x="136" y="86"/>
                  <a:pt x="136" y="74"/>
                  <a:pt x="121" y="71"/>
                </a:cubicBezTo>
                <a:cubicBezTo>
                  <a:pt x="107" y="69"/>
                  <a:pt x="84" y="92"/>
                  <a:pt x="92" y="77"/>
                </a:cubicBezTo>
                <a:cubicBezTo>
                  <a:pt x="101" y="63"/>
                  <a:pt x="115" y="0"/>
                  <a:pt x="75" y="20"/>
                </a:cubicBezTo>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20" name="Google Shape;120;p19"/>
          <p:cNvSpPr/>
          <p:nvPr/>
        </p:nvSpPr>
        <p:spPr>
          <a:xfrm>
            <a:off x="5365300" y="3606086"/>
            <a:ext cx="289233" cy="289233"/>
          </a:xfrm>
          <a:prstGeom prst="ellipse">
            <a:avLst/>
          </a:prstGeom>
          <a:solidFill>
            <a:srgbClr val="E6443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21" name="Google Shape;121;p19"/>
          <p:cNvSpPr/>
          <p:nvPr/>
        </p:nvSpPr>
        <p:spPr>
          <a:xfrm>
            <a:off x="4306481" y="5017845"/>
            <a:ext cx="289233" cy="289233"/>
          </a:xfrm>
          <a:prstGeom prst="ellipse">
            <a:avLst/>
          </a:prstGeom>
          <a:solidFill>
            <a:srgbClr val="E6443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22" name="Google Shape;122;p19"/>
          <p:cNvSpPr/>
          <p:nvPr/>
        </p:nvSpPr>
        <p:spPr>
          <a:xfrm>
            <a:off x="3600601" y="3952144"/>
            <a:ext cx="289233" cy="289233"/>
          </a:xfrm>
          <a:prstGeom prst="ellipse">
            <a:avLst/>
          </a:prstGeom>
          <a:solidFill>
            <a:srgbClr val="E6443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23" name="Google Shape;123;p19"/>
          <p:cNvSpPr/>
          <p:nvPr/>
        </p:nvSpPr>
        <p:spPr>
          <a:xfrm>
            <a:off x="7617231" y="3959026"/>
            <a:ext cx="289233" cy="289233"/>
          </a:xfrm>
          <a:prstGeom prst="ellipse">
            <a:avLst/>
          </a:prstGeom>
          <a:solidFill>
            <a:srgbClr val="E6443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24" name="Google Shape;124;p19"/>
          <p:cNvSpPr/>
          <p:nvPr/>
        </p:nvSpPr>
        <p:spPr>
          <a:xfrm>
            <a:off x="8400580" y="1559035"/>
            <a:ext cx="1764699" cy="1764699"/>
          </a:xfrm>
          <a:prstGeom prst="rect">
            <a:avLst/>
          </a:prstGeom>
          <a:solidFill>
            <a:schemeClr val="lt1"/>
          </a:solidFill>
          <a:ln w="9525"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5" name="Google Shape;125;p19"/>
          <p:cNvSpPr/>
          <p:nvPr/>
        </p:nvSpPr>
        <p:spPr>
          <a:xfrm>
            <a:off x="8541756" y="1778708"/>
            <a:ext cx="1411759" cy="1403852"/>
          </a:xfrm>
          <a:custGeom>
            <a:avLst/>
            <a:gdLst/>
            <a:ahLst/>
            <a:cxnLst/>
            <a:rect l="l" t="t" r="r" b="b"/>
            <a:pathLst>
              <a:path w="5154" h="4906" extrusionOk="0">
                <a:moveTo>
                  <a:pt x="1908" y="922"/>
                </a:moveTo>
                <a:cubicBezTo>
                  <a:pt x="1908" y="922"/>
                  <a:pt x="1872" y="953"/>
                  <a:pt x="1832" y="965"/>
                </a:cubicBezTo>
                <a:cubicBezTo>
                  <a:pt x="1793" y="977"/>
                  <a:pt x="1717" y="942"/>
                  <a:pt x="1661" y="943"/>
                </a:cubicBezTo>
                <a:cubicBezTo>
                  <a:pt x="1606" y="945"/>
                  <a:pt x="1518" y="922"/>
                  <a:pt x="1502" y="922"/>
                </a:cubicBezTo>
                <a:cubicBezTo>
                  <a:pt x="1486" y="922"/>
                  <a:pt x="1463" y="922"/>
                  <a:pt x="1463" y="922"/>
                </a:cubicBezTo>
                <a:cubicBezTo>
                  <a:pt x="1407" y="945"/>
                  <a:pt x="1407" y="945"/>
                  <a:pt x="1407" y="945"/>
                </a:cubicBezTo>
                <a:cubicBezTo>
                  <a:pt x="1407" y="945"/>
                  <a:pt x="1399" y="858"/>
                  <a:pt x="1359" y="830"/>
                </a:cubicBezTo>
                <a:cubicBezTo>
                  <a:pt x="1319" y="802"/>
                  <a:pt x="1359" y="782"/>
                  <a:pt x="1359" y="782"/>
                </a:cubicBezTo>
                <a:cubicBezTo>
                  <a:pt x="1371" y="751"/>
                  <a:pt x="1371" y="751"/>
                  <a:pt x="1371" y="751"/>
                </a:cubicBezTo>
                <a:cubicBezTo>
                  <a:pt x="1371" y="751"/>
                  <a:pt x="1256" y="727"/>
                  <a:pt x="1244" y="751"/>
                </a:cubicBezTo>
                <a:cubicBezTo>
                  <a:pt x="1232" y="774"/>
                  <a:pt x="1204" y="745"/>
                  <a:pt x="1184" y="740"/>
                </a:cubicBezTo>
                <a:cubicBezTo>
                  <a:pt x="1164" y="735"/>
                  <a:pt x="1109" y="715"/>
                  <a:pt x="1109" y="715"/>
                </a:cubicBezTo>
                <a:cubicBezTo>
                  <a:pt x="1109" y="715"/>
                  <a:pt x="1081" y="715"/>
                  <a:pt x="1109" y="743"/>
                </a:cubicBezTo>
                <a:cubicBezTo>
                  <a:pt x="1136" y="771"/>
                  <a:pt x="1140" y="786"/>
                  <a:pt x="1129" y="810"/>
                </a:cubicBezTo>
                <a:cubicBezTo>
                  <a:pt x="1117" y="834"/>
                  <a:pt x="1109" y="854"/>
                  <a:pt x="1121" y="886"/>
                </a:cubicBezTo>
                <a:cubicBezTo>
                  <a:pt x="1133" y="918"/>
                  <a:pt x="1180" y="945"/>
                  <a:pt x="1180" y="945"/>
                </a:cubicBezTo>
                <a:cubicBezTo>
                  <a:pt x="1180" y="945"/>
                  <a:pt x="1172" y="1001"/>
                  <a:pt x="1188" y="1029"/>
                </a:cubicBezTo>
                <a:cubicBezTo>
                  <a:pt x="1204" y="1057"/>
                  <a:pt x="1228" y="1085"/>
                  <a:pt x="1232" y="1124"/>
                </a:cubicBezTo>
                <a:cubicBezTo>
                  <a:pt x="1236" y="1164"/>
                  <a:pt x="1212" y="1208"/>
                  <a:pt x="1212" y="1208"/>
                </a:cubicBezTo>
                <a:cubicBezTo>
                  <a:pt x="1212" y="1208"/>
                  <a:pt x="1228" y="1272"/>
                  <a:pt x="1248" y="1283"/>
                </a:cubicBezTo>
                <a:cubicBezTo>
                  <a:pt x="1268" y="1295"/>
                  <a:pt x="1292" y="1343"/>
                  <a:pt x="1248" y="1343"/>
                </a:cubicBezTo>
                <a:cubicBezTo>
                  <a:pt x="1204" y="1343"/>
                  <a:pt x="1113" y="1343"/>
                  <a:pt x="1113" y="1343"/>
                </a:cubicBezTo>
                <a:cubicBezTo>
                  <a:pt x="1113" y="1343"/>
                  <a:pt x="1072" y="1307"/>
                  <a:pt x="1096" y="1299"/>
                </a:cubicBezTo>
                <a:cubicBezTo>
                  <a:pt x="1121" y="1291"/>
                  <a:pt x="1053" y="1283"/>
                  <a:pt x="1053" y="1283"/>
                </a:cubicBezTo>
                <a:cubicBezTo>
                  <a:pt x="1053" y="1283"/>
                  <a:pt x="1021" y="1315"/>
                  <a:pt x="1009" y="1315"/>
                </a:cubicBezTo>
                <a:cubicBezTo>
                  <a:pt x="997" y="1315"/>
                  <a:pt x="997" y="1315"/>
                  <a:pt x="997" y="1315"/>
                </a:cubicBezTo>
                <a:cubicBezTo>
                  <a:pt x="997" y="1315"/>
                  <a:pt x="997" y="1315"/>
                  <a:pt x="997" y="1315"/>
                </a:cubicBezTo>
                <a:cubicBezTo>
                  <a:pt x="977" y="1315"/>
                  <a:pt x="977" y="1315"/>
                  <a:pt x="977" y="1315"/>
                </a:cubicBezTo>
                <a:cubicBezTo>
                  <a:pt x="942" y="1343"/>
                  <a:pt x="942" y="1343"/>
                  <a:pt x="942" y="1343"/>
                </a:cubicBezTo>
                <a:cubicBezTo>
                  <a:pt x="942" y="1343"/>
                  <a:pt x="993" y="1291"/>
                  <a:pt x="918" y="1299"/>
                </a:cubicBezTo>
                <a:cubicBezTo>
                  <a:pt x="842" y="1307"/>
                  <a:pt x="850" y="1287"/>
                  <a:pt x="842" y="1307"/>
                </a:cubicBezTo>
                <a:cubicBezTo>
                  <a:pt x="834" y="1327"/>
                  <a:pt x="814" y="1335"/>
                  <a:pt x="798" y="1343"/>
                </a:cubicBezTo>
                <a:cubicBezTo>
                  <a:pt x="783" y="1351"/>
                  <a:pt x="771" y="1375"/>
                  <a:pt x="771" y="1375"/>
                </a:cubicBezTo>
                <a:cubicBezTo>
                  <a:pt x="771" y="1375"/>
                  <a:pt x="743" y="1355"/>
                  <a:pt x="723" y="1335"/>
                </a:cubicBezTo>
                <a:cubicBezTo>
                  <a:pt x="703" y="1315"/>
                  <a:pt x="691" y="1280"/>
                  <a:pt x="691" y="1280"/>
                </a:cubicBezTo>
                <a:cubicBezTo>
                  <a:pt x="691" y="1280"/>
                  <a:pt x="663" y="1248"/>
                  <a:pt x="655" y="1224"/>
                </a:cubicBezTo>
                <a:cubicBezTo>
                  <a:pt x="647" y="1200"/>
                  <a:pt x="643" y="1160"/>
                  <a:pt x="588" y="1164"/>
                </a:cubicBezTo>
                <a:cubicBezTo>
                  <a:pt x="532" y="1168"/>
                  <a:pt x="484" y="1180"/>
                  <a:pt x="484" y="1180"/>
                </a:cubicBezTo>
                <a:cubicBezTo>
                  <a:pt x="484" y="1180"/>
                  <a:pt x="425" y="1172"/>
                  <a:pt x="413" y="1184"/>
                </a:cubicBezTo>
                <a:cubicBezTo>
                  <a:pt x="401" y="1196"/>
                  <a:pt x="413" y="1236"/>
                  <a:pt x="413" y="1236"/>
                </a:cubicBezTo>
                <a:cubicBezTo>
                  <a:pt x="407" y="1272"/>
                  <a:pt x="407" y="1272"/>
                  <a:pt x="407" y="1272"/>
                </a:cubicBezTo>
                <a:cubicBezTo>
                  <a:pt x="407" y="1272"/>
                  <a:pt x="393" y="1232"/>
                  <a:pt x="333" y="1236"/>
                </a:cubicBezTo>
                <a:cubicBezTo>
                  <a:pt x="274" y="1240"/>
                  <a:pt x="297" y="1260"/>
                  <a:pt x="285" y="1264"/>
                </a:cubicBezTo>
                <a:cubicBezTo>
                  <a:pt x="274" y="1268"/>
                  <a:pt x="238" y="1240"/>
                  <a:pt x="238" y="1240"/>
                </a:cubicBezTo>
                <a:cubicBezTo>
                  <a:pt x="238" y="1240"/>
                  <a:pt x="154" y="1236"/>
                  <a:pt x="142" y="1248"/>
                </a:cubicBezTo>
                <a:cubicBezTo>
                  <a:pt x="130" y="1260"/>
                  <a:pt x="95" y="1260"/>
                  <a:pt x="95" y="1260"/>
                </a:cubicBezTo>
                <a:cubicBezTo>
                  <a:pt x="95" y="1260"/>
                  <a:pt x="63" y="1248"/>
                  <a:pt x="51" y="1268"/>
                </a:cubicBezTo>
                <a:cubicBezTo>
                  <a:pt x="39" y="1287"/>
                  <a:pt x="75" y="1315"/>
                  <a:pt x="51" y="1347"/>
                </a:cubicBezTo>
                <a:cubicBezTo>
                  <a:pt x="27" y="1379"/>
                  <a:pt x="43" y="1423"/>
                  <a:pt x="71" y="1431"/>
                </a:cubicBezTo>
                <a:cubicBezTo>
                  <a:pt x="99" y="1439"/>
                  <a:pt x="83" y="1458"/>
                  <a:pt x="83" y="1458"/>
                </a:cubicBezTo>
                <a:cubicBezTo>
                  <a:pt x="39" y="1458"/>
                  <a:pt x="39" y="1458"/>
                  <a:pt x="39" y="1458"/>
                </a:cubicBezTo>
                <a:cubicBezTo>
                  <a:pt x="39" y="1458"/>
                  <a:pt x="0" y="1490"/>
                  <a:pt x="39" y="1490"/>
                </a:cubicBezTo>
                <a:cubicBezTo>
                  <a:pt x="79" y="1490"/>
                  <a:pt x="126" y="1514"/>
                  <a:pt x="107" y="1542"/>
                </a:cubicBezTo>
                <a:cubicBezTo>
                  <a:pt x="87" y="1570"/>
                  <a:pt x="16" y="1558"/>
                  <a:pt x="22" y="1574"/>
                </a:cubicBezTo>
                <a:cubicBezTo>
                  <a:pt x="27" y="1590"/>
                  <a:pt x="55" y="1657"/>
                  <a:pt x="51" y="1677"/>
                </a:cubicBezTo>
                <a:cubicBezTo>
                  <a:pt x="47" y="1697"/>
                  <a:pt x="39" y="1725"/>
                  <a:pt x="39" y="1725"/>
                </a:cubicBezTo>
                <a:cubicBezTo>
                  <a:pt x="39" y="1725"/>
                  <a:pt x="79" y="1709"/>
                  <a:pt x="95" y="1725"/>
                </a:cubicBezTo>
                <a:cubicBezTo>
                  <a:pt x="95" y="1725"/>
                  <a:pt x="136" y="1758"/>
                  <a:pt x="141" y="1725"/>
                </a:cubicBezTo>
                <a:cubicBezTo>
                  <a:pt x="146" y="1692"/>
                  <a:pt x="178" y="1689"/>
                  <a:pt x="205" y="1716"/>
                </a:cubicBezTo>
                <a:cubicBezTo>
                  <a:pt x="231" y="1742"/>
                  <a:pt x="207" y="1763"/>
                  <a:pt x="239" y="1763"/>
                </a:cubicBezTo>
                <a:cubicBezTo>
                  <a:pt x="271" y="1763"/>
                  <a:pt x="332" y="1750"/>
                  <a:pt x="393" y="1787"/>
                </a:cubicBezTo>
                <a:cubicBezTo>
                  <a:pt x="454" y="1824"/>
                  <a:pt x="528" y="1872"/>
                  <a:pt x="525" y="1904"/>
                </a:cubicBezTo>
                <a:cubicBezTo>
                  <a:pt x="523" y="1936"/>
                  <a:pt x="544" y="1962"/>
                  <a:pt x="555" y="1949"/>
                </a:cubicBezTo>
                <a:cubicBezTo>
                  <a:pt x="565" y="1936"/>
                  <a:pt x="565" y="1936"/>
                  <a:pt x="565" y="1936"/>
                </a:cubicBezTo>
                <a:cubicBezTo>
                  <a:pt x="565" y="1936"/>
                  <a:pt x="552" y="1883"/>
                  <a:pt x="568" y="1885"/>
                </a:cubicBezTo>
                <a:cubicBezTo>
                  <a:pt x="584" y="1888"/>
                  <a:pt x="666" y="1938"/>
                  <a:pt x="666" y="1938"/>
                </a:cubicBezTo>
                <a:cubicBezTo>
                  <a:pt x="666" y="1938"/>
                  <a:pt x="783" y="1928"/>
                  <a:pt x="788" y="1941"/>
                </a:cubicBezTo>
                <a:cubicBezTo>
                  <a:pt x="793" y="1954"/>
                  <a:pt x="772" y="1981"/>
                  <a:pt x="775" y="2015"/>
                </a:cubicBezTo>
                <a:cubicBezTo>
                  <a:pt x="777" y="2050"/>
                  <a:pt x="767" y="2076"/>
                  <a:pt x="785" y="2074"/>
                </a:cubicBezTo>
                <a:cubicBezTo>
                  <a:pt x="804" y="2071"/>
                  <a:pt x="844" y="2061"/>
                  <a:pt x="849" y="2074"/>
                </a:cubicBezTo>
                <a:cubicBezTo>
                  <a:pt x="854" y="2087"/>
                  <a:pt x="889" y="2105"/>
                  <a:pt x="902" y="2100"/>
                </a:cubicBezTo>
                <a:cubicBezTo>
                  <a:pt x="915" y="2095"/>
                  <a:pt x="939" y="2119"/>
                  <a:pt x="923" y="2132"/>
                </a:cubicBezTo>
                <a:cubicBezTo>
                  <a:pt x="907" y="2145"/>
                  <a:pt x="870" y="2145"/>
                  <a:pt x="878" y="2166"/>
                </a:cubicBezTo>
                <a:cubicBezTo>
                  <a:pt x="886" y="2188"/>
                  <a:pt x="910" y="2150"/>
                  <a:pt x="928" y="2166"/>
                </a:cubicBezTo>
                <a:cubicBezTo>
                  <a:pt x="947" y="2182"/>
                  <a:pt x="1001" y="2190"/>
                  <a:pt x="965" y="2233"/>
                </a:cubicBezTo>
                <a:cubicBezTo>
                  <a:pt x="928" y="2275"/>
                  <a:pt x="875" y="2312"/>
                  <a:pt x="939" y="2357"/>
                </a:cubicBezTo>
                <a:cubicBezTo>
                  <a:pt x="1003" y="2402"/>
                  <a:pt x="1005" y="2463"/>
                  <a:pt x="1034" y="2500"/>
                </a:cubicBezTo>
                <a:cubicBezTo>
                  <a:pt x="1064" y="2537"/>
                  <a:pt x="1143" y="2575"/>
                  <a:pt x="1162" y="2582"/>
                </a:cubicBezTo>
                <a:cubicBezTo>
                  <a:pt x="1180" y="2590"/>
                  <a:pt x="1270" y="2654"/>
                  <a:pt x="1284" y="2654"/>
                </a:cubicBezTo>
                <a:cubicBezTo>
                  <a:pt x="1297" y="2654"/>
                  <a:pt x="1342" y="2683"/>
                  <a:pt x="1294" y="2694"/>
                </a:cubicBezTo>
                <a:cubicBezTo>
                  <a:pt x="1246" y="2704"/>
                  <a:pt x="1228" y="2684"/>
                  <a:pt x="1204" y="2669"/>
                </a:cubicBezTo>
                <a:cubicBezTo>
                  <a:pt x="1180" y="2654"/>
                  <a:pt x="1143" y="2647"/>
                  <a:pt x="1146" y="2669"/>
                </a:cubicBezTo>
                <a:cubicBezTo>
                  <a:pt x="1148" y="2691"/>
                  <a:pt x="1201" y="2710"/>
                  <a:pt x="1209" y="2710"/>
                </a:cubicBezTo>
                <a:cubicBezTo>
                  <a:pt x="1217" y="2710"/>
                  <a:pt x="1262" y="2715"/>
                  <a:pt x="1278" y="2726"/>
                </a:cubicBezTo>
                <a:cubicBezTo>
                  <a:pt x="1294" y="2736"/>
                  <a:pt x="1382" y="2779"/>
                  <a:pt x="1358" y="2789"/>
                </a:cubicBezTo>
                <a:cubicBezTo>
                  <a:pt x="1334" y="2800"/>
                  <a:pt x="1315" y="2808"/>
                  <a:pt x="1315" y="2808"/>
                </a:cubicBezTo>
                <a:cubicBezTo>
                  <a:pt x="1315" y="2808"/>
                  <a:pt x="1347" y="2856"/>
                  <a:pt x="1310" y="2890"/>
                </a:cubicBezTo>
                <a:cubicBezTo>
                  <a:pt x="1310" y="2890"/>
                  <a:pt x="1278" y="2932"/>
                  <a:pt x="1278" y="2903"/>
                </a:cubicBezTo>
                <a:cubicBezTo>
                  <a:pt x="1278" y="2874"/>
                  <a:pt x="1278" y="2850"/>
                  <a:pt x="1278" y="2850"/>
                </a:cubicBezTo>
                <a:cubicBezTo>
                  <a:pt x="1278" y="2850"/>
                  <a:pt x="1292" y="2816"/>
                  <a:pt x="1273" y="2808"/>
                </a:cubicBezTo>
                <a:cubicBezTo>
                  <a:pt x="1254" y="2800"/>
                  <a:pt x="1225" y="2795"/>
                  <a:pt x="1220" y="2781"/>
                </a:cubicBezTo>
                <a:cubicBezTo>
                  <a:pt x="1215" y="2768"/>
                  <a:pt x="1196" y="2752"/>
                  <a:pt x="1199" y="2808"/>
                </a:cubicBezTo>
                <a:cubicBezTo>
                  <a:pt x="1201" y="2863"/>
                  <a:pt x="1233" y="2840"/>
                  <a:pt x="1244" y="2866"/>
                </a:cubicBezTo>
                <a:cubicBezTo>
                  <a:pt x="1254" y="2893"/>
                  <a:pt x="1252" y="2924"/>
                  <a:pt x="1268" y="2962"/>
                </a:cubicBezTo>
                <a:cubicBezTo>
                  <a:pt x="1284" y="2999"/>
                  <a:pt x="1321" y="3004"/>
                  <a:pt x="1326" y="3015"/>
                </a:cubicBezTo>
                <a:cubicBezTo>
                  <a:pt x="1331" y="3025"/>
                  <a:pt x="1453" y="3089"/>
                  <a:pt x="1459" y="3163"/>
                </a:cubicBezTo>
                <a:cubicBezTo>
                  <a:pt x="1464" y="3237"/>
                  <a:pt x="1490" y="3346"/>
                  <a:pt x="1477" y="3325"/>
                </a:cubicBezTo>
                <a:cubicBezTo>
                  <a:pt x="1464" y="3304"/>
                  <a:pt x="1461" y="3240"/>
                  <a:pt x="1432" y="3192"/>
                </a:cubicBezTo>
                <a:cubicBezTo>
                  <a:pt x="1403" y="3144"/>
                  <a:pt x="1347" y="3115"/>
                  <a:pt x="1342" y="3097"/>
                </a:cubicBezTo>
                <a:cubicBezTo>
                  <a:pt x="1337" y="3078"/>
                  <a:pt x="1350" y="3041"/>
                  <a:pt x="1337" y="3046"/>
                </a:cubicBezTo>
                <a:cubicBezTo>
                  <a:pt x="1323" y="3052"/>
                  <a:pt x="1297" y="3060"/>
                  <a:pt x="1297" y="3086"/>
                </a:cubicBezTo>
                <a:cubicBezTo>
                  <a:pt x="1297" y="3113"/>
                  <a:pt x="1284" y="3240"/>
                  <a:pt x="1284" y="3253"/>
                </a:cubicBezTo>
                <a:cubicBezTo>
                  <a:pt x="1284" y="3266"/>
                  <a:pt x="1223" y="3489"/>
                  <a:pt x="1223" y="3547"/>
                </a:cubicBezTo>
                <a:cubicBezTo>
                  <a:pt x="1223" y="3606"/>
                  <a:pt x="1254" y="3518"/>
                  <a:pt x="1265" y="3513"/>
                </a:cubicBezTo>
                <a:cubicBezTo>
                  <a:pt x="1276" y="3508"/>
                  <a:pt x="1345" y="3539"/>
                  <a:pt x="1318" y="3555"/>
                </a:cubicBezTo>
                <a:cubicBezTo>
                  <a:pt x="1292" y="3571"/>
                  <a:pt x="1273" y="3567"/>
                  <a:pt x="1273" y="3567"/>
                </a:cubicBezTo>
                <a:cubicBezTo>
                  <a:pt x="1273" y="3567"/>
                  <a:pt x="1257" y="3564"/>
                  <a:pt x="1257" y="3568"/>
                </a:cubicBezTo>
                <a:cubicBezTo>
                  <a:pt x="1257" y="3571"/>
                  <a:pt x="1241" y="3600"/>
                  <a:pt x="1241" y="3600"/>
                </a:cubicBezTo>
                <a:cubicBezTo>
                  <a:pt x="1241" y="3600"/>
                  <a:pt x="1188" y="4083"/>
                  <a:pt x="1072" y="4181"/>
                </a:cubicBezTo>
                <a:cubicBezTo>
                  <a:pt x="1072" y="4181"/>
                  <a:pt x="1021" y="4250"/>
                  <a:pt x="984" y="4258"/>
                </a:cubicBezTo>
                <a:cubicBezTo>
                  <a:pt x="947" y="4266"/>
                  <a:pt x="955" y="4295"/>
                  <a:pt x="979" y="4298"/>
                </a:cubicBezTo>
                <a:cubicBezTo>
                  <a:pt x="1003" y="4300"/>
                  <a:pt x="1016" y="4298"/>
                  <a:pt x="1016" y="4298"/>
                </a:cubicBezTo>
                <a:cubicBezTo>
                  <a:pt x="1016" y="4298"/>
                  <a:pt x="1008" y="4324"/>
                  <a:pt x="1016" y="4324"/>
                </a:cubicBezTo>
                <a:cubicBezTo>
                  <a:pt x="1024" y="4324"/>
                  <a:pt x="1061" y="4335"/>
                  <a:pt x="1090" y="4324"/>
                </a:cubicBezTo>
                <a:cubicBezTo>
                  <a:pt x="1119" y="4314"/>
                  <a:pt x="1125" y="4335"/>
                  <a:pt x="1119" y="4353"/>
                </a:cubicBezTo>
                <a:cubicBezTo>
                  <a:pt x="1114" y="4372"/>
                  <a:pt x="1087" y="4414"/>
                  <a:pt x="1087" y="4414"/>
                </a:cubicBezTo>
                <a:cubicBezTo>
                  <a:pt x="1087" y="4414"/>
                  <a:pt x="1077" y="4428"/>
                  <a:pt x="1098" y="4451"/>
                </a:cubicBezTo>
                <a:cubicBezTo>
                  <a:pt x="1119" y="4475"/>
                  <a:pt x="1138" y="4478"/>
                  <a:pt x="1138" y="4462"/>
                </a:cubicBezTo>
                <a:cubicBezTo>
                  <a:pt x="1138" y="4446"/>
                  <a:pt x="1143" y="4412"/>
                  <a:pt x="1156" y="4425"/>
                </a:cubicBezTo>
                <a:cubicBezTo>
                  <a:pt x="1170" y="4438"/>
                  <a:pt x="1180" y="4457"/>
                  <a:pt x="1180" y="4457"/>
                </a:cubicBezTo>
                <a:cubicBezTo>
                  <a:pt x="1220" y="4457"/>
                  <a:pt x="1220" y="4457"/>
                  <a:pt x="1220" y="4457"/>
                </a:cubicBezTo>
                <a:cubicBezTo>
                  <a:pt x="1225" y="4483"/>
                  <a:pt x="1225" y="4483"/>
                  <a:pt x="1225" y="4483"/>
                </a:cubicBezTo>
                <a:cubicBezTo>
                  <a:pt x="1225" y="4483"/>
                  <a:pt x="1260" y="4478"/>
                  <a:pt x="1284" y="4496"/>
                </a:cubicBezTo>
                <a:cubicBezTo>
                  <a:pt x="1307" y="4515"/>
                  <a:pt x="1350" y="4504"/>
                  <a:pt x="1382" y="4515"/>
                </a:cubicBezTo>
                <a:cubicBezTo>
                  <a:pt x="1414" y="4526"/>
                  <a:pt x="1416" y="4573"/>
                  <a:pt x="1416" y="4573"/>
                </a:cubicBezTo>
                <a:cubicBezTo>
                  <a:pt x="1416" y="4573"/>
                  <a:pt x="1440" y="4557"/>
                  <a:pt x="1459" y="4587"/>
                </a:cubicBezTo>
                <a:cubicBezTo>
                  <a:pt x="1477" y="4616"/>
                  <a:pt x="1496" y="4613"/>
                  <a:pt x="1522" y="4608"/>
                </a:cubicBezTo>
                <a:cubicBezTo>
                  <a:pt x="1549" y="4603"/>
                  <a:pt x="1578" y="4557"/>
                  <a:pt x="1604" y="4587"/>
                </a:cubicBezTo>
                <a:cubicBezTo>
                  <a:pt x="1631" y="4616"/>
                  <a:pt x="1657" y="4661"/>
                  <a:pt x="1700" y="4666"/>
                </a:cubicBezTo>
                <a:cubicBezTo>
                  <a:pt x="1742" y="4671"/>
                  <a:pt x="1801" y="4650"/>
                  <a:pt x="1801" y="4650"/>
                </a:cubicBezTo>
                <a:cubicBezTo>
                  <a:pt x="1801" y="4650"/>
                  <a:pt x="1811" y="4679"/>
                  <a:pt x="1840" y="4679"/>
                </a:cubicBezTo>
                <a:cubicBezTo>
                  <a:pt x="1869" y="4679"/>
                  <a:pt x="1917" y="4677"/>
                  <a:pt x="1965" y="4679"/>
                </a:cubicBezTo>
                <a:cubicBezTo>
                  <a:pt x="2013" y="4682"/>
                  <a:pt x="2039" y="4687"/>
                  <a:pt x="2042" y="4679"/>
                </a:cubicBezTo>
                <a:cubicBezTo>
                  <a:pt x="2044" y="4671"/>
                  <a:pt x="2029" y="4616"/>
                  <a:pt x="2042" y="4608"/>
                </a:cubicBezTo>
                <a:cubicBezTo>
                  <a:pt x="2055" y="4600"/>
                  <a:pt x="2039" y="4571"/>
                  <a:pt x="2076" y="4597"/>
                </a:cubicBezTo>
                <a:cubicBezTo>
                  <a:pt x="2113" y="4624"/>
                  <a:pt x="2121" y="4626"/>
                  <a:pt x="2169" y="4626"/>
                </a:cubicBezTo>
                <a:cubicBezTo>
                  <a:pt x="2217" y="4626"/>
                  <a:pt x="2235" y="4666"/>
                  <a:pt x="2246" y="4669"/>
                </a:cubicBezTo>
                <a:cubicBezTo>
                  <a:pt x="2257" y="4671"/>
                  <a:pt x="2310" y="4680"/>
                  <a:pt x="2328" y="4684"/>
                </a:cubicBezTo>
                <a:cubicBezTo>
                  <a:pt x="2347" y="4687"/>
                  <a:pt x="2357" y="4722"/>
                  <a:pt x="2376" y="4722"/>
                </a:cubicBezTo>
                <a:cubicBezTo>
                  <a:pt x="2394" y="4722"/>
                  <a:pt x="2458" y="4719"/>
                  <a:pt x="2477" y="4722"/>
                </a:cubicBezTo>
                <a:cubicBezTo>
                  <a:pt x="2495" y="4724"/>
                  <a:pt x="2461" y="4735"/>
                  <a:pt x="2498" y="4770"/>
                </a:cubicBezTo>
                <a:cubicBezTo>
                  <a:pt x="2535" y="4804"/>
                  <a:pt x="2575" y="4791"/>
                  <a:pt x="2585" y="4812"/>
                </a:cubicBezTo>
                <a:cubicBezTo>
                  <a:pt x="2596" y="4833"/>
                  <a:pt x="2575" y="4852"/>
                  <a:pt x="2601" y="4862"/>
                </a:cubicBezTo>
                <a:cubicBezTo>
                  <a:pt x="2628" y="4873"/>
                  <a:pt x="2662" y="4886"/>
                  <a:pt x="2707" y="4836"/>
                </a:cubicBezTo>
                <a:cubicBezTo>
                  <a:pt x="2752" y="4785"/>
                  <a:pt x="2787" y="4856"/>
                  <a:pt x="2834" y="4872"/>
                </a:cubicBezTo>
                <a:cubicBezTo>
                  <a:pt x="2882" y="4889"/>
                  <a:pt x="2898" y="4906"/>
                  <a:pt x="2946" y="4872"/>
                </a:cubicBezTo>
                <a:cubicBezTo>
                  <a:pt x="2994" y="4838"/>
                  <a:pt x="3023" y="4807"/>
                  <a:pt x="3060" y="4807"/>
                </a:cubicBezTo>
                <a:cubicBezTo>
                  <a:pt x="3097" y="4807"/>
                  <a:pt x="3092" y="4799"/>
                  <a:pt x="3092" y="4732"/>
                </a:cubicBezTo>
                <a:cubicBezTo>
                  <a:pt x="3092" y="4666"/>
                  <a:pt x="3092" y="4512"/>
                  <a:pt x="3092" y="4512"/>
                </a:cubicBezTo>
                <a:cubicBezTo>
                  <a:pt x="3092" y="4512"/>
                  <a:pt x="3060" y="4483"/>
                  <a:pt x="3055" y="4465"/>
                </a:cubicBezTo>
                <a:cubicBezTo>
                  <a:pt x="3049" y="4446"/>
                  <a:pt x="3063" y="4459"/>
                  <a:pt x="3092" y="4459"/>
                </a:cubicBezTo>
                <a:cubicBezTo>
                  <a:pt x="3121" y="4459"/>
                  <a:pt x="3131" y="4446"/>
                  <a:pt x="3142" y="4433"/>
                </a:cubicBezTo>
                <a:cubicBezTo>
                  <a:pt x="3153" y="4420"/>
                  <a:pt x="3147" y="4385"/>
                  <a:pt x="3169" y="4383"/>
                </a:cubicBezTo>
                <a:cubicBezTo>
                  <a:pt x="3190" y="4380"/>
                  <a:pt x="3227" y="4385"/>
                  <a:pt x="3256" y="4359"/>
                </a:cubicBezTo>
                <a:cubicBezTo>
                  <a:pt x="3285" y="4332"/>
                  <a:pt x="3285" y="4361"/>
                  <a:pt x="3325" y="4329"/>
                </a:cubicBezTo>
                <a:cubicBezTo>
                  <a:pt x="3365" y="4298"/>
                  <a:pt x="3540" y="4152"/>
                  <a:pt x="3556" y="4207"/>
                </a:cubicBezTo>
                <a:cubicBezTo>
                  <a:pt x="3571" y="4263"/>
                  <a:pt x="3590" y="4250"/>
                  <a:pt x="3625" y="4247"/>
                </a:cubicBezTo>
                <a:cubicBezTo>
                  <a:pt x="3659" y="4245"/>
                  <a:pt x="3794" y="4247"/>
                  <a:pt x="3778" y="4263"/>
                </a:cubicBezTo>
                <a:cubicBezTo>
                  <a:pt x="3762" y="4279"/>
                  <a:pt x="3733" y="4287"/>
                  <a:pt x="3744" y="4300"/>
                </a:cubicBezTo>
                <a:cubicBezTo>
                  <a:pt x="3754" y="4314"/>
                  <a:pt x="3858" y="4316"/>
                  <a:pt x="3858" y="4316"/>
                </a:cubicBezTo>
                <a:cubicBezTo>
                  <a:pt x="3858" y="4316"/>
                  <a:pt x="3943" y="4322"/>
                  <a:pt x="3903" y="4292"/>
                </a:cubicBezTo>
                <a:cubicBezTo>
                  <a:pt x="3863" y="4263"/>
                  <a:pt x="3895" y="4234"/>
                  <a:pt x="3932" y="4274"/>
                </a:cubicBezTo>
                <a:cubicBezTo>
                  <a:pt x="3932" y="4274"/>
                  <a:pt x="3945" y="4314"/>
                  <a:pt x="3996" y="4314"/>
                </a:cubicBezTo>
                <a:cubicBezTo>
                  <a:pt x="4046" y="4314"/>
                  <a:pt x="4059" y="4314"/>
                  <a:pt x="4059" y="4314"/>
                </a:cubicBezTo>
                <a:cubicBezTo>
                  <a:pt x="4059" y="4314"/>
                  <a:pt x="4110" y="4303"/>
                  <a:pt x="4096" y="4319"/>
                </a:cubicBezTo>
                <a:cubicBezTo>
                  <a:pt x="4083" y="4335"/>
                  <a:pt x="4106" y="4335"/>
                  <a:pt x="4099" y="4348"/>
                </a:cubicBezTo>
                <a:cubicBezTo>
                  <a:pt x="4091" y="4361"/>
                  <a:pt x="4070" y="4382"/>
                  <a:pt x="4080" y="4382"/>
                </a:cubicBezTo>
                <a:cubicBezTo>
                  <a:pt x="4091" y="4382"/>
                  <a:pt x="4194" y="4364"/>
                  <a:pt x="4224" y="4382"/>
                </a:cubicBezTo>
                <a:cubicBezTo>
                  <a:pt x="4253" y="4401"/>
                  <a:pt x="4269" y="4417"/>
                  <a:pt x="4290" y="4420"/>
                </a:cubicBezTo>
                <a:cubicBezTo>
                  <a:pt x="4290" y="4420"/>
                  <a:pt x="4277" y="4457"/>
                  <a:pt x="4330" y="4451"/>
                </a:cubicBezTo>
                <a:cubicBezTo>
                  <a:pt x="4383" y="4446"/>
                  <a:pt x="4377" y="4412"/>
                  <a:pt x="4433" y="4435"/>
                </a:cubicBezTo>
                <a:cubicBezTo>
                  <a:pt x="4489" y="4459"/>
                  <a:pt x="4412" y="4449"/>
                  <a:pt x="4433" y="4457"/>
                </a:cubicBezTo>
                <a:cubicBezTo>
                  <a:pt x="4454" y="4465"/>
                  <a:pt x="4489" y="4459"/>
                  <a:pt x="4489" y="4459"/>
                </a:cubicBezTo>
                <a:cubicBezTo>
                  <a:pt x="4489" y="4459"/>
                  <a:pt x="4486" y="4438"/>
                  <a:pt x="4489" y="4428"/>
                </a:cubicBezTo>
                <a:cubicBezTo>
                  <a:pt x="4491" y="4417"/>
                  <a:pt x="4534" y="4398"/>
                  <a:pt x="4542" y="4417"/>
                </a:cubicBezTo>
                <a:cubicBezTo>
                  <a:pt x="4550" y="4435"/>
                  <a:pt x="4560" y="4441"/>
                  <a:pt x="4568" y="4422"/>
                </a:cubicBezTo>
                <a:cubicBezTo>
                  <a:pt x="4576" y="4404"/>
                  <a:pt x="4576" y="4377"/>
                  <a:pt x="4619" y="4377"/>
                </a:cubicBezTo>
                <a:cubicBezTo>
                  <a:pt x="4661" y="4377"/>
                  <a:pt x="4709" y="4356"/>
                  <a:pt x="4709" y="4356"/>
                </a:cubicBezTo>
                <a:cubicBezTo>
                  <a:pt x="4709" y="4356"/>
                  <a:pt x="4693" y="4311"/>
                  <a:pt x="4685" y="4311"/>
                </a:cubicBezTo>
                <a:cubicBezTo>
                  <a:pt x="4677" y="4311"/>
                  <a:pt x="4677" y="4279"/>
                  <a:pt x="4693" y="4274"/>
                </a:cubicBezTo>
                <a:cubicBezTo>
                  <a:pt x="4709" y="4268"/>
                  <a:pt x="4661" y="4255"/>
                  <a:pt x="4709" y="4242"/>
                </a:cubicBezTo>
                <a:cubicBezTo>
                  <a:pt x="4757" y="4229"/>
                  <a:pt x="4764" y="4239"/>
                  <a:pt x="4788" y="4218"/>
                </a:cubicBezTo>
                <a:cubicBezTo>
                  <a:pt x="4812" y="4197"/>
                  <a:pt x="4788" y="4152"/>
                  <a:pt x="4817" y="4152"/>
                </a:cubicBezTo>
                <a:cubicBezTo>
                  <a:pt x="4847" y="4152"/>
                  <a:pt x="4868" y="4149"/>
                  <a:pt x="4881" y="4136"/>
                </a:cubicBezTo>
                <a:cubicBezTo>
                  <a:pt x="4894" y="4123"/>
                  <a:pt x="4881" y="4099"/>
                  <a:pt x="4897" y="4094"/>
                </a:cubicBezTo>
                <a:cubicBezTo>
                  <a:pt x="4913" y="4088"/>
                  <a:pt x="4931" y="4083"/>
                  <a:pt x="4945" y="4075"/>
                </a:cubicBezTo>
                <a:cubicBezTo>
                  <a:pt x="4958" y="4067"/>
                  <a:pt x="4979" y="4046"/>
                  <a:pt x="4979" y="4046"/>
                </a:cubicBezTo>
                <a:cubicBezTo>
                  <a:pt x="5008" y="4038"/>
                  <a:pt x="5008" y="4038"/>
                  <a:pt x="5008" y="4038"/>
                </a:cubicBezTo>
                <a:cubicBezTo>
                  <a:pt x="5008" y="4038"/>
                  <a:pt x="5083" y="4014"/>
                  <a:pt x="5059" y="3995"/>
                </a:cubicBezTo>
                <a:cubicBezTo>
                  <a:pt x="5035" y="3977"/>
                  <a:pt x="5030" y="3993"/>
                  <a:pt x="5035" y="3977"/>
                </a:cubicBezTo>
                <a:cubicBezTo>
                  <a:pt x="5040" y="3961"/>
                  <a:pt x="5051" y="3945"/>
                  <a:pt x="5051" y="3945"/>
                </a:cubicBezTo>
                <a:cubicBezTo>
                  <a:pt x="5051" y="3916"/>
                  <a:pt x="5051" y="3916"/>
                  <a:pt x="5051" y="3916"/>
                </a:cubicBezTo>
                <a:cubicBezTo>
                  <a:pt x="5080" y="3900"/>
                  <a:pt x="5080" y="3900"/>
                  <a:pt x="5080" y="3900"/>
                </a:cubicBezTo>
                <a:cubicBezTo>
                  <a:pt x="5080" y="3900"/>
                  <a:pt x="5117" y="3887"/>
                  <a:pt x="5114" y="3850"/>
                </a:cubicBezTo>
                <a:cubicBezTo>
                  <a:pt x="5112" y="3812"/>
                  <a:pt x="5085" y="3797"/>
                  <a:pt x="5085" y="3797"/>
                </a:cubicBezTo>
                <a:cubicBezTo>
                  <a:pt x="5085" y="3797"/>
                  <a:pt x="5104" y="3773"/>
                  <a:pt x="5053" y="3786"/>
                </a:cubicBezTo>
                <a:cubicBezTo>
                  <a:pt x="5003" y="3799"/>
                  <a:pt x="4931" y="3836"/>
                  <a:pt x="4924" y="3820"/>
                </a:cubicBezTo>
                <a:cubicBezTo>
                  <a:pt x="4916" y="3805"/>
                  <a:pt x="4881" y="3765"/>
                  <a:pt x="4804" y="3770"/>
                </a:cubicBezTo>
                <a:cubicBezTo>
                  <a:pt x="4804" y="3770"/>
                  <a:pt x="4796" y="3730"/>
                  <a:pt x="4783" y="3725"/>
                </a:cubicBezTo>
                <a:cubicBezTo>
                  <a:pt x="4770" y="3720"/>
                  <a:pt x="4770" y="3709"/>
                  <a:pt x="4762" y="3706"/>
                </a:cubicBezTo>
                <a:cubicBezTo>
                  <a:pt x="4754" y="3704"/>
                  <a:pt x="4754" y="3704"/>
                  <a:pt x="4754" y="3704"/>
                </a:cubicBezTo>
                <a:cubicBezTo>
                  <a:pt x="4754" y="3704"/>
                  <a:pt x="4751" y="3675"/>
                  <a:pt x="4759" y="3672"/>
                </a:cubicBezTo>
                <a:cubicBezTo>
                  <a:pt x="4767" y="3669"/>
                  <a:pt x="4767" y="3643"/>
                  <a:pt x="4767" y="3643"/>
                </a:cubicBezTo>
                <a:cubicBezTo>
                  <a:pt x="4733" y="3630"/>
                  <a:pt x="4733" y="3630"/>
                  <a:pt x="4733" y="3630"/>
                </a:cubicBezTo>
                <a:cubicBezTo>
                  <a:pt x="4733" y="3630"/>
                  <a:pt x="4714" y="3614"/>
                  <a:pt x="4735" y="3606"/>
                </a:cubicBezTo>
                <a:cubicBezTo>
                  <a:pt x="4757" y="3598"/>
                  <a:pt x="4767" y="3587"/>
                  <a:pt x="4770" y="3577"/>
                </a:cubicBezTo>
                <a:cubicBezTo>
                  <a:pt x="4772" y="3566"/>
                  <a:pt x="4770" y="3534"/>
                  <a:pt x="4770" y="3534"/>
                </a:cubicBezTo>
                <a:cubicBezTo>
                  <a:pt x="4812" y="3494"/>
                  <a:pt x="4812" y="3494"/>
                  <a:pt x="4812" y="3494"/>
                </a:cubicBezTo>
                <a:cubicBezTo>
                  <a:pt x="4780" y="3457"/>
                  <a:pt x="4780" y="3457"/>
                  <a:pt x="4780" y="3457"/>
                </a:cubicBezTo>
                <a:cubicBezTo>
                  <a:pt x="4780" y="3457"/>
                  <a:pt x="4804" y="3428"/>
                  <a:pt x="4778" y="3425"/>
                </a:cubicBezTo>
                <a:cubicBezTo>
                  <a:pt x="4751" y="3423"/>
                  <a:pt x="4690" y="3433"/>
                  <a:pt x="4690" y="3425"/>
                </a:cubicBezTo>
                <a:cubicBezTo>
                  <a:pt x="4690" y="3417"/>
                  <a:pt x="4677" y="3410"/>
                  <a:pt x="4677" y="3391"/>
                </a:cubicBezTo>
                <a:cubicBezTo>
                  <a:pt x="4677" y="3372"/>
                  <a:pt x="4685" y="3370"/>
                  <a:pt x="4666" y="3338"/>
                </a:cubicBezTo>
                <a:cubicBezTo>
                  <a:pt x="4643" y="3341"/>
                  <a:pt x="4643" y="3341"/>
                  <a:pt x="4643" y="3341"/>
                </a:cubicBezTo>
                <a:cubicBezTo>
                  <a:pt x="4643" y="3341"/>
                  <a:pt x="4584" y="3261"/>
                  <a:pt x="4682" y="3264"/>
                </a:cubicBezTo>
                <a:cubicBezTo>
                  <a:pt x="4682" y="3264"/>
                  <a:pt x="4711" y="3288"/>
                  <a:pt x="4741" y="3237"/>
                </a:cubicBezTo>
                <a:cubicBezTo>
                  <a:pt x="4770" y="3187"/>
                  <a:pt x="4799" y="3237"/>
                  <a:pt x="4815" y="3203"/>
                </a:cubicBezTo>
                <a:cubicBezTo>
                  <a:pt x="4831" y="3168"/>
                  <a:pt x="4817" y="3142"/>
                  <a:pt x="4820" y="3131"/>
                </a:cubicBezTo>
                <a:cubicBezTo>
                  <a:pt x="4823" y="3121"/>
                  <a:pt x="4828" y="3123"/>
                  <a:pt x="4812" y="3097"/>
                </a:cubicBezTo>
                <a:cubicBezTo>
                  <a:pt x="4796" y="3070"/>
                  <a:pt x="4759" y="3054"/>
                  <a:pt x="4751" y="3044"/>
                </a:cubicBezTo>
                <a:cubicBezTo>
                  <a:pt x="4743" y="3033"/>
                  <a:pt x="4741" y="2975"/>
                  <a:pt x="4741" y="2975"/>
                </a:cubicBezTo>
                <a:cubicBezTo>
                  <a:pt x="4709" y="2975"/>
                  <a:pt x="4709" y="2975"/>
                  <a:pt x="4709" y="2975"/>
                </a:cubicBezTo>
                <a:cubicBezTo>
                  <a:pt x="4709" y="2975"/>
                  <a:pt x="4658" y="2999"/>
                  <a:pt x="4677" y="2874"/>
                </a:cubicBezTo>
                <a:cubicBezTo>
                  <a:pt x="4677" y="2874"/>
                  <a:pt x="4759" y="2877"/>
                  <a:pt x="4759" y="2829"/>
                </a:cubicBezTo>
                <a:cubicBezTo>
                  <a:pt x="4759" y="2781"/>
                  <a:pt x="4703" y="2744"/>
                  <a:pt x="4703" y="2744"/>
                </a:cubicBezTo>
                <a:cubicBezTo>
                  <a:pt x="4682" y="2704"/>
                  <a:pt x="4682" y="2704"/>
                  <a:pt x="4682" y="2704"/>
                </a:cubicBezTo>
                <a:cubicBezTo>
                  <a:pt x="4650" y="2702"/>
                  <a:pt x="4650" y="2702"/>
                  <a:pt x="4650" y="2702"/>
                </a:cubicBezTo>
                <a:cubicBezTo>
                  <a:pt x="4650" y="2702"/>
                  <a:pt x="4629" y="2679"/>
                  <a:pt x="4666" y="2669"/>
                </a:cubicBezTo>
                <a:cubicBezTo>
                  <a:pt x="4666" y="2669"/>
                  <a:pt x="4696" y="2614"/>
                  <a:pt x="4627" y="2588"/>
                </a:cubicBezTo>
                <a:cubicBezTo>
                  <a:pt x="4627" y="2588"/>
                  <a:pt x="4637" y="2561"/>
                  <a:pt x="4627" y="2564"/>
                </a:cubicBezTo>
                <a:cubicBezTo>
                  <a:pt x="4616" y="2567"/>
                  <a:pt x="4470" y="2604"/>
                  <a:pt x="4470" y="2604"/>
                </a:cubicBezTo>
                <a:cubicBezTo>
                  <a:pt x="4452" y="2590"/>
                  <a:pt x="4452" y="2590"/>
                  <a:pt x="4452" y="2590"/>
                </a:cubicBezTo>
                <a:cubicBezTo>
                  <a:pt x="4452" y="2590"/>
                  <a:pt x="4409" y="2593"/>
                  <a:pt x="4409" y="2601"/>
                </a:cubicBezTo>
                <a:cubicBezTo>
                  <a:pt x="4409" y="2609"/>
                  <a:pt x="4428" y="2655"/>
                  <a:pt x="4422" y="2669"/>
                </a:cubicBezTo>
                <a:cubicBezTo>
                  <a:pt x="4417" y="2683"/>
                  <a:pt x="4412" y="2694"/>
                  <a:pt x="4388" y="2699"/>
                </a:cubicBezTo>
                <a:cubicBezTo>
                  <a:pt x="4364" y="2704"/>
                  <a:pt x="4303" y="2710"/>
                  <a:pt x="4303" y="2710"/>
                </a:cubicBezTo>
                <a:cubicBezTo>
                  <a:pt x="4303" y="2710"/>
                  <a:pt x="4277" y="2694"/>
                  <a:pt x="4311" y="2681"/>
                </a:cubicBezTo>
                <a:cubicBezTo>
                  <a:pt x="4346" y="2667"/>
                  <a:pt x="4367" y="2654"/>
                  <a:pt x="4367" y="2654"/>
                </a:cubicBezTo>
                <a:cubicBezTo>
                  <a:pt x="4364" y="2633"/>
                  <a:pt x="4364" y="2633"/>
                  <a:pt x="4364" y="2633"/>
                </a:cubicBezTo>
                <a:cubicBezTo>
                  <a:pt x="4377" y="2601"/>
                  <a:pt x="4377" y="2601"/>
                  <a:pt x="4377" y="2601"/>
                </a:cubicBezTo>
                <a:cubicBezTo>
                  <a:pt x="4377" y="2601"/>
                  <a:pt x="4391" y="2590"/>
                  <a:pt x="4367" y="2577"/>
                </a:cubicBezTo>
                <a:cubicBezTo>
                  <a:pt x="4367" y="2577"/>
                  <a:pt x="4322" y="2548"/>
                  <a:pt x="4351" y="2521"/>
                </a:cubicBezTo>
                <a:cubicBezTo>
                  <a:pt x="4380" y="2495"/>
                  <a:pt x="4359" y="2482"/>
                  <a:pt x="4359" y="2482"/>
                </a:cubicBezTo>
                <a:cubicBezTo>
                  <a:pt x="4359" y="2482"/>
                  <a:pt x="4380" y="2445"/>
                  <a:pt x="4404" y="2429"/>
                </a:cubicBezTo>
                <a:cubicBezTo>
                  <a:pt x="4428" y="2413"/>
                  <a:pt x="4486" y="2360"/>
                  <a:pt x="4486" y="2352"/>
                </a:cubicBezTo>
                <a:cubicBezTo>
                  <a:pt x="4486" y="2344"/>
                  <a:pt x="4441" y="2293"/>
                  <a:pt x="4510" y="2262"/>
                </a:cubicBezTo>
                <a:cubicBezTo>
                  <a:pt x="4579" y="2230"/>
                  <a:pt x="4582" y="2214"/>
                  <a:pt x="4582" y="2203"/>
                </a:cubicBezTo>
                <a:cubicBezTo>
                  <a:pt x="4582" y="2193"/>
                  <a:pt x="4645" y="2134"/>
                  <a:pt x="4645" y="2134"/>
                </a:cubicBezTo>
                <a:cubicBezTo>
                  <a:pt x="4645" y="2134"/>
                  <a:pt x="4672" y="2097"/>
                  <a:pt x="4682" y="2071"/>
                </a:cubicBezTo>
                <a:cubicBezTo>
                  <a:pt x="4693" y="2044"/>
                  <a:pt x="4743" y="2012"/>
                  <a:pt x="4693" y="2007"/>
                </a:cubicBezTo>
                <a:cubicBezTo>
                  <a:pt x="4680" y="2006"/>
                  <a:pt x="4673" y="2005"/>
                  <a:pt x="4670" y="2005"/>
                </a:cubicBezTo>
                <a:cubicBezTo>
                  <a:pt x="4660" y="2003"/>
                  <a:pt x="4682" y="2005"/>
                  <a:pt x="4682" y="2005"/>
                </a:cubicBezTo>
                <a:cubicBezTo>
                  <a:pt x="4682" y="2005"/>
                  <a:pt x="4693" y="1962"/>
                  <a:pt x="4711" y="1957"/>
                </a:cubicBezTo>
                <a:cubicBezTo>
                  <a:pt x="4730" y="1952"/>
                  <a:pt x="4759" y="1941"/>
                  <a:pt x="4762" y="1962"/>
                </a:cubicBezTo>
                <a:cubicBezTo>
                  <a:pt x="4764" y="1983"/>
                  <a:pt x="4802" y="1983"/>
                  <a:pt x="4802" y="1983"/>
                </a:cubicBezTo>
                <a:cubicBezTo>
                  <a:pt x="4849" y="1986"/>
                  <a:pt x="4849" y="1986"/>
                  <a:pt x="4849" y="1986"/>
                </a:cubicBezTo>
                <a:cubicBezTo>
                  <a:pt x="4849" y="1986"/>
                  <a:pt x="4884" y="1959"/>
                  <a:pt x="4884" y="1944"/>
                </a:cubicBezTo>
                <a:cubicBezTo>
                  <a:pt x="4884" y="1928"/>
                  <a:pt x="4881" y="1909"/>
                  <a:pt x="4889" y="1906"/>
                </a:cubicBezTo>
                <a:cubicBezTo>
                  <a:pt x="4897" y="1904"/>
                  <a:pt x="4905" y="1893"/>
                  <a:pt x="4905" y="1883"/>
                </a:cubicBezTo>
                <a:cubicBezTo>
                  <a:pt x="4905" y="1872"/>
                  <a:pt x="4889" y="1851"/>
                  <a:pt x="4889" y="1851"/>
                </a:cubicBezTo>
                <a:cubicBezTo>
                  <a:pt x="4871" y="1827"/>
                  <a:pt x="4871" y="1827"/>
                  <a:pt x="4871" y="1827"/>
                </a:cubicBezTo>
                <a:cubicBezTo>
                  <a:pt x="4878" y="1795"/>
                  <a:pt x="4878" y="1795"/>
                  <a:pt x="4878" y="1795"/>
                </a:cubicBezTo>
                <a:cubicBezTo>
                  <a:pt x="4892" y="1702"/>
                  <a:pt x="4892" y="1702"/>
                  <a:pt x="4892" y="1702"/>
                </a:cubicBezTo>
                <a:cubicBezTo>
                  <a:pt x="4908" y="1684"/>
                  <a:pt x="4908" y="1684"/>
                  <a:pt x="4908" y="1684"/>
                </a:cubicBezTo>
                <a:cubicBezTo>
                  <a:pt x="4897" y="1631"/>
                  <a:pt x="4897" y="1631"/>
                  <a:pt x="4897" y="1631"/>
                </a:cubicBezTo>
                <a:cubicBezTo>
                  <a:pt x="4894" y="1570"/>
                  <a:pt x="4894" y="1570"/>
                  <a:pt x="4894" y="1570"/>
                </a:cubicBezTo>
                <a:cubicBezTo>
                  <a:pt x="4950" y="1496"/>
                  <a:pt x="4950" y="1496"/>
                  <a:pt x="4950" y="1496"/>
                </a:cubicBezTo>
                <a:cubicBezTo>
                  <a:pt x="4950" y="1387"/>
                  <a:pt x="4950" y="1387"/>
                  <a:pt x="4950" y="1387"/>
                </a:cubicBezTo>
                <a:cubicBezTo>
                  <a:pt x="4950" y="1387"/>
                  <a:pt x="4969" y="1347"/>
                  <a:pt x="4969" y="1294"/>
                </a:cubicBezTo>
                <a:cubicBezTo>
                  <a:pt x="5014" y="1252"/>
                  <a:pt x="5014" y="1252"/>
                  <a:pt x="5014" y="1252"/>
                </a:cubicBezTo>
                <a:cubicBezTo>
                  <a:pt x="5032" y="1220"/>
                  <a:pt x="5032" y="1220"/>
                  <a:pt x="5032" y="1220"/>
                </a:cubicBezTo>
                <a:cubicBezTo>
                  <a:pt x="5064" y="1201"/>
                  <a:pt x="5064" y="1201"/>
                  <a:pt x="5064" y="1201"/>
                </a:cubicBezTo>
                <a:cubicBezTo>
                  <a:pt x="5091" y="1122"/>
                  <a:pt x="5091" y="1122"/>
                  <a:pt x="5091" y="1122"/>
                </a:cubicBezTo>
                <a:cubicBezTo>
                  <a:pt x="5115" y="1109"/>
                  <a:pt x="5115" y="1109"/>
                  <a:pt x="5115" y="1109"/>
                </a:cubicBezTo>
                <a:cubicBezTo>
                  <a:pt x="5115" y="1109"/>
                  <a:pt x="5154" y="1087"/>
                  <a:pt x="5091" y="1077"/>
                </a:cubicBezTo>
                <a:cubicBezTo>
                  <a:pt x="5027" y="1066"/>
                  <a:pt x="5006" y="1058"/>
                  <a:pt x="5006" y="1058"/>
                </a:cubicBezTo>
                <a:cubicBezTo>
                  <a:pt x="4979" y="1069"/>
                  <a:pt x="4979" y="1069"/>
                  <a:pt x="4979" y="1069"/>
                </a:cubicBezTo>
                <a:cubicBezTo>
                  <a:pt x="4958" y="1071"/>
                  <a:pt x="4958" y="1071"/>
                  <a:pt x="4958" y="1071"/>
                </a:cubicBezTo>
                <a:cubicBezTo>
                  <a:pt x="4958" y="1050"/>
                  <a:pt x="4958" y="1050"/>
                  <a:pt x="4958" y="1050"/>
                </a:cubicBezTo>
                <a:cubicBezTo>
                  <a:pt x="4910" y="1055"/>
                  <a:pt x="4910" y="1055"/>
                  <a:pt x="4910" y="1055"/>
                </a:cubicBezTo>
                <a:cubicBezTo>
                  <a:pt x="4881" y="1063"/>
                  <a:pt x="4881" y="1063"/>
                  <a:pt x="4881" y="1063"/>
                </a:cubicBezTo>
                <a:cubicBezTo>
                  <a:pt x="4881" y="1063"/>
                  <a:pt x="4839" y="1018"/>
                  <a:pt x="4794" y="1010"/>
                </a:cubicBezTo>
                <a:cubicBezTo>
                  <a:pt x="4749" y="1002"/>
                  <a:pt x="4772" y="1024"/>
                  <a:pt x="4727" y="1024"/>
                </a:cubicBezTo>
                <a:cubicBezTo>
                  <a:pt x="4682" y="1024"/>
                  <a:pt x="4643" y="1024"/>
                  <a:pt x="4643" y="1024"/>
                </a:cubicBezTo>
                <a:cubicBezTo>
                  <a:pt x="4627" y="992"/>
                  <a:pt x="4627" y="992"/>
                  <a:pt x="4627" y="992"/>
                </a:cubicBezTo>
                <a:cubicBezTo>
                  <a:pt x="4627" y="992"/>
                  <a:pt x="4582" y="973"/>
                  <a:pt x="4574" y="976"/>
                </a:cubicBezTo>
                <a:cubicBezTo>
                  <a:pt x="4566" y="979"/>
                  <a:pt x="4555" y="997"/>
                  <a:pt x="4555" y="997"/>
                </a:cubicBezTo>
                <a:cubicBezTo>
                  <a:pt x="4552" y="1016"/>
                  <a:pt x="4552" y="1016"/>
                  <a:pt x="4552" y="1016"/>
                </a:cubicBezTo>
                <a:cubicBezTo>
                  <a:pt x="4505" y="1016"/>
                  <a:pt x="4505" y="1016"/>
                  <a:pt x="4505" y="1016"/>
                </a:cubicBezTo>
                <a:cubicBezTo>
                  <a:pt x="4507" y="981"/>
                  <a:pt x="4507" y="981"/>
                  <a:pt x="4507" y="981"/>
                </a:cubicBezTo>
                <a:cubicBezTo>
                  <a:pt x="4489" y="960"/>
                  <a:pt x="4489" y="960"/>
                  <a:pt x="4489" y="960"/>
                </a:cubicBezTo>
                <a:cubicBezTo>
                  <a:pt x="4483" y="944"/>
                  <a:pt x="4483" y="944"/>
                  <a:pt x="4483" y="944"/>
                </a:cubicBezTo>
                <a:cubicBezTo>
                  <a:pt x="4462" y="939"/>
                  <a:pt x="4462" y="939"/>
                  <a:pt x="4462" y="939"/>
                </a:cubicBezTo>
                <a:cubicBezTo>
                  <a:pt x="4454" y="886"/>
                  <a:pt x="4454" y="886"/>
                  <a:pt x="4454" y="886"/>
                </a:cubicBezTo>
                <a:cubicBezTo>
                  <a:pt x="4454" y="886"/>
                  <a:pt x="4401" y="857"/>
                  <a:pt x="4393" y="857"/>
                </a:cubicBezTo>
                <a:cubicBezTo>
                  <a:pt x="4385" y="857"/>
                  <a:pt x="4346" y="854"/>
                  <a:pt x="4346" y="854"/>
                </a:cubicBezTo>
                <a:cubicBezTo>
                  <a:pt x="4322" y="849"/>
                  <a:pt x="4322" y="849"/>
                  <a:pt x="4322" y="849"/>
                </a:cubicBezTo>
                <a:cubicBezTo>
                  <a:pt x="4261" y="843"/>
                  <a:pt x="4261" y="843"/>
                  <a:pt x="4261" y="843"/>
                </a:cubicBezTo>
                <a:cubicBezTo>
                  <a:pt x="4234" y="859"/>
                  <a:pt x="4234" y="859"/>
                  <a:pt x="4234" y="859"/>
                </a:cubicBezTo>
                <a:cubicBezTo>
                  <a:pt x="4208" y="857"/>
                  <a:pt x="4208" y="857"/>
                  <a:pt x="4208" y="857"/>
                </a:cubicBezTo>
                <a:cubicBezTo>
                  <a:pt x="4157" y="849"/>
                  <a:pt x="4157" y="849"/>
                  <a:pt x="4157" y="849"/>
                </a:cubicBezTo>
                <a:cubicBezTo>
                  <a:pt x="4136" y="817"/>
                  <a:pt x="4136" y="817"/>
                  <a:pt x="4136" y="817"/>
                </a:cubicBezTo>
                <a:cubicBezTo>
                  <a:pt x="4136" y="817"/>
                  <a:pt x="4073" y="817"/>
                  <a:pt x="4073" y="825"/>
                </a:cubicBezTo>
                <a:cubicBezTo>
                  <a:pt x="4073" y="833"/>
                  <a:pt x="4054" y="838"/>
                  <a:pt x="4054" y="838"/>
                </a:cubicBezTo>
                <a:cubicBezTo>
                  <a:pt x="4012" y="854"/>
                  <a:pt x="4012" y="854"/>
                  <a:pt x="4012" y="854"/>
                </a:cubicBezTo>
                <a:cubicBezTo>
                  <a:pt x="3972" y="796"/>
                  <a:pt x="3972" y="796"/>
                  <a:pt x="3972" y="796"/>
                </a:cubicBezTo>
                <a:cubicBezTo>
                  <a:pt x="3956" y="790"/>
                  <a:pt x="3956" y="790"/>
                  <a:pt x="3956" y="790"/>
                </a:cubicBezTo>
                <a:cubicBezTo>
                  <a:pt x="3937" y="759"/>
                  <a:pt x="3937" y="759"/>
                  <a:pt x="3937" y="759"/>
                </a:cubicBezTo>
                <a:cubicBezTo>
                  <a:pt x="3876" y="745"/>
                  <a:pt x="3876" y="745"/>
                  <a:pt x="3876" y="745"/>
                </a:cubicBezTo>
                <a:cubicBezTo>
                  <a:pt x="3847" y="715"/>
                  <a:pt x="3847" y="715"/>
                  <a:pt x="3847" y="715"/>
                </a:cubicBezTo>
                <a:cubicBezTo>
                  <a:pt x="3778" y="700"/>
                  <a:pt x="3778" y="700"/>
                  <a:pt x="3778" y="700"/>
                </a:cubicBezTo>
                <a:cubicBezTo>
                  <a:pt x="3778" y="700"/>
                  <a:pt x="3776" y="626"/>
                  <a:pt x="3768" y="621"/>
                </a:cubicBezTo>
                <a:cubicBezTo>
                  <a:pt x="3760" y="615"/>
                  <a:pt x="3749" y="605"/>
                  <a:pt x="3749" y="605"/>
                </a:cubicBezTo>
                <a:cubicBezTo>
                  <a:pt x="3749" y="562"/>
                  <a:pt x="3749" y="562"/>
                  <a:pt x="3749" y="562"/>
                </a:cubicBezTo>
                <a:cubicBezTo>
                  <a:pt x="3757" y="539"/>
                  <a:pt x="3757" y="539"/>
                  <a:pt x="3757" y="539"/>
                </a:cubicBezTo>
                <a:cubicBezTo>
                  <a:pt x="3757" y="539"/>
                  <a:pt x="3789" y="493"/>
                  <a:pt x="3762" y="491"/>
                </a:cubicBezTo>
                <a:cubicBezTo>
                  <a:pt x="3736" y="488"/>
                  <a:pt x="3707" y="491"/>
                  <a:pt x="3707" y="491"/>
                </a:cubicBezTo>
                <a:cubicBezTo>
                  <a:pt x="3707" y="491"/>
                  <a:pt x="3680" y="536"/>
                  <a:pt x="3680" y="546"/>
                </a:cubicBezTo>
                <a:cubicBezTo>
                  <a:pt x="3680" y="557"/>
                  <a:pt x="3670" y="602"/>
                  <a:pt x="3670" y="602"/>
                </a:cubicBezTo>
                <a:cubicBezTo>
                  <a:pt x="3595" y="623"/>
                  <a:pt x="3595" y="623"/>
                  <a:pt x="3595" y="623"/>
                </a:cubicBezTo>
                <a:cubicBezTo>
                  <a:pt x="3548" y="602"/>
                  <a:pt x="3548" y="602"/>
                  <a:pt x="3548" y="602"/>
                </a:cubicBezTo>
                <a:cubicBezTo>
                  <a:pt x="3481" y="602"/>
                  <a:pt x="3481" y="602"/>
                  <a:pt x="3481" y="602"/>
                </a:cubicBezTo>
                <a:cubicBezTo>
                  <a:pt x="3481" y="602"/>
                  <a:pt x="3479" y="581"/>
                  <a:pt x="3505" y="570"/>
                </a:cubicBezTo>
                <a:cubicBezTo>
                  <a:pt x="3532" y="560"/>
                  <a:pt x="3545" y="528"/>
                  <a:pt x="3511" y="523"/>
                </a:cubicBezTo>
                <a:cubicBezTo>
                  <a:pt x="3476" y="517"/>
                  <a:pt x="3476" y="490"/>
                  <a:pt x="3476" y="490"/>
                </a:cubicBezTo>
                <a:cubicBezTo>
                  <a:pt x="3495" y="467"/>
                  <a:pt x="3495" y="467"/>
                  <a:pt x="3495" y="467"/>
                </a:cubicBezTo>
                <a:cubicBezTo>
                  <a:pt x="3505" y="467"/>
                  <a:pt x="3505" y="467"/>
                  <a:pt x="3505" y="467"/>
                </a:cubicBezTo>
                <a:cubicBezTo>
                  <a:pt x="3505" y="467"/>
                  <a:pt x="3463" y="387"/>
                  <a:pt x="3444" y="387"/>
                </a:cubicBezTo>
                <a:cubicBezTo>
                  <a:pt x="3426" y="387"/>
                  <a:pt x="3354" y="387"/>
                  <a:pt x="3354" y="387"/>
                </a:cubicBezTo>
                <a:cubicBezTo>
                  <a:pt x="3325" y="432"/>
                  <a:pt x="3325" y="432"/>
                  <a:pt x="3325" y="432"/>
                </a:cubicBezTo>
                <a:cubicBezTo>
                  <a:pt x="3306" y="470"/>
                  <a:pt x="3306" y="470"/>
                  <a:pt x="3306" y="470"/>
                </a:cubicBezTo>
                <a:cubicBezTo>
                  <a:pt x="3280" y="401"/>
                  <a:pt x="3280" y="401"/>
                  <a:pt x="3280" y="401"/>
                </a:cubicBezTo>
                <a:cubicBezTo>
                  <a:pt x="3280" y="401"/>
                  <a:pt x="3325" y="324"/>
                  <a:pt x="3283" y="321"/>
                </a:cubicBezTo>
                <a:cubicBezTo>
                  <a:pt x="3240" y="319"/>
                  <a:pt x="3145" y="332"/>
                  <a:pt x="3142" y="300"/>
                </a:cubicBezTo>
                <a:cubicBezTo>
                  <a:pt x="3139" y="268"/>
                  <a:pt x="3123" y="178"/>
                  <a:pt x="3084" y="173"/>
                </a:cubicBezTo>
                <a:cubicBezTo>
                  <a:pt x="3044" y="167"/>
                  <a:pt x="2986" y="173"/>
                  <a:pt x="2986" y="173"/>
                </a:cubicBezTo>
                <a:cubicBezTo>
                  <a:pt x="2986" y="173"/>
                  <a:pt x="2986" y="231"/>
                  <a:pt x="2964" y="205"/>
                </a:cubicBezTo>
                <a:cubicBezTo>
                  <a:pt x="2943" y="178"/>
                  <a:pt x="2935" y="170"/>
                  <a:pt x="2935" y="170"/>
                </a:cubicBezTo>
                <a:cubicBezTo>
                  <a:pt x="2935" y="170"/>
                  <a:pt x="2893" y="183"/>
                  <a:pt x="2888" y="144"/>
                </a:cubicBezTo>
                <a:cubicBezTo>
                  <a:pt x="2882" y="104"/>
                  <a:pt x="2882" y="77"/>
                  <a:pt x="2882" y="77"/>
                </a:cubicBezTo>
                <a:cubicBezTo>
                  <a:pt x="2874" y="53"/>
                  <a:pt x="2874" y="53"/>
                  <a:pt x="2874" y="53"/>
                </a:cubicBezTo>
                <a:cubicBezTo>
                  <a:pt x="2874" y="53"/>
                  <a:pt x="2901" y="16"/>
                  <a:pt x="2872" y="8"/>
                </a:cubicBezTo>
                <a:cubicBezTo>
                  <a:pt x="2842" y="0"/>
                  <a:pt x="2840" y="16"/>
                  <a:pt x="2803" y="27"/>
                </a:cubicBezTo>
                <a:cubicBezTo>
                  <a:pt x="2766" y="37"/>
                  <a:pt x="2686" y="48"/>
                  <a:pt x="2652" y="48"/>
                </a:cubicBezTo>
                <a:cubicBezTo>
                  <a:pt x="2617" y="48"/>
                  <a:pt x="2540" y="56"/>
                  <a:pt x="2524" y="69"/>
                </a:cubicBezTo>
                <a:cubicBezTo>
                  <a:pt x="2508" y="83"/>
                  <a:pt x="2469" y="125"/>
                  <a:pt x="2469" y="125"/>
                </a:cubicBezTo>
                <a:cubicBezTo>
                  <a:pt x="2474" y="459"/>
                  <a:pt x="2474" y="459"/>
                  <a:pt x="2474" y="459"/>
                </a:cubicBezTo>
                <a:cubicBezTo>
                  <a:pt x="2511" y="488"/>
                  <a:pt x="2511" y="488"/>
                  <a:pt x="2511" y="488"/>
                </a:cubicBezTo>
                <a:cubicBezTo>
                  <a:pt x="2466" y="478"/>
                  <a:pt x="2466" y="478"/>
                  <a:pt x="2466" y="478"/>
                </a:cubicBezTo>
                <a:cubicBezTo>
                  <a:pt x="2373" y="562"/>
                  <a:pt x="2373" y="562"/>
                  <a:pt x="2373" y="562"/>
                </a:cubicBezTo>
                <a:cubicBezTo>
                  <a:pt x="2373" y="562"/>
                  <a:pt x="2265" y="634"/>
                  <a:pt x="2219" y="647"/>
                </a:cubicBezTo>
                <a:cubicBezTo>
                  <a:pt x="2174" y="660"/>
                  <a:pt x="1856" y="676"/>
                  <a:pt x="1883" y="865"/>
                </a:cubicBezTo>
                <a:cubicBezTo>
                  <a:pt x="1883" y="865"/>
                  <a:pt x="1888" y="891"/>
                  <a:pt x="1954" y="904"/>
                </a:cubicBezTo>
                <a:lnTo>
                  <a:pt x="1908" y="922"/>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26" name="Google Shape;126;p19"/>
          <p:cNvSpPr/>
          <p:nvPr/>
        </p:nvSpPr>
        <p:spPr>
          <a:xfrm>
            <a:off x="9671163" y="2766938"/>
            <a:ext cx="289233" cy="289233"/>
          </a:xfrm>
          <a:prstGeom prst="ellipse">
            <a:avLst/>
          </a:prstGeom>
          <a:solidFill>
            <a:srgbClr val="E6443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27" name="Google Shape;127;p19"/>
          <p:cNvSpPr/>
          <p:nvPr/>
        </p:nvSpPr>
        <p:spPr>
          <a:xfrm>
            <a:off x="9247635" y="1708119"/>
            <a:ext cx="289233" cy="289233"/>
          </a:xfrm>
          <a:prstGeom prst="ellipse">
            <a:avLst/>
          </a:prstGeom>
          <a:solidFill>
            <a:srgbClr val="E6443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28" name="Google Shape;128;p19"/>
          <p:cNvSpPr/>
          <p:nvPr/>
        </p:nvSpPr>
        <p:spPr>
          <a:xfrm>
            <a:off x="9177047" y="2131646"/>
            <a:ext cx="289233" cy="289233"/>
          </a:xfrm>
          <a:prstGeom prst="ellipse">
            <a:avLst/>
          </a:prstGeom>
          <a:solidFill>
            <a:srgbClr val="E6443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cxnSp>
        <p:nvCxnSpPr>
          <p:cNvPr id="129" name="Google Shape;129;p19"/>
          <p:cNvCxnSpPr>
            <a:stCxn id="120" idx="0"/>
            <a:endCxn id="124" idx="1"/>
          </p:cNvCxnSpPr>
          <p:nvPr/>
        </p:nvCxnSpPr>
        <p:spPr>
          <a:xfrm rot="-5400000">
            <a:off x="6373017" y="1578386"/>
            <a:ext cx="1164600" cy="2890800"/>
          </a:xfrm>
          <a:prstGeom prst="bentConnector2">
            <a:avLst/>
          </a:prstGeom>
          <a:noFill/>
          <a:ln w="9525" cap="flat" cmpd="sng">
            <a:solidFill>
              <a:srgbClr val="FF3333"/>
            </a:solidFill>
            <a:prstDash val="dot"/>
            <a:miter lim="800000"/>
            <a:headEnd type="none" w="sm" len="sm"/>
            <a:tailEnd type="stealth" w="sm" len="sm"/>
          </a:ln>
        </p:spPr>
      </p:cxnSp>
      <p:sp>
        <p:nvSpPr>
          <p:cNvPr id="130" name="Google Shape;130;p19"/>
          <p:cNvSpPr txBox="1"/>
          <p:nvPr/>
        </p:nvSpPr>
        <p:spPr>
          <a:xfrm>
            <a:off x="3407285" y="4255840"/>
            <a:ext cx="683451" cy="1962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75">
                <a:solidFill>
                  <a:srgbClr val="4B4B4D"/>
                </a:solidFill>
                <a:latin typeface="Arial"/>
                <a:ea typeface="Arial"/>
                <a:cs typeface="Arial"/>
                <a:sym typeface="Arial"/>
              </a:rPr>
              <a:t>USA</a:t>
            </a:r>
            <a:endParaRPr sz="675">
              <a:solidFill>
                <a:srgbClr val="4B4B4D"/>
              </a:solidFill>
              <a:latin typeface="Arial"/>
              <a:ea typeface="Arial"/>
              <a:cs typeface="Arial"/>
              <a:sym typeface="Arial"/>
            </a:endParaRPr>
          </a:p>
        </p:txBody>
      </p:sp>
      <p:sp>
        <p:nvSpPr>
          <p:cNvPr id="131" name="Google Shape;131;p19"/>
          <p:cNvSpPr txBox="1"/>
          <p:nvPr/>
        </p:nvSpPr>
        <p:spPr>
          <a:xfrm>
            <a:off x="5080193" y="3929282"/>
            <a:ext cx="859446" cy="1962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75">
                <a:solidFill>
                  <a:srgbClr val="4B4B4D"/>
                </a:solidFill>
                <a:latin typeface="Arial"/>
                <a:ea typeface="Arial"/>
                <a:cs typeface="Arial"/>
                <a:sym typeface="Arial"/>
              </a:rPr>
              <a:t>FRANCE</a:t>
            </a:r>
            <a:endParaRPr sz="675">
              <a:solidFill>
                <a:srgbClr val="4B4B4D"/>
              </a:solidFill>
              <a:latin typeface="Arial"/>
              <a:ea typeface="Arial"/>
              <a:cs typeface="Arial"/>
              <a:sym typeface="Arial"/>
            </a:endParaRPr>
          </a:p>
        </p:txBody>
      </p:sp>
      <p:sp>
        <p:nvSpPr>
          <p:cNvPr id="132" name="Google Shape;132;p19"/>
          <p:cNvSpPr txBox="1"/>
          <p:nvPr/>
        </p:nvSpPr>
        <p:spPr>
          <a:xfrm>
            <a:off x="4046516" y="5334873"/>
            <a:ext cx="809162" cy="1962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75">
                <a:solidFill>
                  <a:srgbClr val="4B4B4D"/>
                </a:solidFill>
                <a:latin typeface="Arial"/>
                <a:ea typeface="Arial"/>
                <a:cs typeface="Arial"/>
                <a:sym typeface="Arial"/>
              </a:rPr>
              <a:t>BRAZIL</a:t>
            </a:r>
            <a:endParaRPr sz="675">
              <a:solidFill>
                <a:srgbClr val="4B4B4D"/>
              </a:solidFill>
              <a:latin typeface="Arial"/>
              <a:ea typeface="Arial"/>
              <a:cs typeface="Arial"/>
              <a:sym typeface="Arial"/>
            </a:endParaRPr>
          </a:p>
        </p:txBody>
      </p:sp>
      <p:sp>
        <p:nvSpPr>
          <p:cNvPr id="133" name="Google Shape;133;p19"/>
          <p:cNvSpPr txBox="1"/>
          <p:nvPr/>
        </p:nvSpPr>
        <p:spPr>
          <a:xfrm>
            <a:off x="7358313" y="4281978"/>
            <a:ext cx="792400" cy="1962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75">
                <a:solidFill>
                  <a:srgbClr val="4B4B4D"/>
                </a:solidFill>
                <a:latin typeface="Arial"/>
                <a:ea typeface="Arial"/>
                <a:cs typeface="Arial"/>
                <a:sym typeface="Arial"/>
              </a:rPr>
              <a:t>CHINA</a:t>
            </a:r>
            <a:endParaRPr sz="675">
              <a:solidFill>
                <a:srgbClr val="4B4B4D"/>
              </a:solidFill>
              <a:latin typeface="Arial"/>
              <a:ea typeface="Arial"/>
              <a:cs typeface="Arial"/>
              <a:sym typeface="Arial"/>
            </a:endParaRPr>
          </a:p>
        </p:txBody>
      </p:sp>
      <p:sp>
        <p:nvSpPr>
          <p:cNvPr id="134" name="Google Shape;134;p19"/>
          <p:cNvSpPr txBox="1"/>
          <p:nvPr/>
        </p:nvSpPr>
        <p:spPr>
          <a:xfrm>
            <a:off x="9489692" y="1831793"/>
            <a:ext cx="440410" cy="3620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rgbClr val="4B4B4D"/>
                </a:solidFill>
                <a:latin typeface="Arial"/>
                <a:ea typeface="Arial"/>
                <a:cs typeface="Arial"/>
                <a:sym typeface="Arial"/>
              </a:rPr>
              <a:t>LILLE</a:t>
            </a:r>
            <a:endParaRPr sz="600">
              <a:solidFill>
                <a:srgbClr val="4B4B4D"/>
              </a:solidFill>
              <a:latin typeface="Arial"/>
              <a:ea typeface="Arial"/>
              <a:cs typeface="Arial"/>
              <a:sym typeface="Arial"/>
            </a:endParaRPr>
          </a:p>
        </p:txBody>
      </p:sp>
      <p:sp>
        <p:nvSpPr>
          <p:cNvPr id="135" name="Google Shape;135;p19"/>
          <p:cNvSpPr txBox="1"/>
          <p:nvPr/>
        </p:nvSpPr>
        <p:spPr>
          <a:xfrm>
            <a:off x="9051027" y="2432742"/>
            <a:ext cx="478123" cy="36204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600">
                <a:solidFill>
                  <a:srgbClr val="4B4B4D"/>
                </a:solidFill>
                <a:latin typeface="Arial"/>
                <a:ea typeface="Arial"/>
                <a:cs typeface="Arial"/>
                <a:sym typeface="Arial"/>
              </a:rPr>
              <a:t>PARIS</a:t>
            </a:r>
            <a:endParaRPr sz="600">
              <a:solidFill>
                <a:srgbClr val="4B4B4D"/>
              </a:solidFill>
              <a:latin typeface="Arial"/>
              <a:ea typeface="Arial"/>
              <a:cs typeface="Arial"/>
              <a:sym typeface="Arial"/>
            </a:endParaRPr>
          </a:p>
        </p:txBody>
      </p:sp>
      <p:sp>
        <p:nvSpPr>
          <p:cNvPr id="136" name="Google Shape;136;p19"/>
          <p:cNvSpPr txBox="1"/>
          <p:nvPr/>
        </p:nvSpPr>
        <p:spPr>
          <a:xfrm>
            <a:off x="8702986" y="2825722"/>
            <a:ext cx="1006110"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600">
                <a:solidFill>
                  <a:srgbClr val="4B4B4D"/>
                </a:solidFill>
                <a:latin typeface="Arial"/>
                <a:ea typeface="Arial"/>
                <a:cs typeface="Arial"/>
                <a:sym typeface="Arial"/>
              </a:rPr>
              <a:t>SOPHIA </a:t>
            </a:r>
            <a:endParaRPr/>
          </a:p>
          <a:p>
            <a:pPr marL="0" marR="0" lvl="0" indent="0" algn="r" rtl="0">
              <a:spcBef>
                <a:spcPts val="0"/>
              </a:spcBef>
              <a:spcAft>
                <a:spcPts val="0"/>
              </a:spcAft>
              <a:buNone/>
            </a:pPr>
            <a:r>
              <a:rPr lang="en-US" sz="600">
                <a:solidFill>
                  <a:srgbClr val="4B4B4D"/>
                </a:solidFill>
                <a:latin typeface="Arial"/>
                <a:ea typeface="Arial"/>
                <a:cs typeface="Arial"/>
                <a:sym typeface="Arial"/>
              </a:rPr>
              <a:t>ANTIPOLIS</a:t>
            </a:r>
            <a:endParaRPr sz="600">
              <a:solidFill>
                <a:srgbClr val="4B4B4D"/>
              </a:solidFill>
              <a:latin typeface="Arial"/>
              <a:ea typeface="Arial"/>
              <a:cs typeface="Arial"/>
              <a:sym typeface="Arial"/>
            </a:endParaRPr>
          </a:p>
        </p:txBody>
      </p:sp>
      <p:pic>
        <p:nvPicPr>
          <p:cNvPr id="137" name="Google Shape;137;p19"/>
          <p:cNvPicPr preferRelativeResize="0"/>
          <p:nvPr/>
        </p:nvPicPr>
        <p:blipFill rotWithShape="1">
          <a:blip r:embed="rId2">
            <a:alphaModFix/>
          </a:blip>
          <a:srcRect/>
          <a:stretch/>
        </p:blipFill>
        <p:spPr>
          <a:xfrm>
            <a:off x="3564633" y="3992857"/>
            <a:ext cx="355600" cy="279400"/>
          </a:xfrm>
          <a:prstGeom prst="rect">
            <a:avLst/>
          </a:prstGeom>
          <a:noFill/>
          <a:ln>
            <a:noFill/>
          </a:ln>
        </p:spPr>
      </p:pic>
      <p:sp>
        <p:nvSpPr>
          <p:cNvPr id="138" name="Google Shape;138;p19"/>
          <p:cNvSpPr txBox="1"/>
          <p:nvPr/>
        </p:nvSpPr>
        <p:spPr>
          <a:xfrm>
            <a:off x="4274236" y="5043542"/>
            <a:ext cx="349185"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a:solidFill>
                  <a:schemeClr val="lt1"/>
                </a:solidFill>
                <a:latin typeface="Arial"/>
                <a:ea typeface="Arial"/>
                <a:cs typeface="Arial"/>
                <a:sym typeface="Arial"/>
              </a:rPr>
              <a:t>SK</a:t>
            </a:r>
            <a:endParaRPr/>
          </a:p>
        </p:txBody>
      </p:sp>
      <p:sp>
        <p:nvSpPr>
          <p:cNvPr id="139" name="Google Shape;139;p19"/>
          <p:cNvSpPr txBox="1"/>
          <p:nvPr/>
        </p:nvSpPr>
        <p:spPr>
          <a:xfrm>
            <a:off x="7592291" y="3984324"/>
            <a:ext cx="349185"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a:solidFill>
                  <a:schemeClr val="lt1"/>
                </a:solidFill>
                <a:latin typeface="Arial"/>
                <a:ea typeface="Arial"/>
                <a:cs typeface="Arial"/>
                <a:sym typeface="Arial"/>
              </a:rPr>
              <a:t>SK</a:t>
            </a:r>
            <a:endParaRPr/>
          </a:p>
        </p:txBody>
      </p:sp>
      <p:sp>
        <p:nvSpPr>
          <p:cNvPr id="140" name="Google Shape;140;p19"/>
          <p:cNvSpPr txBox="1"/>
          <p:nvPr/>
        </p:nvSpPr>
        <p:spPr>
          <a:xfrm>
            <a:off x="9646984" y="2787379"/>
            <a:ext cx="349185"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a:solidFill>
                  <a:schemeClr val="lt1"/>
                </a:solidFill>
                <a:latin typeface="Arial"/>
                <a:ea typeface="Arial"/>
                <a:cs typeface="Arial"/>
                <a:sym typeface="Arial"/>
              </a:rPr>
              <a:t>SK</a:t>
            </a:r>
            <a:endParaRPr/>
          </a:p>
        </p:txBody>
      </p:sp>
      <p:sp>
        <p:nvSpPr>
          <p:cNvPr id="141" name="Google Shape;141;p19"/>
          <p:cNvSpPr txBox="1"/>
          <p:nvPr/>
        </p:nvSpPr>
        <p:spPr>
          <a:xfrm>
            <a:off x="9216867" y="1731560"/>
            <a:ext cx="349185"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a:solidFill>
                  <a:schemeClr val="lt1"/>
                </a:solidFill>
                <a:latin typeface="Arial"/>
                <a:ea typeface="Arial"/>
                <a:cs typeface="Arial"/>
                <a:sym typeface="Arial"/>
              </a:rPr>
              <a:t>SK</a:t>
            </a:r>
            <a:endParaRPr/>
          </a:p>
        </p:txBody>
      </p:sp>
      <p:sp>
        <p:nvSpPr>
          <p:cNvPr id="142" name="Google Shape;142;p19"/>
          <p:cNvSpPr txBox="1"/>
          <p:nvPr/>
        </p:nvSpPr>
        <p:spPr>
          <a:xfrm>
            <a:off x="9157980" y="2159269"/>
            <a:ext cx="349185"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a:solidFill>
                  <a:schemeClr val="lt1"/>
                </a:solidFill>
                <a:latin typeface="Arial"/>
                <a:ea typeface="Arial"/>
                <a:cs typeface="Arial"/>
                <a:sym typeface="Arial"/>
              </a:rPr>
              <a:t>SK</a:t>
            </a:r>
            <a:endParaRPr/>
          </a:p>
        </p:txBody>
      </p:sp>
      <p:sp>
        <p:nvSpPr>
          <p:cNvPr id="143" name="Google Shape;143;p19"/>
          <p:cNvSpPr txBox="1">
            <a:spLocks noGrp="1"/>
          </p:cNvSpPr>
          <p:nvPr>
            <p:ph type="ctrTitle"/>
          </p:nvPr>
        </p:nvSpPr>
        <p:spPr>
          <a:xfrm>
            <a:off x="420364" y="377790"/>
            <a:ext cx="3811916" cy="96144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4" name="Google Shape;144;p19"/>
          <p:cNvSpPr/>
          <p:nvPr/>
        </p:nvSpPr>
        <p:spPr>
          <a:xfrm>
            <a:off x="5714140" y="5430361"/>
            <a:ext cx="289233" cy="289233"/>
          </a:xfrm>
          <a:prstGeom prst="ellipse">
            <a:avLst/>
          </a:prstGeom>
          <a:solidFill>
            <a:srgbClr val="E6443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45" name="Google Shape;145;p19"/>
          <p:cNvSpPr txBox="1"/>
          <p:nvPr/>
        </p:nvSpPr>
        <p:spPr>
          <a:xfrm>
            <a:off x="5408772" y="5758393"/>
            <a:ext cx="897908" cy="1962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75">
                <a:solidFill>
                  <a:srgbClr val="4B4B4D"/>
                </a:solidFill>
                <a:latin typeface="Arial"/>
                <a:ea typeface="Arial"/>
                <a:cs typeface="Arial"/>
                <a:sym typeface="Arial"/>
              </a:rPr>
              <a:t>SOUTH AFRICA</a:t>
            </a:r>
            <a:endParaRPr sz="675">
              <a:solidFill>
                <a:srgbClr val="4B4B4D"/>
              </a:solidFill>
              <a:latin typeface="Arial"/>
              <a:ea typeface="Arial"/>
              <a:cs typeface="Arial"/>
              <a:sym typeface="Arial"/>
            </a:endParaRPr>
          </a:p>
        </p:txBody>
      </p:sp>
      <p:sp>
        <p:nvSpPr>
          <p:cNvPr id="146" name="Google Shape;146;p19"/>
          <p:cNvSpPr txBox="1"/>
          <p:nvPr/>
        </p:nvSpPr>
        <p:spPr>
          <a:xfrm>
            <a:off x="5689200" y="5455659"/>
            <a:ext cx="349185"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a:solidFill>
                  <a:schemeClr val="lt1"/>
                </a:solidFill>
                <a:latin typeface="Arial"/>
                <a:ea typeface="Arial"/>
                <a:cs typeface="Arial"/>
                <a:sym typeface="Arial"/>
              </a:rPr>
              <a:t>SK</a:t>
            </a:r>
            <a:endParaRPr/>
          </a:p>
        </p:txBody>
      </p:sp>
      <p:pic>
        <p:nvPicPr>
          <p:cNvPr id="147" name="Google Shape;147;p19"/>
          <p:cNvPicPr preferRelativeResize="0"/>
          <p:nvPr/>
        </p:nvPicPr>
        <p:blipFill rotWithShape="1">
          <a:blip r:embed="rId3">
            <a:alphaModFix/>
          </a:blip>
          <a:srcRect/>
          <a:stretch/>
        </p:blipFill>
        <p:spPr>
          <a:xfrm>
            <a:off x="9357573" y="6215556"/>
            <a:ext cx="2476617" cy="427952"/>
          </a:xfrm>
          <a:prstGeom prst="rect">
            <a:avLst/>
          </a:prstGeom>
          <a:noFill/>
          <a:ln>
            <a:noFill/>
          </a:ln>
        </p:spPr>
      </p:pic>
    </p:spTree>
    <p:extLst>
      <p:ext uri="{BB962C8B-B14F-4D97-AF65-F5344CB8AC3E}">
        <p14:creationId xmlns:p14="http://schemas.microsoft.com/office/powerpoint/2010/main" val="2558190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 - Vide">
  <p:cSld name="0 - Vide">
    <p:spTree>
      <p:nvGrpSpPr>
        <p:cNvPr id="1" name="Shape 148"/>
        <p:cNvGrpSpPr/>
        <p:nvPr/>
      </p:nvGrpSpPr>
      <p:grpSpPr>
        <a:xfrm>
          <a:off x="0" y="0"/>
          <a:ext cx="0" cy="0"/>
          <a:chOff x="0" y="0"/>
          <a:chExt cx="0" cy="0"/>
        </a:xfrm>
      </p:grpSpPr>
    </p:spTree>
    <p:extLst>
      <p:ext uri="{BB962C8B-B14F-4D97-AF65-F5344CB8AC3E}">
        <p14:creationId xmlns:p14="http://schemas.microsoft.com/office/powerpoint/2010/main" val="1455649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2 - Chiffres clé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F8DF3-73BB-154A-90BB-F7CBB22A6272}"/>
              </a:ext>
            </a:extLst>
          </p:cNvPr>
          <p:cNvSpPr/>
          <p:nvPr userDrawn="1"/>
        </p:nvSpPr>
        <p:spPr>
          <a:xfrm>
            <a:off x="2767512" y="0"/>
            <a:ext cx="9424487" cy="6858000"/>
          </a:xfrm>
          <a:prstGeom prst="rect">
            <a:avLst/>
          </a:prstGeom>
          <a:gradFill flip="none" rotWithShape="1">
            <a:gsLst>
              <a:gs pos="9000">
                <a:srgbClr val="B8012D"/>
              </a:gs>
              <a:gs pos="100000">
                <a:srgbClr val="E7433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3505520" y="519734"/>
            <a:ext cx="7890402" cy="783068"/>
          </a:xfrm>
          <a:prstGeom prst="rect">
            <a:avLst/>
          </a:prstGeom>
        </p:spPr>
        <p:txBody>
          <a:bodyPr anchor="b"/>
          <a:lstStyle>
            <a:lvl1pPr algn="l">
              <a:defRPr sz="4000" b="0" i="0">
                <a:solidFill>
                  <a:schemeClr val="bg1"/>
                </a:solidFill>
                <a:latin typeface="Nexa Light" panose="02000000000000000000" pitchFamily="2" charset="77"/>
              </a:defRPr>
            </a:lvl1pPr>
          </a:lstStyle>
          <a:p>
            <a:r>
              <a:rPr lang="en-US" dirty="0"/>
              <a:t>TITRE</a:t>
            </a:r>
          </a:p>
        </p:txBody>
      </p:sp>
      <p:cxnSp>
        <p:nvCxnSpPr>
          <p:cNvPr id="5" name="Connecteur droit 4">
            <a:extLst>
              <a:ext uri="{FF2B5EF4-FFF2-40B4-BE49-F238E27FC236}">
                <a16:creationId xmlns:a16="http://schemas.microsoft.com/office/drawing/2014/main" id="{26D20F37-8C67-854E-82C7-F150D2ACC306}"/>
              </a:ext>
            </a:extLst>
          </p:cNvPr>
          <p:cNvCxnSpPr>
            <a:cxnSpLocks/>
          </p:cNvCxnSpPr>
          <p:nvPr userDrawn="1"/>
        </p:nvCxnSpPr>
        <p:spPr>
          <a:xfrm>
            <a:off x="3580676" y="1883044"/>
            <a:ext cx="0" cy="49749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FE48EA4C-EA06-1F41-96BD-DF6A7542CB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67512" cy="6858000"/>
          </a:xfrm>
          <a:prstGeom prst="rect">
            <a:avLst/>
          </a:prstGeom>
        </p:spPr>
      </p:pic>
      <p:sp>
        <p:nvSpPr>
          <p:cNvPr id="17" name="Espace réservé du texte 16">
            <a:extLst>
              <a:ext uri="{FF2B5EF4-FFF2-40B4-BE49-F238E27FC236}">
                <a16:creationId xmlns:a16="http://schemas.microsoft.com/office/drawing/2014/main" id="{55A2BE28-1BD7-974C-A56F-E0F8BD46FE6E}"/>
              </a:ext>
            </a:extLst>
          </p:cNvPr>
          <p:cNvSpPr>
            <a:spLocks noGrp="1"/>
          </p:cNvSpPr>
          <p:nvPr>
            <p:ph type="body" sz="quarter" idx="18" hasCustomPrompt="1"/>
          </p:nvPr>
        </p:nvSpPr>
        <p:spPr>
          <a:xfrm>
            <a:off x="3994751" y="2197712"/>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r>
              <a:rPr lang="en-US" dirty="0"/>
              <a:t>Et est </a:t>
            </a:r>
            <a:r>
              <a:rPr lang="en-US" dirty="0" err="1"/>
              <a:t>admodum</a:t>
            </a:r>
            <a:r>
              <a:rPr lang="en-US" dirty="0"/>
              <a:t> </a:t>
            </a:r>
            <a:r>
              <a:rPr lang="en-US" dirty="0" err="1"/>
              <a:t>mirum</a:t>
            </a:r>
            <a:r>
              <a:rPr lang="en-US" dirty="0"/>
              <a:t> </a:t>
            </a:r>
            <a:r>
              <a:rPr lang="en-US" dirty="0" err="1"/>
              <a:t>videre</a:t>
            </a:r>
            <a:r>
              <a:rPr lang="en-US" dirty="0"/>
              <a:t> </a:t>
            </a:r>
            <a:r>
              <a:rPr lang="en-US" dirty="0" err="1"/>
              <a:t>plebem</a:t>
            </a:r>
            <a:r>
              <a:rPr lang="en-US" dirty="0"/>
              <a:t> </a:t>
            </a:r>
            <a:r>
              <a:rPr lang="en-US" dirty="0" err="1"/>
              <a:t>innumeram</a:t>
            </a:r>
            <a:r>
              <a:rPr lang="en-US" dirty="0"/>
              <a:t> </a:t>
            </a:r>
            <a:r>
              <a:rPr lang="en-US" dirty="0" err="1"/>
              <a:t>mentibus</a:t>
            </a:r>
            <a:r>
              <a:rPr lang="en-US" dirty="0"/>
              <a:t> </a:t>
            </a:r>
            <a:r>
              <a:rPr lang="en-US" dirty="0" err="1"/>
              <a:t>ardore</a:t>
            </a:r>
            <a:r>
              <a:rPr lang="en-US" dirty="0"/>
              <a:t> </a:t>
            </a:r>
            <a:r>
              <a:rPr lang="en-US" dirty="0" err="1"/>
              <a:t>quodam</a:t>
            </a:r>
            <a:r>
              <a:rPr lang="en-US" dirty="0"/>
              <a:t> </a:t>
            </a:r>
            <a:r>
              <a:rPr lang="en-US" dirty="0" err="1"/>
              <a:t>infuso</a:t>
            </a:r>
            <a:r>
              <a:rPr lang="en-US" dirty="0"/>
              <a:t> cum </a:t>
            </a:r>
            <a:r>
              <a:rPr lang="en-US" dirty="0" err="1"/>
              <a:t>dimicationum</a:t>
            </a:r>
            <a:endParaRPr lang="en-US" dirty="0"/>
          </a:p>
        </p:txBody>
      </p:sp>
      <p:sp>
        <p:nvSpPr>
          <p:cNvPr id="19" name="Espace réservé du texte 18">
            <a:extLst>
              <a:ext uri="{FF2B5EF4-FFF2-40B4-BE49-F238E27FC236}">
                <a16:creationId xmlns:a16="http://schemas.microsoft.com/office/drawing/2014/main" id="{F24D2E6E-0D8B-F04C-BC94-74C6899A091F}"/>
              </a:ext>
            </a:extLst>
          </p:cNvPr>
          <p:cNvSpPr>
            <a:spLocks noGrp="1"/>
          </p:cNvSpPr>
          <p:nvPr>
            <p:ph type="body" sz="quarter" idx="19" hasCustomPrompt="1"/>
          </p:nvPr>
        </p:nvSpPr>
        <p:spPr>
          <a:xfrm>
            <a:off x="3994751" y="1789270"/>
            <a:ext cx="4437176" cy="408442"/>
          </a:xfrm>
          <a:prstGeom prst="rect">
            <a:avLst/>
          </a:prstGeom>
        </p:spPr>
        <p:txBody>
          <a:bodyPr/>
          <a:lstStyle>
            <a:lvl1pPr marL="0" indent="0">
              <a:buNone/>
              <a:defRPr sz="2400">
                <a:solidFill>
                  <a:schemeClr val="bg1"/>
                </a:solidFill>
                <a:latin typeface="Times New Roman" panose="02020603050405020304" pitchFamily="18" charset="0"/>
                <a:cs typeface="Times New Roman" panose="02020603050405020304" pitchFamily="18" charset="0"/>
              </a:defRPr>
            </a:lvl1pPr>
          </a:lstStyle>
          <a:p>
            <a:r>
              <a:rPr lang="en-US" dirty="0"/>
              <a:t>Chiffre</a:t>
            </a:r>
          </a:p>
        </p:txBody>
      </p:sp>
      <p:sp>
        <p:nvSpPr>
          <p:cNvPr id="20" name="Espace réservé du texte 16">
            <a:extLst>
              <a:ext uri="{FF2B5EF4-FFF2-40B4-BE49-F238E27FC236}">
                <a16:creationId xmlns:a16="http://schemas.microsoft.com/office/drawing/2014/main" id="{E9D378D0-F90E-344B-AB3D-66BB06437908}"/>
              </a:ext>
            </a:extLst>
          </p:cNvPr>
          <p:cNvSpPr>
            <a:spLocks noGrp="1"/>
          </p:cNvSpPr>
          <p:nvPr>
            <p:ph type="body" sz="quarter" idx="20" hasCustomPrompt="1"/>
          </p:nvPr>
        </p:nvSpPr>
        <p:spPr>
          <a:xfrm>
            <a:off x="3994751" y="3287432"/>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r>
              <a:rPr lang="en-US" dirty="0"/>
              <a:t>Et est </a:t>
            </a:r>
            <a:r>
              <a:rPr lang="en-US" dirty="0" err="1"/>
              <a:t>admodum</a:t>
            </a:r>
            <a:r>
              <a:rPr lang="en-US" dirty="0"/>
              <a:t> </a:t>
            </a:r>
            <a:r>
              <a:rPr lang="en-US" dirty="0" err="1"/>
              <a:t>mirum</a:t>
            </a:r>
            <a:r>
              <a:rPr lang="en-US" dirty="0"/>
              <a:t> </a:t>
            </a:r>
            <a:r>
              <a:rPr lang="en-US" dirty="0" err="1"/>
              <a:t>videre</a:t>
            </a:r>
            <a:r>
              <a:rPr lang="en-US" dirty="0"/>
              <a:t> </a:t>
            </a:r>
            <a:r>
              <a:rPr lang="en-US" dirty="0" err="1"/>
              <a:t>plebem</a:t>
            </a:r>
            <a:r>
              <a:rPr lang="en-US" dirty="0"/>
              <a:t> </a:t>
            </a:r>
            <a:r>
              <a:rPr lang="en-US" dirty="0" err="1"/>
              <a:t>innumeram</a:t>
            </a:r>
            <a:r>
              <a:rPr lang="en-US" dirty="0"/>
              <a:t> </a:t>
            </a:r>
            <a:r>
              <a:rPr lang="en-US" dirty="0" err="1"/>
              <a:t>mentibus</a:t>
            </a:r>
            <a:r>
              <a:rPr lang="en-US" dirty="0"/>
              <a:t> </a:t>
            </a:r>
            <a:r>
              <a:rPr lang="en-US" dirty="0" err="1"/>
              <a:t>ardore</a:t>
            </a:r>
            <a:r>
              <a:rPr lang="en-US" dirty="0"/>
              <a:t> </a:t>
            </a:r>
            <a:r>
              <a:rPr lang="en-US" dirty="0" err="1"/>
              <a:t>quodam</a:t>
            </a:r>
            <a:r>
              <a:rPr lang="en-US" dirty="0"/>
              <a:t> </a:t>
            </a:r>
            <a:r>
              <a:rPr lang="en-US" dirty="0" err="1"/>
              <a:t>infuso</a:t>
            </a:r>
            <a:r>
              <a:rPr lang="en-US" dirty="0"/>
              <a:t> cum </a:t>
            </a:r>
            <a:r>
              <a:rPr lang="en-US" dirty="0" err="1"/>
              <a:t>dimicationum</a:t>
            </a:r>
            <a:endParaRPr lang="en-US" dirty="0"/>
          </a:p>
        </p:txBody>
      </p:sp>
      <p:sp>
        <p:nvSpPr>
          <p:cNvPr id="21" name="Espace réservé du texte 18">
            <a:extLst>
              <a:ext uri="{FF2B5EF4-FFF2-40B4-BE49-F238E27FC236}">
                <a16:creationId xmlns:a16="http://schemas.microsoft.com/office/drawing/2014/main" id="{8550FC4D-973A-9E48-B33B-27AE7B934C26}"/>
              </a:ext>
            </a:extLst>
          </p:cNvPr>
          <p:cNvSpPr>
            <a:spLocks noGrp="1"/>
          </p:cNvSpPr>
          <p:nvPr>
            <p:ph type="body" sz="quarter" idx="21" hasCustomPrompt="1"/>
          </p:nvPr>
        </p:nvSpPr>
        <p:spPr>
          <a:xfrm>
            <a:off x="3994751" y="2878990"/>
            <a:ext cx="4437176" cy="408442"/>
          </a:xfrm>
          <a:prstGeom prst="rect">
            <a:avLst/>
          </a:prstGeom>
        </p:spPr>
        <p:txBody>
          <a:bodyPr/>
          <a:lstStyle>
            <a:lvl1pPr marL="0" indent="0">
              <a:buNone/>
              <a:defRPr sz="2400">
                <a:solidFill>
                  <a:schemeClr val="bg1"/>
                </a:solidFill>
                <a:latin typeface="Times New Roman" panose="02020603050405020304" pitchFamily="18" charset="0"/>
                <a:cs typeface="Times New Roman" panose="02020603050405020304" pitchFamily="18" charset="0"/>
              </a:defRPr>
            </a:lvl1pPr>
          </a:lstStyle>
          <a:p>
            <a:r>
              <a:rPr lang="en-US" dirty="0"/>
              <a:t>Chiffre</a:t>
            </a:r>
          </a:p>
        </p:txBody>
      </p:sp>
      <p:sp>
        <p:nvSpPr>
          <p:cNvPr id="24" name="Espace réservé du texte 16">
            <a:extLst>
              <a:ext uri="{FF2B5EF4-FFF2-40B4-BE49-F238E27FC236}">
                <a16:creationId xmlns:a16="http://schemas.microsoft.com/office/drawing/2014/main" id="{10F8895C-C05D-AE49-BB82-F8BAA40A887B}"/>
              </a:ext>
            </a:extLst>
          </p:cNvPr>
          <p:cNvSpPr>
            <a:spLocks noGrp="1"/>
          </p:cNvSpPr>
          <p:nvPr>
            <p:ph type="body" sz="quarter" idx="22" hasCustomPrompt="1"/>
          </p:nvPr>
        </p:nvSpPr>
        <p:spPr>
          <a:xfrm>
            <a:off x="3994751" y="4387453"/>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r>
              <a:rPr lang="en-US" dirty="0"/>
              <a:t>Et est </a:t>
            </a:r>
            <a:r>
              <a:rPr lang="en-US" dirty="0" err="1"/>
              <a:t>admodum</a:t>
            </a:r>
            <a:r>
              <a:rPr lang="en-US" dirty="0"/>
              <a:t> </a:t>
            </a:r>
            <a:r>
              <a:rPr lang="en-US" dirty="0" err="1"/>
              <a:t>mirum</a:t>
            </a:r>
            <a:r>
              <a:rPr lang="en-US" dirty="0"/>
              <a:t> </a:t>
            </a:r>
            <a:r>
              <a:rPr lang="en-US" dirty="0" err="1"/>
              <a:t>videre</a:t>
            </a:r>
            <a:r>
              <a:rPr lang="en-US" dirty="0"/>
              <a:t> </a:t>
            </a:r>
            <a:r>
              <a:rPr lang="en-US" dirty="0" err="1"/>
              <a:t>plebem</a:t>
            </a:r>
            <a:r>
              <a:rPr lang="en-US" dirty="0"/>
              <a:t> </a:t>
            </a:r>
            <a:r>
              <a:rPr lang="en-US" dirty="0" err="1"/>
              <a:t>innumeram</a:t>
            </a:r>
            <a:r>
              <a:rPr lang="en-US" dirty="0"/>
              <a:t> </a:t>
            </a:r>
            <a:r>
              <a:rPr lang="en-US" dirty="0" err="1"/>
              <a:t>mentibus</a:t>
            </a:r>
            <a:r>
              <a:rPr lang="en-US" dirty="0"/>
              <a:t> </a:t>
            </a:r>
            <a:r>
              <a:rPr lang="en-US" dirty="0" err="1"/>
              <a:t>ardore</a:t>
            </a:r>
            <a:r>
              <a:rPr lang="en-US" dirty="0"/>
              <a:t> </a:t>
            </a:r>
            <a:r>
              <a:rPr lang="en-US" dirty="0" err="1"/>
              <a:t>quodam</a:t>
            </a:r>
            <a:r>
              <a:rPr lang="en-US" dirty="0"/>
              <a:t> </a:t>
            </a:r>
            <a:r>
              <a:rPr lang="en-US" dirty="0" err="1"/>
              <a:t>infuso</a:t>
            </a:r>
            <a:r>
              <a:rPr lang="en-US" dirty="0"/>
              <a:t> cum </a:t>
            </a:r>
            <a:r>
              <a:rPr lang="en-US" dirty="0" err="1"/>
              <a:t>dimicationum</a:t>
            </a:r>
            <a:endParaRPr lang="en-US" dirty="0"/>
          </a:p>
        </p:txBody>
      </p:sp>
      <p:sp>
        <p:nvSpPr>
          <p:cNvPr id="25" name="Espace réservé du texte 18">
            <a:extLst>
              <a:ext uri="{FF2B5EF4-FFF2-40B4-BE49-F238E27FC236}">
                <a16:creationId xmlns:a16="http://schemas.microsoft.com/office/drawing/2014/main" id="{6B4D303F-A4A8-0A4B-A986-C169258264F1}"/>
              </a:ext>
            </a:extLst>
          </p:cNvPr>
          <p:cNvSpPr>
            <a:spLocks noGrp="1"/>
          </p:cNvSpPr>
          <p:nvPr>
            <p:ph type="body" sz="quarter" idx="23" hasCustomPrompt="1"/>
          </p:nvPr>
        </p:nvSpPr>
        <p:spPr>
          <a:xfrm>
            <a:off x="3994751" y="3979011"/>
            <a:ext cx="4437176" cy="408442"/>
          </a:xfrm>
          <a:prstGeom prst="rect">
            <a:avLst/>
          </a:prstGeom>
        </p:spPr>
        <p:txBody>
          <a:bodyPr/>
          <a:lstStyle>
            <a:lvl1pPr marL="0" indent="0">
              <a:buNone/>
              <a:defRPr sz="2400">
                <a:solidFill>
                  <a:schemeClr val="bg1"/>
                </a:solidFill>
                <a:latin typeface="Times New Roman" panose="02020603050405020304" pitchFamily="18" charset="0"/>
                <a:cs typeface="Times New Roman" panose="02020603050405020304" pitchFamily="18" charset="0"/>
              </a:defRPr>
            </a:lvl1pPr>
          </a:lstStyle>
          <a:p>
            <a:r>
              <a:rPr lang="en-US" dirty="0"/>
              <a:t>Chiffre</a:t>
            </a:r>
          </a:p>
        </p:txBody>
      </p:sp>
      <p:sp>
        <p:nvSpPr>
          <p:cNvPr id="26" name="Espace réservé du texte 16">
            <a:extLst>
              <a:ext uri="{FF2B5EF4-FFF2-40B4-BE49-F238E27FC236}">
                <a16:creationId xmlns:a16="http://schemas.microsoft.com/office/drawing/2014/main" id="{A2CD405B-8C01-2742-AD6E-C2F3D50B640F}"/>
              </a:ext>
            </a:extLst>
          </p:cNvPr>
          <p:cNvSpPr>
            <a:spLocks noGrp="1"/>
          </p:cNvSpPr>
          <p:nvPr>
            <p:ph type="body" sz="quarter" idx="24" hasCustomPrompt="1"/>
          </p:nvPr>
        </p:nvSpPr>
        <p:spPr>
          <a:xfrm>
            <a:off x="3994751" y="5477173"/>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r>
              <a:rPr lang="en-US" dirty="0"/>
              <a:t>Et est </a:t>
            </a:r>
            <a:r>
              <a:rPr lang="en-US" dirty="0" err="1"/>
              <a:t>admodum</a:t>
            </a:r>
            <a:r>
              <a:rPr lang="en-US" dirty="0"/>
              <a:t> </a:t>
            </a:r>
            <a:r>
              <a:rPr lang="en-US" dirty="0" err="1"/>
              <a:t>mirum</a:t>
            </a:r>
            <a:r>
              <a:rPr lang="en-US" dirty="0"/>
              <a:t> </a:t>
            </a:r>
            <a:r>
              <a:rPr lang="en-US" dirty="0" err="1"/>
              <a:t>videre</a:t>
            </a:r>
            <a:r>
              <a:rPr lang="en-US" dirty="0"/>
              <a:t> </a:t>
            </a:r>
            <a:r>
              <a:rPr lang="en-US" dirty="0" err="1"/>
              <a:t>plebem</a:t>
            </a:r>
            <a:r>
              <a:rPr lang="en-US" dirty="0"/>
              <a:t> </a:t>
            </a:r>
            <a:r>
              <a:rPr lang="en-US" dirty="0" err="1"/>
              <a:t>innumeram</a:t>
            </a:r>
            <a:r>
              <a:rPr lang="en-US" dirty="0"/>
              <a:t> </a:t>
            </a:r>
            <a:r>
              <a:rPr lang="en-US" dirty="0" err="1"/>
              <a:t>mentibus</a:t>
            </a:r>
            <a:r>
              <a:rPr lang="en-US" dirty="0"/>
              <a:t> </a:t>
            </a:r>
            <a:r>
              <a:rPr lang="en-US" dirty="0" err="1"/>
              <a:t>ardore</a:t>
            </a:r>
            <a:r>
              <a:rPr lang="en-US" dirty="0"/>
              <a:t> </a:t>
            </a:r>
            <a:r>
              <a:rPr lang="en-US" dirty="0" err="1"/>
              <a:t>quodam</a:t>
            </a:r>
            <a:r>
              <a:rPr lang="en-US" dirty="0"/>
              <a:t> </a:t>
            </a:r>
            <a:r>
              <a:rPr lang="en-US" dirty="0" err="1"/>
              <a:t>infuso</a:t>
            </a:r>
            <a:r>
              <a:rPr lang="en-US" dirty="0"/>
              <a:t> cum </a:t>
            </a:r>
            <a:r>
              <a:rPr lang="en-US" dirty="0" err="1"/>
              <a:t>dimicationum</a:t>
            </a:r>
            <a:endParaRPr lang="en-US" dirty="0"/>
          </a:p>
        </p:txBody>
      </p:sp>
      <p:sp>
        <p:nvSpPr>
          <p:cNvPr id="27" name="Espace réservé du texte 18">
            <a:extLst>
              <a:ext uri="{FF2B5EF4-FFF2-40B4-BE49-F238E27FC236}">
                <a16:creationId xmlns:a16="http://schemas.microsoft.com/office/drawing/2014/main" id="{5B7D0854-970F-9D48-8D24-65C3E364F534}"/>
              </a:ext>
            </a:extLst>
          </p:cNvPr>
          <p:cNvSpPr>
            <a:spLocks noGrp="1"/>
          </p:cNvSpPr>
          <p:nvPr>
            <p:ph type="body" sz="quarter" idx="25" hasCustomPrompt="1"/>
          </p:nvPr>
        </p:nvSpPr>
        <p:spPr>
          <a:xfrm>
            <a:off x="3994751" y="5068731"/>
            <a:ext cx="4437176" cy="408442"/>
          </a:xfrm>
          <a:prstGeom prst="rect">
            <a:avLst/>
          </a:prstGeom>
        </p:spPr>
        <p:txBody>
          <a:bodyPr/>
          <a:lstStyle>
            <a:lvl1pPr marL="0" indent="0">
              <a:buNone/>
              <a:defRPr sz="2400">
                <a:solidFill>
                  <a:schemeClr val="bg1"/>
                </a:solidFill>
                <a:latin typeface="Times New Roman" panose="02020603050405020304" pitchFamily="18" charset="0"/>
                <a:cs typeface="Times New Roman" panose="02020603050405020304" pitchFamily="18" charset="0"/>
              </a:defRPr>
            </a:lvl1pPr>
          </a:lstStyle>
          <a:p>
            <a:r>
              <a:rPr lang="en-US" dirty="0"/>
              <a:t>Chiffre</a:t>
            </a:r>
          </a:p>
        </p:txBody>
      </p:sp>
      <p:pic>
        <p:nvPicPr>
          <p:cNvPr id="16" name="Image 15" descr="Une image contenant dessin&#10;&#10;Description générée automatiquement">
            <a:extLst>
              <a:ext uri="{FF2B5EF4-FFF2-40B4-BE49-F238E27FC236}">
                <a16:creationId xmlns:a16="http://schemas.microsoft.com/office/drawing/2014/main" id="{63008F45-4053-BC40-BABA-B35C9A3F3A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58210" y="6211592"/>
            <a:ext cx="2475980" cy="427166"/>
          </a:xfrm>
          <a:prstGeom prst="rect">
            <a:avLst/>
          </a:prstGeom>
        </p:spPr>
      </p:pic>
    </p:spTree>
    <p:extLst>
      <p:ext uri="{BB962C8B-B14F-4D97-AF65-F5344CB8AC3E}">
        <p14:creationId xmlns:p14="http://schemas.microsoft.com/office/powerpoint/2010/main" val="3255759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 Marque | Hom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ous-titre 2">
            <a:extLst>
              <a:ext uri="{FF2B5EF4-FFF2-40B4-BE49-F238E27FC236}">
                <a16:creationId xmlns:a16="http://schemas.microsoft.com/office/drawing/2014/main" id="{A3939EA5-5F23-FF46-813F-7271B86BB9DC}"/>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800" b="1" i="0">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DE LA PRÉSENTATION</a:t>
            </a:r>
          </a:p>
          <a:p>
            <a:r>
              <a:rPr lang="fr-FR" dirty="0"/>
              <a:t>DATE, LIEU</a:t>
            </a:r>
          </a:p>
        </p:txBody>
      </p:sp>
      <p:pic>
        <p:nvPicPr>
          <p:cNvPr id="2" name="Image 1">
            <a:extLst>
              <a:ext uri="{FF2B5EF4-FFF2-40B4-BE49-F238E27FC236}">
                <a16:creationId xmlns:a16="http://schemas.microsoft.com/office/drawing/2014/main" id="{E7FE7583-58D8-8040-94EE-6B06C33B4F6B}"/>
              </a:ext>
            </a:extLst>
          </p:cNvPr>
          <p:cNvPicPr>
            <a:picLocks noChangeAspect="1"/>
          </p:cNvPicPr>
          <p:nvPr userDrawn="1"/>
        </p:nvPicPr>
        <p:blipFill>
          <a:blip r:embed="rId3"/>
          <a:stretch>
            <a:fillRect/>
          </a:stretch>
        </p:blipFill>
        <p:spPr>
          <a:xfrm>
            <a:off x="5522206" y="738234"/>
            <a:ext cx="6197600" cy="2197100"/>
          </a:xfrm>
          <a:prstGeom prst="rect">
            <a:avLst/>
          </a:prstGeom>
        </p:spPr>
      </p:pic>
      <p:pic>
        <p:nvPicPr>
          <p:cNvPr id="7" name="Image 6">
            <a:extLst>
              <a:ext uri="{FF2B5EF4-FFF2-40B4-BE49-F238E27FC236}">
                <a16:creationId xmlns:a16="http://schemas.microsoft.com/office/drawing/2014/main" id="{B735ACDD-7C3C-B444-A00D-87356C8DC34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58444" y="6177627"/>
            <a:ext cx="2654950" cy="458767"/>
          </a:xfrm>
          <a:prstGeom prst="rect">
            <a:avLst/>
          </a:prstGeom>
        </p:spPr>
      </p:pic>
    </p:spTree>
    <p:extLst>
      <p:ext uri="{BB962C8B-B14F-4D97-AF65-F5344CB8AC3E}">
        <p14:creationId xmlns:p14="http://schemas.microsoft.com/office/powerpoint/2010/main" val="187398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15 - Titre, Sous-Titre, Texte">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88040A-34EF-7543-A5E6-C4639865C9E0}"/>
              </a:ext>
            </a:extLst>
          </p:cNvPr>
          <p:cNvSpPr>
            <a:spLocks noGrp="1"/>
          </p:cNvSpPr>
          <p:nvPr>
            <p:ph type="ctrTitle" hasCustomPrompt="1"/>
          </p:nvPr>
        </p:nvSpPr>
        <p:spPr>
          <a:xfrm>
            <a:off x="838200" y="673046"/>
            <a:ext cx="10460420" cy="693299"/>
          </a:xfrm>
          <a:prstGeom prst="rect">
            <a:avLst/>
          </a:prstGeom>
        </p:spPr>
        <p:txBody>
          <a:bodyPr anchor="b"/>
          <a:lstStyle>
            <a:lvl1pPr algn="l">
              <a:defRPr sz="4000" b="0" i="0">
                <a:solidFill>
                  <a:srgbClr val="E7433C"/>
                </a:solidFill>
                <a:latin typeface="Nexa Light" panose="02000000000000000000" pitchFamily="2" charset="77"/>
              </a:defRPr>
            </a:lvl1pPr>
          </a:lstStyle>
          <a:p>
            <a:r>
              <a:rPr lang="en-US" dirty="0"/>
              <a:t>TITRE</a:t>
            </a:r>
          </a:p>
        </p:txBody>
      </p:sp>
      <p:sp>
        <p:nvSpPr>
          <p:cNvPr id="7" name="Espace réservé du texte 6">
            <a:extLst>
              <a:ext uri="{FF2B5EF4-FFF2-40B4-BE49-F238E27FC236}">
                <a16:creationId xmlns:a16="http://schemas.microsoft.com/office/drawing/2014/main" id="{B0A045B6-811A-AE4C-B6C0-5F09179107D2}"/>
              </a:ext>
            </a:extLst>
          </p:cNvPr>
          <p:cNvSpPr>
            <a:spLocks noGrp="1"/>
          </p:cNvSpPr>
          <p:nvPr>
            <p:ph type="body" sz="quarter" idx="12" hasCustomPrompt="1"/>
          </p:nvPr>
        </p:nvSpPr>
        <p:spPr>
          <a:xfrm>
            <a:off x="838582" y="2255761"/>
            <a:ext cx="10460038" cy="355862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atin typeface="+mn-lt"/>
              </a:defRPr>
            </a:lvl1pPr>
          </a:lstStyle>
          <a:p>
            <a:r>
              <a:rPr lang="en-US" dirty="0"/>
              <a:t>Et est </a:t>
            </a:r>
            <a:r>
              <a:rPr lang="en-US" dirty="0" err="1"/>
              <a:t>admodum</a:t>
            </a:r>
            <a:r>
              <a:rPr lang="en-US" dirty="0"/>
              <a:t> </a:t>
            </a:r>
            <a:r>
              <a:rPr lang="en-US" dirty="0" err="1"/>
              <a:t>mirum</a:t>
            </a:r>
            <a:r>
              <a:rPr lang="en-US" dirty="0"/>
              <a:t> </a:t>
            </a:r>
            <a:r>
              <a:rPr lang="en-US" dirty="0" err="1"/>
              <a:t>videre</a:t>
            </a:r>
            <a:r>
              <a:rPr lang="en-US" dirty="0"/>
              <a:t> </a:t>
            </a:r>
            <a:r>
              <a:rPr lang="en-US" dirty="0" err="1"/>
              <a:t>plebem</a:t>
            </a:r>
            <a:r>
              <a:rPr lang="en-US" dirty="0"/>
              <a:t> </a:t>
            </a:r>
            <a:r>
              <a:rPr lang="en-US" dirty="0" err="1"/>
              <a:t>innumeram</a:t>
            </a:r>
            <a:r>
              <a:rPr lang="en-US" dirty="0"/>
              <a:t> </a:t>
            </a:r>
            <a:r>
              <a:rPr lang="en-US" dirty="0" err="1"/>
              <a:t>mentibus</a:t>
            </a:r>
            <a:r>
              <a:rPr lang="en-US" dirty="0"/>
              <a:t> </a:t>
            </a:r>
            <a:r>
              <a:rPr lang="en-US" dirty="0" err="1"/>
              <a:t>ardore</a:t>
            </a:r>
            <a:r>
              <a:rPr lang="en-US" dirty="0"/>
              <a:t> </a:t>
            </a:r>
            <a:r>
              <a:rPr lang="en-US" dirty="0" err="1"/>
              <a:t>quodam</a:t>
            </a:r>
            <a:r>
              <a:rPr lang="en-US" dirty="0"/>
              <a:t> </a:t>
            </a:r>
            <a:r>
              <a:rPr lang="en-US" dirty="0" err="1"/>
              <a:t>infuso</a:t>
            </a:r>
            <a:r>
              <a:rPr lang="en-US" dirty="0"/>
              <a:t> cum </a:t>
            </a:r>
            <a:r>
              <a:rPr lang="en-US" dirty="0" err="1"/>
              <a:t>dimicationum</a:t>
            </a:r>
            <a:r>
              <a:rPr lang="en-US" dirty="0"/>
              <a:t> </a:t>
            </a:r>
            <a:r>
              <a:rPr lang="en-US" dirty="0" err="1"/>
              <a:t>curulium</a:t>
            </a:r>
            <a:r>
              <a:rPr lang="en-US" dirty="0"/>
              <a:t> </a:t>
            </a:r>
            <a:r>
              <a:rPr lang="en-US" dirty="0" err="1"/>
              <a:t>eventu</a:t>
            </a:r>
            <a:r>
              <a:rPr lang="en-US" dirty="0"/>
              <a:t> </a:t>
            </a:r>
            <a:r>
              <a:rPr lang="en-US" dirty="0" err="1"/>
              <a:t>pendentem</a:t>
            </a:r>
            <a:r>
              <a:rPr lang="en-US" dirty="0"/>
              <a:t>. </a:t>
            </a:r>
            <a:r>
              <a:rPr lang="en-US" dirty="0" err="1"/>
              <a:t>haec</a:t>
            </a:r>
            <a:r>
              <a:rPr lang="en-US" dirty="0"/>
              <a:t> </a:t>
            </a:r>
            <a:r>
              <a:rPr lang="en-US" dirty="0" err="1"/>
              <a:t>similiaque</a:t>
            </a:r>
            <a:r>
              <a:rPr lang="en-US" dirty="0"/>
              <a:t> </a:t>
            </a:r>
            <a:r>
              <a:rPr lang="en-US" dirty="0" err="1"/>
              <a:t>memorabile</a:t>
            </a:r>
            <a:r>
              <a:rPr lang="en-US" dirty="0"/>
              <a:t> nihil </a:t>
            </a:r>
            <a:r>
              <a:rPr lang="en-US" dirty="0" err="1"/>
              <a:t>vel</a:t>
            </a:r>
            <a:r>
              <a:rPr lang="en-US" dirty="0"/>
              <a:t> </a:t>
            </a:r>
            <a:r>
              <a:rPr lang="en-US" dirty="0" err="1"/>
              <a:t>serium</a:t>
            </a:r>
            <a:r>
              <a:rPr lang="en-US" dirty="0"/>
              <a:t> agi </a:t>
            </a:r>
            <a:r>
              <a:rPr lang="en-US" dirty="0" err="1"/>
              <a:t>Romae</a:t>
            </a:r>
            <a:r>
              <a:rPr lang="en-US" dirty="0"/>
              <a:t> </a:t>
            </a:r>
            <a:r>
              <a:rPr lang="en-US" dirty="0" err="1"/>
              <a:t>permittunt</a:t>
            </a:r>
            <a:r>
              <a:rPr lang="en-US" dirty="0"/>
              <a:t>. ergo </a:t>
            </a:r>
            <a:r>
              <a:rPr lang="en-US" dirty="0" err="1"/>
              <a:t>redeundum</a:t>
            </a:r>
            <a:r>
              <a:rPr lang="en-US" dirty="0"/>
              <a:t> ad </a:t>
            </a:r>
            <a:r>
              <a:rPr lang="en-US" dirty="0" err="1"/>
              <a:t>textum</a:t>
            </a:r>
            <a:r>
              <a:rPr lang="en-US" dirty="0"/>
              <a:t>.</a:t>
            </a:r>
          </a:p>
          <a:p>
            <a:endParaRPr lang="en-US" dirty="0"/>
          </a:p>
        </p:txBody>
      </p:sp>
      <p:sp>
        <p:nvSpPr>
          <p:cNvPr id="11" name="Espace réservé du texte 10">
            <a:extLst>
              <a:ext uri="{FF2B5EF4-FFF2-40B4-BE49-F238E27FC236}">
                <a16:creationId xmlns:a16="http://schemas.microsoft.com/office/drawing/2014/main" id="{BE4A9908-5A7B-D440-9B35-A539D12846EB}"/>
              </a:ext>
            </a:extLst>
          </p:cNvPr>
          <p:cNvSpPr>
            <a:spLocks noGrp="1"/>
          </p:cNvSpPr>
          <p:nvPr>
            <p:ph type="body" sz="quarter" idx="13" hasCustomPrompt="1"/>
          </p:nvPr>
        </p:nvSpPr>
        <p:spPr>
          <a:xfrm>
            <a:off x="838200" y="1610139"/>
            <a:ext cx="10460038" cy="407116"/>
          </a:xfrm>
          <a:prstGeom prst="rect">
            <a:avLst/>
          </a:prstGeom>
        </p:spPr>
        <p:txBody>
          <a:bodyPr/>
          <a:lstStyle>
            <a:lvl1pPr marL="0" indent="0">
              <a:buNone/>
              <a:defRPr sz="2000" b="1">
                <a:latin typeface="+mn-lt"/>
              </a:defRPr>
            </a:lvl1pPr>
          </a:lstStyle>
          <a:p>
            <a:r>
              <a:rPr lang="en-US" dirty="0"/>
              <a:t>Sous-Titre</a:t>
            </a:r>
          </a:p>
        </p:txBody>
      </p:sp>
      <p:pic>
        <p:nvPicPr>
          <p:cNvPr id="6" name="Image 5">
            <a:extLst>
              <a:ext uri="{FF2B5EF4-FFF2-40B4-BE49-F238E27FC236}">
                <a16:creationId xmlns:a16="http://schemas.microsoft.com/office/drawing/2014/main" id="{A3F05CF2-C371-3A43-BAD5-08AE25A42A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7573" y="6215556"/>
            <a:ext cx="2476617" cy="427952"/>
          </a:xfrm>
          <a:prstGeom prst="rect">
            <a:avLst/>
          </a:prstGeom>
        </p:spPr>
      </p:pic>
    </p:spTree>
    <p:extLst>
      <p:ext uri="{BB962C8B-B14F-4D97-AF65-F5344CB8AC3E}">
        <p14:creationId xmlns:p14="http://schemas.microsoft.com/office/powerpoint/2010/main" val="1511677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C70B6B-61C3-2143-B795-0D6D448B7B3B}" type="datetimeFigureOut">
              <a:rPr lang="en-GB" smtClean="0">
                <a:solidFill>
                  <a:prstClr val="black">
                    <a:tint val="75000"/>
                  </a:prstClr>
                </a:solidFill>
              </a:rPr>
              <a:pPr/>
              <a:t>16/02/2024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951114D-F1C6-4748-9537-F31DCDE2DD7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65559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65000"/>
              <a:lumOff val="35000"/>
            </a:schemeClr>
          </a:solidFill>
        </p:spPr>
        <p:txBody>
          <a:bodyPr rtlCol="0" anchor="ctr"/>
          <a:lstStyle>
            <a:lvl1pPr marL="0" indent="0" algn="ctr">
              <a:buNone/>
              <a:defRPr>
                <a:solidFill>
                  <a:schemeClr val="bg1"/>
                </a:solidFill>
              </a:defRPr>
            </a:lvl1pPr>
          </a:lstStyle>
          <a:p>
            <a:pPr rtl="0"/>
            <a:r>
              <a:rPr lang="en-GB" noProof="0"/>
              <a:t>Click icon to add picture</a:t>
            </a:r>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200" y="4517136"/>
            <a:ext cx="6581554" cy="1371600"/>
          </a:xfrm>
        </p:spPr>
        <p:txBody>
          <a:bodyPr rtlCol="0">
            <a:normAutofit/>
          </a:bodyPr>
          <a:lstStyle>
            <a:lvl1pPr>
              <a:lnSpc>
                <a:spcPts val="4600"/>
              </a:lnSpc>
              <a:defRPr sz="3600" cap="all" baseline="0">
                <a:solidFill>
                  <a:schemeClr val="bg1"/>
                </a:solidFill>
              </a:defRPr>
            </a:lvl1pPr>
          </a:lstStyle>
          <a:p>
            <a:pPr rtl="0"/>
            <a:r>
              <a:rPr lang="en-GB" noProof="0"/>
              <a:t>Click to edit Master title style</a:t>
            </a:r>
          </a:p>
        </p:txBody>
      </p:sp>
    </p:spTree>
    <p:extLst>
      <p:ext uri="{BB962C8B-B14F-4D97-AF65-F5344CB8AC3E}">
        <p14:creationId xmlns:p14="http://schemas.microsoft.com/office/powerpoint/2010/main" val="3546752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835" indent="0" algn="ctr">
              <a:buNone/>
              <a:defRPr sz="2000"/>
            </a:lvl2pPr>
            <a:lvl3pPr marL="911816" indent="0" algn="ctr">
              <a:buNone/>
              <a:defRPr sz="1867"/>
            </a:lvl3pPr>
            <a:lvl4pPr marL="1367724" indent="0" algn="ctr">
              <a:buNone/>
              <a:defRPr sz="1600"/>
            </a:lvl4pPr>
            <a:lvl5pPr marL="1823632" indent="0" algn="ctr">
              <a:buNone/>
              <a:defRPr sz="1600"/>
            </a:lvl5pPr>
            <a:lvl6pPr marL="2279614" indent="0" algn="ctr">
              <a:buNone/>
              <a:defRPr sz="1600"/>
            </a:lvl6pPr>
            <a:lvl7pPr marL="2735446" indent="0" algn="ctr">
              <a:buNone/>
              <a:defRPr sz="1600"/>
            </a:lvl7pPr>
            <a:lvl8pPr marL="3191280" indent="0" algn="ctr">
              <a:buNone/>
              <a:defRPr sz="1600"/>
            </a:lvl8pPr>
            <a:lvl9pPr marL="3647115"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773FB65-2620-7B4C-B546-70F1AF9BFEC2}" type="datetimeFigureOut">
              <a:rPr lang="en-GB" smtClean="0">
                <a:solidFill>
                  <a:prstClr val="black">
                    <a:tint val="75000"/>
                  </a:prstClr>
                </a:solidFill>
              </a:rPr>
              <a:pPr/>
              <a:t>16/02/2024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6B6C06D-6CBB-0644-96E8-9E948AFB472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3055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773FB65-2620-7B4C-B546-70F1AF9BFEC2}" type="datetimeFigureOut">
              <a:rPr lang="en-GB" smtClean="0">
                <a:solidFill>
                  <a:prstClr val="black">
                    <a:tint val="75000"/>
                  </a:prstClr>
                </a:solidFill>
              </a:rPr>
              <a:pPr/>
              <a:t>16/02/2024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6B6C06D-6CBB-0644-96E8-9E948AFB472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03725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9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835" indent="0">
              <a:buNone/>
              <a:defRPr sz="2000">
                <a:solidFill>
                  <a:schemeClr val="tx1">
                    <a:tint val="75000"/>
                  </a:schemeClr>
                </a:solidFill>
              </a:defRPr>
            </a:lvl2pPr>
            <a:lvl3pPr marL="911816" indent="0">
              <a:buNone/>
              <a:defRPr sz="1867">
                <a:solidFill>
                  <a:schemeClr val="tx1">
                    <a:tint val="75000"/>
                  </a:schemeClr>
                </a:solidFill>
              </a:defRPr>
            </a:lvl3pPr>
            <a:lvl4pPr marL="1367724" indent="0">
              <a:buNone/>
              <a:defRPr sz="1600">
                <a:solidFill>
                  <a:schemeClr val="tx1">
                    <a:tint val="75000"/>
                  </a:schemeClr>
                </a:solidFill>
              </a:defRPr>
            </a:lvl4pPr>
            <a:lvl5pPr marL="1823632" indent="0">
              <a:buNone/>
              <a:defRPr sz="1600">
                <a:solidFill>
                  <a:schemeClr val="tx1">
                    <a:tint val="75000"/>
                  </a:schemeClr>
                </a:solidFill>
              </a:defRPr>
            </a:lvl5pPr>
            <a:lvl6pPr marL="2279614" indent="0">
              <a:buNone/>
              <a:defRPr sz="1600">
                <a:solidFill>
                  <a:schemeClr val="tx1">
                    <a:tint val="75000"/>
                  </a:schemeClr>
                </a:solidFill>
              </a:defRPr>
            </a:lvl6pPr>
            <a:lvl7pPr marL="2735446" indent="0">
              <a:buNone/>
              <a:defRPr sz="1600">
                <a:solidFill>
                  <a:schemeClr val="tx1">
                    <a:tint val="75000"/>
                  </a:schemeClr>
                </a:solidFill>
              </a:defRPr>
            </a:lvl7pPr>
            <a:lvl8pPr marL="3191280" indent="0">
              <a:buNone/>
              <a:defRPr sz="1600">
                <a:solidFill>
                  <a:schemeClr val="tx1">
                    <a:tint val="75000"/>
                  </a:schemeClr>
                </a:solidFill>
              </a:defRPr>
            </a:lvl8pPr>
            <a:lvl9pPr marL="364711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73FB65-2620-7B4C-B546-70F1AF9BFEC2}" type="datetimeFigureOut">
              <a:rPr lang="en-GB" smtClean="0">
                <a:solidFill>
                  <a:prstClr val="black">
                    <a:tint val="75000"/>
                  </a:prstClr>
                </a:solidFill>
              </a:rPr>
              <a:pPr/>
              <a:t>16/02/2024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6B6C06D-6CBB-0644-96E8-9E948AFB472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41102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773FB65-2620-7B4C-B546-70F1AF9BFEC2}" type="datetimeFigureOut">
              <a:rPr lang="en-GB" smtClean="0">
                <a:solidFill>
                  <a:prstClr val="black">
                    <a:tint val="75000"/>
                  </a:prstClr>
                </a:solidFill>
              </a:rPr>
              <a:pPr/>
              <a:t>16/02/2024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6B6C06D-6CBB-0644-96E8-9E948AFB472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96713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835" indent="0">
              <a:buNone/>
              <a:defRPr sz="2000" b="1"/>
            </a:lvl2pPr>
            <a:lvl3pPr marL="911816" indent="0">
              <a:buNone/>
              <a:defRPr sz="1867" b="1"/>
            </a:lvl3pPr>
            <a:lvl4pPr marL="1367724" indent="0">
              <a:buNone/>
              <a:defRPr sz="1600" b="1"/>
            </a:lvl4pPr>
            <a:lvl5pPr marL="1823632" indent="0">
              <a:buNone/>
              <a:defRPr sz="1600" b="1"/>
            </a:lvl5pPr>
            <a:lvl6pPr marL="2279614" indent="0">
              <a:buNone/>
              <a:defRPr sz="1600" b="1"/>
            </a:lvl6pPr>
            <a:lvl7pPr marL="2735446" indent="0">
              <a:buNone/>
              <a:defRPr sz="1600" b="1"/>
            </a:lvl7pPr>
            <a:lvl8pPr marL="3191280" indent="0">
              <a:buNone/>
              <a:defRPr sz="1600" b="1"/>
            </a:lvl8pPr>
            <a:lvl9pPr marL="364711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5835" indent="0">
              <a:buNone/>
              <a:defRPr sz="2000" b="1"/>
            </a:lvl2pPr>
            <a:lvl3pPr marL="911816" indent="0">
              <a:buNone/>
              <a:defRPr sz="1867" b="1"/>
            </a:lvl3pPr>
            <a:lvl4pPr marL="1367724" indent="0">
              <a:buNone/>
              <a:defRPr sz="1600" b="1"/>
            </a:lvl4pPr>
            <a:lvl5pPr marL="1823632" indent="0">
              <a:buNone/>
              <a:defRPr sz="1600" b="1"/>
            </a:lvl5pPr>
            <a:lvl6pPr marL="2279614" indent="0">
              <a:buNone/>
              <a:defRPr sz="1600" b="1"/>
            </a:lvl6pPr>
            <a:lvl7pPr marL="2735446" indent="0">
              <a:buNone/>
              <a:defRPr sz="1600" b="1"/>
            </a:lvl7pPr>
            <a:lvl8pPr marL="3191280" indent="0">
              <a:buNone/>
              <a:defRPr sz="1600" b="1"/>
            </a:lvl8pPr>
            <a:lvl9pPr marL="364711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773FB65-2620-7B4C-B546-70F1AF9BFEC2}" type="datetimeFigureOut">
              <a:rPr lang="en-GB" smtClean="0">
                <a:solidFill>
                  <a:prstClr val="black">
                    <a:tint val="75000"/>
                  </a:prstClr>
                </a:solidFill>
              </a:rPr>
              <a:pPr/>
              <a:t>16/02/2024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6B6C06D-6CBB-0644-96E8-9E948AFB472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66511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773FB65-2620-7B4C-B546-70F1AF9BFEC2}" type="datetimeFigureOut">
              <a:rPr lang="en-GB" smtClean="0">
                <a:solidFill>
                  <a:prstClr val="black">
                    <a:tint val="75000"/>
                  </a:prstClr>
                </a:solidFill>
              </a:rPr>
              <a:pPr/>
              <a:t>16/02/2024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6B6C06D-6CBB-0644-96E8-9E948AFB472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7512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73FB65-2620-7B4C-B546-70F1AF9BFEC2}" type="datetimeFigureOut">
              <a:rPr lang="en-GB" smtClean="0">
                <a:solidFill>
                  <a:prstClr val="black">
                    <a:tint val="75000"/>
                  </a:prstClr>
                </a:solidFill>
              </a:rPr>
              <a:pPr/>
              <a:t>16/02/2024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6B6C06D-6CBB-0644-96E8-9E948AFB472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65248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 Marque | Fem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ous-titre 2">
            <a:extLst>
              <a:ext uri="{FF2B5EF4-FFF2-40B4-BE49-F238E27FC236}">
                <a16:creationId xmlns:a16="http://schemas.microsoft.com/office/drawing/2014/main" id="{1A947F68-A7E7-E246-9E43-0B31F360D15D}"/>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800" b="1" i="0">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DE LA PRÉSENTATION</a:t>
            </a:r>
          </a:p>
          <a:p>
            <a:r>
              <a:rPr lang="fr-FR" dirty="0"/>
              <a:t>DATE, LIEU</a:t>
            </a:r>
          </a:p>
        </p:txBody>
      </p:sp>
      <p:pic>
        <p:nvPicPr>
          <p:cNvPr id="9" name="Image 8">
            <a:extLst>
              <a:ext uri="{FF2B5EF4-FFF2-40B4-BE49-F238E27FC236}">
                <a16:creationId xmlns:a16="http://schemas.microsoft.com/office/drawing/2014/main" id="{E202984D-AA9C-4D4A-99B8-1F28A8AF2974}"/>
              </a:ext>
            </a:extLst>
          </p:cNvPr>
          <p:cNvPicPr>
            <a:picLocks noChangeAspect="1"/>
          </p:cNvPicPr>
          <p:nvPr userDrawn="1"/>
        </p:nvPicPr>
        <p:blipFill>
          <a:blip r:embed="rId3"/>
          <a:stretch>
            <a:fillRect/>
          </a:stretch>
        </p:blipFill>
        <p:spPr>
          <a:xfrm>
            <a:off x="5522206" y="738234"/>
            <a:ext cx="6197600" cy="2197100"/>
          </a:xfrm>
          <a:prstGeom prst="rect">
            <a:avLst/>
          </a:prstGeom>
        </p:spPr>
      </p:pic>
      <p:pic>
        <p:nvPicPr>
          <p:cNvPr id="5" name="Image 4">
            <a:extLst>
              <a:ext uri="{FF2B5EF4-FFF2-40B4-BE49-F238E27FC236}">
                <a16:creationId xmlns:a16="http://schemas.microsoft.com/office/drawing/2014/main" id="{4AD3BB84-C746-EC43-ACD2-52E3C17F2FD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58444" y="6177627"/>
            <a:ext cx="2654950" cy="458767"/>
          </a:xfrm>
          <a:prstGeom prst="rect">
            <a:avLst/>
          </a:prstGeom>
        </p:spPr>
      </p:pic>
    </p:spTree>
    <p:extLst>
      <p:ext uri="{BB962C8B-B14F-4D97-AF65-F5344CB8AC3E}">
        <p14:creationId xmlns:p14="http://schemas.microsoft.com/office/powerpoint/2010/main" val="42772226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57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835" indent="0">
              <a:buNone/>
              <a:defRPr sz="1467"/>
            </a:lvl2pPr>
            <a:lvl3pPr marL="911816" indent="0">
              <a:buNone/>
              <a:defRPr sz="1200"/>
            </a:lvl3pPr>
            <a:lvl4pPr marL="1367724" indent="0">
              <a:buNone/>
              <a:defRPr sz="1067"/>
            </a:lvl4pPr>
            <a:lvl5pPr marL="1823632" indent="0">
              <a:buNone/>
              <a:defRPr sz="1067"/>
            </a:lvl5pPr>
            <a:lvl6pPr marL="2279614" indent="0">
              <a:buNone/>
              <a:defRPr sz="1067"/>
            </a:lvl6pPr>
            <a:lvl7pPr marL="2735446" indent="0">
              <a:buNone/>
              <a:defRPr sz="1067"/>
            </a:lvl7pPr>
            <a:lvl8pPr marL="3191280" indent="0">
              <a:buNone/>
              <a:defRPr sz="1067"/>
            </a:lvl8pPr>
            <a:lvl9pPr marL="3647115"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9773FB65-2620-7B4C-B546-70F1AF9BFEC2}" type="datetimeFigureOut">
              <a:rPr lang="en-GB" smtClean="0">
                <a:solidFill>
                  <a:prstClr val="black">
                    <a:tint val="75000"/>
                  </a:prstClr>
                </a:solidFill>
              </a:rPr>
              <a:pPr/>
              <a:t>16/02/2024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6B6C06D-6CBB-0644-96E8-9E948AFB472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98308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577"/>
            <a:ext cx="6172200" cy="4873625"/>
          </a:xfrm>
        </p:spPr>
        <p:txBody>
          <a:bodyPr/>
          <a:lstStyle>
            <a:lvl1pPr marL="0" indent="0">
              <a:buNone/>
              <a:defRPr sz="3200"/>
            </a:lvl1pPr>
            <a:lvl2pPr marL="455835" indent="0">
              <a:buNone/>
              <a:defRPr sz="2800"/>
            </a:lvl2pPr>
            <a:lvl3pPr marL="911816" indent="0">
              <a:buNone/>
              <a:defRPr sz="2400"/>
            </a:lvl3pPr>
            <a:lvl4pPr marL="1367724" indent="0">
              <a:buNone/>
              <a:defRPr sz="2000"/>
            </a:lvl4pPr>
            <a:lvl5pPr marL="1823632" indent="0">
              <a:buNone/>
              <a:defRPr sz="2000"/>
            </a:lvl5pPr>
            <a:lvl6pPr marL="2279614" indent="0">
              <a:buNone/>
              <a:defRPr sz="2000"/>
            </a:lvl6pPr>
            <a:lvl7pPr marL="2735446" indent="0">
              <a:buNone/>
              <a:defRPr sz="2000"/>
            </a:lvl7pPr>
            <a:lvl8pPr marL="3191280" indent="0">
              <a:buNone/>
              <a:defRPr sz="2000"/>
            </a:lvl8pPr>
            <a:lvl9pPr marL="3647115" indent="0">
              <a:buNone/>
              <a:defRPr sz="2000"/>
            </a:lvl9pPr>
          </a:lstStyle>
          <a:p>
            <a:endParaRPr lang="en-GB"/>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835" indent="0">
              <a:buNone/>
              <a:defRPr sz="1467"/>
            </a:lvl2pPr>
            <a:lvl3pPr marL="911816" indent="0">
              <a:buNone/>
              <a:defRPr sz="1200"/>
            </a:lvl3pPr>
            <a:lvl4pPr marL="1367724" indent="0">
              <a:buNone/>
              <a:defRPr sz="1067"/>
            </a:lvl4pPr>
            <a:lvl5pPr marL="1823632" indent="0">
              <a:buNone/>
              <a:defRPr sz="1067"/>
            </a:lvl5pPr>
            <a:lvl6pPr marL="2279614" indent="0">
              <a:buNone/>
              <a:defRPr sz="1067"/>
            </a:lvl6pPr>
            <a:lvl7pPr marL="2735446" indent="0">
              <a:buNone/>
              <a:defRPr sz="1067"/>
            </a:lvl7pPr>
            <a:lvl8pPr marL="3191280" indent="0">
              <a:buNone/>
              <a:defRPr sz="1067"/>
            </a:lvl8pPr>
            <a:lvl9pPr marL="3647115"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9773FB65-2620-7B4C-B546-70F1AF9BFEC2}" type="datetimeFigureOut">
              <a:rPr lang="en-GB" smtClean="0">
                <a:solidFill>
                  <a:prstClr val="black">
                    <a:tint val="75000"/>
                  </a:prstClr>
                </a:solidFill>
              </a:rPr>
              <a:pPr/>
              <a:t>16/02/2024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6B6C06D-6CBB-0644-96E8-9E948AFB472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41530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773FB65-2620-7B4C-B546-70F1AF9BFEC2}" type="datetimeFigureOut">
              <a:rPr lang="en-GB" smtClean="0">
                <a:solidFill>
                  <a:prstClr val="black">
                    <a:tint val="75000"/>
                  </a:prstClr>
                </a:solidFill>
              </a:rPr>
              <a:pPr/>
              <a:t>16/02/2024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6B6C06D-6CBB-0644-96E8-9E948AFB472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66762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77"/>
            <a:ext cx="2628900" cy="581183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3" y="36527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773FB65-2620-7B4C-B546-70F1AF9BFEC2}" type="datetimeFigureOut">
              <a:rPr lang="en-GB" smtClean="0">
                <a:solidFill>
                  <a:prstClr val="black">
                    <a:tint val="75000"/>
                  </a:prstClr>
                </a:solidFill>
              </a:rPr>
              <a:pPr/>
              <a:t>16/02/2024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6B6C06D-6CBB-0644-96E8-9E948AFB472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669197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7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7763" indent="0" algn="ctr">
              <a:buNone/>
              <a:defRPr>
                <a:solidFill>
                  <a:schemeClr val="tx1">
                    <a:tint val="75000"/>
                  </a:schemeClr>
                </a:solidFill>
              </a:defRPr>
            </a:lvl2pPr>
            <a:lvl3pPr marL="1215750" indent="0" algn="ctr">
              <a:buNone/>
              <a:defRPr>
                <a:solidFill>
                  <a:schemeClr val="tx1">
                    <a:tint val="75000"/>
                  </a:schemeClr>
                </a:solidFill>
              </a:defRPr>
            </a:lvl3pPr>
            <a:lvl4pPr marL="1823586" indent="0" algn="ctr">
              <a:buNone/>
              <a:defRPr>
                <a:solidFill>
                  <a:schemeClr val="tx1">
                    <a:tint val="75000"/>
                  </a:schemeClr>
                </a:solidFill>
              </a:defRPr>
            </a:lvl4pPr>
            <a:lvl5pPr marL="2431498" indent="0" algn="ctr">
              <a:buNone/>
              <a:defRPr>
                <a:solidFill>
                  <a:schemeClr val="tx1">
                    <a:tint val="75000"/>
                  </a:schemeClr>
                </a:solidFill>
              </a:defRPr>
            </a:lvl5pPr>
            <a:lvl6pPr marL="3039260" indent="0" algn="ctr">
              <a:buNone/>
              <a:defRPr>
                <a:solidFill>
                  <a:schemeClr val="tx1">
                    <a:tint val="75000"/>
                  </a:schemeClr>
                </a:solidFill>
              </a:defRPr>
            </a:lvl6pPr>
            <a:lvl7pPr marL="3647023" indent="0" algn="ctr">
              <a:buNone/>
              <a:defRPr>
                <a:solidFill>
                  <a:schemeClr val="tx1">
                    <a:tint val="75000"/>
                  </a:schemeClr>
                </a:solidFill>
              </a:defRPr>
            </a:lvl7pPr>
            <a:lvl8pPr marL="4254964" indent="0" algn="ctr">
              <a:buNone/>
              <a:defRPr>
                <a:solidFill>
                  <a:schemeClr val="tx1">
                    <a:tint val="75000"/>
                  </a:schemeClr>
                </a:solidFill>
              </a:defRPr>
            </a:lvl8pPr>
            <a:lvl9pPr marL="486282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AD6C27C-AA87-4CE7-B331-A42F19F448C5}" type="datetimeFigureOut">
              <a:rPr lang="en-GB" smtClean="0"/>
              <a:t>16/02/2024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9D4036-9AC4-4297-8CCC-B207E373C933}" type="slidenum">
              <a:rPr lang="en-GB" smtClean="0"/>
              <a:t>‹#›</a:t>
            </a:fld>
            <a:endParaRPr lang="en-GB"/>
          </a:p>
        </p:txBody>
      </p:sp>
    </p:spTree>
    <p:extLst>
      <p:ext uri="{BB962C8B-B14F-4D97-AF65-F5344CB8AC3E}">
        <p14:creationId xmlns:p14="http://schemas.microsoft.com/office/powerpoint/2010/main" val="36938592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AD6C27C-AA87-4CE7-B331-A42F19F448C5}" type="datetimeFigureOut">
              <a:rPr lang="en-GB" smtClean="0"/>
              <a:t>16/02/2024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9D4036-9AC4-4297-8CCC-B207E373C933}" type="slidenum">
              <a:rPr lang="en-GB" smtClean="0"/>
              <a:t>‹#›</a:t>
            </a:fld>
            <a:endParaRPr lang="en-GB"/>
          </a:p>
        </p:txBody>
      </p:sp>
    </p:spTree>
    <p:extLst>
      <p:ext uri="{BB962C8B-B14F-4D97-AF65-F5344CB8AC3E}">
        <p14:creationId xmlns:p14="http://schemas.microsoft.com/office/powerpoint/2010/main" val="3896903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7763" indent="0">
              <a:buNone/>
              <a:defRPr sz="2400">
                <a:solidFill>
                  <a:schemeClr val="tx1">
                    <a:tint val="75000"/>
                  </a:schemeClr>
                </a:solidFill>
              </a:defRPr>
            </a:lvl2pPr>
            <a:lvl3pPr marL="1215750" indent="0">
              <a:buNone/>
              <a:defRPr sz="2133">
                <a:solidFill>
                  <a:schemeClr val="tx1">
                    <a:tint val="75000"/>
                  </a:schemeClr>
                </a:solidFill>
              </a:defRPr>
            </a:lvl3pPr>
            <a:lvl4pPr marL="1823586" indent="0">
              <a:buNone/>
              <a:defRPr sz="1867">
                <a:solidFill>
                  <a:schemeClr val="tx1">
                    <a:tint val="75000"/>
                  </a:schemeClr>
                </a:solidFill>
              </a:defRPr>
            </a:lvl4pPr>
            <a:lvl5pPr marL="2431498" indent="0">
              <a:buNone/>
              <a:defRPr sz="1867">
                <a:solidFill>
                  <a:schemeClr val="tx1">
                    <a:tint val="75000"/>
                  </a:schemeClr>
                </a:solidFill>
              </a:defRPr>
            </a:lvl5pPr>
            <a:lvl6pPr marL="3039260" indent="0">
              <a:buNone/>
              <a:defRPr sz="1867">
                <a:solidFill>
                  <a:schemeClr val="tx1">
                    <a:tint val="75000"/>
                  </a:schemeClr>
                </a:solidFill>
              </a:defRPr>
            </a:lvl6pPr>
            <a:lvl7pPr marL="3647023" indent="0">
              <a:buNone/>
              <a:defRPr sz="1867">
                <a:solidFill>
                  <a:schemeClr val="tx1">
                    <a:tint val="75000"/>
                  </a:schemeClr>
                </a:solidFill>
              </a:defRPr>
            </a:lvl7pPr>
            <a:lvl8pPr marL="4254964" indent="0">
              <a:buNone/>
              <a:defRPr sz="1867">
                <a:solidFill>
                  <a:schemeClr val="tx1">
                    <a:tint val="75000"/>
                  </a:schemeClr>
                </a:solidFill>
              </a:defRPr>
            </a:lvl8pPr>
            <a:lvl9pPr marL="486282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D6C27C-AA87-4CE7-B331-A42F19F448C5}" type="datetimeFigureOut">
              <a:rPr lang="en-GB" smtClean="0"/>
              <a:t>16/02/2024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9D4036-9AC4-4297-8CCC-B207E373C933}" type="slidenum">
              <a:rPr lang="en-GB" smtClean="0"/>
              <a:t>‹#›</a:t>
            </a:fld>
            <a:endParaRPr lang="en-GB"/>
          </a:p>
        </p:txBody>
      </p:sp>
    </p:spTree>
    <p:extLst>
      <p:ext uri="{BB962C8B-B14F-4D97-AF65-F5344CB8AC3E}">
        <p14:creationId xmlns:p14="http://schemas.microsoft.com/office/powerpoint/2010/main" val="32236774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AD6C27C-AA87-4CE7-B331-A42F19F448C5}" type="datetimeFigureOut">
              <a:rPr lang="en-GB" smtClean="0"/>
              <a:t>16/02/2024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9D4036-9AC4-4297-8CCC-B207E373C933}" type="slidenum">
              <a:rPr lang="en-GB" smtClean="0"/>
              <a:t>‹#›</a:t>
            </a:fld>
            <a:endParaRPr lang="en-GB"/>
          </a:p>
        </p:txBody>
      </p:sp>
    </p:spTree>
    <p:extLst>
      <p:ext uri="{BB962C8B-B14F-4D97-AF65-F5344CB8AC3E}">
        <p14:creationId xmlns:p14="http://schemas.microsoft.com/office/powerpoint/2010/main" val="1001796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7763" indent="0">
              <a:buNone/>
              <a:defRPr sz="2667" b="1"/>
            </a:lvl2pPr>
            <a:lvl3pPr marL="1215750" indent="0">
              <a:buNone/>
              <a:defRPr sz="2400" b="1"/>
            </a:lvl3pPr>
            <a:lvl4pPr marL="1823586" indent="0">
              <a:buNone/>
              <a:defRPr sz="2133" b="1"/>
            </a:lvl4pPr>
            <a:lvl5pPr marL="2431498" indent="0">
              <a:buNone/>
              <a:defRPr sz="2133" b="1"/>
            </a:lvl5pPr>
            <a:lvl6pPr marL="3039260" indent="0">
              <a:buNone/>
              <a:defRPr sz="2133" b="1"/>
            </a:lvl6pPr>
            <a:lvl7pPr marL="3647023" indent="0">
              <a:buNone/>
              <a:defRPr sz="2133" b="1"/>
            </a:lvl7pPr>
            <a:lvl8pPr marL="4254964" indent="0">
              <a:buNone/>
              <a:defRPr sz="2133" b="1"/>
            </a:lvl8pPr>
            <a:lvl9pPr marL="486282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521" y="1535113"/>
            <a:ext cx="5389033" cy="639763"/>
          </a:xfrm>
        </p:spPr>
        <p:txBody>
          <a:bodyPr anchor="b"/>
          <a:lstStyle>
            <a:lvl1pPr marL="0" indent="0">
              <a:buNone/>
              <a:defRPr sz="3200" b="1"/>
            </a:lvl1pPr>
            <a:lvl2pPr marL="607763" indent="0">
              <a:buNone/>
              <a:defRPr sz="2667" b="1"/>
            </a:lvl2pPr>
            <a:lvl3pPr marL="1215750" indent="0">
              <a:buNone/>
              <a:defRPr sz="2400" b="1"/>
            </a:lvl3pPr>
            <a:lvl4pPr marL="1823586" indent="0">
              <a:buNone/>
              <a:defRPr sz="2133" b="1"/>
            </a:lvl4pPr>
            <a:lvl5pPr marL="2431498" indent="0">
              <a:buNone/>
              <a:defRPr sz="2133" b="1"/>
            </a:lvl5pPr>
            <a:lvl6pPr marL="3039260" indent="0">
              <a:buNone/>
              <a:defRPr sz="2133" b="1"/>
            </a:lvl6pPr>
            <a:lvl7pPr marL="3647023" indent="0">
              <a:buNone/>
              <a:defRPr sz="2133" b="1"/>
            </a:lvl7pPr>
            <a:lvl8pPr marL="4254964" indent="0">
              <a:buNone/>
              <a:defRPr sz="2133" b="1"/>
            </a:lvl8pPr>
            <a:lvl9pPr marL="486282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521"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AD6C27C-AA87-4CE7-B331-A42F19F448C5}" type="datetimeFigureOut">
              <a:rPr lang="en-GB" smtClean="0"/>
              <a:t>16/02/2024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79D4036-9AC4-4297-8CCC-B207E373C933}" type="slidenum">
              <a:rPr lang="en-GB" smtClean="0"/>
              <a:t>‹#›</a:t>
            </a:fld>
            <a:endParaRPr lang="en-GB"/>
          </a:p>
        </p:txBody>
      </p:sp>
    </p:spTree>
    <p:extLst>
      <p:ext uri="{BB962C8B-B14F-4D97-AF65-F5344CB8AC3E}">
        <p14:creationId xmlns:p14="http://schemas.microsoft.com/office/powerpoint/2010/main" val="9149013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AD6C27C-AA87-4CE7-B331-A42F19F448C5}" type="datetimeFigureOut">
              <a:rPr lang="en-GB" smtClean="0"/>
              <a:t>16/02/2024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79D4036-9AC4-4297-8CCC-B207E373C933}" type="slidenum">
              <a:rPr lang="en-GB" smtClean="0"/>
              <a:t>‹#›</a:t>
            </a:fld>
            <a:endParaRPr lang="en-GB"/>
          </a:p>
        </p:txBody>
      </p:sp>
    </p:spTree>
    <p:extLst>
      <p:ext uri="{BB962C8B-B14F-4D97-AF65-F5344CB8AC3E}">
        <p14:creationId xmlns:p14="http://schemas.microsoft.com/office/powerpoint/2010/main" val="2339015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 Le monde selon SKEM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ous-titre 2">
            <a:extLst>
              <a:ext uri="{FF2B5EF4-FFF2-40B4-BE49-F238E27FC236}">
                <a16:creationId xmlns:a16="http://schemas.microsoft.com/office/drawing/2014/main" id="{1A947F68-A7E7-E246-9E43-0B31F360D15D}"/>
              </a:ext>
            </a:extLst>
          </p:cNvPr>
          <p:cNvSpPr>
            <a:spLocks noGrp="1"/>
          </p:cNvSpPr>
          <p:nvPr>
            <p:ph type="subTitle" idx="1" hasCustomPrompt="1"/>
          </p:nvPr>
        </p:nvSpPr>
        <p:spPr>
          <a:xfrm>
            <a:off x="1357079" y="2346466"/>
            <a:ext cx="3934380" cy="386902"/>
          </a:xfrm>
          <a:prstGeom prst="rect">
            <a:avLst/>
          </a:prstGeom>
        </p:spPr>
        <p:txBody>
          <a:bodyPr/>
          <a:lstStyle>
            <a:lvl1pPr marL="0" indent="0" algn="ctr">
              <a:lnSpc>
                <a:spcPct val="100000"/>
              </a:lnSpc>
              <a:spcBef>
                <a:spcPts val="0"/>
              </a:spcBef>
              <a:buNone/>
              <a:defRPr sz="1800" b="1" i="0">
                <a:solidFill>
                  <a:schemeClr val="bg1"/>
                </a:solidFill>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AT HOME WORLDWIDE*</a:t>
            </a:r>
          </a:p>
        </p:txBody>
      </p:sp>
      <p:sp>
        <p:nvSpPr>
          <p:cNvPr id="13" name="Espace réservé du contenu 2">
            <a:extLst>
              <a:ext uri="{FF2B5EF4-FFF2-40B4-BE49-F238E27FC236}">
                <a16:creationId xmlns:a16="http://schemas.microsoft.com/office/drawing/2014/main" id="{C5850FF4-671C-BC48-A0ED-CEF8BE471742}"/>
              </a:ext>
            </a:extLst>
          </p:cNvPr>
          <p:cNvSpPr>
            <a:spLocks noGrp="1"/>
          </p:cNvSpPr>
          <p:nvPr>
            <p:ph idx="10" hasCustomPrompt="1"/>
          </p:nvPr>
        </p:nvSpPr>
        <p:spPr>
          <a:xfrm>
            <a:off x="2426376" y="2780173"/>
            <a:ext cx="1717617" cy="20479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Police système"/>
              <a:buNone/>
              <a:tabLst/>
              <a:defRPr lang="fr-FR" sz="800" b="0" i="1" u="none" strike="noStrike" smtClean="0">
                <a:solidFill>
                  <a:schemeClr val="bg1"/>
                </a:solidFill>
                <a:effectLst/>
                <a:latin typeface="+mn-lt"/>
              </a:defRPr>
            </a:lvl1pPr>
          </a:lstStyle>
          <a:p>
            <a:r>
              <a:rPr lang="fr-FR" dirty="0"/>
              <a:t>* Chez vous, partout dans le monde</a:t>
            </a:r>
          </a:p>
        </p:txBody>
      </p:sp>
      <p:pic>
        <p:nvPicPr>
          <p:cNvPr id="2" name="Image 1">
            <a:extLst>
              <a:ext uri="{FF2B5EF4-FFF2-40B4-BE49-F238E27FC236}">
                <a16:creationId xmlns:a16="http://schemas.microsoft.com/office/drawing/2014/main" id="{8BF6324E-F408-B748-AC2C-0A59FFD253D1}"/>
              </a:ext>
            </a:extLst>
          </p:cNvPr>
          <p:cNvPicPr>
            <a:picLocks noChangeAspect="1"/>
          </p:cNvPicPr>
          <p:nvPr userDrawn="1"/>
        </p:nvPicPr>
        <p:blipFill>
          <a:blip r:embed="rId3"/>
          <a:stretch>
            <a:fillRect/>
          </a:stretch>
        </p:blipFill>
        <p:spPr>
          <a:xfrm>
            <a:off x="511219" y="597308"/>
            <a:ext cx="5626100" cy="1841500"/>
          </a:xfrm>
          <a:prstGeom prst="rect">
            <a:avLst/>
          </a:prstGeom>
        </p:spPr>
      </p:pic>
      <p:pic>
        <p:nvPicPr>
          <p:cNvPr id="10" name="Image 9" descr="Une image contenant dessin&#10;&#10;Description générée automatiquement">
            <a:extLst>
              <a:ext uri="{FF2B5EF4-FFF2-40B4-BE49-F238E27FC236}">
                <a16:creationId xmlns:a16="http://schemas.microsoft.com/office/drawing/2014/main" id="{9F136598-F48B-094E-B31E-BD2B65286F1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58210" y="6211592"/>
            <a:ext cx="2475980" cy="427166"/>
          </a:xfrm>
          <a:prstGeom prst="rect">
            <a:avLst/>
          </a:prstGeom>
        </p:spPr>
      </p:pic>
    </p:spTree>
    <p:extLst>
      <p:ext uri="{BB962C8B-B14F-4D97-AF65-F5344CB8AC3E}">
        <p14:creationId xmlns:p14="http://schemas.microsoft.com/office/powerpoint/2010/main" val="28793584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D6C27C-AA87-4CE7-B331-A42F19F448C5}" type="datetimeFigureOut">
              <a:rPr lang="en-GB" smtClean="0"/>
              <a:t>16/02/2024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79D4036-9AC4-4297-8CCC-B207E373C933}" type="slidenum">
              <a:rPr lang="en-GB" smtClean="0"/>
              <a:t>‹#›</a:t>
            </a:fld>
            <a:endParaRPr lang="en-GB"/>
          </a:p>
        </p:txBody>
      </p:sp>
    </p:spTree>
    <p:extLst>
      <p:ext uri="{BB962C8B-B14F-4D97-AF65-F5344CB8AC3E}">
        <p14:creationId xmlns:p14="http://schemas.microsoft.com/office/powerpoint/2010/main" val="42799568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20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7763" indent="0">
              <a:buNone/>
              <a:defRPr sz="1600"/>
            </a:lvl2pPr>
            <a:lvl3pPr marL="1215750" indent="0">
              <a:buNone/>
              <a:defRPr sz="1333"/>
            </a:lvl3pPr>
            <a:lvl4pPr marL="1823586" indent="0">
              <a:buNone/>
              <a:defRPr sz="1200"/>
            </a:lvl4pPr>
            <a:lvl5pPr marL="2431498" indent="0">
              <a:buNone/>
              <a:defRPr sz="1200"/>
            </a:lvl5pPr>
            <a:lvl6pPr marL="3039260" indent="0">
              <a:buNone/>
              <a:defRPr sz="1200"/>
            </a:lvl6pPr>
            <a:lvl7pPr marL="3647023" indent="0">
              <a:buNone/>
              <a:defRPr sz="1200"/>
            </a:lvl7pPr>
            <a:lvl8pPr marL="4254964" indent="0">
              <a:buNone/>
              <a:defRPr sz="1200"/>
            </a:lvl8pPr>
            <a:lvl9pPr marL="486282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AD6C27C-AA87-4CE7-B331-A42F19F448C5}" type="datetimeFigureOut">
              <a:rPr lang="en-GB" smtClean="0"/>
              <a:t>16/02/2024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9D4036-9AC4-4297-8CCC-B207E373C933}" type="slidenum">
              <a:rPr lang="en-GB" smtClean="0"/>
              <a:t>‹#›</a:t>
            </a:fld>
            <a:endParaRPr lang="en-GB"/>
          </a:p>
        </p:txBody>
      </p:sp>
    </p:spTree>
    <p:extLst>
      <p:ext uri="{BB962C8B-B14F-4D97-AF65-F5344CB8AC3E}">
        <p14:creationId xmlns:p14="http://schemas.microsoft.com/office/powerpoint/2010/main" val="13052963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7763" indent="0">
              <a:buNone/>
              <a:defRPr sz="3733"/>
            </a:lvl2pPr>
            <a:lvl3pPr marL="1215750" indent="0">
              <a:buNone/>
              <a:defRPr sz="3200"/>
            </a:lvl3pPr>
            <a:lvl4pPr marL="1823586" indent="0">
              <a:buNone/>
              <a:defRPr sz="2667"/>
            </a:lvl4pPr>
            <a:lvl5pPr marL="2431498" indent="0">
              <a:buNone/>
              <a:defRPr sz="2667"/>
            </a:lvl5pPr>
            <a:lvl6pPr marL="3039260" indent="0">
              <a:buNone/>
              <a:defRPr sz="2667"/>
            </a:lvl6pPr>
            <a:lvl7pPr marL="3647023" indent="0">
              <a:buNone/>
              <a:defRPr sz="2667"/>
            </a:lvl7pPr>
            <a:lvl8pPr marL="4254964" indent="0">
              <a:buNone/>
              <a:defRPr sz="2667"/>
            </a:lvl8pPr>
            <a:lvl9pPr marL="4862828" indent="0">
              <a:buNone/>
              <a:defRPr sz="2667"/>
            </a:lvl9pPr>
          </a:lstStyle>
          <a:p>
            <a:endParaRPr lang="en-GB"/>
          </a:p>
        </p:txBody>
      </p:sp>
      <p:sp>
        <p:nvSpPr>
          <p:cNvPr id="4" name="Text Placeholder 3"/>
          <p:cNvSpPr>
            <a:spLocks noGrp="1"/>
          </p:cNvSpPr>
          <p:nvPr>
            <p:ph type="body" sz="half" idx="2"/>
          </p:nvPr>
        </p:nvSpPr>
        <p:spPr>
          <a:xfrm>
            <a:off x="2389717" y="5367490"/>
            <a:ext cx="7315200" cy="804863"/>
          </a:xfrm>
        </p:spPr>
        <p:txBody>
          <a:bodyPr/>
          <a:lstStyle>
            <a:lvl1pPr marL="0" indent="0">
              <a:buNone/>
              <a:defRPr sz="1867"/>
            </a:lvl1pPr>
            <a:lvl2pPr marL="607763" indent="0">
              <a:buNone/>
              <a:defRPr sz="1600"/>
            </a:lvl2pPr>
            <a:lvl3pPr marL="1215750" indent="0">
              <a:buNone/>
              <a:defRPr sz="1333"/>
            </a:lvl3pPr>
            <a:lvl4pPr marL="1823586" indent="0">
              <a:buNone/>
              <a:defRPr sz="1200"/>
            </a:lvl4pPr>
            <a:lvl5pPr marL="2431498" indent="0">
              <a:buNone/>
              <a:defRPr sz="1200"/>
            </a:lvl5pPr>
            <a:lvl6pPr marL="3039260" indent="0">
              <a:buNone/>
              <a:defRPr sz="1200"/>
            </a:lvl6pPr>
            <a:lvl7pPr marL="3647023" indent="0">
              <a:buNone/>
              <a:defRPr sz="1200"/>
            </a:lvl7pPr>
            <a:lvl8pPr marL="4254964" indent="0">
              <a:buNone/>
              <a:defRPr sz="1200"/>
            </a:lvl8pPr>
            <a:lvl9pPr marL="486282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AD6C27C-AA87-4CE7-B331-A42F19F448C5}" type="datetimeFigureOut">
              <a:rPr lang="en-GB" smtClean="0"/>
              <a:t>16/02/2024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9D4036-9AC4-4297-8CCC-B207E373C933}" type="slidenum">
              <a:rPr lang="en-GB" smtClean="0"/>
              <a:t>‹#›</a:t>
            </a:fld>
            <a:endParaRPr lang="en-GB"/>
          </a:p>
        </p:txBody>
      </p:sp>
    </p:spTree>
    <p:extLst>
      <p:ext uri="{BB962C8B-B14F-4D97-AF65-F5344CB8AC3E}">
        <p14:creationId xmlns:p14="http://schemas.microsoft.com/office/powerpoint/2010/main" val="29975452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AD6C27C-AA87-4CE7-B331-A42F19F448C5}" type="datetimeFigureOut">
              <a:rPr lang="en-GB" smtClean="0"/>
              <a:t>16/02/2024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9D4036-9AC4-4297-8CCC-B207E373C933}" type="slidenum">
              <a:rPr lang="en-GB" smtClean="0"/>
              <a:t>‹#›</a:t>
            </a:fld>
            <a:endParaRPr lang="en-GB"/>
          </a:p>
        </p:txBody>
      </p:sp>
    </p:spTree>
    <p:extLst>
      <p:ext uri="{BB962C8B-B14F-4D97-AF65-F5344CB8AC3E}">
        <p14:creationId xmlns:p14="http://schemas.microsoft.com/office/powerpoint/2010/main" val="298868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AD6C27C-AA87-4CE7-B331-A42F19F448C5}" type="datetimeFigureOut">
              <a:rPr lang="en-GB" smtClean="0"/>
              <a:t>16/02/2024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9D4036-9AC4-4297-8CCC-B207E373C933}" type="slidenum">
              <a:rPr lang="en-GB" smtClean="0"/>
              <a:t>‹#›</a:t>
            </a:fld>
            <a:endParaRPr lang="en-GB"/>
          </a:p>
        </p:txBody>
      </p:sp>
    </p:spTree>
    <p:extLst>
      <p:ext uri="{BB962C8B-B14F-4D97-AF65-F5344CB8AC3E}">
        <p14:creationId xmlns:p14="http://schemas.microsoft.com/office/powerpoint/2010/main" val="2629311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05740" rIns="205740" anchor="ctr" anchorCtr="1">
            <a:normAutofit/>
          </a:bodyPr>
          <a:lstStyle>
            <a:lvl1pPr algn="ctr">
              <a:defRPr sz="3867">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5" y="4352545"/>
            <a:ext cx="6801612" cy="1239895"/>
          </a:xfrm>
          <a:noFill/>
        </p:spPr>
        <p:txBody>
          <a:bodyPr>
            <a:normAutofit/>
          </a:bodyPr>
          <a:lstStyle>
            <a:lvl1pPr marL="0" indent="0" algn="ctr">
              <a:buNone/>
              <a:defRPr sz="2000">
                <a:solidFill>
                  <a:schemeClr val="tx1">
                    <a:lumMod val="75000"/>
                    <a:lumOff val="25000"/>
                  </a:schemeClr>
                </a:solidFill>
              </a:defRPr>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solidFill>
                  <a:srgbClr val="FFFFFF">
                    <a:alpha val="70000"/>
                  </a:srgbClr>
                </a:solidFill>
              </a:rPr>
              <a:pPr/>
              <a:t>2/16/2024</a:t>
            </a:fld>
            <a:endParaRPr lang="en-US" dirty="0">
              <a:solidFill>
                <a:srgbClr val="FFFFFF">
                  <a:alpha val="70000"/>
                </a:srgbClr>
              </a:solidFill>
            </a:endParaRPr>
          </a:p>
        </p:txBody>
      </p:sp>
      <p:sp>
        <p:nvSpPr>
          <p:cNvPr id="8" name="Footer Placeholder 7"/>
          <p:cNvSpPr>
            <a:spLocks noGrp="1"/>
          </p:cNvSpPr>
          <p:nvPr>
            <p:ph type="ftr" sz="quarter" idx="11"/>
          </p:nvPr>
        </p:nvSpPr>
        <p:spPr/>
        <p:txBody>
          <a:bodyPr/>
          <a:lstStyle/>
          <a:p>
            <a:endParaRPr lang="en-US" dirty="0">
              <a:solidFill>
                <a:srgbClr val="FFFFFF">
                  <a:alpha val="70000"/>
                </a:srgbClr>
              </a:solidFill>
            </a:endParaRPr>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0685014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solidFill>
                  <a:srgbClr val="000000">
                    <a:alpha val="70000"/>
                  </a:srgbClr>
                </a:solidFill>
              </a:rPr>
              <a:pPr/>
              <a:t>2/16/2024</a:t>
            </a:fld>
            <a:endParaRPr lang="en-US" dirty="0">
              <a:solidFill>
                <a:srgbClr val="000000">
                  <a:alpha val="70000"/>
                </a:srgbClr>
              </a:solidFill>
            </a:endParaRPr>
          </a:p>
        </p:txBody>
      </p:sp>
      <p:sp>
        <p:nvSpPr>
          <p:cNvPr id="8" name="Footer Placeholder 7"/>
          <p:cNvSpPr>
            <a:spLocks noGrp="1"/>
          </p:cNvSpPr>
          <p:nvPr>
            <p:ph type="ftr" sz="quarter" idx="11"/>
          </p:nvPr>
        </p:nvSpPr>
        <p:spPr/>
        <p:txBody>
          <a:bodyPr/>
          <a:lstStyle/>
          <a:p>
            <a:endParaRPr lang="en-US" dirty="0">
              <a:solidFill>
                <a:srgbClr val="000000">
                  <a:alpha val="70000"/>
                </a:srgbClr>
              </a:solidFill>
            </a:endParaRPr>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6854266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05740" rIns="205740" anchor="ctr" anchorCtr="1">
            <a:normAutofit/>
          </a:bodyPr>
          <a:lstStyle>
            <a:lvl1pPr>
              <a:defRPr sz="3867">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5" y="4352465"/>
            <a:ext cx="6801612" cy="1265083"/>
          </a:xfrm>
        </p:spPr>
        <p:txBody>
          <a:bodyPr anchor="t" anchorCtr="1">
            <a:normAutofit/>
          </a:bodyPr>
          <a:lstStyle>
            <a:lvl1pPr marL="0" indent="0">
              <a:buNone/>
              <a:defRPr sz="2000">
                <a:solidFill>
                  <a:schemeClr val="tx1"/>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solidFill>
                  <a:srgbClr val="FFFFFF">
                    <a:alpha val="70000"/>
                  </a:srgbClr>
                </a:solidFill>
              </a:rPr>
              <a:pPr/>
              <a:t>2/16/2024</a:t>
            </a:fld>
            <a:endParaRPr lang="en-US" dirty="0">
              <a:solidFill>
                <a:srgbClr val="FFFFFF">
                  <a:alpha val="70000"/>
                </a:srgbClr>
              </a:solidFill>
            </a:endParaRPr>
          </a:p>
        </p:txBody>
      </p:sp>
      <p:sp>
        <p:nvSpPr>
          <p:cNvPr id="8" name="Footer Placeholder 7"/>
          <p:cNvSpPr>
            <a:spLocks noGrp="1"/>
          </p:cNvSpPr>
          <p:nvPr>
            <p:ph type="ftr" sz="quarter" idx="11"/>
          </p:nvPr>
        </p:nvSpPr>
        <p:spPr/>
        <p:txBody>
          <a:bodyPr/>
          <a:lstStyle/>
          <a:p>
            <a:endParaRPr lang="en-US" dirty="0">
              <a:solidFill>
                <a:srgbClr val="FFFFFF">
                  <a:alpha val="70000"/>
                </a:srgbClr>
              </a:solidFill>
            </a:endParaRPr>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823921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5"/>
            <a:ext cx="4271771" cy="3101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7" y="2638045"/>
            <a:ext cx="4270247" cy="3101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solidFill>
                  <a:srgbClr val="000000">
                    <a:alpha val="70000"/>
                  </a:srgbClr>
                </a:solidFill>
              </a:rPr>
              <a:pPr/>
              <a:t>2/16/2024</a:t>
            </a:fld>
            <a:endParaRPr lang="en-US" dirty="0">
              <a:solidFill>
                <a:srgbClr val="000000">
                  <a:alpha val="70000"/>
                </a:srgbClr>
              </a:solidFill>
            </a:endParaRPr>
          </a:p>
        </p:txBody>
      </p:sp>
      <p:sp>
        <p:nvSpPr>
          <p:cNvPr id="9" name="Footer Placeholder 8"/>
          <p:cNvSpPr>
            <a:spLocks noGrp="1"/>
          </p:cNvSpPr>
          <p:nvPr>
            <p:ph type="ftr" sz="quarter" idx="11"/>
          </p:nvPr>
        </p:nvSpPr>
        <p:spPr/>
        <p:txBody>
          <a:bodyPr/>
          <a:lstStyle/>
          <a:p>
            <a:endParaRPr lang="en-US" dirty="0">
              <a:solidFill>
                <a:srgbClr val="000000">
                  <a:alpha val="70000"/>
                </a:srgbClr>
              </a:solidFill>
            </a:endParaRPr>
          </a:p>
        </p:txBody>
      </p:sp>
      <p:sp>
        <p:nvSpPr>
          <p:cNvPr id="10" name="Slide Number Placeholder 9"/>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865837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4"/>
            <a:ext cx="4270248" cy="704087"/>
          </a:xfrm>
        </p:spPr>
        <p:txBody>
          <a:bodyPr anchor="b" anchorCtr="1">
            <a:normAutofit/>
          </a:bodyPr>
          <a:lstStyle>
            <a:lvl1pPr marL="0" indent="0" algn="ctr">
              <a:buNone/>
              <a:defRPr sz="1867" b="0" cap="all" spc="100" baseline="0">
                <a:solidFill>
                  <a:schemeClr val="accent2">
                    <a:lumMod val="75000"/>
                  </a:schemeClr>
                </a:solidFill>
              </a:defRPr>
            </a:lvl1pPr>
            <a:lvl2pPr marL="457189" indent="0">
              <a:buNone/>
              <a:defRPr sz="1867"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1"/>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7" y="3143251"/>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4"/>
            <a:ext cx="4270248" cy="704087"/>
          </a:xfrm>
        </p:spPr>
        <p:txBody>
          <a:bodyPr anchor="b" anchorCtr="1">
            <a:normAutofit/>
          </a:bodyPr>
          <a:lstStyle>
            <a:lvl1pPr marL="0" indent="0" algn="ctr">
              <a:buNone/>
              <a:defRPr sz="1867" b="0" cap="all" spc="100" baseline="0">
                <a:solidFill>
                  <a:schemeClr val="accent2">
                    <a:lumMod val="75000"/>
                  </a:schemeClr>
                </a:solidFill>
              </a:defRPr>
            </a:lvl1pPr>
            <a:lvl2pPr marL="457189" indent="0">
              <a:buNone/>
              <a:defRPr sz="1867"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solidFill>
                  <a:srgbClr val="000000">
                    <a:alpha val="70000"/>
                  </a:srgbClr>
                </a:solidFill>
              </a:rPr>
              <a:pPr/>
              <a:t>2/16/2024</a:t>
            </a:fld>
            <a:endParaRPr lang="en-US" dirty="0">
              <a:solidFill>
                <a:srgbClr val="000000">
                  <a:alpha val="70000"/>
                </a:srgbClr>
              </a:solidFill>
            </a:endParaRPr>
          </a:p>
        </p:txBody>
      </p:sp>
      <p:sp>
        <p:nvSpPr>
          <p:cNvPr id="8" name="Footer Placeholder 7"/>
          <p:cNvSpPr>
            <a:spLocks noGrp="1"/>
          </p:cNvSpPr>
          <p:nvPr>
            <p:ph type="ftr" sz="quarter" idx="11"/>
          </p:nvPr>
        </p:nvSpPr>
        <p:spPr/>
        <p:txBody>
          <a:bodyPr/>
          <a:lstStyle/>
          <a:p>
            <a:endParaRPr lang="en-US" dirty="0">
              <a:solidFill>
                <a:srgbClr val="000000">
                  <a:alpha val="70000"/>
                </a:srgbClr>
              </a:solidFill>
            </a:endParaRPr>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82242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 - Titre, Sous-Titre, Texte">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88040A-34EF-7543-A5E6-C4639865C9E0}"/>
              </a:ext>
            </a:extLst>
          </p:cNvPr>
          <p:cNvSpPr>
            <a:spLocks noGrp="1"/>
          </p:cNvSpPr>
          <p:nvPr>
            <p:ph type="ctrTitle" hasCustomPrompt="1"/>
          </p:nvPr>
        </p:nvSpPr>
        <p:spPr>
          <a:xfrm>
            <a:off x="838200" y="673046"/>
            <a:ext cx="10460420" cy="693299"/>
          </a:xfrm>
          <a:prstGeom prst="rect">
            <a:avLst/>
          </a:prstGeom>
        </p:spPr>
        <p:txBody>
          <a:bodyPr anchor="b"/>
          <a:lstStyle>
            <a:lvl1pPr algn="l">
              <a:defRPr sz="4000" b="0" i="0">
                <a:solidFill>
                  <a:srgbClr val="E7433C"/>
                </a:solidFill>
                <a:latin typeface="Nexa Light" panose="02000000000000000000" pitchFamily="2" charset="77"/>
              </a:defRPr>
            </a:lvl1pPr>
          </a:lstStyle>
          <a:p>
            <a:r>
              <a:rPr lang="fr-FR" dirty="0"/>
              <a:t>TITRE</a:t>
            </a:r>
          </a:p>
        </p:txBody>
      </p:sp>
      <p:sp>
        <p:nvSpPr>
          <p:cNvPr id="7" name="Espace réservé du texte 6">
            <a:extLst>
              <a:ext uri="{FF2B5EF4-FFF2-40B4-BE49-F238E27FC236}">
                <a16:creationId xmlns:a16="http://schemas.microsoft.com/office/drawing/2014/main" id="{B0A045B6-811A-AE4C-B6C0-5F09179107D2}"/>
              </a:ext>
            </a:extLst>
          </p:cNvPr>
          <p:cNvSpPr>
            <a:spLocks noGrp="1"/>
          </p:cNvSpPr>
          <p:nvPr>
            <p:ph type="body" sz="quarter" idx="12" hasCustomPrompt="1"/>
          </p:nvPr>
        </p:nvSpPr>
        <p:spPr>
          <a:xfrm>
            <a:off x="838582" y="2255761"/>
            <a:ext cx="10460038" cy="355862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r>
              <a:rPr lang="fr-FR" dirty="0"/>
              <a:t> </a:t>
            </a:r>
            <a:r>
              <a:rPr lang="fr-FR" dirty="0" err="1"/>
              <a:t>curulium</a:t>
            </a:r>
            <a:r>
              <a:rPr lang="fr-FR" dirty="0"/>
              <a:t> </a:t>
            </a:r>
            <a:r>
              <a:rPr lang="fr-FR" dirty="0" err="1"/>
              <a:t>eventu</a:t>
            </a:r>
            <a:r>
              <a:rPr lang="fr-FR" dirty="0"/>
              <a:t> </a:t>
            </a:r>
            <a:r>
              <a:rPr lang="fr-FR" dirty="0" err="1"/>
              <a:t>pendentem</a:t>
            </a:r>
            <a:r>
              <a:rPr lang="fr-FR" dirty="0"/>
              <a:t>. </a:t>
            </a:r>
            <a:r>
              <a:rPr lang="fr-FR" dirty="0" err="1"/>
              <a:t>haec</a:t>
            </a:r>
            <a:r>
              <a:rPr lang="fr-FR" dirty="0"/>
              <a:t> </a:t>
            </a:r>
            <a:r>
              <a:rPr lang="fr-FR" dirty="0" err="1"/>
              <a:t>similiaque</a:t>
            </a:r>
            <a:r>
              <a:rPr lang="fr-FR" dirty="0"/>
              <a:t> </a:t>
            </a:r>
            <a:r>
              <a:rPr lang="fr-FR" dirty="0" err="1"/>
              <a:t>memorabile</a:t>
            </a:r>
            <a:r>
              <a:rPr lang="fr-FR" dirty="0"/>
              <a:t> nihil </a:t>
            </a:r>
            <a:r>
              <a:rPr lang="fr-FR" dirty="0" err="1"/>
              <a:t>vel</a:t>
            </a:r>
            <a:r>
              <a:rPr lang="fr-FR" dirty="0"/>
              <a:t> </a:t>
            </a:r>
            <a:r>
              <a:rPr lang="fr-FR" dirty="0" err="1"/>
              <a:t>serium</a:t>
            </a:r>
            <a:r>
              <a:rPr lang="fr-FR" dirty="0"/>
              <a:t> agi </a:t>
            </a:r>
            <a:r>
              <a:rPr lang="fr-FR" dirty="0" err="1"/>
              <a:t>Romae</a:t>
            </a:r>
            <a:r>
              <a:rPr lang="fr-FR" dirty="0"/>
              <a:t> </a:t>
            </a:r>
            <a:r>
              <a:rPr lang="fr-FR" dirty="0" err="1"/>
              <a:t>permittunt</a:t>
            </a:r>
            <a:r>
              <a:rPr lang="fr-FR" dirty="0"/>
              <a:t>. ergo </a:t>
            </a:r>
            <a:r>
              <a:rPr lang="fr-FR" dirty="0" err="1"/>
              <a:t>redeundum</a:t>
            </a:r>
            <a:r>
              <a:rPr lang="fr-FR" dirty="0"/>
              <a:t> ad </a:t>
            </a:r>
            <a:r>
              <a:rPr lang="fr-FR" dirty="0" err="1"/>
              <a:t>textum</a:t>
            </a:r>
            <a:r>
              <a:rPr lang="fr-FR" dirty="0"/>
              <a:t>.</a:t>
            </a:r>
          </a:p>
          <a:p>
            <a:endParaRPr lang="fr-FR" dirty="0"/>
          </a:p>
        </p:txBody>
      </p:sp>
      <p:sp>
        <p:nvSpPr>
          <p:cNvPr id="11" name="Espace réservé du texte 10">
            <a:extLst>
              <a:ext uri="{FF2B5EF4-FFF2-40B4-BE49-F238E27FC236}">
                <a16:creationId xmlns:a16="http://schemas.microsoft.com/office/drawing/2014/main" id="{BE4A9908-5A7B-D440-9B35-A539D12846EB}"/>
              </a:ext>
            </a:extLst>
          </p:cNvPr>
          <p:cNvSpPr>
            <a:spLocks noGrp="1"/>
          </p:cNvSpPr>
          <p:nvPr>
            <p:ph type="body" sz="quarter" idx="13" hasCustomPrompt="1"/>
          </p:nvPr>
        </p:nvSpPr>
        <p:spPr>
          <a:xfrm>
            <a:off x="838200" y="1610139"/>
            <a:ext cx="10460038" cy="407116"/>
          </a:xfrm>
          <a:prstGeom prst="rect">
            <a:avLst/>
          </a:prstGeom>
        </p:spPr>
        <p:txBody>
          <a:bodyPr/>
          <a:lstStyle>
            <a:lvl1pPr marL="0" indent="0">
              <a:buNone/>
              <a:defRPr sz="2000" b="1">
                <a:latin typeface="+mn-lt"/>
              </a:defRPr>
            </a:lvl1pPr>
          </a:lstStyle>
          <a:p>
            <a:r>
              <a:rPr lang="fr-FR" dirty="0"/>
              <a:t>Sous-Titre</a:t>
            </a:r>
          </a:p>
        </p:txBody>
      </p:sp>
      <p:pic>
        <p:nvPicPr>
          <p:cNvPr id="6" name="Image 5">
            <a:extLst>
              <a:ext uri="{FF2B5EF4-FFF2-40B4-BE49-F238E27FC236}">
                <a16:creationId xmlns:a16="http://schemas.microsoft.com/office/drawing/2014/main" id="{A3F05CF2-C371-3A43-BAD5-08AE25A42A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7573" y="6215556"/>
            <a:ext cx="2476617" cy="427952"/>
          </a:xfrm>
          <a:prstGeom prst="rect">
            <a:avLst/>
          </a:prstGeom>
        </p:spPr>
      </p:pic>
    </p:spTree>
    <p:extLst>
      <p:ext uri="{BB962C8B-B14F-4D97-AF65-F5344CB8AC3E}">
        <p14:creationId xmlns:p14="http://schemas.microsoft.com/office/powerpoint/2010/main" val="10171972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solidFill>
                  <a:srgbClr val="000000">
                    <a:alpha val="70000"/>
                  </a:srgbClr>
                </a:solidFill>
              </a:rPr>
              <a:pPr/>
              <a:t>2/16/2024</a:t>
            </a:fld>
            <a:endParaRPr lang="en-US" dirty="0">
              <a:solidFill>
                <a:srgbClr val="000000">
                  <a:alpha val="70000"/>
                </a:srgbClr>
              </a:solidFill>
            </a:endParaRPr>
          </a:p>
        </p:txBody>
      </p:sp>
      <p:sp>
        <p:nvSpPr>
          <p:cNvPr id="4" name="Footer Placeholder 3"/>
          <p:cNvSpPr>
            <a:spLocks noGrp="1"/>
          </p:cNvSpPr>
          <p:nvPr>
            <p:ph type="ftr" sz="quarter" idx="11"/>
          </p:nvPr>
        </p:nvSpPr>
        <p:spPr/>
        <p:txBody>
          <a:bodyPr/>
          <a:lstStyle/>
          <a:p>
            <a:endParaRPr lang="en-US" dirty="0">
              <a:solidFill>
                <a:srgbClr val="000000">
                  <a:alpha val="70000"/>
                </a:srgbClr>
              </a:solidFill>
            </a:endParaRPr>
          </a:p>
        </p:txBody>
      </p:sp>
      <p:sp>
        <p:nvSpPr>
          <p:cNvPr id="5" name="Slide Number Placeholder 4"/>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7514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solidFill>
                  <a:srgbClr val="000000">
                    <a:alpha val="70000"/>
                  </a:srgbClr>
                </a:solidFill>
              </a:rPr>
              <a:pPr/>
              <a:t>2/16/2024</a:t>
            </a:fld>
            <a:endParaRPr lang="en-US" dirty="0">
              <a:solidFill>
                <a:srgbClr val="000000">
                  <a:alpha val="70000"/>
                </a:srgbClr>
              </a:solidFill>
            </a:endParaRPr>
          </a:p>
        </p:txBody>
      </p:sp>
      <p:sp>
        <p:nvSpPr>
          <p:cNvPr id="3" name="Footer Placeholder 2"/>
          <p:cNvSpPr>
            <a:spLocks noGrp="1"/>
          </p:cNvSpPr>
          <p:nvPr>
            <p:ph type="ftr" sz="quarter" idx="11"/>
          </p:nvPr>
        </p:nvSpPr>
        <p:spPr/>
        <p:txBody>
          <a:bodyPr/>
          <a:lstStyle/>
          <a:p>
            <a:endParaRPr lang="en-US" dirty="0">
              <a:solidFill>
                <a:srgbClr val="000000">
                  <a:alpha val="70000"/>
                </a:srgbClr>
              </a:solidFill>
            </a:endParaRPr>
          </a:p>
        </p:txBody>
      </p:sp>
      <p:sp>
        <p:nvSpPr>
          <p:cNvPr id="4" name="Slide Number Placeholder 3"/>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42693997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9"/>
            <a:ext cx="4486656" cy="1141497"/>
          </a:xfrm>
          <a:solidFill>
            <a:srgbClr val="FFFFFF"/>
          </a:solidFill>
          <a:ln>
            <a:solidFill>
              <a:srgbClr val="404040"/>
            </a:solidFill>
          </a:ln>
        </p:spPr>
        <p:txBody>
          <a:bodyPr anchor="ctr" anchorCtr="1">
            <a:normAutofit/>
          </a:bodyPr>
          <a:lstStyle>
            <a:lvl1pPr>
              <a:defRPr sz="2267">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9"/>
            <a:ext cx="3794760" cy="2194036"/>
          </a:xfrm>
        </p:spPr>
        <p:txBody>
          <a:bodyPr anchor="t" anchorCtr="1">
            <a:normAutofit/>
          </a:bodyPr>
          <a:lstStyle>
            <a:lvl1pPr marL="0" indent="0" algn="ctr">
              <a:buNone/>
              <a:defRPr sz="1467">
                <a:solidFill>
                  <a:srgbClr val="FFFFFF"/>
                </a:solidFill>
              </a:defRPr>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solidFill>
                  <a:srgbClr val="000000">
                    <a:alpha val="70000"/>
                  </a:srgbClr>
                </a:solidFill>
              </a:rPr>
              <a:pPr/>
              <a:t>2/16/2024</a:t>
            </a:fld>
            <a:endParaRPr lang="en-US" dirty="0">
              <a:solidFill>
                <a:srgbClr val="000000">
                  <a:alpha val="70000"/>
                </a:srgbClr>
              </a:solidFill>
            </a:endParaRP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4105345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2"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9" cy="1134640"/>
          </a:xfrm>
          <a:solidFill>
            <a:srgbClr val="FFFFFF"/>
          </a:solidFill>
          <a:ln>
            <a:solidFill>
              <a:srgbClr val="404040"/>
            </a:solidFill>
          </a:ln>
        </p:spPr>
        <p:txBody>
          <a:bodyPr anchor="ctr" anchorCtr="1">
            <a:noAutofit/>
          </a:bodyPr>
          <a:lstStyle>
            <a:lvl1pPr>
              <a:defRPr sz="2267">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6001"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15568" y="3549919"/>
            <a:ext cx="3794760" cy="2194037"/>
          </a:xfrm>
        </p:spPr>
        <p:txBody>
          <a:bodyPr anchor="t" anchorCtr="1">
            <a:normAutofit/>
          </a:bodyPr>
          <a:lstStyle>
            <a:lvl1pPr marL="0" indent="0" algn="ctr">
              <a:buNone/>
              <a:defRPr sz="1467">
                <a:solidFill>
                  <a:srgbClr val="FFFFFF"/>
                </a:solidFill>
              </a:defRPr>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pPr/>
              <a:t>2/16/2024</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2491958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solidFill>
                  <a:srgbClr val="000000">
                    <a:alpha val="70000"/>
                  </a:srgbClr>
                </a:solidFill>
              </a:rPr>
              <a:pPr/>
              <a:t>2/16/2024</a:t>
            </a:fld>
            <a:endParaRPr lang="en-US" dirty="0">
              <a:solidFill>
                <a:srgbClr val="000000">
                  <a:alpha val="70000"/>
                </a:srgbClr>
              </a:solidFill>
            </a:endParaRPr>
          </a:p>
        </p:txBody>
      </p:sp>
      <p:sp>
        <p:nvSpPr>
          <p:cNvPr id="5" name="Footer Placeholder 4"/>
          <p:cNvSpPr>
            <a:spLocks noGrp="1"/>
          </p:cNvSpPr>
          <p:nvPr>
            <p:ph type="ftr" sz="quarter" idx="11"/>
          </p:nvPr>
        </p:nvSpPr>
        <p:spPr/>
        <p:txBody>
          <a:bodyPr/>
          <a:lstStyle/>
          <a:p>
            <a:endParaRPr lang="en-US" dirty="0">
              <a:solidFill>
                <a:srgbClr val="000000">
                  <a:alpha val="70000"/>
                </a:srgbClr>
              </a:solidFill>
            </a:endParaRPr>
          </a:p>
        </p:txBody>
      </p:sp>
      <p:sp>
        <p:nvSpPr>
          <p:cNvPr id="6" name="Slide Number Placeholder 5"/>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836657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7"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solidFill>
                  <a:srgbClr val="000000">
                    <a:alpha val="70000"/>
                  </a:srgbClr>
                </a:solidFill>
              </a:rPr>
              <a:pPr/>
              <a:t>2/16/2024</a:t>
            </a:fld>
            <a:endParaRPr lang="en-US" dirty="0">
              <a:solidFill>
                <a:srgbClr val="000000">
                  <a:alpha val="70000"/>
                </a:srgbClr>
              </a:solidFill>
            </a:endParaRPr>
          </a:p>
        </p:txBody>
      </p:sp>
      <p:sp>
        <p:nvSpPr>
          <p:cNvPr id="5" name="Footer Placeholder 4"/>
          <p:cNvSpPr>
            <a:spLocks noGrp="1"/>
          </p:cNvSpPr>
          <p:nvPr>
            <p:ph type="ftr" sz="quarter" idx="11"/>
          </p:nvPr>
        </p:nvSpPr>
        <p:spPr/>
        <p:txBody>
          <a:bodyPr/>
          <a:lstStyle/>
          <a:p>
            <a:endParaRPr lang="en-US" dirty="0">
              <a:solidFill>
                <a:srgbClr val="000000">
                  <a:alpha val="70000"/>
                </a:srgbClr>
              </a:solidFill>
            </a:endParaRPr>
          </a:p>
        </p:txBody>
      </p:sp>
      <p:sp>
        <p:nvSpPr>
          <p:cNvPr id="6" name="Slide Number Placeholder 5"/>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7401535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65000"/>
              <a:lumOff val="35000"/>
            </a:schemeClr>
          </a:solidFill>
        </p:spPr>
        <p:txBody>
          <a:bodyPr rtlCol="0" anchor="ctr"/>
          <a:lstStyle>
            <a:lvl1pPr marL="0" indent="0" algn="ctr">
              <a:buNone/>
              <a:defRPr>
                <a:solidFill>
                  <a:schemeClr val="bg1"/>
                </a:solidFill>
              </a:defRPr>
            </a:lvl1pPr>
          </a:lstStyle>
          <a:p>
            <a:pPr rtl="0"/>
            <a:r>
              <a:rPr lang="en-GB" noProof="0"/>
              <a:t>Click icon to add picture</a:t>
            </a:r>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200" y="4517136"/>
            <a:ext cx="6581554" cy="1371600"/>
          </a:xfrm>
        </p:spPr>
        <p:txBody>
          <a:bodyPr rtlCol="0">
            <a:normAutofit/>
          </a:bodyPr>
          <a:lstStyle>
            <a:lvl1pPr>
              <a:lnSpc>
                <a:spcPts val="4600"/>
              </a:lnSpc>
              <a:defRPr sz="3600" cap="all" baseline="0">
                <a:solidFill>
                  <a:schemeClr val="bg1"/>
                </a:solidFill>
              </a:defRPr>
            </a:lvl1pPr>
          </a:lstStyle>
          <a:p>
            <a:pPr rtl="0"/>
            <a:r>
              <a:rPr lang="en-GB" noProof="0"/>
              <a:t>Click to edit Master title style</a:t>
            </a:r>
          </a:p>
        </p:txBody>
      </p:sp>
    </p:spTree>
    <p:extLst>
      <p:ext uri="{BB962C8B-B14F-4D97-AF65-F5344CB8AC3E}">
        <p14:creationId xmlns:p14="http://schemas.microsoft.com/office/powerpoint/2010/main" val="12583625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50000"/>
              <a:lumOff val="50000"/>
            </a:schemeClr>
          </a:solidFill>
        </p:spPr>
        <p:txBody>
          <a:bodyPr rtlCol="0" anchor="ctr"/>
          <a:lstStyle>
            <a:lvl1pPr marL="0" indent="0">
              <a:buNone/>
              <a:defRPr>
                <a:solidFill>
                  <a:schemeClr val="bg1"/>
                </a:solidFill>
              </a:defRPr>
            </a:lvl1pPr>
          </a:lstStyle>
          <a:p>
            <a:pPr rtl="0"/>
            <a:r>
              <a:rPr lang="en-GB" noProof="0"/>
              <a:t>Click icon to add picture</a:t>
            </a:r>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p:txBody>
          <a:bodyPr rtlCol="0"/>
          <a:lstStyle>
            <a:lvl1pPr>
              <a:defRPr cap="all" baseline="0">
                <a:solidFill>
                  <a:schemeClr val="bg1"/>
                </a:solidFill>
              </a:defRPr>
            </a:lvl1pPr>
          </a:lstStyle>
          <a:p>
            <a:pPr rtl="0"/>
            <a:r>
              <a:rPr lang="en-GB" noProof="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0" y="2240280"/>
            <a:ext cx="4645152" cy="4197096"/>
          </a:xfrm>
          <a:prstGeom prst="rect">
            <a:avLst/>
          </a:prstGeom>
        </p:spPr>
        <p:txBody>
          <a:bodyPr rtlCol="0"/>
          <a:lstStyle>
            <a:lvl1pPr marL="0" indent="0">
              <a:lnSpc>
                <a:spcPts val="28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rtl="0"/>
            <a:r>
              <a:rPr lang="en-GB" noProof="0"/>
              <a:t>Click to edit text</a:t>
            </a:r>
          </a:p>
        </p:txBody>
      </p:sp>
      <p:sp>
        <p:nvSpPr>
          <p:cNvPr id="7" name="Text Placeholder 6">
            <a:extLst>
              <a:ext uri="{FF2B5EF4-FFF2-40B4-BE49-F238E27FC236}">
                <a16:creationId xmlns:a16="http://schemas.microsoft.com/office/drawing/2014/main" id="{EC1CB8E8-F58A-4B26-B8AA-8977FC608E83}"/>
              </a:ext>
            </a:extLst>
          </p:cNvPr>
          <p:cNvSpPr>
            <a:spLocks noGrp="1"/>
          </p:cNvSpPr>
          <p:nvPr>
            <p:ph type="body" sz="quarter" idx="15" hasCustomPrompt="1"/>
          </p:nvPr>
        </p:nvSpPr>
        <p:spPr>
          <a:xfrm>
            <a:off x="630936" y="4498848"/>
            <a:ext cx="2121408" cy="621792"/>
          </a:xfrm>
          <a:prstGeom prst="rect">
            <a:avLst/>
          </a:prstGeom>
        </p:spPr>
        <p:txBody>
          <a:bodyPr lIns="0" rtlCol="0"/>
          <a:lstStyle>
            <a:lvl1pPr marL="0" indent="0">
              <a:lnSpc>
                <a:spcPts val="1800"/>
              </a:lnSpc>
              <a:spcBef>
                <a:spcPts val="0"/>
              </a:spcBef>
              <a:buNone/>
              <a:defRPr sz="1200" b="1"/>
            </a:lvl1pPr>
            <a:lvl2pPr marL="457200" indent="0">
              <a:lnSpc>
                <a:spcPts val="1800"/>
              </a:lnSpc>
              <a:spcBef>
                <a:spcPts val="0"/>
              </a:spcBef>
              <a:buNone/>
              <a:defRPr sz="1200" b="1"/>
            </a:lvl2pPr>
            <a:lvl3pPr marL="914400" indent="0">
              <a:lnSpc>
                <a:spcPts val="1800"/>
              </a:lnSpc>
              <a:spcBef>
                <a:spcPts val="0"/>
              </a:spcBef>
              <a:buNone/>
              <a:defRPr sz="1200" b="1"/>
            </a:lvl3pPr>
            <a:lvl4pPr marL="1371600" indent="0">
              <a:lnSpc>
                <a:spcPts val="1800"/>
              </a:lnSpc>
              <a:spcBef>
                <a:spcPts val="0"/>
              </a:spcBef>
              <a:buNone/>
              <a:defRPr sz="1200" b="1"/>
            </a:lvl4pPr>
            <a:lvl5pPr marL="1828800" indent="0">
              <a:lnSpc>
                <a:spcPts val="1800"/>
              </a:lnSpc>
              <a:spcBef>
                <a:spcPts val="0"/>
              </a:spcBef>
              <a:buNone/>
              <a:defRPr sz="1200" b="1"/>
            </a:lvl5pPr>
          </a:lstStyle>
          <a:p>
            <a:pPr lvl="0" rtl="0"/>
            <a:r>
              <a:rPr lang="en-GB" noProof="0"/>
              <a:t>Click to text</a:t>
            </a:r>
          </a:p>
        </p:txBody>
      </p:sp>
    </p:spTree>
    <p:extLst>
      <p:ext uri="{BB962C8B-B14F-4D97-AF65-F5344CB8AC3E}">
        <p14:creationId xmlns:p14="http://schemas.microsoft.com/office/powerpoint/2010/main" val="18107946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alette Balance act">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rtlCol="0" anchor="b" anchorCtr="0">
            <a:normAutofit/>
          </a:bodyPr>
          <a:lstStyle>
            <a:lvl1pPr>
              <a:lnSpc>
                <a:spcPts val="4000"/>
              </a:lnSpc>
              <a:defRPr sz="3200" cap="all" baseline="0"/>
            </a:lvl1pPr>
          </a:lstStyle>
          <a:p>
            <a:pPr rtl="0"/>
            <a:r>
              <a:rPr lang="en-GB" noProof="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rtlCol="0"/>
          <a:lstStyle>
            <a:lvl1pPr>
              <a:defRPr sz="2000"/>
            </a:lvl1pPr>
          </a:lstStyle>
          <a:p>
            <a:pPr rtl="0"/>
            <a:r>
              <a:rPr lang="en-GB" noProof="0"/>
              <a:t>Click icon to add picture</a:t>
            </a:r>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rtlCol="0"/>
          <a:lstStyle>
            <a:lvl1pPr>
              <a:defRPr sz="2000"/>
            </a:lvl1pPr>
          </a:lstStyle>
          <a:p>
            <a:pPr rtl="0"/>
            <a:r>
              <a:rPr lang="en-GB" noProof="0"/>
              <a:t>Click icon to add picture</a:t>
            </a:r>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rtlCol="0"/>
          <a:lstStyle>
            <a:lvl1pPr>
              <a:defRPr sz="2000"/>
            </a:lvl1pPr>
          </a:lstStyle>
          <a:p>
            <a:pPr rtl="0"/>
            <a:r>
              <a:rPr lang="en-GB" noProof="0"/>
              <a:t>Click icon to add picture</a:t>
            </a:r>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rtlCol="0"/>
          <a:lstStyle>
            <a:lvl1pPr>
              <a:defRPr sz="2000"/>
            </a:lvl1pPr>
          </a:lstStyle>
          <a:p>
            <a:pPr rtl="0"/>
            <a:r>
              <a:rPr lang="en-GB" noProof="0"/>
              <a:t>Click icon to add picture</a:t>
            </a:r>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rtlCol="0"/>
          <a:lstStyle>
            <a:lvl1pPr>
              <a:defRPr sz="2000"/>
            </a:lvl1pPr>
          </a:lstStyle>
          <a:p>
            <a:pPr rtl="0"/>
            <a:r>
              <a:rPr lang="en-GB" noProof="0"/>
              <a:t>Click icon to add picture</a:t>
            </a:r>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rtlCol="0"/>
          <a:lstStyle>
            <a:lvl1pPr>
              <a:defRPr sz="2000"/>
            </a:lvl1pPr>
          </a:lstStyle>
          <a:p>
            <a:pPr rtl="0"/>
            <a:r>
              <a:rPr lang="en-GB" noProof="0"/>
              <a:t>Click icon to add picture</a:t>
            </a:r>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rtlCol="0"/>
          <a:lstStyle>
            <a:lvl1pPr>
              <a:defRPr sz="2000"/>
            </a:lvl1pPr>
          </a:lstStyle>
          <a:p>
            <a:pPr rtl="0"/>
            <a:r>
              <a:rPr lang="en-GB" noProof="0"/>
              <a:t>Click icon to add picture</a:t>
            </a:r>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rtlCol="0"/>
          <a:lstStyle>
            <a:lvl1pPr>
              <a:defRPr sz="2000"/>
            </a:lvl1pPr>
          </a:lstStyle>
          <a:p>
            <a:pPr rtl="0"/>
            <a:r>
              <a:rPr lang="en-GB" noProof="0"/>
              <a:t>Click icon to add picture</a:t>
            </a:r>
          </a:p>
        </p:txBody>
      </p:sp>
    </p:spTree>
    <p:extLst>
      <p:ext uri="{BB962C8B-B14F-4D97-AF65-F5344CB8AC3E}">
        <p14:creationId xmlns:p14="http://schemas.microsoft.com/office/powerpoint/2010/main" val="529165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mersive palette Balancing Act">
    <p:bg>
      <p:bgPr>
        <a:solidFill>
          <a:schemeClr val="accent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869985-B973-4011-9FA2-83D7EBB2EA53}"/>
              </a:ext>
            </a:extLst>
          </p:cNvPr>
          <p:cNvSpPr/>
          <p:nvPr userDrawn="1"/>
        </p:nvSpPr>
        <p:spPr>
          <a:xfrm>
            <a:off x="0" y="2400300"/>
            <a:ext cx="4267200" cy="4457700"/>
          </a:xfrm>
          <a:prstGeom prst="rect">
            <a:avLst/>
          </a:prstGeom>
          <a:solidFill>
            <a:srgbClr val="D29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99032"/>
            <a:ext cx="3619501" cy="877824"/>
          </a:xfrm>
        </p:spPr>
        <p:txBody>
          <a:bodyPr rtlCol="0"/>
          <a:lstStyle>
            <a:lvl1pPr>
              <a:defRPr cap="all" baseline="0">
                <a:solidFill>
                  <a:schemeClr val="bg1"/>
                </a:solidFill>
              </a:defRPr>
            </a:lvl1pPr>
          </a:lstStyle>
          <a:p>
            <a:pPr rtl="0"/>
            <a:r>
              <a:rPr lang="en-GB" noProof="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rtlCol="0"/>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rtl="0"/>
            <a:r>
              <a:rPr lang="en-GB" noProof="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254500" y="0"/>
            <a:ext cx="7480300" cy="6858000"/>
          </a:xfrm>
          <a:prstGeom prst="rect">
            <a:avLst/>
          </a:prstGeom>
        </p:spPr>
        <p:txBody>
          <a:bodyPr rtlCol="0" anchor="ctr"/>
          <a:lstStyle>
            <a:lvl1pPr marL="0" indent="0" algn="ctr">
              <a:buNone/>
              <a:defRPr>
                <a:solidFill>
                  <a:schemeClr val="bg1"/>
                </a:solidFill>
              </a:defRPr>
            </a:lvl1pPr>
          </a:lstStyle>
          <a:p>
            <a:pPr rtl="0"/>
            <a:r>
              <a:rPr lang="en-GB" noProof="0"/>
              <a:t>Click icon to add picture</a:t>
            </a:r>
          </a:p>
        </p:txBody>
      </p:sp>
      <p:sp>
        <p:nvSpPr>
          <p:cNvPr id="8" name="Rectangle 7">
            <a:extLst>
              <a:ext uri="{FF2B5EF4-FFF2-40B4-BE49-F238E27FC236}">
                <a16:creationId xmlns:a16="http://schemas.microsoft.com/office/drawing/2014/main" id="{E75D44F0-DADD-4DCC-82EC-FDB3E9878AA9}"/>
              </a:ext>
            </a:extLst>
          </p:cNvPr>
          <p:cNvSpPr/>
          <p:nvPr userDrawn="1"/>
        </p:nvSpPr>
        <p:spPr>
          <a:xfrm>
            <a:off x="11734800" y="4445000"/>
            <a:ext cx="457200" cy="2413000"/>
          </a:xfrm>
          <a:prstGeom prst="rect">
            <a:avLst/>
          </a:prstGeom>
          <a:solidFill>
            <a:srgbClr val="88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Rectangle 8">
            <a:extLst>
              <a:ext uri="{FF2B5EF4-FFF2-40B4-BE49-F238E27FC236}">
                <a16:creationId xmlns:a16="http://schemas.microsoft.com/office/drawing/2014/main" id="{28CFE2C9-8B6E-4DDA-A5EA-04581F7629F0}"/>
              </a:ext>
            </a:extLst>
          </p:cNvPr>
          <p:cNvSpPr/>
          <p:nvPr userDrawn="1"/>
        </p:nvSpPr>
        <p:spPr>
          <a:xfrm>
            <a:off x="11734800" y="0"/>
            <a:ext cx="457200" cy="4462272"/>
          </a:xfrm>
          <a:prstGeom prst="rect">
            <a:avLst/>
          </a:prstGeom>
          <a:solidFill>
            <a:srgbClr val="86A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15723639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 - Titre, Texte, Phot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838200" y="673046"/>
            <a:ext cx="5471159" cy="693299"/>
          </a:xfrm>
          <a:prstGeom prst="rect">
            <a:avLst/>
          </a:prstGeom>
        </p:spPr>
        <p:txBody>
          <a:bodyPr anchor="b"/>
          <a:lstStyle>
            <a:lvl1pPr algn="l">
              <a:defRPr sz="4000" b="0" i="0">
                <a:solidFill>
                  <a:srgbClr val="E7433C"/>
                </a:solidFill>
                <a:latin typeface="Nexa Light" panose="02000000000000000000" pitchFamily="2" charset="77"/>
              </a:defRPr>
            </a:lvl1pPr>
          </a:lstStyle>
          <a:p>
            <a:r>
              <a:rPr lang="fr-FR" dirty="0"/>
              <a:t>TITRE</a:t>
            </a:r>
          </a:p>
        </p:txBody>
      </p:sp>
      <p:pic>
        <p:nvPicPr>
          <p:cNvPr id="5" name="Image 4">
            <a:extLst>
              <a:ext uri="{FF2B5EF4-FFF2-40B4-BE49-F238E27FC236}">
                <a16:creationId xmlns:a16="http://schemas.microsoft.com/office/drawing/2014/main" id="{7035C743-0703-3748-A1C1-168E05AE37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85078" y="0"/>
            <a:ext cx="4906922" cy="6858000"/>
          </a:xfrm>
          <a:prstGeom prst="rect">
            <a:avLst/>
          </a:prstGeom>
        </p:spPr>
      </p:pic>
      <p:sp>
        <p:nvSpPr>
          <p:cNvPr id="6" name="Espace réservé du texte 6">
            <a:extLst>
              <a:ext uri="{FF2B5EF4-FFF2-40B4-BE49-F238E27FC236}">
                <a16:creationId xmlns:a16="http://schemas.microsoft.com/office/drawing/2014/main" id="{D1CE5B26-7831-6F44-B695-DE0621439F25}"/>
              </a:ext>
            </a:extLst>
          </p:cNvPr>
          <p:cNvSpPr>
            <a:spLocks noGrp="1"/>
          </p:cNvSpPr>
          <p:nvPr>
            <p:ph type="body" sz="quarter" idx="12" hasCustomPrompt="1"/>
          </p:nvPr>
        </p:nvSpPr>
        <p:spPr>
          <a:xfrm>
            <a:off x="838200" y="1649685"/>
            <a:ext cx="5471159" cy="45352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r>
              <a:rPr lang="fr-FR" dirty="0"/>
              <a:t> </a:t>
            </a:r>
            <a:r>
              <a:rPr lang="fr-FR" dirty="0" err="1"/>
              <a:t>curulium</a:t>
            </a:r>
            <a:r>
              <a:rPr lang="fr-FR" dirty="0"/>
              <a:t> </a:t>
            </a:r>
            <a:r>
              <a:rPr lang="fr-FR" dirty="0" err="1"/>
              <a:t>eventu</a:t>
            </a:r>
            <a:r>
              <a:rPr lang="fr-FR" dirty="0"/>
              <a:t> </a:t>
            </a:r>
            <a:r>
              <a:rPr lang="fr-FR" dirty="0" err="1"/>
              <a:t>pendentem</a:t>
            </a:r>
            <a:r>
              <a:rPr lang="fr-FR" dirty="0"/>
              <a:t>. </a:t>
            </a:r>
            <a:r>
              <a:rPr lang="fr-FR" dirty="0" err="1"/>
              <a:t>haec</a:t>
            </a:r>
            <a:r>
              <a:rPr lang="fr-FR" dirty="0"/>
              <a:t> </a:t>
            </a:r>
            <a:r>
              <a:rPr lang="fr-FR" dirty="0" err="1"/>
              <a:t>similiaque</a:t>
            </a:r>
            <a:r>
              <a:rPr lang="fr-FR" dirty="0"/>
              <a:t> </a:t>
            </a:r>
            <a:r>
              <a:rPr lang="fr-FR" dirty="0" err="1"/>
              <a:t>memorabile</a:t>
            </a:r>
            <a:r>
              <a:rPr lang="fr-FR" dirty="0"/>
              <a:t> nihil </a:t>
            </a:r>
            <a:r>
              <a:rPr lang="fr-FR" dirty="0" err="1"/>
              <a:t>vel</a:t>
            </a:r>
            <a:r>
              <a:rPr lang="fr-FR" dirty="0"/>
              <a:t> </a:t>
            </a:r>
            <a:r>
              <a:rPr lang="fr-FR" dirty="0" err="1"/>
              <a:t>serium</a:t>
            </a:r>
            <a:r>
              <a:rPr lang="fr-FR" dirty="0"/>
              <a:t> agi </a:t>
            </a:r>
            <a:r>
              <a:rPr lang="fr-FR" dirty="0" err="1"/>
              <a:t>Romae</a:t>
            </a:r>
            <a:r>
              <a:rPr lang="fr-FR" dirty="0"/>
              <a:t> </a:t>
            </a:r>
            <a:r>
              <a:rPr lang="fr-FR" dirty="0" err="1"/>
              <a:t>permittunt</a:t>
            </a:r>
            <a:r>
              <a:rPr lang="fr-FR" dirty="0"/>
              <a:t>. </a:t>
            </a:r>
          </a:p>
        </p:txBody>
      </p:sp>
    </p:spTree>
    <p:extLst>
      <p:ext uri="{BB962C8B-B14F-4D97-AF65-F5344CB8AC3E}">
        <p14:creationId xmlns:p14="http://schemas.microsoft.com/office/powerpoint/2010/main" val="1135434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9" name="Rectangle 8" hidden="1"/>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en-US" sz="1800" dirty="0"/>
          </a:p>
        </p:txBody>
      </p:sp>
      <p:sp>
        <p:nvSpPr>
          <p:cNvPr id="12" name="Title 1">
            <a:extLst>
              <a:ext uri="{FF2B5EF4-FFF2-40B4-BE49-F238E27FC236}">
                <a16:creationId xmlns:a16="http://schemas.microsoft.com/office/drawing/2014/main" id="{96FEDCD9-19A7-423B-ABE0-DDD032DE8879}"/>
              </a:ext>
            </a:extLst>
          </p:cNvPr>
          <p:cNvSpPr>
            <a:spLocks noGrp="1"/>
          </p:cNvSpPr>
          <p:nvPr>
            <p:ph type="title"/>
          </p:nvPr>
        </p:nvSpPr>
        <p:spPr>
          <a:xfrm>
            <a:off x="457199" y="914400"/>
            <a:ext cx="7467601" cy="1572768"/>
          </a:xfrm>
        </p:spPr>
        <p:txBody>
          <a:bodyPr rtlCol="0"/>
          <a:lstStyle>
            <a:lvl1pPr>
              <a:lnSpc>
                <a:spcPts val="4600"/>
              </a:lnSpc>
              <a:defRPr/>
            </a:lvl1pPr>
          </a:lstStyle>
          <a:p>
            <a:pPr rtl="0"/>
            <a:r>
              <a:rPr lang="en-GB" noProof="0"/>
              <a:t>Click to edit Master title style</a:t>
            </a:r>
          </a:p>
        </p:txBody>
      </p:sp>
      <p:sp>
        <p:nvSpPr>
          <p:cNvPr id="14" name="Text Placeholder 9">
            <a:extLst>
              <a:ext uri="{FF2B5EF4-FFF2-40B4-BE49-F238E27FC236}">
                <a16:creationId xmlns:a16="http://schemas.microsoft.com/office/drawing/2014/main" id="{EBD7372B-17B4-4062-8BFA-745581B27349}"/>
              </a:ext>
            </a:extLst>
          </p:cNvPr>
          <p:cNvSpPr>
            <a:spLocks noGrp="1"/>
          </p:cNvSpPr>
          <p:nvPr>
            <p:ph type="body" sz="quarter" idx="14" hasCustomPrompt="1"/>
          </p:nvPr>
        </p:nvSpPr>
        <p:spPr>
          <a:xfrm>
            <a:off x="457200" y="2540000"/>
            <a:ext cx="6591300" cy="3403600"/>
          </a:xfrm>
          <a:prstGeom prst="rect">
            <a:avLst/>
          </a:prstGeom>
        </p:spPr>
        <p:txBody>
          <a:bodyPr rtlCol="0"/>
          <a:lstStyle>
            <a:lvl1pPr marL="342900" indent="-342900">
              <a:lnSpc>
                <a:spcPts val="3000"/>
              </a:lnSpc>
              <a:spcBef>
                <a:spcPts val="0"/>
              </a:spcBef>
              <a:buFont typeface="+mj-lt"/>
              <a:buAutoNum type="arabicPeriod"/>
              <a:defRPr sz="1800"/>
            </a:lvl1pPr>
            <a:lvl2pPr marL="457200" indent="0">
              <a:buNone/>
              <a:defRPr sz="2400"/>
            </a:lvl2pPr>
            <a:lvl3pPr marL="914400" indent="0">
              <a:buNone/>
              <a:defRPr sz="2400"/>
            </a:lvl3pPr>
            <a:lvl4pPr marL="1371600" indent="0">
              <a:buNone/>
              <a:defRPr sz="2400"/>
            </a:lvl4pPr>
            <a:lvl5pPr marL="1828800" indent="0">
              <a:buNone/>
              <a:defRPr sz="2400"/>
            </a:lvl5pPr>
          </a:lstStyle>
          <a:p>
            <a:pPr lvl="0" rtl="0"/>
            <a:r>
              <a:rPr lang="en-GB" noProof="0"/>
              <a:t>Click to edit text</a:t>
            </a:r>
          </a:p>
        </p:txBody>
      </p:sp>
      <p:sp>
        <p:nvSpPr>
          <p:cNvPr id="3" name="Picture Placeholder 2">
            <a:extLst>
              <a:ext uri="{FF2B5EF4-FFF2-40B4-BE49-F238E27FC236}">
                <a16:creationId xmlns:a16="http://schemas.microsoft.com/office/drawing/2014/main" id="{C09A28F9-9D68-48A2-A1AD-C1C318C0EC8D}"/>
              </a:ext>
            </a:extLst>
          </p:cNvPr>
          <p:cNvSpPr>
            <a:spLocks noGrp="1"/>
          </p:cNvSpPr>
          <p:nvPr>
            <p:ph type="pic" sz="quarter" idx="15"/>
          </p:nvPr>
        </p:nvSpPr>
        <p:spPr>
          <a:xfrm>
            <a:off x="8115300" y="1384300"/>
            <a:ext cx="3410712" cy="4572000"/>
          </a:xfrm>
          <a:prstGeom prst="roundRect">
            <a:avLst>
              <a:gd name="adj" fmla="val 2543"/>
            </a:avLst>
          </a:prstGeom>
        </p:spPr>
        <p:txBody>
          <a:bodyPr rtlCol="0" anchor="ctr"/>
          <a:lstStyle>
            <a:lvl1pPr marL="0" indent="0" algn="ctr">
              <a:buNone/>
              <a:defRPr/>
            </a:lvl1pPr>
          </a:lstStyle>
          <a:p>
            <a:pPr rtl="0"/>
            <a:r>
              <a:rPr lang="en-GB" noProof="0"/>
              <a:t>Click icon to add picture</a:t>
            </a:r>
          </a:p>
        </p:txBody>
      </p:sp>
    </p:spTree>
    <p:extLst>
      <p:ext uri="{BB962C8B-B14F-4D97-AF65-F5344CB8AC3E}">
        <p14:creationId xmlns:p14="http://schemas.microsoft.com/office/powerpoint/2010/main" val="1307602514"/>
      </p:ext>
    </p:extLst>
  </p:cSld>
  <p:clrMapOvr>
    <a:masterClrMapping/>
  </p:clrMapOvr>
  <p:extLst>
    <p:ext uri="{DCECCB84-F9BA-43D5-87BE-67443E8EF086}">
      <p15:sldGuideLst xmlns:p15="http://schemas.microsoft.com/office/powerpoint/2012/main">
        <p15:guide id="1" orient="horz" pos="1032">
          <p15:clr>
            <a:srgbClr val="FBAE40"/>
          </p15:clr>
        </p15:guide>
        <p15:guide id="2" pos="33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8 - Titre, Sous-Titre, Liste à puc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838200" y="673046"/>
            <a:ext cx="10460420" cy="693299"/>
          </a:xfrm>
          <a:prstGeom prst="rect">
            <a:avLst/>
          </a:prstGeom>
        </p:spPr>
        <p:txBody>
          <a:bodyPr anchor="b"/>
          <a:lstStyle>
            <a:lvl1pPr algn="l">
              <a:defRPr sz="4000" b="0" i="0">
                <a:solidFill>
                  <a:srgbClr val="E7433C"/>
                </a:solidFill>
                <a:latin typeface="Nexa Light" panose="02000000000000000000" pitchFamily="2" charset="77"/>
              </a:defRPr>
            </a:lvl1pPr>
          </a:lstStyle>
          <a:p>
            <a:r>
              <a:rPr lang="fr-FR" dirty="0"/>
              <a:t>TITRE</a:t>
            </a:r>
          </a:p>
        </p:txBody>
      </p:sp>
      <p:sp>
        <p:nvSpPr>
          <p:cNvPr id="3" name="Sous-titre 2">
            <a:extLst>
              <a:ext uri="{FF2B5EF4-FFF2-40B4-BE49-F238E27FC236}">
                <a16:creationId xmlns:a16="http://schemas.microsoft.com/office/drawing/2014/main" id="{46FC0775-8620-EE4F-88DE-975F32B293A2}"/>
              </a:ext>
            </a:extLst>
          </p:cNvPr>
          <p:cNvSpPr>
            <a:spLocks noGrp="1"/>
          </p:cNvSpPr>
          <p:nvPr>
            <p:ph type="subTitle" idx="1" hasCustomPrompt="1"/>
          </p:nvPr>
        </p:nvSpPr>
        <p:spPr>
          <a:xfrm>
            <a:off x="838199" y="1499969"/>
            <a:ext cx="10460421" cy="1501648"/>
          </a:xfrm>
          <a:prstGeom prst="rect">
            <a:avLst/>
          </a:prstGeom>
        </p:spPr>
        <p:txBody>
          <a:bodyPr/>
          <a:lstStyle>
            <a:lvl1pPr marL="0" indent="0" algn="l">
              <a:buNone/>
              <a:defRPr sz="27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Chapeau</a:t>
            </a:r>
          </a:p>
        </p:txBody>
      </p:sp>
      <p:sp>
        <p:nvSpPr>
          <p:cNvPr id="6" name="Espace réservé du texte 5">
            <a:extLst>
              <a:ext uri="{FF2B5EF4-FFF2-40B4-BE49-F238E27FC236}">
                <a16:creationId xmlns:a16="http://schemas.microsoft.com/office/drawing/2014/main" id="{F9E852EF-3DB5-4C41-96D3-7895BBE7CA64}"/>
              </a:ext>
            </a:extLst>
          </p:cNvPr>
          <p:cNvSpPr>
            <a:spLocks noGrp="1"/>
          </p:cNvSpPr>
          <p:nvPr>
            <p:ph type="body" sz="quarter" idx="11" hasCustomPrompt="1"/>
          </p:nvPr>
        </p:nvSpPr>
        <p:spPr>
          <a:xfrm>
            <a:off x="838198" y="3140765"/>
            <a:ext cx="10460419" cy="25046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Police système"/>
              <a:buChar char="▸"/>
              <a:tabLst/>
              <a:defRPr sz="1800">
                <a:latin typeface="+mn-lt"/>
              </a:defRPr>
            </a:lvl1pPr>
            <a:lvl2pPr marL="742950" indent="-285750">
              <a:buFont typeface="Police système"/>
              <a:buChar char="▸"/>
              <a:defRPr sz="1800">
                <a:latin typeface="+mn-lt"/>
              </a:defRPr>
            </a:lvl2pPr>
            <a:lvl3pPr marL="1200150" indent="-285750">
              <a:buFont typeface="Police système"/>
              <a:buChar char="▸"/>
              <a:defRPr sz="1800">
                <a:latin typeface="+mn-lt"/>
              </a:defRPr>
            </a:lvl3pPr>
          </a:lstStyle>
          <a:p>
            <a:r>
              <a:rPr lang="fr-FR" dirty="0"/>
              <a:t>Texte 1</a:t>
            </a:r>
          </a:p>
          <a:p>
            <a:pPr lvl="1"/>
            <a:r>
              <a:rPr lang="fr-FR" dirty="0"/>
              <a:t>Texte 1.1</a:t>
            </a:r>
          </a:p>
          <a:p>
            <a:pPr lvl="2"/>
            <a:r>
              <a:rPr lang="fr-FR" dirty="0"/>
              <a:t>Texte 1.1.1</a:t>
            </a:r>
          </a:p>
          <a:p>
            <a:pPr lvl="2"/>
            <a:endParaRPr lang="fr-FR" dirty="0"/>
          </a:p>
          <a:p>
            <a:r>
              <a:rPr lang="fr-FR" dirty="0"/>
              <a:t>Texte 2</a:t>
            </a:r>
          </a:p>
          <a:p>
            <a:pPr lvl="1"/>
            <a:r>
              <a:rPr lang="fr-FR" dirty="0"/>
              <a:t>Texte 2.1</a:t>
            </a:r>
          </a:p>
          <a:p>
            <a:pPr lvl="2"/>
            <a:r>
              <a:rPr lang="fr-FR" dirty="0"/>
              <a:t>Texte 2.1.1</a:t>
            </a:r>
          </a:p>
        </p:txBody>
      </p:sp>
      <p:pic>
        <p:nvPicPr>
          <p:cNvPr id="7" name="Image 6">
            <a:extLst>
              <a:ext uri="{FF2B5EF4-FFF2-40B4-BE49-F238E27FC236}">
                <a16:creationId xmlns:a16="http://schemas.microsoft.com/office/drawing/2014/main" id="{C9D7CD4C-BD26-5A47-A440-670BA79722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7573" y="6215556"/>
            <a:ext cx="2476617" cy="427952"/>
          </a:xfrm>
          <a:prstGeom prst="rect">
            <a:avLst/>
          </a:prstGeom>
        </p:spPr>
      </p:pic>
    </p:spTree>
    <p:extLst>
      <p:ext uri="{BB962C8B-B14F-4D97-AF65-F5344CB8AC3E}">
        <p14:creationId xmlns:p14="http://schemas.microsoft.com/office/powerpoint/2010/main" val="3992873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 - Dégradé Marque, 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F8DF3-73BB-154A-90BB-F7CBB22A6272}"/>
              </a:ext>
            </a:extLst>
          </p:cNvPr>
          <p:cNvSpPr/>
          <p:nvPr userDrawn="1"/>
        </p:nvSpPr>
        <p:spPr>
          <a:xfrm>
            <a:off x="0" y="0"/>
            <a:ext cx="12192000" cy="6858000"/>
          </a:xfrm>
          <a:prstGeom prst="rect">
            <a:avLst/>
          </a:prstGeom>
          <a:gradFill flip="none" rotWithShape="1">
            <a:gsLst>
              <a:gs pos="9000">
                <a:srgbClr val="B8012D"/>
              </a:gs>
              <a:gs pos="100000">
                <a:srgbClr val="E7433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2150799" y="3037466"/>
            <a:ext cx="7890402" cy="783068"/>
          </a:xfrm>
          <a:prstGeom prst="rect">
            <a:avLst/>
          </a:prstGeom>
        </p:spPr>
        <p:txBody>
          <a:bodyPr anchor="b"/>
          <a:lstStyle>
            <a:lvl1pPr algn="ctr">
              <a:defRPr sz="4000" b="0" i="0">
                <a:solidFill>
                  <a:schemeClr val="bg1"/>
                </a:solidFill>
                <a:latin typeface="Nexa Light" panose="02000000000000000000" pitchFamily="2" charset="77"/>
              </a:defRPr>
            </a:lvl1pPr>
          </a:lstStyle>
          <a:p>
            <a:r>
              <a:rPr lang="fr-FR" dirty="0"/>
              <a:t>TITRE</a:t>
            </a:r>
          </a:p>
        </p:txBody>
      </p:sp>
    </p:spTree>
    <p:extLst>
      <p:ext uri="{BB962C8B-B14F-4D97-AF65-F5344CB8AC3E}">
        <p14:creationId xmlns:p14="http://schemas.microsoft.com/office/powerpoint/2010/main" val="4158038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2 - Chiffres clé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F8DF3-73BB-154A-90BB-F7CBB22A6272}"/>
              </a:ext>
            </a:extLst>
          </p:cNvPr>
          <p:cNvSpPr/>
          <p:nvPr userDrawn="1"/>
        </p:nvSpPr>
        <p:spPr>
          <a:xfrm>
            <a:off x="2767512" y="0"/>
            <a:ext cx="9424487" cy="6858000"/>
          </a:xfrm>
          <a:prstGeom prst="rect">
            <a:avLst/>
          </a:prstGeom>
          <a:gradFill flip="none" rotWithShape="1">
            <a:gsLst>
              <a:gs pos="9000">
                <a:srgbClr val="B8012D"/>
              </a:gs>
              <a:gs pos="100000">
                <a:srgbClr val="E7433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3505520" y="519734"/>
            <a:ext cx="7890402" cy="783068"/>
          </a:xfrm>
          <a:prstGeom prst="rect">
            <a:avLst/>
          </a:prstGeom>
        </p:spPr>
        <p:txBody>
          <a:bodyPr anchor="b"/>
          <a:lstStyle>
            <a:lvl1pPr algn="l">
              <a:defRPr sz="4000" b="0" i="0">
                <a:solidFill>
                  <a:schemeClr val="bg1"/>
                </a:solidFill>
                <a:latin typeface="Nexa Light" panose="02000000000000000000" pitchFamily="2" charset="77"/>
              </a:defRPr>
            </a:lvl1pPr>
          </a:lstStyle>
          <a:p>
            <a:r>
              <a:rPr lang="fr-FR" dirty="0"/>
              <a:t>TITRE</a:t>
            </a:r>
          </a:p>
        </p:txBody>
      </p:sp>
      <p:cxnSp>
        <p:nvCxnSpPr>
          <p:cNvPr id="5" name="Connecteur droit 4">
            <a:extLst>
              <a:ext uri="{FF2B5EF4-FFF2-40B4-BE49-F238E27FC236}">
                <a16:creationId xmlns:a16="http://schemas.microsoft.com/office/drawing/2014/main" id="{26D20F37-8C67-854E-82C7-F150D2ACC306}"/>
              </a:ext>
            </a:extLst>
          </p:cNvPr>
          <p:cNvCxnSpPr>
            <a:cxnSpLocks/>
          </p:cNvCxnSpPr>
          <p:nvPr userDrawn="1"/>
        </p:nvCxnSpPr>
        <p:spPr>
          <a:xfrm>
            <a:off x="3580676" y="1883044"/>
            <a:ext cx="0" cy="49749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FE48EA4C-EA06-1F41-96BD-DF6A7542CB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67512" cy="6858000"/>
          </a:xfrm>
          <a:prstGeom prst="rect">
            <a:avLst/>
          </a:prstGeom>
        </p:spPr>
      </p:pic>
      <p:sp>
        <p:nvSpPr>
          <p:cNvPr id="17" name="Espace réservé du texte 16">
            <a:extLst>
              <a:ext uri="{FF2B5EF4-FFF2-40B4-BE49-F238E27FC236}">
                <a16:creationId xmlns:a16="http://schemas.microsoft.com/office/drawing/2014/main" id="{55A2BE28-1BD7-974C-A56F-E0F8BD46FE6E}"/>
              </a:ext>
            </a:extLst>
          </p:cNvPr>
          <p:cNvSpPr>
            <a:spLocks noGrp="1"/>
          </p:cNvSpPr>
          <p:nvPr>
            <p:ph type="body" sz="quarter" idx="18" hasCustomPrompt="1"/>
          </p:nvPr>
        </p:nvSpPr>
        <p:spPr>
          <a:xfrm>
            <a:off x="3994751" y="2197712"/>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endParaRPr lang="fr-FR" dirty="0"/>
          </a:p>
        </p:txBody>
      </p:sp>
      <p:sp>
        <p:nvSpPr>
          <p:cNvPr id="19" name="Espace réservé du texte 18">
            <a:extLst>
              <a:ext uri="{FF2B5EF4-FFF2-40B4-BE49-F238E27FC236}">
                <a16:creationId xmlns:a16="http://schemas.microsoft.com/office/drawing/2014/main" id="{F24D2E6E-0D8B-F04C-BC94-74C6899A091F}"/>
              </a:ext>
            </a:extLst>
          </p:cNvPr>
          <p:cNvSpPr>
            <a:spLocks noGrp="1"/>
          </p:cNvSpPr>
          <p:nvPr>
            <p:ph type="body" sz="quarter" idx="19" hasCustomPrompt="1"/>
          </p:nvPr>
        </p:nvSpPr>
        <p:spPr>
          <a:xfrm>
            <a:off x="3994751" y="1789270"/>
            <a:ext cx="4437176" cy="408442"/>
          </a:xfrm>
          <a:prstGeom prst="rect">
            <a:avLst/>
          </a:prstGeom>
        </p:spPr>
        <p:txBody>
          <a:bodyPr/>
          <a:lstStyle>
            <a:lvl1pPr marL="0" indent="0">
              <a:buNone/>
              <a:defRPr sz="2400">
                <a:solidFill>
                  <a:schemeClr val="bg1"/>
                </a:solidFill>
                <a:latin typeface="Times New Roman" panose="02020603050405020304" pitchFamily="18" charset="0"/>
                <a:cs typeface="Times New Roman" panose="02020603050405020304" pitchFamily="18" charset="0"/>
              </a:defRPr>
            </a:lvl1pPr>
          </a:lstStyle>
          <a:p>
            <a:r>
              <a:rPr lang="fr-FR" dirty="0"/>
              <a:t>Chiffre</a:t>
            </a:r>
          </a:p>
        </p:txBody>
      </p:sp>
      <p:sp>
        <p:nvSpPr>
          <p:cNvPr id="20" name="Espace réservé du texte 16">
            <a:extLst>
              <a:ext uri="{FF2B5EF4-FFF2-40B4-BE49-F238E27FC236}">
                <a16:creationId xmlns:a16="http://schemas.microsoft.com/office/drawing/2014/main" id="{E9D378D0-F90E-344B-AB3D-66BB06437908}"/>
              </a:ext>
            </a:extLst>
          </p:cNvPr>
          <p:cNvSpPr>
            <a:spLocks noGrp="1"/>
          </p:cNvSpPr>
          <p:nvPr>
            <p:ph type="body" sz="quarter" idx="20" hasCustomPrompt="1"/>
          </p:nvPr>
        </p:nvSpPr>
        <p:spPr>
          <a:xfrm>
            <a:off x="3994751" y="3287432"/>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endParaRPr lang="fr-FR" dirty="0"/>
          </a:p>
        </p:txBody>
      </p:sp>
      <p:sp>
        <p:nvSpPr>
          <p:cNvPr id="21" name="Espace réservé du texte 18">
            <a:extLst>
              <a:ext uri="{FF2B5EF4-FFF2-40B4-BE49-F238E27FC236}">
                <a16:creationId xmlns:a16="http://schemas.microsoft.com/office/drawing/2014/main" id="{8550FC4D-973A-9E48-B33B-27AE7B934C26}"/>
              </a:ext>
            </a:extLst>
          </p:cNvPr>
          <p:cNvSpPr>
            <a:spLocks noGrp="1"/>
          </p:cNvSpPr>
          <p:nvPr>
            <p:ph type="body" sz="quarter" idx="21" hasCustomPrompt="1"/>
          </p:nvPr>
        </p:nvSpPr>
        <p:spPr>
          <a:xfrm>
            <a:off x="3994751" y="2878990"/>
            <a:ext cx="4437176" cy="408442"/>
          </a:xfrm>
          <a:prstGeom prst="rect">
            <a:avLst/>
          </a:prstGeom>
        </p:spPr>
        <p:txBody>
          <a:bodyPr/>
          <a:lstStyle>
            <a:lvl1pPr marL="0" indent="0">
              <a:buNone/>
              <a:defRPr sz="2400">
                <a:solidFill>
                  <a:schemeClr val="bg1"/>
                </a:solidFill>
                <a:latin typeface="Times New Roman" panose="02020603050405020304" pitchFamily="18" charset="0"/>
                <a:cs typeface="Times New Roman" panose="02020603050405020304" pitchFamily="18" charset="0"/>
              </a:defRPr>
            </a:lvl1pPr>
          </a:lstStyle>
          <a:p>
            <a:r>
              <a:rPr lang="fr-FR" dirty="0"/>
              <a:t>Chiffre</a:t>
            </a:r>
          </a:p>
        </p:txBody>
      </p:sp>
      <p:sp>
        <p:nvSpPr>
          <p:cNvPr id="24" name="Espace réservé du texte 16">
            <a:extLst>
              <a:ext uri="{FF2B5EF4-FFF2-40B4-BE49-F238E27FC236}">
                <a16:creationId xmlns:a16="http://schemas.microsoft.com/office/drawing/2014/main" id="{10F8895C-C05D-AE49-BB82-F8BAA40A887B}"/>
              </a:ext>
            </a:extLst>
          </p:cNvPr>
          <p:cNvSpPr>
            <a:spLocks noGrp="1"/>
          </p:cNvSpPr>
          <p:nvPr>
            <p:ph type="body" sz="quarter" idx="22" hasCustomPrompt="1"/>
          </p:nvPr>
        </p:nvSpPr>
        <p:spPr>
          <a:xfrm>
            <a:off x="3994751" y="4387453"/>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endParaRPr lang="fr-FR" dirty="0"/>
          </a:p>
        </p:txBody>
      </p:sp>
      <p:sp>
        <p:nvSpPr>
          <p:cNvPr id="25" name="Espace réservé du texte 18">
            <a:extLst>
              <a:ext uri="{FF2B5EF4-FFF2-40B4-BE49-F238E27FC236}">
                <a16:creationId xmlns:a16="http://schemas.microsoft.com/office/drawing/2014/main" id="{6B4D303F-A4A8-0A4B-A986-C169258264F1}"/>
              </a:ext>
            </a:extLst>
          </p:cNvPr>
          <p:cNvSpPr>
            <a:spLocks noGrp="1"/>
          </p:cNvSpPr>
          <p:nvPr>
            <p:ph type="body" sz="quarter" idx="23" hasCustomPrompt="1"/>
          </p:nvPr>
        </p:nvSpPr>
        <p:spPr>
          <a:xfrm>
            <a:off x="3994751" y="3979011"/>
            <a:ext cx="4437176" cy="408442"/>
          </a:xfrm>
          <a:prstGeom prst="rect">
            <a:avLst/>
          </a:prstGeom>
        </p:spPr>
        <p:txBody>
          <a:bodyPr/>
          <a:lstStyle>
            <a:lvl1pPr marL="0" indent="0">
              <a:buNone/>
              <a:defRPr sz="2400">
                <a:solidFill>
                  <a:schemeClr val="bg1"/>
                </a:solidFill>
                <a:latin typeface="Times New Roman" panose="02020603050405020304" pitchFamily="18" charset="0"/>
                <a:cs typeface="Times New Roman" panose="02020603050405020304" pitchFamily="18" charset="0"/>
              </a:defRPr>
            </a:lvl1pPr>
          </a:lstStyle>
          <a:p>
            <a:r>
              <a:rPr lang="fr-FR" dirty="0"/>
              <a:t>Chiffre</a:t>
            </a:r>
          </a:p>
        </p:txBody>
      </p:sp>
      <p:sp>
        <p:nvSpPr>
          <p:cNvPr id="26" name="Espace réservé du texte 16">
            <a:extLst>
              <a:ext uri="{FF2B5EF4-FFF2-40B4-BE49-F238E27FC236}">
                <a16:creationId xmlns:a16="http://schemas.microsoft.com/office/drawing/2014/main" id="{A2CD405B-8C01-2742-AD6E-C2F3D50B640F}"/>
              </a:ext>
            </a:extLst>
          </p:cNvPr>
          <p:cNvSpPr>
            <a:spLocks noGrp="1"/>
          </p:cNvSpPr>
          <p:nvPr>
            <p:ph type="body" sz="quarter" idx="24" hasCustomPrompt="1"/>
          </p:nvPr>
        </p:nvSpPr>
        <p:spPr>
          <a:xfrm>
            <a:off x="3994751" y="5477173"/>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endParaRPr lang="fr-FR" dirty="0"/>
          </a:p>
        </p:txBody>
      </p:sp>
      <p:sp>
        <p:nvSpPr>
          <p:cNvPr id="27" name="Espace réservé du texte 18">
            <a:extLst>
              <a:ext uri="{FF2B5EF4-FFF2-40B4-BE49-F238E27FC236}">
                <a16:creationId xmlns:a16="http://schemas.microsoft.com/office/drawing/2014/main" id="{5B7D0854-970F-9D48-8D24-65C3E364F534}"/>
              </a:ext>
            </a:extLst>
          </p:cNvPr>
          <p:cNvSpPr>
            <a:spLocks noGrp="1"/>
          </p:cNvSpPr>
          <p:nvPr>
            <p:ph type="body" sz="quarter" idx="25" hasCustomPrompt="1"/>
          </p:nvPr>
        </p:nvSpPr>
        <p:spPr>
          <a:xfrm>
            <a:off x="3994751" y="5068731"/>
            <a:ext cx="4437176" cy="408442"/>
          </a:xfrm>
          <a:prstGeom prst="rect">
            <a:avLst/>
          </a:prstGeom>
        </p:spPr>
        <p:txBody>
          <a:bodyPr/>
          <a:lstStyle>
            <a:lvl1pPr marL="0" indent="0">
              <a:buNone/>
              <a:defRPr sz="2400">
                <a:solidFill>
                  <a:schemeClr val="bg1"/>
                </a:solidFill>
                <a:latin typeface="Times New Roman" panose="02020603050405020304" pitchFamily="18" charset="0"/>
                <a:cs typeface="Times New Roman" panose="02020603050405020304" pitchFamily="18" charset="0"/>
              </a:defRPr>
            </a:lvl1pPr>
          </a:lstStyle>
          <a:p>
            <a:r>
              <a:rPr lang="fr-FR" dirty="0"/>
              <a:t>Chiffre</a:t>
            </a:r>
          </a:p>
        </p:txBody>
      </p:sp>
      <p:pic>
        <p:nvPicPr>
          <p:cNvPr id="16" name="Image 15" descr="Une image contenant dessin&#10;&#10;Description générée automatiquement">
            <a:extLst>
              <a:ext uri="{FF2B5EF4-FFF2-40B4-BE49-F238E27FC236}">
                <a16:creationId xmlns:a16="http://schemas.microsoft.com/office/drawing/2014/main" id="{63008F45-4053-BC40-BABA-B35C9A3F3A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58210" y="6211592"/>
            <a:ext cx="2475980" cy="427166"/>
          </a:xfrm>
          <a:prstGeom prst="rect">
            <a:avLst/>
          </a:prstGeom>
        </p:spPr>
      </p:pic>
    </p:spTree>
    <p:extLst>
      <p:ext uri="{BB962C8B-B14F-4D97-AF65-F5344CB8AC3E}">
        <p14:creationId xmlns:p14="http://schemas.microsoft.com/office/powerpoint/2010/main" val="2939239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6.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215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615216131"/>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68411" tIns="34289" rIns="68411" bIns="34289"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9"/>
          </a:xfrm>
          <a:prstGeom prst="rect">
            <a:avLst/>
          </a:prstGeom>
        </p:spPr>
        <p:txBody>
          <a:bodyPr vert="horz" lIns="68411" tIns="34289" rIns="68411"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68411" tIns="34289" rIns="68411" bIns="34289" rtlCol="0" anchor="ctr"/>
          <a:lstStyle>
            <a:lvl1pPr algn="l">
              <a:defRPr sz="1200">
                <a:solidFill>
                  <a:schemeClr val="tx1">
                    <a:tint val="75000"/>
                  </a:schemeClr>
                </a:solidFill>
              </a:defRPr>
            </a:lvl1pPr>
          </a:lstStyle>
          <a:p>
            <a:pPr defTabSz="911816"/>
            <a:fld id="{9773FB65-2620-7B4C-B546-70F1AF9BFEC2}" type="datetimeFigureOut">
              <a:rPr lang="en-GB" smtClean="0">
                <a:solidFill>
                  <a:prstClr val="black">
                    <a:tint val="75000"/>
                  </a:prstClr>
                </a:solidFill>
              </a:rPr>
              <a:pPr defTabSz="911816"/>
              <a:t>16/02/2024</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68411" tIns="34289" rIns="68411" bIns="34289" rtlCol="0" anchor="ctr"/>
          <a:lstStyle>
            <a:lvl1pPr algn="ctr">
              <a:defRPr sz="1200">
                <a:solidFill>
                  <a:schemeClr val="tx1">
                    <a:tint val="75000"/>
                  </a:schemeClr>
                </a:solidFill>
              </a:defRPr>
            </a:lvl1pPr>
          </a:lstStyle>
          <a:p>
            <a:pPr defTabSz="911816"/>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68411" tIns="34289" rIns="68411" bIns="34289" rtlCol="0" anchor="ctr"/>
          <a:lstStyle>
            <a:lvl1pPr algn="r">
              <a:defRPr sz="1200">
                <a:solidFill>
                  <a:schemeClr val="tx1">
                    <a:tint val="75000"/>
                  </a:schemeClr>
                </a:solidFill>
              </a:defRPr>
            </a:lvl1pPr>
          </a:lstStyle>
          <a:p>
            <a:pPr defTabSz="911816"/>
            <a:fld id="{E6B6C06D-6CBB-0644-96E8-9E948AFB4729}" type="slidenum">
              <a:rPr lang="en-GB" smtClean="0">
                <a:solidFill>
                  <a:prstClr val="black">
                    <a:tint val="75000"/>
                  </a:prstClr>
                </a:solidFill>
              </a:rPr>
              <a:pPr defTabSz="911816"/>
              <a:t>‹#›</a:t>
            </a:fld>
            <a:endParaRPr lang="en-GB">
              <a:solidFill>
                <a:prstClr val="black">
                  <a:tint val="75000"/>
                </a:prstClr>
              </a:solidFill>
            </a:endParaRPr>
          </a:p>
        </p:txBody>
      </p:sp>
    </p:spTree>
    <p:extLst>
      <p:ext uri="{BB962C8B-B14F-4D97-AF65-F5344CB8AC3E}">
        <p14:creationId xmlns:p14="http://schemas.microsoft.com/office/powerpoint/2010/main" val="37274223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181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992" indent="-227992" algn="l" defTabSz="911816"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3974" indent="-227992" algn="l" defTabSz="911816"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39806" indent="-227992" algn="l" defTabSz="911816"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5640" indent="-227992" algn="l" defTabSz="911816" rtl="0" eaLnBrk="1" latinLnBrk="0" hangingPunct="1">
        <a:lnSpc>
          <a:spcPct val="90000"/>
        </a:lnSpc>
        <a:spcBef>
          <a:spcPts val="500"/>
        </a:spcBef>
        <a:buFont typeface="Arial"/>
        <a:buChar char="•"/>
        <a:defRPr sz="1867" kern="1200">
          <a:solidFill>
            <a:schemeClr val="tx1"/>
          </a:solidFill>
          <a:latin typeface="+mn-lt"/>
          <a:ea typeface="+mn-ea"/>
          <a:cs typeface="+mn-cs"/>
        </a:defRPr>
      </a:lvl4pPr>
      <a:lvl5pPr marL="2051475" indent="-227992" algn="l" defTabSz="911816" rtl="0" eaLnBrk="1" latinLnBrk="0" hangingPunct="1">
        <a:lnSpc>
          <a:spcPct val="90000"/>
        </a:lnSpc>
        <a:spcBef>
          <a:spcPts val="500"/>
        </a:spcBef>
        <a:buFont typeface="Arial"/>
        <a:buChar char="•"/>
        <a:defRPr sz="1867" kern="1200">
          <a:solidFill>
            <a:schemeClr val="tx1"/>
          </a:solidFill>
          <a:latin typeface="+mn-lt"/>
          <a:ea typeface="+mn-ea"/>
          <a:cs typeface="+mn-cs"/>
        </a:defRPr>
      </a:lvl5pPr>
      <a:lvl6pPr marL="2507456" indent="-227992" algn="l" defTabSz="911816" rtl="0" eaLnBrk="1" latinLnBrk="0" hangingPunct="1">
        <a:lnSpc>
          <a:spcPct val="90000"/>
        </a:lnSpc>
        <a:spcBef>
          <a:spcPts val="500"/>
        </a:spcBef>
        <a:buFont typeface="Arial"/>
        <a:buChar char="•"/>
        <a:defRPr sz="1867" kern="1200">
          <a:solidFill>
            <a:schemeClr val="tx1"/>
          </a:solidFill>
          <a:latin typeface="+mn-lt"/>
          <a:ea typeface="+mn-ea"/>
          <a:cs typeface="+mn-cs"/>
        </a:defRPr>
      </a:lvl6pPr>
      <a:lvl7pPr marL="2963365" indent="-227992" algn="l" defTabSz="911816" rtl="0" eaLnBrk="1" latinLnBrk="0" hangingPunct="1">
        <a:lnSpc>
          <a:spcPct val="90000"/>
        </a:lnSpc>
        <a:spcBef>
          <a:spcPts val="500"/>
        </a:spcBef>
        <a:buFont typeface="Arial"/>
        <a:buChar char="•"/>
        <a:defRPr sz="1867" kern="1200">
          <a:solidFill>
            <a:schemeClr val="tx1"/>
          </a:solidFill>
          <a:latin typeface="+mn-lt"/>
          <a:ea typeface="+mn-ea"/>
          <a:cs typeface="+mn-cs"/>
        </a:defRPr>
      </a:lvl7pPr>
      <a:lvl8pPr marL="3419272" indent="-227992" algn="l" defTabSz="911816" rtl="0" eaLnBrk="1" latinLnBrk="0" hangingPunct="1">
        <a:lnSpc>
          <a:spcPct val="90000"/>
        </a:lnSpc>
        <a:spcBef>
          <a:spcPts val="500"/>
        </a:spcBef>
        <a:buFont typeface="Arial"/>
        <a:buChar char="•"/>
        <a:defRPr sz="1867" kern="1200">
          <a:solidFill>
            <a:schemeClr val="tx1"/>
          </a:solidFill>
          <a:latin typeface="+mn-lt"/>
          <a:ea typeface="+mn-ea"/>
          <a:cs typeface="+mn-cs"/>
        </a:defRPr>
      </a:lvl8pPr>
      <a:lvl9pPr marL="3875254" indent="-227992" algn="l" defTabSz="911816" rtl="0" eaLnBrk="1" latinLnBrk="0" hangingPunct="1">
        <a:lnSpc>
          <a:spcPct val="90000"/>
        </a:lnSpc>
        <a:spcBef>
          <a:spcPts val="500"/>
        </a:spcBef>
        <a:buFont typeface="Arial"/>
        <a:buChar char="•"/>
        <a:defRPr sz="1867" kern="1200">
          <a:solidFill>
            <a:schemeClr val="tx1"/>
          </a:solidFill>
          <a:latin typeface="+mn-lt"/>
          <a:ea typeface="+mn-ea"/>
          <a:cs typeface="+mn-cs"/>
        </a:defRPr>
      </a:lvl9pPr>
    </p:bodyStyle>
    <p:otherStyle>
      <a:defPPr>
        <a:defRPr lang="en-US"/>
      </a:defPPr>
      <a:lvl1pPr marL="0" algn="l" defTabSz="911816" rtl="0" eaLnBrk="1" latinLnBrk="0" hangingPunct="1">
        <a:defRPr sz="1867" kern="1200">
          <a:solidFill>
            <a:schemeClr val="tx1"/>
          </a:solidFill>
          <a:latin typeface="+mn-lt"/>
          <a:ea typeface="+mn-ea"/>
          <a:cs typeface="+mn-cs"/>
        </a:defRPr>
      </a:lvl1pPr>
      <a:lvl2pPr marL="455835" algn="l" defTabSz="911816" rtl="0" eaLnBrk="1" latinLnBrk="0" hangingPunct="1">
        <a:defRPr sz="1867" kern="1200">
          <a:solidFill>
            <a:schemeClr val="tx1"/>
          </a:solidFill>
          <a:latin typeface="+mn-lt"/>
          <a:ea typeface="+mn-ea"/>
          <a:cs typeface="+mn-cs"/>
        </a:defRPr>
      </a:lvl2pPr>
      <a:lvl3pPr marL="911816" algn="l" defTabSz="911816" rtl="0" eaLnBrk="1" latinLnBrk="0" hangingPunct="1">
        <a:defRPr sz="1867" kern="1200">
          <a:solidFill>
            <a:schemeClr val="tx1"/>
          </a:solidFill>
          <a:latin typeface="+mn-lt"/>
          <a:ea typeface="+mn-ea"/>
          <a:cs typeface="+mn-cs"/>
        </a:defRPr>
      </a:lvl3pPr>
      <a:lvl4pPr marL="1367724" algn="l" defTabSz="911816" rtl="0" eaLnBrk="1" latinLnBrk="0" hangingPunct="1">
        <a:defRPr sz="1867" kern="1200">
          <a:solidFill>
            <a:schemeClr val="tx1"/>
          </a:solidFill>
          <a:latin typeface="+mn-lt"/>
          <a:ea typeface="+mn-ea"/>
          <a:cs typeface="+mn-cs"/>
        </a:defRPr>
      </a:lvl4pPr>
      <a:lvl5pPr marL="1823632" algn="l" defTabSz="911816" rtl="0" eaLnBrk="1" latinLnBrk="0" hangingPunct="1">
        <a:defRPr sz="1867" kern="1200">
          <a:solidFill>
            <a:schemeClr val="tx1"/>
          </a:solidFill>
          <a:latin typeface="+mn-lt"/>
          <a:ea typeface="+mn-ea"/>
          <a:cs typeface="+mn-cs"/>
        </a:defRPr>
      </a:lvl5pPr>
      <a:lvl6pPr marL="2279614" algn="l" defTabSz="911816" rtl="0" eaLnBrk="1" latinLnBrk="0" hangingPunct="1">
        <a:defRPr sz="1867" kern="1200">
          <a:solidFill>
            <a:schemeClr val="tx1"/>
          </a:solidFill>
          <a:latin typeface="+mn-lt"/>
          <a:ea typeface="+mn-ea"/>
          <a:cs typeface="+mn-cs"/>
        </a:defRPr>
      </a:lvl6pPr>
      <a:lvl7pPr marL="2735446" algn="l" defTabSz="911816" rtl="0" eaLnBrk="1" latinLnBrk="0" hangingPunct="1">
        <a:defRPr sz="1867" kern="1200">
          <a:solidFill>
            <a:schemeClr val="tx1"/>
          </a:solidFill>
          <a:latin typeface="+mn-lt"/>
          <a:ea typeface="+mn-ea"/>
          <a:cs typeface="+mn-cs"/>
        </a:defRPr>
      </a:lvl7pPr>
      <a:lvl8pPr marL="3191280" algn="l" defTabSz="911816" rtl="0" eaLnBrk="1" latinLnBrk="0" hangingPunct="1">
        <a:defRPr sz="1867" kern="1200">
          <a:solidFill>
            <a:schemeClr val="tx1"/>
          </a:solidFill>
          <a:latin typeface="+mn-lt"/>
          <a:ea typeface="+mn-ea"/>
          <a:cs typeface="+mn-cs"/>
        </a:defRPr>
      </a:lvl8pPr>
      <a:lvl9pPr marL="3647115" algn="l" defTabSz="911816"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212" tIns="45606" rIns="91212" bIns="45606"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212" tIns="45606" rIns="91212" bIns="4560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212" tIns="45606" rIns="91212" bIns="45606" rtlCol="0" anchor="ctr"/>
          <a:lstStyle>
            <a:lvl1pPr algn="l">
              <a:defRPr sz="1600">
                <a:solidFill>
                  <a:schemeClr val="tx1">
                    <a:tint val="75000"/>
                  </a:schemeClr>
                </a:solidFill>
              </a:defRPr>
            </a:lvl1pPr>
          </a:lstStyle>
          <a:p>
            <a:fld id="{5AD6C27C-AA87-4CE7-B331-A42F19F448C5}" type="datetimeFigureOut">
              <a:rPr lang="en-GB" smtClean="0"/>
              <a:t>16/02/2024</a:t>
            </a:fld>
            <a:endParaRPr lang="en-GB"/>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212" tIns="45606" rIns="91212" bIns="45606" rtlCol="0" anchor="ctr"/>
          <a:lstStyle>
            <a:lvl1pPr algn="ctr">
              <a:defRPr sz="16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212" tIns="45606" rIns="91212" bIns="45606" rtlCol="0" anchor="ctr"/>
          <a:lstStyle>
            <a:lvl1pPr algn="r">
              <a:defRPr sz="1600">
                <a:solidFill>
                  <a:schemeClr val="tx1">
                    <a:tint val="75000"/>
                  </a:schemeClr>
                </a:solidFill>
              </a:defRPr>
            </a:lvl1pPr>
          </a:lstStyle>
          <a:p>
            <a:fld id="{C79D4036-9AC4-4297-8CCC-B207E373C933}" type="slidenum">
              <a:rPr lang="en-GB" smtClean="0"/>
              <a:t>‹#›</a:t>
            </a:fld>
            <a:endParaRPr lang="en-GB"/>
          </a:p>
        </p:txBody>
      </p:sp>
    </p:spTree>
    <p:extLst>
      <p:ext uri="{BB962C8B-B14F-4D97-AF65-F5344CB8AC3E}">
        <p14:creationId xmlns:p14="http://schemas.microsoft.com/office/powerpoint/2010/main" val="180976196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215750" rtl="0" eaLnBrk="1" latinLnBrk="0" hangingPunct="1">
        <a:spcBef>
          <a:spcPct val="0"/>
        </a:spcBef>
        <a:buNone/>
        <a:defRPr sz="5867" kern="1200">
          <a:solidFill>
            <a:schemeClr val="tx1"/>
          </a:solidFill>
          <a:latin typeface="+mj-lt"/>
          <a:ea typeface="+mj-ea"/>
          <a:cs typeface="+mj-cs"/>
        </a:defRPr>
      </a:lvl1pPr>
    </p:titleStyle>
    <p:bodyStyle>
      <a:lvl1pPr marL="455823" indent="-455823" algn="l" defTabSz="121575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87838" indent="-379927" algn="l" defTabSz="121575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19631" indent="-303880" algn="l" defTabSz="121575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27467" indent="-303880" algn="l" defTabSz="121575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35378" indent="-303880" algn="l" defTabSz="121575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43140" indent="-303880" algn="l" defTabSz="121575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51053" indent="-303880" algn="l" defTabSz="121575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58891" indent="-303880" algn="l" defTabSz="121575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66727" indent="-303880" algn="l" defTabSz="121575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5750" rtl="0" eaLnBrk="1" latinLnBrk="0" hangingPunct="1">
        <a:defRPr sz="2400" kern="1200">
          <a:solidFill>
            <a:schemeClr val="tx1"/>
          </a:solidFill>
          <a:latin typeface="+mn-lt"/>
          <a:ea typeface="+mn-ea"/>
          <a:cs typeface="+mn-cs"/>
        </a:defRPr>
      </a:lvl1pPr>
      <a:lvl2pPr marL="607763" algn="l" defTabSz="1215750" rtl="0" eaLnBrk="1" latinLnBrk="0" hangingPunct="1">
        <a:defRPr sz="2400" kern="1200">
          <a:solidFill>
            <a:schemeClr val="tx1"/>
          </a:solidFill>
          <a:latin typeface="+mn-lt"/>
          <a:ea typeface="+mn-ea"/>
          <a:cs typeface="+mn-cs"/>
        </a:defRPr>
      </a:lvl2pPr>
      <a:lvl3pPr marL="1215750" algn="l" defTabSz="1215750" rtl="0" eaLnBrk="1" latinLnBrk="0" hangingPunct="1">
        <a:defRPr sz="2400" kern="1200">
          <a:solidFill>
            <a:schemeClr val="tx1"/>
          </a:solidFill>
          <a:latin typeface="+mn-lt"/>
          <a:ea typeface="+mn-ea"/>
          <a:cs typeface="+mn-cs"/>
        </a:defRPr>
      </a:lvl3pPr>
      <a:lvl4pPr marL="1823586" algn="l" defTabSz="1215750" rtl="0" eaLnBrk="1" latinLnBrk="0" hangingPunct="1">
        <a:defRPr sz="2400" kern="1200">
          <a:solidFill>
            <a:schemeClr val="tx1"/>
          </a:solidFill>
          <a:latin typeface="+mn-lt"/>
          <a:ea typeface="+mn-ea"/>
          <a:cs typeface="+mn-cs"/>
        </a:defRPr>
      </a:lvl4pPr>
      <a:lvl5pPr marL="2431498" algn="l" defTabSz="1215750" rtl="0" eaLnBrk="1" latinLnBrk="0" hangingPunct="1">
        <a:defRPr sz="2400" kern="1200">
          <a:solidFill>
            <a:schemeClr val="tx1"/>
          </a:solidFill>
          <a:latin typeface="+mn-lt"/>
          <a:ea typeface="+mn-ea"/>
          <a:cs typeface="+mn-cs"/>
        </a:defRPr>
      </a:lvl5pPr>
      <a:lvl6pPr marL="3039260" algn="l" defTabSz="1215750" rtl="0" eaLnBrk="1" latinLnBrk="0" hangingPunct="1">
        <a:defRPr sz="2400" kern="1200">
          <a:solidFill>
            <a:schemeClr val="tx1"/>
          </a:solidFill>
          <a:latin typeface="+mn-lt"/>
          <a:ea typeface="+mn-ea"/>
          <a:cs typeface="+mn-cs"/>
        </a:defRPr>
      </a:lvl6pPr>
      <a:lvl7pPr marL="3647023" algn="l" defTabSz="1215750" rtl="0" eaLnBrk="1" latinLnBrk="0" hangingPunct="1">
        <a:defRPr sz="2400" kern="1200">
          <a:solidFill>
            <a:schemeClr val="tx1"/>
          </a:solidFill>
          <a:latin typeface="+mn-lt"/>
          <a:ea typeface="+mn-ea"/>
          <a:cs typeface="+mn-cs"/>
        </a:defRPr>
      </a:lvl7pPr>
      <a:lvl8pPr marL="4254964" algn="l" defTabSz="1215750" rtl="0" eaLnBrk="1" latinLnBrk="0" hangingPunct="1">
        <a:defRPr sz="2400" kern="1200">
          <a:solidFill>
            <a:schemeClr val="tx1"/>
          </a:solidFill>
          <a:latin typeface="+mn-lt"/>
          <a:ea typeface="+mn-ea"/>
          <a:cs typeface="+mn-cs"/>
        </a:defRPr>
      </a:lvl8pPr>
      <a:lvl9pPr marL="4862828" algn="l" defTabSz="121575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37160" tIns="137160" rIns="137160" bIns="13716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6"/>
            <a:ext cx="7729728" cy="3101983"/>
          </a:xfrm>
          <a:prstGeom prst="rect">
            <a:avLst/>
          </a:prstGeom>
        </p:spPr>
        <p:txBody>
          <a:bodyPr vert="horz" lIns="68580" tIns="34290" rIns="68580" bIns="3429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7" cy="323968"/>
          </a:xfrm>
          <a:prstGeom prst="rect">
            <a:avLst/>
          </a:prstGeom>
        </p:spPr>
        <p:txBody>
          <a:bodyPr vert="horz" lIns="68580" tIns="34290" rIns="68580" bIns="34290" rtlCol="0" anchor="ctr"/>
          <a:lstStyle>
            <a:lvl1pPr algn="r">
              <a:defRPr sz="1067">
                <a:solidFill>
                  <a:schemeClr val="tx1">
                    <a:alpha val="70000"/>
                  </a:schemeClr>
                </a:solidFill>
              </a:defRPr>
            </a:lvl1pPr>
          </a:lstStyle>
          <a:p>
            <a:pPr defTabSz="457189"/>
            <a:fld id="{1160EA64-D806-43AC-9DF2-F8C432F32B4C}" type="datetimeFigureOut">
              <a:rPr lang="en-US" smtClean="0">
                <a:solidFill>
                  <a:srgbClr val="000000">
                    <a:alpha val="70000"/>
                  </a:srgbClr>
                </a:solidFill>
              </a:rPr>
              <a:pPr defTabSz="457189"/>
              <a:t>2/16/2024</a:t>
            </a:fld>
            <a:endParaRPr lang="en-US" dirty="0">
              <a:solidFill>
                <a:srgbClr val="000000">
                  <a:alpha val="70000"/>
                </a:srgbClr>
              </a:solidFill>
            </a:endParaRP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68580" tIns="34290" rIns="68580" bIns="34290" rtlCol="0" anchor="ctr"/>
          <a:lstStyle>
            <a:lvl1pPr algn="l">
              <a:defRPr sz="1067">
                <a:solidFill>
                  <a:schemeClr val="tx1">
                    <a:alpha val="70000"/>
                  </a:schemeClr>
                </a:solidFill>
              </a:defRPr>
            </a:lvl1pPr>
          </a:lstStyle>
          <a:p>
            <a:pPr defTabSz="457189"/>
            <a:endParaRPr lang="en-US" dirty="0">
              <a:solidFill>
                <a:srgbClr val="000000">
                  <a:alpha val="70000"/>
                </a:srgbClr>
              </a:solidFill>
            </a:endParaRPr>
          </a:p>
        </p:txBody>
      </p:sp>
      <p:sp>
        <p:nvSpPr>
          <p:cNvPr id="6" name="Slide Number Placeholder 5"/>
          <p:cNvSpPr>
            <a:spLocks noGrp="1"/>
          </p:cNvSpPr>
          <p:nvPr>
            <p:ph type="sldNum" sz="quarter" idx="4"/>
          </p:nvPr>
        </p:nvSpPr>
        <p:spPr>
          <a:xfrm>
            <a:off x="10758923" y="6217920"/>
            <a:ext cx="365760" cy="365760"/>
          </a:xfrm>
          <a:prstGeom prst="ellipse">
            <a:avLst/>
          </a:prstGeom>
          <a:solidFill>
            <a:srgbClr val="1D1D1D">
              <a:alpha val="70000"/>
            </a:srgbClr>
          </a:solidFill>
        </p:spPr>
        <p:txBody>
          <a:bodyPr vert="horz" lIns="13716" tIns="34290" rIns="13716" bIns="34290" rtlCol="0" anchor="ctr">
            <a:noAutofit/>
          </a:bodyPr>
          <a:lstStyle>
            <a:lvl1pPr algn="ctr">
              <a:defRPr sz="1067" spc="0" baseline="0">
                <a:solidFill>
                  <a:srgbClr val="FFFFFF"/>
                </a:solidFill>
              </a:defRPr>
            </a:lvl1pPr>
          </a:lstStyle>
          <a:p>
            <a:pPr defTabSz="457189"/>
            <a:fld id="{8A7A6979-0714-4377-B894-6BE4C2D6E202}" type="slidenum">
              <a:rPr lang="en-US" smtClean="0"/>
              <a:pPr defTabSz="457189"/>
              <a:t>‹#›</a:t>
            </a:fld>
            <a:endParaRPr lang="en-US" dirty="0"/>
          </a:p>
        </p:txBody>
      </p:sp>
    </p:spTree>
    <p:extLst>
      <p:ext uri="{BB962C8B-B14F-4D97-AF65-F5344CB8AC3E}">
        <p14:creationId xmlns:p14="http://schemas.microsoft.com/office/powerpoint/2010/main" val="3940919570"/>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ctr" defTabSz="914377"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594" indent="-228594" algn="l" defTabSz="914377" rtl="0" eaLnBrk="1" latinLnBrk="0" hangingPunct="1">
        <a:lnSpc>
          <a:spcPct val="100000"/>
        </a:lnSpc>
        <a:spcBef>
          <a:spcPts val="1000"/>
        </a:spcBef>
        <a:buClr>
          <a:schemeClr val="accent2"/>
        </a:buClr>
        <a:buFont typeface="Arial" panose="020B0604020202020204" pitchFamily="34" charset="0"/>
        <a:buChar char="•"/>
        <a:defRPr sz="1867" kern="1200">
          <a:solidFill>
            <a:schemeClr val="tx1">
              <a:lumMod val="85000"/>
              <a:lumOff val="15000"/>
            </a:schemeClr>
          </a:solidFill>
          <a:latin typeface="+mn-lt"/>
          <a:ea typeface="+mn-ea"/>
          <a:cs typeface="+mn-cs"/>
        </a:defRPr>
      </a:lvl1pPr>
      <a:lvl2pPr marL="457189"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783"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377"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2971"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30"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276"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09"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28"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pPr rtl="0"/>
            <a:r>
              <a:rPr lang="en-GB" noProof="0"/>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3A1EFD6E-39BF-4D74-9381-BC19FCC78926}" type="datetime1">
              <a:rPr lang="en-GB" noProof="0" smtClean="0"/>
              <a:t>16/02/2024</a:t>
            </a:fld>
            <a:endParaRPr lang="en-GB" noProof="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GB" noProof="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FC5FADE3-B84E-4AF7-91CC-AB47E1A43619}" type="slidenum">
              <a:rPr lang="en-GB" noProof="0" smtClean="0"/>
              <a:t>‹#›</a:t>
            </a:fld>
            <a:endParaRPr lang="en-GB" noProof="0"/>
          </a:p>
        </p:txBody>
      </p:sp>
    </p:spTree>
    <p:extLst>
      <p:ext uri="{BB962C8B-B14F-4D97-AF65-F5344CB8AC3E}">
        <p14:creationId xmlns:p14="http://schemas.microsoft.com/office/powerpoint/2010/main" val="47648733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p15:clr>
            <a:srgbClr val="F26B43"/>
          </p15:clr>
        </p15:guide>
        <p15:guide id="2" pos="2568">
          <p15:clr>
            <a:srgbClr val="F26B43"/>
          </p15:clr>
        </p15:guide>
        <p15:guide id="3" pos="288">
          <p15:clr>
            <a:srgbClr val="5ACBF0"/>
          </p15:clr>
        </p15:guide>
        <p15:guide id="4" pos="7392">
          <p15:clr>
            <a:srgbClr val="5ACBF0"/>
          </p15:clr>
        </p15:guide>
        <p15:guide id="5" orient="horz" pos="576">
          <p15:clr>
            <a:srgbClr val="5ACBF0"/>
          </p15:clr>
        </p15:guide>
        <p15:guide id="6" orient="horz" pos="3744">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jmc.stanford.edu/articles/aiphil2/aiphil2.pdf"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hyperlink" Target="https://www.sciencedirect.com/science/article/pii/S0160289621000477" TargetMode="External"/><Relationship Id="rId4" Type="http://schemas.openxmlformats.org/officeDocument/2006/relationships/hyperlink" Target="https://link.springer.com/article/10.1007/s11023-012-9278-y"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www2.deloitte.com/us/en/insights/focus/cognitive-technologies/artificial-intelligence-impact-on-society.html" TargetMode="External"/><Relationship Id="rId2" Type="http://schemas.openxmlformats.org/officeDocument/2006/relationships/hyperlink" Target="https://www.bbvaopenmind.com/en/articles/the-past-decade-and-future-of-ais-impact-on-society/" TargetMode="External"/><Relationship Id="rId1" Type="http://schemas.openxmlformats.org/officeDocument/2006/relationships/slideLayout" Target="../slideLayouts/slideLayout9.xml"/><Relationship Id="rId4" Type="http://schemas.openxmlformats.org/officeDocument/2006/relationships/hyperlink" Target="https://scholarspace.manoa.hawaii.edu/server/api/core/bitstreams/c950bb9f-8016-4e1a-8691-9e45bd45a11b/content"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hyperlink" Target="https://www.flickr.com/photos/serbosca/42341887541"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51.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hyperlink" Target="https://wjmc.blogspot.com/2012/07/what-is-transparency.html" TargetMode="External"/><Relationship Id="rId5" Type="http://schemas.openxmlformats.org/officeDocument/2006/relationships/image" Target="../media/image46.jpg"/><Relationship Id="rId4" Type="http://schemas.openxmlformats.org/officeDocument/2006/relationships/hyperlink" Target="https://policyoptions.irpp.org/magazines/september-2020/how-do-taxes-and-public-benefits-evolve-over-the-course-of-a-taxpayers-life/"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8" Type="http://schemas.openxmlformats.org/officeDocument/2006/relationships/hyperlink" Target="https://www.youtube.com/watch?v=cQ54GDm1eL0" TargetMode="External"/><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1.xml"/><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hyperlink" Target="https://technofaq.org/posts/2020/02/top-disrupting-industrial-robots-trends-that-will-shape-the-manufacturing-industry/" TargetMode="External"/><Relationship Id="rId5" Type="http://schemas.openxmlformats.org/officeDocument/2006/relationships/image" Target="../media/image60.jpg"/><Relationship Id="rId4" Type="http://schemas.openxmlformats.org/officeDocument/2006/relationships/hyperlink" Target="https://technofaq.org/posts/2018/09/smart-home-infographic/"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62.jpg"/></Relationships>
</file>

<file path=ppt/slides/_rels/slide3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hyperlink" Target="https://willrobotstakemyjob.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66.jpg"/></Relationships>
</file>

<file path=ppt/slides/_rels/slide3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image" Target="../media/image70.tiff"/><Relationship Id="rId4" Type="http://schemas.openxmlformats.org/officeDocument/2006/relationships/image" Target="../media/image69.tiff"/></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tIayH28s8Vg" TargetMode="External"/><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image" Target="../media/image73.jp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78.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hyperlink" Target="https://www.peoplematters.in/news/diversity/age-based-bias-more-prominent-than-gender-based-bias-at-india-inc-survey-25119"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14.xml"/><Relationship Id="rId5" Type="http://schemas.openxmlformats.org/officeDocument/2006/relationships/hyperlink" Target="https://en.wikipedia.org/wiki/Radiology" TargetMode="External"/><Relationship Id="rId4" Type="http://schemas.openxmlformats.org/officeDocument/2006/relationships/image" Target="../media/image81.jpg"/></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jpeg"/></Relationships>
</file>

<file path=ppt/slides/_rels/slide5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hyperlink" Target="https://i3dl.org/scoring-evaluation-criteria/"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97.tiff"/><Relationship Id="rId5" Type="http://schemas.openxmlformats.org/officeDocument/2006/relationships/image" Target="../media/image96.tiff"/><Relationship Id="rId4" Type="http://schemas.openxmlformats.org/officeDocument/2006/relationships/image" Target="../media/image95.tiff"/></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image" Target="../media/image101.tiff"/><Relationship Id="rId5" Type="http://schemas.openxmlformats.org/officeDocument/2006/relationships/image" Target="../media/image100.tiff"/><Relationship Id="rId4" Type="http://schemas.openxmlformats.org/officeDocument/2006/relationships/image" Target="../media/image99.tif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3.xml"/><Relationship Id="rId1" Type="http://schemas.openxmlformats.org/officeDocument/2006/relationships/slideLayout" Target="../slideLayouts/slideLayout60.xml"/><Relationship Id="rId4" Type="http://schemas.openxmlformats.org/officeDocument/2006/relationships/image" Target="../media/image105.png"/></Relationships>
</file>

<file path=ppt/slides/_rels/slide5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hyperlink" Target="https://blog.domenicomonaco.it/201903271403/che-cosa-e-explainable-ai-e-perche-e-importante/"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8.xml"/><Relationship Id="rId1" Type="http://schemas.openxmlformats.org/officeDocument/2006/relationships/slideLayout" Target="../slideLayouts/slideLayout20.xml"/><Relationship Id="rId6" Type="http://schemas.openxmlformats.org/officeDocument/2006/relationships/hyperlink" Target="https://flatworldknowledge.lardbucket.org/books/public-speaking-practice-and-ethics/s09-finding-a-purpose-and-selectin.html" TargetMode="External"/><Relationship Id="rId5" Type="http://schemas.openxmlformats.org/officeDocument/2006/relationships/image" Target="../media/image111.jpg"/><Relationship Id="rId4" Type="http://schemas.openxmlformats.org/officeDocument/2006/relationships/image" Target="../media/image110.sv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hyperlink" Target="https://www.frontiersin.org/articles/10.3389/fpubh.2020.00117/full" TargetMode="External"/><Relationship Id="rId2" Type="http://schemas.openxmlformats.org/officeDocument/2006/relationships/hyperlink" Target="https://www.frontiersin.org/articles/10.3389/fpsyg.2021.710982/full" TargetMode="Externa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hyperlink" Target="https://www.noonpost.com/content/29158"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hyperlink" Target="https://www.bmj.com/content/370/bmj.m3164" TargetMode="External"/><Relationship Id="rId2" Type="http://schemas.openxmlformats.org/officeDocument/2006/relationships/image" Target="../media/image117.jp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8.png"/><Relationship Id="rId7" Type="http://schemas.openxmlformats.org/officeDocument/2006/relationships/hyperlink" Target="http://prevenirlaceguera.blogspot.com/2011/03/glaucoma-mujeres-con-sobrepeso-menos.html" TargetMode="External"/><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120.jpg"/><Relationship Id="rId5" Type="http://schemas.openxmlformats.org/officeDocument/2006/relationships/hyperlink" Target="https://www.pexels.com/photo/crop-ophthalmologist-testing-vision-of-patient-5752278/" TargetMode="External"/><Relationship Id="rId4" Type="http://schemas.openxmlformats.org/officeDocument/2006/relationships/image" Target="../media/image119.jpeg"/></Relationships>
</file>

<file path=ppt/slides/_rels/slide7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4.xml"/><Relationship Id="rId1" Type="http://schemas.openxmlformats.org/officeDocument/2006/relationships/slideLayout" Target="../slideLayouts/slideLayout5.xml"/><Relationship Id="rId5" Type="http://schemas.openxmlformats.org/officeDocument/2006/relationships/image" Target="../media/image124.png"/><Relationship Id="rId4" Type="http://schemas.openxmlformats.org/officeDocument/2006/relationships/image" Target="../media/image123.png"/></Relationships>
</file>

<file path=ppt/slides/_rels/slide7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129.jpeg"/><Relationship Id="rId5" Type="http://schemas.openxmlformats.org/officeDocument/2006/relationships/image" Target="../media/image128.png"/><Relationship Id="rId4" Type="http://schemas.openxmlformats.org/officeDocument/2006/relationships/image" Target="../media/image127.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xml"/><Relationship Id="rId1" Type="http://schemas.openxmlformats.org/officeDocument/2006/relationships/video" Target="https://www.youtube.com/embed/M0vf27T839c?feature=oembed" TargetMode="External"/><Relationship Id="rId6" Type="http://schemas.openxmlformats.org/officeDocument/2006/relationships/image" Target="../media/image132.jpeg"/><Relationship Id="rId5" Type="http://schemas.openxmlformats.org/officeDocument/2006/relationships/image" Target="../media/image131.png"/><Relationship Id="rId4" Type="http://schemas.openxmlformats.org/officeDocument/2006/relationships/image" Target="../media/image130.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 Id="rId5" Type="http://schemas.openxmlformats.org/officeDocument/2006/relationships/hyperlink" Target="https://www.youtube.com/watch?v=7rRJ9Ep1Wzs" TargetMode="Externa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Computational creativity</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a:xfrm>
            <a:off x="838582" y="1813697"/>
            <a:ext cx="10460038" cy="4000693"/>
          </a:xfrm>
        </p:spPr>
        <p:txBody>
          <a:bodyPr/>
          <a:lstStyle/>
          <a:p>
            <a:pPr marL="342900" indent="-342900">
              <a:buAutoNum type="arabicPeriod"/>
            </a:pPr>
            <a:r>
              <a:rPr lang="en-GB" dirty="0"/>
              <a:t>Mental phenomena could be </a:t>
            </a:r>
            <a:r>
              <a:rPr lang="en-GB" i="1" dirty="0"/>
              <a:t>schematised</a:t>
            </a:r>
            <a:endParaRPr lang="en-GB" dirty="0"/>
          </a:p>
          <a:p>
            <a:pPr marL="342900" indent="-342900">
              <a:buAutoNum type="arabicPeriod"/>
            </a:pPr>
            <a:r>
              <a:rPr lang="en-GB" dirty="0"/>
              <a:t>Elaboration of information could be expressed in a computational form (mechanical rules)</a:t>
            </a:r>
          </a:p>
          <a:p>
            <a:pPr marL="342900" indent="-342900">
              <a:buAutoNum type="arabicPeriod"/>
            </a:pPr>
            <a:r>
              <a:rPr lang="en-GB" dirty="0"/>
              <a:t>A computational system is composed of multiple sub-systems</a:t>
            </a:r>
          </a:p>
          <a:p>
            <a:pPr marL="342900" indent="-342900">
              <a:buAutoNum type="arabicPeriod"/>
            </a:pPr>
            <a:r>
              <a:rPr lang="en-GB" dirty="0"/>
              <a:t>Then, creativity can be thought as a problem of search (which computers are good at)</a:t>
            </a:r>
          </a:p>
          <a:p>
            <a:pPr marL="342900" indent="-342900">
              <a:buAutoNum type="arabicPeriod"/>
            </a:pPr>
            <a:endParaRPr lang="en-GB" dirty="0"/>
          </a:p>
          <a:p>
            <a:pPr algn="just"/>
            <a:r>
              <a:rPr lang="en-GB" b="1" dirty="0"/>
              <a:t>Problems: </a:t>
            </a:r>
          </a:p>
          <a:p>
            <a:pPr algn="just"/>
            <a:endParaRPr lang="en-GB" b="1" dirty="0"/>
          </a:p>
          <a:p>
            <a:pPr algn="just"/>
            <a:r>
              <a:rPr lang="en-GB" b="1" dirty="0"/>
              <a:t>Combinatorial explosion</a:t>
            </a:r>
          </a:p>
          <a:p>
            <a:pPr algn="just"/>
            <a:r>
              <a:rPr lang="en-GB" b="1" dirty="0"/>
              <a:t>The complexity of real-world situations</a:t>
            </a:r>
          </a:p>
        </p:txBody>
      </p:sp>
      <p:pic>
        <p:nvPicPr>
          <p:cNvPr id="5" name="Picture 2" descr="Professor Margaret Boden FBA | The British Academy">
            <a:extLst>
              <a:ext uri="{FF2B5EF4-FFF2-40B4-BE49-F238E27FC236}">
                <a16:creationId xmlns:a16="http://schemas.microsoft.com/office/drawing/2014/main" id="{86294275-0AF3-4B6A-AA64-931666C60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9066" y="1813697"/>
            <a:ext cx="1801813"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Douglas Hofstadter's AI bible, 'Goldel, Escher, and Bach'">
            <a:extLst>
              <a:ext uri="{FF2B5EF4-FFF2-40B4-BE49-F238E27FC236}">
                <a16:creationId xmlns:a16="http://schemas.microsoft.com/office/drawing/2014/main" id="{CC2B2B92-05A7-4FA1-B42E-0094E9780F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4135" y="4173631"/>
            <a:ext cx="1836744" cy="137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7E79033-ED12-9DC7-487E-F4EFC0DEDE69}"/>
              </a:ext>
            </a:extLst>
          </p:cNvPr>
          <p:cNvSpPr txBox="1"/>
          <p:nvPr/>
        </p:nvSpPr>
        <p:spPr>
          <a:xfrm>
            <a:off x="10170224" y="3675600"/>
            <a:ext cx="119949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Margaret Boden</a:t>
            </a:r>
          </a:p>
        </p:txBody>
      </p:sp>
      <p:sp>
        <p:nvSpPr>
          <p:cNvPr id="8" name="TextBox 7">
            <a:extLst>
              <a:ext uri="{FF2B5EF4-FFF2-40B4-BE49-F238E27FC236}">
                <a16:creationId xmlns:a16="http://schemas.microsoft.com/office/drawing/2014/main" id="{CCBFEB81-5613-1F15-2DA0-ECEC3B8E4B53}"/>
              </a:ext>
            </a:extLst>
          </p:cNvPr>
          <p:cNvSpPr txBox="1"/>
          <p:nvPr/>
        </p:nvSpPr>
        <p:spPr>
          <a:xfrm>
            <a:off x="10061100" y="5593470"/>
            <a:ext cx="13828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Douglas Hofstadter</a:t>
            </a:r>
          </a:p>
        </p:txBody>
      </p:sp>
      <p:pic>
        <p:nvPicPr>
          <p:cNvPr id="10" name="Picture 9" descr="Diagram&#10;&#10;Description automatically generated">
            <a:extLst>
              <a:ext uri="{FF2B5EF4-FFF2-40B4-BE49-F238E27FC236}">
                <a16:creationId xmlns:a16="http://schemas.microsoft.com/office/drawing/2014/main" id="{559D0EF0-11CB-07C3-5E4E-479594CF1E3D}"/>
              </a:ext>
            </a:extLst>
          </p:cNvPr>
          <p:cNvPicPr>
            <a:picLocks noChangeAspect="1"/>
          </p:cNvPicPr>
          <p:nvPr/>
        </p:nvPicPr>
        <p:blipFill>
          <a:blip r:embed="rId5"/>
          <a:stretch>
            <a:fillRect/>
          </a:stretch>
        </p:blipFill>
        <p:spPr>
          <a:xfrm>
            <a:off x="5476063" y="4035075"/>
            <a:ext cx="2190012" cy="1679916"/>
          </a:xfrm>
          <a:prstGeom prst="rect">
            <a:avLst/>
          </a:prstGeom>
        </p:spPr>
      </p:pic>
      <p:sp>
        <p:nvSpPr>
          <p:cNvPr id="11" name="TextBox 10">
            <a:extLst>
              <a:ext uri="{FF2B5EF4-FFF2-40B4-BE49-F238E27FC236}">
                <a16:creationId xmlns:a16="http://schemas.microsoft.com/office/drawing/2014/main" id="{1F579E10-C2A5-434F-AD0F-3A34E1D4AC6D}"/>
              </a:ext>
            </a:extLst>
          </p:cNvPr>
          <p:cNvSpPr txBox="1"/>
          <p:nvPr/>
        </p:nvSpPr>
        <p:spPr>
          <a:xfrm>
            <a:off x="5476063" y="5724307"/>
            <a:ext cx="124104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libri" panose="020F0502020204030204"/>
                <a:ea typeface="+mn-ea"/>
                <a:cs typeface="+mn-cs"/>
              </a:rPr>
              <a:t>Source: </a:t>
            </a:r>
            <a:r>
              <a:rPr kumimoji="0" lang="en-GB" sz="1000" b="0" i="0" u="none" strike="noStrike" kern="1200" cap="none" spc="0" normalizeH="0" baseline="0" noProof="0" dirty="0" err="1">
                <a:ln>
                  <a:noFill/>
                </a:ln>
                <a:solidFill>
                  <a:srgbClr val="000000"/>
                </a:solidFill>
                <a:effectLst/>
                <a:uLnTx/>
                <a:uFillTx/>
                <a:latin typeface="Calibri" panose="020F0502020204030204"/>
                <a:ea typeface="+mn-ea"/>
                <a:cs typeface="+mn-cs"/>
              </a:rPr>
              <a:t>educative.io</a:t>
            </a:r>
            <a:endParaRPr kumimoji="0" lang="en-GB" sz="1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847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fr-FR" dirty="0"/>
              <a:t>Summary</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p:txBody>
          <a:bodyPr/>
          <a:lstStyle/>
          <a:p>
            <a:pPr marL="285750" indent="-285750">
              <a:buFont typeface="Arial" panose="020B0604020202020204" pitchFamily="34" charset="0"/>
              <a:buChar char="•"/>
            </a:pPr>
            <a:r>
              <a:rPr lang="en-GB" b="1" dirty="0"/>
              <a:t>Precursors </a:t>
            </a:r>
            <a:r>
              <a:rPr lang="en-GB" dirty="0"/>
              <a:t>wanted to pursue exactness, e.g., transforming thought in a perfect language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Modern philosophers </a:t>
            </a:r>
            <a:r>
              <a:rPr lang="en-GB" dirty="0"/>
              <a:t>want(ed?) to recreate some mental processes in the machines; this is still an open issue </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b="1" dirty="0"/>
              <a:t>Contemporary philosophers </a:t>
            </a:r>
            <a:r>
              <a:rPr lang="en-GB" dirty="0"/>
              <a:t>mostly deal with the possible </a:t>
            </a:r>
            <a:r>
              <a:rPr lang="en-GB" i="1" dirty="0"/>
              <a:t>consequences</a:t>
            </a:r>
            <a:r>
              <a:rPr lang="en-GB" dirty="0"/>
              <a:t> of reaching true and authentic AI</a:t>
            </a:r>
            <a:endParaRPr lang="en-GB" b="1" dirty="0"/>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GB" dirty="0"/>
              <a:t>AI emerged firstly as a philosophical problem</a:t>
            </a:r>
          </a:p>
        </p:txBody>
      </p:sp>
    </p:spTree>
    <p:extLst>
      <p:ext uri="{BB962C8B-B14F-4D97-AF65-F5344CB8AC3E}">
        <p14:creationId xmlns:p14="http://schemas.microsoft.com/office/powerpoint/2010/main" val="3382959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D2DC1-8B49-DDDF-5AA3-49BBF7AEDDB4}"/>
              </a:ext>
            </a:extLst>
          </p:cNvPr>
          <p:cNvSpPr>
            <a:spLocks noGrp="1"/>
          </p:cNvSpPr>
          <p:nvPr>
            <p:ph type="ctrTitle"/>
          </p:nvPr>
        </p:nvSpPr>
        <p:spPr/>
        <p:txBody>
          <a:bodyPr/>
          <a:lstStyle/>
          <a:p>
            <a:r>
              <a:rPr lang="en-FR" dirty="0"/>
              <a:t>Readings for session 1</a:t>
            </a:r>
          </a:p>
        </p:txBody>
      </p:sp>
      <p:sp>
        <p:nvSpPr>
          <p:cNvPr id="4" name="Text Placeholder 3">
            <a:extLst>
              <a:ext uri="{FF2B5EF4-FFF2-40B4-BE49-F238E27FC236}">
                <a16:creationId xmlns:a16="http://schemas.microsoft.com/office/drawing/2014/main" id="{00F98305-BFA4-745F-3834-429B330D0166}"/>
              </a:ext>
            </a:extLst>
          </p:cNvPr>
          <p:cNvSpPr>
            <a:spLocks noGrp="1"/>
          </p:cNvSpPr>
          <p:nvPr>
            <p:ph type="body" sz="quarter" idx="19"/>
          </p:nvPr>
        </p:nvSpPr>
        <p:spPr>
          <a:xfrm>
            <a:off x="3994750" y="1789269"/>
            <a:ext cx="7524805" cy="4338153"/>
          </a:xfrm>
        </p:spPr>
        <p:txBody>
          <a:bodyPr/>
          <a:lstStyle/>
          <a:p>
            <a:r>
              <a:rPr lang="en-GB" sz="1400" dirty="0">
                <a:latin typeface="+mn-lt"/>
                <a:cs typeface="Calibri" panose="020F0502020204030204" pitchFamily="34" charset="0"/>
              </a:rPr>
              <a:t>McCarthy, J. (2006). The philosophy of AI and the AI of Philosophy. In </a:t>
            </a:r>
            <a:r>
              <a:rPr lang="en-GB" sz="1400" dirty="0" err="1">
                <a:latin typeface="+mn-lt"/>
                <a:cs typeface="Calibri" panose="020F0502020204030204" pitchFamily="34" charset="0"/>
              </a:rPr>
              <a:t>Gabbay</a:t>
            </a:r>
            <a:r>
              <a:rPr lang="en-GB" sz="1400" dirty="0">
                <a:latin typeface="+mn-lt"/>
                <a:cs typeface="Calibri" panose="020F0502020204030204" pitchFamily="34" charset="0"/>
              </a:rPr>
              <a:t>, D.M., </a:t>
            </a:r>
            <a:r>
              <a:rPr lang="en-GB" sz="1400" dirty="0" err="1">
                <a:latin typeface="+mn-lt"/>
                <a:cs typeface="Calibri" panose="020F0502020204030204" pitchFamily="34" charset="0"/>
              </a:rPr>
              <a:t>Thagard</a:t>
            </a:r>
            <a:r>
              <a:rPr lang="en-GB" sz="1400" dirty="0">
                <a:latin typeface="+mn-lt"/>
                <a:cs typeface="Calibri" panose="020F0502020204030204" pitchFamily="34" charset="0"/>
              </a:rPr>
              <a:t>, P., and Woods, J., Philosophy of Information, Elsevier, 2008, Chapter 17.</a:t>
            </a:r>
          </a:p>
          <a:p>
            <a:r>
              <a:rPr lang="en-GB" sz="1400" dirty="0">
                <a:latin typeface="+mn-lt"/>
                <a:cs typeface="Calibri" panose="020F0502020204030204" pitchFamily="34" charset="0"/>
              </a:rPr>
              <a:t>Available at: </a:t>
            </a:r>
            <a:r>
              <a:rPr lang="en-GB" sz="1400" dirty="0">
                <a:latin typeface="+mn-lt"/>
                <a:cs typeface="Calibri" panose="020F0502020204030204" pitchFamily="34" charset="0"/>
                <a:hlinkClick r:id="rId3"/>
              </a:rPr>
              <a:t>http://jmc.stanford.edu/articles/aiphil2/aiphil2.pdf</a:t>
            </a:r>
            <a:r>
              <a:rPr lang="en-GB" sz="1400" dirty="0">
                <a:latin typeface="+mn-lt"/>
                <a:cs typeface="Calibri" panose="020F0502020204030204" pitchFamily="34" charset="0"/>
              </a:rPr>
              <a:t>  </a:t>
            </a:r>
          </a:p>
          <a:p>
            <a:endParaRPr lang="en-GB" sz="1400" dirty="0">
              <a:latin typeface="+mn-lt"/>
              <a:cs typeface="Calibri" panose="020F0502020204030204" pitchFamily="34" charset="0"/>
            </a:endParaRPr>
          </a:p>
          <a:p>
            <a:r>
              <a:rPr lang="en-GB" sz="1400" dirty="0">
                <a:latin typeface="+mn-lt"/>
              </a:rPr>
              <a:t>Muller, V.C. (2012). Introduction: Philosophy and Theory of Artificial Intelligence. Minds and Machines, 22: 67-69.</a:t>
            </a:r>
          </a:p>
          <a:p>
            <a:r>
              <a:rPr lang="en-GB" sz="1400" dirty="0">
                <a:latin typeface="+mn-lt"/>
              </a:rPr>
              <a:t>Available at: </a:t>
            </a:r>
            <a:r>
              <a:rPr lang="en-GB" sz="1400" dirty="0">
                <a:latin typeface="+mn-lt"/>
                <a:hlinkClick r:id="rId4"/>
              </a:rPr>
              <a:t>https://link.springer.com/article/10.1007/s11023-012-9278-y</a:t>
            </a:r>
            <a:r>
              <a:rPr lang="en-GB" sz="1400" dirty="0">
                <a:latin typeface="+mn-lt"/>
              </a:rPr>
              <a:t>  </a:t>
            </a:r>
          </a:p>
          <a:p>
            <a:endParaRPr lang="en-GB" sz="1400" dirty="0">
              <a:latin typeface="+mn-lt"/>
            </a:endParaRPr>
          </a:p>
          <a:p>
            <a:r>
              <a:rPr lang="en-GB" sz="1400" dirty="0">
                <a:latin typeface="+mn-lt"/>
              </a:rPr>
              <a:t>Neubauer, A. C. (2021). The future of intelligence research in the coming age of artificial intelligence–With a special consideration of the philosophical movements of trans-and posthumanism. Intelligence, 87, 101563. </a:t>
            </a:r>
          </a:p>
          <a:p>
            <a:r>
              <a:rPr lang="en-GB" sz="1400" dirty="0">
                <a:latin typeface="+mn-lt"/>
              </a:rPr>
              <a:t>Available at: </a:t>
            </a:r>
            <a:r>
              <a:rPr lang="en-GB" sz="1400" dirty="0">
                <a:latin typeface="+mn-lt"/>
                <a:hlinkClick r:id="rId5"/>
              </a:rPr>
              <a:t>https://www.sciencedirect.com/science/article/pii/S0160289621000477</a:t>
            </a:r>
            <a:r>
              <a:rPr lang="en-GB" sz="1400" dirty="0">
                <a:latin typeface="+mn-lt"/>
              </a:rPr>
              <a:t>  </a:t>
            </a:r>
            <a:endParaRPr lang="en-FR" sz="1400" dirty="0">
              <a:latin typeface="+mn-lt"/>
            </a:endParaRPr>
          </a:p>
          <a:p>
            <a:endParaRPr lang="en-FR" sz="1400" dirty="0">
              <a:latin typeface="+mn-lt"/>
            </a:endParaRPr>
          </a:p>
          <a:p>
            <a:endParaRPr lang="en-FR" sz="1400" dirty="0">
              <a:latin typeface="+mn-lt"/>
              <a:cs typeface="Calibri" panose="020F0502020204030204" pitchFamily="34" charset="0"/>
            </a:endParaRPr>
          </a:p>
        </p:txBody>
      </p:sp>
    </p:spTree>
    <p:extLst>
      <p:ext uri="{BB962C8B-B14F-4D97-AF65-F5344CB8AC3E}">
        <p14:creationId xmlns:p14="http://schemas.microsoft.com/office/powerpoint/2010/main" val="3419510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819124-174D-6E4A-A1A4-F037E460E5FB}"/>
              </a:ext>
            </a:extLst>
          </p:cNvPr>
          <p:cNvSpPr>
            <a:spLocks noGrp="1"/>
          </p:cNvSpPr>
          <p:nvPr>
            <p:ph type="ctrTitle"/>
          </p:nvPr>
        </p:nvSpPr>
        <p:spPr/>
        <p:txBody>
          <a:bodyPr/>
          <a:lstStyle/>
          <a:p>
            <a:r>
              <a:rPr lang="fr-FR" dirty="0" err="1"/>
              <a:t>Further</a:t>
            </a:r>
            <a:r>
              <a:rPr lang="fr-FR" dirty="0"/>
              <a:t> </a:t>
            </a:r>
            <a:r>
              <a:rPr lang="fr-FR" dirty="0" err="1"/>
              <a:t>readings</a:t>
            </a:r>
            <a:r>
              <a:rPr lang="fr-FR" dirty="0"/>
              <a:t> (</a:t>
            </a:r>
            <a:r>
              <a:rPr lang="fr-FR" dirty="0" err="1"/>
              <a:t>still</a:t>
            </a:r>
            <a:r>
              <a:rPr lang="fr-FR" dirty="0"/>
              <a:t> session 1)</a:t>
            </a:r>
          </a:p>
        </p:txBody>
      </p:sp>
      <p:sp>
        <p:nvSpPr>
          <p:cNvPr id="3" name="Espace réservé du texte 2">
            <a:extLst>
              <a:ext uri="{FF2B5EF4-FFF2-40B4-BE49-F238E27FC236}">
                <a16:creationId xmlns:a16="http://schemas.microsoft.com/office/drawing/2014/main" id="{14BEA29E-4C34-5943-A8C0-A9CB42B80D51}"/>
              </a:ext>
            </a:extLst>
          </p:cNvPr>
          <p:cNvSpPr>
            <a:spLocks noGrp="1"/>
          </p:cNvSpPr>
          <p:nvPr>
            <p:ph type="body" sz="quarter" idx="18"/>
          </p:nvPr>
        </p:nvSpPr>
        <p:spPr>
          <a:xfrm>
            <a:off x="3994750" y="1904214"/>
            <a:ext cx="7401171" cy="2762054"/>
          </a:xfrm>
        </p:spPr>
        <p:txBody>
          <a:bodyPr/>
          <a:lstStyle/>
          <a:p>
            <a:r>
              <a:rPr lang="fr-FR" dirty="0" err="1"/>
              <a:t>Bostrom</a:t>
            </a:r>
            <a:r>
              <a:rPr lang="fr-FR" dirty="0"/>
              <a:t>, N. (2016) Super Intelligence, Oxford </a:t>
            </a:r>
            <a:r>
              <a:rPr lang="fr-FR" dirty="0" err="1"/>
              <a:t>University</a:t>
            </a:r>
            <a:r>
              <a:rPr lang="fr-FR" dirty="0"/>
              <a:t> </a:t>
            </a:r>
            <a:r>
              <a:rPr lang="fr-FR" dirty="0" err="1"/>
              <a:t>Press</a:t>
            </a:r>
            <a:endParaRPr lang="fr-FR" dirty="0"/>
          </a:p>
          <a:p>
            <a:r>
              <a:rPr lang="fr-FR" dirty="0"/>
              <a:t>Copeland, J. (2015) </a:t>
            </a:r>
            <a:r>
              <a:rPr lang="fr-FR" dirty="0" err="1"/>
              <a:t>Artificial</a:t>
            </a:r>
            <a:r>
              <a:rPr lang="fr-FR" dirty="0"/>
              <a:t> Intelligence: A </a:t>
            </a:r>
            <a:r>
              <a:rPr lang="fr-FR" dirty="0" err="1"/>
              <a:t>philosophical</a:t>
            </a:r>
            <a:r>
              <a:rPr lang="fr-FR" dirty="0"/>
              <a:t> introduction, </a:t>
            </a:r>
            <a:r>
              <a:rPr lang="fr-FR" dirty="0" err="1"/>
              <a:t>Wiley</a:t>
            </a:r>
            <a:endParaRPr lang="fr-FR" dirty="0"/>
          </a:p>
          <a:p>
            <a:r>
              <a:rPr lang="fr-FR" dirty="0" err="1"/>
              <a:t>Coppin</a:t>
            </a:r>
            <a:r>
              <a:rPr lang="fr-FR" dirty="0"/>
              <a:t>, B. (2004) </a:t>
            </a:r>
            <a:r>
              <a:rPr lang="fr-FR" dirty="0" err="1"/>
              <a:t>Artificial</a:t>
            </a:r>
            <a:r>
              <a:rPr lang="fr-FR" dirty="0"/>
              <a:t> Intelligence </a:t>
            </a:r>
            <a:r>
              <a:rPr lang="fr-FR" dirty="0" err="1"/>
              <a:t>Illuminated</a:t>
            </a:r>
            <a:r>
              <a:rPr lang="fr-FR" dirty="0"/>
              <a:t>, Jones and Bartlett </a:t>
            </a:r>
            <a:r>
              <a:rPr lang="fr-FR" dirty="0" err="1"/>
              <a:t>Publishers</a:t>
            </a:r>
            <a:endParaRPr lang="fr-FR" dirty="0"/>
          </a:p>
          <a:p>
            <a:r>
              <a:rPr lang="fr-FR" dirty="0"/>
              <a:t>Searle, J.R. (1984) </a:t>
            </a:r>
            <a:r>
              <a:rPr lang="fr-FR" dirty="0" err="1"/>
              <a:t>Minds</a:t>
            </a:r>
            <a:r>
              <a:rPr lang="fr-FR" dirty="0"/>
              <a:t>, </a:t>
            </a:r>
            <a:r>
              <a:rPr lang="fr-FR" dirty="0" err="1"/>
              <a:t>Brains</a:t>
            </a:r>
            <a:r>
              <a:rPr lang="fr-FR" dirty="0"/>
              <a:t> and Science, Harvard </a:t>
            </a:r>
            <a:r>
              <a:rPr lang="fr-FR" dirty="0" err="1"/>
              <a:t>University</a:t>
            </a:r>
            <a:r>
              <a:rPr lang="fr-FR" dirty="0"/>
              <a:t> </a:t>
            </a:r>
            <a:r>
              <a:rPr lang="fr-FR" dirty="0" err="1"/>
              <a:t>Press</a:t>
            </a:r>
            <a:endParaRPr lang="fr-FR" dirty="0"/>
          </a:p>
          <a:p>
            <a:r>
              <a:rPr lang="fr-FR" dirty="0"/>
              <a:t>Turing, A.M. (1950) </a:t>
            </a:r>
            <a:r>
              <a:rPr lang="fr-FR" dirty="0" err="1"/>
              <a:t>Computing</a:t>
            </a:r>
            <a:r>
              <a:rPr lang="fr-FR" dirty="0"/>
              <a:t> </a:t>
            </a:r>
            <a:r>
              <a:rPr lang="fr-FR" dirty="0" err="1"/>
              <a:t>machinery</a:t>
            </a:r>
            <a:r>
              <a:rPr lang="fr-FR" dirty="0"/>
              <a:t> and intelligence. </a:t>
            </a:r>
            <a:r>
              <a:rPr lang="fr-FR" i="1" dirty="0" err="1"/>
              <a:t>Mind</a:t>
            </a:r>
            <a:r>
              <a:rPr lang="fr-FR" i="1" dirty="0"/>
              <a:t> – A </a:t>
            </a:r>
            <a:r>
              <a:rPr lang="fr-FR" i="1" dirty="0" err="1"/>
              <a:t>quarterly</a:t>
            </a:r>
            <a:r>
              <a:rPr lang="fr-FR" i="1" dirty="0"/>
              <a:t> </a:t>
            </a:r>
            <a:r>
              <a:rPr lang="fr-FR" i="1" dirty="0" err="1"/>
              <a:t>review</a:t>
            </a:r>
            <a:r>
              <a:rPr lang="fr-FR" i="1" dirty="0"/>
              <a:t> of </a:t>
            </a:r>
            <a:r>
              <a:rPr lang="fr-FR" i="1" dirty="0" err="1"/>
              <a:t>psychology</a:t>
            </a:r>
            <a:r>
              <a:rPr lang="fr-FR" i="1" dirty="0"/>
              <a:t> and </a:t>
            </a:r>
            <a:r>
              <a:rPr lang="fr-FR" i="1" dirty="0" err="1"/>
              <a:t>philosophy</a:t>
            </a:r>
            <a:r>
              <a:rPr lang="fr-FR" i="1" dirty="0"/>
              <a:t>, </a:t>
            </a:r>
            <a:r>
              <a:rPr lang="fr-FR" dirty="0"/>
              <a:t>59, 236</a:t>
            </a:r>
          </a:p>
          <a:p>
            <a:endParaRPr lang="fr-FR" dirty="0"/>
          </a:p>
        </p:txBody>
      </p:sp>
    </p:spTree>
    <p:extLst>
      <p:ext uri="{BB962C8B-B14F-4D97-AF65-F5344CB8AC3E}">
        <p14:creationId xmlns:p14="http://schemas.microsoft.com/office/powerpoint/2010/main" val="818725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FB2F7-D1E4-3E92-8E55-4FCEF6B2F664}"/>
              </a:ext>
            </a:extLst>
          </p:cNvPr>
          <p:cNvSpPr>
            <a:spLocks noGrp="1"/>
          </p:cNvSpPr>
          <p:nvPr>
            <p:ph type="ctrTitle"/>
          </p:nvPr>
        </p:nvSpPr>
        <p:spPr/>
        <p:txBody>
          <a:bodyPr/>
          <a:lstStyle/>
          <a:p>
            <a:r>
              <a:rPr lang="en-FR" dirty="0"/>
              <a:t>Readings for session 2</a:t>
            </a:r>
          </a:p>
        </p:txBody>
      </p:sp>
      <p:sp>
        <p:nvSpPr>
          <p:cNvPr id="3" name="Text Placeholder 2">
            <a:extLst>
              <a:ext uri="{FF2B5EF4-FFF2-40B4-BE49-F238E27FC236}">
                <a16:creationId xmlns:a16="http://schemas.microsoft.com/office/drawing/2014/main" id="{E9DAEF70-C1FB-3306-A58C-9C3A7DAA0536}"/>
              </a:ext>
            </a:extLst>
          </p:cNvPr>
          <p:cNvSpPr>
            <a:spLocks noGrp="1"/>
          </p:cNvSpPr>
          <p:nvPr>
            <p:ph type="body" sz="quarter" idx="18"/>
          </p:nvPr>
        </p:nvSpPr>
        <p:spPr>
          <a:xfrm>
            <a:off x="3994751" y="1875934"/>
            <a:ext cx="7477670" cy="4260916"/>
          </a:xfrm>
        </p:spPr>
        <p:txBody>
          <a:bodyPr/>
          <a:lstStyle/>
          <a:p>
            <a:r>
              <a:rPr lang="en-GB" dirty="0"/>
              <a:t>Bryson, J.J. (2019). The Past Decade and Future of AI’s Impact on Society.</a:t>
            </a:r>
          </a:p>
          <a:p>
            <a:r>
              <a:rPr lang="en-GB" dirty="0"/>
              <a:t>Available at: </a:t>
            </a:r>
            <a:r>
              <a:rPr lang="en-GB" dirty="0">
                <a:hlinkClick r:id="rId2"/>
              </a:rPr>
              <a:t>https://www.bbvaopenmind.com/en/articles/the-past-decade-and-future-of-ais-impact-on-society/</a:t>
            </a:r>
            <a:r>
              <a:rPr lang="en-GB" dirty="0"/>
              <a:t>  </a:t>
            </a:r>
          </a:p>
          <a:p>
            <a:endParaRPr lang="en-GB" dirty="0"/>
          </a:p>
          <a:p>
            <a:r>
              <a:rPr lang="en-GB" dirty="0"/>
              <a:t>Evans-Greenwood, P., Hanson, R., Goodman, S., and </a:t>
            </a:r>
            <a:r>
              <a:rPr lang="en-GB" dirty="0" err="1"/>
              <a:t>Gentilin</a:t>
            </a:r>
            <a:r>
              <a:rPr lang="en-GB" dirty="0"/>
              <a:t>, D. (2021). A moral license for AI. Deloitte Insights. </a:t>
            </a:r>
          </a:p>
          <a:p>
            <a:r>
              <a:rPr lang="en-GB" dirty="0"/>
              <a:t>Available at: </a:t>
            </a:r>
            <a:r>
              <a:rPr lang="en-GB" dirty="0">
                <a:hlinkClick r:id="rId3"/>
              </a:rPr>
              <a:t>https://www2.deloitte.com/us/en/insights/focus/cognitive-technologies/artificial-intelligence-impact-on-society.html</a:t>
            </a:r>
            <a:r>
              <a:rPr lang="en-GB" dirty="0"/>
              <a:t>  </a:t>
            </a:r>
          </a:p>
          <a:p>
            <a:endParaRPr lang="en-GB" dirty="0"/>
          </a:p>
          <a:p>
            <a:r>
              <a:rPr lang="en-GB" dirty="0"/>
              <a:t>Babutsidze Z. and </a:t>
            </a:r>
            <a:r>
              <a:rPr lang="en-GB" dirty="0" err="1"/>
              <a:t>Vincileoni</a:t>
            </a:r>
            <a:r>
              <a:rPr lang="en-GB" dirty="0"/>
              <a:t> D. (2022) </a:t>
            </a:r>
            <a:r>
              <a:rPr lang="en-GB" dirty="0" err="1"/>
              <a:t>Behavioral</a:t>
            </a:r>
            <a:r>
              <a:rPr lang="en-GB" dirty="0"/>
              <a:t> changes associated with interacting with bots on Twitter. Proceedings of the 54th Hawaii International Conference on System Sciences (HICSS-55), pp. 3013-3010.</a:t>
            </a:r>
          </a:p>
          <a:p>
            <a:r>
              <a:rPr lang="en-GB" dirty="0"/>
              <a:t>Available at: </a:t>
            </a:r>
            <a:r>
              <a:rPr lang="en-GB" dirty="0">
                <a:hlinkClick r:id="rId4"/>
              </a:rPr>
              <a:t>https://scholarspace.manoa.hawaii.edu/server/api/core/bitstreams/c950bb9f-8016-4e1a-8691-9e45bd45a11b/content</a:t>
            </a:r>
            <a:r>
              <a:rPr lang="en-GB" dirty="0"/>
              <a:t> </a:t>
            </a:r>
          </a:p>
          <a:p>
            <a:endParaRPr lang="en-FR" dirty="0"/>
          </a:p>
        </p:txBody>
      </p:sp>
    </p:spTree>
    <p:extLst>
      <p:ext uri="{BB962C8B-B14F-4D97-AF65-F5344CB8AC3E}">
        <p14:creationId xmlns:p14="http://schemas.microsoft.com/office/powerpoint/2010/main" val="2547076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2032b5a5bbb_0_25"/>
          <p:cNvSpPr txBox="1">
            <a:spLocks noGrp="1"/>
          </p:cNvSpPr>
          <p:nvPr>
            <p:ph type="subTitle" idx="1"/>
          </p:nvPr>
        </p:nvSpPr>
        <p:spPr>
          <a:xfrm>
            <a:off x="6692900" y="3034724"/>
            <a:ext cx="3934500" cy="677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800"/>
              <a:buNone/>
            </a:pPr>
            <a:r>
              <a:rPr lang="en-CA" noProof="0" dirty="0"/>
              <a:t>AI, Society and Sustainability</a:t>
            </a:r>
          </a:p>
          <a:p>
            <a:r>
              <a:rPr lang="en-CA" noProof="0" dirty="0"/>
              <a:t>(Session 2)</a:t>
            </a:r>
          </a:p>
          <a:p>
            <a:endParaRPr lang="en-CA" noProof="0" dirty="0"/>
          </a:p>
          <a:p>
            <a:r>
              <a:rPr lang="en-CA" noProof="0" dirty="0"/>
              <a:t>The societal impacts of AI</a:t>
            </a:r>
          </a:p>
          <a:p>
            <a:endParaRPr lang="en-CA" noProof="0" dirty="0"/>
          </a:p>
          <a:p>
            <a:pPr marL="0" lvl="0" indent="0" algn="ctr" rtl="0">
              <a:lnSpc>
                <a:spcPct val="100000"/>
              </a:lnSpc>
              <a:spcBef>
                <a:spcPts val="0"/>
              </a:spcBef>
              <a:spcAft>
                <a:spcPts val="0"/>
              </a:spcAft>
              <a:buClr>
                <a:schemeClr val="dk1"/>
              </a:buClr>
              <a:buSzPts val="1800"/>
              <a:buNone/>
            </a:pPr>
            <a:endParaRPr lang="en-CA" noProof="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19D2B4CA-AD7B-936E-5D3F-41BFA9A6B7AD}"/>
              </a:ext>
            </a:extLst>
          </p:cNvPr>
          <p:cNvSpPr>
            <a:spLocks noGrp="1"/>
          </p:cNvSpPr>
          <p:nvPr>
            <p:ph type="ctrTitle"/>
          </p:nvPr>
        </p:nvSpPr>
        <p:spPr/>
        <p:txBody>
          <a:bodyPr>
            <a:normAutofit/>
          </a:bodyPr>
          <a:lstStyle/>
          <a:p>
            <a:r>
              <a:rPr lang="en-CA" noProof="0" dirty="0"/>
              <a:t>Today’s session</a:t>
            </a:r>
          </a:p>
        </p:txBody>
      </p:sp>
      <p:sp>
        <p:nvSpPr>
          <p:cNvPr id="9" name="Text Placeholder 8">
            <a:extLst>
              <a:ext uri="{FF2B5EF4-FFF2-40B4-BE49-F238E27FC236}">
                <a16:creationId xmlns:a16="http://schemas.microsoft.com/office/drawing/2014/main" id="{CA3DFE05-F4B2-F286-ADAB-63A73F51F403}"/>
              </a:ext>
            </a:extLst>
          </p:cNvPr>
          <p:cNvSpPr>
            <a:spLocks noGrp="1"/>
          </p:cNvSpPr>
          <p:nvPr>
            <p:ph type="body" idx="1"/>
          </p:nvPr>
        </p:nvSpPr>
        <p:spPr>
          <a:xfrm>
            <a:off x="838581" y="1740921"/>
            <a:ext cx="6132373" cy="4073469"/>
          </a:xfrm>
        </p:spPr>
        <p:txBody>
          <a:bodyPr/>
          <a:lstStyle/>
          <a:p>
            <a:pPr marL="514350" indent="-285750">
              <a:buSzPct val="98000"/>
              <a:buFont typeface="Arial" panose="020B0604020202020204" pitchFamily="34" charset="0"/>
              <a:buChar char="•"/>
            </a:pPr>
            <a:r>
              <a:rPr lang="en-CA" noProof="0" dirty="0"/>
              <a:t>Anticipating the impacts of AI</a:t>
            </a:r>
          </a:p>
          <a:p>
            <a:pPr marL="514350" indent="-285750">
              <a:buSzPct val="98000"/>
              <a:buFont typeface="Arial" panose="020B0604020202020204" pitchFamily="34" charset="0"/>
              <a:buChar char="•"/>
            </a:pPr>
            <a:r>
              <a:rPr lang="en-CA" noProof="0" dirty="0"/>
              <a:t>The social impacts of AI applications</a:t>
            </a:r>
          </a:p>
          <a:p>
            <a:pPr marL="514350" indent="-285750">
              <a:buSzPct val="98000"/>
              <a:buFont typeface="Arial" panose="020B0604020202020204" pitchFamily="34" charset="0"/>
              <a:buChar char="•"/>
            </a:pPr>
            <a:r>
              <a:rPr lang="en-CA" noProof="0" dirty="0"/>
              <a:t>The challenges of bias in AI</a:t>
            </a:r>
          </a:p>
          <a:p>
            <a:pPr marL="514350" indent="-285750">
              <a:buSzPct val="98000"/>
              <a:buFont typeface="Arial" panose="020B0604020202020204" pitchFamily="34" charset="0"/>
              <a:buChar char="•"/>
            </a:pPr>
            <a:r>
              <a:rPr lang="en-CA" noProof="0" dirty="0"/>
              <a:t>Regulating and managing AI</a:t>
            </a:r>
          </a:p>
        </p:txBody>
      </p:sp>
      <p:pic>
        <p:nvPicPr>
          <p:cNvPr id="4" name="Picture 3" descr="A picture containing person, crowd, people, walking&#10;&#10;Description automatically generated">
            <a:extLst>
              <a:ext uri="{FF2B5EF4-FFF2-40B4-BE49-F238E27FC236}">
                <a16:creationId xmlns:a16="http://schemas.microsoft.com/office/drawing/2014/main" id="{528C2228-2D04-5BC1-CFAC-3C8DB40346B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740576" y="1740921"/>
            <a:ext cx="4451424" cy="2956024"/>
          </a:xfrm>
          <a:prstGeom prst="rect">
            <a:avLst/>
          </a:prstGeom>
        </p:spPr>
      </p:pic>
    </p:spTree>
    <p:extLst>
      <p:ext uri="{BB962C8B-B14F-4D97-AF65-F5344CB8AC3E}">
        <p14:creationId xmlns:p14="http://schemas.microsoft.com/office/powerpoint/2010/main" val="3345233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032b5a5bbb_0_618"/>
          <p:cNvSpPr txBox="1">
            <a:spLocks noGrp="1"/>
          </p:cNvSpPr>
          <p:nvPr>
            <p:ph type="ctrTitle"/>
          </p:nvPr>
        </p:nvSpPr>
        <p:spPr>
          <a:xfrm>
            <a:off x="2150799" y="3037466"/>
            <a:ext cx="7890300" cy="7830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1800"/>
              <a:buFont typeface="Arial"/>
              <a:buNone/>
            </a:pPr>
            <a:r>
              <a:rPr lang="en-CA" noProof="0" dirty="0"/>
              <a:t>Anticipating the Impacts of AI</a:t>
            </a:r>
          </a:p>
        </p:txBody>
      </p:sp>
    </p:spTree>
    <p:extLst>
      <p:ext uri="{BB962C8B-B14F-4D97-AF65-F5344CB8AC3E}">
        <p14:creationId xmlns:p14="http://schemas.microsoft.com/office/powerpoint/2010/main" val="2630022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website&#10;&#10;Description automatically generated">
            <a:extLst>
              <a:ext uri="{FF2B5EF4-FFF2-40B4-BE49-F238E27FC236}">
                <a16:creationId xmlns:a16="http://schemas.microsoft.com/office/drawing/2014/main" id="{A457EF08-B44D-0E8C-17C3-2292E657D875}"/>
              </a:ext>
            </a:extLst>
          </p:cNvPr>
          <p:cNvPicPr>
            <a:picLocks noChangeAspect="1"/>
          </p:cNvPicPr>
          <p:nvPr/>
        </p:nvPicPr>
        <p:blipFill>
          <a:blip r:embed="rId3"/>
          <a:stretch>
            <a:fillRect/>
          </a:stretch>
        </p:blipFill>
        <p:spPr>
          <a:xfrm>
            <a:off x="312138" y="1848678"/>
            <a:ext cx="4970947" cy="4722399"/>
          </a:xfrm>
          <a:prstGeom prst="rect">
            <a:avLst/>
          </a:prstGeom>
          <a:noFill/>
        </p:spPr>
      </p:pic>
      <p:pic>
        <p:nvPicPr>
          <p:cNvPr id="15" name="Picture 14" descr="Text&#10;&#10;Description automatically generated with medium confidence">
            <a:extLst>
              <a:ext uri="{FF2B5EF4-FFF2-40B4-BE49-F238E27FC236}">
                <a16:creationId xmlns:a16="http://schemas.microsoft.com/office/drawing/2014/main" id="{B5C533BC-6040-C3D0-A040-CE7108BB667C}"/>
              </a:ext>
            </a:extLst>
          </p:cNvPr>
          <p:cNvPicPr>
            <a:picLocks noChangeAspect="1"/>
          </p:cNvPicPr>
          <p:nvPr/>
        </p:nvPicPr>
        <p:blipFill>
          <a:blip r:embed="rId4"/>
          <a:stretch>
            <a:fillRect/>
          </a:stretch>
        </p:blipFill>
        <p:spPr>
          <a:xfrm>
            <a:off x="4171443" y="2906316"/>
            <a:ext cx="1042780" cy="433232"/>
          </a:xfrm>
          <a:prstGeom prst="rect">
            <a:avLst/>
          </a:prstGeom>
        </p:spPr>
      </p:pic>
      <p:pic>
        <p:nvPicPr>
          <p:cNvPr id="17" name="Picture 16" descr="Logo&#10;&#10;Description automatically generated">
            <a:extLst>
              <a:ext uri="{FF2B5EF4-FFF2-40B4-BE49-F238E27FC236}">
                <a16:creationId xmlns:a16="http://schemas.microsoft.com/office/drawing/2014/main" id="{658438B6-BF4F-61B5-7D34-1F1432338149}"/>
              </a:ext>
            </a:extLst>
          </p:cNvPr>
          <p:cNvPicPr>
            <a:picLocks noChangeAspect="1"/>
          </p:cNvPicPr>
          <p:nvPr/>
        </p:nvPicPr>
        <p:blipFill>
          <a:blip r:embed="rId5"/>
          <a:stretch>
            <a:fillRect/>
          </a:stretch>
        </p:blipFill>
        <p:spPr>
          <a:xfrm>
            <a:off x="312138" y="134955"/>
            <a:ext cx="4102100" cy="1549400"/>
          </a:xfrm>
          <a:prstGeom prst="rect">
            <a:avLst/>
          </a:prstGeom>
        </p:spPr>
      </p:pic>
      <p:pic>
        <p:nvPicPr>
          <p:cNvPr id="19" name="Picture 18" descr="A picture containing text, person, newspaper&#10;&#10;Description automatically generated">
            <a:extLst>
              <a:ext uri="{FF2B5EF4-FFF2-40B4-BE49-F238E27FC236}">
                <a16:creationId xmlns:a16="http://schemas.microsoft.com/office/drawing/2014/main" id="{8BAC81D9-6164-6AAD-95D2-AD9FEADD5BD5}"/>
              </a:ext>
            </a:extLst>
          </p:cNvPr>
          <p:cNvPicPr>
            <a:picLocks noChangeAspect="1"/>
          </p:cNvPicPr>
          <p:nvPr/>
        </p:nvPicPr>
        <p:blipFill>
          <a:blip r:embed="rId6"/>
          <a:stretch>
            <a:fillRect/>
          </a:stretch>
        </p:blipFill>
        <p:spPr>
          <a:xfrm>
            <a:off x="6096001" y="1848678"/>
            <a:ext cx="5249836" cy="5009322"/>
          </a:xfrm>
          <a:prstGeom prst="rect">
            <a:avLst/>
          </a:prstGeom>
        </p:spPr>
      </p:pic>
      <p:pic>
        <p:nvPicPr>
          <p:cNvPr id="21" name="Picture 20" descr="Text&#10;&#10;Description automatically generated">
            <a:extLst>
              <a:ext uri="{FF2B5EF4-FFF2-40B4-BE49-F238E27FC236}">
                <a16:creationId xmlns:a16="http://schemas.microsoft.com/office/drawing/2014/main" id="{8056BBEA-5832-C428-5880-02533998E387}"/>
              </a:ext>
            </a:extLst>
          </p:cNvPr>
          <p:cNvPicPr>
            <a:picLocks noChangeAspect="1"/>
          </p:cNvPicPr>
          <p:nvPr/>
        </p:nvPicPr>
        <p:blipFill>
          <a:blip r:embed="rId7"/>
          <a:stretch>
            <a:fillRect/>
          </a:stretch>
        </p:blipFill>
        <p:spPr>
          <a:xfrm>
            <a:off x="10682634" y="2906316"/>
            <a:ext cx="1197228" cy="297723"/>
          </a:xfrm>
          <a:prstGeom prst="rect">
            <a:avLst/>
          </a:prstGeom>
        </p:spPr>
      </p:pic>
    </p:spTree>
    <p:extLst>
      <p:ext uri="{BB962C8B-B14F-4D97-AF65-F5344CB8AC3E}">
        <p14:creationId xmlns:p14="http://schemas.microsoft.com/office/powerpoint/2010/main" val="479164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822CD9-104D-CF83-804C-E38DEE2B9DB2}"/>
              </a:ext>
            </a:extLst>
          </p:cNvPr>
          <p:cNvSpPr txBox="1"/>
          <p:nvPr/>
        </p:nvSpPr>
        <p:spPr>
          <a:xfrm>
            <a:off x="1124608" y="672663"/>
            <a:ext cx="6186309" cy="63401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dirty="0">
                <a:ln>
                  <a:noFill/>
                </a:ln>
                <a:solidFill>
                  <a:srgbClr val="000000"/>
                </a:solidFill>
                <a:effectLst/>
                <a:uLnTx/>
                <a:uFillTx/>
                <a:latin typeface="Arial"/>
                <a:cs typeface="Arial"/>
                <a:sym typeface="Arial"/>
              </a:rPr>
              <a:t>-  Impact on Education  (how to teach, how to evaluate,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dirty="0">
                <a:ln>
                  <a:noFill/>
                </a:ln>
                <a:solidFill>
                  <a:srgbClr val="000000"/>
                </a:solidFill>
                <a:effectLst/>
                <a:uLnTx/>
                <a:uFillTx/>
                <a:latin typeface="Arial"/>
                <a:cs typeface="Arial"/>
                <a:sym typeface="Arial"/>
              </a:rPr>
              <a:t>- Film production     (strikes by scrip writers, actors,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dirty="0">
                <a:ln>
                  <a:noFill/>
                </a:ln>
                <a:solidFill>
                  <a:srgbClr val="000000"/>
                </a:solidFill>
                <a:effectLst/>
                <a:uLnTx/>
                <a:uFillTx/>
                <a:latin typeface="Arial"/>
                <a:cs typeface="Arial"/>
                <a:sym typeface="Arial"/>
              </a:rPr>
              <a:t>- News  (ingestion of news material by LLMs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dirty="0">
                <a:ln>
                  <a:noFill/>
                </a:ln>
                <a:solidFill>
                  <a:srgbClr val="000000"/>
                </a:solidFill>
                <a:effectLst/>
                <a:uLnTx/>
                <a:uFillTx/>
                <a:latin typeface="Arial"/>
                <a:cs typeface="Arial"/>
                <a:sym typeface="Arial"/>
              </a:rPr>
              <a:t>- Self-driving cars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dirty="0">
                <a:ln>
                  <a:noFill/>
                </a:ln>
                <a:solidFill>
                  <a:srgbClr val="000000"/>
                </a:solidFill>
                <a:effectLst/>
                <a:uLnTx/>
                <a:uFillTx/>
                <a:latin typeface="Arial"/>
                <a:cs typeface="Arial"/>
                <a:sym typeface="Arial"/>
              </a:rPr>
              <a:t>- “Automated” research and scientific development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dirty="0">
                <a:ln>
                  <a:noFill/>
                </a:ln>
                <a:solidFill>
                  <a:srgbClr val="000000"/>
                </a:solidFill>
                <a:effectLst/>
                <a:uLnTx/>
                <a:uFillTx/>
                <a:latin typeface="Arial"/>
                <a:cs typeface="Arial"/>
                <a:sym typeface="Arial"/>
              </a:rPr>
              <a:t>- Omnipresent surveillance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dirty="0">
                <a:ln>
                  <a:noFill/>
                </a:ln>
                <a:solidFill>
                  <a:srgbClr val="000000"/>
                </a:solidFill>
                <a:effectLst/>
                <a:uLnTx/>
                <a:uFillTx/>
                <a:latin typeface="Arial"/>
                <a:cs typeface="Arial"/>
                <a:sym typeface="Arial"/>
              </a:rPr>
              <a:t>- Justice (recidivism)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dirty="0">
                <a:ln>
                  <a:noFill/>
                </a:ln>
                <a:solidFill>
                  <a:srgbClr val="000000"/>
                </a:solidFill>
                <a:effectLst/>
                <a:uLnTx/>
                <a:uFillTx/>
                <a:latin typeface="Arial"/>
                <a:cs typeface="Arial"/>
                <a:sym typeface="Arial"/>
              </a:rPr>
              <a:t>- Health (priorities, transplants)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dirty="0">
                <a:ln>
                  <a:noFill/>
                </a:ln>
                <a:solidFill>
                  <a:srgbClr val="000000"/>
                </a:solidFill>
                <a:effectLst/>
                <a:uLnTx/>
                <a:uFillTx/>
                <a:latin typeface="Arial"/>
                <a:cs typeface="Arial"/>
                <a:sym typeface="Arial"/>
              </a:rPr>
              <a:t>- Democracy (election interference)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dirty="0">
                <a:ln>
                  <a:noFill/>
                </a:ln>
                <a:solidFill>
                  <a:srgbClr val="000000"/>
                </a:solidFill>
                <a:effectLst/>
                <a:uLnTx/>
                <a:uFillTx/>
                <a:latin typeface="Arial"/>
                <a:cs typeface="Arial"/>
                <a:sym typeface="Arial"/>
              </a:rPr>
              <a:t>- Social networks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dirty="0">
                <a:ln>
                  <a:noFill/>
                </a:ln>
                <a:solidFill>
                  <a:srgbClr val="000000"/>
                </a:solidFill>
                <a:effectLst/>
                <a:uLnTx/>
                <a:uFillTx/>
                <a:latin typeface="Arial"/>
                <a:cs typeface="Arial"/>
                <a:sym typeface="Arial"/>
              </a:rPr>
              <a:t>- Artistic creativity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8918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2445" y="567720"/>
            <a:ext cx="3048000" cy="4064000"/>
          </a:xfrm>
          <a:prstGeom prst="rect">
            <a:avLst/>
          </a:prstGeom>
        </p:spPr>
      </p:pic>
      <p:sp>
        <p:nvSpPr>
          <p:cNvPr id="3" name="Rectangle 2"/>
          <p:cNvSpPr/>
          <p:nvPr/>
        </p:nvSpPr>
        <p:spPr>
          <a:xfrm>
            <a:off x="4367809" y="567720"/>
            <a:ext cx="6795492" cy="1713416"/>
          </a:xfrm>
          <a:prstGeom prst="rect">
            <a:avLst/>
          </a:prstGeom>
        </p:spPr>
        <p:txBody>
          <a:bodyPr wrap="square" lIns="91212" tIns="45719" rIns="91212" bIns="45719">
            <a:spAutoFit/>
          </a:bodyPr>
          <a:lstStyle/>
          <a:p>
            <a:pPr marL="0" marR="0" lvl="0" indent="0" algn="l" defTabSz="911793"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222222"/>
                </a:solidFill>
                <a:effectLst/>
                <a:uLnTx/>
                <a:uFillTx/>
                <a:latin typeface="Calibri" panose="020F0502020204030204"/>
                <a:ea typeface="+mn-ea"/>
                <a:cs typeface="Arial"/>
                <a:sym typeface="Arial"/>
              </a:rPr>
              <a:t>"When change is easy, the need for it cannot be foreseen; when the need for change is apparent, change has become expensive, difficult, and time-consuming.”</a:t>
            </a:r>
          </a:p>
          <a:p>
            <a:pPr marL="0" marR="0" lvl="0" indent="0" algn="l" defTabSz="911793" rtl="0" eaLnBrk="1" fontAlgn="auto" latinLnBrk="0" hangingPunct="1">
              <a:lnSpc>
                <a:spcPct val="100000"/>
              </a:lnSpc>
              <a:spcBef>
                <a:spcPts val="0"/>
              </a:spcBef>
              <a:spcAft>
                <a:spcPts val="0"/>
              </a:spcAft>
              <a:buClrTx/>
              <a:buSzTx/>
              <a:buFont typeface="Arial"/>
              <a:buNone/>
              <a:tabLst/>
              <a:defRPr/>
            </a:pPr>
            <a:endParaRPr kumimoji="0" lang="en-US" sz="2667" b="0" i="0" u="none" strike="noStrike" kern="1200" cap="none" spc="0" normalizeH="0" baseline="0" noProof="0" dirty="0">
              <a:ln>
                <a:noFill/>
              </a:ln>
              <a:solidFill>
                <a:srgbClr val="222222"/>
              </a:solidFill>
              <a:effectLst/>
              <a:uLnTx/>
              <a:uFillTx/>
              <a:latin typeface="Calibri" panose="020F0502020204030204"/>
              <a:ea typeface="+mn-ea"/>
              <a:cs typeface="Arial"/>
              <a:sym typeface="Arial"/>
            </a:endParaRPr>
          </a:p>
          <a:p>
            <a:pPr marL="0" marR="0" lvl="0" indent="0" algn="r" defTabSz="911793" rtl="0" eaLnBrk="1" fontAlgn="auto" latinLnBrk="0" hangingPunct="1">
              <a:lnSpc>
                <a:spcPct val="100000"/>
              </a:lnSpc>
              <a:spcBef>
                <a:spcPts val="0"/>
              </a:spcBef>
              <a:spcAft>
                <a:spcPts val="0"/>
              </a:spcAft>
              <a:buClrTx/>
              <a:buSzTx/>
              <a:buFont typeface="Arial"/>
              <a:buNone/>
              <a:tabLst/>
              <a:defRPr/>
            </a:pPr>
            <a:r>
              <a:rPr kumimoji="0" lang="en-US" sz="1867" b="0" i="1" u="none" strike="noStrike" kern="1200" cap="none" spc="0" normalizeH="0" baseline="0" noProof="0" dirty="0">
                <a:ln>
                  <a:noFill/>
                </a:ln>
                <a:solidFill>
                  <a:srgbClr val="222222"/>
                </a:solidFill>
                <a:effectLst/>
                <a:uLnTx/>
                <a:uFillTx/>
                <a:latin typeface="Calibri" panose="020F0502020204030204"/>
                <a:ea typeface="+mn-ea"/>
                <a:cs typeface="Arial"/>
                <a:sym typeface="Arial"/>
              </a:rPr>
              <a:t>David Collingridge, 1980</a:t>
            </a:r>
            <a:endParaRPr kumimoji="0" lang="en-GB" sz="1867" b="0" i="1"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4" name="TextBox 3">
            <a:extLst>
              <a:ext uri="{FF2B5EF4-FFF2-40B4-BE49-F238E27FC236}">
                <a16:creationId xmlns:a16="http://schemas.microsoft.com/office/drawing/2014/main" id="{D276A937-FBC2-E566-36F6-0AF4A53A3363}"/>
              </a:ext>
            </a:extLst>
          </p:cNvPr>
          <p:cNvSpPr txBox="1"/>
          <p:nvPr/>
        </p:nvSpPr>
        <p:spPr>
          <a:xfrm>
            <a:off x="4708634" y="2995449"/>
            <a:ext cx="6369269"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When technology demonstrates large advantage, switching or adoption costs have swelled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The impact of switching to paradigm-altering technologies usually come at large costs for significant portion of society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This is general, but particularly applicable to AI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a:t>
            </a:r>
            <a:endParaRPr kumimoji="0" lang="en-CA"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C8790FCB-51B3-B0F8-4EA0-C8E9EFCE67F7}"/>
              </a:ext>
            </a:extLst>
          </p:cNvPr>
          <p:cNvSpPr txBox="1"/>
          <p:nvPr/>
        </p:nvSpPr>
        <p:spPr>
          <a:xfrm>
            <a:off x="941467" y="5196052"/>
            <a:ext cx="6369269"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dirty="0">
                <a:ln>
                  <a:noFill/>
                </a:ln>
                <a:solidFill>
                  <a:srgbClr val="000000"/>
                </a:solidFill>
                <a:effectLst/>
                <a:uLnTx/>
                <a:uFillTx/>
                <a:latin typeface="Arial"/>
                <a:cs typeface="Arial"/>
                <a:sym typeface="Arial"/>
              </a:rPr>
              <a:t>Companies, organizations, etc. feel the need of the pressure to adopt AI technologies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dirty="0">
                <a:ln>
                  <a:noFill/>
                </a:ln>
                <a:solidFill>
                  <a:srgbClr val="000000"/>
                </a:solidFill>
                <a:effectLst/>
                <a:uLnTx/>
                <a:uFillTx/>
                <a:latin typeface="Arial"/>
                <a:cs typeface="Arial"/>
                <a:sym typeface="Arial"/>
              </a:rPr>
              <a:t>They usually do not know what they need, or why, of what for, or how </a:t>
            </a:r>
            <a:r>
              <a:rPr kumimoji="0" lang="en-CA" sz="1400" b="0" i="0" u="none" strike="noStrike" kern="0" cap="none" spc="0" normalizeH="0" baseline="0" noProof="0" dirty="0">
                <a:ln>
                  <a:noFill/>
                </a:ln>
                <a:solidFill>
                  <a:srgbClr val="000000"/>
                </a:solidFill>
                <a:effectLst/>
                <a:uLnTx/>
                <a:uFillTx/>
                <a:latin typeface="Arial"/>
                <a:cs typeface="Arial"/>
                <a:sym typeface="Arial"/>
              </a:rPr>
              <a:t>…</a:t>
            </a:r>
          </a:p>
        </p:txBody>
      </p:sp>
    </p:spTree>
    <p:extLst>
      <p:ext uri="{BB962C8B-B14F-4D97-AF65-F5344CB8AC3E}">
        <p14:creationId xmlns:p14="http://schemas.microsoft.com/office/powerpoint/2010/main" val="2396632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Daniel Dennett	</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a:xfrm>
            <a:off x="838582" y="2611415"/>
            <a:ext cx="10460038" cy="3558629"/>
          </a:xfrm>
        </p:spPr>
        <p:txBody>
          <a:bodyPr/>
          <a:lstStyle/>
          <a:p>
            <a:r>
              <a:rPr lang="en-GB" dirty="0"/>
              <a:t>According to Dennett, our self-perception has brought us errors like the </a:t>
            </a:r>
            <a:r>
              <a:rPr lang="en-GB" b="1" dirty="0"/>
              <a:t>Cartesian Theatre</a:t>
            </a:r>
          </a:p>
          <a:p>
            <a:r>
              <a:rPr lang="en-US" dirty="0"/>
              <a:t>Descartes originally claimed that consciousness requires an immaterial soul, which interacts with the body via the pineal gland of the brain</a:t>
            </a:r>
          </a:p>
          <a:p>
            <a:r>
              <a:rPr lang="en-US" dirty="0"/>
              <a:t>Dennett says that, when the dualism is removed, what remains of Descartes' original model amounts to imagining a tiny theater in the brain where a small person, now physical, performs the task of observing all the sensory data projected on a screen at a particular instant, making the decisions and sending out commands</a:t>
            </a:r>
            <a:endParaRPr lang="en-GB" dirty="0"/>
          </a:p>
          <a:p>
            <a:endParaRPr lang="en-GB" dirty="0"/>
          </a:p>
          <a:p>
            <a:r>
              <a:rPr lang="en-GB" dirty="0"/>
              <a:t>Dennett argues against Descartes’ belief that all perceptual processes converge in a central elaborator that constitutes consciousness</a:t>
            </a:r>
          </a:p>
          <a:p>
            <a:r>
              <a:rPr lang="en-GB" dirty="0"/>
              <a:t>If consciousness is just an illusion (e.g., an </a:t>
            </a:r>
            <a:r>
              <a:rPr lang="en-GB" i="1" dirty="0"/>
              <a:t>a posteriori</a:t>
            </a:r>
            <a:r>
              <a:rPr lang="en-GB" dirty="0"/>
              <a:t> reconstruction) emerging from multiple processes, there is no reason why we shouldn’t be able to recreate such processes in a machine (naturalistic position)</a:t>
            </a:r>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GB" dirty="0"/>
              <a:t>But could a machine be “aware”?</a:t>
            </a:r>
          </a:p>
        </p:txBody>
      </p:sp>
      <p:pic>
        <p:nvPicPr>
          <p:cNvPr id="5" name="Picture 2" descr="78 | Daniel Dennett on Minds, Patterns, and the Scientific Image – Sean  Carroll">
            <a:extLst>
              <a:ext uri="{FF2B5EF4-FFF2-40B4-BE49-F238E27FC236}">
                <a16:creationId xmlns:a16="http://schemas.microsoft.com/office/drawing/2014/main" id="{C452358E-042A-48B3-8619-70776640A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2070" y="282876"/>
            <a:ext cx="2166937"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artesian Theatre | Subjects, Performance art, Art">
            <a:extLst>
              <a:ext uri="{FF2B5EF4-FFF2-40B4-BE49-F238E27FC236}">
                <a16:creationId xmlns:a16="http://schemas.microsoft.com/office/drawing/2014/main" id="{AF82D9F8-150A-DBA4-F11E-1A248F5B8D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5259" y="543258"/>
            <a:ext cx="1809943" cy="200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749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0DE6D9-34C4-D24F-AA73-B626189FD178}"/>
              </a:ext>
            </a:extLst>
          </p:cNvPr>
          <p:cNvPicPr>
            <a:picLocks noChangeAspect="1"/>
          </p:cNvPicPr>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4031558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ight Arrow 3"/>
          <p:cNvSpPr/>
          <p:nvPr/>
        </p:nvSpPr>
        <p:spPr>
          <a:xfrm>
            <a:off x="1618737" y="2323222"/>
            <a:ext cx="9316995" cy="1099751"/>
          </a:xfrm>
          <a:prstGeom prst="rightArrow">
            <a:avLst/>
          </a:prstGeom>
          <a:gradFill flip="none" rotWithShape="1">
            <a:gsLst>
              <a:gs pos="32000">
                <a:schemeClr val="accent1">
                  <a:tint val="66000"/>
                  <a:satMod val="160000"/>
                </a:schemeClr>
              </a:gs>
              <a:gs pos="50000">
                <a:schemeClr val="accent1">
                  <a:tint val="44500"/>
                  <a:satMod val="160000"/>
                </a:schemeClr>
              </a:gs>
              <a:gs pos="100000">
                <a:schemeClr val="accent1">
                  <a:tint val="23500"/>
                  <a:satMod val="16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719" rIns="91212" bIns="45719" rtlCol="0" anchor="ctr"/>
          <a:lstStyle/>
          <a:p>
            <a:pPr marL="0" marR="0" lvl="0" indent="0" algn="ctr" defTabSz="455823" rtl="0" eaLnBrk="1" fontAlgn="auto" latinLnBrk="0" hangingPunct="1">
              <a:lnSpc>
                <a:spcPct val="100000"/>
              </a:lnSpc>
              <a:spcBef>
                <a:spcPts val="0"/>
              </a:spcBef>
              <a:spcAft>
                <a:spcPts val="0"/>
              </a:spcAft>
              <a:buClrTx/>
              <a:buSzTx/>
              <a:buFont typeface="Arial"/>
              <a:buNone/>
              <a:tabLst/>
              <a:defRPr/>
            </a:pPr>
            <a:endParaRPr kumimoji="0" lang="en-GB" sz="1867"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sym typeface="Arial"/>
            </a:endParaRPr>
          </a:p>
        </p:txBody>
      </p:sp>
      <p:sp>
        <p:nvSpPr>
          <p:cNvPr id="5" name="Oval 4"/>
          <p:cNvSpPr/>
          <p:nvPr/>
        </p:nvSpPr>
        <p:spPr>
          <a:xfrm>
            <a:off x="1433385" y="1977080"/>
            <a:ext cx="5659395" cy="1767016"/>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212" tIns="45719" rIns="91212" bIns="45719" rtlCol="0" anchor="ctr"/>
          <a:lstStyle/>
          <a:p>
            <a:pPr marL="0" marR="0" lvl="0" indent="0" algn="ctr" defTabSz="455823" rtl="0" eaLnBrk="1" fontAlgn="auto" latinLnBrk="0" hangingPunct="1">
              <a:lnSpc>
                <a:spcPct val="100000"/>
              </a:lnSpc>
              <a:spcBef>
                <a:spcPts val="0"/>
              </a:spcBef>
              <a:spcAft>
                <a:spcPts val="0"/>
              </a:spcAft>
              <a:buClrTx/>
              <a:buSzTx/>
              <a:buFont typeface="Arial"/>
              <a:buNone/>
              <a:tabLst/>
              <a:defRPr/>
            </a:pPr>
            <a:endParaRPr kumimoji="0" lang="en-GB" sz="1867"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sym typeface="Arial"/>
            </a:endParaRPr>
          </a:p>
        </p:txBody>
      </p:sp>
      <p:sp>
        <p:nvSpPr>
          <p:cNvPr id="6" name="TextBox 5"/>
          <p:cNvSpPr txBox="1"/>
          <p:nvPr/>
        </p:nvSpPr>
        <p:spPr>
          <a:xfrm>
            <a:off x="1940164" y="2688431"/>
            <a:ext cx="1458097" cy="379654"/>
          </a:xfrm>
          <a:prstGeom prst="rect">
            <a:avLst/>
          </a:prstGeom>
          <a:noFill/>
        </p:spPr>
        <p:txBody>
          <a:bodyPr wrap="square" lIns="91212" tIns="45719" rIns="91212" bIns="45719" rtlCol="0">
            <a:spAutoFit/>
          </a:bodyPr>
          <a:lstStyle/>
          <a:p>
            <a:pPr marL="0" marR="0" lvl="0" indent="0" algn="l" defTabSz="455823" rtl="0" eaLnBrk="1" fontAlgn="auto" latinLnBrk="0" hangingPunct="1">
              <a:lnSpc>
                <a:spcPct val="100000"/>
              </a:lnSpc>
              <a:spcBef>
                <a:spcPts val="0"/>
              </a:spcBef>
              <a:spcAft>
                <a:spcPts val="0"/>
              </a:spcAft>
              <a:buClrTx/>
              <a:buSzTx/>
              <a:buFont typeface="Arial"/>
              <a:buNone/>
              <a:tabLst/>
              <a:defRPr/>
            </a:pPr>
            <a:r>
              <a:rPr kumimoji="0" lang="en-GB" sz="1867"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Arial"/>
                <a:sym typeface="Arial"/>
              </a:rPr>
              <a:t>’Upstream’</a:t>
            </a:r>
          </a:p>
        </p:txBody>
      </p:sp>
      <p:sp>
        <p:nvSpPr>
          <p:cNvPr id="7" name="TextBox 6"/>
          <p:cNvSpPr txBox="1"/>
          <p:nvPr/>
        </p:nvSpPr>
        <p:spPr>
          <a:xfrm>
            <a:off x="5548216" y="2688431"/>
            <a:ext cx="1458097" cy="379654"/>
          </a:xfrm>
          <a:prstGeom prst="rect">
            <a:avLst/>
          </a:prstGeom>
          <a:noFill/>
        </p:spPr>
        <p:txBody>
          <a:bodyPr wrap="square" lIns="91212" tIns="45719" rIns="91212" bIns="45719" rtlCol="0">
            <a:spAutoFit/>
          </a:bodyPr>
          <a:lstStyle/>
          <a:p>
            <a:pPr marL="0" marR="0" lvl="0" indent="0" algn="l" defTabSz="455823" rtl="0" eaLnBrk="1" fontAlgn="auto" latinLnBrk="0" hangingPunct="1">
              <a:lnSpc>
                <a:spcPct val="100000"/>
              </a:lnSpc>
              <a:spcBef>
                <a:spcPts val="0"/>
              </a:spcBef>
              <a:spcAft>
                <a:spcPts val="0"/>
              </a:spcAft>
              <a:buClrTx/>
              <a:buSzTx/>
              <a:buFont typeface="Arial"/>
              <a:buNone/>
              <a:tabLst/>
              <a:defRPr/>
            </a:pPr>
            <a:r>
              <a:rPr kumimoji="0" lang="en-GB" sz="1867"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Arial"/>
                <a:sym typeface="Arial"/>
              </a:rPr>
              <a:t>‘Midstream’</a:t>
            </a:r>
          </a:p>
        </p:txBody>
      </p:sp>
      <p:sp>
        <p:nvSpPr>
          <p:cNvPr id="8" name="Left Brace 7"/>
          <p:cNvSpPr/>
          <p:nvPr/>
        </p:nvSpPr>
        <p:spPr>
          <a:xfrm rot="16200000">
            <a:off x="4028304" y="1569461"/>
            <a:ext cx="568411" cy="5387545"/>
          </a:xfrm>
          <a:prstGeom prst="leftBrac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lIns="91212" tIns="45719" rIns="91212" bIns="45719" rtlCol="0" anchor="ctr"/>
          <a:lstStyle/>
          <a:p>
            <a:pPr marL="0" marR="0" lvl="0" indent="0" algn="ctr" defTabSz="455823" rtl="0" eaLnBrk="1" fontAlgn="auto" latinLnBrk="0" hangingPunct="1">
              <a:lnSpc>
                <a:spcPct val="100000"/>
              </a:lnSpc>
              <a:spcBef>
                <a:spcPts val="0"/>
              </a:spcBef>
              <a:spcAft>
                <a:spcPts val="0"/>
              </a:spcAft>
              <a:buClrTx/>
              <a:buSzTx/>
              <a:buFont typeface="Arial"/>
              <a:buNone/>
              <a:tabLst/>
              <a:defRPr/>
            </a:pPr>
            <a:endParaRPr kumimoji="0" lang="en-GB"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Arial"/>
            </a:endParaRPr>
          </a:p>
        </p:txBody>
      </p:sp>
      <p:sp>
        <p:nvSpPr>
          <p:cNvPr id="9" name="TextBox 8"/>
          <p:cNvSpPr txBox="1"/>
          <p:nvPr/>
        </p:nvSpPr>
        <p:spPr>
          <a:xfrm>
            <a:off x="2975049" y="4782215"/>
            <a:ext cx="4295396" cy="1528943"/>
          </a:xfrm>
          <a:prstGeom prst="rect">
            <a:avLst/>
          </a:prstGeom>
          <a:noFill/>
        </p:spPr>
        <p:txBody>
          <a:bodyPr wrap="none" lIns="91212" tIns="45719" rIns="91212" bIns="45719" rtlCol="0">
            <a:spAutoFit/>
          </a:bodyPr>
          <a:lstStyle/>
          <a:p>
            <a:pPr marL="0" marR="0" lvl="0" indent="0" algn="l" defTabSz="455823" rtl="0" eaLnBrk="1" fontAlgn="auto" latinLnBrk="0" hangingPunct="1">
              <a:lnSpc>
                <a:spcPct val="100000"/>
              </a:lnSpc>
              <a:spcBef>
                <a:spcPts val="0"/>
              </a:spcBef>
              <a:spcAft>
                <a:spcPts val="0"/>
              </a:spcAft>
              <a:buClrTx/>
              <a:buSzTx/>
              <a:buFont typeface="Arial"/>
              <a:buNone/>
              <a:tabLst/>
              <a:defRPr/>
            </a:pPr>
            <a:r>
              <a:rPr kumimoji="0" lang="en-GB"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a:sym typeface="Arial"/>
              </a:rPr>
              <a:t>Problem framing</a:t>
            </a:r>
          </a:p>
          <a:p>
            <a:pPr marL="0" marR="0" lvl="0" indent="0" algn="l" defTabSz="455823" rtl="0" eaLnBrk="1" fontAlgn="auto" latinLnBrk="0" hangingPunct="1">
              <a:lnSpc>
                <a:spcPct val="100000"/>
              </a:lnSpc>
              <a:spcBef>
                <a:spcPts val="0"/>
              </a:spcBef>
              <a:spcAft>
                <a:spcPts val="0"/>
              </a:spcAft>
              <a:buClrTx/>
              <a:buSzTx/>
              <a:buFont typeface="Arial"/>
              <a:buNone/>
              <a:tabLst/>
              <a:defRPr/>
            </a:pPr>
            <a:r>
              <a:rPr kumimoji="0" lang="en-GB"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a:sym typeface="Arial"/>
              </a:rPr>
              <a:t>Agenda definition</a:t>
            </a:r>
          </a:p>
          <a:p>
            <a:pPr marL="0" marR="0" lvl="0" indent="0" algn="l" defTabSz="455823" rtl="0" eaLnBrk="1" fontAlgn="auto" latinLnBrk="0" hangingPunct="1">
              <a:lnSpc>
                <a:spcPct val="100000"/>
              </a:lnSpc>
              <a:spcBef>
                <a:spcPts val="0"/>
              </a:spcBef>
              <a:spcAft>
                <a:spcPts val="0"/>
              </a:spcAft>
              <a:buClrTx/>
              <a:buSzTx/>
              <a:buFont typeface="Arial"/>
              <a:buNone/>
              <a:tabLst/>
              <a:defRPr/>
            </a:pPr>
            <a:r>
              <a:rPr kumimoji="0" lang="en-GB"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a:sym typeface="Arial"/>
              </a:rPr>
              <a:t>Mobilisation of expectations and promises</a:t>
            </a:r>
          </a:p>
          <a:p>
            <a:pPr marL="0" marR="0" lvl="0" indent="0" algn="l" defTabSz="455823" rtl="0" eaLnBrk="1" fontAlgn="auto" latinLnBrk="0" hangingPunct="1">
              <a:lnSpc>
                <a:spcPct val="100000"/>
              </a:lnSpc>
              <a:spcBef>
                <a:spcPts val="0"/>
              </a:spcBef>
              <a:spcAft>
                <a:spcPts val="0"/>
              </a:spcAft>
              <a:buClrTx/>
              <a:buSzTx/>
              <a:buFont typeface="Arial"/>
              <a:buNone/>
              <a:tabLst/>
              <a:defRPr/>
            </a:pPr>
            <a:r>
              <a:rPr kumimoji="0" lang="en-GB"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a:sym typeface="Arial"/>
              </a:rPr>
              <a:t>Early stages of technological development</a:t>
            </a:r>
          </a:p>
          <a:p>
            <a:pPr marL="0" marR="0" lvl="0" indent="0" algn="l" defTabSz="455823" rtl="0" eaLnBrk="1" fontAlgn="auto" latinLnBrk="0" hangingPunct="1">
              <a:lnSpc>
                <a:spcPct val="100000"/>
              </a:lnSpc>
              <a:spcBef>
                <a:spcPts val="0"/>
              </a:spcBef>
              <a:spcAft>
                <a:spcPts val="0"/>
              </a:spcAft>
              <a:buClrTx/>
              <a:buSzTx/>
              <a:buFont typeface="Arial"/>
              <a:buNone/>
              <a:tabLst/>
              <a:defRPr/>
            </a:pPr>
            <a:endParaRPr kumimoji="0" lang="en-GB"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a:sym typeface="Arial"/>
            </a:endParaRPr>
          </a:p>
        </p:txBody>
      </p:sp>
      <p:sp>
        <p:nvSpPr>
          <p:cNvPr id="13" name="Right Arrow 12"/>
          <p:cNvSpPr/>
          <p:nvPr/>
        </p:nvSpPr>
        <p:spPr>
          <a:xfrm rot="10800000">
            <a:off x="1618735" y="1346349"/>
            <a:ext cx="8674444" cy="228599"/>
          </a:xfrm>
          <a:prstGeom prst="rightArrow">
            <a:avLst/>
          </a:prstGeom>
          <a:gradFill flip="none" rotWithShape="1">
            <a:gsLst>
              <a:gs pos="0">
                <a:schemeClr val="tx1">
                  <a:lumMod val="75000"/>
                  <a:lumOff val="25000"/>
                  <a:tint val="66000"/>
                  <a:satMod val="160000"/>
                </a:schemeClr>
              </a:gs>
              <a:gs pos="50000">
                <a:schemeClr val="tx1">
                  <a:lumMod val="75000"/>
                  <a:lumOff val="25000"/>
                  <a:tint val="44500"/>
                  <a:satMod val="160000"/>
                </a:schemeClr>
              </a:gs>
              <a:gs pos="100000">
                <a:schemeClr val="tx1">
                  <a:lumMod val="75000"/>
                  <a:lumOff val="25000"/>
                  <a:tint val="23500"/>
                  <a:satMod val="160000"/>
                </a:schemeClr>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212" tIns="45719" rIns="91212" bIns="45719" rtlCol="0" anchor="ctr"/>
          <a:lstStyle/>
          <a:p>
            <a:pPr marL="0" marR="0" lvl="0" indent="0" algn="ctr" defTabSz="455823" rtl="0" eaLnBrk="1" fontAlgn="auto" latinLnBrk="0" hangingPunct="1">
              <a:lnSpc>
                <a:spcPct val="100000"/>
              </a:lnSpc>
              <a:spcBef>
                <a:spcPts val="0"/>
              </a:spcBef>
              <a:spcAft>
                <a:spcPts val="0"/>
              </a:spcAft>
              <a:buClrTx/>
              <a:buSzTx/>
              <a:buFont typeface="Arial"/>
              <a:buNone/>
              <a:tabLst/>
              <a:defRPr/>
            </a:pPr>
            <a:endParaRPr kumimoji="0" lang="en-GB" sz="1867"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sym typeface="Arial"/>
            </a:endParaRPr>
          </a:p>
        </p:txBody>
      </p:sp>
      <p:sp>
        <p:nvSpPr>
          <p:cNvPr id="14" name="TextBox 13"/>
          <p:cNvSpPr txBox="1"/>
          <p:nvPr/>
        </p:nvSpPr>
        <p:spPr>
          <a:xfrm>
            <a:off x="1940009" y="859627"/>
            <a:ext cx="3694672" cy="379654"/>
          </a:xfrm>
          <a:prstGeom prst="rect">
            <a:avLst/>
          </a:prstGeom>
          <a:noFill/>
        </p:spPr>
        <p:txBody>
          <a:bodyPr wrap="square" lIns="91212" tIns="45719" rIns="91212" bIns="45719" rtlCol="0">
            <a:spAutoFit/>
          </a:bodyPr>
          <a:lstStyle/>
          <a:p>
            <a:pPr marL="0" marR="0" lvl="0" indent="0" algn="l" defTabSz="455823" rtl="0" eaLnBrk="1" fontAlgn="auto" latinLnBrk="0" hangingPunct="1">
              <a:lnSpc>
                <a:spcPct val="100000"/>
              </a:lnSpc>
              <a:spcBef>
                <a:spcPts val="0"/>
              </a:spcBef>
              <a:spcAft>
                <a:spcPts val="0"/>
              </a:spcAft>
              <a:buClrTx/>
              <a:buSzTx/>
              <a:buFont typeface="Arial"/>
              <a:buNone/>
              <a:tabLst/>
              <a:defRPr/>
            </a:pPr>
            <a:r>
              <a:rPr kumimoji="0" lang="en-GB" sz="1867" b="1"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Arial"/>
                <a:sym typeface="Arial"/>
              </a:rPr>
              <a:t>Anticipation and ‘modulation’</a:t>
            </a:r>
          </a:p>
        </p:txBody>
      </p:sp>
      <p:sp>
        <p:nvSpPr>
          <p:cNvPr id="15" name="TextBox 14"/>
          <p:cNvSpPr txBox="1"/>
          <p:nvPr/>
        </p:nvSpPr>
        <p:spPr>
          <a:xfrm>
            <a:off x="8958649" y="918321"/>
            <a:ext cx="1977083" cy="379654"/>
          </a:xfrm>
          <a:prstGeom prst="rect">
            <a:avLst/>
          </a:prstGeom>
          <a:noFill/>
        </p:spPr>
        <p:txBody>
          <a:bodyPr wrap="square" lIns="91212" tIns="45719" rIns="91212" bIns="45719" rtlCol="0">
            <a:spAutoFit/>
          </a:bodyPr>
          <a:lstStyle/>
          <a:p>
            <a:pPr marL="0" marR="0" lvl="0" indent="0" algn="l" defTabSz="455823" rtl="0" eaLnBrk="1" fontAlgn="auto" latinLnBrk="0" hangingPunct="1">
              <a:lnSpc>
                <a:spcPct val="100000"/>
              </a:lnSpc>
              <a:spcBef>
                <a:spcPts val="0"/>
              </a:spcBef>
              <a:spcAft>
                <a:spcPts val="0"/>
              </a:spcAft>
              <a:buClrTx/>
              <a:buSzTx/>
              <a:buFont typeface="Arial"/>
              <a:buNone/>
              <a:tabLst/>
              <a:defRPr/>
            </a:pPr>
            <a:r>
              <a:rPr kumimoji="0" lang="en-GB" sz="1867" b="1"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Arial"/>
                <a:sym typeface="Arial"/>
              </a:rPr>
              <a:t>Mitigation</a:t>
            </a:r>
          </a:p>
        </p:txBody>
      </p:sp>
      <p:cxnSp>
        <p:nvCxnSpPr>
          <p:cNvPr id="19" name="Straight Arrow Connector 18"/>
          <p:cNvCxnSpPr/>
          <p:nvPr/>
        </p:nvCxnSpPr>
        <p:spPr>
          <a:xfrm flipH="1" flipV="1">
            <a:off x="6833441" y="3459738"/>
            <a:ext cx="1439561" cy="9986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612001" y="4458389"/>
            <a:ext cx="2337038" cy="666975"/>
          </a:xfrm>
          <a:prstGeom prst="rect">
            <a:avLst/>
          </a:prstGeom>
          <a:noFill/>
          <a:ln>
            <a:solidFill>
              <a:schemeClr val="tx1"/>
            </a:solidFill>
            <a:prstDash val="sysDot"/>
          </a:ln>
        </p:spPr>
        <p:txBody>
          <a:bodyPr wrap="none" lIns="91212" tIns="45719" rIns="91212" bIns="45719" rtlCol="0">
            <a:spAutoFit/>
          </a:bodyPr>
          <a:lstStyle/>
          <a:p>
            <a:pPr marL="0" marR="0" lvl="0" indent="0" algn="ctr" defTabSz="455823" rtl="0" eaLnBrk="1" fontAlgn="auto" latinLnBrk="0" hangingPunct="1">
              <a:lnSpc>
                <a:spcPct val="100000"/>
              </a:lnSpc>
              <a:spcBef>
                <a:spcPts val="0"/>
              </a:spcBef>
              <a:spcAft>
                <a:spcPts val="0"/>
              </a:spcAft>
              <a:buClrTx/>
              <a:buSzTx/>
              <a:buFont typeface="Arial"/>
              <a:buNone/>
              <a:tabLst/>
              <a:defRPr/>
            </a:pPr>
            <a:r>
              <a:rPr kumimoji="0" lang="en-GB" sz="1867"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a:sym typeface="Arial"/>
              </a:rPr>
              <a:t>Responsible research </a:t>
            </a:r>
          </a:p>
          <a:p>
            <a:pPr marL="0" marR="0" lvl="0" indent="0" algn="ctr" defTabSz="455823" rtl="0" eaLnBrk="1" fontAlgn="auto" latinLnBrk="0" hangingPunct="1">
              <a:lnSpc>
                <a:spcPct val="100000"/>
              </a:lnSpc>
              <a:spcBef>
                <a:spcPts val="0"/>
              </a:spcBef>
              <a:spcAft>
                <a:spcPts val="0"/>
              </a:spcAft>
              <a:buClrTx/>
              <a:buSzTx/>
              <a:buFont typeface="Arial"/>
              <a:buNone/>
              <a:tabLst/>
              <a:defRPr/>
            </a:pPr>
            <a:r>
              <a:rPr kumimoji="0" lang="en-GB" sz="1867"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a:sym typeface="Arial"/>
              </a:rPr>
              <a:t>and innovation</a:t>
            </a:r>
          </a:p>
        </p:txBody>
      </p:sp>
      <p:sp>
        <p:nvSpPr>
          <p:cNvPr id="24" name="TextBox 23"/>
          <p:cNvSpPr txBox="1"/>
          <p:nvPr/>
        </p:nvSpPr>
        <p:spPr>
          <a:xfrm>
            <a:off x="3101196" y="3196624"/>
            <a:ext cx="2603073" cy="379654"/>
          </a:xfrm>
          <a:prstGeom prst="rect">
            <a:avLst/>
          </a:prstGeom>
          <a:noFill/>
        </p:spPr>
        <p:txBody>
          <a:bodyPr wrap="none" lIns="91212" tIns="45719" rIns="91212" bIns="45719" rtlCol="0">
            <a:spAutoFit/>
          </a:bodyPr>
          <a:lstStyle/>
          <a:p>
            <a:pPr marL="0" marR="0" lvl="0" indent="0" algn="l" defTabSz="455823" rtl="0" eaLnBrk="1" fontAlgn="auto" latinLnBrk="0" hangingPunct="1">
              <a:lnSpc>
                <a:spcPct val="100000"/>
              </a:lnSpc>
              <a:spcBef>
                <a:spcPts val="0"/>
              </a:spcBef>
              <a:spcAft>
                <a:spcPts val="0"/>
              </a:spcAft>
              <a:buClrTx/>
              <a:buSzTx/>
              <a:buFont typeface="Arial"/>
              <a:buNone/>
              <a:tabLst/>
              <a:defRPr/>
            </a:pPr>
            <a:r>
              <a:rPr kumimoji="0" lang="en-GB" sz="1867"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a:sym typeface="Arial"/>
              </a:rPr>
              <a:t>+ flexibility / reversibility </a:t>
            </a:r>
          </a:p>
        </p:txBody>
      </p:sp>
      <p:cxnSp>
        <p:nvCxnSpPr>
          <p:cNvPr id="3" name="Straight Arrow Connector 2">
            <a:extLst>
              <a:ext uri="{FF2B5EF4-FFF2-40B4-BE49-F238E27FC236}">
                <a16:creationId xmlns:a16="http://schemas.microsoft.com/office/drawing/2014/main" id="{81642D86-445B-330D-CA7B-52D3CFE30397}"/>
              </a:ext>
            </a:extLst>
          </p:cNvPr>
          <p:cNvCxnSpPr/>
          <p:nvPr/>
        </p:nvCxnSpPr>
        <p:spPr>
          <a:xfrm flipV="1">
            <a:off x="7882759" y="5286703"/>
            <a:ext cx="0" cy="71470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0" name="TextBox 9">
            <a:extLst>
              <a:ext uri="{FF2B5EF4-FFF2-40B4-BE49-F238E27FC236}">
                <a16:creationId xmlns:a16="http://schemas.microsoft.com/office/drawing/2014/main" id="{CBFFCA9D-77B9-D6CD-200D-162BDEEFF93F}"/>
              </a:ext>
            </a:extLst>
          </p:cNvPr>
          <p:cNvSpPr txBox="1"/>
          <p:nvPr/>
        </p:nvSpPr>
        <p:spPr>
          <a:xfrm>
            <a:off x="8026147" y="5787938"/>
            <a:ext cx="337784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1" i="0" u="none" strike="noStrike" kern="0" cap="none" spc="0" normalizeH="0" baseline="0" noProof="0" dirty="0">
                <a:ln>
                  <a:noFill/>
                </a:ln>
                <a:solidFill>
                  <a:srgbClr val="FF0000"/>
                </a:solidFill>
                <a:effectLst/>
                <a:uLnTx/>
                <a:uFillTx/>
                <a:latin typeface="Arial"/>
                <a:cs typeface="Arial"/>
                <a:sym typeface="Arial"/>
              </a:rPr>
              <a:t>“Responsible and Ethical AI”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1" i="0" u="none" strike="noStrike" kern="0" cap="none" spc="0" normalizeH="0" baseline="0" noProof="0" dirty="0">
                <a:ln>
                  <a:noFill/>
                </a:ln>
                <a:solidFill>
                  <a:srgbClr val="FF0000"/>
                </a:solidFill>
                <a:effectLst/>
                <a:uLnTx/>
                <a:uFillTx/>
                <a:latin typeface="Arial"/>
                <a:cs typeface="Arial"/>
                <a:sym typeface="Arial"/>
              </a:rPr>
              <a:t>  concerns   (today)</a:t>
            </a:r>
          </a:p>
        </p:txBody>
      </p:sp>
    </p:spTree>
    <p:extLst>
      <p:ext uri="{BB962C8B-B14F-4D97-AF65-F5344CB8AC3E}">
        <p14:creationId xmlns:p14="http://schemas.microsoft.com/office/powerpoint/2010/main" val="1736309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9679" y="1915734"/>
            <a:ext cx="9749483" cy="3457419"/>
          </a:xfrm>
          <a:prstGeom prst="rect">
            <a:avLst/>
          </a:prstGeom>
          <a:noFill/>
        </p:spPr>
        <p:txBody>
          <a:bodyPr wrap="square" lIns="91439" tIns="45719" rIns="91439" bIns="45719" rtlCol="0">
            <a:spAutoFit/>
          </a:bodyPr>
          <a:lstStyle/>
          <a:p>
            <a:pPr marL="0" marR="0" lvl="0" indent="0" algn="l" defTabSz="457178" rtl="0" eaLnBrk="1" fontAlgn="auto" latinLnBrk="0" hangingPunct="1">
              <a:lnSpc>
                <a:spcPct val="100000"/>
              </a:lnSpc>
              <a:spcBef>
                <a:spcPts val="0"/>
              </a:spcBef>
              <a:spcAft>
                <a:spcPts val="0"/>
              </a:spcAft>
              <a:buClrTx/>
              <a:buSzTx/>
              <a:buFont typeface="Arial"/>
              <a:buNone/>
              <a:tabLst/>
              <a:defRPr/>
            </a:pPr>
            <a:r>
              <a:rPr kumimoji="0" lang="en-GB" sz="2800" b="0" i="1"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Responsible Research and Innovation is a transparent and interactive process that acknowledges mutual responsibility across different actors aiming to address the </a:t>
            </a:r>
            <a:r>
              <a:rPr kumimoji="0" lang="en-GB" sz="2800" b="1" i="1"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ethical acceptability, sustainability and societal desirability </a:t>
            </a:r>
            <a:r>
              <a:rPr kumimoji="0" lang="en-GB" sz="2800" b="0" i="1"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of research and innovation with a focus on how to achieve important positive impacts (the ‘right’ impacts).</a:t>
            </a:r>
            <a:r>
              <a:rPr kumimoji="0" lang="en-GB"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 </a:t>
            </a:r>
          </a:p>
          <a:p>
            <a:pPr marL="0" marR="0" lvl="0" indent="0" algn="l" defTabSz="457178" rtl="0" eaLnBrk="1" fontAlgn="auto" latinLnBrk="0" hangingPunct="1">
              <a:lnSpc>
                <a:spcPct val="100000"/>
              </a:lnSpc>
              <a:spcBef>
                <a:spcPts val="0"/>
              </a:spcBef>
              <a:spcAft>
                <a:spcPts val="0"/>
              </a:spcAft>
              <a:buClrTx/>
              <a:buSzTx/>
              <a:buFont typeface="Arial"/>
              <a:buNone/>
              <a:tabLst/>
              <a:defRPr/>
            </a:pPr>
            <a:endParaRPr kumimoji="0" lang="en-GB" sz="3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a:p>
            <a:pPr marL="0" marR="0" lvl="0" indent="0" algn="l" defTabSz="457178" rtl="0" eaLnBrk="1" fontAlgn="auto" latinLnBrk="0" hangingPunct="1">
              <a:lnSpc>
                <a:spcPct val="100000"/>
              </a:lnSpc>
              <a:spcBef>
                <a:spcPts val="0"/>
              </a:spcBef>
              <a:spcAft>
                <a:spcPts val="0"/>
              </a:spcAft>
              <a:buClrTx/>
              <a:buSzTx/>
              <a:buFont typeface="Arial"/>
              <a:buNone/>
              <a:tabLst/>
              <a:defRPr/>
            </a:pPr>
            <a:r>
              <a:rPr kumimoji="0" lang="en-GB" sz="1867"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Based on the view of EC officer Rene von Schomberg</a:t>
            </a:r>
          </a:p>
        </p:txBody>
      </p:sp>
    </p:spTree>
    <p:extLst>
      <p:ext uri="{BB962C8B-B14F-4D97-AF65-F5344CB8AC3E}">
        <p14:creationId xmlns:p14="http://schemas.microsoft.com/office/powerpoint/2010/main" val="3649126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5276" y="3"/>
            <a:ext cx="8086725" cy="392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588"/>
          <a:stretch/>
        </p:blipFill>
        <p:spPr bwMode="auto">
          <a:xfrm>
            <a:off x="-25289" y="134"/>
            <a:ext cx="4221709" cy="5010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6533" y="3291151"/>
            <a:ext cx="5854263" cy="3566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9EE4F63D-7484-6BCF-BFF3-3C894A83AA86}"/>
              </a:ext>
            </a:extLst>
          </p:cNvPr>
          <p:cNvSpPr txBox="1"/>
          <p:nvPr/>
        </p:nvSpPr>
        <p:spPr>
          <a:xfrm>
            <a:off x="136634" y="5472544"/>
            <a:ext cx="38010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0000"/>
                </a:solidFill>
                <a:effectLst/>
                <a:uLnTx/>
                <a:uFillTx/>
                <a:latin typeface="Arial"/>
                <a:cs typeface="Arial"/>
                <a:sym typeface="Arial"/>
              </a:rPr>
              <a:t>Business initiatives simultaneously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0000"/>
                </a:solidFill>
                <a:effectLst/>
                <a:uLnTx/>
                <a:uFillTx/>
                <a:latin typeface="Arial"/>
                <a:cs typeface="Arial"/>
                <a:sym typeface="Arial"/>
              </a:rPr>
              <a:t>selling their technical research and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0000"/>
                </a:solidFill>
                <a:effectLst/>
                <a:uLnTx/>
                <a:uFillTx/>
                <a:latin typeface="Arial"/>
                <a:cs typeface="Arial"/>
                <a:sym typeface="Arial"/>
              </a:rPr>
              <a:t>Solutions, together with their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0000"/>
                </a:solidFill>
                <a:effectLst/>
                <a:uLnTx/>
                <a:uFillTx/>
                <a:latin typeface="Arial"/>
                <a:cs typeface="Arial"/>
                <a:sym typeface="Arial"/>
              </a:rPr>
              <a:t>societal concerns</a:t>
            </a:r>
            <a:endParaRPr kumimoji="0" lang="en-CA" sz="1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22932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2032b5a5bbb_0_19"/>
          <p:cNvSpPr txBox="1">
            <a:spLocks noGrp="1"/>
          </p:cNvSpPr>
          <p:nvPr>
            <p:ph type="ctrTitle"/>
          </p:nvPr>
        </p:nvSpPr>
        <p:spPr>
          <a:xfrm>
            <a:off x="838200" y="673046"/>
            <a:ext cx="10460400" cy="69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7433C"/>
              </a:buClr>
              <a:buSzPts val="4000"/>
              <a:buFont typeface="Arial"/>
              <a:buNone/>
            </a:pPr>
            <a:r>
              <a:rPr lang="en-CA" noProof="0" dirty="0">
                <a:solidFill>
                  <a:schemeClr val="accent1"/>
                </a:solidFill>
              </a:rPr>
              <a:t>Key Principles for Responsible AI</a:t>
            </a:r>
            <a:endParaRPr lang="en-CA" noProof="0" dirty="0"/>
          </a:p>
        </p:txBody>
      </p:sp>
      <p:sp>
        <p:nvSpPr>
          <p:cNvPr id="203" name="Google Shape;203;g2032b5a5bbb_0_19"/>
          <p:cNvSpPr txBox="1">
            <a:spLocks noGrp="1"/>
          </p:cNvSpPr>
          <p:nvPr>
            <p:ph type="body" idx="1"/>
          </p:nvPr>
        </p:nvSpPr>
        <p:spPr>
          <a:xfrm>
            <a:off x="838357" y="1847536"/>
            <a:ext cx="10460100" cy="1765094"/>
          </a:xfrm>
          <a:prstGeom prst="rect">
            <a:avLst/>
          </a:prstGeom>
          <a:noFill/>
          <a:ln>
            <a:noFill/>
          </a:ln>
        </p:spPr>
        <p:txBody>
          <a:bodyPr spcFirstLastPara="1" wrap="square" lIns="91425" tIns="45700" rIns="91425" bIns="45700" anchor="t" anchorCtr="0">
            <a:noAutofit/>
          </a:bodyPr>
          <a:lstStyle/>
          <a:p>
            <a:pPr algn="just">
              <a:buFont typeface="Arial" panose="020B0604020202020204" pitchFamily="34" charset="0"/>
              <a:buChar char="•"/>
            </a:pPr>
            <a:r>
              <a:rPr lang="en-CA" sz="1800" noProof="0" dirty="0">
                <a:effectLst/>
                <a:ea typeface="Calibri" panose="020F0502020204030204" pitchFamily="34" charset="0"/>
                <a:cs typeface="Times New Roman" panose="02020603050405020304" pitchFamily="18" charset="0"/>
              </a:rPr>
              <a:t>AI applications must translate into public benefit</a:t>
            </a:r>
          </a:p>
          <a:p>
            <a:pPr algn="just">
              <a:buFont typeface="Arial" panose="020B0604020202020204" pitchFamily="34" charset="0"/>
              <a:buChar char="•"/>
            </a:pPr>
            <a:r>
              <a:rPr lang="en-CA" sz="1800" noProof="0" dirty="0">
                <a:effectLst/>
                <a:ea typeface="Calibri" panose="020F0502020204030204" pitchFamily="34" charset="0"/>
                <a:cs typeface="Times New Roman" panose="02020603050405020304" pitchFamily="18" charset="0"/>
              </a:rPr>
              <a:t>These benefits must outweigh any risks</a:t>
            </a:r>
          </a:p>
          <a:p>
            <a:pPr algn="just">
              <a:buFont typeface="Arial" panose="020B0604020202020204" pitchFamily="34" charset="0"/>
              <a:buChar char="•"/>
            </a:pPr>
            <a:r>
              <a:rPr lang="en-CA" sz="1800" noProof="0" dirty="0">
                <a:effectLst/>
                <a:ea typeface="Calibri" panose="020F0502020204030204" pitchFamily="34" charset="0"/>
                <a:cs typeface="Times New Roman" panose="02020603050405020304" pitchFamily="18" charset="0"/>
              </a:rPr>
              <a:t>AI applications must not violate human and other individual rights</a:t>
            </a:r>
          </a:p>
          <a:p>
            <a:pPr algn="just">
              <a:buFont typeface="Arial" panose="020B0604020202020204" pitchFamily="34" charset="0"/>
              <a:buChar char="•"/>
            </a:pPr>
            <a:r>
              <a:rPr lang="en-CA" sz="1800" noProof="0" dirty="0">
                <a:effectLst/>
                <a:ea typeface="Calibri" panose="020F0502020204030204" pitchFamily="34" charset="0"/>
                <a:cs typeface="Times New Roman" panose="02020603050405020304" pitchFamily="18" charset="0"/>
              </a:rPr>
              <a:t>AI applications must be transparent and auditable</a:t>
            </a:r>
          </a:p>
          <a:p>
            <a:pPr marL="0" marR="0" lvl="0" indent="0" algn="l" rtl="0">
              <a:lnSpc>
                <a:spcPct val="90000"/>
              </a:lnSpc>
              <a:spcBef>
                <a:spcPts val="0"/>
              </a:spcBef>
              <a:spcAft>
                <a:spcPts val="0"/>
              </a:spcAft>
              <a:buClr>
                <a:schemeClr val="dk1"/>
              </a:buClr>
              <a:buSzPts val="1800"/>
              <a:buFont typeface="Arial"/>
              <a:buNone/>
            </a:pPr>
            <a:endParaRPr lang="en-CA" noProof="0" dirty="0"/>
          </a:p>
        </p:txBody>
      </p:sp>
      <p:pic>
        <p:nvPicPr>
          <p:cNvPr id="3" name="Picture 2" descr="A group of people walking on a street&#10;&#10;Description automatically generated with medium confidence">
            <a:extLst>
              <a:ext uri="{FF2B5EF4-FFF2-40B4-BE49-F238E27FC236}">
                <a16:creationId xmlns:a16="http://schemas.microsoft.com/office/drawing/2014/main" id="{F43355E2-1E87-D41F-67A1-61AB9837002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747541" y="4093820"/>
            <a:ext cx="3372790" cy="1765094"/>
          </a:xfrm>
          <a:prstGeom prst="rect">
            <a:avLst/>
          </a:prstGeom>
        </p:spPr>
      </p:pic>
      <p:pic>
        <p:nvPicPr>
          <p:cNvPr id="6" name="Picture 5" descr="Text&#10;&#10;Description automatically generated">
            <a:extLst>
              <a:ext uri="{FF2B5EF4-FFF2-40B4-BE49-F238E27FC236}">
                <a16:creationId xmlns:a16="http://schemas.microsoft.com/office/drawing/2014/main" id="{6A04894A-8167-BF61-DC37-F6C6C708E64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120331" y="4102432"/>
            <a:ext cx="1922026" cy="1756482"/>
          </a:xfrm>
          <a:prstGeom prst="rect">
            <a:avLst/>
          </a:prstGeom>
        </p:spPr>
      </p:pic>
    </p:spTree>
    <p:extLst>
      <p:ext uri="{BB962C8B-B14F-4D97-AF65-F5344CB8AC3E}">
        <p14:creationId xmlns:p14="http://schemas.microsoft.com/office/powerpoint/2010/main" val="2561072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247553" y="638001"/>
            <a:ext cx="5674243" cy="5603359"/>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240" tIns="45719" rIns="91240" bIns="45719" rtlCol="0" anchor="ctr"/>
          <a:lstStyle/>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endParaRPr kumimoji="0" lang="en-GB" sz="2000" b="1" i="0" u="none" strike="noStrike" kern="0" cap="none" spc="0" normalizeH="0" baseline="0" noProof="0" dirty="0">
              <a:ln>
                <a:noFill/>
              </a:ln>
              <a:solidFill>
                <a:prstClr val="white"/>
              </a:solidFill>
              <a:effectLst/>
              <a:uLnTx/>
              <a:uFillTx/>
              <a:latin typeface="Gill Sans MT" panose="020B0502020104020203"/>
              <a:ea typeface="+mn-ea"/>
              <a:cs typeface="+mn-cs"/>
              <a:sym typeface="Arial"/>
            </a:endParaRPr>
          </a:p>
        </p:txBody>
      </p:sp>
      <p:sp>
        <p:nvSpPr>
          <p:cNvPr id="6" name="Oval 5"/>
          <p:cNvSpPr/>
          <p:nvPr/>
        </p:nvSpPr>
        <p:spPr>
          <a:xfrm>
            <a:off x="5078821" y="638001"/>
            <a:ext cx="5674243" cy="5603359"/>
          </a:xfrm>
          <a:prstGeom prst="ellipse">
            <a:avLst/>
          </a:prstGeom>
          <a:noFill/>
          <a:ln w="38100">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40" tIns="45719" rIns="91240" bIns="45719" rtlCol="0" anchor="ctr"/>
          <a:lstStyle/>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endParaRPr kumimoji="0" lang="en-GB" sz="2000" b="1" i="0" u="none" strike="noStrike" kern="0" cap="none" spc="0" normalizeH="0" baseline="0" noProof="0" dirty="0">
              <a:ln>
                <a:noFill/>
              </a:ln>
              <a:solidFill>
                <a:srgbClr val="FFFFFF">
                  <a:lumMod val="65000"/>
                </a:srgbClr>
              </a:solidFill>
              <a:effectLst/>
              <a:uLnTx/>
              <a:uFillTx/>
              <a:latin typeface="Gill Sans MT" panose="020B0502020104020203"/>
              <a:ea typeface="+mn-ea"/>
              <a:cs typeface="+mn-cs"/>
              <a:sym typeface="Arial"/>
            </a:endParaRPr>
          </a:p>
        </p:txBody>
      </p:sp>
      <p:sp>
        <p:nvSpPr>
          <p:cNvPr id="7" name="TextBox 6"/>
          <p:cNvSpPr txBox="1"/>
          <p:nvPr/>
        </p:nvSpPr>
        <p:spPr>
          <a:xfrm>
            <a:off x="624149" y="747088"/>
            <a:ext cx="1841767" cy="400108"/>
          </a:xfrm>
          <a:prstGeom prst="rect">
            <a:avLst/>
          </a:prstGeom>
          <a:noFill/>
        </p:spPr>
        <p:txBody>
          <a:bodyPr wrap="none" lIns="91240" tIns="45719" rIns="91240" bIns="45719" rtlCol="0">
            <a:spAutoFit/>
          </a:bodyPr>
          <a:lstStyle/>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prstClr val="white"/>
                </a:solidFill>
                <a:effectLst/>
                <a:uLnTx/>
                <a:uFillTx/>
                <a:latin typeface="Arial"/>
                <a:cs typeface="Arial"/>
                <a:sym typeface="Arial"/>
              </a:rPr>
              <a:t>BUSINESSES</a:t>
            </a:r>
          </a:p>
        </p:txBody>
      </p:sp>
      <p:sp>
        <p:nvSpPr>
          <p:cNvPr id="8" name="TextBox 7"/>
          <p:cNvSpPr txBox="1"/>
          <p:nvPr/>
        </p:nvSpPr>
        <p:spPr>
          <a:xfrm>
            <a:off x="9492094" y="747088"/>
            <a:ext cx="2024509" cy="400108"/>
          </a:xfrm>
          <a:prstGeom prst="rect">
            <a:avLst/>
          </a:prstGeom>
          <a:noFill/>
        </p:spPr>
        <p:txBody>
          <a:bodyPr wrap="none" lIns="91240" tIns="45719" rIns="91240" bIns="45719" rtlCol="0">
            <a:spAutoFit/>
          </a:bodyPr>
          <a:lstStyle/>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lumMod val="65000"/>
                  </a:srgbClr>
                </a:solidFill>
                <a:effectLst/>
                <a:uLnTx/>
                <a:uFillTx/>
                <a:latin typeface="Arial"/>
                <a:cs typeface="Arial"/>
                <a:sym typeface="Arial"/>
              </a:rPr>
              <a:t>GOVERNMENT</a:t>
            </a:r>
          </a:p>
        </p:txBody>
      </p:sp>
      <p:sp>
        <p:nvSpPr>
          <p:cNvPr id="9" name="TextBox 8"/>
          <p:cNvSpPr txBox="1"/>
          <p:nvPr/>
        </p:nvSpPr>
        <p:spPr>
          <a:xfrm>
            <a:off x="3592711" y="4613158"/>
            <a:ext cx="1699100" cy="338552"/>
          </a:xfrm>
          <a:prstGeom prst="rect">
            <a:avLst/>
          </a:prstGeom>
          <a:noFill/>
        </p:spPr>
        <p:txBody>
          <a:bodyPr wrap="none" lIns="91240" tIns="45719" rIns="91240" bIns="45719" rtlCol="0">
            <a:spAutoFit/>
          </a:bodyPr>
          <a:lstStyle/>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Be accountable</a:t>
            </a:r>
          </a:p>
        </p:txBody>
      </p:sp>
      <p:sp>
        <p:nvSpPr>
          <p:cNvPr id="10" name="TextBox 9"/>
          <p:cNvSpPr txBox="1"/>
          <p:nvPr/>
        </p:nvSpPr>
        <p:spPr>
          <a:xfrm>
            <a:off x="1962208" y="2719990"/>
            <a:ext cx="2567471" cy="584773"/>
          </a:xfrm>
          <a:prstGeom prst="rect">
            <a:avLst/>
          </a:prstGeom>
          <a:noFill/>
        </p:spPr>
        <p:txBody>
          <a:bodyPr wrap="square" lIns="91240" tIns="45719" rIns="91240" bIns="45719" rtlCol="0">
            <a:spAutoFit/>
          </a:bodyPr>
          <a:lstStyle/>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Adopt best-practice and</a:t>
            </a:r>
          </a:p>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ethical standards</a:t>
            </a:r>
          </a:p>
        </p:txBody>
      </p:sp>
      <p:sp>
        <p:nvSpPr>
          <p:cNvPr id="11" name="TextBox 10"/>
          <p:cNvSpPr txBox="1"/>
          <p:nvPr/>
        </p:nvSpPr>
        <p:spPr>
          <a:xfrm>
            <a:off x="1520909" y="3383025"/>
            <a:ext cx="1725035" cy="830995"/>
          </a:xfrm>
          <a:prstGeom prst="rect">
            <a:avLst/>
          </a:prstGeom>
          <a:noFill/>
        </p:spPr>
        <p:txBody>
          <a:bodyPr wrap="square" lIns="91240" tIns="45719" rIns="91240" bIns="45719" rtlCol="0">
            <a:spAutoFit/>
          </a:bodyPr>
          <a:lstStyle/>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Engage in democratic debate</a:t>
            </a:r>
          </a:p>
        </p:txBody>
      </p:sp>
      <p:sp>
        <p:nvSpPr>
          <p:cNvPr id="13" name="TextBox 12"/>
          <p:cNvSpPr txBox="1"/>
          <p:nvPr/>
        </p:nvSpPr>
        <p:spPr>
          <a:xfrm>
            <a:off x="3273073" y="882763"/>
            <a:ext cx="1866801" cy="584773"/>
          </a:xfrm>
          <a:prstGeom prst="rect">
            <a:avLst/>
          </a:prstGeom>
          <a:noFill/>
        </p:spPr>
        <p:txBody>
          <a:bodyPr wrap="square" lIns="91240" tIns="45719" rIns="91240" bIns="45719" rtlCol="0">
            <a:spAutoFit/>
          </a:bodyPr>
          <a:lstStyle/>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Ensure benefits reach consumers</a:t>
            </a:r>
          </a:p>
        </p:txBody>
      </p:sp>
      <p:sp>
        <p:nvSpPr>
          <p:cNvPr id="14" name="TextBox 13"/>
          <p:cNvSpPr txBox="1"/>
          <p:nvPr/>
        </p:nvSpPr>
        <p:spPr>
          <a:xfrm>
            <a:off x="5078954" y="3843721"/>
            <a:ext cx="1866801" cy="830995"/>
          </a:xfrm>
          <a:prstGeom prst="rect">
            <a:avLst/>
          </a:prstGeom>
          <a:noFill/>
        </p:spPr>
        <p:txBody>
          <a:bodyPr wrap="square" lIns="91240" tIns="45719" rIns="91240" bIns="45719" rtlCol="0">
            <a:spAutoFit/>
          </a:bodyPr>
          <a:lstStyle/>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Ensure </a:t>
            </a:r>
          </a:p>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data security </a:t>
            </a:r>
          </a:p>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and privacy</a:t>
            </a:r>
          </a:p>
        </p:txBody>
      </p:sp>
      <p:sp>
        <p:nvSpPr>
          <p:cNvPr id="15" name="TextBox 14"/>
          <p:cNvSpPr txBox="1"/>
          <p:nvPr/>
        </p:nvSpPr>
        <p:spPr>
          <a:xfrm>
            <a:off x="3326323" y="5062260"/>
            <a:ext cx="1927543" cy="830995"/>
          </a:xfrm>
          <a:prstGeom prst="rect">
            <a:avLst/>
          </a:prstGeom>
          <a:noFill/>
        </p:spPr>
        <p:txBody>
          <a:bodyPr wrap="square" lIns="91240" tIns="45719" rIns="91240" bIns="45719" rtlCol="0">
            <a:spAutoFit/>
          </a:bodyPr>
          <a:lstStyle/>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Adopt human-values centred approaches</a:t>
            </a:r>
          </a:p>
        </p:txBody>
      </p:sp>
      <p:sp>
        <p:nvSpPr>
          <p:cNvPr id="16" name="TextBox 15"/>
          <p:cNvSpPr txBox="1"/>
          <p:nvPr/>
        </p:nvSpPr>
        <p:spPr>
          <a:xfrm>
            <a:off x="5298201" y="2360266"/>
            <a:ext cx="1421711" cy="1323437"/>
          </a:xfrm>
          <a:prstGeom prst="rect">
            <a:avLst/>
          </a:prstGeom>
          <a:noFill/>
        </p:spPr>
        <p:txBody>
          <a:bodyPr wrap="square" lIns="91240" tIns="45719" rIns="91240" bIns="45719" rtlCol="0">
            <a:spAutoFit/>
          </a:bodyPr>
          <a:lstStyle/>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Invest in the training and re-training of the workforce</a:t>
            </a:r>
          </a:p>
        </p:txBody>
      </p:sp>
      <p:sp>
        <p:nvSpPr>
          <p:cNvPr id="17" name="TextBox 16"/>
          <p:cNvSpPr txBox="1"/>
          <p:nvPr/>
        </p:nvSpPr>
        <p:spPr>
          <a:xfrm>
            <a:off x="3306594" y="3343397"/>
            <a:ext cx="1651521" cy="830995"/>
          </a:xfrm>
          <a:prstGeom prst="rect">
            <a:avLst/>
          </a:prstGeom>
          <a:noFill/>
        </p:spPr>
        <p:txBody>
          <a:bodyPr wrap="square" lIns="91240" tIns="45719" rIns="91240" bIns="45719" rtlCol="0">
            <a:spAutoFit/>
          </a:bodyPr>
          <a:lstStyle/>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Prevent discrimination and inequality</a:t>
            </a:r>
          </a:p>
        </p:txBody>
      </p:sp>
      <p:sp>
        <p:nvSpPr>
          <p:cNvPr id="18" name="TextBox 17"/>
          <p:cNvSpPr txBox="1"/>
          <p:nvPr/>
        </p:nvSpPr>
        <p:spPr>
          <a:xfrm>
            <a:off x="1751794" y="4553049"/>
            <a:ext cx="1866801" cy="584773"/>
          </a:xfrm>
          <a:prstGeom prst="rect">
            <a:avLst/>
          </a:prstGeom>
          <a:noFill/>
        </p:spPr>
        <p:txBody>
          <a:bodyPr wrap="square" lIns="91240" tIns="45719" rIns="91240" bIns="45719" rtlCol="0">
            <a:spAutoFit/>
          </a:bodyPr>
          <a:lstStyle/>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Make AI systems intelligible</a:t>
            </a:r>
          </a:p>
        </p:txBody>
      </p:sp>
      <p:sp>
        <p:nvSpPr>
          <p:cNvPr id="19" name="TextBox 18"/>
          <p:cNvSpPr txBox="1"/>
          <p:nvPr/>
        </p:nvSpPr>
        <p:spPr>
          <a:xfrm>
            <a:off x="2076206" y="1496228"/>
            <a:ext cx="1866801" cy="1077216"/>
          </a:xfrm>
          <a:prstGeom prst="rect">
            <a:avLst/>
          </a:prstGeom>
          <a:noFill/>
        </p:spPr>
        <p:txBody>
          <a:bodyPr wrap="square" lIns="91240" tIns="45719" rIns="91240" bIns="45719" rtlCol="0">
            <a:spAutoFit/>
          </a:bodyPr>
          <a:lstStyle/>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Provide cheaper and better services to consumers</a:t>
            </a:r>
          </a:p>
        </p:txBody>
      </p:sp>
      <p:sp>
        <p:nvSpPr>
          <p:cNvPr id="21" name="TextBox 20"/>
          <p:cNvSpPr txBox="1"/>
          <p:nvPr/>
        </p:nvSpPr>
        <p:spPr>
          <a:xfrm>
            <a:off x="3746670" y="1823514"/>
            <a:ext cx="1551531" cy="584773"/>
          </a:xfrm>
          <a:prstGeom prst="rect">
            <a:avLst/>
          </a:prstGeom>
          <a:noFill/>
        </p:spPr>
        <p:txBody>
          <a:bodyPr wrap="square" lIns="91240" tIns="45719" rIns="91240" bIns="45719" rtlCol="0">
            <a:spAutoFit/>
          </a:bodyPr>
          <a:lstStyle/>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Transparency to customers</a:t>
            </a:r>
          </a:p>
        </p:txBody>
      </p:sp>
      <p:sp>
        <p:nvSpPr>
          <p:cNvPr id="22" name="TextBox 21"/>
          <p:cNvSpPr txBox="1"/>
          <p:nvPr/>
        </p:nvSpPr>
        <p:spPr>
          <a:xfrm>
            <a:off x="7080779" y="2488982"/>
            <a:ext cx="1647752" cy="1077216"/>
          </a:xfrm>
          <a:prstGeom prst="rect">
            <a:avLst/>
          </a:prstGeom>
          <a:noFill/>
        </p:spPr>
        <p:txBody>
          <a:bodyPr wrap="square" lIns="91240" tIns="45719" rIns="91240" bIns="45719" rtlCol="0">
            <a:spAutoFit/>
          </a:bodyPr>
          <a:lstStyle/>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lumMod val="65000"/>
                  </a:srgbClr>
                </a:solidFill>
                <a:effectLst/>
                <a:uLnTx/>
                <a:uFillTx/>
                <a:latin typeface="Arial"/>
                <a:cs typeface="Arial"/>
                <a:sym typeface="Arial"/>
              </a:rPr>
              <a:t>Develop clear legal and regulatory frameworks</a:t>
            </a:r>
          </a:p>
        </p:txBody>
      </p:sp>
      <p:sp>
        <p:nvSpPr>
          <p:cNvPr id="23" name="TextBox 22"/>
          <p:cNvSpPr txBox="1"/>
          <p:nvPr/>
        </p:nvSpPr>
        <p:spPr>
          <a:xfrm>
            <a:off x="8501652" y="1940166"/>
            <a:ext cx="1866801" cy="1077216"/>
          </a:xfrm>
          <a:prstGeom prst="rect">
            <a:avLst/>
          </a:prstGeom>
          <a:noFill/>
        </p:spPr>
        <p:txBody>
          <a:bodyPr wrap="square" lIns="91240" tIns="45719" rIns="91240" bIns="45719" rtlCol="0">
            <a:spAutoFit/>
          </a:bodyPr>
          <a:lstStyle/>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lumMod val="65000"/>
                  </a:srgbClr>
                </a:solidFill>
                <a:effectLst/>
                <a:uLnTx/>
                <a:uFillTx/>
                <a:latin typeface="Arial"/>
                <a:cs typeface="Arial"/>
                <a:sym typeface="Arial"/>
              </a:rPr>
              <a:t>Facilitate and regulate data access and management</a:t>
            </a:r>
          </a:p>
        </p:txBody>
      </p:sp>
      <p:sp>
        <p:nvSpPr>
          <p:cNvPr id="24" name="TextBox 23"/>
          <p:cNvSpPr txBox="1"/>
          <p:nvPr/>
        </p:nvSpPr>
        <p:spPr>
          <a:xfrm>
            <a:off x="8735274" y="3275301"/>
            <a:ext cx="1866801" cy="830995"/>
          </a:xfrm>
          <a:prstGeom prst="rect">
            <a:avLst/>
          </a:prstGeom>
          <a:noFill/>
        </p:spPr>
        <p:txBody>
          <a:bodyPr wrap="square" lIns="91240" tIns="45719" rIns="91240" bIns="45719" rtlCol="0">
            <a:spAutoFit/>
          </a:bodyPr>
          <a:lstStyle/>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lumMod val="65000"/>
                  </a:srgbClr>
                </a:solidFill>
                <a:effectLst/>
                <a:uLnTx/>
                <a:uFillTx/>
                <a:latin typeface="Arial"/>
                <a:cs typeface="Arial"/>
                <a:sym typeface="Arial"/>
              </a:rPr>
              <a:t>Support the development of infrastructure</a:t>
            </a:r>
          </a:p>
        </p:txBody>
      </p:sp>
      <p:sp>
        <p:nvSpPr>
          <p:cNvPr id="25" name="TextBox 24"/>
          <p:cNvSpPr txBox="1"/>
          <p:nvPr/>
        </p:nvSpPr>
        <p:spPr>
          <a:xfrm>
            <a:off x="6634744" y="5354281"/>
            <a:ext cx="1866801" cy="338552"/>
          </a:xfrm>
          <a:prstGeom prst="rect">
            <a:avLst/>
          </a:prstGeom>
          <a:noFill/>
        </p:spPr>
        <p:txBody>
          <a:bodyPr wrap="square" lIns="91240" tIns="45719" rIns="91240" bIns="45719" rtlCol="0">
            <a:spAutoFit/>
          </a:bodyPr>
          <a:lstStyle/>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lumMod val="65000"/>
                  </a:srgbClr>
                </a:solidFill>
                <a:effectLst/>
                <a:uLnTx/>
                <a:uFillTx/>
                <a:latin typeface="Arial"/>
                <a:cs typeface="Arial"/>
                <a:sym typeface="Arial"/>
              </a:rPr>
              <a:t>Support SMEs</a:t>
            </a:r>
          </a:p>
        </p:txBody>
      </p:sp>
      <p:sp>
        <p:nvSpPr>
          <p:cNvPr id="26" name="TextBox 25"/>
          <p:cNvSpPr txBox="1"/>
          <p:nvPr/>
        </p:nvSpPr>
        <p:spPr>
          <a:xfrm>
            <a:off x="6549649" y="975618"/>
            <a:ext cx="2299691" cy="1077216"/>
          </a:xfrm>
          <a:prstGeom prst="rect">
            <a:avLst/>
          </a:prstGeom>
          <a:noFill/>
        </p:spPr>
        <p:txBody>
          <a:bodyPr wrap="square" lIns="91240" tIns="45719" rIns="91240" bIns="45719" rtlCol="0">
            <a:spAutoFit/>
          </a:bodyPr>
          <a:lstStyle/>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lumMod val="65000"/>
                  </a:srgbClr>
                </a:solidFill>
                <a:effectLst/>
                <a:uLnTx/>
                <a:uFillTx/>
                <a:latin typeface="Arial"/>
                <a:cs typeface="Arial"/>
                <a:sym typeface="Arial"/>
              </a:rPr>
              <a:t>Contribute to the sustainability of the labour market (e.g. immigration issues)</a:t>
            </a:r>
          </a:p>
        </p:txBody>
      </p:sp>
      <p:sp>
        <p:nvSpPr>
          <p:cNvPr id="28" name="TextBox 27"/>
          <p:cNvSpPr txBox="1"/>
          <p:nvPr/>
        </p:nvSpPr>
        <p:spPr>
          <a:xfrm>
            <a:off x="6982648" y="3951439"/>
            <a:ext cx="1866801" cy="830995"/>
          </a:xfrm>
          <a:prstGeom prst="rect">
            <a:avLst/>
          </a:prstGeom>
          <a:noFill/>
        </p:spPr>
        <p:txBody>
          <a:bodyPr wrap="square" lIns="91240" tIns="45719" rIns="91240" bIns="45719" rtlCol="0">
            <a:spAutoFit/>
          </a:bodyPr>
          <a:lstStyle/>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lumMod val="65000"/>
                  </a:srgbClr>
                </a:solidFill>
                <a:effectLst/>
                <a:uLnTx/>
                <a:uFillTx/>
                <a:latin typeface="Arial"/>
                <a:cs typeface="Arial"/>
                <a:sym typeface="Arial"/>
              </a:rPr>
              <a:t>Invest in start-ups and translational research</a:t>
            </a:r>
          </a:p>
        </p:txBody>
      </p:sp>
      <p:sp>
        <p:nvSpPr>
          <p:cNvPr id="29" name="TextBox 28"/>
          <p:cNvSpPr txBox="1"/>
          <p:nvPr/>
        </p:nvSpPr>
        <p:spPr>
          <a:xfrm>
            <a:off x="8300618" y="4783611"/>
            <a:ext cx="1866801" cy="584773"/>
          </a:xfrm>
          <a:prstGeom prst="rect">
            <a:avLst/>
          </a:prstGeom>
          <a:noFill/>
        </p:spPr>
        <p:txBody>
          <a:bodyPr wrap="square" lIns="91240" tIns="45719" rIns="91240" bIns="45719" rtlCol="0">
            <a:spAutoFit/>
          </a:bodyPr>
          <a:lstStyle/>
          <a:p>
            <a:pPr marL="0" marR="0" lvl="0" indent="0" algn="ctr" defTabSz="455991"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lumMod val="65000"/>
                  </a:srgbClr>
                </a:solidFill>
                <a:effectLst/>
                <a:uLnTx/>
                <a:uFillTx/>
                <a:latin typeface="Arial"/>
                <a:cs typeface="Arial"/>
                <a:sym typeface="Arial"/>
              </a:rPr>
              <a:t>Increase research capacity</a:t>
            </a:r>
          </a:p>
        </p:txBody>
      </p:sp>
      <p:sp>
        <p:nvSpPr>
          <p:cNvPr id="3" name="TextBox 2">
            <a:extLst>
              <a:ext uri="{FF2B5EF4-FFF2-40B4-BE49-F238E27FC236}">
                <a16:creationId xmlns:a16="http://schemas.microsoft.com/office/drawing/2014/main" id="{B5F4BD40-C832-2649-8B2E-978E1FA6E68C}"/>
              </a:ext>
            </a:extLst>
          </p:cNvPr>
          <p:cNvSpPr txBox="1"/>
          <p:nvPr/>
        </p:nvSpPr>
        <p:spPr>
          <a:xfrm>
            <a:off x="2377753" y="6379263"/>
            <a:ext cx="643317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FFFFFF"/>
                </a:solidFill>
                <a:effectLst/>
                <a:uLnTx/>
                <a:uFillTx/>
                <a:latin typeface="Arial"/>
                <a:cs typeface="Arial"/>
                <a:sym typeface="Arial"/>
              </a:rPr>
              <a:t>businesses responsibilities based on the House of Lords report in the UK</a:t>
            </a:r>
            <a:endParaRPr kumimoji="0" lang="en-CA" sz="14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237406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032b5a5bbb_0_618"/>
          <p:cNvSpPr txBox="1">
            <a:spLocks noGrp="1"/>
          </p:cNvSpPr>
          <p:nvPr>
            <p:ph type="ctrTitle"/>
          </p:nvPr>
        </p:nvSpPr>
        <p:spPr>
          <a:xfrm>
            <a:off x="2150799" y="3037466"/>
            <a:ext cx="7890300" cy="7830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1800"/>
              <a:buFont typeface="Arial"/>
              <a:buNone/>
            </a:pPr>
            <a:r>
              <a:rPr lang="en-CA" noProof="0" dirty="0"/>
              <a:t>Social impacts of AI applications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D178-47E7-7A3C-DC78-12856277C105}"/>
              </a:ext>
            </a:extLst>
          </p:cNvPr>
          <p:cNvSpPr>
            <a:spLocks noGrp="1"/>
          </p:cNvSpPr>
          <p:nvPr>
            <p:ph type="ctrTitle"/>
          </p:nvPr>
        </p:nvSpPr>
        <p:spPr/>
        <p:txBody>
          <a:bodyPr/>
          <a:lstStyle/>
          <a:p>
            <a:r>
              <a:rPr lang="en-CA" noProof="0" dirty="0"/>
              <a:t>How familiar are you with these AI applications?</a:t>
            </a:r>
          </a:p>
        </p:txBody>
      </p:sp>
      <p:sp>
        <p:nvSpPr>
          <p:cNvPr id="5" name="TextBox 4">
            <a:extLst>
              <a:ext uri="{FF2B5EF4-FFF2-40B4-BE49-F238E27FC236}">
                <a16:creationId xmlns:a16="http://schemas.microsoft.com/office/drawing/2014/main" id="{7221E3F2-75ED-9960-E6BE-64882EBD4622}"/>
              </a:ext>
            </a:extLst>
          </p:cNvPr>
          <p:cNvSpPr txBox="1"/>
          <p:nvPr/>
        </p:nvSpPr>
        <p:spPr>
          <a:xfrm>
            <a:off x="1115122" y="1639230"/>
            <a:ext cx="9378176"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rPr>
              <a:t>Please only select the options you have </a:t>
            </a:r>
            <a:r>
              <a:rPr kumimoji="0" lang="en-GB" sz="1400" b="0" i="0" u="sng" strike="noStrike" kern="0" cap="none" spc="0" normalizeH="0" baseline="0" noProof="0" dirty="0">
                <a:ln>
                  <a:noFill/>
                </a:ln>
                <a:solidFill>
                  <a:srgbClr val="000000"/>
                </a:solidFill>
                <a:effectLst/>
                <a:uLnTx/>
                <a:uFillTx/>
                <a:latin typeface="Arial"/>
                <a:cs typeface="Arial"/>
                <a:sym typeface="Arial"/>
              </a:rPr>
              <a:t>already heard about</a:t>
            </a:r>
            <a:r>
              <a:rPr kumimoji="0" lang="en-GB" sz="1400" b="0" i="0" u="none" strike="noStrike" kern="0" cap="none" spc="0" normalizeH="0" baseline="0" noProof="0" dirty="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lphaLcParenR"/>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rPr>
              <a:t>Decisions in the criminal justice system</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lphaLcParenR"/>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lphaLcParenR"/>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rPr>
              <a:t>Decisions in the workplace</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lphaLcParenR"/>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lphaLcParenR"/>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rPr>
              <a:t>Decisions on the content of advertisement on the internet</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lphaLcParenR"/>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lphaLcParenR"/>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rPr>
              <a:t>Decisions about immigration</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lphaLcParenR"/>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lphaLcParenR"/>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rPr>
              <a:t>Decisions about access to financial services</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lphaLcParenR"/>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lphaLcParenR"/>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rPr>
              <a:t>Decisions about healthcare</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lphaLcParenR"/>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lphaLcParenR"/>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rPr>
              <a:t>Decisions about claims for social support</a:t>
            </a:r>
          </a:p>
        </p:txBody>
      </p:sp>
      <p:sp>
        <p:nvSpPr>
          <p:cNvPr id="3" name="TextBox 2">
            <a:extLst>
              <a:ext uri="{FF2B5EF4-FFF2-40B4-BE49-F238E27FC236}">
                <a16:creationId xmlns:a16="http://schemas.microsoft.com/office/drawing/2014/main" id="{CB019ACC-A87F-3501-AA3F-DAC4ED2A3270}"/>
              </a:ext>
            </a:extLst>
          </p:cNvPr>
          <p:cNvSpPr txBox="1"/>
          <p:nvPr/>
        </p:nvSpPr>
        <p:spPr>
          <a:xfrm>
            <a:off x="2049518" y="5507421"/>
            <a:ext cx="73789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dirty="0">
                <a:ln>
                  <a:noFill/>
                </a:ln>
                <a:solidFill>
                  <a:srgbClr val="000000"/>
                </a:solidFill>
                <a:effectLst/>
                <a:uLnTx/>
                <a:uFillTx/>
                <a:latin typeface="Arial"/>
                <a:cs typeface="Arial"/>
                <a:sym typeface="Arial"/>
              </a:rPr>
              <a:t>Think of decisions made by automated system as opposed by humans</a:t>
            </a:r>
          </a:p>
        </p:txBody>
      </p:sp>
    </p:spTree>
    <p:extLst>
      <p:ext uri="{BB962C8B-B14F-4D97-AF65-F5344CB8AC3E}">
        <p14:creationId xmlns:p14="http://schemas.microsoft.com/office/powerpoint/2010/main" val="3230177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6284D1CC-D0DE-2AA9-205F-C899A5B82596}"/>
              </a:ext>
            </a:extLst>
          </p:cNvPr>
          <p:cNvPicPr>
            <a:picLocks noChangeAspect="1"/>
          </p:cNvPicPr>
          <p:nvPr/>
        </p:nvPicPr>
        <p:blipFill rotWithShape="1">
          <a:blip r:embed="rId3">
            <a:extLst>
              <a:ext uri="{28A0092B-C50C-407E-A947-70E740481C1C}">
                <a14:useLocalDpi xmlns:a14="http://schemas.microsoft.com/office/drawing/2010/main" val="0"/>
              </a:ext>
            </a:extLst>
          </a:blip>
          <a:srcRect l="2596" r="2596"/>
          <a:stretch/>
        </p:blipFill>
        <p:spPr>
          <a:xfrm>
            <a:off x="2342005" y="0"/>
            <a:ext cx="7507989" cy="6869861"/>
          </a:xfrm>
          <a:prstGeom prst="rect">
            <a:avLst/>
          </a:prstGeom>
          <a:noFill/>
        </p:spPr>
      </p:pic>
      <p:sp>
        <p:nvSpPr>
          <p:cNvPr id="7" name="TextBox 6">
            <a:extLst>
              <a:ext uri="{FF2B5EF4-FFF2-40B4-BE49-F238E27FC236}">
                <a16:creationId xmlns:a16="http://schemas.microsoft.com/office/drawing/2014/main" id="{4BBAF6C2-68B8-47DA-6849-67BFAD4FD193}"/>
              </a:ext>
            </a:extLst>
          </p:cNvPr>
          <p:cNvSpPr txBox="1"/>
          <p:nvPr/>
        </p:nvSpPr>
        <p:spPr>
          <a:xfrm>
            <a:off x="10242755" y="6438419"/>
            <a:ext cx="104708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rPr>
              <a:t>(RSA 2018)</a:t>
            </a:r>
          </a:p>
        </p:txBody>
      </p:sp>
    </p:spTree>
    <p:extLst>
      <p:ext uri="{BB962C8B-B14F-4D97-AF65-F5344CB8AC3E}">
        <p14:creationId xmlns:p14="http://schemas.microsoft.com/office/powerpoint/2010/main" val="3277975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g2032b5a5bbb_0_0" descr="Risultato immagini per Turnitin"/>
          <p:cNvPicPr preferRelativeResize="0"/>
          <p:nvPr/>
        </p:nvPicPr>
        <p:blipFill rotWithShape="1">
          <a:blip r:embed="rId3">
            <a:alphaModFix/>
          </a:blip>
          <a:srcRect/>
          <a:stretch/>
        </p:blipFill>
        <p:spPr>
          <a:xfrm>
            <a:off x="5599988" y="3719538"/>
            <a:ext cx="1895475" cy="1895475"/>
          </a:xfrm>
          <a:prstGeom prst="rect">
            <a:avLst/>
          </a:prstGeom>
          <a:noFill/>
          <a:ln>
            <a:noFill/>
          </a:ln>
        </p:spPr>
      </p:pic>
      <p:sp>
        <p:nvSpPr>
          <p:cNvPr id="183" name="Google Shape;183;g2032b5a5bbb_0_0"/>
          <p:cNvSpPr txBox="1">
            <a:spLocks noGrp="1"/>
          </p:cNvSpPr>
          <p:nvPr>
            <p:ph type="ctrTitle"/>
          </p:nvPr>
        </p:nvSpPr>
        <p:spPr>
          <a:xfrm>
            <a:off x="838200" y="673046"/>
            <a:ext cx="10460400" cy="69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7433C"/>
              </a:buClr>
              <a:buSzPts val="4000"/>
              <a:buFont typeface="Arial"/>
              <a:buNone/>
            </a:pPr>
            <a:r>
              <a:rPr lang="en-CA" noProof="0" dirty="0"/>
              <a:t>AI Applications…</a:t>
            </a:r>
          </a:p>
        </p:txBody>
      </p:sp>
      <p:pic>
        <p:nvPicPr>
          <p:cNvPr id="184" name="Google Shape;184;g2032b5a5bbb_0_0" descr="Risultato immagini per aereo"/>
          <p:cNvPicPr preferRelativeResize="0"/>
          <p:nvPr/>
        </p:nvPicPr>
        <p:blipFill rotWithShape="1">
          <a:blip r:embed="rId4">
            <a:alphaModFix/>
          </a:blip>
          <a:srcRect/>
          <a:stretch/>
        </p:blipFill>
        <p:spPr>
          <a:xfrm>
            <a:off x="7576925" y="3657938"/>
            <a:ext cx="3276599" cy="2184399"/>
          </a:xfrm>
          <a:prstGeom prst="rect">
            <a:avLst/>
          </a:prstGeom>
          <a:noFill/>
          <a:ln>
            <a:noFill/>
          </a:ln>
        </p:spPr>
      </p:pic>
      <p:pic>
        <p:nvPicPr>
          <p:cNvPr id="185" name="Google Shape;185;g2032b5a5bbb_0_0" descr="Facial recognition"/>
          <p:cNvPicPr preferRelativeResize="0"/>
          <p:nvPr/>
        </p:nvPicPr>
        <p:blipFill rotWithShape="1">
          <a:blip r:embed="rId5">
            <a:alphaModFix/>
          </a:blip>
          <a:srcRect/>
          <a:stretch/>
        </p:blipFill>
        <p:spPr>
          <a:xfrm>
            <a:off x="280288" y="4490363"/>
            <a:ext cx="5429250" cy="1409700"/>
          </a:xfrm>
          <a:prstGeom prst="rect">
            <a:avLst/>
          </a:prstGeom>
          <a:noFill/>
          <a:ln>
            <a:noFill/>
          </a:ln>
        </p:spPr>
      </p:pic>
      <p:pic>
        <p:nvPicPr>
          <p:cNvPr id="186" name="Google Shape;186;g2032b5a5bbb_0_0"/>
          <p:cNvPicPr preferRelativeResize="0"/>
          <p:nvPr/>
        </p:nvPicPr>
        <p:blipFill rotWithShape="1">
          <a:blip r:embed="rId6">
            <a:alphaModFix/>
          </a:blip>
          <a:srcRect/>
          <a:stretch/>
        </p:blipFill>
        <p:spPr>
          <a:xfrm>
            <a:off x="8551625" y="1139375"/>
            <a:ext cx="2400300" cy="2400300"/>
          </a:xfrm>
          <a:prstGeom prst="rect">
            <a:avLst/>
          </a:prstGeom>
          <a:noFill/>
          <a:ln>
            <a:noFill/>
          </a:ln>
        </p:spPr>
      </p:pic>
      <p:pic>
        <p:nvPicPr>
          <p:cNvPr id="187" name="Google Shape;187;g2032b5a5bbb_0_0" descr="Risultato immagini per ai agriculture"/>
          <p:cNvPicPr preferRelativeResize="0"/>
          <p:nvPr/>
        </p:nvPicPr>
        <p:blipFill rotWithShape="1">
          <a:blip r:embed="rId7">
            <a:alphaModFix/>
          </a:blip>
          <a:srcRect/>
          <a:stretch/>
        </p:blipFill>
        <p:spPr>
          <a:xfrm>
            <a:off x="649688" y="1835363"/>
            <a:ext cx="4868863" cy="2185987"/>
          </a:xfrm>
          <a:prstGeom prst="rect">
            <a:avLst/>
          </a:prstGeom>
          <a:noFill/>
          <a:ln>
            <a:noFill/>
          </a:ln>
        </p:spPr>
      </p:pic>
      <p:sp>
        <p:nvSpPr>
          <p:cNvPr id="188" name="Google Shape;188;g2032b5a5bbb_0_0"/>
          <p:cNvSpPr/>
          <p:nvPr/>
        </p:nvSpPr>
        <p:spPr>
          <a:xfrm>
            <a:off x="6759550" y="5947950"/>
            <a:ext cx="3654300" cy="276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sng" strike="noStrike" kern="0" cap="none" spc="0" normalizeH="0" baseline="0" noProof="0">
                <a:ln>
                  <a:noFill/>
                </a:ln>
                <a:solidFill>
                  <a:srgbClr val="000000"/>
                </a:solidFill>
                <a:effectLst/>
                <a:uLnTx/>
                <a:uFillTx/>
                <a:latin typeface="Arial"/>
                <a:ea typeface="Arial"/>
                <a:cs typeface="Arial"/>
                <a:sym typeface="Arial"/>
                <a:hlinkClick r:id="rId8">
                  <a:extLst>
                    <a:ext uri="{A12FA001-AC4F-418D-AE19-62706E023703}">
                      <ahyp:hlinkClr xmlns:ahyp="http://schemas.microsoft.com/office/drawing/2018/hyperlinkcolor" val="tx"/>
                    </a:ext>
                  </a:extLst>
                </a:hlinkClick>
              </a:rPr>
              <a:t>https://www.youtube.com/watch?v=cQ54GDm1eL0</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 name="Google Shape;189;g2032b5a5bbb_0_0"/>
          <p:cNvSpPr txBox="1"/>
          <p:nvPr/>
        </p:nvSpPr>
        <p:spPr>
          <a:xfrm>
            <a:off x="5805463" y="5947950"/>
            <a:ext cx="13605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0000"/>
              </a:buClr>
              <a:buSzPts val="1200"/>
              <a:buFont typeface="Arial"/>
              <a:buNone/>
              <a:tabLst/>
              <a:defRPr/>
            </a:pPr>
            <a:r>
              <a:rPr kumimoji="0" lang="en-US" sz="1200" b="0" i="0" u="none" strike="noStrike" kern="0" cap="none" spc="0" normalizeH="0" baseline="0" noProof="0">
                <a:ln>
                  <a:noFill/>
                </a:ln>
                <a:solidFill>
                  <a:srgbClr val="FF0000"/>
                </a:solidFill>
                <a:effectLst/>
                <a:uLnTx/>
                <a:uFillTx/>
                <a:latin typeface="Arial"/>
                <a:ea typeface="Arial"/>
                <a:cs typeface="Arial"/>
                <a:sym typeface="Arial"/>
              </a:rPr>
              <a:t>deepfakes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90" name="Google Shape;190;g2032b5a5bbb_0_0" descr="Uber heat map"/>
          <p:cNvPicPr preferRelativeResize="0"/>
          <p:nvPr/>
        </p:nvPicPr>
        <p:blipFill rotWithShape="1">
          <a:blip r:embed="rId9">
            <a:alphaModFix/>
          </a:blip>
          <a:srcRect/>
          <a:stretch/>
        </p:blipFill>
        <p:spPr>
          <a:xfrm>
            <a:off x="5805475" y="915475"/>
            <a:ext cx="2341563" cy="263683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fr-FR" dirty="0"/>
              <a:t>Hubert Dreyfus</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a:xfrm>
            <a:off x="838200" y="2501088"/>
            <a:ext cx="10460038" cy="3558629"/>
          </a:xfrm>
        </p:spPr>
        <p:txBody>
          <a:bodyPr/>
          <a:lstStyle/>
          <a:p>
            <a:pPr marL="342900" indent="-342900">
              <a:buAutoNum type="arabicPeriod"/>
            </a:pPr>
            <a:r>
              <a:rPr lang="en-GB" dirty="0"/>
              <a:t>Intelligence is </a:t>
            </a:r>
            <a:r>
              <a:rPr lang="en-GB" i="1" dirty="0"/>
              <a:t>situated </a:t>
            </a:r>
            <a:r>
              <a:rPr lang="en-GB" dirty="0"/>
              <a:t>(and situations are partially undetermined)</a:t>
            </a:r>
          </a:p>
          <a:p>
            <a:pPr marL="342900" indent="-342900">
              <a:buAutoNum type="arabicPeriod"/>
            </a:pPr>
            <a:r>
              <a:rPr lang="en-GB" dirty="0"/>
              <a:t>We should maintain an «intelligent approach»</a:t>
            </a:r>
          </a:p>
          <a:p>
            <a:endParaRPr lang="en-GB" dirty="0"/>
          </a:p>
          <a:p>
            <a:endParaRPr lang="en-GB" dirty="0"/>
          </a:p>
          <a:p>
            <a:r>
              <a:rPr lang="en-GB" i="1" dirty="0"/>
              <a:t>«Our perception of a situation is influenced by our here-and-now mood, by our projects and intentions, self-perception, sensorimotor habits (…) </a:t>
            </a:r>
            <a:r>
              <a:rPr lang="en-GB" b="1" i="1" dirty="0"/>
              <a:t>we never have inside of us a representation of our body like it was a tool to manoeuvre; our culture like it was a book of postulates; our tendencies like they were the product of a situation</a:t>
            </a:r>
            <a:r>
              <a:rPr lang="en-GB" i="1" dirty="0">
                <a:sym typeface="Wingdings" panose="05000000000000000000" pitchFamily="2" charset="2"/>
              </a:rPr>
              <a:t>»</a:t>
            </a:r>
          </a:p>
          <a:p>
            <a:r>
              <a:rPr lang="en-GB" dirty="0">
                <a:sym typeface="Wingdings" panose="05000000000000000000" pitchFamily="2" charset="2"/>
              </a:rPr>
              <a:t>As a result, Dreyfus argued that Symbolic AI cannot capture nuanced and context-dependent nature of human intelligence.</a:t>
            </a:r>
            <a:endParaRPr lang="en-GB" dirty="0"/>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GB" dirty="0"/>
              <a:t>An important «critic» of the symbolic AI</a:t>
            </a:r>
          </a:p>
        </p:txBody>
      </p:sp>
      <p:pic>
        <p:nvPicPr>
          <p:cNvPr id="5" name="Picture 6" descr="Risultato immagini per hubert dreyfus">
            <a:extLst>
              <a:ext uri="{FF2B5EF4-FFF2-40B4-BE49-F238E27FC236}">
                <a16:creationId xmlns:a16="http://schemas.microsoft.com/office/drawing/2014/main" id="{7925C54B-29FC-4405-890D-1CBFD08BE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8062" y="649021"/>
            <a:ext cx="2684463"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140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3573" y="1269409"/>
            <a:ext cx="4346663" cy="43466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0231" y="1481657"/>
            <a:ext cx="3324836" cy="3922075"/>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709" y="480056"/>
            <a:ext cx="3440859" cy="5925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C2EE7DBF-826C-D26C-C9D7-EFE9F9AB608C}"/>
              </a:ext>
            </a:extLst>
          </p:cNvPr>
          <p:cNvSpPr txBox="1"/>
          <p:nvPr/>
        </p:nvSpPr>
        <p:spPr>
          <a:xfrm>
            <a:off x="4330262" y="6138041"/>
            <a:ext cx="73276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1" i="0" u="none" strike="noStrike" kern="0" cap="none" spc="0" normalizeH="0" baseline="0" noProof="0" dirty="0">
                <a:ln>
                  <a:noFill/>
                </a:ln>
                <a:solidFill>
                  <a:srgbClr val="E7433C"/>
                </a:solidFill>
                <a:effectLst/>
                <a:uLnTx/>
                <a:uFillTx/>
                <a:latin typeface="Arial"/>
                <a:cs typeface="Arial"/>
                <a:sym typeface="Arial"/>
              </a:rPr>
              <a:t>big data are at the very core of recent successful AI technologies</a:t>
            </a:r>
          </a:p>
        </p:txBody>
      </p:sp>
    </p:spTree>
    <p:extLst>
      <p:ext uri="{BB962C8B-B14F-4D97-AF65-F5344CB8AC3E}">
        <p14:creationId xmlns:p14="http://schemas.microsoft.com/office/powerpoint/2010/main" val="761246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D178-47E7-7A3C-DC78-12856277C105}"/>
              </a:ext>
            </a:extLst>
          </p:cNvPr>
          <p:cNvSpPr>
            <a:spLocks noGrp="1"/>
          </p:cNvSpPr>
          <p:nvPr>
            <p:ph type="ctrTitle"/>
          </p:nvPr>
        </p:nvSpPr>
        <p:spPr/>
        <p:txBody>
          <a:bodyPr/>
          <a:lstStyle/>
          <a:p>
            <a:r>
              <a:rPr lang="en-CA" noProof="0" dirty="0"/>
              <a:t>Which concerns, if any, do you have?</a:t>
            </a:r>
          </a:p>
        </p:txBody>
      </p:sp>
      <p:sp>
        <p:nvSpPr>
          <p:cNvPr id="5" name="TextBox 4">
            <a:extLst>
              <a:ext uri="{FF2B5EF4-FFF2-40B4-BE49-F238E27FC236}">
                <a16:creationId xmlns:a16="http://schemas.microsoft.com/office/drawing/2014/main" id="{7221E3F2-75ED-9960-E6BE-64882EBD4622}"/>
              </a:ext>
            </a:extLst>
          </p:cNvPr>
          <p:cNvSpPr txBox="1"/>
          <p:nvPr/>
        </p:nvSpPr>
        <p:spPr>
          <a:xfrm>
            <a:off x="1115122" y="1639230"/>
            <a:ext cx="527492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000000"/>
                </a:solidFill>
                <a:effectLst/>
                <a:uLnTx/>
                <a:uFillTx/>
                <a:latin typeface="Arial"/>
                <a:cs typeface="Arial"/>
                <a:sym typeface="Arial"/>
              </a:rPr>
              <a:t>You can select as many options as you like: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6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lphaLcParenR"/>
              <a:tabLst/>
              <a:defRPr/>
            </a:pPr>
            <a:r>
              <a:rPr kumimoji="0" lang="en-GB" sz="1600" b="0" i="0" u="none" strike="noStrike" kern="0" cap="none" spc="0" normalizeH="0" baseline="0" noProof="0" dirty="0">
                <a:ln>
                  <a:noFill/>
                </a:ln>
                <a:solidFill>
                  <a:srgbClr val="000000"/>
                </a:solidFill>
                <a:effectLst/>
                <a:uLnTx/>
                <a:uFillTx/>
                <a:latin typeface="Arial"/>
                <a:cs typeface="Arial"/>
                <a:sym typeface="Arial"/>
              </a:rPr>
              <a:t>AI doesn't have the empathy required to make important decisions about our lives</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lphaLcParenR"/>
              <a:tabLst/>
              <a:defRPr/>
            </a:pPr>
            <a:endParaRPr kumimoji="0" lang="en-GB" sz="16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lphaLcParenR"/>
              <a:tabLst/>
              <a:defRPr/>
            </a:pPr>
            <a:r>
              <a:rPr kumimoji="0" lang="en-GB" sz="1600" b="0" i="0" u="none" strike="noStrike" kern="0" cap="none" spc="0" normalizeH="0" baseline="0" noProof="0" dirty="0">
                <a:ln>
                  <a:noFill/>
                </a:ln>
                <a:solidFill>
                  <a:srgbClr val="000000"/>
                </a:solidFill>
                <a:effectLst/>
                <a:uLnTx/>
                <a:uFillTx/>
                <a:latin typeface="Arial"/>
                <a:cs typeface="Arial"/>
                <a:sym typeface="Arial"/>
              </a:rPr>
              <a:t>Automated decision-making reduces people's responsibility and accountability for the decisions they implement</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lphaLcParenR"/>
              <a:tabLst/>
              <a:defRPr/>
            </a:pPr>
            <a:endParaRPr kumimoji="0" lang="en-GB" sz="16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lphaLcParenR"/>
              <a:tabLst/>
              <a:defRPr/>
            </a:pPr>
            <a:r>
              <a:rPr kumimoji="0" lang="en-GB" sz="1600" b="0" i="0" u="none" strike="noStrike" kern="0" cap="none" spc="0" normalizeH="0" baseline="0" noProof="0" dirty="0">
                <a:ln>
                  <a:noFill/>
                </a:ln>
                <a:solidFill>
                  <a:srgbClr val="000000"/>
                </a:solidFill>
                <a:effectLst/>
                <a:uLnTx/>
                <a:uFillTx/>
                <a:latin typeface="Arial"/>
                <a:cs typeface="Arial"/>
                <a:sym typeface="Arial"/>
              </a:rPr>
              <a:t>There is a lack of adequate control or government regulation of automated decisions to protect people from unfair outcomes</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lphaLcParenR"/>
              <a:tabLst/>
              <a:defRPr/>
            </a:pPr>
            <a:endParaRPr kumimoji="0" lang="en-GB" sz="16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lphaLcParenR"/>
              <a:tabLst/>
              <a:defRPr/>
            </a:pPr>
            <a:r>
              <a:rPr kumimoji="0" lang="en-GB" sz="1600" b="0" i="0" u="none" strike="noStrike" kern="0" cap="none" spc="0" normalizeH="0" baseline="0" noProof="0" dirty="0">
                <a:ln>
                  <a:noFill/>
                </a:ln>
                <a:solidFill>
                  <a:srgbClr val="000000"/>
                </a:solidFill>
                <a:effectLst/>
                <a:uLnTx/>
                <a:uFillTx/>
                <a:latin typeface="Arial"/>
                <a:cs typeface="Arial"/>
                <a:sym typeface="Arial"/>
              </a:rPr>
              <a:t>Jobs could be lost</a:t>
            </a:r>
          </a:p>
        </p:txBody>
      </p:sp>
    </p:spTree>
    <p:extLst>
      <p:ext uri="{BB962C8B-B14F-4D97-AF65-F5344CB8AC3E}">
        <p14:creationId xmlns:p14="http://schemas.microsoft.com/office/powerpoint/2010/main" val="2774645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07A836-320A-7DB1-8DDD-A13C33AE15D7}"/>
              </a:ext>
            </a:extLst>
          </p:cNvPr>
          <p:cNvPicPr>
            <a:picLocks noChangeAspect="1"/>
          </p:cNvPicPr>
          <p:nvPr/>
        </p:nvPicPr>
        <p:blipFill>
          <a:blip r:embed="rId3"/>
          <a:stretch>
            <a:fillRect/>
          </a:stretch>
        </p:blipFill>
        <p:spPr>
          <a:xfrm>
            <a:off x="2267856" y="0"/>
            <a:ext cx="7656287" cy="6858000"/>
          </a:xfrm>
          <a:prstGeom prst="rect">
            <a:avLst/>
          </a:prstGeom>
        </p:spPr>
      </p:pic>
      <p:sp>
        <p:nvSpPr>
          <p:cNvPr id="4" name="TextBox 3">
            <a:extLst>
              <a:ext uri="{FF2B5EF4-FFF2-40B4-BE49-F238E27FC236}">
                <a16:creationId xmlns:a16="http://schemas.microsoft.com/office/drawing/2014/main" id="{0E8037AB-0BCE-16A4-20BA-2690CC811CA5}"/>
              </a:ext>
            </a:extLst>
          </p:cNvPr>
          <p:cNvSpPr txBox="1"/>
          <p:nvPr/>
        </p:nvSpPr>
        <p:spPr>
          <a:xfrm>
            <a:off x="262759" y="5833241"/>
            <a:ext cx="18758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rPr>
              <a:t>data from UK in 2018</a:t>
            </a:r>
          </a:p>
        </p:txBody>
      </p:sp>
    </p:spTree>
    <p:extLst>
      <p:ext uri="{BB962C8B-B14F-4D97-AF65-F5344CB8AC3E}">
        <p14:creationId xmlns:p14="http://schemas.microsoft.com/office/powerpoint/2010/main" val="3464219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2032b5a5bbb_0_14"/>
          <p:cNvSpPr txBox="1">
            <a:spLocks noGrp="1"/>
          </p:cNvSpPr>
          <p:nvPr>
            <p:ph type="ctrTitle"/>
          </p:nvPr>
        </p:nvSpPr>
        <p:spPr>
          <a:xfrm>
            <a:off x="838200" y="468946"/>
            <a:ext cx="10460400" cy="69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7433C"/>
              </a:buClr>
              <a:buSzPts val="4000"/>
              <a:buFont typeface="Arial"/>
              <a:buNone/>
            </a:pPr>
            <a:r>
              <a:rPr lang="en-CA" noProof="0" dirty="0"/>
              <a:t>Ambient intelligence and sensors</a:t>
            </a:r>
          </a:p>
        </p:txBody>
      </p:sp>
      <p:sp>
        <p:nvSpPr>
          <p:cNvPr id="196" name="Google Shape;196;g2032b5a5bbb_0_14"/>
          <p:cNvSpPr txBox="1">
            <a:spLocks noGrp="1"/>
          </p:cNvSpPr>
          <p:nvPr>
            <p:ph type="body" idx="1"/>
          </p:nvPr>
        </p:nvSpPr>
        <p:spPr>
          <a:xfrm>
            <a:off x="838350" y="1230277"/>
            <a:ext cx="10460100" cy="59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333399"/>
              </a:buClr>
              <a:buSzPts val="2000"/>
              <a:buFont typeface="Arial"/>
              <a:buNone/>
            </a:pPr>
            <a:r>
              <a:rPr lang="en-CA" noProof="0" dirty="0"/>
              <a:t>Ambient Intelligence (AmI) refers to technological environments that are sensitive and responsive to the presence of people</a:t>
            </a:r>
          </a:p>
        </p:txBody>
      </p:sp>
      <p:pic>
        <p:nvPicPr>
          <p:cNvPr id="197" name="Google Shape;197;g2032b5a5bbb_0_14" descr="Risultato immagini per ambient intelligence"/>
          <p:cNvPicPr preferRelativeResize="0"/>
          <p:nvPr/>
        </p:nvPicPr>
        <p:blipFill rotWithShape="1">
          <a:blip r:embed="rId3">
            <a:alphaModFix/>
          </a:blip>
          <a:srcRect/>
          <a:stretch/>
        </p:blipFill>
        <p:spPr>
          <a:xfrm>
            <a:off x="2915625" y="2021925"/>
            <a:ext cx="6305549" cy="410368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3" name="Google Shape;203;g2032b5a5bbb_0_19"/>
          <p:cNvSpPr txBox="1">
            <a:spLocks noGrp="1"/>
          </p:cNvSpPr>
          <p:nvPr>
            <p:ph type="body" idx="1"/>
          </p:nvPr>
        </p:nvSpPr>
        <p:spPr>
          <a:xfrm>
            <a:off x="865950" y="735428"/>
            <a:ext cx="10460100" cy="24526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333399"/>
              </a:buClr>
              <a:buSzPts val="2000"/>
              <a:buFont typeface="Arial"/>
              <a:buNone/>
            </a:pPr>
            <a:r>
              <a:rPr lang="en-CA" b="1" noProof="0" dirty="0"/>
              <a:t>According to Eli Zelkha (1998) and subsequent studies, a </a:t>
            </a:r>
            <a:r>
              <a:rPr lang="en-CA" b="1" i="1" noProof="0" dirty="0"/>
              <a:t>smart environment</a:t>
            </a:r>
            <a:r>
              <a:rPr lang="en-CA" b="1" noProof="0" dirty="0"/>
              <a:t> or AmI system has five characteristics:</a:t>
            </a:r>
            <a:endParaRPr lang="en-CA" noProof="0" dirty="0"/>
          </a:p>
          <a:p>
            <a:pPr marL="0" marR="0" lvl="0" indent="0" algn="l" rtl="0">
              <a:lnSpc>
                <a:spcPct val="90000"/>
              </a:lnSpc>
              <a:spcBef>
                <a:spcPts val="0"/>
              </a:spcBef>
              <a:spcAft>
                <a:spcPts val="0"/>
              </a:spcAft>
              <a:buClr>
                <a:schemeClr val="dk1"/>
              </a:buClr>
              <a:buSzPts val="1800"/>
              <a:buFont typeface="Arial"/>
              <a:buNone/>
            </a:pPr>
            <a:endParaRPr lang="en-CA" noProof="0" dirty="0"/>
          </a:p>
          <a:p>
            <a:pPr marL="0" lvl="0" indent="-114300" algn="l" rtl="0">
              <a:lnSpc>
                <a:spcPct val="100000"/>
              </a:lnSpc>
              <a:spcBef>
                <a:spcPts val="0"/>
              </a:spcBef>
              <a:spcAft>
                <a:spcPts val="0"/>
              </a:spcAft>
              <a:buSzPts val="1800"/>
              <a:buChar char="•"/>
            </a:pPr>
            <a:r>
              <a:rPr lang="en-CA" noProof="0" dirty="0"/>
              <a:t> </a:t>
            </a:r>
            <a:r>
              <a:rPr lang="en-CA" b="1" noProof="0" dirty="0"/>
              <a:t>Embedded</a:t>
            </a:r>
            <a:r>
              <a:rPr lang="en-CA" noProof="0" dirty="0"/>
              <a:t>: </a:t>
            </a:r>
            <a:r>
              <a:rPr lang="en-CA" i="1" noProof="0" dirty="0"/>
              <a:t>sensors connected and integrated into the environment</a:t>
            </a:r>
          </a:p>
          <a:p>
            <a:pPr marL="0" lvl="0" indent="-114300" algn="l" rtl="0">
              <a:lnSpc>
                <a:spcPct val="100000"/>
              </a:lnSpc>
              <a:spcBef>
                <a:spcPts val="0"/>
              </a:spcBef>
              <a:spcAft>
                <a:spcPts val="0"/>
              </a:spcAft>
              <a:buSzPts val="1800"/>
              <a:buChar char="•"/>
            </a:pPr>
            <a:r>
              <a:rPr lang="en-CA" noProof="0" dirty="0"/>
              <a:t> </a:t>
            </a:r>
            <a:r>
              <a:rPr lang="en-CA" b="1" noProof="0" dirty="0"/>
              <a:t>Context-aware</a:t>
            </a:r>
            <a:r>
              <a:rPr lang="en-CA" noProof="0" dirty="0"/>
              <a:t>: </a:t>
            </a:r>
            <a:r>
              <a:rPr lang="en-CA" i="1" noProof="0" dirty="0"/>
              <a:t>Sensors recognize people and context</a:t>
            </a:r>
            <a:endParaRPr lang="en-CA" noProof="0" dirty="0"/>
          </a:p>
          <a:p>
            <a:pPr marL="0" lvl="0" indent="-114300" algn="l" rtl="0">
              <a:lnSpc>
                <a:spcPct val="100000"/>
              </a:lnSpc>
              <a:spcBef>
                <a:spcPts val="0"/>
              </a:spcBef>
              <a:spcAft>
                <a:spcPts val="0"/>
              </a:spcAft>
              <a:buSzPts val="1800"/>
              <a:buChar char="•"/>
            </a:pPr>
            <a:r>
              <a:rPr lang="en-CA" noProof="0" dirty="0"/>
              <a:t> </a:t>
            </a:r>
            <a:r>
              <a:rPr lang="en-CA" b="1" noProof="0" dirty="0"/>
              <a:t>Personalized</a:t>
            </a:r>
            <a:r>
              <a:rPr lang="en-CA" noProof="0" dirty="0"/>
              <a:t>: </a:t>
            </a:r>
            <a:r>
              <a:rPr lang="en-CA" i="1" noProof="0" dirty="0"/>
              <a:t>The sensors and their activity are adaptable to the needs of the  users</a:t>
            </a:r>
            <a:endParaRPr lang="en-CA" noProof="0" dirty="0"/>
          </a:p>
          <a:p>
            <a:pPr marL="0" lvl="0" indent="-114300" algn="l" rtl="0">
              <a:lnSpc>
                <a:spcPct val="100000"/>
              </a:lnSpc>
              <a:spcBef>
                <a:spcPts val="0"/>
              </a:spcBef>
              <a:spcAft>
                <a:spcPts val="0"/>
              </a:spcAft>
              <a:buSzPts val="1800"/>
              <a:buChar char="•"/>
            </a:pPr>
            <a:r>
              <a:rPr lang="en-CA" noProof="0" dirty="0"/>
              <a:t> </a:t>
            </a:r>
            <a:r>
              <a:rPr lang="en-CA" b="1" noProof="0" dirty="0"/>
              <a:t>Adaptive</a:t>
            </a:r>
            <a:r>
              <a:rPr lang="en-CA" noProof="0" dirty="0"/>
              <a:t>: </a:t>
            </a:r>
            <a:r>
              <a:rPr lang="en-CA" i="1" noProof="0" dirty="0"/>
              <a:t>Sensors and their activity change over time</a:t>
            </a:r>
            <a:endParaRPr lang="en-CA" noProof="0" dirty="0"/>
          </a:p>
          <a:p>
            <a:pPr marL="0" lvl="0" indent="-114300" algn="l" rtl="0">
              <a:lnSpc>
                <a:spcPct val="100000"/>
              </a:lnSpc>
              <a:spcBef>
                <a:spcPts val="0"/>
              </a:spcBef>
              <a:spcAft>
                <a:spcPts val="0"/>
              </a:spcAft>
              <a:buSzPts val="1800"/>
              <a:buChar char="•"/>
            </a:pPr>
            <a:r>
              <a:rPr lang="en-CA" noProof="0" dirty="0"/>
              <a:t> </a:t>
            </a:r>
            <a:r>
              <a:rPr lang="en-CA" b="1" noProof="0" dirty="0"/>
              <a:t>Anticipatory</a:t>
            </a:r>
            <a:r>
              <a:rPr lang="en-CA" noProof="0" dirty="0"/>
              <a:t>: </a:t>
            </a:r>
            <a:r>
              <a:rPr lang="en-CA" i="1" noProof="0" dirty="0"/>
              <a:t>The system must learn to anticipate users' needs without activation or programming</a:t>
            </a:r>
          </a:p>
          <a:p>
            <a:pPr marL="0" marR="0" lvl="0" indent="0" algn="l" rtl="0">
              <a:lnSpc>
                <a:spcPct val="90000"/>
              </a:lnSpc>
              <a:spcBef>
                <a:spcPts val="0"/>
              </a:spcBef>
              <a:spcAft>
                <a:spcPts val="0"/>
              </a:spcAft>
              <a:buClr>
                <a:schemeClr val="dk1"/>
              </a:buClr>
              <a:buSzPts val="1800"/>
              <a:buFont typeface="Arial"/>
              <a:buNone/>
            </a:pPr>
            <a:endParaRPr lang="en-CA" noProof="0" dirty="0"/>
          </a:p>
        </p:txBody>
      </p:sp>
      <p:pic>
        <p:nvPicPr>
          <p:cNvPr id="8" name="Picture 7" descr="A screenshot of a house&#10;&#10;Description automatically generated with low confidence">
            <a:extLst>
              <a:ext uri="{FF2B5EF4-FFF2-40B4-BE49-F238E27FC236}">
                <a16:creationId xmlns:a16="http://schemas.microsoft.com/office/drawing/2014/main" id="{F1F52E00-DD48-FB91-D094-12F5A78B546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272669" y="3377424"/>
            <a:ext cx="3444892" cy="2745148"/>
          </a:xfrm>
          <a:prstGeom prst="rect">
            <a:avLst/>
          </a:prstGeom>
        </p:spPr>
      </p:pic>
      <p:pic>
        <p:nvPicPr>
          <p:cNvPr id="11" name="Picture 10">
            <a:extLst>
              <a:ext uri="{FF2B5EF4-FFF2-40B4-BE49-F238E27FC236}">
                <a16:creationId xmlns:a16="http://schemas.microsoft.com/office/drawing/2014/main" id="{70F68384-2E91-6544-842B-530FB5F00F1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818290" y="3429000"/>
            <a:ext cx="3741103" cy="274514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2032b5a5bbb_0_169"/>
          <p:cNvSpPr txBox="1">
            <a:spLocks noGrp="1"/>
          </p:cNvSpPr>
          <p:nvPr>
            <p:ph type="ctrTitle"/>
          </p:nvPr>
        </p:nvSpPr>
        <p:spPr>
          <a:xfrm>
            <a:off x="838200" y="673046"/>
            <a:ext cx="10460400" cy="69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7433C"/>
              </a:buClr>
              <a:buSzPts val="4000"/>
              <a:buFont typeface="Arial"/>
              <a:buNone/>
            </a:pPr>
            <a:r>
              <a:rPr lang="en-CA" noProof="0" dirty="0"/>
              <a:t>The recovery of lost spaces</a:t>
            </a:r>
          </a:p>
        </p:txBody>
      </p:sp>
      <p:pic>
        <p:nvPicPr>
          <p:cNvPr id="209" name="Google Shape;209;g2032b5a5bbb_0_169" descr="Risultato immagini per house internal tv computer"/>
          <p:cNvPicPr preferRelativeResize="0"/>
          <p:nvPr/>
        </p:nvPicPr>
        <p:blipFill rotWithShape="1">
          <a:blip r:embed="rId3">
            <a:alphaModFix/>
          </a:blip>
          <a:srcRect/>
          <a:stretch/>
        </p:blipFill>
        <p:spPr>
          <a:xfrm>
            <a:off x="1325650" y="1782575"/>
            <a:ext cx="4250422" cy="3722900"/>
          </a:xfrm>
          <a:prstGeom prst="rect">
            <a:avLst/>
          </a:prstGeom>
          <a:noFill/>
          <a:ln>
            <a:noFill/>
          </a:ln>
        </p:spPr>
      </p:pic>
      <p:pic>
        <p:nvPicPr>
          <p:cNvPr id="210" name="Google Shape;210;g2032b5a5bbb_0_169" descr="Risultato immagini per smart environment bedroom"/>
          <p:cNvPicPr preferRelativeResize="0"/>
          <p:nvPr/>
        </p:nvPicPr>
        <p:blipFill rotWithShape="1">
          <a:blip r:embed="rId4">
            <a:alphaModFix/>
          </a:blip>
          <a:srcRect/>
          <a:stretch/>
        </p:blipFill>
        <p:spPr>
          <a:xfrm>
            <a:off x="6488142" y="1782575"/>
            <a:ext cx="4323033" cy="3722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2032b5a5bbb_0_315"/>
          <p:cNvSpPr txBox="1">
            <a:spLocks noGrp="1"/>
          </p:cNvSpPr>
          <p:nvPr>
            <p:ph type="ctrTitle"/>
          </p:nvPr>
        </p:nvSpPr>
        <p:spPr>
          <a:xfrm>
            <a:off x="838200" y="673046"/>
            <a:ext cx="10460400" cy="69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7433C"/>
              </a:buClr>
              <a:buSzPts val="4000"/>
              <a:buFont typeface="Arial"/>
              <a:buNone/>
            </a:pPr>
            <a:r>
              <a:rPr lang="en-CA" noProof="0" dirty="0"/>
              <a:t>Technologies and the workforce</a:t>
            </a:r>
          </a:p>
        </p:txBody>
      </p:sp>
      <p:sp>
        <p:nvSpPr>
          <p:cNvPr id="216" name="Google Shape;216;g2032b5a5bbb_0_315"/>
          <p:cNvSpPr txBox="1">
            <a:spLocks noGrp="1"/>
          </p:cNvSpPr>
          <p:nvPr>
            <p:ph type="body" idx="2"/>
          </p:nvPr>
        </p:nvSpPr>
        <p:spPr>
          <a:xfrm>
            <a:off x="838200" y="1610139"/>
            <a:ext cx="10460100" cy="407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CA" sz="1800" noProof="0" dirty="0"/>
              <a:t>A significant effect of technology is always to transform work activities</a:t>
            </a:r>
          </a:p>
        </p:txBody>
      </p:sp>
      <p:pic>
        <p:nvPicPr>
          <p:cNvPr id="217" name="Google Shape;217;g2032b5a5bbb_0_315" descr="Risultato immagini per ned ludd"/>
          <p:cNvPicPr preferRelativeResize="0"/>
          <p:nvPr/>
        </p:nvPicPr>
        <p:blipFill rotWithShape="1">
          <a:blip r:embed="rId3">
            <a:alphaModFix/>
          </a:blip>
          <a:srcRect/>
          <a:stretch/>
        </p:blipFill>
        <p:spPr>
          <a:xfrm>
            <a:off x="5212925" y="2083028"/>
            <a:ext cx="6029300" cy="3959650"/>
          </a:xfrm>
          <a:prstGeom prst="rect">
            <a:avLst/>
          </a:prstGeom>
          <a:noFill/>
          <a:ln>
            <a:noFill/>
          </a:ln>
        </p:spPr>
      </p:pic>
      <p:sp>
        <p:nvSpPr>
          <p:cNvPr id="218" name="Google Shape;218;g2032b5a5bbb_0_315"/>
          <p:cNvSpPr txBox="1"/>
          <p:nvPr/>
        </p:nvSpPr>
        <p:spPr>
          <a:xfrm>
            <a:off x="1197450" y="2431125"/>
            <a:ext cx="3187800"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33399"/>
              </a:buClr>
              <a:buSzPts val="1800"/>
              <a:buFont typeface="Arial"/>
              <a:buNone/>
              <a:tabLst/>
              <a:defRPr/>
            </a:pPr>
            <a:r>
              <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rPr>
              <a:t>Technologies can replace workers when they automate tasks that were previously performed manually</a:t>
            </a:r>
          </a:p>
        </p:txBody>
      </p:sp>
      <p:sp>
        <p:nvSpPr>
          <p:cNvPr id="219" name="Google Shape;219;g2032b5a5bbb_0_315"/>
          <p:cNvSpPr txBox="1"/>
          <p:nvPr/>
        </p:nvSpPr>
        <p:spPr>
          <a:xfrm>
            <a:off x="1004325" y="4045299"/>
            <a:ext cx="3539650"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33399"/>
              </a:buClr>
              <a:buSzPts val="1800"/>
              <a:buFont typeface="Arial"/>
              <a:buNone/>
              <a:tabLst/>
              <a:defRPr/>
            </a:pPr>
            <a:r>
              <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rPr>
              <a:t>Already in the 18</a:t>
            </a:r>
            <a:r>
              <a:rPr kumimoji="0" lang="en-GB" sz="1800" b="0" i="0" u="none" strike="noStrike" kern="0" cap="none" spc="0" normalizeH="0" baseline="30000" noProof="0" dirty="0">
                <a:ln>
                  <a:noFill/>
                </a:ln>
                <a:solidFill>
                  <a:srgbClr val="000000"/>
                </a:solidFill>
                <a:effectLst/>
                <a:uLnTx/>
                <a:uFillTx/>
                <a:latin typeface="Calibri"/>
                <a:ea typeface="Calibri"/>
                <a:cs typeface="Calibri"/>
                <a:sym typeface="Calibri"/>
              </a:rPr>
              <a:t>th</a:t>
            </a:r>
            <a:r>
              <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rPr>
              <a:t> century, this gave rise to a movement known as </a:t>
            </a:r>
            <a:r>
              <a:rPr kumimoji="0" lang="en-GB" sz="1800" b="1" i="0" u="none" strike="noStrike" kern="0" cap="none" spc="0" normalizeH="0" baseline="0" noProof="0" dirty="0">
                <a:ln>
                  <a:noFill/>
                </a:ln>
                <a:solidFill>
                  <a:srgbClr val="000000"/>
                </a:solidFill>
                <a:effectLst/>
                <a:uLnTx/>
                <a:uFillTx/>
                <a:latin typeface="Calibri"/>
                <a:ea typeface="Calibri"/>
                <a:cs typeface="Calibri"/>
                <a:sym typeface="Calibri"/>
              </a:rPr>
              <a:t>Luddism</a:t>
            </a:r>
            <a:r>
              <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rPr>
              <a:t>, which illustrates the opposition to technological change</a:t>
            </a:r>
          </a:p>
        </p:txBody>
      </p:sp>
      <p:sp>
        <p:nvSpPr>
          <p:cNvPr id="2" name="TextBox 1">
            <a:extLst>
              <a:ext uri="{FF2B5EF4-FFF2-40B4-BE49-F238E27FC236}">
                <a16:creationId xmlns:a16="http://schemas.microsoft.com/office/drawing/2014/main" id="{005404C1-6571-DC2F-2B1C-FABC35377CB5}"/>
              </a:ext>
            </a:extLst>
          </p:cNvPr>
          <p:cNvSpPr txBox="1"/>
          <p:nvPr/>
        </p:nvSpPr>
        <p:spPr>
          <a:xfrm>
            <a:off x="1004324" y="5504069"/>
            <a:ext cx="38829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1" i="0" u="none" strike="noStrike" kern="0" cap="none" spc="0" normalizeH="0" baseline="0" noProof="0" dirty="0">
                <a:ln>
                  <a:noFill/>
                </a:ln>
                <a:solidFill>
                  <a:srgbClr val="000000"/>
                </a:solidFill>
                <a:effectLst/>
                <a:uLnTx/>
                <a:uFillTx/>
                <a:latin typeface="Arial"/>
                <a:cs typeface="Arial"/>
                <a:sym typeface="Arial"/>
              </a:rPr>
              <a:t>Industrial Revolution: 1760  - 1820/40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6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1" i="0" u="none" strike="noStrike" kern="0" cap="none" spc="0" normalizeH="0" baseline="0" noProof="0" dirty="0">
                <a:ln>
                  <a:noFill/>
                </a:ln>
                <a:solidFill>
                  <a:srgbClr val="000000"/>
                </a:solidFill>
                <a:effectLst/>
                <a:uLnTx/>
                <a:uFillTx/>
                <a:latin typeface="Arial"/>
                <a:cs typeface="Arial"/>
                <a:sym typeface="Arial"/>
              </a:rPr>
              <a:t>Great Britain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2032b5a5bbb_0_327"/>
          <p:cNvSpPr txBox="1">
            <a:spLocks noGrp="1"/>
          </p:cNvSpPr>
          <p:nvPr>
            <p:ph type="ctrTitle"/>
          </p:nvPr>
        </p:nvSpPr>
        <p:spPr>
          <a:xfrm>
            <a:off x="838200" y="673046"/>
            <a:ext cx="10460400" cy="69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7433C"/>
              </a:buClr>
              <a:buSzPts val="4000"/>
              <a:buFont typeface="Arial"/>
              <a:buNone/>
            </a:pPr>
            <a:r>
              <a:rPr lang="en-CA" noProof="0" dirty="0"/>
              <a:t>AI and the future of work</a:t>
            </a:r>
          </a:p>
        </p:txBody>
      </p:sp>
      <p:sp>
        <p:nvSpPr>
          <p:cNvPr id="225" name="Google Shape;225;g2032b5a5bbb_0_327"/>
          <p:cNvSpPr txBox="1">
            <a:spLocks noGrp="1"/>
          </p:cNvSpPr>
          <p:nvPr>
            <p:ph type="body" idx="2"/>
          </p:nvPr>
        </p:nvSpPr>
        <p:spPr>
          <a:xfrm>
            <a:off x="838200" y="1610139"/>
            <a:ext cx="10460100" cy="407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333399"/>
              </a:buClr>
              <a:buSzPts val="2000"/>
              <a:buFont typeface="Arial"/>
              <a:buNone/>
            </a:pPr>
            <a:r>
              <a:rPr lang="en-CA" sz="1800" noProof="0" dirty="0"/>
              <a:t>We can foresee growing automation of work for AI ... but also the </a:t>
            </a:r>
            <a:r>
              <a:rPr lang="en-CA" sz="1800" noProof="0" dirty="0">
                <a:solidFill>
                  <a:schemeClr val="accent1"/>
                </a:solidFill>
              </a:rPr>
              <a:t>creation of new opportunities</a:t>
            </a:r>
            <a:endParaRPr lang="en-CA" sz="1800" b="0" noProof="0" dirty="0">
              <a:solidFill>
                <a:schemeClr val="accent1"/>
              </a:solidFill>
            </a:endParaRPr>
          </a:p>
          <a:p>
            <a:pPr marL="0" lvl="0" indent="0" algn="l" rtl="0">
              <a:lnSpc>
                <a:spcPct val="90000"/>
              </a:lnSpc>
              <a:spcBef>
                <a:spcPts val="0"/>
              </a:spcBef>
              <a:spcAft>
                <a:spcPts val="0"/>
              </a:spcAft>
              <a:buClr>
                <a:schemeClr val="dk1"/>
              </a:buClr>
              <a:buSzPts val="2000"/>
              <a:buNone/>
            </a:pPr>
            <a:endParaRPr lang="en-CA" sz="1800" noProof="0" dirty="0"/>
          </a:p>
        </p:txBody>
      </p:sp>
      <p:sp>
        <p:nvSpPr>
          <p:cNvPr id="226" name="Google Shape;226;g2032b5a5bbb_0_327"/>
          <p:cNvSpPr txBox="1"/>
          <p:nvPr/>
        </p:nvSpPr>
        <p:spPr>
          <a:xfrm>
            <a:off x="1208538" y="2562863"/>
            <a:ext cx="3187800" cy="1200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33399"/>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PWC Survey predicts 7 million jobs will be automated, but 7.2 millions can be created elsewhere</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27" name="Google Shape;227;g2032b5a5bbb_0_327" descr="Job creation chart"/>
          <p:cNvPicPr preferRelativeResize="0"/>
          <p:nvPr/>
        </p:nvPicPr>
        <p:blipFill rotWithShape="1">
          <a:blip r:embed="rId3">
            <a:alphaModFix/>
          </a:blip>
          <a:srcRect/>
          <a:stretch/>
        </p:blipFill>
        <p:spPr>
          <a:xfrm>
            <a:off x="5691875" y="2138575"/>
            <a:ext cx="4339301" cy="3913375"/>
          </a:xfrm>
          <a:prstGeom prst="rect">
            <a:avLst/>
          </a:prstGeom>
          <a:noFill/>
          <a:ln>
            <a:noFill/>
          </a:ln>
        </p:spPr>
      </p:pic>
      <p:sp>
        <p:nvSpPr>
          <p:cNvPr id="228" name="Google Shape;228;g2032b5a5bbb_0_327"/>
          <p:cNvSpPr/>
          <p:nvPr/>
        </p:nvSpPr>
        <p:spPr>
          <a:xfrm>
            <a:off x="1795163" y="5349863"/>
            <a:ext cx="2362200" cy="277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sng" strike="noStrike" kern="0" cap="none" spc="0" normalizeH="0" baseline="0" noProof="0" dirty="0">
                <a:ln>
                  <a:noFill/>
                </a:ln>
                <a:solidFill>
                  <a:srgbClr val="000000"/>
                </a:solidFill>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https://willrobotstakemyjob.com/</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9" name="Google Shape;229;g2032b5a5bbb_0_327"/>
          <p:cNvSpPr txBox="1"/>
          <p:nvPr/>
        </p:nvSpPr>
        <p:spPr>
          <a:xfrm>
            <a:off x="971250" y="4889488"/>
            <a:ext cx="36624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0000"/>
              </a:buClr>
              <a:buSzPts val="1200"/>
              <a:buFont typeface="Arial"/>
              <a:buNone/>
              <a:tabLst/>
              <a:defRPr/>
            </a:pPr>
            <a:r>
              <a:rPr kumimoji="0" lang="en-US" sz="1200" b="0" i="0" u="none" strike="noStrike" kern="0" cap="none" spc="0" normalizeH="0" baseline="0" noProof="0" dirty="0">
                <a:ln>
                  <a:noFill/>
                </a:ln>
                <a:solidFill>
                  <a:srgbClr val="FF0000"/>
                </a:solidFill>
                <a:effectLst/>
                <a:uLnTx/>
                <a:uFillTx/>
                <a:latin typeface="Arial"/>
                <a:cs typeface="Arial"/>
                <a:sym typeface="Arial"/>
              </a:rPr>
              <a:t>A </a:t>
            </a:r>
            <a:r>
              <a:rPr kumimoji="0" lang="en-US" sz="1200" b="0" i="0" u="none" strike="noStrike" kern="0" cap="none" spc="0" normalizeH="0" baseline="0" noProof="0" dirty="0" err="1">
                <a:ln>
                  <a:noFill/>
                </a:ln>
                <a:solidFill>
                  <a:srgbClr val="FF0000"/>
                </a:solidFill>
                <a:effectLst/>
                <a:uLnTx/>
                <a:uFillTx/>
                <a:latin typeface="Arial"/>
                <a:cs typeface="Arial"/>
                <a:sym typeface="Arial"/>
              </a:rPr>
              <a:t>tool</a:t>
            </a:r>
            <a:r>
              <a:rPr kumimoji="0" lang="en-US" sz="1200" b="0" i="0" u="none" strike="noStrike" kern="0" cap="none" spc="0" normalizeH="0" baseline="0" noProof="0" dirty="0">
                <a:ln>
                  <a:noFill/>
                </a:ln>
                <a:solidFill>
                  <a:srgbClr val="FF0000"/>
                </a:solidFill>
                <a:effectLst/>
                <a:uLnTx/>
                <a:uFillTx/>
                <a:latin typeface="Arial"/>
                <a:cs typeface="Arial"/>
                <a:sym typeface="Arial"/>
              </a:rPr>
              <a:t> to </a:t>
            </a:r>
            <a:r>
              <a:rPr kumimoji="0" lang="en-US" sz="1200" b="0" i="0" u="none" strike="noStrike" kern="0" cap="none" spc="0" normalizeH="0" baseline="0" noProof="0" dirty="0" err="1">
                <a:ln>
                  <a:noFill/>
                </a:ln>
                <a:solidFill>
                  <a:srgbClr val="FF0000"/>
                </a:solidFill>
                <a:effectLst/>
                <a:uLnTx/>
                <a:uFillTx/>
                <a:latin typeface="Arial"/>
                <a:cs typeface="Arial"/>
                <a:sym typeface="Arial"/>
              </a:rPr>
              <a:t>see</a:t>
            </a:r>
            <a:r>
              <a:rPr kumimoji="0" lang="en-US" sz="1200" b="0" i="0" u="none" strike="noStrike" kern="0" cap="none" spc="0" normalizeH="0" baseline="0" noProof="0" dirty="0">
                <a:ln>
                  <a:noFill/>
                </a:ln>
                <a:solidFill>
                  <a:srgbClr val="FF0000"/>
                </a:solidFill>
                <a:effectLst/>
                <a:uLnTx/>
                <a:uFillTx/>
                <a:latin typeface="Arial"/>
                <a:cs typeface="Arial"/>
                <a:sym typeface="Arial"/>
              </a:rPr>
              <a:t> the "</a:t>
            </a:r>
            <a:r>
              <a:rPr kumimoji="0" lang="en-US" sz="1200" b="0" i="0" u="none" strike="noStrike" kern="0" cap="none" spc="0" normalizeH="0" baseline="0" noProof="0" dirty="0" err="1">
                <a:ln>
                  <a:noFill/>
                </a:ln>
                <a:solidFill>
                  <a:srgbClr val="FF0000"/>
                </a:solidFill>
                <a:effectLst/>
                <a:uLnTx/>
                <a:uFillTx/>
                <a:latin typeface="Arial"/>
                <a:cs typeface="Arial"/>
                <a:sym typeface="Arial"/>
              </a:rPr>
              <a:t>substitutability</a:t>
            </a:r>
            <a:r>
              <a:rPr kumimoji="0" lang="en-US" sz="1200" b="0" i="0" u="none" strike="noStrike" kern="0" cap="none" spc="0" normalizeH="0" baseline="0" noProof="0" dirty="0">
                <a:ln>
                  <a:noFill/>
                </a:ln>
                <a:solidFill>
                  <a:srgbClr val="FF0000"/>
                </a:solidFill>
                <a:effectLst/>
                <a:uLnTx/>
                <a:uFillTx/>
                <a:latin typeface="Arial"/>
                <a:cs typeface="Arial"/>
                <a:sym typeface="Arial"/>
              </a:rPr>
              <a:t>" of </a:t>
            </a:r>
            <a:r>
              <a:rPr kumimoji="0" lang="en-US" sz="1200" b="0" i="0" u="none" strike="noStrike" kern="0" cap="none" spc="0" normalizeH="0" baseline="0" noProof="0" dirty="0" err="1">
                <a:ln>
                  <a:noFill/>
                </a:ln>
                <a:solidFill>
                  <a:srgbClr val="FF0000"/>
                </a:solidFill>
                <a:effectLst/>
                <a:uLnTx/>
                <a:uFillTx/>
                <a:latin typeface="Arial"/>
                <a:cs typeface="Arial"/>
                <a:sym typeface="Arial"/>
              </a:rPr>
              <a:t>workers</a:t>
            </a:r>
            <a:r>
              <a:rPr kumimoji="0" lang="en-US" sz="1200" b="0" i="0" u="none" strike="noStrike" kern="0" cap="none" spc="0" normalizeH="0" baseline="0" noProof="0" dirty="0">
                <a:ln>
                  <a:noFill/>
                </a:ln>
                <a:solidFill>
                  <a:srgbClr val="FF0000"/>
                </a:solidFill>
                <a:effectLst/>
                <a:uLnTx/>
                <a:uFillTx/>
                <a:latin typeface="Arial"/>
                <a:cs typeface="Arial"/>
                <a:sym typeface="Arial"/>
              </a:rPr>
              <a:t> with AI</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0EC1F2F5-D9A0-7141-BE70-FF5CE2CD216A}"/>
              </a:ext>
            </a:extLst>
          </p:cNvPr>
          <p:cNvSpPr txBox="1"/>
          <p:nvPr/>
        </p:nvSpPr>
        <p:spPr>
          <a:xfrm>
            <a:off x="971250" y="6463862"/>
            <a:ext cx="69685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400" b="0" i="0" u="none" strike="noStrike" kern="0" cap="none" spc="0" normalizeH="0" baseline="0" noProof="0" dirty="0">
                <a:ln>
                  <a:noFill/>
                </a:ln>
                <a:solidFill>
                  <a:srgbClr val="E7433C"/>
                </a:solidFill>
                <a:effectLst/>
                <a:uLnTx/>
                <a:uFillTx/>
                <a:latin typeface="Arial"/>
                <a:cs typeface="Arial"/>
                <a:sym typeface="Arial"/>
              </a:rPr>
              <a:t>Prompt Engineering:  new job, learn how to interact with LLMs to make them improve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032b5a5bbb_0_321"/>
          <p:cNvSpPr txBox="1">
            <a:spLocks noGrp="1"/>
          </p:cNvSpPr>
          <p:nvPr>
            <p:ph type="ctrTitle"/>
          </p:nvPr>
        </p:nvSpPr>
        <p:spPr>
          <a:xfrm>
            <a:off x="838200" y="673046"/>
            <a:ext cx="10460400" cy="69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7433C"/>
              </a:buClr>
              <a:buSzPts val="4000"/>
              <a:buFont typeface="Arial"/>
              <a:buNone/>
            </a:pPr>
            <a:r>
              <a:rPr lang="en-CA" noProof="0" dirty="0"/>
              <a:t>AI for sales</a:t>
            </a:r>
          </a:p>
        </p:txBody>
      </p:sp>
      <p:sp>
        <p:nvSpPr>
          <p:cNvPr id="235" name="Google Shape;235;g2032b5a5bbb_0_321"/>
          <p:cNvSpPr txBox="1">
            <a:spLocks noGrp="1"/>
          </p:cNvSpPr>
          <p:nvPr>
            <p:ph type="body" idx="2"/>
          </p:nvPr>
        </p:nvSpPr>
        <p:spPr>
          <a:xfrm>
            <a:off x="838200" y="1610139"/>
            <a:ext cx="10460100" cy="407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333399"/>
              </a:buClr>
              <a:buSzPts val="2000"/>
              <a:buNone/>
            </a:pPr>
            <a:r>
              <a:rPr lang="en-CA" sz="1800" noProof="0" dirty="0"/>
              <a:t>One of the most affected sectors is retail, but what can AI do to affect sales?</a:t>
            </a:r>
          </a:p>
        </p:txBody>
      </p:sp>
      <p:sp>
        <p:nvSpPr>
          <p:cNvPr id="236" name="Google Shape;236;g2032b5a5bbb_0_321"/>
          <p:cNvSpPr txBox="1"/>
          <p:nvPr/>
        </p:nvSpPr>
        <p:spPr>
          <a:xfrm>
            <a:off x="838199" y="2808862"/>
            <a:ext cx="5037083" cy="14772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1. Interact with the customer (chatbot)</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2. Identify personalized offers and opportunities</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3. Follow the customer from home to the store</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237" name="Google Shape;237;g2032b5a5bbb_0_321" descr="Risultato immagini per chatbot"/>
          <p:cNvPicPr preferRelativeResize="0"/>
          <p:nvPr/>
        </p:nvPicPr>
        <p:blipFill rotWithShape="1">
          <a:blip r:embed="rId3">
            <a:alphaModFix/>
          </a:blip>
          <a:srcRect/>
          <a:stretch/>
        </p:blipFill>
        <p:spPr>
          <a:xfrm>
            <a:off x="6095650" y="2101375"/>
            <a:ext cx="3025800" cy="1694221"/>
          </a:xfrm>
          <a:prstGeom prst="rect">
            <a:avLst/>
          </a:prstGeom>
          <a:noFill/>
          <a:ln>
            <a:noFill/>
          </a:ln>
        </p:spPr>
      </p:pic>
      <p:pic>
        <p:nvPicPr>
          <p:cNvPr id="238" name="Google Shape;238;g2032b5a5bbb_0_321" descr="Risultato immagini per proximity marketing"/>
          <p:cNvPicPr preferRelativeResize="0"/>
          <p:nvPr/>
        </p:nvPicPr>
        <p:blipFill rotWithShape="1">
          <a:blip r:embed="rId4">
            <a:alphaModFix/>
          </a:blip>
          <a:srcRect/>
          <a:stretch/>
        </p:blipFill>
        <p:spPr>
          <a:xfrm>
            <a:off x="6095648" y="4183275"/>
            <a:ext cx="3025800" cy="170246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2032b5a5bbb_0_350"/>
          <p:cNvSpPr txBox="1">
            <a:spLocks noGrp="1"/>
          </p:cNvSpPr>
          <p:nvPr>
            <p:ph type="ctrTitle"/>
          </p:nvPr>
        </p:nvSpPr>
        <p:spPr>
          <a:xfrm>
            <a:off x="838200" y="673046"/>
            <a:ext cx="10460400" cy="69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7433C"/>
              </a:buClr>
              <a:buSzPts val="4000"/>
              <a:buFont typeface="Arial"/>
              <a:buNone/>
            </a:pPr>
            <a:r>
              <a:rPr lang="en-CA" noProof="0" dirty="0"/>
              <a:t>Creative work - can AI make jokes?</a:t>
            </a:r>
          </a:p>
        </p:txBody>
      </p:sp>
      <p:pic>
        <p:nvPicPr>
          <p:cNvPr id="244" name="Google Shape;244;g2032b5a5bbb_0_350" descr="An cartoon depicting a flying saucer tailgating a car. "/>
          <p:cNvPicPr preferRelativeResize="0"/>
          <p:nvPr/>
        </p:nvPicPr>
        <p:blipFill rotWithShape="1">
          <a:blip r:embed="rId3">
            <a:alphaModFix/>
          </a:blip>
          <a:srcRect/>
          <a:stretch/>
        </p:blipFill>
        <p:spPr>
          <a:xfrm>
            <a:off x="3793426" y="1774738"/>
            <a:ext cx="4814888" cy="2797175"/>
          </a:xfrm>
          <a:prstGeom prst="rect">
            <a:avLst/>
          </a:prstGeom>
          <a:noFill/>
          <a:ln>
            <a:noFill/>
          </a:ln>
        </p:spPr>
      </p:pic>
      <p:sp>
        <p:nvSpPr>
          <p:cNvPr id="245" name="Google Shape;245;g2032b5a5bbb_0_350"/>
          <p:cNvSpPr txBox="1"/>
          <p:nvPr/>
        </p:nvSpPr>
        <p:spPr>
          <a:xfrm>
            <a:off x="1398550" y="4168700"/>
            <a:ext cx="2027100" cy="6465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…are you happy, mr sticker «play if you love alien abductions»??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g2032b5a5bbb_0_350"/>
          <p:cNvSpPr txBox="1"/>
          <p:nvPr/>
        </p:nvSpPr>
        <p:spPr>
          <a:xfrm>
            <a:off x="1309650" y="5000550"/>
            <a:ext cx="2027100"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I knew the "no illegal aliens" sticker was a bad idea</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7" name="Google Shape;247;g2032b5a5bbb_0_350"/>
          <p:cNvSpPr txBox="1"/>
          <p:nvPr/>
        </p:nvSpPr>
        <p:spPr>
          <a:xfrm>
            <a:off x="1305150" y="2071338"/>
            <a:ext cx="2011500" cy="6465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Please remind me to update the GPS when we get home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8" name="Google Shape;248;g2032b5a5bbb_0_350"/>
          <p:cNvSpPr txBox="1"/>
          <p:nvPr/>
        </p:nvSpPr>
        <p:spPr>
          <a:xfrm>
            <a:off x="1563013" y="2860188"/>
            <a:ext cx="2013000" cy="6465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Am I wrong, or did the GPS say, «turn right towards Alfa Centauri»?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g2032b5a5bbb_0_350"/>
          <p:cNvSpPr txBox="1"/>
          <p:nvPr/>
        </p:nvSpPr>
        <p:spPr>
          <a:xfrm>
            <a:off x="7412775" y="5638100"/>
            <a:ext cx="2027100" cy="461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These night patrol drones are not very discreet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g2032b5a5bbb_0_350"/>
          <p:cNvSpPr txBox="1"/>
          <p:nvPr/>
        </p:nvSpPr>
        <p:spPr>
          <a:xfrm>
            <a:off x="3470225" y="5816150"/>
            <a:ext cx="2027100" cy="461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When we get to the border, you are on your own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51" name="Google Shape;251;g2032b5a5bbb_0_350"/>
          <p:cNvSpPr txBox="1"/>
          <p:nvPr/>
        </p:nvSpPr>
        <p:spPr>
          <a:xfrm>
            <a:off x="4993563" y="4778525"/>
            <a:ext cx="2027100" cy="831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I don't care what planet they're from; here, they have to keep left like everyone else!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52" name="Google Shape;252;g2032b5a5bbb_0_350"/>
          <p:cNvSpPr txBox="1"/>
          <p:nvPr/>
        </p:nvSpPr>
        <p:spPr>
          <a:xfrm>
            <a:off x="9031263" y="2346188"/>
            <a:ext cx="2011500" cy="6465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Say what you want about the new car, but the headlights are great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53" name="Google Shape;253;g2032b5a5bbb_0_350"/>
          <p:cNvSpPr txBox="1"/>
          <p:nvPr/>
        </p:nvSpPr>
        <p:spPr>
          <a:xfrm>
            <a:off x="8588588" y="4626513"/>
            <a:ext cx="2013000" cy="6465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You know the economy is in bad shape when the police outsource the work!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54" name="Google Shape;254;g2032b5a5bbb_0_350"/>
          <p:cNvSpPr/>
          <p:nvPr/>
        </p:nvSpPr>
        <p:spPr>
          <a:xfrm>
            <a:off x="8685188" y="1993763"/>
            <a:ext cx="2411400" cy="1332000"/>
          </a:xfrm>
          <a:prstGeom prst="donut">
            <a:avLst>
              <a:gd name="adj" fmla="val 3706"/>
            </a:avLst>
          </a:prstGeom>
          <a:solidFill>
            <a:srgbClr val="BBE0E3"/>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 name="Google Shape;255;g2032b5a5bbb_0_350"/>
          <p:cNvSpPr/>
          <p:nvPr/>
        </p:nvSpPr>
        <p:spPr>
          <a:xfrm>
            <a:off x="7151975" y="5205338"/>
            <a:ext cx="2411400" cy="1332000"/>
          </a:xfrm>
          <a:prstGeom prst="donut">
            <a:avLst>
              <a:gd name="adj" fmla="val 3706"/>
            </a:avLst>
          </a:prstGeom>
          <a:solidFill>
            <a:srgbClr val="333399"/>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 name="Google Shape;256;g2032b5a5bbb_0_350"/>
          <p:cNvSpPr/>
          <p:nvPr/>
        </p:nvSpPr>
        <p:spPr>
          <a:xfrm>
            <a:off x="8331388" y="4381050"/>
            <a:ext cx="2411400" cy="1332000"/>
          </a:xfrm>
          <a:prstGeom prst="donut">
            <a:avLst>
              <a:gd name="adj" fmla="val 3706"/>
            </a:avLst>
          </a:prstGeom>
          <a:solidFill>
            <a:srgbClr val="333399"/>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 name="Google Shape;257;g2032b5a5bbb_0_350"/>
          <p:cNvSpPr/>
          <p:nvPr/>
        </p:nvSpPr>
        <p:spPr>
          <a:xfrm>
            <a:off x="4628638" y="4558838"/>
            <a:ext cx="2409900" cy="1332000"/>
          </a:xfrm>
          <a:prstGeom prst="donut">
            <a:avLst>
              <a:gd name="adj" fmla="val 3706"/>
            </a:avLst>
          </a:prstGeom>
          <a:solidFill>
            <a:srgbClr val="A2A2E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 name="Google Shape;258;g2032b5a5bbb_0_350"/>
          <p:cNvSpPr/>
          <p:nvPr/>
        </p:nvSpPr>
        <p:spPr>
          <a:xfrm>
            <a:off x="3208600" y="5554850"/>
            <a:ext cx="2411400" cy="984300"/>
          </a:xfrm>
          <a:prstGeom prst="donut">
            <a:avLst>
              <a:gd name="adj" fmla="val 3706"/>
            </a:avLst>
          </a:prstGeom>
          <a:solidFill>
            <a:srgbClr val="A2A2E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 name="Google Shape;259;g2032b5a5bbb_0_350"/>
          <p:cNvSpPr/>
          <p:nvPr/>
        </p:nvSpPr>
        <p:spPr>
          <a:xfrm>
            <a:off x="1058825" y="4016300"/>
            <a:ext cx="2411400" cy="984300"/>
          </a:xfrm>
          <a:prstGeom prst="donut">
            <a:avLst>
              <a:gd name="adj" fmla="val 3706"/>
            </a:avLst>
          </a:prstGeom>
          <a:solidFill>
            <a:srgbClr val="92D05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 name="Google Shape;260;g2032b5a5bbb_0_350"/>
          <p:cNvSpPr/>
          <p:nvPr/>
        </p:nvSpPr>
        <p:spPr>
          <a:xfrm>
            <a:off x="1004850" y="4821163"/>
            <a:ext cx="2411400" cy="984300"/>
          </a:xfrm>
          <a:prstGeom prst="donut">
            <a:avLst>
              <a:gd name="adj" fmla="val 3706"/>
            </a:avLst>
          </a:prstGeom>
          <a:solidFill>
            <a:srgbClr val="92D05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 name="Google Shape;261;g2032b5a5bbb_0_350"/>
          <p:cNvSpPr/>
          <p:nvPr/>
        </p:nvSpPr>
        <p:spPr>
          <a:xfrm>
            <a:off x="1305150" y="2696813"/>
            <a:ext cx="2411400" cy="982800"/>
          </a:xfrm>
          <a:prstGeom prst="donut">
            <a:avLst>
              <a:gd name="adj" fmla="val 3706"/>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 name="Google Shape;262;g2032b5a5bbb_0_350"/>
          <p:cNvSpPr/>
          <p:nvPr/>
        </p:nvSpPr>
        <p:spPr>
          <a:xfrm>
            <a:off x="920975" y="1855438"/>
            <a:ext cx="2411400" cy="982800"/>
          </a:xfrm>
          <a:prstGeom prst="donut">
            <a:avLst>
              <a:gd name="adj" fmla="val 3706"/>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 name="Google Shape;263;g2032b5a5bbb_0_350"/>
          <p:cNvSpPr txBox="1"/>
          <p:nvPr/>
        </p:nvSpPr>
        <p:spPr>
          <a:xfrm>
            <a:off x="920963" y="1366338"/>
            <a:ext cx="86424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333399"/>
              </a:buClr>
              <a:buSzPts val="2000"/>
              <a:buFont typeface="Arial"/>
              <a:buNone/>
              <a:tabLst/>
              <a:defRPr/>
            </a:pPr>
            <a:r>
              <a:rPr kumimoji="0" lang="en-GB" sz="1800" b="1" i="0" u="none" strike="noStrike" kern="0" cap="none" spc="0" normalizeH="0" baseline="0" noProof="0" dirty="0">
                <a:ln>
                  <a:noFill/>
                </a:ln>
                <a:solidFill>
                  <a:srgbClr val="000000"/>
                </a:solidFill>
                <a:effectLst/>
                <a:uLnTx/>
                <a:uFillTx/>
                <a:latin typeface="Calibri"/>
                <a:ea typeface="Calibri"/>
                <a:cs typeface="Calibri"/>
                <a:sym typeface="Calibri"/>
              </a:rPr>
              <a:t>In collaboration with the New Yorker, an AI is learning to analyse humorous content</a:t>
            </a:r>
            <a:endPar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4" name="Google Shape;264;g2032b5a5bbb_0_350"/>
          <p:cNvSpPr txBox="1"/>
          <p:nvPr/>
        </p:nvSpPr>
        <p:spPr>
          <a:xfrm>
            <a:off x="9232875" y="3373300"/>
            <a:ext cx="2011500" cy="6465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Junior, how many times do I have to tell you to turn off the back light…!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g2032b5a5bbb_0_350"/>
          <p:cNvSpPr/>
          <p:nvPr/>
        </p:nvSpPr>
        <p:spPr>
          <a:xfrm>
            <a:off x="8886800" y="3020876"/>
            <a:ext cx="2411400" cy="1332000"/>
          </a:xfrm>
          <a:prstGeom prst="donut">
            <a:avLst>
              <a:gd name="adj" fmla="val 3706"/>
            </a:avLst>
          </a:prstGeom>
          <a:solidFill>
            <a:srgbClr val="BBE0E3"/>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090726-C827-D74A-AABA-0B46CB7344A8}"/>
              </a:ext>
            </a:extLst>
          </p:cNvPr>
          <p:cNvSpPr>
            <a:spLocks noGrp="1"/>
          </p:cNvSpPr>
          <p:nvPr>
            <p:ph type="ctrTitle"/>
          </p:nvPr>
        </p:nvSpPr>
        <p:spPr/>
        <p:txBody>
          <a:bodyPr/>
          <a:lstStyle/>
          <a:p>
            <a:r>
              <a:rPr lang="en-GB" dirty="0"/>
              <a:t>Contemporary philosophy of AI</a:t>
            </a:r>
          </a:p>
        </p:txBody>
      </p:sp>
    </p:spTree>
    <p:extLst>
      <p:ext uri="{BB962C8B-B14F-4D97-AF65-F5344CB8AC3E}">
        <p14:creationId xmlns:p14="http://schemas.microsoft.com/office/powerpoint/2010/main" val="3655999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032b5a5bbb_0_321"/>
          <p:cNvSpPr txBox="1">
            <a:spLocks noGrp="1"/>
          </p:cNvSpPr>
          <p:nvPr>
            <p:ph type="ctrTitle"/>
          </p:nvPr>
        </p:nvSpPr>
        <p:spPr>
          <a:xfrm>
            <a:off x="838200" y="673046"/>
            <a:ext cx="10460400" cy="69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7433C"/>
              </a:buClr>
              <a:buSzPts val="4000"/>
              <a:buFont typeface="Arial"/>
              <a:buNone/>
            </a:pPr>
            <a:r>
              <a:rPr lang="en-CA" noProof="0" dirty="0"/>
              <a:t>AI and democracy</a:t>
            </a:r>
          </a:p>
        </p:txBody>
      </p:sp>
      <p:sp>
        <p:nvSpPr>
          <p:cNvPr id="236" name="Google Shape;236;g2032b5a5bbb_0_321"/>
          <p:cNvSpPr txBox="1"/>
          <p:nvPr/>
        </p:nvSpPr>
        <p:spPr>
          <a:xfrm>
            <a:off x="838200" y="1778996"/>
            <a:ext cx="5870944" cy="923289"/>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rPr>
              <a:t>Threats to data privacy and democratic values</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rPr>
              <a:t>Facebook-Cambridge Analytica scandal</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rPr>
              <a:t>Fake accounts and AI-generated content</a:t>
            </a:r>
          </a:p>
        </p:txBody>
      </p:sp>
      <p:pic>
        <p:nvPicPr>
          <p:cNvPr id="4" name="Picture 3">
            <a:extLst>
              <a:ext uri="{FF2B5EF4-FFF2-40B4-BE49-F238E27FC236}">
                <a16:creationId xmlns:a16="http://schemas.microsoft.com/office/drawing/2014/main" id="{B1DBEF8E-4C0D-17CE-0E1A-C38B8EE1854A}"/>
              </a:ext>
            </a:extLst>
          </p:cNvPr>
          <p:cNvPicPr>
            <a:picLocks noChangeAspect="1"/>
          </p:cNvPicPr>
          <p:nvPr/>
        </p:nvPicPr>
        <p:blipFill rotWithShape="1">
          <a:blip r:embed="rId3"/>
          <a:srcRect/>
          <a:stretch/>
        </p:blipFill>
        <p:spPr>
          <a:xfrm>
            <a:off x="0" y="3195274"/>
            <a:ext cx="4867725" cy="3515000"/>
          </a:xfrm>
          <a:prstGeom prst="rect">
            <a:avLst/>
          </a:prstGeom>
        </p:spPr>
      </p:pic>
      <p:pic>
        <p:nvPicPr>
          <p:cNvPr id="5" name="Picture 4">
            <a:extLst>
              <a:ext uri="{FF2B5EF4-FFF2-40B4-BE49-F238E27FC236}">
                <a16:creationId xmlns:a16="http://schemas.microsoft.com/office/drawing/2014/main" id="{2A5A69AB-900B-683C-E255-84C6F79D7EBA}"/>
              </a:ext>
            </a:extLst>
          </p:cNvPr>
          <p:cNvPicPr>
            <a:picLocks noChangeAspect="1"/>
          </p:cNvPicPr>
          <p:nvPr/>
        </p:nvPicPr>
        <p:blipFill rotWithShape="1">
          <a:blip r:embed="rId4"/>
          <a:srcRect l="9499" r="10996"/>
          <a:stretch/>
        </p:blipFill>
        <p:spPr>
          <a:xfrm>
            <a:off x="4233724" y="3196779"/>
            <a:ext cx="3724552" cy="3513495"/>
          </a:xfrm>
          <a:prstGeom prst="rect">
            <a:avLst/>
          </a:prstGeom>
        </p:spPr>
      </p:pic>
      <p:pic>
        <p:nvPicPr>
          <p:cNvPr id="6" name="Picture 5">
            <a:extLst>
              <a:ext uri="{FF2B5EF4-FFF2-40B4-BE49-F238E27FC236}">
                <a16:creationId xmlns:a16="http://schemas.microsoft.com/office/drawing/2014/main" id="{556C37B7-1862-A49A-F5BC-1660244D70AD}"/>
              </a:ext>
            </a:extLst>
          </p:cNvPr>
          <p:cNvPicPr>
            <a:picLocks noChangeAspect="1"/>
          </p:cNvPicPr>
          <p:nvPr/>
        </p:nvPicPr>
        <p:blipFill rotWithShape="1">
          <a:blip r:embed="rId5"/>
          <a:srcRect l="11918" r="27797"/>
          <a:stretch/>
        </p:blipFill>
        <p:spPr>
          <a:xfrm>
            <a:off x="7958276" y="3193862"/>
            <a:ext cx="4239667" cy="3516412"/>
          </a:xfrm>
          <a:prstGeom prst="rect">
            <a:avLst/>
          </a:prstGeom>
        </p:spPr>
      </p:pic>
      <p:pic>
        <p:nvPicPr>
          <p:cNvPr id="3" name="Picture 2" descr="A collage of a person's face&#10;&#10;Description automatically generated">
            <a:extLst>
              <a:ext uri="{FF2B5EF4-FFF2-40B4-BE49-F238E27FC236}">
                <a16:creationId xmlns:a16="http://schemas.microsoft.com/office/drawing/2014/main" id="{51AFC7C6-D5AD-683B-D18F-A207D801B764}"/>
              </a:ext>
            </a:extLst>
          </p:cNvPr>
          <p:cNvPicPr>
            <a:picLocks noChangeAspect="1"/>
          </p:cNvPicPr>
          <p:nvPr/>
        </p:nvPicPr>
        <p:blipFill>
          <a:blip r:embed="rId6"/>
          <a:stretch>
            <a:fillRect/>
          </a:stretch>
        </p:blipFill>
        <p:spPr>
          <a:xfrm>
            <a:off x="7662746" y="28255"/>
            <a:ext cx="4529254" cy="3165607"/>
          </a:xfrm>
          <a:prstGeom prst="rect">
            <a:avLst/>
          </a:prstGeom>
        </p:spPr>
      </p:pic>
    </p:spTree>
    <p:extLst>
      <p:ext uri="{BB962C8B-B14F-4D97-AF65-F5344CB8AC3E}">
        <p14:creationId xmlns:p14="http://schemas.microsoft.com/office/powerpoint/2010/main" val="3893510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2032b5a5bbb_0_338"/>
          <p:cNvSpPr txBox="1">
            <a:spLocks noGrp="1"/>
          </p:cNvSpPr>
          <p:nvPr>
            <p:ph type="ctrTitle"/>
          </p:nvPr>
        </p:nvSpPr>
        <p:spPr>
          <a:xfrm>
            <a:off x="838200" y="673046"/>
            <a:ext cx="10460400" cy="6933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172171"/>
              </a:buClr>
              <a:buSzPts val="2800"/>
              <a:buFont typeface="Trebuchet MS"/>
              <a:buNone/>
            </a:pPr>
            <a:r>
              <a:rPr lang="en-CA" noProof="0" dirty="0">
                <a:solidFill>
                  <a:schemeClr val="accent1"/>
                </a:solidFill>
              </a:rPr>
              <a:t>Alcor Life Extension Foundation</a:t>
            </a:r>
          </a:p>
        </p:txBody>
      </p:sp>
      <p:sp>
        <p:nvSpPr>
          <p:cNvPr id="292" name="Google Shape;292;g2032b5a5bbb_0_338"/>
          <p:cNvSpPr/>
          <p:nvPr/>
        </p:nvSpPr>
        <p:spPr>
          <a:xfrm>
            <a:off x="5674975" y="5671263"/>
            <a:ext cx="3467100" cy="276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sng" strike="noStrike" kern="0" cap="none" spc="0" normalizeH="0" baseline="0" noProof="0" dirty="0">
                <a:ln>
                  <a:noFill/>
                </a:ln>
                <a:solidFill>
                  <a:srgbClr val="000000"/>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https://www.youtube.com/watch?v=tIayH28s8Vg</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93" name="Google Shape;293;g2032b5a5bbb_0_338" descr="Risultato immagini per death is wrong book"/>
          <p:cNvPicPr preferRelativeResize="0"/>
          <p:nvPr/>
        </p:nvPicPr>
        <p:blipFill rotWithShape="1">
          <a:blip r:embed="rId4">
            <a:alphaModFix/>
          </a:blip>
          <a:srcRect/>
          <a:stretch/>
        </p:blipFill>
        <p:spPr>
          <a:xfrm>
            <a:off x="9438270" y="1518750"/>
            <a:ext cx="1860331" cy="4429123"/>
          </a:xfrm>
          <a:prstGeom prst="rect">
            <a:avLst/>
          </a:prstGeom>
          <a:noFill/>
          <a:ln>
            <a:noFill/>
          </a:ln>
        </p:spPr>
      </p:pic>
      <p:pic>
        <p:nvPicPr>
          <p:cNvPr id="294" name="Google Shape;294;g2032b5a5bbb_0_338"/>
          <p:cNvPicPr preferRelativeResize="0"/>
          <p:nvPr/>
        </p:nvPicPr>
        <p:blipFill rotWithShape="1">
          <a:blip r:embed="rId5">
            <a:alphaModFix/>
          </a:blip>
          <a:srcRect/>
          <a:stretch/>
        </p:blipFill>
        <p:spPr>
          <a:xfrm>
            <a:off x="838200" y="1518750"/>
            <a:ext cx="2220600" cy="4375227"/>
          </a:xfrm>
          <a:prstGeom prst="rect">
            <a:avLst/>
          </a:prstGeom>
          <a:noFill/>
          <a:ln>
            <a:noFill/>
          </a:ln>
        </p:spPr>
      </p:pic>
      <p:sp>
        <p:nvSpPr>
          <p:cNvPr id="295" name="Google Shape;295;g2032b5a5bbb_0_338"/>
          <p:cNvSpPr/>
          <p:nvPr/>
        </p:nvSpPr>
        <p:spPr>
          <a:xfrm>
            <a:off x="3994350" y="2264648"/>
            <a:ext cx="4148100" cy="20826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The first company specialized in the cryogenic preservation of remains</a:t>
            </a:r>
            <a:endParaRPr kumimoji="0" sz="18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8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Brain preservation: $80,000</a:t>
            </a:r>
            <a:endParaRPr kumimoji="0" sz="18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8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Whole body preservation: $200,000</a:t>
            </a:r>
            <a:endParaRPr kumimoji="0" sz="1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96" name="Google Shape;296;g2032b5a5bbb_0_338"/>
          <p:cNvSpPr txBox="1"/>
          <p:nvPr/>
        </p:nvSpPr>
        <p:spPr>
          <a:xfrm>
            <a:off x="3454375" y="5670975"/>
            <a:ext cx="22206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0000"/>
              </a:buClr>
              <a:buSzPts val="1200"/>
              <a:buFont typeface="Arial"/>
              <a:buNone/>
              <a:tabLst/>
              <a:defRPr/>
            </a:pPr>
            <a:r>
              <a:rPr kumimoji="0" lang="en-US" sz="1200" b="0" i="0" u="none" strike="noStrike" kern="0" cap="none" spc="0" normalizeH="0" baseline="0" noProof="0" dirty="0">
                <a:ln>
                  <a:noFill/>
                </a:ln>
                <a:solidFill>
                  <a:srgbClr val="FF0000"/>
                </a:solidFill>
                <a:effectLst/>
                <a:uLnTx/>
                <a:uFillTx/>
                <a:latin typeface="Arial"/>
                <a:cs typeface="Arial"/>
                <a:sym typeface="Arial"/>
              </a:rPr>
              <a:t>Tour in the </a:t>
            </a:r>
            <a:r>
              <a:rPr kumimoji="0" lang="en-CA" sz="1200" b="0" i="0" u="none" strike="noStrike" kern="0" cap="none" spc="0" normalizeH="0" baseline="0" noProof="0" dirty="0">
                <a:ln>
                  <a:noFill/>
                </a:ln>
                <a:solidFill>
                  <a:srgbClr val="FF0000"/>
                </a:solidFill>
                <a:effectLst/>
                <a:uLnTx/>
                <a:uFillTx/>
                <a:latin typeface="Arial"/>
                <a:cs typeface="Arial"/>
                <a:sym typeface="Arial"/>
              </a:rPr>
              <a:t>Alcor</a:t>
            </a:r>
            <a:r>
              <a:rPr kumimoji="0" lang="en-US" sz="1200" b="0" i="0" u="none" strike="noStrike" kern="0" cap="none" spc="0" normalizeH="0" baseline="0" noProof="0" dirty="0">
                <a:ln>
                  <a:noFill/>
                </a:ln>
                <a:solidFill>
                  <a:srgbClr val="FF0000"/>
                </a:solidFill>
                <a:effectLst/>
                <a:uLnTx/>
                <a:uFillTx/>
                <a:latin typeface="Arial"/>
                <a:cs typeface="Arial"/>
                <a:sym typeface="Arial"/>
              </a:rPr>
              <a:t> </a:t>
            </a:r>
            <a:r>
              <a:rPr kumimoji="0" lang="en-CA" sz="1200" b="0" i="0" u="none" strike="noStrike" kern="0" cap="none" spc="0" normalizeH="0" baseline="0" noProof="0" dirty="0">
                <a:ln>
                  <a:noFill/>
                </a:ln>
                <a:solidFill>
                  <a:srgbClr val="FF0000"/>
                </a:solidFill>
                <a:effectLst/>
                <a:uLnTx/>
                <a:uFillTx/>
                <a:latin typeface="Arial"/>
                <a:cs typeface="Arial"/>
                <a:sym typeface="Arial"/>
              </a:rPr>
              <a:t>Foundation</a:t>
            </a:r>
            <a:endParaRPr kumimoji="0" lang="en-CA"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032b5a5bbb_0_400"/>
          <p:cNvSpPr txBox="1">
            <a:spLocks noGrp="1"/>
          </p:cNvSpPr>
          <p:nvPr>
            <p:ph type="ctrTitle"/>
          </p:nvPr>
        </p:nvSpPr>
        <p:spPr>
          <a:xfrm>
            <a:off x="838200" y="673046"/>
            <a:ext cx="10460400" cy="6933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172171"/>
              </a:buClr>
              <a:buSzPts val="2800"/>
              <a:buFont typeface="Trebuchet MS"/>
              <a:buNone/>
            </a:pPr>
            <a:r>
              <a:rPr lang="en-CA" noProof="0" dirty="0">
                <a:solidFill>
                  <a:schemeClr val="accent1"/>
                </a:solidFill>
              </a:rPr>
              <a:t>AI and the future of life</a:t>
            </a:r>
            <a:br>
              <a:rPr lang="en-CA" noProof="0" dirty="0">
                <a:solidFill>
                  <a:schemeClr val="accent1"/>
                </a:solidFill>
              </a:rPr>
            </a:br>
            <a:r>
              <a:rPr lang="en-CA" noProof="0" dirty="0">
                <a:solidFill>
                  <a:schemeClr val="accent1"/>
                </a:solidFill>
              </a:rPr>
              <a:t>Max More's Letter to Mother Nature (1999)</a:t>
            </a:r>
          </a:p>
        </p:txBody>
      </p:sp>
      <p:sp>
        <p:nvSpPr>
          <p:cNvPr id="279" name="Google Shape;279;g2032b5a5bbb_0_400"/>
          <p:cNvSpPr/>
          <p:nvPr/>
        </p:nvSpPr>
        <p:spPr>
          <a:xfrm>
            <a:off x="865800" y="1618575"/>
            <a:ext cx="10213200" cy="462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66"/>
              </a:buClr>
              <a:buSzPts val="1200"/>
              <a:buFont typeface="Verdana"/>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Amendment no. 1: </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We will no longer tolerate the tyranny of aging and death</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80" name="Google Shape;280;g2032b5a5bbb_0_400"/>
          <p:cNvSpPr/>
          <p:nvPr/>
        </p:nvSpPr>
        <p:spPr>
          <a:xfrm>
            <a:off x="865800" y="1975625"/>
            <a:ext cx="10213200" cy="693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Amendment no. 2:</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We will expand the reach of our cognitive capabilities with computational and biotechnological tools</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66"/>
              </a:buClr>
              <a:buSzPts val="1200"/>
              <a:buFont typeface="Verdana"/>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81" name="Google Shape;281;g2032b5a5bbb_0_400"/>
          <p:cNvSpPr/>
          <p:nvPr/>
        </p:nvSpPr>
        <p:spPr>
          <a:xfrm>
            <a:off x="867850" y="2546450"/>
            <a:ext cx="9492000" cy="404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66"/>
              </a:buClr>
              <a:buSzPts val="1200"/>
              <a:buFont typeface="Verdana"/>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Amendment no. 3:</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We will improve our organisation and neural capacity</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82" name="Google Shape;282;g2032b5a5bbb_0_400"/>
          <p:cNvSpPr/>
          <p:nvPr/>
        </p:nvSpPr>
        <p:spPr>
          <a:xfrm>
            <a:off x="867848" y="2950550"/>
            <a:ext cx="6385800" cy="277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66"/>
              </a:buClr>
              <a:buSzPts val="1200"/>
              <a:buFont typeface="Verdana"/>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Amendment no. 4:</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We will provide the neocortex of a "meta-mind"</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83" name="Google Shape;283;g2032b5a5bbb_0_400"/>
          <p:cNvSpPr/>
          <p:nvPr/>
        </p:nvSpPr>
        <p:spPr>
          <a:xfrm>
            <a:off x="865800" y="3556000"/>
            <a:ext cx="6702600" cy="646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66"/>
              </a:buClr>
              <a:buSzPts val="1200"/>
              <a:buFont typeface="Verdana"/>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Amendment no. 5:</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We will no longer be slaves to our genes. We will take responsibility for our genetic programs and gain total control of our biological and neurological processes</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84" name="Google Shape;284;g2032b5a5bbb_0_400"/>
          <p:cNvSpPr/>
          <p:nvPr/>
        </p:nvSpPr>
        <p:spPr>
          <a:xfrm>
            <a:off x="842253" y="4443425"/>
            <a:ext cx="6385800" cy="830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66"/>
              </a:buClr>
              <a:buSzPts val="1200"/>
              <a:buFont typeface="Verdana"/>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Amendment no. 6:</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We will redefine, both boldly and cautiously, our motivational patterns and our emotional responses in ways that we, as individuals, deem healthy</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85" name="Google Shape;285;g2032b5a5bbb_0_400"/>
          <p:cNvSpPr/>
          <p:nvPr/>
        </p:nvSpPr>
        <p:spPr>
          <a:xfrm>
            <a:off x="867848" y="5273675"/>
            <a:ext cx="6385800" cy="830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66"/>
              </a:buClr>
              <a:buSzPts val="1200"/>
              <a:buFont typeface="Verdana"/>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Amendment no. 7: </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We will not limit our physical, intellectual, and emotional capabilities by remaining purely biological organisms. In the search for control over our organisms, we will gradually integrate our technologies in our own bodies</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286" name="Google Shape;286;g2032b5a5bbb_0_400" descr="Risultato immagini per max more"/>
          <p:cNvPicPr preferRelativeResize="0"/>
          <p:nvPr/>
        </p:nvPicPr>
        <p:blipFill rotWithShape="1">
          <a:blip r:embed="rId3">
            <a:alphaModFix/>
          </a:blip>
          <a:srcRect/>
          <a:stretch/>
        </p:blipFill>
        <p:spPr>
          <a:xfrm>
            <a:off x="7898225" y="3338300"/>
            <a:ext cx="3400375" cy="2126350"/>
          </a:xfrm>
          <a:prstGeom prst="rect">
            <a:avLst/>
          </a:prstGeom>
          <a:noFill/>
          <a:ln>
            <a:noFill/>
          </a:ln>
        </p:spPr>
      </p:pic>
      <p:sp>
        <p:nvSpPr>
          <p:cNvPr id="2" name="TextBox 1">
            <a:extLst>
              <a:ext uri="{FF2B5EF4-FFF2-40B4-BE49-F238E27FC236}">
                <a16:creationId xmlns:a16="http://schemas.microsoft.com/office/drawing/2014/main" id="{34904698-1424-9924-5426-D2FDA6E0C64A}"/>
              </a:ext>
            </a:extLst>
          </p:cNvPr>
          <p:cNvSpPr txBox="1"/>
          <p:nvPr/>
        </p:nvSpPr>
        <p:spPr>
          <a:xfrm>
            <a:off x="6096000" y="6287866"/>
            <a:ext cx="29915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cs typeface="Arial"/>
                <a:sym typeface="Arial"/>
              </a:rPr>
              <a:t>Elon Musk's Neuralink brain chip</a:t>
            </a:r>
            <a:endParaRPr kumimoji="0" lang="en-CA" sz="1400" b="1" i="0" u="none" strike="noStrike" kern="0" cap="none" spc="0" normalizeH="0" baseline="0" noProof="0" dirty="0">
              <a:ln>
                <a:noFill/>
              </a:ln>
              <a:solidFill>
                <a:srgbClr val="FF0000"/>
              </a:solidFill>
              <a:effectLst/>
              <a:uLnTx/>
              <a:uFillTx/>
              <a:latin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2032b5a5bbb_0_388"/>
          <p:cNvSpPr txBox="1">
            <a:spLocks noGrp="1"/>
          </p:cNvSpPr>
          <p:nvPr>
            <p:ph type="ctrTitle"/>
          </p:nvPr>
        </p:nvSpPr>
        <p:spPr>
          <a:xfrm>
            <a:off x="838200" y="673046"/>
            <a:ext cx="10460400" cy="6933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172171"/>
              </a:buClr>
              <a:buSzPts val="2800"/>
              <a:buFont typeface="Trebuchet MS"/>
              <a:buNone/>
            </a:pPr>
            <a:r>
              <a:rPr lang="en-CA" noProof="0" dirty="0">
                <a:solidFill>
                  <a:schemeClr val="accent1"/>
                </a:solidFill>
              </a:rPr>
              <a:t>Alcor Life Extension Foundation</a:t>
            </a:r>
            <a:endParaRPr lang="en-CA" noProof="0" dirty="0"/>
          </a:p>
        </p:txBody>
      </p:sp>
      <p:sp>
        <p:nvSpPr>
          <p:cNvPr id="302" name="Google Shape;302;g2032b5a5bbb_0_388"/>
          <p:cNvSpPr/>
          <p:nvPr/>
        </p:nvSpPr>
        <p:spPr>
          <a:xfrm>
            <a:off x="838200" y="1484325"/>
            <a:ext cx="7614600" cy="347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600" b="1" i="0" u="none" strike="noStrike" kern="0" cap="none" spc="0" normalizeH="0" baseline="0" noProof="0">
                <a:ln>
                  <a:noFill/>
                </a:ln>
                <a:solidFill>
                  <a:srgbClr val="000000"/>
                </a:solidFill>
                <a:effectLst/>
                <a:uLnTx/>
                <a:uFillTx/>
                <a:latin typeface="Calibri"/>
                <a:ea typeface="Calibri"/>
                <a:cs typeface="Calibri"/>
                <a:sym typeface="Calibri"/>
              </a:rPr>
              <a:t>Natasha Vita-More</a:t>
            </a: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 believes the support for the brains will be technological, not biological</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303" name="Google Shape;303;g2032b5a5bbb_0_388" descr="Risultato immagini per natasha vita more"/>
          <p:cNvPicPr preferRelativeResize="0"/>
          <p:nvPr/>
        </p:nvPicPr>
        <p:blipFill rotWithShape="1">
          <a:blip r:embed="rId3">
            <a:alphaModFix/>
          </a:blip>
          <a:srcRect/>
          <a:stretch/>
        </p:blipFill>
        <p:spPr>
          <a:xfrm>
            <a:off x="8655638" y="2332038"/>
            <a:ext cx="2193925" cy="2193925"/>
          </a:xfrm>
          <a:prstGeom prst="rect">
            <a:avLst/>
          </a:prstGeom>
          <a:noFill/>
          <a:ln>
            <a:noFill/>
          </a:ln>
        </p:spPr>
      </p:pic>
      <p:sp>
        <p:nvSpPr>
          <p:cNvPr id="304" name="Google Shape;304;g2032b5a5bbb_0_388"/>
          <p:cNvSpPr/>
          <p:nvPr/>
        </p:nvSpPr>
        <p:spPr>
          <a:xfrm rot="5400000">
            <a:off x="1191800" y="2043225"/>
            <a:ext cx="612300" cy="801000"/>
          </a:xfrm>
          <a:prstGeom prst="bentUpArrow">
            <a:avLst>
              <a:gd name="adj1" fmla="val 25000"/>
              <a:gd name="adj2" fmla="val 25000"/>
              <a:gd name="adj3" fmla="val 25000"/>
            </a:avLst>
          </a:prstGeom>
          <a:solidFill>
            <a:srgbClr val="BBE0E3"/>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 name="Google Shape;305;g2032b5a5bbb_0_388"/>
          <p:cNvSpPr/>
          <p:nvPr/>
        </p:nvSpPr>
        <p:spPr>
          <a:xfrm>
            <a:off x="2021550" y="2419515"/>
            <a:ext cx="5247900" cy="394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600" b="0" i="1" u="none" strike="noStrike" kern="0" cap="none" spc="0" normalizeH="0" baseline="0" noProof="0" dirty="0">
                <a:ln>
                  <a:noFill/>
                </a:ln>
                <a:solidFill>
                  <a:srgbClr val="000000"/>
                </a:solidFill>
                <a:effectLst/>
                <a:uLnTx/>
                <a:uFillTx/>
                <a:latin typeface="Calibri"/>
                <a:ea typeface="Calibri"/>
                <a:cs typeface="Calibri"/>
                <a:sym typeface="Calibri"/>
              </a:rPr>
              <a:t>The body is imperfect and needs to be replaced - posthuman</a:t>
            </a:r>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06" name="Google Shape;306;g2032b5a5bbb_0_388" descr="Risultato immagini per Primo Posthuman"/>
          <p:cNvPicPr preferRelativeResize="0"/>
          <p:nvPr/>
        </p:nvPicPr>
        <p:blipFill rotWithShape="1">
          <a:blip r:embed="rId4">
            <a:alphaModFix/>
          </a:blip>
          <a:srcRect/>
          <a:stretch/>
        </p:blipFill>
        <p:spPr>
          <a:xfrm>
            <a:off x="1418897" y="2889793"/>
            <a:ext cx="6863255" cy="329516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2032b5a5bbb_0_436"/>
          <p:cNvSpPr txBox="1">
            <a:spLocks noGrp="1"/>
          </p:cNvSpPr>
          <p:nvPr>
            <p:ph type="ctrTitle"/>
          </p:nvPr>
        </p:nvSpPr>
        <p:spPr>
          <a:xfrm>
            <a:off x="838200" y="673046"/>
            <a:ext cx="10460400" cy="69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7433C"/>
              </a:buClr>
              <a:buSzPts val="4000"/>
              <a:buFont typeface="Arial"/>
              <a:buNone/>
            </a:pPr>
            <a:r>
              <a:rPr lang="en-CA" noProof="0" dirty="0"/>
              <a:t>(Sociological) </a:t>
            </a:r>
            <a:r>
              <a:rPr lang="en-CA" noProof="0" dirty="0">
                <a:solidFill>
                  <a:schemeClr val="accent1"/>
                </a:solidFill>
              </a:rPr>
              <a:t>criticisms of transhumanism</a:t>
            </a:r>
          </a:p>
        </p:txBody>
      </p:sp>
      <p:sp>
        <p:nvSpPr>
          <p:cNvPr id="331" name="Google Shape;331;g2032b5a5bbb_0_436"/>
          <p:cNvSpPr/>
          <p:nvPr/>
        </p:nvSpPr>
        <p:spPr>
          <a:xfrm>
            <a:off x="838200" y="4359050"/>
            <a:ext cx="7981800" cy="1336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rPr>
              <a:t>Political scientist Francis Fukuyama argues that transhumanism is the most dangerous idea in the world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rPr>
              <a:t>- It endangers liberal democracy and the idea that all human beings are equal</a:t>
            </a:r>
          </a:p>
        </p:txBody>
      </p:sp>
      <p:pic>
        <p:nvPicPr>
          <p:cNvPr id="332" name="Google Shape;332;g2032b5a5bbb_0_436" descr="Risultato immagini per francis fukuyama"/>
          <p:cNvPicPr preferRelativeResize="0"/>
          <p:nvPr/>
        </p:nvPicPr>
        <p:blipFill rotWithShape="1">
          <a:blip r:embed="rId3">
            <a:alphaModFix/>
          </a:blip>
          <a:srcRect/>
          <a:stretch/>
        </p:blipFill>
        <p:spPr>
          <a:xfrm>
            <a:off x="9368213" y="3319913"/>
            <a:ext cx="1930399" cy="2662237"/>
          </a:xfrm>
          <a:prstGeom prst="rect">
            <a:avLst/>
          </a:prstGeom>
          <a:noFill/>
          <a:ln>
            <a:noFill/>
          </a:ln>
        </p:spPr>
      </p:pic>
      <p:pic>
        <p:nvPicPr>
          <p:cNvPr id="333" name="Google Shape;333;g2032b5a5bbb_0_436" descr="Risultato immagini per Futurehype: The Tyranny of Prophecy"/>
          <p:cNvPicPr preferRelativeResize="0"/>
          <p:nvPr/>
        </p:nvPicPr>
        <p:blipFill rotWithShape="1">
          <a:blip r:embed="rId4">
            <a:alphaModFix/>
          </a:blip>
          <a:srcRect/>
          <a:stretch/>
        </p:blipFill>
        <p:spPr>
          <a:xfrm>
            <a:off x="918158" y="1531587"/>
            <a:ext cx="1731842" cy="2662225"/>
          </a:xfrm>
          <a:prstGeom prst="rect">
            <a:avLst/>
          </a:prstGeom>
          <a:noFill/>
          <a:ln>
            <a:noFill/>
          </a:ln>
        </p:spPr>
      </p:pic>
      <p:sp>
        <p:nvSpPr>
          <p:cNvPr id="334" name="Google Shape;334;g2032b5a5bbb_0_436"/>
          <p:cNvSpPr/>
          <p:nvPr/>
        </p:nvSpPr>
        <p:spPr>
          <a:xfrm>
            <a:off x="2954575" y="1531575"/>
            <a:ext cx="6673519" cy="1569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rPr>
              <a:t>As early as 1991, the sociologist </a:t>
            </a:r>
            <a:r>
              <a:rPr kumimoji="0" lang="en-GB" sz="1800" b="1" i="0" u="none" strike="noStrike" kern="0" cap="none" spc="0" normalizeH="0" baseline="0" noProof="0" dirty="0">
                <a:ln>
                  <a:noFill/>
                </a:ln>
                <a:solidFill>
                  <a:srgbClr val="000000"/>
                </a:solidFill>
                <a:effectLst/>
                <a:uLnTx/>
                <a:uFillTx/>
                <a:latin typeface="Calibri"/>
                <a:ea typeface="Calibri"/>
                <a:cs typeface="Calibri"/>
                <a:sym typeface="Calibri"/>
              </a:rPr>
              <a:t>Max Dublin</a:t>
            </a:r>
            <a:r>
              <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rPr>
              <a:t> warned against the approach of "</a:t>
            </a:r>
            <a:r>
              <a:rPr kumimoji="0" lang="en-GB" sz="1800" b="1" i="0" u="none" strike="noStrike" kern="0" cap="none" spc="0" normalizeH="0" baseline="0" noProof="0" dirty="0">
                <a:ln>
                  <a:noFill/>
                </a:ln>
                <a:solidFill>
                  <a:srgbClr val="000000"/>
                </a:solidFill>
                <a:effectLst/>
                <a:uLnTx/>
                <a:uFillTx/>
                <a:latin typeface="Calibri"/>
                <a:ea typeface="Calibri"/>
                <a:cs typeface="Calibri"/>
                <a:sym typeface="Calibri"/>
              </a:rPr>
              <a:t>professional futurists</a:t>
            </a:r>
            <a:r>
              <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rPr>
              <a:t>"</a:t>
            </a: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71450" marR="0" lvl="0" indent="-184150" algn="l" defTabSz="914400" rtl="0" eaLnBrk="1" fontAlgn="auto" latinLnBrk="0" hangingPunct="1">
              <a:lnSpc>
                <a:spcPct val="100000"/>
              </a:lnSpc>
              <a:spcBef>
                <a:spcPts val="0"/>
              </a:spcBef>
              <a:spcAft>
                <a:spcPts val="0"/>
              </a:spcAft>
              <a:buClr>
                <a:srgbClr val="000000"/>
              </a:buClr>
              <a:buSzPts val="1800"/>
              <a:buFont typeface="Calibri"/>
              <a:buChar char="-"/>
              <a:tabLst/>
              <a:defRPr/>
            </a:pPr>
            <a:r>
              <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rPr>
              <a:t>They imitate the approach of historians but aim their telescope at the future, trying to decipher it (their theories cannot be confirmed or disconfirmed by nature)</a:t>
            </a:r>
          </a:p>
          <a:p>
            <a:pPr marL="171450" marR="0" lvl="0" indent="-184150" algn="l" defTabSz="914400" rtl="0" eaLnBrk="1" fontAlgn="auto" latinLnBrk="0" hangingPunct="1">
              <a:lnSpc>
                <a:spcPct val="100000"/>
              </a:lnSpc>
              <a:spcBef>
                <a:spcPts val="0"/>
              </a:spcBef>
              <a:spcAft>
                <a:spcPts val="0"/>
              </a:spcAft>
              <a:buClr>
                <a:srgbClr val="000000"/>
              </a:buClr>
              <a:buSzPts val="1800"/>
              <a:buFont typeface="Calibri"/>
              <a:buChar char="-"/>
              <a:tabLst/>
              <a:defRPr/>
            </a:pPr>
            <a:r>
              <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rPr>
              <a:t>Often, they serve Industrial and political agendas (but conflicts of interest are not declared)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AC9B0BBA-4160-906E-3849-F1F602BCBF72}"/>
              </a:ext>
            </a:extLst>
          </p:cNvPr>
          <p:cNvSpPr txBox="1"/>
          <p:nvPr/>
        </p:nvSpPr>
        <p:spPr>
          <a:xfrm>
            <a:off x="1636595" y="6184954"/>
            <a:ext cx="72058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cs typeface="Arial"/>
                <a:sym typeface="Arial"/>
              </a:rPr>
              <a:t>Amplification of  inequalities as not everyone will have equal access to technology</a:t>
            </a:r>
            <a:endParaRPr kumimoji="0" lang="en-CA" sz="1400" b="1" i="0" u="none" strike="noStrike" kern="0" cap="none" spc="0" normalizeH="0" baseline="0" noProof="0" dirty="0">
              <a:ln>
                <a:noFill/>
              </a:ln>
              <a:solidFill>
                <a:srgbClr val="FF0000"/>
              </a:solidFill>
              <a:effectLst/>
              <a:uLnTx/>
              <a:uFillTx/>
              <a:latin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7"/>
          <p:cNvSpPr txBox="1">
            <a:spLocks noGrp="1"/>
          </p:cNvSpPr>
          <p:nvPr>
            <p:ph type="ctrTitle"/>
          </p:nvPr>
        </p:nvSpPr>
        <p:spPr>
          <a:xfrm>
            <a:off x="2150799" y="3037466"/>
            <a:ext cx="7890402" cy="783068"/>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1100"/>
              <a:buFont typeface="Arial"/>
              <a:buNone/>
            </a:pPr>
            <a:r>
              <a:rPr lang="en-CA" noProof="0"/>
              <a:t>The Challenge of Bias </a:t>
            </a:r>
            <a:r>
              <a:rPr lang="en-CA" noProof="0" dirty="0"/>
              <a:t>in AI</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2" name="Titolo 1"/>
          <p:cNvSpPr>
            <a:spLocks noGrp="1"/>
          </p:cNvSpPr>
          <p:nvPr>
            <p:ph type="ctrTitle"/>
          </p:nvPr>
        </p:nvSpPr>
        <p:spPr/>
        <p:txBody>
          <a:bodyPr/>
          <a:lstStyle/>
          <a:p>
            <a:r>
              <a:rPr lang="en-CA" noProof="0" dirty="0"/>
              <a:t>Biases in AI</a:t>
            </a:r>
          </a:p>
        </p:txBody>
      </p:sp>
      <p:sp>
        <p:nvSpPr>
          <p:cNvPr id="5" name="Rettangolo 4"/>
          <p:cNvSpPr/>
          <p:nvPr/>
        </p:nvSpPr>
        <p:spPr>
          <a:xfrm>
            <a:off x="838200" y="1740103"/>
            <a:ext cx="716280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Two general types of biases can manifest in AI: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DATA BIASES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They can occur due to design and implementation decisions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Due to the data's characteristics used to “train” the ML-based algorithms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SOCIETAL BIASES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They are present in society, in culture, and then, are reflected in the data used for AI deployment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They are more subtle and challenging to detect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descr="A picture containing text&#10;&#10;Description automatically generated">
            <a:extLst>
              <a:ext uri="{FF2B5EF4-FFF2-40B4-BE49-F238E27FC236}">
                <a16:creationId xmlns:a16="http://schemas.microsoft.com/office/drawing/2014/main" id="{FDCB2AE1-145C-0BDB-4DD9-3B9E3387437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229600" y="2317750"/>
            <a:ext cx="3962400" cy="2222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2" name="Titolo 1"/>
          <p:cNvSpPr>
            <a:spLocks noGrp="1"/>
          </p:cNvSpPr>
          <p:nvPr>
            <p:ph type="ctrTitle"/>
          </p:nvPr>
        </p:nvSpPr>
        <p:spPr/>
        <p:txBody>
          <a:bodyPr/>
          <a:lstStyle/>
          <a:p>
            <a:r>
              <a:rPr lang="en-CA" noProof="0" dirty="0"/>
              <a:t>Specific types of biases</a:t>
            </a:r>
          </a:p>
        </p:txBody>
      </p:sp>
      <p:sp>
        <p:nvSpPr>
          <p:cNvPr id="3" name="TextBox 2">
            <a:extLst>
              <a:ext uri="{FF2B5EF4-FFF2-40B4-BE49-F238E27FC236}">
                <a16:creationId xmlns:a16="http://schemas.microsoft.com/office/drawing/2014/main" id="{62FBE543-6798-9316-0408-4755308CBAA9}"/>
              </a:ext>
            </a:extLst>
          </p:cNvPr>
          <p:cNvSpPr txBox="1"/>
          <p:nvPr/>
        </p:nvSpPr>
        <p:spPr>
          <a:xfrm>
            <a:off x="609600" y="6349145"/>
            <a:ext cx="557235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Source: Based on https://</a:t>
            </a:r>
            <a:r>
              <a:rPr kumimoji="0" lang="en-GB" sz="1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developers.google.com</a:t>
            </a:r>
            <a:r>
              <a:rPr kumimoji="0" lang="en-GB"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/machine-learning/crash-course/fairness/types-of-bias</a:t>
            </a:r>
            <a:endParaRPr kumimoji="0" lang="en-GB" sz="1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8" descr="A picture containing website&#10;&#10;Description automatically generated">
            <a:extLst>
              <a:ext uri="{FF2B5EF4-FFF2-40B4-BE49-F238E27FC236}">
                <a16:creationId xmlns:a16="http://schemas.microsoft.com/office/drawing/2014/main" id="{F7D85F16-8DE2-2D27-A813-9CAA7899242E}"/>
              </a:ext>
            </a:extLst>
          </p:cNvPr>
          <p:cNvPicPr>
            <a:picLocks noChangeAspect="1"/>
          </p:cNvPicPr>
          <p:nvPr/>
        </p:nvPicPr>
        <p:blipFill>
          <a:blip r:embed="rId3"/>
          <a:stretch>
            <a:fillRect/>
          </a:stretch>
        </p:blipFill>
        <p:spPr>
          <a:xfrm>
            <a:off x="636733" y="1603366"/>
            <a:ext cx="5919624" cy="2842510"/>
          </a:xfrm>
          <a:prstGeom prst="rect">
            <a:avLst/>
          </a:prstGeom>
        </p:spPr>
      </p:pic>
      <p:sp>
        <p:nvSpPr>
          <p:cNvPr id="13" name="Rectangle 12">
            <a:extLst>
              <a:ext uri="{FF2B5EF4-FFF2-40B4-BE49-F238E27FC236}">
                <a16:creationId xmlns:a16="http://schemas.microsoft.com/office/drawing/2014/main" id="{3F20E78A-3EDF-E231-00FD-7DF0C492007A}"/>
              </a:ext>
            </a:extLst>
          </p:cNvPr>
          <p:cNvSpPr/>
          <p:nvPr/>
        </p:nvSpPr>
        <p:spPr>
          <a:xfrm>
            <a:off x="2238298" y="4753471"/>
            <a:ext cx="2013439" cy="501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Reporting and selection bias</a:t>
            </a:r>
          </a:p>
        </p:txBody>
      </p:sp>
      <p:sp>
        <p:nvSpPr>
          <p:cNvPr id="14" name="TextBox 13">
            <a:extLst>
              <a:ext uri="{FF2B5EF4-FFF2-40B4-BE49-F238E27FC236}">
                <a16:creationId xmlns:a16="http://schemas.microsoft.com/office/drawing/2014/main" id="{87C21FC9-F201-9225-1269-11CE8808648B}"/>
              </a:ext>
            </a:extLst>
          </p:cNvPr>
          <p:cNvSpPr txBox="1"/>
          <p:nvPr/>
        </p:nvSpPr>
        <p:spPr>
          <a:xfrm>
            <a:off x="1642695" y="5443951"/>
            <a:ext cx="33938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 frequency of events does not accurately reflect their real-world frequency</a:t>
            </a:r>
          </a:p>
        </p:txBody>
      </p:sp>
      <p:sp>
        <p:nvSpPr>
          <p:cNvPr id="16" name="Rectangle 15">
            <a:extLst>
              <a:ext uri="{FF2B5EF4-FFF2-40B4-BE49-F238E27FC236}">
                <a16:creationId xmlns:a16="http://schemas.microsoft.com/office/drawing/2014/main" id="{3B0C67C6-622E-669D-0321-B515A9833B9A}"/>
              </a:ext>
            </a:extLst>
          </p:cNvPr>
          <p:cNvSpPr/>
          <p:nvPr/>
        </p:nvSpPr>
        <p:spPr>
          <a:xfrm>
            <a:off x="7769781" y="4753471"/>
            <a:ext cx="2013439" cy="501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Automation bias</a:t>
            </a:r>
          </a:p>
        </p:txBody>
      </p:sp>
      <p:pic>
        <p:nvPicPr>
          <p:cNvPr id="18" name="Picture 17" descr="Two people looking at a computer screen&#10;&#10;Description automatically generated">
            <a:extLst>
              <a:ext uri="{FF2B5EF4-FFF2-40B4-BE49-F238E27FC236}">
                <a16:creationId xmlns:a16="http://schemas.microsoft.com/office/drawing/2014/main" id="{A04EEDFE-4BA8-46C1-680D-8563A21AA4A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979629" y="1603367"/>
            <a:ext cx="3593744" cy="2395829"/>
          </a:xfrm>
          <a:prstGeom prst="rect">
            <a:avLst/>
          </a:prstGeom>
        </p:spPr>
      </p:pic>
      <p:sp>
        <p:nvSpPr>
          <p:cNvPr id="20" name="TextBox 19">
            <a:extLst>
              <a:ext uri="{FF2B5EF4-FFF2-40B4-BE49-F238E27FC236}">
                <a16:creationId xmlns:a16="http://schemas.microsoft.com/office/drawing/2014/main" id="{EB830526-92EB-83D4-FCC7-733B6B572406}"/>
              </a:ext>
            </a:extLst>
          </p:cNvPr>
          <p:cNvSpPr txBox="1"/>
          <p:nvPr/>
        </p:nvSpPr>
        <p:spPr>
          <a:xfrm>
            <a:off x="7079586" y="5443951"/>
            <a:ext cx="33938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Tendency to favour AI-generated results irrespective of error rates</a:t>
            </a:r>
          </a:p>
        </p:txBody>
      </p:sp>
    </p:spTree>
    <p:extLst>
      <p:ext uri="{BB962C8B-B14F-4D97-AF65-F5344CB8AC3E}">
        <p14:creationId xmlns:p14="http://schemas.microsoft.com/office/powerpoint/2010/main" val="286815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animBg="1"/>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2" name="Titolo 1"/>
          <p:cNvSpPr>
            <a:spLocks noGrp="1"/>
          </p:cNvSpPr>
          <p:nvPr>
            <p:ph type="ctrTitle"/>
          </p:nvPr>
        </p:nvSpPr>
        <p:spPr/>
        <p:txBody>
          <a:bodyPr/>
          <a:lstStyle/>
          <a:p>
            <a:r>
              <a:rPr lang="en-CA" noProof="0" dirty="0"/>
              <a:t>Specific types of biases</a:t>
            </a:r>
          </a:p>
        </p:txBody>
      </p:sp>
      <p:sp>
        <p:nvSpPr>
          <p:cNvPr id="3" name="TextBox 2">
            <a:extLst>
              <a:ext uri="{FF2B5EF4-FFF2-40B4-BE49-F238E27FC236}">
                <a16:creationId xmlns:a16="http://schemas.microsoft.com/office/drawing/2014/main" id="{62FBE543-6798-9316-0408-4755308CBAA9}"/>
              </a:ext>
            </a:extLst>
          </p:cNvPr>
          <p:cNvSpPr txBox="1"/>
          <p:nvPr/>
        </p:nvSpPr>
        <p:spPr>
          <a:xfrm>
            <a:off x="609600" y="6349145"/>
            <a:ext cx="534633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Based on https://</a:t>
            </a:r>
            <a:r>
              <a:rPr kumimoji="0" lang="en-GB" sz="1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developers.google.com</a:t>
            </a:r>
            <a:r>
              <a:rPr kumimoji="0" lang="en-GB"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/machine-learning/crash-course/fairness/types-of-bias</a:t>
            </a:r>
            <a:endParaRPr kumimoji="0" lang="en-GB" sz="10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Rectangle 12">
            <a:extLst>
              <a:ext uri="{FF2B5EF4-FFF2-40B4-BE49-F238E27FC236}">
                <a16:creationId xmlns:a16="http://schemas.microsoft.com/office/drawing/2014/main" id="{3F20E78A-3EDF-E231-00FD-7DF0C492007A}"/>
              </a:ext>
            </a:extLst>
          </p:cNvPr>
          <p:cNvSpPr/>
          <p:nvPr/>
        </p:nvSpPr>
        <p:spPr>
          <a:xfrm>
            <a:off x="2074982" y="4159175"/>
            <a:ext cx="2529255" cy="501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Group attribution bias</a:t>
            </a:r>
          </a:p>
        </p:txBody>
      </p:sp>
      <p:sp>
        <p:nvSpPr>
          <p:cNvPr id="14" name="TextBox 13">
            <a:extLst>
              <a:ext uri="{FF2B5EF4-FFF2-40B4-BE49-F238E27FC236}">
                <a16:creationId xmlns:a16="http://schemas.microsoft.com/office/drawing/2014/main" id="{87C21FC9-F201-9225-1269-11CE8808648B}"/>
              </a:ext>
            </a:extLst>
          </p:cNvPr>
          <p:cNvSpPr txBox="1"/>
          <p:nvPr/>
        </p:nvSpPr>
        <p:spPr>
          <a:xfrm>
            <a:off x="1112589" y="4779485"/>
            <a:ext cx="445403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Preference to members of groups to which we also belong or share characteristics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Tendency to stereotype members of groups that we don’t belong to (as if such a group was more uniform)</a:t>
            </a:r>
          </a:p>
        </p:txBody>
      </p:sp>
      <p:sp>
        <p:nvSpPr>
          <p:cNvPr id="16" name="Rectangle 15">
            <a:extLst>
              <a:ext uri="{FF2B5EF4-FFF2-40B4-BE49-F238E27FC236}">
                <a16:creationId xmlns:a16="http://schemas.microsoft.com/office/drawing/2014/main" id="{3B0C67C6-622E-669D-0321-B515A9833B9A}"/>
              </a:ext>
            </a:extLst>
          </p:cNvPr>
          <p:cNvSpPr/>
          <p:nvPr/>
        </p:nvSpPr>
        <p:spPr>
          <a:xfrm>
            <a:off x="7845670" y="4159175"/>
            <a:ext cx="2013439" cy="501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Implicit bias</a:t>
            </a:r>
          </a:p>
        </p:txBody>
      </p:sp>
      <p:pic>
        <p:nvPicPr>
          <p:cNvPr id="3074" name="Picture 2" descr="China campus students visit Ctrip global HQ - SKEMA Business School">
            <a:extLst>
              <a:ext uri="{FF2B5EF4-FFF2-40B4-BE49-F238E27FC236}">
                <a16:creationId xmlns:a16="http://schemas.microsoft.com/office/drawing/2014/main" id="{AAFAFF67-0FCF-9BC1-D905-C7E8891F0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580" y="1752879"/>
            <a:ext cx="2096803" cy="20968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ille Campus | EDHEC BUSINESS SCHOOL">
            <a:extLst>
              <a:ext uri="{FF2B5EF4-FFF2-40B4-BE49-F238E27FC236}">
                <a16:creationId xmlns:a16="http://schemas.microsoft.com/office/drawing/2014/main" id="{1F91A4DE-E1EB-3B9C-6F82-DBC2807993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3383" y="2022001"/>
            <a:ext cx="2726223" cy="150070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American Pit Bull Terrier [Everything You Need to Know] | All Things Dogs">
            <a:extLst>
              <a:ext uri="{FF2B5EF4-FFF2-40B4-BE49-F238E27FC236}">
                <a16:creationId xmlns:a16="http://schemas.microsoft.com/office/drawing/2014/main" id="{0C3A58F4-2C6C-6E20-6A78-0EFEE6D84D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5617" y="2094582"/>
            <a:ext cx="2350884" cy="176316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LE GOLDEN RETRIEVER -">
            <a:extLst>
              <a:ext uri="{FF2B5EF4-FFF2-40B4-BE49-F238E27FC236}">
                <a16:creationId xmlns:a16="http://schemas.microsoft.com/office/drawing/2014/main" id="{C4B6F573-9D2C-2AA6-F3FD-69727C411D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501" y="2101507"/>
            <a:ext cx="3121795" cy="17562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4A05B78-1A34-BEE4-CE95-63BF205DFFBA}"/>
              </a:ext>
            </a:extLst>
          </p:cNvPr>
          <p:cNvSpPr txBox="1"/>
          <p:nvPr/>
        </p:nvSpPr>
        <p:spPr>
          <a:xfrm>
            <a:off x="6802473" y="5027687"/>
            <a:ext cx="39480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202124"/>
                </a:solidFill>
                <a:effectLst/>
                <a:uLnTx/>
                <a:uFillTx/>
                <a:latin typeface="Calibri" panose="020F0502020204030204" pitchFamily="34" charset="0"/>
                <a:cs typeface="Calibri" panose="020F0502020204030204" pitchFamily="34" charset="0"/>
                <a:sym typeface="Arial"/>
              </a:rPr>
              <a:t>Assumptions are made based on one's own mental models and personal experiences that do not necessarily apply more generally</a:t>
            </a:r>
            <a:endParaRPr kumimoji="0" lang="en-GB"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77582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animBg="1"/>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032b5a5bbb_0_806"/>
          <p:cNvSpPr txBox="1">
            <a:spLocks noGrp="1"/>
          </p:cNvSpPr>
          <p:nvPr>
            <p:ph type="ctrTitle"/>
          </p:nvPr>
        </p:nvSpPr>
        <p:spPr>
          <a:xfrm>
            <a:off x="838200" y="673046"/>
            <a:ext cx="10460400" cy="69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7433C"/>
              </a:buClr>
              <a:buSzPts val="4000"/>
              <a:buFont typeface="Arial"/>
              <a:buNone/>
            </a:pPr>
            <a:r>
              <a:rPr lang="en-CA" noProof="0" dirty="0"/>
              <a:t>Tay</a:t>
            </a:r>
          </a:p>
        </p:txBody>
      </p:sp>
      <p:sp>
        <p:nvSpPr>
          <p:cNvPr id="4" name="Rectangle 1"/>
          <p:cNvSpPr>
            <a:spLocks noChangeArrowheads="1"/>
          </p:cNvSpPr>
          <p:nvPr/>
        </p:nvSpPr>
        <p:spPr bwMode="auto">
          <a:xfrm>
            <a:off x="4073608" y="1327789"/>
            <a:ext cx="7224992"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br>
              <a:rPr kumimoji="0" lang="en-GB" altLang="it-IT" sz="10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endParaRPr kumimoji="0" lang="en-GB" altLang="it-IT"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In 2016, Microsoft launched Tay, an AI system that was supposed to mimic the behaviour of a teenager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br>
              <a:rPr kumimoji="0" lang="en-GB" altLang="it-IT"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r>
              <a:rPr kumimoji="0" lang="en-GB" altLang="it-IT"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Learning from interaction with Twitter users, Tay began posting racist messages</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GB" altLang="it-IT"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endParaRPr kumimoji="0" lang="en-GB" altLang="it-IT"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2050" name="Picture 2" descr="Risultato immagini per tay artificial intellig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400" y="1661646"/>
            <a:ext cx="2828925" cy="160972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Risultato immagini per tay artificial intellig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5796" y="3586628"/>
            <a:ext cx="5419165" cy="28286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Ray Kurzweil	</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p:txBody>
          <a:bodyPr/>
          <a:lstStyle/>
          <a:p>
            <a:r>
              <a:rPr lang="en-US" dirty="0"/>
              <a:t>According to Kurzweil, who elaborates a concept from science fiction author Vernon Vinge, the Singularity is the arrival point of evolution </a:t>
            </a:r>
            <a:r>
              <a:rPr lang="en-US" dirty="0">
                <a:sym typeface="Wingdings" panose="05000000000000000000" pitchFamily="2" charset="2"/>
              </a:rPr>
              <a:t> </a:t>
            </a:r>
            <a:r>
              <a:rPr lang="en-US" b="1" dirty="0">
                <a:sym typeface="Wingdings" panose="05000000000000000000" pitchFamily="2" charset="2"/>
              </a:rPr>
              <a:t>the point when machines start to develop themselves (evolve)</a:t>
            </a:r>
            <a:endParaRPr lang="fr-FR" dirty="0"/>
          </a:p>
          <a:p>
            <a:r>
              <a:rPr lang="en-US" b="1" dirty="0"/>
              <a:t>«technological development is a consequence and a continuation of biological development»</a:t>
            </a:r>
            <a:endParaRPr lang="fr-FR" b="1" dirty="0"/>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GB"/>
              <a:t>The Singularity</a:t>
            </a:r>
            <a:endParaRPr lang="en-GB" dirty="0"/>
          </a:p>
        </p:txBody>
      </p:sp>
      <p:pic>
        <p:nvPicPr>
          <p:cNvPr id="7" name="Picture 10" descr="Risultato immagini per singularity is n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111" y="3253492"/>
            <a:ext cx="3163366" cy="316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Risultato immagini per matri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6758" y="4035075"/>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p:nvPr/>
        </p:nvSpPr>
        <p:spPr>
          <a:xfrm flipH="1">
            <a:off x="7152779" y="3523736"/>
            <a:ext cx="41454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0000"/>
                </a:solidFill>
                <a:effectLst/>
                <a:uLnTx/>
                <a:uFillTx/>
                <a:latin typeface="Calibri" panose="020F0502020204030204"/>
                <a:ea typeface="+mn-ea"/>
                <a:cs typeface="+mn-cs"/>
              </a:rPr>
              <a:t>Singularity may have already happened!</a:t>
            </a:r>
          </a:p>
        </p:txBody>
      </p:sp>
      <p:pic>
        <p:nvPicPr>
          <p:cNvPr id="1026" name="Picture 2" descr="Ray Kurzweil's Predictions Persist">
            <a:extLst>
              <a:ext uri="{FF2B5EF4-FFF2-40B4-BE49-F238E27FC236}">
                <a16:creationId xmlns:a16="http://schemas.microsoft.com/office/drawing/2014/main" id="{E7BF4ED4-C94A-3DDF-1D16-27BFEB1C27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8345" y="3429806"/>
            <a:ext cx="1875126" cy="28107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550552D-F249-6F40-3783-3C528F60880E}"/>
              </a:ext>
            </a:extLst>
          </p:cNvPr>
          <p:cNvSpPr txBox="1"/>
          <p:nvPr/>
        </p:nvSpPr>
        <p:spPr>
          <a:xfrm>
            <a:off x="5472366" y="6184954"/>
            <a:ext cx="49885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2005</a:t>
            </a:r>
          </a:p>
        </p:txBody>
      </p:sp>
    </p:spTree>
    <p:extLst>
      <p:ext uri="{BB962C8B-B14F-4D97-AF65-F5344CB8AC3E}">
        <p14:creationId xmlns:p14="http://schemas.microsoft.com/office/powerpoint/2010/main" val="333008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032b5a5bbb_0_624"/>
          <p:cNvSpPr txBox="1">
            <a:spLocks noGrp="1"/>
          </p:cNvSpPr>
          <p:nvPr>
            <p:ph type="ctrTitle"/>
          </p:nvPr>
        </p:nvSpPr>
        <p:spPr>
          <a:xfrm>
            <a:off x="838200" y="659599"/>
            <a:ext cx="10460400" cy="69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7433C"/>
              </a:buClr>
              <a:buSzPts val="4000"/>
              <a:buFont typeface="Arial"/>
              <a:buNone/>
            </a:pPr>
            <a:r>
              <a:rPr lang="en-CA" noProof="0" dirty="0"/>
              <a:t>Bob and Alice</a:t>
            </a:r>
          </a:p>
        </p:txBody>
      </p:sp>
      <p:sp>
        <p:nvSpPr>
          <p:cNvPr id="351" name="Google Shape;351;g2032b5a5bbb_0_624"/>
          <p:cNvSpPr txBox="1">
            <a:spLocks noGrp="1"/>
          </p:cNvSpPr>
          <p:nvPr>
            <p:ph type="body" idx="1"/>
          </p:nvPr>
        </p:nvSpPr>
        <p:spPr>
          <a:xfrm>
            <a:off x="698649" y="1509527"/>
            <a:ext cx="5965630" cy="3558600"/>
          </a:xfrm>
          <a:prstGeom prst="rect">
            <a:avLst/>
          </a:prstGeom>
          <a:noFill/>
          <a:ln>
            <a:noFill/>
          </a:ln>
        </p:spPr>
        <p:txBody>
          <a:bodyPr spcFirstLastPara="1" wrap="square" lIns="91425" tIns="45700" rIns="91425" bIns="45700" anchor="t" anchorCtr="0">
            <a:noAutofit/>
          </a:bodyPr>
          <a:lstStyle/>
          <a:p>
            <a:pPr marL="0" lvl="0" indent="0">
              <a:spcBef>
                <a:spcPts val="0"/>
              </a:spcBef>
            </a:pPr>
            <a:r>
              <a:rPr lang="en-CA" b="1" noProof="0" dirty="0"/>
              <a:t>In June/July 2017, a Facebook experiment made the headlines</a:t>
            </a:r>
          </a:p>
          <a:p>
            <a:pPr marL="0" lvl="0" indent="0">
              <a:spcBef>
                <a:spcPts val="0"/>
              </a:spcBef>
            </a:pPr>
            <a:endParaRPr lang="en-CA" noProof="0" dirty="0"/>
          </a:p>
          <a:p>
            <a:pPr marL="0" lvl="0" indent="0">
              <a:spcBef>
                <a:spcPts val="0"/>
              </a:spcBef>
            </a:pPr>
            <a:r>
              <a:rPr lang="en-CA" noProof="0" dirty="0"/>
              <a:t>The “AI-persons” Bob and Alice were shut down after they started talking to each other in an unintelligible language</a:t>
            </a:r>
          </a:p>
          <a:p>
            <a:pPr marL="0" lvl="0" indent="0">
              <a:spcBef>
                <a:spcPts val="0"/>
              </a:spcBef>
            </a:pPr>
            <a:endParaRPr lang="en-CA" dirty="0"/>
          </a:p>
          <a:p>
            <a:pPr marL="0" lvl="0" indent="0">
              <a:spcBef>
                <a:spcPts val="0"/>
              </a:spcBef>
            </a:pPr>
            <a:r>
              <a:rPr lang="en-CA" dirty="0"/>
              <a:t>Negotiating robot t</a:t>
            </a:r>
            <a:r>
              <a:rPr lang="en-CA" noProof="0" dirty="0"/>
              <a:t>rained to maximize gain, in this case, hats </a:t>
            </a:r>
            <a:endParaRPr lang="en-CA" dirty="0"/>
          </a:p>
          <a:p>
            <a:pPr marL="0" lvl="0" indent="0">
              <a:spcBef>
                <a:spcPts val="0"/>
              </a:spcBef>
            </a:pPr>
            <a:endParaRPr lang="en-CA" noProof="0" dirty="0"/>
          </a:p>
          <a:p>
            <a:pPr marL="0" lvl="0" indent="0">
              <a:spcBef>
                <a:spcPts val="0"/>
              </a:spcBef>
            </a:pPr>
            <a:r>
              <a:rPr lang="en-CA" noProof="0" dirty="0"/>
              <a:t>    without understanding anything</a:t>
            </a:r>
          </a:p>
          <a:p>
            <a:pPr marL="0" lvl="0" indent="0">
              <a:spcBef>
                <a:spcPts val="0"/>
              </a:spcBef>
            </a:pPr>
            <a:endParaRPr lang="en-CA" dirty="0"/>
          </a:p>
          <a:p>
            <a:pPr marL="0" lvl="0" indent="0">
              <a:spcBef>
                <a:spcPts val="0"/>
              </a:spcBef>
            </a:pPr>
            <a:r>
              <a:rPr lang="en-CA" noProof="0" dirty="0"/>
              <a:t>Scores were assigned during training</a:t>
            </a:r>
          </a:p>
        </p:txBody>
      </p:sp>
      <p:pic>
        <p:nvPicPr>
          <p:cNvPr id="1027" name="Picture 3" descr="https://lh6.googleusercontent.com/kWIO5xuiZjlVc3GkKtkGGunJ2icYAiXBBxxpGxQ79mu4ZQiwA0HuPyn0mEfZ--8VFl-HyumYLlKjDPyEcOuzj2k3Wfd9QhEUoXkOlkt7tITVHdA7KzfdT5CQn3pg67A0h48KwbW97Drj8wrEvL8AAQ=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49" y="4417226"/>
            <a:ext cx="7010400" cy="17811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lh6.googleusercontent.com/UNuK1PEJbVZTIP75pCMdQXKOGiIxyc-N2oACN311-bdJ0FOdArE3CjDCct-1czm5017VNi2Rf6T1u-tgyYQ-HTWCvFuC_8SFcbFCNVAG0BnNCoCF4ez_GKXcGA6qVCsErSmA-yyd_uebDg7Ice3MHg=s2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795" y="1509527"/>
            <a:ext cx="4135556" cy="23531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5D2F672-4101-022A-49BB-651B769EC525}"/>
              </a:ext>
            </a:extLst>
          </p:cNvPr>
          <p:cNvSpPr txBox="1"/>
          <p:nvPr/>
        </p:nvSpPr>
        <p:spPr>
          <a:xfrm>
            <a:off x="838200" y="6358759"/>
            <a:ext cx="839685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rPr>
              <a:t>https://towardsdatascience.com/the-truth-behind-facebook-ai-inventing-a-new-language-37c5d680e5a7 </a:t>
            </a:r>
          </a:p>
        </p:txBody>
      </p:sp>
      <p:sp>
        <p:nvSpPr>
          <p:cNvPr id="3" name="TextBox 2">
            <a:extLst>
              <a:ext uri="{FF2B5EF4-FFF2-40B4-BE49-F238E27FC236}">
                <a16:creationId xmlns:a16="http://schemas.microsoft.com/office/drawing/2014/main" id="{910C189C-2447-7F3A-D384-8F82F07E99EF}"/>
              </a:ext>
            </a:extLst>
          </p:cNvPr>
          <p:cNvSpPr txBox="1"/>
          <p:nvPr/>
        </p:nvSpPr>
        <p:spPr>
          <a:xfrm>
            <a:off x="8141974" y="4109449"/>
            <a:ext cx="35846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400" b="0" i="0" u="none" strike="noStrike" kern="0" cap="none" spc="0" normalizeH="0" baseline="0" noProof="0" dirty="0">
                <a:ln>
                  <a:noFill/>
                </a:ln>
                <a:solidFill>
                  <a:srgbClr val="000000"/>
                </a:solidFill>
                <a:effectLst/>
                <a:uLnTx/>
                <a:uFillTx/>
                <a:latin typeface="Arial"/>
                <a:cs typeface="Arial"/>
                <a:sym typeface="Arial"/>
              </a:rPr>
              <a:t>(something more useless than threatening)</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2032b5a5bbb_0_800"/>
          <p:cNvSpPr txBox="1">
            <a:spLocks noGrp="1"/>
          </p:cNvSpPr>
          <p:nvPr>
            <p:ph type="ctrTitle"/>
          </p:nvPr>
        </p:nvSpPr>
        <p:spPr>
          <a:xfrm>
            <a:off x="838200" y="673046"/>
            <a:ext cx="10460400" cy="69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7433C"/>
              </a:buClr>
              <a:buSzPts val="4000"/>
              <a:buFont typeface="Arial"/>
              <a:buNone/>
            </a:pPr>
            <a:r>
              <a:rPr lang="en-CA" noProof="0" dirty="0"/>
              <a:t>Amazon’s AI for recruitment</a:t>
            </a:r>
          </a:p>
        </p:txBody>
      </p:sp>
      <p:sp>
        <p:nvSpPr>
          <p:cNvPr id="4" name="Rectangle 1"/>
          <p:cNvSpPr>
            <a:spLocks noChangeArrowheads="1"/>
          </p:cNvSpPr>
          <p:nvPr/>
        </p:nvSpPr>
        <p:spPr bwMode="auto">
          <a:xfrm>
            <a:off x="4419600" y="1157957"/>
            <a:ext cx="675710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a:t>
            </a:r>
            <a:br>
              <a:rPr kumimoji="0" lang="en-GB" altLang="it-IT"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endParaRPr kumimoji="0" lang="en-GB" altLang="it-IT"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2017/2018: Amazon developed an AI system that was supposed to read the resumes of job applicants and select the best ones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it-IT"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This was due to the association with the male gender of some words/attributes that appeared in resumes with desirable characteristics (e.g., «executed», «captured», «leader»…)</a:t>
            </a:r>
            <a:endParaRPr kumimoji="0" lang="en-GB" altLang="it-IT"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GB" altLang="it-IT"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br>
            <a:endParaRPr kumimoji="0" lang="en-GB" altLang="it-IT"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pic>
        <p:nvPicPr>
          <p:cNvPr id="3074" name="Picture 2" descr="Risultato immagini per amazon resume artificial intelligence ge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298" y="1838181"/>
            <a:ext cx="2562225" cy="17811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 text, application, email&#10;&#10;Description automatically generated">
            <a:extLst>
              <a:ext uri="{FF2B5EF4-FFF2-40B4-BE49-F238E27FC236}">
                <a16:creationId xmlns:a16="http://schemas.microsoft.com/office/drawing/2014/main" id="{D4CB13B4-A020-924D-394F-CFE0C4EDACD4}"/>
              </a:ext>
            </a:extLst>
          </p:cNvPr>
          <p:cNvPicPr>
            <a:picLocks noChangeAspect="1"/>
          </p:cNvPicPr>
          <p:nvPr/>
        </p:nvPicPr>
        <p:blipFill>
          <a:blip r:embed="rId4"/>
          <a:stretch>
            <a:fillRect/>
          </a:stretch>
        </p:blipFill>
        <p:spPr>
          <a:xfrm>
            <a:off x="4419600" y="3577442"/>
            <a:ext cx="7772400" cy="3280558"/>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2032b5a5bbb_0_800"/>
          <p:cNvSpPr txBox="1">
            <a:spLocks noGrp="1"/>
          </p:cNvSpPr>
          <p:nvPr>
            <p:ph type="ctrTitle"/>
          </p:nvPr>
        </p:nvSpPr>
        <p:spPr>
          <a:xfrm>
            <a:off x="838200" y="673046"/>
            <a:ext cx="10460400" cy="69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7433C"/>
              </a:buClr>
              <a:buSzPts val="4000"/>
              <a:buFont typeface="Arial"/>
              <a:buNone/>
            </a:pPr>
            <a:r>
              <a:rPr lang="en-CA" noProof="0" dirty="0"/>
              <a:t>Amazon’s AI for recruitment</a:t>
            </a:r>
          </a:p>
        </p:txBody>
      </p:sp>
      <p:pic>
        <p:nvPicPr>
          <p:cNvPr id="3074" name="Picture 2" descr="Risultato immagini per amazon resume artificial intelligence ge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489" y="2350963"/>
            <a:ext cx="2562225" cy="17811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hart, bar chart&#10;&#10;Description automatically generated">
            <a:extLst>
              <a:ext uri="{FF2B5EF4-FFF2-40B4-BE49-F238E27FC236}">
                <a16:creationId xmlns:a16="http://schemas.microsoft.com/office/drawing/2014/main" id="{B476AD84-7151-9512-7530-DF6055596214}"/>
              </a:ext>
            </a:extLst>
          </p:cNvPr>
          <p:cNvPicPr>
            <a:picLocks noChangeAspect="1"/>
          </p:cNvPicPr>
          <p:nvPr/>
        </p:nvPicPr>
        <p:blipFill>
          <a:blip r:embed="rId4"/>
          <a:stretch>
            <a:fillRect/>
          </a:stretch>
        </p:blipFill>
        <p:spPr>
          <a:xfrm>
            <a:off x="5084257" y="1495264"/>
            <a:ext cx="3957072" cy="5273749"/>
          </a:xfrm>
          <a:prstGeom prst="rect">
            <a:avLst/>
          </a:prstGeom>
        </p:spPr>
      </p:pic>
      <p:sp>
        <p:nvSpPr>
          <p:cNvPr id="2" name="TextBox 1">
            <a:extLst>
              <a:ext uri="{FF2B5EF4-FFF2-40B4-BE49-F238E27FC236}">
                <a16:creationId xmlns:a16="http://schemas.microsoft.com/office/drawing/2014/main" id="{A6B767D3-5C86-A6B2-0EE9-5EE1CCC0C257}"/>
              </a:ext>
            </a:extLst>
          </p:cNvPr>
          <p:cNvSpPr txBox="1"/>
          <p:nvPr/>
        </p:nvSpPr>
        <p:spPr>
          <a:xfrm>
            <a:off x="484921" y="4578146"/>
            <a:ext cx="4381328"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dirty="0">
                <a:ln>
                  <a:noFill/>
                </a:ln>
                <a:solidFill>
                  <a:srgbClr val="000000"/>
                </a:solidFill>
                <a:effectLst/>
                <a:uLnTx/>
                <a:uFillTx/>
                <a:latin typeface="Arial"/>
                <a:cs typeface="Arial"/>
                <a:sym typeface="Arial"/>
              </a:rPr>
              <a:t>Whole new area of research and development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dirty="0">
                <a:ln>
                  <a:noFill/>
                </a:ln>
                <a:solidFill>
                  <a:srgbClr val="000000"/>
                </a:solidFill>
                <a:effectLst/>
                <a:uLnTx/>
                <a:uFillTx/>
                <a:latin typeface="Arial"/>
                <a:cs typeface="Arial"/>
                <a:sym typeface="Arial"/>
              </a:rPr>
              <a:t> has emerged in AI and Data Science: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1" i="0" u="none" strike="noStrike" kern="0" cap="none" spc="0" normalizeH="0" baseline="0" noProof="0" dirty="0">
                <a:ln>
                  <a:noFill/>
                </a:ln>
                <a:solidFill>
                  <a:srgbClr val="FF0000"/>
                </a:solidFill>
                <a:effectLst/>
                <a:uLnTx/>
                <a:uFillTx/>
                <a:latin typeface="Arial"/>
                <a:cs typeface="Arial"/>
                <a:sym typeface="Arial"/>
              </a:rPr>
              <a:t>Fairness!</a:t>
            </a:r>
            <a:r>
              <a:rPr kumimoji="0" lang="en-CA" sz="1600" b="0" i="0" u="none" strike="noStrike" kern="0" cap="none" spc="0" normalizeH="0" baseline="0" noProof="0" dirty="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dirty="0">
                <a:ln>
                  <a:noFill/>
                </a:ln>
                <a:solidFill>
                  <a:srgbClr val="FF0000"/>
                </a:solidFill>
                <a:effectLst/>
                <a:uLnTx/>
                <a:uFillTx/>
                <a:latin typeface="Arial"/>
                <a:cs typeface="Arial"/>
                <a:sym typeface="Arial"/>
              </a:rPr>
              <a:t>Characterization, detection, enforcement</a:t>
            </a:r>
          </a:p>
        </p:txBody>
      </p:sp>
    </p:spTree>
    <p:extLst>
      <p:ext uri="{BB962C8B-B14F-4D97-AF65-F5344CB8AC3E}">
        <p14:creationId xmlns:p14="http://schemas.microsoft.com/office/powerpoint/2010/main" val="20994220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2032b5a5bbb_0_19"/>
          <p:cNvSpPr txBox="1">
            <a:spLocks noGrp="1"/>
          </p:cNvSpPr>
          <p:nvPr>
            <p:ph type="ctrTitle"/>
          </p:nvPr>
        </p:nvSpPr>
        <p:spPr>
          <a:xfrm>
            <a:off x="838200" y="1069465"/>
            <a:ext cx="10460400" cy="69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7433C"/>
              </a:buClr>
              <a:buSzPts val="4000"/>
              <a:buFont typeface="Arial"/>
              <a:buNone/>
            </a:pPr>
            <a:r>
              <a:rPr lang="en-CA" noProof="0" dirty="0">
                <a:solidFill>
                  <a:schemeClr val="accent1"/>
                </a:solidFill>
              </a:rPr>
              <a:t>Key risks regarding algorithm-based HR decision-making</a:t>
            </a:r>
            <a:endParaRPr lang="en-CA" noProof="0" dirty="0"/>
          </a:p>
        </p:txBody>
      </p:sp>
      <p:sp>
        <p:nvSpPr>
          <p:cNvPr id="12" name="Content Placeholder 2">
            <a:extLst>
              <a:ext uri="{FF2B5EF4-FFF2-40B4-BE49-F238E27FC236}">
                <a16:creationId xmlns:a16="http://schemas.microsoft.com/office/drawing/2014/main" id="{643ED478-EDEB-30F4-00D4-54AA753C8C91}"/>
              </a:ext>
            </a:extLst>
          </p:cNvPr>
          <p:cNvSpPr txBox="1">
            <a:spLocks/>
          </p:cNvSpPr>
          <p:nvPr/>
        </p:nvSpPr>
        <p:spPr>
          <a:xfrm>
            <a:off x="838200" y="1963271"/>
            <a:ext cx="7388076" cy="489472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14350" marR="0" lvl="0" indent="-285750" algn="l" defTabSz="914400" rtl="0" eaLnBrk="1" fontAlgn="auto" latinLnBrk="0" hangingPunct="1">
              <a:lnSpc>
                <a:spcPct val="150000"/>
              </a:lnSpc>
              <a:spcBef>
                <a:spcPts val="1000"/>
              </a:spcBef>
              <a:spcAft>
                <a:spcPts val="0"/>
              </a:spcAft>
              <a:buClr>
                <a:srgbClr val="000000"/>
              </a:buClr>
              <a:buSzPts val="18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sym typeface="Calibri"/>
              </a:rPr>
              <a:t>Marginalizing human sense-making in (what are often complex) decision-making processes.</a:t>
            </a:r>
          </a:p>
          <a:p>
            <a:pPr marL="514350" marR="0" lvl="0" indent="-285750" algn="l" defTabSz="914400" rtl="0" eaLnBrk="1" fontAlgn="auto" latinLnBrk="0" hangingPunct="1">
              <a:lnSpc>
                <a:spcPct val="150000"/>
              </a:lnSpc>
              <a:spcBef>
                <a:spcPts val="1000"/>
              </a:spcBef>
              <a:spcAft>
                <a:spcPts val="0"/>
              </a:spcAft>
              <a:buClr>
                <a:srgbClr val="000000"/>
              </a:buClr>
              <a:buSzPts val="18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sym typeface="Calibri"/>
              </a:rPr>
              <a:t>Training algorithms on ‘biased’ data that reinforces existing inequalities (e.g., gender).</a:t>
            </a:r>
          </a:p>
          <a:p>
            <a:pPr marL="514350" marR="0" lvl="0" indent="-285750" algn="l" defTabSz="914400" rtl="0" eaLnBrk="1" fontAlgn="auto" latinLnBrk="0" hangingPunct="1">
              <a:lnSpc>
                <a:spcPct val="150000"/>
              </a:lnSpc>
              <a:spcBef>
                <a:spcPts val="1000"/>
              </a:spcBef>
              <a:spcAft>
                <a:spcPts val="0"/>
              </a:spcAft>
              <a:buClr>
                <a:srgbClr val="000000"/>
              </a:buClr>
              <a:buSzPts val="18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sym typeface="Calibri"/>
              </a:rPr>
              <a:t>Increasing the scale of potential errors and damaging outcomes.</a:t>
            </a:r>
          </a:p>
          <a:p>
            <a:pPr marL="514350" marR="0" lvl="0" indent="-285750" algn="l" defTabSz="914400" rtl="0" eaLnBrk="1" fontAlgn="auto" latinLnBrk="0" hangingPunct="1">
              <a:lnSpc>
                <a:spcPct val="150000"/>
              </a:lnSpc>
              <a:spcBef>
                <a:spcPts val="1000"/>
              </a:spcBef>
              <a:spcAft>
                <a:spcPts val="0"/>
              </a:spcAft>
              <a:buClr>
                <a:srgbClr val="000000"/>
              </a:buClr>
              <a:buSzPts val="18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sym typeface="Calibri"/>
              </a:rPr>
              <a:t>Prioritizing cost and time reduction in managerial decisions over people’s well-being.</a:t>
            </a:r>
          </a:p>
        </p:txBody>
      </p:sp>
      <p:pic>
        <p:nvPicPr>
          <p:cNvPr id="13" name="Content Placeholder 8" descr="Shape&#10;&#10;Description automatically generated with medium confidence">
            <a:extLst>
              <a:ext uri="{FF2B5EF4-FFF2-40B4-BE49-F238E27FC236}">
                <a16:creationId xmlns:a16="http://schemas.microsoft.com/office/drawing/2014/main" id="{B2553434-43EF-833C-417F-99417B955FC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464018" y="1470212"/>
            <a:ext cx="3127524" cy="4351338"/>
          </a:xfrm>
          <a:prstGeom prst="rect">
            <a:avLst/>
          </a:prstGeom>
          <a:noFill/>
          <a:ln>
            <a:noFill/>
          </a:ln>
        </p:spPr>
      </p:pic>
      <p:sp>
        <p:nvSpPr>
          <p:cNvPr id="14" name="Rectangle 13">
            <a:extLst>
              <a:ext uri="{FF2B5EF4-FFF2-40B4-BE49-F238E27FC236}">
                <a16:creationId xmlns:a16="http://schemas.microsoft.com/office/drawing/2014/main" id="{0F24FB25-75B1-739F-E5C3-EA37A624C73C}"/>
              </a:ext>
            </a:extLst>
          </p:cNvPr>
          <p:cNvSpPr/>
          <p:nvPr/>
        </p:nvSpPr>
        <p:spPr>
          <a:xfrm>
            <a:off x="1020033" y="6028050"/>
            <a:ext cx="162576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panose="020B0606030504020204" pitchFamily="34" charset="0"/>
                <a:cs typeface="Calibri" panose="020F0502020204030204" pitchFamily="34" charset="0"/>
                <a:sym typeface="Arial"/>
              </a:rPr>
              <a:t>(</a:t>
            </a: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ea typeface="Open Sans" panose="020B0606030504020204" pitchFamily="34" charset="0"/>
                <a:cs typeface="Calibri" panose="020F0502020204030204" pitchFamily="34" charset="0"/>
                <a:sym typeface="Arial"/>
              </a:rPr>
              <a:t>Leicht-Deobald</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panose="020B0606030504020204" pitchFamily="34" charset="0"/>
                <a:cs typeface="Calibri" panose="020F0502020204030204" pitchFamily="34" charset="0"/>
                <a:sym typeface="Arial"/>
              </a:rPr>
              <a:t> et al. 2019)</a:t>
            </a:r>
            <a:endPar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750161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2032b5a5bbb_0_19"/>
          <p:cNvSpPr txBox="1">
            <a:spLocks noGrp="1"/>
          </p:cNvSpPr>
          <p:nvPr>
            <p:ph type="ctrTitle"/>
          </p:nvPr>
        </p:nvSpPr>
        <p:spPr>
          <a:xfrm>
            <a:off x="838200" y="1069465"/>
            <a:ext cx="10460400" cy="69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7433C"/>
              </a:buClr>
              <a:buSzPts val="4000"/>
              <a:buFont typeface="Arial"/>
              <a:buNone/>
            </a:pPr>
            <a:r>
              <a:rPr lang="en-CA" noProof="0" dirty="0">
                <a:solidFill>
                  <a:schemeClr val="accent1"/>
                </a:solidFill>
              </a:rPr>
              <a:t>Emerging AI applications in the insurance industry</a:t>
            </a:r>
            <a:endParaRPr lang="en-CA" noProof="0" dirty="0"/>
          </a:p>
        </p:txBody>
      </p:sp>
      <p:sp>
        <p:nvSpPr>
          <p:cNvPr id="12" name="Content Placeholder 2">
            <a:extLst>
              <a:ext uri="{FF2B5EF4-FFF2-40B4-BE49-F238E27FC236}">
                <a16:creationId xmlns:a16="http://schemas.microsoft.com/office/drawing/2014/main" id="{643ED478-EDEB-30F4-00D4-54AA753C8C91}"/>
              </a:ext>
            </a:extLst>
          </p:cNvPr>
          <p:cNvSpPr txBox="1">
            <a:spLocks/>
          </p:cNvSpPr>
          <p:nvPr/>
        </p:nvSpPr>
        <p:spPr>
          <a:xfrm>
            <a:off x="838200" y="1963271"/>
            <a:ext cx="5872072" cy="489472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marR="0" lvl="0" indent="-228600" algn="l" defTabSz="914400" rtl="0" eaLnBrk="1" fontAlgn="auto" latinLnBrk="0" hangingPunct="1">
              <a:lnSpc>
                <a:spcPct val="100000"/>
              </a:lnSpc>
              <a:spcBef>
                <a:spcPts val="1000"/>
              </a:spcBef>
              <a:spcAft>
                <a:spcPts val="0"/>
              </a:spcAft>
              <a:buClr>
                <a:srgbClr val="000000"/>
              </a:buClr>
              <a:buSzPts val="1800"/>
              <a:buFont typeface="Calibri" panose="020F050202020403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Customer services</a:t>
            </a:r>
          </a:p>
          <a:p>
            <a:pPr marL="457200" marR="0" lvl="0" indent="-228600" algn="l" defTabSz="914400" rtl="0" eaLnBrk="1" fontAlgn="auto" latinLnBrk="0" hangingPunct="1">
              <a:lnSpc>
                <a:spcPct val="100000"/>
              </a:lnSpc>
              <a:spcBef>
                <a:spcPts val="1000"/>
              </a:spcBef>
              <a:spcAft>
                <a:spcPts val="0"/>
              </a:spcAft>
              <a:buClr>
                <a:srgbClr val="000000"/>
              </a:buClr>
              <a:buSzPts val="1800"/>
              <a:buFont typeface="Calibri" panose="020F050202020403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Pricing based on risk assessment</a:t>
            </a:r>
          </a:p>
          <a:p>
            <a:pPr marL="457200" marR="0" lvl="0" indent="-228600" algn="l" defTabSz="914400" rtl="0" eaLnBrk="1" fontAlgn="auto" latinLnBrk="0" hangingPunct="1">
              <a:lnSpc>
                <a:spcPct val="100000"/>
              </a:lnSpc>
              <a:spcBef>
                <a:spcPts val="1000"/>
              </a:spcBef>
              <a:spcAft>
                <a:spcPts val="0"/>
              </a:spcAft>
              <a:buClr>
                <a:srgbClr val="000000"/>
              </a:buClr>
              <a:buSzPts val="1800"/>
              <a:buFont typeface="Calibri" panose="020F050202020403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Claims management</a:t>
            </a:r>
          </a:p>
          <a:p>
            <a:pPr marL="457200" marR="0" lvl="0" indent="-228600" algn="l" defTabSz="914400" rtl="0" eaLnBrk="1" fontAlgn="auto" latinLnBrk="0" hangingPunct="1">
              <a:lnSpc>
                <a:spcPct val="100000"/>
              </a:lnSpc>
              <a:spcBef>
                <a:spcPts val="1000"/>
              </a:spcBef>
              <a:spcAft>
                <a:spcPts val="0"/>
              </a:spcAft>
              <a:buClr>
                <a:srgbClr val="000000"/>
              </a:buClr>
              <a:buSzPts val="1800"/>
              <a:buFont typeface="Calibri" panose="020F050202020403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228600" algn="l" defTabSz="914400" rtl="0" eaLnBrk="1" fontAlgn="auto" latinLnBrk="0" hangingPunct="1">
              <a:lnSpc>
                <a:spcPct val="100000"/>
              </a:lnSpc>
              <a:spcBef>
                <a:spcPts val="1000"/>
              </a:spcBef>
              <a:spcAft>
                <a:spcPts val="0"/>
              </a:spcAft>
              <a:buClr>
                <a:srgbClr val="000000"/>
              </a:buClr>
              <a:buSzPts val="1800"/>
              <a:buFont typeface="Calibri" panose="020F050202020403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Based on customer data:</a:t>
            </a:r>
          </a:p>
          <a:p>
            <a:pPr marL="457200" marR="0" lvl="0" indent="-228600" algn="l" defTabSz="914400" rtl="0" eaLnBrk="1" fontAlgn="auto" latinLnBrk="0" hangingPunct="1">
              <a:lnSpc>
                <a:spcPct val="100000"/>
              </a:lnSpc>
              <a:spcBef>
                <a:spcPts val="1000"/>
              </a:spcBef>
              <a:spcAft>
                <a:spcPts val="0"/>
              </a:spcAft>
              <a:buClr>
                <a:srgbClr val="000000"/>
              </a:buClr>
              <a:buSzPts val="1800"/>
              <a:buFont typeface="Calibri" panose="020F050202020403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1" indent="-381000" algn="l" defTabSz="914400" rtl="0" eaLnBrk="1" fontAlgn="auto" latinLnBrk="0" hangingPunct="1">
              <a:lnSpc>
                <a:spcPct val="90000"/>
              </a:lnSpc>
              <a:spcBef>
                <a:spcPts val="500"/>
              </a:spcBef>
              <a:spcAft>
                <a:spcPts val="0"/>
              </a:spcAft>
              <a:buClr>
                <a:srgbClr val="000000"/>
              </a:buClr>
              <a:buSzPts val="2400"/>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Calibri"/>
                <a:ea typeface="Calibri"/>
                <a:cs typeface="Calibri"/>
                <a:sym typeface="Calibri"/>
              </a:rPr>
              <a:t>Directly provided by the customer</a:t>
            </a:r>
          </a:p>
          <a:p>
            <a:pPr marL="914400" marR="0" lvl="1" indent="-381000" algn="l" defTabSz="914400" rtl="0" eaLnBrk="1" fontAlgn="auto" latinLnBrk="0" hangingPunct="1">
              <a:lnSpc>
                <a:spcPct val="90000"/>
              </a:lnSpc>
              <a:spcBef>
                <a:spcPts val="500"/>
              </a:spcBef>
              <a:spcAft>
                <a:spcPts val="0"/>
              </a:spcAft>
              <a:buClr>
                <a:srgbClr val="000000"/>
              </a:buClr>
              <a:buSzPts val="2400"/>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Calibri"/>
                <a:ea typeface="Calibri"/>
                <a:cs typeface="Calibri"/>
                <a:sym typeface="Calibri"/>
              </a:rPr>
              <a:t>Observed (e.g. through monitoring devices)</a:t>
            </a:r>
          </a:p>
          <a:p>
            <a:pPr marL="914400" marR="0" lvl="1" indent="-381000" algn="l" defTabSz="914400" rtl="0" eaLnBrk="1" fontAlgn="auto" latinLnBrk="0" hangingPunct="1">
              <a:lnSpc>
                <a:spcPct val="90000"/>
              </a:lnSpc>
              <a:spcBef>
                <a:spcPts val="500"/>
              </a:spcBef>
              <a:spcAft>
                <a:spcPts val="0"/>
              </a:spcAft>
              <a:buClr>
                <a:srgbClr val="000000"/>
              </a:buClr>
              <a:buSzPts val="2400"/>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Calibri"/>
                <a:ea typeface="Calibri"/>
                <a:cs typeface="Calibri"/>
                <a:sym typeface="Calibri"/>
              </a:rPr>
              <a:t>Inferred (e.g. from social media profiles)</a:t>
            </a:r>
          </a:p>
          <a:p>
            <a:pPr marL="457200" marR="0" lvl="0" indent="-228600" algn="l" defTabSz="914400" rtl="0" eaLnBrk="1" fontAlgn="auto" latinLnBrk="0" hangingPunct="1">
              <a:lnSpc>
                <a:spcPct val="100000"/>
              </a:lnSpc>
              <a:spcBef>
                <a:spcPts val="1000"/>
              </a:spcBef>
              <a:spcAft>
                <a:spcPts val="0"/>
              </a:spcAft>
              <a:buClr>
                <a:srgbClr val="000000"/>
              </a:buClr>
              <a:buSzPts val="1800"/>
              <a:buFont typeface="Calibri" panose="020F050202020403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514350" marR="0" lvl="0" indent="-285750" algn="l" defTabSz="914400" rtl="0" eaLnBrk="1" fontAlgn="auto" latinLnBrk="0" hangingPunct="1">
              <a:lnSpc>
                <a:spcPct val="100000"/>
              </a:lnSpc>
              <a:spcBef>
                <a:spcPts val="1000"/>
              </a:spcBef>
              <a:spcAft>
                <a:spcPts val="0"/>
              </a:spcAft>
              <a:buClr>
                <a:srgbClr val="000000"/>
              </a:buClr>
              <a:buSzPts val="18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For example, adjust risk premia or refuse insurance based on health-related predictive AI systems</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sym typeface="Calibri"/>
            </a:endParaRPr>
          </a:p>
        </p:txBody>
      </p:sp>
      <p:pic>
        <p:nvPicPr>
          <p:cNvPr id="4" name="Picture 3" descr="A screenshot of a cell phone&#10;&#10;Description automatically generated">
            <a:extLst>
              <a:ext uri="{FF2B5EF4-FFF2-40B4-BE49-F238E27FC236}">
                <a16:creationId xmlns:a16="http://schemas.microsoft.com/office/drawing/2014/main" id="{38E5EA95-376F-B6D5-5FC6-5B62028E202C}"/>
              </a:ext>
            </a:extLst>
          </p:cNvPr>
          <p:cNvPicPr>
            <a:picLocks noChangeAspect="1"/>
          </p:cNvPicPr>
          <p:nvPr/>
        </p:nvPicPr>
        <p:blipFill rotWithShape="1">
          <a:blip r:embed="rId3"/>
          <a:srcRect r="2512" b="-2"/>
          <a:stretch/>
        </p:blipFill>
        <p:spPr>
          <a:xfrm>
            <a:off x="6651177" y="4183797"/>
            <a:ext cx="2218490" cy="1450758"/>
          </a:xfrm>
          <a:prstGeom prst="rect">
            <a:avLst/>
          </a:prstGeom>
        </p:spPr>
      </p:pic>
      <p:pic>
        <p:nvPicPr>
          <p:cNvPr id="5" name="Picture 4" descr="A close up of a hand holding a cellphone&#10;&#10;Description automatically generated">
            <a:extLst>
              <a:ext uri="{FF2B5EF4-FFF2-40B4-BE49-F238E27FC236}">
                <a16:creationId xmlns:a16="http://schemas.microsoft.com/office/drawing/2014/main" id="{C48D97C7-5BB2-DAB2-BB59-D497CE0B03E0}"/>
              </a:ext>
            </a:extLst>
          </p:cNvPr>
          <p:cNvPicPr>
            <a:picLocks noChangeAspect="1"/>
          </p:cNvPicPr>
          <p:nvPr/>
        </p:nvPicPr>
        <p:blipFill rotWithShape="1">
          <a:blip r:embed="rId4"/>
          <a:srcRect t="13422" r="-3" b="21182"/>
          <a:stretch/>
        </p:blipFill>
        <p:spPr>
          <a:xfrm>
            <a:off x="8839331" y="2055243"/>
            <a:ext cx="2218490" cy="1450758"/>
          </a:xfrm>
          <a:prstGeom prst="rect">
            <a:avLst/>
          </a:prstGeom>
        </p:spPr>
      </p:pic>
      <p:pic>
        <p:nvPicPr>
          <p:cNvPr id="6" name="Picture 5">
            <a:extLst>
              <a:ext uri="{FF2B5EF4-FFF2-40B4-BE49-F238E27FC236}">
                <a16:creationId xmlns:a16="http://schemas.microsoft.com/office/drawing/2014/main" id="{F92690BA-7254-832C-9649-48CDF675187F}"/>
              </a:ext>
            </a:extLst>
          </p:cNvPr>
          <p:cNvPicPr>
            <a:picLocks noChangeAspect="1"/>
          </p:cNvPicPr>
          <p:nvPr/>
        </p:nvPicPr>
        <p:blipFill>
          <a:blip r:embed="rId5"/>
          <a:stretch>
            <a:fillRect/>
          </a:stretch>
        </p:blipFill>
        <p:spPr>
          <a:xfrm>
            <a:off x="9006136" y="3974765"/>
            <a:ext cx="2051685" cy="1659790"/>
          </a:xfrm>
          <a:prstGeom prst="rect">
            <a:avLst/>
          </a:prstGeom>
        </p:spPr>
      </p:pic>
      <p:pic>
        <p:nvPicPr>
          <p:cNvPr id="7" name="Picture 6">
            <a:extLst>
              <a:ext uri="{FF2B5EF4-FFF2-40B4-BE49-F238E27FC236}">
                <a16:creationId xmlns:a16="http://schemas.microsoft.com/office/drawing/2014/main" id="{49794555-3DD4-A484-F41B-4628DBABD0E4}"/>
              </a:ext>
            </a:extLst>
          </p:cNvPr>
          <p:cNvPicPr>
            <a:picLocks noChangeAspect="1"/>
          </p:cNvPicPr>
          <p:nvPr/>
        </p:nvPicPr>
        <p:blipFill>
          <a:blip r:embed="rId6"/>
          <a:stretch>
            <a:fillRect/>
          </a:stretch>
        </p:blipFill>
        <p:spPr>
          <a:xfrm>
            <a:off x="6846741" y="1963271"/>
            <a:ext cx="1547378" cy="1899751"/>
          </a:xfrm>
          <a:prstGeom prst="rect">
            <a:avLst/>
          </a:prstGeom>
        </p:spPr>
      </p:pic>
    </p:spTree>
    <p:extLst>
      <p:ext uri="{BB962C8B-B14F-4D97-AF65-F5344CB8AC3E}">
        <p14:creationId xmlns:p14="http://schemas.microsoft.com/office/powerpoint/2010/main" val="41102079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2032b5a5bbb_0_19"/>
          <p:cNvSpPr txBox="1">
            <a:spLocks noGrp="1"/>
          </p:cNvSpPr>
          <p:nvPr>
            <p:ph type="ctrTitle"/>
          </p:nvPr>
        </p:nvSpPr>
        <p:spPr>
          <a:xfrm>
            <a:off x="5574481" y="4866765"/>
            <a:ext cx="5228828" cy="69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7433C"/>
              </a:buClr>
              <a:buSzPts val="4000"/>
              <a:buFont typeface="Arial"/>
              <a:buNone/>
            </a:pPr>
            <a:r>
              <a:rPr lang="en-CA" noProof="0" dirty="0">
                <a:solidFill>
                  <a:schemeClr val="accent1"/>
                </a:solidFill>
              </a:rPr>
              <a:t>Hyper-personalised risk scores</a:t>
            </a:r>
            <a:endParaRPr lang="en-CA" noProof="0" dirty="0"/>
          </a:p>
        </p:txBody>
      </p:sp>
      <p:pic>
        <p:nvPicPr>
          <p:cNvPr id="2" name="Picture 1" descr="A picture containing text, map&#10;&#10;Description automatically generated">
            <a:extLst>
              <a:ext uri="{FF2B5EF4-FFF2-40B4-BE49-F238E27FC236}">
                <a16:creationId xmlns:a16="http://schemas.microsoft.com/office/drawing/2014/main" id="{505E8381-C8F9-ADAA-8224-39A3F9A299D2}"/>
              </a:ext>
            </a:extLst>
          </p:cNvPr>
          <p:cNvPicPr>
            <a:picLocks noChangeAspect="1"/>
          </p:cNvPicPr>
          <p:nvPr/>
        </p:nvPicPr>
        <p:blipFill rotWithShape="1">
          <a:blip r:embed="rId3"/>
          <a:srcRect t="9260" r="3" b="24012"/>
          <a:stretch/>
        </p:blipFill>
        <p:spPr>
          <a:xfrm>
            <a:off x="317634" y="321731"/>
            <a:ext cx="4188775" cy="3029978"/>
          </a:xfrm>
          <a:prstGeom prst="rect">
            <a:avLst/>
          </a:prstGeom>
        </p:spPr>
      </p:pic>
      <p:pic>
        <p:nvPicPr>
          <p:cNvPr id="3" name="Picture 2">
            <a:extLst>
              <a:ext uri="{FF2B5EF4-FFF2-40B4-BE49-F238E27FC236}">
                <a16:creationId xmlns:a16="http://schemas.microsoft.com/office/drawing/2014/main" id="{F1574ED3-E639-02AD-8FF4-1B5B2CDC00E6}"/>
              </a:ext>
            </a:extLst>
          </p:cNvPr>
          <p:cNvPicPr>
            <a:picLocks noChangeAspect="1"/>
          </p:cNvPicPr>
          <p:nvPr/>
        </p:nvPicPr>
        <p:blipFill rotWithShape="1">
          <a:blip r:embed="rId4"/>
          <a:srcRect t="5409" r="-6" b="8230"/>
          <a:stretch/>
        </p:blipFill>
        <p:spPr>
          <a:xfrm>
            <a:off x="4654297" y="299362"/>
            <a:ext cx="3534598" cy="3052346"/>
          </a:xfrm>
          <a:prstGeom prst="rect">
            <a:avLst/>
          </a:prstGeom>
        </p:spPr>
      </p:pic>
      <p:pic>
        <p:nvPicPr>
          <p:cNvPr id="8" name="Picture 7">
            <a:extLst>
              <a:ext uri="{FF2B5EF4-FFF2-40B4-BE49-F238E27FC236}">
                <a16:creationId xmlns:a16="http://schemas.microsoft.com/office/drawing/2014/main" id="{25DB109E-C76D-FCB3-B433-7F0A1EB98164}"/>
              </a:ext>
            </a:extLst>
          </p:cNvPr>
          <p:cNvPicPr>
            <a:picLocks noChangeAspect="1"/>
          </p:cNvPicPr>
          <p:nvPr/>
        </p:nvPicPr>
        <p:blipFill rotWithShape="1">
          <a:blip r:embed="rId5"/>
          <a:srcRect l="3507" t="1" r="1097" b="11847"/>
          <a:stretch/>
        </p:blipFill>
        <p:spPr>
          <a:xfrm>
            <a:off x="8349763" y="287532"/>
            <a:ext cx="3521618" cy="2701018"/>
          </a:xfrm>
          <a:prstGeom prst="rect">
            <a:avLst/>
          </a:prstGeom>
        </p:spPr>
      </p:pic>
      <p:pic>
        <p:nvPicPr>
          <p:cNvPr id="9" name="Picture 8">
            <a:extLst>
              <a:ext uri="{FF2B5EF4-FFF2-40B4-BE49-F238E27FC236}">
                <a16:creationId xmlns:a16="http://schemas.microsoft.com/office/drawing/2014/main" id="{ABAD8095-162A-64DE-CEBD-0252354EC0C5}"/>
              </a:ext>
            </a:extLst>
          </p:cNvPr>
          <p:cNvPicPr>
            <a:picLocks noChangeAspect="1"/>
          </p:cNvPicPr>
          <p:nvPr/>
        </p:nvPicPr>
        <p:blipFill rotWithShape="1">
          <a:blip r:embed="rId6"/>
          <a:srcRect l="15413" r="22839"/>
          <a:stretch/>
        </p:blipFill>
        <p:spPr>
          <a:xfrm>
            <a:off x="317635" y="3506292"/>
            <a:ext cx="4188774" cy="2967839"/>
          </a:xfrm>
          <a:prstGeom prst="rect">
            <a:avLst/>
          </a:prstGeom>
        </p:spPr>
      </p:pic>
    </p:spTree>
    <p:extLst>
      <p:ext uri="{BB962C8B-B14F-4D97-AF65-F5344CB8AC3E}">
        <p14:creationId xmlns:p14="http://schemas.microsoft.com/office/powerpoint/2010/main" val="16518754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7"/>
          <p:cNvSpPr txBox="1">
            <a:spLocks noGrp="1"/>
          </p:cNvSpPr>
          <p:nvPr>
            <p:ph type="ctrTitle"/>
          </p:nvPr>
        </p:nvSpPr>
        <p:spPr>
          <a:xfrm>
            <a:off x="2150799" y="3037466"/>
            <a:ext cx="7890402" cy="783068"/>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1100"/>
              <a:buFont typeface="Arial"/>
              <a:buNone/>
            </a:pPr>
            <a:r>
              <a:rPr lang="en-CA" noProof="0" dirty="0"/>
              <a:t>Regulating and managing AI</a:t>
            </a:r>
          </a:p>
        </p:txBody>
      </p:sp>
    </p:spTree>
    <p:extLst>
      <p:ext uri="{BB962C8B-B14F-4D97-AF65-F5344CB8AC3E}">
        <p14:creationId xmlns:p14="http://schemas.microsoft.com/office/powerpoint/2010/main" val="5247518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2032b5a5bbb_0_788"/>
          <p:cNvSpPr txBox="1">
            <a:spLocks noGrp="1"/>
          </p:cNvSpPr>
          <p:nvPr>
            <p:ph type="ctrTitle"/>
          </p:nvPr>
        </p:nvSpPr>
        <p:spPr>
          <a:xfrm>
            <a:off x="838200" y="673046"/>
            <a:ext cx="10460400" cy="69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7433C"/>
              </a:buClr>
              <a:buSzPts val="4000"/>
              <a:buFont typeface="Arial"/>
              <a:buNone/>
            </a:pPr>
            <a:r>
              <a:rPr lang="en-CA" noProof="0" dirty="0"/>
              <a:t>Emerging regulations</a:t>
            </a:r>
          </a:p>
        </p:txBody>
      </p:sp>
      <p:pic>
        <p:nvPicPr>
          <p:cNvPr id="6146" name="Picture 2" descr="Risultato immagini per ai responsibi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39" y="3342822"/>
            <a:ext cx="7724401" cy="33036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 application, website&#10;&#10;Description automatically generated">
            <a:extLst>
              <a:ext uri="{FF2B5EF4-FFF2-40B4-BE49-F238E27FC236}">
                <a16:creationId xmlns:a16="http://schemas.microsoft.com/office/drawing/2014/main" id="{BFCCAC2D-2BB0-80C2-C47D-79E9B7BBE920}"/>
              </a:ext>
            </a:extLst>
          </p:cNvPr>
          <p:cNvPicPr>
            <a:picLocks noChangeAspect="1"/>
          </p:cNvPicPr>
          <p:nvPr/>
        </p:nvPicPr>
        <p:blipFill>
          <a:blip r:embed="rId4"/>
          <a:stretch>
            <a:fillRect/>
          </a:stretch>
        </p:blipFill>
        <p:spPr>
          <a:xfrm>
            <a:off x="6426867" y="438476"/>
            <a:ext cx="5437163" cy="3832217"/>
          </a:xfrm>
          <a:prstGeom prst="rect">
            <a:avLst/>
          </a:prstGeom>
        </p:spPr>
      </p:pic>
      <p:sp>
        <p:nvSpPr>
          <p:cNvPr id="5" name="TextBox 4">
            <a:extLst>
              <a:ext uri="{FF2B5EF4-FFF2-40B4-BE49-F238E27FC236}">
                <a16:creationId xmlns:a16="http://schemas.microsoft.com/office/drawing/2014/main" id="{80F57CBE-11DA-5A17-DD2E-338A01D4A92C}"/>
              </a:ext>
            </a:extLst>
          </p:cNvPr>
          <p:cNvSpPr txBox="1"/>
          <p:nvPr/>
        </p:nvSpPr>
        <p:spPr>
          <a:xfrm>
            <a:off x="8239453" y="4505263"/>
            <a:ext cx="332686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EU’s AI Act: How to achieve a difficult balance between regulation and innovation?</a:t>
            </a:r>
          </a:p>
        </p:txBody>
      </p:sp>
      <p:sp>
        <p:nvSpPr>
          <p:cNvPr id="2" name="TextBox 1">
            <a:extLst>
              <a:ext uri="{FF2B5EF4-FFF2-40B4-BE49-F238E27FC236}">
                <a16:creationId xmlns:a16="http://schemas.microsoft.com/office/drawing/2014/main" id="{5AA83580-2BCF-A029-E083-8EE4157C7377}"/>
              </a:ext>
            </a:extLst>
          </p:cNvPr>
          <p:cNvSpPr txBox="1"/>
          <p:nvPr/>
        </p:nvSpPr>
        <p:spPr>
          <a:xfrm>
            <a:off x="935421" y="1860331"/>
            <a:ext cx="47401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70C0"/>
                </a:solidFill>
                <a:effectLst/>
                <a:uLnTx/>
                <a:uFillTx/>
                <a:latin typeface="Arial"/>
                <a:cs typeface="Arial"/>
                <a:sym typeface="Arial"/>
              </a:rPr>
              <a:t>EU has now adopted first (in the world) comprehensive regulatory framework for AI</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A73DB3FB-CED8-E20C-C1A5-6C45CCB76A99}"/>
              </a:ext>
            </a:extLst>
          </p:cNvPr>
          <p:cNvPicPr>
            <a:picLocks noChangeAspect="1"/>
          </p:cNvPicPr>
          <p:nvPr/>
        </p:nvPicPr>
        <p:blipFill>
          <a:blip r:embed="rId3"/>
          <a:stretch>
            <a:fillRect/>
          </a:stretch>
        </p:blipFill>
        <p:spPr>
          <a:xfrm>
            <a:off x="5623640" y="980912"/>
            <a:ext cx="6206814" cy="4896176"/>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A558705D-97F6-A028-D781-D5B3E4A74176}"/>
              </a:ext>
            </a:extLst>
          </p:cNvPr>
          <p:cNvPicPr>
            <a:picLocks noChangeAspect="1"/>
          </p:cNvPicPr>
          <p:nvPr/>
        </p:nvPicPr>
        <p:blipFill>
          <a:blip r:embed="rId4"/>
          <a:stretch>
            <a:fillRect/>
          </a:stretch>
        </p:blipFill>
        <p:spPr>
          <a:xfrm>
            <a:off x="361546" y="789007"/>
            <a:ext cx="5468557" cy="5279986"/>
          </a:xfrm>
          <a:prstGeom prst="rect">
            <a:avLst/>
          </a:prstGeom>
        </p:spPr>
      </p:pic>
    </p:spTree>
    <p:extLst>
      <p:ext uri="{BB962C8B-B14F-4D97-AF65-F5344CB8AC3E}">
        <p14:creationId xmlns:p14="http://schemas.microsoft.com/office/powerpoint/2010/main" val="9283052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2032b5a5bbb_0_776"/>
          <p:cNvSpPr txBox="1">
            <a:spLocks noGrp="1"/>
          </p:cNvSpPr>
          <p:nvPr>
            <p:ph type="ctrTitle"/>
          </p:nvPr>
        </p:nvSpPr>
        <p:spPr>
          <a:xfrm>
            <a:off x="838200" y="673046"/>
            <a:ext cx="10460400" cy="69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7433C"/>
              </a:buClr>
              <a:buSzPts val="4000"/>
              <a:buFont typeface="Arial"/>
              <a:buNone/>
            </a:pPr>
            <a:r>
              <a:rPr lang="en-CA" noProof="0" dirty="0"/>
              <a:t>Understanding AI</a:t>
            </a:r>
          </a:p>
        </p:txBody>
      </p:sp>
      <p:sp>
        <p:nvSpPr>
          <p:cNvPr id="400" name="Google Shape;400;g2032b5a5bbb_0_776"/>
          <p:cNvSpPr txBox="1">
            <a:spLocks noGrp="1"/>
          </p:cNvSpPr>
          <p:nvPr>
            <p:ph type="body" idx="1"/>
          </p:nvPr>
        </p:nvSpPr>
        <p:spPr>
          <a:xfrm>
            <a:off x="838200" y="1518665"/>
            <a:ext cx="7592724" cy="3558600"/>
          </a:xfrm>
          <a:prstGeom prst="rect">
            <a:avLst/>
          </a:prstGeom>
          <a:noFill/>
          <a:ln>
            <a:noFill/>
          </a:ln>
        </p:spPr>
        <p:txBody>
          <a:bodyPr spcFirstLastPara="1" wrap="square" lIns="91425" tIns="45700" rIns="91425" bIns="45700" anchor="t" anchorCtr="0">
            <a:noAutofit/>
          </a:bodyPr>
          <a:lstStyle/>
          <a:p>
            <a:r>
              <a:rPr lang="en-CA" noProof="0" dirty="0"/>
              <a:t>In his science fiction stories, Isaac Asimov (1920-1992) already imagined that</a:t>
            </a:r>
            <a:r>
              <a:rPr lang="en-CA" dirty="0"/>
              <a:t> </a:t>
            </a:r>
            <a:r>
              <a:rPr lang="en-CA" noProof="0" dirty="0"/>
              <a:t>among the managers of US Robots and Mechanical Men, Inc. there was a </a:t>
            </a:r>
            <a:r>
              <a:rPr lang="en-CA" b="1" noProof="0" dirty="0" err="1"/>
              <a:t>robopsychologist</a:t>
            </a:r>
            <a:endParaRPr lang="en-CA" noProof="0" dirty="0"/>
          </a:p>
          <a:p>
            <a:br>
              <a:rPr lang="en-CA" noProof="0" dirty="0"/>
            </a:br>
            <a:r>
              <a:rPr lang="en-CA" i="1" noProof="0" dirty="0"/>
              <a:t>Although "old-fashioned", the seventeen stories in which Dr. Susan Calvin appears are exciting examples of why in the future, there may be a need for experts who </a:t>
            </a:r>
            <a:r>
              <a:rPr lang="en-CA" b="1" i="1" noProof="0" dirty="0"/>
              <a:t>interpret </a:t>
            </a:r>
            <a:r>
              <a:rPr lang="en-CA" i="1" noProof="0" dirty="0"/>
              <a:t>the behavior of AIs</a:t>
            </a:r>
            <a:endParaRPr lang="en-CA" noProof="0" dirty="0"/>
          </a:p>
          <a:p>
            <a:br>
              <a:rPr lang="en-CA" noProof="0" dirty="0"/>
            </a:br>
            <a:r>
              <a:rPr lang="en-CA" noProof="0" dirty="0"/>
              <a:t>Indeed, there are already robopsychologists…offering themselves!</a:t>
            </a:r>
          </a:p>
          <a:p>
            <a:br>
              <a:rPr lang="en-CA" noProof="0" dirty="0"/>
            </a:br>
            <a:endParaRPr lang="en-CA" i="1" noProof="0" dirty="0"/>
          </a:p>
        </p:txBody>
      </p:sp>
      <p:pic>
        <p:nvPicPr>
          <p:cNvPr id="8194" name="Picture 2" descr="Risultato immagini per susan calv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5059" y="1366346"/>
            <a:ext cx="2675778" cy="405070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400;g2032b5a5bbb_0_776"/>
          <p:cNvSpPr txBox="1">
            <a:spLocks noGrp="1"/>
          </p:cNvSpPr>
          <p:nvPr>
            <p:ph type="body" idx="1"/>
          </p:nvPr>
        </p:nvSpPr>
        <p:spPr>
          <a:xfrm>
            <a:off x="8988866" y="5554475"/>
            <a:ext cx="2448164" cy="519772"/>
          </a:xfrm>
          <a:prstGeom prst="rect">
            <a:avLst/>
          </a:prstGeom>
          <a:noFill/>
          <a:ln>
            <a:noFill/>
          </a:ln>
        </p:spPr>
        <p:txBody>
          <a:bodyPr spcFirstLastPara="1" wrap="square" lIns="91425" tIns="45700" rIns="91425" bIns="45700" anchor="t" anchorCtr="0">
            <a:noAutofit/>
          </a:bodyPr>
          <a:lstStyle/>
          <a:p>
            <a:r>
              <a:rPr lang="en-CA" sz="1200" noProof="0" dirty="0"/>
              <a:t>Illustration by Ralph McQuarrie</a:t>
            </a:r>
            <a:endParaRPr lang="en-CA" sz="1200" i="1" noProof="0" dirty="0"/>
          </a:p>
        </p:txBody>
      </p:sp>
      <p:sp>
        <p:nvSpPr>
          <p:cNvPr id="2" name="TextBox 1">
            <a:extLst>
              <a:ext uri="{FF2B5EF4-FFF2-40B4-BE49-F238E27FC236}">
                <a16:creationId xmlns:a16="http://schemas.microsoft.com/office/drawing/2014/main" id="{645A899E-E53F-BE7F-E453-5F8B07D7D2DC}"/>
              </a:ext>
            </a:extLst>
          </p:cNvPr>
          <p:cNvSpPr txBox="1"/>
          <p:nvPr/>
        </p:nvSpPr>
        <p:spPr>
          <a:xfrm>
            <a:off x="619963" y="4323368"/>
            <a:ext cx="7810961"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By the way:      Isaac Asimov's "Three Laws of Robotics“   (1942)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 A robot may not injure a human being or, through inaction, allow a human being to come to harm</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 A robot must obey orders given it by human beings except where such orders would conflict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 with the First Law</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3. A robot must protect its own existence as long as such protection does not conflict with the    First or Second Law.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Critiques to techno-enthusiasts</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p:txBody>
          <a:bodyPr/>
          <a:lstStyle/>
          <a:p>
            <a:r>
              <a:rPr lang="en-GB" dirty="0"/>
              <a:t>For example, the neuroscientist </a:t>
            </a:r>
            <a:r>
              <a:rPr lang="en-GB" b="1" dirty="0"/>
              <a:t>Miguel Nicolelis </a:t>
            </a:r>
            <a:r>
              <a:rPr lang="en-GB" dirty="0"/>
              <a:t>considers the creation of Artificial Intelligences similar to the human mind a utopia</a:t>
            </a:r>
          </a:p>
          <a:p>
            <a:endParaRPr lang="en-GB" dirty="0"/>
          </a:p>
          <a:p>
            <a:pPr marL="285750" indent="-285750">
              <a:buFont typeface="Arial" panose="020B0604020202020204" pitchFamily="34" charset="0"/>
              <a:buChar char="•"/>
            </a:pPr>
            <a:r>
              <a:rPr lang="en-GB" dirty="0"/>
              <a:t>The connections of the human mind (and of the brain) are unpredictable, and not computable</a:t>
            </a:r>
          </a:p>
          <a:p>
            <a:endParaRPr lang="en-GB" dirty="0"/>
          </a:p>
          <a:p>
            <a:pPr marL="285750" indent="-285750">
              <a:buFont typeface="Arial" panose="020B0604020202020204" pitchFamily="34" charset="0"/>
              <a:buChar char="•"/>
            </a:pPr>
            <a:r>
              <a:rPr lang="en-GB" dirty="0"/>
              <a:t>The idea of ​​re-engineering the brain does not take into account the random aspects of evolution – it is based on the concept of ​​the Great Designer…</a:t>
            </a:r>
          </a:p>
          <a:p>
            <a:endParaRPr lang="en-GB" dirty="0"/>
          </a:p>
          <a:p>
            <a:pPr marL="285750" indent="-285750">
              <a:buFont typeface="Arial" panose="020B0604020202020204" pitchFamily="34" charset="0"/>
              <a:buChar char="•"/>
            </a:pPr>
            <a:r>
              <a:rPr lang="en-GB" dirty="0"/>
              <a:t>Such ideas fuel controversial ones regarding the “enhancement” of human capabilities, the reinforcement of social inequalities and supremacism</a:t>
            </a:r>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GB" dirty="0"/>
              <a:t>Ideas such as Superintelligence and the Singularity are not exempt from critiques…</a:t>
            </a:r>
          </a:p>
        </p:txBody>
      </p:sp>
    </p:spTree>
    <p:extLst>
      <p:ext uri="{BB962C8B-B14F-4D97-AF65-F5344CB8AC3E}">
        <p14:creationId xmlns:p14="http://schemas.microsoft.com/office/powerpoint/2010/main" val="31143823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2032b5a5bbb_0_776"/>
          <p:cNvSpPr txBox="1">
            <a:spLocks noGrp="1"/>
          </p:cNvSpPr>
          <p:nvPr>
            <p:ph type="ctrTitle"/>
          </p:nvPr>
        </p:nvSpPr>
        <p:spPr>
          <a:xfrm>
            <a:off x="838200" y="673046"/>
            <a:ext cx="10460400" cy="69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7433C"/>
              </a:buClr>
              <a:buSzPts val="4000"/>
              <a:buFont typeface="Arial"/>
              <a:buNone/>
            </a:pPr>
            <a:r>
              <a:rPr lang="en-CA" noProof="0" dirty="0"/>
              <a:t>eXplainable artificial intelligence (XAI) </a:t>
            </a:r>
          </a:p>
        </p:txBody>
      </p:sp>
      <p:pic>
        <p:nvPicPr>
          <p:cNvPr id="6" name="Immagine 5">
            <a:extLst>
              <a:ext uri="{FF2B5EF4-FFF2-40B4-BE49-F238E27FC236}">
                <a16:creationId xmlns:a16="http://schemas.microsoft.com/office/drawing/2014/main" id="{54A9CE7D-1959-4DAD-B36D-400D30E7F990}"/>
              </a:ext>
            </a:extLst>
          </p:cNvPr>
          <p:cNvPicPr>
            <a:picLocks noChangeAspect="1"/>
          </p:cNvPicPr>
          <p:nvPr/>
        </p:nvPicPr>
        <p:blipFill>
          <a:blip r:embed="rId3"/>
          <a:stretch>
            <a:fillRect/>
          </a:stretch>
        </p:blipFill>
        <p:spPr>
          <a:xfrm>
            <a:off x="2928433" y="2427602"/>
            <a:ext cx="7713569" cy="4346644"/>
          </a:xfrm>
          <a:prstGeom prst="rect">
            <a:avLst/>
          </a:prstGeom>
        </p:spPr>
      </p:pic>
      <p:sp>
        <p:nvSpPr>
          <p:cNvPr id="2" name="Segnaposto testo 1">
            <a:extLst>
              <a:ext uri="{FF2B5EF4-FFF2-40B4-BE49-F238E27FC236}">
                <a16:creationId xmlns:a16="http://schemas.microsoft.com/office/drawing/2014/main" id="{723AAEA5-D931-D5D3-8272-7982FDEBA338}"/>
              </a:ext>
            </a:extLst>
          </p:cNvPr>
          <p:cNvSpPr>
            <a:spLocks noGrp="1"/>
          </p:cNvSpPr>
          <p:nvPr>
            <p:ph type="body" idx="1"/>
          </p:nvPr>
        </p:nvSpPr>
        <p:spPr>
          <a:xfrm>
            <a:off x="865991" y="1689030"/>
            <a:ext cx="10460018" cy="1477143"/>
          </a:xfrm>
        </p:spPr>
        <p:txBody>
          <a:bodyPr/>
          <a:lstStyle/>
          <a:p>
            <a:r>
              <a:rPr lang="en-CA" noProof="0" dirty="0"/>
              <a:t>To use AI effectively, users need explanations of the calculations </a:t>
            </a:r>
            <a:r>
              <a:rPr lang="en-CA" noProof="0" dirty="0">
                <a:sym typeface="Wingdings" panose="05000000000000000000" pitchFamily="2" charset="2"/>
              </a:rPr>
              <a:t> </a:t>
            </a:r>
            <a:r>
              <a:rPr lang="en-CA" noProof="0" dirty="0"/>
              <a:t>more advanced AIs can provide additional data to support their conclusions</a:t>
            </a:r>
          </a:p>
          <a:p>
            <a:br>
              <a:rPr lang="en-CA" noProof="0" dirty="0"/>
            </a:br>
            <a:r>
              <a:rPr lang="en-CA" b="1" noProof="0" dirty="0"/>
              <a:t>BUT DATA ARE NOT EXPLANATIONS</a:t>
            </a:r>
            <a:endParaRPr lang="en-CA" noProof="0" dirty="0"/>
          </a:p>
          <a:p>
            <a:br>
              <a:rPr lang="en-CA" noProof="0" dirty="0"/>
            </a:br>
            <a:endParaRPr lang="en-CA" noProof="0" dirty="0"/>
          </a:p>
        </p:txBody>
      </p:sp>
    </p:spTree>
    <p:extLst>
      <p:ext uri="{BB962C8B-B14F-4D97-AF65-F5344CB8AC3E}">
        <p14:creationId xmlns:p14="http://schemas.microsoft.com/office/powerpoint/2010/main" val="2960379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2032b5a5bbb_0_776"/>
          <p:cNvSpPr txBox="1">
            <a:spLocks noGrp="1"/>
          </p:cNvSpPr>
          <p:nvPr>
            <p:ph type="ctrTitle"/>
          </p:nvPr>
        </p:nvSpPr>
        <p:spPr>
          <a:xfrm>
            <a:off x="838200" y="673046"/>
            <a:ext cx="10460400" cy="69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7433C"/>
              </a:buClr>
              <a:buSzPts val="4000"/>
              <a:buFont typeface="Arial"/>
              <a:buNone/>
            </a:pPr>
            <a:r>
              <a:rPr lang="en-CA" noProof="0" dirty="0"/>
              <a:t>Importance of XAI</a:t>
            </a:r>
          </a:p>
        </p:txBody>
      </p:sp>
      <p:sp>
        <p:nvSpPr>
          <p:cNvPr id="2" name="Rettangolo 1"/>
          <p:cNvSpPr/>
          <p:nvPr/>
        </p:nvSpPr>
        <p:spPr>
          <a:xfrm>
            <a:off x="1442612" y="1894925"/>
            <a:ext cx="9251576" cy="298543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In the United States, the Defense Advanced Research Projects Agency (DARPA) has invested one billion dollars in research on XAI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Even in the European Union, there has been talking of the "right to explanation" concerning the regulation of data analysis done by algorithms: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“…such processing should be subject to suitable safeguards, which should include specific information to the data subject and the right to obtain human intervention, to express his or her point of view, </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to obtain an explanation </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of the decision reached after such assessment and to challenge the decision.”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REGULATION (EU) 2016/679 OF THE EUROPEAN PARLIAMENT AND OF THE COUNCIL of 27 April 2016 (art. 1,71)</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endParaRPr kumimoji="0" lang="it-IT"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 name="TextBox 2">
            <a:extLst>
              <a:ext uri="{FF2B5EF4-FFF2-40B4-BE49-F238E27FC236}">
                <a16:creationId xmlns:a16="http://schemas.microsoft.com/office/drawing/2014/main" id="{BC0E26F1-861B-AFC7-E524-A81824FAB3F2}"/>
              </a:ext>
            </a:extLst>
          </p:cNvPr>
          <p:cNvSpPr txBox="1"/>
          <p:nvPr/>
        </p:nvSpPr>
        <p:spPr>
          <a:xfrm>
            <a:off x="1442612" y="5318234"/>
            <a:ext cx="600677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1" i="0" u="none" strike="noStrike" kern="0" cap="none" spc="0" normalizeH="0" baseline="0" noProof="0" dirty="0">
                <a:ln>
                  <a:noFill/>
                </a:ln>
                <a:solidFill>
                  <a:srgbClr val="FF0000"/>
                </a:solidFill>
                <a:effectLst/>
                <a:uLnTx/>
                <a:uFillTx/>
                <a:latin typeface="Arial"/>
                <a:cs typeface="Arial"/>
                <a:sym typeface="Arial"/>
              </a:rPr>
              <a:t>One of the most active areas of research in AI in these days</a:t>
            </a:r>
          </a:p>
        </p:txBody>
      </p:sp>
    </p:spTree>
    <p:extLst>
      <p:ext uri="{BB962C8B-B14F-4D97-AF65-F5344CB8AC3E}">
        <p14:creationId xmlns:p14="http://schemas.microsoft.com/office/powerpoint/2010/main" val="34099553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2032b5a5bbb_0_776"/>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7433C"/>
              </a:buClr>
              <a:buSzPts val="4000"/>
              <a:buFont typeface="Arial"/>
              <a:buNone/>
            </a:pPr>
            <a:r>
              <a:rPr lang="en-CA" noProof="0" dirty="0"/>
              <a:t>Some challenges of XAI…</a:t>
            </a:r>
          </a:p>
        </p:txBody>
      </p:sp>
      <p:sp>
        <p:nvSpPr>
          <p:cNvPr id="3" name="Text Placeholder 2">
            <a:extLst>
              <a:ext uri="{FF2B5EF4-FFF2-40B4-BE49-F238E27FC236}">
                <a16:creationId xmlns:a16="http://schemas.microsoft.com/office/drawing/2014/main" id="{08E50A53-078A-5ACC-02A3-A9B1D8F76990}"/>
              </a:ext>
            </a:extLst>
          </p:cNvPr>
          <p:cNvSpPr>
            <a:spLocks noGrp="1"/>
          </p:cNvSpPr>
          <p:nvPr>
            <p:ph type="body" idx="1"/>
          </p:nvPr>
        </p:nvSpPr>
        <p:spPr/>
        <p:txBody>
          <a:bodyPr/>
          <a:lstStyle/>
          <a:p>
            <a:pPr marL="514350" indent="-285750">
              <a:buFont typeface="Arial" panose="020B0604020202020204" pitchFamily="34" charset="0"/>
              <a:buChar char="•"/>
            </a:pPr>
            <a:r>
              <a:rPr lang="en-CA" noProof="0" dirty="0"/>
              <a:t>No current standards</a:t>
            </a:r>
          </a:p>
          <a:p>
            <a:pPr marL="514350" indent="-285750">
              <a:buFont typeface="Arial" panose="020B0604020202020204" pitchFamily="34" charset="0"/>
              <a:buChar char="•"/>
            </a:pPr>
            <a:r>
              <a:rPr lang="en-CA" noProof="0" dirty="0"/>
              <a:t>Models’ complexity and levels of technical details</a:t>
            </a:r>
          </a:p>
          <a:p>
            <a:pPr marL="514350" indent="-285750">
              <a:buFont typeface="Arial" panose="020B0604020202020204" pitchFamily="34" charset="0"/>
              <a:buChar char="•"/>
            </a:pPr>
            <a:r>
              <a:rPr lang="en-CA" noProof="0" dirty="0"/>
              <a:t>Human bias in the interpretation of results</a:t>
            </a:r>
          </a:p>
          <a:p>
            <a:pPr marL="514350" indent="-285750">
              <a:buFont typeface="Arial" panose="020B0604020202020204" pitchFamily="34" charset="0"/>
              <a:buChar char="•"/>
            </a:pPr>
            <a:r>
              <a:rPr lang="en-CA" noProof="0" dirty="0"/>
              <a:t>A trade-off between interpretability and performance</a:t>
            </a:r>
          </a:p>
          <a:p>
            <a:pPr marL="514350" indent="-285750">
              <a:buFont typeface="Arial" panose="020B0604020202020204" pitchFamily="34" charset="0"/>
              <a:buChar char="•"/>
            </a:pPr>
            <a:r>
              <a:rPr lang="en-CA" noProof="0" dirty="0"/>
              <a:t>Cost</a:t>
            </a:r>
          </a:p>
        </p:txBody>
      </p:sp>
      <p:pic>
        <p:nvPicPr>
          <p:cNvPr id="6" name="Picture 5" descr="Diagram, shape&#10;&#10;Description automatically generated">
            <a:extLst>
              <a:ext uri="{FF2B5EF4-FFF2-40B4-BE49-F238E27FC236}">
                <a16:creationId xmlns:a16="http://schemas.microsoft.com/office/drawing/2014/main" id="{21281CCB-90EF-6770-F7C1-71B41539BDC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817993" y="4208459"/>
            <a:ext cx="4347061" cy="2162681"/>
          </a:xfrm>
          <a:prstGeom prst="rect">
            <a:avLst/>
          </a:prstGeom>
        </p:spPr>
      </p:pic>
    </p:spTree>
    <p:extLst>
      <p:ext uri="{BB962C8B-B14F-4D97-AF65-F5344CB8AC3E}">
        <p14:creationId xmlns:p14="http://schemas.microsoft.com/office/powerpoint/2010/main" val="29637214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normAutofit fontScale="90000"/>
          </a:bodyPr>
          <a:lstStyle/>
          <a:p>
            <a:r>
              <a:rPr lang="en-CA" noProof="0" dirty="0"/>
              <a:t>Hands-on: Choosing a topic and planning your research</a:t>
            </a:r>
          </a:p>
        </p:txBody>
      </p:sp>
      <p:sp>
        <p:nvSpPr>
          <p:cNvPr id="9" name="TextBox 8">
            <a:extLst>
              <a:ext uri="{FF2B5EF4-FFF2-40B4-BE49-F238E27FC236}">
                <a16:creationId xmlns:a16="http://schemas.microsoft.com/office/drawing/2014/main" id="{45EA8BBC-266E-7B82-7298-AFFE146BD555}"/>
              </a:ext>
            </a:extLst>
          </p:cNvPr>
          <p:cNvSpPr txBox="1"/>
          <p:nvPr/>
        </p:nvSpPr>
        <p:spPr>
          <a:xfrm>
            <a:off x="935299" y="2410022"/>
            <a:ext cx="6821715"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0000"/>
                </a:solidFill>
                <a:effectLst/>
                <a:uLnTx/>
                <a:uFillTx/>
                <a:latin typeface="Arial"/>
                <a:cs typeface="Arial"/>
                <a:sym typeface="Arial"/>
              </a:rPr>
              <a:t>In your teams…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Arial"/>
                <a:cs typeface="Arial"/>
                <a:sym typeface="Arial"/>
              </a:rPr>
              <a:t>If you haven’t yet decided on a topic, reflect on what you would like to research as a group</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Arial"/>
                <a:cs typeface="Arial"/>
                <a:sym typeface="Arial"/>
              </a:rPr>
              <a:t>If you have already decided on a topic, start identifying sources of data to support your presentation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Graphic 6" descr="Alarm clock outline">
            <a:extLst>
              <a:ext uri="{FF2B5EF4-FFF2-40B4-BE49-F238E27FC236}">
                <a16:creationId xmlns:a16="http://schemas.microsoft.com/office/drawing/2014/main" id="{FEBDB8DD-B85D-AE87-5C44-9D2C5D12CD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1757" y="4810679"/>
            <a:ext cx="914400" cy="914400"/>
          </a:xfrm>
          <a:prstGeom prst="rect">
            <a:avLst/>
          </a:prstGeom>
        </p:spPr>
      </p:pic>
      <p:sp>
        <p:nvSpPr>
          <p:cNvPr id="8" name="TextBox 7">
            <a:extLst>
              <a:ext uri="{FF2B5EF4-FFF2-40B4-BE49-F238E27FC236}">
                <a16:creationId xmlns:a16="http://schemas.microsoft.com/office/drawing/2014/main" id="{BB18A13F-E14E-805E-269A-FE19745FADF3}"/>
              </a:ext>
            </a:extLst>
          </p:cNvPr>
          <p:cNvSpPr txBox="1"/>
          <p:nvPr/>
        </p:nvSpPr>
        <p:spPr>
          <a:xfrm>
            <a:off x="4346157" y="5083213"/>
            <a:ext cx="11192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000000"/>
                </a:solidFill>
                <a:effectLst/>
                <a:uLnTx/>
                <a:uFillTx/>
                <a:latin typeface="Arial"/>
                <a:cs typeface="Arial"/>
                <a:sym typeface="Arial"/>
              </a:rPr>
              <a:t>20 minutes</a:t>
            </a:r>
          </a:p>
        </p:txBody>
      </p:sp>
      <p:pic>
        <p:nvPicPr>
          <p:cNvPr id="5" name="Picture 4">
            <a:extLst>
              <a:ext uri="{FF2B5EF4-FFF2-40B4-BE49-F238E27FC236}">
                <a16:creationId xmlns:a16="http://schemas.microsoft.com/office/drawing/2014/main" id="{9BDDE6D8-4CFE-06A3-771A-9BE4B7B3AF5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920660" y="1717774"/>
            <a:ext cx="3271339" cy="3738673"/>
          </a:xfrm>
          <a:prstGeom prst="rect">
            <a:avLst/>
          </a:prstGeom>
        </p:spPr>
      </p:pic>
    </p:spTree>
    <p:extLst>
      <p:ext uri="{BB962C8B-B14F-4D97-AF65-F5344CB8AC3E}">
        <p14:creationId xmlns:p14="http://schemas.microsoft.com/office/powerpoint/2010/main" val="26274802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819124-174D-6E4A-A1A4-F037E460E5FB}"/>
              </a:ext>
            </a:extLst>
          </p:cNvPr>
          <p:cNvSpPr>
            <a:spLocks noGrp="1"/>
          </p:cNvSpPr>
          <p:nvPr>
            <p:ph type="ctrTitle"/>
          </p:nvPr>
        </p:nvSpPr>
        <p:spPr/>
        <p:txBody>
          <a:bodyPr/>
          <a:lstStyle/>
          <a:p>
            <a:r>
              <a:rPr lang="en-CA" noProof="0" dirty="0"/>
              <a:t>Bibliography to know more</a:t>
            </a:r>
          </a:p>
        </p:txBody>
      </p:sp>
      <p:sp>
        <p:nvSpPr>
          <p:cNvPr id="3" name="Espace réservé du texte 2">
            <a:extLst>
              <a:ext uri="{FF2B5EF4-FFF2-40B4-BE49-F238E27FC236}">
                <a16:creationId xmlns:a16="http://schemas.microsoft.com/office/drawing/2014/main" id="{14BEA29E-4C34-5943-A8C0-A9CB42B80D51}"/>
              </a:ext>
            </a:extLst>
          </p:cNvPr>
          <p:cNvSpPr>
            <a:spLocks noGrp="1"/>
          </p:cNvSpPr>
          <p:nvPr>
            <p:ph type="body" sz="quarter" idx="18"/>
          </p:nvPr>
        </p:nvSpPr>
        <p:spPr/>
        <p:txBody>
          <a:bodyPr/>
          <a:lstStyle/>
          <a:p>
            <a:r>
              <a:rPr lang="en-CA" noProof="0" dirty="0"/>
              <a:t>Broussard, M. (2019) Artificial Unintelligence: how computers misunderstand the world. MIT </a:t>
            </a:r>
            <a:r>
              <a:rPr lang="en-CA" noProof="0" dirty="0" err="1"/>
              <a:t>Pressx</a:t>
            </a:r>
            <a:endParaRPr lang="en-CA" noProof="0" dirty="0"/>
          </a:p>
          <a:p>
            <a:r>
              <a:rPr lang="en-CA" noProof="0" dirty="0"/>
              <a:t>Coppin, B. (2004) Artificial Intelligence Illuminated, Jones and Bartlett Publishers</a:t>
            </a:r>
          </a:p>
          <a:p>
            <a:r>
              <a:rPr lang="en-CA" noProof="0" dirty="0"/>
              <a:t>Didier C, Duan W, Dupuy JP, </a:t>
            </a:r>
            <a:r>
              <a:rPr lang="en-CA" noProof="0" dirty="0" err="1"/>
              <a:t>Guston</a:t>
            </a:r>
            <a:r>
              <a:rPr lang="en-CA" noProof="0" dirty="0"/>
              <a:t> DH, Liu Y, López </a:t>
            </a:r>
            <a:r>
              <a:rPr lang="en-CA" noProof="0" dirty="0" err="1"/>
              <a:t>Cerezo</a:t>
            </a:r>
            <a:r>
              <a:rPr lang="en-CA" noProof="0" dirty="0"/>
              <a:t> JA, </a:t>
            </a:r>
            <a:r>
              <a:rPr lang="en-CA" noProof="0" dirty="0" err="1"/>
              <a:t>Michelfelder</a:t>
            </a:r>
            <a:r>
              <a:rPr lang="en-CA" noProof="0" dirty="0"/>
              <a:t> D, Mitcham C, </a:t>
            </a:r>
            <a:r>
              <a:rPr lang="en-CA" noProof="0" dirty="0" err="1"/>
              <a:t>Sarewitz</a:t>
            </a:r>
            <a:r>
              <a:rPr lang="en-CA" noProof="0" dirty="0"/>
              <a:t> D, </a:t>
            </a:r>
            <a:r>
              <a:rPr lang="en-CA" noProof="0" dirty="0" err="1"/>
              <a:t>Stilgoe</a:t>
            </a:r>
            <a:r>
              <a:rPr lang="en-CA" noProof="0" dirty="0"/>
              <a:t> J, Stirling A, </a:t>
            </a:r>
            <a:r>
              <a:rPr lang="en-CA" noProof="0" dirty="0" err="1"/>
              <a:t>Vallor</a:t>
            </a:r>
            <a:r>
              <a:rPr lang="en-CA" noProof="0" dirty="0"/>
              <a:t> S, Wang G, </a:t>
            </a:r>
            <a:r>
              <a:rPr lang="en-CA" noProof="0" dirty="0" err="1"/>
              <a:t>Wilsdon</a:t>
            </a:r>
            <a:r>
              <a:rPr lang="en-CA" noProof="0" dirty="0"/>
              <a:t> J, Woodhouse EJ. (2015) Acknowledging AI's dark side. Science 4;349(6252):1064-5. </a:t>
            </a:r>
          </a:p>
          <a:p>
            <a:r>
              <a:rPr lang="en-CA" noProof="0" dirty="0"/>
              <a:t>Miller, T. (2019) Explanation in artificial intelligence: Insights from the social sciences</a:t>
            </a:r>
          </a:p>
          <a:p>
            <a:r>
              <a:rPr lang="en-CA" noProof="0" dirty="0"/>
              <a:t>O’Connell, M. (2017) To be a machine: Adventures Among Cyborgs, Utopians, Hackers, and the Futurists Solving the Modest Problem of Death, Knopf Doubleday Publishing Group</a:t>
            </a:r>
          </a:p>
        </p:txBody>
      </p:sp>
    </p:spTree>
    <p:extLst>
      <p:ext uri="{BB962C8B-B14F-4D97-AF65-F5344CB8AC3E}">
        <p14:creationId xmlns:p14="http://schemas.microsoft.com/office/powerpoint/2010/main" val="5170258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8BA60-B70A-AA3D-6ECC-4A38DEB61D26}"/>
              </a:ext>
            </a:extLst>
          </p:cNvPr>
          <p:cNvSpPr>
            <a:spLocks noGrp="1"/>
          </p:cNvSpPr>
          <p:nvPr>
            <p:ph type="ctrTitle"/>
          </p:nvPr>
        </p:nvSpPr>
        <p:spPr/>
        <p:txBody>
          <a:bodyPr/>
          <a:lstStyle/>
          <a:p>
            <a:r>
              <a:rPr lang="en-CA" noProof="0" dirty="0"/>
              <a:t>Readings for session 3</a:t>
            </a:r>
          </a:p>
        </p:txBody>
      </p:sp>
      <p:sp>
        <p:nvSpPr>
          <p:cNvPr id="3" name="Text Placeholder 2">
            <a:extLst>
              <a:ext uri="{FF2B5EF4-FFF2-40B4-BE49-F238E27FC236}">
                <a16:creationId xmlns:a16="http://schemas.microsoft.com/office/drawing/2014/main" id="{8745B406-8797-6509-B545-5B10A366EDB5}"/>
              </a:ext>
            </a:extLst>
          </p:cNvPr>
          <p:cNvSpPr>
            <a:spLocks noGrp="1"/>
          </p:cNvSpPr>
          <p:nvPr>
            <p:ph type="body" sz="quarter" idx="18"/>
          </p:nvPr>
        </p:nvSpPr>
        <p:spPr>
          <a:xfrm>
            <a:off x="3994750" y="1914380"/>
            <a:ext cx="7401171" cy="4196645"/>
          </a:xfrm>
        </p:spPr>
        <p:txBody>
          <a:bodyPr/>
          <a:lstStyle/>
          <a:p>
            <a:r>
              <a:rPr lang="en-CA" noProof="0" dirty="0">
                <a:latin typeface="Calibri" panose="020F0502020204030204" pitchFamily="34" charset="0"/>
                <a:cs typeface="Calibri" panose="020F0502020204030204" pitchFamily="34" charset="0"/>
              </a:rPr>
              <a:t>Coppola, F., </a:t>
            </a:r>
            <a:r>
              <a:rPr lang="en-CA" noProof="0" dirty="0" err="1">
                <a:latin typeface="Calibri" panose="020F0502020204030204" pitchFamily="34" charset="0"/>
                <a:cs typeface="Calibri" panose="020F0502020204030204" pitchFamily="34" charset="0"/>
              </a:rPr>
              <a:t>Faggioni</a:t>
            </a:r>
            <a:r>
              <a:rPr lang="en-CA" noProof="0" dirty="0">
                <a:latin typeface="Calibri" panose="020F0502020204030204" pitchFamily="34" charset="0"/>
                <a:cs typeface="Calibri" panose="020F0502020204030204" pitchFamily="34" charset="0"/>
              </a:rPr>
              <a:t>, L., </a:t>
            </a:r>
            <a:r>
              <a:rPr lang="en-CA" noProof="0" dirty="0" err="1">
                <a:latin typeface="Calibri" panose="020F0502020204030204" pitchFamily="34" charset="0"/>
                <a:cs typeface="Calibri" panose="020F0502020204030204" pitchFamily="34" charset="0"/>
              </a:rPr>
              <a:t>Gabelloni</a:t>
            </a:r>
            <a:r>
              <a:rPr lang="en-CA" noProof="0" dirty="0">
                <a:latin typeface="Calibri" panose="020F0502020204030204" pitchFamily="34" charset="0"/>
                <a:cs typeface="Calibri" panose="020F0502020204030204" pitchFamily="34" charset="0"/>
              </a:rPr>
              <a:t>, M., De </a:t>
            </a:r>
            <a:r>
              <a:rPr lang="en-CA" noProof="0" dirty="0" err="1">
                <a:latin typeface="Calibri" panose="020F0502020204030204" pitchFamily="34" charset="0"/>
                <a:cs typeface="Calibri" panose="020F0502020204030204" pitchFamily="34" charset="0"/>
              </a:rPr>
              <a:t>Vietro</a:t>
            </a:r>
            <a:r>
              <a:rPr lang="en-CA" noProof="0" dirty="0">
                <a:latin typeface="Calibri" panose="020F0502020204030204" pitchFamily="34" charset="0"/>
                <a:cs typeface="Calibri" panose="020F0502020204030204" pitchFamily="34" charset="0"/>
              </a:rPr>
              <a:t>, F., </a:t>
            </a:r>
            <a:r>
              <a:rPr lang="en-CA" noProof="0" dirty="0" err="1">
                <a:latin typeface="Calibri" panose="020F0502020204030204" pitchFamily="34" charset="0"/>
                <a:cs typeface="Calibri" panose="020F0502020204030204" pitchFamily="34" charset="0"/>
              </a:rPr>
              <a:t>Mendola</a:t>
            </a:r>
            <a:r>
              <a:rPr lang="en-CA" noProof="0" dirty="0">
                <a:latin typeface="Calibri" panose="020F0502020204030204" pitchFamily="34" charset="0"/>
                <a:cs typeface="Calibri" panose="020F0502020204030204" pitchFamily="34" charset="0"/>
              </a:rPr>
              <a:t>, V., </a:t>
            </a:r>
            <a:r>
              <a:rPr lang="en-CA" noProof="0" dirty="0" err="1">
                <a:latin typeface="Calibri" panose="020F0502020204030204" pitchFamily="34" charset="0"/>
                <a:cs typeface="Calibri" panose="020F0502020204030204" pitchFamily="34" charset="0"/>
              </a:rPr>
              <a:t>Cattabriga</a:t>
            </a:r>
            <a:r>
              <a:rPr lang="en-CA" noProof="0" dirty="0">
                <a:latin typeface="Calibri" panose="020F0502020204030204" pitchFamily="34" charset="0"/>
                <a:cs typeface="Calibri" panose="020F0502020204030204" pitchFamily="34" charset="0"/>
              </a:rPr>
              <a:t>, A., ... &amp; </a:t>
            </a:r>
            <a:r>
              <a:rPr lang="en-CA" noProof="0" dirty="0" err="1">
                <a:latin typeface="Calibri" panose="020F0502020204030204" pitchFamily="34" charset="0"/>
                <a:cs typeface="Calibri" panose="020F0502020204030204" pitchFamily="34" charset="0"/>
              </a:rPr>
              <a:t>Golfieri</a:t>
            </a:r>
            <a:r>
              <a:rPr lang="en-CA" noProof="0" dirty="0">
                <a:latin typeface="Calibri" panose="020F0502020204030204" pitchFamily="34" charset="0"/>
                <a:cs typeface="Calibri" panose="020F0502020204030204" pitchFamily="34" charset="0"/>
              </a:rPr>
              <a:t>, R. (2021). Human, all too human? An all-around appraisal of the “Artificial Intelligence Revolution” in medical imaging. Frontiers in Psychology, 12, 710982.</a:t>
            </a:r>
          </a:p>
          <a:p>
            <a:r>
              <a:rPr lang="en-CA" noProof="0" dirty="0">
                <a:latin typeface="Calibri" panose="020F0502020204030204" pitchFamily="34" charset="0"/>
                <a:cs typeface="Calibri" panose="020F0502020204030204" pitchFamily="34" charset="0"/>
              </a:rPr>
              <a:t>Available at: </a:t>
            </a:r>
            <a:r>
              <a:rPr lang="en-CA" noProof="0" dirty="0">
                <a:latin typeface="Calibri" panose="020F0502020204030204" pitchFamily="34" charset="0"/>
                <a:cs typeface="Calibri" panose="020F0502020204030204" pitchFamily="34" charset="0"/>
                <a:hlinkClick r:id="rId2"/>
              </a:rPr>
              <a:t>https://www.frontiersin.org/articles/10.3389/fpsyg.2021.710982/full</a:t>
            </a:r>
            <a:r>
              <a:rPr lang="en-CA" noProof="0" dirty="0">
                <a:latin typeface="Calibri" panose="020F0502020204030204" pitchFamily="34" charset="0"/>
                <a:cs typeface="Calibri" panose="020F0502020204030204" pitchFamily="34" charset="0"/>
              </a:rPr>
              <a:t> </a:t>
            </a:r>
          </a:p>
          <a:p>
            <a:r>
              <a:rPr lang="en-CA" noProof="0" dirty="0">
                <a:latin typeface="Calibri" panose="020F0502020204030204" pitchFamily="34" charset="0"/>
                <a:cs typeface="Calibri" panose="020F0502020204030204" pitchFamily="34" charset="0"/>
              </a:rPr>
              <a:t>  </a:t>
            </a:r>
          </a:p>
          <a:p>
            <a:r>
              <a:rPr lang="en-CA" noProof="0" dirty="0">
                <a:latin typeface="Calibri" panose="020F0502020204030204" pitchFamily="34" charset="0"/>
                <a:cs typeface="Calibri" panose="020F0502020204030204" pitchFamily="34" charset="0"/>
              </a:rPr>
              <a:t>Triberti, S., </a:t>
            </a:r>
            <a:r>
              <a:rPr lang="en-CA" noProof="0" dirty="0" err="1">
                <a:latin typeface="Calibri" panose="020F0502020204030204" pitchFamily="34" charset="0"/>
                <a:cs typeface="Calibri" panose="020F0502020204030204" pitchFamily="34" charset="0"/>
              </a:rPr>
              <a:t>Durosini</a:t>
            </a:r>
            <a:r>
              <a:rPr lang="en-CA" noProof="0" dirty="0">
                <a:latin typeface="Calibri" panose="020F0502020204030204" pitchFamily="34" charset="0"/>
                <a:cs typeface="Calibri" panose="020F0502020204030204" pitchFamily="34" charset="0"/>
              </a:rPr>
              <a:t>, I., &amp; </a:t>
            </a:r>
            <a:r>
              <a:rPr lang="en-CA" noProof="0" dirty="0" err="1">
                <a:latin typeface="Calibri" panose="020F0502020204030204" pitchFamily="34" charset="0"/>
                <a:cs typeface="Calibri" panose="020F0502020204030204" pitchFamily="34" charset="0"/>
              </a:rPr>
              <a:t>Pravettoni</a:t>
            </a:r>
            <a:r>
              <a:rPr lang="en-CA" noProof="0" dirty="0">
                <a:latin typeface="Calibri" panose="020F0502020204030204" pitchFamily="34" charset="0"/>
                <a:cs typeface="Calibri" panose="020F0502020204030204" pitchFamily="34" charset="0"/>
              </a:rPr>
              <a:t>, G. (2020). A “third wheel” effect in health decision making involving artificial entities: a psychological perspective. Frontiers in Public Health, 8, 117.</a:t>
            </a:r>
          </a:p>
          <a:p>
            <a:r>
              <a:rPr lang="en-CA" noProof="0" dirty="0">
                <a:latin typeface="Calibri" panose="020F0502020204030204" pitchFamily="34" charset="0"/>
                <a:cs typeface="Calibri" panose="020F0502020204030204" pitchFamily="34" charset="0"/>
              </a:rPr>
              <a:t>Available at: </a:t>
            </a:r>
            <a:r>
              <a:rPr lang="en-CA" noProof="0" dirty="0">
                <a:latin typeface="Calibri" panose="020F0502020204030204" pitchFamily="34" charset="0"/>
                <a:cs typeface="Calibri" panose="020F0502020204030204" pitchFamily="34" charset="0"/>
                <a:hlinkClick r:id="rId3"/>
              </a:rPr>
              <a:t>https://www.frontiersin.org/articles/10.3389/fpubh.2020.00117/full</a:t>
            </a:r>
            <a:r>
              <a:rPr lang="en-CA" noProof="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5429306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1">
            <a:extLst>
              <a:ext uri="{FF2B5EF4-FFF2-40B4-BE49-F238E27FC236}">
                <a16:creationId xmlns:a16="http://schemas.microsoft.com/office/drawing/2014/main" id="{0921FB31-989C-4B3F-7D6F-9D4D6F913ED8}"/>
              </a:ext>
            </a:extLst>
          </p:cNvPr>
          <p:cNvSpPr txBox="1">
            <a:spLocks/>
          </p:cNvSpPr>
          <p:nvPr/>
        </p:nvSpPr>
        <p:spPr>
          <a:xfrm>
            <a:off x="6692900" y="3034724"/>
            <a:ext cx="3934380" cy="2462186"/>
          </a:xfrm>
          <a:prstGeom prst="rect">
            <a:avLst/>
          </a:prstGeom>
        </p:spPr>
        <p:txBody>
          <a:bodyPr/>
          <a:lstStyle>
            <a:lvl1pPr marL="0" indent="0" algn="ctr" defTabSz="914400" rtl="0" eaLnBrk="1" latinLnBrk="0" hangingPunct="1">
              <a:lnSpc>
                <a:spcPct val="100000"/>
              </a:lnSpc>
              <a:spcBef>
                <a:spcPts val="0"/>
              </a:spcBef>
              <a:buFont typeface="Arial" panose="020B0604020202020204" pitchFamily="34" charset="0"/>
              <a:buNone/>
              <a:defRPr sz="1800" b="1" i="0" kern="1200">
                <a:solidFill>
                  <a:schemeClr val="tx1"/>
                </a:solidFill>
                <a:latin typeface="Nexa Bold" panose="02000000000000000000"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rPr>
              <a:t>AI, Society and Sustainability</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rPr>
              <a:t>(Session 3)</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rPr>
              <a:t>AI and Healthcare</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endParaRPr>
          </a:p>
        </p:txBody>
      </p:sp>
    </p:spTree>
    <p:extLst>
      <p:ext uri="{BB962C8B-B14F-4D97-AF65-F5344CB8AC3E}">
        <p14:creationId xmlns:p14="http://schemas.microsoft.com/office/powerpoint/2010/main" val="15572125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19D2B4CA-AD7B-936E-5D3F-41BFA9A6B7AD}"/>
              </a:ext>
            </a:extLst>
          </p:cNvPr>
          <p:cNvSpPr>
            <a:spLocks noGrp="1"/>
          </p:cNvSpPr>
          <p:nvPr>
            <p:ph type="ctrTitle"/>
          </p:nvPr>
        </p:nvSpPr>
        <p:spPr>
          <a:xfrm>
            <a:off x="838200" y="673046"/>
            <a:ext cx="9372600" cy="693299"/>
          </a:xfrm>
        </p:spPr>
        <p:txBody>
          <a:bodyPr>
            <a:normAutofit/>
          </a:bodyPr>
          <a:lstStyle/>
          <a:p>
            <a:r>
              <a:rPr lang="en-GB" dirty="0"/>
              <a:t>Today’s session</a:t>
            </a:r>
          </a:p>
        </p:txBody>
      </p:sp>
      <p:sp>
        <p:nvSpPr>
          <p:cNvPr id="12" name="Espace réservé du texte 2">
            <a:extLst>
              <a:ext uri="{FF2B5EF4-FFF2-40B4-BE49-F238E27FC236}">
                <a16:creationId xmlns:a16="http://schemas.microsoft.com/office/drawing/2014/main" id="{F1610F71-19A1-4694-1E25-2F8FF7B55BBC}"/>
              </a:ext>
            </a:extLst>
          </p:cNvPr>
          <p:cNvSpPr>
            <a:spLocks noGrp="1"/>
          </p:cNvSpPr>
          <p:nvPr>
            <p:ph type="body" sz="quarter" idx="12"/>
          </p:nvPr>
        </p:nvSpPr>
        <p:spPr>
          <a:xfrm>
            <a:off x="838201" y="1649685"/>
            <a:ext cx="4892260" cy="4535269"/>
          </a:xfrm>
        </p:spPr>
        <p:txBody>
          <a:bodyPr/>
          <a:lstStyle/>
          <a:p>
            <a:pPr marL="285750" indent="-285750">
              <a:buFont typeface="Arial" panose="020B0604020202020204" pitchFamily="34" charset="0"/>
              <a:buChar char="•"/>
            </a:pPr>
            <a:r>
              <a:rPr lang="en-GB" dirty="0"/>
              <a:t>AI in medicine (an overview)</a:t>
            </a:r>
          </a:p>
          <a:p>
            <a:pPr marL="285750" indent="-285750">
              <a:buFont typeface="Arial" panose="020B0604020202020204" pitchFamily="34" charset="0"/>
              <a:buChar char="•"/>
            </a:pPr>
            <a:r>
              <a:rPr lang="en-GB" dirty="0"/>
              <a:t>The role of technology in healthcare</a:t>
            </a:r>
          </a:p>
          <a:p>
            <a:pPr marL="285750" indent="-285750">
              <a:buFont typeface="Arial" panose="020B0604020202020204" pitchFamily="34" charset="0"/>
              <a:buChar char="•"/>
            </a:pPr>
            <a:r>
              <a:rPr lang="en-GB" dirty="0"/>
              <a:t>Opportunities and main areas of AI application in healthcare</a:t>
            </a:r>
          </a:p>
          <a:p>
            <a:pPr marL="285750" indent="-285750">
              <a:buFont typeface="Arial" panose="020B0604020202020204" pitchFamily="34" charset="0"/>
              <a:buChar char="•"/>
            </a:pPr>
            <a:r>
              <a:rPr lang="en-GB" dirty="0"/>
              <a:t>Early developments</a:t>
            </a:r>
          </a:p>
          <a:p>
            <a:pPr marL="285750" indent="-285750">
              <a:buFont typeface="Arial" panose="020B0604020202020204" pitchFamily="34" charset="0"/>
              <a:buChar char="•"/>
            </a:pPr>
            <a:r>
              <a:rPr lang="en-GB" dirty="0"/>
              <a:t>Contemporary applications</a:t>
            </a:r>
          </a:p>
          <a:p>
            <a:pPr marL="285750" indent="-285750">
              <a:buFont typeface="Arial" panose="020B0604020202020204" pitchFamily="34" charset="0"/>
              <a:buChar char="•"/>
            </a:pPr>
            <a:r>
              <a:rPr lang="en-GB" dirty="0"/>
              <a:t>Challenges for AI in healthcare</a:t>
            </a:r>
          </a:p>
        </p:txBody>
      </p:sp>
      <p:pic>
        <p:nvPicPr>
          <p:cNvPr id="5" name="Picture 4">
            <a:extLst>
              <a:ext uri="{FF2B5EF4-FFF2-40B4-BE49-F238E27FC236}">
                <a16:creationId xmlns:a16="http://schemas.microsoft.com/office/drawing/2014/main" id="{73687448-7370-BFAA-9E6F-E83F5544B68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486650" y="1816176"/>
            <a:ext cx="4705350" cy="3225648"/>
          </a:xfrm>
          <a:prstGeom prst="rect">
            <a:avLst/>
          </a:prstGeom>
        </p:spPr>
      </p:pic>
    </p:spTree>
    <p:extLst>
      <p:ext uri="{BB962C8B-B14F-4D97-AF65-F5344CB8AC3E}">
        <p14:creationId xmlns:p14="http://schemas.microsoft.com/office/powerpoint/2010/main" val="11456779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sign, several&#10;&#10;Description automatically generated">
            <a:extLst>
              <a:ext uri="{FF2B5EF4-FFF2-40B4-BE49-F238E27FC236}">
                <a16:creationId xmlns:a16="http://schemas.microsoft.com/office/drawing/2014/main" id="{D9C296ED-6EF2-12BA-F683-573ABA17D2E2}"/>
              </a:ext>
            </a:extLst>
          </p:cNvPr>
          <p:cNvPicPr>
            <a:picLocks noChangeAspect="1"/>
          </p:cNvPicPr>
          <p:nvPr/>
        </p:nvPicPr>
        <p:blipFill>
          <a:blip r:embed="rId3"/>
          <a:stretch>
            <a:fillRect/>
          </a:stretch>
        </p:blipFill>
        <p:spPr>
          <a:xfrm>
            <a:off x="1447588" y="1366345"/>
            <a:ext cx="9296824" cy="4959007"/>
          </a:xfrm>
          <a:prstGeom prst="rect">
            <a:avLst/>
          </a:prstGeom>
        </p:spPr>
      </p:pic>
      <p:sp>
        <p:nvSpPr>
          <p:cNvPr id="4" name="Title 3">
            <a:extLst>
              <a:ext uri="{FF2B5EF4-FFF2-40B4-BE49-F238E27FC236}">
                <a16:creationId xmlns:a16="http://schemas.microsoft.com/office/drawing/2014/main" id="{1623E173-5985-EA73-F60E-9489C2EC4148}"/>
              </a:ext>
            </a:extLst>
          </p:cNvPr>
          <p:cNvSpPr>
            <a:spLocks noGrp="1"/>
          </p:cNvSpPr>
          <p:nvPr>
            <p:ph type="ctrTitle"/>
          </p:nvPr>
        </p:nvSpPr>
        <p:spPr/>
        <p:txBody>
          <a:bodyPr/>
          <a:lstStyle/>
          <a:p>
            <a:r>
              <a:rPr lang="en-GB" dirty="0"/>
              <a:t>AI in medicine</a:t>
            </a:r>
          </a:p>
        </p:txBody>
      </p:sp>
      <p:sp>
        <p:nvSpPr>
          <p:cNvPr id="7" name="TextBox 6">
            <a:extLst>
              <a:ext uri="{FF2B5EF4-FFF2-40B4-BE49-F238E27FC236}">
                <a16:creationId xmlns:a16="http://schemas.microsoft.com/office/drawing/2014/main" id="{4DAB0754-67E4-3707-F9EF-76B64DA62A3C}"/>
              </a:ext>
            </a:extLst>
          </p:cNvPr>
          <p:cNvSpPr txBox="1"/>
          <p:nvPr/>
        </p:nvSpPr>
        <p:spPr>
          <a:xfrm>
            <a:off x="5326059" y="6325352"/>
            <a:ext cx="148470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libri" panose="020F0502020204030204"/>
                <a:ea typeface="+mn-ea"/>
                <a:cs typeface="+mn-cs"/>
              </a:rPr>
              <a:t>Source: Kaul et al. (2020)</a:t>
            </a:r>
          </a:p>
        </p:txBody>
      </p:sp>
    </p:spTree>
    <p:extLst>
      <p:ext uri="{BB962C8B-B14F-4D97-AF65-F5344CB8AC3E}">
        <p14:creationId xmlns:p14="http://schemas.microsoft.com/office/powerpoint/2010/main" val="1429016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A2C258-B700-1115-AA84-39ADF0563EE0}"/>
              </a:ext>
            </a:extLst>
          </p:cNvPr>
          <p:cNvSpPr>
            <a:spLocks noGrp="1"/>
          </p:cNvSpPr>
          <p:nvPr>
            <p:ph type="body" sz="quarter" idx="12"/>
          </p:nvPr>
        </p:nvSpPr>
        <p:spPr>
          <a:xfrm>
            <a:off x="838582" y="717631"/>
            <a:ext cx="10460038" cy="5393802"/>
          </a:xfrm>
        </p:spPr>
        <p:txBody>
          <a:bodyPr/>
          <a:lstStyle/>
          <a:p>
            <a:r>
              <a:rPr lang="en-US" b="1" dirty="0">
                <a:solidFill>
                  <a:srgbClr val="FF0000"/>
                </a:solidFill>
              </a:rPr>
              <a:t>MYCIN</a:t>
            </a:r>
            <a:r>
              <a:rPr lang="en-US" dirty="0"/>
              <a:t> is a computer-based consultation system designed to assist physicians in the diagnosis of and therapy selection for patients with bacterial infections</a:t>
            </a:r>
          </a:p>
          <a:p>
            <a:r>
              <a:rPr lang="en-US" dirty="0"/>
              <a:t>In addition to the consultation system itself, MYCIN contains an explanation system which can answer simple English questions in order to justify its advice or educate the user </a:t>
            </a:r>
          </a:p>
          <a:p>
            <a:r>
              <a:rPr lang="en-US" dirty="0"/>
              <a:t>The system's knowledge is encoded in the form of some 350 production rules which embody the clinical decision criteria of infectious disease experts. </a:t>
            </a:r>
          </a:p>
          <a:p>
            <a:r>
              <a:rPr lang="en-US" dirty="0"/>
              <a:t>Much of MYCIN's power derives from the modular, highly stylized nature of these decision rules, enabling the system to dissect its own reasoning and allowing easy modification of the knowledge base.</a:t>
            </a:r>
          </a:p>
          <a:p>
            <a:endParaRPr lang="en-US" dirty="0"/>
          </a:p>
          <a:p>
            <a:r>
              <a:rPr lang="en-US" b="1" dirty="0">
                <a:solidFill>
                  <a:srgbClr val="FF0000"/>
                </a:solidFill>
              </a:rPr>
              <a:t>EMYCIN</a:t>
            </a:r>
            <a:r>
              <a:rPr lang="en-US" dirty="0"/>
              <a:t>: A Knowledge Engineer’s Tool for Constructing Rule-Based Expert Systems.</a:t>
            </a:r>
          </a:p>
          <a:p>
            <a:r>
              <a:rPr lang="en-US" dirty="0"/>
              <a:t>Much current work in artificial intelligence focuses on computer programs that aid scientists with complex reasoning tasks. Recent work has indicated that one key to the creation of intelligent systems is the incorporation of large amounts of task-specific knowledge. Building knowledge-based, or expert, systems from scratch can be very time-consuming, however. This suggests the need for general tools to aid in the construction of knowledge-based systems.</a:t>
            </a:r>
          </a:p>
          <a:p>
            <a:r>
              <a:rPr lang="en-US" dirty="0"/>
              <a:t>…. an effective domain-independent framework for constructing one class of expert programs: rule-based consultants.      EMYCIN, is based on the domain-independent core of the MYCIN program. </a:t>
            </a:r>
            <a:endParaRPr lang="en-CA" dirty="0"/>
          </a:p>
        </p:txBody>
      </p:sp>
    </p:spTree>
    <p:extLst>
      <p:ext uri="{BB962C8B-B14F-4D97-AF65-F5344CB8AC3E}">
        <p14:creationId xmlns:p14="http://schemas.microsoft.com/office/powerpoint/2010/main" val="597705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A machine to make paper clips</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p:txBody>
          <a:bodyPr/>
          <a:lstStyle/>
          <a:p>
            <a:r>
              <a:rPr lang="en-GB" dirty="0"/>
              <a:t>According to </a:t>
            </a:r>
            <a:r>
              <a:rPr lang="en-GB" b="1" dirty="0"/>
              <a:t>Nick Bostrom</a:t>
            </a:r>
            <a:r>
              <a:rPr lang="en-GB" dirty="0"/>
              <a:t>, it is not necessary to imagine AI gaining self-awareness for it to be dangerous to humankind.</a:t>
            </a:r>
          </a:p>
          <a:p>
            <a:endParaRPr lang="en-GB" dirty="0"/>
          </a:p>
          <a:p>
            <a:pPr marL="285750" indent="-285750">
              <a:buFont typeface="Arial" panose="020B0604020202020204" pitchFamily="34" charset="0"/>
              <a:buChar char="•"/>
            </a:pPr>
            <a:r>
              <a:rPr lang="en-GB" dirty="0"/>
              <a:t>Machines are programmed to achieve pre-specified goals  (“intelligent” machines could in theory also create their own goals – which are not necessarily beneficial to humans)</a:t>
            </a:r>
          </a:p>
          <a:p>
            <a:endParaRPr lang="en-GB" dirty="0"/>
          </a:p>
          <a:p>
            <a:pPr marL="285750" indent="-285750">
              <a:buFont typeface="Arial" panose="020B0604020202020204" pitchFamily="34" charset="0"/>
              <a:buChar char="•"/>
            </a:pPr>
            <a:r>
              <a:rPr lang="en-GB" dirty="0"/>
              <a:t>If machines pursue instrumental goals (e.g. producing paperclips), they </a:t>
            </a:r>
            <a:r>
              <a:rPr lang="en-GB" i="1" dirty="0"/>
              <a:t>could </a:t>
            </a:r>
            <a:r>
              <a:rPr lang="en-GB" dirty="0"/>
              <a:t>do </a:t>
            </a:r>
            <a:r>
              <a:rPr lang="en-GB" i="1" dirty="0"/>
              <a:t>anything</a:t>
            </a:r>
            <a:r>
              <a:rPr lang="en-GB" dirty="0"/>
              <a:t> to achieve such goals:</a:t>
            </a:r>
          </a:p>
          <a:p>
            <a:pPr marL="1028700" lvl="1" indent="-342900">
              <a:buFont typeface="+mj-lt"/>
              <a:buAutoNum type="arabicPeriod"/>
            </a:pPr>
            <a:r>
              <a:rPr lang="en-GB" sz="1800" dirty="0"/>
              <a:t>Eliminate potential threats</a:t>
            </a:r>
          </a:p>
          <a:p>
            <a:pPr marL="1028700" lvl="1" indent="-342900">
              <a:buFont typeface="+mj-lt"/>
              <a:buAutoNum type="arabicPeriod"/>
            </a:pPr>
            <a:r>
              <a:rPr lang="en-GB" sz="1800" dirty="0"/>
              <a:t>Acquire as many resources as possible</a:t>
            </a:r>
          </a:p>
          <a:p>
            <a:pPr marL="1028700" lvl="1" indent="-342900">
              <a:buFont typeface="+mj-lt"/>
              <a:buAutoNum type="arabicPeriod"/>
            </a:pPr>
            <a:endParaRPr lang="en-GB" sz="1800" dirty="0"/>
          </a:p>
          <a:p>
            <a:pPr marL="1028700" lvl="1" indent="-342900">
              <a:buFont typeface="+mj-lt"/>
              <a:buAutoNum type="arabicPeriod"/>
            </a:pPr>
            <a:r>
              <a:rPr lang="en-GB" sz="1800" dirty="0"/>
              <a:t>Transforming everything into paperclips</a:t>
            </a:r>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GB" dirty="0"/>
              <a:t>…and destroy everything in the process</a:t>
            </a:r>
          </a:p>
        </p:txBody>
      </p:sp>
      <p:sp>
        <p:nvSpPr>
          <p:cNvPr id="7" name="Rectangle 3"/>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2" name="Picture 6" descr="Risultato immagini per bostrom paper clip">
            <a:extLst>
              <a:ext uri="{FF2B5EF4-FFF2-40B4-BE49-F238E27FC236}">
                <a16:creationId xmlns:a16="http://schemas.microsoft.com/office/drawing/2014/main" id="{755990DF-DDE6-4DE1-BDAD-E5FBABA8D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9478" y="4660325"/>
            <a:ext cx="2648760" cy="148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86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090726-C827-D74A-AABA-0B46CB7344A8}"/>
              </a:ext>
            </a:extLst>
          </p:cNvPr>
          <p:cNvSpPr>
            <a:spLocks noGrp="1"/>
          </p:cNvSpPr>
          <p:nvPr>
            <p:ph type="ctrTitle"/>
          </p:nvPr>
        </p:nvSpPr>
        <p:spPr/>
        <p:txBody>
          <a:bodyPr/>
          <a:lstStyle/>
          <a:p>
            <a:r>
              <a:rPr lang="en-GB" dirty="0"/>
              <a:t>The role of technology in healthcare</a:t>
            </a:r>
          </a:p>
        </p:txBody>
      </p:sp>
    </p:spTree>
    <p:extLst>
      <p:ext uri="{BB962C8B-B14F-4D97-AF65-F5344CB8AC3E}">
        <p14:creationId xmlns:p14="http://schemas.microsoft.com/office/powerpoint/2010/main" val="35107215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The ancient doctors</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a:xfrm>
            <a:off x="982047" y="1559869"/>
            <a:ext cx="6010087" cy="4149109"/>
          </a:xfrm>
        </p:spPr>
        <p:txBody>
          <a:bodyPr/>
          <a:lstStyle/>
          <a:p>
            <a:r>
              <a:rPr lang="en-US" dirty="0"/>
              <a:t>In ancient times, two aspects were important in a doctor:</a:t>
            </a:r>
          </a:p>
          <a:p>
            <a:pPr marL="285750" indent="-285750">
              <a:buFont typeface="Arial" panose="020B0604020202020204" pitchFamily="34" charset="0"/>
              <a:buChar char="•"/>
            </a:pPr>
            <a:r>
              <a:rPr lang="en-US" dirty="0"/>
              <a:t>«Initiatory»/magical knowledge of the mysteries of nature</a:t>
            </a:r>
          </a:p>
          <a:p>
            <a:pPr marL="285750" indent="-285750">
              <a:buFont typeface="Arial" panose="020B0604020202020204" pitchFamily="34" charset="0"/>
              <a:buChar char="•"/>
            </a:pPr>
            <a:r>
              <a:rPr lang="en-US" dirty="0"/>
              <a:t>The quality of the relationship with the patient, knowledge of himself as an individual</a:t>
            </a:r>
          </a:p>
          <a:p>
            <a:r>
              <a:rPr lang="en-US" dirty="0"/>
              <a:t>In ancient times, there was no diagnosis in medical consultation: the doctor's work consisted of studying patient’s medical history and predicting what will happen next</a:t>
            </a:r>
          </a:p>
          <a:p>
            <a:r>
              <a:rPr lang="en-US" dirty="0"/>
              <a:t>Understanding “why?” to gauge treatment came later</a:t>
            </a:r>
          </a:p>
          <a:p>
            <a:r>
              <a:rPr lang="en-US" dirty="0"/>
              <a:t>From the mid-19</a:t>
            </a:r>
            <a:r>
              <a:rPr lang="en-US" baseline="30000" dirty="0"/>
              <a:t>th</a:t>
            </a:r>
            <a:r>
              <a:rPr lang="en-US" dirty="0"/>
              <a:t> century, new medical instruments appeared that were dedicated to the analysis of the patient's body without necessarily dissecting the patient</a:t>
            </a:r>
          </a:p>
          <a:p>
            <a:endParaRPr lang="en-US" dirty="0"/>
          </a:p>
        </p:txBody>
      </p:sp>
      <p:pic>
        <p:nvPicPr>
          <p:cNvPr id="7" name="Google Shape;620;p27"/>
          <p:cNvPicPr preferRelativeResize="0"/>
          <p:nvPr/>
        </p:nvPicPr>
        <p:blipFill rotWithShape="1">
          <a:blip r:embed="rId3">
            <a:alphaModFix/>
          </a:blip>
          <a:srcRect/>
          <a:stretch/>
        </p:blipFill>
        <p:spPr>
          <a:xfrm>
            <a:off x="7841278" y="792292"/>
            <a:ext cx="3852862" cy="2732087"/>
          </a:xfrm>
          <a:prstGeom prst="rect">
            <a:avLst/>
          </a:prstGeom>
          <a:noFill/>
          <a:ln>
            <a:noFill/>
          </a:ln>
        </p:spPr>
      </p:pic>
    </p:spTree>
    <p:extLst>
      <p:ext uri="{BB962C8B-B14F-4D97-AF65-F5344CB8AC3E}">
        <p14:creationId xmlns:p14="http://schemas.microsoft.com/office/powerpoint/2010/main" val="1029607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The paradigm of evidence-based medicine</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a:xfrm>
            <a:off x="837818" y="1775809"/>
            <a:ext cx="10460038" cy="869994"/>
          </a:xfrm>
        </p:spPr>
        <p:txBody>
          <a:bodyPr/>
          <a:lstStyle/>
          <a:p>
            <a:r>
              <a:rPr lang="en-US" dirty="0"/>
              <a:t>Evidence-Based Medicine (EBM) was developed in the early 1990s. It's a cultural movement devoted to generating and sharing rigorous medical knowledge regarding </a:t>
            </a:r>
            <a:r>
              <a:rPr lang="en-US" b="1" dirty="0"/>
              <a:t>the efficacy of health treatments</a:t>
            </a:r>
          </a:p>
        </p:txBody>
      </p:sp>
      <p:pic>
        <p:nvPicPr>
          <p:cNvPr id="4" name="Google Shape;643;p29" descr="Risultato immagini per piramide delle evidenze">
            <a:extLst>
              <a:ext uri="{FF2B5EF4-FFF2-40B4-BE49-F238E27FC236}">
                <a16:creationId xmlns:a16="http://schemas.microsoft.com/office/drawing/2014/main" id="{6FC6161A-AC05-6509-5C35-B291744C201E}"/>
              </a:ext>
            </a:extLst>
          </p:cNvPr>
          <p:cNvPicPr preferRelativeResize="0"/>
          <p:nvPr/>
        </p:nvPicPr>
        <p:blipFill rotWithShape="1">
          <a:blip r:embed="rId3">
            <a:alphaModFix/>
          </a:blip>
          <a:srcRect/>
          <a:stretch/>
        </p:blipFill>
        <p:spPr>
          <a:xfrm>
            <a:off x="837818" y="2404266"/>
            <a:ext cx="5202724" cy="4010022"/>
          </a:xfrm>
          <a:prstGeom prst="rect">
            <a:avLst/>
          </a:prstGeom>
          <a:noFill/>
          <a:ln>
            <a:noFill/>
          </a:ln>
        </p:spPr>
      </p:pic>
      <p:sp>
        <p:nvSpPr>
          <p:cNvPr id="5" name="TextBox 4">
            <a:extLst>
              <a:ext uri="{FF2B5EF4-FFF2-40B4-BE49-F238E27FC236}">
                <a16:creationId xmlns:a16="http://schemas.microsoft.com/office/drawing/2014/main" id="{78746BEA-3EB9-5A1B-04C9-E097D4ED4D8B}"/>
              </a:ext>
            </a:extLst>
          </p:cNvPr>
          <p:cNvSpPr txBox="1"/>
          <p:nvPr/>
        </p:nvSpPr>
        <p:spPr>
          <a:xfrm>
            <a:off x="5493925" y="2404266"/>
            <a:ext cx="6625916" cy="34163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Calibri" panose="020F0502020204030204"/>
                <a:ea typeface="+mn-ea"/>
                <a:cs typeface="+mn-cs"/>
              </a:rPr>
              <a:t>Observational studies: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 Causality detection and analysis based on pre-given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 Comparison groups must be identified (for comparison) from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   existing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 Unavoidable in certain areas (economics, commonly in medicine,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Calibri" panose="020F0502020204030204"/>
                <a:ea typeface="+mn-ea"/>
                <a:cs typeface="+mn-cs"/>
              </a:rPr>
              <a:t>Experimental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 Groups are prespecified before experimentation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 Control groups can be created  (Randomized Control Trials)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 Different “interventions” (or none) on different groups</a:t>
            </a:r>
          </a:p>
        </p:txBody>
      </p:sp>
    </p:spTree>
    <p:extLst>
      <p:ext uri="{BB962C8B-B14F-4D97-AF65-F5344CB8AC3E}">
        <p14:creationId xmlns:p14="http://schemas.microsoft.com/office/powerpoint/2010/main" val="31234365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Limitations of EBM</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a:xfrm>
            <a:off x="838581" y="2255761"/>
            <a:ext cx="10076345" cy="3558629"/>
          </a:xfrm>
        </p:spPr>
        <p:txBody>
          <a:bodyPr/>
          <a:lstStyle/>
          <a:p>
            <a:r>
              <a:rPr lang="en-US" dirty="0"/>
              <a:t>1) Patient behavior affects efficacy (e.g., adherence, better lack thereof: not sticking to    prescriptions)</a:t>
            </a:r>
          </a:p>
          <a:p>
            <a:endParaRPr lang="en-US" dirty="0"/>
          </a:p>
          <a:p>
            <a:r>
              <a:rPr lang="en-US" dirty="0"/>
              <a:t>2) Other factors should be considered in the choice of treatments (e.g., costs)</a:t>
            </a:r>
          </a:p>
          <a:p>
            <a:endParaRPr lang="en-US" dirty="0"/>
          </a:p>
          <a:p>
            <a:r>
              <a:rPr lang="en-US" dirty="0"/>
              <a:t>3) High-quality evidence is not always available (e.g., rare diseases)</a:t>
            </a:r>
          </a:p>
          <a:p>
            <a:endParaRPr lang="en-US" dirty="0"/>
          </a:p>
          <a:p>
            <a:r>
              <a:rPr lang="en-US" dirty="0"/>
              <a:t>4) The results of scientific research can be artifacts (e.g., selected samples)</a:t>
            </a:r>
          </a:p>
        </p:txBody>
      </p:sp>
    </p:spTree>
    <p:extLst>
      <p:ext uri="{BB962C8B-B14F-4D97-AF65-F5344CB8AC3E}">
        <p14:creationId xmlns:p14="http://schemas.microsoft.com/office/powerpoint/2010/main" val="31101137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The example of Google Flu Trends</a:t>
            </a:r>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GB" dirty="0"/>
              <a:t>In 2014, Google was able to outperform the USA healthcare national system in mapping the diffusion of the flu… using people’s searches on the web</a:t>
            </a:r>
          </a:p>
        </p:txBody>
      </p:sp>
      <p:pic>
        <p:nvPicPr>
          <p:cNvPr id="14" name="Google Shape;669;p31" descr="Risultati immagini per google flu trends"/>
          <p:cNvPicPr preferRelativeResize="0"/>
          <p:nvPr/>
        </p:nvPicPr>
        <p:blipFill rotWithShape="1">
          <a:blip r:embed="rId2">
            <a:alphaModFix/>
          </a:blip>
          <a:srcRect/>
          <a:stretch/>
        </p:blipFill>
        <p:spPr>
          <a:xfrm>
            <a:off x="6301997" y="2319237"/>
            <a:ext cx="3880851" cy="4291676"/>
          </a:xfrm>
          <a:prstGeom prst="rect">
            <a:avLst/>
          </a:prstGeom>
          <a:noFill/>
          <a:ln>
            <a:noFill/>
          </a:ln>
        </p:spPr>
      </p:pic>
      <p:sp>
        <p:nvSpPr>
          <p:cNvPr id="16" name="Google Shape;668;p31"/>
          <p:cNvSpPr txBox="1"/>
          <p:nvPr/>
        </p:nvSpPr>
        <p:spPr>
          <a:xfrm>
            <a:off x="963710" y="2685901"/>
            <a:ext cx="3960900" cy="230828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1 – use of unconventional data for health purposes</a:t>
            </a:r>
            <a:endParaRPr kumimoji="0" sz="18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8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2 – the statistical «data» is different from how we usually understand it (sample/population)</a:t>
            </a:r>
            <a:endParaRPr kumimoji="0" sz="18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8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3 – proxy variables</a:t>
            </a:r>
            <a:endParaRPr kumimoji="0" sz="18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3" name="TextBox 2">
            <a:extLst>
              <a:ext uri="{FF2B5EF4-FFF2-40B4-BE49-F238E27FC236}">
                <a16:creationId xmlns:a16="http://schemas.microsoft.com/office/drawing/2014/main" id="{864C6D86-93B7-F5D1-BC81-F49B22FA7B0E}"/>
              </a:ext>
            </a:extLst>
          </p:cNvPr>
          <p:cNvSpPr txBox="1"/>
          <p:nvPr/>
        </p:nvSpPr>
        <p:spPr>
          <a:xfrm>
            <a:off x="838200" y="5133585"/>
            <a:ext cx="5574731"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Large and interconnected body of knowledge allows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for better availability and use of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Proxy variables “determine” other variables for which we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may not have data </a:t>
            </a:r>
          </a:p>
        </p:txBody>
      </p:sp>
    </p:spTree>
    <p:extLst>
      <p:ext uri="{BB962C8B-B14F-4D97-AF65-F5344CB8AC3E}">
        <p14:creationId xmlns:p14="http://schemas.microsoft.com/office/powerpoint/2010/main" val="264310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Some opportunities for AI in medicine</a:t>
            </a:r>
          </a:p>
        </p:txBody>
      </p:sp>
      <p:sp>
        <p:nvSpPr>
          <p:cNvPr id="18"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a:xfrm>
            <a:off x="838583" y="2255761"/>
            <a:ext cx="6276592" cy="3558629"/>
          </a:xfrm>
        </p:spPr>
        <p:txBody>
          <a:bodyPr/>
          <a:lstStyle/>
          <a:p>
            <a:pPr marL="285750" indent="-285750">
              <a:buFont typeface="Arial" panose="020B0604020202020204" pitchFamily="34" charset="0"/>
              <a:buChar char="•"/>
            </a:pPr>
            <a:r>
              <a:rPr lang="en-GB" dirty="0"/>
              <a:t>The need to analyse </a:t>
            </a:r>
            <a:r>
              <a:rPr lang="en-GB" b="1" dirty="0"/>
              <a:t>real-world data</a:t>
            </a:r>
            <a:r>
              <a:rPr lang="en-GB" dirty="0"/>
              <a:t> which are varied, continuous (i.e., possible to be recorded with high frequency/definition), and complex but potentially relevant to health (</a:t>
            </a:r>
            <a:r>
              <a:rPr lang="en-GB" b="1" dirty="0"/>
              <a:t>Big Data)</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dirty="0"/>
              <a:t>The need to analyse individuals’ unique characteristics (e.g., genomics, context, behaviour)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AI potentially represents the opportunity to analyse data to improve diagnosis, identification of (personalised) treatment, and improvement of the whole healthcare systems worldwide</a:t>
            </a:r>
          </a:p>
        </p:txBody>
      </p:sp>
      <p:pic>
        <p:nvPicPr>
          <p:cNvPr id="4" name="Picture 3" descr="A picture containing person, blue&#10;&#10;Description automatically generated">
            <a:extLst>
              <a:ext uri="{FF2B5EF4-FFF2-40B4-BE49-F238E27FC236}">
                <a16:creationId xmlns:a16="http://schemas.microsoft.com/office/drawing/2014/main" id="{6F3DCC5B-1B67-7564-83C3-3BF78D35AB7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15263" y="2512936"/>
            <a:ext cx="3888747" cy="2513011"/>
          </a:xfrm>
          <a:prstGeom prst="rect">
            <a:avLst/>
          </a:prstGeom>
        </p:spPr>
      </p:pic>
    </p:spTree>
    <p:extLst>
      <p:ext uri="{BB962C8B-B14F-4D97-AF65-F5344CB8AC3E}">
        <p14:creationId xmlns:p14="http://schemas.microsoft.com/office/powerpoint/2010/main" val="42618733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oogle Shape;734;p37"/>
          <p:cNvGraphicFramePr/>
          <p:nvPr/>
        </p:nvGraphicFramePr>
        <p:xfrm>
          <a:off x="1125831" y="1507524"/>
          <a:ext cx="9940337" cy="4415398"/>
        </p:xfrm>
        <a:graphic>
          <a:graphicData uri="http://schemas.openxmlformats.org/drawingml/2006/table">
            <a:tbl>
              <a:tblPr>
                <a:noFill/>
              </a:tblPr>
              <a:tblGrid>
                <a:gridCol w="2364556">
                  <a:extLst>
                    <a:ext uri="{9D8B030D-6E8A-4147-A177-3AD203B41FA5}">
                      <a16:colId xmlns:a16="http://schemas.microsoft.com/office/drawing/2014/main" val="20000"/>
                    </a:ext>
                  </a:extLst>
                </a:gridCol>
                <a:gridCol w="5482535">
                  <a:extLst>
                    <a:ext uri="{9D8B030D-6E8A-4147-A177-3AD203B41FA5}">
                      <a16:colId xmlns:a16="http://schemas.microsoft.com/office/drawing/2014/main" val="20001"/>
                    </a:ext>
                  </a:extLst>
                </a:gridCol>
                <a:gridCol w="2093246">
                  <a:extLst>
                    <a:ext uri="{9D8B030D-6E8A-4147-A177-3AD203B41FA5}">
                      <a16:colId xmlns:a16="http://schemas.microsoft.com/office/drawing/2014/main" val="20002"/>
                    </a:ext>
                  </a:extLst>
                </a:gridCol>
              </a:tblGrid>
              <a:tr h="544901">
                <a:tc>
                  <a:txBody>
                    <a:bodyPr/>
                    <a:lstStyle/>
                    <a:p>
                      <a:pPr marL="0" marR="0" lvl="0" indent="0" algn="l" rtl="0">
                        <a:lnSpc>
                          <a:spcPct val="107000"/>
                        </a:lnSpc>
                        <a:spcBef>
                          <a:spcPts val="0"/>
                        </a:spcBef>
                        <a:spcAft>
                          <a:spcPts val="0"/>
                        </a:spcAft>
                        <a:buClr>
                          <a:schemeClr val="accent2"/>
                        </a:buClr>
                        <a:buSzPts val="1100"/>
                        <a:buFont typeface="Arial"/>
                        <a:buNone/>
                      </a:pPr>
                      <a:r>
                        <a:rPr lang="en-US" sz="1600" b="1" i="0" u="none" strike="noStrike" cap="none" dirty="0">
                          <a:solidFill>
                            <a:schemeClr val="bg1"/>
                          </a:solidFill>
                          <a:latin typeface="Arial"/>
                          <a:ea typeface="Arial"/>
                          <a:cs typeface="Arial"/>
                          <a:sym typeface="Arial"/>
                        </a:rPr>
                        <a:t>AI function in healthcare</a:t>
                      </a:r>
                      <a:endParaRPr sz="1600" dirty="0">
                        <a:solidFill>
                          <a:schemeClr val="bg1"/>
                        </a:solidFill>
                      </a:endParaRPr>
                    </a:p>
                  </a:txBody>
                  <a:tcPr marL="78093" marR="78093"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l" rtl="0">
                        <a:lnSpc>
                          <a:spcPct val="107000"/>
                        </a:lnSpc>
                        <a:spcBef>
                          <a:spcPts val="0"/>
                        </a:spcBef>
                        <a:spcAft>
                          <a:spcPts val="0"/>
                        </a:spcAft>
                        <a:buClr>
                          <a:schemeClr val="accent2"/>
                        </a:buClr>
                        <a:buSzPts val="1100"/>
                        <a:buFont typeface="Arial"/>
                        <a:buNone/>
                      </a:pPr>
                      <a:r>
                        <a:rPr lang="en-US" sz="1600" b="1" i="0" u="none" strike="noStrike" cap="none" dirty="0">
                          <a:solidFill>
                            <a:schemeClr val="bg1"/>
                          </a:solidFill>
                          <a:latin typeface="Arial"/>
                          <a:ea typeface="Arial"/>
                          <a:cs typeface="Arial"/>
                          <a:sym typeface="Arial"/>
                        </a:rPr>
                        <a:t>Description; AI is…</a:t>
                      </a:r>
                      <a:endParaRPr sz="1600" dirty="0">
                        <a:solidFill>
                          <a:schemeClr val="bg1"/>
                        </a:solidFill>
                      </a:endParaRPr>
                    </a:p>
                  </a:txBody>
                  <a:tcPr marL="78093" marR="78093"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l" rtl="0">
                        <a:lnSpc>
                          <a:spcPct val="107000"/>
                        </a:lnSpc>
                        <a:spcBef>
                          <a:spcPts val="0"/>
                        </a:spcBef>
                        <a:spcAft>
                          <a:spcPts val="0"/>
                        </a:spcAft>
                        <a:buClr>
                          <a:schemeClr val="accent2"/>
                        </a:buClr>
                        <a:buSzPts val="1100"/>
                        <a:buFont typeface="Arial"/>
                        <a:buNone/>
                      </a:pPr>
                      <a:r>
                        <a:rPr lang="en-US" sz="1600" b="1" i="0" u="none" strike="noStrike" cap="none" dirty="0">
                          <a:solidFill>
                            <a:schemeClr val="bg1"/>
                          </a:solidFill>
                          <a:latin typeface="Arial"/>
                          <a:ea typeface="Arial"/>
                          <a:cs typeface="Arial"/>
                          <a:sym typeface="Arial"/>
                        </a:rPr>
                        <a:t>Examples </a:t>
                      </a:r>
                      <a:endParaRPr sz="1600" dirty="0">
                        <a:solidFill>
                          <a:schemeClr val="bg1"/>
                        </a:solidFill>
                      </a:endParaRPr>
                    </a:p>
                  </a:txBody>
                  <a:tcPr marL="78093" marR="78093"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1662798">
                <a:tc>
                  <a:txBody>
                    <a:bodyPr/>
                    <a:lstStyle/>
                    <a:p>
                      <a:pPr marL="0" marR="0" lvl="0" indent="0" algn="l" rtl="0">
                        <a:lnSpc>
                          <a:spcPct val="107000"/>
                        </a:lnSpc>
                        <a:spcBef>
                          <a:spcPts val="0"/>
                        </a:spcBef>
                        <a:spcAft>
                          <a:spcPts val="0"/>
                        </a:spcAft>
                        <a:buClr>
                          <a:schemeClr val="accent2"/>
                        </a:buClr>
                        <a:buSzPts val="1100"/>
                        <a:buFont typeface="Arial"/>
                        <a:buNone/>
                      </a:pPr>
                      <a:r>
                        <a:rPr lang="en-US" sz="1600" b="0" i="0" u="none" strike="noStrike" cap="none" dirty="0">
                          <a:solidFill>
                            <a:schemeClr val="bg1"/>
                          </a:solidFill>
                          <a:latin typeface="Arial"/>
                          <a:ea typeface="Arial"/>
                          <a:cs typeface="Arial"/>
                          <a:sym typeface="Arial"/>
                        </a:rPr>
                        <a:t>Diagnosis or treatment </a:t>
                      </a:r>
                      <a:endParaRPr sz="1600" b="0" dirty="0">
                        <a:solidFill>
                          <a:schemeClr val="bg1"/>
                        </a:solidFill>
                      </a:endParaRPr>
                    </a:p>
                  </a:txBody>
                  <a:tcPr marL="78093" marR="78093"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1"/>
                    </a:solidFill>
                  </a:tcPr>
                </a:tc>
                <a:tc>
                  <a:txBody>
                    <a:bodyPr/>
                    <a:lstStyle/>
                    <a:p>
                      <a:pPr marL="0" marR="0" lvl="0" indent="0" algn="l" rtl="0">
                        <a:lnSpc>
                          <a:spcPct val="107000"/>
                        </a:lnSpc>
                        <a:spcBef>
                          <a:spcPts val="0"/>
                        </a:spcBef>
                        <a:spcAft>
                          <a:spcPts val="0"/>
                        </a:spcAft>
                        <a:buClr>
                          <a:srgbClr val="000000"/>
                        </a:buClr>
                        <a:buSzPts val="1100"/>
                        <a:buFont typeface="Arial"/>
                        <a:buNone/>
                      </a:pPr>
                      <a:r>
                        <a:rPr lang="en-US" sz="1600" b="0" i="0" u="none" strike="noStrike" cap="none" dirty="0">
                          <a:solidFill>
                            <a:srgbClr val="000000"/>
                          </a:solidFill>
                          <a:latin typeface="Arial"/>
                          <a:ea typeface="Arial"/>
                          <a:cs typeface="Arial"/>
                          <a:sym typeface="Arial"/>
                        </a:rPr>
                        <a:t>Employed as a diagnostic support tool; it analyses clinical/pathological data and scientific literature to identify the disease or treatment</a:t>
                      </a:r>
                      <a:endParaRPr sz="1600" dirty="0"/>
                    </a:p>
                  </a:txBody>
                  <a:tcPr marL="78093" marR="78093"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4"/>
                    </a:solidFill>
                  </a:tcPr>
                </a:tc>
                <a:tc>
                  <a:txBody>
                    <a:bodyPr/>
                    <a:lstStyle/>
                    <a:p>
                      <a:pPr marL="0" marR="0" lvl="0" indent="0" algn="l" rtl="0">
                        <a:lnSpc>
                          <a:spcPct val="107000"/>
                        </a:lnSpc>
                        <a:spcBef>
                          <a:spcPts val="0"/>
                        </a:spcBef>
                        <a:spcAft>
                          <a:spcPts val="0"/>
                        </a:spcAft>
                        <a:buClr>
                          <a:srgbClr val="000000"/>
                        </a:buClr>
                        <a:buSzPts val="1100"/>
                        <a:buFont typeface="Arial"/>
                        <a:buNone/>
                      </a:pPr>
                      <a:r>
                        <a:rPr lang="en-US" sz="1600" b="0" i="0" u="none" strike="noStrike" cap="none" dirty="0">
                          <a:solidFill>
                            <a:srgbClr val="000000"/>
                          </a:solidFill>
                          <a:latin typeface="Arial"/>
                          <a:ea typeface="Arial"/>
                          <a:cs typeface="Arial"/>
                          <a:sym typeface="Arial"/>
                        </a:rPr>
                        <a:t>Bahaa, Noor, &amp; Yousif, 2011; Ramesh et al., 2004;  Gargeya &amp; Leng, 2017; Jiang et al., 2017</a:t>
                      </a:r>
                      <a:endParaRPr sz="1600" dirty="0"/>
                    </a:p>
                  </a:txBody>
                  <a:tcPr marL="78093" marR="78093"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4"/>
                    </a:solidFill>
                  </a:tcPr>
                </a:tc>
                <a:extLst>
                  <a:ext uri="{0D108BD9-81ED-4DB2-BD59-A6C34878D82A}">
                    <a16:rowId xmlns:a16="http://schemas.microsoft.com/office/drawing/2014/main" val="10001"/>
                  </a:ext>
                </a:extLst>
              </a:tr>
              <a:tr h="1383877">
                <a:tc>
                  <a:txBody>
                    <a:bodyPr/>
                    <a:lstStyle/>
                    <a:p>
                      <a:pPr marL="0" marR="0" lvl="0" indent="0" algn="l" rtl="0">
                        <a:lnSpc>
                          <a:spcPct val="107000"/>
                        </a:lnSpc>
                        <a:spcBef>
                          <a:spcPts val="0"/>
                        </a:spcBef>
                        <a:spcAft>
                          <a:spcPts val="0"/>
                        </a:spcAft>
                        <a:buClr>
                          <a:schemeClr val="accent2"/>
                        </a:buClr>
                        <a:buSzPts val="1100"/>
                        <a:buFont typeface="Arial"/>
                        <a:buNone/>
                      </a:pPr>
                      <a:r>
                        <a:rPr lang="en-US" sz="1600" b="0" i="0" u="none" strike="noStrike" cap="none" dirty="0">
                          <a:solidFill>
                            <a:schemeClr val="bg1"/>
                          </a:solidFill>
                          <a:latin typeface="Arial"/>
                          <a:ea typeface="Arial"/>
                          <a:cs typeface="Arial"/>
                          <a:sym typeface="Arial"/>
                        </a:rPr>
                        <a:t>Health management/patient engagement</a:t>
                      </a:r>
                      <a:endParaRPr sz="1600" b="0" dirty="0">
                        <a:solidFill>
                          <a:schemeClr val="bg1"/>
                        </a:solidFill>
                      </a:endParaRPr>
                    </a:p>
                  </a:txBody>
                  <a:tcPr marL="78093" marR="78093"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1"/>
                    </a:solidFill>
                  </a:tcPr>
                </a:tc>
                <a:tc>
                  <a:txBody>
                    <a:bodyPr/>
                    <a:lstStyle/>
                    <a:p>
                      <a:pPr marL="0" marR="0" lvl="0" indent="0" algn="l" rtl="0">
                        <a:lnSpc>
                          <a:spcPct val="107000"/>
                        </a:lnSpc>
                        <a:spcBef>
                          <a:spcPts val="0"/>
                        </a:spcBef>
                        <a:spcAft>
                          <a:spcPts val="0"/>
                        </a:spcAft>
                        <a:buClr>
                          <a:srgbClr val="000000"/>
                        </a:buClr>
                        <a:buSzPts val="1100"/>
                        <a:buFont typeface="Arial"/>
                        <a:buNone/>
                      </a:pPr>
                      <a:r>
                        <a:rPr lang="en-US" sz="1600" b="0" i="0" u="none" strike="noStrike" cap="none" dirty="0">
                          <a:solidFill>
                            <a:srgbClr val="000000"/>
                          </a:solidFill>
                          <a:latin typeface="Arial"/>
                          <a:ea typeface="Arial"/>
                          <a:cs typeface="Arial"/>
                          <a:sym typeface="Arial"/>
                        </a:rPr>
                        <a:t>Featured in devices that </a:t>
                      </a:r>
                      <a:r>
                        <a:rPr lang="en-US" sz="1600" b="1" i="0" u="none" strike="noStrike" cap="none" dirty="0">
                          <a:solidFill>
                            <a:srgbClr val="000000"/>
                          </a:solidFill>
                          <a:latin typeface="Arial"/>
                          <a:ea typeface="Arial"/>
                          <a:cs typeface="Arial"/>
                          <a:sym typeface="Arial"/>
                        </a:rPr>
                        <a:t>collect data on patient health status and provide recommendations for everyday care </a:t>
                      </a:r>
                      <a:r>
                        <a:rPr lang="en-US" sz="1600" b="0" i="0" u="none" strike="noStrike" cap="none" dirty="0">
                          <a:solidFill>
                            <a:srgbClr val="000000"/>
                          </a:solidFill>
                          <a:latin typeface="Arial"/>
                          <a:ea typeface="Arial"/>
                          <a:cs typeface="Arial"/>
                          <a:sym typeface="Arial"/>
                        </a:rPr>
                        <a:t>(eHealth, Digital Therapeutics, Ambient Intelligence)</a:t>
                      </a:r>
                      <a:endParaRPr sz="1600" dirty="0"/>
                    </a:p>
                  </a:txBody>
                  <a:tcPr marL="78093" marR="78093"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9FA"/>
                    </a:solidFill>
                  </a:tcPr>
                </a:tc>
                <a:tc>
                  <a:txBody>
                    <a:bodyPr/>
                    <a:lstStyle/>
                    <a:p>
                      <a:pPr marL="0" marR="0" lvl="0" indent="0" algn="l" rtl="0">
                        <a:lnSpc>
                          <a:spcPct val="107000"/>
                        </a:lnSpc>
                        <a:spcBef>
                          <a:spcPts val="0"/>
                        </a:spcBef>
                        <a:spcAft>
                          <a:spcPts val="0"/>
                        </a:spcAft>
                        <a:buClr>
                          <a:srgbClr val="000000"/>
                        </a:buClr>
                        <a:buSzPts val="1100"/>
                        <a:buFont typeface="Arial"/>
                        <a:buNone/>
                      </a:pPr>
                      <a:r>
                        <a:rPr lang="en-US" sz="1600" b="0" i="0" u="none" strike="noStrike" cap="none">
                          <a:solidFill>
                            <a:srgbClr val="000000"/>
                          </a:solidFill>
                          <a:latin typeface="Arial"/>
                          <a:ea typeface="Arial"/>
                          <a:cs typeface="Arial"/>
                          <a:sym typeface="Arial"/>
                        </a:rPr>
                        <a:t>Davenport &amp; Dalakota, 2019; Triberti &amp; Barello, 2016; Triberti et al., 2020</a:t>
                      </a:r>
                      <a:endParaRPr sz="1600"/>
                    </a:p>
                  </a:txBody>
                  <a:tcPr marL="78093" marR="78093"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9FA"/>
                    </a:solidFill>
                  </a:tcPr>
                </a:tc>
                <a:extLst>
                  <a:ext uri="{0D108BD9-81ED-4DB2-BD59-A6C34878D82A}">
                    <a16:rowId xmlns:a16="http://schemas.microsoft.com/office/drawing/2014/main" val="10002"/>
                  </a:ext>
                </a:extLst>
              </a:tr>
              <a:tr h="823822">
                <a:tc>
                  <a:txBody>
                    <a:bodyPr/>
                    <a:lstStyle/>
                    <a:p>
                      <a:pPr marL="0" marR="0" lvl="0" indent="0" algn="l" rtl="0">
                        <a:lnSpc>
                          <a:spcPct val="107000"/>
                        </a:lnSpc>
                        <a:spcBef>
                          <a:spcPts val="0"/>
                        </a:spcBef>
                        <a:spcAft>
                          <a:spcPts val="0"/>
                        </a:spcAft>
                        <a:buClr>
                          <a:schemeClr val="accent2"/>
                        </a:buClr>
                        <a:buSzPts val="1100"/>
                        <a:buFont typeface="Arial"/>
                        <a:buNone/>
                      </a:pPr>
                      <a:r>
                        <a:rPr lang="en-US" sz="1600" b="0" i="0" u="none" strike="noStrike" cap="none" dirty="0">
                          <a:solidFill>
                            <a:schemeClr val="bg1"/>
                          </a:solidFill>
                          <a:latin typeface="Arial"/>
                          <a:ea typeface="Arial"/>
                          <a:cs typeface="Arial"/>
                          <a:sym typeface="Arial"/>
                        </a:rPr>
                        <a:t>Health Systems </a:t>
                      </a:r>
                      <a:r>
                        <a:rPr lang="en-US" sz="1600" b="0" i="0" u="none" strike="noStrike" cap="none" dirty="0" err="1">
                          <a:solidFill>
                            <a:schemeClr val="bg1"/>
                          </a:solidFill>
                          <a:latin typeface="Arial"/>
                          <a:ea typeface="Arial"/>
                          <a:cs typeface="Arial"/>
                          <a:sym typeface="Arial"/>
                        </a:rPr>
                        <a:t>organisation</a:t>
                      </a:r>
                      <a:r>
                        <a:rPr lang="en-US" sz="1600" b="0" i="0" u="none" strike="noStrike" cap="none" dirty="0">
                          <a:solidFill>
                            <a:schemeClr val="bg1"/>
                          </a:solidFill>
                          <a:latin typeface="Arial"/>
                          <a:ea typeface="Arial"/>
                          <a:cs typeface="Arial"/>
                          <a:sym typeface="Arial"/>
                        </a:rPr>
                        <a:t> support/simulation</a:t>
                      </a:r>
                      <a:endParaRPr sz="1600" b="0" dirty="0">
                        <a:solidFill>
                          <a:schemeClr val="bg1"/>
                        </a:solidFill>
                      </a:endParaRPr>
                    </a:p>
                  </a:txBody>
                  <a:tcPr marL="78093" marR="78093"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1"/>
                    </a:solidFill>
                  </a:tcPr>
                </a:tc>
                <a:tc>
                  <a:txBody>
                    <a:bodyPr/>
                    <a:lstStyle/>
                    <a:p>
                      <a:pPr marL="0" marR="0" lvl="0" indent="0" algn="l" rtl="0">
                        <a:lnSpc>
                          <a:spcPct val="107000"/>
                        </a:lnSpc>
                        <a:spcBef>
                          <a:spcPts val="0"/>
                        </a:spcBef>
                        <a:spcAft>
                          <a:spcPts val="0"/>
                        </a:spcAft>
                        <a:buClr>
                          <a:srgbClr val="000000"/>
                        </a:buClr>
                        <a:buSzPts val="1100"/>
                        <a:buFont typeface="Arial"/>
                        <a:buNone/>
                      </a:pPr>
                      <a:r>
                        <a:rPr lang="en-US" sz="1600" b="0" i="0" u="none" strike="noStrike" cap="none" dirty="0">
                          <a:solidFill>
                            <a:srgbClr val="000000"/>
                          </a:solidFill>
                          <a:latin typeface="Arial"/>
                          <a:ea typeface="Arial"/>
                          <a:cs typeface="Arial"/>
                          <a:sym typeface="Arial"/>
                        </a:rPr>
                        <a:t>Used in agent-based simulations that </a:t>
                      </a:r>
                      <a:r>
                        <a:rPr lang="en-US" sz="1600" b="1" i="0" u="none" strike="noStrike" cap="none" dirty="0">
                          <a:solidFill>
                            <a:srgbClr val="000000"/>
                          </a:solidFill>
                          <a:latin typeface="Arial"/>
                          <a:ea typeface="Arial"/>
                          <a:cs typeface="Arial"/>
                          <a:sym typeface="Arial"/>
                        </a:rPr>
                        <a:t>model care coordination capabilities</a:t>
                      </a:r>
                      <a:r>
                        <a:rPr lang="en-US" sz="1600" b="0" i="0" u="none" strike="noStrike" cap="none" dirty="0">
                          <a:solidFill>
                            <a:srgbClr val="000000"/>
                          </a:solidFill>
                          <a:latin typeface="Arial"/>
                          <a:ea typeface="Arial"/>
                          <a:cs typeface="Arial"/>
                          <a:sym typeface="Arial"/>
                        </a:rPr>
                        <a:t>, providing insights for organizational improvements </a:t>
                      </a:r>
                      <a:endParaRPr sz="1600" dirty="0"/>
                    </a:p>
                  </a:txBody>
                  <a:tcPr marL="78093" marR="78093"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4"/>
                    </a:solidFill>
                  </a:tcPr>
                </a:tc>
                <a:tc>
                  <a:txBody>
                    <a:bodyPr/>
                    <a:lstStyle/>
                    <a:p>
                      <a:pPr marL="0" marR="0" lvl="0" indent="0" algn="l" rtl="0">
                        <a:lnSpc>
                          <a:spcPct val="107000"/>
                        </a:lnSpc>
                        <a:spcBef>
                          <a:spcPts val="0"/>
                        </a:spcBef>
                        <a:spcAft>
                          <a:spcPts val="0"/>
                        </a:spcAft>
                        <a:buClr>
                          <a:srgbClr val="000000"/>
                        </a:buClr>
                        <a:buSzPts val="1100"/>
                        <a:buFont typeface="Arial"/>
                        <a:buNone/>
                      </a:pPr>
                      <a:r>
                        <a:rPr lang="en-US" sz="1600" b="0" i="0" u="none" strike="noStrike" cap="none" dirty="0">
                          <a:solidFill>
                            <a:srgbClr val="000000"/>
                          </a:solidFill>
                          <a:latin typeface="Arial"/>
                          <a:ea typeface="Arial"/>
                          <a:cs typeface="Arial"/>
                          <a:sym typeface="Arial"/>
                        </a:rPr>
                        <a:t>Kalton et al., 2016; Hamet &amp; Tremblay, 2017</a:t>
                      </a:r>
                      <a:endParaRPr sz="1600" dirty="0"/>
                    </a:p>
                  </a:txBody>
                  <a:tcPr marL="78093" marR="78093"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4"/>
                    </a:solidFill>
                  </a:tcPr>
                </a:tc>
                <a:extLst>
                  <a:ext uri="{0D108BD9-81ED-4DB2-BD59-A6C34878D82A}">
                    <a16:rowId xmlns:a16="http://schemas.microsoft.com/office/drawing/2014/main" val="10003"/>
                  </a:ext>
                </a:extLst>
              </a:tr>
            </a:tbl>
          </a:graphicData>
        </a:graphic>
      </p:graphicFrame>
      <p:sp>
        <p:nvSpPr>
          <p:cNvPr id="4" name="Titre 1">
            <a:extLst>
              <a:ext uri="{FF2B5EF4-FFF2-40B4-BE49-F238E27FC236}">
                <a16:creationId xmlns:a16="http://schemas.microsoft.com/office/drawing/2014/main" id="{A5B47552-E3B7-5246-9ED0-3CDD07A05E53}"/>
              </a:ext>
            </a:extLst>
          </p:cNvPr>
          <p:cNvSpPr>
            <a:spLocks noGrp="1"/>
          </p:cNvSpPr>
          <p:nvPr>
            <p:ph type="ctrTitle"/>
          </p:nvPr>
        </p:nvSpPr>
        <p:spPr>
          <a:xfrm>
            <a:off x="838200" y="673046"/>
            <a:ext cx="10460420" cy="693299"/>
          </a:xfrm>
        </p:spPr>
        <p:txBody>
          <a:bodyPr/>
          <a:lstStyle/>
          <a:p>
            <a:r>
              <a:rPr lang="en-GB" dirty="0"/>
              <a:t>The main areas of AI in healthcare</a:t>
            </a:r>
          </a:p>
        </p:txBody>
      </p:sp>
    </p:spTree>
    <p:extLst>
      <p:ext uri="{BB962C8B-B14F-4D97-AF65-F5344CB8AC3E}">
        <p14:creationId xmlns:p14="http://schemas.microsoft.com/office/powerpoint/2010/main" val="36374186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Early developments of AI in medicine</a:t>
            </a:r>
          </a:p>
        </p:txBody>
      </p:sp>
      <p:pic>
        <p:nvPicPr>
          <p:cNvPr id="6" name="Picture 5" descr="Graphical user interface, text, application, email&#10;&#10;Description automatically generated">
            <a:extLst>
              <a:ext uri="{FF2B5EF4-FFF2-40B4-BE49-F238E27FC236}">
                <a16:creationId xmlns:a16="http://schemas.microsoft.com/office/drawing/2014/main" id="{5495B92B-9434-17B1-52BD-37FC38FE6D3A}"/>
              </a:ext>
            </a:extLst>
          </p:cNvPr>
          <p:cNvPicPr>
            <a:picLocks noChangeAspect="1"/>
          </p:cNvPicPr>
          <p:nvPr/>
        </p:nvPicPr>
        <p:blipFill>
          <a:blip r:embed="rId3"/>
          <a:stretch>
            <a:fillRect/>
          </a:stretch>
        </p:blipFill>
        <p:spPr>
          <a:xfrm>
            <a:off x="983697" y="1602429"/>
            <a:ext cx="4575770" cy="4562272"/>
          </a:xfrm>
          <a:prstGeom prst="rect">
            <a:avLst/>
          </a:prstGeom>
        </p:spPr>
      </p:pic>
      <p:pic>
        <p:nvPicPr>
          <p:cNvPr id="17" name="Picture 16" descr="A person looking through a microscope&#10;&#10;Description automatically generated with medium confidence">
            <a:extLst>
              <a:ext uri="{FF2B5EF4-FFF2-40B4-BE49-F238E27FC236}">
                <a16:creationId xmlns:a16="http://schemas.microsoft.com/office/drawing/2014/main" id="{1E9386CD-66C7-F3E8-17B1-0F1D3B5D1F7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516130" y="2373207"/>
            <a:ext cx="2656644" cy="3980985"/>
          </a:xfrm>
          <a:prstGeom prst="rect">
            <a:avLst/>
          </a:prstGeom>
        </p:spPr>
      </p:pic>
      <p:pic>
        <p:nvPicPr>
          <p:cNvPr id="8" name="Picture 7" descr="A close-up of a jellyfish&#10;&#10;Description automatically generated with low confidence">
            <a:extLst>
              <a:ext uri="{FF2B5EF4-FFF2-40B4-BE49-F238E27FC236}">
                <a16:creationId xmlns:a16="http://schemas.microsoft.com/office/drawing/2014/main" id="{A0298BCA-7D5D-6890-9D52-09BCBA57C498}"/>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523337" y="1415275"/>
            <a:ext cx="2684966" cy="2013725"/>
          </a:xfrm>
          <a:prstGeom prst="rect">
            <a:avLst/>
          </a:prstGeom>
        </p:spPr>
      </p:pic>
      <p:pic>
        <p:nvPicPr>
          <p:cNvPr id="21" name="Picture 20">
            <a:extLst>
              <a:ext uri="{FF2B5EF4-FFF2-40B4-BE49-F238E27FC236}">
                <a16:creationId xmlns:a16="http://schemas.microsoft.com/office/drawing/2014/main" id="{C8164070-54AB-4129-FD40-BE1ECC27B7BA}"/>
              </a:ext>
            </a:extLst>
          </p:cNvPr>
          <p:cNvPicPr>
            <a:picLocks noChangeAspect="1"/>
          </p:cNvPicPr>
          <p:nvPr/>
        </p:nvPicPr>
        <p:blipFill>
          <a:blip r:embed="rId8"/>
          <a:stretch>
            <a:fillRect/>
          </a:stretch>
        </p:blipFill>
        <p:spPr>
          <a:xfrm>
            <a:off x="9612193" y="4548903"/>
            <a:ext cx="1596110" cy="893822"/>
          </a:xfrm>
          <a:prstGeom prst="rect">
            <a:avLst/>
          </a:prstGeom>
        </p:spPr>
      </p:pic>
      <p:sp>
        <p:nvSpPr>
          <p:cNvPr id="22" name="TextBox 21">
            <a:extLst>
              <a:ext uri="{FF2B5EF4-FFF2-40B4-BE49-F238E27FC236}">
                <a16:creationId xmlns:a16="http://schemas.microsoft.com/office/drawing/2014/main" id="{EDBBF484-AC31-52CC-203D-7BE27C4EB3F5}"/>
              </a:ext>
            </a:extLst>
          </p:cNvPr>
          <p:cNvSpPr txBox="1"/>
          <p:nvPr/>
        </p:nvSpPr>
        <p:spPr>
          <a:xfrm>
            <a:off x="9585871" y="4090086"/>
            <a:ext cx="16224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CASNET system</a:t>
            </a:r>
          </a:p>
        </p:txBody>
      </p:sp>
    </p:spTree>
    <p:extLst>
      <p:ext uri="{BB962C8B-B14F-4D97-AF65-F5344CB8AC3E}">
        <p14:creationId xmlns:p14="http://schemas.microsoft.com/office/powerpoint/2010/main" val="12522573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CASNET output (example)</a:t>
            </a:r>
          </a:p>
        </p:txBody>
      </p:sp>
      <p:pic>
        <p:nvPicPr>
          <p:cNvPr id="4" name="Picture 3" descr="Table&#10;&#10;Description automatically generated">
            <a:extLst>
              <a:ext uri="{FF2B5EF4-FFF2-40B4-BE49-F238E27FC236}">
                <a16:creationId xmlns:a16="http://schemas.microsoft.com/office/drawing/2014/main" id="{3BFFFF63-913C-2BE4-E57D-A3DBCF35184F}"/>
              </a:ext>
            </a:extLst>
          </p:cNvPr>
          <p:cNvPicPr>
            <a:picLocks noChangeAspect="1"/>
          </p:cNvPicPr>
          <p:nvPr/>
        </p:nvPicPr>
        <p:blipFill>
          <a:blip r:embed="rId3"/>
          <a:stretch>
            <a:fillRect/>
          </a:stretch>
        </p:blipFill>
        <p:spPr>
          <a:xfrm>
            <a:off x="336278" y="1613447"/>
            <a:ext cx="2456840" cy="4572000"/>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68EA3E71-9D3A-F77F-4425-86A4C1F09CA6}"/>
              </a:ext>
            </a:extLst>
          </p:cNvPr>
          <p:cNvPicPr>
            <a:picLocks noChangeAspect="1"/>
          </p:cNvPicPr>
          <p:nvPr/>
        </p:nvPicPr>
        <p:blipFill>
          <a:blip r:embed="rId4"/>
          <a:stretch>
            <a:fillRect/>
          </a:stretch>
        </p:blipFill>
        <p:spPr>
          <a:xfrm>
            <a:off x="2941400" y="2669922"/>
            <a:ext cx="6626620" cy="3516354"/>
          </a:xfrm>
          <a:prstGeom prst="rect">
            <a:avLst/>
          </a:prstGeom>
        </p:spPr>
      </p:pic>
      <p:pic>
        <p:nvPicPr>
          <p:cNvPr id="10" name="Picture 9" descr="A screenshot of a computer&#10;&#10;Description automatically generated with medium confidence">
            <a:extLst>
              <a:ext uri="{FF2B5EF4-FFF2-40B4-BE49-F238E27FC236}">
                <a16:creationId xmlns:a16="http://schemas.microsoft.com/office/drawing/2014/main" id="{95B8694A-CD00-171C-837B-725FE1BDEB0A}"/>
              </a:ext>
            </a:extLst>
          </p:cNvPr>
          <p:cNvPicPr>
            <a:picLocks noChangeAspect="1"/>
          </p:cNvPicPr>
          <p:nvPr/>
        </p:nvPicPr>
        <p:blipFill>
          <a:blip r:embed="rId5"/>
          <a:stretch>
            <a:fillRect/>
          </a:stretch>
        </p:blipFill>
        <p:spPr>
          <a:xfrm>
            <a:off x="7686778" y="383093"/>
            <a:ext cx="4059047" cy="3516354"/>
          </a:xfrm>
          <a:prstGeom prst="rect">
            <a:avLst/>
          </a:prstGeom>
        </p:spPr>
      </p:pic>
      <p:sp>
        <p:nvSpPr>
          <p:cNvPr id="11" name="TextBox 10">
            <a:extLst>
              <a:ext uri="{FF2B5EF4-FFF2-40B4-BE49-F238E27FC236}">
                <a16:creationId xmlns:a16="http://schemas.microsoft.com/office/drawing/2014/main" id="{EA6D60E9-12EC-3AD7-E32E-17145BE30719}"/>
              </a:ext>
            </a:extLst>
          </p:cNvPr>
          <p:cNvSpPr txBox="1"/>
          <p:nvPr/>
        </p:nvSpPr>
        <p:spPr>
          <a:xfrm>
            <a:off x="9716301" y="4335000"/>
            <a:ext cx="23205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Knowledge-base maintenance: a time-consuming task!</a:t>
            </a:r>
          </a:p>
        </p:txBody>
      </p:sp>
      <p:sp>
        <p:nvSpPr>
          <p:cNvPr id="15" name="Bent Up Arrow 14">
            <a:extLst>
              <a:ext uri="{FF2B5EF4-FFF2-40B4-BE49-F238E27FC236}">
                <a16:creationId xmlns:a16="http://schemas.microsoft.com/office/drawing/2014/main" id="{1A991DCC-9990-B3FD-B78F-C1BC3C7C1F0E}"/>
              </a:ext>
            </a:extLst>
          </p:cNvPr>
          <p:cNvSpPr/>
          <p:nvPr/>
        </p:nvSpPr>
        <p:spPr>
          <a:xfrm>
            <a:off x="11298620" y="3707251"/>
            <a:ext cx="383060" cy="85879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69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1E3B7A-A034-2055-7FFA-F8FF4C0AB055}"/>
              </a:ext>
            </a:extLst>
          </p:cNvPr>
          <p:cNvSpPr>
            <a:spLocks noGrp="1"/>
          </p:cNvSpPr>
          <p:nvPr>
            <p:ph type="body" sz="quarter" idx="12"/>
          </p:nvPr>
        </p:nvSpPr>
        <p:spPr>
          <a:xfrm>
            <a:off x="865981" y="476446"/>
            <a:ext cx="10460038" cy="3558629"/>
          </a:xfrm>
        </p:spPr>
        <p:txBody>
          <a:bodyPr/>
          <a:lstStyle/>
          <a:p>
            <a:r>
              <a:rPr lang="en-CA" dirty="0"/>
              <a:t>- System is based on “Causal Associational Networks”</a:t>
            </a:r>
          </a:p>
          <a:p>
            <a:r>
              <a:rPr lang="en-US" sz="1800" b="0" i="0" u="none" strike="noStrike" baseline="0" dirty="0">
                <a:latin typeface="Times New Roman" panose="02020603050405020304" pitchFamily="18" charset="0"/>
              </a:rPr>
              <a:t>   W. Woods. “What’s in a Link. Foundations for Semantic Networks”, in </a:t>
            </a:r>
            <a:r>
              <a:rPr lang="en-US" sz="1800" b="1" i="1" u="none" strike="noStrike" baseline="0" dirty="0">
                <a:latin typeface="Book Antiqua" panose="02040602050305030304" pitchFamily="18" charset="0"/>
              </a:rPr>
              <a:t>Representation und    Understanding, </a:t>
            </a:r>
            <a:r>
              <a:rPr lang="en-US" sz="1800" b="0" i="0" u="none" strike="noStrike" baseline="0" dirty="0">
                <a:latin typeface="Times New Roman" panose="02020603050405020304" pitchFamily="18" charset="0"/>
              </a:rPr>
              <a:t>(Eds. Bobrow and Collins). Academic Press, New York (1975)</a:t>
            </a:r>
            <a:endParaRPr lang="en-CA" dirty="0"/>
          </a:p>
          <a:p>
            <a:pPr algn="l"/>
            <a:endParaRPr lang="en-CA" dirty="0"/>
          </a:p>
          <a:p>
            <a:pPr algn="l"/>
            <a:r>
              <a:rPr lang="en-CA" dirty="0"/>
              <a:t>A kind of </a:t>
            </a:r>
            <a:r>
              <a:rPr lang="en-US" sz="1800" b="1" i="0" u="none" strike="noStrike" baseline="0" dirty="0">
                <a:solidFill>
                  <a:srgbClr val="FF0000"/>
                </a:solidFill>
                <a:latin typeface="Times New Roman" panose="02020603050405020304" pitchFamily="18" charset="0"/>
              </a:rPr>
              <a:t>semantic network </a:t>
            </a:r>
            <a:r>
              <a:rPr lang="en-US" sz="1800" b="0" i="0" u="none" strike="noStrike" baseline="0" dirty="0">
                <a:latin typeface="Times New Roman" panose="02020603050405020304" pitchFamily="18" charset="0"/>
              </a:rPr>
              <a:t>designed</a:t>
            </a:r>
            <a:r>
              <a:rPr lang="en-US" dirty="0">
                <a:latin typeface="Times New Roman" panose="02020603050405020304" pitchFamily="18" charset="0"/>
              </a:rPr>
              <a:t> </a:t>
            </a:r>
            <a:r>
              <a:rPr lang="en-CA" sz="1800" b="0" i="0" u="none" strike="noStrike" baseline="0" dirty="0">
                <a:latin typeface="Times New Roman" panose="02020603050405020304" pitchFamily="18" charset="0"/>
              </a:rPr>
              <a:t>to:                                                          </a:t>
            </a:r>
            <a:r>
              <a:rPr lang="en-CA" sz="1800" b="0" i="0" u="none" strike="noStrike" baseline="0" dirty="0">
                <a:solidFill>
                  <a:srgbClr val="FF0000"/>
                </a:solidFill>
                <a:latin typeface="Times New Roman" panose="02020603050405020304" pitchFamily="18" charset="0"/>
              </a:rPr>
              <a:t>(today   </a:t>
            </a:r>
            <a:r>
              <a:rPr lang="en-CA" sz="1800" b="0" i="0" u="none" strike="noStrike" baseline="0" dirty="0">
                <a:solidFill>
                  <a:srgbClr val="FF0000"/>
                </a:solidFill>
                <a:latin typeface="Times New Roman" panose="02020603050405020304" pitchFamily="18" charset="0"/>
                <a:sym typeface="Wingdings" panose="05000000000000000000" pitchFamily="2" charset="2"/>
              </a:rPr>
              <a:t>  KGs)</a:t>
            </a:r>
            <a:endParaRPr lang="en-CA" sz="1800" b="0" i="0" u="none" strike="noStrike" baseline="0" dirty="0">
              <a:solidFill>
                <a:srgbClr val="FF0000"/>
              </a:solidFill>
              <a:latin typeface="Times New Roman" panose="02020603050405020304" pitchFamily="18" charset="0"/>
            </a:endParaRPr>
          </a:p>
          <a:p>
            <a:pPr algn="l"/>
            <a:endParaRPr lang="en-CA" sz="1800" b="0" i="0" u="none" strike="noStrike" baseline="0" dirty="0">
              <a:latin typeface="Times New Roman" panose="02020603050405020304" pitchFamily="18" charset="0"/>
            </a:endParaRPr>
          </a:p>
          <a:p>
            <a:pPr algn="l"/>
            <a:r>
              <a:rPr lang="en-CA" sz="1800" b="0" i="0" u="none" strike="noStrike" baseline="0" dirty="0">
                <a:latin typeface="Times New Roman" panose="02020603050405020304" pitchFamily="18" charset="0"/>
              </a:rPr>
              <a:t>(a) describe disease in causal terms;</a:t>
            </a:r>
          </a:p>
          <a:p>
            <a:pPr algn="l"/>
            <a:endParaRPr lang="en-US" sz="1800" b="0" i="0" u="none" strike="noStrike" baseline="0" dirty="0">
              <a:latin typeface="Times New Roman" panose="02020603050405020304" pitchFamily="18" charset="0"/>
            </a:endParaRPr>
          </a:p>
          <a:p>
            <a:pPr algn="l"/>
            <a:r>
              <a:rPr lang="en-US" sz="1800" b="0" i="0" u="none" strike="noStrike" baseline="0" dirty="0">
                <a:latin typeface="Times New Roman" panose="02020603050405020304" pitchFamily="18" charset="0"/>
              </a:rPr>
              <a:t>(b) relate this description to an associational </a:t>
            </a:r>
          </a:p>
          <a:p>
            <a:pPr algn="l"/>
            <a:r>
              <a:rPr lang="en-US" sz="1800" b="0" i="0" u="none" strike="noStrike" baseline="0" dirty="0">
                <a:latin typeface="Times New Roman" panose="02020603050405020304" pitchFamily="18" charset="0"/>
              </a:rPr>
              <a:t>structure of external observations; and</a:t>
            </a:r>
          </a:p>
          <a:p>
            <a:pPr algn="l"/>
            <a:endParaRPr lang="en-US" sz="1800" b="0" i="0" u="none" strike="noStrike" baseline="0" dirty="0">
              <a:latin typeface="Times New Roman" panose="02020603050405020304" pitchFamily="18" charset="0"/>
            </a:endParaRPr>
          </a:p>
          <a:p>
            <a:pPr algn="l"/>
            <a:r>
              <a:rPr lang="en-US" sz="1800" b="0" i="0" u="none" strike="noStrike" baseline="0" dirty="0">
                <a:latin typeface="Times New Roman" panose="02020603050405020304" pitchFamily="18" charset="0"/>
              </a:rPr>
              <a:t>(c) describe various classifications imposed on </a:t>
            </a:r>
          </a:p>
          <a:p>
            <a:pPr algn="l"/>
            <a:r>
              <a:rPr lang="en-US" sz="1800" b="0" i="0" u="none" strike="noStrike" baseline="0" dirty="0">
                <a:latin typeface="Times New Roman" panose="02020603050405020304" pitchFamily="18" charset="0"/>
              </a:rPr>
              <a:t>the model.</a:t>
            </a:r>
          </a:p>
          <a:p>
            <a:pPr algn="l"/>
            <a:endParaRPr lang="en-US" dirty="0">
              <a:latin typeface="Times New Roman" panose="02020603050405020304" pitchFamily="18" charset="0"/>
            </a:endParaRPr>
          </a:p>
          <a:p>
            <a:pPr algn="l"/>
            <a:r>
              <a:rPr lang="en-US" dirty="0">
                <a:latin typeface="Times New Roman" panose="02020603050405020304" pitchFamily="18" charset="0"/>
              </a:rPr>
              <a:t>Links of the form:       A   </a:t>
            </a:r>
            <a:r>
              <a:rPr lang="en-US" dirty="0">
                <a:latin typeface="Times New Roman" panose="02020603050405020304" pitchFamily="18" charset="0"/>
                <a:sym typeface="Wingdings" panose="05000000000000000000" pitchFamily="2" charset="2"/>
              </a:rPr>
              <a:t>   B</a:t>
            </a:r>
            <a:r>
              <a:rPr lang="en-US" dirty="0">
                <a:latin typeface="Times New Roman" panose="02020603050405020304" pitchFamily="18" charset="0"/>
              </a:rPr>
              <a:t> </a:t>
            </a:r>
            <a:endParaRPr lang="en-CA" dirty="0"/>
          </a:p>
          <a:p>
            <a:r>
              <a:rPr lang="en-CA" dirty="0"/>
              <a:t>        (with a numerical likelihood of effect)</a:t>
            </a:r>
          </a:p>
        </p:txBody>
      </p:sp>
      <p:pic>
        <p:nvPicPr>
          <p:cNvPr id="9" name="Picture 8" descr="A diagram of a diagram of a human eye&#10;&#10;Description automatically generated">
            <a:extLst>
              <a:ext uri="{FF2B5EF4-FFF2-40B4-BE49-F238E27FC236}">
                <a16:creationId xmlns:a16="http://schemas.microsoft.com/office/drawing/2014/main" id="{FE011BC7-FAE9-D51E-3FA1-EC8960A3D9BC}"/>
              </a:ext>
            </a:extLst>
          </p:cNvPr>
          <p:cNvPicPr>
            <a:picLocks noChangeAspect="1"/>
          </p:cNvPicPr>
          <p:nvPr/>
        </p:nvPicPr>
        <p:blipFill>
          <a:blip r:embed="rId2"/>
          <a:stretch>
            <a:fillRect/>
          </a:stretch>
        </p:blipFill>
        <p:spPr>
          <a:xfrm>
            <a:off x="5140666" y="1473367"/>
            <a:ext cx="6378493" cy="4776962"/>
          </a:xfrm>
          <a:prstGeom prst="rect">
            <a:avLst/>
          </a:prstGeom>
        </p:spPr>
      </p:pic>
      <p:sp>
        <p:nvSpPr>
          <p:cNvPr id="2" name="TextBox 1">
            <a:extLst>
              <a:ext uri="{FF2B5EF4-FFF2-40B4-BE49-F238E27FC236}">
                <a16:creationId xmlns:a16="http://schemas.microsoft.com/office/drawing/2014/main" id="{2075A334-DAF6-17FA-5F0C-7AFC979D9251}"/>
              </a:ext>
            </a:extLst>
          </p:cNvPr>
          <p:cNvSpPr txBox="1"/>
          <p:nvPr/>
        </p:nvSpPr>
        <p:spPr>
          <a:xfrm>
            <a:off x="3275635" y="5312780"/>
            <a:ext cx="2375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Baguet Script" panose="020F0502020204030204" pitchFamily="2" charset="0"/>
                <a:ea typeface="+mn-ea"/>
                <a:cs typeface="+mn-cs"/>
              </a:rPr>
              <a:t>l</a:t>
            </a:r>
          </a:p>
        </p:txBody>
      </p:sp>
    </p:spTree>
    <p:extLst>
      <p:ext uri="{BB962C8B-B14F-4D97-AF65-F5344CB8AC3E}">
        <p14:creationId xmlns:p14="http://schemas.microsoft.com/office/powerpoint/2010/main" val="1806651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Nick Bostrom</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p:txBody>
          <a:bodyPr/>
          <a:lstStyle/>
          <a:p>
            <a:r>
              <a:rPr lang="en-GB" dirty="0"/>
              <a:t>A logical deduction:</a:t>
            </a:r>
          </a:p>
          <a:p>
            <a:endParaRPr lang="en-GB" dirty="0"/>
          </a:p>
          <a:p>
            <a:r>
              <a:rPr lang="en-GB" b="1" dirty="0"/>
              <a:t>If: AI has the same capacities as humans</a:t>
            </a:r>
          </a:p>
          <a:p>
            <a:r>
              <a:rPr lang="en-GB" b="1" dirty="0"/>
              <a:t>And: Humans can create AI</a:t>
            </a:r>
          </a:p>
          <a:p>
            <a:r>
              <a:rPr lang="en-GB" b="1" dirty="0"/>
              <a:t>Then: AI can create AI</a:t>
            </a:r>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GB" dirty="0"/>
              <a:t>Superintelligence</a:t>
            </a:r>
          </a:p>
        </p:txBody>
      </p:sp>
      <p:pic>
        <p:nvPicPr>
          <p:cNvPr id="5" name="Picture 2">
            <a:extLst>
              <a:ext uri="{FF2B5EF4-FFF2-40B4-BE49-F238E27FC236}">
                <a16:creationId xmlns:a16="http://schemas.microsoft.com/office/drawing/2014/main" id="{0227805B-17BF-4E9B-90AE-7D812A0BB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2789" y="1642689"/>
            <a:ext cx="2402709" cy="219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Risultato immagini per omino vettori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5187708"/>
            <a:ext cx="227012"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Connettore 2 16"/>
          <p:cNvCxnSpPr>
            <a:cxnSpLocks noChangeShapeType="1"/>
          </p:cNvCxnSpPr>
          <p:nvPr/>
        </p:nvCxnSpPr>
        <p:spPr bwMode="auto">
          <a:xfrm>
            <a:off x="611188" y="6406908"/>
            <a:ext cx="7848600" cy="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8" name="Picture 6" descr="Risultato immagini per omino vettori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5205171"/>
            <a:ext cx="22542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4" descr="Risultato immagini per intelligenza artificiale vettoria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0675" y="5309946"/>
            <a:ext cx="59848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Risultato immagini per omino vettori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2738" y="5254383"/>
            <a:ext cx="22542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Risultato immagini per intelligenza artificiale vettoria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5359158"/>
            <a:ext cx="598487"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4" descr="Risultato immagini per intelligenza artificiale vettoria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1113" y="5354396"/>
            <a:ext cx="598487"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CasellaDiTesto 22"/>
          <p:cNvSpPr txBox="1">
            <a:spLocks noChangeArrowheads="1"/>
          </p:cNvSpPr>
          <p:nvPr/>
        </p:nvSpPr>
        <p:spPr bwMode="auto">
          <a:xfrm>
            <a:off x="5441950" y="5751271"/>
            <a:ext cx="3603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+1</a:t>
            </a:r>
          </a:p>
        </p:txBody>
      </p:sp>
      <p:pic>
        <p:nvPicPr>
          <p:cNvPr id="24" name="Picture 14" descr="Risultato immagini per intelligenza artificiale vettoria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3938" y="5386146"/>
            <a:ext cx="5969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descr="Risultato immagini per intelligenza artificiale vettoria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7513" y="5381383"/>
            <a:ext cx="5969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4" descr="Risultato immagini per intelligenza artificiale vettoria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4900" y="5384558"/>
            <a:ext cx="598488"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CasellaDiTesto 26"/>
          <p:cNvSpPr txBox="1">
            <a:spLocks noChangeArrowheads="1"/>
          </p:cNvSpPr>
          <p:nvPr/>
        </p:nvSpPr>
        <p:spPr bwMode="auto">
          <a:xfrm>
            <a:off x="7116763" y="5776671"/>
            <a:ext cx="358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+1</a:t>
            </a:r>
          </a:p>
        </p:txBody>
      </p:sp>
      <p:sp>
        <p:nvSpPr>
          <p:cNvPr id="28" name="CasellaDiTesto 27"/>
          <p:cNvSpPr txBox="1">
            <a:spLocks noChangeArrowheads="1"/>
          </p:cNvSpPr>
          <p:nvPr/>
        </p:nvSpPr>
        <p:spPr bwMode="auto">
          <a:xfrm>
            <a:off x="7783513" y="5776671"/>
            <a:ext cx="358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+2</a:t>
            </a:r>
          </a:p>
        </p:txBody>
      </p:sp>
      <p:pic>
        <p:nvPicPr>
          <p:cNvPr id="2050" name="Picture 2" descr="Superintelligence: Paths, Dangers, Strategies : Bostrom, Nick: Amazon.fr:  Livres">
            <a:extLst>
              <a:ext uri="{FF2B5EF4-FFF2-40B4-BE49-F238E27FC236}">
                <a16:creationId xmlns:a16="http://schemas.microsoft.com/office/drawing/2014/main" id="{601F5FC7-B71F-7479-F702-67B8F470AE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7473" y="1294656"/>
            <a:ext cx="1905945" cy="28920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386E583-7FA0-1B66-CDEC-6F2AA7FAF6AC}"/>
              </a:ext>
            </a:extLst>
          </p:cNvPr>
          <p:cNvSpPr txBox="1"/>
          <p:nvPr/>
        </p:nvSpPr>
        <p:spPr>
          <a:xfrm>
            <a:off x="10151017" y="4286717"/>
            <a:ext cx="49885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2014</a:t>
            </a:r>
          </a:p>
        </p:txBody>
      </p:sp>
    </p:spTree>
    <p:extLst>
      <p:ext uri="{BB962C8B-B14F-4D97-AF65-F5344CB8AC3E}">
        <p14:creationId xmlns:p14="http://schemas.microsoft.com/office/powerpoint/2010/main" val="114055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2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DEF2338C-BDBB-674B-9DF0-08F5CD3A61A7}"/>
              </a:ext>
            </a:extLst>
          </p:cNvPr>
          <p:cNvPicPr>
            <a:picLocks noChangeAspect="1"/>
          </p:cNvPicPr>
          <p:nvPr/>
        </p:nvPicPr>
        <p:blipFill>
          <a:blip r:embed="rId3"/>
          <a:stretch>
            <a:fillRect/>
          </a:stretch>
        </p:blipFill>
        <p:spPr>
          <a:xfrm>
            <a:off x="652848" y="661062"/>
            <a:ext cx="3894438" cy="2296564"/>
          </a:xfrm>
          <a:prstGeom prst="rect">
            <a:avLst/>
          </a:prstGeom>
        </p:spPr>
      </p:pic>
      <p:pic>
        <p:nvPicPr>
          <p:cNvPr id="7" name="Picture 6" descr="Table&#10;&#10;Description automatically generated with medium confidence">
            <a:extLst>
              <a:ext uri="{FF2B5EF4-FFF2-40B4-BE49-F238E27FC236}">
                <a16:creationId xmlns:a16="http://schemas.microsoft.com/office/drawing/2014/main" id="{E933BAA4-6166-04BF-87AA-9BC5F012E953}"/>
              </a:ext>
            </a:extLst>
          </p:cNvPr>
          <p:cNvPicPr>
            <a:picLocks noChangeAspect="1"/>
          </p:cNvPicPr>
          <p:nvPr/>
        </p:nvPicPr>
        <p:blipFill>
          <a:blip r:embed="rId4"/>
          <a:stretch>
            <a:fillRect/>
          </a:stretch>
        </p:blipFill>
        <p:spPr>
          <a:xfrm>
            <a:off x="652848" y="3090733"/>
            <a:ext cx="4410410" cy="2830247"/>
          </a:xfrm>
          <a:prstGeom prst="rect">
            <a:avLst/>
          </a:prstGeom>
        </p:spPr>
      </p:pic>
      <p:sp>
        <p:nvSpPr>
          <p:cNvPr id="11" name="TextBox 10">
            <a:extLst>
              <a:ext uri="{FF2B5EF4-FFF2-40B4-BE49-F238E27FC236}">
                <a16:creationId xmlns:a16="http://schemas.microsoft.com/office/drawing/2014/main" id="{BB939257-09B7-9C0A-A023-E0CE767F821B}"/>
              </a:ext>
            </a:extLst>
          </p:cNvPr>
          <p:cNvSpPr txBox="1"/>
          <p:nvPr/>
        </p:nvSpPr>
        <p:spPr>
          <a:xfrm>
            <a:off x="6341075" y="661062"/>
            <a:ext cx="464408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Based on patient information input by physicians and knowledge of 600 rules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Providing a list of bacterial pathogens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Recommending antibiotics treatment options based on patients’ characteristics</a:t>
            </a:r>
          </a:p>
        </p:txBody>
      </p:sp>
      <p:pic>
        <p:nvPicPr>
          <p:cNvPr id="2050" name="Picture 2" descr="Stanford University Logo - PNG and Vector - Logo Download">
            <a:extLst>
              <a:ext uri="{FF2B5EF4-FFF2-40B4-BE49-F238E27FC236}">
                <a16:creationId xmlns:a16="http://schemas.microsoft.com/office/drawing/2014/main" id="{76A9B48B-C795-E78D-7EBD-A41ACEB9E5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4151" y="5084070"/>
            <a:ext cx="2577929" cy="8396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E0E7D1D-DAC6-C02D-A60D-7C678D8D04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1544" y="2435488"/>
            <a:ext cx="3523144" cy="234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7719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DXplain</a:t>
            </a:r>
          </a:p>
        </p:txBody>
      </p:sp>
      <p:pic>
        <p:nvPicPr>
          <p:cNvPr id="5122" name="Picture 2" descr="University Wordmarks | Brand Guide | UMass Amherst">
            <a:extLst>
              <a:ext uri="{FF2B5EF4-FFF2-40B4-BE49-F238E27FC236}">
                <a16:creationId xmlns:a16="http://schemas.microsoft.com/office/drawing/2014/main" id="{C9A3FC98-A091-ECCA-592B-D89533637A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729" y="5514649"/>
            <a:ext cx="1737663" cy="6932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aphical user interface, text, application&#10;&#10;Description automatically generated">
            <a:extLst>
              <a:ext uri="{FF2B5EF4-FFF2-40B4-BE49-F238E27FC236}">
                <a16:creationId xmlns:a16="http://schemas.microsoft.com/office/drawing/2014/main" id="{A0A43DE5-EAD5-087D-BBE3-F590CAFA0A30}"/>
              </a:ext>
            </a:extLst>
          </p:cNvPr>
          <p:cNvPicPr>
            <a:picLocks noChangeAspect="1"/>
          </p:cNvPicPr>
          <p:nvPr/>
        </p:nvPicPr>
        <p:blipFill>
          <a:blip r:embed="rId5"/>
          <a:stretch>
            <a:fillRect/>
          </a:stretch>
        </p:blipFill>
        <p:spPr>
          <a:xfrm>
            <a:off x="838200" y="1900667"/>
            <a:ext cx="4221193" cy="2478540"/>
          </a:xfrm>
          <a:prstGeom prst="rect">
            <a:avLst/>
          </a:prstGeom>
        </p:spPr>
      </p:pic>
      <p:pic>
        <p:nvPicPr>
          <p:cNvPr id="6" name="Online Media 5" descr="DXplain Demo">
            <a:hlinkClick r:id="" action="ppaction://media"/>
            <a:extLst>
              <a:ext uri="{FF2B5EF4-FFF2-40B4-BE49-F238E27FC236}">
                <a16:creationId xmlns:a16="http://schemas.microsoft.com/office/drawing/2014/main" id="{9598D00D-53D4-8B37-4B13-9DB181474E9A}"/>
              </a:ext>
            </a:extLst>
          </p:cNvPr>
          <p:cNvPicPr>
            <a:picLocks noRot="1" noChangeAspect="1"/>
          </p:cNvPicPr>
          <p:nvPr>
            <a:videoFile r:link="rId1"/>
          </p:nvPr>
        </p:nvPicPr>
        <p:blipFill>
          <a:blip r:embed="rId6"/>
          <a:stretch>
            <a:fillRect/>
          </a:stretch>
        </p:blipFill>
        <p:spPr>
          <a:xfrm>
            <a:off x="5283200" y="877330"/>
            <a:ext cx="6774107" cy="5080580"/>
          </a:xfrm>
          <a:prstGeom prst="rect">
            <a:avLst/>
          </a:prstGeom>
        </p:spPr>
      </p:pic>
    </p:spTree>
    <p:extLst>
      <p:ext uri="{BB962C8B-B14F-4D97-AF65-F5344CB8AC3E}">
        <p14:creationId xmlns:p14="http://schemas.microsoft.com/office/powerpoint/2010/main" val="154049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A fable with sparrows and owls</a:t>
            </a:r>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GB" dirty="0"/>
              <a:t>A revealing metaphor </a:t>
            </a:r>
          </a:p>
        </p:txBody>
      </p:sp>
      <p:pic>
        <p:nvPicPr>
          <p:cNvPr id="5" name="Picture 6" descr="Risultato immagini per passe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725" y="2412508"/>
            <a:ext cx="2697162"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Risultato immagini per gufo cuccio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6475" y="3153870"/>
            <a:ext cx="206057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oster Premium Ritratto di un grande gufo cornu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9637" y="1366345"/>
            <a:ext cx="3027363"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2CF2544-4123-9453-FAE8-87DC9ED6515C}"/>
              </a:ext>
            </a:extLst>
          </p:cNvPr>
          <p:cNvSpPr txBox="1"/>
          <p:nvPr/>
        </p:nvSpPr>
        <p:spPr>
          <a:xfrm>
            <a:off x="3327991" y="5930373"/>
            <a:ext cx="49646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hlinkClick r:id="rId5"/>
              </a:rPr>
              <a:t>https://www.youtube.com/watch?v=7rRJ9Ep1Wzs</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4293370131"/>
      </p:ext>
    </p:extLst>
  </p:cSld>
  <p:clrMapOvr>
    <a:masterClrMapping/>
  </p:clrMapOvr>
</p:sld>
</file>

<file path=ppt/theme/theme1.xml><?xml version="1.0" encoding="utf-8"?>
<a:theme xmlns:a="http://schemas.openxmlformats.org/drawingml/2006/main" name="Vide">
  <a:themeElements>
    <a:clrScheme name="SKEMA">
      <a:dk1>
        <a:srgbClr val="000000"/>
      </a:dk1>
      <a:lt1>
        <a:srgbClr val="FFFFFF"/>
      </a:lt1>
      <a:dk2>
        <a:srgbClr val="4B4B4B"/>
      </a:dk2>
      <a:lt2>
        <a:srgbClr val="D0D0D0"/>
      </a:lt2>
      <a:accent1>
        <a:srgbClr val="E7433C"/>
      </a:accent1>
      <a:accent2>
        <a:srgbClr val="B8012C"/>
      </a:accent2>
      <a:accent3>
        <a:srgbClr val="717171"/>
      </a:accent3>
      <a:accent4>
        <a:srgbClr val="D0D0D0"/>
      </a:accent4>
      <a:accent5>
        <a:srgbClr val="ECECEC"/>
      </a:accent5>
      <a:accent6>
        <a:srgbClr val="F2F2F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Vide">
  <a:themeElements>
    <a:clrScheme name="SKEMA">
      <a:dk1>
        <a:srgbClr val="000000"/>
      </a:dk1>
      <a:lt1>
        <a:srgbClr val="FFFFFF"/>
      </a:lt1>
      <a:dk2>
        <a:srgbClr val="4B4B4B"/>
      </a:dk2>
      <a:lt2>
        <a:srgbClr val="D0D0D0"/>
      </a:lt2>
      <a:accent1>
        <a:srgbClr val="E7433C"/>
      </a:accent1>
      <a:accent2>
        <a:srgbClr val="B8012C"/>
      </a:accent2>
      <a:accent3>
        <a:srgbClr val="717171"/>
      </a:accent3>
      <a:accent4>
        <a:srgbClr val="D0D0D0"/>
      </a:accent4>
      <a:accent5>
        <a:srgbClr val="ECECEC"/>
      </a:accent5>
      <a:accent6>
        <a:srgbClr val="F2F2F2"/>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6.xml><?xml version="1.0" encoding="utf-8"?>
<a:theme xmlns:a="http://schemas.openxmlformats.org/drawingml/2006/main" name="Balancing Act">
  <a:themeElements>
    <a:clrScheme name="Balancing Act">
      <a:dk1>
        <a:sysClr val="windowText" lastClr="000000"/>
      </a:dk1>
      <a:lt1>
        <a:sysClr val="window" lastClr="FFFFFF"/>
      </a:lt1>
      <a:dk2>
        <a:srgbClr val="8A4C5D"/>
      </a:dk2>
      <a:lt2>
        <a:srgbClr val="9E838E"/>
      </a:lt2>
      <a:accent1>
        <a:srgbClr val="C6ADB0"/>
      </a:accent1>
      <a:accent2>
        <a:srgbClr val="E3C0BF"/>
      </a:accent2>
      <a:accent3>
        <a:srgbClr val="D4937F"/>
      </a:accent3>
      <a:accent4>
        <a:srgbClr val="CCB87E"/>
      </a:accent4>
      <a:accent5>
        <a:srgbClr val="6667AB"/>
      </a:accent5>
      <a:accent6>
        <a:srgbClr val="86A094"/>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1605075_TF78479028_Win32" id="{468DEE6C-74B7-4C4F-AFDF-900F4959E344}" vid="{D0CD087D-3784-4051-993A-DCD320E1113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TotalTime>
  <Words>6452</Words>
  <Application>Microsoft Office PowerPoint</Application>
  <PresentationFormat>Widescreen</PresentationFormat>
  <Paragraphs>631</Paragraphs>
  <Slides>81</Slides>
  <Notes>66</Notes>
  <HiddenSlides>1</HiddenSlides>
  <MMClips>1</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81</vt:i4>
      </vt:variant>
    </vt:vector>
  </HeadingPairs>
  <TitlesOfParts>
    <vt:vector size="106" baseType="lpstr">
      <vt:lpstr>Aptos</vt:lpstr>
      <vt:lpstr>Arial</vt:lpstr>
      <vt:lpstr>Baguet Script</vt:lpstr>
      <vt:lpstr>Book Antiqua</vt:lpstr>
      <vt:lpstr>Calibri</vt:lpstr>
      <vt:lpstr>Calibri Light</vt:lpstr>
      <vt:lpstr>Gill Sans MT</vt:lpstr>
      <vt:lpstr>Nexa Bold</vt:lpstr>
      <vt:lpstr>Nexa Heavy</vt:lpstr>
      <vt:lpstr>Nexa Light</vt:lpstr>
      <vt:lpstr>Nexa Thin</vt:lpstr>
      <vt:lpstr>Police système</vt:lpstr>
      <vt:lpstr>Segoe UI</vt:lpstr>
      <vt:lpstr>Segoe UI Light</vt:lpstr>
      <vt:lpstr>Symbol</vt:lpstr>
      <vt:lpstr>Times New Roman</vt:lpstr>
      <vt:lpstr>Trebuchet MS</vt:lpstr>
      <vt:lpstr>Verdana</vt:lpstr>
      <vt:lpstr>Wingdings</vt:lpstr>
      <vt:lpstr>Vide</vt:lpstr>
      <vt:lpstr>1_Vide</vt:lpstr>
      <vt:lpstr>1_Office Theme</vt:lpstr>
      <vt:lpstr>2_Office Theme</vt:lpstr>
      <vt:lpstr>Parcel</vt:lpstr>
      <vt:lpstr>Balancing Act</vt:lpstr>
      <vt:lpstr>Computational creativity</vt:lpstr>
      <vt:lpstr>Daniel Dennett </vt:lpstr>
      <vt:lpstr>Hubert Dreyfus</vt:lpstr>
      <vt:lpstr>Contemporary philosophy of AI</vt:lpstr>
      <vt:lpstr>Ray Kurzweil </vt:lpstr>
      <vt:lpstr>Critiques to techno-enthusiasts</vt:lpstr>
      <vt:lpstr>A machine to make paper clips</vt:lpstr>
      <vt:lpstr>Nick Bostrom</vt:lpstr>
      <vt:lpstr>A fable with sparrows and owls</vt:lpstr>
      <vt:lpstr>Summary</vt:lpstr>
      <vt:lpstr>Readings for session 1</vt:lpstr>
      <vt:lpstr>Further readings (still session 1)</vt:lpstr>
      <vt:lpstr>Readings for session 2</vt:lpstr>
      <vt:lpstr>PowerPoint Presentation</vt:lpstr>
      <vt:lpstr>Today’s session</vt:lpstr>
      <vt:lpstr>Anticipating the Impacts of 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Principles for Responsible AI</vt:lpstr>
      <vt:lpstr>PowerPoint Presentation</vt:lpstr>
      <vt:lpstr>Social impacts of AI applications</vt:lpstr>
      <vt:lpstr>How familiar are you with these AI applications?</vt:lpstr>
      <vt:lpstr>PowerPoint Presentation</vt:lpstr>
      <vt:lpstr>AI Applications…</vt:lpstr>
      <vt:lpstr>PowerPoint Presentation</vt:lpstr>
      <vt:lpstr>Which concerns, if any, do you have?</vt:lpstr>
      <vt:lpstr>PowerPoint Presentation</vt:lpstr>
      <vt:lpstr>Ambient intelligence and sensors</vt:lpstr>
      <vt:lpstr>PowerPoint Presentation</vt:lpstr>
      <vt:lpstr>The recovery of lost spaces</vt:lpstr>
      <vt:lpstr>Technologies and the workforce</vt:lpstr>
      <vt:lpstr>AI and the future of work</vt:lpstr>
      <vt:lpstr>AI for sales</vt:lpstr>
      <vt:lpstr>Creative work - can AI make jokes?</vt:lpstr>
      <vt:lpstr>AI and democracy</vt:lpstr>
      <vt:lpstr>Alcor Life Extension Foundation</vt:lpstr>
      <vt:lpstr>AI and the future of life Max More's Letter to Mother Nature (1999)</vt:lpstr>
      <vt:lpstr>Alcor Life Extension Foundation</vt:lpstr>
      <vt:lpstr>(Sociological) criticisms of transhumanism</vt:lpstr>
      <vt:lpstr>The Challenge of Bias in AI</vt:lpstr>
      <vt:lpstr>Biases in AI</vt:lpstr>
      <vt:lpstr>Specific types of biases</vt:lpstr>
      <vt:lpstr>Specific types of biases</vt:lpstr>
      <vt:lpstr>Tay</vt:lpstr>
      <vt:lpstr>Bob and Alice</vt:lpstr>
      <vt:lpstr>Amazon’s AI for recruitment</vt:lpstr>
      <vt:lpstr>Amazon’s AI for recruitment</vt:lpstr>
      <vt:lpstr>Key risks regarding algorithm-based HR decision-making</vt:lpstr>
      <vt:lpstr>Emerging AI applications in the insurance industry</vt:lpstr>
      <vt:lpstr>Hyper-personalised risk scores</vt:lpstr>
      <vt:lpstr>Regulating and managing AI</vt:lpstr>
      <vt:lpstr>Emerging regulations</vt:lpstr>
      <vt:lpstr>PowerPoint Presentation</vt:lpstr>
      <vt:lpstr>Understanding AI</vt:lpstr>
      <vt:lpstr>eXplainable artificial intelligence (XAI) </vt:lpstr>
      <vt:lpstr>Importance of XAI</vt:lpstr>
      <vt:lpstr>Some challenges of XAI…</vt:lpstr>
      <vt:lpstr>Hands-on: Choosing a topic and planning your research</vt:lpstr>
      <vt:lpstr>Bibliography to know more</vt:lpstr>
      <vt:lpstr>Readings for session 3</vt:lpstr>
      <vt:lpstr>PowerPoint Presentation</vt:lpstr>
      <vt:lpstr>Today’s session</vt:lpstr>
      <vt:lpstr>AI in medicine</vt:lpstr>
      <vt:lpstr>PowerPoint Presentation</vt:lpstr>
      <vt:lpstr>The role of technology in healthcare</vt:lpstr>
      <vt:lpstr>The ancient doctors</vt:lpstr>
      <vt:lpstr>The paradigm of evidence-based medicine</vt:lpstr>
      <vt:lpstr>Limitations of EBM</vt:lpstr>
      <vt:lpstr>The example of Google Flu Trends</vt:lpstr>
      <vt:lpstr>Some opportunities for AI in medicine</vt:lpstr>
      <vt:lpstr>The main areas of AI in healthcare</vt:lpstr>
      <vt:lpstr>Early developments of AI in medicine</vt:lpstr>
      <vt:lpstr>CASNET output (example)</vt:lpstr>
      <vt:lpstr>PowerPoint Presentation</vt:lpstr>
      <vt:lpstr>PowerPoint Presentation</vt:lpstr>
      <vt:lpstr>DXplain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creativity</dc:title>
  <dc:creator>Leopoldo Bertossi</dc:creator>
  <cp:lastModifiedBy>Leopoldo Bertossi</cp:lastModifiedBy>
  <cp:revision>3</cp:revision>
  <dcterms:created xsi:type="dcterms:W3CDTF">2024-02-16T17:38:45Z</dcterms:created>
  <dcterms:modified xsi:type="dcterms:W3CDTF">2024-02-16T17:43:59Z</dcterms:modified>
</cp:coreProperties>
</file>