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53"/>
  </p:notesMasterIdLst>
  <p:handoutMasterIdLst>
    <p:handoutMasterId r:id="rId54"/>
  </p:handoutMasterIdLst>
  <p:sldIdLst>
    <p:sldId id="257" r:id="rId5"/>
    <p:sldId id="500" r:id="rId6"/>
    <p:sldId id="547" r:id="rId7"/>
    <p:sldId id="548" r:id="rId8"/>
    <p:sldId id="549" r:id="rId9"/>
    <p:sldId id="550" r:id="rId10"/>
    <p:sldId id="502" r:id="rId11"/>
    <p:sldId id="503" r:id="rId12"/>
    <p:sldId id="504" r:id="rId13"/>
    <p:sldId id="505" r:id="rId14"/>
    <p:sldId id="506" r:id="rId15"/>
    <p:sldId id="543" r:id="rId16"/>
    <p:sldId id="544"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5" r:id="rId33"/>
    <p:sldId id="526" r:id="rId34"/>
    <p:sldId id="546" r:id="rId35"/>
    <p:sldId id="527" r:id="rId36"/>
    <p:sldId id="528" r:id="rId37"/>
    <p:sldId id="529" r:id="rId38"/>
    <p:sldId id="530" r:id="rId39"/>
    <p:sldId id="531" r:id="rId40"/>
    <p:sldId id="532" r:id="rId41"/>
    <p:sldId id="533" r:id="rId42"/>
    <p:sldId id="534" r:id="rId43"/>
    <p:sldId id="535" r:id="rId44"/>
    <p:sldId id="536" r:id="rId45"/>
    <p:sldId id="537" r:id="rId46"/>
    <p:sldId id="538" r:id="rId47"/>
    <p:sldId id="539" r:id="rId48"/>
    <p:sldId id="540" r:id="rId49"/>
    <p:sldId id="541" r:id="rId50"/>
    <p:sldId id="542" r:id="rId51"/>
    <p:sldId id="263"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33C"/>
    <a:srgbClr val="0E1655"/>
    <a:srgbClr val="0099CC"/>
    <a:srgbClr val="EC7404"/>
    <a:srgbClr val="655A9F"/>
    <a:srgbClr val="00A5C4"/>
    <a:srgbClr val="003956"/>
    <a:srgbClr val="6D1F80"/>
    <a:srgbClr val="E2007A"/>
    <a:srgbClr val="F9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92549" autoAdjust="0"/>
  </p:normalViewPr>
  <p:slideViewPr>
    <p:cSldViewPr snapToGrid="0" snapToObjects="1">
      <p:cViewPr varScale="1">
        <p:scale>
          <a:sx n="76" d="100"/>
          <a:sy n="76" d="100"/>
        </p:scale>
        <p:origin x="1018" y="62"/>
      </p:cViewPr>
      <p:guideLst/>
    </p:cSldViewPr>
  </p:slideViewPr>
  <p:notesTextViewPr>
    <p:cViewPr>
      <p:scale>
        <a:sx n="1" d="1"/>
        <a:sy n="1" d="1"/>
      </p:scale>
      <p:origin x="0" y="0"/>
    </p:cViewPr>
  </p:notesTextViewPr>
  <p:notesViewPr>
    <p:cSldViewPr snapToGrid="0" snapToObjects="1">
      <p:cViewPr varScale="1">
        <p:scale>
          <a:sx n="121" d="100"/>
          <a:sy n="121" d="100"/>
        </p:scale>
        <p:origin x="386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ADCB6B4-6CF2-BD40-AF90-0F6FB944E3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A0FDB9A-156C-864B-AD84-68F1627177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CC6BBA-5157-074D-A8B0-8BA7BCA3C1F8}" type="datetimeFigureOut">
              <a:rPr lang="fr-FR" smtClean="0"/>
              <a:t>20/02/2024</a:t>
            </a:fld>
            <a:endParaRPr lang="fr-FR"/>
          </a:p>
        </p:txBody>
      </p:sp>
      <p:sp>
        <p:nvSpPr>
          <p:cNvPr id="4" name="Espace réservé du pied de page 3">
            <a:extLst>
              <a:ext uri="{FF2B5EF4-FFF2-40B4-BE49-F238E27FC236}">
                <a16:creationId xmlns:a16="http://schemas.microsoft.com/office/drawing/2014/main" id="{28334F81-5852-374C-AC72-41F205951F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28BAC98-C59F-3E4F-91AF-30E695E3F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522733-3D75-C44E-AE96-3BCCC5DD4D28}" type="slidenum">
              <a:rPr lang="fr-FR" smtClean="0"/>
              <a:t>‹#›</a:t>
            </a:fld>
            <a:endParaRPr lang="fr-FR"/>
          </a:p>
        </p:txBody>
      </p:sp>
    </p:spTree>
    <p:extLst>
      <p:ext uri="{BB962C8B-B14F-4D97-AF65-F5344CB8AC3E}">
        <p14:creationId xmlns:p14="http://schemas.microsoft.com/office/powerpoint/2010/main" val="1566013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B3E27-6F99-4849-9CA4-865DE23B3679}" type="datetimeFigureOut">
              <a:rPr lang="fr-FR" smtClean="0"/>
              <a:t>20/02/2024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EF876-BDDC-2244-8F03-5DA869465533}" type="slidenum">
              <a:rPr lang="fr-FR" smtClean="0"/>
              <a:t>‹#›</a:t>
            </a:fld>
            <a:endParaRPr lang="fr-FR"/>
          </a:p>
        </p:txBody>
      </p:sp>
    </p:spTree>
    <p:extLst>
      <p:ext uri="{BB962C8B-B14F-4D97-AF65-F5344CB8AC3E}">
        <p14:creationId xmlns:p14="http://schemas.microsoft.com/office/powerpoint/2010/main" val="381279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DEF876-BDDC-2244-8F03-5DA869465533}" type="slidenum">
              <a:rPr lang="fr-FR" smtClean="0"/>
              <a:t>4</a:t>
            </a:fld>
            <a:endParaRPr lang="fr-FR"/>
          </a:p>
        </p:txBody>
      </p:sp>
    </p:spTree>
    <p:extLst>
      <p:ext uri="{BB962C8B-B14F-4D97-AF65-F5344CB8AC3E}">
        <p14:creationId xmlns:p14="http://schemas.microsoft.com/office/powerpoint/2010/main" val="118173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DEF876-BDDC-2244-8F03-5DA869465533}" type="slidenum">
              <a:rPr lang="fr-FR" smtClean="0"/>
              <a:t>15</a:t>
            </a:fld>
            <a:endParaRPr lang="fr-FR"/>
          </a:p>
        </p:txBody>
      </p:sp>
    </p:spTree>
    <p:extLst>
      <p:ext uri="{BB962C8B-B14F-4D97-AF65-F5344CB8AC3E}">
        <p14:creationId xmlns:p14="http://schemas.microsoft.com/office/powerpoint/2010/main" val="111782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F0DEF876-BDDC-2244-8F03-5DA869465533}" type="slidenum">
              <a:rPr lang="fr-FR" smtClean="0"/>
              <a:t>16</a:t>
            </a:fld>
            <a:endParaRPr lang="fr-FR"/>
          </a:p>
        </p:txBody>
      </p:sp>
    </p:spTree>
    <p:extLst>
      <p:ext uri="{BB962C8B-B14F-4D97-AF65-F5344CB8AC3E}">
        <p14:creationId xmlns:p14="http://schemas.microsoft.com/office/powerpoint/2010/main" val="305848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DEF876-BDDC-2244-8F03-5DA869465533}" type="slidenum">
              <a:rPr lang="fr-FR" smtClean="0"/>
              <a:t>45</a:t>
            </a:fld>
            <a:endParaRPr lang="fr-FR"/>
          </a:p>
        </p:txBody>
      </p:sp>
    </p:spTree>
    <p:extLst>
      <p:ext uri="{BB962C8B-B14F-4D97-AF65-F5344CB8AC3E}">
        <p14:creationId xmlns:p14="http://schemas.microsoft.com/office/powerpoint/2010/main" val="199059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DEF876-BDDC-2244-8F03-5DA869465533}" type="slidenum">
              <a:rPr lang="fr-FR" smtClean="0"/>
              <a:t>48</a:t>
            </a:fld>
            <a:endParaRPr lang="fr-FR"/>
          </a:p>
        </p:txBody>
      </p:sp>
    </p:spTree>
    <p:extLst>
      <p:ext uri="{BB962C8B-B14F-4D97-AF65-F5344CB8AC3E}">
        <p14:creationId xmlns:p14="http://schemas.microsoft.com/office/powerpoint/2010/main" val="321300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49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 - Carte de nos campus">
    <p:spTree>
      <p:nvGrpSpPr>
        <p:cNvPr id="1" name=""/>
        <p:cNvGrpSpPr/>
        <p:nvPr/>
      </p:nvGrpSpPr>
      <p:grpSpPr>
        <a:xfrm>
          <a:off x="0" y="0"/>
          <a:ext cx="0" cy="0"/>
          <a:chOff x="0" y="0"/>
          <a:chExt cx="0" cy="0"/>
        </a:xfrm>
      </p:grpSpPr>
      <p:sp>
        <p:nvSpPr>
          <p:cNvPr id="79" name="Freeform 9">
            <a:extLst>
              <a:ext uri="{FF2B5EF4-FFF2-40B4-BE49-F238E27FC236}">
                <a16:creationId xmlns:a16="http://schemas.microsoft.com/office/drawing/2014/main" id="{04DDD04C-3AFF-7140-AEE0-A64C71E81FFF}"/>
              </a:ext>
            </a:extLst>
          </p:cNvPr>
          <p:cNvSpPr>
            <a:spLocks/>
          </p:cNvSpPr>
          <p:nvPr userDrawn="1"/>
        </p:nvSpPr>
        <p:spPr bwMode="auto">
          <a:xfrm>
            <a:off x="2026720" y="2560215"/>
            <a:ext cx="2723863" cy="3607513"/>
          </a:xfrm>
          <a:custGeom>
            <a:avLst/>
            <a:gdLst/>
            <a:ahLst/>
            <a:cxnLst>
              <a:cxn ang="0">
                <a:pos x="307" y="253"/>
              </a:cxn>
              <a:cxn ang="0">
                <a:pos x="36" y="389"/>
              </a:cxn>
              <a:cxn ang="0">
                <a:pos x="152" y="535"/>
              </a:cxn>
              <a:cxn ang="0">
                <a:pos x="54" y="621"/>
              </a:cxn>
              <a:cxn ang="0">
                <a:pos x="107" y="700"/>
              </a:cxn>
              <a:cxn ang="0">
                <a:pos x="98" y="861"/>
              </a:cxn>
              <a:cxn ang="0">
                <a:pos x="236" y="886"/>
              </a:cxn>
              <a:cxn ang="0">
                <a:pos x="316" y="886"/>
              </a:cxn>
              <a:cxn ang="0">
                <a:pos x="368" y="861"/>
              </a:cxn>
              <a:cxn ang="0">
                <a:pos x="477" y="831"/>
              </a:cxn>
              <a:cxn ang="0">
                <a:pos x="720" y="885"/>
              </a:cxn>
              <a:cxn ang="0">
                <a:pos x="877" y="1132"/>
              </a:cxn>
              <a:cxn ang="0">
                <a:pos x="983" y="1325"/>
              </a:cxn>
              <a:cxn ang="0">
                <a:pos x="1074" y="1700"/>
              </a:cxn>
              <a:cxn ang="0">
                <a:pos x="1256" y="1957"/>
              </a:cxn>
              <a:cxn ang="0">
                <a:pos x="1266" y="1862"/>
              </a:cxn>
              <a:cxn ang="0">
                <a:pos x="1649" y="2164"/>
              </a:cxn>
              <a:cxn ang="0">
                <a:pos x="1922" y="2341"/>
              </a:cxn>
              <a:cxn ang="0">
                <a:pos x="1964" y="2526"/>
              </a:cxn>
              <a:cxn ang="0">
                <a:pos x="2062" y="2838"/>
              </a:cxn>
              <a:cxn ang="0">
                <a:pos x="2122" y="3477"/>
              </a:cxn>
              <a:cxn ang="0">
                <a:pos x="2109" y="3696"/>
              </a:cxn>
              <a:cxn ang="0">
                <a:pos x="2116" y="3854"/>
              </a:cxn>
              <a:cxn ang="0">
                <a:pos x="2242" y="3807"/>
              </a:cxn>
              <a:cxn ang="0">
                <a:pos x="2323" y="3576"/>
              </a:cxn>
              <a:cxn ang="0">
                <a:pos x="2463" y="3339"/>
              </a:cxn>
              <a:cxn ang="0">
                <a:pos x="2680" y="3123"/>
              </a:cxn>
              <a:cxn ang="0">
                <a:pos x="2980" y="2650"/>
              </a:cxn>
              <a:cxn ang="0">
                <a:pos x="2655" y="2553"/>
              </a:cxn>
              <a:cxn ang="0">
                <a:pos x="2498" y="2390"/>
              </a:cxn>
              <a:cxn ang="0">
                <a:pos x="2235" y="2280"/>
              </a:cxn>
              <a:cxn ang="0">
                <a:pos x="2006" y="2316"/>
              </a:cxn>
              <a:cxn ang="0">
                <a:pos x="1812" y="2048"/>
              </a:cxn>
              <a:cxn ang="0">
                <a:pos x="1630" y="1860"/>
              </a:cxn>
              <a:cxn ang="0">
                <a:pos x="1883" y="1826"/>
              </a:cxn>
              <a:cxn ang="0">
                <a:pos x="2055" y="1688"/>
              </a:cxn>
              <a:cxn ang="0">
                <a:pos x="2180" y="1463"/>
              </a:cxn>
              <a:cxn ang="0">
                <a:pos x="2360" y="1394"/>
              </a:cxn>
              <a:cxn ang="0">
                <a:pos x="2215" y="1292"/>
              </a:cxn>
              <a:cxn ang="0">
                <a:pos x="2500" y="1098"/>
              </a:cxn>
              <a:cxn ang="0">
                <a:pos x="2284" y="895"/>
              </a:cxn>
              <a:cxn ang="0">
                <a:pos x="2100" y="740"/>
              </a:cxn>
              <a:cxn ang="0">
                <a:pos x="2050" y="987"/>
              </a:cxn>
              <a:cxn ang="0">
                <a:pos x="1925" y="1129"/>
              </a:cxn>
              <a:cxn ang="0">
                <a:pos x="1679" y="913"/>
              </a:cxn>
              <a:cxn ang="0">
                <a:pos x="1725" y="663"/>
              </a:cxn>
              <a:cxn ang="0">
                <a:pos x="1822" y="574"/>
              </a:cxn>
              <a:cxn ang="0">
                <a:pos x="1925" y="359"/>
              </a:cxn>
              <a:cxn ang="0">
                <a:pos x="1822" y="466"/>
              </a:cxn>
              <a:cxn ang="0">
                <a:pos x="1709" y="333"/>
              </a:cxn>
              <a:cxn ang="0">
                <a:pos x="1735" y="24"/>
              </a:cxn>
              <a:cxn ang="0">
                <a:pos x="1607" y="243"/>
              </a:cxn>
              <a:cxn ang="0">
                <a:pos x="1607" y="422"/>
              </a:cxn>
              <a:cxn ang="0">
                <a:pos x="1426" y="421"/>
              </a:cxn>
              <a:cxn ang="0">
                <a:pos x="1330" y="453"/>
              </a:cxn>
              <a:cxn ang="0">
                <a:pos x="1040" y="322"/>
              </a:cxn>
              <a:cxn ang="0">
                <a:pos x="791" y="347"/>
              </a:cxn>
            </a:cxnLst>
            <a:rect l="0" t="0" r="r" b="b"/>
            <a:pathLst>
              <a:path w="2990" h="3967">
                <a:moveTo>
                  <a:pt x="546" y="300"/>
                </a:moveTo>
                <a:cubicBezTo>
                  <a:pt x="494" y="305"/>
                  <a:pt x="494" y="305"/>
                  <a:pt x="494" y="305"/>
                </a:cubicBezTo>
                <a:cubicBezTo>
                  <a:pt x="494" y="305"/>
                  <a:pt x="487" y="316"/>
                  <a:pt x="457" y="296"/>
                </a:cubicBezTo>
                <a:cubicBezTo>
                  <a:pt x="427" y="276"/>
                  <a:pt x="408" y="273"/>
                  <a:pt x="396" y="274"/>
                </a:cubicBezTo>
                <a:cubicBezTo>
                  <a:pt x="385" y="276"/>
                  <a:pt x="353" y="269"/>
                  <a:pt x="353" y="269"/>
                </a:cubicBezTo>
                <a:cubicBezTo>
                  <a:pt x="349" y="251"/>
                  <a:pt x="349" y="251"/>
                  <a:pt x="349" y="251"/>
                </a:cubicBezTo>
                <a:cubicBezTo>
                  <a:pt x="349" y="251"/>
                  <a:pt x="337" y="244"/>
                  <a:pt x="332" y="244"/>
                </a:cubicBezTo>
                <a:cubicBezTo>
                  <a:pt x="327" y="244"/>
                  <a:pt x="327" y="263"/>
                  <a:pt x="307" y="253"/>
                </a:cubicBezTo>
                <a:cubicBezTo>
                  <a:pt x="287" y="243"/>
                  <a:pt x="287" y="239"/>
                  <a:pt x="268" y="231"/>
                </a:cubicBezTo>
                <a:cubicBezTo>
                  <a:pt x="250" y="222"/>
                  <a:pt x="235" y="206"/>
                  <a:pt x="233" y="222"/>
                </a:cubicBezTo>
                <a:cubicBezTo>
                  <a:pt x="231" y="239"/>
                  <a:pt x="228" y="253"/>
                  <a:pt x="208" y="258"/>
                </a:cubicBezTo>
                <a:cubicBezTo>
                  <a:pt x="187" y="263"/>
                  <a:pt x="186" y="263"/>
                  <a:pt x="174" y="274"/>
                </a:cubicBezTo>
                <a:cubicBezTo>
                  <a:pt x="162" y="286"/>
                  <a:pt x="160" y="283"/>
                  <a:pt x="139" y="300"/>
                </a:cubicBezTo>
                <a:cubicBezTo>
                  <a:pt x="117" y="316"/>
                  <a:pt x="103" y="333"/>
                  <a:pt x="101" y="347"/>
                </a:cubicBezTo>
                <a:cubicBezTo>
                  <a:pt x="100" y="360"/>
                  <a:pt x="101" y="382"/>
                  <a:pt x="76" y="382"/>
                </a:cubicBezTo>
                <a:cubicBezTo>
                  <a:pt x="51" y="382"/>
                  <a:pt x="36" y="389"/>
                  <a:pt x="36" y="389"/>
                </a:cubicBezTo>
                <a:cubicBezTo>
                  <a:pt x="34" y="404"/>
                  <a:pt x="34" y="404"/>
                  <a:pt x="34" y="404"/>
                </a:cubicBezTo>
                <a:cubicBezTo>
                  <a:pt x="34" y="414"/>
                  <a:pt x="68" y="427"/>
                  <a:pt x="78" y="436"/>
                </a:cubicBezTo>
                <a:cubicBezTo>
                  <a:pt x="88" y="444"/>
                  <a:pt x="100" y="486"/>
                  <a:pt x="107" y="490"/>
                </a:cubicBezTo>
                <a:cubicBezTo>
                  <a:pt x="113" y="493"/>
                  <a:pt x="122" y="483"/>
                  <a:pt x="128" y="490"/>
                </a:cubicBezTo>
                <a:cubicBezTo>
                  <a:pt x="135" y="496"/>
                  <a:pt x="125" y="503"/>
                  <a:pt x="137" y="505"/>
                </a:cubicBezTo>
                <a:cubicBezTo>
                  <a:pt x="149" y="506"/>
                  <a:pt x="164" y="506"/>
                  <a:pt x="174" y="508"/>
                </a:cubicBezTo>
                <a:cubicBezTo>
                  <a:pt x="184" y="510"/>
                  <a:pt x="189" y="525"/>
                  <a:pt x="179" y="527"/>
                </a:cubicBezTo>
                <a:cubicBezTo>
                  <a:pt x="169" y="528"/>
                  <a:pt x="155" y="527"/>
                  <a:pt x="152" y="535"/>
                </a:cubicBezTo>
                <a:cubicBezTo>
                  <a:pt x="149" y="543"/>
                  <a:pt x="135" y="547"/>
                  <a:pt x="122" y="545"/>
                </a:cubicBezTo>
                <a:cubicBezTo>
                  <a:pt x="108" y="543"/>
                  <a:pt x="100" y="538"/>
                  <a:pt x="96" y="527"/>
                </a:cubicBezTo>
                <a:cubicBezTo>
                  <a:pt x="93" y="515"/>
                  <a:pt x="95" y="491"/>
                  <a:pt x="76" y="510"/>
                </a:cubicBezTo>
                <a:cubicBezTo>
                  <a:pt x="58" y="528"/>
                  <a:pt x="56" y="535"/>
                  <a:pt x="48" y="538"/>
                </a:cubicBezTo>
                <a:cubicBezTo>
                  <a:pt x="39" y="542"/>
                  <a:pt x="19" y="552"/>
                  <a:pt x="14" y="559"/>
                </a:cubicBezTo>
                <a:cubicBezTo>
                  <a:pt x="9" y="565"/>
                  <a:pt x="0" y="579"/>
                  <a:pt x="14" y="582"/>
                </a:cubicBezTo>
                <a:cubicBezTo>
                  <a:pt x="27" y="585"/>
                  <a:pt x="32" y="592"/>
                  <a:pt x="36" y="602"/>
                </a:cubicBezTo>
                <a:cubicBezTo>
                  <a:pt x="39" y="612"/>
                  <a:pt x="41" y="617"/>
                  <a:pt x="54" y="621"/>
                </a:cubicBezTo>
                <a:cubicBezTo>
                  <a:pt x="68" y="624"/>
                  <a:pt x="91" y="626"/>
                  <a:pt x="91" y="626"/>
                </a:cubicBezTo>
                <a:cubicBezTo>
                  <a:pt x="91" y="626"/>
                  <a:pt x="100" y="617"/>
                  <a:pt x="110" y="624"/>
                </a:cubicBezTo>
                <a:cubicBezTo>
                  <a:pt x="120" y="631"/>
                  <a:pt x="122" y="617"/>
                  <a:pt x="142" y="616"/>
                </a:cubicBezTo>
                <a:cubicBezTo>
                  <a:pt x="162" y="614"/>
                  <a:pt x="152" y="636"/>
                  <a:pt x="152" y="636"/>
                </a:cubicBezTo>
                <a:cubicBezTo>
                  <a:pt x="155" y="666"/>
                  <a:pt x="155" y="666"/>
                  <a:pt x="155" y="666"/>
                </a:cubicBezTo>
                <a:cubicBezTo>
                  <a:pt x="139" y="680"/>
                  <a:pt x="139" y="680"/>
                  <a:pt x="139" y="680"/>
                </a:cubicBezTo>
                <a:cubicBezTo>
                  <a:pt x="120" y="683"/>
                  <a:pt x="120" y="683"/>
                  <a:pt x="120" y="683"/>
                </a:cubicBezTo>
                <a:cubicBezTo>
                  <a:pt x="107" y="700"/>
                  <a:pt x="107" y="700"/>
                  <a:pt x="107" y="700"/>
                </a:cubicBezTo>
                <a:cubicBezTo>
                  <a:pt x="107" y="700"/>
                  <a:pt x="85" y="703"/>
                  <a:pt x="80" y="707"/>
                </a:cubicBezTo>
                <a:cubicBezTo>
                  <a:pt x="74" y="710"/>
                  <a:pt x="56" y="730"/>
                  <a:pt x="56" y="730"/>
                </a:cubicBezTo>
                <a:cubicBezTo>
                  <a:pt x="41" y="752"/>
                  <a:pt x="41" y="752"/>
                  <a:pt x="41" y="752"/>
                </a:cubicBezTo>
                <a:cubicBezTo>
                  <a:pt x="41" y="752"/>
                  <a:pt x="41" y="770"/>
                  <a:pt x="49" y="777"/>
                </a:cubicBezTo>
                <a:cubicBezTo>
                  <a:pt x="58" y="784"/>
                  <a:pt x="53" y="782"/>
                  <a:pt x="66" y="794"/>
                </a:cubicBezTo>
                <a:cubicBezTo>
                  <a:pt x="80" y="806"/>
                  <a:pt x="83" y="816"/>
                  <a:pt x="83" y="816"/>
                </a:cubicBezTo>
                <a:cubicBezTo>
                  <a:pt x="91" y="848"/>
                  <a:pt x="91" y="848"/>
                  <a:pt x="91" y="848"/>
                </a:cubicBezTo>
                <a:cubicBezTo>
                  <a:pt x="98" y="861"/>
                  <a:pt x="98" y="861"/>
                  <a:pt x="98" y="861"/>
                </a:cubicBezTo>
                <a:cubicBezTo>
                  <a:pt x="127" y="821"/>
                  <a:pt x="127" y="821"/>
                  <a:pt x="127" y="821"/>
                </a:cubicBezTo>
                <a:cubicBezTo>
                  <a:pt x="127" y="821"/>
                  <a:pt x="135" y="838"/>
                  <a:pt x="135" y="843"/>
                </a:cubicBezTo>
                <a:cubicBezTo>
                  <a:pt x="135" y="888"/>
                  <a:pt x="135" y="888"/>
                  <a:pt x="135" y="888"/>
                </a:cubicBezTo>
                <a:cubicBezTo>
                  <a:pt x="135" y="895"/>
                  <a:pt x="150" y="900"/>
                  <a:pt x="155" y="898"/>
                </a:cubicBezTo>
                <a:cubicBezTo>
                  <a:pt x="160" y="897"/>
                  <a:pt x="157" y="883"/>
                  <a:pt x="169" y="885"/>
                </a:cubicBezTo>
                <a:cubicBezTo>
                  <a:pt x="181" y="886"/>
                  <a:pt x="182" y="893"/>
                  <a:pt x="192" y="897"/>
                </a:cubicBezTo>
                <a:cubicBezTo>
                  <a:pt x="203" y="900"/>
                  <a:pt x="214" y="902"/>
                  <a:pt x="219" y="898"/>
                </a:cubicBezTo>
                <a:cubicBezTo>
                  <a:pt x="224" y="895"/>
                  <a:pt x="231" y="886"/>
                  <a:pt x="236" y="886"/>
                </a:cubicBezTo>
                <a:cubicBezTo>
                  <a:pt x="241" y="886"/>
                  <a:pt x="233" y="912"/>
                  <a:pt x="226" y="927"/>
                </a:cubicBezTo>
                <a:cubicBezTo>
                  <a:pt x="219" y="942"/>
                  <a:pt x="192" y="970"/>
                  <a:pt x="179" y="982"/>
                </a:cubicBezTo>
                <a:cubicBezTo>
                  <a:pt x="166" y="994"/>
                  <a:pt x="142" y="1011"/>
                  <a:pt x="128" y="1019"/>
                </a:cubicBezTo>
                <a:cubicBezTo>
                  <a:pt x="115" y="1028"/>
                  <a:pt x="110" y="1050"/>
                  <a:pt x="118" y="1050"/>
                </a:cubicBezTo>
                <a:cubicBezTo>
                  <a:pt x="127" y="1050"/>
                  <a:pt x="140" y="1039"/>
                  <a:pt x="154" y="1031"/>
                </a:cubicBezTo>
                <a:cubicBezTo>
                  <a:pt x="167" y="1023"/>
                  <a:pt x="248" y="976"/>
                  <a:pt x="255" y="964"/>
                </a:cubicBezTo>
                <a:cubicBezTo>
                  <a:pt x="262" y="952"/>
                  <a:pt x="290" y="923"/>
                  <a:pt x="295" y="920"/>
                </a:cubicBezTo>
                <a:cubicBezTo>
                  <a:pt x="300" y="917"/>
                  <a:pt x="321" y="897"/>
                  <a:pt x="316" y="886"/>
                </a:cubicBezTo>
                <a:cubicBezTo>
                  <a:pt x="310" y="876"/>
                  <a:pt x="305" y="865"/>
                  <a:pt x="319" y="858"/>
                </a:cubicBezTo>
                <a:cubicBezTo>
                  <a:pt x="332" y="851"/>
                  <a:pt x="348" y="834"/>
                  <a:pt x="349" y="828"/>
                </a:cubicBezTo>
                <a:cubicBezTo>
                  <a:pt x="351" y="821"/>
                  <a:pt x="354" y="802"/>
                  <a:pt x="368" y="794"/>
                </a:cubicBezTo>
                <a:cubicBezTo>
                  <a:pt x="381" y="786"/>
                  <a:pt x="400" y="775"/>
                  <a:pt x="400" y="775"/>
                </a:cubicBezTo>
                <a:cubicBezTo>
                  <a:pt x="408" y="794"/>
                  <a:pt x="408" y="794"/>
                  <a:pt x="408" y="794"/>
                </a:cubicBezTo>
                <a:cubicBezTo>
                  <a:pt x="408" y="794"/>
                  <a:pt x="366" y="809"/>
                  <a:pt x="368" y="814"/>
                </a:cubicBezTo>
                <a:cubicBezTo>
                  <a:pt x="369" y="819"/>
                  <a:pt x="349" y="849"/>
                  <a:pt x="354" y="856"/>
                </a:cubicBezTo>
                <a:cubicBezTo>
                  <a:pt x="359" y="863"/>
                  <a:pt x="369" y="855"/>
                  <a:pt x="368" y="861"/>
                </a:cubicBezTo>
                <a:cubicBezTo>
                  <a:pt x="366" y="868"/>
                  <a:pt x="359" y="885"/>
                  <a:pt x="359" y="885"/>
                </a:cubicBezTo>
                <a:cubicBezTo>
                  <a:pt x="359" y="885"/>
                  <a:pt x="373" y="871"/>
                  <a:pt x="380" y="866"/>
                </a:cubicBezTo>
                <a:cubicBezTo>
                  <a:pt x="386" y="861"/>
                  <a:pt x="415" y="846"/>
                  <a:pt x="422" y="841"/>
                </a:cubicBezTo>
                <a:cubicBezTo>
                  <a:pt x="428" y="836"/>
                  <a:pt x="442" y="843"/>
                  <a:pt x="440" y="826"/>
                </a:cubicBezTo>
                <a:cubicBezTo>
                  <a:pt x="439" y="809"/>
                  <a:pt x="437" y="799"/>
                  <a:pt x="450" y="797"/>
                </a:cubicBezTo>
                <a:cubicBezTo>
                  <a:pt x="464" y="796"/>
                  <a:pt x="472" y="787"/>
                  <a:pt x="477" y="797"/>
                </a:cubicBezTo>
                <a:cubicBezTo>
                  <a:pt x="482" y="807"/>
                  <a:pt x="474" y="811"/>
                  <a:pt x="472" y="819"/>
                </a:cubicBezTo>
                <a:cubicBezTo>
                  <a:pt x="471" y="828"/>
                  <a:pt x="466" y="836"/>
                  <a:pt x="477" y="831"/>
                </a:cubicBezTo>
                <a:cubicBezTo>
                  <a:pt x="489" y="826"/>
                  <a:pt x="487" y="819"/>
                  <a:pt x="496" y="821"/>
                </a:cubicBezTo>
                <a:cubicBezTo>
                  <a:pt x="504" y="823"/>
                  <a:pt x="519" y="833"/>
                  <a:pt x="536" y="836"/>
                </a:cubicBezTo>
                <a:cubicBezTo>
                  <a:pt x="553" y="839"/>
                  <a:pt x="577" y="843"/>
                  <a:pt x="587" y="843"/>
                </a:cubicBezTo>
                <a:cubicBezTo>
                  <a:pt x="597" y="843"/>
                  <a:pt x="612" y="836"/>
                  <a:pt x="626" y="839"/>
                </a:cubicBezTo>
                <a:cubicBezTo>
                  <a:pt x="639" y="843"/>
                  <a:pt x="651" y="841"/>
                  <a:pt x="648" y="851"/>
                </a:cubicBezTo>
                <a:cubicBezTo>
                  <a:pt x="644" y="861"/>
                  <a:pt x="658" y="870"/>
                  <a:pt x="661" y="876"/>
                </a:cubicBezTo>
                <a:cubicBezTo>
                  <a:pt x="664" y="883"/>
                  <a:pt x="693" y="891"/>
                  <a:pt x="700" y="890"/>
                </a:cubicBezTo>
                <a:cubicBezTo>
                  <a:pt x="707" y="888"/>
                  <a:pt x="710" y="878"/>
                  <a:pt x="720" y="885"/>
                </a:cubicBezTo>
                <a:cubicBezTo>
                  <a:pt x="730" y="891"/>
                  <a:pt x="744" y="922"/>
                  <a:pt x="752" y="934"/>
                </a:cubicBezTo>
                <a:cubicBezTo>
                  <a:pt x="760" y="945"/>
                  <a:pt x="755" y="955"/>
                  <a:pt x="760" y="960"/>
                </a:cubicBezTo>
                <a:cubicBezTo>
                  <a:pt x="766" y="965"/>
                  <a:pt x="767" y="962"/>
                  <a:pt x="781" y="965"/>
                </a:cubicBezTo>
                <a:cubicBezTo>
                  <a:pt x="794" y="969"/>
                  <a:pt x="793" y="972"/>
                  <a:pt x="803" y="984"/>
                </a:cubicBezTo>
                <a:cubicBezTo>
                  <a:pt x="813" y="996"/>
                  <a:pt x="819" y="1004"/>
                  <a:pt x="823" y="1016"/>
                </a:cubicBezTo>
                <a:cubicBezTo>
                  <a:pt x="826" y="1028"/>
                  <a:pt x="838" y="1044"/>
                  <a:pt x="838" y="1051"/>
                </a:cubicBezTo>
                <a:cubicBezTo>
                  <a:pt x="838" y="1058"/>
                  <a:pt x="862" y="1092"/>
                  <a:pt x="862" y="1100"/>
                </a:cubicBezTo>
                <a:cubicBezTo>
                  <a:pt x="862" y="1108"/>
                  <a:pt x="862" y="1127"/>
                  <a:pt x="877" y="1132"/>
                </a:cubicBezTo>
                <a:cubicBezTo>
                  <a:pt x="892" y="1137"/>
                  <a:pt x="899" y="1144"/>
                  <a:pt x="900" y="1159"/>
                </a:cubicBezTo>
                <a:cubicBezTo>
                  <a:pt x="902" y="1174"/>
                  <a:pt x="905" y="1176"/>
                  <a:pt x="912" y="1182"/>
                </a:cubicBezTo>
                <a:cubicBezTo>
                  <a:pt x="919" y="1189"/>
                  <a:pt x="939" y="1211"/>
                  <a:pt x="956" y="1219"/>
                </a:cubicBezTo>
                <a:cubicBezTo>
                  <a:pt x="973" y="1228"/>
                  <a:pt x="991" y="1240"/>
                  <a:pt x="1000" y="1250"/>
                </a:cubicBezTo>
                <a:cubicBezTo>
                  <a:pt x="1008" y="1260"/>
                  <a:pt x="1020" y="1268"/>
                  <a:pt x="1017" y="1283"/>
                </a:cubicBezTo>
                <a:cubicBezTo>
                  <a:pt x="1013" y="1298"/>
                  <a:pt x="1017" y="1317"/>
                  <a:pt x="1000" y="1307"/>
                </a:cubicBezTo>
                <a:cubicBezTo>
                  <a:pt x="983" y="1297"/>
                  <a:pt x="956" y="1280"/>
                  <a:pt x="963" y="1295"/>
                </a:cubicBezTo>
                <a:cubicBezTo>
                  <a:pt x="970" y="1310"/>
                  <a:pt x="978" y="1317"/>
                  <a:pt x="983" y="1325"/>
                </a:cubicBezTo>
                <a:cubicBezTo>
                  <a:pt x="988" y="1334"/>
                  <a:pt x="1000" y="1344"/>
                  <a:pt x="998" y="1354"/>
                </a:cubicBezTo>
                <a:cubicBezTo>
                  <a:pt x="996" y="1364"/>
                  <a:pt x="980" y="1369"/>
                  <a:pt x="980" y="1381"/>
                </a:cubicBezTo>
                <a:cubicBezTo>
                  <a:pt x="980" y="1392"/>
                  <a:pt x="986" y="1435"/>
                  <a:pt x="983" y="1448"/>
                </a:cubicBezTo>
                <a:cubicBezTo>
                  <a:pt x="980" y="1461"/>
                  <a:pt x="964" y="1503"/>
                  <a:pt x="978" y="1525"/>
                </a:cubicBezTo>
                <a:cubicBezTo>
                  <a:pt x="991" y="1547"/>
                  <a:pt x="983" y="1549"/>
                  <a:pt x="991" y="1566"/>
                </a:cubicBezTo>
                <a:cubicBezTo>
                  <a:pt x="1000" y="1582"/>
                  <a:pt x="998" y="1584"/>
                  <a:pt x="1018" y="1601"/>
                </a:cubicBezTo>
                <a:cubicBezTo>
                  <a:pt x="1039" y="1618"/>
                  <a:pt x="1042" y="1667"/>
                  <a:pt x="1049" y="1678"/>
                </a:cubicBezTo>
                <a:cubicBezTo>
                  <a:pt x="1055" y="1690"/>
                  <a:pt x="1061" y="1697"/>
                  <a:pt x="1074" y="1700"/>
                </a:cubicBezTo>
                <a:cubicBezTo>
                  <a:pt x="1087" y="1704"/>
                  <a:pt x="1087" y="1704"/>
                  <a:pt x="1103" y="1717"/>
                </a:cubicBezTo>
                <a:cubicBezTo>
                  <a:pt x="1118" y="1730"/>
                  <a:pt x="1131" y="1746"/>
                  <a:pt x="1145" y="1764"/>
                </a:cubicBezTo>
                <a:cubicBezTo>
                  <a:pt x="1158" y="1783"/>
                  <a:pt x="1160" y="1804"/>
                  <a:pt x="1170" y="1818"/>
                </a:cubicBezTo>
                <a:cubicBezTo>
                  <a:pt x="1180" y="1831"/>
                  <a:pt x="1187" y="1855"/>
                  <a:pt x="1197" y="1860"/>
                </a:cubicBezTo>
                <a:cubicBezTo>
                  <a:pt x="1207" y="1865"/>
                  <a:pt x="1209" y="1878"/>
                  <a:pt x="1202" y="1883"/>
                </a:cubicBezTo>
                <a:cubicBezTo>
                  <a:pt x="1195" y="1888"/>
                  <a:pt x="1207" y="1899"/>
                  <a:pt x="1221" y="1905"/>
                </a:cubicBezTo>
                <a:cubicBezTo>
                  <a:pt x="1234" y="1912"/>
                  <a:pt x="1253" y="1922"/>
                  <a:pt x="1253" y="1930"/>
                </a:cubicBezTo>
                <a:cubicBezTo>
                  <a:pt x="1253" y="1939"/>
                  <a:pt x="1251" y="1951"/>
                  <a:pt x="1256" y="1957"/>
                </a:cubicBezTo>
                <a:cubicBezTo>
                  <a:pt x="1261" y="1964"/>
                  <a:pt x="1295" y="1999"/>
                  <a:pt x="1302" y="1996"/>
                </a:cubicBezTo>
                <a:cubicBezTo>
                  <a:pt x="1308" y="1993"/>
                  <a:pt x="1300" y="1978"/>
                  <a:pt x="1293" y="1969"/>
                </a:cubicBezTo>
                <a:cubicBezTo>
                  <a:pt x="1286" y="1961"/>
                  <a:pt x="1266" y="1929"/>
                  <a:pt x="1264" y="1915"/>
                </a:cubicBezTo>
                <a:cubicBezTo>
                  <a:pt x="1263" y="1902"/>
                  <a:pt x="1237" y="1882"/>
                  <a:pt x="1237" y="1875"/>
                </a:cubicBezTo>
                <a:cubicBezTo>
                  <a:pt x="1237" y="1868"/>
                  <a:pt x="1212" y="1828"/>
                  <a:pt x="1207" y="1818"/>
                </a:cubicBezTo>
                <a:cubicBezTo>
                  <a:pt x="1202" y="1808"/>
                  <a:pt x="1170" y="1774"/>
                  <a:pt x="1192" y="1777"/>
                </a:cubicBezTo>
                <a:cubicBezTo>
                  <a:pt x="1214" y="1781"/>
                  <a:pt x="1227" y="1788"/>
                  <a:pt x="1234" y="1798"/>
                </a:cubicBezTo>
                <a:cubicBezTo>
                  <a:pt x="1241" y="1808"/>
                  <a:pt x="1253" y="1845"/>
                  <a:pt x="1266" y="1862"/>
                </a:cubicBezTo>
                <a:cubicBezTo>
                  <a:pt x="1280" y="1878"/>
                  <a:pt x="1318" y="1924"/>
                  <a:pt x="1323" y="1936"/>
                </a:cubicBezTo>
                <a:cubicBezTo>
                  <a:pt x="1329" y="1947"/>
                  <a:pt x="1334" y="1964"/>
                  <a:pt x="1349" y="1971"/>
                </a:cubicBezTo>
                <a:cubicBezTo>
                  <a:pt x="1364" y="1978"/>
                  <a:pt x="1367" y="1973"/>
                  <a:pt x="1381" y="1988"/>
                </a:cubicBezTo>
                <a:cubicBezTo>
                  <a:pt x="1394" y="2003"/>
                  <a:pt x="1401" y="2020"/>
                  <a:pt x="1403" y="2038"/>
                </a:cubicBezTo>
                <a:cubicBezTo>
                  <a:pt x="1404" y="2057"/>
                  <a:pt x="1384" y="2065"/>
                  <a:pt x="1406" y="2077"/>
                </a:cubicBezTo>
                <a:cubicBezTo>
                  <a:pt x="1428" y="2089"/>
                  <a:pt x="1468" y="2117"/>
                  <a:pt x="1502" y="2131"/>
                </a:cubicBezTo>
                <a:cubicBezTo>
                  <a:pt x="1536" y="2144"/>
                  <a:pt x="1603" y="2176"/>
                  <a:pt x="1617" y="2171"/>
                </a:cubicBezTo>
                <a:cubicBezTo>
                  <a:pt x="1630" y="2166"/>
                  <a:pt x="1634" y="2157"/>
                  <a:pt x="1649" y="2164"/>
                </a:cubicBezTo>
                <a:cubicBezTo>
                  <a:pt x="1664" y="2171"/>
                  <a:pt x="1671" y="2173"/>
                  <a:pt x="1679" y="2186"/>
                </a:cubicBezTo>
                <a:cubicBezTo>
                  <a:pt x="1688" y="2199"/>
                  <a:pt x="1689" y="2201"/>
                  <a:pt x="1704" y="2205"/>
                </a:cubicBezTo>
                <a:cubicBezTo>
                  <a:pt x="1720" y="2208"/>
                  <a:pt x="1726" y="2211"/>
                  <a:pt x="1735" y="2213"/>
                </a:cubicBezTo>
                <a:cubicBezTo>
                  <a:pt x="1743" y="2215"/>
                  <a:pt x="1765" y="2223"/>
                  <a:pt x="1765" y="2223"/>
                </a:cubicBezTo>
                <a:cubicBezTo>
                  <a:pt x="1765" y="2223"/>
                  <a:pt x="1790" y="2223"/>
                  <a:pt x="1807" y="2230"/>
                </a:cubicBezTo>
                <a:cubicBezTo>
                  <a:pt x="1824" y="2237"/>
                  <a:pt x="1827" y="2252"/>
                  <a:pt x="1841" y="2262"/>
                </a:cubicBezTo>
                <a:cubicBezTo>
                  <a:pt x="1854" y="2272"/>
                  <a:pt x="1853" y="2289"/>
                  <a:pt x="1873" y="2304"/>
                </a:cubicBezTo>
                <a:cubicBezTo>
                  <a:pt x="1893" y="2319"/>
                  <a:pt x="1910" y="2331"/>
                  <a:pt x="1922" y="2341"/>
                </a:cubicBezTo>
                <a:cubicBezTo>
                  <a:pt x="1934" y="2351"/>
                  <a:pt x="1944" y="2347"/>
                  <a:pt x="1947" y="2356"/>
                </a:cubicBezTo>
                <a:cubicBezTo>
                  <a:pt x="1950" y="2364"/>
                  <a:pt x="1950" y="2368"/>
                  <a:pt x="1959" y="2361"/>
                </a:cubicBezTo>
                <a:cubicBezTo>
                  <a:pt x="1967" y="2354"/>
                  <a:pt x="1972" y="2341"/>
                  <a:pt x="1984" y="2339"/>
                </a:cubicBezTo>
                <a:cubicBezTo>
                  <a:pt x="1996" y="2337"/>
                  <a:pt x="1998" y="2322"/>
                  <a:pt x="2008" y="2339"/>
                </a:cubicBezTo>
                <a:cubicBezTo>
                  <a:pt x="2018" y="2356"/>
                  <a:pt x="2020" y="2356"/>
                  <a:pt x="2021" y="2368"/>
                </a:cubicBezTo>
                <a:cubicBezTo>
                  <a:pt x="2023" y="2379"/>
                  <a:pt x="2016" y="2391"/>
                  <a:pt x="2016" y="2406"/>
                </a:cubicBezTo>
                <a:cubicBezTo>
                  <a:pt x="2016" y="2421"/>
                  <a:pt x="2004" y="2472"/>
                  <a:pt x="1994" y="2484"/>
                </a:cubicBezTo>
                <a:cubicBezTo>
                  <a:pt x="1984" y="2495"/>
                  <a:pt x="1969" y="2507"/>
                  <a:pt x="1964" y="2526"/>
                </a:cubicBezTo>
                <a:cubicBezTo>
                  <a:pt x="1959" y="2544"/>
                  <a:pt x="1942" y="2561"/>
                  <a:pt x="1952" y="2568"/>
                </a:cubicBezTo>
                <a:cubicBezTo>
                  <a:pt x="1962" y="2574"/>
                  <a:pt x="1972" y="2578"/>
                  <a:pt x="1972" y="2583"/>
                </a:cubicBezTo>
                <a:cubicBezTo>
                  <a:pt x="1972" y="2588"/>
                  <a:pt x="1966" y="2606"/>
                  <a:pt x="1966" y="2606"/>
                </a:cubicBezTo>
                <a:cubicBezTo>
                  <a:pt x="1944" y="2622"/>
                  <a:pt x="1944" y="2622"/>
                  <a:pt x="1944" y="2622"/>
                </a:cubicBezTo>
                <a:cubicBezTo>
                  <a:pt x="1944" y="2622"/>
                  <a:pt x="1939" y="2648"/>
                  <a:pt x="1956" y="2662"/>
                </a:cubicBezTo>
                <a:cubicBezTo>
                  <a:pt x="1972" y="2675"/>
                  <a:pt x="1974" y="2680"/>
                  <a:pt x="1991" y="2699"/>
                </a:cubicBezTo>
                <a:cubicBezTo>
                  <a:pt x="2008" y="2717"/>
                  <a:pt x="2026" y="2793"/>
                  <a:pt x="2041" y="2810"/>
                </a:cubicBezTo>
                <a:cubicBezTo>
                  <a:pt x="2057" y="2827"/>
                  <a:pt x="2058" y="2827"/>
                  <a:pt x="2062" y="2838"/>
                </a:cubicBezTo>
                <a:cubicBezTo>
                  <a:pt x="2065" y="2850"/>
                  <a:pt x="2062" y="2854"/>
                  <a:pt x="2090" y="2874"/>
                </a:cubicBezTo>
                <a:cubicBezTo>
                  <a:pt x="2119" y="2894"/>
                  <a:pt x="2173" y="2929"/>
                  <a:pt x="2183" y="2939"/>
                </a:cubicBezTo>
                <a:cubicBezTo>
                  <a:pt x="2193" y="2949"/>
                  <a:pt x="2195" y="2990"/>
                  <a:pt x="2193" y="3018"/>
                </a:cubicBezTo>
                <a:cubicBezTo>
                  <a:pt x="2191" y="3047"/>
                  <a:pt x="2185" y="3081"/>
                  <a:pt x="2181" y="3106"/>
                </a:cubicBezTo>
                <a:cubicBezTo>
                  <a:pt x="2178" y="3131"/>
                  <a:pt x="2153" y="3242"/>
                  <a:pt x="2159" y="3262"/>
                </a:cubicBezTo>
                <a:cubicBezTo>
                  <a:pt x="2166" y="3282"/>
                  <a:pt x="2163" y="3326"/>
                  <a:pt x="2156" y="3349"/>
                </a:cubicBezTo>
                <a:cubicBezTo>
                  <a:pt x="2149" y="3373"/>
                  <a:pt x="2134" y="3398"/>
                  <a:pt x="2127" y="3420"/>
                </a:cubicBezTo>
                <a:cubicBezTo>
                  <a:pt x="2121" y="3442"/>
                  <a:pt x="2122" y="3442"/>
                  <a:pt x="2122" y="3477"/>
                </a:cubicBezTo>
                <a:cubicBezTo>
                  <a:pt x="2122" y="3513"/>
                  <a:pt x="2117" y="3521"/>
                  <a:pt x="2114" y="3536"/>
                </a:cubicBezTo>
                <a:cubicBezTo>
                  <a:pt x="2111" y="3551"/>
                  <a:pt x="2094" y="3573"/>
                  <a:pt x="2109" y="3568"/>
                </a:cubicBezTo>
                <a:cubicBezTo>
                  <a:pt x="2124" y="3563"/>
                  <a:pt x="2112" y="3555"/>
                  <a:pt x="2124" y="3563"/>
                </a:cubicBezTo>
                <a:cubicBezTo>
                  <a:pt x="2136" y="3571"/>
                  <a:pt x="2138" y="3575"/>
                  <a:pt x="2134" y="3590"/>
                </a:cubicBezTo>
                <a:cubicBezTo>
                  <a:pt x="2131" y="3605"/>
                  <a:pt x="2131" y="3612"/>
                  <a:pt x="2134" y="3625"/>
                </a:cubicBezTo>
                <a:cubicBezTo>
                  <a:pt x="2138" y="3639"/>
                  <a:pt x="2139" y="3649"/>
                  <a:pt x="2131" y="3657"/>
                </a:cubicBezTo>
                <a:cubicBezTo>
                  <a:pt x="2122" y="3666"/>
                  <a:pt x="2126" y="3674"/>
                  <a:pt x="2121" y="3684"/>
                </a:cubicBezTo>
                <a:cubicBezTo>
                  <a:pt x="2116" y="3694"/>
                  <a:pt x="2116" y="3694"/>
                  <a:pt x="2109" y="3696"/>
                </a:cubicBezTo>
                <a:cubicBezTo>
                  <a:pt x="2092" y="3701"/>
                  <a:pt x="2077" y="3703"/>
                  <a:pt x="2084" y="3711"/>
                </a:cubicBezTo>
                <a:cubicBezTo>
                  <a:pt x="2090" y="3719"/>
                  <a:pt x="2087" y="3721"/>
                  <a:pt x="2097" y="3724"/>
                </a:cubicBezTo>
                <a:cubicBezTo>
                  <a:pt x="2107" y="3728"/>
                  <a:pt x="2107" y="3723"/>
                  <a:pt x="2107" y="3734"/>
                </a:cubicBezTo>
                <a:cubicBezTo>
                  <a:pt x="2107" y="3746"/>
                  <a:pt x="2106" y="3756"/>
                  <a:pt x="2104" y="3761"/>
                </a:cubicBezTo>
                <a:cubicBezTo>
                  <a:pt x="2102" y="3766"/>
                  <a:pt x="2090" y="3772"/>
                  <a:pt x="2095" y="3777"/>
                </a:cubicBezTo>
                <a:cubicBezTo>
                  <a:pt x="2100" y="3782"/>
                  <a:pt x="2104" y="3810"/>
                  <a:pt x="2104" y="3810"/>
                </a:cubicBezTo>
                <a:cubicBezTo>
                  <a:pt x="2104" y="3810"/>
                  <a:pt x="2079" y="3825"/>
                  <a:pt x="2092" y="3832"/>
                </a:cubicBezTo>
                <a:cubicBezTo>
                  <a:pt x="2106" y="3839"/>
                  <a:pt x="2104" y="3847"/>
                  <a:pt x="2116" y="3854"/>
                </a:cubicBezTo>
                <a:cubicBezTo>
                  <a:pt x="2127" y="3861"/>
                  <a:pt x="2129" y="3857"/>
                  <a:pt x="2132" y="3867"/>
                </a:cubicBezTo>
                <a:cubicBezTo>
                  <a:pt x="2136" y="3877"/>
                  <a:pt x="2146" y="3893"/>
                  <a:pt x="2148" y="3901"/>
                </a:cubicBezTo>
                <a:cubicBezTo>
                  <a:pt x="2149" y="3909"/>
                  <a:pt x="2139" y="3918"/>
                  <a:pt x="2151" y="3926"/>
                </a:cubicBezTo>
                <a:cubicBezTo>
                  <a:pt x="2163" y="3935"/>
                  <a:pt x="2156" y="3946"/>
                  <a:pt x="2171" y="3953"/>
                </a:cubicBezTo>
                <a:cubicBezTo>
                  <a:pt x="2186" y="3960"/>
                  <a:pt x="2200" y="3967"/>
                  <a:pt x="2205" y="3948"/>
                </a:cubicBezTo>
                <a:cubicBezTo>
                  <a:pt x="2210" y="3930"/>
                  <a:pt x="2222" y="3901"/>
                  <a:pt x="2218" y="3887"/>
                </a:cubicBezTo>
                <a:cubicBezTo>
                  <a:pt x="2215" y="3874"/>
                  <a:pt x="2208" y="3866"/>
                  <a:pt x="2217" y="3840"/>
                </a:cubicBezTo>
                <a:cubicBezTo>
                  <a:pt x="2225" y="3815"/>
                  <a:pt x="2232" y="3820"/>
                  <a:pt x="2242" y="3807"/>
                </a:cubicBezTo>
                <a:cubicBezTo>
                  <a:pt x="2252" y="3793"/>
                  <a:pt x="2249" y="3783"/>
                  <a:pt x="2264" y="3772"/>
                </a:cubicBezTo>
                <a:cubicBezTo>
                  <a:pt x="2279" y="3760"/>
                  <a:pt x="2301" y="3745"/>
                  <a:pt x="2299" y="3736"/>
                </a:cubicBezTo>
                <a:cubicBezTo>
                  <a:pt x="2298" y="3728"/>
                  <a:pt x="2284" y="3723"/>
                  <a:pt x="2274" y="3713"/>
                </a:cubicBezTo>
                <a:cubicBezTo>
                  <a:pt x="2264" y="3703"/>
                  <a:pt x="2239" y="3687"/>
                  <a:pt x="2254" y="3674"/>
                </a:cubicBezTo>
                <a:cubicBezTo>
                  <a:pt x="2269" y="3661"/>
                  <a:pt x="2288" y="3654"/>
                  <a:pt x="2294" y="3647"/>
                </a:cubicBezTo>
                <a:cubicBezTo>
                  <a:pt x="2301" y="3640"/>
                  <a:pt x="2296" y="3617"/>
                  <a:pt x="2303" y="3612"/>
                </a:cubicBezTo>
                <a:cubicBezTo>
                  <a:pt x="2309" y="3607"/>
                  <a:pt x="2325" y="3592"/>
                  <a:pt x="2325" y="3592"/>
                </a:cubicBezTo>
                <a:cubicBezTo>
                  <a:pt x="2325" y="3592"/>
                  <a:pt x="2330" y="3583"/>
                  <a:pt x="2323" y="3576"/>
                </a:cubicBezTo>
                <a:cubicBezTo>
                  <a:pt x="2316" y="3570"/>
                  <a:pt x="2309" y="3560"/>
                  <a:pt x="2309" y="3553"/>
                </a:cubicBezTo>
                <a:cubicBezTo>
                  <a:pt x="2309" y="3546"/>
                  <a:pt x="2311" y="3526"/>
                  <a:pt x="2311" y="3526"/>
                </a:cubicBezTo>
                <a:cubicBezTo>
                  <a:pt x="2311" y="3526"/>
                  <a:pt x="2342" y="3541"/>
                  <a:pt x="2348" y="3539"/>
                </a:cubicBezTo>
                <a:cubicBezTo>
                  <a:pt x="2355" y="3538"/>
                  <a:pt x="2360" y="3474"/>
                  <a:pt x="2379" y="3467"/>
                </a:cubicBezTo>
                <a:cubicBezTo>
                  <a:pt x="2397" y="3460"/>
                  <a:pt x="2443" y="3460"/>
                  <a:pt x="2456" y="3455"/>
                </a:cubicBezTo>
                <a:cubicBezTo>
                  <a:pt x="2470" y="3450"/>
                  <a:pt x="2497" y="3442"/>
                  <a:pt x="2495" y="3423"/>
                </a:cubicBezTo>
                <a:cubicBezTo>
                  <a:pt x="2493" y="3405"/>
                  <a:pt x="2495" y="3395"/>
                  <a:pt x="2486" y="3381"/>
                </a:cubicBezTo>
                <a:cubicBezTo>
                  <a:pt x="2478" y="3368"/>
                  <a:pt x="2463" y="3346"/>
                  <a:pt x="2463" y="3339"/>
                </a:cubicBezTo>
                <a:cubicBezTo>
                  <a:pt x="2463" y="3333"/>
                  <a:pt x="2480" y="3334"/>
                  <a:pt x="2493" y="3343"/>
                </a:cubicBezTo>
                <a:cubicBezTo>
                  <a:pt x="2507" y="3351"/>
                  <a:pt x="2520" y="3360"/>
                  <a:pt x="2534" y="3355"/>
                </a:cubicBezTo>
                <a:cubicBezTo>
                  <a:pt x="2547" y="3349"/>
                  <a:pt x="2554" y="3333"/>
                  <a:pt x="2559" y="3326"/>
                </a:cubicBezTo>
                <a:cubicBezTo>
                  <a:pt x="2564" y="3319"/>
                  <a:pt x="2581" y="3302"/>
                  <a:pt x="2588" y="3294"/>
                </a:cubicBezTo>
                <a:cubicBezTo>
                  <a:pt x="2594" y="3286"/>
                  <a:pt x="2604" y="3259"/>
                  <a:pt x="2611" y="3250"/>
                </a:cubicBezTo>
                <a:cubicBezTo>
                  <a:pt x="2618" y="3242"/>
                  <a:pt x="2625" y="3237"/>
                  <a:pt x="2631" y="3235"/>
                </a:cubicBezTo>
                <a:cubicBezTo>
                  <a:pt x="2638" y="3233"/>
                  <a:pt x="2672" y="3190"/>
                  <a:pt x="2672" y="3190"/>
                </a:cubicBezTo>
                <a:cubicBezTo>
                  <a:pt x="2672" y="3190"/>
                  <a:pt x="2670" y="3133"/>
                  <a:pt x="2680" y="3123"/>
                </a:cubicBezTo>
                <a:cubicBezTo>
                  <a:pt x="2690" y="3112"/>
                  <a:pt x="2722" y="3079"/>
                  <a:pt x="2749" y="3067"/>
                </a:cubicBezTo>
                <a:cubicBezTo>
                  <a:pt x="2776" y="3055"/>
                  <a:pt x="2797" y="3049"/>
                  <a:pt x="2808" y="3044"/>
                </a:cubicBezTo>
                <a:cubicBezTo>
                  <a:pt x="2820" y="3038"/>
                  <a:pt x="2832" y="3038"/>
                  <a:pt x="2840" y="3018"/>
                </a:cubicBezTo>
                <a:cubicBezTo>
                  <a:pt x="2849" y="2998"/>
                  <a:pt x="2869" y="2968"/>
                  <a:pt x="2879" y="2948"/>
                </a:cubicBezTo>
                <a:cubicBezTo>
                  <a:pt x="2889" y="2927"/>
                  <a:pt x="2899" y="2896"/>
                  <a:pt x="2898" y="2875"/>
                </a:cubicBezTo>
                <a:cubicBezTo>
                  <a:pt x="2896" y="2855"/>
                  <a:pt x="2894" y="2823"/>
                  <a:pt x="2906" y="2813"/>
                </a:cubicBezTo>
                <a:cubicBezTo>
                  <a:pt x="2918" y="2803"/>
                  <a:pt x="2972" y="2736"/>
                  <a:pt x="2979" y="2719"/>
                </a:cubicBezTo>
                <a:cubicBezTo>
                  <a:pt x="2985" y="2702"/>
                  <a:pt x="2990" y="2665"/>
                  <a:pt x="2980" y="2650"/>
                </a:cubicBezTo>
                <a:cubicBezTo>
                  <a:pt x="2970" y="2635"/>
                  <a:pt x="2955" y="2640"/>
                  <a:pt x="2938" y="2630"/>
                </a:cubicBezTo>
                <a:cubicBezTo>
                  <a:pt x="2921" y="2620"/>
                  <a:pt x="2904" y="2616"/>
                  <a:pt x="2891" y="2605"/>
                </a:cubicBezTo>
                <a:cubicBezTo>
                  <a:pt x="2878" y="2593"/>
                  <a:pt x="2869" y="2581"/>
                  <a:pt x="2847" y="2585"/>
                </a:cubicBezTo>
                <a:cubicBezTo>
                  <a:pt x="2825" y="2588"/>
                  <a:pt x="2797" y="2598"/>
                  <a:pt x="2786" y="2583"/>
                </a:cubicBezTo>
                <a:cubicBezTo>
                  <a:pt x="2776" y="2568"/>
                  <a:pt x="2733" y="2551"/>
                  <a:pt x="2726" y="2548"/>
                </a:cubicBezTo>
                <a:cubicBezTo>
                  <a:pt x="2719" y="2544"/>
                  <a:pt x="2699" y="2539"/>
                  <a:pt x="2695" y="2546"/>
                </a:cubicBezTo>
                <a:cubicBezTo>
                  <a:pt x="2692" y="2553"/>
                  <a:pt x="2687" y="2569"/>
                  <a:pt x="2679" y="2564"/>
                </a:cubicBezTo>
                <a:cubicBezTo>
                  <a:pt x="2670" y="2559"/>
                  <a:pt x="2655" y="2553"/>
                  <a:pt x="2655" y="2553"/>
                </a:cubicBezTo>
                <a:cubicBezTo>
                  <a:pt x="2655" y="2553"/>
                  <a:pt x="2657" y="2536"/>
                  <a:pt x="2648" y="2534"/>
                </a:cubicBezTo>
                <a:cubicBezTo>
                  <a:pt x="2640" y="2532"/>
                  <a:pt x="2626" y="2542"/>
                  <a:pt x="2626" y="2536"/>
                </a:cubicBezTo>
                <a:cubicBezTo>
                  <a:pt x="2626" y="2529"/>
                  <a:pt x="2635" y="2511"/>
                  <a:pt x="2640" y="2506"/>
                </a:cubicBezTo>
                <a:cubicBezTo>
                  <a:pt x="2645" y="2500"/>
                  <a:pt x="2650" y="2495"/>
                  <a:pt x="2647" y="2487"/>
                </a:cubicBezTo>
                <a:cubicBezTo>
                  <a:pt x="2643" y="2479"/>
                  <a:pt x="2647" y="2470"/>
                  <a:pt x="2635" y="2458"/>
                </a:cubicBezTo>
                <a:cubicBezTo>
                  <a:pt x="2623" y="2447"/>
                  <a:pt x="2620" y="2438"/>
                  <a:pt x="2613" y="2433"/>
                </a:cubicBezTo>
                <a:cubicBezTo>
                  <a:pt x="2606" y="2428"/>
                  <a:pt x="2542" y="2401"/>
                  <a:pt x="2542" y="2401"/>
                </a:cubicBezTo>
                <a:cubicBezTo>
                  <a:pt x="2542" y="2401"/>
                  <a:pt x="2517" y="2400"/>
                  <a:pt x="2498" y="2390"/>
                </a:cubicBezTo>
                <a:cubicBezTo>
                  <a:pt x="2480" y="2379"/>
                  <a:pt x="2460" y="2376"/>
                  <a:pt x="2453" y="2364"/>
                </a:cubicBezTo>
                <a:cubicBezTo>
                  <a:pt x="2446" y="2352"/>
                  <a:pt x="2429" y="2346"/>
                  <a:pt x="2417" y="2339"/>
                </a:cubicBezTo>
                <a:cubicBezTo>
                  <a:pt x="2406" y="2332"/>
                  <a:pt x="2389" y="2324"/>
                  <a:pt x="2385" y="2314"/>
                </a:cubicBezTo>
                <a:cubicBezTo>
                  <a:pt x="2382" y="2304"/>
                  <a:pt x="2368" y="2299"/>
                  <a:pt x="2360" y="2295"/>
                </a:cubicBezTo>
                <a:cubicBezTo>
                  <a:pt x="2352" y="2292"/>
                  <a:pt x="2345" y="2292"/>
                  <a:pt x="2331" y="2297"/>
                </a:cubicBezTo>
                <a:cubicBezTo>
                  <a:pt x="2318" y="2302"/>
                  <a:pt x="2303" y="2304"/>
                  <a:pt x="2296" y="2299"/>
                </a:cubicBezTo>
                <a:cubicBezTo>
                  <a:pt x="2289" y="2294"/>
                  <a:pt x="2272" y="2289"/>
                  <a:pt x="2266" y="2285"/>
                </a:cubicBezTo>
                <a:cubicBezTo>
                  <a:pt x="2259" y="2282"/>
                  <a:pt x="2235" y="2280"/>
                  <a:pt x="2235" y="2280"/>
                </a:cubicBezTo>
                <a:cubicBezTo>
                  <a:pt x="2235" y="2280"/>
                  <a:pt x="2185" y="2268"/>
                  <a:pt x="2185" y="2275"/>
                </a:cubicBezTo>
                <a:cubicBezTo>
                  <a:pt x="2185" y="2282"/>
                  <a:pt x="2183" y="2297"/>
                  <a:pt x="2171" y="2302"/>
                </a:cubicBezTo>
                <a:cubicBezTo>
                  <a:pt x="2159" y="2307"/>
                  <a:pt x="2149" y="2302"/>
                  <a:pt x="2146" y="2290"/>
                </a:cubicBezTo>
                <a:cubicBezTo>
                  <a:pt x="2143" y="2279"/>
                  <a:pt x="2141" y="2268"/>
                  <a:pt x="2132" y="2270"/>
                </a:cubicBezTo>
                <a:cubicBezTo>
                  <a:pt x="2124" y="2272"/>
                  <a:pt x="2106" y="2270"/>
                  <a:pt x="2097" y="2279"/>
                </a:cubicBezTo>
                <a:cubicBezTo>
                  <a:pt x="2089" y="2287"/>
                  <a:pt x="2065" y="2307"/>
                  <a:pt x="2062" y="2314"/>
                </a:cubicBezTo>
                <a:cubicBezTo>
                  <a:pt x="2058" y="2321"/>
                  <a:pt x="2052" y="2331"/>
                  <a:pt x="2047" y="2327"/>
                </a:cubicBezTo>
                <a:cubicBezTo>
                  <a:pt x="2041" y="2324"/>
                  <a:pt x="2018" y="2319"/>
                  <a:pt x="2006" y="2316"/>
                </a:cubicBezTo>
                <a:cubicBezTo>
                  <a:pt x="1994" y="2312"/>
                  <a:pt x="1983" y="2322"/>
                  <a:pt x="1966" y="2317"/>
                </a:cubicBezTo>
                <a:cubicBezTo>
                  <a:pt x="1949" y="2312"/>
                  <a:pt x="1888" y="2297"/>
                  <a:pt x="1885" y="2282"/>
                </a:cubicBezTo>
                <a:cubicBezTo>
                  <a:pt x="1881" y="2267"/>
                  <a:pt x="1890" y="2226"/>
                  <a:pt x="1890" y="2211"/>
                </a:cubicBezTo>
                <a:cubicBezTo>
                  <a:pt x="1890" y="2196"/>
                  <a:pt x="1898" y="2186"/>
                  <a:pt x="1875" y="2176"/>
                </a:cubicBezTo>
                <a:cubicBezTo>
                  <a:pt x="1851" y="2166"/>
                  <a:pt x="1809" y="2166"/>
                  <a:pt x="1804" y="2162"/>
                </a:cubicBezTo>
                <a:cubicBezTo>
                  <a:pt x="1799" y="2159"/>
                  <a:pt x="1779" y="2169"/>
                  <a:pt x="1784" y="2147"/>
                </a:cubicBezTo>
                <a:cubicBezTo>
                  <a:pt x="1789" y="2126"/>
                  <a:pt x="1799" y="2097"/>
                  <a:pt x="1800" y="2087"/>
                </a:cubicBezTo>
                <a:cubicBezTo>
                  <a:pt x="1802" y="2077"/>
                  <a:pt x="1819" y="2060"/>
                  <a:pt x="1812" y="2048"/>
                </a:cubicBezTo>
                <a:cubicBezTo>
                  <a:pt x="1805" y="2036"/>
                  <a:pt x="1755" y="2028"/>
                  <a:pt x="1747" y="2041"/>
                </a:cubicBezTo>
                <a:cubicBezTo>
                  <a:pt x="1738" y="2055"/>
                  <a:pt x="1736" y="2072"/>
                  <a:pt x="1720" y="2087"/>
                </a:cubicBezTo>
                <a:cubicBezTo>
                  <a:pt x="1703" y="2102"/>
                  <a:pt x="1689" y="2107"/>
                  <a:pt x="1669" y="2105"/>
                </a:cubicBezTo>
                <a:cubicBezTo>
                  <a:pt x="1649" y="2104"/>
                  <a:pt x="1642" y="2117"/>
                  <a:pt x="1630" y="2107"/>
                </a:cubicBezTo>
                <a:cubicBezTo>
                  <a:pt x="1618" y="2097"/>
                  <a:pt x="1571" y="2018"/>
                  <a:pt x="1573" y="1993"/>
                </a:cubicBezTo>
                <a:cubicBezTo>
                  <a:pt x="1575" y="1967"/>
                  <a:pt x="1583" y="1942"/>
                  <a:pt x="1585" y="1919"/>
                </a:cubicBezTo>
                <a:cubicBezTo>
                  <a:pt x="1586" y="1895"/>
                  <a:pt x="1578" y="1892"/>
                  <a:pt x="1595" y="1880"/>
                </a:cubicBezTo>
                <a:cubicBezTo>
                  <a:pt x="1612" y="1868"/>
                  <a:pt x="1617" y="1870"/>
                  <a:pt x="1630" y="1860"/>
                </a:cubicBezTo>
                <a:cubicBezTo>
                  <a:pt x="1644" y="1850"/>
                  <a:pt x="1645" y="1838"/>
                  <a:pt x="1661" y="1833"/>
                </a:cubicBezTo>
                <a:cubicBezTo>
                  <a:pt x="1676" y="1828"/>
                  <a:pt x="1699" y="1831"/>
                  <a:pt x="1708" y="1836"/>
                </a:cubicBezTo>
                <a:cubicBezTo>
                  <a:pt x="1716" y="1841"/>
                  <a:pt x="1725" y="1851"/>
                  <a:pt x="1736" y="1848"/>
                </a:cubicBezTo>
                <a:cubicBezTo>
                  <a:pt x="1748" y="1845"/>
                  <a:pt x="1757" y="1838"/>
                  <a:pt x="1758" y="1831"/>
                </a:cubicBezTo>
                <a:cubicBezTo>
                  <a:pt x="1760" y="1825"/>
                  <a:pt x="1770" y="1815"/>
                  <a:pt x="1785" y="1816"/>
                </a:cubicBezTo>
                <a:cubicBezTo>
                  <a:pt x="1800" y="1818"/>
                  <a:pt x="1812" y="1823"/>
                  <a:pt x="1822" y="1823"/>
                </a:cubicBezTo>
                <a:cubicBezTo>
                  <a:pt x="1832" y="1823"/>
                  <a:pt x="1848" y="1820"/>
                  <a:pt x="1854" y="1820"/>
                </a:cubicBezTo>
                <a:cubicBezTo>
                  <a:pt x="1861" y="1820"/>
                  <a:pt x="1863" y="1818"/>
                  <a:pt x="1883" y="1826"/>
                </a:cubicBezTo>
                <a:cubicBezTo>
                  <a:pt x="1903" y="1835"/>
                  <a:pt x="1917" y="1850"/>
                  <a:pt x="1917" y="1855"/>
                </a:cubicBezTo>
                <a:cubicBezTo>
                  <a:pt x="1917" y="1860"/>
                  <a:pt x="1913" y="1887"/>
                  <a:pt x="1917" y="1895"/>
                </a:cubicBezTo>
                <a:cubicBezTo>
                  <a:pt x="1920" y="1904"/>
                  <a:pt x="1930" y="1932"/>
                  <a:pt x="1945" y="1939"/>
                </a:cubicBezTo>
                <a:cubicBezTo>
                  <a:pt x="1961" y="1946"/>
                  <a:pt x="1979" y="1932"/>
                  <a:pt x="1967" y="1890"/>
                </a:cubicBezTo>
                <a:cubicBezTo>
                  <a:pt x="1956" y="1848"/>
                  <a:pt x="1942" y="1841"/>
                  <a:pt x="1947" y="1823"/>
                </a:cubicBezTo>
                <a:cubicBezTo>
                  <a:pt x="1952" y="1804"/>
                  <a:pt x="1945" y="1793"/>
                  <a:pt x="1962" y="1771"/>
                </a:cubicBezTo>
                <a:cubicBezTo>
                  <a:pt x="1979" y="1749"/>
                  <a:pt x="1974" y="1739"/>
                  <a:pt x="2003" y="1722"/>
                </a:cubicBezTo>
                <a:cubicBezTo>
                  <a:pt x="2031" y="1705"/>
                  <a:pt x="2048" y="1699"/>
                  <a:pt x="2055" y="1688"/>
                </a:cubicBezTo>
                <a:cubicBezTo>
                  <a:pt x="2062" y="1678"/>
                  <a:pt x="2070" y="1662"/>
                  <a:pt x="2067" y="1650"/>
                </a:cubicBezTo>
                <a:cubicBezTo>
                  <a:pt x="2063" y="1638"/>
                  <a:pt x="2060" y="1635"/>
                  <a:pt x="2060" y="1623"/>
                </a:cubicBezTo>
                <a:cubicBezTo>
                  <a:pt x="2060" y="1611"/>
                  <a:pt x="2063" y="1606"/>
                  <a:pt x="2068" y="1603"/>
                </a:cubicBezTo>
                <a:cubicBezTo>
                  <a:pt x="2074" y="1599"/>
                  <a:pt x="2077" y="1582"/>
                  <a:pt x="2089" y="1574"/>
                </a:cubicBezTo>
                <a:cubicBezTo>
                  <a:pt x="2100" y="1566"/>
                  <a:pt x="2104" y="1551"/>
                  <a:pt x="2106" y="1542"/>
                </a:cubicBezTo>
                <a:cubicBezTo>
                  <a:pt x="2107" y="1534"/>
                  <a:pt x="2109" y="1524"/>
                  <a:pt x="2119" y="1519"/>
                </a:cubicBezTo>
                <a:cubicBezTo>
                  <a:pt x="2129" y="1514"/>
                  <a:pt x="2171" y="1507"/>
                  <a:pt x="2173" y="1498"/>
                </a:cubicBezTo>
                <a:cubicBezTo>
                  <a:pt x="2175" y="1490"/>
                  <a:pt x="2171" y="1470"/>
                  <a:pt x="2180" y="1463"/>
                </a:cubicBezTo>
                <a:cubicBezTo>
                  <a:pt x="2188" y="1456"/>
                  <a:pt x="2200" y="1435"/>
                  <a:pt x="2213" y="1426"/>
                </a:cubicBezTo>
                <a:cubicBezTo>
                  <a:pt x="2227" y="1418"/>
                  <a:pt x="2242" y="1421"/>
                  <a:pt x="2250" y="1411"/>
                </a:cubicBezTo>
                <a:cubicBezTo>
                  <a:pt x="2259" y="1401"/>
                  <a:pt x="2277" y="1391"/>
                  <a:pt x="2286" y="1387"/>
                </a:cubicBezTo>
                <a:cubicBezTo>
                  <a:pt x="2294" y="1384"/>
                  <a:pt x="2299" y="1371"/>
                  <a:pt x="2313" y="1377"/>
                </a:cubicBezTo>
                <a:cubicBezTo>
                  <a:pt x="2326" y="1384"/>
                  <a:pt x="2338" y="1389"/>
                  <a:pt x="2326" y="1392"/>
                </a:cubicBezTo>
                <a:cubicBezTo>
                  <a:pt x="2315" y="1396"/>
                  <a:pt x="2279" y="1435"/>
                  <a:pt x="2289" y="1435"/>
                </a:cubicBezTo>
                <a:cubicBezTo>
                  <a:pt x="2299" y="1435"/>
                  <a:pt x="2321" y="1418"/>
                  <a:pt x="2331" y="1413"/>
                </a:cubicBezTo>
                <a:cubicBezTo>
                  <a:pt x="2342" y="1408"/>
                  <a:pt x="2338" y="1401"/>
                  <a:pt x="2360" y="1394"/>
                </a:cubicBezTo>
                <a:cubicBezTo>
                  <a:pt x="2382" y="1387"/>
                  <a:pt x="2407" y="1399"/>
                  <a:pt x="2395" y="1382"/>
                </a:cubicBezTo>
                <a:cubicBezTo>
                  <a:pt x="2384" y="1366"/>
                  <a:pt x="2389" y="1364"/>
                  <a:pt x="2365" y="1355"/>
                </a:cubicBezTo>
                <a:cubicBezTo>
                  <a:pt x="2342" y="1347"/>
                  <a:pt x="2316" y="1347"/>
                  <a:pt x="2316" y="1340"/>
                </a:cubicBezTo>
                <a:cubicBezTo>
                  <a:pt x="2316" y="1334"/>
                  <a:pt x="2306" y="1329"/>
                  <a:pt x="2311" y="1319"/>
                </a:cubicBezTo>
                <a:cubicBezTo>
                  <a:pt x="2316" y="1308"/>
                  <a:pt x="2320" y="1305"/>
                  <a:pt x="2321" y="1295"/>
                </a:cubicBezTo>
                <a:cubicBezTo>
                  <a:pt x="2323" y="1285"/>
                  <a:pt x="2316" y="1273"/>
                  <a:pt x="2309" y="1270"/>
                </a:cubicBezTo>
                <a:cubicBezTo>
                  <a:pt x="2303" y="1266"/>
                  <a:pt x="2288" y="1255"/>
                  <a:pt x="2271" y="1265"/>
                </a:cubicBezTo>
                <a:cubicBezTo>
                  <a:pt x="2254" y="1275"/>
                  <a:pt x="2215" y="1292"/>
                  <a:pt x="2215" y="1292"/>
                </a:cubicBezTo>
                <a:cubicBezTo>
                  <a:pt x="2215" y="1292"/>
                  <a:pt x="2245" y="1265"/>
                  <a:pt x="2256" y="1258"/>
                </a:cubicBezTo>
                <a:cubicBezTo>
                  <a:pt x="2266" y="1251"/>
                  <a:pt x="2272" y="1228"/>
                  <a:pt x="2288" y="1224"/>
                </a:cubicBezTo>
                <a:cubicBezTo>
                  <a:pt x="2303" y="1221"/>
                  <a:pt x="2353" y="1218"/>
                  <a:pt x="2363" y="1219"/>
                </a:cubicBezTo>
                <a:cubicBezTo>
                  <a:pt x="2374" y="1221"/>
                  <a:pt x="2394" y="1228"/>
                  <a:pt x="2406" y="1223"/>
                </a:cubicBezTo>
                <a:cubicBezTo>
                  <a:pt x="2417" y="1218"/>
                  <a:pt x="2441" y="1199"/>
                  <a:pt x="2451" y="1194"/>
                </a:cubicBezTo>
                <a:cubicBezTo>
                  <a:pt x="2461" y="1189"/>
                  <a:pt x="2470" y="1184"/>
                  <a:pt x="2486" y="1176"/>
                </a:cubicBezTo>
                <a:cubicBezTo>
                  <a:pt x="2503" y="1167"/>
                  <a:pt x="2515" y="1174"/>
                  <a:pt x="2515" y="1149"/>
                </a:cubicBezTo>
                <a:cubicBezTo>
                  <a:pt x="2515" y="1123"/>
                  <a:pt x="2503" y="1110"/>
                  <a:pt x="2500" y="1098"/>
                </a:cubicBezTo>
                <a:cubicBezTo>
                  <a:pt x="2497" y="1087"/>
                  <a:pt x="2486" y="1088"/>
                  <a:pt x="2478" y="1083"/>
                </a:cubicBezTo>
                <a:cubicBezTo>
                  <a:pt x="2470" y="1078"/>
                  <a:pt x="2453" y="1083"/>
                  <a:pt x="2458" y="1068"/>
                </a:cubicBezTo>
                <a:cubicBezTo>
                  <a:pt x="2463" y="1053"/>
                  <a:pt x="2449" y="1053"/>
                  <a:pt x="2436" y="1043"/>
                </a:cubicBezTo>
                <a:cubicBezTo>
                  <a:pt x="2422" y="1033"/>
                  <a:pt x="2380" y="1016"/>
                  <a:pt x="2379" y="994"/>
                </a:cubicBezTo>
                <a:cubicBezTo>
                  <a:pt x="2377" y="972"/>
                  <a:pt x="2382" y="972"/>
                  <a:pt x="2380" y="962"/>
                </a:cubicBezTo>
                <a:cubicBezTo>
                  <a:pt x="2379" y="952"/>
                  <a:pt x="2331" y="853"/>
                  <a:pt x="2325" y="843"/>
                </a:cubicBezTo>
                <a:cubicBezTo>
                  <a:pt x="2318" y="833"/>
                  <a:pt x="2304" y="833"/>
                  <a:pt x="2304" y="841"/>
                </a:cubicBezTo>
                <a:cubicBezTo>
                  <a:pt x="2304" y="849"/>
                  <a:pt x="2291" y="888"/>
                  <a:pt x="2284" y="895"/>
                </a:cubicBezTo>
                <a:cubicBezTo>
                  <a:pt x="2277" y="902"/>
                  <a:pt x="2257" y="927"/>
                  <a:pt x="2249" y="918"/>
                </a:cubicBezTo>
                <a:cubicBezTo>
                  <a:pt x="2240" y="910"/>
                  <a:pt x="2244" y="905"/>
                  <a:pt x="2229" y="902"/>
                </a:cubicBezTo>
                <a:cubicBezTo>
                  <a:pt x="2213" y="898"/>
                  <a:pt x="2208" y="895"/>
                  <a:pt x="2207" y="878"/>
                </a:cubicBezTo>
                <a:cubicBezTo>
                  <a:pt x="2205" y="861"/>
                  <a:pt x="2202" y="848"/>
                  <a:pt x="2205" y="838"/>
                </a:cubicBezTo>
                <a:cubicBezTo>
                  <a:pt x="2208" y="828"/>
                  <a:pt x="2215" y="806"/>
                  <a:pt x="2202" y="799"/>
                </a:cubicBezTo>
                <a:cubicBezTo>
                  <a:pt x="2188" y="792"/>
                  <a:pt x="2156" y="799"/>
                  <a:pt x="2154" y="789"/>
                </a:cubicBezTo>
                <a:cubicBezTo>
                  <a:pt x="2153" y="779"/>
                  <a:pt x="2144" y="759"/>
                  <a:pt x="2132" y="750"/>
                </a:cubicBezTo>
                <a:cubicBezTo>
                  <a:pt x="2121" y="742"/>
                  <a:pt x="2109" y="738"/>
                  <a:pt x="2100" y="740"/>
                </a:cubicBezTo>
                <a:cubicBezTo>
                  <a:pt x="2092" y="742"/>
                  <a:pt x="2065" y="742"/>
                  <a:pt x="2057" y="738"/>
                </a:cubicBezTo>
                <a:cubicBezTo>
                  <a:pt x="2048" y="735"/>
                  <a:pt x="2011" y="728"/>
                  <a:pt x="2015" y="745"/>
                </a:cubicBezTo>
                <a:cubicBezTo>
                  <a:pt x="2018" y="762"/>
                  <a:pt x="2028" y="784"/>
                  <a:pt x="2026" y="792"/>
                </a:cubicBezTo>
                <a:cubicBezTo>
                  <a:pt x="2025" y="801"/>
                  <a:pt x="2025" y="812"/>
                  <a:pt x="2033" y="828"/>
                </a:cubicBezTo>
                <a:cubicBezTo>
                  <a:pt x="2041" y="843"/>
                  <a:pt x="2041" y="846"/>
                  <a:pt x="2033" y="861"/>
                </a:cubicBezTo>
                <a:cubicBezTo>
                  <a:pt x="2025" y="876"/>
                  <a:pt x="1994" y="880"/>
                  <a:pt x="2004" y="897"/>
                </a:cubicBezTo>
                <a:cubicBezTo>
                  <a:pt x="2015" y="913"/>
                  <a:pt x="2028" y="920"/>
                  <a:pt x="2036" y="934"/>
                </a:cubicBezTo>
                <a:cubicBezTo>
                  <a:pt x="2045" y="947"/>
                  <a:pt x="2043" y="970"/>
                  <a:pt x="2050" y="987"/>
                </a:cubicBezTo>
                <a:cubicBezTo>
                  <a:pt x="2057" y="1004"/>
                  <a:pt x="2074" y="994"/>
                  <a:pt x="2048" y="1018"/>
                </a:cubicBezTo>
                <a:cubicBezTo>
                  <a:pt x="2023" y="1041"/>
                  <a:pt x="1989" y="1048"/>
                  <a:pt x="1989" y="1065"/>
                </a:cubicBezTo>
                <a:cubicBezTo>
                  <a:pt x="1989" y="1081"/>
                  <a:pt x="2001" y="1090"/>
                  <a:pt x="2001" y="1107"/>
                </a:cubicBezTo>
                <a:cubicBezTo>
                  <a:pt x="2001" y="1123"/>
                  <a:pt x="2008" y="1144"/>
                  <a:pt x="2008" y="1152"/>
                </a:cubicBezTo>
                <a:cubicBezTo>
                  <a:pt x="2008" y="1160"/>
                  <a:pt x="2008" y="1166"/>
                  <a:pt x="1994" y="1174"/>
                </a:cubicBezTo>
                <a:cubicBezTo>
                  <a:pt x="1981" y="1182"/>
                  <a:pt x="1974" y="1191"/>
                  <a:pt x="1967" y="1189"/>
                </a:cubicBezTo>
                <a:cubicBezTo>
                  <a:pt x="1961" y="1187"/>
                  <a:pt x="1947" y="1169"/>
                  <a:pt x="1940" y="1157"/>
                </a:cubicBezTo>
                <a:cubicBezTo>
                  <a:pt x="1934" y="1145"/>
                  <a:pt x="1927" y="1145"/>
                  <a:pt x="1925" y="1129"/>
                </a:cubicBezTo>
                <a:cubicBezTo>
                  <a:pt x="1924" y="1112"/>
                  <a:pt x="1935" y="1053"/>
                  <a:pt x="1913" y="1050"/>
                </a:cubicBezTo>
                <a:cubicBezTo>
                  <a:pt x="1892" y="1046"/>
                  <a:pt x="1873" y="1043"/>
                  <a:pt x="1863" y="1038"/>
                </a:cubicBezTo>
                <a:cubicBezTo>
                  <a:pt x="1853" y="1033"/>
                  <a:pt x="1844" y="1031"/>
                  <a:pt x="1826" y="1018"/>
                </a:cubicBezTo>
                <a:cubicBezTo>
                  <a:pt x="1807" y="1004"/>
                  <a:pt x="1785" y="1007"/>
                  <a:pt x="1780" y="996"/>
                </a:cubicBezTo>
                <a:cubicBezTo>
                  <a:pt x="1775" y="984"/>
                  <a:pt x="1763" y="970"/>
                  <a:pt x="1750" y="969"/>
                </a:cubicBezTo>
                <a:cubicBezTo>
                  <a:pt x="1736" y="967"/>
                  <a:pt x="1714" y="965"/>
                  <a:pt x="1708" y="967"/>
                </a:cubicBezTo>
                <a:cubicBezTo>
                  <a:pt x="1701" y="969"/>
                  <a:pt x="1691" y="965"/>
                  <a:pt x="1691" y="965"/>
                </a:cubicBezTo>
                <a:cubicBezTo>
                  <a:pt x="1691" y="965"/>
                  <a:pt x="1683" y="920"/>
                  <a:pt x="1679" y="913"/>
                </a:cubicBezTo>
                <a:cubicBezTo>
                  <a:pt x="1676" y="907"/>
                  <a:pt x="1655" y="897"/>
                  <a:pt x="1650" y="891"/>
                </a:cubicBezTo>
                <a:cubicBezTo>
                  <a:pt x="1645" y="886"/>
                  <a:pt x="1647" y="858"/>
                  <a:pt x="1645" y="839"/>
                </a:cubicBezTo>
                <a:cubicBezTo>
                  <a:pt x="1644" y="821"/>
                  <a:pt x="1632" y="816"/>
                  <a:pt x="1652" y="792"/>
                </a:cubicBezTo>
                <a:cubicBezTo>
                  <a:pt x="1672" y="769"/>
                  <a:pt x="1688" y="735"/>
                  <a:pt x="1694" y="727"/>
                </a:cubicBezTo>
                <a:cubicBezTo>
                  <a:pt x="1701" y="718"/>
                  <a:pt x="1704" y="713"/>
                  <a:pt x="1713" y="712"/>
                </a:cubicBezTo>
                <a:cubicBezTo>
                  <a:pt x="1721" y="710"/>
                  <a:pt x="1735" y="705"/>
                  <a:pt x="1731" y="696"/>
                </a:cubicBezTo>
                <a:cubicBezTo>
                  <a:pt x="1728" y="688"/>
                  <a:pt x="1721" y="681"/>
                  <a:pt x="1711" y="675"/>
                </a:cubicBezTo>
                <a:cubicBezTo>
                  <a:pt x="1701" y="668"/>
                  <a:pt x="1713" y="659"/>
                  <a:pt x="1725" y="663"/>
                </a:cubicBezTo>
                <a:cubicBezTo>
                  <a:pt x="1736" y="666"/>
                  <a:pt x="1747" y="680"/>
                  <a:pt x="1752" y="670"/>
                </a:cubicBezTo>
                <a:cubicBezTo>
                  <a:pt x="1757" y="659"/>
                  <a:pt x="1747" y="654"/>
                  <a:pt x="1758" y="653"/>
                </a:cubicBezTo>
                <a:cubicBezTo>
                  <a:pt x="1770" y="651"/>
                  <a:pt x="1779" y="658"/>
                  <a:pt x="1787" y="649"/>
                </a:cubicBezTo>
                <a:cubicBezTo>
                  <a:pt x="1795" y="641"/>
                  <a:pt x="1804" y="617"/>
                  <a:pt x="1811" y="607"/>
                </a:cubicBezTo>
                <a:cubicBezTo>
                  <a:pt x="1817" y="597"/>
                  <a:pt x="1799" y="599"/>
                  <a:pt x="1792" y="592"/>
                </a:cubicBezTo>
                <a:cubicBezTo>
                  <a:pt x="1785" y="585"/>
                  <a:pt x="1772" y="587"/>
                  <a:pt x="1779" y="579"/>
                </a:cubicBezTo>
                <a:cubicBezTo>
                  <a:pt x="1785" y="570"/>
                  <a:pt x="1790" y="567"/>
                  <a:pt x="1800" y="570"/>
                </a:cubicBezTo>
                <a:cubicBezTo>
                  <a:pt x="1811" y="574"/>
                  <a:pt x="1821" y="589"/>
                  <a:pt x="1822" y="574"/>
                </a:cubicBezTo>
                <a:cubicBezTo>
                  <a:pt x="1824" y="559"/>
                  <a:pt x="1822" y="557"/>
                  <a:pt x="1822" y="545"/>
                </a:cubicBezTo>
                <a:cubicBezTo>
                  <a:pt x="1822" y="533"/>
                  <a:pt x="1811" y="520"/>
                  <a:pt x="1834" y="517"/>
                </a:cubicBezTo>
                <a:cubicBezTo>
                  <a:pt x="1858" y="513"/>
                  <a:pt x="1892" y="523"/>
                  <a:pt x="1892" y="523"/>
                </a:cubicBezTo>
                <a:cubicBezTo>
                  <a:pt x="1892" y="523"/>
                  <a:pt x="1929" y="512"/>
                  <a:pt x="1934" y="491"/>
                </a:cubicBezTo>
                <a:cubicBezTo>
                  <a:pt x="1939" y="471"/>
                  <a:pt x="1925" y="438"/>
                  <a:pt x="1925" y="427"/>
                </a:cubicBezTo>
                <a:cubicBezTo>
                  <a:pt x="1925" y="417"/>
                  <a:pt x="1918" y="412"/>
                  <a:pt x="1927" y="402"/>
                </a:cubicBezTo>
                <a:cubicBezTo>
                  <a:pt x="1935" y="392"/>
                  <a:pt x="1939" y="387"/>
                  <a:pt x="1934" y="379"/>
                </a:cubicBezTo>
                <a:cubicBezTo>
                  <a:pt x="1929" y="370"/>
                  <a:pt x="1925" y="359"/>
                  <a:pt x="1925" y="359"/>
                </a:cubicBezTo>
                <a:cubicBezTo>
                  <a:pt x="1915" y="342"/>
                  <a:pt x="1915" y="342"/>
                  <a:pt x="1915" y="342"/>
                </a:cubicBezTo>
                <a:cubicBezTo>
                  <a:pt x="1897" y="330"/>
                  <a:pt x="1897" y="330"/>
                  <a:pt x="1897" y="330"/>
                </a:cubicBezTo>
                <a:cubicBezTo>
                  <a:pt x="1861" y="322"/>
                  <a:pt x="1861" y="322"/>
                  <a:pt x="1861" y="322"/>
                </a:cubicBezTo>
                <a:cubicBezTo>
                  <a:pt x="1861" y="357"/>
                  <a:pt x="1861" y="357"/>
                  <a:pt x="1861" y="357"/>
                </a:cubicBezTo>
                <a:cubicBezTo>
                  <a:pt x="1861" y="357"/>
                  <a:pt x="1871" y="375"/>
                  <a:pt x="1863" y="384"/>
                </a:cubicBezTo>
                <a:cubicBezTo>
                  <a:pt x="1854" y="392"/>
                  <a:pt x="1843" y="399"/>
                  <a:pt x="1843" y="411"/>
                </a:cubicBezTo>
                <a:cubicBezTo>
                  <a:pt x="1843" y="422"/>
                  <a:pt x="1846" y="438"/>
                  <a:pt x="1841" y="448"/>
                </a:cubicBezTo>
                <a:cubicBezTo>
                  <a:pt x="1836" y="458"/>
                  <a:pt x="1827" y="459"/>
                  <a:pt x="1822" y="466"/>
                </a:cubicBezTo>
                <a:cubicBezTo>
                  <a:pt x="1817" y="473"/>
                  <a:pt x="1802" y="488"/>
                  <a:pt x="1799" y="471"/>
                </a:cubicBezTo>
                <a:cubicBezTo>
                  <a:pt x="1795" y="454"/>
                  <a:pt x="1790" y="429"/>
                  <a:pt x="1795" y="421"/>
                </a:cubicBezTo>
                <a:cubicBezTo>
                  <a:pt x="1800" y="412"/>
                  <a:pt x="1797" y="399"/>
                  <a:pt x="1792" y="390"/>
                </a:cubicBezTo>
                <a:cubicBezTo>
                  <a:pt x="1787" y="382"/>
                  <a:pt x="1763" y="359"/>
                  <a:pt x="1763" y="359"/>
                </a:cubicBezTo>
                <a:cubicBezTo>
                  <a:pt x="1763" y="359"/>
                  <a:pt x="1757" y="389"/>
                  <a:pt x="1758" y="395"/>
                </a:cubicBezTo>
                <a:cubicBezTo>
                  <a:pt x="1760" y="402"/>
                  <a:pt x="1745" y="416"/>
                  <a:pt x="1741" y="409"/>
                </a:cubicBezTo>
                <a:cubicBezTo>
                  <a:pt x="1738" y="402"/>
                  <a:pt x="1736" y="372"/>
                  <a:pt x="1735" y="364"/>
                </a:cubicBezTo>
                <a:cubicBezTo>
                  <a:pt x="1733" y="355"/>
                  <a:pt x="1716" y="338"/>
                  <a:pt x="1709" y="333"/>
                </a:cubicBezTo>
                <a:cubicBezTo>
                  <a:pt x="1703" y="328"/>
                  <a:pt x="1691" y="323"/>
                  <a:pt x="1696" y="315"/>
                </a:cubicBezTo>
                <a:cubicBezTo>
                  <a:pt x="1701" y="306"/>
                  <a:pt x="1694" y="279"/>
                  <a:pt x="1689" y="269"/>
                </a:cubicBezTo>
                <a:cubicBezTo>
                  <a:pt x="1684" y="259"/>
                  <a:pt x="1691" y="234"/>
                  <a:pt x="1677" y="219"/>
                </a:cubicBezTo>
                <a:cubicBezTo>
                  <a:pt x="1664" y="204"/>
                  <a:pt x="1667" y="202"/>
                  <a:pt x="1661" y="190"/>
                </a:cubicBezTo>
                <a:cubicBezTo>
                  <a:pt x="1654" y="179"/>
                  <a:pt x="1667" y="158"/>
                  <a:pt x="1667" y="158"/>
                </a:cubicBezTo>
                <a:cubicBezTo>
                  <a:pt x="1667" y="113"/>
                  <a:pt x="1667" y="113"/>
                  <a:pt x="1667" y="113"/>
                </a:cubicBezTo>
                <a:cubicBezTo>
                  <a:pt x="1701" y="108"/>
                  <a:pt x="1701" y="108"/>
                  <a:pt x="1701" y="108"/>
                </a:cubicBezTo>
                <a:cubicBezTo>
                  <a:pt x="1701" y="108"/>
                  <a:pt x="1750" y="27"/>
                  <a:pt x="1735" y="24"/>
                </a:cubicBezTo>
                <a:cubicBezTo>
                  <a:pt x="1720" y="21"/>
                  <a:pt x="1709" y="22"/>
                  <a:pt x="1698" y="14"/>
                </a:cubicBezTo>
                <a:cubicBezTo>
                  <a:pt x="1686" y="5"/>
                  <a:pt x="1661" y="0"/>
                  <a:pt x="1654" y="5"/>
                </a:cubicBezTo>
                <a:cubicBezTo>
                  <a:pt x="1647" y="10"/>
                  <a:pt x="1635" y="16"/>
                  <a:pt x="1635" y="27"/>
                </a:cubicBezTo>
                <a:cubicBezTo>
                  <a:pt x="1635" y="39"/>
                  <a:pt x="1634" y="76"/>
                  <a:pt x="1630" y="84"/>
                </a:cubicBezTo>
                <a:cubicBezTo>
                  <a:pt x="1627" y="93"/>
                  <a:pt x="1625" y="121"/>
                  <a:pt x="1629" y="135"/>
                </a:cubicBezTo>
                <a:cubicBezTo>
                  <a:pt x="1632" y="148"/>
                  <a:pt x="1635" y="174"/>
                  <a:pt x="1629" y="185"/>
                </a:cubicBezTo>
                <a:cubicBezTo>
                  <a:pt x="1622" y="197"/>
                  <a:pt x="1622" y="202"/>
                  <a:pt x="1618" y="216"/>
                </a:cubicBezTo>
                <a:cubicBezTo>
                  <a:pt x="1615" y="229"/>
                  <a:pt x="1607" y="226"/>
                  <a:pt x="1607" y="243"/>
                </a:cubicBezTo>
                <a:cubicBezTo>
                  <a:pt x="1607" y="259"/>
                  <a:pt x="1590" y="283"/>
                  <a:pt x="1605" y="298"/>
                </a:cubicBezTo>
                <a:cubicBezTo>
                  <a:pt x="1620" y="313"/>
                  <a:pt x="1629" y="325"/>
                  <a:pt x="1637" y="330"/>
                </a:cubicBezTo>
                <a:cubicBezTo>
                  <a:pt x="1645" y="335"/>
                  <a:pt x="1654" y="338"/>
                  <a:pt x="1655" y="347"/>
                </a:cubicBezTo>
                <a:cubicBezTo>
                  <a:pt x="1657" y="355"/>
                  <a:pt x="1659" y="369"/>
                  <a:pt x="1661" y="380"/>
                </a:cubicBezTo>
                <a:cubicBezTo>
                  <a:pt x="1662" y="392"/>
                  <a:pt x="1669" y="406"/>
                  <a:pt x="1654" y="414"/>
                </a:cubicBezTo>
                <a:cubicBezTo>
                  <a:pt x="1639" y="422"/>
                  <a:pt x="1630" y="414"/>
                  <a:pt x="1630" y="431"/>
                </a:cubicBezTo>
                <a:cubicBezTo>
                  <a:pt x="1630" y="448"/>
                  <a:pt x="1630" y="473"/>
                  <a:pt x="1618" y="464"/>
                </a:cubicBezTo>
                <a:cubicBezTo>
                  <a:pt x="1607" y="456"/>
                  <a:pt x="1607" y="422"/>
                  <a:pt x="1607" y="422"/>
                </a:cubicBezTo>
                <a:cubicBezTo>
                  <a:pt x="1607" y="422"/>
                  <a:pt x="1603" y="401"/>
                  <a:pt x="1602" y="392"/>
                </a:cubicBezTo>
                <a:cubicBezTo>
                  <a:pt x="1600" y="384"/>
                  <a:pt x="1591" y="372"/>
                  <a:pt x="1583" y="372"/>
                </a:cubicBezTo>
                <a:cubicBezTo>
                  <a:pt x="1575" y="372"/>
                  <a:pt x="1566" y="367"/>
                  <a:pt x="1570" y="382"/>
                </a:cubicBezTo>
                <a:cubicBezTo>
                  <a:pt x="1573" y="397"/>
                  <a:pt x="1568" y="401"/>
                  <a:pt x="1568" y="412"/>
                </a:cubicBezTo>
                <a:cubicBezTo>
                  <a:pt x="1568" y="424"/>
                  <a:pt x="1568" y="441"/>
                  <a:pt x="1559" y="441"/>
                </a:cubicBezTo>
                <a:cubicBezTo>
                  <a:pt x="1551" y="441"/>
                  <a:pt x="1526" y="432"/>
                  <a:pt x="1509" y="432"/>
                </a:cubicBezTo>
                <a:cubicBezTo>
                  <a:pt x="1492" y="432"/>
                  <a:pt x="1470" y="434"/>
                  <a:pt x="1460" y="434"/>
                </a:cubicBezTo>
                <a:cubicBezTo>
                  <a:pt x="1450" y="434"/>
                  <a:pt x="1430" y="427"/>
                  <a:pt x="1426" y="421"/>
                </a:cubicBezTo>
                <a:cubicBezTo>
                  <a:pt x="1423" y="414"/>
                  <a:pt x="1409" y="392"/>
                  <a:pt x="1403" y="390"/>
                </a:cubicBezTo>
                <a:cubicBezTo>
                  <a:pt x="1396" y="389"/>
                  <a:pt x="1389" y="375"/>
                  <a:pt x="1377" y="384"/>
                </a:cubicBezTo>
                <a:cubicBezTo>
                  <a:pt x="1366" y="392"/>
                  <a:pt x="1325" y="397"/>
                  <a:pt x="1340" y="407"/>
                </a:cubicBezTo>
                <a:cubicBezTo>
                  <a:pt x="1355" y="417"/>
                  <a:pt x="1367" y="412"/>
                  <a:pt x="1371" y="419"/>
                </a:cubicBezTo>
                <a:cubicBezTo>
                  <a:pt x="1374" y="426"/>
                  <a:pt x="1352" y="431"/>
                  <a:pt x="1357" y="446"/>
                </a:cubicBezTo>
                <a:cubicBezTo>
                  <a:pt x="1362" y="461"/>
                  <a:pt x="1366" y="473"/>
                  <a:pt x="1362" y="485"/>
                </a:cubicBezTo>
                <a:cubicBezTo>
                  <a:pt x="1359" y="496"/>
                  <a:pt x="1347" y="512"/>
                  <a:pt x="1342" y="496"/>
                </a:cubicBezTo>
                <a:cubicBezTo>
                  <a:pt x="1337" y="481"/>
                  <a:pt x="1337" y="454"/>
                  <a:pt x="1330" y="453"/>
                </a:cubicBezTo>
                <a:cubicBezTo>
                  <a:pt x="1323" y="451"/>
                  <a:pt x="1308" y="439"/>
                  <a:pt x="1302" y="439"/>
                </a:cubicBezTo>
                <a:cubicBezTo>
                  <a:pt x="1295" y="439"/>
                  <a:pt x="1219" y="446"/>
                  <a:pt x="1207" y="443"/>
                </a:cubicBezTo>
                <a:cubicBezTo>
                  <a:pt x="1195" y="439"/>
                  <a:pt x="1187" y="434"/>
                  <a:pt x="1189" y="426"/>
                </a:cubicBezTo>
                <a:cubicBezTo>
                  <a:pt x="1190" y="417"/>
                  <a:pt x="1200" y="417"/>
                  <a:pt x="1200" y="407"/>
                </a:cubicBezTo>
                <a:cubicBezTo>
                  <a:pt x="1200" y="397"/>
                  <a:pt x="1175" y="370"/>
                  <a:pt x="1175" y="370"/>
                </a:cubicBezTo>
                <a:cubicBezTo>
                  <a:pt x="1175" y="370"/>
                  <a:pt x="1162" y="375"/>
                  <a:pt x="1153" y="375"/>
                </a:cubicBezTo>
                <a:cubicBezTo>
                  <a:pt x="1145" y="375"/>
                  <a:pt x="1118" y="367"/>
                  <a:pt x="1118" y="367"/>
                </a:cubicBezTo>
                <a:cubicBezTo>
                  <a:pt x="1104" y="360"/>
                  <a:pt x="1047" y="322"/>
                  <a:pt x="1040" y="322"/>
                </a:cubicBezTo>
                <a:cubicBezTo>
                  <a:pt x="1034" y="322"/>
                  <a:pt x="1025" y="311"/>
                  <a:pt x="1008" y="325"/>
                </a:cubicBezTo>
                <a:cubicBezTo>
                  <a:pt x="991" y="338"/>
                  <a:pt x="968" y="352"/>
                  <a:pt x="970" y="340"/>
                </a:cubicBezTo>
                <a:cubicBezTo>
                  <a:pt x="971" y="328"/>
                  <a:pt x="964" y="322"/>
                  <a:pt x="953" y="322"/>
                </a:cubicBezTo>
                <a:cubicBezTo>
                  <a:pt x="941" y="322"/>
                  <a:pt x="931" y="340"/>
                  <a:pt x="927" y="332"/>
                </a:cubicBezTo>
                <a:cubicBezTo>
                  <a:pt x="924" y="323"/>
                  <a:pt x="919" y="310"/>
                  <a:pt x="911" y="296"/>
                </a:cubicBezTo>
                <a:cubicBezTo>
                  <a:pt x="902" y="283"/>
                  <a:pt x="884" y="269"/>
                  <a:pt x="875" y="286"/>
                </a:cubicBezTo>
                <a:cubicBezTo>
                  <a:pt x="867" y="303"/>
                  <a:pt x="846" y="320"/>
                  <a:pt x="841" y="325"/>
                </a:cubicBezTo>
                <a:cubicBezTo>
                  <a:pt x="836" y="330"/>
                  <a:pt x="799" y="350"/>
                  <a:pt x="791" y="347"/>
                </a:cubicBezTo>
                <a:cubicBezTo>
                  <a:pt x="782" y="343"/>
                  <a:pt x="749" y="365"/>
                  <a:pt x="744" y="370"/>
                </a:cubicBezTo>
                <a:cubicBezTo>
                  <a:pt x="739" y="375"/>
                  <a:pt x="723" y="390"/>
                  <a:pt x="722" y="385"/>
                </a:cubicBezTo>
                <a:cubicBezTo>
                  <a:pt x="720" y="380"/>
                  <a:pt x="668" y="355"/>
                  <a:pt x="654" y="350"/>
                </a:cubicBezTo>
                <a:cubicBezTo>
                  <a:pt x="641" y="345"/>
                  <a:pt x="590" y="327"/>
                  <a:pt x="590" y="327"/>
                </a:cubicBezTo>
                <a:lnTo>
                  <a:pt x="546" y="300"/>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80" name="Freeform 10">
            <a:extLst>
              <a:ext uri="{FF2B5EF4-FFF2-40B4-BE49-F238E27FC236}">
                <a16:creationId xmlns:a16="http://schemas.microsoft.com/office/drawing/2014/main" id="{ECA3F927-2B40-F944-BC06-03AE035E1F80}"/>
              </a:ext>
            </a:extLst>
          </p:cNvPr>
          <p:cNvSpPr>
            <a:spLocks/>
          </p:cNvSpPr>
          <p:nvPr/>
        </p:nvSpPr>
        <p:spPr bwMode="auto">
          <a:xfrm>
            <a:off x="3376368" y="3542137"/>
            <a:ext cx="131557" cy="128387"/>
          </a:xfrm>
          <a:custGeom>
            <a:avLst/>
            <a:gdLst/>
            <a:ahLst/>
            <a:cxnLst>
              <a:cxn ang="0">
                <a:pos x="94" y="24"/>
              </a:cxn>
              <a:cxn ang="0">
                <a:pos x="130" y="130"/>
              </a:cxn>
              <a:cxn ang="0">
                <a:pos x="90" y="76"/>
              </a:cxn>
              <a:cxn ang="0">
                <a:pos x="63" y="47"/>
              </a:cxn>
              <a:cxn ang="0">
                <a:pos x="56" y="69"/>
              </a:cxn>
              <a:cxn ang="0">
                <a:pos x="83" y="125"/>
              </a:cxn>
              <a:cxn ang="0">
                <a:pos x="45" y="94"/>
              </a:cxn>
              <a:cxn ang="0">
                <a:pos x="29" y="63"/>
              </a:cxn>
              <a:cxn ang="0">
                <a:pos x="16" y="29"/>
              </a:cxn>
              <a:cxn ang="0">
                <a:pos x="49" y="22"/>
              </a:cxn>
              <a:cxn ang="0">
                <a:pos x="74" y="11"/>
              </a:cxn>
              <a:cxn ang="0">
                <a:pos x="94" y="2"/>
              </a:cxn>
              <a:cxn ang="0">
                <a:pos x="94" y="24"/>
              </a:cxn>
            </a:cxnLst>
            <a:rect l="0" t="0" r="r" b="b"/>
            <a:pathLst>
              <a:path w="144" h="141">
                <a:moveTo>
                  <a:pt x="94" y="24"/>
                </a:moveTo>
                <a:cubicBezTo>
                  <a:pt x="99" y="31"/>
                  <a:pt x="144" y="141"/>
                  <a:pt x="130" y="130"/>
                </a:cubicBezTo>
                <a:cubicBezTo>
                  <a:pt x="117" y="119"/>
                  <a:pt x="94" y="89"/>
                  <a:pt x="90" y="76"/>
                </a:cubicBezTo>
                <a:cubicBezTo>
                  <a:pt x="85" y="63"/>
                  <a:pt x="67" y="40"/>
                  <a:pt x="63" y="47"/>
                </a:cubicBezTo>
                <a:cubicBezTo>
                  <a:pt x="58" y="54"/>
                  <a:pt x="40" y="49"/>
                  <a:pt x="56" y="69"/>
                </a:cubicBezTo>
                <a:cubicBezTo>
                  <a:pt x="72" y="89"/>
                  <a:pt x="88" y="116"/>
                  <a:pt x="83" y="125"/>
                </a:cubicBezTo>
                <a:cubicBezTo>
                  <a:pt x="79" y="134"/>
                  <a:pt x="45" y="103"/>
                  <a:pt x="45" y="94"/>
                </a:cubicBezTo>
                <a:cubicBezTo>
                  <a:pt x="45" y="85"/>
                  <a:pt x="40" y="69"/>
                  <a:pt x="29" y="63"/>
                </a:cubicBezTo>
                <a:cubicBezTo>
                  <a:pt x="18" y="56"/>
                  <a:pt x="0" y="33"/>
                  <a:pt x="16" y="29"/>
                </a:cubicBezTo>
                <a:cubicBezTo>
                  <a:pt x="31" y="24"/>
                  <a:pt x="36" y="22"/>
                  <a:pt x="49" y="22"/>
                </a:cubicBezTo>
                <a:cubicBezTo>
                  <a:pt x="63" y="22"/>
                  <a:pt x="74" y="11"/>
                  <a:pt x="74" y="11"/>
                </a:cubicBezTo>
                <a:cubicBezTo>
                  <a:pt x="74" y="11"/>
                  <a:pt x="85" y="0"/>
                  <a:pt x="94" y="2"/>
                </a:cubicBezTo>
                <a:cubicBezTo>
                  <a:pt x="103" y="4"/>
                  <a:pt x="94" y="24"/>
                  <a:pt x="94" y="24"/>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1" name="Freeform 11">
            <a:extLst>
              <a:ext uri="{FF2B5EF4-FFF2-40B4-BE49-F238E27FC236}">
                <a16:creationId xmlns:a16="http://schemas.microsoft.com/office/drawing/2014/main" id="{DFFB49D0-22AB-FC43-AF21-BB7395F8ED32}"/>
              </a:ext>
            </a:extLst>
          </p:cNvPr>
          <p:cNvSpPr>
            <a:spLocks/>
          </p:cNvSpPr>
          <p:nvPr/>
        </p:nvSpPr>
        <p:spPr bwMode="auto">
          <a:xfrm>
            <a:off x="3569741" y="3714904"/>
            <a:ext cx="254396" cy="215563"/>
          </a:xfrm>
          <a:custGeom>
            <a:avLst/>
            <a:gdLst/>
            <a:ahLst/>
            <a:cxnLst>
              <a:cxn ang="0">
                <a:pos x="77" y="13"/>
              </a:cxn>
              <a:cxn ang="0">
                <a:pos x="15" y="79"/>
              </a:cxn>
              <a:cxn ang="0">
                <a:pos x="43" y="78"/>
              </a:cxn>
              <a:cxn ang="0">
                <a:pos x="83" y="57"/>
              </a:cxn>
              <a:cxn ang="0">
                <a:pos x="114" y="72"/>
              </a:cxn>
              <a:cxn ang="0">
                <a:pos x="152" y="71"/>
              </a:cxn>
              <a:cxn ang="0">
                <a:pos x="173" y="78"/>
              </a:cxn>
              <a:cxn ang="0">
                <a:pos x="169" y="94"/>
              </a:cxn>
              <a:cxn ang="0">
                <a:pos x="123" y="109"/>
              </a:cxn>
              <a:cxn ang="0">
                <a:pos x="100" y="145"/>
              </a:cxn>
              <a:cxn ang="0">
                <a:pos x="105" y="166"/>
              </a:cxn>
              <a:cxn ang="0">
                <a:pos x="108" y="235"/>
              </a:cxn>
              <a:cxn ang="0">
                <a:pos x="133" y="219"/>
              </a:cxn>
              <a:cxn ang="0">
                <a:pos x="138" y="167"/>
              </a:cxn>
              <a:cxn ang="0">
                <a:pos x="143" y="137"/>
              </a:cxn>
              <a:cxn ang="0">
                <a:pos x="165" y="118"/>
              </a:cxn>
              <a:cxn ang="0">
                <a:pos x="177" y="108"/>
              </a:cxn>
              <a:cxn ang="0">
                <a:pos x="203" y="129"/>
              </a:cxn>
              <a:cxn ang="0">
                <a:pos x="197" y="159"/>
              </a:cxn>
              <a:cxn ang="0">
                <a:pos x="215" y="172"/>
              </a:cxn>
              <a:cxn ang="0">
                <a:pos x="221" y="171"/>
              </a:cxn>
              <a:cxn ang="0">
                <a:pos x="237" y="183"/>
              </a:cxn>
              <a:cxn ang="0">
                <a:pos x="244" y="158"/>
              </a:cxn>
              <a:cxn ang="0">
                <a:pos x="247" y="130"/>
              </a:cxn>
              <a:cxn ang="0">
                <a:pos x="270" y="139"/>
              </a:cxn>
              <a:cxn ang="0">
                <a:pos x="277" y="127"/>
              </a:cxn>
              <a:cxn ang="0">
                <a:pos x="253" y="103"/>
              </a:cxn>
              <a:cxn ang="0">
                <a:pos x="210" y="91"/>
              </a:cxn>
              <a:cxn ang="0">
                <a:pos x="171" y="55"/>
              </a:cxn>
              <a:cxn ang="0">
                <a:pos x="145" y="26"/>
              </a:cxn>
              <a:cxn ang="0">
                <a:pos x="117" y="1"/>
              </a:cxn>
              <a:cxn ang="0">
                <a:pos x="77" y="13"/>
              </a:cxn>
            </a:cxnLst>
            <a:rect l="0" t="0" r="r" b="b"/>
            <a:pathLst>
              <a:path w="279" h="237">
                <a:moveTo>
                  <a:pt x="77" y="13"/>
                </a:moveTo>
                <a:cubicBezTo>
                  <a:pt x="77" y="13"/>
                  <a:pt x="0" y="79"/>
                  <a:pt x="15" y="79"/>
                </a:cubicBezTo>
                <a:cubicBezTo>
                  <a:pt x="30" y="79"/>
                  <a:pt x="37" y="82"/>
                  <a:pt x="43" y="78"/>
                </a:cubicBezTo>
                <a:cubicBezTo>
                  <a:pt x="49" y="73"/>
                  <a:pt x="72" y="53"/>
                  <a:pt x="83" y="57"/>
                </a:cubicBezTo>
                <a:cubicBezTo>
                  <a:pt x="95" y="62"/>
                  <a:pt x="103" y="72"/>
                  <a:pt x="114" y="72"/>
                </a:cubicBezTo>
                <a:cubicBezTo>
                  <a:pt x="125" y="72"/>
                  <a:pt x="145" y="70"/>
                  <a:pt x="152" y="71"/>
                </a:cubicBezTo>
                <a:cubicBezTo>
                  <a:pt x="159" y="72"/>
                  <a:pt x="165" y="71"/>
                  <a:pt x="173" y="78"/>
                </a:cubicBezTo>
                <a:cubicBezTo>
                  <a:pt x="181" y="84"/>
                  <a:pt x="180" y="93"/>
                  <a:pt x="169" y="94"/>
                </a:cubicBezTo>
                <a:cubicBezTo>
                  <a:pt x="158" y="96"/>
                  <a:pt x="128" y="106"/>
                  <a:pt x="123" y="109"/>
                </a:cubicBezTo>
                <a:cubicBezTo>
                  <a:pt x="117" y="112"/>
                  <a:pt x="88" y="138"/>
                  <a:pt x="100" y="145"/>
                </a:cubicBezTo>
                <a:cubicBezTo>
                  <a:pt x="113" y="152"/>
                  <a:pt x="104" y="152"/>
                  <a:pt x="105" y="166"/>
                </a:cubicBezTo>
                <a:cubicBezTo>
                  <a:pt x="106" y="181"/>
                  <a:pt x="92" y="232"/>
                  <a:pt x="108" y="235"/>
                </a:cubicBezTo>
                <a:cubicBezTo>
                  <a:pt x="124" y="237"/>
                  <a:pt x="132" y="222"/>
                  <a:pt x="133" y="219"/>
                </a:cubicBezTo>
                <a:cubicBezTo>
                  <a:pt x="134" y="216"/>
                  <a:pt x="137" y="171"/>
                  <a:pt x="138" y="167"/>
                </a:cubicBezTo>
                <a:cubicBezTo>
                  <a:pt x="140" y="164"/>
                  <a:pt x="140" y="140"/>
                  <a:pt x="143" y="137"/>
                </a:cubicBezTo>
                <a:cubicBezTo>
                  <a:pt x="146" y="134"/>
                  <a:pt x="159" y="121"/>
                  <a:pt x="165" y="118"/>
                </a:cubicBezTo>
                <a:cubicBezTo>
                  <a:pt x="172" y="115"/>
                  <a:pt x="164" y="105"/>
                  <a:pt x="177" y="108"/>
                </a:cubicBezTo>
                <a:cubicBezTo>
                  <a:pt x="189" y="111"/>
                  <a:pt x="201" y="126"/>
                  <a:pt x="203" y="129"/>
                </a:cubicBezTo>
                <a:cubicBezTo>
                  <a:pt x="204" y="133"/>
                  <a:pt x="195" y="149"/>
                  <a:pt x="197" y="159"/>
                </a:cubicBezTo>
                <a:cubicBezTo>
                  <a:pt x="199" y="170"/>
                  <a:pt x="209" y="173"/>
                  <a:pt x="215" y="172"/>
                </a:cubicBezTo>
                <a:cubicBezTo>
                  <a:pt x="221" y="171"/>
                  <a:pt x="215" y="158"/>
                  <a:pt x="221" y="171"/>
                </a:cubicBezTo>
                <a:cubicBezTo>
                  <a:pt x="226" y="183"/>
                  <a:pt x="235" y="186"/>
                  <a:pt x="237" y="183"/>
                </a:cubicBezTo>
                <a:cubicBezTo>
                  <a:pt x="240" y="180"/>
                  <a:pt x="243" y="167"/>
                  <a:pt x="244" y="158"/>
                </a:cubicBezTo>
                <a:cubicBezTo>
                  <a:pt x="245" y="149"/>
                  <a:pt x="241" y="129"/>
                  <a:pt x="247" y="130"/>
                </a:cubicBezTo>
                <a:cubicBezTo>
                  <a:pt x="254" y="131"/>
                  <a:pt x="264" y="142"/>
                  <a:pt x="270" y="139"/>
                </a:cubicBezTo>
                <a:cubicBezTo>
                  <a:pt x="276" y="137"/>
                  <a:pt x="279" y="135"/>
                  <a:pt x="277" y="127"/>
                </a:cubicBezTo>
                <a:cubicBezTo>
                  <a:pt x="274" y="119"/>
                  <a:pt x="262" y="109"/>
                  <a:pt x="253" y="103"/>
                </a:cubicBezTo>
                <a:cubicBezTo>
                  <a:pt x="244" y="98"/>
                  <a:pt x="219" y="97"/>
                  <a:pt x="210" y="91"/>
                </a:cubicBezTo>
                <a:cubicBezTo>
                  <a:pt x="201" y="85"/>
                  <a:pt x="172" y="65"/>
                  <a:pt x="171" y="55"/>
                </a:cubicBezTo>
                <a:cubicBezTo>
                  <a:pt x="170" y="45"/>
                  <a:pt x="152" y="36"/>
                  <a:pt x="145" y="26"/>
                </a:cubicBezTo>
                <a:cubicBezTo>
                  <a:pt x="138" y="16"/>
                  <a:pt x="126" y="0"/>
                  <a:pt x="117" y="1"/>
                </a:cubicBezTo>
                <a:cubicBezTo>
                  <a:pt x="108" y="3"/>
                  <a:pt x="87" y="1"/>
                  <a:pt x="77" y="13"/>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2" name="Freeform 12">
            <a:extLst>
              <a:ext uri="{FF2B5EF4-FFF2-40B4-BE49-F238E27FC236}">
                <a16:creationId xmlns:a16="http://schemas.microsoft.com/office/drawing/2014/main" id="{22907D6D-64FA-BF47-A595-7F78BCA5E0C2}"/>
              </a:ext>
            </a:extLst>
          </p:cNvPr>
          <p:cNvSpPr>
            <a:spLocks/>
          </p:cNvSpPr>
          <p:nvPr/>
        </p:nvSpPr>
        <p:spPr bwMode="auto">
          <a:xfrm>
            <a:off x="3769454" y="3851216"/>
            <a:ext cx="134727" cy="78459"/>
          </a:xfrm>
          <a:custGeom>
            <a:avLst/>
            <a:gdLst/>
            <a:ahLst/>
            <a:cxnLst>
              <a:cxn ang="0">
                <a:pos x="11" y="69"/>
              </a:cxn>
              <a:cxn ang="0">
                <a:pos x="60" y="38"/>
              </a:cxn>
              <a:cxn ang="0">
                <a:pos x="86" y="34"/>
              </a:cxn>
              <a:cxn ang="0">
                <a:pos x="113" y="14"/>
              </a:cxn>
              <a:cxn ang="0">
                <a:pos x="137" y="5"/>
              </a:cxn>
              <a:cxn ang="0">
                <a:pos x="146" y="9"/>
              </a:cxn>
              <a:cxn ang="0">
                <a:pos x="125" y="29"/>
              </a:cxn>
              <a:cxn ang="0">
                <a:pos x="80" y="51"/>
              </a:cxn>
              <a:cxn ang="0">
                <a:pos x="60" y="70"/>
              </a:cxn>
              <a:cxn ang="0">
                <a:pos x="9" y="86"/>
              </a:cxn>
              <a:cxn ang="0">
                <a:pos x="11" y="69"/>
              </a:cxn>
            </a:cxnLst>
            <a:rect l="0" t="0" r="r" b="b"/>
            <a:pathLst>
              <a:path w="148" h="86">
                <a:moveTo>
                  <a:pt x="11" y="69"/>
                </a:moveTo>
                <a:cubicBezTo>
                  <a:pt x="15" y="65"/>
                  <a:pt x="46" y="38"/>
                  <a:pt x="60" y="38"/>
                </a:cubicBezTo>
                <a:cubicBezTo>
                  <a:pt x="73" y="38"/>
                  <a:pt x="84" y="38"/>
                  <a:pt x="86" y="34"/>
                </a:cubicBezTo>
                <a:cubicBezTo>
                  <a:pt x="88" y="31"/>
                  <a:pt x="98" y="14"/>
                  <a:pt x="113" y="14"/>
                </a:cubicBezTo>
                <a:cubicBezTo>
                  <a:pt x="127" y="14"/>
                  <a:pt x="133" y="6"/>
                  <a:pt x="137" y="5"/>
                </a:cubicBezTo>
                <a:cubicBezTo>
                  <a:pt x="142" y="4"/>
                  <a:pt x="145" y="0"/>
                  <a:pt x="146" y="9"/>
                </a:cubicBezTo>
                <a:cubicBezTo>
                  <a:pt x="148" y="18"/>
                  <a:pt x="139" y="24"/>
                  <a:pt x="125" y="29"/>
                </a:cubicBezTo>
                <a:cubicBezTo>
                  <a:pt x="112" y="33"/>
                  <a:pt x="82" y="42"/>
                  <a:pt x="80" y="51"/>
                </a:cubicBezTo>
                <a:cubicBezTo>
                  <a:pt x="78" y="60"/>
                  <a:pt x="69" y="67"/>
                  <a:pt x="60" y="70"/>
                </a:cubicBezTo>
                <a:cubicBezTo>
                  <a:pt x="51" y="73"/>
                  <a:pt x="17" y="86"/>
                  <a:pt x="9" y="86"/>
                </a:cubicBezTo>
                <a:cubicBezTo>
                  <a:pt x="2" y="86"/>
                  <a:pt x="0" y="77"/>
                  <a:pt x="11" y="69"/>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3" name="Freeform 13">
            <a:extLst>
              <a:ext uri="{FF2B5EF4-FFF2-40B4-BE49-F238E27FC236}">
                <a16:creationId xmlns:a16="http://schemas.microsoft.com/office/drawing/2014/main" id="{024B5822-439C-A941-A3BB-E3824C8F91FA}"/>
              </a:ext>
            </a:extLst>
          </p:cNvPr>
          <p:cNvSpPr>
            <a:spLocks/>
          </p:cNvSpPr>
          <p:nvPr/>
        </p:nvSpPr>
        <p:spPr bwMode="auto">
          <a:xfrm>
            <a:off x="2910371" y="2503154"/>
            <a:ext cx="230621" cy="255189"/>
          </a:xfrm>
          <a:custGeom>
            <a:avLst/>
            <a:gdLst/>
            <a:ahLst/>
            <a:cxnLst>
              <a:cxn ang="0">
                <a:pos x="43" y="252"/>
              </a:cxn>
              <a:cxn ang="0">
                <a:pos x="6" y="215"/>
              </a:cxn>
              <a:cxn ang="0">
                <a:pos x="12" y="123"/>
              </a:cxn>
              <a:cxn ang="0">
                <a:pos x="35" y="92"/>
              </a:cxn>
              <a:cxn ang="0">
                <a:pos x="23" y="34"/>
              </a:cxn>
              <a:cxn ang="0">
                <a:pos x="86" y="20"/>
              </a:cxn>
              <a:cxn ang="0">
                <a:pos x="158" y="57"/>
              </a:cxn>
              <a:cxn ang="0">
                <a:pos x="187" y="49"/>
              </a:cxn>
              <a:cxn ang="0">
                <a:pos x="228" y="94"/>
              </a:cxn>
              <a:cxn ang="0">
                <a:pos x="141" y="178"/>
              </a:cxn>
              <a:cxn ang="0">
                <a:pos x="112" y="224"/>
              </a:cxn>
              <a:cxn ang="0">
                <a:pos x="75" y="275"/>
              </a:cxn>
              <a:cxn ang="0">
                <a:pos x="43" y="252"/>
              </a:cxn>
            </a:cxnLst>
            <a:rect l="0" t="0" r="r" b="b"/>
            <a:pathLst>
              <a:path w="253" h="281">
                <a:moveTo>
                  <a:pt x="43" y="252"/>
                </a:moveTo>
                <a:cubicBezTo>
                  <a:pt x="43" y="252"/>
                  <a:pt x="3" y="241"/>
                  <a:pt x="6" y="215"/>
                </a:cubicBezTo>
                <a:cubicBezTo>
                  <a:pt x="9" y="189"/>
                  <a:pt x="0" y="143"/>
                  <a:pt x="12" y="123"/>
                </a:cubicBezTo>
                <a:cubicBezTo>
                  <a:pt x="23" y="103"/>
                  <a:pt x="43" y="118"/>
                  <a:pt x="35" y="92"/>
                </a:cubicBezTo>
                <a:cubicBezTo>
                  <a:pt x="26" y="66"/>
                  <a:pt x="12" y="46"/>
                  <a:pt x="23" y="34"/>
                </a:cubicBezTo>
                <a:cubicBezTo>
                  <a:pt x="35" y="23"/>
                  <a:pt x="55" y="0"/>
                  <a:pt x="86" y="20"/>
                </a:cubicBezTo>
                <a:cubicBezTo>
                  <a:pt x="118" y="40"/>
                  <a:pt x="147" y="69"/>
                  <a:pt x="158" y="57"/>
                </a:cubicBezTo>
                <a:cubicBezTo>
                  <a:pt x="170" y="46"/>
                  <a:pt x="167" y="34"/>
                  <a:pt x="187" y="49"/>
                </a:cubicBezTo>
                <a:cubicBezTo>
                  <a:pt x="207" y="63"/>
                  <a:pt x="253" y="74"/>
                  <a:pt x="228" y="94"/>
                </a:cubicBezTo>
                <a:cubicBezTo>
                  <a:pt x="202" y="115"/>
                  <a:pt x="147" y="163"/>
                  <a:pt x="141" y="178"/>
                </a:cubicBezTo>
                <a:cubicBezTo>
                  <a:pt x="135" y="192"/>
                  <a:pt x="115" y="198"/>
                  <a:pt x="112" y="224"/>
                </a:cubicBezTo>
                <a:cubicBezTo>
                  <a:pt x="110" y="250"/>
                  <a:pt x="92" y="281"/>
                  <a:pt x="75" y="275"/>
                </a:cubicBezTo>
                <a:cubicBezTo>
                  <a:pt x="58" y="270"/>
                  <a:pt x="43" y="252"/>
                  <a:pt x="43" y="252"/>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4" name="Freeform 14">
            <a:extLst>
              <a:ext uri="{FF2B5EF4-FFF2-40B4-BE49-F238E27FC236}">
                <a16:creationId xmlns:a16="http://schemas.microsoft.com/office/drawing/2014/main" id="{AD1AAF08-1295-F44F-828A-6350FBFFA8BD}"/>
              </a:ext>
            </a:extLst>
          </p:cNvPr>
          <p:cNvSpPr>
            <a:spLocks/>
          </p:cNvSpPr>
          <p:nvPr/>
        </p:nvSpPr>
        <p:spPr bwMode="auto">
          <a:xfrm>
            <a:off x="3064911" y="2604595"/>
            <a:ext cx="320175" cy="297192"/>
          </a:xfrm>
          <a:custGeom>
            <a:avLst/>
            <a:gdLst/>
            <a:ahLst/>
            <a:cxnLst>
              <a:cxn ang="0">
                <a:pos x="78" y="11"/>
              </a:cxn>
              <a:cxn ang="0">
                <a:pos x="98" y="57"/>
              </a:cxn>
              <a:cxn ang="0">
                <a:pos x="144" y="60"/>
              </a:cxn>
              <a:cxn ang="0">
                <a:pos x="184" y="57"/>
              </a:cxn>
              <a:cxn ang="0">
                <a:pos x="210" y="97"/>
              </a:cxn>
              <a:cxn ang="0">
                <a:pos x="222" y="37"/>
              </a:cxn>
              <a:cxn ang="0">
                <a:pos x="279" y="80"/>
              </a:cxn>
              <a:cxn ang="0">
                <a:pos x="348" y="201"/>
              </a:cxn>
              <a:cxn ang="0">
                <a:pos x="328" y="264"/>
              </a:cxn>
              <a:cxn ang="0">
                <a:pos x="331" y="301"/>
              </a:cxn>
              <a:cxn ang="0">
                <a:pos x="250" y="284"/>
              </a:cxn>
              <a:cxn ang="0">
                <a:pos x="141" y="324"/>
              </a:cxn>
              <a:cxn ang="0">
                <a:pos x="86" y="293"/>
              </a:cxn>
              <a:cxn ang="0">
                <a:pos x="32" y="250"/>
              </a:cxn>
              <a:cxn ang="0">
                <a:pos x="95" y="227"/>
              </a:cxn>
              <a:cxn ang="0">
                <a:pos x="52" y="184"/>
              </a:cxn>
              <a:cxn ang="0">
                <a:pos x="9" y="143"/>
              </a:cxn>
              <a:cxn ang="0">
                <a:pos x="0" y="123"/>
              </a:cxn>
              <a:cxn ang="0">
                <a:pos x="20" y="51"/>
              </a:cxn>
              <a:cxn ang="0">
                <a:pos x="78" y="11"/>
              </a:cxn>
            </a:cxnLst>
            <a:rect l="0" t="0" r="r" b="b"/>
            <a:pathLst>
              <a:path w="351" h="327">
                <a:moveTo>
                  <a:pt x="78" y="11"/>
                </a:moveTo>
                <a:cubicBezTo>
                  <a:pt x="86" y="23"/>
                  <a:pt x="81" y="69"/>
                  <a:pt x="98" y="57"/>
                </a:cubicBezTo>
                <a:cubicBezTo>
                  <a:pt x="115" y="46"/>
                  <a:pt x="129" y="43"/>
                  <a:pt x="144" y="60"/>
                </a:cubicBezTo>
                <a:cubicBezTo>
                  <a:pt x="158" y="77"/>
                  <a:pt x="176" y="49"/>
                  <a:pt x="184" y="57"/>
                </a:cubicBezTo>
                <a:cubicBezTo>
                  <a:pt x="193" y="66"/>
                  <a:pt x="184" y="97"/>
                  <a:pt x="210" y="97"/>
                </a:cubicBezTo>
                <a:cubicBezTo>
                  <a:pt x="236" y="97"/>
                  <a:pt x="193" y="43"/>
                  <a:pt x="222" y="37"/>
                </a:cubicBezTo>
                <a:cubicBezTo>
                  <a:pt x="250" y="31"/>
                  <a:pt x="265" y="54"/>
                  <a:pt x="279" y="80"/>
                </a:cubicBezTo>
                <a:cubicBezTo>
                  <a:pt x="294" y="106"/>
                  <a:pt x="345" y="155"/>
                  <a:pt x="348" y="201"/>
                </a:cubicBezTo>
                <a:cubicBezTo>
                  <a:pt x="351" y="247"/>
                  <a:pt x="314" y="247"/>
                  <a:pt x="328" y="264"/>
                </a:cubicBezTo>
                <a:cubicBezTo>
                  <a:pt x="343" y="281"/>
                  <a:pt x="345" y="298"/>
                  <a:pt x="331" y="301"/>
                </a:cubicBezTo>
                <a:cubicBezTo>
                  <a:pt x="317" y="304"/>
                  <a:pt x="276" y="270"/>
                  <a:pt x="250" y="284"/>
                </a:cubicBezTo>
                <a:cubicBezTo>
                  <a:pt x="224" y="298"/>
                  <a:pt x="173" y="327"/>
                  <a:pt x="141" y="324"/>
                </a:cubicBezTo>
                <a:cubicBezTo>
                  <a:pt x="109" y="321"/>
                  <a:pt x="86" y="293"/>
                  <a:pt x="86" y="293"/>
                </a:cubicBezTo>
                <a:cubicBezTo>
                  <a:pt x="86" y="293"/>
                  <a:pt x="34" y="264"/>
                  <a:pt x="32" y="250"/>
                </a:cubicBezTo>
                <a:cubicBezTo>
                  <a:pt x="29" y="235"/>
                  <a:pt x="75" y="235"/>
                  <a:pt x="95" y="227"/>
                </a:cubicBezTo>
                <a:cubicBezTo>
                  <a:pt x="115" y="218"/>
                  <a:pt x="81" y="186"/>
                  <a:pt x="52" y="184"/>
                </a:cubicBezTo>
                <a:cubicBezTo>
                  <a:pt x="23" y="181"/>
                  <a:pt x="6" y="152"/>
                  <a:pt x="9" y="143"/>
                </a:cubicBezTo>
                <a:cubicBezTo>
                  <a:pt x="11" y="135"/>
                  <a:pt x="0" y="138"/>
                  <a:pt x="0" y="123"/>
                </a:cubicBezTo>
                <a:cubicBezTo>
                  <a:pt x="0" y="109"/>
                  <a:pt x="11" y="57"/>
                  <a:pt x="20" y="51"/>
                </a:cubicBezTo>
                <a:cubicBezTo>
                  <a:pt x="29" y="46"/>
                  <a:pt x="69" y="0"/>
                  <a:pt x="78" y="11"/>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5" name="Freeform 15">
            <a:extLst>
              <a:ext uri="{FF2B5EF4-FFF2-40B4-BE49-F238E27FC236}">
                <a16:creationId xmlns:a16="http://schemas.microsoft.com/office/drawing/2014/main" id="{886C2EFB-20C1-5742-A3ED-1D116ADDBCD1}"/>
              </a:ext>
            </a:extLst>
          </p:cNvPr>
          <p:cNvSpPr>
            <a:spLocks/>
          </p:cNvSpPr>
          <p:nvPr/>
        </p:nvSpPr>
        <p:spPr bwMode="auto">
          <a:xfrm>
            <a:off x="3377160" y="2568140"/>
            <a:ext cx="114914" cy="190203"/>
          </a:xfrm>
          <a:custGeom>
            <a:avLst/>
            <a:gdLst/>
            <a:ahLst/>
            <a:cxnLst>
              <a:cxn ang="0">
                <a:pos x="20" y="28"/>
              </a:cxn>
              <a:cxn ang="0">
                <a:pos x="60" y="5"/>
              </a:cxn>
              <a:cxn ang="0">
                <a:pos x="115" y="28"/>
              </a:cxn>
              <a:cxn ang="0">
                <a:pos x="106" y="83"/>
              </a:cxn>
              <a:cxn ang="0">
                <a:pos x="121" y="132"/>
              </a:cxn>
              <a:cxn ang="0">
                <a:pos x="92" y="183"/>
              </a:cxn>
              <a:cxn ang="0">
                <a:pos x="49" y="129"/>
              </a:cxn>
              <a:cxn ang="0">
                <a:pos x="8" y="86"/>
              </a:cxn>
              <a:cxn ang="0">
                <a:pos x="37" y="68"/>
              </a:cxn>
              <a:cxn ang="0">
                <a:pos x="20" y="28"/>
              </a:cxn>
            </a:cxnLst>
            <a:rect l="0" t="0" r="r" b="b"/>
            <a:pathLst>
              <a:path w="126" h="209">
                <a:moveTo>
                  <a:pt x="20" y="28"/>
                </a:moveTo>
                <a:cubicBezTo>
                  <a:pt x="20" y="28"/>
                  <a:pt x="28" y="0"/>
                  <a:pt x="60" y="5"/>
                </a:cubicBezTo>
                <a:cubicBezTo>
                  <a:pt x="92" y="11"/>
                  <a:pt x="121" y="8"/>
                  <a:pt x="115" y="28"/>
                </a:cubicBezTo>
                <a:cubicBezTo>
                  <a:pt x="109" y="48"/>
                  <a:pt x="86" y="66"/>
                  <a:pt x="106" y="83"/>
                </a:cubicBezTo>
                <a:cubicBezTo>
                  <a:pt x="126" y="100"/>
                  <a:pt x="123" y="120"/>
                  <a:pt x="121" y="132"/>
                </a:cubicBezTo>
                <a:cubicBezTo>
                  <a:pt x="118" y="143"/>
                  <a:pt x="109" y="209"/>
                  <a:pt x="92" y="183"/>
                </a:cubicBezTo>
                <a:cubicBezTo>
                  <a:pt x="74" y="158"/>
                  <a:pt x="63" y="140"/>
                  <a:pt x="49" y="129"/>
                </a:cubicBezTo>
                <a:cubicBezTo>
                  <a:pt x="34" y="117"/>
                  <a:pt x="0" y="97"/>
                  <a:pt x="8" y="86"/>
                </a:cubicBezTo>
                <a:cubicBezTo>
                  <a:pt x="17" y="74"/>
                  <a:pt x="37" y="68"/>
                  <a:pt x="37" y="68"/>
                </a:cubicBezTo>
                <a:cubicBezTo>
                  <a:pt x="37" y="68"/>
                  <a:pt x="17" y="54"/>
                  <a:pt x="20" y="28"/>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6" name="Freeform 16">
            <a:extLst>
              <a:ext uri="{FF2B5EF4-FFF2-40B4-BE49-F238E27FC236}">
                <a16:creationId xmlns:a16="http://schemas.microsoft.com/office/drawing/2014/main" id="{4E7A7EAC-80C2-1A46-AD81-78C6FB8AE594}"/>
              </a:ext>
            </a:extLst>
          </p:cNvPr>
          <p:cNvSpPr>
            <a:spLocks/>
          </p:cNvSpPr>
          <p:nvPr/>
        </p:nvSpPr>
        <p:spPr bwMode="auto">
          <a:xfrm>
            <a:off x="2965847" y="2263023"/>
            <a:ext cx="146615" cy="150577"/>
          </a:xfrm>
          <a:custGeom>
            <a:avLst/>
            <a:gdLst/>
            <a:ahLst/>
            <a:cxnLst>
              <a:cxn ang="0">
                <a:pos x="14" y="114"/>
              </a:cxn>
              <a:cxn ang="0">
                <a:pos x="69" y="43"/>
              </a:cxn>
              <a:cxn ang="0">
                <a:pos x="129" y="17"/>
              </a:cxn>
              <a:cxn ang="0">
                <a:pos x="155" y="20"/>
              </a:cxn>
              <a:cxn ang="0">
                <a:pos x="143" y="80"/>
              </a:cxn>
              <a:cxn ang="0">
                <a:pos x="118" y="123"/>
              </a:cxn>
              <a:cxn ang="0">
                <a:pos x="69" y="132"/>
              </a:cxn>
              <a:cxn ang="0">
                <a:pos x="40" y="160"/>
              </a:cxn>
              <a:cxn ang="0">
                <a:pos x="14" y="114"/>
              </a:cxn>
            </a:cxnLst>
            <a:rect l="0" t="0" r="r" b="b"/>
            <a:pathLst>
              <a:path w="161" h="166">
                <a:moveTo>
                  <a:pt x="14" y="114"/>
                </a:moveTo>
                <a:cubicBezTo>
                  <a:pt x="14" y="114"/>
                  <a:pt x="46" y="51"/>
                  <a:pt x="69" y="43"/>
                </a:cubicBezTo>
                <a:cubicBezTo>
                  <a:pt x="92" y="34"/>
                  <a:pt x="129" y="17"/>
                  <a:pt x="129" y="17"/>
                </a:cubicBezTo>
                <a:cubicBezTo>
                  <a:pt x="129" y="17"/>
                  <a:pt x="149" y="0"/>
                  <a:pt x="155" y="20"/>
                </a:cubicBezTo>
                <a:cubicBezTo>
                  <a:pt x="161" y="40"/>
                  <a:pt x="143" y="57"/>
                  <a:pt x="143" y="80"/>
                </a:cubicBezTo>
                <a:cubicBezTo>
                  <a:pt x="143" y="103"/>
                  <a:pt x="138" y="135"/>
                  <a:pt x="118" y="123"/>
                </a:cubicBezTo>
                <a:cubicBezTo>
                  <a:pt x="97" y="111"/>
                  <a:pt x="69" y="114"/>
                  <a:pt x="69" y="132"/>
                </a:cubicBezTo>
                <a:cubicBezTo>
                  <a:pt x="69" y="149"/>
                  <a:pt x="51" y="166"/>
                  <a:pt x="40" y="160"/>
                </a:cubicBezTo>
                <a:cubicBezTo>
                  <a:pt x="28" y="155"/>
                  <a:pt x="0" y="149"/>
                  <a:pt x="14" y="114"/>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7" name="Freeform 17">
            <a:extLst>
              <a:ext uri="{FF2B5EF4-FFF2-40B4-BE49-F238E27FC236}">
                <a16:creationId xmlns:a16="http://schemas.microsoft.com/office/drawing/2014/main" id="{09B9331D-7528-B241-A10A-F86246D35495}"/>
              </a:ext>
            </a:extLst>
          </p:cNvPr>
          <p:cNvSpPr>
            <a:spLocks/>
          </p:cNvSpPr>
          <p:nvPr/>
        </p:nvSpPr>
        <p:spPr bwMode="auto">
          <a:xfrm>
            <a:off x="3083138" y="2314536"/>
            <a:ext cx="236169" cy="216356"/>
          </a:xfrm>
          <a:custGeom>
            <a:avLst/>
            <a:gdLst/>
            <a:ahLst/>
            <a:cxnLst>
              <a:cxn ang="0">
                <a:pos x="81" y="69"/>
              </a:cxn>
              <a:cxn ang="0">
                <a:pos x="153" y="115"/>
              </a:cxn>
              <a:cxn ang="0">
                <a:pos x="170" y="78"/>
              </a:cxn>
              <a:cxn ang="0">
                <a:pos x="184" y="32"/>
              </a:cxn>
              <a:cxn ang="0">
                <a:pos x="222" y="100"/>
              </a:cxn>
              <a:cxn ang="0">
                <a:pos x="242" y="100"/>
              </a:cxn>
              <a:cxn ang="0">
                <a:pos x="236" y="164"/>
              </a:cxn>
              <a:cxn ang="0">
                <a:pos x="161" y="190"/>
              </a:cxn>
              <a:cxn ang="0">
                <a:pos x="72" y="215"/>
              </a:cxn>
              <a:cxn ang="0">
                <a:pos x="66" y="161"/>
              </a:cxn>
              <a:cxn ang="0">
                <a:pos x="9" y="164"/>
              </a:cxn>
              <a:cxn ang="0">
                <a:pos x="23" y="109"/>
              </a:cxn>
              <a:cxn ang="0">
                <a:pos x="38" y="66"/>
              </a:cxn>
              <a:cxn ang="0">
                <a:pos x="81" y="69"/>
              </a:cxn>
            </a:cxnLst>
            <a:rect l="0" t="0" r="r" b="b"/>
            <a:pathLst>
              <a:path w="259" h="238">
                <a:moveTo>
                  <a:pt x="81" y="69"/>
                </a:moveTo>
                <a:cubicBezTo>
                  <a:pt x="81" y="69"/>
                  <a:pt x="124" y="106"/>
                  <a:pt x="153" y="115"/>
                </a:cubicBezTo>
                <a:cubicBezTo>
                  <a:pt x="181" y="123"/>
                  <a:pt x="170" y="106"/>
                  <a:pt x="170" y="78"/>
                </a:cubicBezTo>
                <a:cubicBezTo>
                  <a:pt x="170" y="49"/>
                  <a:pt x="164" y="0"/>
                  <a:pt x="184" y="32"/>
                </a:cubicBezTo>
                <a:cubicBezTo>
                  <a:pt x="205" y="63"/>
                  <a:pt x="202" y="100"/>
                  <a:pt x="222" y="100"/>
                </a:cubicBezTo>
                <a:cubicBezTo>
                  <a:pt x="242" y="100"/>
                  <a:pt x="230" y="75"/>
                  <a:pt x="242" y="100"/>
                </a:cubicBezTo>
                <a:cubicBezTo>
                  <a:pt x="253" y="126"/>
                  <a:pt x="259" y="158"/>
                  <a:pt x="236" y="164"/>
                </a:cubicBezTo>
                <a:cubicBezTo>
                  <a:pt x="213" y="169"/>
                  <a:pt x="179" y="169"/>
                  <a:pt x="161" y="190"/>
                </a:cubicBezTo>
                <a:cubicBezTo>
                  <a:pt x="144" y="210"/>
                  <a:pt x="75" y="238"/>
                  <a:pt x="72" y="215"/>
                </a:cubicBezTo>
                <a:cubicBezTo>
                  <a:pt x="69" y="192"/>
                  <a:pt x="81" y="155"/>
                  <a:pt x="66" y="161"/>
                </a:cubicBezTo>
                <a:cubicBezTo>
                  <a:pt x="52" y="167"/>
                  <a:pt x="17" y="190"/>
                  <a:pt x="9" y="164"/>
                </a:cubicBezTo>
                <a:cubicBezTo>
                  <a:pt x="0" y="138"/>
                  <a:pt x="12" y="118"/>
                  <a:pt x="23" y="109"/>
                </a:cubicBezTo>
                <a:cubicBezTo>
                  <a:pt x="35" y="100"/>
                  <a:pt x="38" y="66"/>
                  <a:pt x="38" y="66"/>
                </a:cubicBezTo>
                <a:cubicBezTo>
                  <a:pt x="38" y="66"/>
                  <a:pt x="52" y="40"/>
                  <a:pt x="81" y="69"/>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8" name="Freeform 18">
            <a:extLst>
              <a:ext uri="{FF2B5EF4-FFF2-40B4-BE49-F238E27FC236}">
                <a16:creationId xmlns:a16="http://schemas.microsoft.com/office/drawing/2014/main" id="{D0A61901-2522-8A4E-941F-CFF414761B83}"/>
              </a:ext>
            </a:extLst>
          </p:cNvPr>
          <p:cNvSpPr>
            <a:spLocks/>
          </p:cNvSpPr>
          <p:nvPr/>
        </p:nvSpPr>
        <p:spPr bwMode="auto">
          <a:xfrm>
            <a:off x="3626009" y="2565762"/>
            <a:ext cx="575364" cy="676805"/>
          </a:xfrm>
          <a:custGeom>
            <a:avLst/>
            <a:gdLst/>
            <a:ahLst/>
            <a:cxnLst>
              <a:cxn ang="0">
                <a:pos x="32" y="31"/>
              </a:cxn>
              <a:cxn ang="0">
                <a:pos x="20" y="189"/>
              </a:cxn>
              <a:cxn ang="0">
                <a:pos x="63" y="258"/>
              </a:cxn>
              <a:cxn ang="0">
                <a:pos x="144" y="275"/>
              </a:cxn>
              <a:cxn ang="0">
                <a:pos x="210" y="270"/>
              </a:cxn>
              <a:cxn ang="0">
                <a:pos x="236" y="258"/>
              </a:cxn>
              <a:cxn ang="0">
                <a:pos x="357" y="376"/>
              </a:cxn>
              <a:cxn ang="0">
                <a:pos x="380" y="439"/>
              </a:cxn>
              <a:cxn ang="0">
                <a:pos x="349" y="505"/>
              </a:cxn>
              <a:cxn ang="0">
                <a:pos x="343" y="554"/>
              </a:cxn>
              <a:cxn ang="0">
                <a:pos x="277" y="580"/>
              </a:cxn>
              <a:cxn ang="0">
                <a:pos x="349" y="597"/>
              </a:cxn>
              <a:cxn ang="0">
                <a:pos x="418" y="657"/>
              </a:cxn>
              <a:cxn ang="0">
                <a:pos x="524" y="723"/>
              </a:cxn>
              <a:cxn ang="0">
                <a:pos x="481" y="640"/>
              </a:cxn>
              <a:cxn ang="0">
                <a:pos x="547" y="675"/>
              </a:cxn>
              <a:cxn ang="0">
                <a:pos x="556" y="623"/>
              </a:cxn>
              <a:cxn ang="0">
                <a:pos x="490" y="531"/>
              </a:cxn>
              <a:cxn ang="0">
                <a:pos x="527" y="499"/>
              </a:cxn>
              <a:cxn ang="0">
                <a:pos x="570" y="560"/>
              </a:cxn>
              <a:cxn ang="0">
                <a:pos x="596" y="517"/>
              </a:cxn>
              <a:cxn ang="0">
                <a:pos x="613" y="471"/>
              </a:cxn>
              <a:cxn ang="0">
                <a:pos x="559" y="430"/>
              </a:cxn>
              <a:cxn ang="0">
                <a:pos x="504" y="382"/>
              </a:cxn>
              <a:cxn ang="0">
                <a:pos x="481" y="318"/>
              </a:cxn>
              <a:cxn ang="0">
                <a:pos x="472" y="258"/>
              </a:cxn>
              <a:cxn ang="0">
                <a:pos x="418" y="229"/>
              </a:cxn>
              <a:cxn ang="0">
                <a:pos x="403" y="186"/>
              </a:cxn>
              <a:cxn ang="0">
                <a:pos x="351" y="161"/>
              </a:cxn>
              <a:cxn ang="0">
                <a:pos x="300" y="100"/>
              </a:cxn>
              <a:cxn ang="0">
                <a:pos x="300" y="54"/>
              </a:cxn>
              <a:cxn ang="0">
                <a:pos x="222" y="11"/>
              </a:cxn>
              <a:cxn ang="0">
                <a:pos x="138" y="20"/>
              </a:cxn>
              <a:cxn ang="0">
                <a:pos x="86" y="117"/>
              </a:cxn>
              <a:cxn ang="0">
                <a:pos x="95" y="17"/>
              </a:cxn>
              <a:cxn ang="0">
                <a:pos x="32" y="31"/>
              </a:cxn>
            </a:cxnLst>
            <a:rect l="0" t="0" r="r" b="b"/>
            <a:pathLst>
              <a:path w="631" h="744">
                <a:moveTo>
                  <a:pt x="32" y="31"/>
                </a:moveTo>
                <a:cubicBezTo>
                  <a:pt x="30" y="40"/>
                  <a:pt x="0" y="166"/>
                  <a:pt x="20" y="189"/>
                </a:cubicBezTo>
                <a:cubicBezTo>
                  <a:pt x="40" y="212"/>
                  <a:pt x="35" y="258"/>
                  <a:pt x="63" y="258"/>
                </a:cubicBezTo>
                <a:cubicBezTo>
                  <a:pt x="92" y="258"/>
                  <a:pt x="121" y="270"/>
                  <a:pt x="144" y="275"/>
                </a:cubicBezTo>
                <a:cubicBezTo>
                  <a:pt x="167" y="281"/>
                  <a:pt x="202" y="278"/>
                  <a:pt x="210" y="270"/>
                </a:cubicBezTo>
                <a:cubicBezTo>
                  <a:pt x="219" y="261"/>
                  <a:pt x="187" y="227"/>
                  <a:pt x="236" y="258"/>
                </a:cubicBezTo>
                <a:cubicBezTo>
                  <a:pt x="285" y="290"/>
                  <a:pt x="346" y="353"/>
                  <a:pt x="357" y="376"/>
                </a:cubicBezTo>
                <a:cubicBezTo>
                  <a:pt x="369" y="399"/>
                  <a:pt x="392" y="405"/>
                  <a:pt x="380" y="439"/>
                </a:cubicBezTo>
                <a:cubicBezTo>
                  <a:pt x="369" y="474"/>
                  <a:pt x="340" y="479"/>
                  <a:pt x="349" y="505"/>
                </a:cubicBezTo>
                <a:cubicBezTo>
                  <a:pt x="357" y="531"/>
                  <a:pt x="369" y="548"/>
                  <a:pt x="343" y="554"/>
                </a:cubicBezTo>
                <a:cubicBezTo>
                  <a:pt x="317" y="560"/>
                  <a:pt x="256" y="542"/>
                  <a:pt x="277" y="580"/>
                </a:cubicBezTo>
                <a:cubicBezTo>
                  <a:pt x="297" y="617"/>
                  <a:pt x="328" y="588"/>
                  <a:pt x="349" y="597"/>
                </a:cubicBezTo>
                <a:cubicBezTo>
                  <a:pt x="369" y="606"/>
                  <a:pt x="395" y="637"/>
                  <a:pt x="418" y="657"/>
                </a:cubicBezTo>
                <a:cubicBezTo>
                  <a:pt x="441" y="677"/>
                  <a:pt x="524" y="744"/>
                  <a:pt x="524" y="723"/>
                </a:cubicBezTo>
                <a:cubicBezTo>
                  <a:pt x="524" y="703"/>
                  <a:pt x="441" y="634"/>
                  <a:pt x="481" y="640"/>
                </a:cubicBezTo>
                <a:cubicBezTo>
                  <a:pt x="521" y="646"/>
                  <a:pt x="524" y="680"/>
                  <a:pt x="547" y="675"/>
                </a:cubicBezTo>
                <a:cubicBezTo>
                  <a:pt x="570" y="669"/>
                  <a:pt x="562" y="632"/>
                  <a:pt x="556" y="623"/>
                </a:cubicBezTo>
                <a:cubicBezTo>
                  <a:pt x="550" y="614"/>
                  <a:pt x="487" y="557"/>
                  <a:pt x="490" y="531"/>
                </a:cubicBezTo>
                <a:cubicBezTo>
                  <a:pt x="492" y="505"/>
                  <a:pt x="513" y="471"/>
                  <a:pt x="527" y="499"/>
                </a:cubicBezTo>
                <a:cubicBezTo>
                  <a:pt x="541" y="528"/>
                  <a:pt x="556" y="565"/>
                  <a:pt x="570" y="560"/>
                </a:cubicBezTo>
                <a:cubicBezTo>
                  <a:pt x="585" y="554"/>
                  <a:pt x="593" y="531"/>
                  <a:pt x="596" y="517"/>
                </a:cubicBezTo>
                <a:cubicBezTo>
                  <a:pt x="599" y="502"/>
                  <a:pt x="631" y="491"/>
                  <a:pt x="613" y="471"/>
                </a:cubicBezTo>
                <a:cubicBezTo>
                  <a:pt x="596" y="451"/>
                  <a:pt x="579" y="448"/>
                  <a:pt x="559" y="430"/>
                </a:cubicBezTo>
                <a:cubicBezTo>
                  <a:pt x="539" y="413"/>
                  <a:pt x="510" y="405"/>
                  <a:pt x="504" y="382"/>
                </a:cubicBezTo>
                <a:cubicBezTo>
                  <a:pt x="498" y="359"/>
                  <a:pt x="472" y="353"/>
                  <a:pt x="481" y="318"/>
                </a:cubicBezTo>
                <a:cubicBezTo>
                  <a:pt x="490" y="284"/>
                  <a:pt x="498" y="264"/>
                  <a:pt x="472" y="258"/>
                </a:cubicBezTo>
                <a:cubicBezTo>
                  <a:pt x="446" y="252"/>
                  <a:pt x="423" y="244"/>
                  <a:pt x="418" y="229"/>
                </a:cubicBezTo>
                <a:cubicBezTo>
                  <a:pt x="412" y="215"/>
                  <a:pt x="403" y="186"/>
                  <a:pt x="403" y="186"/>
                </a:cubicBezTo>
                <a:cubicBezTo>
                  <a:pt x="403" y="186"/>
                  <a:pt x="354" y="169"/>
                  <a:pt x="351" y="161"/>
                </a:cubicBezTo>
                <a:cubicBezTo>
                  <a:pt x="349" y="152"/>
                  <a:pt x="302" y="112"/>
                  <a:pt x="300" y="100"/>
                </a:cubicBezTo>
                <a:cubicBezTo>
                  <a:pt x="297" y="89"/>
                  <a:pt x="302" y="63"/>
                  <a:pt x="300" y="54"/>
                </a:cubicBezTo>
                <a:cubicBezTo>
                  <a:pt x="297" y="46"/>
                  <a:pt x="251" y="17"/>
                  <a:pt x="222" y="11"/>
                </a:cubicBezTo>
                <a:cubicBezTo>
                  <a:pt x="193" y="5"/>
                  <a:pt x="144" y="0"/>
                  <a:pt x="138" y="20"/>
                </a:cubicBezTo>
                <a:cubicBezTo>
                  <a:pt x="133" y="40"/>
                  <a:pt x="89" y="143"/>
                  <a:pt x="86" y="117"/>
                </a:cubicBezTo>
                <a:cubicBezTo>
                  <a:pt x="84" y="92"/>
                  <a:pt x="112" y="20"/>
                  <a:pt x="95" y="17"/>
                </a:cubicBezTo>
                <a:cubicBezTo>
                  <a:pt x="78" y="14"/>
                  <a:pt x="38" y="8"/>
                  <a:pt x="32" y="31"/>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89" name="Freeform 19">
            <a:extLst>
              <a:ext uri="{FF2B5EF4-FFF2-40B4-BE49-F238E27FC236}">
                <a16:creationId xmlns:a16="http://schemas.microsoft.com/office/drawing/2014/main" id="{A21A6C36-907E-E34D-9871-F3F59565E074}"/>
              </a:ext>
            </a:extLst>
          </p:cNvPr>
          <p:cNvSpPr>
            <a:spLocks/>
          </p:cNvSpPr>
          <p:nvPr/>
        </p:nvSpPr>
        <p:spPr bwMode="auto">
          <a:xfrm>
            <a:off x="3387463" y="2338312"/>
            <a:ext cx="86384" cy="146615"/>
          </a:xfrm>
          <a:custGeom>
            <a:avLst/>
            <a:gdLst/>
            <a:ahLst/>
            <a:cxnLst>
              <a:cxn ang="0">
                <a:pos x="38" y="43"/>
              </a:cxn>
              <a:cxn ang="0">
                <a:pos x="58" y="3"/>
              </a:cxn>
              <a:cxn ang="0">
                <a:pos x="89" y="34"/>
              </a:cxn>
              <a:cxn ang="0">
                <a:pos x="86" y="120"/>
              </a:cxn>
              <a:cxn ang="0">
                <a:pos x="40" y="141"/>
              </a:cxn>
              <a:cxn ang="0">
                <a:pos x="12" y="95"/>
              </a:cxn>
              <a:cxn ang="0">
                <a:pos x="38" y="43"/>
              </a:cxn>
            </a:cxnLst>
            <a:rect l="0" t="0" r="r" b="b"/>
            <a:pathLst>
              <a:path w="95" h="161">
                <a:moveTo>
                  <a:pt x="38" y="43"/>
                </a:moveTo>
                <a:cubicBezTo>
                  <a:pt x="66" y="51"/>
                  <a:pt x="35" y="0"/>
                  <a:pt x="58" y="3"/>
                </a:cubicBezTo>
                <a:cubicBezTo>
                  <a:pt x="81" y="6"/>
                  <a:pt x="84" y="11"/>
                  <a:pt x="89" y="34"/>
                </a:cubicBezTo>
                <a:cubicBezTo>
                  <a:pt x="95" y="57"/>
                  <a:pt x="84" y="103"/>
                  <a:pt x="86" y="120"/>
                </a:cubicBezTo>
                <a:cubicBezTo>
                  <a:pt x="89" y="138"/>
                  <a:pt x="40" y="161"/>
                  <a:pt x="40" y="141"/>
                </a:cubicBezTo>
                <a:cubicBezTo>
                  <a:pt x="40" y="120"/>
                  <a:pt x="23" y="103"/>
                  <a:pt x="12" y="95"/>
                </a:cubicBezTo>
                <a:cubicBezTo>
                  <a:pt x="0" y="86"/>
                  <a:pt x="6" y="34"/>
                  <a:pt x="38" y="43"/>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0" name="Freeform 20">
            <a:extLst>
              <a:ext uri="{FF2B5EF4-FFF2-40B4-BE49-F238E27FC236}">
                <a16:creationId xmlns:a16="http://schemas.microsoft.com/office/drawing/2014/main" id="{52FACA6C-C085-BB43-B360-F36BE26E69AE}"/>
              </a:ext>
            </a:extLst>
          </p:cNvPr>
          <p:cNvSpPr>
            <a:spLocks/>
          </p:cNvSpPr>
          <p:nvPr/>
        </p:nvSpPr>
        <p:spPr bwMode="auto">
          <a:xfrm>
            <a:off x="3506340" y="2426280"/>
            <a:ext cx="53891" cy="84006"/>
          </a:xfrm>
          <a:custGeom>
            <a:avLst/>
            <a:gdLst/>
            <a:ahLst/>
            <a:cxnLst>
              <a:cxn ang="0">
                <a:pos x="20" y="9"/>
              </a:cxn>
              <a:cxn ang="0">
                <a:pos x="11" y="52"/>
              </a:cxn>
              <a:cxn ang="0">
                <a:pos x="49" y="78"/>
              </a:cxn>
              <a:cxn ang="0">
                <a:pos x="20" y="9"/>
              </a:cxn>
            </a:cxnLst>
            <a:rect l="0" t="0" r="r" b="b"/>
            <a:pathLst>
              <a:path w="60" h="92">
                <a:moveTo>
                  <a:pt x="20" y="9"/>
                </a:moveTo>
                <a:cubicBezTo>
                  <a:pt x="8" y="12"/>
                  <a:pt x="0" y="41"/>
                  <a:pt x="11" y="52"/>
                </a:cubicBezTo>
                <a:cubicBezTo>
                  <a:pt x="23" y="64"/>
                  <a:pt x="40" y="92"/>
                  <a:pt x="49" y="78"/>
                </a:cubicBezTo>
                <a:cubicBezTo>
                  <a:pt x="57" y="64"/>
                  <a:pt x="60" y="0"/>
                  <a:pt x="20" y="9"/>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1" name="Freeform 21">
            <a:extLst>
              <a:ext uri="{FF2B5EF4-FFF2-40B4-BE49-F238E27FC236}">
                <a16:creationId xmlns:a16="http://schemas.microsoft.com/office/drawing/2014/main" id="{0CD5752B-6F5E-0F4F-BAEF-FCAA7C3E4CEA}"/>
              </a:ext>
            </a:extLst>
          </p:cNvPr>
          <p:cNvSpPr>
            <a:spLocks/>
          </p:cNvSpPr>
          <p:nvPr/>
        </p:nvSpPr>
        <p:spPr bwMode="auto">
          <a:xfrm>
            <a:off x="3495244" y="1554517"/>
            <a:ext cx="700580" cy="955769"/>
          </a:xfrm>
          <a:custGeom>
            <a:avLst/>
            <a:gdLst/>
            <a:ahLst/>
            <a:cxnLst>
              <a:cxn ang="0">
                <a:pos x="63" y="893"/>
              </a:cxn>
              <a:cxn ang="0">
                <a:pos x="112" y="1034"/>
              </a:cxn>
              <a:cxn ang="0">
                <a:pos x="179" y="1043"/>
              </a:cxn>
              <a:cxn ang="0">
                <a:pos x="311" y="1046"/>
              </a:cxn>
              <a:cxn ang="0">
                <a:pos x="357" y="977"/>
              </a:cxn>
              <a:cxn ang="0">
                <a:pos x="219" y="962"/>
              </a:cxn>
              <a:cxn ang="0">
                <a:pos x="136" y="925"/>
              </a:cxn>
              <a:cxn ang="0">
                <a:pos x="130" y="882"/>
              </a:cxn>
              <a:cxn ang="0">
                <a:pos x="277" y="876"/>
              </a:cxn>
              <a:cxn ang="0">
                <a:pos x="383" y="876"/>
              </a:cxn>
              <a:cxn ang="0">
                <a:pos x="346" y="816"/>
              </a:cxn>
              <a:cxn ang="0">
                <a:pos x="400" y="738"/>
              </a:cxn>
              <a:cxn ang="0">
                <a:pos x="452" y="658"/>
              </a:cxn>
              <a:cxn ang="0">
                <a:pos x="432" y="606"/>
              </a:cxn>
              <a:cxn ang="0">
                <a:pos x="467" y="537"/>
              </a:cxn>
              <a:cxn ang="0">
                <a:pos x="521" y="517"/>
              </a:cxn>
              <a:cxn ang="0">
                <a:pos x="530" y="474"/>
              </a:cxn>
              <a:cxn ang="0">
                <a:pos x="573" y="422"/>
              </a:cxn>
              <a:cxn ang="0">
                <a:pos x="691" y="267"/>
              </a:cxn>
              <a:cxn ang="0">
                <a:pos x="683" y="233"/>
              </a:cxn>
              <a:cxn ang="0">
                <a:pos x="769" y="106"/>
              </a:cxn>
              <a:cxn ang="0">
                <a:pos x="688" y="35"/>
              </a:cxn>
              <a:cxn ang="0">
                <a:pos x="634" y="17"/>
              </a:cxn>
              <a:cxn ang="0">
                <a:pos x="516" y="3"/>
              </a:cxn>
              <a:cxn ang="0">
                <a:pos x="458" y="3"/>
              </a:cxn>
              <a:cxn ang="0">
                <a:pos x="435" y="58"/>
              </a:cxn>
              <a:cxn ang="0">
                <a:pos x="372" y="37"/>
              </a:cxn>
              <a:cxn ang="0">
                <a:pos x="337" y="89"/>
              </a:cxn>
              <a:cxn ang="0">
                <a:pos x="303" y="129"/>
              </a:cxn>
              <a:cxn ang="0">
                <a:pos x="285" y="158"/>
              </a:cxn>
              <a:cxn ang="0">
                <a:pos x="216" y="158"/>
              </a:cxn>
              <a:cxn ang="0">
                <a:pos x="187" y="193"/>
              </a:cxn>
              <a:cxn ang="0">
                <a:pos x="110" y="233"/>
              </a:cxn>
              <a:cxn ang="0">
                <a:pos x="150" y="287"/>
              </a:cxn>
              <a:cxn ang="0">
                <a:pos x="196" y="325"/>
              </a:cxn>
              <a:cxn ang="0">
                <a:pos x="228" y="336"/>
              </a:cxn>
              <a:cxn ang="0">
                <a:pos x="228" y="382"/>
              </a:cxn>
              <a:cxn ang="0">
                <a:pos x="317" y="391"/>
              </a:cxn>
              <a:cxn ang="0">
                <a:pos x="403" y="262"/>
              </a:cxn>
              <a:cxn ang="0">
                <a:pos x="412" y="351"/>
              </a:cxn>
              <a:cxn ang="0">
                <a:pos x="349" y="420"/>
              </a:cxn>
              <a:cxn ang="0">
                <a:pos x="337" y="523"/>
              </a:cxn>
              <a:cxn ang="0">
                <a:pos x="225" y="457"/>
              </a:cxn>
              <a:cxn ang="0">
                <a:pos x="190" y="474"/>
              </a:cxn>
              <a:cxn ang="0">
                <a:pos x="118" y="388"/>
              </a:cxn>
              <a:cxn ang="0">
                <a:pos x="61" y="302"/>
              </a:cxn>
              <a:cxn ang="0">
                <a:pos x="55" y="394"/>
              </a:cxn>
              <a:cxn ang="0">
                <a:pos x="69" y="486"/>
              </a:cxn>
              <a:cxn ang="0">
                <a:pos x="112" y="569"/>
              </a:cxn>
              <a:cxn ang="0">
                <a:pos x="101" y="652"/>
              </a:cxn>
              <a:cxn ang="0">
                <a:pos x="187" y="678"/>
              </a:cxn>
              <a:cxn ang="0">
                <a:pos x="228" y="741"/>
              </a:cxn>
              <a:cxn ang="0">
                <a:pos x="196" y="799"/>
              </a:cxn>
              <a:cxn ang="0">
                <a:pos x="92" y="847"/>
              </a:cxn>
              <a:cxn ang="0">
                <a:pos x="17" y="856"/>
              </a:cxn>
            </a:cxnLst>
            <a:rect l="0" t="0" r="r" b="b"/>
            <a:pathLst>
              <a:path w="769" h="1051">
                <a:moveTo>
                  <a:pt x="17" y="856"/>
                </a:moveTo>
                <a:cubicBezTo>
                  <a:pt x="17" y="856"/>
                  <a:pt x="38" y="882"/>
                  <a:pt x="63" y="893"/>
                </a:cubicBezTo>
                <a:cubicBezTo>
                  <a:pt x="89" y="905"/>
                  <a:pt x="98" y="942"/>
                  <a:pt x="98" y="962"/>
                </a:cubicBezTo>
                <a:cubicBezTo>
                  <a:pt x="98" y="982"/>
                  <a:pt x="95" y="1026"/>
                  <a:pt x="112" y="1034"/>
                </a:cubicBezTo>
                <a:cubicBezTo>
                  <a:pt x="130" y="1043"/>
                  <a:pt x="141" y="1046"/>
                  <a:pt x="150" y="1043"/>
                </a:cubicBezTo>
                <a:cubicBezTo>
                  <a:pt x="158" y="1040"/>
                  <a:pt x="150" y="1034"/>
                  <a:pt x="179" y="1043"/>
                </a:cubicBezTo>
                <a:cubicBezTo>
                  <a:pt x="207" y="1051"/>
                  <a:pt x="248" y="1043"/>
                  <a:pt x="268" y="1043"/>
                </a:cubicBezTo>
                <a:cubicBezTo>
                  <a:pt x="288" y="1043"/>
                  <a:pt x="291" y="1046"/>
                  <a:pt x="311" y="1046"/>
                </a:cubicBezTo>
                <a:cubicBezTo>
                  <a:pt x="331" y="1046"/>
                  <a:pt x="354" y="1043"/>
                  <a:pt x="357" y="1028"/>
                </a:cubicBezTo>
                <a:cubicBezTo>
                  <a:pt x="360" y="1014"/>
                  <a:pt x="354" y="988"/>
                  <a:pt x="357" y="977"/>
                </a:cubicBezTo>
                <a:cubicBezTo>
                  <a:pt x="360" y="965"/>
                  <a:pt x="334" y="945"/>
                  <a:pt x="308" y="942"/>
                </a:cubicBezTo>
                <a:cubicBezTo>
                  <a:pt x="282" y="939"/>
                  <a:pt x="245" y="959"/>
                  <a:pt x="219" y="962"/>
                </a:cubicBezTo>
                <a:cubicBezTo>
                  <a:pt x="193" y="965"/>
                  <a:pt x="158" y="965"/>
                  <a:pt x="150" y="957"/>
                </a:cubicBezTo>
                <a:cubicBezTo>
                  <a:pt x="141" y="948"/>
                  <a:pt x="130" y="942"/>
                  <a:pt x="136" y="925"/>
                </a:cubicBezTo>
                <a:cubicBezTo>
                  <a:pt x="141" y="908"/>
                  <a:pt x="147" y="905"/>
                  <a:pt x="138" y="893"/>
                </a:cubicBezTo>
                <a:cubicBezTo>
                  <a:pt x="130" y="882"/>
                  <a:pt x="112" y="893"/>
                  <a:pt x="130" y="882"/>
                </a:cubicBezTo>
                <a:cubicBezTo>
                  <a:pt x="147" y="870"/>
                  <a:pt x="158" y="879"/>
                  <a:pt x="199" y="885"/>
                </a:cubicBezTo>
                <a:cubicBezTo>
                  <a:pt x="239" y="890"/>
                  <a:pt x="256" y="879"/>
                  <a:pt x="277" y="876"/>
                </a:cubicBezTo>
                <a:cubicBezTo>
                  <a:pt x="297" y="873"/>
                  <a:pt x="300" y="853"/>
                  <a:pt x="323" y="870"/>
                </a:cubicBezTo>
                <a:cubicBezTo>
                  <a:pt x="346" y="888"/>
                  <a:pt x="366" y="888"/>
                  <a:pt x="383" y="876"/>
                </a:cubicBezTo>
                <a:cubicBezTo>
                  <a:pt x="400" y="865"/>
                  <a:pt x="400" y="856"/>
                  <a:pt x="395" y="845"/>
                </a:cubicBezTo>
                <a:cubicBezTo>
                  <a:pt x="389" y="833"/>
                  <a:pt x="334" y="836"/>
                  <a:pt x="346" y="816"/>
                </a:cubicBezTo>
                <a:cubicBezTo>
                  <a:pt x="357" y="796"/>
                  <a:pt x="377" y="793"/>
                  <a:pt x="389" y="784"/>
                </a:cubicBezTo>
                <a:cubicBezTo>
                  <a:pt x="400" y="776"/>
                  <a:pt x="392" y="744"/>
                  <a:pt x="400" y="738"/>
                </a:cubicBezTo>
                <a:cubicBezTo>
                  <a:pt x="409" y="733"/>
                  <a:pt x="446" y="707"/>
                  <a:pt x="446" y="707"/>
                </a:cubicBezTo>
                <a:cubicBezTo>
                  <a:pt x="452" y="658"/>
                  <a:pt x="452" y="658"/>
                  <a:pt x="452" y="658"/>
                </a:cubicBezTo>
                <a:cubicBezTo>
                  <a:pt x="470" y="638"/>
                  <a:pt x="470" y="638"/>
                  <a:pt x="470" y="638"/>
                </a:cubicBezTo>
                <a:cubicBezTo>
                  <a:pt x="432" y="606"/>
                  <a:pt x="432" y="606"/>
                  <a:pt x="432" y="606"/>
                </a:cubicBezTo>
                <a:cubicBezTo>
                  <a:pt x="432" y="606"/>
                  <a:pt x="409" y="566"/>
                  <a:pt x="426" y="557"/>
                </a:cubicBezTo>
                <a:cubicBezTo>
                  <a:pt x="444" y="549"/>
                  <a:pt x="455" y="534"/>
                  <a:pt x="467" y="537"/>
                </a:cubicBezTo>
                <a:cubicBezTo>
                  <a:pt x="478" y="540"/>
                  <a:pt x="487" y="514"/>
                  <a:pt x="487" y="514"/>
                </a:cubicBezTo>
                <a:cubicBezTo>
                  <a:pt x="487" y="514"/>
                  <a:pt x="516" y="503"/>
                  <a:pt x="521" y="517"/>
                </a:cubicBezTo>
                <a:cubicBezTo>
                  <a:pt x="527" y="532"/>
                  <a:pt x="544" y="514"/>
                  <a:pt x="544" y="514"/>
                </a:cubicBezTo>
                <a:cubicBezTo>
                  <a:pt x="530" y="474"/>
                  <a:pt x="530" y="474"/>
                  <a:pt x="530" y="474"/>
                </a:cubicBezTo>
                <a:cubicBezTo>
                  <a:pt x="564" y="440"/>
                  <a:pt x="564" y="440"/>
                  <a:pt x="564" y="440"/>
                </a:cubicBezTo>
                <a:cubicBezTo>
                  <a:pt x="573" y="422"/>
                  <a:pt x="573" y="422"/>
                  <a:pt x="573" y="422"/>
                </a:cubicBezTo>
                <a:cubicBezTo>
                  <a:pt x="573" y="422"/>
                  <a:pt x="605" y="379"/>
                  <a:pt x="622" y="362"/>
                </a:cubicBezTo>
                <a:cubicBezTo>
                  <a:pt x="639" y="345"/>
                  <a:pt x="717" y="262"/>
                  <a:pt x="691" y="267"/>
                </a:cubicBezTo>
                <a:cubicBezTo>
                  <a:pt x="665" y="273"/>
                  <a:pt x="573" y="333"/>
                  <a:pt x="590" y="310"/>
                </a:cubicBezTo>
                <a:cubicBezTo>
                  <a:pt x="608" y="287"/>
                  <a:pt x="677" y="241"/>
                  <a:pt x="683" y="233"/>
                </a:cubicBezTo>
                <a:cubicBezTo>
                  <a:pt x="688" y="224"/>
                  <a:pt x="729" y="193"/>
                  <a:pt x="737" y="184"/>
                </a:cubicBezTo>
                <a:cubicBezTo>
                  <a:pt x="746" y="175"/>
                  <a:pt x="769" y="106"/>
                  <a:pt x="769" y="106"/>
                </a:cubicBezTo>
                <a:cubicBezTo>
                  <a:pt x="769" y="106"/>
                  <a:pt x="737" y="104"/>
                  <a:pt x="731" y="81"/>
                </a:cubicBezTo>
                <a:cubicBezTo>
                  <a:pt x="726" y="58"/>
                  <a:pt x="706" y="29"/>
                  <a:pt x="688" y="35"/>
                </a:cubicBezTo>
                <a:cubicBezTo>
                  <a:pt x="671" y="40"/>
                  <a:pt x="616" y="72"/>
                  <a:pt x="616" y="72"/>
                </a:cubicBezTo>
                <a:cubicBezTo>
                  <a:pt x="616" y="72"/>
                  <a:pt x="651" y="29"/>
                  <a:pt x="634" y="17"/>
                </a:cubicBezTo>
                <a:cubicBezTo>
                  <a:pt x="616" y="6"/>
                  <a:pt x="576" y="9"/>
                  <a:pt x="564" y="6"/>
                </a:cubicBezTo>
                <a:cubicBezTo>
                  <a:pt x="553" y="3"/>
                  <a:pt x="527" y="0"/>
                  <a:pt x="516" y="3"/>
                </a:cubicBezTo>
                <a:cubicBezTo>
                  <a:pt x="504" y="6"/>
                  <a:pt x="518" y="63"/>
                  <a:pt x="518" y="63"/>
                </a:cubicBezTo>
                <a:cubicBezTo>
                  <a:pt x="458" y="3"/>
                  <a:pt x="458" y="3"/>
                  <a:pt x="458" y="3"/>
                </a:cubicBezTo>
                <a:cubicBezTo>
                  <a:pt x="415" y="12"/>
                  <a:pt x="415" y="12"/>
                  <a:pt x="415" y="12"/>
                </a:cubicBezTo>
                <a:cubicBezTo>
                  <a:pt x="415" y="12"/>
                  <a:pt x="426" y="37"/>
                  <a:pt x="435" y="58"/>
                </a:cubicBezTo>
                <a:cubicBezTo>
                  <a:pt x="444" y="78"/>
                  <a:pt x="418" y="81"/>
                  <a:pt x="409" y="66"/>
                </a:cubicBezTo>
                <a:cubicBezTo>
                  <a:pt x="400" y="52"/>
                  <a:pt x="383" y="35"/>
                  <a:pt x="372" y="37"/>
                </a:cubicBezTo>
                <a:cubicBezTo>
                  <a:pt x="360" y="40"/>
                  <a:pt x="337" y="55"/>
                  <a:pt x="337" y="63"/>
                </a:cubicBezTo>
                <a:cubicBezTo>
                  <a:pt x="337" y="72"/>
                  <a:pt x="351" y="92"/>
                  <a:pt x="337" y="89"/>
                </a:cubicBezTo>
                <a:cubicBezTo>
                  <a:pt x="323" y="86"/>
                  <a:pt x="297" y="81"/>
                  <a:pt x="297" y="89"/>
                </a:cubicBezTo>
                <a:cubicBezTo>
                  <a:pt x="297" y="98"/>
                  <a:pt x="288" y="124"/>
                  <a:pt x="303" y="129"/>
                </a:cubicBezTo>
                <a:cubicBezTo>
                  <a:pt x="317" y="135"/>
                  <a:pt x="337" y="193"/>
                  <a:pt x="325" y="190"/>
                </a:cubicBezTo>
                <a:cubicBezTo>
                  <a:pt x="314" y="187"/>
                  <a:pt x="300" y="170"/>
                  <a:pt x="285" y="158"/>
                </a:cubicBezTo>
                <a:cubicBezTo>
                  <a:pt x="271" y="147"/>
                  <a:pt x="228" y="121"/>
                  <a:pt x="228" y="121"/>
                </a:cubicBezTo>
                <a:cubicBezTo>
                  <a:pt x="216" y="158"/>
                  <a:pt x="216" y="158"/>
                  <a:pt x="216" y="158"/>
                </a:cubicBezTo>
                <a:cubicBezTo>
                  <a:pt x="216" y="158"/>
                  <a:pt x="259" y="181"/>
                  <a:pt x="242" y="193"/>
                </a:cubicBezTo>
                <a:cubicBezTo>
                  <a:pt x="225" y="204"/>
                  <a:pt x="205" y="195"/>
                  <a:pt x="187" y="193"/>
                </a:cubicBezTo>
                <a:cubicBezTo>
                  <a:pt x="170" y="190"/>
                  <a:pt x="144" y="204"/>
                  <a:pt x="136" y="213"/>
                </a:cubicBezTo>
                <a:cubicBezTo>
                  <a:pt x="127" y="221"/>
                  <a:pt x="84" y="224"/>
                  <a:pt x="110" y="233"/>
                </a:cubicBezTo>
                <a:cubicBezTo>
                  <a:pt x="136" y="241"/>
                  <a:pt x="158" y="239"/>
                  <a:pt x="156" y="256"/>
                </a:cubicBezTo>
                <a:cubicBezTo>
                  <a:pt x="153" y="273"/>
                  <a:pt x="136" y="284"/>
                  <a:pt x="150" y="287"/>
                </a:cubicBezTo>
                <a:cubicBezTo>
                  <a:pt x="164" y="290"/>
                  <a:pt x="164" y="310"/>
                  <a:pt x="164" y="310"/>
                </a:cubicBezTo>
                <a:cubicBezTo>
                  <a:pt x="164" y="310"/>
                  <a:pt x="179" y="330"/>
                  <a:pt x="196" y="325"/>
                </a:cubicBezTo>
                <a:cubicBezTo>
                  <a:pt x="213" y="319"/>
                  <a:pt x="254" y="290"/>
                  <a:pt x="259" y="302"/>
                </a:cubicBezTo>
                <a:cubicBezTo>
                  <a:pt x="265" y="313"/>
                  <a:pt x="202" y="333"/>
                  <a:pt x="228" y="336"/>
                </a:cubicBezTo>
                <a:cubicBezTo>
                  <a:pt x="254" y="339"/>
                  <a:pt x="274" y="333"/>
                  <a:pt x="268" y="348"/>
                </a:cubicBezTo>
                <a:cubicBezTo>
                  <a:pt x="262" y="362"/>
                  <a:pt x="213" y="371"/>
                  <a:pt x="228" y="382"/>
                </a:cubicBezTo>
                <a:cubicBezTo>
                  <a:pt x="242" y="394"/>
                  <a:pt x="259" y="402"/>
                  <a:pt x="279" y="397"/>
                </a:cubicBezTo>
                <a:cubicBezTo>
                  <a:pt x="300" y="391"/>
                  <a:pt x="297" y="394"/>
                  <a:pt x="317" y="391"/>
                </a:cubicBezTo>
                <a:cubicBezTo>
                  <a:pt x="337" y="388"/>
                  <a:pt x="337" y="365"/>
                  <a:pt x="349" y="356"/>
                </a:cubicBezTo>
                <a:cubicBezTo>
                  <a:pt x="360" y="348"/>
                  <a:pt x="374" y="264"/>
                  <a:pt x="403" y="262"/>
                </a:cubicBezTo>
                <a:cubicBezTo>
                  <a:pt x="432" y="259"/>
                  <a:pt x="421" y="279"/>
                  <a:pt x="412" y="296"/>
                </a:cubicBezTo>
                <a:cubicBezTo>
                  <a:pt x="403" y="313"/>
                  <a:pt x="380" y="342"/>
                  <a:pt x="412" y="351"/>
                </a:cubicBezTo>
                <a:cubicBezTo>
                  <a:pt x="444" y="359"/>
                  <a:pt x="429" y="382"/>
                  <a:pt x="409" y="385"/>
                </a:cubicBezTo>
                <a:cubicBezTo>
                  <a:pt x="389" y="388"/>
                  <a:pt x="360" y="414"/>
                  <a:pt x="349" y="420"/>
                </a:cubicBezTo>
                <a:cubicBezTo>
                  <a:pt x="337" y="425"/>
                  <a:pt x="291" y="434"/>
                  <a:pt x="311" y="454"/>
                </a:cubicBezTo>
                <a:cubicBezTo>
                  <a:pt x="331" y="474"/>
                  <a:pt x="349" y="543"/>
                  <a:pt x="337" y="523"/>
                </a:cubicBezTo>
                <a:cubicBezTo>
                  <a:pt x="325" y="503"/>
                  <a:pt x="274" y="454"/>
                  <a:pt x="265" y="451"/>
                </a:cubicBezTo>
                <a:cubicBezTo>
                  <a:pt x="256" y="448"/>
                  <a:pt x="219" y="442"/>
                  <a:pt x="225" y="457"/>
                </a:cubicBezTo>
                <a:cubicBezTo>
                  <a:pt x="230" y="471"/>
                  <a:pt x="242" y="500"/>
                  <a:pt x="233" y="503"/>
                </a:cubicBezTo>
                <a:cubicBezTo>
                  <a:pt x="225" y="506"/>
                  <a:pt x="202" y="483"/>
                  <a:pt x="190" y="474"/>
                </a:cubicBezTo>
                <a:cubicBezTo>
                  <a:pt x="179" y="465"/>
                  <a:pt x="153" y="425"/>
                  <a:pt x="153" y="425"/>
                </a:cubicBezTo>
                <a:cubicBezTo>
                  <a:pt x="153" y="425"/>
                  <a:pt x="121" y="405"/>
                  <a:pt x="118" y="388"/>
                </a:cubicBezTo>
                <a:cubicBezTo>
                  <a:pt x="115" y="371"/>
                  <a:pt x="107" y="333"/>
                  <a:pt x="104" y="322"/>
                </a:cubicBezTo>
                <a:cubicBezTo>
                  <a:pt x="101" y="310"/>
                  <a:pt x="63" y="284"/>
                  <a:pt x="61" y="302"/>
                </a:cubicBezTo>
                <a:cubicBezTo>
                  <a:pt x="58" y="319"/>
                  <a:pt x="52" y="322"/>
                  <a:pt x="66" y="339"/>
                </a:cubicBezTo>
                <a:cubicBezTo>
                  <a:pt x="81" y="356"/>
                  <a:pt x="55" y="394"/>
                  <a:pt x="55" y="394"/>
                </a:cubicBezTo>
                <a:cubicBezTo>
                  <a:pt x="55" y="394"/>
                  <a:pt x="23" y="405"/>
                  <a:pt x="29" y="422"/>
                </a:cubicBezTo>
                <a:cubicBezTo>
                  <a:pt x="35" y="440"/>
                  <a:pt x="58" y="474"/>
                  <a:pt x="69" y="486"/>
                </a:cubicBezTo>
                <a:cubicBezTo>
                  <a:pt x="81" y="497"/>
                  <a:pt x="52" y="523"/>
                  <a:pt x="75" y="529"/>
                </a:cubicBezTo>
                <a:cubicBezTo>
                  <a:pt x="98" y="534"/>
                  <a:pt x="118" y="560"/>
                  <a:pt x="112" y="569"/>
                </a:cubicBezTo>
                <a:cubicBezTo>
                  <a:pt x="107" y="577"/>
                  <a:pt x="89" y="583"/>
                  <a:pt x="89" y="600"/>
                </a:cubicBezTo>
                <a:cubicBezTo>
                  <a:pt x="89" y="618"/>
                  <a:pt x="84" y="635"/>
                  <a:pt x="101" y="652"/>
                </a:cubicBezTo>
                <a:cubicBezTo>
                  <a:pt x="118" y="669"/>
                  <a:pt x="133" y="687"/>
                  <a:pt x="144" y="681"/>
                </a:cubicBezTo>
                <a:cubicBezTo>
                  <a:pt x="156" y="675"/>
                  <a:pt x="179" y="672"/>
                  <a:pt x="187" y="678"/>
                </a:cubicBezTo>
                <a:cubicBezTo>
                  <a:pt x="196" y="684"/>
                  <a:pt x="222" y="684"/>
                  <a:pt x="233" y="701"/>
                </a:cubicBezTo>
                <a:cubicBezTo>
                  <a:pt x="245" y="718"/>
                  <a:pt x="242" y="741"/>
                  <a:pt x="228" y="741"/>
                </a:cubicBezTo>
                <a:cubicBezTo>
                  <a:pt x="213" y="741"/>
                  <a:pt x="199" y="741"/>
                  <a:pt x="196" y="750"/>
                </a:cubicBezTo>
                <a:cubicBezTo>
                  <a:pt x="193" y="758"/>
                  <a:pt x="205" y="793"/>
                  <a:pt x="196" y="799"/>
                </a:cubicBezTo>
                <a:cubicBezTo>
                  <a:pt x="187" y="804"/>
                  <a:pt x="167" y="810"/>
                  <a:pt x="156" y="822"/>
                </a:cubicBezTo>
                <a:cubicBezTo>
                  <a:pt x="144" y="833"/>
                  <a:pt x="95" y="856"/>
                  <a:pt x="92" y="847"/>
                </a:cubicBezTo>
                <a:cubicBezTo>
                  <a:pt x="89" y="839"/>
                  <a:pt x="29" y="824"/>
                  <a:pt x="29" y="824"/>
                </a:cubicBezTo>
                <a:cubicBezTo>
                  <a:pt x="29" y="824"/>
                  <a:pt x="0" y="845"/>
                  <a:pt x="17" y="856"/>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2" name="Freeform 22">
            <a:extLst>
              <a:ext uri="{FF2B5EF4-FFF2-40B4-BE49-F238E27FC236}">
                <a16:creationId xmlns:a16="http://schemas.microsoft.com/office/drawing/2014/main" id="{53B7D1AD-1F3F-C544-9237-0F59DBAD59E5}"/>
              </a:ext>
            </a:extLst>
          </p:cNvPr>
          <p:cNvSpPr>
            <a:spLocks/>
          </p:cNvSpPr>
          <p:nvPr/>
        </p:nvSpPr>
        <p:spPr bwMode="auto">
          <a:xfrm>
            <a:off x="3303457" y="2063310"/>
            <a:ext cx="144237" cy="175938"/>
          </a:xfrm>
          <a:custGeom>
            <a:avLst/>
            <a:gdLst/>
            <a:ahLst/>
            <a:cxnLst>
              <a:cxn ang="0">
                <a:pos x="60" y="17"/>
              </a:cxn>
              <a:cxn ang="0">
                <a:pos x="98" y="58"/>
              </a:cxn>
              <a:cxn ang="0">
                <a:pos x="138" y="89"/>
              </a:cxn>
              <a:cxn ang="0">
                <a:pos x="153" y="152"/>
              </a:cxn>
              <a:cxn ang="0">
                <a:pos x="124" y="175"/>
              </a:cxn>
              <a:cxn ang="0">
                <a:pos x="101" y="144"/>
              </a:cxn>
              <a:cxn ang="0">
                <a:pos x="55" y="147"/>
              </a:cxn>
              <a:cxn ang="0">
                <a:pos x="17" y="101"/>
              </a:cxn>
              <a:cxn ang="0">
                <a:pos x="43" y="66"/>
              </a:cxn>
              <a:cxn ang="0">
                <a:pos x="6" y="20"/>
              </a:cxn>
              <a:cxn ang="0">
                <a:pos x="60" y="17"/>
              </a:cxn>
            </a:cxnLst>
            <a:rect l="0" t="0" r="r" b="b"/>
            <a:pathLst>
              <a:path w="158" h="193">
                <a:moveTo>
                  <a:pt x="60" y="17"/>
                </a:moveTo>
                <a:cubicBezTo>
                  <a:pt x="78" y="26"/>
                  <a:pt x="81" y="61"/>
                  <a:pt x="98" y="58"/>
                </a:cubicBezTo>
                <a:cubicBezTo>
                  <a:pt x="115" y="55"/>
                  <a:pt x="135" y="69"/>
                  <a:pt x="138" y="89"/>
                </a:cubicBezTo>
                <a:cubicBezTo>
                  <a:pt x="141" y="109"/>
                  <a:pt x="158" y="135"/>
                  <a:pt x="153" y="152"/>
                </a:cubicBezTo>
                <a:cubicBezTo>
                  <a:pt x="147" y="170"/>
                  <a:pt x="130" y="193"/>
                  <a:pt x="124" y="175"/>
                </a:cubicBezTo>
                <a:cubicBezTo>
                  <a:pt x="118" y="158"/>
                  <a:pt x="112" y="147"/>
                  <a:pt x="101" y="144"/>
                </a:cubicBezTo>
                <a:cubicBezTo>
                  <a:pt x="89" y="141"/>
                  <a:pt x="69" y="161"/>
                  <a:pt x="55" y="147"/>
                </a:cubicBezTo>
                <a:cubicBezTo>
                  <a:pt x="40" y="132"/>
                  <a:pt x="3" y="109"/>
                  <a:pt x="17" y="101"/>
                </a:cubicBezTo>
                <a:cubicBezTo>
                  <a:pt x="32" y="92"/>
                  <a:pt x="55" y="78"/>
                  <a:pt x="43" y="66"/>
                </a:cubicBezTo>
                <a:cubicBezTo>
                  <a:pt x="32" y="55"/>
                  <a:pt x="0" y="32"/>
                  <a:pt x="6" y="20"/>
                </a:cubicBezTo>
                <a:cubicBezTo>
                  <a:pt x="11" y="9"/>
                  <a:pt x="26" y="0"/>
                  <a:pt x="60" y="17"/>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3" name="Freeform 23">
            <a:extLst>
              <a:ext uri="{FF2B5EF4-FFF2-40B4-BE49-F238E27FC236}">
                <a16:creationId xmlns:a16="http://schemas.microsoft.com/office/drawing/2014/main" id="{02C59764-18BE-4B48-B8CF-296511800FA0}"/>
              </a:ext>
            </a:extLst>
          </p:cNvPr>
          <p:cNvSpPr>
            <a:spLocks/>
          </p:cNvSpPr>
          <p:nvPr/>
        </p:nvSpPr>
        <p:spPr bwMode="auto">
          <a:xfrm>
            <a:off x="3464336" y="2126711"/>
            <a:ext cx="80836" cy="99064"/>
          </a:xfrm>
          <a:custGeom>
            <a:avLst/>
            <a:gdLst/>
            <a:ahLst/>
            <a:cxnLst>
              <a:cxn ang="0">
                <a:pos x="51" y="17"/>
              </a:cxn>
              <a:cxn ang="0">
                <a:pos x="83" y="58"/>
              </a:cxn>
              <a:cxn ang="0">
                <a:pos x="51" y="106"/>
              </a:cxn>
              <a:cxn ang="0">
                <a:pos x="28" y="60"/>
              </a:cxn>
              <a:cxn ang="0">
                <a:pos x="0" y="20"/>
              </a:cxn>
              <a:cxn ang="0">
                <a:pos x="51" y="17"/>
              </a:cxn>
            </a:cxnLst>
            <a:rect l="0" t="0" r="r" b="b"/>
            <a:pathLst>
              <a:path w="89" h="109">
                <a:moveTo>
                  <a:pt x="51" y="17"/>
                </a:moveTo>
                <a:cubicBezTo>
                  <a:pt x="62" y="25"/>
                  <a:pt x="89" y="43"/>
                  <a:pt x="83" y="58"/>
                </a:cubicBezTo>
                <a:cubicBezTo>
                  <a:pt x="77" y="72"/>
                  <a:pt x="66" y="109"/>
                  <a:pt x="51" y="106"/>
                </a:cubicBezTo>
                <a:cubicBezTo>
                  <a:pt x="37" y="104"/>
                  <a:pt x="46" y="81"/>
                  <a:pt x="28" y="60"/>
                </a:cubicBezTo>
                <a:cubicBezTo>
                  <a:pt x="11" y="40"/>
                  <a:pt x="0" y="20"/>
                  <a:pt x="0" y="20"/>
                </a:cubicBezTo>
                <a:cubicBezTo>
                  <a:pt x="0" y="20"/>
                  <a:pt x="28" y="0"/>
                  <a:pt x="51" y="17"/>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4" name="Freeform 24">
            <a:extLst>
              <a:ext uri="{FF2B5EF4-FFF2-40B4-BE49-F238E27FC236}">
                <a16:creationId xmlns:a16="http://schemas.microsoft.com/office/drawing/2014/main" id="{8D4C5878-63A1-FB4D-A63E-1C61B25B6FB0}"/>
              </a:ext>
            </a:extLst>
          </p:cNvPr>
          <p:cNvSpPr>
            <a:spLocks/>
          </p:cNvSpPr>
          <p:nvPr/>
        </p:nvSpPr>
        <p:spPr bwMode="auto">
          <a:xfrm>
            <a:off x="3154464" y="2149694"/>
            <a:ext cx="86384" cy="126009"/>
          </a:xfrm>
          <a:custGeom>
            <a:avLst/>
            <a:gdLst/>
            <a:ahLst/>
            <a:cxnLst>
              <a:cxn ang="0">
                <a:pos x="34" y="9"/>
              </a:cxn>
              <a:cxn ang="0">
                <a:pos x="89" y="17"/>
              </a:cxn>
              <a:cxn ang="0">
                <a:pos x="80" y="60"/>
              </a:cxn>
              <a:cxn ang="0">
                <a:pos x="66" y="98"/>
              </a:cxn>
              <a:cxn ang="0">
                <a:pos x="52" y="129"/>
              </a:cxn>
              <a:cxn ang="0">
                <a:pos x="8" y="121"/>
              </a:cxn>
              <a:cxn ang="0">
                <a:pos x="17" y="72"/>
              </a:cxn>
              <a:cxn ang="0">
                <a:pos x="34" y="9"/>
              </a:cxn>
            </a:cxnLst>
            <a:rect l="0" t="0" r="r" b="b"/>
            <a:pathLst>
              <a:path w="95" h="138">
                <a:moveTo>
                  <a:pt x="34" y="9"/>
                </a:moveTo>
                <a:cubicBezTo>
                  <a:pt x="46" y="8"/>
                  <a:pt x="83" y="0"/>
                  <a:pt x="89" y="17"/>
                </a:cubicBezTo>
                <a:cubicBezTo>
                  <a:pt x="95" y="34"/>
                  <a:pt x="86" y="46"/>
                  <a:pt x="80" y="60"/>
                </a:cubicBezTo>
                <a:cubicBezTo>
                  <a:pt x="75" y="75"/>
                  <a:pt x="57" y="80"/>
                  <a:pt x="66" y="98"/>
                </a:cubicBezTo>
                <a:cubicBezTo>
                  <a:pt x="75" y="115"/>
                  <a:pt x="69" y="132"/>
                  <a:pt x="52" y="129"/>
                </a:cubicBezTo>
                <a:cubicBezTo>
                  <a:pt x="34" y="126"/>
                  <a:pt x="8" y="138"/>
                  <a:pt x="8" y="121"/>
                </a:cubicBezTo>
                <a:cubicBezTo>
                  <a:pt x="8" y="103"/>
                  <a:pt x="17" y="83"/>
                  <a:pt x="17" y="72"/>
                </a:cubicBezTo>
                <a:cubicBezTo>
                  <a:pt x="17" y="60"/>
                  <a:pt x="0" y="11"/>
                  <a:pt x="34" y="9"/>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5" name="Freeform 25">
            <a:extLst>
              <a:ext uri="{FF2B5EF4-FFF2-40B4-BE49-F238E27FC236}">
                <a16:creationId xmlns:a16="http://schemas.microsoft.com/office/drawing/2014/main" id="{A2FA8E86-372F-E94E-8248-E13246DAB5C2}"/>
              </a:ext>
            </a:extLst>
          </p:cNvPr>
          <p:cNvSpPr>
            <a:spLocks/>
          </p:cNvSpPr>
          <p:nvPr/>
        </p:nvSpPr>
        <p:spPr bwMode="auto">
          <a:xfrm>
            <a:off x="3973922" y="1456246"/>
            <a:ext cx="1199863" cy="1876668"/>
          </a:xfrm>
          <a:custGeom>
            <a:avLst/>
            <a:gdLst/>
            <a:ahLst/>
            <a:cxnLst>
              <a:cxn ang="0">
                <a:pos x="246" y="384"/>
              </a:cxn>
              <a:cxn ang="0">
                <a:pos x="121" y="543"/>
              </a:cxn>
              <a:cxn ang="0">
                <a:pos x="159" y="664"/>
              </a:cxn>
              <a:cxn ang="0">
                <a:pos x="13" y="789"/>
              </a:cxn>
              <a:cxn ang="0">
                <a:pos x="142" y="888"/>
              </a:cxn>
              <a:cxn ang="0">
                <a:pos x="99" y="1000"/>
              </a:cxn>
              <a:cxn ang="0">
                <a:pos x="259" y="1034"/>
              </a:cxn>
              <a:cxn ang="0">
                <a:pos x="410" y="1388"/>
              </a:cxn>
              <a:cxn ang="0">
                <a:pos x="436" y="1491"/>
              </a:cxn>
              <a:cxn ang="0">
                <a:pos x="479" y="1586"/>
              </a:cxn>
              <a:cxn ang="0">
                <a:pos x="483" y="1831"/>
              </a:cxn>
              <a:cxn ang="0">
                <a:pos x="604" y="2008"/>
              </a:cxn>
              <a:cxn ang="0">
                <a:pos x="673" y="1866"/>
              </a:cxn>
              <a:cxn ang="0">
                <a:pos x="820" y="1685"/>
              </a:cxn>
              <a:cxn ang="0">
                <a:pos x="997" y="1573"/>
              </a:cxn>
              <a:cxn ang="0">
                <a:pos x="1028" y="1478"/>
              </a:cxn>
              <a:cxn ang="0">
                <a:pos x="1036" y="1418"/>
              </a:cxn>
              <a:cxn ang="0">
                <a:pos x="1101" y="1379"/>
              </a:cxn>
              <a:cxn ang="0">
                <a:pos x="1084" y="1284"/>
              </a:cxn>
              <a:cxn ang="0">
                <a:pos x="1127" y="1158"/>
              </a:cxn>
              <a:cxn ang="0">
                <a:pos x="1131" y="1043"/>
              </a:cxn>
              <a:cxn ang="0">
                <a:pos x="1144" y="935"/>
              </a:cxn>
              <a:cxn ang="0">
                <a:pos x="1136" y="845"/>
              </a:cxn>
              <a:cxn ang="0">
                <a:pos x="1161" y="642"/>
              </a:cxn>
              <a:cxn ang="0">
                <a:pos x="1166" y="556"/>
              </a:cxn>
              <a:cxn ang="0">
                <a:pos x="1213" y="483"/>
              </a:cxn>
              <a:cxn ang="0">
                <a:pos x="1287" y="328"/>
              </a:cxn>
              <a:cxn ang="0">
                <a:pos x="1192" y="358"/>
              </a:cxn>
              <a:cxn ang="0">
                <a:pos x="1058" y="492"/>
              </a:cxn>
              <a:cxn ang="0">
                <a:pos x="1084" y="293"/>
              </a:cxn>
              <a:cxn ang="0">
                <a:pos x="989" y="371"/>
              </a:cxn>
              <a:cxn ang="0">
                <a:pos x="902" y="306"/>
              </a:cxn>
              <a:cxn ang="0">
                <a:pos x="907" y="255"/>
              </a:cxn>
              <a:cxn ang="0">
                <a:pos x="1097" y="199"/>
              </a:cxn>
              <a:cxn ang="0">
                <a:pos x="1006" y="100"/>
              </a:cxn>
              <a:cxn ang="0">
                <a:pos x="984" y="61"/>
              </a:cxn>
              <a:cxn ang="0">
                <a:pos x="790" y="18"/>
              </a:cxn>
              <a:cxn ang="0">
                <a:pos x="704" y="112"/>
              </a:cxn>
              <a:cxn ang="0">
                <a:pos x="548" y="117"/>
              </a:cxn>
              <a:cxn ang="0">
                <a:pos x="630" y="255"/>
              </a:cxn>
              <a:cxn ang="0">
                <a:pos x="583" y="315"/>
              </a:cxn>
              <a:cxn ang="0">
                <a:pos x="466" y="216"/>
              </a:cxn>
              <a:cxn ang="0">
                <a:pos x="445" y="358"/>
              </a:cxn>
              <a:cxn ang="0">
                <a:pos x="384" y="237"/>
              </a:cxn>
            </a:cxnLst>
            <a:rect l="0" t="0" r="r" b="b"/>
            <a:pathLst>
              <a:path w="1317" h="2064">
                <a:moveTo>
                  <a:pt x="280" y="311"/>
                </a:moveTo>
                <a:cubicBezTo>
                  <a:pt x="280" y="311"/>
                  <a:pt x="237" y="358"/>
                  <a:pt x="246" y="384"/>
                </a:cubicBezTo>
                <a:cubicBezTo>
                  <a:pt x="254" y="410"/>
                  <a:pt x="233" y="418"/>
                  <a:pt x="207" y="436"/>
                </a:cubicBezTo>
                <a:cubicBezTo>
                  <a:pt x="181" y="453"/>
                  <a:pt x="108" y="522"/>
                  <a:pt x="121" y="543"/>
                </a:cubicBezTo>
                <a:cubicBezTo>
                  <a:pt x="134" y="565"/>
                  <a:pt x="159" y="573"/>
                  <a:pt x="172" y="573"/>
                </a:cubicBezTo>
                <a:cubicBezTo>
                  <a:pt x="185" y="573"/>
                  <a:pt x="177" y="642"/>
                  <a:pt x="159" y="664"/>
                </a:cubicBezTo>
                <a:cubicBezTo>
                  <a:pt x="142" y="685"/>
                  <a:pt x="116" y="694"/>
                  <a:pt x="82" y="724"/>
                </a:cubicBezTo>
                <a:cubicBezTo>
                  <a:pt x="47" y="754"/>
                  <a:pt x="0" y="750"/>
                  <a:pt x="13" y="789"/>
                </a:cubicBezTo>
                <a:cubicBezTo>
                  <a:pt x="26" y="828"/>
                  <a:pt x="47" y="879"/>
                  <a:pt x="82" y="875"/>
                </a:cubicBezTo>
                <a:cubicBezTo>
                  <a:pt x="116" y="871"/>
                  <a:pt x="151" y="853"/>
                  <a:pt x="142" y="888"/>
                </a:cubicBezTo>
                <a:cubicBezTo>
                  <a:pt x="134" y="922"/>
                  <a:pt x="82" y="922"/>
                  <a:pt x="69" y="940"/>
                </a:cubicBezTo>
                <a:cubicBezTo>
                  <a:pt x="56" y="957"/>
                  <a:pt x="73" y="983"/>
                  <a:pt x="99" y="1000"/>
                </a:cubicBezTo>
                <a:cubicBezTo>
                  <a:pt x="125" y="1017"/>
                  <a:pt x="121" y="1030"/>
                  <a:pt x="159" y="1021"/>
                </a:cubicBezTo>
                <a:cubicBezTo>
                  <a:pt x="198" y="1013"/>
                  <a:pt x="216" y="1013"/>
                  <a:pt x="259" y="1034"/>
                </a:cubicBezTo>
                <a:cubicBezTo>
                  <a:pt x="302" y="1056"/>
                  <a:pt x="367" y="1246"/>
                  <a:pt x="380" y="1293"/>
                </a:cubicBezTo>
                <a:cubicBezTo>
                  <a:pt x="393" y="1340"/>
                  <a:pt x="371" y="1392"/>
                  <a:pt x="410" y="1388"/>
                </a:cubicBezTo>
                <a:cubicBezTo>
                  <a:pt x="449" y="1383"/>
                  <a:pt x="462" y="1396"/>
                  <a:pt x="466" y="1431"/>
                </a:cubicBezTo>
                <a:cubicBezTo>
                  <a:pt x="470" y="1465"/>
                  <a:pt x="466" y="1470"/>
                  <a:pt x="436" y="1491"/>
                </a:cubicBezTo>
                <a:cubicBezTo>
                  <a:pt x="406" y="1513"/>
                  <a:pt x="419" y="1534"/>
                  <a:pt x="449" y="1534"/>
                </a:cubicBezTo>
                <a:cubicBezTo>
                  <a:pt x="479" y="1534"/>
                  <a:pt x="492" y="1569"/>
                  <a:pt x="479" y="1586"/>
                </a:cubicBezTo>
                <a:cubicBezTo>
                  <a:pt x="466" y="1603"/>
                  <a:pt x="436" y="1616"/>
                  <a:pt x="436" y="1659"/>
                </a:cubicBezTo>
                <a:cubicBezTo>
                  <a:pt x="436" y="1702"/>
                  <a:pt x="466" y="1780"/>
                  <a:pt x="483" y="1831"/>
                </a:cubicBezTo>
                <a:cubicBezTo>
                  <a:pt x="501" y="1883"/>
                  <a:pt x="540" y="1930"/>
                  <a:pt x="552" y="1961"/>
                </a:cubicBezTo>
                <a:cubicBezTo>
                  <a:pt x="565" y="1991"/>
                  <a:pt x="591" y="1982"/>
                  <a:pt x="604" y="2008"/>
                </a:cubicBezTo>
                <a:cubicBezTo>
                  <a:pt x="617" y="2034"/>
                  <a:pt x="626" y="2064"/>
                  <a:pt x="635" y="2025"/>
                </a:cubicBezTo>
                <a:cubicBezTo>
                  <a:pt x="643" y="1987"/>
                  <a:pt x="656" y="1913"/>
                  <a:pt x="673" y="1866"/>
                </a:cubicBezTo>
                <a:cubicBezTo>
                  <a:pt x="691" y="1818"/>
                  <a:pt x="730" y="1724"/>
                  <a:pt x="755" y="1715"/>
                </a:cubicBezTo>
                <a:cubicBezTo>
                  <a:pt x="781" y="1706"/>
                  <a:pt x="799" y="1724"/>
                  <a:pt x="820" y="1685"/>
                </a:cubicBezTo>
                <a:cubicBezTo>
                  <a:pt x="842" y="1646"/>
                  <a:pt x="833" y="1612"/>
                  <a:pt x="872" y="1607"/>
                </a:cubicBezTo>
                <a:cubicBezTo>
                  <a:pt x="911" y="1603"/>
                  <a:pt x="976" y="1577"/>
                  <a:pt x="997" y="1573"/>
                </a:cubicBezTo>
                <a:cubicBezTo>
                  <a:pt x="1019" y="1569"/>
                  <a:pt x="1079" y="1513"/>
                  <a:pt x="1084" y="1500"/>
                </a:cubicBezTo>
                <a:cubicBezTo>
                  <a:pt x="1088" y="1487"/>
                  <a:pt x="1041" y="1487"/>
                  <a:pt x="1028" y="1478"/>
                </a:cubicBezTo>
                <a:cubicBezTo>
                  <a:pt x="1015" y="1470"/>
                  <a:pt x="980" y="1457"/>
                  <a:pt x="993" y="1448"/>
                </a:cubicBezTo>
                <a:cubicBezTo>
                  <a:pt x="1006" y="1439"/>
                  <a:pt x="1015" y="1414"/>
                  <a:pt x="1036" y="1418"/>
                </a:cubicBezTo>
                <a:cubicBezTo>
                  <a:pt x="1058" y="1422"/>
                  <a:pt x="1071" y="1444"/>
                  <a:pt x="1092" y="1435"/>
                </a:cubicBezTo>
                <a:cubicBezTo>
                  <a:pt x="1114" y="1426"/>
                  <a:pt x="1110" y="1396"/>
                  <a:pt x="1101" y="1379"/>
                </a:cubicBezTo>
                <a:cubicBezTo>
                  <a:pt x="1092" y="1362"/>
                  <a:pt x="1049" y="1353"/>
                  <a:pt x="1053" y="1336"/>
                </a:cubicBezTo>
                <a:cubicBezTo>
                  <a:pt x="1058" y="1319"/>
                  <a:pt x="1071" y="1289"/>
                  <a:pt x="1084" y="1284"/>
                </a:cubicBezTo>
                <a:cubicBezTo>
                  <a:pt x="1097" y="1280"/>
                  <a:pt x="1110" y="1241"/>
                  <a:pt x="1118" y="1224"/>
                </a:cubicBezTo>
                <a:cubicBezTo>
                  <a:pt x="1127" y="1207"/>
                  <a:pt x="1110" y="1169"/>
                  <a:pt x="1127" y="1158"/>
                </a:cubicBezTo>
                <a:cubicBezTo>
                  <a:pt x="1144" y="1146"/>
                  <a:pt x="1161" y="1090"/>
                  <a:pt x="1161" y="1090"/>
                </a:cubicBezTo>
                <a:cubicBezTo>
                  <a:pt x="1161" y="1090"/>
                  <a:pt x="1136" y="1060"/>
                  <a:pt x="1131" y="1043"/>
                </a:cubicBezTo>
                <a:cubicBezTo>
                  <a:pt x="1127" y="1026"/>
                  <a:pt x="1118" y="970"/>
                  <a:pt x="1118" y="970"/>
                </a:cubicBezTo>
                <a:cubicBezTo>
                  <a:pt x="1118" y="970"/>
                  <a:pt x="1127" y="931"/>
                  <a:pt x="1144" y="935"/>
                </a:cubicBezTo>
                <a:cubicBezTo>
                  <a:pt x="1161" y="940"/>
                  <a:pt x="1183" y="914"/>
                  <a:pt x="1183" y="914"/>
                </a:cubicBezTo>
                <a:cubicBezTo>
                  <a:pt x="1136" y="845"/>
                  <a:pt x="1136" y="845"/>
                  <a:pt x="1136" y="845"/>
                </a:cubicBezTo>
                <a:cubicBezTo>
                  <a:pt x="1136" y="845"/>
                  <a:pt x="1131" y="772"/>
                  <a:pt x="1144" y="741"/>
                </a:cubicBezTo>
                <a:cubicBezTo>
                  <a:pt x="1157" y="711"/>
                  <a:pt x="1161" y="642"/>
                  <a:pt x="1161" y="642"/>
                </a:cubicBezTo>
                <a:cubicBezTo>
                  <a:pt x="1161" y="642"/>
                  <a:pt x="1166" y="612"/>
                  <a:pt x="1183" y="604"/>
                </a:cubicBezTo>
                <a:cubicBezTo>
                  <a:pt x="1200" y="595"/>
                  <a:pt x="1166" y="556"/>
                  <a:pt x="1166" y="556"/>
                </a:cubicBezTo>
                <a:cubicBezTo>
                  <a:pt x="1200" y="526"/>
                  <a:pt x="1200" y="526"/>
                  <a:pt x="1200" y="526"/>
                </a:cubicBezTo>
                <a:cubicBezTo>
                  <a:pt x="1200" y="526"/>
                  <a:pt x="1196" y="492"/>
                  <a:pt x="1213" y="483"/>
                </a:cubicBezTo>
                <a:cubicBezTo>
                  <a:pt x="1231" y="474"/>
                  <a:pt x="1265" y="414"/>
                  <a:pt x="1287" y="397"/>
                </a:cubicBezTo>
                <a:cubicBezTo>
                  <a:pt x="1308" y="380"/>
                  <a:pt x="1317" y="341"/>
                  <a:pt x="1287" y="328"/>
                </a:cubicBezTo>
                <a:cubicBezTo>
                  <a:pt x="1256" y="315"/>
                  <a:pt x="1256" y="298"/>
                  <a:pt x="1231" y="306"/>
                </a:cubicBezTo>
                <a:cubicBezTo>
                  <a:pt x="1205" y="315"/>
                  <a:pt x="1209" y="358"/>
                  <a:pt x="1192" y="358"/>
                </a:cubicBezTo>
                <a:cubicBezTo>
                  <a:pt x="1174" y="358"/>
                  <a:pt x="1144" y="341"/>
                  <a:pt x="1131" y="362"/>
                </a:cubicBezTo>
                <a:cubicBezTo>
                  <a:pt x="1118" y="384"/>
                  <a:pt x="1053" y="505"/>
                  <a:pt x="1058" y="492"/>
                </a:cubicBezTo>
                <a:cubicBezTo>
                  <a:pt x="1062" y="479"/>
                  <a:pt x="1105" y="349"/>
                  <a:pt x="1101" y="336"/>
                </a:cubicBezTo>
                <a:cubicBezTo>
                  <a:pt x="1097" y="324"/>
                  <a:pt x="1105" y="298"/>
                  <a:pt x="1084" y="293"/>
                </a:cubicBezTo>
                <a:cubicBezTo>
                  <a:pt x="1062" y="289"/>
                  <a:pt x="1053" y="324"/>
                  <a:pt x="1053" y="324"/>
                </a:cubicBezTo>
                <a:cubicBezTo>
                  <a:pt x="989" y="371"/>
                  <a:pt x="989" y="371"/>
                  <a:pt x="989" y="371"/>
                </a:cubicBezTo>
                <a:cubicBezTo>
                  <a:pt x="1006" y="293"/>
                  <a:pt x="1006" y="293"/>
                  <a:pt x="1006" y="293"/>
                </a:cubicBezTo>
                <a:cubicBezTo>
                  <a:pt x="902" y="306"/>
                  <a:pt x="902" y="306"/>
                  <a:pt x="902" y="306"/>
                </a:cubicBezTo>
                <a:cubicBezTo>
                  <a:pt x="842" y="345"/>
                  <a:pt x="842" y="345"/>
                  <a:pt x="842" y="345"/>
                </a:cubicBezTo>
                <a:cubicBezTo>
                  <a:pt x="842" y="345"/>
                  <a:pt x="894" y="250"/>
                  <a:pt x="907" y="255"/>
                </a:cubicBezTo>
                <a:cubicBezTo>
                  <a:pt x="920" y="259"/>
                  <a:pt x="1023" y="246"/>
                  <a:pt x="1041" y="242"/>
                </a:cubicBezTo>
                <a:cubicBezTo>
                  <a:pt x="1058" y="237"/>
                  <a:pt x="1092" y="216"/>
                  <a:pt x="1097" y="199"/>
                </a:cubicBezTo>
                <a:cubicBezTo>
                  <a:pt x="1101" y="181"/>
                  <a:pt x="1028" y="143"/>
                  <a:pt x="1028" y="143"/>
                </a:cubicBezTo>
                <a:cubicBezTo>
                  <a:pt x="1006" y="100"/>
                  <a:pt x="1006" y="100"/>
                  <a:pt x="1006" y="100"/>
                </a:cubicBezTo>
                <a:cubicBezTo>
                  <a:pt x="928" y="95"/>
                  <a:pt x="928" y="95"/>
                  <a:pt x="928" y="95"/>
                </a:cubicBezTo>
                <a:cubicBezTo>
                  <a:pt x="984" y="61"/>
                  <a:pt x="984" y="61"/>
                  <a:pt x="984" y="61"/>
                </a:cubicBezTo>
                <a:cubicBezTo>
                  <a:pt x="984" y="61"/>
                  <a:pt x="933" y="26"/>
                  <a:pt x="894" y="18"/>
                </a:cubicBezTo>
                <a:cubicBezTo>
                  <a:pt x="855" y="9"/>
                  <a:pt x="842" y="0"/>
                  <a:pt x="790" y="18"/>
                </a:cubicBezTo>
                <a:cubicBezTo>
                  <a:pt x="738" y="35"/>
                  <a:pt x="712" y="35"/>
                  <a:pt x="712" y="48"/>
                </a:cubicBezTo>
                <a:cubicBezTo>
                  <a:pt x="712" y="61"/>
                  <a:pt x="717" y="104"/>
                  <a:pt x="704" y="112"/>
                </a:cubicBezTo>
                <a:cubicBezTo>
                  <a:pt x="691" y="121"/>
                  <a:pt x="665" y="104"/>
                  <a:pt x="630" y="100"/>
                </a:cubicBezTo>
                <a:cubicBezTo>
                  <a:pt x="596" y="95"/>
                  <a:pt x="548" y="117"/>
                  <a:pt x="548" y="117"/>
                </a:cubicBezTo>
                <a:cubicBezTo>
                  <a:pt x="548" y="117"/>
                  <a:pt x="578" y="156"/>
                  <a:pt x="587" y="173"/>
                </a:cubicBezTo>
                <a:cubicBezTo>
                  <a:pt x="596" y="190"/>
                  <a:pt x="635" y="237"/>
                  <a:pt x="630" y="255"/>
                </a:cubicBezTo>
                <a:cubicBezTo>
                  <a:pt x="626" y="272"/>
                  <a:pt x="587" y="276"/>
                  <a:pt x="587" y="276"/>
                </a:cubicBezTo>
                <a:cubicBezTo>
                  <a:pt x="587" y="276"/>
                  <a:pt x="600" y="324"/>
                  <a:pt x="583" y="315"/>
                </a:cubicBezTo>
                <a:cubicBezTo>
                  <a:pt x="565" y="306"/>
                  <a:pt x="522" y="229"/>
                  <a:pt x="505" y="220"/>
                </a:cubicBezTo>
                <a:cubicBezTo>
                  <a:pt x="488" y="212"/>
                  <a:pt x="475" y="203"/>
                  <a:pt x="466" y="216"/>
                </a:cubicBezTo>
                <a:cubicBezTo>
                  <a:pt x="457" y="229"/>
                  <a:pt x="466" y="289"/>
                  <a:pt x="470" y="306"/>
                </a:cubicBezTo>
                <a:cubicBezTo>
                  <a:pt x="475" y="324"/>
                  <a:pt x="445" y="358"/>
                  <a:pt x="445" y="358"/>
                </a:cubicBezTo>
                <a:cubicBezTo>
                  <a:pt x="388" y="328"/>
                  <a:pt x="388" y="328"/>
                  <a:pt x="388" y="328"/>
                </a:cubicBezTo>
                <a:cubicBezTo>
                  <a:pt x="384" y="237"/>
                  <a:pt x="384" y="237"/>
                  <a:pt x="384" y="237"/>
                </a:cubicBezTo>
                <a:lnTo>
                  <a:pt x="280" y="311"/>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6" name="Freeform 26">
            <a:extLst>
              <a:ext uri="{FF2B5EF4-FFF2-40B4-BE49-F238E27FC236}">
                <a16:creationId xmlns:a16="http://schemas.microsoft.com/office/drawing/2014/main" id="{52C7F04C-64BE-C844-8354-8CCE5965D06B}"/>
              </a:ext>
            </a:extLst>
          </p:cNvPr>
          <p:cNvSpPr>
            <a:spLocks/>
          </p:cNvSpPr>
          <p:nvPr/>
        </p:nvSpPr>
        <p:spPr bwMode="auto">
          <a:xfrm>
            <a:off x="4947919" y="3022249"/>
            <a:ext cx="217941" cy="141067"/>
          </a:xfrm>
          <a:custGeom>
            <a:avLst/>
            <a:gdLst/>
            <a:ahLst/>
            <a:cxnLst>
              <a:cxn ang="0">
                <a:pos x="49" y="9"/>
              </a:cxn>
              <a:cxn ang="0">
                <a:pos x="81" y="32"/>
              </a:cxn>
              <a:cxn ang="0">
                <a:pos x="133" y="15"/>
              </a:cxn>
              <a:cxn ang="0">
                <a:pos x="199" y="12"/>
              </a:cxn>
              <a:cxn ang="0">
                <a:pos x="216" y="84"/>
              </a:cxn>
              <a:cxn ang="0">
                <a:pos x="95" y="150"/>
              </a:cxn>
              <a:cxn ang="0">
                <a:pos x="32" y="118"/>
              </a:cxn>
              <a:cxn ang="0">
                <a:pos x="9" y="81"/>
              </a:cxn>
              <a:cxn ang="0">
                <a:pos x="29" y="63"/>
              </a:cxn>
              <a:cxn ang="0">
                <a:pos x="6" y="29"/>
              </a:cxn>
              <a:cxn ang="0">
                <a:pos x="49" y="9"/>
              </a:cxn>
            </a:cxnLst>
            <a:rect l="0" t="0" r="r" b="b"/>
            <a:pathLst>
              <a:path w="239" h="155">
                <a:moveTo>
                  <a:pt x="49" y="9"/>
                </a:moveTo>
                <a:cubicBezTo>
                  <a:pt x="49" y="9"/>
                  <a:pt x="58" y="40"/>
                  <a:pt x="81" y="32"/>
                </a:cubicBezTo>
                <a:cubicBezTo>
                  <a:pt x="104" y="23"/>
                  <a:pt x="113" y="18"/>
                  <a:pt x="133" y="15"/>
                </a:cubicBezTo>
                <a:cubicBezTo>
                  <a:pt x="153" y="12"/>
                  <a:pt x="182" y="0"/>
                  <a:pt x="199" y="12"/>
                </a:cubicBezTo>
                <a:cubicBezTo>
                  <a:pt x="216" y="23"/>
                  <a:pt x="239" y="66"/>
                  <a:pt x="216" y="84"/>
                </a:cubicBezTo>
                <a:cubicBezTo>
                  <a:pt x="193" y="101"/>
                  <a:pt x="124" y="155"/>
                  <a:pt x="95" y="150"/>
                </a:cubicBezTo>
                <a:cubicBezTo>
                  <a:pt x="67" y="144"/>
                  <a:pt x="26" y="130"/>
                  <a:pt x="32" y="118"/>
                </a:cubicBezTo>
                <a:cubicBezTo>
                  <a:pt x="38" y="107"/>
                  <a:pt x="0" y="84"/>
                  <a:pt x="9" y="81"/>
                </a:cubicBezTo>
                <a:cubicBezTo>
                  <a:pt x="18" y="78"/>
                  <a:pt x="43" y="69"/>
                  <a:pt x="29" y="63"/>
                </a:cubicBezTo>
                <a:cubicBezTo>
                  <a:pt x="15" y="58"/>
                  <a:pt x="6" y="29"/>
                  <a:pt x="6" y="29"/>
                </a:cubicBezTo>
                <a:cubicBezTo>
                  <a:pt x="6" y="29"/>
                  <a:pt x="35" y="6"/>
                  <a:pt x="49" y="9"/>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7" name="Freeform 27">
            <a:extLst>
              <a:ext uri="{FF2B5EF4-FFF2-40B4-BE49-F238E27FC236}">
                <a16:creationId xmlns:a16="http://schemas.microsoft.com/office/drawing/2014/main" id="{A00956FB-8902-9847-AA8C-FC51E5290718}"/>
              </a:ext>
            </a:extLst>
          </p:cNvPr>
          <p:cNvSpPr>
            <a:spLocks/>
          </p:cNvSpPr>
          <p:nvPr/>
        </p:nvSpPr>
        <p:spPr bwMode="auto">
          <a:xfrm>
            <a:off x="5627101" y="1988021"/>
            <a:ext cx="278172" cy="342365"/>
          </a:xfrm>
          <a:custGeom>
            <a:avLst/>
            <a:gdLst/>
            <a:ahLst/>
            <a:cxnLst>
              <a:cxn ang="0">
                <a:pos x="84" y="89"/>
              </a:cxn>
              <a:cxn ang="0">
                <a:pos x="61" y="69"/>
              </a:cxn>
              <a:cxn ang="0">
                <a:pos x="52" y="49"/>
              </a:cxn>
              <a:cxn ang="0">
                <a:pos x="72" y="32"/>
              </a:cxn>
              <a:cxn ang="0">
                <a:pos x="23" y="32"/>
              </a:cxn>
              <a:cxn ang="0">
                <a:pos x="12" y="83"/>
              </a:cxn>
              <a:cxn ang="0">
                <a:pos x="38" y="100"/>
              </a:cxn>
              <a:cxn ang="0">
                <a:pos x="38" y="141"/>
              </a:cxn>
              <a:cxn ang="0">
                <a:pos x="66" y="198"/>
              </a:cxn>
              <a:cxn ang="0">
                <a:pos x="98" y="184"/>
              </a:cxn>
              <a:cxn ang="0">
                <a:pos x="109" y="152"/>
              </a:cxn>
              <a:cxn ang="0">
                <a:pos x="118" y="169"/>
              </a:cxn>
              <a:cxn ang="0">
                <a:pos x="144" y="192"/>
              </a:cxn>
              <a:cxn ang="0">
                <a:pos x="92" y="227"/>
              </a:cxn>
              <a:cxn ang="0">
                <a:pos x="95" y="256"/>
              </a:cxn>
              <a:cxn ang="0">
                <a:pos x="115" y="273"/>
              </a:cxn>
              <a:cxn ang="0">
                <a:pos x="98" y="304"/>
              </a:cxn>
              <a:cxn ang="0">
                <a:pos x="150" y="359"/>
              </a:cxn>
              <a:cxn ang="0">
                <a:pos x="181" y="258"/>
              </a:cxn>
              <a:cxn ang="0">
                <a:pos x="199" y="192"/>
              </a:cxn>
              <a:cxn ang="0">
                <a:pos x="219" y="172"/>
              </a:cxn>
              <a:cxn ang="0">
                <a:pos x="233" y="204"/>
              </a:cxn>
              <a:cxn ang="0">
                <a:pos x="239" y="256"/>
              </a:cxn>
              <a:cxn ang="0">
                <a:pos x="236" y="293"/>
              </a:cxn>
              <a:cxn ang="0">
                <a:pos x="262" y="273"/>
              </a:cxn>
              <a:cxn ang="0">
                <a:pos x="285" y="299"/>
              </a:cxn>
              <a:cxn ang="0">
                <a:pos x="305" y="264"/>
              </a:cxn>
              <a:cxn ang="0">
                <a:pos x="282" y="227"/>
              </a:cxn>
              <a:cxn ang="0">
                <a:pos x="268" y="192"/>
              </a:cxn>
              <a:cxn ang="0">
                <a:pos x="253" y="169"/>
              </a:cxn>
              <a:cxn ang="0">
                <a:pos x="233" y="158"/>
              </a:cxn>
              <a:cxn ang="0">
                <a:pos x="230" y="129"/>
              </a:cxn>
              <a:cxn ang="0">
                <a:pos x="202" y="100"/>
              </a:cxn>
              <a:cxn ang="0">
                <a:pos x="179" y="69"/>
              </a:cxn>
              <a:cxn ang="0">
                <a:pos x="130" y="0"/>
              </a:cxn>
              <a:cxn ang="0">
                <a:pos x="127" y="77"/>
              </a:cxn>
              <a:cxn ang="0">
                <a:pos x="98" y="43"/>
              </a:cxn>
              <a:cxn ang="0">
                <a:pos x="84" y="89"/>
              </a:cxn>
            </a:cxnLst>
            <a:rect l="0" t="0" r="r" b="b"/>
            <a:pathLst>
              <a:path w="305" h="376">
                <a:moveTo>
                  <a:pt x="84" y="89"/>
                </a:moveTo>
                <a:cubicBezTo>
                  <a:pt x="61" y="69"/>
                  <a:pt x="61" y="69"/>
                  <a:pt x="61" y="69"/>
                </a:cubicBezTo>
                <a:cubicBezTo>
                  <a:pt x="61" y="69"/>
                  <a:pt x="43" y="49"/>
                  <a:pt x="52" y="49"/>
                </a:cubicBezTo>
                <a:cubicBezTo>
                  <a:pt x="61" y="49"/>
                  <a:pt x="72" y="32"/>
                  <a:pt x="72" y="32"/>
                </a:cubicBezTo>
                <a:cubicBezTo>
                  <a:pt x="23" y="32"/>
                  <a:pt x="23" y="32"/>
                  <a:pt x="23" y="32"/>
                </a:cubicBezTo>
                <a:cubicBezTo>
                  <a:pt x="23" y="32"/>
                  <a:pt x="0" y="77"/>
                  <a:pt x="12" y="83"/>
                </a:cubicBezTo>
                <a:cubicBezTo>
                  <a:pt x="23" y="89"/>
                  <a:pt x="38" y="89"/>
                  <a:pt x="38" y="100"/>
                </a:cubicBezTo>
                <a:cubicBezTo>
                  <a:pt x="38" y="112"/>
                  <a:pt x="26" y="126"/>
                  <a:pt x="38" y="141"/>
                </a:cubicBezTo>
                <a:cubicBezTo>
                  <a:pt x="49" y="155"/>
                  <a:pt x="46" y="198"/>
                  <a:pt x="66" y="198"/>
                </a:cubicBezTo>
                <a:cubicBezTo>
                  <a:pt x="86" y="198"/>
                  <a:pt x="95" y="195"/>
                  <a:pt x="98" y="184"/>
                </a:cubicBezTo>
                <a:cubicBezTo>
                  <a:pt x="101" y="172"/>
                  <a:pt x="101" y="152"/>
                  <a:pt x="109" y="152"/>
                </a:cubicBezTo>
                <a:cubicBezTo>
                  <a:pt x="118" y="152"/>
                  <a:pt x="118" y="158"/>
                  <a:pt x="118" y="169"/>
                </a:cubicBezTo>
                <a:cubicBezTo>
                  <a:pt x="118" y="181"/>
                  <a:pt x="144" y="192"/>
                  <a:pt x="144" y="192"/>
                </a:cubicBezTo>
                <a:cubicBezTo>
                  <a:pt x="144" y="192"/>
                  <a:pt x="95" y="218"/>
                  <a:pt x="92" y="227"/>
                </a:cubicBezTo>
                <a:cubicBezTo>
                  <a:pt x="89" y="235"/>
                  <a:pt x="84" y="258"/>
                  <a:pt x="95" y="256"/>
                </a:cubicBezTo>
                <a:cubicBezTo>
                  <a:pt x="107" y="253"/>
                  <a:pt x="121" y="264"/>
                  <a:pt x="115" y="273"/>
                </a:cubicBezTo>
                <a:cubicBezTo>
                  <a:pt x="109" y="281"/>
                  <a:pt x="98" y="304"/>
                  <a:pt x="98" y="304"/>
                </a:cubicBezTo>
                <a:cubicBezTo>
                  <a:pt x="98" y="304"/>
                  <a:pt x="141" y="376"/>
                  <a:pt x="150" y="359"/>
                </a:cubicBezTo>
                <a:cubicBezTo>
                  <a:pt x="158" y="342"/>
                  <a:pt x="173" y="267"/>
                  <a:pt x="181" y="258"/>
                </a:cubicBezTo>
                <a:cubicBezTo>
                  <a:pt x="190" y="250"/>
                  <a:pt x="199" y="192"/>
                  <a:pt x="199" y="192"/>
                </a:cubicBezTo>
                <a:cubicBezTo>
                  <a:pt x="219" y="172"/>
                  <a:pt x="219" y="172"/>
                  <a:pt x="219" y="172"/>
                </a:cubicBezTo>
                <a:cubicBezTo>
                  <a:pt x="219" y="172"/>
                  <a:pt x="228" y="189"/>
                  <a:pt x="233" y="204"/>
                </a:cubicBezTo>
                <a:cubicBezTo>
                  <a:pt x="239" y="218"/>
                  <a:pt x="239" y="244"/>
                  <a:pt x="239" y="256"/>
                </a:cubicBezTo>
                <a:cubicBezTo>
                  <a:pt x="239" y="267"/>
                  <a:pt x="236" y="293"/>
                  <a:pt x="236" y="293"/>
                </a:cubicBezTo>
                <a:cubicBezTo>
                  <a:pt x="262" y="273"/>
                  <a:pt x="262" y="273"/>
                  <a:pt x="262" y="273"/>
                </a:cubicBezTo>
                <a:cubicBezTo>
                  <a:pt x="262" y="273"/>
                  <a:pt x="277" y="304"/>
                  <a:pt x="285" y="299"/>
                </a:cubicBezTo>
                <a:cubicBezTo>
                  <a:pt x="294" y="293"/>
                  <a:pt x="305" y="264"/>
                  <a:pt x="305" y="264"/>
                </a:cubicBezTo>
                <a:cubicBezTo>
                  <a:pt x="305" y="264"/>
                  <a:pt x="282" y="235"/>
                  <a:pt x="282" y="227"/>
                </a:cubicBezTo>
                <a:cubicBezTo>
                  <a:pt x="282" y="218"/>
                  <a:pt x="268" y="201"/>
                  <a:pt x="268" y="192"/>
                </a:cubicBezTo>
                <a:cubicBezTo>
                  <a:pt x="268" y="184"/>
                  <a:pt x="262" y="169"/>
                  <a:pt x="253" y="169"/>
                </a:cubicBezTo>
                <a:cubicBezTo>
                  <a:pt x="245" y="169"/>
                  <a:pt x="228" y="169"/>
                  <a:pt x="233" y="158"/>
                </a:cubicBezTo>
                <a:cubicBezTo>
                  <a:pt x="239" y="146"/>
                  <a:pt x="239" y="135"/>
                  <a:pt x="230" y="129"/>
                </a:cubicBezTo>
                <a:cubicBezTo>
                  <a:pt x="222" y="123"/>
                  <a:pt x="202" y="100"/>
                  <a:pt x="202" y="100"/>
                </a:cubicBezTo>
                <a:cubicBezTo>
                  <a:pt x="202" y="100"/>
                  <a:pt x="179" y="77"/>
                  <a:pt x="179" y="69"/>
                </a:cubicBezTo>
                <a:cubicBezTo>
                  <a:pt x="179" y="60"/>
                  <a:pt x="130" y="0"/>
                  <a:pt x="130" y="0"/>
                </a:cubicBezTo>
                <a:cubicBezTo>
                  <a:pt x="127" y="77"/>
                  <a:pt x="127" y="77"/>
                  <a:pt x="127" y="77"/>
                </a:cubicBezTo>
                <a:cubicBezTo>
                  <a:pt x="98" y="43"/>
                  <a:pt x="98" y="43"/>
                  <a:pt x="98" y="43"/>
                </a:cubicBezTo>
                <a:lnTo>
                  <a:pt x="84" y="89"/>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8" name="Freeform 28">
            <a:extLst>
              <a:ext uri="{FF2B5EF4-FFF2-40B4-BE49-F238E27FC236}">
                <a16:creationId xmlns:a16="http://schemas.microsoft.com/office/drawing/2014/main" id="{7263C95A-21D7-654E-8357-71637BEDF538}"/>
              </a:ext>
            </a:extLst>
          </p:cNvPr>
          <p:cNvSpPr>
            <a:spLocks/>
          </p:cNvSpPr>
          <p:nvPr/>
        </p:nvSpPr>
        <p:spPr bwMode="auto">
          <a:xfrm>
            <a:off x="5791944" y="1933338"/>
            <a:ext cx="180693" cy="139482"/>
          </a:xfrm>
          <a:custGeom>
            <a:avLst/>
            <a:gdLst/>
            <a:ahLst/>
            <a:cxnLst>
              <a:cxn ang="0">
                <a:pos x="35" y="23"/>
              </a:cxn>
              <a:cxn ang="0">
                <a:pos x="54" y="8"/>
              </a:cxn>
              <a:cxn ang="0">
                <a:pos x="68" y="36"/>
              </a:cxn>
              <a:cxn ang="0">
                <a:pos x="88" y="38"/>
              </a:cxn>
              <a:cxn ang="0">
                <a:pos x="97" y="14"/>
              </a:cxn>
              <a:cxn ang="0">
                <a:pos x="110" y="34"/>
              </a:cxn>
              <a:cxn ang="0">
                <a:pos x="136" y="30"/>
              </a:cxn>
              <a:cxn ang="0">
                <a:pos x="169" y="28"/>
              </a:cxn>
              <a:cxn ang="0">
                <a:pos x="191" y="36"/>
              </a:cxn>
              <a:cxn ang="0">
                <a:pos x="188" y="74"/>
              </a:cxn>
              <a:cxn ang="0">
                <a:pos x="156" y="132"/>
              </a:cxn>
              <a:cxn ang="0">
                <a:pos x="117" y="143"/>
              </a:cxn>
              <a:cxn ang="0">
                <a:pos x="85" y="129"/>
              </a:cxn>
              <a:cxn ang="0">
                <a:pos x="48" y="123"/>
              </a:cxn>
              <a:cxn ang="0">
                <a:pos x="49" y="102"/>
              </a:cxn>
              <a:cxn ang="0">
                <a:pos x="75" y="90"/>
              </a:cxn>
              <a:cxn ang="0">
                <a:pos x="77" y="76"/>
              </a:cxn>
              <a:cxn ang="0">
                <a:pos x="41" y="81"/>
              </a:cxn>
              <a:cxn ang="0">
                <a:pos x="12" y="76"/>
              </a:cxn>
              <a:cxn ang="0">
                <a:pos x="11" y="54"/>
              </a:cxn>
              <a:cxn ang="0">
                <a:pos x="0" y="40"/>
              </a:cxn>
              <a:cxn ang="0">
                <a:pos x="9" y="30"/>
              </a:cxn>
              <a:cxn ang="0">
                <a:pos x="25" y="40"/>
              </a:cxn>
              <a:cxn ang="0">
                <a:pos x="35" y="23"/>
              </a:cxn>
            </a:cxnLst>
            <a:rect l="0" t="0" r="r" b="b"/>
            <a:pathLst>
              <a:path w="198" h="153">
                <a:moveTo>
                  <a:pt x="35" y="23"/>
                </a:moveTo>
                <a:cubicBezTo>
                  <a:pt x="35" y="23"/>
                  <a:pt x="49" y="0"/>
                  <a:pt x="54" y="8"/>
                </a:cubicBezTo>
                <a:cubicBezTo>
                  <a:pt x="58" y="17"/>
                  <a:pt x="62" y="30"/>
                  <a:pt x="68" y="36"/>
                </a:cubicBezTo>
                <a:cubicBezTo>
                  <a:pt x="74" y="41"/>
                  <a:pt x="85" y="47"/>
                  <a:pt x="88" y="38"/>
                </a:cubicBezTo>
                <a:cubicBezTo>
                  <a:pt x="91" y="30"/>
                  <a:pt x="91" y="13"/>
                  <a:pt x="97" y="14"/>
                </a:cubicBezTo>
                <a:cubicBezTo>
                  <a:pt x="103" y="15"/>
                  <a:pt x="103" y="31"/>
                  <a:pt x="110" y="34"/>
                </a:cubicBezTo>
                <a:cubicBezTo>
                  <a:pt x="117" y="37"/>
                  <a:pt x="129" y="36"/>
                  <a:pt x="136" y="30"/>
                </a:cubicBezTo>
                <a:cubicBezTo>
                  <a:pt x="143" y="24"/>
                  <a:pt x="159" y="23"/>
                  <a:pt x="169" y="28"/>
                </a:cubicBezTo>
                <a:cubicBezTo>
                  <a:pt x="179" y="34"/>
                  <a:pt x="183" y="34"/>
                  <a:pt x="191" y="36"/>
                </a:cubicBezTo>
                <a:cubicBezTo>
                  <a:pt x="198" y="37"/>
                  <a:pt x="193" y="57"/>
                  <a:pt x="188" y="74"/>
                </a:cubicBezTo>
                <a:cubicBezTo>
                  <a:pt x="182" y="92"/>
                  <a:pt x="162" y="123"/>
                  <a:pt x="156" y="132"/>
                </a:cubicBezTo>
                <a:cubicBezTo>
                  <a:pt x="150" y="140"/>
                  <a:pt x="124" y="153"/>
                  <a:pt x="117" y="143"/>
                </a:cubicBezTo>
                <a:cubicBezTo>
                  <a:pt x="110" y="133"/>
                  <a:pt x="93" y="127"/>
                  <a:pt x="85" y="129"/>
                </a:cubicBezTo>
                <a:cubicBezTo>
                  <a:pt x="78" y="130"/>
                  <a:pt x="49" y="130"/>
                  <a:pt x="48" y="123"/>
                </a:cubicBezTo>
                <a:cubicBezTo>
                  <a:pt x="47" y="116"/>
                  <a:pt x="42" y="103"/>
                  <a:pt x="49" y="102"/>
                </a:cubicBezTo>
                <a:cubicBezTo>
                  <a:pt x="57" y="100"/>
                  <a:pt x="71" y="92"/>
                  <a:pt x="75" y="90"/>
                </a:cubicBezTo>
                <a:cubicBezTo>
                  <a:pt x="80" y="89"/>
                  <a:pt x="81" y="74"/>
                  <a:pt x="77" y="76"/>
                </a:cubicBezTo>
                <a:cubicBezTo>
                  <a:pt x="72" y="77"/>
                  <a:pt x="54" y="81"/>
                  <a:pt x="41" y="81"/>
                </a:cubicBezTo>
                <a:cubicBezTo>
                  <a:pt x="28" y="81"/>
                  <a:pt x="15" y="81"/>
                  <a:pt x="12" y="76"/>
                </a:cubicBezTo>
                <a:cubicBezTo>
                  <a:pt x="9" y="70"/>
                  <a:pt x="15" y="61"/>
                  <a:pt x="11" y="54"/>
                </a:cubicBezTo>
                <a:cubicBezTo>
                  <a:pt x="6" y="47"/>
                  <a:pt x="0" y="44"/>
                  <a:pt x="0" y="40"/>
                </a:cubicBezTo>
                <a:cubicBezTo>
                  <a:pt x="0" y="36"/>
                  <a:pt x="2" y="27"/>
                  <a:pt x="9" y="30"/>
                </a:cubicBezTo>
                <a:cubicBezTo>
                  <a:pt x="16" y="33"/>
                  <a:pt x="25" y="40"/>
                  <a:pt x="25" y="40"/>
                </a:cubicBezTo>
                <a:lnTo>
                  <a:pt x="35" y="23"/>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99" name="Freeform 29">
            <a:extLst>
              <a:ext uri="{FF2B5EF4-FFF2-40B4-BE49-F238E27FC236}">
                <a16:creationId xmlns:a16="http://schemas.microsoft.com/office/drawing/2014/main" id="{5760D8E4-557B-E84D-A48D-FF8CDE5EA34C}"/>
              </a:ext>
            </a:extLst>
          </p:cNvPr>
          <p:cNvSpPr>
            <a:spLocks/>
          </p:cNvSpPr>
          <p:nvPr/>
        </p:nvSpPr>
        <p:spPr bwMode="auto">
          <a:xfrm>
            <a:off x="6303114" y="1873900"/>
            <a:ext cx="145030" cy="107782"/>
          </a:xfrm>
          <a:custGeom>
            <a:avLst/>
            <a:gdLst/>
            <a:ahLst/>
            <a:cxnLst>
              <a:cxn ang="0">
                <a:pos x="8" y="28"/>
              </a:cxn>
              <a:cxn ang="0">
                <a:pos x="45" y="11"/>
              </a:cxn>
              <a:cxn ang="0">
                <a:pos x="84" y="11"/>
              </a:cxn>
              <a:cxn ang="0">
                <a:pos x="108" y="20"/>
              </a:cxn>
              <a:cxn ang="0">
                <a:pos x="142" y="2"/>
              </a:cxn>
              <a:cxn ang="0">
                <a:pos x="151" y="20"/>
              </a:cxn>
              <a:cxn ang="0">
                <a:pos x="144" y="46"/>
              </a:cxn>
              <a:cxn ang="0">
                <a:pos x="125" y="65"/>
              </a:cxn>
              <a:cxn ang="0">
                <a:pos x="92" y="110"/>
              </a:cxn>
              <a:cxn ang="0">
                <a:pos x="60" y="82"/>
              </a:cxn>
              <a:cxn ang="0">
                <a:pos x="73" y="52"/>
              </a:cxn>
              <a:cxn ang="0">
                <a:pos x="45" y="56"/>
              </a:cxn>
              <a:cxn ang="0">
                <a:pos x="4" y="54"/>
              </a:cxn>
              <a:cxn ang="0">
                <a:pos x="8" y="28"/>
              </a:cxn>
            </a:cxnLst>
            <a:rect l="0" t="0" r="r" b="b"/>
            <a:pathLst>
              <a:path w="159" h="119">
                <a:moveTo>
                  <a:pt x="8" y="28"/>
                </a:moveTo>
                <a:cubicBezTo>
                  <a:pt x="8" y="28"/>
                  <a:pt x="32" y="11"/>
                  <a:pt x="45" y="11"/>
                </a:cubicBezTo>
                <a:cubicBezTo>
                  <a:pt x="58" y="11"/>
                  <a:pt x="73" y="7"/>
                  <a:pt x="84" y="11"/>
                </a:cubicBezTo>
                <a:cubicBezTo>
                  <a:pt x="95" y="15"/>
                  <a:pt x="97" y="24"/>
                  <a:pt x="108" y="20"/>
                </a:cubicBezTo>
                <a:cubicBezTo>
                  <a:pt x="118" y="15"/>
                  <a:pt x="131" y="0"/>
                  <a:pt x="142" y="2"/>
                </a:cubicBezTo>
                <a:cubicBezTo>
                  <a:pt x="153" y="5"/>
                  <a:pt x="142" y="13"/>
                  <a:pt x="151" y="20"/>
                </a:cubicBezTo>
                <a:cubicBezTo>
                  <a:pt x="159" y="26"/>
                  <a:pt x="155" y="41"/>
                  <a:pt x="144" y="46"/>
                </a:cubicBezTo>
                <a:cubicBezTo>
                  <a:pt x="133" y="50"/>
                  <a:pt x="123" y="58"/>
                  <a:pt x="125" y="65"/>
                </a:cubicBezTo>
                <a:cubicBezTo>
                  <a:pt x="127" y="71"/>
                  <a:pt x="110" y="119"/>
                  <a:pt x="92" y="110"/>
                </a:cubicBezTo>
                <a:cubicBezTo>
                  <a:pt x="75" y="102"/>
                  <a:pt x="51" y="89"/>
                  <a:pt x="60" y="82"/>
                </a:cubicBezTo>
                <a:cubicBezTo>
                  <a:pt x="69" y="76"/>
                  <a:pt x="82" y="54"/>
                  <a:pt x="73" y="52"/>
                </a:cubicBezTo>
                <a:cubicBezTo>
                  <a:pt x="64" y="50"/>
                  <a:pt x="51" y="50"/>
                  <a:pt x="45" y="56"/>
                </a:cubicBezTo>
                <a:cubicBezTo>
                  <a:pt x="38" y="63"/>
                  <a:pt x="2" y="61"/>
                  <a:pt x="4" y="54"/>
                </a:cubicBezTo>
                <a:cubicBezTo>
                  <a:pt x="6" y="48"/>
                  <a:pt x="0" y="28"/>
                  <a:pt x="8" y="28"/>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0" name="Freeform 30">
            <a:extLst>
              <a:ext uri="{FF2B5EF4-FFF2-40B4-BE49-F238E27FC236}">
                <a16:creationId xmlns:a16="http://schemas.microsoft.com/office/drawing/2014/main" id="{FDF39C63-6F10-F74A-861F-394310D3C267}"/>
              </a:ext>
            </a:extLst>
          </p:cNvPr>
          <p:cNvSpPr>
            <a:spLocks/>
          </p:cNvSpPr>
          <p:nvPr/>
        </p:nvSpPr>
        <p:spPr bwMode="auto">
          <a:xfrm>
            <a:off x="6454484" y="1941263"/>
            <a:ext cx="44381" cy="26153"/>
          </a:xfrm>
          <a:custGeom>
            <a:avLst/>
            <a:gdLst/>
            <a:ahLst/>
            <a:cxnLst>
              <a:cxn ang="0">
                <a:pos x="11" y="23"/>
              </a:cxn>
              <a:cxn ang="0">
                <a:pos x="39" y="25"/>
              </a:cxn>
              <a:cxn ang="0">
                <a:pos x="39" y="2"/>
              </a:cxn>
              <a:cxn ang="0">
                <a:pos x="11" y="23"/>
              </a:cxn>
            </a:cxnLst>
            <a:rect l="0" t="0" r="r" b="b"/>
            <a:pathLst>
              <a:path w="49" h="29">
                <a:moveTo>
                  <a:pt x="11" y="23"/>
                </a:moveTo>
                <a:cubicBezTo>
                  <a:pt x="18" y="29"/>
                  <a:pt x="32" y="28"/>
                  <a:pt x="39" y="25"/>
                </a:cubicBezTo>
                <a:cubicBezTo>
                  <a:pt x="45" y="23"/>
                  <a:pt x="49" y="4"/>
                  <a:pt x="39" y="2"/>
                </a:cubicBezTo>
                <a:cubicBezTo>
                  <a:pt x="28" y="0"/>
                  <a:pt x="0" y="15"/>
                  <a:pt x="11" y="23"/>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1" name="Freeform 31">
            <a:extLst>
              <a:ext uri="{FF2B5EF4-FFF2-40B4-BE49-F238E27FC236}">
                <a16:creationId xmlns:a16="http://schemas.microsoft.com/office/drawing/2014/main" id="{D720EE5A-304D-554E-AC14-71968A17BA07}"/>
              </a:ext>
            </a:extLst>
          </p:cNvPr>
          <p:cNvSpPr>
            <a:spLocks/>
          </p:cNvSpPr>
          <p:nvPr/>
        </p:nvSpPr>
        <p:spPr bwMode="auto">
          <a:xfrm>
            <a:off x="6483807" y="1899260"/>
            <a:ext cx="108574" cy="77666"/>
          </a:xfrm>
          <a:custGeom>
            <a:avLst/>
            <a:gdLst/>
            <a:ahLst/>
            <a:cxnLst>
              <a:cxn ang="0">
                <a:pos x="20" y="28"/>
              </a:cxn>
              <a:cxn ang="0">
                <a:pos x="59" y="58"/>
              </a:cxn>
              <a:cxn ang="0">
                <a:pos x="76" y="80"/>
              </a:cxn>
              <a:cxn ang="0">
                <a:pos x="89" y="74"/>
              </a:cxn>
              <a:cxn ang="0">
                <a:pos x="119" y="61"/>
              </a:cxn>
              <a:cxn ang="0">
                <a:pos x="108" y="33"/>
              </a:cxn>
              <a:cxn ang="0">
                <a:pos x="84" y="39"/>
              </a:cxn>
              <a:cxn ang="0">
                <a:pos x="20" y="28"/>
              </a:cxn>
            </a:cxnLst>
            <a:rect l="0" t="0" r="r" b="b"/>
            <a:pathLst>
              <a:path w="119" h="86">
                <a:moveTo>
                  <a:pt x="20" y="28"/>
                </a:moveTo>
                <a:cubicBezTo>
                  <a:pt x="20" y="28"/>
                  <a:pt x="50" y="46"/>
                  <a:pt x="59" y="58"/>
                </a:cubicBezTo>
                <a:cubicBezTo>
                  <a:pt x="67" y="71"/>
                  <a:pt x="63" y="86"/>
                  <a:pt x="76" y="80"/>
                </a:cubicBezTo>
                <a:cubicBezTo>
                  <a:pt x="89" y="74"/>
                  <a:pt x="67" y="71"/>
                  <a:pt x="89" y="74"/>
                </a:cubicBezTo>
                <a:cubicBezTo>
                  <a:pt x="110" y="76"/>
                  <a:pt x="119" y="61"/>
                  <a:pt x="119" y="61"/>
                </a:cubicBezTo>
                <a:cubicBezTo>
                  <a:pt x="119" y="61"/>
                  <a:pt x="115" y="33"/>
                  <a:pt x="108" y="33"/>
                </a:cubicBezTo>
                <a:cubicBezTo>
                  <a:pt x="102" y="33"/>
                  <a:pt x="95" y="41"/>
                  <a:pt x="84" y="39"/>
                </a:cubicBezTo>
                <a:cubicBezTo>
                  <a:pt x="74" y="37"/>
                  <a:pt x="0" y="0"/>
                  <a:pt x="20" y="28"/>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2" name="Freeform 32">
            <a:extLst>
              <a:ext uri="{FF2B5EF4-FFF2-40B4-BE49-F238E27FC236}">
                <a16:creationId xmlns:a16="http://schemas.microsoft.com/office/drawing/2014/main" id="{2BE4316E-8FAB-8D40-9F87-202E545563DB}"/>
              </a:ext>
            </a:extLst>
          </p:cNvPr>
          <p:cNvSpPr>
            <a:spLocks/>
          </p:cNvSpPr>
          <p:nvPr/>
        </p:nvSpPr>
        <p:spPr bwMode="auto">
          <a:xfrm>
            <a:off x="6601891" y="1850124"/>
            <a:ext cx="61023" cy="91139"/>
          </a:xfrm>
          <a:custGeom>
            <a:avLst/>
            <a:gdLst/>
            <a:ahLst/>
            <a:cxnLst>
              <a:cxn ang="0">
                <a:pos x="17" y="52"/>
              </a:cxn>
              <a:cxn ang="0">
                <a:pos x="21" y="97"/>
              </a:cxn>
              <a:cxn ang="0">
                <a:pos x="49" y="93"/>
              </a:cxn>
              <a:cxn ang="0">
                <a:pos x="54" y="56"/>
              </a:cxn>
              <a:cxn ang="0">
                <a:pos x="62" y="37"/>
              </a:cxn>
              <a:cxn ang="0">
                <a:pos x="54" y="11"/>
              </a:cxn>
              <a:cxn ang="0">
                <a:pos x="30" y="11"/>
              </a:cxn>
              <a:cxn ang="0">
                <a:pos x="17" y="52"/>
              </a:cxn>
            </a:cxnLst>
            <a:rect l="0" t="0" r="r" b="b"/>
            <a:pathLst>
              <a:path w="67" h="100">
                <a:moveTo>
                  <a:pt x="17" y="52"/>
                </a:moveTo>
                <a:cubicBezTo>
                  <a:pt x="17" y="52"/>
                  <a:pt x="6" y="95"/>
                  <a:pt x="21" y="97"/>
                </a:cubicBezTo>
                <a:cubicBezTo>
                  <a:pt x="37" y="100"/>
                  <a:pt x="49" y="93"/>
                  <a:pt x="49" y="93"/>
                </a:cubicBezTo>
                <a:cubicBezTo>
                  <a:pt x="49" y="93"/>
                  <a:pt x="41" y="61"/>
                  <a:pt x="54" y="56"/>
                </a:cubicBezTo>
                <a:cubicBezTo>
                  <a:pt x="67" y="52"/>
                  <a:pt x="62" y="37"/>
                  <a:pt x="62" y="37"/>
                </a:cubicBezTo>
                <a:cubicBezTo>
                  <a:pt x="62" y="37"/>
                  <a:pt x="65" y="18"/>
                  <a:pt x="54" y="11"/>
                </a:cubicBezTo>
                <a:cubicBezTo>
                  <a:pt x="43" y="5"/>
                  <a:pt x="21" y="0"/>
                  <a:pt x="30" y="11"/>
                </a:cubicBezTo>
                <a:cubicBezTo>
                  <a:pt x="39" y="22"/>
                  <a:pt x="0" y="35"/>
                  <a:pt x="17" y="52"/>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3" name="Freeform 33">
            <a:extLst>
              <a:ext uri="{FF2B5EF4-FFF2-40B4-BE49-F238E27FC236}">
                <a16:creationId xmlns:a16="http://schemas.microsoft.com/office/drawing/2014/main" id="{42B3F41D-8154-4743-BB0C-B18CFF900DAB}"/>
              </a:ext>
            </a:extLst>
          </p:cNvPr>
          <p:cNvSpPr>
            <a:spLocks/>
          </p:cNvSpPr>
          <p:nvPr/>
        </p:nvSpPr>
        <p:spPr bwMode="auto">
          <a:xfrm>
            <a:off x="6662914" y="1799404"/>
            <a:ext cx="58646" cy="101441"/>
          </a:xfrm>
          <a:custGeom>
            <a:avLst/>
            <a:gdLst/>
            <a:ahLst/>
            <a:cxnLst>
              <a:cxn ang="0">
                <a:pos x="15" y="67"/>
              </a:cxn>
              <a:cxn ang="0">
                <a:pos x="30" y="93"/>
              </a:cxn>
              <a:cxn ang="0">
                <a:pos x="45" y="97"/>
              </a:cxn>
              <a:cxn ang="0">
                <a:pos x="54" y="69"/>
              </a:cxn>
              <a:cxn ang="0">
                <a:pos x="62" y="28"/>
              </a:cxn>
              <a:cxn ang="0">
                <a:pos x="45" y="9"/>
              </a:cxn>
              <a:cxn ang="0">
                <a:pos x="15" y="67"/>
              </a:cxn>
            </a:cxnLst>
            <a:rect l="0" t="0" r="r" b="b"/>
            <a:pathLst>
              <a:path w="64" h="112">
                <a:moveTo>
                  <a:pt x="15" y="67"/>
                </a:moveTo>
                <a:cubicBezTo>
                  <a:pt x="15" y="67"/>
                  <a:pt x="28" y="80"/>
                  <a:pt x="30" y="93"/>
                </a:cubicBezTo>
                <a:cubicBezTo>
                  <a:pt x="32" y="106"/>
                  <a:pt x="45" y="112"/>
                  <a:pt x="45" y="97"/>
                </a:cubicBezTo>
                <a:cubicBezTo>
                  <a:pt x="45" y="82"/>
                  <a:pt x="43" y="69"/>
                  <a:pt x="54" y="69"/>
                </a:cubicBezTo>
                <a:cubicBezTo>
                  <a:pt x="64" y="69"/>
                  <a:pt x="62" y="41"/>
                  <a:pt x="62" y="28"/>
                </a:cubicBezTo>
                <a:cubicBezTo>
                  <a:pt x="62" y="16"/>
                  <a:pt x="49" y="0"/>
                  <a:pt x="45" y="9"/>
                </a:cubicBezTo>
                <a:cubicBezTo>
                  <a:pt x="41" y="18"/>
                  <a:pt x="0" y="41"/>
                  <a:pt x="15" y="67"/>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4" name="Freeform 34">
            <a:extLst>
              <a:ext uri="{FF2B5EF4-FFF2-40B4-BE49-F238E27FC236}">
                <a16:creationId xmlns:a16="http://schemas.microsoft.com/office/drawing/2014/main" id="{D2C4DDFC-25D0-7044-823F-6DB382241A47}"/>
              </a:ext>
            </a:extLst>
          </p:cNvPr>
          <p:cNvSpPr>
            <a:spLocks/>
          </p:cNvSpPr>
          <p:nvPr/>
        </p:nvSpPr>
        <p:spPr bwMode="auto">
          <a:xfrm>
            <a:off x="6473504" y="1756608"/>
            <a:ext cx="126802" cy="162465"/>
          </a:xfrm>
          <a:custGeom>
            <a:avLst/>
            <a:gdLst/>
            <a:ahLst/>
            <a:cxnLst>
              <a:cxn ang="0">
                <a:pos x="46" y="142"/>
              </a:cxn>
              <a:cxn ang="0">
                <a:pos x="80" y="157"/>
              </a:cxn>
              <a:cxn ang="0">
                <a:pos x="108" y="164"/>
              </a:cxn>
              <a:cxn ang="0">
                <a:pos x="123" y="134"/>
              </a:cxn>
              <a:cxn ang="0">
                <a:pos x="123" y="108"/>
              </a:cxn>
              <a:cxn ang="0">
                <a:pos x="113" y="73"/>
              </a:cxn>
              <a:cxn ang="0">
                <a:pos x="126" y="56"/>
              </a:cxn>
              <a:cxn ang="0">
                <a:pos x="134" y="39"/>
              </a:cxn>
              <a:cxn ang="0">
                <a:pos x="113" y="15"/>
              </a:cxn>
              <a:cxn ang="0">
                <a:pos x="72" y="67"/>
              </a:cxn>
              <a:cxn ang="0">
                <a:pos x="46" y="142"/>
              </a:cxn>
            </a:cxnLst>
            <a:rect l="0" t="0" r="r" b="b"/>
            <a:pathLst>
              <a:path w="139" h="179">
                <a:moveTo>
                  <a:pt x="46" y="142"/>
                </a:moveTo>
                <a:cubicBezTo>
                  <a:pt x="46" y="142"/>
                  <a:pt x="67" y="149"/>
                  <a:pt x="80" y="157"/>
                </a:cubicBezTo>
                <a:cubicBezTo>
                  <a:pt x="93" y="166"/>
                  <a:pt x="113" y="179"/>
                  <a:pt x="108" y="164"/>
                </a:cubicBezTo>
                <a:cubicBezTo>
                  <a:pt x="104" y="149"/>
                  <a:pt x="117" y="142"/>
                  <a:pt x="123" y="134"/>
                </a:cubicBezTo>
                <a:cubicBezTo>
                  <a:pt x="130" y="125"/>
                  <a:pt x="123" y="114"/>
                  <a:pt x="123" y="108"/>
                </a:cubicBezTo>
                <a:cubicBezTo>
                  <a:pt x="123" y="101"/>
                  <a:pt x="108" y="80"/>
                  <a:pt x="113" y="73"/>
                </a:cubicBezTo>
                <a:cubicBezTo>
                  <a:pt x="117" y="67"/>
                  <a:pt x="113" y="50"/>
                  <a:pt x="126" y="56"/>
                </a:cubicBezTo>
                <a:cubicBezTo>
                  <a:pt x="139" y="62"/>
                  <a:pt x="136" y="54"/>
                  <a:pt x="134" y="39"/>
                </a:cubicBezTo>
                <a:cubicBezTo>
                  <a:pt x="132" y="24"/>
                  <a:pt x="119" y="0"/>
                  <a:pt x="113" y="15"/>
                </a:cubicBezTo>
                <a:cubicBezTo>
                  <a:pt x="106" y="30"/>
                  <a:pt x="83" y="58"/>
                  <a:pt x="72" y="67"/>
                </a:cubicBezTo>
                <a:cubicBezTo>
                  <a:pt x="61" y="75"/>
                  <a:pt x="0" y="116"/>
                  <a:pt x="46" y="142"/>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5" name="Freeform 35">
            <a:extLst>
              <a:ext uri="{FF2B5EF4-FFF2-40B4-BE49-F238E27FC236}">
                <a16:creationId xmlns:a16="http://schemas.microsoft.com/office/drawing/2014/main" id="{E64DD46E-6045-2140-8F41-A32016383EE3}"/>
              </a:ext>
            </a:extLst>
          </p:cNvPr>
          <p:cNvSpPr>
            <a:spLocks/>
          </p:cNvSpPr>
          <p:nvPr/>
        </p:nvSpPr>
        <p:spPr bwMode="auto">
          <a:xfrm>
            <a:off x="7229560" y="1805744"/>
            <a:ext cx="200505" cy="320967"/>
          </a:xfrm>
          <a:custGeom>
            <a:avLst/>
            <a:gdLst/>
            <a:ahLst/>
            <a:cxnLst>
              <a:cxn ang="0">
                <a:pos x="90" y="65"/>
              </a:cxn>
              <a:cxn ang="0">
                <a:pos x="116" y="19"/>
              </a:cxn>
              <a:cxn ang="0">
                <a:pos x="144" y="75"/>
              </a:cxn>
              <a:cxn ang="0">
                <a:pos x="170" y="110"/>
              </a:cxn>
              <a:cxn ang="0">
                <a:pos x="151" y="149"/>
              </a:cxn>
              <a:cxn ang="0">
                <a:pos x="129" y="170"/>
              </a:cxn>
              <a:cxn ang="0">
                <a:pos x="106" y="181"/>
              </a:cxn>
              <a:cxn ang="0">
                <a:pos x="138" y="189"/>
              </a:cxn>
              <a:cxn ang="0">
                <a:pos x="166" y="189"/>
              </a:cxn>
              <a:cxn ang="0">
                <a:pos x="170" y="220"/>
              </a:cxn>
              <a:cxn ang="0">
                <a:pos x="203" y="215"/>
              </a:cxn>
              <a:cxn ang="0">
                <a:pos x="211" y="243"/>
              </a:cxn>
              <a:cxn ang="0">
                <a:pos x="201" y="284"/>
              </a:cxn>
              <a:cxn ang="0">
                <a:pos x="209" y="323"/>
              </a:cxn>
              <a:cxn ang="0">
                <a:pos x="192" y="349"/>
              </a:cxn>
              <a:cxn ang="0">
                <a:pos x="140" y="327"/>
              </a:cxn>
              <a:cxn ang="0">
                <a:pos x="99" y="291"/>
              </a:cxn>
              <a:cxn ang="0">
                <a:pos x="62" y="254"/>
              </a:cxn>
              <a:cxn ang="0">
                <a:pos x="19" y="222"/>
              </a:cxn>
              <a:cxn ang="0">
                <a:pos x="21" y="185"/>
              </a:cxn>
              <a:cxn ang="0">
                <a:pos x="54" y="181"/>
              </a:cxn>
              <a:cxn ang="0">
                <a:pos x="43" y="142"/>
              </a:cxn>
              <a:cxn ang="0">
                <a:pos x="58" y="99"/>
              </a:cxn>
              <a:cxn ang="0">
                <a:pos x="90" y="65"/>
              </a:cxn>
            </a:cxnLst>
            <a:rect l="0" t="0" r="r" b="b"/>
            <a:pathLst>
              <a:path w="220" h="353">
                <a:moveTo>
                  <a:pt x="90" y="65"/>
                </a:moveTo>
                <a:cubicBezTo>
                  <a:pt x="90" y="65"/>
                  <a:pt x="95" y="0"/>
                  <a:pt x="116" y="19"/>
                </a:cubicBezTo>
                <a:cubicBezTo>
                  <a:pt x="138" y="39"/>
                  <a:pt x="118" y="58"/>
                  <a:pt x="144" y="75"/>
                </a:cubicBezTo>
                <a:cubicBezTo>
                  <a:pt x="170" y="93"/>
                  <a:pt x="179" y="99"/>
                  <a:pt x="170" y="110"/>
                </a:cubicBezTo>
                <a:cubicBezTo>
                  <a:pt x="162" y="121"/>
                  <a:pt x="153" y="138"/>
                  <a:pt x="151" y="149"/>
                </a:cubicBezTo>
                <a:cubicBezTo>
                  <a:pt x="149" y="159"/>
                  <a:pt x="144" y="170"/>
                  <a:pt x="129" y="170"/>
                </a:cubicBezTo>
                <a:cubicBezTo>
                  <a:pt x="114" y="170"/>
                  <a:pt x="93" y="170"/>
                  <a:pt x="106" y="181"/>
                </a:cubicBezTo>
                <a:cubicBezTo>
                  <a:pt x="118" y="192"/>
                  <a:pt x="121" y="194"/>
                  <a:pt x="138" y="189"/>
                </a:cubicBezTo>
                <a:cubicBezTo>
                  <a:pt x="155" y="185"/>
                  <a:pt x="166" y="174"/>
                  <a:pt x="166" y="189"/>
                </a:cubicBezTo>
                <a:cubicBezTo>
                  <a:pt x="166" y="205"/>
                  <a:pt x="153" y="222"/>
                  <a:pt x="170" y="220"/>
                </a:cubicBezTo>
                <a:cubicBezTo>
                  <a:pt x="188" y="217"/>
                  <a:pt x="185" y="207"/>
                  <a:pt x="203" y="215"/>
                </a:cubicBezTo>
                <a:cubicBezTo>
                  <a:pt x="220" y="224"/>
                  <a:pt x="216" y="226"/>
                  <a:pt x="211" y="243"/>
                </a:cubicBezTo>
                <a:cubicBezTo>
                  <a:pt x="207" y="261"/>
                  <a:pt x="203" y="269"/>
                  <a:pt x="201" y="284"/>
                </a:cubicBezTo>
                <a:cubicBezTo>
                  <a:pt x="198" y="299"/>
                  <a:pt x="209" y="312"/>
                  <a:pt x="209" y="323"/>
                </a:cubicBezTo>
                <a:cubicBezTo>
                  <a:pt x="209" y="334"/>
                  <a:pt x="205" y="353"/>
                  <a:pt x="192" y="349"/>
                </a:cubicBezTo>
                <a:cubicBezTo>
                  <a:pt x="179" y="345"/>
                  <a:pt x="147" y="338"/>
                  <a:pt x="140" y="327"/>
                </a:cubicBezTo>
                <a:cubicBezTo>
                  <a:pt x="134" y="317"/>
                  <a:pt x="112" y="297"/>
                  <a:pt x="99" y="291"/>
                </a:cubicBezTo>
                <a:cubicBezTo>
                  <a:pt x="86" y="284"/>
                  <a:pt x="75" y="263"/>
                  <a:pt x="62" y="254"/>
                </a:cubicBezTo>
                <a:cubicBezTo>
                  <a:pt x="49" y="245"/>
                  <a:pt x="28" y="239"/>
                  <a:pt x="19" y="222"/>
                </a:cubicBezTo>
                <a:cubicBezTo>
                  <a:pt x="10" y="205"/>
                  <a:pt x="0" y="185"/>
                  <a:pt x="21" y="185"/>
                </a:cubicBezTo>
                <a:cubicBezTo>
                  <a:pt x="43" y="185"/>
                  <a:pt x="58" y="192"/>
                  <a:pt x="54" y="181"/>
                </a:cubicBezTo>
                <a:cubicBezTo>
                  <a:pt x="49" y="170"/>
                  <a:pt x="41" y="149"/>
                  <a:pt x="43" y="142"/>
                </a:cubicBezTo>
                <a:cubicBezTo>
                  <a:pt x="45" y="136"/>
                  <a:pt x="58" y="110"/>
                  <a:pt x="58" y="99"/>
                </a:cubicBezTo>
                <a:cubicBezTo>
                  <a:pt x="58" y="88"/>
                  <a:pt x="77" y="60"/>
                  <a:pt x="90" y="65"/>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6" name="Freeform 36">
            <a:extLst>
              <a:ext uri="{FF2B5EF4-FFF2-40B4-BE49-F238E27FC236}">
                <a16:creationId xmlns:a16="http://schemas.microsoft.com/office/drawing/2014/main" id="{455A6285-ED7D-7247-AA59-541B30996B21}"/>
              </a:ext>
            </a:extLst>
          </p:cNvPr>
          <p:cNvSpPr>
            <a:spLocks/>
          </p:cNvSpPr>
          <p:nvPr/>
        </p:nvSpPr>
        <p:spPr bwMode="auto">
          <a:xfrm>
            <a:off x="7416593" y="2061725"/>
            <a:ext cx="139482" cy="156917"/>
          </a:xfrm>
          <a:custGeom>
            <a:avLst/>
            <a:gdLst/>
            <a:ahLst/>
            <a:cxnLst>
              <a:cxn ang="0">
                <a:pos x="49" y="2"/>
              </a:cxn>
              <a:cxn ang="0">
                <a:pos x="80" y="17"/>
              </a:cxn>
              <a:cxn ang="0">
                <a:pos x="106" y="56"/>
              </a:cxn>
              <a:cxn ang="0">
                <a:pos x="125" y="114"/>
              </a:cxn>
              <a:cxn ang="0">
                <a:pos x="49" y="138"/>
              </a:cxn>
              <a:cxn ang="0">
                <a:pos x="4" y="157"/>
              </a:cxn>
              <a:cxn ang="0">
                <a:pos x="21" y="82"/>
              </a:cxn>
              <a:cxn ang="0">
                <a:pos x="49" y="2"/>
              </a:cxn>
            </a:cxnLst>
            <a:rect l="0" t="0" r="r" b="b"/>
            <a:pathLst>
              <a:path w="153" h="172">
                <a:moveTo>
                  <a:pt x="49" y="2"/>
                </a:moveTo>
                <a:cubicBezTo>
                  <a:pt x="49" y="2"/>
                  <a:pt x="69" y="7"/>
                  <a:pt x="80" y="17"/>
                </a:cubicBezTo>
                <a:cubicBezTo>
                  <a:pt x="91" y="28"/>
                  <a:pt x="91" y="37"/>
                  <a:pt x="106" y="56"/>
                </a:cubicBezTo>
                <a:cubicBezTo>
                  <a:pt x="121" y="75"/>
                  <a:pt x="153" y="106"/>
                  <a:pt x="125" y="114"/>
                </a:cubicBezTo>
                <a:cubicBezTo>
                  <a:pt x="97" y="123"/>
                  <a:pt x="58" y="131"/>
                  <a:pt x="49" y="138"/>
                </a:cubicBezTo>
                <a:cubicBezTo>
                  <a:pt x="41" y="144"/>
                  <a:pt x="8" y="172"/>
                  <a:pt x="4" y="157"/>
                </a:cubicBezTo>
                <a:cubicBezTo>
                  <a:pt x="0" y="142"/>
                  <a:pt x="17" y="97"/>
                  <a:pt x="21" y="82"/>
                </a:cubicBezTo>
                <a:cubicBezTo>
                  <a:pt x="26" y="67"/>
                  <a:pt x="30" y="0"/>
                  <a:pt x="49" y="2"/>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7" name="Freeform 37">
            <a:extLst>
              <a:ext uri="{FF2B5EF4-FFF2-40B4-BE49-F238E27FC236}">
                <a16:creationId xmlns:a16="http://schemas.microsoft.com/office/drawing/2014/main" id="{FE4C121D-F27A-514A-B094-46B1679DC9B6}"/>
              </a:ext>
            </a:extLst>
          </p:cNvPr>
          <p:cNvSpPr>
            <a:spLocks/>
          </p:cNvSpPr>
          <p:nvPr/>
        </p:nvSpPr>
        <p:spPr bwMode="auto">
          <a:xfrm>
            <a:off x="8163139" y="2370804"/>
            <a:ext cx="159295" cy="132349"/>
          </a:xfrm>
          <a:custGeom>
            <a:avLst/>
            <a:gdLst/>
            <a:ahLst/>
            <a:cxnLst>
              <a:cxn ang="0">
                <a:pos x="16" y="26"/>
              </a:cxn>
              <a:cxn ang="0">
                <a:pos x="24" y="128"/>
              </a:cxn>
              <a:cxn ang="0">
                <a:pos x="67" y="128"/>
              </a:cxn>
              <a:cxn ang="0">
                <a:pos x="95" y="132"/>
              </a:cxn>
              <a:cxn ang="0">
                <a:pos x="115" y="121"/>
              </a:cxn>
              <a:cxn ang="0">
                <a:pos x="143" y="117"/>
              </a:cxn>
              <a:cxn ang="0">
                <a:pos x="158" y="104"/>
              </a:cxn>
              <a:cxn ang="0">
                <a:pos x="167" y="52"/>
              </a:cxn>
              <a:cxn ang="0">
                <a:pos x="128" y="39"/>
              </a:cxn>
              <a:cxn ang="0">
                <a:pos x="102" y="13"/>
              </a:cxn>
              <a:cxn ang="0">
                <a:pos x="78" y="35"/>
              </a:cxn>
              <a:cxn ang="0">
                <a:pos x="48" y="3"/>
              </a:cxn>
              <a:cxn ang="0">
                <a:pos x="16" y="26"/>
              </a:cxn>
            </a:cxnLst>
            <a:rect l="0" t="0" r="r" b="b"/>
            <a:pathLst>
              <a:path w="175" h="145">
                <a:moveTo>
                  <a:pt x="16" y="26"/>
                </a:moveTo>
                <a:cubicBezTo>
                  <a:pt x="16" y="26"/>
                  <a:pt x="0" y="110"/>
                  <a:pt x="24" y="128"/>
                </a:cubicBezTo>
                <a:cubicBezTo>
                  <a:pt x="48" y="145"/>
                  <a:pt x="54" y="128"/>
                  <a:pt x="67" y="128"/>
                </a:cubicBezTo>
                <a:cubicBezTo>
                  <a:pt x="80" y="128"/>
                  <a:pt x="76" y="143"/>
                  <a:pt x="95" y="132"/>
                </a:cubicBezTo>
                <a:cubicBezTo>
                  <a:pt x="115" y="121"/>
                  <a:pt x="106" y="112"/>
                  <a:pt x="115" y="121"/>
                </a:cubicBezTo>
                <a:cubicBezTo>
                  <a:pt x="124" y="130"/>
                  <a:pt x="143" y="117"/>
                  <a:pt x="143" y="117"/>
                </a:cubicBezTo>
                <a:cubicBezTo>
                  <a:pt x="143" y="117"/>
                  <a:pt x="149" y="112"/>
                  <a:pt x="158" y="104"/>
                </a:cubicBezTo>
                <a:cubicBezTo>
                  <a:pt x="167" y="95"/>
                  <a:pt x="175" y="61"/>
                  <a:pt x="167" y="52"/>
                </a:cubicBezTo>
                <a:cubicBezTo>
                  <a:pt x="158" y="44"/>
                  <a:pt x="132" y="50"/>
                  <a:pt x="128" y="39"/>
                </a:cubicBezTo>
                <a:cubicBezTo>
                  <a:pt x="124" y="28"/>
                  <a:pt x="102" y="13"/>
                  <a:pt x="102" y="13"/>
                </a:cubicBezTo>
                <a:cubicBezTo>
                  <a:pt x="102" y="13"/>
                  <a:pt x="89" y="48"/>
                  <a:pt x="78" y="35"/>
                </a:cubicBezTo>
                <a:cubicBezTo>
                  <a:pt x="67" y="22"/>
                  <a:pt x="61" y="0"/>
                  <a:pt x="48" y="3"/>
                </a:cubicBezTo>
                <a:cubicBezTo>
                  <a:pt x="35" y="5"/>
                  <a:pt x="13" y="9"/>
                  <a:pt x="16" y="26"/>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8" name="Freeform 38">
            <a:extLst>
              <a:ext uri="{FF2B5EF4-FFF2-40B4-BE49-F238E27FC236}">
                <a16:creationId xmlns:a16="http://schemas.microsoft.com/office/drawing/2014/main" id="{A1D85C5D-03CF-0640-98A2-655BE033C84A}"/>
              </a:ext>
            </a:extLst>
          </p:cNvPr>
          <p:cNvSpPr>
            <a:spLocks/>
          </p:cNvSpPr>
          <p:nvPr/>
        </p:nvSpPr>
        <p:spPr bwMode="auto">
          <a:xfrm>
            <a:off x="8331152" y="2410430"/>
            <a:ext cx="118084" cy="86384"/>
          </a:xfrm>
          <a:custGeom>
            <a:avLst/>
            <a:gdLst/>
            <a:ahLst/>
            <a:cxnLst>
              <a:cxn ang="0">
                <a:pos x="32" y="35"/>
              </a:cxn>
              <a:cxn ang="0">
                <a:pos x="65" y="80"/>
              </a:cxn>
              <a:cxn ang="0">
                <a:pos x="112" y="95"/>
              </a:cxn>
              <a:cxn ang="0">
                <a:pos x="127" y="72"/>
              </a:cxn>
              <a:cxn ang="0">
                <a:pos x="110" y="48"/>
              </a:cxn>
              <a:cxn ang="0">
                <a:pos x="63" y="26"/>
              </a:cxn>
              <a:cxn ang="0">
                <a:pos x="32" y="35"/>
              </a:cxn>
            </a:cxnLst>
            <a:rect l="0" t="0" r="r" b="b"/>
            <a:pathLst>
              <a:path w="130" h="95">
                <a:moveTo>
                  <a:pt x="32" y="35"/>
                </a:moveTo>
                <a:cubicBezTo>
                  <a:pt x="39" y="42"/>
                  <a:pt x="52" y="76"/>
                  <a:pt x="65" y="80"/>
                </a:cubicBezTo>
                <a:cubicBezTo>
                  <a:pt x="78" y="85"/>
                  <a:pt x="112" y="95"/>
                  <a:pt x="112" y="95"/>
                </a:cubicBezTo>
                <a:cubicBezTo>
                  <a:pt x="112" y="95"/>
                  <a:pt x="125" y="80"/>
                  <a:pt x="127" y="72"/>
                </a:cubicBezTo>
                <a:cubicBezTo>
                  <a:pt x="130" y="63"/>
                  <a:pt x="121" y="48"/>
                  <a:pt x="110" y="48"/>
                </a:cubicBezTo>
                <a:cubicBezTo>
                  <a:pt x="99" y="48"/>
                  <a:pt x="71" y="29"/>
                  <a:pt x="63" y="26"/>
                </a:cubicBezTo>
                <a:cubicBezTo>
                  <a:pt x="54" y="24"/>
                  <a:pt x="0" y="0"/>
                  <a:pt x="32" y="35"/>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09" name="Freeform 39">
            <a:extLst>
              <a:ext uri="{FF2B5EF4-FFF2-40B4-BE49-F238E27FC236}">
                <a16:creationId xmlns:a16="http://schemas.microsoft.com/office/drawing/2014/main" id="{915180B1-CE9B-9E49-91D6-201D92EB4837}"/>
              </a:ext>
            </a:extLst>
          </p:cNvPr>
          <p:cNvSpPr>
            <a:spLocks/>
          </p:cNvSpPr>
          <p:nvPr/>
        </p:nvSpPr>
        <p:spPr bwMode="auto">
          <a:xfrm>
            <a:off x="8973879" y="2713962"/>
            <a:ext cx="114122" cy="50721"/>
          </a:xfrm>
          <a:custGeom>
            <a:avLst/>
            <a:gdLst/>
            <a:ahLst/>
            <a:cxnLst>
              <a:cxn ang="0">
                <a:pos x="39" y="20"/>
              </a:cxn>
              <a:cxn ang="0">
                <a:pos x="97" y="7"/>
              </a:cxn>
              <a:cxn ang="0">
                <a:pos x="115" y="35"/>
              </a:cxn>
              <a:cxn ang="0">
                <a:pos x="74" y="52"/>
              </a:cxn>
              <a:cxn ang="0">
                <a:pos x="37" y="56"/>
              </a:cxn>
              <a:cxn ang="0">
                <a:pos x="11" y="48"/>
              </a:cxn>
              <a:cxn ang="0">
                <a:pos x="39" y="20"/>
              </a:cxn>
            </a:cxnLst>
            <a:rect l="0" t="0" r="r" b="b"/>
            <a:pathLst>
              <a:path w="125" h="56">
                <a:moveTo>
                  <a:pt x="39" y="20"/>
                </a:moveTo>
                <a:cubicBezTo>
                  <a:pt x="39" y="20"/>
                  <a:pt x="84" y="0"/>
                  <a:pt x="97" y="7"/>
                </a:cubicBezTo>
                <a:cubicBezTo>
                  <a:pt x="110" y="13"/>
                  <a:pt x="125" y="22"/>
                  <a:pt x="115" y="35"/>
                </a:cubicBezTo>
                <a:cubicBezTo>
                  <a:pt x="104" y="48"/>
                  <a:pt x="80" y="54"/>
                  <a:pt x="74" y="52"/>
                </a:cubicBezTo>
                <a:cubicBezTo>
                  <a:pt x="67" y="50"/>
                  <a:pt x="54" y="56"/>
                  <a:pt x="37" y="56"/>
                </a:cubicBezTo>
                <a:cubicBezTo>
                  <a:pt x="20" y="56"/>
                  <a:pt x="0" y="52"/>
                  <a:pt x="11" y="48"/>
                </a:cubicBezTo>
                <a:cubicBezTo>
                  <a:pt x="22" y="43"/>
                  <a:pt x="24" y="18"/>
                  <a:pt x="39" y="20"/>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0" name="Freeform 40">
            <a:extLst>
              <a:ext uri="{FF2B5EF4-FFF2-40B4-BE49-F238E27FC236}">
                <a16:creationId xmlns:a16="http://schemas.microsoft.com/office/drawing/2014/main" id="{0277CC3D-126E-F64F-B5A4-B0DD9B0E53E5}"/>
              </a:ext>
            </a:extLst>
          </p:cNvPr>
          <p:cNvSpPr>
            <a:spLocks noEditPoints="1"/>
          </p:cNvSpPr>
          <p:nvPr userDrawn="1"/>
        </p:nvSpPr>
        <p:spPr bwMode="auto">
          <a:xfrm>
            <a:off x="5240355" y="2240040"/>
            <a:ext cx="3986335" cy="2619251"/>
          </a:xfrm>
          <a:custGeom>
            <a:avLst/>
            <a:gdLst/>
            <a:ahLst/>
            <a:cxnLst>
              <a:cxn ang="0">
                <a:pos x="1259" y="1853"/>
              </a:cxn>
              <a:cxn ang="0">
                <a:pos x="1345" y="1810"/>
              </a:cxn>
              <a:cxn ang="0">
                <a:pos x="824" y="1833"/>
              </a:cxn>
              <a:cxn ang="0">
                <a:pos x="975" y="1708"/>
              </a:cxn>
              <a:cxn ang="0">
                <a:pos x="1122" y="1851"/>
              </a:cxn>
              <a:cxn ang="0">
                <a:pos x="3924" y="711"/>
              </a:cxn>
              <a:cxn ang="0">
                <a:pos x="3536" y="560"/>
              </a:cxn>
              <a:cxn ang="0">
                <a:pos x="3268" y="539"/>
              </a:cxn>
              <a:cxn ang="0">
                <a:pos x="3030" y="452"/>
              </a:cxn>
              <a:cxn ang="0">
                <a:pos x="2700" y="388"/>
              </a:cxn>
              <a:cxn ang="0">
                <a:pos x="2611" y="317"/>
              </a:cxn>
              <a:cxn ang="0">
                <a:pos x="2549" y="84"/>
              </a:cxn>
              <a:cxn ang="0">
                <a:pos x="2391" y="155"/>
              </a:cxn>
              <a:cxn ang="0">
                <a:pos x="2108" y="317"/>
              </a:cxn>
              <a:cxn ang="0">
                <a:pos x="1978" y="500"/>
              </a:cxn>
              <a:cxn ang="0">
                <a:pos x="1821" y="511"/>
              </a:cxn>
              <a:cxn ang="0">
                <a:pos x="1836" y="754"/>
              </a:cxn>
              <a:cxn ang="0">
                <a:pos x="1797" y="444"/>
              </a:cxn>
              <a:cxn ang="0">
                <a:pos x="1713" y="743"/>
              </a:cxn>
              <a:cxn ang="0">
                <a:pos x="1404" y="743"/>
              </a:cxn>
              <a:cxn ang="0">
                <a:pos x="1177" y="823"/>
              </a:cxn>
              <a:cxn ang="0">
                <a:pos x="959" y="857"/>
              </a:cxn>
              <a:cxn ang="0">
                <a:pos x="827" y="605"/>
              </a:cxn>
              <a:cxn ang="0">
                <a:pos x="672" y="633"/>
              </a:cxn>
              <a:cxn ang="0">
                <a:pos x="547" y="756"/>
              </a:cxn>
              <a:cxn ang="0">
                <a:pos x="408" y="1013"/>
              </a:cxn>
              <a:cxn ang="0">
                <a:pos x="333" y="1211"/>
              </a:cxn>
              <a:cxn ang="0">
                <a:pos x="558" y="1344"/>
              </a:cxn>
              <a:cxn ang="0">
                <a:pos x="607" y="1045"/>
              </a:cxn>
              <a:cxn ang="0">
                <a:pos x="726" y="1178"/>
              </a:cxn>
              <a:cxn ang="0">
                <a:pos x="694" y="1247"/>
              </a:cxn>
              <a:cxn ang="0">
                <a:pos x="659" y="1400"/>
              </a:cxn>
              <a:cxn ang="0">
                <a:pos x="424" y="1293"/>
              </a:cxn>
              <a:cxn ang="0">
                <a:pos x="223" y="1603"/>
              </a:cxn>
              <a:cxn ang="0">
                <a:pos x="9" y="1799"/>
              </a:cxn>
              <a:cxn ang="0">
                <a:pos x="201" y="1947"/>
              </a:cxn>
              <a:cxn ang="0">
                <a:pos x="391" y="1760"/>
              </a:cxn>
              <a:cxn ang="0">
                <a:pos x="599" y="1919"/>
              </a:cxn>
              <a:cxn ang="0">
                <a:pos x="631" y="1855"/>
              </a:cxn>
              <a:cxn ang="0">
                <a:pos x="717" y="1891"/>
              </a:cxn>
              <a:cxn ang="0">
                <a:pos x="916" y="2014"/>
              </a:cxn>
              <a:cxn ang="0">
                <a:pos x="1067" y="2352"/>
              </a:cxn>
              <a:cxn ang="0">
                <a:pos x="1503" y="2354"/>
              </a:cxn>
              <a:cxn ang="0">
                <a:pos x="1339" y="2217"/>
              </a:cxn>
              <a:cxn ang="0">
                <a:pos x="1778" y="2419"/>
              </a:cxn>
              <a:cxn ang="0">
                <a:pos x="2004" y="2523"/>
              </a:cxn>
              <a:cxn ang="0">
                <a:pos x="2290" y="2527"/>
              </a:cxn>
              <a:cxn ang="0">
                <a:pos x="2492" y="2803"/>
              </a:cxn>
              <a:cxn ang="0">
                <a:pos x="2570" y="2645"/>
              </a:cxn>
              <a:cxn ang="0">
                <a:pos x="2639" y="2432"/>
              </a:cxn>
              <a:cxn ang="0">
                <a:pos x="2832" y="2023"/>
              </a:cxn>
              <a:cxn ang="0">
                <a:pos x="2957" y="1932"/>
              </a:cxn>
              <a:cxn ang="0">
                <a:pos x="3104" y="1820"/>
              </a:cxn>
              <a:cxn ang="0">
                <a:pos x="3337" y="1426"/>
              </a:cxn>
              <a:cxn ang="0">
                <a:pos x="3544" y="1217"/>
              </a:cxn>
              <a:cxn ang="0">
                <a:pos x="3803" y="1127"/>
              </a:cxn>
              <a:cxn ang="0">
                <a:pos x="3788" y="1280"/>
              </a:cxn>
              <a:cxn ang="0">
                <a:pos x="4097" y="1049"/>
              </a:cxn>
              <a:cxn ang="0">
                <a:pos x="4317" y="965"/>
              </a:cxn>
            </a:cxnLst>
            <a:rect l="0" t="0" r="r" b="b"/>
            <a:pathLst>
              <a:path w="4376" h="2880">
                <a:moveTo>
                  <a:pt x="1400" y="1886"/>
                </a:moveTo>
                <a:cubicBezTo>
                  <a:pt x="1393" y="1880"/>
                  <a:pt x="1387" y="1874"/>
                  <a:pt x="1381" y="1877"/>
                </a:cubicBezTo>
                <a:cubicBezTo>
                  <a:pt x="1375" y="1880"/>
                  <a:pt x="1368" y="1887"/>
                  <a:pt x="1372" y="1897"/>
                </a:cubicBezTo>
                <a:cubicBezTo>
                  <a:pt x="1377" y="1907"/>
                  <a:pt x="1384" y="1917"/>
                  <a:pt x="1387" y="1923"/>
                </a:cubicBezTo>
                <a:cubicBezTo>
                  <a:pt x="1390" y="1929"/>
                  <a:pt x="1385" y="1945"/>
                  <a:pt x="1390" y="1950"/>
                </a:cubicBezTo>
                <a:cubicBezTo>
                  <a:pt x="1394" y="1956"/>
                  <a:pt x="1395" y="1963"/>
                  <a:pt x="1397" y="1969"/>
                </a:cubicBezTo>
                <a:cubicBezTo>
                  <a:pt x="1398" y="1975"/>
                  <a:pt x="1368" y="1983"/>
                  <a:pt x="1367" y="1989"/>
                </a:cubicBezTo>
                <a:cubicBezTo>
                  <a:pt x="1365" y="1995"/>
                  <a:pt x="1329" y="1986"/>
                  <a:pt x="1329" y="1986"/>
                </a:cubicBezTo>
                <a:cubicBezTo>
                  <a:pt x="1273" y="1950"/>
                  <a:pt x="1273" y="1950"/>
                  <a:pt x="1273" y="1950"/>
                </a:cubicBezTo>
                <a:cubicBezTo>
                  <a:pt x="1298" y="1900"/>
                  <a:pt x="1298" y="1900"/>
                  <a:pt x="1298" y="1900"/>
                </a:cubicBezTo>
                <a:cubicBezTo>
                  <a:pt x="1298" y="1900"/>
                  <a:pt x="1289" y="1876"/>
                  <a:pt x="1282" y="1871"/>
                </a:cubicBezTo>
                <a:cubicBezTo>
                  <a:pt x="1275" y="1867"/>
                  <a:pt x="1270" y="1855"/>
                  <a:pt x="1259" y="1853"/>
                </a:cubicBezTo>
                <a:cubicBezTo>
                  <a:pt x="1247" y="1850"/>
                  <a:pt x="1240" y="1825"/>
                  <a:pt x="1240" y="1817"/>
                </a:cubicBezTo>
                <a:cubicBezTo>
                  <a:pt x="1240" y="1808"/>
                  <a:pt x="1251" y="1788"/>
                  <a:pt x="1251" y="1788"/>
                </a:cubicBezTo>
                <a:cubicBezTo>
                  <a:pt x="1251" y="1788"/>
                  <a:pt x="1239" y="1765"/>
                  <a:pt x="1231" y="1764"/>
                </a:cubicBezTo>
                <a:cubicBezTo>
                  <a:pt x="1224" y="1762"/>
                  <a:pt x="1217" y="1755"/>
                  <a:pt x="1227" y="1746"/>
                </a:cubicBezTo>
                <a:cubicBezTo>
                  <a:pt x="1237" y="1738"/>
                  <a:pt x="1256" y="1723"/>
                  <a:pt x="1260" y="1722"/>
                </a:cubicBezTo>
                <a:cubicBezTo>
                  <a:pt x="1264" y="1720"/>
                  <a:pt x="1285" y="1702"/>
                  <a:pt x="1290" y="1699"/>
                </a:cubicBezTo>
                <a:cubicBezTo>
                  <a:pt x="1296" y="1696"/>
                  <a:pt x="1323" y="1683"/>
                  <a:pt x="1331" y="1682"/>
                </a:cubicBezTo>
                <a:cubicBezTo>
                  <a:pt x="1338" y="1680"/>
                  <a:pt x="1365" y="1680"/>
                  <a:pt x="1372" y="1695"/>
                </a:cubicBezTo>
                <a:cubicBezTo>
                  <a:pt x="1372" y="1695"/>
                  <a:pt x="1377" y="1719"/>
                  <a:pt x="1367" y="1723"/>
                </a:cubicBezTo>
                <a:cubicBezTo>
                  <a:pt x="1357" y="1728"/>
                  <a:pt x="1336" y="1732"/>
                  <a:pt x="1332" y="1739"/>
                </a:cubicBezTo>
                <a:cubicBezTo>
                  <a:pt x="1328" y="1746"/>
                  <a:pt x="1319" y="1762"/>
                  <a:pt x="1325" y="1774"/>
                </a:cubicBezTo>
                <a:cubicBezTo>
                  <a:pt x="1331" y="1785"/>
                  <a:pt x="1336" y="1801"/>
                  <a:pt x="1345" y="1810"/>
                </a:cubicBezTo>
                <a:cubicBezTo>
                  <a:pt x="1354" y="1818"/>
                  <a:pt x="1362" y="1833"/>
                  <a:pt x="1371" y="1833"/>
                </a:cubicBezTo>
                <a:cubicBezTo>
                  <a:pt x="1380" y="1833"/>
                  <a:pt x="1400" y="1858"/>
                  <a:pt x="1404" y="1858"/>
                </a:cubicBezTo>
                <a:cubicBezTo>
                  <a:pt x="1408" y="1858"/>
                  <a:pt x="1411" y="1860"/>
                  <a:pt x="1411" y="1870"/>
                </a:cubicBezTo>
                <a:cubicBezTo>
                  <a:pt x="1411" y="1880"/>
                  <a:pt x="1407" y="1891"/>
                  <a:pt x="1400" y="1886"/>
                </a:cubicBezTo>
                <a:moveTo>
                  <a:pt x="1109" y="1873"/>
                </a:moveTo>
                <a:cubicBezTo>
                  <a:pt x="1074" y="1876"/>
                  <a:pt x="1074" y="1876"/>
                  <a:pt x="1074" y="1876"/>
                </a:cubicBezTo>
                <a:cubicBezTo>
                  <a:pt x="1074" y="1876"/>
                  <a:pt x="1041" y="1874"/>
                  <a:pt x="1034" y="1873"/>
                </a:cubicBezTo>
                <a:cubicBezTo>
                  <a:pt x="1027" y="1871"/>
                  <a:pt x="1004" y="1860"/>
                  <a:pt x="995" y="1857"/>
                </a:cubicBezTo>
                <a:cubicBezTo>
                  <a:pt x="987" y="1854"/>
                  <a:pt x="969" y="1844"/>
                  <a:pt x="949" y="1844"/>
                </a:cubicBezTo>
                <a:cubicBezTo>
                  <a:pt x="929" y="1844"/>
                  <a:pt x="906" y="1853"/>
                  <a:pt x="899" y="1858"/>
                </a:cubicBezTo>
                <a:cubicBezTo>
                  <a:pt x="892" y="1864"/>
                  <a:pt x="870" y="1866"/>
                  <a:pt x="870" y="1866"/>
                </a:cubicBezTo>
                <a:cubicBezTo>
                  <a:pt x="844" y="1857"/>
                  <a:pt x="824" y="1837"/>
                  <a:pt x="824" y="1833"/>
                </a:cubicBezTo>
                <a:cubicBezTo>
                  <a:pt x="824" y="1828"/>
                  <a:pt x="817" y="1812"/>
                  <a:pt x="820" y="1808"/>
                </a:cubicBezTo>
                <a:cubicBezTo>
                  <a:pt x="822" y="1804"/>
                  <a:pt x="830" y="1798"/>
                  <a:pt x="833" y="1789"/>
                </a:cubicBezTo>
                <a:cubicBezTo>
                  <a:pt x="835" y="1781"/>
                  <a:pt x="835" y="1762"/>
                  <a:pt x="835" y="1762"/>
                </a:cubicBezTo>
                <a:cubicBezTo>
                  <a:pt x="835" y="1762"/>
                  <a:pt x="863" y="1746"/>
                  <a:pt x="866" y="1742"/>
                </a:cubicBezTo>
                <a:cubicBezTo>
                  <a:pt x="868" y="1738"/>
                  <a:pt x="886" y="1719"/>
                  <a:pt x="883" y="1708"/>
                </a:cubicBezTo>
                <a:cubicBezTo>
                  <a:pt x="880" y="1696"/>
                  <a:pt x="889" y="1693"/>
                  <a:pt x="896" y="1687"/>
                </a:cubicBezTo>
                <a:cubicBezTo>
                  <a:pt x="903" y="1682"/>
                  <a:pt x="912" y="1695"/>
                  <a:pt x="917" y="1702"/>
                </a:cubicBezTo>
                <a:cubicBezTo>
                  <a:pt x="923" y="1709"/>
                  <a:pt x="936" y="1725"/>
                  <a:pt x="939" y="1729"/>
                </a:cubicBezTo>
                <a:cubicBezTo>
                  <a:pt x="942" y="1733"/>
                  <a:pt x="948" y="1755"/>
                  <a:pt x="951" y="1761"/>
                </a:cubicBezTo>
                <a:cubicBezTo>
                  <a:pt x="953" y="1766"/>
                  <a:pt x="971" y="1756"/>
                  <a:pt x="971" y="1756"/>
                </a:cubicBezTo>
                <a:cubicBezTo>
                  <a:pt x="971" y="1756"/>
                  <a:pt x="988" y="1739"/>
                  <a:pt x="982" y="1738"/>
                </a:cubicBezTo>
                <a:cubicBezTo>
                  <a:pt x="977" y="1736"/>
                  <a:pt x="978" y="1715"/>
                  <a:pt x="975" y="1708"/>
                </a:cubicBezTo>
                <a:cubicBezTo>
                  <a:pt x="972" y="1700"/>
                  <a:pt x="985" y="1696"/>
                  <a:pt x="989" y="1696"/>
                </a:cubicBezTo>
                <a:cubicBezTo>
                  <a:pt x="994" y="1696"/>
                  <a:pt x="1030" y="1685"/>
                  <a:pt x="1037" y="1677"/>
                </a:cubicBezTo>
                <a:cubicBezTo>
                  <a:pt x="1044" y="1670"/>
                  <a:pt x="1056" y="1670"/>
                  <a:pt x="1063" y="1670"/>
                </a:cubicBezTo>
                <a:cubicBezTo>
                  <a:pt x="1070" y="1670"/>
                  <a:pt x="1076" y="1682"/>
                  <a:pt x="1073" y="1686"/>
                </a:cubicBezTo>
                <a:cubicBezTo>
                  <a:pt x="1070" y="1690"/>
                  <a:pt x="1063" y="1699"/>
                  <a:pt x="1059" y="1700"/>
                </a:cubicBezTo>
                <a:cubicBezTo>
                  <a:pt x="1054" y="1702"/>
                  <a:pt x="1047" y="1713"/>
                  <a:pt x="1047" y="1713"/>
                </a:cubicBezTo>
                <a:cubicBezTo>
                  <a:pt x="1030" y="1735"/>
                  <a:pt x="1030" y="1735"/>
                  <a:pt x="1030" y="1735"/>
                </a:cubicBezTo>
                <a:cubicBezTo>
                  <a:pt x="1040" y="1756"/>
                  <a:pt x="1040" y="1756"/>
                  <a:pt x="1040" y="1756"/>
                </a:cubicBezTo>
                <a:cubicBezTo>
                  <a:pt x="1064" y="1775"/>
                  <a:pt x="1064" y="1775"/>
                  <a:pt x="1064" y="1775"/>
                </a:cubicBezTo>
                <a:cubicBezTo>
                  <a:pt x="1064" y="1775"/>
                  <a:pt x="1090" y="1807"/>
                  <a:pt x="1095" y="1811"/>
                </a:cubicBezTo>
                <a:cubicBezTo>
                  <a:pt x="1099" y="1815"/>
                  <a:pt x="1119" y="1824"/>
                  <a:pt x="1119" y="1824"/>
                </a:cubicBezTo>
                <a:cubicBezTo>
                  <a:pt x="1122" y="1851"/>
                  <a:pt x="1122" y="1851"/>
                  <a:pt x="1122" y="1851"/>
                </a:cubicBezTo>
                <a:lnTo>
                  <a:pt x="1109" y="1873"/>
                </a:lnTo>
                <a:close/>
                <a:moveTo>
                  <a:pt x="4363" y="851"/>
                </a:moveTo>
                <a:cubicBezTo>
                  <a:pt x="4354" y="840"/>
                  <a:pt x="4324" y="829"/>
                  <a:pt x="4300" y="823"/>
                </a:cubicBezTo>
                <a:cubicBezTo>
                  <a:pt x="4276" y="816"/>
                  <a:pt x="4298" y="847"/>
                  <a:pt x="4283" y="847"/>
                </a:cubicBezTo>
                <a:cubicBezTo>
                  <a:pt x="4268" y="847"/>
                  <a:pt x="4272" y="827"/>
                  <a:pt x="4274" y="814"/>
                </a:cubicBezTo>
                <a:cubicBezTo>
                  <a:pt x="4276" y="801"/>
                  <a:pt x="4242" y="776"/>
                  <a:pt x="4229" y="758"/>
                </a:cubicBezTo>
                <a:cubicBezTo>
                  <a:pt x="4216" y="741"/>
                  <a:pt x="4183" y="707"/>
                  <a:pt x="4170" y="696"/>
                </a:cubicBezTo>
                <a:cubicBezTo>
                  <a:pt x="4157" y="685"/>
                  <a:pt x="4114" y="664"/>
                  <a:pt x="4091" y="653"/>
                </a:cubicBezTo>
                <a:cubicBezTo>
                  <a:pt x="4067" y="642"/>
                  <a:pt x="4026" y="648"/>
                  <a:pt x="4015" y="648"/>
                </a:cubicBezTo>
                <a:cubicBezTo>
                  <a:pt x="4004" y="648"/>
                  <a:pt x="3974" y="636"/>
                  <a:pt x="3957" y="631"/>
                </a:cubicBezTo>
                <a:cubicBezTo>
                  <a:pt x="3939" y="627"/>
                  <a:pt x="3952" y="702"/>
                  <a:pt x="3952" y="702"/>
                </a:cubicBezTo>
                <a:cubicBezTo>
                  <a:pt x="3952" y="702"/>
                  <a:pt x="3931" y="711"/>
                  <a:pt x="3924" y="711"/>
                </a:cubicBezTo>
                <a:cubicBezTo>
                  <a:pt x="3918" y="711"/>
                  <a:pt x="3922" y="696"/>
                  <a:pt x="3922" y="696"/>
                </a:cubicBezTo>
                <a:cubicBezTo>
                  <a:pt x="3905" y="681"/>
                  <a:pt x="3905" y="681"/>
                  <a:pt x="3905" y="681"/>
                </a:cubicBezTo>
                <a:cubicBezTo>
                  <a:pt x="3905" y="681"/>
                  <a:pt x="3898" y="668"/>
                  <a:pt x="3875" y="659"/>
                </a:cubicBezTo>
                <a:cubicBezTo>
                  <a:pt x="3867" y="657"/>
                  <a:pt x="3862" y="666"/>
                  <a:pt x="3842" y="670"/>
                </a:cubicBezTo>
                <a:cubicBezTo>
                  <a:pt x="3823" y="674"/>
                  <a:pt x="3808" y="661"/>
                  <a:pt x="3780" y="661"/>
                </a:cubicBezTo>
                <a:cubicBezTo>
                  <a:pt x="3751" y="661"/>
                  <a:pt x="3762" y="679"/>
                  <a:pt x="3754" y="687"/>
                </a:cubicBezTo>
                <a:cubicBezTo>
                  <a:pt x="3745" y="696"/>
                  <a:pt x="3741" y="683"/>
                  <a:pt x="3736" y="668"/>
                </a:cubicBezTo>
                <a:cubicBezTo>
                  <a:pt x="3732" y="653"/>
                  <a:pt x="3732" y="655"/>
                  <a:pt x="3717" y="644"/>
                </a:cubicBezTo>
                <a:cubicBezTo>
                  <a:pt x="3702" y="633"/>
                  <a:pt x="3717" y="636"/>
                  <a:pt x="3726" y="616"/>
                </a:cubicBezTo>
                <a:cubicBezTo>
                  <a:pt x="3734" y="597"/>
                  <a:pt x="3713" y="590"/>
                  <a:pt x="3667" y="569"/>
                </a:cubicBezTo>
                <a:cubicBezTo>
                  <a:pt x="3622" y="547"/>
                  <a:pt x="3605" y="564"/>
                  <a:pt x="3587" y="569"/>
                </a:cubicBezTo>
                <a:cubicBezTo>
                  <a:pt x="3570" y="573"/>
                  <a:pt x="3546" y="567"/>
                  <a:pt x="3536" y="560"/>
                </a:cubicBezTo>
                <a:cubicBezTo>
                  <a:pt x="3525" y="554"/>
                  <a:pt x="3533" y="539"/>
                  <a:pt x="3516" y="536"/>
                </a:cubicBezTo>
                <a:cubicBezTo>
                  <a:pt x="3499" y="534"/>
                  <a:pt x="3499" y="541"/>
                  <a:pt x="3490" y="530"/>
                </a:cubicBezTo>
                <a:cubicBezTo>
                  <a:pt x="3482" y="519"/>
                  <a:pt x="3477" y="511"/>
                  <a:pt x="3484" y="504"/>
                </a:cubicBezTo>
                <a:cubicBezTo>
                  <a:pt x="3490" y="498"/>
                  <a:pt x="3475" y="483"/>
                  <a:pt x="3456" y="478"/>
                </a:cubicBezTo>
                <a:cubicBezTo>
                  <a:pt x="3436" y="474"/>
                  <a:pt x="3425" y="480"/>
                  <a:pt x="3419" y="485"/>
                </a:cubicBezTo>
                <a:cubicBezTo>
                  <a:pt x="3412" y="489"/>
                  <a:pt x="3408" y="511"/>
                  <a:pt x="3391" y="513"/>
                </a:cubicBezTo>
                <a:cubicBezTo>
                  <a:pt x="3374" y="515"/>
                  <a:pt x="3389" y="493"/>
                  <a:pt x="3374" y="485"/>
                </a:cubicBezTo>
                <a:cubicBezTo>
                  <a:pt x="3358" y="476"/>
                  <a:pt x="3387" y="457"/>
                  <a:pt x="3387" y="457"/>
                </a:cubicBezTo>
                <a:cubicBezTo>
                  <a:pt x="3387" y="457"/>
                  <a:pt x="3315" y="435"/>
                  <a:pt x="3307" y="435"/>
                </a:cubicBezTo>
                <a:cubicBezTo>
                  <a:pt x="3298" y="435"/>
                  <a:pt x="3304" y="455"/>
                  <a:pt x="3292" y="459"/>
                </a:cubicBezTo>
                <a:cubicBezTo>
                  <a:pt x="3279" y="463"/>
                  <a:pt x="3268" y="491"/>
                  <a:pt x="3268" y="491"/>
                </a:cubicBezTo>
                <a:cubicBezTo>
                  <a:pt x="3268" y="491"/>
                  <a:pt x="3274" y="541"/>
                  <a:pt x="3268" y="539"/>
                </a:cubicBezTo>
                <a:cubicBezTo>
                  <a:pt x="3261" y="536"/>
                  <a:pt x="3259" y="532"/>
                  <a:pt x="3244" y="530"/>
                </a:cubicBezTo>
                <a:cubicBezTo>
                  <a:pt x="3229" y="528"/>
                  <a:pt x="3242" y="552"/>
                  <a:pt x="3242" y="552"/>
                </a:cubicBezTo>
                <a:cubicBezTo>
                  <a:pt x="3242" y="552"/>
                  <a:pt x="3225" y="552"/>
                  <a:pt x="3212" y="545"/>
                </a:cubicBezTo>
                <a:cubicBezTo>
                  <a:pt x="3199" y="539"/>
                  <a:pt x="3205" y="528"/>
                  <a:pt x="3188" y="526"/>
                </a:cubicBezTo>
                <a:cubicBezTo>
                  <a:pt x="3171" y="524"/>
                  <a:pt x="3145" y="530"/>
                  <a:pt x="3145" y="530"/>
                </a:cubicBezTo>
                <a:cubicBezTo>
                  <a:pt x="3145" y="530"/>
                  <a:pt x="3132" y="513"/>
                  <a:pt x="3121" y="508"/>
                </a:cubicBezTo>
                <a:cubicBezTo>
                  <a:pt x="3110" y="504"/>
                  <a:pt x="3108" y="517"/>
                  <a:pt x="3104" y="524"/>
                </a:cubicBezTo>
                <a:cubicBezTo>
                  <a:pt x="3099" y="530"/>
                  <a:pt x="3110" y="575"/>
                  <a:pt x="3093" y="571"/>
                </a:cubicBezTo>
                <a:cubicBezTo>
                  <a:pt x="3076" y="567"/>
                  <a:pt x="3058" y="554"/>
                  <a:pt x="3054" y="543"/>
                </a:cubicBezTo>
                <a:cubicBezTo>
                  <a:pt x="3050" y="532"/>
                  <a:pt x="3037" y="504"/>
                  <a:pt x="3024" y="498"/>
                </a:cubicBezTo>
                <a:cubicBezTo>
                  <a:pt x="3011" y="491"/>
                  <a:pt x="3019" y="489"/>
                  <a:pt x="3028" y="478"/>
                </a:cubicBezTo>
                <a:cubicBezTo>
                  <a:pt x="3037" y="468"/>
                  <a:pt x="3035" y="461"/>
                  <a:pt x="3030" y="452"/>
                </a:cubicBezTo>
                <a:cubicBezTo>
                  <a:pt x="3026" y="444"/>
                  <a:pt x="3017" y="450"/>
                  <a:pt x="3000" y="446"/>
                </a:cubicBezTo>
                <a:cubicBezTo>
                  <a:pt x="2983" y="442"/>
                  <a:pt x="3006" y="431"/>
                  <a:pt x="3030" y="424"/>
                </a:cubicBezTo>
                <a:cubicBezTo>
                  <a:pt x="3054" y="418"/>
                  <a:pt x="3030" y="399"/>
                  <a:pt x="3017" y="392"/>
                </a:cubicBezTo>
                <a:cubicBezTo>
                  <a:pt x="3004" y="386"/>
                  <a:pt x="2985" y="390"/>
                  <a:pt x="2968" y="388"/>
                </a:cubicBezTo>
                <a:cubicBezTo>
                  <a:pt x="2950" y="386"/>
                  <a:pt x="2942" y="368"/>
                  <a:pt x="2920" y="371"/>
                </a:cubicBezTo>
                <a:cubicBezTo>
                  <a:pt x="2899" y="373"/>
                  <a:pt x="2918" y="409"/>
                  <a:pt x="2918" y="420"/>
                </a:cubicBezTo>
                <a:cubicBezTo>
                  <a:pt x="2918" y="431"/>
                  <a:pt x="2892" y="422"/>
                  <a:pt x="2886" y="422"/>
                </a:cubicBezTo>
                <a:cubicBezTo>
                  <a:pt x="2879" y="422"/>
                  <a:pt x="2823" y="427"/>
                  <a:pt x="2816" y="422"/>
                </a:cubicBezTo>
                <a:cubicBezTo>
                  <a:pt x="2810" y="418"/>
                  <a:pt x="2799" y="381"/>
                  <a:pt x="2799" y="375"/>
                </a:cubicBezTo>
                <a:cubicBezTo>
                  <a:pt x="2799" y="368"/>
                  <a:pt x="2786" y="371"/>
                  <a:pt x="2780" y="371"/>
                </a:cubicBezTo>
                <a:cubicBezTo>
                  <a:pt x="2732" y="371"/>
                  <a:pt x="2732" y="371"/>
                  <a:pt x="2732" y="371"/>
                </a:cubicBezTo>
                <a:cubicBezTo>
                  <a:pt x="2721" y="371"/>
                  <a:pt x="2706" y="386"/>
                  <a:pt x="2700" y="388"/>
                </a:cubicBezTo>
                <a:cubicBezTo>
                  <a:pt x="2693" y="390"/>
                  <a:pt x="2689" y="375"/>
                  <a:pt x="2685" y="366"/>
                </a:cubicBezTo>
                <a:cubicBezTo>
                  <a:pt x="2680" y="358"/>
                  <a:pt x="2672" y="366"/>
                  <a:pt x="2663" y="360"/>
                </a:cubicBezTo>
                <a:cubicBezTo>
                  <a:pt x="2654" y="353"/>
                  <a:pt x="2631" y="368"/>
                  <a:pt x="2631" y="368"/>
                </a:cubicBezTo>
                <a:cubicBezTo>
                  <a:pt x="2631" y="368"/>
                  <a:pt x="2603" y="390"/>
                  <a:pt x="2592" y="392"/>
                </a:cubicBezTo>
                <a:cubicBezTo>
                  <a:pt x="2581" y="394"/>
                  <a:pt x="2562" y="409"/>
                  <a:pt x="2553" y="412"/>
                </a:cubicBezTo>
                <a:cubicBezTo>
                  <a:pt x="2544" y="414"/>
                  <a:pt x="2523" y="437"/>
                  <a:pt x="2505" y="442"/>
                </a:cubicBezTo>
                <a:cubicBezTo>
                  <a:pt x="2488" y="446"/>
                  <a:pt x="2516" y="420"/>
                  <a:pt x="2523" y="414"/>
                </a:cubicBezTo>
                <a:cubicBezTo>
                  <a:pt x="2529" y="407"/>
                  <a:pt x="2536" y="399"/>
                  <a:pt x="2536" y="392"/>
                </a:cubicBezTo>
                <a:cubicBezTo>
                  <a:pt x="2536" y="386"/>
                  <a:pt x="2549" y="383"/>
                  <a:pt x="2562" y="377"/>
                </a:cubicBezTo>
                <a:cubicBezTo>
                  <a:pt x="2575" y="371"/>
                  <a:pt x="2575" y="366"/>
                  <a:pt x="2581" y="356"/>
                </a:cubicBezTo>
                <a:cubicBezTo>
                  <a:pt x="2587" y="345"/>
                  <a:pt x="2596" y="340"/>
                  <a:pt x="2594" y="334"/>
                </a:cubicBezTo>
                <a:cubicBezTo>
                  <a:pt x="2592" y="328"/>
                  <a:pt x="2605" y="321"/>
                  <a:pt x="2611" y="317"/>
                </a:cubicBezTo>
                <a:cubicBezTo>
                  <a:pt x="2618" y="312"/>
                  <a:pt x="2626" y="308"/>
                  <a:pt x="2639" y="295"/>
                </a:cubicBezTo>
                <a:cubicBezTo>
                  <a:pt x="2652" y="282"/>
                  <a:pt x="2641" y="282"/>
                  <a:pt x="2641" y="282"/>
                </a:cubicBezTo>
                <a:cubicBezTo>
                  <a:pt x="2641" y="282"/>
                  <a:pt x="2663" y="272"/>
                  <a:pt x="2670" y="265"/>
                </a:cubicBezTo>
                <a:cubicBezTo>
                  <a:pt x="2676" y="259"/>
                  <a:pt x="2676" y="246"/>
                  <a:pt x="2683" y="239"/>
                </a:cubicBezTo>
                <a:cubicBezTo>
                  <a:pt x="2689" y="233"/>
                  <a:pt x="2698" y="218"/>
                  <a:pt x="2687" y="207"/>
                </a:cubicBezTo>
                <a:cubicBezTo>
                  <a:pt x="2676" y="196"/>
                  <a:pt x="2678" y="194"/>
                  <a:pt x="2670" y="188"/>
                </a:cubicBezTo>
                <a:cubicBezTo>
                  <a:pt x="2661" y="181"/>
                  <a:pt x="2680" y="181"/>
                  <a:pt x="2695" y="179"/>
                </a:cubicBezTo>
                <a:cubicBezTo>
                  <a:pt x="2711" y="177"/>
                  <a:pt x="2693" y="138"/>
                  <a:pt x="2687" y="125"/>
                </a:cubicBezTo>
                <a:cubicBezTo>
                  <a:pt x="2680" y="112"/>
                  <a:pt x="2639" y="108"/>
                  <a:pt x="2633" y="103"/>
                </a:cubicBezTo>
                <a:cubicBezTo>
                  <a:pt x="2626" y="99"/>
                  <a:pt x="2575" y="101"/>
                  <a:pt x="2575" y="101"/>
                </a:cubicBezTo>
                <a:cubicBezTo>
                  <a:pt x="2575" y="101"/>
                  <a:pt x="2562" y="114"/>
                  <a:pt x="2546" y="114"/>
                </a:cubicBezTo>
                <a:cubicBezTo>
                  <a:pt x="2531" y="114"/>
                  <a:pt x="2555" y="91"/>
                  <a:pt x="2549" y="84"/>
                </a:cubicBezTo>
                <a:cubicBezTo>
                  <a:pt x="2542" y="78"/>
                  <a:pt x="2538" y="88"/>
                  <a:pt x="2531" y="86"/>
                </a:cubicBezTo>
                <a:cubicBezTo>
                  <a:pt x="2525" y="84"/>
                  <a:pt x="2531" y="67"/>
                  <a:pt x="2531" y="67"/>
                </a:cubicBezTo>
                <a:cubicBezTo>
                  <a:pt x="2531" y="67"/>
                  <a:pt x="2488" y="54"/>
                  <a:pt x="2488" y="47"/>
                </a:cubicBezTo>
                <a:cubicBezTo>
                  <a:pt x="2488" y="41"/>
                  <a:pt x="2544" y="26"/>
                  <a:pt x="2549" y="19"/>
                </a:cubicBezTo>
                <a:cubicBezTo>
                  <a:pt x="2553" y="13"/>
                  <a:pt x="2516" y="9"/>
                  <a:pt x="2501" y="4"/>
                </a:cubicBezTo>
                <a:cubicBezTo>
                  <a:pt x="2486" y="0"/>
                  <a:pt x="2464" y="11"/>
                  <a:pt x="2454" y="15"/>
                </a:cubicBezTo>
                <a:cubicBezTo>
                  <a:pt x="2443" y="19"/>
                  <a:pt x="2428" y="73"/>
                  <a:pt x="2421" y="82"/>
                </a:cubicBezTo>
                <a:cubicBezTo>
                  <a:pt x="2415" y="91"/>
                  <a:pt x="2432" y="112"/>
                  <a:pt x="2441" y="119"/>
                </a:cubicBezTo>
                <a:cubicBezTo>
                  <a:pt x="2449" y="125"/>
                  <a:pt x="2473" y="132"/>
                  <a:pt x="2462" y="136"/>
                </a:cubicBezTo>
                <a:cubicBezTo>
                  <a:pt x="2451" y="140"/>
                  <a:pt x="2430" y="132"/>
                  <a:pt x="2421" y="129"/>
                </a:cubicBezTo>
                <a:cubicBezTo>
                  <a:pt x="2413" y="127"/>
                  <a:pt x="2397" y="119"/>
                  <a:pt x="2387" y="123"/>
                </a:cubicBezTo>
                <a:cubicBezTo>
                  <a:pt x="2376" y="127"/>
                  <a:pt x="2391" y="155"/>
                  <a:pt x="2391" y="155"/>
                </a:cubicBezTo>
                <a:cubicBezTo>
                  <a:pt x="2391" y="155"/>
                  <a:pt x="2395" y="194"/>
                  <a:pt x="2389" y="192"/>
                </a:cubicBezTo>
                <a:cubicBezTo>
                  <a:pt x="2382" y="190"/>
                  <a:pt x="2372" y="168"/>
                  <a:pt x="2372" y="157"/>
                </a:cubicBezTo>
                <a:cubicBezTo>
                  <a:pt x="2372" y="147"/>
                  <a:pt x="2363" y="151"/>
                  <a:pt x="2350" y="155"/>
                </a:cubicBezTo>
                <a:cubicBezTo>
                  <a:pt x="2337" y="160"/>
                  <a:pt x="2331" y="164"/>
                  <a:pt x="2320" y="164"/>
                </a:cubicBezTo>
                <a:cubicBezTo>
                  <a:pt x="2309" y="164"/>
                  <a:pt x="2311" y="147"/>
                  <a:pt x="2307" y="138"/>
                </a:cubicBezTo>
                <a:cubicBezTo>
                  <a:pt x="2302" y="129"/>
                  <a:pt x="2279" y="151"/>
                  <a:pt x="2270" y="153"/>
                </a:cubicBezTo>
                <a:cubicBezTo>
                  <a:pt x="2261" y="155"/>
                  <a:pt x="2238" y="170"/>
                  <a:pt x="2242" y="183"/>
                </a:cubicBezTo>
                <a:cubicBezTo>
                  <a:pt x="2246" y="196"/>
                  <a:pt x="2216" y="198"/>
                  <a:pt x="2210" y="200"/>
                </a:cubicBezTo>
                <a:cubicBezTo>
                  <a:pt x="2203" y="203"/>
                  <a:pt x="2173" y="218"/>
                  <a:pt x="2160" y="215"/>
                </a:cubicBezTo>
                <a:cubicBezTo>
                  <a:pt x="2147" y="213"/>
                  <a:pt x="2149" y="222"/>
                  <a:pt x="2143" y="231"/>
                </a:cubicBezTo>
                <a:cubicBezTo>
                  <a:pt x="2136" y="239"/>
                  <a:pt x="2125" y="265"/>
                  <a:pt x="2110" y="265"/>
                </a:cubicBezTo>
                <a:cubicBezTo>
                  <a:pt x="2095" y="265"/>
                  <a:pt x="2108" y="302"/>
                  <a:pt x="2108" y="317"/>
                </a:cubicBezTo>
                <a:cubicBezTo>
                  <a:pt x="2108" y="332"/>
                  <a:pt x="2125" y="373"/>
                  <a:pt x="2117" y="379"/>
                </a:cubicBezTo>
                <a:cubicBezTo>
                  <a:pt x="2108" y="386"/>
                  <a:pt x="2095" y="362"/>
                  <a:pt x="2095" y="362"/>
                </a:cubicBezTo>
                <a:cubicBezTo>
                  <a:pt x="2095" y="362"/>
                  <a:pt x="1981" y="381"/>
                  <a:pt x="1974" y="383"/>
                </a:cubicBezTo>
                <a:cubicBezTo>
                  <a:pt x="1968" y="386"/>
                  <a:pt x="1989" y="457"/>
                  <a:pt x="1996" y="468"/>
                </a:cubicBezTo>
                <a:cubicBezTo>
                  <a:pt x="2002" y="478"/>
                  <a:pt x="2024" y="489"/>
                  <a:pt x="2026" y="502"/>
                </a:cubicBezTo>
                <a:cubicBezTo>
                  <a:pt x="2028" y="515"/>
                  <a:pt x="2035" y="554"/>
                  <a:pt x="2032" y="564"/>
                </a:cubicBezTo>
                <a:cubicBezTo>
                  <a:pt x="2030" y="575"/>
                  <a:pt x="2035" y="623"/>
                  <a:pt x="2035" y="623"/>
                </a:cubicBezTo>
                <a:cubicBezTo>
                  <a:pt x="2035" y="623"/>
                  <a:pt x="2017" y="616"/>
                  <a:pt x="2011" y="608"/>
                </a:cubicBezTo>
                <a:cubicBezTo>
                  <a:pt x="2004" y="599"/>
                  <a:pt x="1998" y="560"/>
                  <a:pt x="1994" y="545"/>
                </a:cubicBezTo>
                <a:cubicBezTo>
                  <a:pt x="1989" y="530"/>
                  <a:pt x="2011" y="536"/>
                  <a:pt x="2022" y="528"/>
                </a:cubicBezTo>
                <a:cubicBezTo>
                  <a:pt x="2032" y="519"/>
                  <a:pt x="2007" y="515"/>
                  <a:pt x="1994" y="513"/>
                </a:cubicBezTo>
                <a:cubicBezTo>
                  <a:pt x="1981" y="511"/>
                  <a:pt x="1985" y="506"/>
                  <a:pt x="1978" y="500"/>
                </a:cubicBezTo>
                <a:cubicBezTo>
                  <a:pt x="1972" y="493"/>
                  <a:pt x="1953" y="480"/>
                  <a:pt x="1940" y="465"/>
                </a:cubicBezTo>
                <a:cubicBezTo>
                  <a:pt x="1927" y="450"/>
                  <a:pt x="1920" y="470"/>
                  <a:pt x="1914" y="476"/>
                </a:cubicBezTo>
                <a:cubicBezTo>
                  <a:pt x="1907" y="483"/>
                  <a:pt x="1927" y="504"/>
                  <a:pt x="1927" y="504"/>
                </a:cubicBezTo>
                <a:cubicBezTo>
                  <a:pt x="1903" y="500"/>
                  <a:pt x="1903" y="500"/>
                  <a:pt x="1903" y="500"/>
                </a:cubicBezTo>
                <a:cubicBezTo>
                  <a:pt x="1883" y="513"/>
                  <a:pt x="1883" y="513"/>
                  <a:pt x="1883" y="513"/>
                </a:cubicBezTo>
                <a:cubicBezTo>
                  <a:pt x="1883" y="513"/>
                  <a:pt x="1894" y="534"/>
                  <a:pt x="1901" y="539"/>
                </a:cubicBezTo>
                <a:cubicBezTo>
                  <a:pt x="1907" y="543"/>
                  <a:pt x="1916" y="562"/>
                  <a:pt x="1909" y="564"/>
                </a:cubicBezTo>
                <a:cubicBezTo>
                  <a:pt x="1903" y="567"/>
                  <a:pt x="1875" y="556"/>
                  <a:pt x="1868" y="549"/>
                </a:cubicBezTo>
                <a:cubicBezTo>
                  <a:pt x="1862" y="543"/>
                  <a:pt x="1864" y="519"/>
                  <a:pt x="1864" y="506"/>
                </a:cubicBezTo>
                <a:cubicBezTo>
                  <a:pt x="1864" y="493"/>
                  <a:pt x="1862" y="446"/>
                  <a:pt x="1851" y="448"/>
                </a:cubicBezTo>
                <a:cubicBezTo>
                  <a:pt x="1840" y="450"/>
                  <a:pt x="1849" y="483"/>
                  <a:pt x="1849" y="483"/>
                </a:cubicBezTo>
                <a:cubicBezTo>
                  <a:pt x="1849" y="483"/>
                  <a:pt x="1827" y="506"/>
                  <a:pt x="1821" y="511"/>
                </a:cubicBezTo>
                <a:cubicBezTo>
                  <a:pt x="1814" y="515"/>
                  <a:pt x="1814" y="541"/>
                  <a:pt x="1817" y="549"/>
                </a:cubicBezTo>
                <a:cubicBezTo>
                  <a:pt x="1819" y="558"/>
                  <a:pt x="1821" y="603"/>
                  <a:pt x="1821" y="603"/>
                </a:cubicBezTo>
                <a:cubicBezTo>
                  <a:pt x="1821" y="603"/>
                  <a:pt x="1832" y="664"/>
                  <a:pt x="1829" y="672"/>
                </a:cubicBezTo>
                <a:cubicBezTo>
                  <a:pt x="1827" y="681"/>
                  <a:pt x="1847" y="685"/>
                  <a:pt x="1855" y="685"/>
                </a:cubicBezTo>
                <a:cubicBezTo>
                  <a:pt x="1864" y="685"/>
                  <a:pt x="1886" y="689"/>
                  <a:pt x="1892" y="696"/>
                </a:cubicBezTo>
                <a:cubicBezTo>
                  <a:pt x="1899" y="702"/>
                  <a:pt x="1914" y="741"/>
                  <a:pt x="1912" y="752"/>
                </a:cubicBezTo>
                <a:cubicBezTo>
                  <a:pt x="1909" y="763"/>
                  <a:pt x="1935" y="784"/>
                  <a:pt x="1935" y="784"/>
                </a:cubicBezTo>
                <a:cubicBezTo>
                  <a:pt x="1935" y="784"/>
                  <a:pt x="1909" y="786"/>
                  <a:pt x="1903" y="778"/>
                </a:cubicBezTo>
                <a:cubicBezTo>
                  <a:pt x="1896" y="769"/>
                  <a:pt x="1899" y="752"/>
                  <a:pt x="1894" y="735"/>
                </a:cubicBezTo>
                <a:cubicBezTo>
                  <a:pt x="1890" y="717"/>
                  <a:pt x="1886" y="717"/>
                  <a:pt x="1871" y="707"/>
                </a:cubicBezTo>
                <a:cubicBezTo>
                  <a:pt x="1855" y="696"/>
                  <a:pt x="1853" y="713"/>
                  <a:pt x="1847" y="717"/>
                </a:cubicBezTo>
                <a:cubicBezTo>
                  <a:pt x="1840" y="722"/>
                  <a:pt x="1838" y="741"/>
                  <a:pt x="1836" y="754"/>
                </a:cubicBezTo>
                <a:cubicBezTo>
                  <a:pt x="1834" y="767"/>
                  <a:pt x="1829" y="788"/>
                  <a:pt x="1829" y="804"/>
                </a:cubicBezTo>
                <a:cubicBezTo>
                  <a:pt x="1829" y="819"/>
                  <a:pt x="1808" y="838"/>
                  <a:pt x="1788" y="842"/>
                </a:cubicBezTo>
                <a:cubicBezTo>
                  <a:pt x="1769" y="847"/>
                  <a:pt x="1745" y="849"/>
                  <a:pt x="1730" y="842"/>
                </a:cubicBezTo>
                <a:cubicBezTo>
                  <a:pt x="1715" y="836"/>
                  <a:pt x="1730" y="827"/>
                  <a:pt x="1730" y="827"/>
                </a:cubicBezTo>
                <a:cubicBezTo>
                  <a:pt x="1730" y="827"/>
                  <a:pt x="1776" y="810"/>
                  <a:pt x="1782" y="801"/>
                </a:cubicBezTo>
                <a:cubicBezTo>
                  <a:pt x="1788" y="793"/>
                  <a:pt x="1804" y="756"/>
                  <a:pt x="1808" y="745"/>
                </a:cubicBezTo>
                <a:cubicBezTo>
                  <a:pt x="1812" y="735"/>
                  <a:pt x="1814" y="720"/>
                  <a:pt x="1804" y="717"/>
                </a:cubicBezTo>
                <a:cubicBezTo>
                  <a:pt x="1793" y="715"/>
                  <a:pt x="1799" y="679"/>
                  <a:pt x="1797" y="666"/>
                </a:cubicBezTo>
                <a:cubicBezTo>
                  <a:pt x="1795" y="653"/>
                  <a:pt x="1793" y="582"/>
                  <a:pt x="1791" y="571"/>
                </a:cubicBezTo>
                <a:cubicBezTo>
                  <a:pt x="1788" y="560"/>
                  <a:pt x="1786" y="552"/>
                  <a:pt x="1778" y="539"/>
                </a:cubicBezTo>
                <a:cubicBezTo>
                  <a:pt x="1769" y="526"/>
                  <a:pt x="1791" y="496"/>
                  <a:pt x="1795" y="483"/>
                </a:cubicBezTo>
                <a:cubicBezTo>
                  <a:pt x="1799" y="470"/>
                  <a:pt x="1801" y="450"/>
                  <a:pt x="1797" y="444"/>
                </a:cubicBezTo>
                <a:cubicBezTo>
                  <a:pt x="1793" y="437"/>
                  <a:pt x="1763" y="429"/>
                  <a:pt x="1763" y="429"/>
                </a:cubicBezTo>
                <a:cubicBezTo>
                  <a:pt x="1763" y="429"/>
                  <a:pt x="1763" y="399"/>
                  <a:pt x="1756" y="401"/>
                </a:cubicBezTo>
                <a:cubicBezTo>
                  <a:pt x="1750" y="403"/>
                  <a:pt x="1730" y="422"/>
                  <a:pt x="1730" y="422"/>
                </a:cubicBezTo>
                <a:cubicBezTo>
                  <a:pt x="1730" y="422"/>
                  <a:pt x="1706" y="524"/>
                  <a:pt x="1709" y="532"/>
                </a:cubicBezTo>
                <a:cubicBezTo>
                  <a:pt x="1711" y="541"/>
                  <a:pt x="1680" y="556"/>
                  <a:pt x="1670" y="564"/>
                </a:cubicBezTo>
                <a:cubicBezTo>
                  <a:pt x="1659" y="573"/>
                  <a:pt x="1665" y="590"/>
                  <a:pt x="1670" y="597"/>
                </a:cubicBezTo>
                <a:cubicBezTo>
                  <a:pt x="1674" y="603"/>
                  <a:pt x="1680" y="629"/>
                  <a:pt x="1680" y="629"/>
                </a:cubicBezTo>
                <a:cubicBezTo>
                  <a:pt x="1680" y="629"/>
                  <a:pt x="1672" y="644"/>
                  <a:pt x="1670" y="653"/>
                </a:cubicBezTo>
                <a:cubicBezTo>
                  <a:pt x="1668" y="661"/>
                  <a:pt x="1689" y="666"/>
                  <a:pt x="1689" y="666"/>
                </a:cubicBezTo>
                <a:cubicBezTo>
                  <a:pt x="1702" y="692"/>
                  <a:pt x="1702" y="692"/>
                  <a:pt x="1702" y="692"/>
                </a:cubicBezTo>
                <a:cubicBezTo>
                  <a:pt x="1719" y="711"/>
                  <a:pt x="1719" y="711"/>
                  <a:pt x="1719" y="711"/>
                </a:cubicBezTo>
                <a:cubicBezTo>
                  <a:pt x="1719" y="711"/>
                  <a:pt x="1722" y="737"/>
                  <a:pt x="1713" y="743"/>
                </a:cubicBezTo>
                <a:cubicBezTo>
                  <a:pt x="1704" y="750"/>
                  <a:pt x="1678" y="720"/>
                  <a:pt x="1670" y="713"/>
                </a:cubicBezTo>
                <a:cubicBezTo>
                  <a:pt x="1661" y="707"/>
                  <a:pt x="1624" y="674"/>
                  <a:pt x="1611" y="666"/>
                </a:cubicBezTo>
                <a:cubicBezTo>
                  <a:pt x="1598" y="657"/>
                  <a:pt x="1579" y="653"/>
                  <a:pt x="1566" y="651"/>
                </a:cubicBezTo>
                <a:cubicBezTo>
                  <a:pt x="1553" y="648"/>
                  <a:pt x="1514" y="625"/>
                  <a:pt x="1506" y="612"/>
                </a:cubicBezTo>
                <a:cubicBezTo>
                  <a:pt x="1497" y="599"/>
                  <a:pt x="1493" y="618"/>
                  <a:pt x="1493" y="627"/>
                </a:cubicBezTo>
                <a:cubicBezTo>
                  <a:pt x="1493" y="636"/>
                  <a:pt x="1523" y="672"/>
                  <a:pt x="1536" y="681"/>
                </a:cubicBezTo>
                <a:cubicBezTo>
                  <a:pt x="1549" y="689"/>
                  <a:pt x="1525" y="707"/>
                  <a:pt x="1525" y="707"/>
                </a:cubicBezTo>
                <a:cubicBezTo>
                  <a:pt x="1525" y="707"/>
                  <a:pt x="1516" y="728"/>
                  <a:pt x="1508" y="737"/>
                </a:cubicBezTo>
                <a:cubicBezTo>
                  <a:pt x="1499" y="745"/>
                  <a:pt x="1493" y="735"/>
                  <a:pt x="1484" y="724"/>
                </a:cubicBezTo>
                <a:cubicBezTo>
                  <a:pt x="1475" y="713"/>
                  <a:pt x="1480" y="704"/>
                  <a:pt x="1473" y="709"/>
                </a:cubicBezTo>
                <a:cubicBezTo>
                  <a:pt x="1467" y="713"/>
                  <a:pt x="1452" y="717"/>
                  <a:pt x="1441" y="724"/>
                </a:cubicBezTo>
                <a:cubicBezTo>
                  <a:pt x="1430" y="730"/>
                  <a:pt x="1408" y="737"/>
                  <a:pt x="1404" y="743"/>
                </a:cubicBezTo>
                <a:cubicBezTo>
                  <a:pt x="1400" y="750"/>
                  <a:pt x="1372" y="767"/>
                  <a:pt x="1363" y="760"/>
                </a:cubicBezTo>
                <a:cubicBezTo>
                  <a:pt x="1354" y="754"/>
                  <a:pt x="1374" y="724"/>
                  <a:pt x="1365" y="713"/>
                </a:cubicBezTo>
                <a:cubicBezTo>
                  <a:pt x="1357" y="702"/>
                  <a:pt x="1346" y="726"/>
                  <a:pt x="1333" y="737"/>
                </a:cubicBezTo>
                <a:cubicBezTo>
                  <a:pt x="1320" y="748"/>
                  <a:pt x="1279" y="769"/>
                  <a:pt x="1268" y="776"/>
                </a:cubicBezTo>
                <a:cubicBezTo>
                  <a:pt x="1257" y="782"/>
                  <a:pt x="1246" y="821"/>
                  <a:pt x="1246" y="821"/>
                </a:cubicBezTo>
                <a:cubicBezTo>
                  <a:pt x="1246" y="821"/>
                  <a:pt x="1227" y="832"/>
                  <a:pt x="1214" y="832"/>
                </a:cubicBezTo>
                <a:cubicBezTo>
                  <a:pt x="1201" y="832"/>
                  <a:pt x="1201" y="797"/>
                  <a:pt x="1199" y="784"/>
                </a:cubicBezTo>
                <a:cubicBezTo>
                  <a:pt x="1197" y="771"/>
                  <a:pt x="1223" y="756"/>
                  <a:pt x="1227" y="743"/>
                </a:cubicBezTo>
                <a:cubicBezTo>
                  <a:pt x="1231" y="730"/>
                  <a:pt x="1175" y="720"/>
                  <a:pt x="1175" y="720"/>
                </a:cubicBezTo>
                <a:cubicBezTo>
                  <a:pt x="1175" y="720"/>
                  <a:pt x="1171" y="765"/>
                  <a:pt x="1175" y="773"/>
                </a:cubicBezTo>
                <a:cubicBezTo>
                  <a:pt x="1179" y="782"/>
                  <a:pt x="1162" y="795"/>
                  <a:pt x="1162" y="795"/>
                </a:cubicBezTo>
                <a:cubicBezTo>
                  <a:pt x="1177" y="823"/>
                  <a:pt x="1177" y="823"/>
                  <a:pt x="1177" y="823"/>
                </a:cubicBezTo>
                <a:cubicBezTo>
                  <a:pt x="1177" y="823"/>
                  <a:pt x="1177" y="862"/>
                  <a:pt x="1167" y="864"/>
                </a:cubicBezTo>
                <a:cubicBezTo>
                  <a:pt x="1156" y="866"/>
                  <a:pt x="1145" y="838"/>
                  <a:pt x="1134" y="838"/>
                </a:cubicBezTo>
                <a:cubicBezTo>
                  <a:pt x="1123" y="838"/>
                  <a:pt x="1115" y="870"/>
                  <a:pt x="1102" y="881"/>
                </a:cubicBezTo>
                <a:cubicBezTo>
                  <a:pt x="1089" y="892"/>
                  <a:pt x="1084" y="909"/>
                  <a:pt x="1089" y="916"/>
                </a:cubicBezTo>
                <a:cubicBezTo>
                  <a:pt x="1093" y="922"/>
                  <a:pt x="1093" y="935"/>
                  <a:pt x="1089" y="941"/>
                </a:cubicBezTo>
                <a:cubicBezTo>
                  <a:pt x="1084" y="948"/>
                  <a:pt x="1072" y="954"/>
                  <a:pt x="1061" y="952"/>
                </a:cubicBezTo>
                <a:cubicBezTo>
                  <a:pt x="1050" y="950"/>
                  <a:pt x="1046" y="941"/>
                  <a:pt x="1037" y="931"/>
                </a:cubicBezTo>
                <a:cubicBezTo>
                  <a:pt x="1028" y="920"/>
                  <a:pt x="1018" y="935"/>
                  <a:pt x="1018" y="941"/>
                </a:cubicBezTo>
                <a:cubicBezTo>
                  <a:pt x="1018" y="948"/>
                  <a:pt x="1039" y="980"/>
                  <a:pt x="1039" y="987"/>
                </a:cubicBezTo>
                <a:cubicBezTo>
                  <a:pt x="1039" y="993"/>
                  <a:pt x="1013" y="985"/>
                  <a:pt x="1009" y="978"/>
                </a:cubicBezTo>
                <a:cubicBezTo>
                  <a:pt x="1005" y="972"/>
                  <a:pt x="974" y="935"/>
                  <a:pt x="966" y="926"/>
                </a:cubicBezTo>
                <a:cubicBezTo>
                  <a:pt x="957" y="918"/>
                  <a:pt x="964" y="879"/>
                  <a:pt x="959" y="857"/>
                </a:cubicBezTo>
                <a:cubicBezTo>
                  <a:pt x="955" y="836"/>
                  <a:pt x="938" y="840"/>
                  <a:pt x="931" y="825"/>
                </a:cubicBezTo>
                <a:cubicBezTo>
                  <a:pt x="925" y="810"/>
                  <a:pt x="996" y="853"/>
                  <a:pt x="1002" y="855"/>
                </a:cubicBezTo>
                <a:cubicBezTo>
                  <a:pt x="1009" y="857"/>
                  <a:pt x="1039" y="864"/>
                  <a:pt x="1065" y="864"/>
                </a:cubicBezTo>
                <a:cubicBezTo>
                  <a:pt x="1091" y="864"/>
                  <a:pt x="1104" y="806"/>
                  <a:pt x="1100" y="788"/>
                </a:cubicBezTo>
                <a:cubicBezTo>
                  <a:pt x="1095" y="771"/>
                  <a:pt x="1054" y="735"/>
                  <a:pt x="1037" y="724"/>
                </a:cubicBezTo>
                <a:cubicBezTo>
                  <a:pt x="1020" y="713"/>
                  <a:pt x="968" y="683"/>
                  <a:pt x="957" y="681"/>
                </a:cubicBezTo>
                <a:cubicBezTo>
                  <a:pt x="946" y="679"/>
                  <a:pt x="931" y="666"/>
                  <a:pt x="923" y="657"/>
                </a:cubicBezTo>
                <a:cubicBezTo>
                  <a:pt x="914" y="648"/>
                  <a:pt x="905" y="657"/>
                  <a:pt x="890" y="653"/>
                </a:cubicBezTo>
                <a:cubicBezTo>
                  <a:pt x="875" y="648"/>
                  <a:pt x="862" y="644"/>
                  <a:pt x="851" y="642"/>
                </a:cubicBezTo>
                <a:cubicBezTo>
                  <a:pt x="840" y="640"/>
                  <a:pt x="860" y="618"/>
                  <a:pt x="875" y="603"/>
                </a:cubicBezTo>
                <a:cubicBezTo>
                  <a:pt x="890" y="588"/>
                  <a:pt x="858" y="592"/>
                  <a:pt x="849" y="597"/>
                </a:cubicBezTo>
                <a:cubicBezTo>
                  <a:pt x="840" y="601"/>
                  <a:pt x="834" y="608"/>
                  <a:pt x="827" y="605"/>
                </a:cubicBezTo>
                <a:cubicBezTo>
                  <a:pt x="821" y="603"/>
                  <a:pt x="827" y="590"/>
                  <a:pt x="821" y="584"/>
                </a:cubicBezTo>
                <a:cubicBezTo>
                  <a:pt x="815" y="577"/>
                  <a:pt x="815" y="592"/>
                  <a:pt x="812" y="599"/>
                </a:cubicBezTo>
                <a:cubicBezTo>
                  <a:pt x="810" y="605"/>
                  <a:pt x="797" y="608"/>
                  <a:pt x="789" y="597"/>
                </a:cubicBezTo>
                <a:cubicBezTo>
                  <a:pt x="780" y="586"/>
                  <a:pt x="791" y="580"/>
                  <a:pt x="778" y="584"/>
                </a:cubicBezTo>
                <a:cubicBezTo>
                  <a:pt x="765" y="588"/>
                  <a:pt x="767" y="616"/>
                  <a:pt x="761" y="627"/>
                </a:cubicBezTo>
                <a:cubicBezTo>
                  <a:pt x="754" y="638"/>
                  <a:pt x="752" y="610"/>
                  <a:pt x="745" y="605"/>
                </a:cubicBezTo>
                <a:cubicBezTo>
                  <a:pt x="739" y="601"/>
                  <a:pt x="756" y="577"/>
                  <a:pt x="761" y="564"/>
                </a:cubicBezTo>
                <a:cubicBezTo>
                  <a:pt x="765" y="552"/>
                  <a:pt x="728" y="592"/>
                  <a:pt x="726" y="599"/>
                </a:cubicBezTo>
                <a:cubicBezTo>
                  <a:pt x="724" y="605"/>
                  <a:pt x="713" y="623"/>
                  <a:pt x="707" y="627"/>
                </a:cubicBezTo>
                <a:cubicBezTo>
                  <a:pt x="700" y="631"/>
                  <a:pt x="696" y="620"/>
                  <a:pt x="694" y="612"/>
                </a:cubicBezTo>
                <a:cubicBezTo>
                  <a:pt x="691" y="603"/>
                  <a:pt x="685" y="610"/>
                  <a:pt x="670" y="614"/>
                </a:cubicBezTo>
                <a:cubicBezTo>
                  <a:pt x="655" y="618"/>
                  <a:pt x="674" y="627"/>
                  <a:pt x="672" y="633"/>
                </a:cubicBezTo>
                <a:cubicBezTo>
                  <a:pt x="670" y="640"/>
                  <a:pt x="653" y="651"/>
                  <a:pt x="646" y="651"/>
                </a:cubicBezTo>
                <a:cubicBezTo>
                  <a:pt x="640" y="651"/>
                  <a:pt x="627" y="651"/>
                  <a:pt x="609" y="642"/>
                </a:cubicBezTo>
                <a:cubicBezTo>
                  <a:pt x="609" y="642"/>
                  <a:pt x="599" y="666"/>
                  <a:pt x="592" y="666"/>
                </a:cubicBezTo>
                <a:cubicBezTo>
                  <a:pt x="586" y="666"/>
                  <a:pt x="577" y="668"/>
                  <a:pt x="577" y="674"/>
                </a:cubicBezTo>
                <a:cubicBezTo>
                  <a:pt x="577" y="681"/>
                  <a:pt x="586" y="692"/>
                  <a:pt x="586" y="692"/>
                </a:cubicBezTo>
                <a:cubicBezTo>
                  <a:pt x="586" y="692"/>
                  <a:pt x="581" y="707"/>
                  <a:pt x="573" y="711"/>
                </a:cubicBezTo>
                <a:cubicBezTo>
                  <a:pt x="564" y="715"/>
                  <a:pt x="553" y="709"/>
                  <a:pt x="551" y="694"/>
                </a:cubicBezTo>
                <a:cubicBezTo>
                  <a:pt x="549" y="679"/>
                  <a:pt x="538" y="700"/>
                  <a:pt x="534" y="707"/>
                </a:cubicBezTo>
                <a:cubicBezTo>
                  <a:pt x="529" y="713"/>
                  <a:pt x="506" y="743"/>
                  <a:pt x="504" y="756"/>
                </a:cubicBezTo>
                <a:cubicBezTo>
                  <a:pt x="501" y="769"/>
                  <a:pt x="540" y="726"/>
                  <a:pt x="540" y="726"/>
                </a:cubicBezTo>
                <a:cubicBezTo>
                  <a:pt x="540" y="726"/>
                  <a:pt x="553" y="735"/>
                  <a:pt x="568" y="732"/>
                </a:cubicBezTo>
                <a:cubicBezTo>
                  <a:pt x="583" y="730"/>
                  <a:pt x="558" y="756"/>
                  <a:pt x="547" y="756"/>
                </a:cubicBezTo>
                <a:cubicBezTo>
                  <a:pt x="536" y="756"/>
                  <a:pt x="525" y="780"/>
                  <a:pt x="525" y="780"/>
                </a:cubicBezTo>
                <a:cubicBezTo>
                  <a:pt x="508" y="812"/>
                  <a:pt x="508" y="812"/>
                  <a:pt x="508" y="812"/>
                </a:cubicBezTo>
                <a:cubicBezTo>
                  <a:pt x="506" y="827"/>
                  <a:pt x="506" y="827"/>
                  <a:pt x="506" y="827"/>
                </a:cubicBezTo>
                <a:cubicBezTo>
                  <a:pt x="506" y="827"/>
                  <a:pt x="497" y="855"/>
                  <a:pt x="488" y="853"/>
                </a:cubicBezTo>
                <a:cubicBezTo>
                  <a:pt x="480" y="851"/>
                  <a:pt x="480" y="866"/>
                  <a:pt x="478" y="873"/>
                </a:cubicBezTo>
                <a:cubicBezTo>
                  <a:pt x="475" y="879"/>
                  <a:pt x="473" y="892"/>
                  <a:pt x="473" y="892"/>
                </a:cubicBezTo>
                <a:cubicBezTo>
                  <a:pt x="467" y="913"/>
                  <a:pt x="467" y="913"/>
                  <a:pt x="467" y="913"/>
                </a:cubicBezTo>
                <a:cubicBezTo>
                  <a:pt x="450" y="922"/>
                  <a:pt x="450" y="922"/>
                  <a:pt x="450" y="922"/>
                </a:cubicBezTo>
                <a:cubicBezTo>
                  <a:pt x="458" y="950"/>
                  <a:pt x="458" y="950"/>
                  <a:pt x="458" y="950"/>
                </a:cubicBezTo>
                <a:cubicBezTo>
                  <a:pt x="458" y="950"/>
                  <a:pt x="441" y="972"/>
                  <a:pt x="434" y="974"/>
                </a:cubicBezTo>
                <a:cubicBezTo>
                  <a:pt x="428" y="976"/>
                  <a:pt x="424" y="991"/>
                  <a:pt x="424" y="991"/>
                </a:cubicBezTo>
                <a:cubicBezTo>
                  <a:pt x="408" y="1013"/>
                  <a:pt x="408" y="1013"/>
                  <a:pt x="408" y="1013"/>
                </a:cubicBezTo>
                <a:cubicBezTo>
                  <a:pt x="408" y="1013"/>
                  <a:pt x="393" y="1004"/>
                  <a:pt x="385" y="1006"/>
                </a:cubicBezTo>
                <a:cubicBezTo>
                  <a:pt x="376" y="1008"/>
                  <a:pt x="385" y="1030"/>
                  <a:pt x="385" y="1030"/>
                </a:cubicBezTo>
                <a:cubicBezTo>
                  <a:pt x="365" y="1034"/>
                  <a:pt x="365" y="1034"/>
                  <a:pt x="365" y="1034"/>
                </a:cubicBezTo>
                <a:cubicBezTo>
                  <a:pt x="357" y="1049"/>
                  <a:pt x="357" y="1049"/>
                  <a:pt x="357" y="1049"/>
                </a:cubicBezTo>
                <a:cubicBezTo>
                  <a:pt x="357" y="1049"/>
                  <a:pt x="346" y="1053"/>
                  <a:pt x="339" y="1053"/>
                </a:cubicBezTo>
                <a:cubicBezTo>
                  <a:pt x="333" y="1053"/>
                  <a:pt x="337" y="1069"/>
                  <a:pt x="337" y="1069"/>
                </a:cubicBezTo>
                <a:cubicBezTo>
                  <a:pt x="311" y="1086"/>
                  <a:pt x="311" y="1086"/>
                  <a:pt x="311" y="1086"/>
                </a:cubicBezTo>
                <a:cubicBezTo>
                  <a:pt x="322" y="1118"/>
                  <a:pt x="322" y="1118"/>
                  <a:pt x="322" y="1118"/>
                </a:cubicBezTo>
                <a:cubicBezTo>
                  <a:pt x="322" y="1118"/>
                  <a:pt x="326" y="1131"/>
                  <a:pt x="329" y="1144"/>
                </a:cubicBezTo>
                <a:cubicBezTo>
                  <a:pt x="331" y="1157"/>
                  <a:pt x="326" y="1155"/>
                  <a:pt x="326" y="1155"/>
                </a:cubicBezTo>
                <a:cubicBezTo>
                  <a:pt x="326" y="1155"/>
                  <a:pt x="329" y="1183"/>
                  <a:pt x="335" y="1193"/>
                </a:cubicBezTo>
                <a:cubicBezTo>
                  <a:pt x="342" y="1204"/>
                  <a:pt x="333" y="1211"/>
                  <a:pt x="333" y="1211"/>
                </a:cubicBezTo>
                <a:cubicBezTo>
                  <a:pt x="333" y="1211"/>
                  <a:pt x="329" y="1232"/>
                  <a:pt x="329" y="1243"/>
                </a:cubicBezTo>
                <a:cubicBezTo>
                  <a:pt x="329" y="1254"/>
                  <a:pt x="350" y="1262"/>
                  <a:pt x="359" y="1262"/>
                </a:cubicBezTo>
                <a:cubicBezTo>
                  <a:pt x="368" y="1262"/>
                  <a:pt x="380" y="1258"/>
                  <a:pt x="391" y="1252"/>
                </a:cubicBezTo>
                <a:cubicBezTo>
                  <a:pt x="402" y="1245"/>
                  <a:pt x="413" y="1241"/>
                  <a:pt x="421" y="1232"/>
                </a:cubicBezTo>
                <a:cubicBezTo>
                  <a:pt x="430" y="1224"/>
                  <a:pt x="441" y="1206"/>
                  <a:pt x="441" y="1206"/>
                </a:cubicBezTo>
                <a:cubicBezTo>
                  <a:pt x="441" y="1206"/>
                  <a:pt x="447" y="1217"/>
                  <a:pt x="454" y="1228"/>
                </a:cubicBezTo>
                <a:cubicBezTo>
                  <a:pt x="460" y="1239"/>
                  <a:pt x="460" y="1254"/>
                  <a:pt x="460" y="1260"/>
                </a:cubicBezTo>
                <a:cubicBezTo>
                  <a:pt x="460" y="1267"/>
                  <a:pt x="471" y="1297"/>
                  <a:pt x="471" y="1308"/>
                </a:cubicBezTo>
                <a:cubicBezTo>
                  <a:pt x="471" y="1318"/>
                  <a:pt x="486" y="1349"/>
                  <a:pt x="486" y="1349"/>
                </a:cubicBezTo>
                <a:cubicBezTo>
                  <a:pt x="510" y="1349"/>
                  <a:pt x="510" y="1349"/>
                  <a:pt x="510" y="1349"/>
                </a:cubicBezTo>
                <a:cubicBezTo>
                  <a:pt x="510" y="1349"/>
                  <a:pt x="525" y="1342"/>
                  <a:pt x="534" y="1338"/>
                </a:cubicBezTo>
                <a:cubicBezTo>
                  <a:pt x="542" y="1333"/>
                  <a:pt x="547" y="1349"/>
                  <a:pt x="558" y="1344"/>
                </a:cubicBezTo>
                <a:cubicBezTo>
                  <a:pt x="568" y="1340"/>
                  <a:pt x="562" y="1329"/>
                  <a:pt x="562" y="1321"/>
                </a:cubicBezTo>
                <a:cubicBezTo>
                  <a:pt x="562" y="1312"/>
                  <a:pt x="568" y="1295"/>
                  <a:pt x="564" y="1280"/>
                </a:cubicBezTo>
                <a:cubicBezTo>
                  <a:pt x="560" y="1265"/>
                  <a:pt x="573" y="1252"/>
                  <a:pt x="577" y="1243"/>
                </a:cubicBezTo>
                <a:cubicBezTo>
                  <a:pt x="581" y="1234"/>
                  <a:pt x="594" y="1228"/>
                  <a:pt x="588" y="1226"/>
                </a:cubicBezTo>
                <a:cubicBezTo>
                  <a:pt x="581" y="1224"/>
                  <a:pt x="568" y="1226"/>
                  <a:pt x="566" y="1217"/>
                </a:cubicBezTo>
                <a:cubicBezTo>
                  <a:pt x="564" y="1209"/>
                  <a:pt x="570" y="1206"/>
                  <a:pt x="579" y="1204"/>
                </a:cubicBezTo>
                <a:cubicBezTo>
                  <a:pt x="588" y="1202"/>
                  <a:pt x="594" y="1206"/>
                  <a:pt x="603" y="1200"/>
                </a:cubicBezTo>
                <a:cubicBezTo>
                  <a:pt x="612" y="1193"/>
                  <a:pt x="605" y="1181"/>
                  <a:pt x="607" y="1170"/>
                </a:cubicBezTo>
                <a:cubicBezTo>
                  <a:pt x="609" y="1159"/>
                  <a:pt x="590" y="1155"/>
                  <a:pt x="581" y="1148"/>
                </a:cubicBezTo>
                <a:cubicBezTo>
                  <a:pt x="573" y="1142"/>
                  <a:pt x="581" y="1118"/>
                  <a:pt x="581" y="1118"/>
                </a:cubicBezTo>
                <a:cubicBezTo>
                  <a:pt x="581" y="1118"/>
                  <a:pt x="590" y="1069"/>
                  <a:pt x="588" y="1058"/>
                </a:cubicBezTo>
                <a:cubicBezTo>
                  <a:pt x="586" y="1047"/>
                  <a:pt x="607" y="1045"/>
                  <a:pt x="607" y="1045"/>
                </a:cubicBezTo>
                <a:cubicBezTo>
                  <a:pt x="607" y="1045"/>
                  <a:pt x="624" y="1021"/>
                  <a:pt x="635" y="1015"/>
                </a:cubicBezTo>
                <a:cubicBezTo>
                  <a:pt x="646" y="1008"/>
                  <a:pt x="653" y="987"/>
                  <a:pt x="657" y="976"/>
                </a:cubicBezTo>
                <a:cubicBezTo>
                  <a:pt x="661" y="965"/>
                  <a:pt x="676" y="937"/>
                  <a:pt x="670" y="924"/>
                </a:cubicBezTo>
                <a:cubicBezTo>
                  <a:pt x="663" y="911"/>
                  <a:pt x="681" y="909"/>
                  <a:pt x="685" y="896"/>
                </a:cubicBezTo>
                <a:cubicBezTo>
                  <a:pt x="689" y="883"/>
                  <a:pt x="711" y="885"/>
                  <a:pt x="711" y="885"/>
                </a:cubicBezTo>
                <a:cubicBezTo>
                  <a:pt x="741" y="888"/>
                  <a:pt x="741" y="888"/>
                  <a:pt x="741" y="888"/>
                </a:cubicBezTo>
                <a:cubicBezTo>
                  <a:pt x="741" y="888"/>
                  <a:pt x="754" y="918"/>
                  <a:pt x="752" y="926"/>
                </a:cubicBezTo>
                <a:cubicBezTo>
                  <a:pt x="750" y="935"/>
                  <a:pt x="735" y="963"/>
                  <a:pt x="719" y="972"/>
                </a:cubicBezTo>
                <a:cubicBezTo>
                  <a:pt x="704" y="980"/>
                  <a:pt x="689" y="1025"/>
                  <a:pt x="683" y="1043"/>
                </a:cubicBezTo>
                <a:cubicBezTo>
                  <a:pt x="676" y="1060"/>
                  <a:pt x="676" y="1101"/>
                  <a:pt x="672" y="1112"/>
                </a:cubicBezTo>
                <a:cubicBezTo>
                  <a:pt x="668" y="1122"/>
                  <a:pt x="687" y="1153"/>
                  <a:pt x="691" y="1159"/>
                </a:cubicBezTo>
                <a:cubicBezTo>
                  <a:pt x="696" y="1165"/>
                  <a:pt x="726" y="1178"/>
                  <a:pt x="726" y="1178"/>
                </a:cubicBezTo>
                <a:cubicBezTo>
                  <a:pt x="726" y="1178"/>
                  <a:pt x="780" y="1172"/>
                  <a:pt x="793" y="1165"/>
                </a:cubicBezTo>
                <a:cubicBezTo>
                  <a:pt x="806" y="1159"/>
                  <a:pt x="825" y="1146"/>
                  <a:pt x="832" y="1148"/>
                </a:cubicBezTo>
                <a:cubicBezTo>
                  <a:pt x="838" y="1150"/>
                  <a:pt x="856" y="1170"/>
                  <a:pt x="862" y="1176"/>
                </a:cubicBezTo>
                <a:cubicBezTo>
                  <a:pt x="868" y="1183"/>
                  <a:pt x="862" y="1185"/>
                  <a:pt x="847" y="1193"/>
                </a:cubicBezTo>
                <a:cubicBezTo>
                  <a:pt x="832" y="1202"/>
                  <a:pt x="838" y="1200"/>
                  <a:pt x="832" y="1202"/>
                </a:cubicBezTo>
                <a:cubicBezTo>
                  <a:pt x="825" y="1204"/>
                  <a:pt x="821" y="1226"/>
                  <a:pt x="819" y="1239"/>
                </a:cubicBezTo>
                <a:cubicBezTo>
                  <a:pt x="817" y="1252"/>
                  <a:pt x="810" y="1247"/>
                  <a:pt x="797" y="1241"/>
                </a:cubicBezTo>
                <a:cubicBezTo>
                  <a:pt x="784" y="1234"/>
                  <a:pt x="780" y="1206"/>
                  <a:pt x="780" y="1206"/>
                </a:cubicBezTo>
                <a:cubicBezTo>
                  <a:pt x="752" y="1206"/>
                  <a:pt x="752" y="1206"/>
                  <a:pt x="752" y="1206"/>
                </a:cubicBezTo>
                <a:cubicBezTo>
                  <a:pt x="743" y="1206"/>
                  <a:pt x="715" y="1217"/>
                  <a:pt x="715" y="1217"/>
                </a:cubicBezTo>
                <a:cubicBezTo>
                  <a:pt x="689" y="1230"/>
                  <a:pt x="689" y="1230"/>
                  <a:pt x="689" y="1230"/>
                </a:cubicBezTo>
                <a:cubicBezTo>
                  <a:pt x="694" y="1247"/>
                  <a:pt x="694" y="1247"/>
                  <a:pt x="694" y="1247"/>
                </a:cubicBezTo>
                <a:cubicBezTo>
                  <a:pt x="709" y="1254"/>
                  <a:pt x="709" y="1254"/>
                  <a:pt x="709" y="1254"/>
                </a:cubicBezTo>
                <a:cubicBezTo>
                  <a:pt x="709" y="1254"/>
                  <a:pt x="717" y="1256"/>
                  <a:pt x="730" y="1262"/>
                </a:cubicBezTo>
                <a:cubicBezTo>
                  <a:pt x="743" y="1269"/>
                  <a:pt x="739" y="1269"/>
                  <a:pt x="741" y="1277"/>
                </a:cubicBezTo>
                <a:cubicBezTo>
                  <a:pt x="743" y="1286"/>
                  <a:pt x="743" y="1288"/>
                  <a:pt x="737" y="1295"/>
                </a:cubicBezTo>
                <a:cubicBezTo>
                  <a:pt x="730" y="1301"/>
                  <a:pt x="726" y="1305"/>
                  <a:pt x="717" y="1305"/>
                </a:cubicBezTo>
                <a:cubicBezTo>
                  <a:pt x="709" y="1305"/>
                  <a:pt x="704" y="1295"/>
                  <a:pt x="696" y="1290"/>
                </a:cubicBezTo>
                <a:cubicBezTo>
                  <a:pt x="687" y="1286"/>
                  <a:pt x="685" y="1303"/>
                  <a:pt x="685" y="1303"/>
                </a:cubicBezTo>
                <a:cubicBezTo>
                  <a:pt x="685" y="1303"/>
                  <a:pt x="670" y="1329"/>
                  <a:pt x="663" y="1333"/>
                </a:cubicBezTo>
                <a:cubicBezTo>
                  <a:pt x="657" y="1338"/>
                  <a:pt x="629" y="1331"/>
                  <a:pt x="622" y="1331"/>
                </a:cubicBezTo>
                <a:cubicBezTo>
                  <a:pt x="616" y="1331"/>
                  <a:pt x="642" y="1344"/>
                  <a:pt x="648" y="1351"/>
                </a:cubicBezTo>
                <a:cubicBezTo>
                  <a:pt x="655" y="1357"/>
                  <a:pt x="668" y="1370"/>
                  <a:pt x="670" y="1379"/>
                </a:cubicBezTo>
                <a:cubicBezTo>
                  <a:pt x="672" y="1387"/>
                  <a:pt x="668" y="1394"/>
                  <a:pt x="659" y="1400"/>
                </a:cubicBezTo>
                <a:cubicBezTo>
                  <a:pt x="650" y="1407"/>
                  <a:pt x="648" y="1413"/>
                  <a:pt x="640" y="1417"/>
                </a:cubicBezTo>
                <a:cubicBezTo>
                  <a:pt x="631" y="1422"/>
                  <a:pt x="622" y="1424"/>
                  <a:pt x="612" y="1415"/>
                </a:cubicBezTo>
                <a:cubicBezTo>
                  <a:pt x="601" y="1407"/>
                  <a:pt x="601" y="1417"/>
                  <a:pt x="579" y="1420"/>
                </a:cubicBezTo>
                <a:cubicBezTo>
                  <a:pt x="558" y="1422"/>
                  <a:pt x="555" y="1428"/>
                  <a:pt x="542" y="1433"/>
                </a:cubicBezTo>
                <a:cubicBezTo>
                  <a:pt x="529" y="1437"/>
                  <a:pt x="525" y="1437"/>
                  <a:pt x="512" y="1424"/>
                </a:cubicBezTo>
                <a:cubicBezTo>
                  <a:pt x="499" y="1411"/>
                  <a:pt x="499" y="1422"/>
                  <a:pt x="488" y="1417"/>
                </a:cubicBezTo>
                <a:cubicBezTo>
                  <a:pt x="478" y="1413"/>
                  <a:pt x="471" y="1430"/>
                  <a:pt x="458" y="1435"/>
                </a:cubicBezTo>
                <a:cubicBezTo>
                  <a:pt x="445" y="1439"/>
                  <a:pt x="450" y="1420"/>
                  <a:pt x="434" y="1405"/>
                </a:cubicBezTo>
                <a:cubicBezTo>
                  <a:pt x="419" y="1389"/>
                  <a:pt x="428" y="1379"/>
                  <a:pt x="424" y="1364"/>
                </a:cubicBezTo>
                <a:cubicBezTo>
                  <a:pt x="419" y="1349"/>
                  <a:pt x="426" y="1333"/>
                  <a:pt x="428" y="1323"/>
                </a:cubicBezTo>
                <a:cubicBezTo>
                  <a:pt x="430" y="1312"/>
                  <a:pt x="447" y="1308"/>
                  <a:pt x="443" y="1299"/>
                </a:cubicBezTo>
                <a:cubicBezTo>
                  <a:pt x="439" y="1290"/>
                  <a:pt x="437" y="1290"/>
                  <a:pt x="424" y="1293"/>
                </a:cubicBezTo>
                <a:cubicBezTo>
                  <a:pt x="411" y="1295"/>
                  <a:pt x="413" y="1314"/>
                  <a:pt x="408" y="1321"/>
                </a:cubicBezTo>
                <a:cubicBezTo>
                  <a:pt x="404" y="1327"/>
                  <a:pt x="396" y="1340"/>
                  <a:pt x="396" y="1351"/>
                </a:cubicBezTo>
                <a:cubicBezTo>
                  <a:pt x="396" y="1361"/>
                  <a:pt x="398" y="1389"/>
                  <a:pt x="398" y="1409"/>
                </a:cubicBezTo>
                <a:cubicBezTo>
                  <a:pt x="398" y="1428"/>
                  <a:pt x="400" y="1437"/>
                  <a:pt x="393" y="1439"/>
                </a:cubicBezTo>
                <a:cubicBezTo>
                  <a:pt x="387" y="1441"/>
                  <a:pt x="376" y="1452"/>
                  <a:pt x="365" y="1448"/>
                </a:cubicBezTo>
                <a:cubicBezTo>
                  <a:pt x="355" y="1443"/>
                  <a:pt x="350" y="1452"/>
                  <a:pt x="339" y="1456"/>
                </a:cubicBezTo>
                <a:cubicBezTo>
                  <a:pt x="329" y="1461"/>
                  <a:pt x="324" y="1467"/>
                  <a:pt x="314" y="1478"/>
                </a:cubicBezTo>
                <a:cubicBezTo>
                  <a:pt x="303" y="1489"/>
                  <a:pt x="303" y="1499"/>
                  <a:pt x="301" y="1510"/>
                </a:cubicBezTo>
                <a:cubicBezTo>
                  <a:pt x="298" y="1521"/>
                  <a:pt x="275" y="1534"/>
                  <a:pt x="268" y="1538"/>
                </a:cubicBezTo>
                <a:cubicBezTo>
                  <a:pt x="262" y="1542"/>
                  <a:pt x="253" y="1545"/>
                  <a:pt x="244" y="1553"/>
                </a:cubicBezTo>
                <a:cubicBezTo>
                  <a:pt x="236" y="1562"/>
                  <a:pt x="238" y="1579"/>
                  <a:pt x="240" y="1585"/>
                </a:cubicBezTo>
                <a:cubicBezTo>
                  <a:pt x="242" y="1592"/>
                  <a:pt x="229" y="1598"/>
                  <a:pt x="223" y="1603"/>
                </a:cubicBezTo>
                <a:cubicBezTo>
                  <a:pt x="216" y="1607"/>
                  <a:pt x="208" y="1609"/>
                  <a:pt x="201" y="1607"/>
                </a:cubicBezTo>
                <a:cubicBezTo>
                  <a:pt x="195" y="1605"/>
                  <a:pt x="182" y="1616"/>
                  <a:pt x="173" y="1620"/>
                </a:cubicBezTo>
                <a:cubicBezTo>
                  <a:pt x="164" y="1624"/>
                  <a:pt x="141" y="1629"/>
                  <a:pt x="128" y="1626"/>
                </a:cubicBezTo>
                <a:cubicBezTo>
                  <a:pt x="115" y="1624"/>
                  <a:pt x="115" y="1631"/>
                  <a:pt x="104" y="1635"/>
                </a:cubicBezTo>
                <a:cubicBezTo>
                  <a:pt x="93" y="1639"/>
                  <a:pt x="106" y="1644"/>
                  <a:pt x="113" y="1652"/>
                </a:cubicBezTo>
                <a:cubicBezTo>
                  <a:pt x="119" y="1661"/>
                  <a:pt x="128" y="1657"/>
                  <a:pt x="145" y="1667"/>
                </a:cubicBezTo>
                <a:cubicBezTo>
                  <a:pt x="162" y="1678"/>
                  <a:pt x="160" y="1678"/>
                  <a:pt x="171" y="1687"/>
                </a:cubicBezTo>
                <a:cubicBezTo>
                  <a:pt x="182" y="1695"/>
                  <a:pt x="182" y="1697"/>
                  <a:pt x="175" y="1715"/>
                </a:cubicBezTo>
                <a:cubicBezTo>
                  <a:pt x="169" y="1732"/>
                  <a:pt x="182" y="1745"/>
                  <a:pt x="184" y="1758"/>
                </a:cubicBezTo>
                <a:cubicBezTo>
                  <a:pt x="186" y="1771"/>
                  <a:pt x="175" y="1794"/>
                  <a:pt x="175" y="1794"/>
                </a:cubicBezTo>
                <a:cubicBezTo>
                  <a:pt x="67" y="1801"/>
                  <a:pt x="67" y="1801"/>
                  <a:pt x="67" y="1801"/>
                </a:cubicBezTo>
                <a:cubicBezTo>
                  <a:pt x="9" y="1799"/>
                  <a:pt x="9" y="1799"/>
                  <a:pt x="9" y="1799"/>
                </a:cubicBezTo>
                <a:cubicBezTo>
                  <a:pt x="0" y="1818"/>
                  <a:pt x="0" y="1818"/>
                  <a:pt x="0" y="1818"/>
                </a:cubicBezTo>
                <a:cubicBezTo>
                  <a:pt x="15" y="1835"/>
                  <a:pt x="15" y="1835"/>
                  <a:pt x="15" y="1835"/>
                </a:cubicBezTo>
                <a:cubicBezTo>
                  <a:pt x="15" y="1835"/>
                  <a:pt x="18" y="1878"/>
                  <a:pt x="18" y="1885"/>
                </a:cubicBezTo>
                <a:cubicBezTo>
                  <a:pt x="18" y="1891"/>
                  <a:pt x="18" y="1915"/>
                  <a:pt x="20" y="1922"/>
                </a:cubicBezTo>
                <a:cubicBezTo>
                  <a:pt x="22" y="1928"/>
                  <a:pt x="20" y="1954"/>
                  <a:pt x="26" y="1965"/>
                </a:cubicBezTo>
                <a:cubicBezTo>
                  <a:pt x="33" y="1975"/>
                  <a:pt x="35" y="1971"/>
                  <a:pt x="52" y="1975"/>
                </a:cubicBezTo>
                <a:cubicBezTo>
                  <a:pt x="69" y="1980"/>
                  <a:pt x="65" y="1980"/>
                  <a:pt x="69" y="1988"/>
                </a:cubicBezTo>
                <a:cubicBezTo>
                  <a:pt x="74" y="1997"/>
                  <a:pt x="89" y="2008"/>
                  <a:pt x="89" y="2008"/>
                </a:cubicBezTo>
                <a:cubicBezTo>
                  <a:pt x="89" y="2008"/>
                  <a:pt x="111" y="2008"/>
                  <a:pt x="119" y="2003"/>
                </a:cubicBezTo>
                <a:cubicBezTo>
                  <a:pt x="128" y="1999"/>
                  <a:pt x="143" y="1995"/>
                  <a:pt x="160" y="1984"/>
                </a:cubicBezTo>
                <a:cubicBezTo>
                  <a:pt x="177" y="1973"/>
                  <a:pt x="195" y="1969"/>
                  <a:pt x="195" y="1969"/>
                </a:cubicBezTo>
                <a:cubicBezTo>
                  <a:pt x="195" y="1969"/>
                  <a:pt x="201" y="1958"/>
                  <a:pt x="201" y="1947"/>
                </a:cubicBezTo>
                <a:cubicBezTo>
                  <a:pt x="201" y="1937"/>
                  <a:pt x="199" y="1924"/>
                  <a:pt x="199" y="1911"/>
                </a:cubicBezTo>
                <a:cubicBezTo>
                  <a:pt x="199" y="1898"/>
                  <a:pt x="216" y="1894"/>
                  <a:pt x="225" y="1885"/>
                </a:cubicBezTo>
                <a:cubicBezTo>
                  <a:pt x="234" y="1876"/>
                  <a:pt x="260" y="1870"/>
                  <a:pt x="260" y="1870"/>
                </a:cubicBezTo>
                <a:cubicBezTo>
                  <a:pt x="279" y="1840"/>
                  <a:pt x="279" y="1840"/>
                  <a:pt x="279" y="1840"/>
                </a:cubicBezTo>
                <a:cubicBezTo>
                  <a:pt x="272" y="1835"/>
                  <a:pt x="272" y="1835"/>
                  <a:pt x="272" y="1835"/>
                </a:cubicBezTo>
                <a:cubicBezTo>
                  <a:pt x="266" y="1831"/>
                  <a:pt x="275" y="1827"/>
                  <a:pt x="272" y="1820"/>
                </a:cubicBezTo>
                <a:cubicBezTo>
                  <a:pt x="270" y="1814"/>
                  <a:pt x="277" y="1807"/>
                  <a:pt x="294" y="1794"/>
                </a:cubicBezTo>
                <a:cubicBezTo>
                  <a:pt x="300" y="1790"/>
                  <a:pt x="305" y="1797"/>
                  <a:pt x="326" y="1814"/>
                </a:cubicBezTo>
                <a:cubicBezTo>
                  <a:pt x="326" y="1814"/>
                  <a:pt x="335" y="1814"/>
                  <a:pt x="342" y="1812"/>
                </a:cubicBezTo>
                <a:cubicBezTo>
                  <a:pt x="348" y="1810"/>
                  <a:pt x="357" y="1810"/>
                  <a:pt x="376" y="1797"/>
                </a:cubicBezTo>
                <a:cubicBezTo>
                  <a:pt x="384" y="1791"/>
                  <a:pt x="378" y="1784"/>
                  <a:pt x="376" y="1777"/>
                </a:cubicBezTo>
                <a:cubicBezTo>
                  <a:pt x="374" y="1771"/>
                  <a:pt x="387" y="1766"/>
                  <a:pt x="391" y="1760"/>
                </a:cubicBezTo>
                <a:cubicBezTo>
                  <a:pt x="396" y="1753"/>
                  <a:pt x="402" y="1758"/>
                  <a:pt x="415" y="1760"/>
                </a:cubicBezTo>
                <a:cubicBezTo>
                  <a:pt x="428" y="1762"/>
                  <a:pt x="426" y="1771"/>
                  <a:pt x="430" y="1784"/>
                </a:cubicBezTo>
                <a:cubicBezTo>
                  <a:pt x="434" y="1797"/>
                  <a:pt x="445" y="1814"/>
                  <a:pt x="445" y="1814"/>
                </a:cubicBezTo>
                <a:cubicBezTo>
                  <a:pt x="445" y="1814"/>
                  <a:pt x="458" y="1831"/>
                  <a:pt x="475" y="1846"/>
                </a:cubicBezTo>
                <a:cubicBezTo>
                  <a:pt x="493" y="1861"/>
                  <a:pt x="501" y="1859"/>
                  <a:pt x="516" y="1872"/>
                </a:cubicBezTo>
                <a:cubicBezTo>
                  <a:pt x="532" y="1885"/>
                  <a:pt x="549" y="1894"/>
                  <a:pt x="555" y="1900"/>
                </a:cubicBezTo>
                <a:cubicBezTo>
                  <a:pt x="562" y="1906"/>
                  <a:pt x="564" y="1926"/>
                  <a:pt x="564" y="1926"/>
                </a:cubicBezTo>
                <a:cubicBezTo>
                  <a:pt x="564" y="1926"/>
                  <a:pt x="558" y="1945"/>
                  <a:pt x="551" y="1950"/>
                </a:cubicBezTo>
                <a:cubicBezTo>
                  <a:pt x="545" y="1954"/>
                  <a:pt x="566" y="1958"/>
                  <a:pt x="573" y="1956"/>
                </a:cubicBezTo>
                <a:cubicBezTo>
                  <a:pt x="579" y="1954"/>
                  <a:pt x="583" y="1943"/>
                  <a:pt x="583" y="1943"/>
                </a:cubicBezTo>
                <a:cubicBezTo>
                  <a:pt x="588" y="1909"/>
                  <a:pt x="588" y="1909"/>
                  <a:pt x="588" y="1909"/>
                </a:cubicBezTo>
                <a:cubicBezTo>
                  <a:pt x="599" y="1919"/>
                  <a:pt x="599" y="1919"/>
                  <a:pt x="599" y="1919"/>
                </a:cubicBezTo>
                <a:cubicBezTo>
                  <a:pt x="599" y="1919"/>
                  <a:pt x="616" y="1909"/>
                  <a:pt x="618" y="1902"/>
                </a:cubicBezTo>
                <a:cubicBezTo>
                  <a:pt x="620" y="1896"/>
                  <a:pt x="590" y="1881"/>
                  <a:pt x="583" y="1876"/>
                </a:cubicBezTo>
                <a:cubicBezTo>
                  <a:pt x="577" y="1872"/>
                  <a:pt x="575" y="1866"/>
                  <a:pt x="566" y="1861"/>
                </a:cubicBezTo>
                <a:cubicBezTo>
                  <a:pt x="558" y="1857"/>
                  <a:pt x="553" y="1844"/>
                  <a:pt x="538" y="1840"/>
                </a:cubicBezTo>
                <a:cubicBezTo>
                  <a:pt x="523" y="1835"/>
                  <a:pt x="521" y="1816"/>
                  <a:pt x="514" y="1810"/>
                </a:cubicBezTo>
                <a:cubicBezTo>
                  <a:pt x="508" y="1803"/>
                  <a:pt x="486" y="1766"/>
                  <a:pt x="480" y="1756"/>
                </a:cubicBezTo>
                <a:cubicBezTo>
                  <a:pt x="473" y="1745"/>
                  <a:pt x="488" y="1730"/>
                  <a:pt x="497" y="1726"/>
                </a:cubicBezTo>
                <a:cubicBezTo>
                  <a:pt x="506" y="1721"/>
                  <a:pt x="510" y="1728"/>
                  <a:pt x="516" y="1734"/>
                </a:cubicBezTo>
                <a:cubicBezTo>
                  <a:pt x="523" y="1741"/>
                  <a:pt x="529" y="1749"/>
                  <a:pt x="536" y="1758"/>
                </a:cubicBezTo>
                <a:cubicBezTo>
                  <a:pt x="542" y="1766"/>
                  <a:pt x="560" y="1784"/>
                  <a:pt x="570" y="1792"/>
                </a:cubicBezTo>
                <a:cubicBezTo>
                  <a:pt x="581" y="1801"/>
                  <a:pt x="596" y="1803"/>
                  <a:pt x="612" y="1818"/>
                </a:cubicBezTo>
                <a:cubicBezTo>
                  <a:pt x="627" y="1833"/>
                  <a:pt x="629" y="1844"/>
                  <a:pt x="631" y="1855"/>
                </a:cubicBezTo>
                <a:cubicBezTo>
                  <a:pt x="633" y="1866"/>
                  <a:pt x="644" y="1878"/>
                  <a:pt x="644" y="1887"/>
                </a:cubicBezTo>
                <a:cubicBezTo>
                  <a:pt x="644" y="1896"/>
                  <a:pt x="646" y="1898"/>
                  <a:pt x="648" y="1904"/>
                </a:cubicBezTo>
                <a:cubicBezTo>
                  <a:pt x="650" y="1911"/>
                  <a:pt x="661" y="1915"/>
                  <a:pt x="668" y="1919"/>
                </a:cubicBezTo>
                <a:cubicBezTo>
                  <a:pt x="674" y="1924"/>
                  <a:pt x="672" y="1939"/>
                  <a:pt x="670" y="1950"/>
                </a:cubicBezTo>
                <a:cubicBezTo>
                  <a:pt x="668" y="1960"/>
                  <a:pt x="683" y="1969"/>
                  <a:pt x="683" y="1969"/>
                </a:cubicBezTo>
                <a:cubicBezTo>
                  <a:pt x="689" y="1988"/>
                  <a:pt x="689" y="1988"/>
                  <a:pt x="689" y="1988"/>
                </a:cubicBezTo>
                <a:cubicBezTo>
                  <a:pt x="689" y="1988"/>
                  <a:pt x="698" y="1990"/>
                  <a:pt x="713" y="1988"/>
                </a:cubicBezTo>
                <a:cubicBezTo>
                  <a:pt x="730" y="1988"/>
                  <a:pt x="730" y="1988"/>
                  <a:pt x="730" y="1988"/>
                </a:cubicBezTo>
                <a:cubicBezTo>
                  <a:pt x="730" y="1988"/>
                  <a:pt x="743" y="1975"/>
                  <a:pt x="741" y="1969"/>
                </a:cubicBezTo>
                <a:cubicBezTo>
                  <a:pt x="739" y="1962"/>
                  <a:pt x="730" y="1947"/>
                  <a:pt x="730" y="1947"/>
                </a:cubicBezTo>
                <a:cubicBezTo>
                  <a:pt x="730" y="1947"/>
                  <a:pt x="717" y="1932"/>
                  <a:pt x="711" y="1928"/>
                </a:cubicBezTo>
                <a:cubicBezTo>
                  <a:pt x="704" y="1924"/>
                  <a:pt x="709" y="1911"/>
                  <a:pt x="717" y="1891"/>
                </a:cubicBezTo>
                <a:cubicBezTo>
                  <a:pt x="717" y="1891"/>
                  <a:pt x="728" y="1894"/>
                  <a:pt x="741" y="1885"/>
                </a:cubicBezTo>
                <a:cubicBezTo>
                  <a:pt x="754" y="1876"/>
                  <a:pt x="741" y="1885"/>
                  <a:pt x="743" y="1874"/>
                </a:cubicBezTo>
                <a:cubicBezTo>
                  <a:pt x="745" y="1863"/>
                  <a:pt x="765" y="1876"/>
                  <a:pt x="774" y="1883"/>
                </a:cubicBezTo>
                <a:cubicBezTo>
                  <a:pt x="782" y="1889"/>
                  <a:pt x="784" y="1904"/>
                  <a:pt x="784" y="1904"/>
                </a:cubicBezTo>
                <a:cubicBezTo>
                  <a:pt x="784" y="1904"/>
                  <a:pt x="791" y="1919"/>
                  <a:pt x="791" y="1926"/>
                </a:cubicBezTo>
                <a:cubicBezTo>
                  <a:pt x="791" y="1932"/>
                  <a:pt x="812" y="1971"/>
                  <a:pt x="812" y="1971"/>
                </a:cubicBezTo>
                <a:cubicBezTo>
                  <a:pt x="812" y="1971"/>
                  <a:pt x="825" y="1990"/>
                  <a:pt x="834" y="1995"/>
                </a:cubicBezTo>
                <a:cubicBezTo>
                  <a:pt x="843" y="1999"/>
                  <a:pt x="845" y="1999"/>
                  <a:pt x="845" y="1999"/>
                </a:cubicBezTo>
                <a:cubicBezTo>
                  <a:pt x="860" y="2003"/>
                  <a:pt x="860" y="2003"/>
                  <a:pt x="860" y="2003"/>
                </a:cubicBezTo>
                <a:cubicBezTo>
                  <a:pt x="860" y="2003"/>
                  <a:pt x="881" y="1997"/>
                  <a:pt x="890" y="1995"/>
                </a:cubicBezTo>
                <a:cubicBezTo>
                  <a:pt x="899" y="1993"/>
                  <a:pt x="903" y="1995"/>
                  <a:pt x="905" y="2001"/>
                </a:cubicBezTo>
                <a:cubicBezTo>
                  <a:pt x="907" y="2008"/>
                  <a:pt x="916" y="2014"/>
                  <a:pt x="916" y="2014"/>
                </a:cubicBezTo>
                <a:cubicBezTo>
                  <a:pt x="916" y="2014"/>
                  <a:pt x="933" y="2010"/>
                  <a:pt x="940" y="2010"/>
                </a:cubicBezTo>
                <a:cubicBezTo>
                  <a:pt x="946" y="2010"/>
                  <a:pt x="959" y="2003"/>
                  <a:pt x="964" y="1993"/>
                </a:cubicBezTo>
                <a:cubicBezTo>
                  <a:pt x="968" y="1982"/>
                  <a:pt x="985" y="1990"/>
                  <a:pt x="994" y="1995"/>
                </a:cubicBezTo>
                <a:cubicBezTo>
                  <a:pt x="1002" y="1999"/>
                  <a:pt x="1005" y="2012"/>
                  <a:pt x="1007" y="2025"/>
                </a:cubicBezTo>
                <a:cubicBezTo>
                  <a:pt x="1009" y="2038"/>
                  <a:pt x="1007" y="2046"/>
                  <a:pt x="1005" y="2055"/>
                </a:cubicBezTo>
                <a:cubicBezTo>
                  <a:pt x="1002" y="2064"/>
                  <a:pt x="998" y="2094"/>
                  <a:pt x="992" y="2098"/>
                </a:cubicBezTo>
                <a:cubicBezTo>
                  <a:pt x="985" y="2102"/>
                  <a:pt x="985" y="2143"/>
                  <a:pt x="985" y="2143"/>
                </a:cubicBezTo>
                <a:cubicBezTo>
                  <a:pt x="985" y="2143"/>
                  <a:pt x="981" y="2169"/>
                  <a:pt x="979" y="2180"/>
                </a:cubicBezTo>
                <a:cubicBezTo>
                  <a:pt x="977" y="2191"/>
                  <a:pt x="981" y="2206"/>
                  <a:pt x="983" y="2225"/>
                </a:cubicBezTo>
                <a:cubicBezTo>
                  <a:pt x="985" y="2245"/>
                  <a:pt x="994" y="2245"/>
                  <a:pt x="996" y="2255"/>
                </a:cubicBezTo>
                <a:cubicBezTo>
                  <a:pt x="998" y="2266"/>
                  <a:pt x="1028" y="2292"/>
                  <a:pt x="1037" y="2309"/>
                </a:cubicBezTo>
                <a:cubicBezTo>
                  <a:pt x="1046" y="2326"/>
                  <a:pt x="1061" y="2337"/>
                  <a:pt x="1067" y="2352"/>
                </a:cubicBezTo>
                <a:cubicBezTo>
                  <a:pt x="1074" y="2367"/>
                  <a:pt x="1093" y="2406"/>
                  <a:pt x="1100" y="2423"/>
                </a:cubicBezTo>
                <a:cubicBezTo>
                  <a:pt x="1106" y="2441"/>
                  <a:pt x="1154" y="2512"/>
                  <a:pt x="1154" y="2512"/>
                </a:cubicBezTo>
                <a:cubicBezTo>
                  <a:pt x="1164" y="2598"/>
                  <a:pt x="1164" y="2598"/>
                  <a:pt x="1164" y="2598"/>
                </a:cubicBezTo>
                <a:cubicBezTo>
                  <a:pt x="1201" y="2596"/>
                  <a:pt x="1201" y="2596"/>
                  <a:pt x="1201" y="2596"/>
                </a:cubicBezTo>
                <a:cubicBezTo>
                  <a:pt x="1244" y="2581"/>
                  <a:pt x="1244" y="2581"/>
                  <a:pt x="1244" y="2581"/>
                </a:cubicBezTo>
                <a:cubicBezTo>
                  <a:pt x="1244" y="2581"/>
                  <a:pt x="1279" y="2566"/>
                  <a:pt x="1298" y="2563"/>
                </a:cubicBezTo>
                <a:cubicBezTo>
                  <a:pt x="1318" y="2561"/>
                  <a:pt x="1354" y="2535"/>
                  <a:pt x="1367" y="2523"/>
                </a:cubicBezTo>
                <a:cubicBezTo>
                  <a:pt x="1380" y="2510"/>
                  <a:pt x="1413" y="2503"/>
                  <a:pt x="1426" y="2492"/>
                </a:cubicBezTo>
                <a:cubicBezTo>
                  <a:pt x="1439" y="2482"/>
                  <a:pt x="1443" y="2479"/>
                  <a:pt x="1454" y="2469"/>
                </a:cubicBezTo>
                <a:cubicBezTo>
                  <a:pt x="1465" y="2458"/>
                  <a:pt x="1473" y="2438"/>
                  <a:pt x="1482" y="2426"/>
                </a:cubicBezTo>
                <a:cubicBezTo>
                  <a:pt x="1490" y="2413"/>
                  <a:pt x="1510" y="2398"/>
                  <a:pt x="1516" y="2389"/>
                </a:cubicBezTo>
                <a:cubicBezTo>
                  <a:pt x="1523" y="2380"/>
                  <a:pt x="1512" y="2359"/>
                  <a:pt x="1503" y="2354"/>
                </a:cubicBezTo>
                <a:cubicBezTo>
                  <a:pt x="1495" y="2350"/>
                  <a:pt x="1480" y="2342"/>
                  <a:pt x="1475" y="2333"/>
                </a:cubicBezTo>
                <a:cubicBezTo>
                  <a:pt x="1471" y="2324"/>
                  <a:pt x="1445" y="2314"/>
                  <a:pt x="1436" y="2311"/>
                </a:cubicBezTo>
                <a:cubicBezTo>
                  <a:pt x="1428" y="2309"/>
                  <a:pt x="1411" y="2318"/>
                  <a:pt x="1413" y="2326"/>
                </a:cubicBezTo>
                <a:cubicBezTo>
                  <a:pt x="1415" y="2335"/>
                  <a:pt x="1398" y="2348"/>
                  <a:pt x="1391" y="2348"/>
                </a:cubicBezTo>
                <a:cubicBezTo>
                  <a:pt x="1385" y="2348"/>
                  <a:pt x="1378" y="2348"/>
                  <a:pt x="1363" y="2346"/>
                </a:cubicBezTo>
                <a:cubicBezTo>
                  <a:pt x="1348" y="2344"/>
                  <a:pt x="1339" y="2337"/>
                  <a:pt x="1339" y="2324"/>
                </a:cubicBezTo>
                <a:cubicBezTo>
                  <a:pt x="1339" y="2311"/>
                  <a:pt x="1337" y="2296"/>
                  <a:pt x="1331" y="2283"/>
                </a:cubicBezTo>
                <a:cubicBezTo>
                  <a:pt x="1324" y="2270"/>
                  <a:pt x="1309" y="2273"/>
                  <a:pt x="1296" y="2270"/>
                </a:cubicBezTo>
                <a:cubicBezTo>
                  <a:pt x="1283" y="2268"/>
                  <a:pt x="1275" y="2251"/>
                  <a:pt x="1275" y="2236"/>
                </a:cubicBezTo>
                <a:cubicBezTo>
                  <a:pt x="1275" y="2221"/>
                  <a:pt x="1266" y="2191"/>
                  <a:pt x="1264" y="2180"/>
                </a:cubicBezTo>
                <a:cubicBezTo>
                  <a:pt x="1262" y="2169"/>
                  <a:pt x="1287" y="2163"/>
                  <a:pt x="1298" y="2167"/>
                </a:cubicBezTo>
                <a:cubicBezTo>
                  <a:pt x="1309" y="2171"/>
                  <a:pt x="1341" y="2208"/>
                  <a:pt x="1339" y="2217"/>
                </a:cubicBezTo>
                <a:cubicBezTo>
                  <a:pt x="1337" y="2225"/>
                  <a:pt x="1359" y="2253"/>
                  <a:pt x="1359" y="2253"/>
                </a:cubicBezTo>
                <a:cubicBezTo>
                  <a:pt x="1387" y="2258"/>
                  <a:pt x="1387" y="2258"/>
                  <a:pt x="1387" y="2258"/>
                </a:cubicBezTo>
                <a:cubicBezTo>
                  <a:pt x="1387" y="2258"/>
                  <a:pt x="1419" y="2258"/>
                  <a:pt x="1430" y="2253"/>
                </a:cubicBezTo>
                <a:cubicBezTo>
                  <a:pt x="1441" y="2249"/>
                  <a:pt x="1452" y="2260"/>
                  <a:pt x="1458" y="2270"/>
                </a:cubicBezTo>
                <a:cubicBezTo>
                  <a:pt x="1465" y="2281"/>
                  <a:pt x="1482" y="2288"/>
                  <a:pt x="1490" y="2290"/>
                </a:cubicBezTo>
                <a:cubicBezTo>
                  <a:pt x="1499" y="2292"/>
                  <a:pt x="1534" y="2303"/>
                  <a:pt x="1540" y="2305"/>
                </a:cubicBezTo>
                <a:cubicBezTo>
                  <a:pt x="1547" y="2307"/>
                  <a:pt x="1592" y="2303"/>
                  <a:pt x="1616" y="2303"/>
                </a:cubicBezTo>
                <a:cubicBezTo>
                  <a:pt x="1639" y="2303"/>
                  <a:pt x="1648" y="2305"/>
                  <a:pt x="1657" y="2311"/>
                </a:cubicBezTo>
                <a:cubicBezTo>
                  <a:pt x="1665" y="2318"/>
                  <a:pt x="1696" y="2337"/>
                  <a:pt x="1696" y="2337"/>
                </a:cubicBezTo>
                <a:cubicBezTo>
                  <a:pt x="1696" y="2337"/>
                  <a:pt x="1711" y="2361"/>
                  <a:pt x="1719" y="2361"/>
                </a:cubicBezTo>
                <a:cubicBezTo>
                  <a:pt x="1728" y="2361"/>
                  <a:pt x="1737" y="2387"/>
                  <a:pt x="1745" y="2395"/>
                </a:cubicBezTo>
                <a:cubicBezTo>
                  <a:pt x="1754" y="2404"/>
                  <a:pt x="1767" y="2419"/>
                  <a:pt x="1778" y="2419"/>
                </a:cubicBezTo>
                <a:cubicBezTo>
                  <a:pt x="1788" y="2419"/>
                  <a:pt x="1793" y="2389"/>
                  <a:pt x="1797" y="2383"/>
                </a:cubicBezTo>
                <a:cubicBezTo>
                  <a:pt x="1801" y="2376"/>
                  <a:pt x="1806" y="2404"/>
                  <a:pt x="1810" y="2417"/>
                </a:cubicBezTo>
                <a:cubicBezTo>
                  <a:pt x="1814" y="2430"/>
                  <a:pt x="1808" y="2441"/>
                  <a:pt x="1810" y="2454"/>
                </a:cubicBezTo>
                <a:cubicBezTo>
                  <a:pt x="1812" y="2467"/>
                  <a:pt x="1819" y="2507"/>
                  <a:pt x="1823" y="2525"/>
                </a:cubicBezTo>
                <a:cubicBezTo>
                  <a:pt x="1827" y="2542"/>
                  <a:pt x="1864" y="2613"/>
                  <a:pt x="1871" y="2630"/>
                </a:cubicBezTo>
                <a:cubicBezTo>
                  <a:pt x="1877" y="2647"/>
                  <a:pt x="1899" y="2686"/>
                  <a:pt x="1903" y="2699"/>
                </a:cubicBezTo>
                <a:cubicBezTo>
                  <a:pt x="1907" y="2712"/>
                  <a:pt x="1925" y="2706"/>
                  <a:pt x="1931" y="2699"/>
                </a:cubicBezTo>
                <a:cubicBezTo>
                  <a:pt x="1937" y="2693"/>
                  <a:pt x="1955" y="2647"/>
                  <a:pt x="1955" y="2637"/>
                </a:cubicBezTo>
                <a:cubicBezTo>
                  <a:pt x="1955" y="2626"/>
                  <a:pt x="1966" y="2622"/>
                  <a:pt x="1968" y="2615"/>
                </a:cubicBezTo>
                <a:cubicBezTo>
                  <a:pt x="1970" y="2609"/>
                  <a:pt x="1974" y="2585"/>
                  <a:pt x="1970" y="2572"/>
                </a:cubicBezTo>
                <a:cubicBezTo>
                  <a:pt x="1966" y="2559"/>
                  <a:pt x="1974" y="2533"/>
                  <a:pt x="1974" y="2533"/>
                </a:cubicBezTo>
                <a:cubicBezTo>
                  <a:pt x="2004" y="2523"/>
                  <a:pt x="2004" y="2523"/>
                  <a:pt x="2004" y="2523"/>
                </a:cubicBezTo>
                <a:cubicBezTo>
                  <a:pt x="2004" y="2523"/>
                  <a:pt x="2024" y="2499"/>
                  <a:pt x="2041" y="2486"/>
                </a:cubicBezTo>
                <a:cubicBezTo>
                  <a:pt x="2058" y="2473"/>
                  <a:pt x="2065" y="2464"/>
                  <a:pt x="2078" y="2454"/>
                </a:cubicBezTo>
                <a:cubicBezTo>
                  <a:pt x="2091" y="2443"/>
                  <a:pt x="2102" y="2430"/>
                  <a:pt x="2115" y="2426"/>
                </a:cubicBezTo>
                <a:cubicBezTo>
                  <a:pt x="2128" y="2421"/>
                  <a:pt x="2121" y="2410"/>
                  <a:pt x="2121" y="2398"/>
                </a:cubicBezTo>
                <a:cubicBezTo>
                  <a:pt x="2121" y="2385"/>
                  <a:pt x="2138" y="2385"/>
                  <a:pt x="2156" y="2387"/>
                </a:cubicBezTo>
                <a:cubicBezTo>
                  <a:pt x="2173" y="2389"/>
                  <a:pt x="2179" y="2387"/>
                  <a:pt x="2184" y="2380"/>
                </a:cubicBezTo>
                <a:cubicBezTo>
                  <a:pt x="2188" y="2374"/>
                  <a:pt x="2207" y="2367"/>
                  <a:pt x="2218" y="2365"/>
                </a:cubicBezTo>
                <a:cubicBezTo>
                  <a:pt x="2229" y="2363"/>
                  <a:pt x="2223" y="2385"/>
                  <a:pt x="2220" y="2393"/>
                </a:cubicBezTo>
                <a:cubicBezTo>
                  <a:pt x="2218" y="2402"/>
                  <a:pt x="2238" y="2413"/>
                  <a:pt x="2240" y="2421"/>
                </a:cubicBezTo>
                <a:cubicBezTo>
                  <a:pt x="2242" y="2430"/>
                  <a:pt x="2246" y="2441"/>
                  <a:pt x="2255" y="2451"/>
                </a:cubicBezTo>
                <a:cubicBezTo>
                  <a:pt x="2264" y="2462"/>
                  <a:pt x="2277" y="2477"/>
                  <a:pt x="2281" y="2486"/>
                </a:cubicBezTo>
                <a:cubicBezTo>
                  <a:pt x="2285" y="2495"/>
                  <a:pt x="2285" y="2510"/>
                  <a:pt x="2290" y="2527"/>
                </a:cubicBezTo>
                <a:cubicBezTo>
                  <a:pt x="2294" y="2544"/>
                  <a:pt x="2307" y="2538"/>
                  <a:pt x="2322" y="2527"/>
                </a:cubicBezTo>
                <a:cubicBezTo>
                  <a:pt x="2337" y="2516"/>
                  <a:pt x="2341" y="2531"/>
                  <a:pt x="2346" y="2544"/>
                </a:cubicBezTo>
                <a:cubicBezTo>
                  <a:pt x="2350" y="2557"/>
                  <a:pt x="2374" y="2561"/>
                  <a:pt x="2369" y="2570"/>
                </a:cubicBezTo>
                <a:cubicBezTo>
                  <a:pt x="2365" y="2579"/>
                  <a:pt x="2367" y="2613"/>
                  <a:pt x="2365" y="2628"/>
                </a:cubicBezTo>
                <a:cubicBezTo>
                  <a:pt x="2363" y="2643"/>
                  <a:pt x="2372" y="2695"/>
                  <a:pt x="2376" y="2714"/>
                </a:cubicBezTo>
                <a:cubicBezTo>
                  <a:pt x="2380" y="2734"/>
                  <a:pt x="2408" y="2768"/>
                  <a:pt x="2415" y="2777"/>
                </a:cubicBezTo>
                <a:cubicBezTo>
                  <a:pt x="2421" y="2785"/>
                  <a:pt x="2421" y="2807"/>
                  <a:pt x="2419" y="2818"/>
                </a:cubicBezTo>
                <a:cubicBezTo>
                  <a:pt x="2417" y="2828"/>
                  <a:pt x="2432" y="2835"/>
                  <a:pt x="2441" y="2841"/>
                </a:cubicBezTo>
                <a:cubicBezTo>
                  <a:pt x="2449" y="2848"/>
                  <a:pt x="2471" y="2854"/>
                  <a:pt x="2482" y="2867"/>
                </a:cubicBezTo>
                <a:cubicBezTo>
                  <a:pt x="2492" y="2880"/>
                  <a:pt x="2495" y="2854"/>
                  <a:pt x="2492" y="2846"/>
                </a:cubicBezTo>
                <a:cubicBezTo>
                  <a:pt x="2490" y="2837"/>
                  <a:pt x="2488" y="2831"/>
                  <a:pt x="2505" y="2826"/>
                </a:cubicBezTo>
                <a:cubicBezTo>
                  <a:pt x="2523" y="2822"/>
                  <a:pt x="2501" y="2811"/>
                  <a:pt x="2492" y="2803"/>
                </a:cubicBezTo>
                <a:cubicBezTo>
                  <a:pt x="2484" y="2794"/>
                  <a:pt x="2475" y="2790"/>
                  <a:pt x="2462" y="2785"/>
                </a:cubicBezTo>
                <a:cubicBezTo>
                  <a:pt x="2449" y="2781"/>
                  <a:pt x="2441" y="2762"/>
                  <a:pt x="2432" y="2751"/>
                </a:cubicBezTo>
                <a:cubicBezTo>
                  <a:pt x="2423" y="2740"/>
                  <a:pt x="2415" y="2716"/>
                  <a:pt x="2402" y="2701"/>
                </a:cubicBezTo>
                <a:cubicBezTo>
                  <a:pt x="2389" y="2686"/>
                  <a:pt x="2385" y="2656"/>
                  <a:pt x="2382" y="2639"/>
                </a:cubicBezTo>
                <a:cubicBezTo>
                  <a:pt x="2380" y="2622"/>
                  <a:pt x="2402" y="2594"/>
                  <a:pt x="2406" y="2583"/>
                </a:cubicBezTo>
                <a:cubicBezTo>
                  <a:pt x="2410" y="2572"/>
                  <a:pt x="2417" y="2585"/>
                  <a:pt x="2428" y="2591"/>
                </a:cubicBezTo>
                <a:cubicBezTo>
                  <a:pt x="2438" y="2598"/>
                  <a:pt x="2436" y="2600"/>
                  <a:pt x="2445" y="2600"/>
                </a:cubicBezTo>
                <a:cubicBezTo>
                  <a:pt x="2454" y="2600"/>
                  <a:pt x="2464" y="2617"/>
                  <a:pt x="2464" y="2628"/>
                </a:cubicBezTo>
                <a:cubicBezTo>
                  <a:pt x="2464" y="2639"/>
                  <a:pt x="2490" y="2652"/>
                  <a:pt x="2499" y="2656"/>
                </a:cubicBezTo>
                <a:cubicBezTo>
                  <a:pt x="2508" y="2660"/>
                  <a:pt x="2512" y="2673"/>
                  <a:pt x="2512" y="2686"/>
                </a:cubicBezTo>
                <a:cubicBezTo>
                  <a:pt x="2512" y="2699"/>
                  <a:pt x="2546" y="2663"/>
                  <a:pt x="2553" y="2652"/>
                </a:cubicBezTo>
                <a:cubicBezTo>
                  <a:pt x="2559" y="2641"/>
                  <a:pt x="2559" y="2643"/>
                  <a:pt x="2570" y="2645"/>
                </a:cubicBezTo>
                <a:cubicBezTo>
                  <a:pt x="2581" y="2647"/>
                  <a:pt x="2585" y="2628"/>
                  <a:pt x="2594" y="2628"/>
                </a:cubicBezTo>
                <a:cubicBezTo>
                  <a:pt x="2603" y="2628"/>
                  <a:pt x="2609" y="2619"/>
                  <a:pt x="2613" y="2609"/>
                </a:cubicBezTo>
                <a:cubicBezTo>
                  <a:pt x="2618" y="2598"/>
                  <a:pt x="2605" y="2579"/>
                  <a:pt x="2598" y="2559"/>
                </a:cubicBezTo>
                <a:cubicBezTo>
                  <a:pt x="2592" y="2540"/>
                  <a:pt x="2579" y="2525"/>
                  <a:pt x="2568" y="2518"/>
                </a:cubicBezTo>
                <a:cubicBezTo>
                  <a:pt x="2557" y="2512"/>
                  <a:pt x="2536" y="2471"/>
                  <a:pt x="2525" y="2449"/>
                </a:cubicBezTo>
                <a:cubicBezTo>
                  <a:pt x="2514" y="2428"/>
                  <a:pt x="2546" y="2408"/>
                  <a:pt x="2562" y="2400"/>
                </a:cubicBezTo>
                <a:cubicBezTo>
                  <a:pt x="2577" y="2391"/>
                  <a:pt x="2583" y="2387"/>
                  <a:pt x="2592" y="2387"/>
                </a:cubicBezTo>
                <a:cubicBezTo>
                  <a:pt x="2600" y="2387"/>
                  <a:pt x="2611" y="2402"/>
                  <a:pt x="2611" y="2402"/>
                </a:cubicBezTo>
                <a:cubicBezTo>
                  <a:pt x="2607" y="2441"/>
                  <a:pt x="2607" y="2441"/>
                  <a:pt x="2607" y="2441"/>
                </a:cubicBezTo>
                <a:cubicBezTo>
                  <a:pt x="2607" y="2441"/>
                  <a:pt x="2594" y="2454"/>
                  <a:pt x="2590" y="2467"/>
                </a:cubicBezTo>
                <a:cubicBezTo>
                  <a:pt x="2585" y="2479"/>
                  <a:pt x="2611" y="2475"/>
                  <a:pt x="2620" y="2473"/>
                </a:cubicBezTo>
                <a:cubicBezTo>
                  <a:pt x="2629" y="2471"/>
                  <a:pt x="2648" y="2434"/>
                  <a:pt x="2639" y="2432"/>
                </a:cubicBezTo>
                <a:cubicBezTo>
                  <a:pt x="2631" y="2430"/>
                  <a:pt x="2639" y="2406"/>
                  <a:pt x="2641" y="2398"/>
                </a:cubicBezTo>
                <a:cubicBezTo>
                  <a:pt x="2644" y="2389"/>
                  <a:pt x="2665" y="2389"/>
                  <a:pt x="2676" y="2387"/>
                </a:cubicBezTo>
                <a:cubicBezTo>
                  <a:pt x="2687" y="2385"/>
                  <a:pt x="2704" y="2374"/>
                  <a:pt x="2724" y="2374"/>
                </a:cubicBezTo>
                <a:cubicBezTo>
                  <a:pt x="2743" y="2374"/>
                  <a:pt x="2778" y="2335"/>
                  <a:pt x="2786" y="2329"/>
                </a:cubicBezTo>
                <a:cubicBezTo>
                  <a:pt x="2795" y="2322"/>
                  <a:pt x="2816" y="2311"/>
                  <a:pt x="2832" y="2296"/>
                </a:cubicBezTo>
                <a:cubicBezTo>
                  <a:pt x="2847" y="2281"/>
                  <a:pt x="2851" y="2249"/>
                  <a:pt x="2864" y="2236"/>
                </a:cubicBezTo>
                <a:cubicBezTo>
                  <a:pt x="2877" y="2223"/>
                  <a:pt x="2883" y="2167"/>
                  <a:pt x="2870" y="2167"/>
                </a:cubicBezTo>
                <a:cubicBezTo>
                  <a:pt x="2857" y="2167"/>
                  <a:pt x="2857" y="2141"/>
                  <a:pt x="2857" y="2141"/>
                </a:cubicBezTo>
                <a:cubicBezTo>
                  <a:pt x="2857" y="2141"/>
                  <a:pt x="2866" y="2120"/>
                  <a:pt x="2866" y="2102"/>
                </a:cubicBezTo>
                <a:cubicBezTo>
                  <a:pt x="2866" y="2085"/>
                  <a:pt x="2868" y="2085"/>
                  <a:pt x="2855" y="2081"/>
                </a:cubicBezTo>
                <a:cubicBezTo>
                  <a:pt x="2842" y="2077"/>
                  <a:pt x="2844" y="2062"/>
                  <a:pt x="2832" y="2044"/>
                </a:cubicBezTo>
                <a:cubicBezTo>
                  <a:pt x="2819" y="2027"/>
                  <a:pt x="2832" y="2023"/>
                  <a:pt x="2832" y="2023"/>
                </a:cubicBezTo>
                <a:cubicBezTo>
                  <a:pt x="2855" y="2003"/>
                  <a:pt x="2855" y="2003"/>
                  <a:pt x="2855" y="2003"/>
                </a:cubicBezTo>
                <a:cubicBezTo>
                  <a:pt x="2855" y="2003"/>
                  <a:pt x="2881" y="1982"/>
                  <a:pt x="2886" y="1971"/>
                </a:cubicBezTo>
                <a:cubicBezTo>
                  <a:pt x="2890" y="1960"/>
                  <a:pt x="2864" y="1971"/>
                  <a:pt x="2857" y="1973"/>
                </a:cubicBezTo>
                <a:cubicBezTo>
                  <a:pt x="2851" y="1975"/>
                  <a:pt x="2832" y="1984"/>
                  <a:pt x="2814" y="1982"/>
                </a:cubicBezTo>
                <a:cubicBezTo>
                  <a:pt x="2797" y="1980"/>
                  <a:pt x="2816" y="1965"/>
                  <a:pt x="2812" y="1958"/>
                </a:cubicBezTo>
                <a:cubicBezTo>
                  <a:pt x="2808" y="1952"/>
                  <a:pt x="2797" y="1954"/>
                  <a:pt x="2793" y="1943"/>
                </a:cubicBezTo>
                <a:cubicBezTo>
                  <a:pt x="2788" y="1932"/>
                  <a:pt x="2803" y="1922"/>
                  <a:pt x="2810" y="1919"/>
                </a:cubicBezTo>
                <a:cubicBezTo>
                  <a:pt x="2816" y="1917"/>
                  <a:pt x="2832" y="1911"/>
                  <a:pt x="2834" y="1898"/>
                </a:cubicBezTo>
                <a:cubicBezTo>
                  <a:pt x="2836" y="1885"/>
                  <a:pt x="2862" y="1889"/>
                  <a:pt x="2868" y="1891"/>
                </a:cubicBezTo>
                <a:cubicBezTo>
                  <a:pt x="2875" y="1894"/>
                  <a:pt x="2890" y="1911"/>
                  <a:pt x="2890" y="1919"/>
                </a:cubicBezTo>
                <a:cubicBezTo>
                  <a:pt x="2890" y="1928"/>
                  <a:pt x="2940" y="1913"/>
                  <a:pt x="2940" y="1913"/>
                </a:cubicBezTo>
                <a:cubicBezTo>
                  <a:pt x="2940" y="1913"/>
                  <a:pt x="2959" y="1922"/>
                  <a:pt x="2957" y="1932"/>
                </a:cubicBezTo>
                <a:cubicBezTo>
                  <a:pt x="2955" y="1943"/>
                  <a:pt x="2957" y="1952"/>
                  <a:pt x="2950" y="1960"/>
                </a:cubicBezTo>
                <a:cubicBezTo>
                  <a:pt x="2944" y="1969"/>
                  <a:pt x="2968" y="1969"/>
                  <a:pt x="2976" y="1969"/>
                </a:cubicBezTo>
                <a:cubicBezTo>
                  <a:pt x="2985" y="1969"/>
                  <a:pt x="2993" y="1982"/>
                  <a:pt x="2991" y="1990"/>
                </a:cubicBezTo>
                <a:cubicBezTo>
                  <a:pt x="2989" y="1999"/>
                  <a:pt x="2981" y="2010"/>
                  <a:pt x="2978" y="2021"/>
                </a:cubicBezTo>
                <a:cubicBezTo>
                  <a:pt x="2976" y="2031"/>
                  <a:pt x="2989" y="2044"/>
                  <a:pt x="3000" y="2059"/>
                </a:cubicBezTo>
                <a:cubicBezTo>
                  <a:pt x="3011" y="2074"/>
                  <a:pt x="3054" y="2027"/>
                  <a:pt x="3065" y="2014"/>
                </a:cubicBezTo>
                <a:cubicBezTo>
                  <a:pt x="3076" y="2001"/>
                  <a:pt x="3065" y="1975"/>
                  <a:pt x="3052" y="1973"/>
                </a:cubicBezTo>
                <a:cubicBezTo>
                  <a:pt x="3039" y="1971"/>
                  <a:pt x="3041" y="1952"/>
                  <a:pt x="3017" y="1943"/>
                </a:cubicBezTo>
                <a:cubicBezTo>
                  <a:pt x="2993" y="1934"/>
                  <a:pt x="3015" y="1930"/>
                  <a:pt x="3017" y="1915"/>
                </a:cubicBezTo>
                <a:cubicBezTo>
                  <a:pt x="3019" y="1900"/>
                  <a:pt x="3030" y="1891"/>
                  <a:pt x="3035" y="1878"/>
                </a:cubicBezTo>
                <a:cubicBezTo>
                  <a:pt x="3039" y="1866"/>
                  <a:pt x="3058" y="1853"/>
                  <a:pt x="3065" y="1840"/>
                </a:cubicBezTo>
                <a:cubicBezTo>
                  <a:pt x="3071" y="1827"/>
                  <a:pt x="3078" y="1820"/>
                  <a:pt x="3104" y="1820"/>
                </a:cubicBezTo>
                <a:cubicBezTo>
                  <a:pt x="3130" y="1820"/>
                  <a:pt x="3134" y="1799"/>
                  <a:pt x="3143" y="1805"/>
                </a:cubicBezTo>
                <a:cubicBezTo>
                  <a:pt x="3151" y="1812"/>
                  <a:pt x="3201" y="1760"/>
                  <a:pt x="3207" y="1747"/>
                </a:cubicBezTo>
                <a:cubicBezTo>
                  <a:pt x="3214" y="1734"/>
                  <a:pt x="3248" y="1682"/>
                  <a:pt x="3255" y="1667"/>
                </a:cubicBezTo>
                <a:cubicBezTo>
                  <a:pt x="3261" y="1652"/>
                  <a:pt x="3279" y="1618"/>
                  <a:pt x="3287" y="1598"/>
                </a:cubicBezTo>
                <a:cubicBezTo>
                  <a:pt x="3296" y="1579"/>
                  <a:pt x="3294" y="1538"/>
                  <a:pt x="3289" y="1521"/>
                </a:cubicBezTo>
                <a:cubicBezTo>
                  <a:pt x="3285" y="1504"/>
                  <a:pt x="3307" y="1484"/>
                  <a:pt x="3315" y="1486"/>
                </a:cubicBezTo>
                <a:cubicBezTo>
                  <a:pt x="3324" y="1489"/>
                  <a:pt x="3324" y="1549"/>
                  <a:pt x="3324" y="1598"/>
                </a:cubicBezTo>
                <a:cubicBezTo>
                  <a:pt x="3324" y="1648"/>
                  <a:pt x="3330" y="1700"/>
                  <a:pt x="3335" y="1691"/>
                </a:cubicBezTo>
                <a:cubicBezTo>
                  <a:pt x="3339" y="1682"/>
                  <a:pt x="3343" y="1639"/>
                  <a:pt x="3343" y="1626"/>
                </a:cubicBezTo>
                <a:cubicBezTo>
                  <a:pt x="3343" y="1613"/>
                  <a:pt x="3356" y="1611"/>
                  <a:pt x="3369" y="1609"/>
                </a:cubicBezTo>
                <a:cubicBezTo>
                  <a:pt x="3382" y="1607"/>
                  <a:pt x="3352" y="1517"/>
                  <a:pt x="3350" y="1480"/>
                </a:cubicBezTo>
                <a:cubicBezTo>
                  <a:pt x="3348" y="1443"/>
                  <a:pt x="3358" y="1430"/>
                  <a:pt x="3337" y="1426"/>
                </a:cubicBezTo>
                <a:cubicBezTo>
                  <a:pt x="3315" y="1422"/>
                  <a:pt x="3332" y="1441"/>
                  <a:pt x="3324" y="1445"/>
                </a:cubicBezTo>
                <a:cubicBezTo>
                  <a:pt x="3315" y="1450"/>
                  <a:pt x="3300" y="1441"/>
                  <a:pt x="3289" y="1437"/>
                </a:cubicBezTo>
                <a:cubicBezTo>
                  <a:pt x="3279" y="1433"/>
                  <a:pt x="3268" y="1422"/>
                  <a:pt x="3255" y="1426"/>
                </a:cubicBezTo>
                <a:cubicBezTo>
                  <a:pt x="3242" y="1430"/>
                  <a:pt x="3240" y="1428"/>
                  <a:pt x="3225" y="1422"/>
                </a:cubicBezTo>
                <a:cubicBezTo>
                  <a:pt x="3209" y="1415"/>
                  <a:pt x="3227" y="1400"/>
                  <a:pt x="3214" y="1394"/>
                </a:cubicBezTo>
                <a:cubicBezTo>
                  <a:pt x="3201" y="1387"/>
                  <a:pt x="3199" y="1398"/>
                  <a:pt x="3181" y="1400"/>
                </a:cubicBezTo>
                <a:cubicBezTo>
                  <a:pt x="3164" y="1402"/>
                  <a:pt x="3184" y="1387"/>
                  <a:pt x="3190" y="1379"/>
                </a:cubicBezTo>
                <a:cubicBezTo>
                  <a:pt x="3196" y="1370"/>
                  <a:pt x="3294" y="1271"/>
                  <a:pt x="3304" y="1252"/>
                </a:cubicBezTo>
                <a:cubicBezTo>
                  <a:pt x="3315" y="1232"/>
                  <a:pt x="3354" y="1211"/>
                  <a:pt x="3371" y="1209"/>
                </a:cubicBezTo>
                <a:cubicBezTo>
                  <a:pt x="3389" y="1206"/>
                  <a:pt x="3458" y="1202"/>
                  <a:pt x="3466" y="1209"/>
                </a:cubicBezTo>
                <a:cubicBezTo>
                  <a:pt x="3475" y="1215"/>
                  <a:pt x="3486" y="1189"/>
                  <a:pt x="3501" y="1189"/>
                </a:cubicBezTo>
                <a:cubicBezTo>
                  <a:pt x="3516" y="1189"/>
                  <a:pt x="3531" y="1209"/>
                  <a:pt x="3544" y="1217"/>
                </a:cubicBezTo>
                <a:cubicBezTo>
                  <a:pt x="3557" y="1226"/>
                  <a:pt x="3615" y="1219"/>
                  <a:pt x="3622" y="1209"/>
                </a:cubicBezTo>
                <a:cubicBezTo>
                  <a:pt x="3628" y="1198"/>
                  <a:pt x="3611" y="1187"/>
                  <a:pt x="3598" y="1178"/>
                </a:cubicBezTo>
                <a:cubicBezTo>
                  <a:pt x="3585" y="1170"/>
                  <a:pt x="3646" y="1107"/>
                  <a:pt x="3652" y="1101"/>
                </a:cubicBezTo>
                <a:cubicBezTo>
                  <a:pt x="3659" y="1094"/>
                  <a:pt x="3687" y="1088"/>
                  <a:pt x="3710" y="1086"/>
                </a:cubicBezTo>
                <a:cubicBezTo>
                  <a:pt x="3734" y="1084"/>
                  <a:pt x="3726" y="1103"/>
                  <a:pt x="3719" y="1116"/>
                </a:cubicBezTo>
                <a:cubicBezTo>
                  <a:pt x="3713" y="1129"/>
                  <a:pt x="3726" y="1153"/>
                  <a:pt x="3736" y="1157"/>
                </a:cubicBezTo>
                <a:cubicBezTo>
                  <a:pt x="3747" y="1161"/>
                  <a:pt x="3751" y="1118"/>
                  <a:pt x="3751" y="1118"/>
                </a:cubicBezTo>
                <a:cubicBezTo>
                  <a:pt x="3751" y="1118"/>
                  <a:pt x="3780" y="1094"/>
                  <a:pt x="3777" y="1086"/>
                </a:cubicBezTo>
                <a:cubicBezTo>
                  <a:pt x="3775" y="1077"/>
                  <a:pt x="3801" y="1051"/>
                  <a:pt x="3801" y="1051"/>
                </a:cubicBezTo>
                <a:cubicBezTo>
                  <a:pt x="3801" y="1051"/>
                  <a:pt x="3823" y="1051"/>
                  <a:pt x="3831" y="1060"/>
                </a:cubicBezTo>
                <a:cubicBezTo>
                  <a:pt x="3840" y="1069"/>
                  <a:pt x="3821" y="1069"/>
                  <a:pt x="3810" y="1075"/>
                </a:cubicBezTo>
                <a:cubicBezTo>
                  <a:pt x="3799" y="1081"/>
                  <a:pt x="3806" y="1118"/>
                  <a:pt x="3803" y="1127"/>
                </a:cubicBezTo>
                <a:cubicBezTo>
                  <a:pt x="3801" y="1135"/>
                  <a:pt x="3771" y="1148"/>
                  <a:pt x="3771" y="1148"/>
                </a:cubicBezTo>
                <a:cubicBezTo>
                  <a:pt x="3771" y="1148"/>
                  <a:pt x="3713" y="1202"/>
                  <a:pt x="3708" y="1219"/>
                </a:cubicBezTo>
                <a:cubicBezTo>
                  <a:pt x="3704" y="1237"/>
                  <a:pt x="3663" y="1267"/>
                  <a:pt x="3644" y="1293"/>
                </a:cubicBezTo>
                <a:cubicBezTo>
                  <a:pt x="3624" y="1318"/>
                  <a:pt x="3622" y="1433"/>
                  <a:pt x="3624" y="1448"/>
                </a:cubicBezTo>
                <a:cubicBezTo>
                  <a:pt x="3626" y="1463"/>
                  <a:pt x="3646" y="1525"/>
                  <a:pt x="3648" y="1540"/>
                </a:cubicBezTo>
                <a:cubicBezTo>
                  <a:pt x="3650" y="1555"/>
                  <a:pt x="3689" y="1482"/>
                  <a:pt x="3691" y="1467"/>
                </a:cubicBezTo>
                <a:cubicBezTo>
                  <a:pt x="3693" y="1452"/>
                  <a:pt x="3713" y="1458"/>
                  <a:pt x="3719" y="1454"/>
                </a:cubicBezTo>
                <a:cubicBezTo>
                  <a:pt x="3726" y="1450"/>
                  <a:pt x="3721" y="1426"/>
                  <a:pt x="3719" y="1415"/>
                </a:cubicBezTo>
                <a:cubicBezTo>
                  <a:pt x="3717" y="1405"/>
                  <a:pt x="3736" y="1405"/>
                  <a:pt x="3747" y="1400"/>
                </a:cubicBezTo>
                <a:cubicBezTo>
                  <a:pt x="3758" y="1396"/>
                  <a:pt x="3760" y="1377"/>
                  <a:pt x="3758" y="1357"/>
                </a:cubicBezTo>
                <a:cubicBezTo>
                  <a:pt x="3756" y="1338"/>
                  <a:pt x="3767" y="1338"/>
                  <a:pt x="3788" y="1342"/>
                </a:cubicBezTo>
                <a:cubicBezTo>
                  <a:pt x="3810" y="1346"/>
                  <a:pt x="3786" y="1297"/>
                  <a:pt x="3788" y="1280"/>
                </a:cubicBezTo>
                <a:cubicBezTo>
                  <a:pt x="3790" y="1262"/>
                  <a:pt x="3782" y="1269"/>
                  <a:pt x="3771" y="1269"/>
                </a:cubicBezTo>
                <a:cubicBezTo>
                  <a:pt x="3760" y="1269"/>
                  <a:pt x="3797" y="1193"/>
                  <a:pt x="3801" y="1185"/>
                </a:cubicBezTo>
                <a:cubicBezTo>
                  <a:pt x="3806" y="1176"/>
                  <a:pt x="3834" y="1168"/>
                  <a:pt x="3840" y="1161"/>
                </a:cubicBezTo>
                <a:cubicBezTo>
                  <a:pt x="3846" y="1155"/>
                  <a:pt x="3849" y="1172"/>
                  <a:pt x="3857" y="1181"/>
                </a:cubicBezTo>
                <a:cubicBezTo>
                  <a:pt x="3866" y="1189"/>
                  <a:pt x="3857" y="1181"/>
                  <a:pt x="3868" y="1163"/>
                </a:cubicBezTo>
                <a:cubicBezTo>
                  <a:pt x="3879" y="1146"/>
                  <a:pt x="3877" y="1159"/>
                  <a:pt x="3894" y="1155"/>
                </a:cubicBezTo>
                <a:cubicBezTo>
                  <a:pt x="3911" y="1150"/>
                  <a:pt x="3918" y="1155"/>
                  <a:pt x="3926" y="1159"/>
                </a:cubicBezTo>
                <a:cubicBezTo>
                  <a:pt x="3935" y="1163"/>
                  <a:pt x="3931" y="1183"/>
                  <a:pt x="3942" y="1187"/>
                </a:cubicBezTo>
                <a:cubicBezTo>
                  <a:pt x="3952" y="1191"/>
                  <a:pt x="3957" y="1176"/>
                  <a:pt x="3955" y="1159"/>
                </a:cubicBezTo>
                <a:cubicBezTo>
                  <a:pt x="3952" y="1142"/>
                  <a:pt x="3980" y="1122"/>
                  <a:pt x="3989" y="1114"/>
                </a:cubicBezTo>
                <a:cubicBezTo>
                  <a:pt x="3998" y="1105"/>
                  <a:pt x="4011" y="1099"/>
                  <a:pt x="4028" y="1086"/>
                </a:cubicBezTo>
                <a:cubicBezTo>
                  <a:pt x="4045" y="1073"/>
                  <a:pt x="4088" y="1053"/>
                  <a:pt x="4097" y="1049"/>
                </a:cubicBezTo>
                <a:cubicBezTo>
                  <a:pt x="4106" y="1045"/>
                  <a:pt x="4119" y="1056"/>
                  <a:pt x="4132" y="1064"/>
                </a:cubicBezTo>
                <a:cubicBezTo>
                  <a:pt x="4145" y="1073"/>
                  <a:pt x="4145" y="1023"/>
                  <a:pt x="4145" y="1013"/>
                </a:cubicBezTo>
                <a:cubicBezTo>
                  <a:pt x="4145" y="1002"/>
                  <a:pt x="4123" y="969"/>
                  <a:pt x="4099" y="954"/>
                </a:cubicBezTo>
                <a:cubicBezTo>
                  <a:pt x="4075" y="939"/>
                  <a:pt x="4093" y="935"/>
                  <a:pt x="4103" y="931"/>
                </a:cubicBezTo>
                <a:cubicBezTo>
                  <a:pt x="4114" y="926"/>
                  <a:pt x="4132" y="926"/>
                  <a:pt x="4147" y="920"/>
                </a:cubicBezTo>
                <a:cubicBezTo>
                  <a:pt x="4162" y="913"/>
                  <a:pt x="4170" y="900"/>
                  <a:pt x="4173" y="890"/>
                </a:cubicBezTo>
                <a:cubicBezTo>
                  <a:pt x="4175" y="879"/>
                  <a:pt x="4168" y="866"/>
                  <a:pt x="4186" y="864"/>
                </a:cubicBezTo>
                <a:cubicBezTo>
                  <a:pt x="4203" y="862"/>
                  <a:pt x="4203" y="903"/>
                  <a:pt x="4203" y="903"/>
                </a:cubicBezTo>
                <a:cubicBezTo>
                  <a:pt x="4237" y="903"/>
                  <a:pt x="4237" y="903"/>
                  <a:pt x="4237" y="903"/>
                </a:cubicBezTo>
                <a:cubicBezTo>
                  <a:pt x="4250" y="903"/>
                  <a:pt x="4244" y="920"/>
                  <a:pt x="4242" y="926"/>
                </a:cubicBezTo>
                <a:cubicBezTo>
                  <a:pt x="4240" y="933"/>
                  <a:pt x="4261" y="939"/>
                  <a:pt x="4270" y="941"/>
                </a:cubicBezTo>
                <a:cubicBezTo>
                  <a:pt x="4278" y="944"/>
                  <a:pt x="4302" y="959"/>
                  <a:pt x="4317" y="965"/>
                </a:cubicBezTo>
                <a:cubicBezTo>
                  <a:pt x="4332" y="972"/>
                  <a:pt x="4330" y="911"/>
                  <a:pt x="4330" y="900"/>
                </a:cubicBezTo>
                <a:cubicBezTo>
                  <a:pt x="4330" y="890"/>
                  <a:pt x="4363" y="881"/>
                  <a:pt x="4369" y="875"/>
                </a:cubicBezTo>
                <a:cubicBezTo>
                  <a:pt x="4376" y="868"/>
                  <a:pt x="4371" y="862"/>
                  <a:pt x="4363" y="851"/>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111" name="Freeform 41">
            <a:extLst>
              <a:ext uri="{FF2B5EF4-FFF2-40B4-BE49-F238E27FC236}">
                <a16:creationId xmlns:a16="http://schemas.microsoft.com/office/drawing/2014/main" id="{124D626B-AF63-2C4F-95B2-7DD6FD4CB6CA}"/>
              </a:ext>
            </a:extLst>
          </p:cNvPr>
          <p:cNvSpPr>
            <a:spLocks/>
          </p:cNvSpPr>
          <p:nvPr/>
        </p:nvSpPr>
        <p:spPr bwMode="auto">
          <a:xfrm>
            <a:off x="5216580" y="3497756"/>
            <a:ext cx="104612" cy="130764"/>
          </a:xfrm>
          <a:custGeom>
            <a:avLst/>
            <a:gdLst/>
            <a:ahLst/>
            <a:cxnLst>
              <a:cxn ang="0">
                <a:pos x="9" y="32"/>
              </a:cxn>
              <a:cxn ang="0">
                <a:pos x="24" y="65"/>
              </a:cxn>
              <a:cxn ang="0">
                <a:pos x="24" y="101"/>
              </a:cxn>
              <a:cxn ang="0">
                <a:pos x="11" y="134"/>
              </a:cxn>
              <a:cxn ang="0">
                <a:pos x="44" y="138"/>
              </a:cxn>
              <a:cxn ang="0">
                <a:pos x="74" y="118"/>
              </a:cxn>
              <a:cxn ang="0">
                <a:pos x="95" y="108"/>
              </a:cxn>
              <a:cxn ang="0">
                <a:pos x="98" y="67"/>
              </a:cxn>
              <a:cxn ang="0">
                <a:pos x="106" y="45"/>
              </a:cxn>
              <a:cxn ang="0">
                <a:pos x="108" y="24"/>
              </a:cxn>
              <a:cxn ang="0">
                <a:pos x="78" y="0"/>
              </a:cxn>
              <a:cxn ang="0">
                <a:pos x="65" y="26"/>
              </a:cxn>
              <a:cxn ang="0">
                <a:pos x="44" y="34"/>
              </a:cxn>
              <a:cxn ang="0">
                <a:pos x="9" y="32"/>
              </a:cxn>
            </a:cxnLst>
            <a:rect l="0" t="0" r="r" b="b"/>
            <a:pathLst>
              <a:path w="115" h="144">
                <a:moveTo>
                  <a:pt x="9" y="32"/>
                </a:moveTo>
                <a:cubicBezTo>
                  <a:pt x="7" y="41"/>
                  <a:pt x="18" y="54"/>
                  <a:pt x="24" y="65"/>
                </a:cubicBezTo>
                <a:cubicBezTo>
                  <a:pt x="31" y="75"/>
                  <a:pt x="33" y="86"/>
                  <a:pt x="24" y="101"/>
                </a:cubicBezTo>
                <a:cubicBezTo>
                  <a:pt x="16" y="116"/>
                  <a:pt x="0" y="123"/>
                  <a:pt x="11" y="134"/>
                </a:cubicBezTo>
                <a:cubicBezTo>
                  <a:pt x="22" y="144"/>
                  <a:pt x="37" y="144"/>
                  <a:pt x="44" y="138"/>
                </a:cubicBezTo>
                <a:cubicBezTo>
                  <a:pt x="50" y="131"/>
                  <a:pt x="65" y="123"/>
                  <a:pt x="74" y="118"/>
                </a:cubicBezTo>
                <a:cubicBezTo>
                  <a:pt x="83" y="114"/>
                  <a:pt x="93" y="116"/>
                  <a:pt x="95" y="108"/>
                </a:cubicBezTo>
                <a:cubicBezTo>
                  <a:pt x="98" y="99"/>
                  <a:pt x="95" y="73"/>
                  <a:pt x="98" y="67"/>
                </a:cubicBezTo>
                <a:cubicBezTo>
                  <a:pt x="100" y="60"/>
                  <a:pt x="106" y="45"/>
                  <a:pt x="106" y="45"/>
                </a:cubicBezTo>
                <a:cubicBezTo>
                  <a:pt x="106" y="45"/>
                  <a:pt x="115" y="30"/>
                  <a:pt x="108" y="24"/>
                </a:cubicBezTo>
                <a:cubicBezTo>
                  <a:pt x="102" y="17"/>
                  <a:pt x="78" y="0"/>
                  <a:pt x="78" y="0"/>
                </a:cubicBezTo>
                <a:cubicBezTo>
                  <a:pt x="65" y="26"/>
                  <a:pt x="65" y="26"/>
                  <a:pt x="65" y="26"/>
                </a:cubicBezTo>
                <a:cubicBezTo>
                  <a:pt x="65" y="26"/>
                  <a:pt x="52" y="39"/>
                  <a:pt x="44" y="34"/>
                </a:cubicBezTo>
                <a:cubicBezTo>
                  <a:pt x="35" y="30"/>
                  <a:pt x="9" y="32"/>
                  <a:pt x="9" y="32"/>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2" name="Freeform 42">
            <a:extLst>
              <a:ext uri="{FF2B5EF4-FFF2-40B4-BE49-F238E27FC236}">
                <a16:creationId xmlns:a16="http://schemas.microsoft.com/office/drawing/2014/main" id="{82D3F94A-FB32-2E4F-A5F4-186CA5E1203E}"/>
              </a:ext>
            </a:extLst>
          </p:cNvPr>
          <p:cNvSpPr>
            <a:spLocks/>
          </p:cNvSpPr>
          <p:nvPr/>
        </p:nvSpPr>
        <p:spPr bwMode="auto">
          <a:xfrm>
            <a:off x="5301379" y="3324989"/>
            <a:ext cx="155332" cy="374858"/>
          </a:xfrm>
          <a:custGeom>
            <a:avLst/>
            <a:gdLst/>
            <a:ahLst/>
            <a:cxnLst>
              <a:cxn ang="0">
                <a:pos x="61" y="20"/>
              </a:cxn>
              <a:cxn ang="0">
                <a:pos x="33" y="76"/>
              </a:cxn>
              <a:cxn ang="0">
                <a:pos x="7" y="93"/>
              </a:cxn>
              <a:cxn ang="0">
                <a:pos x="11" y="125"/>
              </a:cxn>
              <a:cxn ang="0">
                <a:pos x="26" y="138"/>
              </a:cxn>
              <a:cxn ang="0">
                <a:pos x="33" y="188"/>
              </a:cxn>
              <a:cxn ang="0">
                <a:pos x="54" y="196"/>
              </a:cxn>
              <a:cxn ang="0">
                <a:pos x="69" y="229"/>
              </a:cxn>
              <a:cxn ang="0">
                <a:pos x="65" y="257"/>
              </a:cxn>
              <a:cxn ang="0">
                <a:pos x="44" y="272"/>
              </a:cxn>
              <a:cxn ang="0">
                <a:pos x="41" y="293"/>
              </a:cxn>
              <a:cxn ang="0">
                <a:pos x="35" y="311"/>
              </a:cxn>
              <a:cxn ang="0">
                <a:pos x="72" y="326"/>
              </a:cxn>
              <a:cxn ang="0">
                <a:pos x="63" y="347"/>
              </a:cxn>
              <a:cxn ang="0">
                <a:pos x="37" y="362"/>
              </a:cxn>
              <a:cxn ang="0">
                <a:pos x="35" y="395"/>
              </a:cxn>
              <a:cxn ang="0">
                <a:pos x="93" y="360"/>
              </a:cxn>
              <a:cxn ang="0">
                <a:pos x="147" y="356"/>
              </a:cxn>
              <a:cxn ang="0">
                <a:pos x="164" y="343"/>
              </a:cxn>
              <a:cxn ang="0">
                <a:pos x="167" y="313"/>
              </a:cxn>
              <a:cxn ang="0">
                <a:pos x="171" y="287"/>
              </a:cxn>
              <a:cxn ang="0">
                <a:pos x="136" y="278"/>
              </a:cxn>
              <a:cxn ang="0">
                <a:pos x="141" y="244"/>
              </a:cxn>
              <a:cxn ang="0">
                <a:pos x="113" y="218"/>
              </a:cxn>
              <a:cxn ang="0">
                <a:pos x="82" y="151"/>
              </a:cxn>
              <a:cxn ang="0">
                <a:pos x="95" y="115"/>
              </a:cxn>
              <a:cxn ang="0">
                <a:pos x="89" y="91"/>
              </a:cxn>
              <a:cxn ang="0">
                <a:pos x="61" y="87"/>
              </a:cxn>
              <a:cxn ang="0">
                <a:pos x="65" y="56"/>
              </a:cxn>
              <a:cxn ang="0">
                <a:pos x="61" y="20"/>
              </a:cxn>
            </a:cxnLst>
            <a:rect l="0" t="0" r="r" b="b"/>
            <a:pathLst>
              <a:path w="171" h="412">
                <a:moveTo>
                  <a:pt x="61" y="20"/>
                </a:moveTo>
                <a:cubicBezTo>
                  <a:pt x="57" y="25"/>
                  <a:pt x="39" y="74"/>
                  <a:pt x="33" y="76"/>
                </a:cubicBezTo>
                <a:cubicBezTo>
                  <a:pt x="26" y="78"/>
                  <a:pt x="9" y="84"/>
                  <a:pt x="7" y="93"/>
                </a:cubicBezTo>
                <a:cubicBezTo>
                  <a:pt x="5" y="102"/>
                  <a:pt x="0" y="123"/>
                  <a:pt x="11" y="125"/>
                </a:cubicBezTo>
                <a:cubicBezTo>
                  <a:pt x="22" y="128"/>
                  <a:pt x="24" y="125"/>
                  <a:pt x="26" y="138"/>
                </a:cubicBezTo>
                <a:cubicBezTo>
                  <a:pt x="28" y="151"/>
                  <a:pt x="26" y="179"/>
                  <a:pt x="33" y="188"/>
                </a:cubicBezTo>
                <a:cubicBezTo>
                  <a:pt x="39" y="196"/>
                  <a:pt x="46" y="190"/>
                  <a:pt x="54" y="196"/>
                </a:cubicBezTo>
                <a:cubicBezTo>
                  <a:pt x="63" y="203"/>
                  <a:pt x="65" y="220"/>
                  <a:pt x="69" y="229"/>
                </a:cubicBezTo>
                <a:cubicBezTo>
                  <a:pt x="74" y="237"/>
                  <a:pt x="78" y="255"/>
                  <a:pt x="65" y="257"/>
                </a:cubicBezTo>
                <a:cubicBezTo>
                  <a:pt x="52" y="259"/>
                  <a:pt x="37" y="259"/>
                  <a:pt x="44" y="272"/>
                </a:cubicBezTo>
                <a:cubicBezTo>
                  <a:pt x="50" y="285"/>
                  <a:pt x="44" y="285"/>
                  <a:pt x="41" y="293"/>
                </a:cubicBezTo>
                <a:cubicBezTo>
                  <a:pt x="39" y="302"/>
                  <a:pt x="26" y="304"/>
                  <a:pt x="35" y="311"/>
                </a:cubicBezTo>
                <a:cubicBezTo>
                  <a:pt x="44" y="317"/>
                  <a:pt x="61" y="326"/>
                  <a:pt x="72" y="326"/>
                </a:cubicBezTo>
                <a:cubicBezTo>
                  <a:pt x="82" y="326"/>
                  <a:pt x="80" y="343"/>
                  <a:pt x="63" y="347"/>
                </a:cubicBezTo>
                <a:cubicBezTo>
                  <a:pt x="46" y="352"/>
                  <a:pt x="39" y="352"/>
                  <a:pt x="37" y="362"/>
                </a:cubicBezTo>
                <a:cubicBezTo>
                  <a:pt x="35" y="373"/>
                  <a:pt x="15" y="412"/>
                  <a:pt x="35" y="395"/>
                </a:cubicBezTo>
                <a:cubicBezTo>
                  <a:pt x="54" y="377"/>
                  <a:pt x="78" y="362"/>
                  <a:pt x="93" y="360"/>
                </a:cubicBezTo>
                <a:cubicBezTo>
                  <a:pt x="108" y="358"/>
                  <a:pt x="139" y="356"/>
                  <a:pt x="147" y="356"/>
                </a:cubicBezTo>
                <a:cubicBezTo>
                  <a:pt x="156" y="356"/>
                  <a:pt x="167" y="354"/>
                  <a:pt x="164" y="343"/>
                </a:cubicBezTo>
                <a:cubicBezTo>
                  <a:pt x="162" y="332"/>
                  <a:pt x="167" y="313"/>
                  <a:pt x="167" y="313"/>
                </a:cubicBezTo>
                <a:cubicBezTo>
                  <a:pt x="171" y="287"/>
                  <a:pt x="171" y="287"/>
                  <a:pt x="171" y="287"/>
                </a:cubicBezTo>
                <a:cubicBezTo>
                  <a:pt x="136" y="278"/>
                  <a:pt x="136" y="278"/>
                  <a:pt x="136" y="278"/>
                </a:cubicBezTo>
                <a:cubicBezTo>
                  <a:pt x="136" y="278"/>
                  <a:pt x="145" y="250"/>
                  <a:pt x="141" y="244"/>
                </a:cubicBezTo>
                <a:cubicBezTo>
                  <a:pt x="136" y="237"/>
                  <a:pt x="113" y="218"/>
                  <a:pt x="113" y="218"/>
                </a:cubicBezTo>
                <a:cubicBezTo>
                  <a:pt x="113" y="218"/>
                  <a:pt x="85" y="160"/>
                  <a:pt x="82" y="151"/>
                </a:cubicBezTo>
                <a:cubicBezTo>
                  <a:pt x="80" y="143"/>
                  <a:pt x="87" y="123"/>
                  <a:pt x="95" y="115"/>
                </a:cubicBezTo>
                <a:cubicBezTo>
                  <a:pt x="104" y="106"/>
                  <a:pt x="100" y="89"/>
                  <a:pt x="89" y="91"/>
                </a:cubicBezTo>
                <a:cubicBezTo>
                  <a:pt x="78" y="93"/>
                  <a:pt x="63" y="97"/>
                  <a:pt x="61" y="87"/>
                </a:cubicBezTo>
                <a:cubicBezTo>
                  <a:pt x="59" y="76"/>
                  <a:pt x="56" y="67"/>
                  <a:pt x="65" y="56"/>
                </a:cubicBezTo>
                <a:cubicBezTo>
                  <a:pt x="74" y="46"/>
                  <a:pt x="76" y="0"/>
                  <a:pt x="61" y="20"/>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3" name="Freeform 43">
            <a:extLst>
              <a:ext uri="{FF2B5EF4-FFF2-40B4-BE49-F238E27FC236}">
                <a16:creationId xmlns:a16="http://schemas.microsoft.com/office/drawing/2014/main" id="{EB413508-D9B3-524B-A862-4D4303C45F13}"/>
              </a:ext>
            </a:extLst>
          </p:cNvPr>
          <p:cNvSpPr>
            <a:spLocks/>
          </p:cNvSpPr>
          <p:nvPr/>
        </p:nvSpPr>
        <p:spPr bwMode="auto">
          <a:xfrm>
            <a:off x="5588268" y="3936808"/>
            <a:ext cx="30908" cy="64193"/>
          </a:xfrm>
          <a:custGeom>
            <a:avLst/>
            <a:gdLst/>
            <a:ahLst/>
            <a:cxnLst>
              <a:cxn ang="0">
                <a:pos x="23" y="4"/>
              </a:cxn>
              <a:cxn ang="0">
                <a:pos x="6" y="31"/>
              </a:cxn>
              <a:cxn ang="0">
                <a:pos x="20" y="56"/>
              </a:cxn>
              <a:cxn ang="0">
                <a:pos x="33" y="57"/>
              </a:cxn>
              <a:cxn ang="0">
                <a:pos x="32" y="18"/>
              </a:cxn>
              <a:cxn ang="0">
                <a:pos x="23" y="4"/>
              </a:cxn>
            </a:cxnLst>
            <a:rect l="0" t="0" r="r" b="b"/>
            <a:pathLst>
              <a:path w="34" h="70">
                <a:moveTo>
                  <a:pt x="23" y="4"/>
                </a:moveTo>
                <a:cubicBezTo>
                  <a:pt x="23" y="8"/>
                  <a:pt x="0" y="25"/>
                  <a:pt x="6" y="31"/>
                </a:cubicBezTo>
                <a:cubicBezTo>
                  <a:pt x="12" y="36"/>
                  <a:pt x="16" y="47"/>
                  <a:pt x="20" y="56"/>
                </a:cubicBezTo>
                <a:cubicBezTo>
                  <a:pt x="24" y="64"/>
                  <a:pt x="32" y="70"/>
                  <a:pt x="33" y="57"/>
                </a:cubicBezTo>
                <a:cubicBezTo>
                  <a:pt x="34" y="44"/>
                  <a:pt x="31" y="22"/>
                  <a:pt x="32" y="18"/>
                </a:cubicBezTo>
                <a:cubicBezTo>
                  <a:pt x="33" y="14"/>
                  <a:pt x="23" y="0"/>
                  <a:pt x="23" y="4"/>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4" name="Freeform 44">
            <a:extLst>
              <a:ext uri="{FF2B5EF4-FFF2-40B4-BE49-F238E27FC236}">
                <a16:creationId xmlns:a16="http://schemas.microsoft.com/office/drawing/2014/main" id="{7E605C57-D5DB-FC45-BA2C-55FC03E50700}"/>
              </a:ext>
            </a:extLst>
          </p:cNvPr>
          <p:cNvSpPr>
            <a:spLocks/>
          </p:cNvSpPr>
          <p:nvPr/>
        </p:nvSpPr>
        <p:spPr bwMode="auto">
          <a:xfrm>
            <a:off x="5684162" y="4026361"/>
            <a:ext cx="48343" cy="30115"/>
          </a:xfrm>
          <a:custGeom>
            <a:avLst/>
            <a:gdLst/>
            <a:ahLst/>
            <a:cxnLst>
              <a:cxn ang="0">
                <a:pos x="53" y="0"/>
              </a:cxn>
              <a:cxn ang="0">
                <a:pos x="52" y="14"/>
              </a:cxn>
              <a:cxn ang="0">
                <a:pos x="37" y="30"/>
              </a:cxn>
              <a:cxn ang="0">
                <a:pos x="19" y="15"/>
              </a:cxn>
              <a:cxn ang="0">
                <a:pos x="6" y="1"/>
              </a:cxn>
              <a:cxn ang="0">
                <a:pos x="32" y="0"/>
              </a:cxn>
              <a:cxn ang="0">
                <a:pos x="53" y="0"/>
              </a:cxn>
            </a:cxnLst>
            <a:rect l="0" t="0" r="r" b="b"/>
            <a:pathLst>
              <a:path w="53" h="33">
                <a:moveTo>
                  <a:pt x="53" y="0"/>
                </a:moveTo>
                <a:cubicBezTo>
                  <a:pt x="53" y="0"/>
                  <a:pt x="52" y="10"/>
                  <a:pt x="52" y="14"/>
                </a:cubicBezTo>
                <a:cubicBezTo>
                  <a:pt x="52" y="17"/>
                  <a:pt x="42" y="33"/>
                  <a:pt x="37" y="30"/>
                </a:cubicBezTo>
                <a:cubicBezTo>
                  <a:pt x="32" y="26"/>
                  <a:pt x="25" y="17"/>
                  <a:pt x="19" y="15"/>
                </a:cubicBezTo>
                <a:cubicBezTo>
                  <a:pt x="12" y="12"/>
                  <a:pt x="0" y="2"/>
                  <a:pt x="6" y="1"/>
                </a:cubicBezTo>
                <a:cubicBezTo>
                  <a:pt x="11" y="0"/>
                  <a:pt x="27" y="0"/>
                  <a:pt x="32" y="0"/>
                </a:cubicBezTo>
                <a:lnTo>
                  <a:pt x="53" y="0"/>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5" name="Freeform 45">
            <a:extLst>
              <a:ext uri="{FF2B5EF4-FFF2-40B4-BE49-F238E27FC236}">
                <a16:creationId xmlns:a16="http://schemas.microsoft.com/office/drawing/2014/main" id="{5B01A8C8-0A44-EC49-9599-A0C1F49C22E7}"/>
              </a:ext>
            </a:extLst>
          </p:cNvPr>
          <p:cNvSpPr>
            <a:spLocks/>
          </p:cNvSpPr>
          <p:nvPr/>
        </p:nvSpPr>
        <p:spPr bwMode="auto">
          <a:xfrm>
            <a:off x="5879120" y="4077082"/>
            <a:ext cx="104612" cy="26153"/>
          </a:xfrm>
          <a:custGeom>
            <a:avLst/>
            <a:gdLst/>
            <a:ahLst/>
            <a:cxnLst>
              <a:cxn ang="0">
                <a:pos x="20" y="4"/>
              </a:cxn>
              <a:cxn ang="0">
                <a:pos x="48" y="11"/>
              </a:cxn>
              <a:cxn ang="0">
                <a:pos x="75" y="10"/>
              </a:cxn>
              <a:cxn ang="0">
                <a:pos x="106" y="0"/>
              </a:cxn>
              <a:cxn ang="0">
                <a:pos x="108" y="8"/>
              </a:cxn>
              <a:cxn ang="0">
                <a:pos x="77" y="23"/>
              </a:cxn>
              <a:cxn ang="0">
                <a:pos x="40" y="26"/>
              </a:cxn>
              <a:cxn ang="0">
                <a:pos x="11" y="20"/>
              </a:cxn>
              <a:cxn ang="0">
                <a:pos x="20" y="4"/>
              </a:cxn>
            </a:cxnLst>
            <a:rect l="0" t="0" r="r" b="b"/>
            <a:pathLst>
              <a:path w="115" h="29">
                <a:moveTo>
                  <a:pt x="20" y="4"/>
                </a:moveTo>
                <a:cubicBezTo>
                  <a:pt x="20" y="4"/>
                  <a:pt x="40" y="9"/>
                  <a:pt x="48" y="11"/>
                </a:cubicBezTo>
                <a:cubicBezTo>
                  <a:pt x="55" y="14"/>
                  <a:pt x="68" y="12"/>
                  <a:pt x="75" y="10"/>
                </a:cubicBezTo>
                <a:cubicBezTo>
                  <a:pt x="81" y="8"/>
                  <a:pt x="101" y="0"/>
                  <a:pt x="106" y="0"/>
                </a:cubicBezTo>
                <a:cubicBezTo>
                  <a:pt x="111" y="0"/>
                  <a:pt x="115" y="5"/>
                  <a:pt x="108" y="8"/>
                </a:cubicBezTo>
                <a:cubicBezTo>
                  <a:pt x="102" y="11"/>
                  <a:pt x="88" y="22"/>
                  <a:pt x="77" y="23"/>
                </a:cubicBezTo>
                <a:cubicBezTo>
                  <a:pt x="66" y="24"/>
                  <a:pt x="51" y="29"/>
                  <a:pt x="40" y="26"/>
                </a:cubicBezTo>
                <a:cubicBezTo>
                  <a:pt x="29" y="24"/>
                  <a:pt x="20" y="20"/>
                  <a:pt x="11" y="20"/>
                </a:cubicBezTo>
                <a:cubicBezTo>
                  <a:pt x="2" y="20"/>
                  <a:pt x="0" y="5"/>
                  <a:pt x="20" y="4"/>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6" name="Freeform 46">
            <a:extLst>
              <a:ext uri="{FF2B5EF4-FFF2-40B4-BE49-F238E27FC236}">
                <a16:creationId xmlns:a16="http://schemas.microsoft.com/office/drawing/2014/main" id="{3B9A7351-109E-5845-962E-A0F8F7B74BB9}"/>
              </a:ext>
            </a:extLst>
          </p:cNvPr>
          <p:cNvSpPr>
            <a:spLocks/>
          </p:cNvSpPr>
          <p:nvPr/>
        </p:nvSpPr>
        <p:spPr bwMode="auto">
          <a:xfrm>
            <a:off x="7021130" y="4638180"/>
            <a:ext cx="47551" cy="129179"/>
          </a:xfrm>
          <a:custGeom>
            <a:avLst/>
            <a:gdLst/>
            <a:ahLst/>
            <a:cxnLst>
              <a:cxn ang="0">
                <a:pos x="15" y="43"/>
              </a:cxn>
              <a:cxn ang="0">
                <a:pos x="4" y="79"/>
              </a:cxn>
              <a:cxn ang="0">
                <a:pos x="8" y="116"/>
              </a:cxn>
              <a:cxn ang="0">
                <a:pos x="24" y="133"/>
              </a:cxn>
              <a:cxn ang="0">
                <a:pos x="52" y="116"/>
              </a:cxn>
              <a:cxn ang="0">
                <a:pos x="49" y="71"/>
              </a:cxn>
              <a:cxn ang="0">
                <a:pos x="15" y="43"/>
              </a:cxn>
            </a:cxnLst>
            <a:rect l="0" t="0" r="r" b="b"/>
            <a:pathLst>
              <a:path w="52" h="142">
                <a:moveTo>
                  <a:pt x="15" y="43"/>
                </a:moveTo>
                <a:cubicBezTo>
                  <a:pt x="15" y="43"/>
                  <a:pt x="8" y="69"/>
                  <a:pt x="4" y="79"/>
                </a:cubicBezTo>
                <a:cubicBezTo>
                  <a:pt x="0" y="90"/>
                  <a:pt x="6" y="105"/>
                  <a:pt x="8" y="116"/>
                </a:cubicBezTo>
                <a:cubicBezTo>
                  <a:pt x="11" y="127"/>
                  <a:pt x="11" y="142"/>
                  <a:pt x="24" y="133"/>
                </a:cubicBezTo>
                <a:cubicBezTo>
                  <a:pt x="36" y="125"/>
                  <a:pt x="52" y="116"/>
                  <a:pt x="52" y="116"/>
                </a:cubicBezTo>
                <a:cubicBezTo>
                  <a:pt x="49" y="71"/>
                  <a:pt x="49" y="71"/>
                  <a:pt x="49" y="71"/>
                </a:cubicBezTo>
                <a:cubicBezTo>
                  <a:pt x="49" y="71"/>
                  <a:pt x="30" y="0"/>
                  <a:pt x="15" y="43"/>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7" name="Freeform 47">
            <a:extLst>
              <a:ext uri="{FF2B5EF4-FFF2-40B4-BE49-F238E27FC236}">
                <a16:creationId xmlns:a16="http://schemas.microsoft.com/office/drawing/2014/main" id="{1C6DB653-E10A-E444-8AFE-20D6C05B5546}"/>
              </a:ext>
            </a:extLst>
          </p:cNvPr>
          <p:cNvSpPr>
            <a:spLocks/>
          </p:cNvSpPr>
          <p:nvPr/>
        </p:nvSpPr>
        <p:spPr bwMode="auto">
          <a:xfrm>
            <a:off x="7327039" y="4746755"/>
            <a:ext cx="232206" cy="241716"/>
          </a:xfrm>
          <a:custGeom>
            <a:avLst/>
            <a:gdLst/>
            <a:ahLst/>
            <a:cxnLst>
              <a:cxn ang="0">
                <a:pos x="20" y="8"/>
              </a:cxn>
              <a:cxn ang="0">
                <a:pos x="68" y="43"/>
              </a:cxn>
              <a:cxn ang="0">
                <a:pos x="105" y="95"/>
              </a:cxn>
              <a:cxn ang="0">
                <a:pos x="152" y="128"/>
              </a:cxn>
              <a:cxn ang="0">
                <a:pos x="170" y="142"/>
              </a:cxn>
              <a:cxn ang="0">
                <a:pos x="203" y="181"/>
              </a:cxn>
              <a:cxn ang="0">
                <a:pos x="230" y="208"/>
              </a:cxn>
              <a:cxn ang="0">
                <a:pos x="232" y="264"/>
              </a:cxn>
              <a:cxn ang="0">
                <a:pos x="167" y="247"/>
              </a:cxn>
              <a:cxn ang="0">
                <a:pos x="115" y="168"/>
              </a:cxn>
              <a:cxn ang="0">
                <a:pos x="62" y="83"/>
              </a:cxn>
              <a:cxn ang="0">
                <a:pos x="19" y="43"/>
              </a:cxn>
              <a:cxn ang="0">
                <a:pos x="20" y="8"/>
              </a:cxn>
            </a:cxnLst>
            <a:rect l="0" t="0" r="r" b="b"/>
            <a:pathLst>
              <a:path w="255" h="266">
                <a:moveTo>
                  <a:pt x="20" y="8"/>
                </a:moveTo>
                <a:cubicBezTo>
                  <a:pt x="20" y="8"/>
                  <a:pt x="60" y="36"/>
                  <a:pt x="68" y="43"/>
                </a:cubicBezTo>
                <a:cubicBezTo>
                  <a:pt x="75" y="50"/>
                  <a:pt x="86" y="83"/>
                  <a:pt x="105" y="95"/>
                </a:cubicBezTo>
                <a:cubicBezTo>
                  <a:pt x="124" y="106"/>
                  <a:pt x="144" y="123"/>
                  <a:pt x="152" y="128"/>
                </a:cubicBezTo>
                <a:cubicBezTo>
                  <a:pt x="161" y="132"/>
                  <a:pt x="158" y="128"/>
                  <a:pt x="170" y="142"/>
                </a:cubicBezTo>
                <a:cubicBezTo>
                  <a:pt x="181" y="156"/>
                  <a:pt x="197" y="176"/>
                  <a:pt x="203" y="181"/>
                </a:cubicBezTo>
                <a:cubicBezTo>
                  <a:pt x="209" y="185"/>
                  <a:pt x="226" y="194"/>
                  <a:pt x="230" y="208"/>
                </a:cubicBezTo>
                <a:cubicBezTo>
                  <a:pt x="235" y="222"/>
                  <a:pt x="255" y="263"/>
                  <a:pt x="232" y="264"/>
                </a:cubicBezTo>
                <a:cubicBezTo>
                  <a:pt x="209" y="266"/>
                  <a:pt x="180" y="254"/>
                  <a:pt x="167" y="247"/>
                </a:cubicBezTo>
                <a:cubicBezTo>
                  <a:pt x="154" y="240"/>
                  <a:pt x="119" y="175"/>
                  <a:pt x="115" y="168"/>
                </a:cubicBezTo>
                <a:cubicBezTo>
                  <a:pt x="111" y="161"/>
                  <a:pt x="68" y="89"/>
                  <a:pt x="62" y="83"/>
                </a:cubicBezTo>
                <a:cubicBezTo>
                  <a:pt x="56" y="77"/>
                  <a:pt x="23" y="50"/>
                  <a:pt x="19" y="43"/>
                </a:cubicBezTo>
                <a:cubicBezTo>
                  <a:pt x="14" y="36"/>
                  <a:pt x="0" y="0"/>
                  <a:pt x="20" y="8"/>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8" name="Freeform 48">
            <a:extLst>
              <a:ext uri="{FF2B5EF4-FFF2-40B4-BE49-F238E27FC236}">
                <a16:creationId xmlns:a16="http://schemas.microsoft.com/office/drawing/2014/main" id="{D9D175EA-394A-FA4F-8DD3-E9FF57F7539F}"/>
              </a:ext>
            </a:extLst>
          </p:cNvPr>
          <p:cNvSpPr>
            <a:spLocks/>
          </p:cNvSpPr>
          <p:nvPr/>
        </p:nvSpPr>
        <p:spPr bwMode="auto">
          <a:xfrm>
            <a:off x="7547357" y="4990056"/>
            <a:ext cx="176730" cy="53891"/>
          </a:xfrm>
          <a:custGeom>
            <a:avLst/>
            <a:gdLst/>
            <a:ahLst/>
            <a:cxnLst>
              <a:cxn ang="0">
                <a:pos x="3" y="21"/>
              </a:cxn>
              <a:cxn ang="0">
                <a:pos x="50" y="38"/>
              </a:cxn>
              <a:cxn ang="0">
                <a:pos x="89" y="59"/>
              </a:cxn>
              <a:cxn ang="0">
                <a:pos x="152" y="59"/>
              </a:cxn>
              <a:cxn ang="0">
                <a:pos x="188" y="45"/>
              </a:cxn>
              <a:cxn ang="0">
                <a:pos x="128" y="26"/>
              </a:cxn>
              <a:cxn ang="0">
                <a:pos x="93" y="21"/>
              </a:cxn>
              <a:cxn ang="0">
                <a:pos x="40" y="16"/>
              </a:cxn>
              <a:cxn ang="0">
                <a:pos x="3" y="21"/>
              </a:cxn>
            </a:cxnLst>
            <a:rect l="0" t="0" r="r" b="b"/>
            <a:pathLst>
              <a:path w="194" h="59">
                <a:moveTo>
                  <a:pt x="3" y="21"/>
                </a:moveTo>
                <a:cubicBezTo>
                  <a:pt x="3" y="21"/>
                  <a:pt x="31" y="35"/>
                  <a:pt x="50" y="38"/>
                </a:cubicBezTo>
                <a:cubicBezTo>
                  <a:pt x="69" y="41"/>
                  <a:pt x="70" y="59"/>
                  <a:pt x="89" y="59"/>
                </a:cubicBezTo>
                <a:cubicBezTo>
                  <a:pt x="152" y="59"/>
                  <a:pt x="152" y="59"/>
                  <a:pt x="152" y="59"/>
                </a:cubicBezTo>
                <a:cubicBezTo>
                  <a:pt x="171" y="59"/>
                  <a:pt x="194" y="49"/>
                  <a:pt x="188" y="45"/>
                </a:cubicBezTo>
                <a:cubicBezTo>
                  <a:pt x="183" y="41"/>
                  <a:pt x="134" y="29"/>
                  <a:pt x="128" y="26"/>
                </a:cubicBezTo>
                <a:cubicBezTo>
                  <a:pt x="122" y="23"/>
                  <a:pt x="103" y="22"/>
                  <a:pt x="93" y="21"/>
                </a:cubicBezTo>
                <a:cubicBezTo>
                  <a:pt x="83" y="19"/>
                  <a:pt x="47" y="19"/>
                  <a:pt x="40" y="16"/>
                </a:cubicBezTo>
                <a:cubicBezTo>
                  <a:pt x="33" y="13"/>
                  <a:pt x="0" y="0"/>
                  <a:pt x="3" y="21"/>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19" name="Freeform 49">
            <a:extLst>
              <a:ext uri="{FF2B5EF4-FFF2-40B4-BE49-F238E27FC236}">
                <a16:creationId xmlns:a16="http://schemas.microsoft.com/office/drawing/2014/main" id="{8F9B05F3-0F2D-0C4D-8FE6-0C454BB92C85}"/>
              </a:ext>
            </a:extLst>
          </p:cNvPr>
          <p:cNvSpPr>
            <a:spLocks/>
          </p:cNvSpPr>
          <p:nvPr/>
        </p:nvSpPr>
        <p:spPr bwMode="auto">
          <a:xfrm>
            <a:off x="7607588" y="4703166"/>
            <a:ext cx="213978" cy="241716"/>
          </a:xfrm>
          <a:custGeom>
            <a:avLst/>
            <a:gdLst/>
            <a:ahLst/>
            <a:cxnLst>
              <a:cxn ang="0">
                <a:pos x="10" y="150"/>
              </a:cxn>
              <a:cxn ang="0">
                <a:pos x="48" y="144"/>
              </a:cxn>
              <a:cxn ang="0">
                <a:pos x="84" y="108"/>
              </a:cxn>
              <a:cxn ang="0">
                <a:pos x="135" y="81"/>
              </a:cxn>
              <a:cxn ang="0">
                <a:pos x="173" y="44"/>
              </a:cxn>
              <a:cxn ang="0">
                <a:pos x="180" y="9"/>
              </a:cxn>
              <a:cxn ang="0">
                <a:pos x="192" y="54"/>
              </a:cxn>
              <a:cxn ang="0">
                <a:pos x="227" y="72"/>
              </a:cxn>
              <a:cxn ang="0">
                <a:pos x="190" y="98"/>
              </a:cxn>
              <a:cxn ang="0">
                <a:pos x="193" y="134"/>
              </a:cxn>
              <a:cxn ang="0">
                <a:pos x="200" y="163"/>
              </a:cxn>
              <a:cxn ang="0">
                <a:pos x="181" y="197"/>
              </a:cxn>
              <a:cxn ang="0">
                <a:pos x="163" y="235"/>
              </a:cxn>
              <a:cxn ang="0">
                <a:pos x="143" y="266"/>
              </a:cxn>
              <a:cxn ang="0">
                <a:pos x="108" y="258"/>
              </a:cxn>
              <a:cxn ang="0">
                <a:pos x="82" y="262"/>
              </a:cxn>
              <a:cxn ang="0">
                <a:pos x="65" y="262"/>
              </a:cxn>
              <a:cxn ang="0">
                <a:pos x="56" y="245"/>
              </a:cxn>
              <a:cxn ang="0">
                <a:pos x="39" y="249"/>
              </a:cxn>
              <a:cxn ang="0">
                <a:pos x="27" y="249"/>
              </a:cxn>
              <a:cxn ang="0">
                <a:pos x="22" y="217"/>
              </a:cxn>
              <a:cxn ang="0">
                <a:pos x="7" y="209"/>
              </a:cxn>
              <a:cxn ang="0">
                <a:pos x="0" y="180"/>
              </a:cxn>
              <a:cxn ang="0">
                <a:pos x="10" y="150"/>
              </a:cxn>
            </a:cxnLst>
            <a:rect l="0" t="0" r="r" b="b"/>
            <a:pathLst>
              <a:path w="235" h="266">
                <a:moveTo>
                  <a:pt x="10" y="150"/>
                </a:moveTo>
                <a:cubicBezTo>
                  <a:pt x="20" y="148"/>
                  <a:pt x="45" y="153"/>
                  <a:pt x="48" y="144"/>
                </a:cubicBezTo>
                <a:cubicBezTo>
                  <a:pt x="50" y="135"/>
                  <a:pt x="69" y="117"/>
                  <a:pt x="84" y="108"/>
                </a:cubicBezTo>
                <a:cubicBezTo>
                  <a:pt x="98" y="100"/>
                  <a:pt x="130" y="84"/>
                  <a:pt x="135" y="81"/>
                </a:cubicBezTo>
                <a:cubicBezTo>
                  <a:pt x="141" y="78"/>
                  <a:pt x="177" y="54"/>
                  <a:pt x="173" y="44"/>
                </a:cubicBezTo>
                <a:cubicBezTo>
                  <a:pt x="168" y="33"/>
                  <a:pt x="171" y="0"/>
                  <a:pt x="180" y="9"/>
                </a:cubicBezTo>
                <a:cubicBezTo>
                  <a:pt x="189" y="18"/>
                  <a:pt x="184" y="46"/>
                  <a:pt x="192" y="54"/>
                </a:cubicBezTo>
                <a:cubicBezTo>
                  <a:pt x="199" y="61"/>
                  <a:pt x="235" y="62"/>
                  <a:pt x="227" y="72"/>
                </a:cubicBezTo>
                <a:cubicBezTo>
                  <a:pt x="220" y="82"/>
                  <a:pt x="193" y="87"/>
                  <a:pt x="190" y="98"/>
                </a:cubicBezTo>
                <a:cubicBezTo>
                  <a:pt x="187" y="110"/>
                  <a:pt x="183" y="125"/>
                  <a:pt x="193" y="134"/>
                </a:cubicBezTo>
                <a:cubicBezTo>
                  <a:pt x="203" y="143"/>
                  <a:pt x="212" y="153"/>
                  <a:pt x="200" y="163"/>
                </a:cubicBezTo>
                <a:cubicBezTo>
                  <a:pt x="189" y="173"/>
                  <a:pt x="186" y="183"/>
                  <a:pt x="181" y="197"/>
                </a:cubicBezTo>
                <a:cubicBezTo>
                  <a:pt x="177" y="212"/>
                  <a:pt x="168" y="222"/>
                  <a:pt x="163" y="235"/>
                </a:cubicBezTo>
                <a:cubicBezTo>
                  <a:pt x="157" y="248"/>
                  <a:pt x="151" y="266"/>
                  <a:pt x="143" y="266"/>
                </a:cubicBezTo>
                <a:cubicBezTo>
                  <a:pt x="134" y="266"/>
                  <a:pt x="117" y="259"/>
                  <a:pt x="108" y="258"/>
                </a:cubicBezTo>
                <a:cubicBezTo>
                  <a:pt x="99" y="256"/>
                  <a:pt x="88" y="260"/>
                  <a:pt x="82" y="262"/>
                </a:cubicBezTo>
                <a:cubicBezTo>
                  <a:pt x="76" y="263"/>
                  <a:pt x="66" y="266"/>
                  <a:pt x="65" y="262"/>
                </a:cubicBezTo>
                <a:cubicBezTo>
                  <a:pt x="63" y="258"/>
                  <a:pt x="61" y="242"/>
                  <a:pt x="56" y="245"/>
                </a:cubicBezTo>
                <a:cubicBezTo>
                  <a:pt x="52" y="248"/>
                  <a:pt x="39" y="249"/>
                  <a:pt x="39" y="249"/>
                </a:cubicBezTo>
                <a:cubicBezTo>
                  <a:pt x="27" y="249"/>
                  <a:pt x="27" y="249"/>
                  <a:pt x="27" y="249"/>
                </a:cubicBezTo>
                <a:cubicBezTo>
                  <a:pt x="22" y="217"/>
                  <a:pt x="22" y="217"/>
                  <a:pt x="22" y="217"/>
                </a:cubicBezTo>
                <a:cubicBezTo>
                  <a:pt x="7" y="209"/>
                  <a:pt x="7" y="209"/>
                  <a:pt x="7" y="209"/>
                </a:cubicBezTo>
                <a:cubicBezTo>
                  <a:pt x="0" y="180"/>
                  <a:pt x="0" y="180"/>
                  <a:pt x="0" y="180"/>
                </a:cubicBezTo>
                <a:cubicBezTo>
                  <a:pt x="0" y="180"/>
                  <a:pt x="0" y="151"/>
                  <a:pt x="10" y="150"/>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0" name="Freeform 50">
            <a:extLst>
              <a:ext uri="{FF2B5EF4-FFF2-40B4-BE49-F238E27FC236}">
                <a16:creationId xmlns:a16="http://schemas.microsoft.com/office/drawing/2014/main" id="{AD7E48A4-D2A4-9247-8E67-5F795D913314}"/>
              </a:ext>
            </a:extLst>
          </p:cNvPr>
          <p:cNvSpPr>
            <a:spLocks/>
          </p:cNvSpPr>
          <p:nvPr/>
        </p:nvSpPr>
        <p:spPr bwMode="auto">
          <a:xfrm>
            <a:off x="7810471" y="4882274"/>
            <a:ext cx="81629" cy="114914"/>
          </a:xfrm>
          <a:custGeom>
            <a:avLst/>
            <a:gdLst/>
            <a:ahLst/>
            <a:cxnLst>
              <a:cxn ang="0">
                <a:pos x="13" y="20"/>
              </a:cxn>
              <a:cxn ang="0">
                <a:pos x="0" y="59"/>
              </a:cxn>
              <a:cxn ang="0">
                <a:pos x="12" y="109"/>
              </a:cxn>
              <a:cxn ang="0">
                <a:pos x="26" y="127"/>
              </a:cxn>
              <a:cxn ang="0">
                <a:pos x="20" y="88"/>
              </a:cxn>
              <a:cxn ang="0">
                <a:pos x="29" y="55"/>
              </a:cxn>
              <a:cxn ang="0">
                <a:pos x="43" y="59"/>
              </a:cxn>
              <a:cxn ang="0">
                <a:pos x="56" y="94"/>
              </a:cxn>
              <a:cxn ang="0">
                <a:pos x="79" y="102"/>
              </a:cxn>
              <a:cxn ang="0">
                <a:pos x="89" y="96"/>
              </a:cxn>
              <a:cxn ang="0">
                <a:pos x="69" y="75"/>
              </a:cxn>
              <a:cxn ang="0">
                <a:pos x="58" y="52"/>
              </a:cxn>
              <a:cxn ang="0">
                <a:pos x="52" y="36"/>
              </a:cxn>
              <a:cxn ang="0">
                <a:pos x="75" y="23"/>
              </a:cxn>
              <a:cxn ang="0">
                <a:pos x="62" y="13"/>
              </a:cxn>
              <a:cxn ang="0">
                <a:pos x="32" y="20"/>
              </a:cxn>
              <a:cxn ang="0">
                <a:pos x="28" y="0"/>
              </a:cxn>
              <a:cxn ang="0">
                <a:pos x="13" y="20"/>
              </a:cxn>
            </a:cxnLst>
            <a:rect l="0" t="0" r="r" b="b"/>
            <a:pathLst>
              <a:path w="89" h="127">
                <a:moveTo>
                  <a:pt x="13" y="20"/>
                </a:moveTo>
                <a:cubicBezTo>
                  <a:pt x="13" y="20"/>
                  <a:pt x="0" y="55"/>
                  <a:pt x="0" y="59"/>
                </a:cubicBezTo>
                <a:cubicBezTo>
                  <a:pt x="0" y="63"/>
                  <a:pt x="12" y="109"/>
                  <a:pt x="12" y="109"/>
                </a:cubicBezTo>
                <a:cubicBezTo>
                  <a:pt x="26" y="127"/>
                  <a:pt x="26" y="127"/>
                  <a:pt x="26" y="127"/>
                </a:cubicBezTo>
                <a:cubicBezTo>
                  <a:pt x="26" y="127"/>
                  <a:pt x="22" y="94"/>
                  <a:pt x="20" y="88"/>
                </a:cubicBezTo>
                <a:cubicBezTo>
                  <a:pt x="19" y="82"/>
                  <a:pt x="19" y="59"/>
                  <a:pt x="29" y="55"/>
                </a:cubicBezTo>
                <a:cubicBezTo>
                  <a:pt x="39" y="51"/>
                  <a:pt x="39" y="53"/>
                  <a:pt x="43" y="59"/>
                </a:cubicBezTo>
                <a:cubicBezTo>
                  <a:pt x="48" y="65"/>
                  <a:pt x="52" y="85"/>
                  <a:pt x="56" y="94"/>
                </a:cubicBezTo>
                <a:cubicBezTo>
                  <a:pt x="61" y="102"/>
                  <a:pt x="75" y="101"/>
                  <a:pt x="79" y="102"/>
                </a:cubicBezTo>
                <a:cubicBezTo>
                  <a:pt x="84" y="104"/>
                  <a:pt x="89" y="96"/>
                  <a:pt x="89" y="96"/>
                </a:cubicBezTo>
                <a:cubicBezTo>
                  <a:pt x="69" y="75"/>
                  <a:pt x="69" y="75"/>
                  <a:pt x="69" y="75"/>
                </a:cubicBezTo>
                <a:cubicBezTo>
                  <a:pt x="69" y="75"/>
                  <a:pt x="62" y="59"/>
                  <a:pt x="58" y="52"/>
                </a:cubicBezTo>
                <a:cubicBezTo>
                  <a:pt x="53" y="45"/>
                  <a:pt x="52" y="36"/>
                  <a:pt x="52" y="36"/>
                </a:cubicBezTo>
                <a:cubicBezTo>
                  <a:pt x="75" y="23"/>
                  <a:pt x="75" y="23"/>
                  <a:pt x="75" y="23"/>
                </a:cubicBezTo>
                <a:cubicBezTo>
                  <a:pt x="62" y="13"/>
                  <a:pt x="62" y="13"/>
                  <a:pt x="62" y="13"/>
                </a:cubicBezTo>
                <a:cubicBezTo>
                  <a:pt x="62" y="13"/>
                  <a:pt x="32" y="26"/>
                  <a:pt x="32" y="20"/>
                </a:cubicBezTo>
                <a:cubicBezTo>
                  <a:pt x="32" y="15"/>
                  <a:pt x="28" y="0"/>
                  <a:pt x="28" y="0"/>
                </a:cubicBezTo>
                <a:lnTo>
                  <a:pt x="13" y="20"/>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1" name="Freeform 51">
            <a:extLst>
              <a:ext uri="{FF2B5EF4-FFF2-40B4-BE49-F238E27FC236}">
                <a16:creationId xmlns:a16="http://schemas.microsoft.com/office/drawing/2014/main" id="{41B6FB9B-9775-8A40-9B26-D0F399CCB369}"/>
              </a:ext>
            </a:extLst>
          </p:cNvPr>
          <p:cNvSpPr>
            <a:spLocks/>
          </p:cNvSpPr>
          <p:nvPr/>
        </p:nvSpPr>
        <p:spPr bwMode="auto">
          <a:xfrm>
            <a:off x="7837417" y="5039191"/>
            <a:ext cx="49928" cy="19020"/>
          </a:xfrm>
          <a:custGeom>
            <a:avLst/>
            <a:gdLst/>
            <a:ahLst/>
            <a:cxnLst>
              <a:cxn ang="0">
                <a:pos x="9" y="7"/>
              </a:cxn>
              <a:cxn ang="0">
                <a:pos x="49" y="5"/>
              </a:cxn>
              <a:cxn ang="0">
                <a:pos x="50" y="21"/>
              </a:cxn>
              <a:cxn ang="0">
                <a:pos x="19" y="20"/>
              </a:cxn>
              <a:cxn ang="0">
                <a:pos x="9" y="7"/>
              </a:cxn>
            </a:cxnLst>
            <a:rect l="0" t="0" r="r" b="b"/>
            <a:pathLst>
              <a:path w="55" h="21">
                <a:moveTo>
                  <a:pt x="9" y="7"/>
                </a:moveTo>
                <a:cubicBezTo>
                  <a:pt x="9" y="7"/>
                  <a:pt x="43" y="0"/>
                  <a:pt x="49" y="5"/>
                </a:cubicBezTo>
                <a:cubicBezTo>
                  <a:pt x="55" y="11"/>
                  <a:pt x="50" y="21"/>
                  <a:pt x="50" y="21"/>
                </a:cubicBezTo>
                <a:cubicBezTo>
                  <a:pt x="50" y="21"/>
                  <a:pt x="24" y="20"/>
                  <a:pt x="19" y="20"/>
                </a:cubicBezTo>
                <a:cubicBezTo>
                  <a:pt x="13" y="20"/>
                  <a:pt x="0" y="10"/>
                  <a:pt x="9" y="7"/>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2" name="Freeform 52">
            <a:extLst>
              <a:ext uri="{FF2B5EF4-FFF2-40B4-BE49-F238E27FC236}">
                <a16:creationId xmlns:a16="http://schemas.microsoft.com/office/drawing/2014/main" id="{9C48677D-4B70-6B42-A4CE-B29C60DE5FED}"/>
              </a:ext>
            </a:extLst>
          </p:cNvPr>
          <p:cNvSpPr>
            <a:spLocks/>
          </p:cNvSpPr>
          <p:nvPr/>
        </p:nvSpPr>
        <p:spPr bwMode="auto">
          <a:xfrm>
            <a:off x="7803339" y="5070099"/>
            <a:ext cx="46758" cy="18228"/>
          </a:xfrm>
          <a:custGeom>
            <a:avLst/>
            <a:gdLst/>
            <a:ahLst/>
            <a:cxnLst>
              <a:cxn ang="0">
                <a:pos x="18" y="0"/>
              </a:cxn>
              <a:cxn ang="0">
                <a:pos x="47" y="3"/>
              </a:cxn>
              <a:cxn ang="0">
                <a:pos x="51" y="20"/>
              </a:cxn>
              <a:cxn ang="0">
                <a:pos x="27" y="16"/>
              </a:cxn>
              <a:cxn ang="0">
                <a:pos x="18" y="0"/>
              </a:cxn>
            </a:cxnLst>
            <a:rect l="0" t="0" r="r" b="b"/>
            <a:pathLst>
              <a:path w="51" h="20">
                <a:moveTo>
                  <a:pt x="18" y="0"/>
                </a:moveTo>
                <a:cubicBezTo>
                  <a:pt x="23" y="0"/>
                  <a:pt x="43" y="0"/>
                  <a:pt x="47" y="3"/>
                </a:cubicBezTo>
                <a:cubicBezTo>
                  <a:pt x="51" y="6"/>
                  <a:pt x="51" y="20"/>
                  <a:pt x="51" y="20"/>
                </a:cubicBezTo>
                <a:cubicBezTo>
                  <a:pt x="51" y="20"/>
                  <a:pt x="31" y="20"/>
                  <a:pt x="27" y="16"/>
                </a:cubicBezTo>
                <a:cubicBezTo>
                  <a:pt x="23" y="12"/>
                  <a:pt x="0" y="1"/>
                  <a:pt x="18" y="0"/>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3" name="Freeform 53">
            <a:extLst>
              <a:ext uri="{FF2B5EF4-FFF2-40B4-BE49-F238E27FC236}">
                <a16:creationId xmlns:a16="http://schemas.microsoft.com/office/drawing/2014/main" id="{07D2EA9D-BB6C-D041-8C85-1CC2157147EE}"/>
              </a:ext>
            </a:extLst>
          </p:cNvPr>
          <p:cNvSpPr>
            <a:spLocks/>
          </p:cNvSpPr>
          <p:nvPr/>
        </p:nvSpPr>
        <p:spPr bwMode="auto">
          <a:xfrm>
            <a:off x="7873080" y="5057419"/>
            <a:ext cx="80044" cy="34078"/>
          </a:xfrm>
          <a:custGeom>
            <a:avLst/>
            <a:gdLst/>
            <a:ahLst/>
            <a:cxnLst>
              <a:cxn ang="0">
                <a:pos x="44" y="11"/>
              </a:cxn>
              <a:cxn ang="0">
                <a:pos x="82" y="0"/>
              </a:cxn>
              <a:cxn ang="0">
                <a:pos x="82" y="17"/>
              </a:cxn>
              <a:cxn ang="0">
                <a:pos x="57" y="27"/>
              </a:cxn>
              <a:cxn ang="0">
                <a:pos x="11" y="33"/>
              </a:cxn>
              <a:cxn ang="0">
                <a:pos x="42" y="21"/>
              </a:cxn>
              <a:cxn ang="0">
                <a:pos x="44" y="11"/>
              </a:cxn>
            </a:cxnLst>
            <a:rect l="0" t="0" r="r" b="b"/>
            <a:pathLst>
              <a:path w="88" h="37">
                <a:moveTo>
                  <a:pt x="44" y="11"/>
                </a:moveTo>
                <a:cubicBezTo>
                  <a:pt x="44" y="11"/>
                  <a:pt x="76" y="0"/>
                  <a:pt x="82" y="0"/>
                </a:cubicBezTo>
                <a:cubicBezTo>
                  <a:pt x="88" y="0"/>
                  <a:pt x="86" y="15"/>
                  <a:pt x="82" y="17"/>
                </a:cubicBezTo>
                <a:cubicBezTo>
                  <a:pt x="78" y="18"/>
                  <a:pt x="57" y="27"/>
                  <a:pt x="57" y="27"/>
                </a:cubicBezTo>
                <a:cubicBezTo>
                  <a:pt x="57" y="27"/>
                  <a:pt x="0" y="37"/>
                  <a:pt x="11" y="33"/>
                </a:cubicBezTo>
                <a:cubicBezTo>
                  <a:pt x="23" y="28"/>
                  <a:pt x="42" y="21"/>
                  <a:pt x="42" y="21"/>
                </a:cubicBezTo>
                <a:lnTo>
                  <a:pt x="44" y="11"/>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4" name="Freeform 54">
            <a:extLst>
              <a:ext uri="{FF2B5EF4-FFF2-40B4-BE49-F238E27FC236}">
                <a16:creationId xmlns:a16="http://schemas.microsoft.com/office/drawing/2014/main" id="{C346A3D5-2566-8349-93DA-E045D07FA5D5}"/>
              </a:ext>
            </a:extLst>
          </p:cNvPr>
          <p:cNvSpPr>
            <a:spLocks/>
          </p:cNvSpPr>
          <p:nvPr/>
        </p:nvSpPr>
        <p:spPr bwMode="auto">
          <a:xfrm>
            <a:off x="7846927" y="4845819"/>
            <a:ext cx="64986" cy="19813"/>
          </a:xfrm>
          <a:custGeom>
            <a:avLst/>
            <a:gdLst/>
            <a:ahLst/>
            <a:cxnLst>
              <a:cxn ang="0">
                <a:pos x="9" y="9"/>
              </a:cxn>
              <a:cxn ang="0">
                <a:pos x="37" y="17"/>
              </a:cxn>
              <a:cxn ang="0">
                <a:pos x="61" y="22"/>
              </a:cxn>
              <a:cxn ang="0">
                <a:pos x="71" y="12"/>
              </a:cxn>
              <a:cxn ang="0">
                <a:pos x="48" y="4"/>
              </a:cxn>
              <a:cxn ang="0">
                <a:pos x="9" y="9"/>
              </a:cxn>
            </a:cxnLst>
            <a:rect l="0" t="0" r="r" b="b"/>
            <a:pathLst>
              <a:path w="71" h="22">
                <a:moveTo>
                  <a:pt x="9" y="9"/>
                </a:moveTo>
                <a:cubicBezTo>
                  <a:pt x="9" y="9"/>
                  <a:pt x="32" y="17"/>
                  <a:pt x="37" y="17"/>
                </a:cubicBezTo>
                <a:cubicBezTo>
                  <a:pt x="41" y="17"/>
                  <a:pt x="57" y="22"/>
                  <a:pt x="61" y="22"/>
                </a:cubicBezTo>
                <a:cubicBezTo>
                  <a:pt x="65" y="22"/>
                  <a:pt x="71" y="16"/>
                  <a:pt x="71" y="12"/>
                </a:cubicBezTo>
                <a:cubicBezTo>
                  <a:pt x="71" y="7"/>
                  <a:pt x="54" y="6"/>
                  <a:pt x="48" y="4"/>
                </a:cubicBezTo>
                <a:cubicBezTo>
                  <a:pt x="42" y="3"/>
                  <a:pt x="0" y="0"/>
                  <a:pt x="9" y="9"/>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5" name="Freeform 55">
            <a:extLst>
              <a:ext uri="{FF2B5EF4-FFF2-40B4-BE49-F238E27FC236}">
                <a16:creationId xmlns:a16="http://schemas.microsoft.com/office/drawing/2014/main" id="{40910FBA-644D-6449-9817-704BA90AC6F4}"/>
              </a:ext>
            </a:extLst>
          </p:cNvPr>
          <p:cNvSpPr>
            <a:spLocks/>
          </p:cNvSpPr>
          <p:nvPr/>
        </p:nvSpPr>
        <p:spPr bwMode="auto">
          <a:xfrm>
            <a:off x="7819189" y="4482848"/>
            <a:ext cx="59438" cy="110952"/>
          </a:xfrm>
          <a:custGeom>
            <a:avLst/>
            <a:gdLst/>
            <a:ahLst/>
            <a:cxnLst>
              <a:cxn ang="0">
                <a:pos x="30" y="11"/>
              </a:cxn>
              <a:cxn ang="0">
                <a:pos x="17" y="51"/>
              </a:cxn>
              <a:cxn ang="0">
                <a:pos x="3" y="62"/>
              </a:cxn>
              <a:cxn ang="0">
                <a:pos x="19" y="89"/>
              </a:cxn>
              <a:cxn ang="0">
                <a:pos x="27" y="113"/>
              </a:cxn>
              <a:cxn ang="0">
                <a:pos x="44" y="112"/>
              </a:cxn>
              <a:cxn ang="0">
                <a:pos x="42" y="74"/>
              </a:cxn>
              <a:cxn ang="0">
                <a:pos x="59" y="46"/>
              </a:cxn>
              <a:cxn ang="0">
                <a:pos x="60" y="7"/>
              </a:cxn>
              <a:cxn ang="0">
                <a:pos x="43" y="6"/>
              </a:cxn>
              <a:cxn ang="0">
                <a:pos x="30" y="11"/>
              </a:cxn>
            </a:cxnLst>
            <a:rect l="0" t="0" r="r" b="b"/>
            <a:pathLst>
              <a:path w="65" h="122">
                <a:moveTo>
                  <a:pt x="30" y="11"/>
                </a:moveTo>
                <a:cubicBezTo>
                  <a:pt x="30" y="11"/>
                  <a:pt x="23" y="50"/>
                  <a:pt x="17" y="51"/>
                </a:cubicBezTo>
                <a:cubicBezTo>
                  <a:pt x="11" y="53"/>
                  <a:pt x="0" y="54"/>
                  <a:pt x="3" y="62"/>
                </a:cubicBezTo>
                <a:cubicBezTo>
                  <a:pt x="6" y="69"/>
                  <a:pt x="17" y="85"/>
                  <a:pt x="19" y="89"/>
                </a:cubicBezTo>
                <a:cubicBezTo>
                  <a:pt x="20" y="93"/>
                  <a:pt x="27" y="113"/>
                  <a:pt x="27" y="113"/>
                </a:cubicBezTo>
                <a:cubicBezTo>
                  <a:pt x="27" y="113"/>
                  <a:pt x="44" y="122"/>
                  <a:pt x="44" y="112"/>
                </a:cubicBezTo>
                <a:cubicBezTo>
                  <a:pt x="44" y="102"/>
                  <a:pt x="42" y="74"/>
                  <a:pt x="42" y="74"/>
                </a:cubicBezTo>
                <a:cubicBezTo>
                  <a:pt x="42" y="74"/>
                  <a:pt x="53" y="50"/>
                  <a:pt x="59" y="46"/>
                </a:cubicBezTo>
                <a:cubicBezTo>
                  <a:pt x="65" y="41"/>
                  <a:pt x="60" y="11"/>
                  <a:pt x="60" y="7"/>
                </a:cubicBezTo>
                <a:cubicBezTo>
                  <a:pt x="60" y="3"/>
                  <a:pt x="43" y="6"/>
                  <a:pt x="43" y="6"/>
                </a:cubicBezTo>
                <a:cubicBezTo>
                  <a:pt x="43" y="6"/>
                  <a:pt x="26" y="0"/>
                  <a:pt x="30" y="11"/>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6" name="Freeform 56">
            <a:extLst>
              <a:ext uri="{FF2B5EF4-FFF2-40B4-BE49-F238E27FC236}">
                <a16:creationId xmlns:a16="http://schemas.microsoft.com/office/drawing/2014/main" id="{78D6F463-7008-1A41-9CE7-94E000434BF7}"/>
              </a:ext>
            </a:extLst>
          </p:cNvPr>
          <p:cNvSpPr>
            <a:spLocks/>
          </p:cNvSpPr>
          <p:nvPr/>
        </p:nvSpPr>
        <p:spPr bwMode="auto">
          <a:xfrm>
            <a:off x="7873080" y="4562099"/>
            <a:ext cx="30908" cy="44381"/>
          </a:xfrm>
          <a:custGeom>
            <a:avLst/>
            <a:gdLst/>
            <a:ahLst/>
            <a:cxnLst>
              <a:cxn ang="0">
                <a:pos x="9" y="2"/>
              </a:cxn>
              <a:cxn ang="0">
                <a:pos x="29" y="6"/>
              </a:cxn>
              <a:cxn ang="0">
                <a:pos x="21" y="23"/>
              </a:cxn>
              <a:cxn ang="0">
                <a:pos x="17" y="48"/>
              </a:cxn>
              <a:cxn ang="0">
                <a:pos x="0" y="31"/>
              </a:cxn>
              <a:cxn ang="0">
                <a:pos x="9" y="2"/>
              </a:cxn>
            </a:cxnLst>
            <a:rect l="0" t="0" r="r" b="b"/>
            <a:pathLst>
              <a:path w="34" h="49">
                <a:moveTo>
                  <a:pt x="9" y="2"/>
                </a:moveTo>
                <a:cubicBezTo>
                  <a:pt x="9" y="2"/>
                  <a:pt x="23" y="0"/>
                  <a:pt x="29" y="6"/>
                </a:cubicBezTo>
                <a:cubicBezTo>
                  <a:pt x="34" y="12"/>
                  <a:pt x="23" y="19"/>
                  <a:pt x="21" y="23"/>
                </a:cubicBezTo>
                <a:cubicBezTo>
                  <a:pt x="20" y="28"/>
                  <a:pt x="23" y="46"/>
                  <a:pt x="17" y="48"/>
                </a:cubicBezTo>
                <a:cubicBezTo>
                  <a:pt x="11" y="49"/>
                  <a:pt x="0" y="31"/>
                  <a:pt x="0" y="31"/>
                </a:cubicBezTo>
                <a:lnTo>
                  <a:pt x="9" y="2"/>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7" name="Freeform 57">
            <a:extLst>
              <a:ext uri="{FF2B5EF4-FFF2-40B4-BE49-F238E27FC236}">
                <a16:creationId xmlns:a16="http://schemas.microsoft.com/office/drawing/2014/main" id="{37712E13-0EE5-0645-AAAF-929DDDE3C45B}"/>
              </a:ext>
            </a:extLst>
          </p:cNvPr>
          <p:cNvSpPr>
            <a:spLocks/>
          </p:cNvSpPr>
          <p:nvPr/>
        </p:nvSpPr>
        <p:spPr bwMode="auto">
          <a:xfrm>
            <a:off x="7833454" y="4596970"/>
            <a:ext cx="21398" cy="20605"/>
          </a:xfrm>
          <a:custGeom>
            <a:avLst/>
            <a:gdLst/>
            <a:ahLst/>
            <a:cxnLst>
              <a:cxn ang="0">
                <a:pos x="3" y="2"/>
              </a:cxn>
              <a:cxn ang="0">
                <a:pos x="0" y="16"/>
              </a:cxn>
              <a:cxn ang="0">
                <a:pos x="11" y="20"/>
              </a:cxn>
              <a:cxn ang="0">
                <a:pos x="23" y="13"/>
              </a:cxn>
              <a:cxn ang="0">
                <a:pos x="23" y="0"/>
              </a:cxn>
              <a:cxn ang="0">
                <a:pos x="3" y="2"/>
              </a:cxn>
            </a:cxnLst>
            <a:rect l="0" t="0" r="r" b="b"/>
            <a:pathLst>
              <a:path w="23" h="22">
                <a:moveTo>
                  <a:pt x="3" y="2"/>
                </a:moveTo>
                <a:cubicBezTo>
                  <a:pt x="0" y="16"/>
                  <a:pt x="0" y="16"/>
                  <a:pt x="0" y="16"/>
                </a:cubicBezTo>
                <a:cubicBezTo>
                  <a:pt x="0" y="16"/>
                  <a:pt x="5" y="22"/>
                  <a:pt x="11" y="20"/>
                </a:cubicBezTo>
                <a:cubicBezTo>
                  <a:pt x="17" y="19"/>
                  <a:pt x="23" y="13"/>
                  <a:pt x="23" y="13"/>
                </a:cubicBezTo>
                <a:cubicBezTo>
                  <a:pt x="23" y="0"/>
                  <a:pt x="23" y="0"/>
                  <a:pt x="23" y="0"/>
                </a:cubicBezTo>
                <a:lnTo>
                  <a:pt x="3" y="2"/>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8" name="Freeform 58">
            <a:extLst>
              <a:ext uri="{FF2B5EF4-FFF2-40B4-BE49-F238E27FC236}">
                <a16:creationId xmlns:a16="http://schemas.microsoft.com/office/drawing/2014/main" id="{1138805F-9D4A-BC44-8174-A397860CDE8C}"/>
              </a:ext>
            </a:extLst>
          </p:cNvPr>
          <p:cNvSpPr>
            <a:spLocks/>
          </p:cNvSpPr>
          <p:nvPr/>
        </p:nvSpPr>
        <p:spPr bwMode="auto">
          <a:xfrm>
            <a:off x="7791451" y="4638180"/>
            <a:ext cx="48343" cy="50721"/>
          </a:xfrm>
          <a:custGeom>
            <a:avLst/>
            <a:gdLst/>
            <a:ahLst/>
            <a:cxnLst>
              <a:cxn ang="0">
                <a:pos x="25" y="0"/>
              </a:cxn>
              <a:cxn ang="0">
                <a:pos x="38" y="13"/>
              </a:cxn>
              <a:cxn ang="0">
                <a:pos x="46" y="24"/>
              </a:cxn>
              <a:cxn ang="0">
                <a:pos x="30" y="33"/>
              </a:cxn>
              <a:cxn ang="0">
                <a:pos x="0" y="56"/>
              </a:cxn>
              <a:cxn ang="0">
                <a:pos x="11" y="30"/>
              </a:cxn>
              <a:cxn ang="0">
                <a:pos x="25" y="0"/>
              </a:cxn>
            </a:cxnLst>
            <a:rect l="0" t="0" r="r" b="b"/>
            <a:pathLst>
              <a:path w="53" h="56">
                <a:moveTo>
                  <a:pt x="25" y="0"/>
                </a:moveTo>
                <a:cubicBezTo>
                  <a:pt x="25" y="0"/>
                  <a:pt x="31" y="13"/>
                  <a:pt x="38" y="13"/>
                </a:cubicBezTo>
                <a:cubicBezTo>
                  <a:pt x="46" y="13"/>
                  <a:pt x="53" y="23"/>
                  <a:pt x="46" y="24"/>
                </a:cubicBezTo>
                <a:cubicBezTo>
                  <a:pt x="38" y="26"/>
                  <a:pt x="30" y="33"/>
                  <a:pt x="30" y="33"/>
                </a:cubicBezTo>
                <a:cubicBezTo>
                  <a:pt x="0" y="56"/>
                  <a:pt x="0" y="56"/>
                  <a:pt x="0" y="56"/>
                </a:cubicBezTo>
                <a:cubicBezTo>
                  <a:pt x="11" y="30"/>
                  <a:pt x="11" y="30"/>
                  <a:pt x="11" y="30"/>
                </a:cubicBezTo>
                <a:lnTo>
                  <a:pt x="25" y="0"/>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29" name="Freeform 59">
            <a:extLst>
              <a:ext uri="{FF2B5EF4-FFF2-40B4-BE49-F238E27FC236}">
                <a16:creationId xmlns:a16="http://schemas.microsoft.com/office/drawing/2014/main" id="{293D23DD-B786-834E-B53D-08BBEE5F126D}"/>
              </a:ext>
            </a:extLst>
          </p:cNvPr>
          <p:cNvSpPr>
            <a:spLocks/>
          </p:cNvSpPr>
          <p:nvPr/>
        </p:nvSpPr>
        <p:spPr bwMode="auto">
          <a:xfrm>
            <a:off x="7852474" y="4592215"/>
            <a:ext cx="112537" cy="161672"/>
          </a:xfrm>
          <a:custGeom>
            <a:avLst/>
            <a:gdLst/>
            <a:ahLst/>
            <a:cxnLst>
              <a:cxn ang="0">
                <a:pos x="20" y="28"/>
              </a:cxn>
              <a:cxn ang="0">
                <a:pos x="38" y="38"/>
              </a:cxn>
              <a:cxn ang="0">
                <a:pos x="51" y="51"/>
              </a:cxn>
              <a:cxn ang="0">
                <a:pos x="72" y="43"/>
              </a:cxn>
              <a:cxn ang="0">
                <a:pos x="71" y="31"/>
              </a:cxn>
              <a:cxn ang="0">
                <a:pos x="65" y="13"/>
              </a:cxn>
              <a:cxn ang="0">
                <a:pos x="82" y="2"/>
              </a:cxn>
              <a:cxn ang="0">
                <a:pos x="94" y="13"/>
              </a:cxn>
              <a:cxn ang="0">
                <a:pos x="94" y="33"/>
              </a:cxn>
              <a:cxn ang="0">
                <a:pos x="107" y="43"/>
              </a:cxn>
              <a:cxn ang="0">
                <a:pos x="98" y="61"/>
              </a:cxn>
              <a:cxn ang="0">
                <a:pos x="79" y="75"/>
              </a:cxn>
              <a:cxn ang="0">
                <a:pos x="65" y="82"/>
              </a:cxn>
              <a:cxn ang="0">
                <a:pos x="66" y="110"/>
              </a:cxn>
              <a:cxn ang="0">
                <a:pos x="84" y="108"/>
              </a:cxn>
              <a:cxn ang="0">
                <a:pos x="97" y="85"/>
              </a:cxn>
              <a:cxn ang="0">
                <a:pos x="110" y="89"/>
              </a:cxn>
              <a:cxn ang="0">
                <a:pos x="110" y="112"/>
              </a:cxn>
              <a:cxn ang="0">
                <a:pos x="123" y="130"/>
              </a:cxn>
              <a:cxn ang="0">
                <a:pos x="114" y="144"/>
              </a:cxn>
              <a:cxn ang="0">
                <a:pos x="98" y="151"/>
              </a:cxn>
              <a:cxn ang="0">
                <a:pos x="82" y="170"/>
              </a:cxn>
              <a:cxn ang="0">
                <a:pos x="71" y="135"/>
              </a:cxn>
              <a:cxn ang="0">
                <a:pos x="41" y="134"/>
              </a:cxn>
              <a:cxn ang="0">
                <a:pos x="26" y="158"/>
              </a:cxn>
              <a:cxn ang="0">
                <a:pos x="0" y="178"/>
              </a:cxn>
              <a:cxn ang="0">
                <a:pos x="9" y="156"/>
              </a:cxn>
              <a:cxn ang="0">
                <a:pos x="32" y="115"/>
              </a:cxn>
              <a:cxn ang="0">
                <a:pos x="46" y="89"/>
              </a:cxn>
              <a:cxn ang="0">
                <a:pos x="31" y="69"/>
              </a:cxn>
              <a:cxn ang="0">
                <a:pos x="13" y="56"/>
              </a:cxn>
              <a:cxn ang="0">
                <a:pos x="20" y="28"/>
              </a:cxn>
            </a:cxnLst>
            <a:rect l="0" t="0" r="r" b="b"/>
            <a:pathLst>
              <a:path w="123" h="178">
                <a:moveTo>
                  <a:pt x="20" y="28"/>
                </a:moveTo>
                <a:cubicBezTo>
                  <a:pt x="20" y="28"/>
                  <a:pt x="36" y="32"/>
                  <a:pt x="38" y="38"/>
                </a:cubicBezTo>
                <a:cubicBezTo>
                  <a:pt x="39" y="43"/>
                  <a:pt x="46" y="49"/>
                  <a:pt x="51" y="51"/>
                </a:cubicBezTo>
                <a:cubicBezTo>
                  <a:pt x="55" y="52"/>
                  <a:pt x="72" y="43"/>
                  <a:pt x="72" y="43"/>
                </a:cubicBezTo>
                <a:cubicBezTo>
                  <a:pt x="72" y="43"/>
                  <a:pt x="79" y="33"/>
                  <a:pt x="71" y="31"/>
                </a:cubicBezTo>
                <a:cubicBezTo>
                  <a:pt x="62" y="28"/>
                  <a:pt x="61" y="15"/>
                  <a:pt x="65" y="13"/>
                </a:cubicBezTo>
                <a:cubicBezTo>
                  <a:pt x="69" y="12"/>
                  <a:pt x="72" y="0"/>
                  <a:pt x="82" y="2"/>
                </a:cubicBezTo>
                <a:cubicBezTo>
                  <a:pt x="92" y="3"/>
                  <a:pt x="92" y="9"/>
                  <a:pt x="94" y="13"/>
                </a:cubicBezTo>
                <a:cubicBezTo>
                  <a:pt x="95" y="18"/>
                  <a:pt x="90" y="32"/>
                  <a:pt x="94" y="33"/>
                </a:cubicBezTo>
                <a:cubicBezTo>
                  <a:pt x="98" y="35"/>
                  <a:pt x="107" y="43"/>
                  <a:pt x="107" y="43"/>
                </a:cubicBezTo>
                <a:cubicBezTo>
                  <a:pt x="98" y="61"/>
                  <a:pt x="98" y="61"/>
                  <a:pt x="98" y="61"/>
                </a:cubicBezTo>
                <a:cubicBezTo>
                  <a:pt x="98" y="61"/>
                  <a:pt x="84" y="75"/>
                  <a:pt x="79" y="75"/>
                </a:cubicBezTo>
                <a:cubicBezTo>
                  <a:pt x="75" y="75"/>
                  <a:pt x="64" y="77"/>
                  <a:pt x="65" y="82"/>
                </a:cubicBezTo>
                <a:cubicBezTo>
                  <a:pt x="66" y="88"/>
                  <a:pt x="66" y="110"/>
                  <a:pt x="66" y="110"/>
                </a:cubicBezTo>
                <a:cubicBezTo>
                  <a:pt x="84" y="108"/>
                  <a:pt x="84" y="108"/>
                  <a:pt x="84" y="108"/>
                </a:cubicBezTo>
                <a:cubicBezTo>
                  <a:pt x="97" y="85"/>
                  <a:pt x="97" y="85"/>
                  <a:pt x="97" y="85"/>
                </a:cubicBezTo>
                <a:cubicBezTo>
                  <a:pt x="110" y="89"/>
                  <a:pt x="110" y="89"/>
                  <a:pt x="110" y="89"/>
                </a:cubicBezTo>
                <a:cubicBezTo>
                  <a:pt x="110" y="112"/>
                  <a:pt x="110" y="112"/>
                  <a:pt x="110" y="112"/>
                </a:cubicBezTo>
                <a:cubicBezTo>
                  <a:pt x="123" y="130"/>
                  <a:pt x="123" y="130"/>
                  <a:pt x="123" y="130"/>
                </a:cubicBezTo>
                <a:cubicBezTo>
                  <a:pt x="123" y="130"/>
                  <a:pt x="123" y="144"/>
                  <a:pt x="114" y="144"/>
                </a:cubicBezTo>
                <a:cubicBezTo>
                  <a:pt x="105" y="144"/>
                  <a:pt x="98" y="151"/>
                  <a:pt x="98" y="151"/>
                </a:cubicBezTo>
                <a:cubicBezTo>
                  <a:pt x="82" y="170"/>
                  <a:pt x="82" y="170"/>
                  <a:pt x="82" y="170"/>
                </a:cubicBezTo>
                <a:cubicBezTo>
                  <a:pt x="82" y="170"/>
                  <a:pt x="75" y="138"/>
                  <a:pt x="71" y="135"/>
                </a:cubicBezTo>
                <a:cubicBezTo>
                  <a:pt x="66" y="133"/>
                  <a:pt x="43" y="130"/>
                  <a:pt x="41" y="134"/>
                </a:cubicBezTo>
                <a:cubicBezTo>
                  <a:pt x="38" y="138"/>
                  <a:pt x="26" y="154"/>
                  <a:pt x="26" y="158"/>
                </a:cubicBezTo>
                <a:cubicBezTo>
                  <a:pt x="26" y="163"/>
                  <a:pt x="0" y="178"/>
                  <a:pt x="0" y="178"/>
                </a:cubicBezTo>
                <a:cubicBezTo>
                  <a:pt x="0" y="178"/>
                  <a:pt x="2" y="161"/>
                  <a:pt x="9" y="156"/>
                </a:cubicBezTo>
                <a:cubicBezTo>
                  <a:pt x="16" y="150"/>
                  <a:pt x="32" y="115"/>
                  <a:pt x="32" y="115"/>
                </a:cubicBezTo>
                <a:cubicBezTo>
                  <a:pt x="32" y="115"/>
                  <a:pt x="48" y="94"/>
                  <a:pt x="46" y="89"/>
                </a:cubicBezTo>
                <a:cubicBezTo>
                  <a:pt x="45" y="85"/>
                  <a:pt x="35" y="71"/>
                  <a:pt x="31" y="69"/>
                </a:cubicBezTo>
                <a:cubicBezTo>
                  <a:pt x="26" y="68"/>
                  <a:pt x="15" y="61"/>
                  <a:pt x="13" y="56"/>
                </a:cubicBezTo>
                <a:cubicBezTo>
                  <a:pt x="12" y="52"/>
                  <a:pt x="13" y="28"/>
                  <a:pt x="20" y="28"/>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0" name="Freeform 60">
            <a:extLst>
              <a:ext uri="{FF2B5EF4-FFF2-40B4-BE49-F238E27FC236}">
                <a16:creationId xmlns:a16="http://schemas.microsoft.com/office/drawing/2014/main" id="{25E87C8C-653A-A44D-9F91-EBA3E3DBA4AB}"/>
              </a:ext>
            </a:extLst>
          </p:cNvPr>
          <p:cNvSpPr>
            <a:spLocks/>
          </p:cNvSpPr>
          <p:nvPr/>
        </p:nvSpPr>
        <p:spPr bwMode="auto">
          <a:xfrm>
            <a:off x="8064075" y="4888614"/>
            <a:ext cx="386746" cy="207638"/>
          </a:xfrm>
          <a:custGeom>
            <a:avLst/>
            <a:gdLst/>
            <a:ahLst/>
            <a:cxnLst>
              <a:cxn ang="0">
                <a:pos x="22" y="0"/>
              </a:cxn>
              <a:cxn ang="0">
                <a:pos x="52" y="10"/>
              </a:cxn>
              <a:cxn ang="0">
                <a:pos x="63" y="39"/>
              </a:cxn>
              <a:cxn ang="0">
                <a:pos x="89" y="61"/>
              </a:cxn>
              <a:cxn ang="0">
                <a:pos x="111" y="42"/>
              </a:cxn>
              <a:cxn ang="0">
                <a:pos x="130" y="26"/>
              </a:cxn>
              <a:cxn ang="0">
                <a:pos x="154" y="26"/>
              </a:cxn>
              <a:cxn ang="0">
                <a:pos x="184" y="41"/>
              </a:cxn>
              <a:cxn ang="0">
                <a:pos x="246" y="55"/>
              </a:cxn>
              <a:cxn ang="0">
                <a:pos x="295" y="79"/>
              </a:cxn>
              <a:cxn ang="0">
                <a:pos x="299" y="102"/>
              </a:cxn>
              <a:cxn ang="0">
                <a:pos x="334" y="108"/>
              </a:cxn>
              <a:cxn ang="0">
                <a:pos x="347" y="124"/>
              </a:cxn>
              <a:cxn ang="0">
                <a:pos x="347" y="160"/>
              </a:cxn>
              <a:cxn ang="0">
                <a:pos x="389" y="196"/>
              </a:cxn>
              <a:cxn ang="0">
                <a:pos x="418" y="209"/>
              </a:cxn>
              <a:cxn ang="0">
                <a:pos x="419" y="229"/>
              </a:cxn>
              <a:cxn ang="0">
                <a:pos x="392" y="223"/>
              </a:cxn>
              <a:cxn ang="0">
                <a:pos x="366" y="226"/>
              </a:cxn>
              <a:cxn ang="0">
                <a:pos x="344" y="214"/>
              </a:cxn>
              <a:cxn ang="0">
                <a:pos x="318" y="178"/>
              </a:cxn>
              <a:cxn ang="0">
                <a:pos x="294" y="160"/>
              </a:cxn>
              <a:cxn ang="0">
                <a:pos x="266" y="164"/>
              </a:cxn>
              <a:cxn ang="0">
                <a:pos x="249" y="190"/>
              </a:cxn>
              <a:cxn ang="0">
                <a:pos x="213" y="190"/>
              </a:cxn>
              <a:cxn ang="0">
                <a:pos x="194" y="173"/>
              </a:cxn>
              <a:cxn ang="0">
                <a:pos x="164" y="171"/>
              </a:cxn>
              <a:cxn ang="0">
                <a:pos x="150" y="158"/>
              </a:cxn>
              <a:cxn ang="0">
                <a:pos x="156" y="111"/>
              </a:cxn>
              <a:cxn ang="0">
                <a:pos x="131" y="85"/>
              </a:cxn>
              <a:cxn ang="0">
                <a:pos x="96" y="85"/>
              </a:cxn>
              <a:cxn ang="0">
                <a:pos x="66" y="78"/>
              </a:cxn>
              <a:cxn ang="0">
                <a:pos x="48" y="62"/>
              </a:cxn>
              <a:cxn ang="0">
                <a:pos x="32" y="65"/>
              </a:cxn>
              <a:cxn ang="0">
                <a:pos x="20" y="45"/>
              </a:cxn>
              <a:cxn ang="0">
                <a:pos x="30" y="36"/>
              </a:cxn>
              <a:cxn ang="0">
                <a:pos x="17" y="23"/>
              </a:cxn>
              <a:cxn ang="0">
                <a:pos x="0" y="13"/>
              </a:cxn>
              <a:cxn ang="0">
                <a:pos x="22" y="0"/>
              </a:cxn>
            </a:cxnLst>
            <a:rect l="0" t="0" r="r" b="b"/>
            <a:pathLst>
              <a:path w="425" h="229">
                <a:moveTo>
                  <a:pt x="22" y="0"/>
                </a:moveTo>
                <a:cubicBezTo>
                  <a:pt x="52" y="10"/>
                  <a:pt x="52" y="10"/>
                  <a:pt x="52" y="10"/>
                </a:cubicBezTo>
                <a:cubicBezTo>
                  <a:pt x="63" y="39"/>
                  <a:pt x="63" y="39"/>
                  <a:pt x="63" y="39"/>
                </a:cubicBezTo>
                <a:cubicBezTo>
                  <a:pt x="63" y="39"/>
                  <a:pt x="85" y="65"/>
                  <a:pt x="89" y="61"/>
                </a:cubicBezTo>
                <a:cubicBezTo>
                  <a:pt x="94" y="56"/>
                  <a:pt x="102" y="45"/>
                  <a:pt x="111" y="42"/>
                </a:cubicBezTo>
                <a:cubicBezTo>
                  <a:pt x="120" y="39"/>
                  <a:pt x="125" y="28"/>
                  <a:pt x="130" y="26"/>
                </a:cubicBezTo>
                <a:cubicBezTo>
                  <a:pt x="134" y="25"/>
                  <a:pt x="147" y="22"/>
                  <a:pt x="154" y="26"/>
                </a:cubicBezTo>
                <a:cubicBezTo>
                  <a:pt x="161" y="31"/>
                  <a:pt x="173" y="39"/>
                  <a:pt x="184" y="41"/>
                </a:cubicBezTo>
                <a:cubicBezTo>
                  <a:pt x="196" y="42"/>
                  <a:pt x="239" y="54"/>
                  <a:pt x="246" y="55"/>
                </a:cubicBezTo>
                <a:cubicBezTo>
                  <a:pt x="253" y="56"/>
                  <a:pt x="295" y="79"/>
                  <a:pt x="295" y="79"/>
                </a:cubicBezTo>
                <a:cubicBezTo>
                  <a:pt x="295" y="79"/>
                  <a:pt x="297" y="98"/>
                  <a:pt x="299" y="102"/>
                </a:cubicBezTo>
                <a:cubicBezTo>
                  <a:pt x="302" y="107"/>
                  <a:pt x="325" y="110"/>
                  <a:pt x="334" y="108"/>
                </a:cubicBezTo>
                <a:cubicBezTo>
                  <a:pt x="343" y="107"/>
                  <a:pt x="347" y="118"/>
                  <a:pt x="347" y="124"/>
                </a:cubicBezTo>
                <a:cubicBezTo>
                  <a:pt x="347" y="130"/>
                  <a:pt x="334" y="153"/>
                  <a:pt x="347" y="160"/>
                </a:cubicBezTo>
                <a:cubicBezTo>
                  <a:pt x="360" y="167"/>
                  <a:pt x="382" y="193"/>
                  <a:pt x="389" y="196"/>
                </a:cubicBezTo>
                <a:cubicBezTo>
                  <a:pt x="396" y="199"/>
                  <a:pt x="410" y="204"/>
                  <a:pt x="418" y="209"/>
                </a:cubicBezTo>
                <a:cubicBezTo>
                  <a:pt x="425" y="213"/>
                  <a:pt x="419" y="229"/>
                  <a:pt x="419" y="229"/>
                </a:cubicBezTo>
                <a:cubicBezTo>
                  <a:pt x="392" y="223"/>
                  <a:pt x="392" y="223"/>
                  <a:pt x="392" y="223"/>
                </a:cubicBezTo>
                <a:cubicBezTo>
                  <a:pt x="366" y="226"/>
                  <a:pt x="366" y="226"/>
                  <a:pt x="366" y="226"/>
                </a:cubicBezTo>
                <a:cubicBezTo>
                  <a:pt x="344" y="214"/>
                  <a:pt x="344" y="214"/>
                  <a:pt x="344" y="214"/>
                </a:cubicBezTo>
                <a:cubicBezTo>
                  <a:pt x="318" y="178"/>
                  <a:pt x="318" y="178"/>
                  <a:pt x="318" y="178"/>
                </a:cubicBezTo>
                <a:cubicBezTo>
                  <a:pt x="294" y="160"/>
                  <a:pt x="294" y="160"/>
                  <a:pt x="294" y="160"/>
                </a:cubicBezTo>
                <a:cubicBezTo>
                  <a:pt x="266" y="164"/>
                  <a:pt x="266" y="164"/>
                  <a:pt x="266" y="164"/>
                </a:cubicBezTo>
                <a:cubicBezTo>
                  <a:pt x="249" y="190"/>
                  <a:pt x="249" y="190"/>
                  <a:pt x="249" y="190"/>
                </a:cubicBezTo>
                <a:cubicBezTo>
                  <a:pt x="249" y="190"/>
                  <a:pt x="220" y="191"/>
                  <a:pt x="213" y="190"/>
                </a:cubicBezTo>
                <a:cubicBezTo>
                  <a:pt x="206" y="189"/>
                  <a:pt x="194" y="173"/>
                  <a:pt x="194" y="173"/>
                </a:cubicBezTo>
                <a:cubicBezTo>
                  <a:pt x="164" y="171"/>
                  <a:pt x="164" y="171"/>
                  <a:pt x="164" y="171"/>
                </a:cubicBezTo>
                <a:cubicBezTo>
                  <a:pt x="164" y="171"/>
                  <a:pt x="145" y="161"/>
                  <a:pt x="150" y="158"/>
                </a:cubicBezTo>
                <a:cubicBezTo>
                  <a:pt x="154" y="155"/>
                  <a:pt x="156" y="111"/>
                  <a:pt x="156" y="111"/>
                </a:cubicBezTo>
                <a:cubicBezTo>
                  <a:pt x="156" y="111"/>
                  <a:pt x="135" y="85"/>
                  <a:pt x="131" y="85"/>
                </a:cubicBezTo>
                <a:cubicBezTo>
                  <a:pt x="96" y="85"/>
                  <a:pt x="96" y="85"/>
                  <a:pt x="96" y="85"/>
                </a:cubicBezTo>
                <a:cubicBezTo>
                  <a:pt x="85" y="85"/>
                  <a:pt x="71" y="84"/>
                  <a:pt x="66" y="78"/>
                </a:cubicBezTo>
                <a:cubicBezTo>
                  <a:pt x="62" y="72"/>
                  <a:pt x="48" y="62"/>
                  <a:pt x="48" y="62"/>
                </a:cubicBezTo>
                <a:cubicBezTo>
                  <a:pt x="48" y="62"/>
                  <a:pt x="35" y="69"/>
                  <a:pt x="32" y="65"/>
                </a:cubicBezTo>
                <a:cubicBezTo>
                  <a:pt x="29" y="61"/>
                  <a:pt x="20" y="45"/>
                  <a:pt x="20" y="45"/>
                </a:cubicBezTo>
                <a:cubicBezTo>
                  <a:pt x="20" y="45"/>
                  <a:pt x="29" y="41"/>
                  <a:pt x="30" y="36"/>
                </a:cubicBezTo>
                <a:cubicBezTo>
                  <a:pt x="32" y="32"/>
                  <a:pt x="24" y="23"/>
                  <a:pt x="17" y="23"/>
                </a:cubicBezTo>
                <a:cubicBezTo>
                  <a:pt x="10" y="23"/>
                  <a:pt x="0" y="13"/>
                  <a:pt x="0" y="13"/>
                </a:cubicBezTo>
                <a:lnTo>
                  <a:pt x="22" y="0"/>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1" name="Freeform 61">
            <a:extLst>
              <a:ext uri="{FF2B5EF4-FFF2-40B4-BE49-F238E27FC236}">
                <a16:creationId xmlns:a16="http://schemas.microsoft.com/office/drawing/2014/main" id="{76A09FA4-C48E-DF41-B3C1-6E82B559C0A5}"/>
              </a:ext>
            </a:extLst>
          </p:cNvPr>
          <p:cNvSpPr>
            <a:spLocks/>
          </p:cNvSpPr>
          <p:nvPr/>
        </p:nvSpPr>
        <p:spPr bwMode="auto">
          <a:xfrm>
            <a:off x="6307076" y="5131915"/>
            <a:ext cx="132349" cy="297192"/>
          </a:xfrm>
          <a:custGeom>
            <a:avLst/>
            <a:gdLst/>
            <a:ahLst/>
            <a:cxnLst>
              <a:cxn ang="0">
                <a:pos x="28" y="103"/>
              </a:cxn>
              <a:cxn ang="0">
                <a:pos x="60" y="84"/>
              </a:cxn>
              <a:cxn ang="0">
                <a:pos x="93" y="43"/>
              </a:cxn>
              <a:cxn ang="0">
                <a:pos x="121" y="2"/>
              </a:cxn>
              <a:cxn ang="0">
                <a:pos x="132" y="25"/>
              </a:cxn>
              <a:cxn ang="0">
                <a:pos x="132" y="47"/>
              </a:cxn>
              <a:cxn ang="0">
                <a:pos x="145" y="64"/>
              </a:cxn>
              <a:cxn ang="0">
                <a:pos x="136" y="103"/>
              </a:cxn>
              <a:cxn ang="0">
                <a:pos x="110" y="133"/>
              </a:cxn>
              <a:cxn ang="0">
                <a:pos x="110" y="165"/>
              </a:cxn>
              <a:cxn ang="0">
                <a:pos x="101" y="217"/>
              </a:cxn>
              <a:cxn ang="0">
                <a:pos x="84" y="286"/>
              </a:cxn>
              <a:cxn ang="0">
                <a:pos x="62" y="323"/>
              </a:cxn>
              <a:cxn ang="0">
                <a:pos x="28" y="314"/>
              </a:cxn>
              <a:cxn ang="0">
                <a:pos x="17" y="280"/>
              </a:cxn>
              <a:cxn ang="0">
                <a:pos x="0" y="247"/>
              </a:cxn>
              <a:cxn ang="0">
                <a:pos x="6" y="217"/>
              </a:cxn>
              <a:cxn ang="0">
                <a:pos x="17" y="178"/>
              </a:cxn>
              <a:cxn ang="0">
                <a:pos x="28" y="103"/>
              </a:cxn>
            </a:cxnLst>
            <a:rect l="0" t="0" r="r" b="b"/>
            <a:pathLst>
              <a:path w="145" h="327">
                <a:moveTo>
                  <a:pt x="28" y="103"/>
                </a:moveTo>
                <a:cubicBezTo>
                  <a:pt x="34" y="105"/>
                  <a:pt x="60" y="84"/>
                  <a:pt x="60" y="84"/>
                </a:cubicBezTo>
                <a:cubicBezTo>
                  <a:pt x="60" y="84"/>
                  <a:pt x="86" y="51"/>
                  <a:pt x="93" y="43"/>
                </a:cubicBezTo>
                <a:cubicBezTo>
                  <a:pt x="99" y="34"/>
                  <a:pt x="110" y="0"/>
                  <a:pt x="121" y="2"/>
                </a:cubicBezTo>
                <a:cubicBezTo>
                  <a:pt x="132" y="4"/>
                  <a:pt x="134" y="19"/>
                  <a:pt x="132" y="25"/>
                </a:cubicBezTo>
                <a:cubicBezTo>
                  <a:pt x="129" y="32"/>
                  <a:pt x="121" y="45"/>
                  <a:pt x="132" y="47"/>
                </a:cubicBezTo>
                <a:cubicBezTo>
                  <a:pt x="142" y="49"/>
                  <a:pt x="145" y="56"/>
                  <a:pt x="145" y="64"/>
                </a:cubicBezTo>
                <a:cubicBezTo>
                  <a:pt x="145" y="73"/>
                  <a:pt x="142" y="94"/>
                  <a:pt x="136" y="103"/>
                </a:cubicBezTo>
                <a:cubicBezTo>
                  <a:pt x="129" y="112"/>
                  <a:pt x="110" y="133"/>
                  <a:pt x="110" y="133"/>
                </a:cubicBezTo>
                <a:cubicBezTo>
                  <a:pt x="110" y="133"/>
                  <a:pt x="108" y="157"/>
                  <a:pt x="110" y="165"/>
                </a:cubicBezTo>
                <a:cubicBezTo>
                  <a:pt x="112" y="174"/>
                  <a:pt x="106" y="206"/>
                  <a:pt x="101" y="217"/>
                </a:cubicBezTo>
                <a:cubicBezTo>
                  <a:pt x="97" y="228"/>
                  <a:pt x="88" y="273"/>
                  <a:pt x="84" y="286"/>
                </a:cubicBezTo>
                <a:cubicBezTo>
                  <a:pt x="80" y="299"/>
                  <a:pt x="69" y="318"/>
                  <a:pt x="62" y="323"/>
                </a:cubicBezTo>
                <a:cubicBezTo>
                  <a:pt x="56" y="327"/>
                  <a:pt x="34" y="318"/>
                  <a:pt x="28" y="314"/>
                </a:cubicBezTo>
                <a:cubicBezTo>
                  <a:pt x="21" y="310"/>
                  <a:pt x="19" y="288"/>
                  <a:pt x="17" y="280"/>
                </a:cubicBezTo>
                <a:cubicBezTo>
                  <a:pt x="15" y="271"/>
                  <a:pt x="0" y="247"/>
                  <a:pt x="0" y="247"/>
                </a:cubicBezTo>
                <a:cubicBezTo>
                  <a:pt x="6" y="217"/>
                  <a:pt x="6" y="217"/>
                  <a:pt x="6" y="217"/>
                </a:cubicBezTo>
                <a:cubicBezTo>
                  <a:pt x="6" y="217"/>
                  <a:pt x="17" y="185"/>
                  <a:pt x="17" y="178"/>
                </a:cubicBezTo>
                <a:cubicBezTo>
                  <a:pt x="17" y="172"/>
                  <a:pt x="28" y="103"/>
                  <a:pt x="28" y="103"/>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2" name="Freeform 62">
            <a:extLst>
              <a:ext uri="{FF2B5EF4-FFF2-40B4-BE49-F238E27FC236}">
                <a16:creationId xmlns:a16="http://schemas.microsoft.com/office/drawing/2014/main" id="{9750E93D-B992-D244-BAF6-F03B6F2028EF}"/>
              </a:ext>
            </a:extLst>
          </p:cNvPr>
          <p:cNvSpPr>
            <a:spLocks/>
          </p:cNvSpPr>
          <p:nvPr/>
        </p:nvSpPr>
        <p:spPr bwMode="auto">
          <a:xfrm>
            <a:off x="8310546" y="5803173"/>
            <a:ext cx="87176" cy="86384"/>
          </a:xfrm>
          <a:custGeom>
            <a:avLst/>
            <a:gdLst/>
            <a:ahLst/>
            <a:cxnLst>
              <a:cxn ang="0">
                <a:pos x="18" y="3"/>
              </a:cxn>
              <a:cxn ang="0">
                <a:pos x="57" y="13"/>
              </a:cxn>
              <a:cxn ang="0">
                <a:pos x="80" y="5"/>
              </a:cxn>
              <a:cxn ang="0">
                <a:pos x="95" y="22"/>
              </a:cxn>
              <a:cxn ang="0">
                <a:pos x="87" y="52"/>
              </a:cxn>
              <a:cxn ang="0">
                <a:pos x="67" y="93"/>
              </a:cxn>
              <a:cxn ang="0">
                <a:pos x="35" y="84"/>
              </a:cxn>
              <a:cxn ang="0">
                <a:pos x="20" y="35"/>
              </a:cxn>
              <a:cxn ang="0">
                <a:pos x="18" y="3"/>
              </a:cxn>
            </a:cxnLst>
            <a:rect l="0" t="0" r="r" b="b"/>
            <a:pathLst>
              <a:path w="95" h="95">
                <a:moveTo>
                  <a:pt x="18" y="3"/>
                </a:moveTo>
                <a:cubicBezTo>
                  <a:pt x="18" y="3"/>
                  <a:pt x="46" y="18"/>
                  <a:pt x="57" y="13"/>
                </a:cubicBezTo>
                <a:cubicBezTo>
                  <a:pt x="67" y="9"/>
                  <a:pt x="72" y="0"/>
                  <a:pt x="80" y="5"/>
                </a:cubicBezTo>
                <a:cubicBezTo>
                  <a:pt x="89" y="9"/>
                  <a:pt x="95" y="22"/>
                  <a:pt x="95" y="22"/>
                </a:cubicBezTo>
                <a:cubicBezTo>
                  <a:pt x="95" y="22"/>
                  <a:pt x="91" y="46"/>
                  <a:pt x="87" y="52"/>
                </a:cubicBezTo>
                <a:cubicBezTo>
                  <a:pt x="82" y="58"/>
                  <a:pt x="67" y="93"/>
                  <a:pt x="67" y="93"/>
                </a:cubicBezTo>
                <a:cubicBezTo>
                  <a:pt x="67" y="93"/>
                  <a:pt x="33" y="95"/>
                  <a:pt x="35" y="84"/>
                </a:cubicBezTo>
                <a:cubicBezTo>
                  <a:pt x="37" y="74"/>
                  <a:pt x="20" y="35"/>
                  <a:pt x="20" y="35"/>
                </a:cubicBezTo>
                <a:cubicBezTo>
                  <a:pt x="20" y="35"/>
                  <a:pt x="0" y="3"/>
                  <a:pt x="18" y="3"/>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3" name="Freeform 63">
            <a:extLst>
              <a:ext uri="{FF2B5EF4-FFF2-40B4-BE49-F238E27FC236}">
                <a16:creationId xmlns:a16="http://schemas.microsoft.com/office/drawing/2014/main" id="{3531F765-E703-314F-80D3-02C21BF39C96}"/>
              </a:ext>
            </a:extLst>
          </p:cNvPr>
          <p:cNvSpPr>
            <a:spLocks/>
          </p:cNvSpPr>
          <p:nvPr/>
        </p:nvSpPr>
        <p:spPr bwMode="auto">
          <a:xfrm>
            <a:off x="8758316" y="5789700"/>
            <a:ext cx="152955" cy="182278"/>
          </a:xfrm>
          <a:custGeom>
            <a:avLst/>
            <a:gdLst/>
            <a:ahLst/>
            <a:cxnLst>
              <a:cxn ang="0">
                <a:pos x="10" y="147"/>
              </a:cxn>
              <a:cxn ang="0">
                <a:pos x="71" y="104"/>
              </a:cxn>
              <a:cxn ang="0">
                <a:pos x="99" y="71"/>
              </a:cxn>
              <a:cxn ang="0">
                <a:pos x="116" y="37"/>
              </a:cxn>
              <a:cxn ang="0">
                <a:pos x="138" y="9"/>
              </a:cxn>
              <a:cxn ang="0">
                <a:pos x="149" y="33"/>
              </a:cxn>
              <a:cxn ang="0">
                <a:pos x="166" y="37"/>
              </a:cxn>
              <a:cxn ang="0">
                <a:pos x="151" y="69"/>
              </a:cxn>
              <a:cxn ang="0">
                <a:pos x="142" y="102"/>
              </a:cxn>
              <a:cxn ang="0">
                <a:pos x="146" y="123"/>
              </a:cxn>
              <a:cxn ang="0">
                <a:pos x="114" y="117"/>
              </a:cxn>
              <a:cxn ang="0">
                <a:pos x="103" y="142"/>
              </a:cxn>
              <a:cxn ang="0">
                <a:pos x="84" y="173"/>
              </a:cxn>
              <a:cxn ang="0">
                <a:pos x="58" y="201"/>
              </a:cxn>
              <a:cxn ang="0">
                <a:pos x="26" y="186"/>
              </a:cxn>
              <a:cxn ang="0">
                <a:pos x="0" y="175"/>
              </a:cxn>
              <a:cxn ang="0">
                <a:pos x="10" y="147"/>
              </a:cxn>
            </a:cxnLst>
            <a:rect l="0" t="0" r="r" b="b"/>
            <a:pathLst>
              <a:path w="168" h="201">
                <a:moveTo>
                  <a:pt x="10" y="147"/>
                </a:moveTo>
                <a:cubicBezTo>
                  <a:pt x="10" y="147"/>
                  <a:pt x="62" y="108"/>
                  <a:pt x="71" y="104"/>
                </a:cubicBezTo>
                <a:cubicBezTo>
                  <a:pt x="80" y="99"/>
                  <a:pt x="93" y="80"/>
                  <a:pt x="99" y="71"/>
                </a:cubicBezTo>
                <a:cubicBezTo>
                  <a:pt x="105" y="63"/>
                  <a:pt x="116" y="45"/>
                  <a:pt x="116" y="37"/>
                </a:cubicBezTo>
                <a:cubicBezTo>
                  <a:pt x="116" y="28"/>
                  <a:pt x="136" y="0"/>
                  <a:pt x="138" y="9"/>
                </a:cubicBezTo>
                <a:cubicBezTo>
                  <a:pt x="140" y="18"/>
                  <a:pt x="140" y="33"/>
                  <a:pt x="149" y="33"/>
                </a:cubicBezTo>
                <a:cubicBezTo>
                  <a:pt x="157" y="33"/>
                  <a:pt x="164" y="28"/>
                  <a:pt x="166" y="37"/>
                </a:cubicBezTo>
                <a:cubicBezTo>
                  <a:pt x="168" y="45"/>
                  <a:pt x="155" y="58"/>
                  <a:pt x="151" y="69"/>
                </a:cubicBezTo>
                <a:cubicBezTo>
                  <a:pt x="146" y="80"/>
                  <a:pt x="142" y="102"/>
                  <a:pt x="142" y="102"/>
                </a:cubicBezTo>
                <a:cubicBezTo>
                  <a:pt x="142" y="102"/>
                  <a:pt x="153" y="123"/>
                  <a:pt x="146" y="123"/>
                </a:cubicBezTo>
                <a:cubicBezTo>
                  <a:pt x="140" y="123"/>
                  <a:pt x="114" y="117"/>
                  <a:pt x="114" y="117"/>
                </a:cubicBezTo>
                <a:cubicBezTo>
                  <a:pt x="114" y="117"/>
                  <a:pt x="105" y="132"/>
                  <a:pt x="103" y="142"/>
                </a:cubicBezTo>
                <a:cubicBezTo>
                  <a:pt x="101" y="153"/>
                  <a:pt x="88" y="162"/>
                  <a:pt x="84" y="173"/>
                </a:cubicBezTo>
                <a:cubicBezTo>
                  <a:pt x="80" y="183"/>
                  <a:pt x="64" y="201"/>
                  <a:pt x="58" y="201"/>
                </a:cubicBezTo>
                <a:cubicBezTo>
                  <a:pt x="51" y="201"/>
                  <a:pt x="34" y="188"/>
                  <a:pt x="26" y="186"/>
                </a:cubicBezTo>
                <a:cubicBezTo>
                  <a:pt x="17" y="183"/>
                  <a:pt x="0" y="175"/>
                  <a:pt x="0" y="175"/>
                </a:cubicBezTo>
                <a:lnTo>
                  <a:pt x="10" y="147"/>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4" name="Freeform 64">
            <a:extLst>
              <a:ext uri="{FF2B5EF4-FFF2-40B4-BE49-F238E27FC236}">
                <a16:creationId xmlns:a16="http://schemas.microsoft.com/office/drawing/2014/main" id="{23E6BE4F-C4F6-624C-A89B-FBF8CFD85940}"/>
              </a:ext>
            </a:extLst>
          </p:cNvPr>
          <p:cNvSpPr>
            <a:spLocks/>
          </p:cNvSpPr>
          <p:nvPr/>
        </p:nvSpPr>
        <p:spPr bwMode="auto">
          <a:xfrm>
            <a:off x="8889080" y="5632783"/>
            <a:ext cx="103027" cy="188618"/>
          </a:xfrm>
          <a:custGeom>
            <a:avLst/>
            <a:gdLst/>
            <a:ahLst/>
            <a:cxnLst>
              <a:cxn ang="0">
                <a:pos x="0" y="28"/>
              </a:cxn>
              <a:cxn ang="0">
                <a:pos x="28" y="69"/>
              </a:cxn>
              <a:cxn ang="0">
                <a:pos x="35" y="110"/>
              </a:cxn>
              <a:cxn ang="0">
                <a:pos x="9" y="138"/>
              </a:cxn>
              <a:cxn ang="0">
                <a:pos x="28" y="155"/>
              </a:cxn>
              <a:cxn ang="0">
                <a:pos x="37" y="157"/>
              </a:cxn>
              <a:cxn ang="0">
                <a:pos x="50" y="190"/>
              </a:cxn>
              <a:cxn ang="0">
                <a:pos x="39" y="207"/>
              </a:cxn>
              <a:cxn ang="0">
                <a:pos x="69" y="179"/>
              </a:cxn>
              <a:cxn ang="0">
                <a:pos x="87" y="146"/>
              </a:cxn>
              <a:cxn ang="0">
                <a:pos x="93" y="136"/>
              </a:cxn>
              <a:cxn ang="0">
                <a:pos x="113" y="90"/>
              </a:cxn>
              <a:cxn ang="0">
                <a:pos x="97" y="88"/>
              </a:cxn>
              <a:cxn ang="0">
                <a:pos x="76" y="99"/>
              </a:cxn>
              <a:cxn ang="0">
                <a:pos x="65" y="69"/>
              </a:cxn>
              <a:cxn ang="0">
                <a:pos x="43" y="62"/>
              </a:cxn>
              <a:cxn ang="0">
                <a:pos x="0" y="28"/>
              </a:cxn>
            </a:cxnLst>
            <a:rect l="0" t="0" r="r" b="b"/>
            <a:pathLst>
              <a:path w="113" h="207">
                <a:moveTo>
                  <a:pt x="0" y="28"/>
                </a:moveTo>
                <a:cubicBezTo>
                  <a:pt x="0" y="35"/>
                  <a:pt x="26" y="58"/>
                  <a:pt x="28" y="69"/>
                </a:cubicBezTo>
                <a:cubicBezTo>
                  <a:pt x="31" y="80"/>
                  <a:pt x="43" y="95"/>
                  <a:pt x="35" y="110"/>
                </a:cubicBezTo>
                <a:cubicBezTo>
                  <a:pt x="26" y="125"/>
                  <a:pt x="11" y="131"/>
                  <a:pt x="9" y="138"/>
                </a:cubicBezTo>
                <a:cubicBezTo>
                  <a:pt x="7" y="144"/>
                  <a:pt x="20" y="153"/>
                  <a:pt x="28" y="155"/>
                </a:cubicBezTo>
                <a:cubicBezTo>
                  <a:pt x="37" y="157"/>
                  <a:pt x="24" y="146"/>
                  <a:pt x="37" y="157"/>
                </a:cubicBezTo>
                <a:cubicBezTo>
                  <a:pt x="50" y="168"/>
                  <a:pt x="59" y="185"/>
                  <a:pt x="50" y="190"/>
                </a:cubicBezTo>
                <a:cubicBezTo>
                  <a:pt x="41" y="194"/>
                  <a:pt x="28" y="207"/>
                  <a:pt x="39" y="207"/>
                </a:cubicBezTo>
                <a:cubicBezTo>
                  <a:pt x="50" y="207"/>
                  <a:pt x="67" y="185"/>
                  <a:pt x="69" y="179"/>
                </a:cubicBezTo>
                <a:cubicBezTo>
                  <a:pt x="72" y="172"/>
                  <a:pt x="87" y="146"/>
                  <a:pt x="87" y="146"/>
                </a:cubicBezTo>
                <a:cubicBezTo>
                  <a:pt x="87" y="146"/>
                  <a:pt x="82" y="142"/>
                  <a:pt x="93" y="136"/>
                </a:cubicBezTo>
                <a:cubicBezTo>
                  <a:pt x="104" y="129"/>
                  <a:pt x="113" y="90"/>
                  <a:pt x="113" y="90"/>
                </a:cubicBezTo>
                <a:cubicBezTo>
                  <a:pt x="113" y="90"/>
                  <a:pt x="104" y="84"/>
                  <a:pt x="97" y="88"/>
                </a:cubicBezTo>
                <a:cubicBezTo>
                  <a:pt x="91" y="93"/>
                  <a:pt x="76" y="110"/>
                  <a:pt x="76" y="99"/>
                </a:cubicBezTo>
                <a:cubicBezTo>
                  <a:pt x="76" y="88"/>
                  <a:pt x="65" y="69"/>
                  <a:pt x="65" y="69"/>
                </a:cubicBezTo>
                <a:cubicBezTo>
                  <a:pt x="65" y="69"/>
                  <a:pt x="48" y="71"/>
                  <a:pt x="43" y="62"/>
                </a:cubicBezTo>
                <a:cubicBezTo>
                  <a:pt x="39" y="54"/>
                  <a:pt x="2" y="0"/>
                  <a:pt x="0" y="28"/>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5" name="Freeform 65">
            <a:extLst>
              <a:ext uri="{FF2B5EF4-FFF2-40B4-BE49-F238E27FC236}">
                <a16:creationId xmlns:a16="http://schemas.microsoft.com/office/drawing/2014/main" id="{CE7ECE63-FC4E-0E4D-AA35-4BD45D6FA1AC}"/>
              </a:ext>
            </a:extLst>
          </p:cNvPr>
          <p:cNvSpPr>
            <a:spLocks/>
          </p:cNvSpPr>
          <p:nvPr/>
        </p:nvSpPr>
        <p:spPr bwMode="auto">
          <a:xfrm>
            <a:off x="7699520" y="5089120"/>
            <a:ext cx="798059" cy="658577"/>
          </a:xfrm>
          <a:custGeom>
            <a:avLst/>
            <a:gdLst/>
            <a:ahLst/>
            <a:cxnLst>
              <a:cxn ang="0">
                <a:pos x="47" y="273"/>
              </a:cxn>
              <a:cxn ang="0">
                <a:pos x="4" y="350"/>
              </a:cxn>
              <a:cxn ang="0">
                <a:pos x="13" y="415"/>
              </a:cxn>
              <a:cxn ang="0">
                <a:pos x="47" y="516"/>
              </a:cxn>
              <a:cxn ang="0">
                <a:pos x="47" y="602"/>
              </a:cxn>
              <a:cxn ang="0">
                <a:pos x="160" y="576"/>
              </a:cxn>
              <a:cxn ang="0">
                <a:pos x="237" y="581"/>
              </a:cxn>
              <a:cxn ang="0">
                <a:pos x="281" y="538"/>
              </a:cxn>
              <a:cxn ang="0">
                <a:pos x="328" y="516"/>
              </a:cxn>
              <a:cxn ang="0">
                <a:pos x="413" y="524"/>
              </a:cxn>
              <a:cxn ang="0">
                <a:pos x="441" y="542"/>
              </a:cxn>
              <a:cxn ang="0">
                <a:pos x="474" y="589"/>
              </a:cxn>
              <a:cxn ang="0">
                <a:pos x="506" y="588"/>
              </a:cxn>
              <a:cxn ang="0">
                <a:pos x="539" y="555"/>
              </a:cxn>
              <a:cxn ang="0">
                <a:pos x="558" y="601"/>
              </a:cxn>
              <a:cxn ang="0">
                <a:pos x="586" y="699"/>
              </a:cxn>
              <a:cxn ang="0">
                <a:pos x="657" y="724"/>
              </a:cxn>
              <a:cxn ang="0">
                <a:pos x="704" y="719"/>
              </a:cxn>
              <a:cxn ang="0">
                <a:pos x="747" y="701"/>
              </a:cxn>
              <a:cxn ang="0">
                <a:pos x="797" y="639"/>
              </a:cxn>
              <a:cxn ang="0">
                <a:pos x="831" y="562"/>
              </a:cxn>
              <a:cxn ang="0">
                <a:pos x="867" y="521"/>
              </a:cxn>
              <a:cxn ang="0">
                <a:pos x="872" y="405"/>
              </a:cxn>
              <a:cxn ang="0">
                <a:pos x="853" y="351"/>
              </a:cxn>
              <a:cxn ang="0">
                <a:pos x="821" y="309"/>
              </a:cxn>
              <a:cxn ang="0">
                <a:pos x="789" y="290"/>
              </a:cxn>
              <a:cxn ang="0">
                <a:pos x="769" y="249"/>
              </a:cxn>
              <a:cxn ang="0">
                <a:pos x="726" y="206"/>
              </a:cxn>
              <a:cxn ang="0">
                <a:pos x="703" y="144"/>
              </a:cxn>
              <a:cxn ang="0">
                <a:pos x="671" y="92"/>
              </a:cxn>
              <a:cxn ang="0">
                <a:pos x="636" y="3"/>
              </a:cxn>
              <a:cxn ang="0">
                <a:pos x="617" y="77"/>
              </a:cxn>
              <a:cxn ang="0">
                <a:pos x="611" y="144"/>
              </a:cxn>
              <a:cxn ang="0">
                <a:pos x="569" y="163"/>
              </a:cxn>
              <a:cxn ang="0">
                <a:pos x="558" y="151"/>
              </a:cxn>
              <a:cxn ang="0">
                <a:pos x="505" y="122"/>
              </a:cxn>
              <a:cxn ang="0">
                <a:pos x="489" y="84"/>
              </a:cxn>
              <a:cxn ang="0">
                <a:pos x="504" y="56"/>
              </a:cxn>
              <a:cxn ang="0">
                <a:pos x="498" y="24"/>
              </a:cxn>
              <a:cxn ang="0">
                <a:pos x="444" y="30"/>
              </a:cxn>
              <a:cxn ang="0">
                <a:pos x="420" y="40"/>
              </a:cxn>
              <a:cxn ang="0">
                <a:pos x="381" y="53"/>
              </a:cxn>
              <a:cxn ang="0">
                <a:pos x="359" y="103"/>
              </a:cxn>
              <a:cxn ang="0">
                <a:pos x="312" y="89"/>
              </a:cxn>
              <a:cxn ang="0">
                <a:pos x="275" y="94"/>
              </a:cxn>
              <a:cxn ang="0">
                <a:pos x="248" y="121"/>
              </a:cxn>
              <a:cxn ang="0">
                <a:pos x="232" y="157"/>
              </a:cxn>
              <a:cxn ang="0">
                <a:pos x="199" y="149"/>
              </a:cxn>
              <a:cxn ang="0">
                <a:pos x="175" y="204"/>
              </a:cxn>
              <a:cxn ang="0">
                <a:pos x="129" y="233"/>
              </a:cxn>
            </a:cxnLst>
            <a:rect l="0" t="0" r="r" b="b"/>
            <a:pathLst>
              <a:path w="876" h="724">
                <a:moveTo>
                  <a:pt x="82" y="247"/>
                </a:moveTo>
                <a:cubicBezTo>
                  <a:pt x="75" y="248"/>
                  <a:pt x="54" y="247"/>
                  <a:pt x="56" y="255"/>
                </a:cubicBezTo>
                <a:cubicBezTo>
                  <a:pt x="58" y="264"/>
                  <a:pt x="54" y="272"/>
                  <a:pt x="47" y="273"/>
                </a:cubicBezTo>
                <a:cubicBezTo>
                  <a:pt x="30" y="275"/>
                  <a:pt x="17" y="271"/>
                  <a:pt x="17" y="271"/>
                </a:cubicBezTo>
                <a:cubicBezTo>
                  <a:pt x="13" y="301"/>
                  <a:pt x="13" y="301"/>
                  <a:pt x="13" y="301"/>
                </a:cubicBezTo>
                <a:cubicBezTo>
                  <a:pt x="4" y="350"/>
                  <a:pt x="4" y="350"/>
                  <a:pt x="4" y="350"/>
                </a:cubicBezTo>
                <a:cubicBezTo>
                  <a:pt x="21" y="383"/>
                  <a:pt x="21" y="383"/>
                  <a:pt x="21" y="383"/>
                </a:cubicBezTo>
                <a:cubicBezTo>
                  <a:pt x="0" y="387"/>
                  <a:pt x="0" y="387"/>
                  <a:pt x="0" y="387"/>
                </a:cubicBezTo>
                <a:cubicBezTo>
                  <a:pt x="0" y="387"/>
                  <a:pt x="0" y="406"/>
                  <a:pt x="13" y="415"/>
                </a:cubicBezTo>
                <a:cubicBezTo>
                  <a:pt x="26" y="423"/>
                  <a:pt x="30" y="449"/>
                  <a:pt x="34" y="458"/>
                </a:cubicBezTo>
                <a:cubicBezTo>
                  <a:pt x="39" y="467"/>
                  <a:pt x="24" y="484"/>
                  <a:pt x="32" y="492"/>
                </a:cubicBezTo>
                <a:cubicBezTo>
                  <a:pt x="41" y="501"/>
                  <a:pt x="45" y="507"/>
                  <a:pt x="47" y="516"/>
                </a:cubicBezTo>
                <a:cubicBezTo>
                  <a:pt x="49" y="525"/>
                  <a:pt x="49" y="540"/>
                  <a:pt x="52" y="546"/>
                </a:cubicBezTo>
                <a:cubicBezTo>
                  <a:pt x="54" y="553"/>
                  <a:pt x="34" y="572"/>
                  <a:pt x="34" y="572"/>
                </a:cubicBezTo>
                <a:cubicBezTo>
                  <a:pt x="47" y="602"/>
                  <a:pt x="47" y="602"/>
                  <a:pt x="47" y="602"/>
                </a:cubicBezTo>
                <a:cubicBezTo>
                  <a:pt x="47" y="602"/>
                  <a:pt x="60" y="617"/>
                  <a:pt x="78" y="617"/>
                </a:cubicBezTo>
                <a:cubicBezTo>
                  <a:pt x="95" y="617"/>
                  <a:pt x="110" y="607"/>
                  <a:pt x="116" y="602"/>
                </a:cubicBezTo>
                <a:cubicBezTo>
                  <a:pt x="123" y="598"/>
                  <a:pt x="151" y="576"/>
                  <a:pt x="160" y="576"/>
                </a:cubicBezTo>
                <a:cubicBezTo>
                  <a:pt x="168" y="576"/>
                  <a:pt x="199" y="581"/>
                  <a:pt x="199" y="581"/>
                </a:cubicBezTo>
                <a:cubicBezTo>
                  <a:pt x="218" y="589"/>
                  <a:pt x="218" y="589"/>
                  <a:pt x="218" y="589"/>
                </a:cubicBezTo>
                <a:cubicBezTo>
                  <a:pt x="237" y="581"/>
                  <a:pt x="237" y="581"/>
                  <a:pt x="237" y="581"/>
                </a:cubicBezTo>
                <a:cubicBezTo>
                  <a:pt x="233" y="564"/>
                  <a:pt x="233" y="564"/>
                  <a:pt x="233" y="564"/>
                </a:cubicBezTo>
                <a:cubicBezTo>
                  <a:pt x="255" y="546"/>
                  <a:pt x="255" y="546"/>
                  <a:pt x="255" y="546"/>
                </a:cubicBezTo>
                <a:cubicBezTo>
                  <a:pt x="281" y="538"/>
                  <a:pt x="281" y="538"/>
                  <a:pt x="281" y="538"/>
                </a:cubicBezTo>
                <a:cubicBezTo>
                  <a:pt x="306" y="538"/>
                  <a:pt x="306" y="538"/>
                  <a:pt x="306" y="538"/>
                </a:cubicBezTo>
                <a:cubicBezTo>
                  <a:pt x="328" y="538"/>
                  <a:pt x="328" y="538"/>
                  <a:pt x="328" y="538"/>
                </a:cubicBezTo>
                <a:cubicBezTo>
                  <a:pt x="328" y="516"/>
                  <a:pt x="328" y="516"/>
                  <a:pt x="328" y="516"/>
                </a:cubicBezTo>
                <a:cubicBezTo>
                  <a:pt x="356" y="518"/>
                  <a:pt x="356" y="518"/>
                  <a:pt x="356" y="518"/>
                </a:cubicBezTo>
                <a:cubicBezTo>
                  <a:pt x="386" y="514"/>
                  <a:pt x="386" y="514"/>
                  <a:pt x="386" y="514"/>
                </a:cubicBezTo>
                <a:cubicBezTo>
                  <a:pt x="401" y="520"/>
                  <a:pt x="413" y="524"/>
                  <a:pt x="413" y="524"/>
                </a:cubicBezTo>
                <a:cubicBezTo>
                  <a:pt x="413" y="524"/>
                  <a:pt x="398" y="535"/>
                  <a:pt x="405" y="537"/>
                </a:cubicBezTo>
                <a:cubicBezTo>
                  <a:pt x="411" y="538"/>
                  <a:pt x="426" y="537"/>
                  <a:pt x="426" y="537"/>
                </a:cubicBezTo>
                <a:cubicBezTo>
                  <a:pt x="441" y="542"/>
                  <a:pt x="441" y="542"/>
                  <a:pt x="441" y="542"/>
                </a:cubicBezTo>
                <a:cubicBezTo>
                  <a:pt x="441" y="542"/>
                  <a:pt x="451" y="546"/>
                  <a:pt x="457" y="551"/>
                </a:cubicBezTo>
                <a:cubicBezTo>
                  <a:pt x="462" y="555"/>
                  <a:pt x="470" y="562"/>
                  <a:pt x="470" y="568"/>
                </a:cubicBezTo>
                <a:cubicBezTo>
                  <a:pt x="470" y="573"/>
                  <a:pt x="470" y="583"/>
                  <a:pt x="474" y="589"/>
                </a:cubicBezTo>
                <a:cubicBezTo>
                  <a:pt x="478" y="596"/>
                  <a:pt x="484" y="608"/>
                  <a:pt x="484" y="608"/>
                </a:cubicBezTo>
                <a:cubicBezTo>
                  <a:pt x="496" y="610"/>
                  <a:pt x="496" y="610"/>
                  <a:pt x="496" y="610"/>
                </a:cubicBezTo>
                <a:cubicBezTo>
                  <a:pt x="506" y="588"/>
                  <a:pt x="506" y="588"/>
                  <a:pt x="506" y="588"/>
                </a:cubicBezTo>
                <a:cubicBezTo>
                  <a:pt x="517" y="574"/>
                  <a:pt x="517" y="574"/>
                  <a:pt x="517" y="574"/>
                </a:cubicBezTo>
                <a:cubicBezTo>
                  <a:pt x="531" y="561"/>
                  <a:pt x="531" y="561"/>
                  <a:pt x="531" y="561"/>
                </a:cubicBezTo>
                <a:cubicBezTo>
                  <a:pt x="531" y="561"/>
                  <a:pt x="534" y="554"/>
                  <a:pt x="539" y="555"/>
                </a:cubicBezTo>
                <a:cubicBezTo>
                  <a:pt x="543" y="556"/>
                  <a:pt x="546" y="568"/>
                  <a:pt x="544" y="571"/>
                </a:cubicBezTo>
                <a:cubicBezTo>
                  <a:pt x="542" y="574"/>
                  <a:pt x="534" y="593"/>
                  <a:pt x="541" y="594"/>
                </a:cubicBezTo>
                <a:cubicBezTo>
                  <a:pt x="547" y="595"/>
                  <a:pt x="555" y="599"/>
                  <a:pt x="558" y="601"/>
                </a:cubicBezTo>
                <a:cubicBezTo>
                  <a:pt x="561" y="603"/>
                  <a:pt x="571" y="617"/>
                  <a:pt x="571" y="617"/>
                </a:cubicBezTo>
                <a:cubicBezTo>
                  <a:pt x="571" y="617"/>
                  <a:pt x="583" y="649"/>
                  <a:pt x="583" y="652"/>
                </a:cubicBezTo>
                <a:cubicBezTo>
                  <a:pt x="583" y="655"/>
                  <a:pt x="581" y="696"/>
                  <a:pt x="586" y="699"/>
                </a:cubicBezTo>
                <a:cubicBezTo>
                  <a:pt x="592" y="702"/>
                  <a:pt x="625" y="709"/>
                  <a:pt x="625" y="709"/>
                </a:cubicBezTo>
                <a:cubicBezTo>
                  <a:pt x="643" y="714"/>
                  <a:pt x="643" y="714"/>
                  <a:pt x="643" y="714"/>
                </a:cubicBezTo>
                <a:cubicBezTo>
                  <a:pt x="643" y="714"/>
                  <a:pt x="654" y="724"/>
                  <a:pt x="657" y="724"/>
                </a:cubicBezTo>
                <a:cubicBezTo>
                  <a:pt x="661" y="724"/>
                  <a:pt x="669" y="708"/>
                  <a:pt x="669" y="708"/>
                </a:cubicBezTo>
                <a:cubicBezTo>
                  <a:pt x="696" y="707"/>
                  <a:pt x="696" y="707"/>
                  <a:pt x="696" y="707"/>
                </a:cubicBezTo>
                <a:cubicBezTo>
                  <a:pt x="696" y="707"/>
                  <a:pt x="704" y="715"/>
                  <a:pt x="704" y="719"/>
                </a:cubicBezTo>
                <a:cubicBezTo>
                  <a:pt x="704" y="722"/>
                  <a:pt x="720" y="724"/>
                  <a:pt x="720" y="724"/>
                </a:cubicBezTo>
                <a:cubicBezTo>
                  <a:pt x="733" y="718"/>
                  <a:pt x="733" y="718"/>
                  <a:pt x="733" y="718"/>
                </a:cubicBezTo>
                <a:cubicBezTo>
                  <a:pt x="747" y="701"/>
                  <a:pt x="747" y="701"/>
                  <a:pt x="747" y="701"/>
                </a:cubicBezTo>
                <a:cubicBezTo>
                  <a:pt x="747" y="701"/>
                  <a:pt x="751" y="693"/>
                  <a:pt x="757" y="692"/>
                </a:cubicBezTo>
                <a:cubicBezTo>
                  <a:pt x="762" y="691"/>
                  <a:pt x="792" y="686"/>
                  <a:pt x="792" y="686"/>
                </a:cubicBezTo>
                <a:cubicBezTo>
                  <a:pt x="797" y="639"/>
                  <a:pt x="797" y="639"/>
                  <a:pt x="797" y="639"/>
                </a:cubicBezTo>
                <a:cubicBezTo>
                  <a:pt x="797" y="639"/>
                  <a:pt x="811" y="612"/>
                  <a:pt x="815" y="607"/>
                </a:cubicBezTo>
                <a:cubicBezTo>
                  <a:pt x="819" y="601"/>
                  <a:pt x="823" y="588"/>
                  <a:pt x="825" y="584"/>
                </a:cubicBezTo>
                <a:cubicBezTo>
                  <a:pt x="827" y="580"/>
                  <a:pt x="831" y="562"/>
                  <a:pt x="831" y="562"/>
                </a:cubicBezTo>
                <a:cubicBezTo>
                  <a:pt x="842" y="548"/>
                  <a:pt x="842" y="548"/>
                  <a:pt x="842" y="548"/>
                </a:cubicBezTo>
                <a:cubicBezTo>
                  <a:pt x="852" y="535"/>
                  <a:pt x="852" y="535"/>
                  <a:pt x="852" y="535"/>
                </a:cubicBezTo>
                <a:cubicBezTo>
                  <a:pt x="867" y="521"/>
                  <a:pt x="867" y="521"/>
                  <a:pt x="867" y="521"/>
                </a:cubicBezTo>
                <a:cubicBezTo>
                  <a:pt x="863" y="486"/>
                  <a:pt x="863" y="486"/>
                  <a:pt x="863" y="486"/>
                </a:cubicBezTo>
                <a:cubicBezTo>
                  <a:pt x="876" y="474"/>
                  <a:pt x="876" y="474"/>
                  <a:pt x="876" y="474"/>
                </a:cubicBezTo>
                <a:cubicBezTo>
                  <a:pt x="872" y="405"/>
                  <a:pt x="872" y="405"/>
                  <a:pt x="872" y="405"/>
                </a:cubicBezTo>
                <a:cubicBezTo>
                  <a:pt x="866" y="388"/>
                  <a:pt x="866" y="388"/>
                  <a:pt x="866" y="388"/>
                </a:cubicBezTo>
                <a:cubicBezTo>
                  <a:pt x="861" y="363"/>
                  <a:pt x="861" y="363"/>
                  <a:pt x="861" y="363"/>
                </a:cubicBezTo>
                <a:cubicBezTo>
                  <a:pt x="861" y="363"/>
                  <a:pt x="852" y="355"/>
                  <a:pt x="853" y="351"/>
                </a:cubicBezTo>
                <a:cubicBezTo>
                  <a:pt x="854" y="348"/>
                  <a:pt x="852" y="344"/>
                  <a:pt x="850" y="338"/>
                </a:cubicBezTo>
                <a:cubicBezTo>
                  <a:pt x="847" y="333"/>
                  <a:pt x="840" y="324"/>
                  <a:pt x="836" y="321"/>
                </a:cubicBezTo>
                <a:cubicBezTo>
                  <a:pt x="831" y="318"/>
                  <a:pt x="824" y="314"/>
                  <a:pt x="821" y="309"/>
                </a:cubicBezTo>
                <a:cubicBezTo>
                  <a:pt x="819" y="305"/>
                  <a:pt x="814" y="285"/>
                  <a:pt x="811" y="283"/>
                </a:cubicBezTo>
                <a:cubicBezTo>
                  <a:pt x="807" y="282"/>
                  <a:pt x="795" y="283"/>
                  <a:pt x="795" y="283"/>
                </a:cubicBezTo>
                <a:cubicBezTo>
                  <a:pt x="789" y="290"/>
                  <a:pt x="789" y="290"/>
                  <a:pt x="789" y="290"/>
                </a:cubicBezTo>
                <a:cubicBezTo>
                  <a:pt x="784" y="282"/>
                  <a:pt x="784" y="282"/>
                  <a:pt x="784" y="282"/>
                </a:cubicBezTo>
                <a:cubicBezTo>
                  <a:pt x="779" y="265"/>
                  <a:pt x="779" y="265"/>
                  <a:pt x="779" y="265"/>
                </a:cubicBezTo>
                <a:cubicBezTo>
                  <a:pt x="779" y="265"/>
                  <a:pt x="770" y="252"/>
                  <a:pt x="769" y="249"/>
                </a:cubicBezTo>
                <a:cubicBezTo>
                  <a:pt x="767" y="246"/>
                  <a:pt x="770" y="236"/>
                  <a:pt x="769" y="233"/>
                </a:cubicBezTo>
                <a:cubicBezTo>
                  <a:pt x="767" y="230"/>
                  <a:pt x="746" y="212"/>
                  <a:pt x="743" y="211"/>
                </a:cubicBezTo>
                <a:cubicBezTo>
                  <a:pt x="739" y="210"/>
                  <a:pt x="726" y="206"/>
                  <a:pt x="726" y="206"/>
                </a:cubicBezTo>
                <a:cubicBezTo>
                  <a:pt x="716" y="195"/>
                  <a:pt x="716" y="195"/>
                  <a:pt x="716" y="195"/>
                </a:cubicBezTo>
                <a:cubicBezTo>
                  <a:pt x="716" y="195"/>
                  <a:pt x="712" y="157"/>
                  <a:pt x="709" y="157"/>
                </a:cubicBezTo>
                <a:cubicBezTo>
                  <a:pt x="706" y="157"/>
                  <a:pt x="703" y="144"/>
                  <a:pt x="703" y="144"/>
                </a:cubicBezTo>
                <a:cubicBezTo>
                  <a:pt x="701" y="110"/>
                  <a:pt x="701" y="110"/>
                  <a:pt x="701" y="110"/>
                </a:cubicBezTo>
                <a:cubicBezTo>
                  <a:pt x="701" y="110"/>
                  <a:pt x="690" y="96"/>
                  <a:pt x="687" y="94"/>
                </a:cubicBezTo>
                <a:cubicBezTo>
                  <a:pt x="683" y="92"/>
                  <a:pt x="671" y="92"/>
                  <a:pt x="671" y="92"/>
                </a:cubicBezTo>
                <a:cubicBezTo>
                  <a:pt x="662" y="70"/>
                  <a:pt x="662" y="70"/>
                  <a:pt x="662" y="70"/>
                </a:cubicBezTo>
                <a:cubicBezTo>
                  <a:pt x="662" y="70"/>
                  <a:pt x="649" y="37"/>
                  <a:pt x="649" y="34"/>
                </a:cubicBezTo>
                <a:cubicBezTo>
                  <a:pt x="649" y="30"/>
                  <a:pt x="640" y="0"/>
                  <a:pt x="636" y="3"/>
                </a:cubicBezTo>
                <a:cubicBezTo>
                  <a:pt x="631" y="7"/>
                  <a:pt x="623" y="21"/>
                  <a:pt x="625" y="25"/>
                </a:cubicBezTo>
                <a:cubicBezTo>
                  <a:pt x="627" y="29"/>
                  <a:pt x="626" y="48"/>
                  <a:pt x="627" y="52"/>
                </a:cubicBezTo>
                <a:cubicBezTo>
                  <a:pt x="628" y="56"/>
                  <a:pt x="621" y="79"/>
                  <a:pt x="617" y="77"/>
                </a:cubicBezTo>
                <a:cubicBezTo>
                  <a:pt x="614" y="75"/>
                  <a:pt x="616" y="86"/>
                  <a:pt x="617" y="93"/>
                </a:cubicBezTo>
                <a:cubicBezTo>
                  <a:pt x="618" y="99"/>
                  <a:pt x="617" y="123"/>
                  <a:pt x="617" y="128"/>
                </a:cubicBezTo>
                <a:cubicBezTo>
                  <a:pt x="617" y="134"/>
                  <a:pt x="611" y="141"/>
                  <a:pt x="611" y="144"/>
                </a:cubicBezTo>
                <a:cubicBezTo>
                  <a:pt x="611" y="148"/>
                  <a:pt x="607" y="160"/>
                  <a:pt x="607" y="163"/>
                </a:cubicBezTo>
                <a:cubicBezTo>
                  <a:pt x="607" y="166"/>
                  <a:pt x="596" y="170"/>
                  <a:pt x="589" y="169"/>
                </a:cubicBezTo>
                <a:cubicBezTo>
                  <a:pt x="583" y="168"/>
                  <a:pt x="568" y="167"/>
                  <a:pt x="569" y="163"/>
                </a:cubicBezTo>
                <a:cubicBezTo>
                  <a:pt x="570" y="159"/>
                  <a:pt x="575" y="148"/>
                  <a:pt x="572" y="146"/>
                </a:cubicBezTo>
                <a:cubicBezTo>
                  <a:pt x="569" y="143"/>
                  <a:pt x="561" y="146"/>
                  <a:pt x="561" y="146"/>
                </a:cubicBezTo>
                <a:cubicBezTo>
                  <a:pt x="561" y="146"/>
                  <a:pt x="564" y="151"/>
                  <a:pt x="558" y="151"/>
                </a:cubicBezTo>
                <a:cubicBezTo>
                  <a:pt x="552" y="151"/>
                  <a:pt x="547" y="149"/>
                  <a:pt x="541" y="147"/>
                </a:cubicBezTo>
                <a:cubicBezTo>
                  <a:pt x="534" y="144"/>
                  <a:pt x="519" y="134"/>
                  <a:pt x="519" y="134"/>
                </a:cubicBezTo>
                <a:cubicBezTo>
                  <a:pt x="519" y="134"/>
                  <a:pt x="509" y="123"/>
                  <a:pt x="505" y="122"/>
                </a:cubicBezTo>
                <a:cubicBezTo>
                  <a:pt x="501" y="121"/>
                  <a:pt x="494" y="115"/>
                  <a:pt x="490" y="110"/>
                </a:cubicBezTo>
                <a:cubicBezTo>
                  <a:pt x="486" y="105"/>
                  <a:pt x="481" y="92"/>
                  <a:pt x="481" y="92"/>
                </a:cubicBezTo>
                <a:cubicBezTo>
                  <a:pt x="489" y="84"/>
                  <a:pt x="489" y="84"/>
                  <a:pt x="489" y="84"/>
                </a:cubicBezTo>
                <a:cubicBezTo>
                  <a:pt x="489" y="84"/>
                  <a:pt x="487" y="80"/>
                  <a:pt x="488" y="77"/>
                </a:cubicBezTo>
                <a:cubicBezTo>
                  <a:pt x="489" y="73"/>
                  <a:pt x="498" y="65"/>
                  <a:pt x="498" y="65"/>
                </a:cubicBezTo>
                <a:cubicBezTo>
                  <a:pt x="498" y="65"/>
                  <a:pt x="501" y="58"/>
                  <a:pt x="504" y="56"/>
                </a:cubicBezTo>
                <a:cubicBezTo>
                  <a:pt x="507" y="54"/>
                  <a:pt x="513" y="49"/>
                  <a:pt x="507" y="46"/>
                </a:cubicBezTo>
                <a:cubicBezTo>
                  <a:pt x="502" y="44"/>
                  <a:pt x="495" y="39"/>
                  <a:pt x="495" y="39"/>
                </a:cubicBezTo>
                <a:cubicBezTo>
                  <a:pt x="495" y="39"/>
                  <a:pt x="501" y="26"/>
                  <a:pt x="498" y="24"/>
                </a:cubicBezTo>
                <a:cubicBezTo>
                  <a:pt x="494" y="22"/>
                  <a:pt x="484" y="34"/>
                  <a:pt x="481" y="37"/>
                </a:cubicBezTo>
                <a:cubicBezTo>
                  <a:pt x="479" y="40"/>
                  <a:pt x="475" y="44"/>
                  <a:pt x="468" y="41"/>
                </a:cubicBezTo>
                <a:cubicBezTo>
                  <a:pt x="462" y="38"/>
                  <a:pt x="453" y="33"/>
                  <a:pt x="444" y="30"/>
                </a:cubicBezTo>
                <a:cubicBezTo>
                  <a:pt x="434" y="28"/>
                  <a:pt x="428" y="23"/>
                  <a:pt x="422" y="24"/>
                </a:cubicBezTo>
                <a:cubicBezTo>
                  <a:pt x="415" y="25"/>
                  <a:pt x="407" y="24"/>
                  <a:pt x="407" y="28"/>
                </a:cubicBezTo>
                <a:cubicBezTo>
                  <a:pt x="407" y="33"/>
                  <a:pt x="420" y="40"/>
                  <a:pt x="420" y="40"/>
                </a:cubicBezTo>
                <a:cubicBezTo>
                  <a:pt x="420" y="40"/>
                  <a:pt x="420" y="52"/>
                  <a:pt x="413" y="52"/>
                </a:cubicBezTo>
                <a:cubicBezTo>
                  <a:pt x="407" y="52"/>
                  <a:pt x="401" y="53"/>
                  <a:pt x="396" y="52"/>
                </a:cubicBezTo>
                <a:cubicBezTo>
                  <a:pt x="391" y="51"/>
                  <a:pt x="387" y="50"/>
                  <a:pt x="381" y="53"/>
                </a:cubicBezTo>
                <a:cubicBezTo>
                  <a:pt x="374" y="56"/>
                  <a:pt x="371" y="62"/>
                  <a:pt x="368" y="66"/>
                </a:cubicBezTo>
                <a:cubicBezTo>
                  <a:pt x="365" y="70"/>
                  <a:pt x="357" y="84"/>
                  <a:pt x="357" y="84"/>
                </a:cubicBezTo>
                <a:cubicBezTo>
                  <a:pt x="357" y="84"/>
                  <a:pt x="357" y="99"/>
                  <a:pt x="359" y="103"/>
                </a:cubicBezTo>
                <a:cubicBezTo>
                  <a:pt x="361" y="106"/>
                  <a:pt x="356" y="115"/>
                  <a:pt x="356" y="115"/>
                </a:cubicBezTo>
                <a:cubicBezTo>
                  <a:pt x="356" y="115"/>
                  <a:pt x="326" y="113"/>
                  <a:pt x="325" y="109"/>
                </a:cubicBezTo>
                <a:cubicBezTo>
                  <a:pt x="324" y="105"/>
                  <a:pt x="312" y="89"/>
                  <a:pt x="312" y="89"/>
                </a:cubicBezTo>
                <a:cubicBezTo>
                  <a:pt x="312" y="89"/>
                  <a:pt x="299" y="83"/>
                  <a:pt x="295" y="83"/>
                </a:cubicBezTo>
                <a:cubicBezTo>
                  <a:pt x="290" y="83"/>
                  <a:pt x="275" y="86"/>
                  <a:pt x="275" y="86"/>
                </a:cubicBezTo>
                <a:cubicBezTo>
                  <a:pt x="275" y="94"/>
                  <a:pt x="275" y="94"/>
                  <a:pt x="275" y="94"/>
                </a:cubicBezTo>
                <a:cubicBezTo>
                  <a:pt x="265" y="99"/>
                  <a:pt x="265" y="99"/>
                  <a:pt x="265" y="99"/>
                </a:cubicBezTo>
                <a:cubicBezTo>
                  <a:pt x="256" y="105"/>
                  <a:pt x="249" y="106"/>
                  <a:pt x="250" y="109"/>
                </a:cubicBezTo>
                <a:cubicBezTo>
                  <a:pt x="251" y="112"/>
                  <a:pt x="248" y="121"/>
                  <a:pt x="248" y="121"/>
                </a:cubicBezTo>
                <a:cubicBezTo>
                  <a:pt x="248" y="132"/>
                  <a:pt x="248" y="132"/>
                  <a:pt x="248" y="132"/>
                </a:cubicBezTo>
                <a:cubicBezTo>
                  <a:pt x="248" y="135"/>
                  <a:pt x="245" y="140"/>
                  <a:pt x="242" y="141"/>
                </a:cubicBezTo>
                <a:cubicBezTo>
                  <a:pt x="235" y="144"/>
                  <a:pt x="232" y="157"/>
                  <a:pt x="232" y="157"/>
                </a:cubicBezTo>
                <a:cubicBezTo>
                  <a:pt x="232" y="157"/>
                  <a:pt x="222" y="160"/>
                  <a:pt x="219" y="156"/>
                </a:cubicBezTo>
                <a:cubicBezTo>
                  <a:pt x="216" y="153"/>
                  <a:pt x="216" y="144"/>
                  <a:pt x="211" y="144"/>
                </a:cubicBezTo>
                <a:cubicBezTo>
                  <a:pt x="207" y="144"/>
                  <a:pt x="199" y="149"/>
                  <a:pt x="199" y="149"/>
                </a:cubicBezTo>
                <a:cubicBezTo>
                  <a:pt x="199" y="149"/>
                  <a:pt x="197" y="161"/>
                  <a:pt x="197" y="166"/>
                </a:cubicBezTo>
                <a:cubicBezTo>
                  <a:pt x="197" y="171"/>
                  <a:pt x="193" y="198"/>
                  <a:pt x="190" y="199"/>
                </a:cubicBezTo>
                <a:cubicBezTo>
                  <a:pt x="187" y="201"/>
                  <a:pt x="179" y="202"/>
                  <a:pt x="175" y="204"/>
                </a:cubicBezTo>
                <a:cubicBezTo>
                  <a:pt x="170" y="206"/>
                  <a:pt x="163" y="208"/>
                  <a:pt x="163" y="216"/>
                </a:cubicBezTo>
                <a:cubicBezTo>
                  <a:pt x="163" y="223"/>
                  <a:pt x="161" y="227"/>
                  <a:pt x="157" y="230"/>
                </a:cubicBezTo>
                <a:cubicBezTo>
                  <a:pt x="154" y="232"/>
                  <a:pt x="137" y="230"/>
                  <a:pt x="129" y="233"/>
                </a:cubicBezTo>
                <a:cubicBezTo>
                  <a:pt x="122" y="236"/>
                  <a:pt x="86" y="246"/>
                  <a:pt x="82" y="247"/>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136" name="Freeform 66">
            <a:extLst>
              <a:ext uri="{FF2B5EF4-FFF2-40B4-BE49-F238E27FC236}">
                <a16:creationId xmlns:a16="http://schemas.microsoft.com/office/drawing/2014/main" id="{7DC4A868-E755-E245-AEBF-241B6EE24553}"/>
              </a:ext>
            </a:extLst>
          </p:cNvPr>
          <p:cNvSpPr>
            <a:spLocks/>
          </p:cNvSpPr>
          <p:nvPr/>
        </p:nvSpPr>
        <p:spPr bwMode="auto">
          <a:xfrm>
            <a:off x="8037922" y="3806836"/>
            <a:ext cx="326515" cy="327307"/>
          </a:xfrm>
          <a:custGeom>
            <a:avLst/>
            <a:gdLst/>
            <a:ahLst/>
            <a:cxnLst>
              <a:cxn ang="0">
                <a:pos x="266" y="20"/>
              </a:cxn>
              <a:cxn ang="0">
                <a:pos x="294" y="48"/>
              </a:cxn>
              <a:cxn ang="0">
                <a:pos x="335" y="48"/>
              </a:cxn>
              <a:cxn ang="0">
                <a:pos x="337" y="65"/>
              </a:cxn>
              <a:cxn ang="0">
                <a:pos x="354" y="71"/>
              </a:cxn>
              <a:cxn ang="0">
                <a:pos x="315" y="82"/>
              </a:cxn>
              <a:cxn ang="0">
                <a:pos x="294" y="97"/>
              </a:cxn>
              <a:cxn ang="0">
                <a:pos x="270" y="104"/>
              </a:cxn>
              <a:cxn ang="0">
                <a:pos x="251" y="97"/>
              </a:cxn>
              <a:cxn ang="0">
                <a:pos x="223" y="112"/>
              </a:cxn>
              <a:cxn ang="0">
                <a:pos x="208" y="130"/>
              </a:cxn>
              <a:cxn ang="0">
                <a:pos x="236" y="149"/>
              </a:cxn>
              <a:cxn ang="0">
                <a:pos x="242" y="164"/>
              </a:cxn>
              <a:cxn ang="0">
                <a:pos x="244" y="203"/>
              </a:cxn>
              <a:cxn ang="0">
                <a:pos x="233" y="229"/>
              </a:cxn>
              <a:cxn ang="0">
                <a:pos x="225" y="265"/>
              </a:cxn>
              <a:cxn ang="0">
                <a:pos x="216" y="293"/>
              </a:cxn>
              <a:cxn ang="0">
                <a:pos x="199" y="317"/>
              </a:cxn>
              <a:cxn ang="0">
                <a:pos x="177" y="341"/>
              </a:cxn>
              <a:cxn ang="0">
                <a:pos x="149" y="334"/>
              </a:cxn>
              <a:cxn ang="0">
                <a:pos x="132" y="328"/>
              </a:cxn>
              <a:cxn ang="0">
                <a:pos x="130" y="354"/>
              </a:cxn>
              <a:cxn ang="0">
                <a:pos x="104" y="360"/>
              </a:cxn>
              <a:cxn ang="0">
                <a:pos x="95" y="341"/>
              </a:cxn>
              <a:cxn ang="0">
                <a:pos x="67" y="330"/>
              </a:cxn>
              <a:cxn ang="0">
                <a:pos x="28" y="332"/>
              </a:cxn>
              <a:cxn ang="0">
                <a:pos x="0" y="343"/>
              </a:cxn>
              <a:cxn ang="0">
                <a:pos x="43" y="315"/>
              </a:cxn>
              <a:cxn ang="0">
                <a:pos x="76" y="306"/>
              </a:cxn>
              <a:cxn ang="0">
                <a:pos x="104" y="304"/>
              </a:cxn>
              <a:cxn ang="0">
                <a:pos x="125" y="300"/>
              </a:cxn>
              <a:cxn ang="0">
                <a:pos x="149" y="274"/>
              </a:cxn>
              <a:cxn ang="0">
                <a:pos x="147" y="252"/>
              </a:cxn>
              <a:cxn ang="0">
                <a:pos x="171" y="263"/>
              </a:cxn>
              <a:cxn ang="0">
                <a:pos x="182" y="248"/>
              </a:cxn>
              <a:cxn ang="0">
                <a:pos x="205" y="205"/>
              </a:cxn>
              <a:cxn ang="0">
                <a:pos x="210" y="171"/>
              </a:cxn>
              <a:cxn ang="0">
                <a:pos x="199" y="149"/>
              </a:cxn>
              <a:cxn ang="0">
                <a:pos x="188" y="119"/>
              </a:cxn>
              <a:cxn ang="0">
                <a:pos x="195" y="97"/>
              </a:cxn>
              <a:cxn ang="0">
                <a:pos x="229" y="76"/>
              </a:cxn>
              <a:cxn ang="0">
                <a:pos x="246" y="43"/>
              </a:cxn>
              <a:cxn ang="0">
                <a:pos x="242" y="7"/>
              </a:cxn>
              <a:cxn ang="0">
                <a:pos x="266" y="20"/>
              </a:cxn>
            </a:cxnLst>
            <a:rect l="0" t="0" r="r" b="b"/>
            <a:pathLst>
              <a:path w="359" h="360">
                <a:moveTo>
                  <a:pt x="266" y="20"/>
                </a:moveTo>
                <a:cubicBezTo>
                  <a:pt x="266" y="20"/>
                  <a:pt x="283" y="43"/>
                  <a:pt x="294" y="48"/>
                </a:cubicBezTo>
                <a:cubicBezTo>
                  <a:pt x="305" y="52"/>
                  <a:pt x="326" y="48"/>
                  <a:pt x="335" y="48"/>
                </a:cubicBezTo>
                <a:cubicBezTo>
                  <a:pt x="344" y="48"/>
                  <a:pt x="337" y="65"/>
                  <a:pt x="337" y="65"/>
                </a:cubicBezTo>
                <a:cubicBezTo>
                  <a:pt x="337" y="65"/>
                  <a:pt x="359" y="65"/>
                  <a:pt x="354" y="71"/>
                </a:cubicBezTo>
                <a:cubicBezTo>
                  <a:pt x="350" y="78"/>
                  <a:pt x="324" y="78"/>
                  <a:pt x="315" y="82"/>
                </a:cubicBezTo>
                <a:cubicBezTo>
                  <a:pt x="307" y="87"/>
                  <a:pt x="300" y="93"/>
                  <a:pt x="294" y="97"/>
                </a:cubicBezTo>
                <a:cubicBezTo>
                  <a:pt x="287" y="102"/>
                  <a:pt x="279" y="108"/>
                  <a:pt x="270" y="104"/>
                </a:cubicBezTo>
                <a:cubicBezTo>
                  <a:pt x="261" y="99"/>
                  <a:pt x="251" y="97"/>
                  <a:pt x="251" y="97"/>
                </a:cubicBezTo>
                <a:cubicBezTo>
                  <a:pt x="251" y="97"/>
                  <a:pt x="221" y="106"/>
                  <a:pt x="223" y="112"/>
                </a:cubicBezTo>
                <a:cubicBezTo>
                  <a:pt x="225" y="119"/>
                  <a:pt x="208" y="130"/>
                  <a:pt x="208" y="130"/>
                </a:cubicBezTo>
                <a:cubicBezTo>
                  <a:pt x="236" y="149"/>
                  <a:pt x="236" y="149"/>
                  <a:pt x="236" y="149"/>
                </a:cubicBezTo>
                <a:cubicBezTo>
                  <a:pt x="242" y="164"/>
                  <a:pt x="242" y="164"/>
                  <a:pt x="242" y="164"/>
                </a:cubicBezTo>
                <a:cubicBezTo>
                  <a:pt x="242" y="164"/>
                  <a:pt x="246" y="194"/>
                  <a:pt x="244" y="203"/>
                </a:cubicBezTo>
                <a:cubicBezTo>
                  <a:pt x="242" y="211"/>
                  <a:pt x="238" y="222"/>
                  <a:pt x="233" y="229"/>
                </a:cubicBezTo>
                <a:cubicBezTo>
                  <a:pt x="229" y="235"/>
                  <a:pt x="227" y="255"/>
                  <a:pt x="225" y="265"/>
                </a:cubicBezTo>
                <a:cubicBezTo>
                  <a:pt x="223" y="276"/>
                  <a:pt x="216" y="293"/>
                  <a:pt x="216" y="293"/>
                </a:cubicBezTo>
                <a:cubicBezTo>
                  <a:pt x="216" y="293"/>
                  <a:pt x="201" y="306"/>
                  <a:pt x="199" y="317"/>
                </a:cubicBezTo>
                <a:cubicBezTo>
                  <a:pt x="197" y="328"/>
                  <a:pt x="188" y="345"/>
                  <a:pt x="177" y="341"/>
                </a:cubicBezTo>
                <a:cubicBezTo>
                  <a:pt x="167" y="336"/>
                  <a:pt x="149" y="334"/>
                  <a:pt x="149" y="334"/>
                </a:cubicBezTo>
                <a:cubicBezTo>
                  <a:pt x="149" y="334"/>
                  <a:pt x="130" y="321"/>
                  <a:pt x="132" y="328"/>
                </a:cubicBezTo>
                <a:cubicBezTo>
                  <a:pt x="134" y="334"/>
                  <a:pt x="134" y="347"/>
                  <a:pt x="130" y="354"/>
                </a:cubicBezTo>
                <a:cubicBezTo>
                  <a:pt x="125" y="360"/>
                  <a:pt x="104" y="360"/>
                  <a:pt x="104" y="360"/>
                </a:cubicBezTo>
                <a:cubicBezTo>
                  <a:pt x="104" y="360"/>
                  <a:pt x="102" y="343"/>
                  <a:pt x="95" y="341"/>
                </a:cubicBezTo>
                <a:cubicBezTo>
                  <a:pt x="89" y="339"/>
                  <a:pt x="78" y="328"/>
                  <a:pt x="67" y="330"/>
                </a:cubicBezTo>
                <a:cubicBezTo>
                  <a:pt x="56" y="332"/>
                  <a:pt x="28" y="332"/>
                  <a:pt x="28" y="332"/>
                </a:cubicBezTo>
                <a:cubicBezTo>
                  <a:pt x="0" y="343"/>
                  <a:pt x="0" y="343"/>
                  <a:pt x="0" y="343"/>
                </a:cubicBezTo>
                <a:cubicBezTo>
                  <a:pt x="0" y="343"/>
                  <a:pt x="35" y="315"/>
                  <a:pt x="43" y="315"/>
                </a:cubicBezTo>
                <a:cubicBezTo>
                  <a:pt x="52" y="315"/>
                  <a:pt x="71" y="306"/>
                  <a:pt x="76" y="306"/>
                </a:cubicBezTo>
                <a:cubicBezTo>
                  <a:pt x="80" y="306"/>
                  <a:pt x="97" y="302"/>
                  <a:pt x="104" y="304"/>
                </a:cubicBezTo>
                <a:cubicBezTo>
                  <a:pt x="110" y="306"/>
                  <a:pt x="125" y="300"/>
                  <a:pt x="125" y="300"/>
                </a:cubicBezTo>
                <a:cubicBezTo>
                  <a:pt x="125" y="300"/>
                  <a:pt x="147" y="280"/>
                  <a:pt x="149" y="274"/>
                </a:cubicBezTo>
                <a:cubicBezTo>
                  <a:pt x="151" y="267"/>
                  <a:pt x="147" y="252"/>
                  <a:pt x="147" y="252"/>
                </a:cubicBezTo>
                <a:cubicBezTo>
                  <a:pt x="171" y="263"/>
                  <a:pt x="171" y="263"/>
                  <a:pt x="171" y="263"/>
                </a:cubicBezTo>
                <a:cubicBezTo>
                  <a:pt x="171" y="263"/>
                  <a:pt x="177" y="255"/>
                  <a:pt x="182" y="248"/>
                </a:cubicBezTo>
                <a:cubicBezTo>
                  <a:pt x="186" y="242"/>
                  <a:pt x="197" y="214"/>
                  <a:pt x="205" y="205"/>
                </a:cubicBezTo>
                <a:cubicBezTo>
                  <a:pt x="214" y="196"/>
                  <a:pt x="212" y="179"/>
                  <a:pt x="210" y="171"/>
                </a:cubicBezTo>
                <a:cubicBezTo>
                  <a:pt x="208" y="162"/>
                  <a:pt x="201" y="158"/>
                  <a:pt x="199" y="149"/>
                </a:cubicBezTo>
                <a:cubicBezTo>
                  <a:pt x="197" y="140"/>
                  <a:pt x="188" y="130"/>
                  <a:pt x="188" y="119"/>
                </a:cubicBezTo>
                <a:cubicBezTo>
                  <a:pt x="188" y="108"/>
                  <a:pt x="186" y="99"/>
                  <a:pt x="195" y="97"/>
                </a:cubicBezTo>
                <a:cubicBezTo>
                  <a:pt x="203" y="95"/>
                  <a:pt x="229" y="76"/>
                  <a:pt x="229" y="76"/>
                </a:cubicBezTo>
                <a:cubicBezTo>
                  <a:pt x="246" y="43"/>
                  <a:pt x="246" y="43"/>
                  <a:pt x="246" y="43"/>
                </a:cubicBezTo>
                <a:cubicBezTo>
                  <a:pt x="246" y="43"/>
                  <a:pt x="231" y="0"/>
                  <a:pt x="242" y="7"/>
                </a:cubicBezTo>
                <a:cubicBezTo>
                  <a:pt x="253" y="13"/>
                  <a:pt x="266" y="20"/>
                  <a:pt x="266" y="20"/>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7" name="Freeform 67">
            <a:extLst>
              <a:ext uri="{FF2B5EF4-FFF2-40B4-BE49-F238E27FC236}">
                <a16:creationId xmlns:a16="http://schemas.microsoft.com/office/drawing/2014/main" id="{24CD3248-BAF5-8946-BFA7-8E1A1C188FEF}"/>
              </a:ext>
            </a:extLst>
          </p:cNvPr>
          <p:cNvSpPr>
            <a:spLocks/>
          </p:cNvSpPr>
          <p:nvPr/>
        </p:nvSpPr>
        <p:spPr bwMode="auto">
          <a:xfrm>
            <a:off x="8061698" y="4122255"/>
            <a:ext cx="61023" cy="20605"/>
          </a:xfrm>
          <a:custGeom>
            <a:avLst/>
            <a:gdLst/>
            <a:ahLst/>
            <a:cxnLst>
              <a:cxn ang="0">
                <a:pos x="7" y="7"/>
              </a:cxn>
              <a:cxn ang="0">
                <a:pos x="35" y="2"/>
              </a:cxn>
              <a:cxn ang="0">
                <a:pos x="58" y="7"/>
              </a:cxn>
              <a:cxn ang="0">
                <a:pos x="61" y="20"/>
              </a:cxn>
              <a:cxn ang="0">
                <a:pos x="20" y="22"/>
              </a:cxn>
              <a:cxn ang="0">
                <a:pos x="7" y="7"/>
              </a:cxn>
            </a:cxnLst>
            <a:rect l="0" t="0" r="r" b="b"/>
            <a:pathLst>
              <a:path w="67" h="22">
                <a:moveTo>
                  <a:pt x="7" y="7"/>
                </a:moveTo>
                <a:cubicBezTo>
                  <a:pt x="11" y="2"/>
                  <a:pt x="28" y="0"/>
                  <a:pt x="35" y="2"/>
                </a:cubicBezTo>
                <a:cubicBezTo>
                  <a:pt x="41" y="4"/>
                  <a:pt x="52" y="7"/>
                  <a:pt x="58" y="7"/>
                </a:cubicBezTo>
                <a:cubicBezTo>
                  <a:pt x="65" y="7"/>
                  <a:pt x="67" y="17"/>
                  <a:pt x="61" y="20"/>
                </a:cubicBezTo>
                <a:cubicBezTo>
                  <a:pt x="54" y="22"/>
                  <a:pt x="20" y="22"/>
                  <a:pt x="20" y="22"/>
                </a:cubicBezTo>
                <a:cubicBezTo>
                  <a:pt x="20" y="22"/>
                  <a:pt x="0" y="13"/>
                  <a:pt x="7" y="7"/>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8" name="Freeform 68">
            <a:extLst>
              <a:ext uri="{FF2B5EF4-FFF2-40B4-BE49-F238E27FC236}">
                <a16:creationId xmlns:a16="http://schemas.microsoft.com/office/drawing/2014/main" id="{22CE2807-0118-784F-B2BD-22FCD472A340}"/>
              </a:ext>
            </a:extLst>
          </p:cNvPr>
          <p:cNvSpPr>
            <a:spLocks/>
          </p:cNvSpPr>
          <p:nvPr/>
        </p:nvSpPr>
        <p:spPr bwMode="auto">
          <a:xfrm>
            <a:off x="8011769" y="4143653"/>
            <a:ext cx="56268" cy="58646"/>
          </a:xfrm>
          <a:custGeom>
            <a:avLst/>
            <a:gdLst/>
            <a:ahLst/>
            <a:cxnLst>
              <a:cxn ang="0">
                <a:pos x="13" y="5"/>
              </a:cxn>
              <a:cxn ang="0">
                <a:pos x="46" y="7"/>
              </a:cxn>
              <a:cxn ang="0">
                <a:pos x="61" y="22"/>
              </a:cxn>
              <a:cxn ang="0">
                <a:pos x="41" y="50"/>
              </a:cxn>
              <a:cxn ang="0">
                <a:pos x="17" y="55"/>
              </a:cxn>
              <a:cxn ang="0">
                <a:pos x="13" y="5"/>
              </a:cxn>
            </a:cxnLst>
            <a:rect l="0" t="0" r="r" b="b"/>
            <a:pathLst>
              <a:path w="61" h="65">
                <a:moveTo>
                  <a:pt x="13" y="5"/>
                </a:moveTo>
                <a:cubicBezTo>
                  <a:pt x="20" y="0"/>
                  <a:pt x="46" y="7"/>
                  <a:pt x="46" y="7"/>
                </a:cubicBezTo>
                <a:cubicBezTo>
                  <a:pt x="61" y="22"/>
                  <a:pt x="61" y="22"/>
                  <a:pt x="61" y="22"/>
                </a:cubicBezTo>
                <a:cubicBezTo>
                  <a:pt x="61" y="22"/>
                  <a:pt x="41" y="44"/>
                  <a:pt x="41" y="50"/>
                </a:cubicBezTo>
                <a:cubicBezTo>
                  <a:pt x="41" y="57"/>
                  <a:pt x="26" y="65"/>
                  <a:pt x="17" y="55"/>
                </a:cubicBezTo>
                <a:cubicBezTo>
                  <a:pt x="9" y="44"/>
                  <a:pt x="0" y="14"/>
                  <a:pt x="13" y="5"/>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39" name="Freeform 69">
            <a:extLst>
              <a:ext uri="{FF2B5EF4-FFF2-40B4-BE49-F238E27FC236}">
                <a16:creationId xmlns:a16="http://schemas.microsoft.com/office/drawing/2014/main" id="{3CADDB36-F5CD-8945-A939-1B147D5B962B}"/>
              </a:ext>
            </a:extLst>
          </p:cNvPr>
          <p:cNvSpPr>
            <a:spLocks/>
          </p:cNvSpPr>
          <p:nvPr/>
        </p:nvSpPr>
        <p:spPr bwMode="auto">
          <a:xfrm>
            <a:off x="7821567" y="4325931"/>
            <a:ext cx="47551" cy="95101"/>
          </a:xfrm>
          <a:custGeom>
            <a:avLst/>
            <a:gdLst/>
            <a:ahLst/>
            <a:cxnLst>
              <a:cxn ang="0">
                <a:pos x="32" y="0"/>
              </a:cxn>
              <a:cxn ang="0">
                <a:pos x="52" y="13"/>
              </a:cxn>
              <a:cxn ang="0">
                <a:pos x="39" y="50"/>
              </a:cxn>
              <a:cxn ang="0">
                <a:pos x="36" y="93"/>
              </a:cxn>
              <a:cxn ang="0">
                <a:pos x="15" y="80"/>
              </a:cxn>
              <a:cxn ang="0">
                <a:pos x="4" y="41"/>
              </a:cxn>
              <a:cxn ang="0">
                <a:pos x="32" y="0"/>
              </a:cxn>
            </a:cxnLst>
            <a:rect l="0" t="0" r="r" b="b"/>
            <a:pathLst>
              <a:path w="52" h="104">
                <a:moveTo>
                  <a:pt x="32" y="0"/>
                </a:moveTo>
                <a:cubicBezTo>
                  <a:pt x="52" y="13"/>
                  <a:pt x="52" y="13"/>
                  <a:pt x="52" y="13"/>
                </a:cubicBezTo>
                <a:cubicBezTo>
                  <a:pt x="52" y="13"/>
                  <a:pt x="28" y="39"/>
                  <a:pt x="39" y="50"/>
                </a:cubicBezTo>
                <a:cubicBezTo>
                  <a:pt x="49" y="60"/>
                  <a:pt x="43" y="82"/>
                  <a:pt x="36" y="93"/>
                </a:cubicBezTo>
                <a:cubicBezTo>
                  <a:pt x="30" y="104"/>
                  <a:pt x="17" y="86"/>
                  <a:pt x="15" y="80"/>
                </a:cubicBezTo>
                <a:cubicBezTo>
                  <a:pt x="13" y="73"/>
                  <a:pt x="0" y="48"/>
                  <a:pt x="4" y="41"/>
                </a:cubicBezTo>
                <a:cubicBezTo>
                  <a:pt x="8" y="35"/>
                  <a:pt x="17" y="2"/>
                  <a:pt x="32" y="0"/>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40" name="Freeform 70">
            <a:extLst>
              <a:ext uri="{FF2B5EF4-FFF2-40B4-BE49-F238E27FC236}">
                <a16:creationId xmlns:a16="http://schemas.microsoft.com/office/drawing/2014/main" id="{5BFEBCEF-C6A5-3A48-8B3A-423C14084E45}"/>
              </a:ext>
            </a:extLst>
          </p:cNvPr>
          <p:cNvSpPr>
            <a:spLocks/>
          </p:cNvSpPr>
          <p:nvPr/>
        </p:nvSpPr>
        <p:spPr bwMode="auto">
          <a:xfrm>
            <a:off x="5093741" y="4037457"/>
            <a:ext cx="1371838" cy="1612761"/>
          </a:xfrm>
          <a:custGeom>
            <a:avLst/>
            <a:gdLst/>
            <a:ahLst/>
            <a:cxnLst>
              <a:cxn ang="0">
                <a:pos x="167" y="161"/>
              </a:cxn>
              <a:cxn ang="0">
                <a:pos x="212" y="105"/>
              </a:cxn>
              <a:cxn ang="0">
                <a:pos x="272" y="55"/>
              </a:cxn>
              <a:cxn ang="0">
                <a:pos x="336" y="70"/>
              </a:cxn>
              <a:cxn ang="0">
                <a:pos x="459" y="23"/>
              </a:cxn>
              <a:cxn ang="0">
                <a:pos x="554" y="7"/>
              </a:cxn>
              <a:cxn ang="0">
                <a:pos x="602" y="7"/>
              </a:cxn>
              <a:cxn ang="0">
                <a:pos x="622" y="32"/>
              </a:cxn>
              <a:cxn ang="0">
                <a:pos x="608" y="111"/>
              </a:cxn>
              <a:cxn ang="0">
                <a:pos x="651" y="132"/>
              </a:cxn>
              <a:cxn ang="0">
                <a:pos x="700" y="131"/>
              </a:cxn>
              <a:cxn ang="0">
                <a:pos x="772" y="188"/>
              </a:cxn>
              <a:cxn ang="0">
                <a:pos x="814" y="152"/>
              </a:cxn>
              <a:cxn ang="0">
                <a:pos x="988" y="168"/>
              </a:cxn>
              <a:cxn ang="0">
                <a:pos x="1084" y="167"/>
              </a:cxn>
              <a:cxn ang="0">
                <a:pos x="1120" y="254"/>
              </a:cxn>
              <a:cxn ang="0">
                <a:pos x="1125" y="293"/>
              </a:cxn>
              <a:cxn ang="0">
                <a:pos x="1152" y="381"/>
              </a:cxn>
              <a:cxn ang="0">
                <a:pos x="1205" y="494"/>
              </a:cxn>
              <a:cxn ang="0">
                <a:pos x="1240" y="572"/>
              </a:cxn>
              <a:cxn ang="0">
                <a:pos x="1313" y="631"/>
              </a:cxn>
              <a:cxn ang="0">
                <a:pos x="1391" y="672"/>
              </a:cxn>
              <a:cxn ang="0">
                <a:pos x="1500" y="672"/>
              </a:cxn>
              <a:cxn ang="0">
                <a:pos x="1430" y="804"/>
              </a:cxn>
              <a:cxn ang="0">
                <a:pos x="1309" y="928"/>
              </a:cxn>
              <a:cxn ang="0">
                <a:pos x="1231" y="1046"/>
              </a:cxn>
              <a:cxn ang="0">
                <a:pos x="1258" y="1170"/>
              </a:cxn>
              <a:cxn ang="0">
                <a:pos x="1201" y="1330"/>
              </a:cxn>
              <a:cxn ang="0">
                <a:pos x="1139" y="1383"/>
              </a:cxn>
              <a:cxn ang="0">
                <a:pos x="1142" y="1498"/>
              </a:cxn>
              <a:cxn ang="0">
                <a:pos x="1078" y="1596"/>
              </a:cxn>
              <a:cxn ang="0">
                <a:pos x="953" y="1741"/>
              </a:cxn>
              <a:cxn ang="0">
                <a:pos x="808" y="1772"/>
              </a:cxn>
              <a:cxn ang="0">
                <a:pos x="740" y="1630"/>
              </a:cxn>
              <a:cxn ang="0">
                <a:pos x="671" y="1403"/>
              </a:cxn>
              <a:cxn ang="0">
                <a:pos x="647" y="1257"/>
              </a:cxn>
              <a:cxn ang="0">
                <a:pos x="667" y="1163"/>
              </a:cxn>
              <a:cxn ang="0">
                <a:pos x="649" y="1086"/>
              </a:cxn>
              <a:cxn ang="0">
                <a:pos x="603" y="1002"/>
              </a:cxn>
              <a:cxn ang="0">
                <a:pos x="529" y="929"/>
              </a:cxn>
              <a:cxn ang="0">
                <a:pos x="556" y="870"/>
              </a:cxn>
              <a:cxn ang="0">
                <a:pos x="556" y="826"/>
              </a:cxn>
              <a:cxn ang="0">
                <a:pos x="461" y="778"/>
              </a:cxn>
              <a:cxn ang="0">
                <a:pos x="333" y="801"/>
              </a:cxn>
              <a:cxn ang="0">
                <a:pos x="213" y="817"/>
              </a:cxn>
              <a:cxn ang="0">
                <a:pos x="97" y="734"/>
              </a:cxn>
              <a:cxn ang="0">
                <a:pos x="13" y="658"/>
              </a:cxn>
              <a:cxn ang="0">
                <a:pos x="20" y="516"/>
              </a:cxn>
              <a:cxn ang="0">
                <a:pos x="17" y="376"/>
              </a:cxn>
              <a:cxn ang="0">
                <a:pos x="98" y="266"/>
              </a:cxn>
            </a:cxnLst>
            <a:rect l="0" t="0" r="r" b="b"/>
            <a:pathLst>
              <a:path w="1506" h="1774">
                <a:moveTo>
                  <a:pt x="167" y="195"/>
                </a:moveTo>
                <a:cubicBezTo>
                  <a:pt x="157" y="172"/>
                  <a:pt x="157" y="172"/>
                  <a:pt x="157" y="172"/>
                </a:cubicBezTo>
                <a:cubicBezTo>
                  <a:pt x="167" y="161"/>
                  <a:pt x="167" y="161"/>
                  <a:pt x="167" y="161"/>
                </a:cubicBezTo>
                <a:cubicBezTo>
                  <a:pt x="166" y="135"/>
                  <a:pt x="166" y="135"/>
                  <a:pt x="166" y="135"/>
                </a:cubicBezTo>
                <a:cubicBezTo>
                  <a:pt x="166" y="135"/>
                  <a:pt x="176" y="121"/>
                  <a:pt x="183" y="119"/>
                </a:cubicBezTo>
                <a:cubicBezTo>
                  <a:pt x="190" y="118"/>
                  <a:pt x="212" y="105"/>
                  <a:pt x="212" y="105"/>
                </a:cubicBezTo>
                <a:cubicBezTo>
                  <a:pt x="238" y="85"/>
                  <a:pt x="238" y="85"/>
                  <a:pt x="238" y="85"/>
                </a:cubicBezTo>
                <a:cubicBezTo>
                  <a:pt x="245" y="52"/>
                  <a:pt x="245" y="52"/>
                  <a:pt x="245" y="52"/>
                </a:cubicBezTo>
                <a:cubicBezTo>
                  <a:pt x="245" y="52"/>
                  <a:pt x="272" y="45"/>
                  <a:pt x="272" y="55"/>
                </a:cubicBezTo>
                <a:cubicBezTo>
                  <a:pt x="272" y="65"/>
                  <a:pt x="287" y="66"/>
                  <a:pt x="297" y="65"/>
                </a:cubicBezTo>
                <a:cubicBezTo>
                  <a:pt x="307" y="63"/>
                  <a:pt x="320" y="62"/>
                  <a:pt x="320" y="62"/>
                </a:cubicBezTo>
                <a:cubicBezTo>
                  <a:pt x="336" y="70"/>
                  <a:pt x="336" y="70"/>
                  <a:pt x="336" y="70"/>
                </a:cubicBezTo>
                <a:cubicBezTo>
                  <a:pt x="336" y="70"/>
                  <a:pt x="354" y="47"/>
                  <a:pt x="362" y="47"/>
                </a:cubicBezTo>
                <a:cubicBezTo>
                  <a:pt x="369" y="47"/>
                  <a:pt x="400" y="32"/>
                  <a:pt x="410" y="30"/>
                </a:cubicBezTo>
                <a:cubicBezTo>
                  <a:pt x="421" y="29"/>
                  <a:pt x="446" y="22"/>
                  <a:pt x="459" y="23"/>
                </a:cubicBezTo>
                <a:cubicBezTo>
                  <a:pt x="472" y="25"/>
                  <a:pt x="501" y="17"/>
                  <a:pt x="505" y="16"/>
                </a:cubicBezTo>
                <a:cubicBezTo>
                  <a:pt x="510" y="14"/>
                  <a:pt x="530" y="0"/>
                  <a:pt x="530" y="0"/>
                </a:cubicBezTo>
                <a:cubicBezTo>
                  <a:pt x="554" y="7"/>
                  <a:pt x="554" y="7"/>
                  <a:pt x="554" y="7"/>
                </a:cubicBezTo>
                <a:cubicBezTo>
                  <a:pt x="564" y="14"/>
                  <a:pt x="564" y="14"/>
                  <a:pt x="564" y="14"/>
                </a:cubicBezTo>
                <a:cubicBezTo>
                  <a:pt x="564" y="14"/>
                  <a:pt x="573" y="3"/>
                  <a:pt x="582" y="4"/>
                </a:cubicBezTo>
                <a:cubicBezTo>
                  <a:pt x="590" y="6"/>
                  <a:pt x="602" y="3"/>
                  <a:pt x="602" y="7"/>
                </a:cubicBezTo>
                <a:cubicBezTo>
                  <a:pt x="602" y="12"/>
                  <a:pt x="600" y="22"/>
                  <a:pt x="600" y="22"/>
                </a:cubicBezTo>
                <a:cubicBezTo>
                  <a:pt x="600" y="22"/>
                  <a:pt x="609" y="17"/>
                  <a:pt x="613" y="17"/>
                </a:cubicBezTo>
                <a:cubicBezTo>
                  <a:pt x="618" y="17"/>
                  <a:pt x="622" y="32"/>
                  <a:pt x="622" y="32"/>
                </a:cubicBezTo>
                <a:cubicBezTo>
                  <a:pt x="622" y="32"/>
                  <a:pt x="600" y="32"/>
                  <a:pt x="605" y="35"/>
                </a:cubicBezTo>
                <a:cubicBezTo>
                  <a:pt x="609" y="37"/>
                  <a:pt x="618" y="68"/>
                  <a:pt x="618" y="68"/>
                </a:cubicBezTo>
                <a:cubicBezTo>
                  <a:pt x="608" y="111"/>
                  <a:pt x="608" y="111"/>
                  <a:pt x="608" y="111"/>
                </a:cubicBezTo>
                <a:cubicBezTo>
                  <a:pt x="621" y="116"/>
                  <a:pt x="621" y="116"/>
                  <a:pt x="621" y="116"/>
                </a:cubicBezTo>
                <a:cubicBezTo>
                  <a:pt x="626" y="129"/>
                  <a:pt x="626" y="129"/>
                  <a:pt x="626" y="129"/>
                </a:cubicBezTo>
                <a:cubicBezTo>
                  <a:pt x="651" y="132"/>
                  <a:pt x="651" y="132"/>
                  <a:pt x="651" y="132"/>
                </a:cubicBezTo>
                <a:cubicBezTo>
                  <a:pt x="677" y="135"/>
                  <a:pt x="677" y="135"/>
                  <a:pt x="677" y="135"/>
                </a:cubicBezTo>
                <a:cubicBezTo>
                  <a:pt x="677" y="135"/>
                  <a:pt x="670" y="124"/>
                  <a:pt x="675" y="125"/>
                </a:cubicBezTo>
                <a:cubicBezTo>
                  <a:pt x="681" y="126"/>
                  <a:pt x="700" y="131"/>
                  <a:pt x="700" y="131"/>
                </a:cubicBezTo>
                <a:cubicBezTo>
                  <a:pt x="710" y="164"/>
                  <a:pt x="710" y="164"/>
                  <a:pt x="710" y="164"/>
                </a:cubicBezTo>
                <a:cubicBezTo>
                  <a:pt x="740" y="170"/>
                  <a:pt x="740" y="170"/>
                  <a:pt x="740" y="170"/>
                </a:cubicBezTo>
                <a:cubicBezTo>
                  <a:pt x="772" y="188"/>
                  <a:pt x="772" y="188"/>
                  <a:pt x="772" y="188"/>
                </a:cubicBezTo>
                <a:cubicBezTo>
                  <a:pt x="799" y="203"/>
                  <a:pt x="799" y="203"/>
                  <a:pt x="799" y="203"/>
                </a:cubicBezTo>
                <a:cubicBezTo>
                  <a:pt x="799" y="203"/>
                  <a:pt x="812" y="185"/>
                  <a:pt x="811" y="181"/>
                </a:cubicBezTo>
                <a:cubicBezTo>
                  <a:pt x="809" y="177"/>
                  <a:pt x="801" y="159"/>
                  <a:pt x="814" y="152"/>
                </a:cubicBezTo>
                <a:cubicBezTo>
                  <a:pt x="827" y="145"/>
                  <a:pt x="839" y="132"/>
                  <a:pt x="861" y="137"/>
                </a:cubicBezTo>
                <a:cubicBezTo>
                  <a:pt x="883" y="141"/>
                  <a:pt x="917" y="155"/>
                  <a:pt x="927" y="158"/>
                </a:cubicBezTo>
                <a:cubicBezTo>
                  <a:pt x="937" y="161"/>
                  <a:pt x="979" y="164"/>
                  <a:pt x="988" y="168"/>
                </a:cubicBezTo>
                <a:cubicBezTo>
                  <a:pt x="996" y="172"/>
                  <a:pt x="1024" y="182"/>
                  <a:pt x="1024" y="182"/>
                </a:cubicBezTo>
                <a:cubicBezTo>
                  <a:pt x="1024" y="182"/>
                  <a:pt x="1029" y="168"/>
                  <a:pt x="1035" y="167"/>
                </a:cubicBezTo>
                <a:cubicBezTo>
                  <a:pt x="1041" y="165"/>
                  <a:pt x="1084" y="167"/>
                  <a:pt x="1084" y="167"/>
                </a:cubicBezTo>
                <a:cubicBezTo>
                  <a:pt x="1091" y="177"/>
                  <a:pt x="1091" y="177"/>
                  <a:pt x="1091" y="177"/>
                </a:cubicBezTo>
                <a:cubicBezTo>
                  <a:pt x="1091" y="177"/>
                  <a:pt x="1122" y="171"/>
                  <a:pt x="1130" y="180"/>
                </a:cubicBezTo>
                <a:cubicBezTo>
                  <a:pt x="1139" y="188"/>
                  <a:pt x="1127" y="263"/>
                  <a:pt x="1120" y="254"/>
                </a:cubicBezTo>
                <a:cubicBezTo>
                  <a:pt x="1113" y="246"/>
                  <a:pt x="1073" y="205"/>
                  <a:pt x="1081" y="218"/>
                </a:cubicBezTo>
                <a:cubicBezTo>
                  <a:pt x="1090" y="231"/>
                  <a:pt x="1097" y="259"/>
                  <a:pt x="1106" y="264"/>
                </a:cubicBezTo>
                <a:cubicBezTo>
                  <a:pt x="1114" y="270"/>
                  <a:pt x="1125" y="287"/>
                  <a:pt x="1125" y="293"/>
                </a:cubicBezTo>
                <a:cubicBezTo>
                  <a:pt x="1125" y="299"/>
                  <a:pt x="1126" y="312"/>
                  <a:pt x="1132" y="317"/>
                </a:cubicBezTo>
                <a:cubicBezTo>
                  <a:pt x="1138" y="323"/>
                  <a:pt x="1130" y="346"/>
                  <a:pt x="1136" y="353"/>
                </a:cubicBezTo>
                <a:cubicBezTo>
                  <a:pt x="1142" y="361"/>
                  <a:pt x="1148" y="376"/>
                  <a:pt x="1152" y="381"/>
                </a:cubicBezTo>
                <a:cubicBezTo>
                  <a:pt x="1156" y="385"/>
                  <a:pt x="1169" y="396"/>
                  <a:pt x="1173" y="398"/>
                </a:cubicBezTo>
                <a:cubicBezTo>
                  <a:pt x="1178" y="399"/>
                  <a:pt x="1186" y="415"/>
                  <a:pt x="1186" y="415"/>
                </a:cubicBezTo>
                <a:cubicBezTo>
                  <a:pt x="1205" y="494"/>
                  <a:pt x="1205" y="494"/>
                  <a:pt x="1205" y="494"/>
                </a:cubicBezTo>
                <a:cubicBezTo>
                  <a:pt x="1230" y="514"/>
                  <a:pt x="1230" y="514"/>
                  <a:pt x="1230" y="514"/>
                </a:cubicBezTo>
                <a:cubicBezTo>
                  <a:pt x="1227" y="543"/>
                  <a:pt x="1227" y="543"/>
                  <a:pt x="1227" y="543"/>
                </a:cubicBezTo>
                <a:cubicBezTo>
                  <a:pt x="1227" y="543"/>
                  <a:pt x="1235" y="569"/>
                  <a:pt x="1240" y="572"/>
                </a:cubicBezTo>
                <a:cubicBezTo>
                  <a:pt x="1244" y="575"/>
                  <a:pt x="1267" y="590"/>
                  <a:pt x="1273" y="589"/>
                </a:cubicBezTo>
                <a:cubicBezTo>
                  <a:pt x="1279" y="587"/>
                  <a:pt x="1277" y="602"/>
                  <a:pt x="1281" y="606"/>
                </a:cubicBezTo>
                <a:cubicBezTo>
                  <a:pt x="1286" y="610"/>
                  <a:pt x="1313" y="626"/>
                  <a:pt x="1313" y="631"/>
                </a:cubicBezTo>
                <a:cubicBezTo>
                  <a:pt x="1313" y="635"/>
                  <a:pt x="1322" y="661"/>
                  <a:pt x="1330" y="669"/>
                </a:cubicBezTo>
                <a:cubicBezTo>
                  <a:pt x="1339" y="678"/>
                  <a:pt x="1346" y="681"/>
                  <a:pt x="1355" y="682"/>
                </a:cubicBezTo>
                <a:cubicBezTo>
                  <a:pt x="1364" y="684"/>
                  <a:pt x="1381" y="675"/>
                  <a:pt x="1391" y="672"/>
                </a:cubicBezTo>
                <a:cubicBezTo>
                  <a:pt x="1401" y="669"/>
                  <a:pt x="1431" y="671"/>
                  <a:pt x="1438" y="668"/>
                </a:cubicBezTo>
                <a:cubicBezTo>
                  <a:pt x="1446" y="665"/>
                  <a:pt x="1486" y="646"/>
                  <a:pt x="1494" y="646"/>
                </a:cubicBezTo>
                <a:cubicBezTo>
                  <a:pt x="1503" y="646"/>
                  <a:pt x="1506" y="662"/>
                  <a:pt x="1500" y="672"/>
                </a:cubicBezTo>
                <a:cubicBezTo>
                  <a:pt x="1494" y="682"/>
                  <a:pt x="1483" y="714"/>
                  <a:pt x="1483" y="714"/>
                </a:cubicBezTo>
                <a:cubicBezTo>
                  <a:pt x="1483" y="714"/>
                  <a:pt x="1490" y="741"/>
                  <a:pt x="1486" y="744"/>
                </a:cubicBezTo>
                <a:cubicBezTo>
                  <a:pt x="1482" y="747"/>
                  <a:pt x="1433" y="799"/>
                  <a:pt x="1430" y="804"/>
                </a:cubicBezTo>
                <a:cubicBezTo>
                  <a:pt x="1427" y="810"/>
                  <a:pt x="1433" y="824"/>
                  <a:pt x="1424" y="830"/>
                </a:cubicBezTo>
                <a:cubicBezTo>
                  <a:pt x="1415" y="836"/>
                  <a:pt x="1382" y="866"/>
                  <a:pt x="1371" y="876"/>
                </a:cubicBezTo>
                <a:cubicBezTo>
                  <a:pt x="1359" y="886"/>
                  <a:pt x="1325" y="916"/>
                  <a:pt x="1309" y="928"/>
                </a:cubicBezTo>
                <a:cubicBezTo>
                  <a:pt x="1293" y="939"/>
                  <a:pt x="1274" y="968"/>
                  <a:pt x="1270" y="971"/>
                </a:cubicBezTo>
                <a:cubicBezTo>
                  <a:pt x="1266" y="974"/>
                  <a:pt x="1237" y="1008"/>
                  <a:pt x="1237" y="1008"/>
                </a:cubicBezTo>
                <a:cubicBezTo>
                  <a:pt x="1237" y="1008"/>
                  <a:pt x="1231" y="1040"/>
                  <a:pt x="1231" y="1046"/>
                </a:cubicBezTo>
                <a:cubicBezTo>
                  <a:pt x="1231" y="1051"/>
                  <a:pt x="1231" y="1102"/>
                  <a:pt x="1234" y="1107"/>
                </a:cubicBezTo>
                <a:cubicBezTo>
                  <a:pt x="1237" y="1113"/>
                  <a:pt x="1245" y="1148"/>
                  <a:pt x="1245" y="1148"/>
                </a:cubicBezTo>
                <a:cubicBezTo>
                  <a:pt x="1245" y="1148"/>
                  <a:pt x="1257" y="1159"/>
                  <a:pt x="1258" y="1170"/>
                </a:cubicBezTo>
                <a:cubicBezTo>
                  <a:pt x="1260" y="1182"/>
                  <a:pt x="1258" y="1219"/>
                  <a:pt x="1258" y="1229"/>
                </a:cubicBezTo>
                <a:cubicBezTo>
                  <a:pt x="1258" y="1239"/>
                  <a:pt x="1263" y="1294"/>
                  <a:pt x="1257" y="1295"/>
                </a:cubicBezTo>
                <a:cubicBezTo>
                  <a:pt x="1251" y="1297"/>
                  <a:pt x="1201" y="1330"/>
                  <a:pt x="1201" y="1330"/>
                </a:cubicBezTo>
                <a:cubicBezTo>
                  <a:pt x="1201" y="1330"/>
                  <a:pt x="1176" y="1349"/>
                  <a:pt x="1175" y="1356"/>
                </a:cubicBezTo>
                <a:cubicBezTo>
                  <a:pt x="1173" y="1363"/>
                  <a:pt x="1178" y="1374"/>
                  <a:pt x="1162" y="1373"/>
                </a:cubicBezTo>
                <a:cubicBezTo>
                  <a:pt x="1146" y="1372"/>
                  <a:pt x="1139" y="1377"/>
                  <a:pt x="1139" y="1383"/>
                </a:cubicBezTo>
                <a:cubicBezTo>
                  <a:pt x="1139" y="1389"/>
                  <a:pt x="1130" y="1394"/>
                  <a:pt x="1138" y="1403"/>
                </a:cubicBezTo>
                <a:cubicBezTo>
                  <a:pt x="1145" y="1412"/>
                  <a:pt x="1158" y="1429"/>
                  <a:pt x="1156" y="1433"/>
                </a:cubicBezTo>
                <a:cubicBezTo>
                  <a:pt x="1155" y="1438"/>
                  <a:pt x="1148" y="1495"/>
                  <a:pt x="1142" y="1498"/>
                </a:cubicBezTo>
                <a:cubicBezTo>
                  <a:pt x="1136" y="1501"/>
                  <a:pt x="1106" y="1524"/>
                  <a:pt x="1102" y="1525"/>
                </a:cubicBezTo>
                <a:cubicBezTo>
                  <a:pt x="1097" y="1527"/>
                  <a:pt x="1089" y="1547"/>
                  <a:pt x="1089" y="1547"/>
                </a:cubicBezTo>
                <a:cubicBezTo>
                  <a:pt x="1089" y="1547"/>
                  <a:pt x="1081" y="1588"/>
                  <a:pt x="1078" y="1596"/>
                </a:cubicBezTo>
                <a:cubicBezTo>
                  <a:pt x="1076" y="1603"/>
                  <a:pt x="1055" y="1633"/>
                  <a:pt x="1050" y="1640"/>
                </a:cubicBezTo>
                <a:cubicBezTo>
                  <a:pt x="1044" y="1647"/>
                  <a:pt x="1027" y="1676"/>
                  <a:pt x="1018" y="1686"/>
                </a:cubicBezTo>
                <a:cubicBezTo>
                  <a:pt x="1009" y="1696"/>
                  <a:pt x="963" y="1736"/>
                  <a:pt x="953" y="1741"/>
                </a:cubicBezTo>
                <a:cubicBezTo>
                  <a:pt x="943" y="1745"/>
                  <a:pt x="904" y="1741"/>
                  <a:pt x="898" y="1741"/>
                </a:cubicBezTo>
                <a:cubicBezTo>
                  <a:pt x="893" y="1741"/>
                  <a:pt x="873" y="1739"/>
                  <a:pt x="864" y="1745"/>
                </a:cubicBezTo>
                <a:cubicBezTo>
                  <a:pt x="855" y="1751"/>
                  <a:pt x="822" y="1774"/>
                  <a:pt x="808" y="1772"/>
                </a:cubicBezTo>
                <a:cubicBezTo>
                  <a:pt x="793" y="1771"/>
                  <a:pt x="778" y="1752"/>
                  <a:pt x="773" y="1746"/>
                </a:cubicBezTo>
                <a:cubicBezTo>
                  <a:pt x="769" y="1741"/>
                  <a:pt x="773" y="1710"/>
                  <a:pt x="769" y="1703"/>
                </a:cubicBezTo>
                <a:cubicBezTo>
                  <a:pt x="765" y="1696"/>
                  <a:pt x="747" y="1649"/>
                  <a:pt x="740" y="1630"/>
                </a:cubicBezTo>
                <a:cubicBezTo>
                  <a:pt x="733" y="1611"/>
                  <a:pt x="708" y="1564"/>
                  <a:pt x="700" y="1557"/>
                </a:cubicBezTo>
                <a:cubicBezTo>
                  <a:pt x="691" y="1550"/>
                  <a:pt x="698" y="1502"/>
                  <a:pt x="696" y="1495"/>
                </a:cubicBezTo>
                <a:cubicBezTo>
                  <a:pt x="693" y="1488"/>
                  <a:pt x="678" y="1413"/>
                  <a:pt x="671" y="1403"/>
                </a:cubicBezTo>
                <a:cubicBezTo>
                  <a:pt x="664" y="1393"/>
                  <a:pt x="634" y="1357"/>
                  <a:pt x="629" y="1347"/>
                </a:cubicBezTo>
                <a:cubicBezTo>
                  <a:pt x="625" y="1337"/>
                  <a:pt x="631" y="1288"/>
                  <a:pt x="631" y="1288"/>
                </a:cubicBezTo>
                <a:cubicBezTo>
                  <a:pt x="647" y="1257"/>
                  <a:pt x="647" y="1257"/>
                  <a:pt x="647" y="1257"/>
                </a:cubicBezTo>
                <a:cubicBezTo>
                  <a:pt x="665" y="1239"/>
                  <a:pt x="665" y="1239"/>
                  <a:pt x="665" y="1239"/>
                </a:cubicBezTo>
                <a:cubicBezTo>
                  <a:pt x="677" y="1199"/>
                  <a:pt x="677" y="1199"/>
                  <a:pt x="677" y="1199"/>
                </a:cubicBezTo>
                <a:cubicBezTo>
                  <a:pt x="667" y="1163"/>
                  <a:pt x="667" y="1163"/>
                  <a:pt x="667" y="1163"/>
                </a:cubicBezTo>
                <a:cubicBezTo>
                  <a:pt x="648" y="1137"/>
                  <a:pt x="648" y="1137"/>
                  <a:pt x="648" y="1137"/>
                </a:cubicBezTo>
                <a:cubicBezTo>
                  <a:pt x="654" y="1120"/>
                  <a:pt x="654" y="1120"/>
                  <a:pt x="654" y="1120"/>
                </a:cubicBezTo>
                <a:cubicBezTo>
                  <a:pt x="664" y="1114"/>
                  <a:pt x="649" y="1086"/>
                  <a:pt x="649" y="1086"/>
                </a:cubicBezTo>
                <a:cubicBezTo>
                  <a:pt x="636" y="1071"/>
                  <a:pt x="636" y="1071"/>
                  <a:pt x="636" y="1071"/>
                </a:cubicBezTo>
                <a:cubicBezTo>
                  <a:pt x="641" y="1025"/>
                  <a:pt x="641" y="1025"/>
                  <a:pt x="641" y="1025"/>
                </a:cubicBezTo>
                <a:cubicBezTo>
                  <a:pt x="603" y="1002"/>
                  <a:pt x="603" y="1002"/>
                  <a:pt x="603" y="1002"/>
                </a:cubicBezTo>
                <a:cubicBezTo>
                  <a:pt x="580" y="981"/>
                  <a:pt x="580" y="981"/>
                  <a:pt x="580" y="981"/>
                </a:cubicBezTo>
                <a:cubicBezTo>
                  <a:pt x="543" y="952"/>
                  <a:pt x="543" y="952"/>
                  <a:pt x="543" y="952"/>
                </a:cubicBezTo>
                <a:cubicBezTo>
                  <a:pt x="529" y="929"/>
                  <a:pt x="529" y="929"/>
                  <a:pt x="529" y="929"/>
                </a:cubicBezTo>
                <a:cubicBezTo>
                  <a:pt x="557" y="915"/>
                  <a:pt x="557" y="915"/>
                  <a:pt x="557" y="915"/>
                </a:cubicBezTo>
                <a:cubicBezTo>
                  <a:pt x="572" y="893"/>
                  <a:pt x="572" y="893"/>
                  <a:pt x="572" y="893"/>
                </a:cubicBezTo>
                <a:cubicBezTo>
                  <a:pt x="556" y="870"/>
                  <a:pt x="556" y="870"/>
                  <a:pt x="556" y="870"/>
                </a:cubicBezTo>
                <a:cubicBezTo>
                  <a:pt x="573" y="856"/>
                  <a:pt x="573" y="856"/>
                  <a:pt x="573" y="856"/>
                </a:cubicBezTo>
                <a:cubicBezTo>
                  <a:pt x="579" y="847"/>
                  <a:pt x="579" y="847"/>
                  <a:pt x="579" y="847"/>
                </a:cubicBezTo>
                <a:cubicBezTo>
                  <a:pt x="556" y="826"/>
                  <a:pt x="556" y="826"/>
                  <a:pt x="556" y="826"/>
                </a:cubicBezTo>
                <a:cubicBezTo>
                  <a:pt x="541" y="813"/>
                  <a:pt x="541" y="813"/>
                  <a:pt x="541" y="813"/>
                </a:cubicBezTo>
                <a:cubicBezTo>
                  <a:pt x="497" y="819"/>
                  <a:pt x="497" y="819"/>
                  <a:pt x="497" y="819"/>
                </a:cubicBezTo>
                <a:cubicBezTo>
                  <a:pt x="461" y="778"/>
                  <a:pt x="461" y="778"/>
                  <a:pt x="461" y="778"/>
                </a:cubicBezTo>
                <a:cubicBezTo>
                  <a:pt x="461" y="778"/>
                  <a:pt x="429" y="773"/>
                  <a:pt x="416" y="776"/>
                </a:cubicBezTo>
                <a:cubicBezTo>
                  <a:pt x="403" y="778"/>
                  <a:pt x="383" y="786"/>
                  <a:pt x="372" y="788"/>
                </a:cubicBezTo>
                <a:cubicBezTo>
                  <a:pt x="360" y="791"/>
                  <a:pt x="340" y="799"/>
                  <a:pt x="333" y="801"/>
                </a:cubicBezTo>
                <a:cubicBezTo>
                  <a:pt x="325" y="804"/>
                  <a:pt x="314" y="801"/>
                  <a:pt x="304" y="800"/>
                </a:cubicBezTo>
                <a:cubicBezTo>
                  <a:pt x="294" y="799"/>
                  <a:pt x="292" y="794"/>
                  <a:pt x="278" y="799"/>
                </a:cubicBezTo>
                <a:cubicBezTo>
                  <a:pt x="264" y="803"/>
                  <a:pt x="220" y="817"/>
                  <a:pt x="213" y="817"/>
                </a:cubicBezTo>
                <a:cubicBezTo>
                  <a:pt x="206" y="817"/>
                  <a:pt x="174" y="809"/>
                  <a:pt x="169" y="804"/>
                </a:cubicBezTo>
                <a:cubicBezTo>
                  <a:pt x="163" y="800"/>
                  <a:pt x="118" y="770"/>
                  <a:pt x="114" y="763"/>
                </a:cubicBezTo>
                <a:cubicBezTo>
                  <a:pt x="110" y="755"/>
                  <a:pt x="107" y="738"/>
                  <a:pt x="97" y="734"/>
                </a:cubicBezTo>
                <a:cubicBezTo>
                  <a:pt x="87" y="730"/>
                  <a:pt x="72" y="714"/>
                  <a:pt x="69" y="708"/>
                </a:cubicBezTo>
                <a:cubicBezTo>
                  <a:pt x="66" y="702"/>
                  <a:pt x="48" y="674"/>
                  <a:pt x="42" y="674"/>
                </a:cubicBezTo>
                <a:cubicBezTo>
                  <a:pt x="36" y="674"/>
                  <a:pt x="13" y="658"/>
                  <a:pt x="13" y="658"/>
                </a:cubicBezTo>
                <a:cubicBezTo>
                  <a:pt x="13" y="658"/>
                  <a:pt x="13" y="632"/>
                  <a:pt x="9" y="625"/>
                </a:cubicBezTo>
                <a:cubicBezTo>
                  <a:pt x="4" y="618"/>
                  <a:pt x="10" y="552"/>
                  <a:pt x="10" y="547"/>
                </a:cubicBezTo>
                <a:cubicBezTo>
                  <a:pt x="10" y="543"/>
                  <a:pt x="20" y="516"/>
                  <a:pt x="20" y="516"/>
                </a:cubicBezTo>
                <a:cubicBezTo>
                  <a:pt x="12" y="437"/>
                  <a:pt x="12" y="437"/>
                  <a:pt x="12" y="437"/>
                </a:cubicBezTo>
                <a:cubicBezTo>
                  <a:pt x="0" y="419"/>
                  <a:pt x="0" y="419"/>
                  <a:pt x="0" y="419"/>
                </a:cubicBezTo>
                <a:cubicBezTo>
                  <a:pt x="0" y="419"/>
                  <a:pt x="12" y="384"/>
                  <a:pt x="17" y="376"/>
                </a:cubicBezTo>
                <a:cubicBezTo>
                  <a:pt x="23" y="369"/>
                  <a:pt x="40" y="353"/>
                  <a:pt x="42" y="348"/>
                </a:cubicBezTo>
                <a:cubicBezTo>
                  <a:pt x="43" y="342"/>
                  <a:pt x="66" y="310"/>
                  <a:pt x="69" y="303"/>
                </a:cubicBezTo>
                <a:cubicBezTo>
                  <a:pt x="72" y="296"/>
                  <a:pt x="94" y="269"/>
                  <a:pt x="98" y="266"/>
                </a:cubicBezTo>
                <a:cubicBezTo>
                  <a:pt x="102" y="263"/>
                  <a:pt x="135" y="236"/>
                  <a:pt x="135" y="236"/>
                </a:cubicBezTo>
                <a:lnTo>
                  <a:pt x="167" y="195"/>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41" name="Freeform 71">
            <a:extLst>
              <a:ext uri="{FF2B5EF4-FFF2-40B4-BE49-F238E27FC236}">
                <a16:creationId xmlns:a16="http://schemas.microsoft.com/office/drawing/2014/main" id="{5801AF88-C6CD-B541-AC4D-6D5C78CBE6C0}"/>
              </a:ext>
            </a:extLst>
          </p:cNvPr>
          <p:cNvSpPr>
            <a:spLocks/>
          </p:cNvSpPr>
          <p:nvPr/>
        </p:nvSpPr>
        <p:spPr bwMode="auto">
          <a:xfrm>
            <a:off x="6498864" y="2301063"/>
            <a:ext cx="309872" cy="307495"/>
          </a:xfrm>
          <a:custGeom>
            <a:avLst/>
            <a:gdLst/>
            <a:ahLst/>
            <a:cxnLst>
              <a:cxn ang="0">
                <a:pos x="13" y="289"/>
              </a:cxn>
              <a:cxn ang="0">
                <a:pos x="33" y="239"/>
              </a:cxn>
              <a:cxn ang="0">
                <a:pos x="54" y="209"/>
              </a:cxn>
              <a:cxn ang="0">
                <a:pos x="31" y="153"/>
              </a:cxn>
              <a:cxn ang="0">
                <a:pos x="54" y="174"/>
              </a:cxn>
              <a:cxn ang="0">
                <a:pos x="85" y="168"/>
              </a:cxn>
              <a:cxn ang="0">
                <a:pos x="113" y="120"/>
              </a:cxn>
              <a:cxn ang="0">
                <a:pos x="152" y="90"/>
              </a:cxn>
              <a:cxn ang="0">
                <a:pos x="175" y="67"/>
              </a:cxn>
              <a:cxn ang="0">
                <a:pos x="216" y="69"/>
              </a:cxn>
              <a:cxn ang="0">
                <a:pos x="264" y="41"/>
              </a:cxn>
              <a:cxn ang="0">
                <a:pos x="305" y="2"/>
              </a:cxn>
              <a:cxn ang="0">
                <a:pos x="337" y="24"/>
              </a:cxn>
              <a:cxn ang="0">
                <a:pos x="318" y="77"/>
              </a:cxn>
              <a:cxn ang="0">
                <a:pos x="221" y="131"/>
              </a:cxn>
              <a:cxn ang="0">
                <a:pos x="149" y="200"/>
              </a:cxn>
              <a:cxn ang="0">
                <a:pos x="130" y="230"/>
              </a:cxn>
              <a:cxn ang="0">
                <a:pos x="111" y="226"/>
              </a:cxn>
              <a:cxn ang="0">
                <a:pos x="98" y="254"/>
              </a:cxn>
              <a:cxn ang="0">
                <a:pos x="93" y="271"/>
              </a:cxn>
              <a:cxn ang="0">
                <a:pos x="91" y="293"/>
              </a:cxn>
              <a:cxn ang="0">
                <a:pos x="76" y="319"/>
              </a:cxn>
              <a:cxn ang="0">
                <a:pos x="63" y="338"/>
              </a:cxn>
              <a:cxn ang="0">
                <a:pos x="39" y="323"/>
              </a:cxn>
              <a:cxn ang="0">
                <a:pos x="13" y="314"/>
              </a:cxn>
              <a:cxn ang="0">
                <a:pos x="13" y="289"/>
              </a:cxn>
            </a:cxnLst>
            <a:rect l="0" t="0" r="r" b="b"/>
            <a:pathLst>
              <a:path w="340" h="338">
                <a:moveTo>
                  <a:pt x="13" y="289"/>
                </a:moveTo>
                <a:cubicBezTo>
                  <a:pt x="13" y="289"/>
                  <a:pt x="29" y="248"/>
                  <a:pt x="33" y="239"/>
                </a:cubicBezTo>
                <a:cubicBezTo>
                  <a:pt x="37" y="230"/>
                  <a:pt x="54" y="209"/>
                  <a:pt x="54" y="209"/>
                </a:cubicBezTo>
                <a:cubicBezTo>
                  <a:pt x="31" y="153"/>
                  <a:pt x="31" y="153"/>
                  <a:pt x="31" y="153"/>
                </a:cubicBezTo>
                <a:cubicBezTo>
                  <a:pt x="31" y="153"/>
                  <a:pt x="48" y="166"/>
                  <a:pt x="54" y="174"/>
                </a:cubicBezTo>
                <a:cubicBezTo>
                  <a:pt x="61" y="183"/>
                  <a:pt x="78" y="172"/>
                  <a:pt x="85" y="168"/>
                </a:cubicBezTo>
                <a:cubicBezTo>
                  <a:pt x="91" y="164"/>
                  <a:pt x="106" y="127"/>
                  <a:pt x="113" y="120"/>
                </a:cubicBezTo>
                <a:cubicBezTo>
                  <a:pt x="119" y="114"/>
                  <a:pt x="143" y="95"/>
                  <a:pt x="152" y="90"/>
                </a:cubicBezTo>
                <a:cubicBezTo>
                  <a:pt x="160" y="86"/>
                  <a:pt x="169" y="67"/>
                  <a:pt x="175" y="67"/>
                </a:cubicBezTo>
                <a:cubicBezTo>
                  <a:pt x="182" y="67"/>
                  <a:pt x="210" y="71"/>
                  <a:pt x="216" y="69"/>
                </a:cubicBezTo>
                <a:cubicBezTo>
                  <a:pt x="223" y="67"/>
                  <a:pt x="264" y="41"/>
                  <a:pt x="264" y="41"/>
                </a:cubicBezTo>
                <a:cubicBezTo>
                  <a:pt x="264" y="41"/>
                  <a:pt x="286" y="0"/>
                  <a:pt x="305" y="2"/>
                </a:cubicBezTo>
                <a:cubicBezTo>
                  <a:pt x="324" y="4"/>
                  <a:pt x="335" y="13"/>
                  <a:pt x="337" y="24"/>
                </a:cubicBezTo>
                <a:cubicBezTo>
                  <a:pt x="340" y="34"/>
                  <a:pt x="331" y="69"/>
                  <a:pt x="318" y="77"/>
                </a:cubicBezTo>
                <a:cubicBezTo>
                  <a:pt x="305" y="86"/>
                  <a:pt x="247" y="114"/>
                  <a:pt x="221" y="131"/>
                </a:cubicBezTo>
                <a:cubicBezTo>
                  <a:pt x="195" y="149"/>
                  <a:pt x="162" y="187"/>
                  <a:pt x="149" y="200"/>
                </a:cubicBezTo>
                <a:cubicBezTo>
                  <a:pt x="137" y="213"/>
                  <a:pt x="141" y="230"/>
                  <a:pt x="130" y="230"/>
                </a:cubicBezTo>
                <a:cubicBezTo>
                  <a:pt x="119" y="230"/>
                  <a:pt x="111" y="226"/>
                  <a:pt x="111" y="226"/>
                </a:cubicBezTo>
                <a:cubicBezTo>
                  <a:pt x="98" y="254"/>
                  <a:pt x="98" y="254"/>
                  <a:pt x="98" y="254"/>
                </a:cubicBezTo>
                <a:cubicBezTo>
                  <a:pt x="93" y="271"/>
                  <a:pt x="93" y="271"/>
                  <a:pt x="93" y="271"/>
                </a:cubicBezTo>
                <a:cubicBezTo>
                  <a:pt x="91" y="293"/>
                  <a:pt x="91" y="293"/>
                  <a:pt x="91" y="293"/>
                </a:cubicBezTo>
                <a:cubicBezTo>
                  <a:pt x="76" y="319"/>
                  <a:pt x="76" y="319"/>
                  <a:pt x="76" y="319"/>
                </a:cubicBezTo>
                <a:cubicBezTo>
                  <a:pt x="63" y="338"/>
                  <a:pt x="63" y="338"/>
                  <a:pt x="63" y="338"/>
                </a:cubicBezTo>
                <a:cubicBezTo>
                  <a:pt x="39" y="323"/>
                  <a:pt x="39" y="323"/>
                  <a:pt x="39" y="323"/>
                </a:cubicBezTo>
                <a:cubicBezTo>
                  <a:pt x="13" y="314"/>
                  <a:pt x="13" y="314"/>
                  <a:pt x="13" y="314"/>
                </a:cubicBezTo>
                <a:cubicBezTo>
                  <a:pt x="13" y="314"/>
                  <a:pt x="0" y="293"/>
                  <a:pt x="13" y="289"/>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42" name="Freeform 72">
            <a:extLst>
              <a:ext uri="{FF2B5EF4-FFF2-40B4-BE49-F238E27FC236}">
                <a16:creationId xmlns:a16="http://schemas.microsoft.com/office/drawing/2014/main" id="{6BB33F1F-9BD9-5A4E-AC4E-C93D4E7754FE}"/>
              </a:ext>
            </a:extLst>
          </p:cNvPr>
          <p:cNvSpPr>
            <a:spLocks/>
          </p:cNvSpPr>
          <p:nvPr/>
        </p:nvSpPr>
        <p:spPr bwMode="auto">
          <a:xfrm>
            <a:off x="6446558" y="2604595"/>
            <a:ext cx="131557" cy="173560"/>
          </a:xfrm>
          <a:custGeom>
            <a:avLst/>
            <a:gdLst/>
            <a:ahLst/>
            <a:cxnLst>
              <a:cxn ang="0">
                <a:pos x="69" y="6"/>
              </a:cxn>
              <a:cxn ang="0">
                <a:pos x="84" y="0"/>
              </a:cxn>
              <a:cxn ang="0">
                <a:pos x="117" y="15"/>
              </a:cxn>
              <a:cxn ang="0">
                <a:pos x="100" y="60"/>
              </a:cxn>
              <a:cxn ang="0">
                <a:pos x="97" y="123"/>
              </a:cxn>
              <a:cxn ang="0">
                <a:pos x="128" y="163"/>
              </a:cxn>
              <a:cxn ang="0">
                <a:pos x="134" y="191"/>
              </a:cxn>
              <a:cxn ang="0">
                <a:pos x="58" y="183"/>
              </a:cxn>
              <a:cxn ang="0">
                <a:pos x="56" y="151"/>
              </a:cxn>
              <a:cxn ang="0">
                <a:pos x="30" y="129"/>
              </a:cxn>
              <a:cxn ang="0">
                <a:pos x="11" y="105"/>
              </a:cxn>
              <a:cxn ang="0">
                <a:pos x="13" y="84"/>
              </a:cxn>
              <a:cxn ang="0">
                <a:pos x="28" y="60"/>
              </a:cxn>
              <a:cxn ang="0">
                <a:pos x="30" y="28"/>
              </a:cxn>
              <a:cxn ang="0">
                <a:pos x="46" y="13"/>
              </a:cxn>
              <a:cxn ang="0">
                <a:pos x="69" y="6"/>
              </a:cxn>
            </a:cxnLst>
            <a:rect l="0" t="0" r="r" b="b"/>
            <a:pathLst>
              <a:path w="145" h="191">
                <a:moveTo>
                  <a:pt x="69" y="6"/>
                </a:moveTo>
                <a:cubicBezTo>
                  <a:pt x="84" y="0"/>
                  <a:pt x="84" y="0"/>
                  <a:pt x="84" y="0"/>
                </a:cubicBezTo>
                <a:cubicBezTo>
                  <a:pt x="117" y="15"/>
                  <a:pt x="117" y="15"/>
                  <a:pt x="117" y="15"/>
                </a:cubicBezTo>
                <a:cubicBezTo>
                  <a:pt x="117" y="15"/>
                  <a:pt x="102" y="47"/>
                  <a:pt x="100" y="60"/>
                </a:cubicBezTo>
                <a:cubicBezTo>
                  <a:pt x="97" y="73"/>
                  <a:pt x="87" y="110"/>
                  <a:pt x="97" y="123"/>
                </a:cubicBezTo>
                <a:cubicBezTo>
                  <a:pt x="108" y="135"/>
                  <a:pt x="128" y="163"/>
                  <a:pt x="128" y="163"/>
                </a:cubicBezTo>
                <a:cubicBezTo>
                  <a:pt x="128" y="163"/>
                  <a:pt x="145" y="191"/>
                  <a:pt x="134" y="191"/>
                </a:cubicBezTo>
                <a:cubicBezTo>
                  <a:pt x="123" y="191"/>
                  <a:pt x="65" y="191"/>
                  <a:pt x="58" y="183"/>
                </a:cubicBezTo>
                <a:cubicBezTo>
                  <a:pt x="52" y="174"/>
                  <a:pt x="65" y="157"/>
                  <a:pt x="56" y="151"/>
                </a:cubicBezTo>
                <a:cubicBezTo>
                  <a:pt x="48" y="144"/>
                  <a:pt x="48" y="131"/>
                  <a:pt x="30" y="129"/>
                </a:cubicBezTo>
                <a:cubicBezTo>
                  <a:pt x="13" y="127"/>
                  <a:pt x="11" y="112"/>
                  <a:pt x="11" y="105"/>
                </a:cubicBezTo>
                <a:cubicBezTo>
                  <a:pt x="11" y="99"/>
                  <a:pt x="0" y="95"/>
                  <a:pt x="13" y="84"/>
                </a:cubicBezTo>
                <a:cubicBezTo>
                  <a:pt x="26" y="73"/>
                  <a:pt x="28" y="60"/>
                  <a:pt x="28" y="60"/>
                </a:cubicBezTo>
                <a:cubicBezTo>
                  <a:pt x="30" y="28"/>
                  <a:pt x="30" y="28"/>
                  <a:pt x="30" y="28"/>
                </a:cubicBezTo>
                <a:cubicBezTo>
                  <a:pt x="46" y="13"/>
                  <a:pt x="46" y="13"/>
                  <a:pt x="46" y="13"/>
                </a:cubicBezTo>
                <a:lnTo>
                  <a:pt x="69" y="6"/>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143" name="Freeform 73">
            <a:extLst>
              <a:ext uri="{FF2B5EF4-FFF2-40B4-BE49-F238E27FC236}">
                <a16:creationId xmlns:a16="http://schemas.microsoft.com/office/drawing/2014/main" id="{90972D5E-1FF3-044D-ABCB-B6E90CF68D78}"/>
              </a:ext>
            </a:extLst>
          </p:cNvPr>
          <p:cNvSpPr>
            <a:spLocks/>
          </p:cNvSpPr>
          <p:nvPr/>
        </p:nvSpPr>
        <p:spPr bwMode="auto">
          <a:xfrm>
            <a:off x="4232280" y="3628521"/>
            <a:ext cx="148992" cy="156917"/>
          </a:xfrm>
          <a:custGeom>
            <a:avLst/>
            <a:gdLst/>
            <a:ahLst/>
            <a:cxnLst>
              <a:cxn ang="0">
                <a:pos x="75" y="20"/>
              </a:cxn>
              <a:cxn ang="0">
                <a:pos x="26" y="132"/>
              </a:cxn>
              <a:cxn ang="0">
                <a:pos x="89" y="137"/>
              </a:cxn>
              <a:cxn ang="0">
                <a:pos x="87" y="172"/>
              </a:cxn>
              <a:cxn ang="0">
                <a:pos x="115" y="149"/>
              </a:cxn>
              <a:cxn ang="0">
                <a:pos x="153" y="158"/>
              </a:cxn>
              <a:cxn ang="0">
                <a:pos x="164" y="137"/>
              </a:cxn>
              <a:cxn ang="0">
                <a:pos x="144" y="123"/>
              </a:cxn>
              <a:cxn ang="0">
                <a:pos x="141" y="94"/>
              </a:cxn>
              <a:cxn ang="0">
                <a:pos x="121" y="71"/>
              </a:cxn>
              <a:cxn ang="0">
                <a:pos x="92" y="77"/>
              </a:cxn>
              <a:cxn ang="0">
                <a:pos x="75" y="20"/>
              </a:cxn>
            </a:cxnLst>
            <a:rect l="0" t="0" r="r" b="b"/>
            <a:pathLst>
              <a:path w="164" h="172">
                <a:moveTo>
                  <a:pt x="75" y="20"/>
                </a:moveTo>
                <a:cubicBezTo>
                  <a:pt x="75" y="20"/>
                  <a:pt x="0" y="123"/>
                  <a:pt x="26" y="132"/>
                </a:cubicBezTo>
                <a:cubicBezTo>
                  <a:pt x="52" y="140"/>
                  <a:pt x="89" y="129"/>
                  <a:pt x="89" y="137"/>
                </a:cubicBezTo>
                <a:cubicBezTo>
                  <a:pt x="89" y="146"/>
                  <a:pt x="75" y="172"/>
                  <a:pt x="87" y="172"/>
                </a:cubicBezTo>
                <a:cubicBezTo>
                  <a:pt x="98" y="172"/>
                  <a:pt x="104" y="152"/>
                  <a:pt x="115" y="149"/>
                </a:cubicBezTo>
                <a:cubicBezTo>
                  <a:pt x="127" y="146"/>
                  <a:pt x="153" y="158"/>
                  <a:pt x="153" y="158"/>
                </a:cubicBezTo>
                <a:cubicBezTo>
                  <a:pt x="164" y="137"/>
                  <a:pt x="164" y="137"/>
                  <a:pt x="164" y="137"/>
                </a:cubicBezTo>
                <a:cubicBezTo>
                  <a:pt x="164" y="137"/>
                  <a:pt x="144" y="132"/>
                  <a:pt x="144" y="123"/>
                </a:cubicBezTo>
                <a:cubicBezTo>
                  <a:pt x="144" y="114"/>
                  <a:pt x="147" y="103"/>
                  <a:pt x="141" y="94"/>
                </a:cubicBezTo>
                <a:cubicBezTo>
                  <a:pt x="136" y="86"/>
                  <a:pt x="136" y="74"/>
                  <a:pt x="121" y="71"/>
                </a:cubicBezTo>
                <a:cubicBezTo>
                  <a:pt x="107" y="69"/>
                  <a:pt x="84" y="92"/>
                  <a:pt x="92" y="77"/>
                </a:cubicBezTo>
                <a:cubicBezTo>
                  <a:pt x="101" y="63"/>
                  <a:pt x="115" y="0"/>
                  <a:pt x="75" y="20"/>
                </a:cubicBezTo>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7" name="Oval 13">
            <a:extLst>
              <a:ext uri="{FF2B5EF4-FFF2-40B4-BE49-F238E27FC236}">
                <a16:creationId xmlns:a16="http://schemas.microsoft.com/office/drawing/2014/main" id="{D6BE1AED-E65D-5540-A56A-B9B0FDDBDD1C}"/>
              </a:ext>
            </a:extLst>
          </p:cNvPr>
          <p:cNvSpPr>
            <a:spLocks noChangeArrowheads="1"/>
          </p:cNvSpPr>
          <p:nvPr/>
        </p:nvSpPr>
        <p:spPr bwMode="auto">
          <a:xfrm>
            <a:off x="5365300" y="3606086"/>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76" name="Oval 13">
            <a:extLst>
              <a:ext uri="{FF2B5EF4-FFF2-40B4-BE49-F238E27FC236}">
                <a16:creationId xmlns:a16="http://schemas.microsoft.com/office/drawing/2014/main" id="{C84F04AB-BA24-714C-876A-5FEF3DE3EAD5}"/>
              </a:ext>
            </a:extLst>
          </p:cNvPr>
          <p:cNvSpPr>
            <a:spLocks noChangeArrowheads="1"/>
          </p:cNvSpPr>
          <p:nvPr/>
        </p:nvSpPr>
        <p:spPr bwMode="auto">
          <a:xfrm>
            <a:off x="4306481" y="5017845"/>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73" name="Oval 13">
            <a:extLst>
              <a:ext uri="{FF2B5EF4-FFF2-40B4-BE49-F238E27FC236}">
                <a16:creationId xmlns:a16="http://schemas.microsoft.com/office/drawing/2014/main" id="{0CAB4593-51CD-7648-B1BF-399254E8005A}"/>
              </a:ext>
            </a:extLst>
          </p:cNvPr>
          <p:cNvSpPr>
            <a:spLocks noChangeArrowheads="1"/>
          </p:cNvSpPr>
          <p:nvPr/>
        </p:nvSpPr>
        <p:spPr bwMode="auto">
          <a:xfrm>
            <a:off x="3600601" y="3952144"/>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58" name="Oval 13">
            <a:extLst>
              <a:ext uri="{FF2B5EF4-FFF2-40B4-BE49-F238E27FC236}">
                <a16:creationId xmlns:a16="http://schemas.microsoft.com/office/drawing/2014/main" id="{4D960D32-EC16-6E4E-98A8-1E08F2E76629}"/>
              </a:ext>
            </a:extLst>
          </p:cNvPr>
          <p:cNvSpPr>
            <a:spLocks noChangeArrowheads="1"/>
          </p:cNvSpPr>
          <p:nvPr/>
        </p:nvSpPr>
        <p:spPr bwMode="auto">
          <a:xfrm>
            <a:off x="7617231" y="3959026"/>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16" name="Rectangle 15">
            <a:extLst>
              <a:ext uri="{FF2B5EF4-FFF2-40B4-BE49-F238E27FC236}">
                <a16:creationId xmlns:a16="http://schemas.microsoft.com/office/drawing/2014/main" id="{6997A8BE-4369-7941-ACFB-F8D5E00C29D4}"/>
              </a:ext>
            </a:extLst>
          </p:cNvPr>
          <p:cNvSpPr/>
          <p:nvPr/>
        </p:nvSpPr>
        <p:spPr>
          <a:xfrm>
            <a:off x="8400580" y="1559035"/>
            <a:ext cx="1764699" cy="1764699"/>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7" name="Freeform 3">
            <a:extLst>
              <a:ext uri="{FF2B5EF4-FFF2-40B4-BE49-F238E27FC236}">
                <a16:creationId xmlns:a16="http://schemas.microsoft.com/office/drawing/2014/main" id="{2B470447-12DD-D245-8823-EE0C7FB0F383}"/>
              </a:ext>
            </a:extLst>
          </p:cNvPr>
          <p:cNvSpPr>
            <a:spLocks/>
          </p:cNvSpPr>
          <p:nvPr/>
        </p:nvSpPr>
        <p:spPr bwMode="auto">
          <a:xfrm>
            <a:off x="8541756" y="1778708"/>
            <a:ext cx="1411759" cy="1403852"/>
          </a:xfrm>
          <a:custGeom>
            <a:avLst/>
            <a:gdLst/>
            <a:ahLst/>
            <a:cxnLst>
              <a:cxn ang="0">
                <a:pos x="1407" y="945"/>
              </a:cxn>
              <a:cxn ang="0">
                <a:pos x="1109" y="715"/>
              </a:cxn>
              <a:cxn ang="0">
                <a:pos x="1232" y="1124"/>
              </a:cxn>
              <a:cxn ang="0">
                <a:pos x="1053" y="1283"/>
              </a:cxn>
              <a:cxn ang="0">
                <a:pos x="918" y="1299"/>
              </a:cxn>
              <a:cxn ang="0">
                <a:pos x="655" y="1224"/>
              </a:cxn>
              <a:cxn ang="0">
                <a:pos x="333" y="1236"/>
              </a:cxn>
              <a:cxn ang="0">
                <a:pos x="51" y="1347"/>
              </a:cxn>
              <a:cxn ang="0">
                <a:pos x="22" y="1574"/>
              </a:cxn>
              <a:cxn ang="0">
                <a:pos x="239" y="1763"/>
              </a:cxn>
              <a:cxn ang="0">
                <a:pos x="666" y="1938"/>
              </a:cxn>
              <a:cxn ang="0">
                <a:pos x="923" y="2132"/>
              </a:cxn>
              <a:cxn ang="0">
                <a:pos x="1162" y="2582"/>
              </a:cxn>
              <a:cxn ang="0">
                <a:pos x="1278" y="2726"/>
              </a:cxn>
              <a:cxn ang="0">
                <a:pos x="1273" y="2808"/>
              </a:cxn>
              <a:cxn ang="0">
                <a:pos x="1459" y="3163"/>
              </a:cxn>
              <a:cxn ang="0">
                <a:pos x="1284" y="3253"/>
              </a:cxn>
              <a:cxn ang="0">
                <a:pos x="1241" y="3600"/>
              </a:cxn>
              <a:cxn ang="0">
                <a:pos x="1090" y="4324"/>
              </a:cxn>
              <a:cxn ang="0">
                <a:pos x="1180" y="4457"/>
              </a:cxn>
              <a:cxn ang="0">
                <a:pos x="1459" y="4587"/>
              </a:cxn>
              <a:cxn ang="0">
                <a:pos x="1965" y="4679"/>
              </a:cxn>
              <a:cxn ang="0">
                <a:pos x="2328" y="4684"/>
              </a:cxn>
              <a:cxn ang="0">
                <a:pos x="2707" y="4836"/>
              </a:cxn>
              <a:cxn ang="0">
                <a:pos x="3055" y="4465"/>
              </a:cxn>
              <a:cxn ang="0">
                <a:pos x="3556" y="4207"/>
              </a:cxn>
              <a:cxn ang="0">
                <a:pos x="3932" y="4274"/>
              </a:cxn>
              <a:cxn ang="0">
                <a:pos x="4224" y="4382"/>
              </a:cxn>
              <a:cxn ang="0">
                <a:pos x="4489" y="4428"/>
              </a:cxn>
              <a:cxn ang="0">
                <a:pos x="4693" y="4274"/>
              </a:cxn>
              <a:cxn ang="0">
                <a:pos x="4945" y="4075"/>
              </a:cxn>
              <a:cxn ang="0">
                <a:pos x="5051" y="3916"/>
              </a:cxn>
              <a:cxn ang="0">
                <a:pos x="4804" y="3770"/>
              </a:cxn>
              <a:cxn ang="0">
                <a:pos x="4733" y="3630"/>
              </a:cxn>
              <a:cxn ang="0">
                <a:pos x="4778" y="3425"/>
              </a:cxn>
              <a:cxn ang="0">
                <a:pos x="4741" y="3237"/>
              </a:cxn>
              <a:cxn ang="0">
                <a:pos x="4709" y="2975"/>
              </a:cxn>
              <a:cxn ang="0">
                <a:pos x="4666" y="2669"/>
              </a:cxn>
              <a:cxn ang="0">
                <a:pos x="4422" y="2669"/>
              </a:cxn>
              <a:cxn ang="0">
                <a:pos x="4377" y="2601"/>
              </a:cxn>
              <a:cxn ang="0">
                <a:pos x="4510" y="2262"/>
              </a:cxn>
              <a:cxn ang="0">
                <a:pos x="4682" y="2005"/>
              </a:cxn>
              <a:cxn ang="0">
                <a:pos x="4889" y="1906"/>
              </a:cxn>
              <a:cxn ang="0">
                <a:pos x="4908" y="1684"/>
              </a:cxn>
              <a:cxn ang="0">
                <a:pos x="5014" y="1252"/>
              </a:cxn>
              <a:cxn ang="0">
                <a:pos x="5006" y="1058"/>
              </a:cxn>
              <a:cxn ang="0">
                <a:pos x="4794" y="1010"/>
              </a:cxn>
              <a:cxn ang="0">
                <a:pos x="4552" y="1016"/>
              </a:cxn>
              <a:cxn ang="0">
                <a:pos x="4454" y="886"/>
              </a:cxn>
              <a:cxn ang="0">
                <a:pos x="4208" y="857"/>
              </a:cxn>
              <a:cxn ang="0">
                <a:pos x="3972" y="796"/>
              </a:cxn>
              <a:cxn ang="0">
                <a:pos x="3768" y="621"/>
              </a:cxn>
              <a:cxn ang="0">
                <a:pos x="3680" y="546"/>
              </a:cxn>
              <a:cxn ang="0">
                <a:pos x="3511" y="523"/>
              </a:cxn>
              <a:cxn ang="0">
                <a:pos x="3325" y="432"/>
              </a:cxn>
              <a:cxn ang="0">
                <a:pos x="2986" y="173"/>
              </a:cxn>
              <a:cxn ang="0">
                <a:pos x="2872" y="8"/>
              </a:cxn>
              <a:cxn ang="0">
                <a:pos x="2511" y="488"/>
              </a:cxn>
              <a:cxn ang="0">
                <a:pos x="1908" y="922"/>
              </a:cxn>
            </a:cxnLst>
            <a:rect l="0" t="0" r="r" b="b"/>
            <a:pathLst>
              <a:path w="5154" h="4906">
                <a:moveTo>
                  <a:pt x="1908" y="922"/>
                </a:moveTo>
                <a:cubicBezTo>
                  <a:pt x="1908" y="922"/>
                  <a:pt x="1872" y="953"/>
                  <a:pt x="1832" y="965"/>
                </a:cubicBezTo>
                <a:cubicBezTo>
                  <a:pt x="1793" y="977"/>
                  <a:pt x="1717" y="942"/>
                  <a:pt x="1661" y="943"/>
                </a:cubicBezTo>
                <a:cubicBezTo>
                  <a:pt x="1606" y="945"/>
                  <a:pt x="1518" y="922"/>
                  <a:pt x="1502" y="922"/>
                </a:cubicBezTo>
                <a:cubicBezTo>
                  <a:pt x="1486" y="922"/>
                  <a:pt x="1463" y="922"/>
                  <a:pt x="1463" y="922"/>
                </a:cubicBezTo>
                <a:cubicBezTo>
                  <a:pt x="1407" y="945"/>
                  <a:pt x="1407" y="945"/>
                  <a:pt x="1407" y="945"/>
                </a:cubicBezTo>
                <a:cubicBezTo>
                  <a:pt x="1407" y="945"/>
                  <a:pt x="1399" y="858"/>
                  <a:pt x="1359" y="830"/>
                </a:cubicBezTo>
                <a:cubicBezTo>
                  <a:pt x="1319" y="802"/>
                  <a:pt x="1359" y="782"/>
                  <a:pt x="1359" y="782"/>
                </a:cubicBezTo>
                <a:cubicBezTo>
                  <a:pt x="1371" y="751"/>
                  <a:pt x="1371" y="751"/>
                  <a:pt x="1371" y="751"/>
                </a:cubicBezTo>
                <a:cubicBezTo>
                  <a:pt x="1371" y="751"/>
                  <a:pt x="1256" y="727"/>
                  <a:pt x="1244" y="751"/>
                </a:cubicBezTo>
                <a:cubicBezTo>
                  <a:pt x="1232" y="774"/>
                  <a:pt x="1204" y="745"/>
                  <a:pt x="1184" y="740"/>
                </a:cubicBezTo>
                <a:cubicBezTo>
                  <a:pt x="1164" y="735"/>
                  <a:pt x="1109" y="715"/>
                  <a:pt x="1109" y="715"/>
                </a:cubicBezTo>
                <a:cubicBezTo>
                  <a:pt x="1109" y="715"/>
                  <a:pt x="1081" y="715"/>
                  <a:pt x="1109" y="743"/>
                </a:cubicBezTo>
                <a:cubicBezTo>
                  <a:pt x="1136" y="771"/>
                  <a:pt x="1140" y="786"/>
                  <a:pt x="1129" y="810"/>
                </a:cubicBezTo>
                <a:cubicBezTo>
                  <a:pt x="1117" y="834"/>
                  <a:pt x="1109" y="854"/>
                  <a:pt x="1121" y="886"/>
                </a:cubicBezTo>
                <a:cubicBezTo>
                  <a:pt x="1133" y="918"/>
                  <a:pt x="1180" y="945"/>
                  <a:pt x="1180" y="945"/>
                </a:cubicBezTo>
                <a:cubicBezTo>
                  <a:pt x="1180" y="945"/>
                  <a:pt x="1172" y="1001"/>
                  <a:pt x="1188" y="1029"/>
                </a:cubicBezTo>
                <a:cubicBezTo>
                  <a:pt x="1204" y="1057"/>
                  <a:pt x="1228" y="1085"/>
                  <a:pt x="1232" y="1124"/>
                </a:cubicBezTo>
                <a:cubicBezTo>
                  <a:pt x="1236" y="1164"/>
                  <a:pt x="1212" y="1208"/>
                  <a:pt x="1212" y="1208"/>
                </a:cubicBezTo>
                <a:cubicBezTo>
                  <a:pt x="1212" y="1208"/>
                  <a:pt x="1228" y="1272"/>
                  <a:pt x="1248" y="1283"/>
                </a:cubicBezTo>
                <a:cubicBezTo>
                  <a:pt x="1268" y="1295"/>
                  <a:pt x="1292" y="1343"/>
                  <a:pt x="1248" y="1343"/>
                </a:cubicBezTo>
                <a:cubicBezTo>
                  <a:pt x="1204" y="1343"/>
                  <a:pt x="1113" y="1343"/>
                  <a:pt x="1113" y="1343"/>
                </a:cubicBezTo>
                <a:cubicBezTo>
                  <a:pt x="1113" y="1343"/>
                  <a:pt x="1072" y="1307"/>
                  <a:pt x="1096" y="1299"/>
                </a:cubicBezTo>
                <a:cubicBezTo>
                  <a:pt x="1121" y="1291"/>
                  <a:pt x="1053" y="1283"/>
                  <a:pt x="1053" y="1283"/>
                </a:cubicBezTo>
                <a:cubicBezTo>
                  <a:pt x="1053" y="1283"/>
                  <a:pt x="1021" y="1315"/>
                  <a:pt x="1009" y="1315"/>
                </a:cubicBezTo>
                <a:cubicBezTo>
                  <a:pt x="997" y="1315"/>
                  <a:pt x="997" y="1315"/>
                  <a:pt x="997" y="1315"/>
                </a:cubicBezTo>
                <a:cubicBezTo>
                  <a:pt x="997" y="1315"/>
                  <a:pt x="997" y="1315"/>
                  <a:pt x="997" y="1315"/>
                </a:cubicBezTo>
                <a:cubicBezTo>
                  <a:pt x="977" y="1315"/>
                  <a:pt x="977" y="1315"/>
                  <a:pt x="977" y="1315"/>
                </a:cubicBezTo>
                <a:cubicBezTo>
                  <a:pt x="942" y="1343"/>
                  <a:pt x="942" y="1343"/>
                  <a:pt x="942" y="1343"/>
                </a:cubicBezTo>
                <a:cubicBezTo>
                  <a:pt x="942" y="1343"/>
                  <a:pt x="993" y="1291"/>
                  <a:pt x="918" y="1299"/>
                </a:cubicBezTo>
                <a:cubicBezTo>
                  <a:pt x="842" y="1307"/>
                  <a:pt x="850" y="1287"/>
                  <a:pt x="842" y="1307"/>
                </a:cubicBezTo>
                <a:cubicBezTo>
                  <a:pt x="834" y="1327"/>
                  <a:pt x="814" y="1335"/>
                  <a:pt x="798" y="1343"/>
                </a:cubicBezTo>
                <a:cubicBezTo>
                  <a:pt x="783" y="1351"/>
                  <a:pt x="771" y="1375"/>
                  <a:pt x="771" y="1375"/>
                </a:cubicBezTo>
                <a:cubicBezTo>
                  <a:pt x="771" y="1375"/>
                  <a:pt x="743" y="1355"/>
                  <a:pt x="723" y="1335"/>
                </a:cubicBezTo>
                <a:cubicBezTo>
                  <a:pt x="703" y="1315"/>
                  <a:pt x="691" y="1280"/>
                  <a:pt x="691" y="1280"/>
                </a:cubicBezTo>
                <a:cubicBezTo>
                  <a:pt x="691" y="1280"/>
                  <a:pt x="663" y="1248"/>
                  <a:pt x="655" y="1224"/>
                </a:cubicBezTo>
                <a:cubicBezTo>
                  <a:pt x="647" y="1200"/>
                  <a:pt x="643" y="1160"/>
                  <a:pt x="588" y="1164"/>
                </a:cubicBezTo>
                <a:cubicBezTo>
                  <a:pt x="532" y="1168"/>
                  <a:pt x="484" y="1180"/>
                  <a:pt x="484" y="1180"/>
                </a:cubicBezTo>
                <a:cubicBezTo>
                  <a:pt x="484" y="1180"/>
                  <a:pt x="425" y="1172"/>
                  <a:pt x="413" y="1184"/>
                </a:cubicBezTo>
                <a:cubicBezTo>
                  <a:pt x="401" y="1196"/>
                  <a:pt x="413" y="1236"/>
                  <a:pt x="413" y="1236"/>
                </a:cubicBezTo>
                <a:cubicBezTo>
                  <a:pt x="407" y="1272"/>
                  <a:pt x="407" y="1272"/>
                  <a:pt x="407" y="1272"/>
                </a:cubicBezTo>
                <a:cubicBezTo>
                  <a:pt x="407" y="1272"/>
                  <a:pt x="393" y="1232"/>
                  <a:pt x="333" y="1236"/>
                </a:cubicBezTo>
                <a:cubicBezTo>
                  <a:pt x="274" y="1240"/>
                  <a:pt x="297" y="1260"/>
                  <a:pt x="285" y="1264"/>
                </a:cubicBezTo>
                <a:cubicBezTo>
                  <a:pt x="274" y="1268"/>
                  <a:pt x="238" y="1240"/>
                  <a:pt x="238" y="1240"/>
                </a:cubicBezTo>
                <a:cubicBezTo>
                  <a:pt x="238" y="1240"/>
                  <a:pt x="154" y="1236"/>
                  <a:pt x="142" y="1248"/>
                </a:cubicBezTo>
                <a:cubicBezTo>
                  <a:pt x="130" y="1260"/>
                  <a:pt x="95" y="1260"/>
                  <a:pt x="95" y="1260"/>
                </a:cubicBezTo>
                <a:cubicBezTo>
                  <a:pt x="95" y="1260"/>
                  <a:pt x="63" y="1248"/>
                  <a:pt x="51" y="1268"/>
                </a:cubicBezTo>
                <a:cubicBezTo>
                  <a:pt x="39" y="1287"/>
                  <a:pt x="75" y="1315"/>
                  <a:pt x="51" y="1347"/>
                </a:cubicBezTo>
                <a:cubicBezTo>
                  <a:pt x="27" y="1379"/>
                  <a:pt x="43" y="1423"/>
                  <a:pt x="71" y="1431"/>
                </a:cubicBezTo>
                <a:cubicBezTo>
                  <a:pt x="99" y="1439"/>
                  <a:pt x="83" y="1458"/>
                  <a:pt x="83" y="1458"/>
                </a:cubicBezTo>
                <a:cubicBezTo>
                  <a:pt x="39" y="1458"/>
                  <a:pt x="39" y="1458"/>
                  <a:pt x="39" y="1458"/>
                </a:cubicBezTo>
                <a:cubicBezTo>
                  <a:pt x="39" y="1458"/>
                  <a:pt x="0" y="1490"/>
                  <a:pt x="39" y="1490"/>
                </a:cubicBezTo>
                <a:cubicBezTo>
                  <a:pt x="79" y="1490"/>
                  <a:pt x="126" y="1514"/>
                  <a:pt x="107" y="1542"/>
                </a:cubicBezTo>
                <a:cubicBezTo>
                  <a:pt x="87" y="1570"/>
                  <a:pt x="16" y="1558"/>
                  <a:pt x="22" y="1574"/>
                </a:cubicBezTo>
                <a:cubicBezTo>
                  <a:pt x="27" y="1590"/>
                  <a:pt x="55" y="1657"/>
                  <a:pt x="51" y="1677"/>
                </a:cubicBezTo>
                <a:cubicBezTo>
                  <a:pt x="47" y="1697"/>
                  <a:pt x="39" y="1725"/>
                  <a:pt x="39" y="1725"/>
                </a:cubicBezTo>
                <a:cubicBezTo>
                  <a:pt x="39" y="1725"/>
                  <a:pt x="79" y="1709"/>
                  <a:pt x="95" y="1725"/>
                </a:cubicBezTo>
                <a:cubicBezTo>
                  <a:pt x="95" y="1725"/>
                  <a:pt x="136" y="1758"/>
                  <a:pt x="141" y="1725"/>
                </a:cubicBezTo>
                <a:cubicBezTo>
                  <a:pt x="146" y="1692"/>
                  <a:pt x="178" y="1689"/>
                  <a:pt x="205" y="1716"/>
                </a:cubicBezTo>
                <a:cubicBezTo>
                  <a:pt x="231" y="1742"/>
                  <a:pt x="207" y="1763"/>
                  <a:pt x="239" y="1763"/>
                </a:cubicBezTo>
                <a:cubicBezTo>
                  <a:pt x="271" y="1763"/>
                  <a:pt x="332" y="1750"/>
                  <a:pt x="393" y="1787"/>
                </a:cubicBezTo>
                <a:cubicBezTo>
                  <a:pt x="454" y="1824"/>
                  <a:pt x="528" y="1872"/>
                  <a:pt x="525" y="1904"/>
                </a:cubicBezTo>
                <a:cubicBezTo>
                  <a:pt x="523" y="1936"/>
                  <a:pt x="544" y="1962"/>
                  <a:pt x="555" y="1949"/>
                </a:cubicBezTo>
                <a:cubicBezTo>
                  <a:pt x="565" y="1936"/>
                  <a:pt x="565" y="1936"/>
                  <a:pt x="565" y="1936"/>
                </a:cubicBezTo>
                <a:cubicBezTo>
                  <a:pt x="565" y="1936"/>
                  <a:pt x="552" y="1883"/>
                  <a:pt x="568" y="1885"/>
                </a:cubicBezTo>
                <a:cubicBezTo>
                  <a:pt x="584" y="1888"/>
                  <a:pt x="666" y="1938"/>
                  <a:pt x="666" y="1938"/>
                </a:cubicBezTo>
                <a:cubicBezTo>
                  <a:pt x="666" y="1938"/>
                  <a:pt x="783" y="1928"/>
                  <a:pt x="788" y="1941"/>
                </a:cubicBezTo>
                <a:cubicBezTo>
                  <a:pt x="793" y="1954"/>
                  <a:pt x="772" y="1981"/>
                  <a:pt x="775" y="2015"/>
                </a:cubicBezTo>
                <a:cubicBezTo>
                  <a:pt x="777" y="2050"/>
                  <a:pt x="767" y="2076"/>
                  <a:pt x="785" y="2074"/>
                </a:cubicBezTo>
                <a:cubicBezTo>
                  <a:pt x="804" y="2071"/>
                  <a:pt x="844" y="2061"/>
                  <a:pt x="849" y="2074"/>
                </a:cubicBezTo>
                <a:cubicBezTo>
                  <a:pt x="854" y="2087"/>
                  <a:pt x="889" y="2105"/>
                  <a:pt x="902" y="2100"/>
                </a:cubicBezTo>
                <a:cubicBezTo>
                  <a:pt x="915" y="2095"/>
                  <a:pt x="939" y="2119"/>
                  <a:pt x="923" y="2132"/>
                </a:cubicBezTo>
                <a:cubicBezTo>
                  <a:pt x="907" y="2145"/>
                  <a:pt x="870" y="2145"/>
                  <a:pt x="878" y="2166"/>
                </a:cubicBezTo>
                <a:cubicBezTo>
                  <a:pt x="886" y="2188"/>
                  <a:pt x="910" y="2150"/>
                  <a:pt x="928" y="2166"/>
                </a:cubicBezTo>
                <a:cubicBezTo>
                  <a:pt x="947" y="2182"/>
                  <a:pt x="1001" y="2190"/>
                  <a:pt x="965" y="2233"/>
                </a:cubicBezTo>
                <a:cubicBezTo>
                  <a:pt x="928" y="2275"/>
                  <a:pt x="875" y="2312"/>
                  <a:pt x="939" y="2357"/>
                </a:cubicBezTo>
                <a:cubicBezTo>
                  <a:pt x="1003" y="2402"/>
                  <a:pt x="1005" y="2463"/>
                  <a:pt x="1034" y="2500"/>
                </a:cubicBezTo>
                <a:cubicBezTo>
                  <a:pt x="1064" y="2537"/>
                  <a:pt x="1143" y="2575"/>
                  <a:pt x="1162" y="2582"/>
                </a:cubicBezTo>
                <a:cubicBezTo>
                  <a:pt x="1180" y="2590"/>
                  <a:pt x="1270" y="2654"/>
                  <a:pt x="1284" y="2654"/>
                </a:cubicBezTo>
                <a:cubicBezTo>
                  <a:pt x="1297" y="2654"/>
                  <a:pt x="1342" y="2683"/>
                  <a:pt x="1294" y="2694"/>
                </a:cubicBezTo>
                <a:cubicBezTo>
                  <a:pt x="1246" y="2704"/>
                  <a:pt x="1228" y="2684"/>
                  <a:pt x="1204" y="2669"/>
                </a:cubicBezTo>
                <a:cubicBezTo>
                  <a:pt x="1180" y="2654"/>
                  <a:pt x="1143" y="2647"/>
                  <a:pt x="1146" y="2669"/>
                </a:cubicBezTo>
                <a:cubicBezTo>
                  <a:pt x="1148" y="2691"/>
                  <a:pt x="1201" y="2710"/>
                  <a:pt x="1209" y="2710"/>
                </a:cubicBezTo>
                <a:cubicBezTo>
                  <a:pt x="1217" y="2710"/>
                  <a:pt x="1262" y="2715"/>
                  <a:pt x="1278" y="2726"/>
                </a:cubicBezTo>
                <a:cubicBezTo>
                  <a:pt x="1294" y="2736"/>
                  <a:pt x="1382" y="2779"/>
                  <a:pt x="1358" y="2789"/>
                </a:cubicBezTo>
                <a:cubicBezTo>
                  <a:pt x="1334" y="2800"/>
                  <a:pt x="1315" y="2808"/>
                  <a:pt x="1315" y="2808"/>
                </a:cubicBezTo>
                <a:cubicBezTo>
                  <a:pt x="1315" y="2808"/>
                  <a:pt x="1347" y="2856"/>
                  <a:pt x="1310" y="2890"/>
                </a:cubicBezTo>
                <a:cubicBezTo>
                  <a:pt x="1310" y="2890"/>
                  <a:pt x="1278" y="2932"/>
                  <a:pt x="1278" y="2903"/>
                </a:cubicBezTo>
                <a:cubicBezTo>
                  <a:pt x="1278" y="2874"/>
                  <a:pt x="1278" y="2850"/>
                  <a:pt x="1278" y="2850"/>
                </a:cubicBezTo>
                <a:cubicBezTo>
                  <a:pt x="1278" y="2850"/>
                  <a:pt x="1292" y="2816"/>
                  <a:pt x="1273" y="2808"/>
                </a:cubicBezTo>
                <a:cubicBezTo>
                  <a:pt x="1254" y="2800"/>
                  <a:pt x="1225" y="2795"/>
                  <a:pt x="1220" y="2781"/>
                </a:cubicBezTo>
                <a:cubicBezTo>
                  <a:pt x="1215" y="2768"/>
                  <a:pt x="1196" y="2752"/>
                  <a:pt x="1199" y="2808"/>
                </a:cubicBezTo>
                <a:cubicBezTo>
                  <a:pt x="1201" y="2863"/>
                  <a:pt x="1233" y="2840"/>
                  <a:pt x="1244" y="2866"/>
                </a:cubicBezTo>
                <a:cubicBezTo>
                  <a:pt x="1254" y="2893"/>
                  <a:pt x="1252" y="2924"/>
                  <a:pt x="1268" y="2962"/>
                </a:cubicBezTo>
                <a:cubicBezTo>
                  <a:pt x="1284" y="2999"/>
                  <a:pt x="1321" y="3004"/>
                  <a:pt x="1326" y="3015"/>
                </a:cubicBezTo>
                <a:cubicBezTo>
                  <a:pt x="1331" y="3025"/>
                  <a:pt x="1453" y="3089"/>
                  <a:pt x="1459" y="3163"/>
                </a:cubicBezTo>
                <a:cubicBezTo>
                  <a:pt x="1464" y="3237"/>
                  <a:pt x="1490" y="3346"/>
                  <a:pt x="1477" y="3325"/>
                </a:cubicBezTo>
                <a:cubicBezTo>
                  <a:pt x="1464" y="3304"/>
                  <a:pt x="1461" y="3240"/>
                  <a:pt x="1432" y="3192"/>
                </a:cubicBezTo>
                <a:cubicBezTo>
                  <a:pt x="1403" y="3144"/>
                  <a:pt x="1347" y="3115"/>
                  <a:pt x="1342" y="3097"/>
                </a:cubicBezTo>
                <a:cubicBezTo>
                  <a:pt x="1337" y="3078"/>
                  <a:pt x="1350" y="3041"/>
                  <a:pt x="1337" y="3046"/>
                </a:cubicBezTo>
                <a:cubicBezTo>
                  <a:pt x="1323" y="3052"/>
                  <a:pt x="1297" y="3060"/>
                  <a:pt x="1297" y="3086"/>
                </a:cubicBezTo>
                <a:cubicBezTo>
                  <a:pt x="1297" y="3113"/>
                  <a:pt x="1284" y="3240"/>
                  <a:pt x="1284" y="3253"/>
                </a:cubicBezTo>
                <a:cubicBezTo>
                  <a:pt x="1284" y="3266"/>
                  <a:pt x="1223" y="3489"/>
                  <a:pt x="1223" y="3547"/>
                </a:cubicBezTo>
                <a:cubicBezTo>
                  <a:pt x="1223" y="3606"/>
                  <a:pt x="1254" y="3518"/>
                  <a:pt x="1265" y="3513"/>
                </a:cubicBezTo>
                <a:cubicBezTo>
                  <a:pt x="1276" y="3508"/>
                  <a:pt x="1345" y="3539"/>
                  <a:pt x="1318" y="3555"/>
                </a:cubicBezTo>
                <a:cubicBezTo>
                  <a:pt x="1292" y="3571"/>
                  <a:pt x="1273" y="3567"/>
                  <a:pt x="1273" y="3567"/>
                </a:cubicBezTo>
                <a:cubicBezTo>
                  <a:pt x="1273" y="3567"/>
                  <a:pt x="1257" y="3564"/>
                  <a:pt x="1257" y="3568"/>
                </a:cubicBezTo>
                <a:cubicBezTo>
                  <a:pt x="1257" y="3571"/>
                  <a:pt x="1241" y="3600"/>
                  <a:pt x="1241" y="3600"/>
                </a:cubicBezTo>
                <a:cubicBezTo>
                  <a:pt x="1241" y="3600"/>
                  <a:pt x="1188" y="4083"/>
                  <a:pt x="1072" y="4181"/>
                </a:cubicBezTo>
                <a:cubicBezTo>
                  <a:pt x="1072" y="4181"/>
                  <a:pt x="1021" y="4250"/>
                  <a:pt x="984" y="4258"/>
                </a:cubicBezTo>
                <a:cubicBezTo>
                  <a:pt x="947" y="4266"/>
                  <a:pt x="955" y="4295"/>
                  <a:pt x="979" y="4298"/>
                </a:cubicBezTo>
                <a:cubicBezTo>
                  <a:pt x="1003" y="4300"/>
                  <a:pt x="1016" y="4298"/>
                  <a:pt x="1016" y="4298"/>
                </a:cubicBezTo>
                <a:cubicBezTo>
                  <a:pt x="1016" y="4298"/>
                  <a:pt x="1008" y="4324"/>
                  <a:pt x="1016" y="4324"/>
                </a:cubicBezTo>
                <a:cubicBezTo>
                  <a:pt x="1024" y="4324"/>
                  <a:pt x="1061" y="4335"/>
                  <a:pt x="1090" y="4324"/>
                </a:cubicBezTo>
                <a:cubicBezTo>
                  <a:pt x="1119" y="4314"/>
                  <a:pt x="1125" y="4335"/>
                  <a:pt x="1119" y="4353"/>
                </a:cubicBezTo>
                <a:cubicBezTo>
                  <a:pt x="1114" y="4372"/>
                  <a:pt x="1087" y="4414"/>
                  <a:pt x="1087" y="4414"/>
                </a:cubicBezTo>
                <a:cubicBezTo>
                  <a:pt x="1087" y="4414"/>
                  <a:pt x="1077" y="4428"/>
                  <a:pt x="1098" y="4451"/>
                </a:cubicBezTo>
                <a:cubicBezTo>
                  <a:pt x="1119" y="4475"/>
                  <a:pt x="1138" y="4478"/>
                  <a:pt x="1138" y="4462"/>
                </a:cubicBezTo>
                <a:cubicBezTo>
                  <a:pt x="1138" y="4446"/>
                  <a:pt x="1143" y="4412"/>
                  <a:pt x="1156" y="4425"/>
                </a:cubicBezTo>
                <a:cubicBezTo>
                  <a:pt x="1170" y="4438"/>
                  <a:pt x="1180" y="4457"/>
                  <a:pt x="1180" y="4457"/>
                </a:cubicBezTo>
                <a:cubicBezTo>
                  <a:pt x="1220" y="4457"/>
                  <a:pt x="1220" y="4457"/>
                  <a:pt x="1220" y="4457"/>
                </a:cubicBezTo>
                <a:cubicBezTo>
                  <a:pt x="1225" y="4483"/>
                  <a:pt x="1225" y="4483"/>
                  <a:pt x="1225" y="4483"/>
                </a:cubicBezTo>
                <a:cubicBezTo>
                  <a:pt x="1225" y="4483"/>
                  <a:pt x="1260" y="4478"/>
                  <a:pt x="1284" y="4496"/>
                </a:cubicBezTo>
                <a:cubicBezTo>
                  <a:pt x="1307" y="4515"/>
                  <a:pt x="1350" y="4504"/>
                  <a:pt x="1382" y="4515"/>
                </a:cubicBezTo>
                <a:cubicBezTo>
                  <a:pt x="1414" y="4526"/>
                  <a:pt x="1416" y="4573"/>
                  <a:pt x="1416" y="4573"/>
                </a:cubicBezTo>
                <a:cubicBezTo>
                  <a:pt x="1416" y="4573"/>
                  <a:pt x="1440" y="4557"/>
                  <a:pt x="1459" y="4587"/>
                </a:cubicBezTo>
                <a:cubicBezTo>
                  <a:pt x="1477" y="4616"/>
                  <a:pt x="1496" y="4613"/>
                  <a:pt x="1522" y="4608"/>
                </a:cubicBezTo>
                <a:cubicBezTo>
                  <a:pt x="1549" y="4603"/>
                  <a:pt x="1578" y="4557"/>
                  <a:pt x="1604" y="4587"/>
                </a:cubicBezTo>
                <a:cubicBezTo>
                  <a:pt x="1631" y="4616"/>
                  <a:pt x="1657" y="4661"/>
                  <a:pt x="1700" y="4666"/>
                </a:cubicBezTo>
                <a:cubicBezTo>
                  <a:pt x="1742" y="4671"/>
                  <a:pt x="1801" y="4650"/>
                  <a:pt x="1801" y="4650"/>
                </a:cubicBezTo>
                <a:cubicBezTo>
                  <a:pt x="1801" y="4650"/>
                  <a:pt x="1811" y="4679"/>
                  <a:pt x="1840" y="4679"/>
                </a:cubicBezTo>
                <a:cubicBezTo>
                  <a:pt x="1869" y="4679"/>
                  <a:pt x="1917" y="4677"/>
                  <a:pt x="1965" y="4679"/>
                </a:cubicBezTo>
                <a:cubicBezTo>
                  <a:pt x="2013" y="4682"/>
                  <a:pt x="2039" y="4687"/>
                  <a:pt x="2042" y="4679"/>
                </a:cubicBezTo>
                <a:cubicBezTo>
                  <a:pt x="2044" y="4671"/>
                  <a:pt x="2029" y="4616"/>
                  <a:pt x="2042" y="4608"/>
                </a:cubicBezTo>
                <a:cubicBezTo>
                  <a:pt x="2055" y="4600"/>
                  <a:pt x="2039" y="4571"/>
                  <a:pt x="2076" y="4597"/>
                </a:cubicBezTo>
                <a:cubicBezTo>
                  <a:pt x="2113" y="4624"/>
                  <a:pt x="2121" y="4626"/>
                  <a:pt x="2169" y="4626"/>
                </a:cubicBezTo>
                <a:cubicBezTo>
                  <a:pt x="2217" y="4626"/>
                  <a:pt x="2235" y="4666"/>
                  <a:pt x="2246" y="4669"/>
                </a:cubicBezTo>
                <a:cubicBezTo>
                  <a:pt x="2257" y="4671"/>
                  <a:pt x="2310" y="4680"/>
                  <a:pt x="2328" y="4684"/>
                </a:cubicBezTo>
                <a:cubicBezTo>
                  <a:pt x="2347" y="4687"/>
                  <a:pt x="2357" y="4722"/>
                  <a:pt x="2376" y="4722"/>
                </a:cubicBezTo>
                <a:cubicBezTo>
                  <a:pt x="2394" y="4722"/>
                  <a:pt x="2458" y="4719"/>
                  <a:pt x="2477" y="4722"/>
                </a:cubicBezTo>
                <a:cubicBezTo>
                  <a:pt x="2495" y="4724"/>
                  <a:pt x="2461" y="4735"/>
                  <a:pt x="2498" y="4770"/>
                </a:cubicBezTo>
                <a:cubicBezTo>
                  <a:pt x="2535" y="4804"/>
                  <a:pt x="2575" y="4791"/>
                  <a:pt x="2585" y="4812"/>
                </a:cubicBezTo>
                <a:cubicBezTo>
                  <a:pt x="2596" y="4833"/>
                  <a:pt x="2575" y="4852"/>
                  <a:pt x="2601" y="4862"/>
                </a:cubicBezTo>
                <a:cubicBezTo>
                  <a:pt x="2628" y="4873"/>
                  <a:pt x="2662" y="4886"/>
                  <a:pt x="2707" y="4836"/>
                </a:cubicBezTo>
                <a:cubicBezTo>
                  <a:pt x="2752" y="4785"/>
                  <a:pt x="2787" y="4856"/>
                  <a:pt x="2834" y="4872"/>
                </a:cubicBezTo>
                <a:cubicBezTo>
                  <a:pt x="2882" y="4889"/>
                  <a:pt x="2898" y="4906"/>
                  <a:pt x="2946" y="4872"/>
                </a:cubicBezTo>
                <a:cubicBezTo>
                  <a:pt x="2994" y="4838"/>
                  <a:pt x="3023" y="4807"/>
                  <a:pt x="3060" y="4807"/>
                </a:cubicBezTo>
                <a:cubicBezTo>
                  <a:pt x="3097" y="4807"/>
                  <a:pt x="3092" y="4799"/>
                  <a:pt x="3092" y="4732"/>
                </a:cubicBezTo>
                <a:cubicBezTo>
                  <a:pt x="3092" y="4666"/>
                  <a:pt x="3092" y="4512"/>
                  <a:pt x="3092" y="4512"/>
                </a:cubicBezTo>
                <a:cubicBezTo>
                  <a:pt x="3092" y="4512"/>
                  <a:pt x="3060" y="4483"/>
                  <a:pt x="3055" y="4465"/>
                </a:cubicBezTo>
                <a:cubicBezTo>
                  <a:pt x="3049" y="4446"/>
                  <a:pt x="3063" y="4459"/>
                  <a:pt x="3092" y="4459"/>
                </a:cubicBezTo>
                <a:cubicBezTo>
                  <a:pt x="3121" y="4459"/>
                  <a:pt x="3131" y="4446"/>
                  <a:pt x="3142" y="4433"/>
                </a:cubicBezTo>
                <a:cubicBezTo>
                  <a:pt x="3153" y="4420"/>
                  <a:pt x="3147" y="4385"/>
                  <a:pt x="3169" y="4383"/>
                </a:cubicBezTo>
                <a:cubicBezTo>
                  <a:pt x="3190" y="4380"/>
                  <a:pt x="3227" y="4385"/>
                  <a:pt x="3256" y="4359"/>
                </a:cubicBezTo>
                <a:cubicBezTo>
                  <a:pt x="3285" y="4332"/>
                  <a:pt x="3285" y="4361"/>
                  <a:pt x="3325" y="4329"/>
                </a:cubicBezTo>
                <a:cubicBezTo>
                  <a:pt x="3365" y="4298"/>
                  <a:pt x="3540" y="4152"/>
                  <a:pt x="3556" y="4207"/>
                </a:cubicBezTo>
                <a:cubicBezTo>
                  <a:pt x="3571" y="4263"/>
                  <a:pt x="3590" y="4250"/>
                  <a:pt x="3625" y="4247"/>
                </a:cubicBezTo>
                <a:cubicBezTo>
                  <a:pt x="3659" y="4245"/>
                  <a:pt x="3794" y="4247"/>
                  <a:pt x="3778" y="4263"/>
                </a:cubicBezTo>
                <a:cubicBezTo>
                  <a:pt x="3762" y="4279"/>
                  <a:pt x="3733" y="4287"/>
                  <a:pt x="3744" y="4300"/>
                </a:cubicBezTo>
                <a:cubicBezTo>
                  <a:pt x="3754" y="4314"/>
                  <a:pt x="3858" y="4316"/>
                  <a:pt x="3858" y="4316"/>
                </a:cubicBezTo>
                <a:cubicBezTo>
                  <a:pt x="3858" y="4316"/>
                  <a:pt x="3943" y="4322"/>
                  <a:pt x="3903" y="4292"/>
                </a:cubicBezTo>
                <a:cubicBezTo>
                  <a:pt x="3863" y="4263"/>
                  <a:pt x="3895" y="4234"/>
                  <a:pt x="3932" y="4274"/>
                </a:cubicBezTo>
                <a:cubicBezTo>
                  <a:pt x="3932" y="4274"/>
                  <a:pt x="3945" y="4314"/>
                  <a:pt x="3996" y="4314"/>
                </a:cubicBezTo>
                <a:cubicBezTo>
                  <a:pt x="4046" y="4314"/>
                  <a:pt x="4059" y="4314"/>
                  <a:pt x="4059" y="4314"/>
                </a:cubicBezTo>
                <a:cubicBezTo>
                  <a:pt x="4059" y="4314"/>
                  <a:pt x="4110" y="4303"/>
                  <a:pt x="4096" y="4319"/>
                </a:cubicBezTo>
                <a:cubicBezTo>
                  <a:pt x="4083" y="4335"/>
                  <a:pt x="4106" y="4335"/>
                  <a:pt x="4099" y="4348"/>
                </a:cubicBezTo>
                <a:cubicBezTo>
                  <a:pt x="4091" y="4361"/>
                  <a:pt x="4070" y="4382"/>
                  <a:pt x="4080" y="4382"/>
                </a:cubicBezTo>
                <a:cubicBezTo>
                  <a:pt x="4091" y="4382"/>
                  <a:pt x="4194" y="4364"/>
                  <a:pt x="4224" y="4382"/>
                </a:cubicBezTo>
                <a:cubicBezTo>
                  <a:pt x="4253" y="4401"/>
                  <a:pt x="4269" y="4417"/>
                  <a:pt x="4290" y="4420"/>
                </a:cubicBezTo>
                <a:cubicBezTo>
                  <a:pt x="4290" y="4420"/>
                  <a:pt x="4277" y="4457"/>
                  <a:pt x="4330" y="4451"/>
                </a:cubicBezTo>
                <a:cubicBezTo>
                  <a:pt x="4383" y="4446"/>
                  <a:pt x="4377" y="4412"/>
                  <a:pt x="4433" y="4435"/>
                </a:cubicBezTo>
                <a:cubicBezTo>
                  <a:pt x="4489" y="4459"/>
                  <a:pt x="4412" y="4449"/>
                  <a:pt x="4433" y="4457"/>
                </a:cubicBezTo>
                <a:cubicBezTo>
                  <a:pt x="4454" y="4465"/>
                  <a:pt x="4489" y="4459"/>
                  <a:pt x="4489" y="4459"/>
                </a:cubicBezTo>
                <a:cubicBezTo>
                  <a:pt x="4489" y="4459"/>
                  <a:pt x="4486" y="4438"/>
                  <a:pt x="4489" y="4428"/>
                </a:cubicBezTo>
                <a:cubicBezTo>
                  <a:pt x="4491" y="4417"/>
                  <a:pt x="4534" y="4398"/>
                  <a:pt x="4542" y="4417"/>
                </a:cubicBezTo>
                <a:cubicBezTo>
                  <a:pt x="4550" y="4435"/>
                  <a:pt x="4560" y="4441"/>
                  <a:pt x="4568" y="4422"/>
                </a:cubicBezTo>
                <a:cubicBezTo>
                  <a:pt x="4576" y="4404"/>
                  <a:pt x="4576" y="4377"/>
                  <a:pt x="4619" y="4377"/>
                </a:cubicBezTo>
                <a:cubicBezTo>
                  <a:pt x="4661" y="4377"/>
                  <a:pt x="4709" y="4356"/>
                  <a:pt x="4709" y="4356"/>
                </a:cubicBezTo>
                <a:cubicBezTo>
                  <a:pt x="4709" y="4356"/>
                  <a:pt x="4693" y="4311"/>
                  <a:pt x="4685" y="4311"/>
                </a:cubicBezTo>
                <a:cubicBezTo>
                  <a:pt x="4677" y="4311"/>
                  <a:pt x="4677" y="4279"/>
                  <a:pt x="4693" y="4274"/>
                </a:cubicBezTo>
                <a:cubicBezTo>
                  <a:pt x="4709" y="4268"/>
                  <a:pt x="4661" y="4255"/>
                  <a:pt x="4709" y="4242"/>
                </a:cubicBezTo>
                <a:cubicBezTo>
                  <a:pt x="4757" y="4229"/>
                  <a:pt x="4764" y="4239"/>
                  <a:pt x="4788" y="4218"/>
                </a:cubicBezTo>
                <a:cubicBezTo>
                  <a:pt x="4812" y="4197"/>
                  <a:pt x="4788" y="4152"/>
                  <a:pt x="4817" y="4152"/>
                </a:cubicBezTo>
                <a:cubicBezTo>
                  <a:pt x="4847" y="4152"/>
                  <a:pt x="4868" y="4149"/>
                  <a:pt x="4881" y="4136"/>
                </a:cubicBezTo>
                <a:cubicBezTo>
                  <a:pt x="4894" y="4123"/>
                  <a:pt x="4881" y="4099"/>
                  <a:pt x="4897" y="4094"/>
                </a:cubicBezTo>
                <a:cubicBezTo>
                  <a:pt x="4913" y="4088"/>
                  <a:pt x="4931" y="4083"/>
                  <a:pt x="4945" y="4075"/>
                </a:cubicBezTo>
                <a:cubicBezTo>
                  <a:pt x="4958" y="4067"/>
                  <a:pt x="4979" y="4046"/>
                  <a:pt x="4979" y="4046"/>
                </a:cubicBezTo>
                <a:cubicBezTo>
                  <a:pt x="5008" y="4038"/>
                  <a:pt x="5008" y="4038"/>
                  <a:pt x="5008" y="4038"/>
                </a:cubicBezTo>
                <a:cubicBezTo>
                  <a:pt x="5008" y="4038"/>
                  <a:pt x="5083" y="4014"/>
                  <a:pt x="5059" y="3995"/>
                </a:cubicBezTo>
                <a:cubicBezTo>
                  <a:pt x="5035" y="3977"/>
                  <a:pt x="5030" y="3993"/>
                  <a:pt x="5035" y="3977"/>
                </a:cubicBezTo>
                <a:cubicBezTo>
                  <a:pt x="5040" y="3961"/>
                  <a:pt x="5051" y="3945"/>
                  <a:pt x="5051" y="3945"/>
                </a:cubicBezTo>
                <a:cubicBezTo>
                  <a:pt x="5051" y="3916"/>
                  <a:pt x="5051" y="3916"/>
                  <a:pt x="5051" y="3916"/>
                </a:cubicBezTo>
                <a:cubicBezTo>
                  <a:pt x="5080" y="3900"/>
                  <a:pt x="5080" y="3900"/>
                  <a:pt x="5080" y="3900"/>
                </a:cubicBezTo>
                <a:cubicBezTo>
                  <a:pt x="5080" y="3900"/>
                  <a:pt x="5117" y="3887"/>
                  <a:pt x="5114" y="3850"/>
                </a:cubicBezTo>
                <a:cubicBezTo>
                  <a:pt x="5112" y="3812"/>
                  <a:pt x="5085" y="3797"/>
                  <a:pt x="5085" y="3797"/>
                </a:cubicBezTo>
                <a:cubicBezTo>
                  <a:pt x="5085" y="3797"/>
                  <a:pt x="5104" y="3773"/>
                  <a:pt x="5053" y="3786"/>
                </a:cubicBezTo>
                <a:cubicBezTo>
                  <a:pt x="5003" y="3799"/>
                  <a:pt x="4931" y="3836"/>
                  <a:pt x="4924" y="3820"/>
                </a:cubicBezTo>
                <a:cubicBezTo>
                  <a:pt x="4916" y="3805"/>
                  <a:pt x="4881" y="3765"/>
                  <a:pt x="4804" y="3770"/>
                </a:cubicBezTo>
                <a:cubicBezTo>
                  <a:pt x="4804" y="3770"/>
                  <a:pt x="4796" y="3730"/>
                  <a:pt x="4783" y="3725"/>
                </a:cubicBezTo>
                <a:cubicBezTo>
                  <a:pt x="4770" y="3720"/>
                  <a:pt x="4770" y="3709"/>
                  <a:pt x="4762" y="3706"/>
                </a:cubicBezTo>
                <a:cubicBezTo>
                  <a:pt x="4754" y="3704"/>
                  <a:pt x="4754" y="3704"/>
                  <a:pt x="4754" y="3704"/>
                </a:cubicBezTo>
                <a:cubicBezTo>
                  <a:pt x="4754" y="3704"/>
                  <a:pt x="4751" y="3675"/>
                  <a:pt x="4759" y="3672"/>
                </a:cubicBezTo>
                <a:cubicBezTo>
                  <a:pt x="4767" y="3669"/>
                  <a:pt x="4767" y="3643"/>
                  <a:pt x="4767" y="3643"/>
                </a:cubicBezTo>
                <a:cubicBezTo>
                  <a:pt x="4733" y="3630"/>
                  <a:pt x="4733" y="3630"/>
                  <a:pt x="4733" y="3630"/>
                </a:cubicBezTo>
                <a:cubicBezTo>
                  <a:pt x="4733" y="3630"/>
                  <a:pt x="4714" y="3614"/>
                  <a:pt x="4735" y="3606"/>
                </a:cubicBezTo>
                <a:cubicBezTo>
                  <a:pt x="4757" y="3598"/>
                  <a:pt x="4767" y="3587"/>
                  <a:pt x="4770" y="3577"/>
                </a:cubicBezTo>
                <a:cubicBezTo>
                  <a:pt x="4772" y="3566"/>
                  <a:pt x="4770" y="3534"/>
                  <a:pt x="4770" y="3534"/>
                </a:cubicBezTo>
                <a:cubicBezTo>
                  <a:pt x="4812" y="3494"/>
                  <a:pt x="4812" y="3494"/>
                  <a:pt x="4812" y="3494"/>
                </a:cubicBezTo>
                <a:cubicBezTo>
                  <a:pt x="4780" y="3457"/>
                  <a:pt x="4780" y="3457"/>
                  <a:pt x="4780" y="3457"/>
                </a:cubicBezTo>
                <a:cubicBezTo>
                  <a:pt x="4780" y="3457"/>
                  <a:pt x="4804" y="3428"/>
                  <a:pt x="4778" y="3425"/>
                </a:cubicBezTo>
                <a:cubicBezTo>
                  <a:pt x="4751" y="3423"/>
                  <a:pt x="4690" y="3433"/>
                  <a:pt x="4690" y="3425"/>
                </a:cubicBezTo>
                <a:cubicBezTo>
                  <a:pt x="4690" y="3417"/>
                  <a:pt x="4677" y="3410"/>
                  <a:pt x="4677" y="3391"/>
                </a:cubicBezTo>
                <a:cubicBezTo>
                  <a:pt x="4677" y="3372"/>
                  <a:pt x="4685" y="3370"/>
                  <a:pt x="4666" y="3338"/>
                </a:cubicBezTo>
                <a:cubicBezTo>
                  <a:pt x="4643" y="3341"/>
                  <a:pt x="4643" y="3341"/>
                  <a:pt x="4643" y="3341"/>
                </a:cubicBezTo>
                <a:cubicBezTo>
                  <a:pt x="4643" y="3341"/>
                  <a:pt x="4584" y="3261"/>
                  <a:pt x="4682" y="3264"/>
                </a:cubicBezTo>
                <a:cubicBezTo>
                  <a:pt x="4682" y="3264"/>
                  <a:pt x="4711" y="3288"/>
                  <a:pt x="4741" y="3237"/>
                </a:cubicBezTo>
                <a:cubicBezTo>
                  <a:pt x="4770" y="3187"/>
                  <a:pt x="4799" y="3237"/>
                  <a:pt x="4815" y="3203"/>
                </a:cubicBezTo>
                <a:cubicBezTo>
                  <a:pt x="4831" y="3168"/>
                  <a:pt x="4817" y="3142"/>
                  <a:pt x="4820" y="3131"/>
                </a:cubicBezTo>
                <a:cubicBezTo>
                  <a:pt x="4823" y="3121"/>
                  <a:pt x="4828" y="3123"/>
                  <a:pt x="4812" y="3097"/>
                </a:cubicBezTo>
                <a:cubicBezTo>
                  <a:pt x="4796" y="3070"/>
                  <a:pt x="4759" y="3054"/>
                  <a:pt x="4751" y="3044"/>
                </a:cubicBezTo>
                <a:cubicBezTo>
                  <a:pt x="4743" y="3033"/>
                  <a:pt x="4741" y="2975"/>
                  <a:pt x="4741" y="2975"/>
                </a:cubicBezTo>
                <a:cubicBezTo>
                  <a:pt x="4709" y="2975"/>
                  <a:pt x="4709" y="2975"/>
                  <a:pt x="4709" y="2975"/>
                </a:cubicBezTo>
                <a:cubicBezTo>
                  <a:pt x="4709" y="2975"/>
                  <a:pt x="4658" y="2999"/>
                  <a:pt x="4677" y="2874"/>
                </a:cubicBezTo>
                <a:cubicBezTo>
                  <a:pt x="4677" y="2874"/>
                  <a:pt x="4759" y="2877"/>
                  <a:pt x="4759" y="2829"/>
                </a:cubicBezTo>
                <a:cubicBezTo>
                  <a:pt x="4759" y="2781"/>
                  <a:pt x="4703" y="2744"/>
                  <a:pt x="4703" y="2744"/>
                </a:cubicBezTo>
                <a:cubicBezTo>
                  <a:pt x="4682" y="2704"/>
                  <a:pt x="4682" y="2704"/>
                  <a:pt x="4682" y="2704"/>
                </a:cubicBezTo>
                <a:cubicBezTo>
                  <a:pt x="4650" y="2702"/>
                  <a:pt x="4650" y="2702"/>
                  <a:pt x="4650" y="2702"/>
                </a:cubicBezTo>
                <a:cubicBezTo>
                  <a:pt x="4650" y="2702"/>
                  <a:pt x="4629" y="2679"/>
                  <a:pt x="4666" y="2669"/>
                </a:cubicBezTo>
                <a:cubicBezTo>
                  <a:pt x="4666" y="2669"/>
                  <a:pt x="4696" y="2614"/>
                  <a:pt x="4627" y="2588"/>
                </a:cubicBezTo>
                <a:cubicBezTo>
                  <a:pt x="4627" y="2588"/>
                  <a:pt x="4637" y="2561"/>
                  <a:pt x="4627" y="2564"/>
                </a:cubicBezTo>
                <a:cubicBezTo>
                  <a:pt x="4616" y="2567"/>
                  <a:pt x="4470" y="2604"/>
                  <a:pt x="4470" y="2604"/>
                </a:cubicBezTo>
                <a:cubicBezTo>
                  <a:pt x="4452" y="2590"/>
                  <a:pt x="4452" y="2590"/>
                  <a:pt x="4452" y="2590"/>
                </a:cubicBezTo>
                <a:cubicBezTo>
                  <a:pt x="4452" y="2590"/>
                  <a:pt x="4409" y="2593"/>
                  <a:pt x="4409" y="2601"/>
                </a:cubicBezTo>
                <a:cubicBezTo>
                  <a:pt x="4409" y="2609"/>
                  <a:pt x="4428" y="2655"/>
                  <a:pt x="4422" y="2669"/>
                </a:cubicBezTo>
                <a:cubicBezTo>
                  <a:pt x="4417" y="2683"/>
                  <a:pt x="4412" y="2694"/>
                  <a:pt x="4388" y="2699"/>
                </a:cubicBezTo>
                <a:cubicBezTo>
                  <a:pt x="4364" y="2704"/>
                  <a:pt x="4303" y="2710"/>
                  <a:pt x="4303" y="2710"/>
                </a:cubicBezTo>
                <a:cubicBezTo>
                  <a:pt x="4303" y="2710"/>
                  <a:pt x="4277" y="2694"/>
                  <a:pt x="4311" y="2681"/>
                </a:cubicBezTo>
                <a:cubicBezTo>
                  <a:pt x="4346" y="2667"/>
                  <a:pt x="4367" y="2654"/>
                  <a:pt x="4367" y="2654"/>
                </a:cubicBezTo>
                <a:cubicBezTo>
                  <a:pt x="4364" y="2633"/>
                  <a:pt x="4364" y="2633"/>
                  <a:pt x="4364" y="2633"/>
                </a:cubicBezTo>
                <a:cubicBezTo>
                  <a:pt x="4377" y="2601"/>
                  <a:pt x="4377" y="2601"/>
                  <a:pt x="4377" y="2601"/>
                </a:cubicBezTo>
                <a:cubicBezTo>
                  <a:pt x="4377" y="2601"/>
                  <a:pt x="4391" y="2590"/>
                  <a:pt x="4367" y="2577"/>
                </a:cubicBezTo>
                <a:cubicBezTo>
                  <a:pt x="4367" y="2577"/>
                  <a:pt x="4322" y="2548"/>
                  <a:pt x="4351" y="2521"/>
                </a:cubicBezTo>
                <a:cubicBezTo>
                  <a:pt x="4380" y="2495"/>
                  <a:pt x="4359" y="2482"/>
                  <a:pt x="4359" y="2482"/>
                </a:cubicBezTo>
                <a:cubicBezTo>
                  <a:pt x="4359" y="2482"/>
                  <a:pt x="4380" y="2445"/>
                  <a:pt x="4404" y="2429"/>
                </a:cubicBezTo>
                <a:cubicBezTo>
                  <a:pt x="4428" y="2413"/>
                  <a:pt x="4486" y="2360"/>
                  <a:pt x="4486" y="2352"/>
                </a:cubicBezTo>
                <a:cubicBezTo>
                  <a:pt x="4486" y="2344"/>
                  <a:pt x="4441" y="2293"/>
                  <a:pt x="4510" y="2262"/>
                </a:cubicBezTo>
                <a:cubicBezTo>
                  <a:pt x="4579" y="2230"/>
                  <a:pt x="4582" y="2214"/>
                  <a:pt x="4582" y="2203"/>
                </a:cubicBezTo>
                <a:cubicBezTo>
                  <a:pt x="4582" y="2193"/>
                  <a:pt x="4645" y="2134"/>
                  <a:pt x="4645" y="2134"/>
                </a:cubicBezTo>
                <a:cubicBezTo>
                  <a:pt x="4645" y="2134"/>
                  <a:pt x="4672" y="2097"/>
                  <a:pt x="4682" y="2071"/>
                </a:cubicBezTo>
                <a:cubicBezTo>
                  <a:pt x="4693" y="2044"/>
                  <a:pt x="4743" y="2012"/>
                  <a:pt x="4693" y="2007"/>
                </a:cubicBezTo>
                <a:cubicBezTo>
                  <a:pt x="4680" y="2006"/>
                  <a:pt x="4673" y="2005"/>
                  <a:pt x="4670" y="2005"/>
                </a:cubicBezTo>
                <a:cubicBezTo>
                  <a:pt x="4660" y="2003"/>
                  <a:pt x="4682" y="2005"/>
                  <a:pt x="4682" y="2005"/>
                </a:cubicBezTo>
                <a:cubicBezTo>
                  <a:pt x="4682" y="2005"/>
                  <a:pt x="4693" y="1962"/>
                  <a:pt x="4711" y="1957"/>
                </a:cubicBezTo>
                <a:cubicBezTo>
                  <a:pt x="4730" y="1952"/>
                  <a:pt x="4759" y="1941"/>
                  <a:pt x="4762" y="1962"/>
                </a:cubicBezTo>
                <a:cubicBezTo>
                  <a:pt x="4764" y="1983"/>
                  <a:pt x="4802" y="1983"/>
                  <a:pt x="4802" y="1983"/>
                </a:cubicBezTo>
                <a:cubicBezTo>
                  <a:pt x="4849" y="1986"/>
                  <a:pt x="4849" y="1986"/>
                  <a:pt x="4849" y="1986"/>
                </a:cubicBezTo>
                <a:cubicBezTo>
                  <a:pt x="4849" y="1986"/>
                  <a:pt x="4884" y="1959"/>
                  <a:pt x="4884" y="1944"/>
                </a:cubicBezTo>
                <a:cubicBezTo>
                  <a:pt x="4884" y="1928"/>
                  <a:pt x="4881" y="1909"/>
                  <a:pt x="4889" y="1906"/>
                </a:cubicBezTo>
                <a:cubicBezTo>
                  <a:pt x="4897" y="1904"/>
                  <a:pt x="4905" y="1893"/>
                  <a:pt x="4905" y="1883"/>
                </a:cubicBezTo>
                <a:cubicBezTo>
                  <a:pt x="4905" y="1872"/>
                  <a:pt x="4889" y="1851"/>
                  <a:pt x="4889" y="1851"/>
                </a:cubicBezTo>
                <a:cubicBezTo>
                  <a:pt x="4871" y="1827"/>
                  <a:pt x="4871" y="1827"/>
                  <a:pt x="4871" y="1827"/>
                </a:cubicBezTo>
                <a:cubicBezTo>
                  <a:pt x="4878" y="1795"/>
                  <a:pt x="4878" y="1795"/>
                  <a:pt x="4878" y="1795"/>
                </a:cubicBezTo>
                <a:cubicBezTo>
                  <a:pt x="4892" y="1702"/>
                  <a:pt x="4892" y="1702"/>
                  <a:pt x="4892" y="1702"/>
                </a:cubicBezTo>
                <a:cubicBezTo>
                  <a:pt x="4908" y="1684"/>
                  <a:pt x="4908" y="1684"/>
                  <a:pt x="4908" y="1684"/>
                </a:cubicBezTo>
                <a:cubicBezTo>
                  <a:pt x="4897" y="1631"/>
                  <a:pt x="4897" y="1631"/>
                  <a:pt x="4897" y="1631"/>
                </a:cubicBezTo>
                <a:cubicBezTo>
                  <a:pt x="4894" y="1570"/>
                  <a:pt x="4894" y="1570"/>
                  <a:pt x="4894" y="1570"/>
                </a:cubicBezTo>
                <a:cubicBezTo>
                  <a:pt x="4950" y="1496"/>
                  <a:pt x="4950" y="1496"/>
                  <a:pt x="4950" y="1496"/>
                </a:cubicBezTo>
                <a:cubicBezTo>
                  <a:pt x="4950" y="1387"/>
                  <a:pt x="4950" y="1387"/>
                  <a:pt x="4950" y="1387"/>
                </a:cubicBezTo>
                <a:cubicBezTo>
                  <a:pt x="4950" y="1387"/>
                  <a:pt x="4969" y="1347"/>
                  <a:pt x="4969" y="1294"/>
                </a:cubicBezTo>
                <a:cubicBezTo>
                  <a:pt x="5014" y="1252"/>
                  <a:pt x="5014" y="1252"/>
                  <a:pt x="5014" y="1252"/>
                </a:cubicBezTo>
                <a:cubicBezTo>
                  <a:pt x="5032" y="1220"/>
                  <a:pt x="5032" y="1220"/>
                  <a:pt x="5032" y="1220"/>
                </a:cubicBezTo>
                <a:cubicBezTo>
                  <a:pt x="5064" y="1201"/>
                  <a:pt x="5064" y="1201"/>
                  <a:pt x="5064" y="1201"/>
                </a:cubicBezTo>
                <a:cubicBezTo>
                  <a:pt x="5091" y="1122"/>
                  <a:pt x="5091" y="1122"/>
                  <a:pt x="5091" y="1122"/>
                </a:cubicBezTo>
                <a:cubicBezTo>
                  <a:pt x="5115" y="1109"/>
                  <a:pt x="5115" y="1109"/>
                  <a:pt x="5115" y="1109"/>
                </a:cubicBezTo>
                <a:cubicBezTo>
                  <a:pt x="5115" y="1109"/>
                  <a:pt x="5154" y="1087"/>
                  <a:pt x="5091" y="1077"/>
                </a:cubicBezTo>
                <a:cubicBezTo>
                  <a:pt x="5027" y="1066"/>
                  <a:pt x="5006" y="1058"/>
                  <a:pt x="5006" y="1058"/>
                </a:cubicBezTo>
                <a:cubicBezTo>
                  <a:pt x="4979" y="1069"/>
                  <a:pt x="4979" y="1069"/>
                  <a:pt x="4979" y="1069"/>
                </a:cubicBezTo>
                <a:cubicBezTo>
                  <a:pt x="4958" y="1071"/>
                  <a:pt x="4958" y="1071"/>
                  <a:pt x="4958" y="1071"/>
                </a:cubicBezTo>
                <a:cubicBezTo>
                  <a:pt x="4958" y="1050"/>
                  <a:pt x="4958" y="1050"/>
                  <a:pt x="4958" y="1050"/>
                </a:cubicBezTo>
                <a:cubicBezTo>
                  <a:pt x="4910" y="1055"/>
                  <a:pt x="4910" y="1055"/>
                  <a:pt x="4910" y="1055"/>
                </a:cubicBezTo>
                <a:cubicBezTo>
                  <a:pt x="4881" y="1063"/>
                  <a:pt x="4881" y="1063"/>
                  <a:pt x="4881" y="1063"/>
                </a:cubicBezTo>
                <a:cubicBezTo>
                  <a:pt x="4881" y="1063"/>
                  <a:pt x="4839" y="1018"/>
                  <a:pt x="4794" y="1010"/>
                </a:cubicBezTo>
                <a:cubicBezTo>
                  <a:pt x="4749" y="1002"/>
                  <a:pt x="4772" y="1024"/>
                  <a:pt x="4727" y="1024"/>
                </a:cubicBezTo>
                <a:cubicBezTo>
                  <a:pt x="4682" y="1024"/>
                  <a:pt x="4643" y="1024"/>
                  <a:pt x="4643" y="1024"/>
                </a:cubicBezTo>
                <a:cubicBezTo>
                  <a:pt x="4627" y="992"/>
                  <a:pt x="4627" y="992"/>
                  <a:pt x="4627" y="992"/>
                </a:cubicBezTo>
                <a:cubicBezTo>
                  <a:pt x="4627" y="992"/>
                  <a:pt x="4582" y="973"/>
                  <a:pt x="4574" y="976"/>
                </a:cubicBezTo>
                <a:cubicBezTo>
                  <a:pt x="4566" y="979"/>
                  <a:pt x="4555" y="997"/>
                  <a:pt x="4555" y="997"/>
                </a:cubicBezTo>
                <a:cubicBezTo>
                  <a:pt x="4552" y="1016"/>
                  <a:pt x="4552" y="1016"/>
                  <a:pt x="4552" y="1016"/>
                </a:cubicBezTo>
                <a:cubicBezTo>
                  <a:pt x="4505" y="1016"/>
                  <a:pt x="4505" y="1016"/>
                  <a:pt x="4505" y="1016"/>
                </a:cubicBezTo>
                <a:cubicBezTo>
                  <a:pt x="4507" y="981"/>
                  <a:pt x="4507" y="981"/>
                  <a:pt x="4507" y="981"/>
                </a:cubicBezTo>
                <a:cubicBezTo>
                  <a:pt x="4489" y="960"/>
                  <a:pt x="4489" y="960"/>
                  <a:pt x="4489" y="960"/>
                </a:cubicBezTo>
                <a:cubicBezTo>
                  <a:pt x="4483" y="944"/>
                  <a:pt x="4483" y="944"/>
                  <a:pt x="4483" y="944"/>
                </a:cubicBezTo>
                <a:cubicBezTo>
                  <a:pt x="4462" y="939"/>
                  <a:pt x="4462" y="939"/>
                  <a:pt x="4462" y="939"/>
                </a:cubicBezTo>
                <a:cubicBezTo>
                  <a:pt x="4454" y="886"/>
                  <a:pt x="4454" y="886"/>
                  <a:pt x="4454" y="886"/>
                </a:cubicBezTo>
                <a:cubicBezTo>
                  <a:pt x="4454" y="886"/>
                  <a:pt x="4401" y="857"/>
                  <a:pt x="4393" y="857"/>
                </a:cubicBezTo>
                <a:cubicBezTo>
                  <a:pt x="4385" y="857"/>
                  <a:pt x="4346" y="854"/>
                  <a:pt x="4346" y="854"/>
                </a:cubicBezTo>
                <a:cubicBezTo>
                  <a:pt x="4322" y="849"/>
                  <a:pt x="4322" y="849"/>
                  <a:pt x="4322" y="849"/>
                </a:cubicBezTo>
                <a:cubicBezTo>
                  <a:pt x="4261" y="843"/>
                  <a:pt x="4261" y="843"/>
                  <a:pt x="4261" y="843"/>
                </a:cubicBezTo>
                <a:cubicBezTo>
                  <a:pt x="4234" y="859"/>
                  <a:pt x="4234" y="859"/>
                  <a:pt x="4234" y="859"/>
                </a:cubicBezTo>
                <a:cubicBezTo>
                  <a:pt x="4208" y="857"/>
                  <a:pt x="4208" y="857"/>
                  <a:pt x="4208" y="857"/>
                </a:cubicBezTo>
                <a:cubicBezTo>
                  <a:pt x="4157" y="849"/>
                  <a:pt x="4157" y="849"/>
                  <a:pt x="4157" y="849"/>
                </a:cubicBezTo>
                <a:cubicBezTo>
                  <a:pt x="4136" y="817"/>
                  <a:pt x="4136" y="817"/>
                  <a:pt x="4136" y="817"/>
                </a:cubicBezTo>
                <a:cubicBezTo>
                  <a:pt x="4136" y="817"/>
                  <a:pt x="4073" y="817"/>
                  <a:pt x="4073" y="825"/>
                </a:cubicBezTo>
                <a:cubicBezTo>
                  <a:pt x="4073" y="833"/>
                  <a:pt x="4054" y="838"/>
                  <a:pt x="4054" y="838"/>
                </a:cubicBezTo>
                <a:cubicBezTo>
                  <a:pt x="4012" y="854"/>
                  <a:pt x="4012" y="854"/>
                  <a:pt x="4012" y="854"/>
                </a:cubicBezTo>
                <a:cubicBezTo>
                  <a:pt x="3972" y="796"/>
                  <a:pt x="3972" y="796"/>
                  <a:pt x="3972" y="796"/>
                </a:cubicBezTo>
                <a:cubicBezTo>
                  <a:pt x="3956" y="790"/>
                  <a:pt x="3956" y="790"/>
                  <a:pt x="3956" y="790"/>
                </a:cubicBezTo>
                <a:cubicBezTo>
                  <a:pt x="3937" y="759"/>
                  <a:pt x="3937" y="759"/>
                  <a:pt x="3937" y="759"/>
                </a:cubicBezTo>
                <a:cubicBezTo>
                  <a:pt x="3876" y="745"/>
                  <a:pt x="3876" y="745"/>
                  <a:pt x="3876" y="745"/>
                </a:cubicBezTo>
                <a:cubicBezTo>
                  <a:pt x="3847" y="715"/>
                  <a:pt x="3847" y="715"/>
                  <a:pt x="3847" y="715"/>
                </a:cubicBezTo>
                <a:cubicBezTo>
                  <a:pt x="3778" y="700"/>
                  <a:pt x="3778" y="700"/>
                  <a:pt x="3778" y="700"/>
                </a:cubicBezTo>
                <a:cubicBezTo>
                  <a:pt x="3778" y="700"/>
                  <a:pt x="3776" y="626"/>
                  <a:pt x="3768" y="621"/>
                </a:cubicBezTo>
                <a:cubicBezTo>
                  <a:pt x="3760" y="615"/>
                  <a:pt x="3749" y="605"/>
                  <a:pt x="3749" y="605"/>
                </a:cubicBezTo>
                <a:cubicBezTo>
                  <a:pt x="3749" y="562"/>
                  <a:pt x="3749" y="562"/>
                  <a:pt x="3749" y="562"/>
                </a:cubicBezTo>
                <a:cubicBezTo>
                  <a:pt x="3757" y="539"/>
                  <a:pt x="3757" y="539"/>
                  <a:pt x="3757" y="539"/>
                </a:cubicBezTo>
                <a:cubicBezTo>
                  <a:pt x="3757" y="539"/>
                  <a:pt x="3789" y="493"/>
                  <a:pt x="3762" y="491"/>
                </a:cubicBezTo>
                <a:cubicBezTo>
                  <a:pt x="3736" y="488"/>
                  <a:pt x="3707" y="491"/>
                  <a:pt x="3707" y="491"/>
                </a:cubicBezTo>
                <a:cubicBezTo>
                  <a:pt x="3707" y="491"/>
                  <a:pt x="3680" y="536"/>
                  <a:pt x="3680" y="546"/>
                </a:cubicBezTo>
                <a:cubicBezTo>
                  <a:pt x="3680" y="557"/>
                  <a:pt x="3670" y="602"/>
                  <a:pt x="3670" y="602"/>
                </a:cubicBezTo>
                <a:cubicBezTo>
                  <a:pt x="3595" y="623"/>
                  <a:pt x="3595" y="623"/>
                  <a:pt x="3595" y="623"/>
                </a:cubicBezTo>
                <a:cubicBezTo>
                  <a:pt x="3548" y="602"/>
                  <a:pt x="3548" y="602"/>
                  <a:pt x="3548" y="602"/>
                </a:cubicBezTo>
                <a:cubicBezTo>
                  <a:pt x="3481" y="602"/>
                  <a:pt x="3481" y="602"/>
                  <a:pt x="3481" y="602"/>
                </a:cubicBezTo>
                <a:cubicBezTo>
                  <a:pt x="3481" y="602"/>
                  <a:pt x="3479" y="581"/>
                  <a:pt x="3505" y="570"/>
                </a:cubicBezTo>
                <a:cubicBezTo>
                  <a:pt x="3532" y="560"/>
                  <a:pt x="3545" y="528"/>
                  <a:pt x="3511" y="523"/>
                </a:cubicBezTo>
                <a:cubicBezTo>
                  <a:pt x="3476" y="517"/>
                  <a:pt x="3476" y="490"/>
                  <a:pt x="3476" y="490"/>
                </a:cubicBezTo>
                <a:cubicBezTo>
                  <a:pt x="3495" y="467"/>
                  <a:pt x="3495" y="467"/>
                  <a:pt x="3495" y="467"/>
                </a:cubicBezTo>
                <a:cubicBezTo>
                  <a:pt x="3505" y="467"/>
                  <a:pt x="3505" y="467"/>
                  <a:pt x="3505" y="467"/>
                </a:cubicBezTo>
                <a:cubicBezTo>
                  <a:pt x="3505" y="467"/>
                  <a:pt x="3463" y="387"/>
                  <a:pt x="3444" y="387"/>
                </a:cubicBezTo>
                <a:cubicBezTo>
                  <a:pt x="3426" y="387"/>
                  <a:pt x="3354" y="387"/>
                  <a:pt x="3354" y="387"/>
                </a:cubicBezTo>
                <a:cubicBezTo>
                  <a:pt x="3325" y="432"/>
                  <a:pt x="3325" y="432"/>
                  <a:pt x="3325" y="432"/>
                </a:cubicBezTo>
                <a:cubicBezTo>
                  <a:pt x="3306" y="470"/>
                  <a:pt x="3306" y="470"/>
                  <a:pt x="3306" y="470"/>
                </a:cubicBezTo>
                <a:cubicBezTo>
                  <a:pt x="3280" y="401"/>
                  <a:pt x="3280" y="401"/>
                  <a:pt x="3280" y="401"/>
                </a:cubicBezTo>
                <a:cubicBezTo>
                  <a:pt x="3280" y="401"/>
                  <a:pt x="3325" y="324"/>
                  <a:pt x="3283" y="321"/>
                </a:cubicBezTo>
                <a:cubicBezTo>
                  <a:pt x="3240" y="319"/>
                  <a:pt x="3145" y="332"/>
                  <a:pt x="3142" y="300"/>
                </a:cubicBezTo>
                <a:cubicBezTo>
                  <a:pt x="3139" y="268"/>
                  <a:pt x="3123" y="178"/>
                  <a:pt x="3084" y="173"/>
                </a:cubicBezTo>
                <a:cubicBezTo>
                  <a:pt x="3044" y="167"/>
                  <a:pt x="2986" y="173"/>
                  <a:pt x="2986" y="173"/>
                </a:cubicBezTo>
                <a:cubicBezTo>
                  <a:pt x="2986" y="173"/>
                  <a:pt x="2986" y="231"/>
                  <a:pt x="2964" y="205"/>
                </a:cubicBezTo>
                <a:cubicBezTo>
                  <a:pt x="2943" y="178"/>
                  <a:pt x="2935" y="170"/>
                  <a:pt x="2935" y="170"/>
                </a:cubicBezTo>
                <a:cubicBezTo>
                  <a:pt x="2935" y="170"/>
                  <a:pt x="2893" y="183"/>
                  <a:pt x="2888" y="144"/>
                </a:cubicBezTo>
                <a:cubicBezTo>
                  <a:pt x="2882" y="104"/>
                  <a:pt x="2882" y="77"/>
                  <a:pt x="2882" y="77"/>
                </a:cubicBezTo>
                <a:cubicBezTo>
                  <a:pt x="2874" y="53"/>
                  <a:pt x="2874" y="53"/>
                  <a:pt x="2874" y="53"/>
                </a:cubicBezTo>
                <a:cubicBezTo>
                  <a:pt x="2874" y="53"/>
                  <a:pt x="2901" y="16"/>
                  <a:pt x="2872" y="8"/>
                </a:cubicBezTo>
                <a:cubicBezTo>
                  <a:pt x="2842" y="0"/>
                  <a:pt x="2840" y="16"/>
                  <a:pt x="2803" y="27"/>
                </a:cubicBezTo>
                <a:cubicBezTo>
                  <a:pt x="2766" y="37"/>
                  <a:pt x="2686" y="48"/>
                  <a:pt x="2652" y="48"/>
                </a:cubicBezTo>
                <a:cubicBezTo>
                  <a:pt x="2617" y="48"/>
                  <a:pt x="2540" y="56"/>
                  <a:pt x="2524" y="69"/>
                </a:cubicBezTo>
                <a:cubicBezTo>
                  <a:pt x="2508" y="83"/>
                  <a:pt x="2469" y="125"/>
                  <a:pt x="2469" y="125"/>
                </a:cubicBezTo>
                <a:cubicBezTo>
                  <a:pt x="2474" y="459"/>
                  <a:pt x="2474" y="459"/>
                  <a:pt x="2474" y="459"/>
                </a:cubicBezTo>
                <a:cubicBezTo>
                  <a:pt x="2511" y="488"/>
                  <a:pt x="2511" y="488"/>
                  <a:pt x="2511" y="488"/>
                </a:cubicBezTo>
                <a:cubicBezTo>
                  <a:pt x="2466" y="478"/>
                  <a:pt x="2466" y="478"/>
                  <a:pt x="2466" y="478"/>
                </a:cubicBezTo>
                <a:cubicBezTo>
                  <a:pt x="2373" y="562"/>
                  <a:pt x="2373" y="562"/>
                  <a:pt x="2373" y="562"/>
                </a:cubicBezTo>
                <a:cubicBezTo>
                  <a:pt x="2373" y="562"/>
                  <a:pt x="2265" y="634"/>
                  <a:pt x="2219" y="647"/>
                </a:cubicBezTo>
                <a:cubicBezTo>
                  <a:pt x="2174" y="660"/>
                  <a:pt x="1856" y="676"/>
                  <a:pt x="1883" y="865"/>
                </a:cubicBezTo>
                <a:cubicBezTo>
                  <a:pt x="1883" y="865"/>
                  <a:pt x="1888" y="891"/>
                  <a:pt x="1954" y="904"/>
                </a:cubicBezTo>
                <a:lnTo>
                  <a:pt x="1908" y="922"/>
                </a:lnTo>
                <a:close/>
              </a:path>
            </a:pathLst>
          </a:custGeom>
          <a:solidFill>
            <a:schemeClr val="bg1">
              <a:lumMod val="8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55" name="Oval 13">
            <a:extLst>
              <a:ext uri="{FF2B5EF4-FFF2-40B4-BE49-F238E27FC236}">
                <a16:creationId xmlns:a16="http://schemas.microsoft.com/office/drawing/2014/main" id="{436AAF21-9A96-B64B-ADE9-AE6557C920BF}"/>
              </a:ext>
            </a:extLst>
          </p:cNvPr>
          <p:cNvSpPr>
            <a:spLocks noChangeArrowheads="1"/>
          </p:cNvSpPr>
          <p:nvPr/>
        </p:nvSpPr>
        <p:spPr bwMode="auto">
          <a:xfrm>
            <a:off x="9671163" y="2766938"/>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sp>
        <p:nvSpPr>
          <p:cNvPr id="52" name="Oval 13">
            <a:extLst>
              <a:ext uri="{FF2B5EF4-FFF2-40B4-BE49-F238E27FC236}">
                <a16:creationId xmlns:a16="http://schemas.microsoft.com/office/drawing/2014/main" id="{74282F0A-5FAB-314B-8D9E-ACAD4CE12394}"/>
              </a:ext>
            </a:extLst>
          </p:cNvPr>
          <p:cNvSpPr>
            <a:spLocks noChangeArrowheads="1"/>
          </p:cNvSpPr>
          <p:nvPr/>
        </p:nvSpPr>
        <p:spPr bwMode="auto">
          <a:xfrm>
            <a:off x="9247635" y="1708119"/>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49" name="Oval 13">
            <a:extLst>
              <a:ext uri="{FF2B5EF4-FFF2-40B4-BE49-F238E27FC236}">
                <a16:creationId xmlns:a16="http://schemas.microsoft.com/office/drawing/2014/main" id="{316A365C-B41E-574C-8A42-4631D406E9AB}"/>
              </a:ext>
            </a:extLst>
          </p:cNvPr>
          <p:cNvSpPr>
            <a:spLocks noChangeArrowheads="1"/>
          </p:cNvSpPr>
          <p:nvPr/>
        </p:nvSpPr>
        <p:spPr bwMode="auto">
          <a:xfrm>
            <a:off x="9177047" y="2131646"/>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a:p>
        </p:txBody>
      </p:sp>
      <p:cxnSp>
        <p:nvCxnSpPr>
          <p:cNvPr id="21" name="Forme 232">
            <a:extLst>
              <a:ext uri="{FF2B5EF4-FFF2-40B4-BE49-F238E27FC236}">
                <a16:creationId xmlns:a16="http://schemas.microsoft.com/office/drawing/2014/main" id="{9EDCEBEB-DC79-A849-8CFB-EA155E7D026E}"/>
              </a:ext>
            </a:extLst>
          </p:cNvPr>
          <p:cNvCxnSpPr>
            <a:stCxn id="7" idx="0"/>
            <a:endCxn id="16" idx="1"/>
          </p:cNvCxnSpPr>
          <p:nvPr/>
        </p:nvCxnSpPr>
        <p:spPr>
          <a:xfrm rot="5400000" flipH="1" flipV="1">
            <a:off x="6372898" y="1578407"/>
            <a:ext cx="1164701" cy="2890662"/>
          </a:xfrm>
          <a:prstGeom prst="bentConnector2">
            <a:avLst/>
          </a:prstGeom>
          <a:ln w="9525">
            <a:solidFill>
              <a:srgbClr val="FF3333"/>
            </a:solidFill>
            <a:prstDash val="sysDot"/>
            <a:tailEnd type="arrow" w="sm" len="sm"/>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993F77E7-80CC-3E46-854A-482FA444269C}"/>
              </a:ext>
            </a:extLst>
          </p:cNvPr>
          <p:cNvSpPr txBox="1"/>
          <p:nvPr/>
        </p:nvSpPr>
        <p:spPr>
          <a:xfrm>
            <a:off x="3407285" y="4255840"/>
            <a:ext cx="683451" cy="196208"/>
          </a:xfrm>
          <a:prstGeom prst="rect">
            <a:avLst/>
          </a:prstGeom>
          <a:noFill/>
        </p:spPr>
        <p:txBody>
          <a:bodyPr wrap="square" rtlCol="0">
            <a:spAutoFit/>
          </a:bodyPr>
          <a:lstStyle/>
          <a:p>
            <a:pPr algn="ctr"/>
            <a:r>
              <a:rPr lang="fr-FR" sz="675" dirty="0">
                <a:solidFill>
                  <a:srgbClr val="4B4B4D"/>
                </a:solidFill>
                <a:latin typeface="Nexa Heavy" pitchFamily="2" charset="0"/>
                <a:ea typeface="Nexa Thin" pitchFamily="2" charset="0"/>
              </a:rPr>
              <a:t>USA</a:t>
            </a:r>
            <a:endParaRPr lang="fr-FR" sz="675" dirty="0">
              <a:solidFill>
                <a:srgbClr val="4B4B4D"/>
              </a:solidFill>
              <a:latin typeface="Nexa Thin" pitchFamily="2" charset="0"/>
              <a:ea typeface="Nexa Thin" pitchFamily="2" charset="0"/>
            </a:endParaRPr>
          </a:p>
        </p:txBody>
      </p:sp>
      <p:sp>
        <p:nvSpPr>
          <p:cNvPr id="23" name="ZoneTexte 22">
            <a:extLst>
              <a:ext uri="{FF2B5EF4-FFF2-40B4-BE49-F238E27FC236}">
                <a16:creationId xmlns:a16="http://schemas.microsoft.com/office/drawing/2014/main" id="{F38E0699-B38B-7145-8928-C99257E7BFE8}"/>
              </a:ext>
            </a:extLst>
          </p:cNvPr>
          <p:cNvSpPr txBox="1"/>
          <p:nvPr/>
        </p:nvSpPr>
        <p:spPr>
          <a:xfrm>
            <a:off x="5080193" y="3929282"/>
            <a:ext cx="859446" cy="196208"/>
          </a:xfrm>
          <a:prstGeom prst="rect">
            <a:avLst/>
          </a:prstGeom>
          <a:noFill/>
        </p:spPr>
        <p:txBody>
          <a:bodyPr wrap="square" rtlCol="0">
            <a:spAutoFit/>
          </a:bodyPr>
          <a:lstStyle/>
          <a:p>
            <a:pPr algn="ctr"/>
            <a:r>
              <a:rPr lang="fr-FR" sz="675" dirty="0">
                <a:solidFill>
                  <a:srgbClr val="4B4B4D"/>
                </a:solidFill>
                <a:latin typeface="Nexa Heavy" pitchFamily="2" charset="0"/>
                <a:ea typeface="Nexa Thin" pitchFamily="2" charset="0"/>
              </a:rPr>
              <a:t>FRANCE</a:t>
            </a:r>
            <a:endParaRPr lang="fr-FR" sz="675" dirty="0">
              <a:solidFill>
                <a:srgbClr val="4B4B4D"/>
              </a:solidFill>
              <a:latin typeface="Nexa Thin" pitchFamily="2" charset="0"/>
              <a:ea typeface="Nexa Thin" pitchFamily="2" charset="0"/>
            </a:endParaRPr>
          </a:p>
        </p:txBody>
      </p:sp>
      <p:sp>
        <p:nvSpPr>
          <p:cNvPr id="24" name="ZoneTexte 23">
            <a:extLst>
              <a:ext uri="{FF2B5EF4-FFF2-40B4-BE49-F238E27FC236}">
                <a16:creationId xmlns:a16="http://schemas.microsoft.com/office/drawing/2014/main" id="{C795ECD7-C183-F944-9F36-1694208A2609}"/>
              </a:ext>
            </a:extLst>
          </p:cNvPr>
          <p:cNvSpPr txBox="1"/>
          <p:nvPr/>
        </p:nvSpPr>
        <p:spPr>
          <a:xfrm>
            <a:off x="4046516" y="5334873"/>
            <a:ext cx="809162" cy="196208"/>
          </a:xfrm>
          <a:prstGeom prst="rect">
            <a:avLst/>
          </a:prstGeom>
          <a:noFill/>
        </p:spPr>
        <p:txBody>
          <a:bodyPr wrap="square" rtlCol="0">
            <a:spAutoFit/>
          </a:bodyPr>
          <a:lstStyle/>
          <a:p>
            <a:pPr algn="ctr"/>
            <a:r>
              <a:rPr lang="fr-FR" sz="675" dirty="0">
                <a:solidFill>
                  <a:srgbClr val="4B4B4D"/>
                </a:solidFill>
                <a:latin typeface="Nexa Heavy" pitchFamily="2" charset="0"/>
                <a:ea typeface="Nexa Thin" pitchFamily="2" charset="0"/>
              </a:rPr>
              <a:t>BRAZIL</a:t>
            </a:r>
            <a:endParaRPr lang="fr-FR" sz="675" dirty="0">
              <a:solidFill>
                <a:srgbClr val="4B4B4D"/>
              </a:solidFill>
              <a:latin typeface="Nexa Thin" pitchFamily="2" charset="0"/>
              <a:ea typeface="Nexa Thin" pitchFamily="2" charset="0"/>
            </a:endParaRPr>
          </a:p>
        </p:txBody>
      </p:sp>
      <p:sp>
        <p:nvSpPr>
          <p:cNvPr id="28" name="ZoneTexte 27">
            <a:extLst>
              <a:ext uri="{FF2B5EF4-FFF2-40B4-BE49-F238E27FC236}">
                <a16:creationId xmlns:a16="http://schemas.microsoft.com/office/drawing/2014/main" id="{B49A1ACB-45CA-144B-A768-44D8025F13E4}"/>
              </a:ext>
            </a:extLst>
          </p:cNvPr>
          <p:cNvSpPr txBox="1"/>
          <p:nvPr/>
        </p:nvSpPr>
        <p:spPr>
          <a:xfrm>
            <a:off x="7358313" y="4281978"/>
            <a:ext cx="792400" cy="196208"/>
          </a:xfrm>
          <a:prstGeom prst="rect">
            <a:avLst/>
          </a:prstGeom>
          <a:noFill/>
        </p:spPr>
        <p:txBody>
          <a:bodyPr wrap="square" rtlCol="0">
            <a:spAutoFit/>
          </a:bodyPr>
          <a:lstStyle/>
          <a:p>
            <a:pPr algn="ctr"/>
            <a:r>
              <a:rPr lang="fr-FR" sz="675" dirty="0">
                <a:solidFill>
                  <a:srgbClr val="4B4B4D"/>
                </a:solidFill>
                <a:latin typeface="Nexa Heavy" pitchFamily="2" charset="0"/>
                <a:ea typeface="Nexa Thin" pitchFamily="2" charset="0"/>
              </a:rPr>
              <a:t>CHINA</a:t>
            </a:r>
            <a:endParaRPr lang="fr-FR" sz="675" dirty="0">
              <a:solidFill>
                <a:srgbClr val="4B4B4D"/>
              </a:solidFill>
              <a:latin typeface="Nexa Thin" pitchFamily="2" charset="0"/>
              <a:ea typeface="Nexa Thin" pitchFamily="2" charset="0"/>
            </a:endParaRPr>
          </a:p>
        </p:txBody>
      </p:sp>
      <p:sp>
        <p:nvSpPr>
          <p:cNvPr id="30" name="ZoneTexte 29">
            <a:extLst>
              <a:ext uri="{FF2B5EF4-FFF2-40B4-BE49-F238E27FC236}">
                <a16:creationId xmlns:a16="http://schemas.microsoft.com/office/drawing/2014/main" id="{5C30F40D-22FE-D245-B2FD-872A8FB4E192}"/>
              </a:ext>
            </a:extLst>
          </p:cNvPr>
          <p:cNvSpPr txBox="1"/>
          <p:nvPr/>
        </p:nvSpPr>
        <p:spPr>
          <a:xfrm>
            <a:off x="9489692" y="1831793"/>
            <a:ext cx="440410" cy="362049"/>
          </a:xfrm>
          <a:prstGeom prst="rect">
            <a:avLst/>
          </a:prstGeom>
          <a:noFill/>
        </p:spPr>
        <p:txBody>
          <a:bodyPr wrap="square" rtlCol="0">
            <a:spAutoFit/>
          </a:bodyPr>
          <a:lstStyle/>
          <a:p>
            <a:r>
              <a:rPr lang="fr-FR" sz="600" dirty="0">
                <a:solidFill>
                  <a:srgbClr val="4B4B4D"/>
                </a:solidFill>
                <a:latin typeface="Nexa Heavy" pitchFamily="2" charset="0"/>
                <a:ea typeface="Nexa Thin" pitchFamily="2" charset="0"/>
              </a:rPr>
              <a:t>LILLE</a:t>
            </a:r>
            <a:endParaRPr lang="fr-FR" sz="600" dirty="0">
              <a:solidFill>
                <a:srgbClr val="4B4B4D"/>
              </a:solidFill>
              <a:latin typeface="Nexa Thin" pitchFamily="2" charset="0"/>
              <a:ea typeface="Nexa Thin" pitchFamily="2" charset="0"/>
            </a:endParaRPr>
          </a:p>
        </p:txBody>
      </p:sp>
      <p:sp>
        <p:nvSpPr>
          <p:cNvPr id="31" name="ZoneTexte 30">
            <a:extLst>
              <a:ext uri="{FF2B5EF4-FFF2-40B4-BE49-F238E27FC236}">
                <a16:creationId xmlns:a16="http://schemas.microsoft.com/office/drawing/2014/main" id="{00CE89F8-BC6D-3D40-A6C1-5BCD2BD60F64}"/>
              </a:ext>
            </a:extLst>
          </p:cNvPr>
          <p:cNvSpPr txBox="1"/>
          <p:nvPr/>
        </p:nvSpPr>
        <p:spPr>
          <a:xfrm>
            <a:off x="9051027" y="2432742"/>
            <a:ext cx="478123" cy="362049"/>
          </a:xfrm>
          <a:prstGeom prst="rect">
            <a:avLst/>
          </a:prstGeom>
          <a:noFill/>
        </p:spPr>
        <p:txBody>
          <a:bodyPr wrap="square" rtlCol="0">
            <a:spAutoFit/>
          </a:bodyPr>
          <a:lstStyle/>
          <a:p>
            <a:pPr algn="r"/>
            <a:r>
              <a:rPr lang="fr-FR" sz="600" dirty="0">
                <a:solidFill>
                  <a:srgbClr val="4B4B4D"/>
                </a:solidFill>
                <a:latin typeface="Nexa Heavy" pitchFamily="2" charset="0"/>
                <a:ea typeface="Nexa Thin" pitchFamily="2" charset="0"/>
              </a:rPr>
              <a:t>PARIS</a:t>
            </a:r>
            <a:endParaRPr lang="fr-FR" sz="600" dirty="0">
              <a:solidFill>
                <a:srgbClr val="4B4B4D"/>
              </a:solidFill>
              <a:latin typeface="Nexa Thin" pitchFamily="2" charset="0"/>
              <a:ea typeface="Nexa Thin" pitchFamily="2" charset="0"/>
            </a:endParaRPr>
          </a:p>
        </p:txBody>
      </p:sp>
      <p:sp>
        <p:nvSpPr>
          <p:cNvPr id="32" name="ZoneTexte 31">
            <a:extLst>
              <a:ext uri="{FF2B5EF4-FFF2-40B4-BE49-F238E27FC236}">
                <a16:creationId xmlns:a16="http://schemas.microsoft.com/office/drawing/2014/main" id="{2323F68D-28C1-0349-8DA7-0B7BC8C3026A}"/>
              </a:ext>
            </a:extLst>
          </p:cNvPr>
          <p:cNvSpPr txBox="1"/>
          <p:nvPr/>
        </p:nvSpPr>
        <p:spPr>
          <a:xfrm>
            <a:off x="8702986" y="2825722"/>
            <a:ext cx="1006110" cy="276999"/>
          </a:xfrm>
          <a:prstGeom prst="rect">
            <a:avLst/>
          </a:prstGeom>
          <a:noFill/>
        </p:spPr>
        <p:txBody>
          <a:bodyPr wrap="square" rtlCol="0">
            <a:spAutoFit/>
          </a:bodyPr>
          <a:lstStyle/>
          <a:p>
            <a:pPr algn="r"/>
            <a:r>
              <a:rPr lang="fr-FR" sz="600" dirty="0">
                <a:solidFill>
                  <a:srgbClr val="4B4B4D"/>
                </a:solidFill>
                <a:latin typeface="Nexa Heavy" pitchFamily="2" charset="0"/>
                <a:ea typeface="Nexa Thin" pitchFamily="2" charset="0"/>
              </a:rPr>
              <a:t>SOPHIA </a:t>
            </a:r>
          </a:p>
          <a:p>
            <a:pPr algn="r"/>
            <a:r>
              <a:rPr lang="fr-FR" sz="600" dirty="0">
                <a:solidFill>
                  <a:srgbClr val="4B4B4D"/>
                </a:solidFill>
                <a:latin typeface="Nexa Heavy" pitchFamily="2" charset="0"/>
                <a:ea typeface="Nexa Thin" pitchFamily="2" charset="0"/>
              </a:rPr>
              <a:t>ANTIPOLIS</a:t>
            </a:r>
            <a:endParaRPr lang="fr-FR" sz="600" dirty="0">
              <a:solidFill>
                <a:srgbClr val="4B4B4D"/>
              </a:solidFill>
              <a:latin typeface="Nexa Thin" pitchFamily="2" charset="0"/>
              <a:ea typeface="Nexa Thin" pitchFamily="2" charset="0"/>
            </a:endParaRPr>
          </a:p>
        </p:txBody>
      </p:sp>
      <p:pic>
        <p:nvPicPr>
          <p:cNvPr id="3" name="Image 2">
            <a:extLst>
              <a:ext uri="{FF2B5EF4-FFF2-40B4-BE49-F238E27FC236}">
                <a16:creationId xmlns:a16="http://schemas.microsoft.com/office/drawing/2014/main" id="{E279AB0B-ED5B-8345-AC11-1744A0B1B216}"/>
              </a:ext>
            </a:extLst>
          </p:cNvPr>
          <p:cNvPicPr>
            <a:picLocks noChangeAspect="1"/>
          </p:cNvPicPr>
          <p:nvPr/>
        </p:nvPicPr>
        <p:blipFill>
          <a:blip r:embed="rId2"/>
          <a:stretch>
            <a:fillRect/>
          </a:stretch>
        </p:blipFill>
        <p:spPr>
          <a:xfrm>
            <a:off x="3564633" y="3992857"/>
            <a:ext cx="355600" cy="279400"/>
          </a:xfrm>
          <a:prstGeom prst="rect">
            <a:avLst/>
          </a:prstGeom>
        </p:spPr>
      </p:pic>
      <p:sp>
        <p:nvSpPr>
          <p:cNvPr id="146" name="ZoneTexte 145">
            <a:extLst>
              <a:ext uri="{FF2B5EF4-FFF2-40B4-BE49-F238E27FC236}">
                <a16:creationId xmlns:a16="http://schemas.microsoft.com/office/drawing/2014/main" id="{563D546F-0700-334D-B76C-36F0EF0C4B3F}"/>
              </a:ext>
            </a:extLst>
          </p:cNvPr>
          <p:cNvSpPr txBox="1"/>
          <p:nvPr/>
        </p:nvSpPr>
        <p:spPr>
          <a:xfrm>
            <a:off x="4274236" y="5043542"/>
            <a:ext cx="349185" cy="261610"/>
          </a:xfrm>
          <a:prstGeom prst="rect">
            <a:avLst/>
          </a:prstGeom>
          <a:noFill/>
        </p:spPr>
        <p:txBody>
          <a:bodyPr wrap="square" rtlCol="0">
            <a:spAutoFit/>
          </a:bodyPr>
          <a:lstStyle/>
          <a:p>
            <a:pPr algn="ctr"/>
            <a:r>
              <a:rPr lang="fr-FR" sz="1050" dirty="0">
                <a:solidFill>
                  <a:schemeClr val="bg1"/>
                </a:solidFill>
                <a:latin typeface="Nexa Light" panose="02000000000000000000" pitchFamily="2" charset="77"/>
              </a:rPr>
              <a:t>SK</a:t>
            </a:r>
          </a:p>
        </p:txBody>
      </p:sp>
      <p:sp>
        <p:nvSpPr>
          <p:cNvPr id="147" name="ZoneTexte 146">
            <a:extLst>
              <a:ext uri="{FF2B5EF4-FFF2-40B4-BE49-F238E27FC236}">
                <a16:creationId xmlns:a16="http://schemas.microsoft.com/office/drawing/2014/main" id="{E199E2E7-05F1-B346-88A9-72B37F335594}"/>
              </a:ext>
            </a:extLst>
          </p:cNvPr>
          <p:cNvSpPr txBox="1"/>
          <p:nvPr/>
        </p:nvSpPr>
        <p:spPr>
          <a:xfrm>
            <a:off x="7592291" y="3984324"/>
            <a:ext cx="349185" cy="261610"/>
          </a:xfrm>
          <a:prstGeom prst="rect">
            <a:avLst/>
          </a:prstGeom>
          <a:noFill/>
        </p:spPr>
        <p:txBody>
          <a:bodyPr wrap="square" rtlCol="0">
            <a:spAutoFit/>
          </a:bodyPr>
          <a:lstStyle/>
          <a:p>
            <a:pPr algn="ctr"/>
            <a:r>
              <a:rPr lang="fr-FR" sz="1050" dirty="0">
                <a:solidFill>
                  <a:schemeClr val="bg1"/>
                </a:solidFill>
                <a:latin typeface="Nexa Light" panose="02000000000000000000" pitchFamily="2" charset="77"/>
              </a:rPr>
              <a:t>SK</a:t>
            </a:r>
          </a:p>
        </p:txBody>
      </p:sp>
      <p:sp>
        <p:nvSpPr>
          <p:cNvPr id="148" name="ZoneTexte 147">
            <a:extLst>
              <a:ext uri="{FF2B5EF4-FFF2-40B4-BE49-F238E27FC236}">
                <a16:creationId xmlns:a16="http://schemas.microsoft.com/office/drawing/2014/main" id="{0A9E53A1-0BE3-E345-9568-25DE16C1C68B}"/>
              </a:ext>
            </a:extLst>
          </p:cNvPr>
          <p:cNvSpPr txBox="1"/>
          <p:nvPr/>
        </p:nvSpPr>
        <p:spPr>
          <a:xfrm>
            <a:off x="9646984" y="2787379"/>
            <a:ext cx="349185" cy="261610"/>
          </a:xfrm>
          <a:prstGeom prst="rect">
            <a:avLst/>
          </a:prstGeom>
          <a:noFill/>
        </p:spPr>
        <p:txBody>
          <a:bodyPr wrap="square" rtlCol="0">
            <a:spAutoFit/>
          </a:bodyPr>
          <a:lstStyle/>
          <a:p>
            <a:pPr algn="ctr"/>
            <a:r>
              <a:rPr lang="fr-FR" sz="1050" dirty="0">
                <a:solidFill>
                  <a:schemeClr val="bg1"/>
                </a:solidFill>
                <a:latin typeface="Nexa Light" panose="02000000000000000000" pitchFamily="2" charset="77"/>
              </a:rPr>
              <a:t>SK</a:t>
            </a:r>
          </a:p>
        </p:txBody>
      </p:sp>
      <p:sp>
        <p:nvSpPr>
          <p:cNvPr id="149" name="ZoneTexte 148">
            <a:extLst>
              <a:ext uri="{FF2B5EF4-FFF2-40B4-BE49-F238E27FC236}">
                <a16:creationId xmlns:a16="http://schemas.microsoft.com/office/drawing/2014/main" id="{6B22DDD7-E0EF-D047-99A0-EAA1CD35AC13}"/>
              </a:ext>
            </a:extLst>
          </p:cNvPr>
          <p:cNvSpPr txBox="1"/>
          <p:nvPr/>
        </p:nvSpPr>
        <p:spPr>
          <a:xfrm>
            <a:off x="9216867" y="1731560"/>
            <a:ext cx="349185" cy="261610"/>
          </a:xfrm>
          <a:prstGeom prst="rect">
            <a:avLst/>
          </a:prstGeom>
          <a:noFill/>
        </p:spPr>
        <p:txBody>
          <a:bodyPr wrap="square" rtlCol="0">
            <a:spAutoFit/>
          </a:bodyPr>
          <a:lstStyle/>
          <a:p>
            <a:pPr algn="ctr"/>
            <a:r>
              <a:rPr lang="fr-FR" sz="1050" dirty="0">
                <a:solidFill>
                  <a:schemeClr val="bg1"/>
                </a:solidFill>
                <a:latin typeface="Nexa Light" panose="02000000000000000000" pitchFamily="2" charset="77"/>
              </a:rPr>
              <a:t>SK</a:t>
            </a:r>
          </a:p>
        </p:txBody>
      </p:sp>
      <p:sp>
        <p:nvSpPr>
          <p:cNvPr id="150" name="ZoneTexte 149">
            <a:extLst>
              <a:ext uri="{FF2B5EF4-FFF2-40B4-BE49-F238E27FC236}">
                <a16:creationId xmlns:a16="http://schemas.microsoft.com/office/drawing/2014/main" id="{33CF76A6-513F-284B-BC4F-87A14DA91AEC}"/>
              </a:ext>
            </a:extLst>
          </p:cNvPr>
          <p:cNvSpPr txBox="1"/>
          <p:nvPr/>
        </p:nvSpPr>
        <p:spPr>
          <a:xfrm>
            <a:off x="9157980" y="2159269"/>
            <a:ext cx="349185" cy="261610"/>
          </a:xfrm>
          <a:prstGeom prst="rect">
            <a:avLst/>
          </a:prstGeom>
          <a:noFill/>
        </p:spPr>
        <p:txBody>
          <a:bodyPr wrap="square" rtlCol="0">
            <a:spAutoFit/>
          </a:bodyPr>
          <a:lstStyle/>
          <a:p>
            <a:pPr algn="ctr"/>
            <a:r>
              <a:rPr lang="fr-FR" sz="1050" dirty="0">
                <a:solidFill>
                  <a:schemeClr val="bg1"/>
                </a:solidFill>
                <a:latin typeface="Nexa Light" panose="02000000000000000000" pitchFamily="2" charset="77"/>
              </a:rPr>
              <a:t>SK</a:t>
            </a:r>
          </a:p>
        </p:txBody>
      </p:sp>
      <p:sp>
        <p:nvSpPr>
          <p:cNvPr id="145" name="Titre 1">
            <a:extLst>
              <a:ext uri="{FF2B5EF4-FFF2-40B4-BE49-F238E27FC236}">
                <a16:creationId xmlns:a16="http://schemas.microsoft.com/office/drawing/2014/main" id="{B2911099-6912-3641-BFFB-547D77216C58}"/>
              </a:ext>
            </a:extLst>
          </p:cNvPr>
          <p:cNvSpPr>
            <a:spLocks noGrp="1"/>
          </p:cNvSpPr>
          <p:nvPr>
            <p:ph type="ctrTitle" hasCustomPrompt="1"/>
          </p:nvPr>
        </p:nvSpPr>
        <p:spPr>
          <a:xfrm>
            <a:off x="420364" y="377790"/>
            <a:ext cx="3811916" cy="961444"/>
          </a:xfrm>
          <a:prstGeom prst="rect">
            <a:avLst/>
          </a:prstGeom>
        </p:spPr>
        <p:txBody>
          <a:bodyPr anchor="t"/>
          <a:lstStyle>
            <a:lvl1pPr algn="l">
              <a:defRPr sz="3200" b="0" i="0">
                <a:latin typeface="Nexa Light" panose="02000000000000000000" pitchFamily="2" charset="77"/>
              </a:defRPr>
            </a:lvl1pPr>
          </a:lstStyle>
          <a:p>
            <a:r>
              <a:rPr lang="fr-FR" dirty="0"/>
              <a:t>TITRE</a:t>
            </a:r>
          </a:p>
        </p:txBody>
      </p:sp>
      <p:sp>
        <p:nvSpPr>
          <p:cNvPr id="152" name="Oval 13">
            <a:extLst>
              <a:ext uri="{FF2B5EF4-FFF2-40B4-BE49-F238E27FC236}">
                <a16:creationId xmlns:a16="http://schemas.microsoft.com/office/drawing/2014/main" id="{2ACEFD9E-E52C-B247-94A4-172246794DB3}"/>
              </a:ext>
            </a:extLst>
          </p:cNvPr>
          <p:cNvSpPr>
            <a:spLocks noChangeArrowheads="1"/>
          </p:cNvSpPr>
          <p:nvPr userDrawn="1"/>
        </p:nvSpPr>
        <p:spPr bwMode="auto">
          <a:xfrm>
            <a:off x="5714140" y="5430361"/>
            <a:ext cx="289233" cy="289233"/>
          </a:xfrm>
          <a:prstGeom prst="ellipse">
            <a:avLst/>
          </a:prstGeom>
          <a:solidFill>
            <a:srgbClr val="E6443C"/>
          </a:solidFill>
          <a:ln w="9525">
            <a:noFill/>
            <a:round/>
            <a:headEnd/>
            <a:tailEnd/>
          </a:ln>
        </p:spPr>
        <p:txBody>
          <a:bodyPr vert="horz" wrap="square" lIns="68580" tIns="34290" rIns="68580" bIns="34290" numCol="1" anchor="t" anchorCtr="0" compatLnSpc="1">
            <a:prstTxWarp prst="textNoShape">
              <a:avLst/>
            </a:prstTxWarp>
          </a:bodyPr>
          <a:lstStyle/>
          <a:p>
            <a:endParaRPr lang="fr-FR" sz="1350" dirty="0"/>
          </a:p>
        </p:txBody>
      </p:sp>
      <p:sp>
        <p:nvSpPr>
          <p:cNvPr id="153" name="ZoneTexte 152">
            <a:extLst>
              <a:ext uri="{FF2B5EF4-FFF2-40B4-BE49-F238E27FC236}">
                <a16:creationId xmlns:a16="http://schemas.microsoft.com/office/drawing/2014/main" id="{2ECDE17B-2C9E-1546-AA23-E99BF872FC92}"/>
              </a:ext>
            </a:extLst>
          </p:cNvPr>
          <p:cNvSpPr txBox="1"/>
          <p:nvPr userDrawn="1"/>
        </p:nvSpPr>
        <p:spPr>
          <a:xfrm>
            <a:off x="5408772" y="5758393"/>
            <a:ext cx="897908" cy="196208"/>
          </a:xfrm>
          <a:prstGeom prst="rect">
            <a:avLst/>
          </a:prstGeom>
          <a:noFill/>
        </p:spPr>
        <p:txBody>
          <a:bodyPr wrap="square" rtlCol="0">
            <a:spAutoFit/>
          </a:bodyPr>
          <a:lstStyle/>
          <a:p>
            <a:pPr algn="ctr"/>
            <a:r>
              <a:rPr lang="fr-FR" sz="675" dirty="0">
                <a:solidFill>
                  <a:srgbClr val="4B4B4D"/>
                </a:solidFill>
                <a:latin typeface="Nexa Heavy" pitchFamily="2" charset="0"/>
                <a:ea typeface="Nexa Thin" pitchFamily="2" charset="0"/>
              </a:rPr>
              <a:t>SOUTH AFRICA</a:t>
            </a:r>
            <a:endParaRPr lang="fr-FR" sz="675" dirty="0">
              <a:solidFill>
                <a:srgbClr val="4B4B4D"/>
              </a:solidFill>
              <a:latin typeface="Nexa Thin" pitchFamily="2" charset="0"/>
              <a:ea typeface="Nexa Thin" pitchFamily="2" charset="0"/>
            </a:endParaRPr>
          </a:p>
        </p:txBody>
      </p:sp>
      <p:sp>
        <p:nvSpPr>
          <p:cNvPr id="154" name="ZoneTexte 153">
            <a:extLst>
              <a:ext uri="{FF2B5EF4-FFF2-40B4-BE49-F238E27FC236}">
                <a16:creationId xmlns:a16="http://schemas.microsoft.com/office/drawing/2014/main" id="{7A77CE17-774E-674D-8E10-D921EB623186}"/>
              </a:ext>
            </a:extLst>
          </p:cNvPr>
          <p:cNvSpPr txBox="1"/>
          <p:nvPr userDrawn="1"/>
        </p:nvSpPr>
        <p:spPr>
          <a:xfrm>
            <a:off x="5689200" y="5455659"/>
            <a:ext cx="349185" cy="261610"/>
          </a:xfrm>
          <a:prstGeom prst="rect">
            <a:avLst/>
          </a:prstGeom>
          <a:noFill/>
        </p:spPr>
        <p:txBody>
          <a:bodyPr wrap="square" rtlCol="0">
            <a:spAutoFit/>
          </a:bodyPr>
          <a:lstStyle/>
          <a:p>
            <a:pPr algn="ctr"/>
            <a:r>
              <a:rPr lang="fr-FR" sz="1050" dirty="0">
                <a:solidFill>
                  <a:schemeClr val="bg1"/>
                </a:solidFill>
                <a:latin typeface="Nexa Light" panose="02000000000000000000" pitchFamily="2" charset="77"/>
              </a:rPr>
              <a:t>SK</a:t>
            </a:r>
          </a:p>
        </p:txBody>
      </p:sp>
      <p:pic>
        <p:nvPicPr>
          <p:cNvPr id="151" name="Image 150">
            <a:extLst>
              <a:ext uri="{FF2B5EF4-FFF2-40B4-BE49-F238E27FC236}">
                <a16:creationId xmlns:a16="http://schemas.microsoft.com/office/drawing/2014/main" id="{F8F7CD02-501E-D742-90BE-D6108437CB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7573" y="6215556"/>
            <a:ext cx="2476617" cy="427952"/>
          </a:xfrm>
          <a:prstGeom prst="rect">
            <a:avLst/>
          </a:prstGeom>
        </p:spPr>
      </p:pic>
    </p:spTree>
    <p:extLst>
      <p:ext uri="{BB962C8B-B14F-4D97-AF65-F5344CB8AC3E}">
        <p14:creationId xmlns:p14="http://schemas.microsoft.com/office/powerpoint/2010/main" val="369500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 Marque | Hom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ous-titre 2">
            <a:extLst>
              <a:ext uri="{FF2B5EF4-FFF2-40B4-BE49-F238E27FC236}">
                <a16:creationId xmlns:a16="http://schemas.microsoft.com/office/drawing/2014/main" id="{A3939EA5-5F23-FF46-813F-7271B86BB9DC}"/>
              </a:ext>
            </a:extLst>
          </p:cNvPr>
          <p:cNvSpPr>
            <a:spLocks noGrp="1"/>
          </p:cNvSpPr>
          <p:nvPr>
            <p:ph type="subTitle" idx="1" hasCustomPrompt="1"/>
          </p:nvPr>
        </p:nvSpPr>
        <p:spPr>
          <a:xfrm>
            <a:off x="6692900" y="3034724"/>
            <a:ext cx="3934380" cy="677108"/>
          </a:xfrm>
          <a:prstGeom prst="rect">
            <a:avLst/>
          </a:prstGeom>
        </p:spPr>
        <p:txBody>
          <a:bodyPr/>
          <a:lstStyle>
            <a:lvl1pPr marL="0" indent="0" algn="ctr">
              <a:lnSpc>
                <a:spcPct val="100000"/>
              </a:lnSpc>
              <a:spcBef>
                <a:spcPts val="0"/>
              </a:spcBef>
              <a:buNone/>
              <a:defRPr sz="1800" b="1" i="0">
                <a:latin typeface="Nexa Bold"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 PRÉSENTATION</a:t>
            </a:r>
          </a:p>
          <a:p>
            <a:r>
              <a:rPr lang="fr-FR" dirty="0"/>
              <a:t>DATE, LIEU</a:t>
            </a:r>
          </a:p>
        </p:txBody>
      </p:sp>
      <p:pic>
        <p:nvPicPr>
          <p:cNvPr id="2" name="Image 1">
            <a:extLst>
              <a:ext uri="{FF2B5EF4-FFF2-40B4-BE49-F238E27FC236}">
                <a16:creationId xmlns:a16="http://schemas.microsoft.com/office/drawing/2014/main" id="{E7FE7583-58D8-8040-94EE-6B06C33B4F6B}"/>
              </a:ext>
            </a:extLst>
          </p:cNvPr>
          <p:cNvPicPr>
            <a:picLocks noChangeAspect="1"/>
          </p:cNvPicPr>
          <p:nvPr userDrawn="1"/>
        </p:nvPicPr>
        <p:blipFill>
          <a:blip r:embed="rId3"/>
          <a:stretch>
            <a:fillRect/>
          </a:stretch>
        </p:blipFill>
        <p:spPr>
          <a:xfrm>
            <a:off x="5522206" y="738234"/>
            <a:ext cx="6197600" cy="2197100"/>
          </a:xfrm>
          <a:prstGeom prst="rect">
            <a:avLst/>
          </a:prstGeom>
        </p:spPr>
      </p:pic>
      <p:pic>
        <p:nvPicPr>
          <p:cNvPr id="7" name="Image 6">
            <a:extLst>
              <a:ext uri="{FF2B5EF4-FFF2-40B4-BE49-F238E27FC236}">
                <a16:creationId xmlns:a16="http://schemas.microsoft.com/office/drawing/2014/main" id="{B735ACDD-7C3C-B444-A00D-87356C8DC3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58444" y="6177627"/>
            <a:ext cx="2654950" cy="458767"/>
          </a:xfrm>
          <a:prstGeom prst="rect">
            <a:avLst/>
          </a:prstGeom>
        </p:spPr>
      </p:pic>
    </p:spTree>
    <p:extLst>
      <p:ext uri="{BB962C8B-B14F-4D97-AF65-F5344CB8AC3E}">
        <p14:creationId xmlns:p14="http://schemas.microsoft.com/office/powerpoint/2010/main" val="87566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 Marque | Fem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1A947F68-A7E7-E246-9E43-0B31F360D15D}"/>
              </a:ext>
            </a:extLst>
          </p:cNvPr>
          <p:cNvSpPr>
            <a:spLocks noGrp="1"/>
          </p:cNvSpPr>
          <p:nvPr>
            <p:ph type="subTitle" idx="1" hasCustomPrompt="1"/>
          </p:nvPr>
        </p:nvSpPr>
        <p:spPr>
          <a:xfrm>
            <a:off x="6692900" y="3034724"/>
            <a:ext cx="3934380" cy="677108"/>
          </a:xfrm>
          <a:prstGeom prst="rect">
            <a:avLst/>
          </a:prstGeom>
        </p:spPr>
        <p:txBody>
          <a:bodyPr/>
          <a:lstStyle>
            <a:lvl1pPr marL="0" indent="0" algn="ctr">
              <a:lnSpc>
                <a:spcPct val="100000"/>
              </a:lnSpc>
              <a:spcBef>
                <a:spcPts val="0"/>
              </a:spcBef>
              <a:buNone/>
              <a:defRPr sz="1800" b="1" i="0">
                <a:latin typeface="Nexa Bold"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 PRÉSENTATION</a:t>
            </a:r>
          </a:p>
          <a:p>
            <a:r>
              <a:rPr lang="fr-FR" dirty="0"/>
              <a:t>DATE, LIEU</a:t>
            </a:r>
          </a:p>
        </p:txBody>
      </p:sp>
      <p:pic>
        <p:nvPicPr>
          <p:cNvPr id="9" name="Image 8">
            <a:extLst>
              <a:ext uri="{FF2B5EF4-FFF2-40B4-BE49-F238E27FC236}">
                <a16:creationId xmlns:a16="http://schemas.microsoft.com/office/drawing/2014/main" id="{E202984D-AA9C-4D4A-99B8-1F28A8AF2974}"/>
              </a:ext>
            </a:extLst>
          </p:cNvPr>
          <p:cNvPicPr>
            <a:picLocks noChangeAspect="1"/>
          </p:cNvPicPr>
          <p:nvPr userDrawn="1"/>
        </p:nvPicPr>
        <p:blipFill>
          <a:blip r:embed="rId3"/>
          <a:stretch>
            <a:fillRect/>
          </a:stretch>
        </p:blipFill>
        <p:spPr>
          <a:xfrm>
            <a:off x="5522206" y="738234"/>
            <a:ext cx="6197600" cy="2197100"/>
          </a:xfrm>
          <a:prstGeom prst="rect">
            <a:avLst/>
          </a:prstGeom>
        </p:spPr>
      </p:pic>
      <p:pic>
        <p:nvPicPr>
          <p:cNvPr id="5" name="Image 4">
            <a:extLst>
              <a:ext uri="{FF2B5EF4-FFF2-40B4-BE49-F238E27FC236}">
                <a16:creationId xmlns:a16="http://schemas.microsoft.com/office/drawing/2014/main" id="{4AD3BB84-C746-EC43-ACD2-52E3C17F2F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58444" y="6177627"/>
            <a:ext cx="2654950" cy="458767"/>
          </a:xfrm>
          <a:prstGeom prst="rect">
            <a:avLst/>
          </a:prstGeom>
        </p:spPr>
      </p:pic>
    </p:spTree>
    <p:extLst>
      <p:ext uri="{BB962C8B-B14F-4D97-AF65-F5344CB8AC3E}">
        <p14:creationId xmlns:p14="http://schemas.microsoft.com/office/powerpoint/2010/main" val="265423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 Le monde selon SKEM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1A947F68-A7E7-E246-9E43-0B31F360D15D}"/>
              </a:ext>
            </a:extLst>
          </p:cNvPr>
          <p:cNvSpPr>
            <a:spLocks noGrp="1"/>
          </p:cNvSpPr>
          <p:nvPr>
            <p:ph type="subTitle" idx="1" hasCustomPrompt="1"/>
          </p:nvPr>
        </p:nvSpPr>
        <p:spPr>
          <a:xfrm>
            <a:off x="1357079" y="2346466"/>
            <a:ext cx="3934380" cy="386902"/>
          </a:xfrm>
          <a:prstGeom prst="rect">
            <a:avLst/>
          </a:prstGeom>
        </p:spPr>
        <p:txBody>
          <a:bodyPr/>
          <a:lstStyle>
            <a:lvl1pPr marL="0" indent="0" algn="ctr">
              <a:lnSpc>
                <a:spcPct val="100000"/>
              </a:lnSpc>
              <a:spcBef>
                <a:spcPts val="0"/>
              </a:spcBef>
              <a:buNone/>
              <a:defRPr sz="1800" b="1" i="0">
                <a:solidFill>
                  <a:schemeClr val="bg1"/>
                </a:solidFill>
                <a:latin typeface="Nexa Bold"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HOME WORLDWIDE*</a:t>
            </a:r>
          </a:p>
        </p:txBody>
      </p:sp>
      <p:sp>
        <p:nvSpPr>
          <p:cNvPr id="13" name="Espace réservé du contenu 2">
            <a:extLst>
              <a:ext uri="{FF2B5EF4-FFF2-40B4-BE49-F238E27FC236}">
                <a16:creationId xmlns:a16="http://schemas.microsoft.com/office/drawing/2014/main" id="{C5850FF4-671C-BC48-A0ED-CEF8BE471742}"/>
              </a:ext>
            </a:extLst>
          </p:cNvPr>
          <p:cNvSpPr>
            <a:spLocks noGrp="1"/>
          </p:cNvSpPr>
          <p:nvPr>
            <p:ph idx="10" hasCustomPrompt="1"/>
          </p:nvPr>
        </p:nvSpPr>
        <p:spPr>
          <a:xfrm>
            <a:off x="2426376" y="2780173"/>
            <a:ext cx="1717617" cy="20479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Police système"/>
              <a:buNone/>
              <a:tabLst/>
              <a:defRPr lang="fr-FR" sz="800" b="0" i="1" u="none" strike="noStrike" smtClean="0">
                <a:solidFill>
                  <a:schemeClr val="bg1"/>
                </a:solidFill>
                <a:effectLst/>
                <a:latin typeface="+mn-lt"/>
              </a:defRPr>
            </a:lvl1pPr>
          </a:lstStyle>
          <a:p>
            <a:r>
              <a:rPr lang="fr-FR" dirty="0"/>
              <a:t>* Chez vous, partout dans le monde</a:t>
            </a:r>
          </a:p>
        </p:txBody>
      </p:sp>
      <p:pic>
        <p:nvPicPr>
          <p:cNvPr id="2" name="Image 1">
            <a:extLst>
              <a:ext uri="{FF2B5EF4-FFF2-40B4-BE49-F238E27FC236}">
                <a16:creationId xmlns:a16="http://schemas.microsoft.com/office/drawing/2014/main" id="{8BF6324E-F408-B748-AC2C-0A59FFD253D1}"/>
              </a:ext>
            </a:extLst>
          </p:cNvPr>
          <p:cNvPicPr>
            <a:picLocks noChangeAspect="1"/>
          </p:cNvPicPr>
          <p:nvPr userDrawn="1"/>
        </p:nvPicPr>
        <p:blipFill>
          <a:blip r:embed="rId3"/>
          <a:stretch>
            <a:fillRect/>
          </a:stretch>
        </p:blipFill>
        <p:spPr>
          <a:xfrm>
            <a:off x="511219" y="597308"/>
            <a:ext cx="5626100" cy="1841500"/>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9F136598-F48B-094E-B31E-BD2B65286F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58210" y="6211592"/>
            <a:ext cx="2475980" cy="427166"/>
          </a:xfrm>
          <a:prstGeom prst="rect">
            <a:avLst/>
          </a:prstGeom>
        </p:spPr>
      </p:pic>
    </p:spTree>
    <p:extLst>
      <p:ext uri="{BB962C8B-B14F-4D97-AF65-F5344CB8AC3E}">
        <p14:creationId xmlns:p14="http://schemas.microsoft.com/office/powerpoint/2010/main" val="253692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 Titre, Sous-Titre, Texte">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A88040A-34EF-7543-A5E6-C4639865C9E0}"/>
              </a:ext>
            </a:extLst>
          </p:cNvPr>
          <p:cNvSpPr>
            <a:spLocks noGrp="1"/>
          </p:cNvSpPr>
          <p:nvPr>
            <p:ph type="ctrTitle" hasCustomPrompt="1"/>
          </p:nvPr>
        </p:nvSpPr>
        <p:spPr>
          <a:xfrm>
            <a:off x="838200" y="673046"/>
            <a:ext cx="10460420" cy="693299"/>
          </a:xfrm>
          <a:prstGeom prst="rect">
            <a:avLst/>
          </a:prstGeom>
        </p:spPr>
        <p:txBody>
          <a:bodyPr anchor="b"/>
          <a:lstStyle>
            <a:lvl1pPr algn="l">
              <a:defRPr sz="4000" b="0" i="0">
                <a:solidFill>
                  <a:srgbClr val="E7433C"/>
                </a:solidFill>
                <a:latin typeface="Nexa Light" panose="02000000000000000000" pitchFamily="2" charset="77"/>
              </a:defRPr>
            </a:lvl1pPr>
          </a:lstStyle>
          <a:p>
            <a:r>
              <a:rPr lang="fr-FR" dirty="0"/>
              <a:t>TITRE</a:t>
            </a:r>
          </a:p>
        </p:txBody>
      </p:sp>
      <p:sp>
        <p:nvSpPr>
          <p:cNvPr id="7" name="Espace réservé du texte 6">
            <a:extLst>
              <a:ext uri="{FF2B5EF4-FFF2-40B4-BE49-F238E27FC236}">
                <a16:creationId xmlns:a16="http://schemas.microsoft.com/office/drawing/2014/main" id="{B0A045B6-811A-AE4C-B6C0-5F09179107D2}"/>
              </a:ext>
            </a:extLst>
          </p:cNvPr>
          <p:cNvSpPr>
            <a:spLocks noGrp="1"/>
          </p:cNvSpPr>
          <p:nvPr>
            <p:ph type="body" sz="quarter" idx="12" hasCustomPrompt="1"/>
          </p:nvPr>
        </p:nvSpPr>
        <p:spPr>
          <a:xfrm>
            <a:off x="838582" y="2255761"/>
            <a:ext cx="10460038" cy="35586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r>
              <a:rPr lang="fr-FR" dirty="0"/>
              <a:t>Et est </a:t>
            </a:r>
            <a:r>
              <a:rPr lang="fr-FR" dirty="0" err="1"/>
              <a:t>admodum</a:t>
            </a:r>
            <a:r>
              <a:rPr lang="fr-FR" dirty="0"/>
              <a:t> </a:t>
            </a:r>
            <a:r>
              <a:rPr lang="fr-FR" dirty="0" err="1"/>
              <a:t>mirum</a:t>
            </a:r>
            <a:r>
              <a:rPr lang="fr-FR" dirty="0"/>
              <a:t> </a:t>
            </a:r>
            <a:r>
              <a:rPr lang="fr-FR" dirty="0" err="1"/>
              <a:t>videre</a:t>
            </a:r>
            <a:r>
              <a:rPr lang="fr-FR" dirty="0"/>
              <a:t> </a:t>
            </a:r>
            <a:r>
              <a:rPr lang="fr-FR" dirty="0" err="1"/>
              <a:t>plebem</a:t>
            </a:r>
            <a:r>
              <a:rPr lang="fr-FR" dirty="0"/>
              <a:t> </a:t>
            </a:r>
            <a:r>
              <a:rPr lang="fr-FR" dirty="0" err="1"/>
              <a:t>innumeram</a:t>
            </a:r>
            <a:r>
              <a:rPr lang="fr-FR" dirty="0"/>
              <a:t> </a:t>
            </a:r>
            <a:r>
              <a:rPr lang="fr-FR" dirty="0" err="1"/>
              <a:t>mentibus</a:t>
            </a:r>
            <a:r>
              <a:rPr lang="fr-FR" dirty="0"/>
              <a:t> </a:t>
            </a:r>
            <a:r>
              <a:rPr lang="fr-FR" dirty="0" err="1"/>
              <a:t>ardore</a:t>
            </a:r>
            <a:r>
              <a:rPr lang="fr-FR" dirty="0"/>
              <a:t> </a:t>
            </a:r>
            <a:r>
              <a:rPr lang="fr-FR" dirty="0" err="1"/>
              <a:t>quodam</a:t>
            </a:r>
            <a:r>
              <a:rPr lang="fr-FR" dirty="0"/>
              <a:t> </a:t>
            </a:r>
            <a:r>
              <a:rPr lang="fr-FR" dirty="0" err="1"/>
              <a:t>infuso</a:t>
            </a:r>
            <a:r>
              <a:rPr lang="fr-FR" dirty="0"/>
              <a:t> cum </a:t>
            </a:r>
            <a:r>
              <a:rPr lang="fr-FR" dirty="0" err="1"/>
              <a:t>dimicationum</a:t>
            </a:r>
            <a:r>
              <a:rPr lang="fr-FR" dirty="0"/>
              <a:t> </a:t>
            </a:r>
            <a:r>
              <a:rPr lang="fr-FR" dirty="0" err="1"/>
              <a:t>curulium</a:t>
            </a:r>
            <a:r>
              <a:rPr lang="fr-FR" dirty="0"/>
              <a:t> </a:t>
            </a:r>
            <a:r>
              <a:rPr lang="fr-FR" dirty="0" err="1"/>
              <a:t>eventu</a:t>
            </a:r>
            <a:r>
              <a:rPr lang="fr-FR" dirty="0"/>
              <a:t> </a:t>
            </a:r>
            <a:r>
              <a:rPr lang="fr-FR" dirty="0" err="1"/>
              <a:t>pendentem</a:t>
            </a:r>
            <a:r>
              <a:rPr lang="fr-FR" dirty="0"/>
              <a:t>. </a:t>
            </a:r>
            <a:r>
              <a:rPr lang="fr-FR" dirty="0" err="1"/>
              <a:t>haec</a:t>
            </a:r>
            <a:r>
              <a:rPr lang="fr-FR" dirty="0"/>
              <a:t> </a:t>
            </a:r>
            <a:r>
              <a:rPr lang="fr-FR" dirty="0" err="1"/>
              <a:t>similiaque</a:t>
            </a:r>
            <a:r>
              <a:rPr lang="fr-FR" dirty="0"/>
              <a:t> </a:t>
            </a:r>
            <a:r>
              <a:rPr lang="fr-FR" dirty="0" err="1"/>
              <a:t>memorabile</a:t>
            </a:r>
            <a:r>
              <a:rPr lang="fr-FR" dirty="0"/>
              <a:t> nihil </a:t>
            </a:r>
            <a:r>
              <a:rPr lang="fr-FR" dirty="0" err="1"/>
              <a:t>vel</a:t>
            </a:r>
            <a:r>
              <a:rPr lang="fr-FR" dirty="0"/>
              <a:t> </a:t>
            </a:r>
            <a:r>
              <a:rPr lang="fr-FR" dirty="0" err="1"/>
              <a:t>serium</a:t>
            </a:r>
            <a:r>
              <a:rPr lang="fr-FR" dirty="0"/>
              <a:t> agi </a:t>
            </a:r>
            <a:r>
              <a:rPr lang="fr-FR" dirty="0" err="1"/>
              <a:t>Romae</a:t>
            </a:r>
            <a:r>
              <a:rPr lang="fr-FR" dirty="0"/>
              <a:t> </a:t>
            </a:r>
            <a:r>
              <a:rPr lang="fr-FR" dirty="0" err="1"/>
              <a:t>permittunt</a:t>
            </a:r>
            <a:r>
              <a:rPr lang="fr-FR" dirty="0"/>
              <a:t>. ergo </a:t>
            </a:r>
            <a:r>
              <a:rPr lang="fr-FR" dirty="0" err="1"/>
              <a:t>redeundum</a:t>
            </a:r>
            <a:r>
              <a:rPr lang="fr-FR" dirty="0"/>
              <a:t> ad </a:t>
            </a:r>
            <a:r>
              <a:rPr lang="fr-FR" dirty="0" err="1"/>
              <a:t>textum</a:t>
            </a:r>
            <a:r>
              <a:rPr lang="fr-FR" dirty="0"/>
              <a:t>.</a:t>
            </a:r>
          </a:p>
          <a:p>
            <a:endParaRPr lang="fr-FR" dirty="0"/>
          </a:p>
        </p:txBody>
      </p:sp>
      <p:sp>
        <p:nvSpPr>
          <p:cNvPr id="11" name="Espace réservé du texte 10">
            <a:extLst>
              <a:ext uri="{FF2B5EF4-FFF2-40B4-BE49-F238E27FC236}">
                <a16:creationId xmlns:a16="http://schemas.microsoft.com/office/drawing/2014/main" id="{BE4A9908-5A7B-D440-9B35-A539D12846EB}"/>
              </a:ext>
            </a:extLst>
          </p:cNvPr>
          <p:cNvSpPr>
            <a:spLocks noGrp="1"/>
          </p:cNvSpPr>
          <p:nvPr>
            <p:ph type="body" sz="quarter" idx="13" hasCustomPrompt="1"/>
          </p:nvPr>
        </p:nvSpPr>
        <p:spPr>
          <a:xfrm>
            <a:off x="838200" y="1610139"/>
            <a:ext cx="10460038" cy="407116"/>
          </a:xfrm>
          <a:prstGeom prst="rect">
            <a:avLst/>
          </a:prstGeom>
        </p:spPr>
        <p:txBody>
          <a:bodyPr/>
          <a:lstStyle>
            <a:lvl1pPr marL="0" indent="0">
              <a:buNone/>
              <a:defRPr sz="2000" b="1">
                <a:latin typeface="+mn-lt"/>
              </a:defRPr>
            </a:lvl1pPr>
          </a:lstStyle>
          <a:p>
            <a:r>
              <a:rPr lang="fr-FR" dirty="0"/>
              <a:t>Sous-Titre</a:t>
            </a:r>
          </a:p>
        </p:txBody>
      </p:sp>
      <p:pic>
        <p:nvPicPr>
          <p:cNvPr id="6" name="Image 5">
            <a:extLst>
              <a:ext uri="{FF2B5EF4-FFF2-40B4-BE49-F238E27FC236}">
                <a16:creationId xmlns:a16="http://schemas.microsoft.com/office/drawing/2014/main" id="{A3F05CF2-C371-3A43-BAD5-08AE25A42A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57573" y="6215556"/>
            <a:ext cx="2476617" cy="427952"/>
          </a:xfrm>
          <a:prstGeom prst="rect">
            <a:avLst/>
          </a:prstGeom>
        </p:spPr>
      </p:pic>
    </p:spTree>
    <p:extLst>
      <p:ext uri="{BB962C8B-B14F-4D97-AF65-F5344CB8AC3E}">
        <p14:creationId xmlns:p14="http://schemas.microsoft.com/office/powerpoint/2010/main" val="428312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 Titre, Texte,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AE208-C119-D34F-B317-5A0BF13699B0}"/>
              </a:ext>
            </a:extLst>
          </p:cNvPr>
          <p:cNvSpPr>
            <a:spLocks noGrp="1"/>
          </p:cNvSpPr>
          <p:nvPr>
            <p:ph type="ctrTitle" hasCustomPrompt="1"/>
          </p:nvPr>
        </p:nvSpPr>
        <p:spPr>
          <a:xfrm>
            <a:off x="838200" y="673046"/>
            <a:ext cx="5471159" cy="693299"/>
          </a:xfrm>
          <a:prstGeom prst="rect">
            <a:avLst/>
          </a:prstGeom>
        </p:spPr>
        <p:txBody>
          <a:bodyPr anchor="b"/>
          <a:lstStyle>
            <a:lvl1pPr algn="l">
              <a:defRPr sz="4000" b="0" i="0">
                <a:solidFill>
                  <a:srgbClr val="E7433C"/>
                </a:solidFill>
                <a:latin typeface="Nexa Light" panose="02000000000000000000" pitchFamily="2" charset="77"/>
              </a:defRPr>
            </a:lvl1pPr>
          </a:lstStyle>
          <a:p>
            <a:r>
              <a:rPr lang="fr-FR" dirty="0"/>
              <a:t>TITRE</a:t>
            </a:r>
          </a:p>
        </p:txBody>
      </p:sp>
      <p:pic>
        <p:nvPicPr>
          <p:cNvPr id="5" name="Image 4">
            <a:extLst>
              <a:ext uri="{FF2B5EF4-FFF2-40B4-BE49-F238E27FC236}">
                <a16:creationId xmlns:a16="http://schemas.microsoft.com/office/drawing/2014/main" id="{7035C743-0703-3748-A1C1-168E05AE37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85078" y="0"/>
            <a:ext cx="4906922" cy="6858000"/>
          </a:xfrm>
          <a:prstGeom prst="rect">
            <a:avLst/>
          </a:prstGeom>
        </p:spPr>
      </p:pic>
      <p:sp>
        <p:nvSpPr>
          <p:cNvPr id="6" name="Espace réservé du texte 6">
            <a:extLst>
              <a:ext uri="{FF2B5EF4-FFF2-40B4-BE49-F238E27FC236}">
                <a16:creationId xmlns:a16="http://schemas.microsoft.com/office/drawing/2014/main" id="{D1CE5B26-7831-6F44-B695-DE0621439F25}"/>
              </a:ext>
            </a:extLst>
          </p:cNvPr>
          <p:cNvSpPr>
            <a:spLocks noGrp="1"/>
          </p:cNvSpPr>
          <p:nvPr>
            <p:ph type="body" sz="quarter" idx="12" hasCustomPrompt="1"/>
          </p:nvPr>
        </p:nvSpPr>
        <p:spPr>
          <a:xfrm>
            <a:off x="838200" y="1649685"/>
            <a:ext cx="5471159" cy="45352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r>
              <a:rPr lang="fr-FR" dirty="0"/>
              <a:t>Et est </a:t>
            </a:r>
            <a:r>
              <a:rPr lang="fr-FR" dirty="0" err="1"/>
              <a:t>admodum</a:t>
            </a:r>
            <a:r>
              <a:rPr lang="fr-FR" dirty="0"/>
              <a:t> </a:t>
            </a:r>
            <a:r>
              <a:rPr lang="fr-FR" dirty="0" err="1"/>
              <a:t>mirum</a:t>
            </a:r>
            <a:r>
              <a:rPr lang="fr-FR" dirty="0"/>
              <a:t> </a:t>
            </a:r>
            <a:r>
              <a:rPr lang="fr-FR" dirty="0" err="1"/>
              <a:t>videre</a:t>
            </a:r>
            <a:r>
              <a:rPr lang="fr-FR" dirty="0"/>
              <a:t> </a:t>
            </a:r>
            <a:r>
              <a:rPr lang="fr-FR" dirty="0" err="1"/>
              <a:t>plebem</a:t>
            </a:r>
            <a:r>
              <a:rPr lang="fr-FR" dirty="0"/>
              <a:t> </a:t>
            </a:r>
            <a:r>
              <a:rPr lang="fr-FR" dirty="0" err="1"/>
              <a:t>innumeram</a:t>
            </a:r>
            <a:r>
              <a:rPr lang="fr-FR" dirty="0"/>
              <a:t> </a:t>
            </a:r>
            <a:r>
              <a:rPr lang="fr-FR" dirty="0" err="1"/>
              <a:t>mentibus</a:t>
            </a:r>
            <a:r>
              <a:rPr lang="fr-FR" dirty="0"/>
              <a:t> </a:t>
            </a:r>
            <a:r>
              <a:rPr lang="fr-FR" dirty="0" err="1"/>
              <a:t>ardore</a:t>
            </a:r>
            <a:r>
              <a:rPr lang="fr-FR" dirty="0"/>
              <a:t> </a:t>
            </a:r>
            <a:r>
              <a:rPr lang="fr-FR" dirty="0" err="1"/>
              <a:t>quodam</a:t>
            </a:r>
            <a:r>
              <a:rPr lang="fr-FR" dirty="0"/>
              <a:t> </a:t>
            </a:r>
            <a:r>
              <a:rPr lang="fr-FR" dirty="0" err="1"/>
              <a:t>infuso</a:t>
            </a:r>
            <a:r>
              <a:rPr lang="fr-FR" dirty="0"/>
              <a:t> cum </a:t>
            </a:r>
            <a:r>
              <a:rPr lang="fr-FR" dirty="0" err="1"/>
              <a:t>dimicationum</a:t>
            </a:r>
            <a:r>
              <a:rPr lang="fr-FR" dirty="0"/>
              <a:t> </a:t>
            </a:r>
            <a:r>
              <a:rPr lang="fr-FR" dirty="0" err="1"/>
              <a:t>curulium</a:t>
            </a:r>
            <a:r>
              <a:rPr lang="fr-FR" dirty="0"/>
              <a:t> </a:t>
            </a:r>
            <a:r>
              <a:rPr lang="fr-FR" dirty="0" err="1"/>
              <a:t>eventu</a:t>
            </a:r>
            <a:r>
              <a:rPr lang="fr-FR" dirty="0"/>
              <a:t> </a:t>
            </a:r>
            <a:r>
              <a:rPr lang="fr-FR" dirty="0" err="1"/>
              <a:t>pendentem</a:t>
            </a:r>
            <a:r>
              <a:rPr lang="fr-FR" dirty="0"/>
              <a:t>. </a:t>
            </a:r>
            <a:r>
              <a:rPr lang="fr-FR" dirty="0" err="1"/>
              <a:t>haec</a:t>
            </a:r>
            <a:r>
              <a:rPr lang="fr-FR" dirty="0"/>
              <a:t> </a:t>
            </a:r>
            <a:r>
              <a:rPr lang="fr-FR" dirty="0" err="1"/>
              <a:t>similiaque</a:t>
            </a:r>
            <a:r>
              <a:rPr lang="fr-FR" dirty="0"/>
              <a:t> </a:t>
            </a:r>
            <a:r>
              <a:rPr lang="fr-FR" dirty="0" err="1"/>
              <a:t>memorabile</a:t>
            </a:r>
            <a:r>
              <a:rPr lang="fr-FR" dirty="0"/>
              <a:t> nihil </a:t>
            </a:r>
            <a:r>
              <a:rPr lang="fr-FR" dirty="0" err="1"/>
              <a:t>vel</a:t>
            </a:r>
            <a:r>
              <a:rPr lang="fr-FR" dirty="0"/>
              <a:t> </a:t>
            </a:r>
            <a:r>
              <a:rPr lang="fr-FR" dirty="0" err="1"/>
              <a:t>serium</a:t>
            </a:r>
            <a:r>
              <a:rPr lang="fr-FR" dirty="0"/>
              <a:t> agi </a:t>
            </a:r>
            <a:r>
              <a:rPr lang="fr-FR" dirty="0" err="1"/>
              <a:t>Romae</a:t>
            </a:r>
            <a:r>
              <a:rPr lang="fr-FR" dirty="0"/>
              <a:t> </a:t>
            </a:r>
            <a:r>
              <a:rPr lang="fr-FR" dirty="0" err="1"/>
              <a:t>permittunt</a:t>
            </a:r>
            <a:r>
              <a:rPr lang="fr-FR" dirty="0"/>
              <a:t>. </a:t>
            </a:r>
          </a:p>
        </p:txBody>
      </p:sp>
    </p:spTree>
    <p:extLst>
      <p:ext uri="{BB962C8B-B14F-4D97-AF65-F5344CB8AC3E}">
        <p14:creationId xmlns:p14="http://schemas.microsoft.com/office/powerpoint/2010/main" val="273905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 - Titre, Sous-Titre, Liste à pu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AE208-C119-D34F-B317-5A0BF13699B0}"/>
              </a:ext>
            </a:extLst>
          </p:cNvPr>
          <p:cNvSpPr>
            <a:spLocks noGrp="1"/>
          </p:cNvSpPr>
          <p:nvPr>
            <p:ph type="ctrTitle" hasCustomPrompt="1"/>
          </p:nvPr>
        </p:nvSpPr>
        <p:spPr>
          <a:xfrm>
            <a:off x="838200" y="673046"/>
            <a:ext cx="10460420" cy="693299"/>
          </a:xfrm>
          <a:prstGeom prst="rect">
            <a:avLst/>
          </a:prstGeom>
        </p:spPr>
        <p:txBody>
          <a:bodyPr anchor="b"/>
          <a:lstStyle>
            <a:lvl1pPr algn="l">
              <a:defRPr sz="4000" b="0" i="0">
                <a:solidFill>
                  <a:srgbClr val="E7433C"/>
                </a:solidFill>
                <a:latin typeface="Nexa Light" panose="02000000000000000000" pitchFamily="2" charset="77"/>
              </a:defRPr>
            </a:lvl1pPr>
          </a:lstStyle>
          <a:p>
            <a:r>
              <a:rPr lang="fr-FR" dirty="0"/>
              <a:t>TITRE</a:t>
            </a:r>
          </a:p>
        </p:txBody>
      </p:sp>
      <p:sp>
        <p:nvSpPr>
          <p:cNvPr id="3" name="Sous-titre 2">
            <a:extLst>
              <a:ext uri="{FF2B5EF4-FFF2-40B4-BE49-F238E27FC236}">
                <a16:creationId xmlns:a16="http://schemas.microsoft.com/office/drawing/2014/main" id="{46FC0775-8620-EE4F-88DE-975F32B293A2}"/>
              </a:ext>
            </a:extLst>
          </p:cNvPr>
          <p:cNvSpPr>
            <a:spLocks noGrp="1"/>
          </p:cNvSpPr>
          <p:nvPr>
            <p:ph type="subTitle" idx="1" hasCustomPrompt="1"/>
          </p:nvPr>
        </p:nvSpPr>
        <p:spPr>
          <a:xfrm>
            <a:off x="838199" y="1499969"/>
            <a:ext cx="10460421" cy="1501648"/>
          </a:xfrm>
          <a:prstGeom prst="rect">
            <a:avLst/>
          </a:prstGeom>
        </p:spPr>
        <p:txBody>
          <a:bodyPr/>
          <a:lstStyle>
            <a:lvl1pPr marL="0" indent="0" algn="l">
              <a:buNone/>
              <a:defRPr sz="27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Chapeau</a:t>
            </a:r>
          </a:p>
        </p:txBody>
      </p:sp>
      <p:sp>
        <p:nvSpPr>
          <p:cNvPr id="6" name="Espace réservé du texte 5">
            <a:extLst>
              <a:ext uri="{FF2B5EF4-FFF2-40B4-BE49-F238E27FC236}">
                <a16:creationId xmlns:a16="http://schemas.microsoft.com/office/drawing/2014/main" id="{F9E852EF-3DB5-4C41-96D3-7895BBE7CA64}"/>
              </a:ext>
            </a:extLst>
          </p:cNvPr>
          <p:cNvSpPr>
            <a:spLocks noGrp="1"/>
          </p:cNvSpPr>
          <p:nvPr>
            <p:ph type="body" sz="quarter" idx="11" hasCustomPrompt="1"/>
          </p:nvPr>
        </p:nvSpPr>
        <p:spPr>
          <a:xfrm>
            <a:off x="838198" y="3140765"/>
            <a:ext cx="10460419" cy="25046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Police système"/>
              <a:buChar char="▸"/>
              <a:tabLst/>
              <a:defRPr sz="1800">
                <a:latin typeface="+mn-lt"/>
              </a:defRPr>
            </a:lvl1pPr>
            <a:lvl2pPr marL="742950" indent="-285750">
              <a:buFont typeface="Police système"/>
              <a:buChar char="▸"/>
              <a:defRPr sz="1800">
                <a:latin typeface="+mn-lt"/>
              </a:defRPr>
            </a:lvl2pPr>
            <a:lvl3pPr marL="1200150" indent="-285750">
              <a:buFont typeface="Police système"/>
              <a:buChar char="▸"/>
              <a:defRPr sz="1800">
                <a:latin typeface="+mn-lt"/>
              </a:defRPr>
            </a:lvl3pPr>
          </a:lstStyle>
          <a:p>
            <a:r>
              <a:rPr lang="fr-FR" dirty="0"/>
              <a:t>Texte 1</a:t>
            </a:r>
          </a:p>
          <a:p>
            <a:pPr lvl="1"/>
            <a:r>
              <a:rPr lang="fr-FR" dirty="0"/>
              <a:t>Texte 1.1</a:t>
            </a:r>
          </a:p>
          <a:p>
            <a:pPr lvl="2"/>
            <a:r>
              <a:rPr lang="fr-FR" dirty="0"/>
              <a:t>Texte 1.1.1</a:t>
            </a:r>
          </a:p>
          <a:p>
            <a:pPr lvl="2"/>
            <a:endParaRPr lang="fr-FR" dirty="0"/>
          </a:p>
          <a:p>
            <a:r>
              <a:rPr lang="fr-FR" dirty="0"/>
              <a:t>Texte 2</a:t>
            </a:r>
          </a:p>
          <a:p>
            <a:pPr lvl="1"/>
            <a:r>
              <a:rPr lang="fr-FR" dirty="0"/>
              <a:t>Texte 2.1</a:t>
            </a:r>
          </a:p>
          <a:p>
            <a:pPr lvl="2"/>
            <a:r>
              <a:rPr lang="fr-FR" dirty="0"/>
              <a:t>Texte 2.1.1</a:t>
            </a:r>
          </a:p>
        </p:txBody>
      </p:sp>
      <p:pic>
        <p:nvPicPr>
          <p:cNvPr id="7" name="Image 6">
            <a:extLst>
              <a:ext uri="{FF2B5EF4-FFF2-40B4-BE49-F238E27FC236}">
                <a16:creationId xmlns:a16="http://schemas.microsoft.com/office/drawing/2014/main" id="{C9D7CD4C-BD26-5A47-A440-670BA79722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57573" y="6215556"/>
            <a:ext cx="2476617" cy="427952"/>
          </a:xfrm>
          <a:prstGeom prst="rect">
            <a:avLst/>
          </a:prstGeom>
        </p:spPr>
      </p:pic>
    </p:spTree>
    <p:extLst>
      <p:ext uri="{BB962C8B-B14F-4D97-AF65-F5344CB8AC3E}">
        <p14:creationId xmlns:p14="http://schemas.microsoft.com/office/powerpoint/2010/main" val="260198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 - Dégradé Marqu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9F8DF3-73BB-154A-90BB-F7CBB22A6272}"/>
              </a:ext>
            </a:extLst>
          </p:cNvPr>
          <p:cNvSpPr/>
          <p:nvPr userDrawn="1"/>
        </p:nvSpPr>
        <p:spPr>
          <a:xfrm>
            <a:off x="0" y="0"/>
            <a:ext cx="12192000" cy="6858000"/>
          </a:xfrm>
          <a:prstGeom prst="rect">
            <a:avLst/>
          </a:prstGeom>
          <a:gradFill flip="none" rotWithShape="1">
            <a:gsLst>
              <a:gs pos="9000">
                <a:srgbClr val="B8012D"/>
              </a:gs>
              <a:gs pos="100000">
                <a:srgbClr val="E7433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5AAE208-C119-D34F-B317-5A0BF13699B0}"/>
              </a:ext>
            </a:extLst>
          </p:cNvPr>
          <p:cNvSpPr>
            <a:spLocks noGrp="1"/>
          </p:cNvSpPr>
          <p:nvPr>
            <p:ph type="ctrTitle" hasCustomPrompt="1"/>
          </p:nvPr>
        </p:nvSpPr>
        <p:spPr>
          <a:xfrm>
            <a:off x="2150799" y="3037466"/>
            <a:ext cx="7890402" cy="783068"/>
          </a:xfrm>
          <a:prstGeom prst="rect">
            <a:avLst/>
          </a:prstGeom>
        </p:spPr>
        <p:txBody>
          <a:bodyPr anchor="b"/>
          <a:lstStyle>
            <a:lvl1pPr algn="ctr">
              <a:defRPr sz="4000" b="0" i="0">
                <a:solidFill>
                  <a:schemeClr val="bg1"/>
                </a:solidFill>
                <a:latin typeface="Nexa Light" panose="02000000000000000000" pitchFamily="2" charset="77"/>
              </a:defRPr>
            </a:lvl1pPr>
          </a:lstStyle>
          <a:p>
            <a:r>
              <a:rPr lang="fr-FR" dirty="0"/>
              <a:t>TITRE</a:t>
            </a:r>
          </a:p>
        </p:txBody>
      </p:sp>
    </p:spTree>
    <p:extLst>
      <p:ext uri="{BB962C8B-B14F-4D97-AF65-F5344CB8AC3E}">
        <p14:creationId xmlns:p14="http://schemas.microsoft.com/office/powerpoint/2010/main" val="80083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 - Chiffres clé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9F8DF3-73BB-154A-90BB-F7CBB22A6272}"/>
              </a:ext>
            </a:extLst>
          </p:cNvPr>
          <p:cNvSpPr/>
          <p:nvPr userDrawn="1"/>
        </p:nvSpPr>
        <p:spPr>
          <a:xfrm>
            <a:off x="2767512" y="0"/>
            <a:ext cx="9424487" cy="6858000"/>
          </a:xfrm>
          <a:prstGeom prst="rect">
            <a:avLst/>
          </a:prstGeom>
          <a:gradFill flip="none" rotWithShape="1">
            <a:gsLst>
              <a:gs pos="9000">
                <a:srgbClr val="B8012D"/>
              </a:gs>
              <a:gs pos="100000">
                <a:srgbClr val="E7433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5AAE208-C119-D34F-B317-5A0BF13699B0}"/>
              </a:ext>
            </a:extLst>
          </p:cNvPr>
          <p:cNvSpPr>
            <a:spLocks noGrp="1"/>
          </p:cNvSpPr>
          <p:nvPr>
            <p:ph type="ctrTitle" hasCustomPrompt="1"/>
          </p:nvPr>
        </p:nvSpPr>
        <p:spPr>
          <a:xfrm>
            <a:off x="3505520" y="519734"/>
            <a:ext cx="7890402" cy="783068"/>
          </a:xfrm>
          <a:prstGeom prst="rect">
            <a:avLst/>
          </a:prstGeom>
        </p:spPr>
        <p:txBody>
          <a:bodyPr anchor="b"/>
          <a:lstStyle>
            <a:lvl1pPr algn="l">
              <a:defRPr sz="4000" b="0" i="0">
                <a:solidFill>
                  <a:schemeClr val="bg1"/>
                </a:solidFill>
                <a:latin typeface="Nexa Light" panose="02000000000000000000" pitchFamily="2" charset="77"/>
              </a:defRPr>
            </a:lvl1pPr>
          </a:lstStyle>
          <a:p>
            <a:r>
              <a:rPr lang="fr-FR" dirty="0"/>
              <a:t>TITRE</a:t>
            </a:r>
          </a:p>
        </p:txBody>
      </p:sp>
      <p:cxnSp>
        <p:nvCxnSpPr>
          <p:cNvPr id="5" name="Connecteur droit 4">
            <a:extLst>
              <a:ext uri="{FF2B5EF4-FFF2-40B4-BE49-F238E27FC236}">
                <a16:creationId xmlns:a16="http://schemas.microsoft.com/office/drawing/2014/main" id="{26D20F37-8C67-854E-82C7-F150D2ACC306}"/>
              </a:ext>
            </a:extLst>
          </p:cNvPr>
          <p:cNvCxnSpPr>
            <a:cxnSpLocks/>
          </p:cNvCxnSpPr>
          <p:nvPr userDrawn="1"/>
        </p:nvCxnSpPr>
        <p:spPr>
          <a:xfrm>
            <a:off x="3580676" y="1883044"/>
            <a:ext cx="0" cy="49749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FE48EA4C-EA06-1F41-96BD-DF6A7542CB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67512" cy="6858000"/>
          </a:xfrm>
          <a:prstGeom prst="rect">
            <a:avLst/>
          </a:prstGeom>
        </p:spPr>
      </p:pic>
      <p:sp>
        <p:nvSpPr>
          <p:cNvPr id="17" name="Espace réservé du texte 16">
            <a:extLst>
              <a:ext uri="{FF2B5EF4-FFF2-40B4-BE49-F238E27FC236}">
                <a16:creationId xmlns:a16="http://schemas.microsoft.com/office/drawing/2014/main" id="{55A2BE28-1BD7-974C-A56F-E0F8BD46FE6E}"/>
              </a:ext>
            </a:extLst>
          </p:cNvPr>
          <p:cNvSpPr>
            <a:spLocks noGrp="1"/>
          </p:cNvSpPr>
          <p:nvPr>
            <p:ph type="body" sz="quarter" idx="18" hasCustomPrompt="1"/>
          </p:nvPr>
        </p:nvSpPr>
        <p:spPr>
          <a:xfrm>
            <a:off x="3994751" y="2197712"/>
            <a:ext cx="4437176" cy="47705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r>
              <a:rPr lang="fr-FR" dirty="0"/>
              <a:t>Et est </a:t>
            </a:r>
            <a:r>
              <a:rPr lang="fr-FR" dirty="0" err="1"/>
              <a:t>admodum</a:t>
            </a:r>
            <a:r>
              <a:rPr lang="fr-FR" dirty="0"/>
              <a:t> </a:t>
            </a:r>
            <a:r>
              <a:rPr lang="fr-FR" dirty="0" err="1"/>
              <a:t>mirum</a:t>
            </a:r>
            <a:r>
              <a:rPr lang="fr-FR" dirty="0"/>
              <a:t> </a:t>
            </a:r>
            <a:r>
              <a:rPr lang="fr-FR" dirty="0" err="1"/>
              <a:t>videre</a:t>
            </a:r>
            <a:r>
              <a:rPr lang="fr-FR" dirty="0"/>
              <a:t> </a:t>
            </a:r>
            <a:r>
              <a:rPr lang="fr-FR" dirty="0" err="1"/>
              <a:t>plebem</a:t>
            </a:r>
            <a:r>
              <a:rPr lang="fr-FR" dirty="0"/>
              <a:t> </a:t>
            </a:r>
            <a:r>
              <a:rPr lang="fr-FR" dirty="0" err="1"/>
              <a:t>innumeram</a:t>
            </a:r>
            <a:r>
              <a:rPr lang="fr-FR" dirty="0"/>
              <a:t> </a:t>
            </a:r>
            <a:r>
              <a:rPr lang="fr-FR" dirty="0" err="1"/>
              <a:t>mentibus</a:t>
            </a:r>
            <a:r>
              <a:rPr lang="fr-FR" dirty="0"/>
              <a:t> </a:t>
            </a:r>
            <a:r>
              <a:rPr lang="fr-FR" dirty="0" err="1"/>
              <a:t>ardore</a:t>
            </a:r>
            <a:r>
              <a:rPr lang="fr-FR" dirty="0"/>
              <a:t> </a:t>
            </a:r>
            <a:r>
              <a:rPr lang="fr-FR" dirty="0" err="1"/>
              <a:t>quodam</a:t>
            </a:r>
            <a:r>
              <a:rPr lang="fr-FR" dirty="0"/>
              <a:t> </a:t>
            </a:r>
            <a:r>
              <a:rPr lang="fr-FR" dirty="0" err="1"/>
              <a:t>infuso</a:t>
            </a:r>
            <a:r>
              <a:rPr lang="fr-FR" dirty="0"/>
              <a:t> cum </a:t>
            </a:r>
            <a:r>
              <a:rPr lang="fr-FR" dirty="0" err="1"/>
              <a:t>dimicationum</a:t>
            </a:r>
            <a:endParaRPr lang="fr-FR" dirty="0"/>
          </a:p>
        </p:txBody>
      </p:sp>
      <p:sp>
        <p:nvSpPr>
          <p:cNvPr id="19" name="Espace réservé du texte 18">
            <a:extLst>
              <a:ext uri="{FF2B5EF4-FFF2-40B4-BE49-F238E27FC236}">
                <a16:creationId xmlns:a16="http://schemas.microsoft.com/office/drawing/2014/main" id="{F24D2E6E-0D8B-F04C-BC94-74C6899A091F}"/>
              </a:ext>
            </a:extLst>
          </p:cNvPr>
          <p:cNvSpPr>
            <a:spLocks noGrp="1"/>
          </p:cNvSpPr>
          <p:nvPr>
            <p:ph type="body" sz="quarter" idx="19" hasCustomPrompt="1"/>
          </p:nvPr>
        </p:nvSpPr>
        <p:spPr>
          <a:xfrm>
            <a:off x="3994751" y="1789270"/>
            <a:ext cx="4437176" cy="408442"/>
          </a:xfrm>
          <a:prstGeom prst="rect">
            <a:avLst/>
          </a:prstGeom>
        </p:spPr>
        <p:txBody>
          <a:bodyPr/>
          <a:lstStyle>
            <a:lvl1pPr marL="0" indent="0">
              <a:buNone/>
              <a:defRPr sz="2400">
                <a:solidFill>
                  <a:schemeClr val="bg1"/>
                </a:solidFill>
                <a:latin typeface="Times New Roman" panose="02020603050405020304" pitchFamily="18" charset="0"/>
                <a:cs typeface="Times New Roman" panose="02020603050405020304" pitchFamily="18" charset="0"/>
              </a:defRPr>
            </a:lvl1pPr>
          </a:lstStyle>
          <a:p>
            <a:r>
              <a:rPr lang="fr-FR" dirty="0"/>
              <a:t>Chiffre</a:t>
            </a:r>
          </a:p>
        </p:txBody>
      </p:sp>
      <p:sp>
        <p:nvSpPr>
          <p:cNvPr id="20" name="Espace réservé du texte 16">
            <a:extLst>
              <a:ext uri="{FF2B5EF4-FFF2-40B4-BE49-F238E27FC236}">
                <a16:creationId xmlns:a16="http://schemas.microsoft.com/office/drawing/2014/main" id="{E9D378D0-F90E-344B-AB3D-66BB06437908}"/>
              </a:ext>
            </a:extLst>
          </p:cNvPr>
          <p:cNvSpPr>
            <a:spLocks noGrp="1"/>
          </p:cNvSpPr>
          <p:nvPr>
            <p:ph type="body" sz="quarter" idx="20" hasCustomPrompt="1"/>
          </p:nvPr>
        </p:nvSpPr>
        <p:spPr>
          <a:xfrm>
            <a:off x="3994751" y="3287432"/>
            <a:ext cx="4437176" cy="47705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r>
              <a:rPr lang="fr-FR" dirty="0"/>
              <a:t>Et est </a:t>
            </a:r>
            <a:r>
              <a:rPr lang="fr-FR" dirty="0" err="1"/>
              <a:t>admodum</a:t>
            </a:r>
            <a:r>
              <a:rPr lang="fr-FR" dirty="0"/>
              <a:t> </a:t>
            </a:r>
            <a:r>
              <a:rPr lang="fr-FR" dirty="0" err="1"/>
              <a:t>mirum</a:t>
            </a:r>
            <a:r>
              <a:rPr lang="fr-FR" dirty="0"/>
              <a:t> </a:t>
            </a:r>
            <a:r>
              <a:rPr lang="fr-FR" dirty="0" err="1"/>
              <a:t>videre</a:t>
            </a:r>
            <a:r>
              <a:rPr lang="fr-FR" dirty="0"/>
              <a:t> </a:t>
            </a:r>
            <a:r>
              <a:rPr lang="fr-FR" dirty="0" err="1"/>
              <a:t>plebem</a:t>
            </a:r>
            <a:r>
              <a:rPr lang="fr-FR" dirty="0"/>
              <a:t> </a:t>
            </a:r>
            <a:r>
              <a:rPr lang="fr-FR" dirty="0" err="1"/>
              <a:t>innumeram</a:t>
            </a:r>
            <a:r>
              <a:rPr lang="fr-FR" dirty="0"/>
              <a:t> </a:t>
            </a:r>
            <a:r>
              <a:rPr lang="fr-FR" dirty="0" err="1"/>
              <a:t>mentibus</a:t>
            </a:r>
            <a:r>
              <a:rPr lang="fr-FR" dirty="0"/>
              <a:t> </a:t>
            </a:r>
            <a:r>
              <a:rPr lang="fr-FR" dirty="0" err="1"/>
              <a:t>ardore</a:t>
            </a:r>
            <a:r>
              <a:rPr lang="fr-FR" dirty="0"/>
              <a:t> </a:t>
            </a:r>
            <a:r>
              <a:rPr lang="fr-FR" dirty="0" err="1"/>
              <a:t>quodam</a:t>
            </a:r>
            <a:r>
              <a:rPr lang="fr-FR" dirty="0"/>
              <a:t> </a:t>
            </a:r>
            <a:r>
              <a:rPr lang="fr-FR" dirty="0" err="1"/>
              <a:t>infuso</a:t>
            </a:r>
            <a:r>
              <a:rPr lang="fr-FR" dirty="0"/>
              <a:t> cum </a:t>
            </a:r>
            <a:r>
              <a:rPr lang="fr-FR" dirty="0" err="1"/>
              <a:t>dimicationum</a:t>
            </a:r>
            <a:endParaRPr lang="fr-FR" dirty="0"/>
          </a:p>
        </p:txBody>
      </p:sp>
      <p:sp>
        <p:nvSpPr>
          <p:cNvPr id="21" name="Espace réservé du texte 18">
            <a:extLst>
              <a:ext uri="{FF2B5EF4-FFF2-40B4-BE49-F238E27FC236}">
                <a16:creationId xmlns:a16="http://schemas.microsoft.com/office/drawing/2014/main" id="{8550FC4D-973A-9E48-B33B-27AE7B934C26}"/>
              </a:ext>
            </a:extLst>
          </p:cNvPr>
          <p:cNvSpPr>
            <a:spLocks noGrp="1"/>
          </p:cNvSpPr>
          <p:nvPr>
            <p:ph type="body" sz="quarter" idx="21" hasCustomPrompt="1"/>
          </p:nvPr>
        </p:nvSpPr>
        <p:spPr>
          <a:xfrm>
            <a:off x="3994751" y="2878990"/>
            <a:ext cx="4437176" cy="408442"/>
          </a:xfrm>
          <a:prstGeom prst="rect">
            <a:avLst/>
          </a:prstGeom>
        </p:spPr>
        <p:txBody>
          <a:bodyPr/>
          <a:lstStyle>
            <a:lvl1pPr marL="0" indent="0">
              <a:buNone/>
              <a:defRPr sz="2400">
                <a:solidFill>
                  <a:schemeClr val="bg1"/>
                </a:solidFill>
                <a:latin typeface="Times New Roman" panose="02020603050405020304" pitchFamily="18" charset="0"/>
                <a:cs typeface="Times New Roman" panose="02020603050405020304" pitchFamily="18" charset="0"/>
              </a:defRPr>
            </a:lvl1pPr>
          </a:lstStyle>
          <a:p>
            <a:r>
              <a:rPr lang="fr-FR" dirty="0"/>
              <a:t>Chiffre</a:t>
            </a:r>
          </a:p>
        </p:txBody>
      </p:sp>
      <p:sp>
        <p:nvSpPr>
          <p:cNvPr id="24" name="Espace réservé du texte 16">
            <a:extLst>
              <a:ext uri="{FF2B5EF4-FFF2-40B4-BE49-F238E27FC236}">
                <a16:creationId xmlns:a16="http://schemas.microsoft.com/office/drawing/2014/main" id="{10F8895C-C05D-AE49-BB82-F8BAA40A887B}"/>
              </a:ext>
            </a:extLst>
          </p:cNvPr>
          <p:cNvSpPr>
            <a:spLocks noGrp="1"/>
          </p:cNvSpPr>
          <p:nvPr>
            <p:ph type="body" sz="quarter" idx="22" hasCustomPrompt="1"/>
          </p:nvPr>
        </p:nvSpPr>
        <p:spPr>
          <a:xfrm>
            <a:off x="3994751" y="4387453"/>
            <a:ext cx="4437176" cy="47705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r>
              <a:rPr lang="fr-FR" dirty="0"/>
              <a:t>Et est </a:t>
            </a:r>
            <a:r>
              <a:rPr lang="fr-FR" dirty="0" err="1"/>
              <a:t>admodum</a:t>
            </a:r>
            <a:r>
              <a:rPr lang="fr-FR" dirty="0"/>
              <a:t> </a:t>
            </a:r>
            <a:r>
              <a:rPr lang="fr-FR" dirty="0" err="1"/>
              <a:t>mirum</a:t>
            </a:r>
            <a:r>
              <a:rPr lang="fr-FR" dirty="0"/>
              <a:t> </a:t>
            </a:r>
            <a:r>
              <a:rPr lang="fr-FR" dirty="0" err="1"/>
              <a:t>videre</a:t>
            </a:r>
            <a:r>
              <a:rPr lang="fr-FR" dirty="0"/>
              <a:t> </a:t>
            </a:r>
            <a:r>
              <a:rPr lang="fr-FR" dirty="0" err="1"/>
              <a:t>plebem</a:t>
            </a:r>
            <a:r>
              <a:rPr lang="fr-FR" dirty="0"/>
              <a:t> </a:t>
            </a:r>
            <a:r>
              <a:rPr lang="fr-FR" dirty="0" err="1"/>
              <a:t>innumeram</a:t>
            </a:r>
            <a:r>
              <a:rPr lang="fr-FR" dirty="0"/>
              <a:t> </a:t>
            </a:r>
            <a:r>
              <a:rPr lang="fr-FR" dirty="0" err="1"/>
              <a:t>mentibus</a:t>
            </a:r>
            <a:r>
              <a:rPr lang="fr-FR" dirty="0"/>
              <a:t> </a:t>
            </a:r>
            <a:r>
              <a:rPr lang="fr-FR" dirty="0" err="1"/>
              <a:t>ardore</a:t>
            </a:r>
            <a:r>
              <a:rPr lang="fr-FR" dirty="0"/>
              <a:t> </a:t>
            </a:r>
            <a:r>
              <a:rPr lang="fr-FR" dirty="0" err="1"/>
              <a:t>quodam</a:t>
            </a:r>
            <a:r>
              <a:rPr lang="fr-FR" dirty="0"/>
              <a:t> </a:t>
            </a:r>
            <a:r>
              <a:rPr lang="fr-FR" dirty="0" err="1"/>
              <a:t>infuso</a:t>
            </a:r>
            <a:r>
              <a:rPr lang="fr-FR" dirty="0"/>
              <a:t> cum </a:t>
            </a:r>
            <a:r>
              <a:rPr lang="fr-FR" dirty="0" err="1"/>
              <a:t>dimicationum</a:t>
            </a:r>
            <a:endParaRPr lang="fr-FR" dirty="0"/>
          </a:p>
        </p:txBody>
      </p:sp>
      <p:sp>
        <p:nvSpPr>
          <p:cNvPr id="25" name="Espace réservé du texte 18">
            <a:extLst>
              <a:ext uri="{FF2B5EF4-FFF2-40B4-BE49-F238E27FC236}">
                <a16:creationId xmlns:a16="http://schemas.microsoft.com/office/drawing/2014/main" id="{6B4D303F-A4A8-0A4B-A986-C169258264F1}"/>
              </a:ext>
            </a:extLst>
          </p:cNvPr>
          <p:cNvSpPr>
            <a:spLocks noGrp="1"/>
          </p:cNvSpPr>
          <p:nvPr>
            <p:ph type="body" sz="quarter" idx="23" hasCustomPrompt="1"/>
          </p:nvPr>
        </p:nvSpPr>
        <p:spPr>
          <a:xfrm>
            <a:off x="3994751" y="3979011"/>
            <a:ext cx="4437176" cy="408442"/>
          </a:xfrm>
          <a:prstGeom prst="rect">
            <a:avLst/>
          </a:prstGeom>
        </p:spPr>
        <p:txBody>
          <a:bodyPr/>
          <a:lstStyle>
            <a:lvl1pPr marL="0" indent="0">
              <a:buNone/>
              <a:defRPr sz="2400">
                <a:solidFill>
                  <a:schemeClr val="bg1"/>
                </a:solidFill>
                <a:latin typeface="Times New Roman" panose="02020603050405020304" pitchFamily="18" charset="0"/>
                <a:cs typeface="Times New Roman" panose="02020603050405020304" pitchFamily="18" charset="0"/>
              </a:defRPr>
            </a:lvl1pPr>
          </a:lstStyle>
          <a:p>
            <a:r>
              <a:rPr lang="fr-FR" dirty="0"/>
              <a:t>Chiffre</a:t>
            </a:r>
          </a:p>
        </p:txBody>
      </p:sp>
      <p:sp>
        <p:nvSpPr>
          <p:cNvPr id="26" name="Espace réservé du texte 16">
            <a:extLst>
              <a:ext uri="{FF2B5EF4-FFF2-40B4-BE49-F238E27FC236}">
                <a16:creationId xmlns:a16="http://schemas.microsoft.com/office/drawing/2014/main" id="{A2CD405B-8C01-2742-AD6E-C2F3D50B640F}"/>
              </a:ext>
            </a:extLst>
          </p:cNvPr>
          <p:cNvSpPr>
            <a:spLocks noGrp="1"/>
          </p:cNvSpPr>
          <p:nvPr>
            <p:ph type="body" sz="quarter" idx="24" hasCustomPrompt="1"/>
          </p:nvPr>
        </p:nvSpPr>
        <p:spPr>
          <a:xfrm>
            <a:off x="3994751" y="5477173"/>
            <a:ext cx="4437176" cy="47705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r>
              <a:rPr lang="fr-FR" dirty="0"/>
              <a:t>Et est </a:t>
            </a:r>
            <a:r>
              <a:rPr lang="fr-FR" dirty="0" err="1"/>
              <a:t>admodum</a:t>
            </a:r>
            <a:r>
              <a:rPr lang="fr-FR" dirty="0"/>
              <a:t> </a:t>
            </a:r>
            <a:r>
              <a:rPr lang="fr-FR" dirty="0" err="1"/>
              <a:t>mirum</a:t>
            </a:r>
            <a:r>
              <a:rPr lang="fr-FR" dirty="0"/>
              <a:t> </a:t>
            </a:r>
            <a:r>
              <a:rPr lang="fr-FR" dirty="0" err="1"/>
              <a:t>videre</a:t>
            </a:r>
            <a:r>
              <a:rPr lang="fr-FR" dirty="0"/>
              <a:t> </a:t>
            </a:r>
            <a:r>
              <a:rPr lang="fr-FR" dirty="0" err="1"/>
              <a:t>plebem</a:t>
            </a:r>
            <a:r>
              <a:rPr lang="fr-FR" dirty="0"/>
              <a:t> </a:t>
            </a:r>
            <a:r>
              <a:rPr lang="fr-FR" dirty="0" err="1"/>
              <a:t>innumeram</a:t>
            </a:r>
            <a:r>
              <a:rPr lang="fr-FR" dirty="0"/>
              <a:t> </a:t>
            </a:r>
            <a:r>
              <a:rPr lang="fr-FR" dirty="0" err="1"/>
              <a:t>mentibus</a:t>
            </a:r>
            <a:r>
              <a:rPr lang="fr-FR" dirty="0"/>
              <a:t> </a:t>
            </a:r>
            <a:r>
              <a:rPr lang="fr-FR" dirty="0" err="1"/>
              <a:t>ardore</a:t>
            </a:r>
            <a:r>
              <a:rPr lang="fr-FR" dirty="0"/>
              <a:t> </a:t>
            </a:r>
            <a:r>
              <a:rPr lang="fr-FR" dirty="0" err="1"/>
              <a:t>quodam</a:t>
            </a:r>
            <a:r>
              <a:rPr lang="fr-FR" dirty="0"/>
              <a:t> </a:t>
            </a:r>
            <a:r>
              <a:rPr lang="fr-FR" dirty="0" err="1"/>
              <a:t>infuso</a:t>
            </a:r>
            <a:r>
              <a:rPr lang="fr-FR" dirty="0"/>
              <a:t> cum </a:t>
            </a:r>
            <a:r>
              <a:rPr lang="fr-FR" dirty="0" err="1"/>
              <a:t>dimicationum</a:t>
            </a:r>
            <a:endParaRPr lang="fr-FR" dirty="0"/>
          </a:p>
        </p:txBody>
      </p:sp>
      <p:sp>
        <p:nvSpPr>
          <p:cNvPr id="27" name="Espace réservé du texte 18">
            <a:extLst>
              <a:ext uri="{FF2B5EF4-FFF2-40B4-BE49-F238E27FC236}">
                <a16:creationId xmlns:a16="http://schemas.microsoft.com/office/drawing/2014/main" id="{5B7D0854-970F-9D48-8D24-65C3E364F534}"/>
              </a:ext>
            </a:extLst>
          </p:cNvPr>
          <p:cNvSpPr>
            <a:spLocks noGrp="1"/>
          </p:cNvSpPr>
          <p:nvPr>
            <p:ph type="body" sz="quarter" idx="25" hasCustomPrompt="1"/>
          </p:nvPr>
        </p:nvSpPr>
        <p:spPr>
          <a:xfrm>
            <a:off x="3994751" y="5068731"/>
            <a:ext cx="4437176" cy="408442"/>
          </a:xfrm>
          <a:prstGeom prst="rect">
            <a:avLst/>
          </a:prstGeom>
        </p:spPr>
        <p:txBody>
          <a:bodyPr/>
          <a:lstStyle>
            <a:lvl1pPr marL="0" indent="0">
              <a:buNone/>
              <a:defRPr sz="2400">
                <a:solidFill>
                  <a:schemeClr val="bg1"/>
                </a:solidFill>
                <a:latin typeface="Times New Roman" panose="02020603050405020304" pitchFamily="18" charset="0"/>
                <a:cs typeface="Times New Roman" panose="02020603050405020304" pitchFamily="18" charset="0"/>
              </a:defRPr>
            </a:lvl1pPr>
          </a:lstStyle>
          <a:p>
            <a:r>
              <a:rPr lang="fr-FR" dirty="0"/>
              <a:t>Chiffre</a:t>
            </a:r>
          </a:p>
        </p:txBody>
      </p:sp>
      <p:pic>
        <p:nvPicPr>
          <p:cNvPr id="16" name="Image 15" descr="Une image contenant dessin&#10;&#10;Description générée automatiquement">
            <a:extLst>
              <a:ext uri="{FF2B5EF4-FFF2-40B4-BE49-F238E27FC236}">
                <a16:creationId xmlns:a16="http://schemas.microsoft.com/office/drawing/2014/main" id="{63008F45-4053-BC40-BABA-B35C9A3F3A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8210" y="6211592"/>
            <a:ext cx="2475980" cy="427166"/>
          </a:xfrm>
          <a:prstGeom prst="rect">
            <a:avLst/>
          </a:prstGeom>
        </p:spPr>
      </p:pic>
    </p:spTree>
    <p:extLst>
      <p:ext uri="{BB962C8B-B14F-4D97-AF65-F5344CB8AC3E}">
        <p14:creationId xmlns:p14="http://schemas.microsoft.com/office/powerpoint/2010/main" val="278084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73056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95" r:id="rId4"/>
    <p:sldLayoutId id="2147483685" r:id="rId5"/>
    <p:sldLayoutId id="2147483664" r:id="rId6"/>
    <p:sldLayoutId id="2147483696" r:id="rId7"/>
    <p:sldLayoutId id="2147483662" r:id="rId8"/>
    <p:sldLayoutId id="2147483679" r:id="rId9"/>
    <p:sldLayoutId id="21474836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people.scs.carleton.ca/~bertossi/Lille24/GartnerReprintKGs.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people.scs.carleton.ca/~bertossi/Lille24/why-AI-matters.pdf" TargetMode="External"/><Relationship Id="rId5" Type="http://schemas.openxmlformats.org/officeDocument/2006/relationships/hyperlink" Target="https://people.scs.carleton.ca/~bertossi/Lille24/HowEnterprisesAreUsingOpenSourceLLMs16ExamplesVentureBeat.pdf" TargetMode="External"/><Relationship Id="rId4" Type="http://schemas.openxmlformats.org/officeDocument/2006/relationships/hyperlink" Target="https://people.scs.carleton.ca/~bertossi/Lille24/TheStateOfAI.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1">
            <a:extLst>
              <a:ext uri="{FF2B5EF4-FFF2-40B4-BE49-F238E27FC236}">
                <a16:creationId xmlns:a16="http://schemas.microsoft.com/office/drawing/2014/main" id="{0921FB31-989C-4B3F-7D6F-9D4D6F913ED8}"/>
              </a:ext>
            </a:extLst>
          </p:cNvPr>
          <p:cNvSpPr txBox="1">
            <a:spLocks/>
          </p:cNvSpPr>
          <p:nvPr/>
        </p:nvSpPr>
        <p:spPr>
          <a:xfrm>
            <a:off x="6692900" y="3034724"/>
            <a:ext cx="3934380" cy="2462186"/>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1800" b="1" i="0" kern="1200">
                <a:solidFill>
                  <a:schemeClr val="tx1"/>
                </a:solidFill>
                <a:latin typeface="Nexa Bold" panose="02000000000000000000"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AI, Society and Sustainability</a:t>
            </a:r>
          </a:p>
          <a:p>
            <a:r>
              <a:rPr lang="en-GB" dirty="0"/>
              <a:t>(Session 6)</a:t>
            </a:r>
          </a:p>
          <a:p>
            <a:endParaRPr lang="en-GB" dirty="0"/>
          </a:p>
          <a:p>
            <a:r>
              <a:rPr lang="en-GB" dirty="0"/>
              <a:t>AI Impact on Business</a:t>
            </a:r>
          </a:p>
          <a:p>
            <a:endParaRPr lang="en-GB" dirty="0"/>
          </a:p>
          <a:p>
            <a:endParaRPr lang="en-GB" dirty="0">
              <a:highlight>
                <a:srgbClr val="FFFF00"/>
              </a:highlight>
            </a:endParaRPr>
          </a:p>
        </p:txBody>
      </p:sp>
    </p:spTree>
    <p:extLst>
      <p:ext uri="{BB962C8B-B14F-4D97-AF65-F5344CB8AC3E}">
        <p14:creationId xmlns:p14="http://schemas.microsoft.com/office/powerpoint/2010/main" val="155721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B9BC-69EA-0D2D-5870-D644543FC12E}"/>
              </a:ext>
            </a:extLst>
          </p:cNvPr>
          <p:cNvSpPr>
            <a:spLocks noGrp="1"/>
          </p:cNvSpPr>
          <p:nvPr>
            <p:ph type="ctrTitle"/>
          </p:nvPr>
        </p:nvSpPr>
        <p:spPr/>
        <p:txBody>
          <a:bodyPr/>
          <a:lstStyle/>
          <a:p>
            <a:r>
              <a:rPr lang="en-FR" sz="3200" b="1" dirty="0"/>
              <a:t>Usual process leading to an ML-based classification system</a:t>
            </a:r>
          </a:p>
        </p:txBody>
      </p:sp>
      <p:pic>
        <p:nvPicPr>
          <p:cNvPr id="6" name="Picture 5" descr="A diagram of a cleaning process&#10;&#10;Description automatically generated">
            <a:extLst>
              <a:ext uri="{FF2B5EF4-FFF2-40B4-BE49-F238E27FC236}">
                <a16:creationId xmlns:a16="http://schemas.microsoft.com/office/drawing/2014/main" id="{B07401CB-6D58-1F66-74EA-6898CD5B6F4B}"/>
              </a:ext>
            </a:extLst>
          </p:cNvPr>
          <p:cNvPicPr>
            <a:picLocks noChangeAspect="1"/>
          </p:cNvPicPr>
          <p:nvPr/>
        </p:nvPicPr>
        <p:blipFill>
          <a:blip r:embed="rId2"/>
          <a:stretch>
            <a:fillRect/>
          </a:stretch>
        </p:blipFill>
        <p:spPr>
          <a:xfrm>
            <a:off x="1124262" y="1526763"/>
            <a:ext cx="9668656" cy="4695825"/>
          </a:xfrm>
          <a:prstGeom prst="rect">
            <a:avLst/>
          </a:prstGeom>
        </p:spPr>
      </p:pic>
    </p:spTree>
    <p:extLst>
      <p:ext uri="{BB962C8B-B14F-4D97-AF65-F5344CB8AC3E}">
        <p14:creationId xmlns:p14="http://schemas.microsoft.com/office/powerpoint/2010/main" val="224103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news page&#10;&#10;Description automatically generated">
            <a:extLst>
              <a:ext uri="{FF2B5EF4-FFF2-40B4-BE49-F238E27FC236}">
                <a16:creationId xmlns:a16="http://schemas.microsoft.com/office/drawing/2014/main" id="{2BED2D0F-7211-3CBF-72F4-650913E08A62}"/>
              </a:ext>
            </a:extLst>
          </p:cNvPr>
          <p:cNvPicPr>
            <a:picLocks noChangeAspect="1"/>
          </p:cNvPicPr>
          <p:nvPr/>
        </p:nvPicPr>
        <p:blipFill>
          <a:blip r:embed="rId2"/>
          <a:stretch>
            <a:fillRect/>
          </a:stretch>
        </p:blipFill>
        <p:spPr>
          <a:xfrm>
            <a:off x="809470" y="0"/>
            <a:ext cx="9924794" cy="6237339"/>
          </a:xfrm>
          <a:prstGeom prst="rect">
            <a:avLst/>
          </a:prstGeom>
        </p:spPr>
      </p:pic>
    </p:spTree>
    <p:extLst>
      <p:ext uri="{BB962C8B-B14F-4D97-AF65-F5344CB8AC3E}">
        <p14:creationId xmlns:p14="http://schemas.microsoft.com/office/powerpoint/2010/main" val="344540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A9B2-FD15-E3B2-0634-B2F6F3C06E95}"/>
              </a:ext>
            </a:extLst>
          </p:cNvPr>
          <p:cNvSpPr>
            <a:spLocks noGrp="1"/>
          </p:cNvSpPr>
          <p:nvPr>
            <p:ph type="ctrTitle"/>
          </p:nvPr>
        </p:nvSpPr>
        <p:spPr/>
        <p:txBody>
          <a:bodyPr/>
          <a:lstStyle/>
          <a:p>
            <a:r>
              <a:rPr lang="en-CA" sz="3600" b="1" i="0" u="none" strike="noStrike" baseline="0" dirty="0">
                <a:solidFill>
                  <a:srgbClr val="0000FF"/>
                </a:solidFill>
                <a:latin typeface="CMSSBX10"/>
              </a:rPr>
              <a:t>Some Common Applications</a:t>
            </a:r>
            <a:endParaRPr lang="en-CA" sz="3600" b="1" dirty="0"/>
          </a:p>
        </p:txBody>
      </p:sp>
      <p:sp>
        <p:nvSpPr>
          <p:cNvPr id="3" name="Text Placeholder 2">
            <a:extLst>
              <a:ext uri="{FF2B5EF4-FFF2-40B4-BE49-F238E27FC236}">
                <a16:creationId xmlns:a16="http://schemas.microsoft.com/office/drawing/2014/main" id="{56437CC4-A731-254A-B427-EAA67A985060}"/>
              </a:ext>
            </a:extLst>
          </p:cNvPr>
          <p:cNvSpPr>
            <a:spLocks noGrp="1"/>
          </p:cNvSpPr>
          <p:nvPr>
            <p:ph type="body" sz="quarter" idx="12"/>
          </p:nvPr>
        </p:nvSpPr>
        <p:spPr>
          <a:xfrm>
            <a:off x="838200" y="1710397"/>
            <a:ext cx="10460038" cy="4266213"/>
          </a:xfrm>
        </p:spPr>
        <p:txBody>
          <a:bodyPr/>
          <a:lstStyle/>
          <a:p>
            <a:pPr algn="l"/>
            <a:r>
              <a:rPr lang="en-CA" sz="2400" b="0" i="0" u="none" strike="noStrike" baseline="0" dirty="0">
                <a:solidFill>
                  <a:srgbClr val="0000FF"/>
                </a:solidFill>
                <a:latin typeface="CMSY10"/>
              </a:rPr>
              <a:t>• </a:t>
            </a:r>
            <a:r>
              <a:rPr lang="en-CA" sz="2400" b="0" i="0" u="none" strike="noStrike" baseline="0" dirty="0">
                <a:solidFill>
                  <a:srgbClr val="000000"/>
                </a:solidFill>
                <a:latin typeface="CMSS10"/>
              </a:rPr>
              <a:t>Customer understanding</a:t>
            </a:r>
          </a:p>
          <a:p>
            <a:pPr algn="l"/>
            <a:r>
              <a:rPr lang="en-US" sz="2400" b="0" i="0" u="none" strike="noStrike" baseline="0" dirty="0">
                <a:solidFill>
                  <a:srgbClr val="0000FF"/>
                </a:solidFill>
                <a:latin typeface="CMSY10"/>
              </a:rPr>
              <a:t>• </a:t>
            </a:r>
            <a:r>
              <a:rPr lang="en-US" sz="2400" b="0" i="0" u="none" strike="noStrike" baseline="0" dirty="0">
                <a:solidFill>
                  <a:srgbClr val="000000"/>
                </a:solidFill>
                <a:latin typeface="CMSS10"/>
              </a:rPr>
              <a:t>Proactive and automated decision making</a:t>
            </a:r>
          </a:p>
          <a:p>
            <a:pPr algn="l"/>
            <a:r>
              <a:rPr lang="en-CA" sz="2400" b="0" i="0" u="none" strike="noStrike" baseline="0" dirty="0">
                <a:solidFill>
                  <a:srgbClr val="0000FF"/>
                </a:solidFill>
                <a:latin typeface="CMSY10"/>
              </a:rPr>
              <a:t>• </a:t>
            </a:r>
            <a:r>
              <a:rPr lang="en-CA" sz="2400" b="0" i="0" u="none" strike="noStrike" baseline="0" dirty="0">
                <a:solidFill>
                  <a:srgbClr val="000000"/>
                </a:solidFill>
                <a:latin typeface="CMSS10"/>
              </a:rPr>
              <a:t>Predictive Maintenance</a:t>
            </a:r>
          </a:p>
          <a:p>
            <a:pPr algn="l"/>
            <a:r>
              <a:rPr lang="en-CA" sz="2400" b="0" i="0" u="none" strike="noStrike" baseline="0" dirty="0">
                <a:solidFill>
                  <a:srgbClr val="0000FF"/>
                </a:solidFill>
                <a:latin typeface="CMSY10"/>
              </a:rPr>
              <a:t>• </a:t>
            </a:r>
            <a:r>
              <a:rPr lang="en-CA" sz="2400" b="0" i="0" u="none" strike="noStrike" baseline="0" dirty="0">
                <a:solidFill>
                  <a:srgbClr val="000000"/>
                </a:solidFill>
                <a:latin typeface="CMSS10"/>
              </a:rPr>
              <a:t>Product recommendation</a:t>
            </a:r>
          </a:p>
          <a:p>
            <a:pPr algn="l"/>
            <a:r>
              <a:rPr lang="en-CA" sz="2400" b="0" i="0" u="none" strike="noStrike" baseline="0" dirty="0">
                <a:solidFill>
                  <a:srgbClr val="0000FF"/>
                </a:solidFill>
                <a:latin typeface="CMSY10"/>
              </a:rPr>
              <a:t>• </a:t>
            </a:r>
            <a:r>
              <a:rPr lang="en-CA" sz="2400" b="0" i="0" u="none" strike="noStrike" baseline="0" dirty="0">
                <a:solidFill>
                  <a:srgbClr val="000000"/>
                </a:solidFill>
                <a:latin typeface="CMSS10"/>
              </a:rPr>
              <a:t>Marketing</a:t>
            </a:r>
          </a:p>
          <a:p>
            <a:pPr algn="l"/>
            <a:r>
              <a:rPr lang="en-CA" sz="2400" b="0" i="0" u="none" strike="noStrike" baseline="0" dirty="0">
                <a:solidFill>
                  <a:srgbClr val="0000FF"/>
                </a:solidFill>
                <a:latin typeface="CMSY10"/>
              </a:rPr>
              <a:t>• </a:t>
            </a:r>
            <a:r>
              <a:rPr lang="en-CA" sz="2400" b="0" i="0" u="none" strike="noStrike" baseline="0" dirty="0">
                <a:solidFill>
                  <a:srgbClr val="000000"/>
                </a:solidFill>
                <a:latin typeface="CMSS10"/>
              </a:rPr>
              <a:t>Inventory management</a:t>
            </a:r>
          </a:p>
          <a:p>
            <a:pPr algn="l"/>
            <a:r>
              <a:rPr lang="en-US" sz="2400" b="0" i="0" u="none" strike="noStrike" baseline="0" dirty="0">
                <a:solidFill>
                  <a:srgbClr val="0000FF"/>
                </a:solidFill>
                <a:latin typeface="CMSY10"/>
              </a:rPr>
              <a:t>• </a:t>
            </a:r>
            <a:r>
              <a:rPr lang="en-US" sz="2400" b="0" i="0" u="none" strike="noStrike" baseline="0" dirty="0">
                <a:solidFill>
                  <a:srgbClr val="000000"/>
                </a:solidFill>
                <a:latin typeface="CMSS10"/>
              </a:rPr>
              <a:t>Supply chain and logistics support</a:t>
            </a:r>
          </a:p>
          <a:p>
            <a:pPr algn="l"/>
            <a:r>
              <a:rPr lang="en-CA" sz="2400" b="0" i="0" u="none" strike="noStrike" baseline="0" dirty="0">
                <a:solidFill>
                  <a:srgbClr val="0000FF"/>
                </a:solidFill>
                <a:latin typeface="CMSY10"/>
              </a:rPr>
              <a:t>• </a:t>
            </a:r>
            <a:r>
              <a:rPr lang="en-CA" sz="2400" b="0" i="0" u="none" strike="noStrike" baseline="0" dirty="0">
                <a:solidFill>
                  <a:srgbClr val="000000"/>
                </a:solidFill>
                <a:latin typeface="CMSS10"/>
              </a:rPr>
              <a:t>Investment</a:t>
            </a:r>
          </a:p>
          <a:p>
            <a:pPr algn="l"/>
            <a:r>
              <a:rPr lang="en-CA" sz="2400" b="0" i="0" u="none" strike="noStrike" baseline="0" dirty="0">
                <a:solidFill>
                  <a:srgbClr val="0000FF"/>
                </a:solidFill>
                <a:latin typeface="CMSY10"/>
              </a:rPr>
              <a:t>• </a:t>
            </a:r>
            <a:r>
              <a:rPr lang="en-CA" sz="2400" b="0" i="0" u="none" strike="noStrike" baseline="0" dirty="0">
                <a:solidFill>
                  <a:srgbClr val="000000"/>
                </a:solidFill>
                <a:latin typeface="CMSS10"/>
              </a:rPr>
              <a:t>Market Analysis</a:t>
            </a:r>
            <a:endParaRPr lang="en-CA" sz="2400" dirty="0"/>
          </a:p>
        </p:txBody>
      </p:sp>
    </p:spTree>
    <p:extLst>
      <p:ext uri="{BB962C8B-B14F-4D97-AF65-F5344CB8AC3E}">
        <p14:creationId xmlns:p14="http://schemas.microsoft.com/office/powerpoint/2010/main" val="231718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 screen&#10;&#10;Description automatically generated">
            <a:extLst>
              <a:ext uri="{FF2B5EF4-FFF2-40B4-BE49-F238E27FC236}">
                <a16:creationId xmlns:a16="http://schemas.microsoft.com/office/drawing/2014/main" id="{91ABAA71-02B9-3BCC-AC08-08CE376AE11D}"/>
              </a:ext>
            </a:extLst>
          </p:cNvPr>
          <p:cNvPicPr>
            <a:picLocks noChangeAspect="1"/>
          </p:cNvPicPr>
          <p:nvPr/>
        </p:nvPicPr>
        <p:blipFill>
          <a:blip r:embed="rId2"/>
          <a:stretch>
            <a:fillRect/>
          </a:stretch>
        </p:blipFill>
        <p:spPr>
          <a:xfrm>
            <a:off x="1019332" y="347240"/>
            <a:ext cx="10809996" cy="5833641"/>
          </a:xfrm>
          <a:prstGeom prst="rect">
            <a:avLst/>
          </a:prstGeom>
        </p:spPr>
      </p:pic>
      <p:sp>
        <p:nvSpPr>
          <p:cNvPr id="7" name="TextBox 6">
            <a:extLst>
              <a:ext uri="{FF2B5EF4-FFF2-40B4-BE49-F238E27FC236}">
                <a16:creationId xmlns:a16="http://schemas.microsoft.com/office/drawing/2014/main" id="{A7A3276C-3979-AEB2-198A-6ECA3FBD377D}"/>
              </a:ext>
            </a:extLst>
          </p:cNvPr>
          <p:cNvSpPr txBox="1"/>
          <p:nvPr/>
        </p:nvSpPr>
        <p:spPr>
          <a:xfrm>
            <a:off x="1146652" y="6094220"/>
            <a:ext cx="1857303" cy="523220"/>
          </a:xfrm>
          <a:prstGeom prst="rect">
            <a:avLst/>
          </a:prstGeom>
          <a:noFill/>
        </p:spPr>
        <p:txBody>
          <a:bodyPr wrap="none" rtlCol="0">
            <a:spAutoFit/>
          </a:bodyPr>
          <a:lstStyle/>
          <a:p>
            <a:r>
              <a:rPr lang="en-CA" sz="2800" b="1" dirty="0">
                <a:solidFill>
                  <a:srgbClr val="0099CC"/>
                </a:solidFill>
              </a:rPr>
              <a:t>EXTRACT …</a:t>
            </a:r>
          </a:p>
        </p:txBody>
      </p:sp>
    </p:spTree>
    <p:extLst>
      <p:ext uri="{BB962C8B-B14F-4D97-AF65-F5344CB8AC3E}">
        <p14:creationId xmlns:p14="http://schemas.microsoft.com/office/powerpoint/2010/main" val="151055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69BFC-4D30-A6B9-CA09-C80D6438CE4D}"/>
              </a:ext>
            </a:extLst>
          </p:cNvPr>
          <p:cNvSpPr>
            <a:spLocks noGrp="1"/>
          </p:cNvSpPr>
          <p:nvPr>
            <p:ph type="body" sz="quarter" idx="12"/>
          </p:nvPr>
        </p:nvSpPr>
        <p:spPr>
          <a:xfrm>
            <a:off x="838582" y="397565"/>
            <a:ext cx="10460038" cy="5711687"/>
          </a:xfrm>
        </p:spPr>
        <p:txBody>
          <a:bodyPr/>
          <a:lstStyle/>
          <a:p>
            <a:r>
              <a:rPr lang="en-GB" sz="2000" dirty="0"/>
              <a:t>They are among the firms investing the most in AI in the form of data analytics and machine learning. Their investments include staff – often hundreds of data scientists – plus information technology systems and external consultants.</a:t>
            </a:r>
          </a:p>
          <a:p>
            <a:r>
              <a:rPr lang="en-GB" sz="2000" dirty="0"/>
              <a:t>While some of the initiatives target costs by improving planning and reducing waste and fraud and theft, most target revenue via marketing and personalisation with the aim of getting the best deals to the customers who insist on them and the worst deals to the customers who will buy anyway.</a:t>
            </a:r>
          </a:p>
          <a:p>
            <a:r>
              <a:rPr lang="en-GB" sz="2000" dirty="0"/>
              <a:t>Retailers, airlines, phone companies and insurers use sophisticated machine learning algorithms and real-time experiments to continuously tweak the prices and deals they offer individual customers, meaning there is often no such thing as a standard price.</a:t>
            </a:r>
          </a:p>
          <a:p>
            <a:r>
              <a:rPr lang="en-GB" sz="2000" dirty="0"/>
              <a:t>To succeed at this game requires vast amounts of customer data, which they have via loyalty schemes and information about past, but their customers do not. That’s about to change. online purchases </a:t>
            </a:r>
          </a:p>
          <a:p>
            <a:r>
              <a:rPr lang="en-GB" sz="2000" dirty="0"/>
              <a:t>Already, websites are offering AI assistants or “co-pilots” to pore over our financial records and scour the web, tirelessly haggling with providers’ automated copilots on our behalf. These new agents, with names like Comparison and Haggle It use information about our long-term spending patterns, preferences and broad financial goals to benefit us rather than the firms who are trying to sell things to us.</a:t>
            </a:r>
          </a:p>
          <a:p>
            <a:r>
              <a:rPr lang="en-GB" sz="2000" dirty="0"/>
              <a:t>While the last wave of AI was used by big companies to make that task harder, the next wave is about to put that technology in the hands of consumers.</a:t>
            </a:r>
            <a:endParaRPr lang="en-FR" sz="2000" dirty="0"/>
          </a:p>
        </p:txBody>
      </p:sp>
    </p:spTree>
    <p:extLst>
      <p:ext uri="{BB962C8B-B14F-4D97-AF65-F5344CB8AC3E}">
        <p14:creationId xmlns:p14="http://schemas.microsoft.com/office/powerpoint/2010/main" val="68860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9DB4-A4EB-FD4E-9745-6462857B7387}"/>
              </a:ext>
            </a:extLst>
          </p:cNvPr>
          <p:cNvSpPr>
            <a:spLocks noGrp="1"/>
          </p:cNvSpPr>
          <p:nvPr>
            <p:ph type="ctrTitle"/>
          </p:nvPr>
        </p:nvSpPr>
        <p:spPr>
          <a:xfrm>
            <a:off x="837818" y="386863"/>
            <a:ext cx="10460420" cy="693299"/>
          </a:xfrm>
        </p:spPr>
        <p:txBody>
          <a:bodyPr/>
          <a:lstStyle/>
          <a:p>
            <a:r>
              <a:rPr lang="en-CA" b="1" u="sng" dirty="0"/>
              <a:t>III. </a:t>
            </a:r>
            <a:r>
              <a:rPr lang="en-FR" b="1" u="sng" dirty="0"/>
              <a:t>Business Intelligence: A </a:t>
            </a:r>
            <a:r>
              <a:rPr lang="en-CA" b="1" u="sng" dirty="0"/>
              <a:t>G</a:t>
            </a:r>
            <a:r>
              <a:rPr lang="en-FR" b="1" u="sng" dirty="0"/>
              <a:t>ood </a:t>
            </a:r>
            <a:r>
              <a:rPr lang="en-CA" b="1" u="sng" dirty="0"/>
              <a:t>S</a:t>
            </a:r>
            <a:r>
              <a:rPr lang="en-FR" b="1" u="sng" dirty="0"/>
              <a:t>tart</a:t>
            </a:r>
          </a:p>
        </p:txBody>
      </p:sp>
      <p:sp>
        <p:nvSpPr>
          <p:cNvPr id="3" name="Text Placeholder 2">
            <a:extLst>
              <a:ext uri="{FF2B5EF4-FFF2-40B4-BE49-F238E27FC236}">
                <a16:creationId xmlns:a16="http://schemas.microsoft.com/office/drawing/2014/main" id="{3E284EC5-0A3E-9848-FD3C-7B3A09210C48}"/>
              </a:ext>
            </a:extLst>
          </p:cNvPr>
          <p:cNvSpPr>
            <a:spLocks noGrp="1"/>
          </p:cNvSpPr>
          <p:nvPr>
            <p:ph type="body" sz="quarter" idx="12"/>
          </p:nvPr>
        </p:nvSpPr>
        <p:spPr>
          <a:xfrm>
            <a:off x="837818" y="1760179"/>
            <a:ext cx="10460802" cy="4925434"/>
          </a:xfrm>
        </p:spPr>
        <p:txBody>
          <a:bodyPr/>
          <a:lstStyle/>
          <a:p>
            <a:r>
              <a:rPr lang="en-GB" sz="2000" dirty="0"/>
              <a:t>     In business applications, multidimensional and hierarchical data models are common</a:t>
            </a:r>
          </a:p>
          <a:p>
            <a:endParaRPr lang="en-GB" dirty="0"/>
          </a:p>
          <a:p>
            <a:endParaRPr lang="en-GB" dirty="0"/>
          </a:p>
          <a:p>
            <a:endParaRPr lang="en-GB" dirty="0"/>
          </a:p>
          <a:p>
            <a:endParaRPr lang="en-GB" dirty="0"/>
          </a:p>
          <a:p>
            <a:endParaRPr lang="en-GB" dirty="0"/>
          </a:p>
          <a:p>
            <a:endParaRPr lang="en-GB" dirty="0"/>
          </a:p>
          <a:p>
            <a:r>
              <a:rPr lang="en-GB" dirty="0"/>
              <a:t>Data value seen from 3 dimensions that give context to it</a:t>
            </a:r>
          </a:p>
          <a:p>
            <a:r>
              <a:rPr lang="en-GB" dirty="0"/>
              <a:t>      </a:t>
            </a:r>
            <a:r>
              <a:rPr lang="en-GB" sz="2000" dirty="0"/>
              <a:t>Multidimensional DBs                                                            </a:t>
            </a:r>
            <a:r>
              <a:rPr lang="en-GB" sz="2000" b="1" dirty="0">
                <a:solidFill>
                  <a:srgbClr val="0070C0"/>
                </a:solidFill>
              </a:rPr>
              <a:t>Data values seen from three dimensions</a:t>
            </a:r>
          </a:p>
          <a:p>
            <a:r>
              <a:rPr lang="en-GB" sz="2000" dirty="0"/>
              <a:t>      Dimensions structures as a hierarchy of categories           They give </a:t>
            </a:r>
            <a:r>
              <a:rPr lang="en-GB" sz="2000" b="1" dirty="0">
                <a:solidFill>
                  <a:srgbClr val="0070C0"/>
                </a:solidFill>
              </a:rPr>
              <a:t>context</a:t>
            </a:r>
            <a:r>
              <a:rPr lang="en-GB" sz="2000" dirty="0"/>
              <a:t> to numerical data</a:t>
            </a:r>
          </a:p>
          <a:p>
            <a:r>
              <a:rPr lang="en-GB" sz="2000" dirty="0"/>
              <a:t>      Dimensions with lattice-like structure (as above) or linear </a:t>
            </a:r>
          </a:p>
          <a:p>
            <a:r>
              <a:rPr lang="en-GB" sz="2000" b="1" dirty="0"/>
              <a:t>Time:        hour -&gt; day -&gt; month -&gt; quartile -&gt; year -&gt; decade -&gt; century</a:t>
            </a:r>
            <a:endParaRPr lang="en-FR" sz="2000" b="1" dirty="0"/>
          </a:p>
        </p:txBody>
      </p:sp>
      <p:sp>
        <p:nvSpPr>
          <p:cNvPr id="4" name="Text Placeholder 3">
            <a:extLst>
              <a:ext uri="{FF2B5EF4-FFF2-40B4-BE49-F238E27FC236}">
                <a16:creationId xmlns:a16="http://schemas.microsoft.com/office/drawing/2014/main" id="{3ADF2287-57FA-ED29-E39F-D2D16580E4F5}"/>
              </a:ext>
            </a:extLst>
          </p:cNvPr>
          <p:cNvSpPr>
            <a:spLocks noGrp="1"/>
          </p:cNvSpPr>
          <p:nvPr>
            <p:ph type="body" sz="quarter" idx="13"/>
          </p:nvPr>
        </p:nvSpPr>
        <p:spPr>
          <a:xfrm>
            <a:off x="838200" y="1216612"/>
            <a:ext cx="10460038" cy="407116"/>
          </a:xfrm>
        </p:spPr>
        <p:txBody>
          <a:bodyPr/>
          <a:lstStyle/>
          <a:p>
            <a:r>
              <a:rPr lang="en-CA" sz="3200" dirty="0">
                <a:solidFill>
                  <a:srgbClr val="FF0000"/>
                </a:solidFill>
              </a:rPr>
              <a:t>1.  </a:t>
            </a:r>
            <a:r>
              <a:rPr lang="en-FR" sz="3200" dirty="0">
                <a:solidFill>
                  <a:srgbClr val="FF0000"/>
                </a:solidFill>
              </a:rPr>
              <a:t>Multidimensional Data and Data </a:t>
            </a:r>
            <a:r>
              <a:rPr lang="en-CA" sz="3200" dirty="0">
                <a:solidFill>
                  <a:srgbClr val="FF0000"/>
                </a:solidFill>
              </a:rPr>
              <a:t>W</a:t>
            </a:r>
            <a:r>
              <a:rPr lang="en-FR" sz="3200" dirty="0">
                <a:solidFill>
                  <a:srgbClr val="FF0000"/>
                </a:solidFill>
              </a:rPr>
              <a:t>arehouses</a:t>
            </a:r>
          </a:p>
        </p:txBody>
      </p:sp>
      <p:pic>
        <p:nvPicPr>
          <p:cNvPr id="6" name="Picture 5" descr="A diagram of food and dairy&#10;&#10;Description automatically generated">
            <a:extLst>
              <a:ext uri="{FF2B5EF4-FFF2-40B4-BE49-F238E27FC236}">
                <a16:creationId xmlns:a16="http://schemas.microsoft.com/office/drawing/2014/main" id="{48EA1B9D-F754-A871-7AAF-DF201881118C}"/>
              </a:ext>
            </a:extLst>
          </p:cNvPr>
          <p:cNvPicPr>
            <a:picLocks noChangeAspect="1"/>
          </p:cNvPicPr>
          <p:nvPr/>
        </p:nvPicPr>
        <p:blipFill>
          <a:blip r:embed="rId3"/>
          <a:stretch>
            <a:fillRect/>
          </a:stretch>
        </p:blipFill>
        <p:spPr>
          <a:xfrm>
            <a:off x="893380" y="2038663"/>
            <a:ext cx="9302778" cy="2732120"/>
          </a:xfrm>
          <a:prstGeom prst="rect">
            <a:avLst/>
          </a:prstGeom>
        </p:spPr>
      </p:pic>
    </p:spTree>
    <p:extLst>
      <p:ext uri="{BB962C8B-B14F-4D97-AF65-F5344CB8AC3E}">
        <p14:creationId xmlns:p14="http://schemas.microsoft.com/office/powerpoint/2010/main" val="389180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73A8AB-EECA-AA1F-CDD5-6DEC59044308}"/>
              </a:ext>
            </a:extLst>
          </p:cNvPr>
          <p:cNvSpPr>
            <a:spLocks noGrp="1"/>
          </p:cNvSpPr>
          <p:nvPr>
            <p:ph type="body" sz="quarter" idx="12"/>
          </p:nvPr>
        </p:nvSpPr>
        <p:spPr>
          <a:xfrm>
            <a:off x="838582" y="596348"/>
            <a:ext cx="10460038" cy="5473147"/>
          </a:xfrm>
        </p:spPr>
        <p:txBody>
          <a:bodyPr/>
          <a:lstStyle/>
          <a:p>
            <a:r>
              <a:rPr lang="en-GB" sz="2000" dirty="0"/>
              <a:t>Lowest level corresponds to numerical facts</a:t>
            </a:r>
          </a:p>
          <a:p>
            <a:r>
              <a:rPr lang="en-GB" sz="2000" dirty="0"/>
              <a:t>     Pointing upwards to categories with lower levels of granularity and </a:t>
            </a:r>
            <a:r>
              <a:rPr lang="en-GB" sz="2000" b="1" dirty="0">
                <a:solidFill>
                  <a:srgbClr val="0070C0"/>
                </a:solidFill>
              </a:rPr>
              <a:t>higher levels of abstraction</a:t>
            </a:r>
          </a:p>
          <a:p>
            <a:endParaRPr lang="en-GB" sz="2000" dirty="0"/>
          </a:p>
          <a:p>
            <a:r>
              <a:rPr lang="en-GB" sz="2000" b="1" dirty="0">
                <a:solidFill>
                  <a:srgbClr val="0070C0"/>
                </a:solidFill>
              </a:rPr>
              <a:t>Lattice structure enables navigation and aggregation</a:t>
            </a:r>
          </a:p>
          <a:p>
            <a:r>
              <a:rPr lang="en-GB" sz="2000" dirty="0"/>
              <a:t>	E.g. of sale values at Country level</a:t>
            </a:r>
          </a:p>
          <a:p>
            <a:r>
              <a:rPr lang="en-GB" sz="2000" dirty="0"/>
              <a:t>	Rolling up the facts to Country category</a:t>
            </a:r>
          </a:p>
          <a:p>
            <a:endParaRPr lang="en-GB" sz="2000" dirty="0"/>
          </a:p>
          <a:p>
            <a:r>
              <a:rPr lang="en-GB" sz="2000" dirty="0"/>
              <a:t>DWHs enable </a:t>
            </a:r>
            <a:r>
              <a:rPr lang="en-GB" sz="2000" b="1" dirty="0">
                <a:solidFill>
                  <a:srgbClr val="0070C0"/>
                </a:solidFill>
              </a:rPr>
              <a:t>data integration</a:t>
            </a:r>
          </a:p>
          <a:p>
            <a:r>
              <a:rPr lang="en-GB" sz="2000" dirty="0"/>
              <a:t>	</a:t>
            </a:r>
            <a:r>
              <a:rPr lang="en-GB" sz="2000" b="1" dirty="0">
                <a:solidFill>
                  <a:srgbClr val="0070C0"/>
                </a:solidFill>
              </a:rPr>
              <a:t>A “cubic” view of data</a:t>
            </a:r>
          </a:p>
          <a:p>
            <a:endParaRPr lang="en-GB" sz="2000" dirty="0"/>
          </a:p>
          <a:p>
            <a:r>
              <a:rPr lang="en-GB" sz="2400" dirty="0">
                <a:solidFill>
                  <a:srgbClr val="FF0000"/>
                </a:solidFill>
              </a:rPr>
              <a:t>DWHs support multidimensional business understanding and decision making</a:t>
            </a:r>
          </a:p>
          <a:p>
            <a:r>
              <a:rPr lang="en-GB" sz="2400" dirty="0">
                <a:solidFill>
                  <a:srgbClr val="FF0000"/>
                </a:solidFill>
              </a:rPr>
              <a:t>	And exploratory analysis (operations: drill-down, roll-up, slice &amp; dice)</a:t>
            </a:r>
          </a:p>
          <a:p>
            <a:r>
              <a:rPr lang="en-GB" sz="2000" b="1" dirty="0">
                <a:solidFill>
                  <a:srgbClr val="0070C0"/>
                </a:solidFill>
              </a:rPr>
              <a:t>Hypothetical queries:</a:t>
            </a:r>
            <a:r>
              <a:rPr lang="en-GB" sz="2000" dirty="0"/>
              <a:t>     </a:t>
            </a:r>
            <a:r>
              <a:rPr lang="en-GB" sz="2000" b="1" dirty="0">
                <a:solidFill>
                  <a:srgbClr val="FF0000"/>
                </a:solidFill>
              </a:rPr>
              <a:t>“What if?”          </a:t>
            </a:r>
            <a:r>
              <a:rPr lang="en-GB" sz="2000" dirty="0"/>
              <a:t>(more later:  “causality”)</a:t>
            </a:r>
            <a:endParaRPr lang="en-FR" sz="2000" dirty="0"/>
          </a:p>
        </p:txBody>
      </p:sp>
      <p:pic>
        <p:nvPicPr>
          <p:cNvPr id="6" name="Picture 5" descr="A diagram of a product&#10;&#10;Description automatically generated">
            <a:extLst>
              <a:ext uri="{FF2B5EF4-FFF2-40B4-BE49-F238E27FC236}">
                <a16:creationId xmlns:a16="http://schemas.microsoft.com/office/drawing/2014/main" id="{C1090F7B-F0DC-1C4F-CCB3-15437A557095}"/>
              </a:ext>
            </a:extLst>
          </p:cNvPr>
          <p:cNvPicPr>
            <a:picLocks noChangeAspect="1"/>
          </p:cNvPicPr>
          <p:nvPr/>
        </p:nvPicPr>
        <p:blipFill>
          <a:blip r:embed="rId3"/>
          <a:stretch>
            <a:fillRect/>
          </a:stretch>
        </p:blipFill>
        <p:spPr>
          <a:xfrm>
            <a:off x="6910492" y="1364144"/>
            <a:ext cx="4813558" cy="2757281"/>
          </a:xfrm>
          <a:prstGeom prst="rect">
            <a:avLst/>
          </a:prstGeom>
        </p:spPr>
      </p:pic>
      <p:pic>
        <p:nvPicPr>
          <p:cNvPr id="8" name="Picture 7" descr="A diagram of a diagram of a cylinder&#10;&#10;Description automatically generated">
            <a:extLst>
              <a:ext uri="{FF2B5EF4-FFF2-40B4-BE49-F238E27FC236}">
                <a16:creationId xmlns:a16="http://schemas.microsoft.com/office/drawing/2014/main" id="{83C7ECF9-6966-92A5-ABD1-75E6AEEEEC86}"/>
              </a:ext>
            </a:extLst>
          </p:cNvPr>
          <p:cNvPicPr>
            <a:picLocks noChangeAspect="1"/>
          </p:cNvPicPr>
          <p:nvPr/>
        </p:nvPicPr>
        <p:blipFill>
          <a:blip r:embed="rId4"/>
          <a:stretch>
            <a:fillRect/>
          </a:stretch>
        </p:blipFill>
        <p:spPr>
          <a:xfrm>
            <a:off x="9666650" y="4121425"/>
            <a:ext cx="2057400" cy="1752600"/>
          </a:xfrm>
          <a:prstGeom prst="rect">
            <a:avLst/>
          </a:prstGeom>
        </p:spPr>
      </p:pic>
    </p:spTree>
    <p:extLst>
      <p:ext uri="{BB962C8B-B14F-4D97-AF65-F5344CB8AC3E}">
        <p14:creationId xmlns:p14="http://schemas.microsoft.com/office/powerpoint/2010/main" val="168488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02F3-87F2-6658-71C2-E4FE45BCC4F6}"/>
              </a:ext>
            </a:extLst>
          </p:cNvPr>
          <p:cNvSpPr>
            <a:spLocks noGrp="1"/>
          </p:cNvSpPr>
          <p:nvPr>
            <p:ph type="ctrTitle"/>
          </p:nvPr>
        </p:nvSpPr>
        <p:spPr/>
        <p:txBody>
          <a:bodyPr/>
          <a:lstStyle/>
          <a:p>
            <a:r>
              <a:rPr lang="en-CA" sz="3200" b="1" dirty="0"/>
              <a:t>2.  </a:t>
            </a:r>
            <a:r>
              <a:rPr lang="en-FR" sz="3200" b="1" dirty="0"/>
              <a:t>Data </a:t>
            </a:r>
            <a:r>
              <a:rPr lang="en-CA" sz="3200" b="1" dirty="0"/>
              <a:t>Q</a:t>
            </a:r>
            <a:r>
              <a:rPr lang="en-FR" sz="3200" b="1" dirty="0"/>
              <a:t>uality and </a:t>
            </a:r>
            <a:r>
              <a:rPr lang="en-CA" sz="3200" b="1" dirty="0"/>
              <a:t>C</a:t>
            </a:r>
            <a:r>
              <a:rPr lang="en-FR" sz="3200" b="1" dirty="0"/>
              <a:t>leaning</a:t>
            </a:r>
          </a:p>
        </p:txBody>
      </p:sp>
      <p:sp>
        <p:nvSpPr>
          <p:cNvPr id="3" name="Text Placeholder 2">
            <a:extLst>
              <a:ext uri="{FF2B5EF4-FFF2-40B4-BE49-F238E27FC236}">
                <a16:creationId xmlns:a16="http://schemas.microsoft.com/office/drawing/2014/main" id="{7711628D-AF05-0116-8044-4AC1D51A4E07}"/>
              </a:ext>
            </a:extLst>
          </p:cNvPr>
          <p:cNvSpPr>
            <a:spLocks noGrp="1"/>
          </p:cNvSpPr>
          <p:nvPr>
            <p:ph type="body" sz="quarter" idx="12"/>
          </p:nvPr>
        </p:nvSpPr>
        <p:spPr>
          <a:xfrm>
            <a:off x="838582" y="1510749"/>
            <a:ext cx="10460038" cy="4303642"/>
          </a:xfrm>
        </p:spPr>
        <p:txBody>
          <a:bodyPr/>
          <a:lstStyle/>
          <a:p>
            <a:pPr marL="285750" indent="-285750">
              <a:buFont typeface="Arial" panose="020B0604020202020204" pitchFamily="34" charset="0"/>
              <a:buChar char="•"/>
            </a:pPr>
            <a:r>
              <a:rPr lang="en-GB" sz="2500" dirty="0"/>
              <a:t>Quality data is crucial to make data-centered and data-based systems deliver useful and meaningful results</a:t>
            </a:r>
          </a:p>
          <a:p>
            <a:pPr marL="285750" indent="-285750">
              <a:buFont typeface="Arial" panose="020B0604020202020204" pitchFamily="34" charset="0"/>
              <a:buChar char="•"/>
            </a:pPr>
            <a:r>
              <a:rPr lang="en-GB" sz="2500" dirty="0"/>
              <a:t>Data quality assessment and data cleaning are among the most expensive and time-consuming activities</a:t>
            </a:r>
          </a:p>
          <a:p>
            <a:pPr marL="285750" indent="-285750">
              <a:buFont typeface="Arial" panose="020B0604020202020204" pitchFamily="34" charset="0"/>
              <a:buChar char="•"/>
            </a:pPr>
            <a:r>
              <a:rPr lang="en-GB" sz="2500" dirty="0"/>
              <a:t>...</a:t>
            </a:r>
          </a:p>
          <a:p>
            <a:pPr marL="285750" indent="-285750">
              <a:buFont typeface="Arial" panose="020B0604020202020204" pitchFamily="34" charset="0"/>
              <a:buChar char="•"/>
            </a:pPr>
            <a:r>
              <a:rPr lang="en-GB" sz="2500" dirty="0"/>
              <a:t>Data quality has multiple dimensions: completeness, consistency, accuracy, etc.</a:t>
            </a:r>
          </a:p>
          <a:p>
            <a:pPr marL="285750" indent="-285750">
              <a:buFont typeface="Arial" panose="020B0604020202020204" pitchFamily="34" charset="0"/>
              <a:buChar char="•"/>
            </a:pPr>
            <a:r>
              <a:rPr lang="en-GB" sz="2500" b="1" dirty="0">
                <a:solidFill>
                  <a:srgbClr val="0070C0"/>
                </a:solidFill>
              </a:rPr>
              <a:t>Data quality is context dependent</a:t>
            </a:r>
          </a:p>
          <a:p>
            <a:pPr marL="285750" indent="-285750">
              <a:buFont typeface="Arial" panose="020B0604020202020204" pitchFamily="34" charset="0"/>
              <a:buChar char="•"/>
            </a:pPr>
            <a:r>
              <a:rPr lang="en-GB" sz="2500" b="1" dirty="0">
                <a:solidFill>
                  <a:srgbClr val="0070C0"/>
                </a:solidFill>
              </a:rPr>
              <a:t>Models of context?                    </a:t>
            </a:r>
            <a:r>
              <a:rPr lang="en-GB" sz="2500" dirty="0"/>
              <a:t>Plenty of room for use of  AI techniques </a:t>
            </a:r>
          </a:p>
          <a:p>
            <a:pPr marL="285750" indent="-285750">
              <a:buFont typeface="Arial" panose="020B0604020202020204" pitchFamily="34" charset="0"/>
              <a:buChar char="•"/>
            </a:pPr>
            <a:r>
              <a:rPr lang="en-GB" sz="2500" dirty="0"/>
              <a:t>A couple of examples, for the gist:</a:t>
            </a:r>
            <a:endParaRPr lang="en-FR" sz="2500" dirty="0"/>
          </a:p>
        </p:txBody>
      </p:sp>
    </p:spTree>
    <p:extLst>
      <p:ext uri="{BB962C8B-B14F-4D97-AF65-F5344CB8AC3E}">
        <p14:creationId xmlns:p14="http://schemas.microsoft.com/office/powerpoint/2010/main" val="241125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D42A-C224-1BBD-1805-AE7837CACAEA}"/>
              </a:ext>
            </a:extLst>
          </p:cNvPr>
          <p:cNvSpPr>
            <a:spLocks noGrp="1"/>
          </p:cNvSpPr>
          <p:nvPr>
            <p:ph type="ctrTitle"/>
          </p:nvPr>
        </p:nvSpPr>
        <p:spPr/>
        <p:txBody>
          <a:bodyPr/>
          <a:lstStyle/>
          <a:p>
            <a:r>
              <a:rPr lang="en-FR" sz="3200" dirty="0"/>
              <a:t>Entity </a:t>
            </a:r>
            <a:r>
              <a:rPr lang="en-CA" sz="3200" dirty="0"/>
              <a:t>R</a:t>
            </a:r>
            <a:r>
              <a:rPr lang="en-FR" sz="3200" dirty="0"/>
              <a:t>esolution</a:t>
            </a:r>
          </a:p>
        </p:txBody>
      </p:sp>
      <p:sp>
        <p:nvSpPr>
          <p:cNvPr id="3" name="Text Placeholder 2">
            <a:extLst>
              <a:ext uri="{FF2B5EF4-FFF2-40B4-BE49-F238E27FC236}">
                <a16:creationId xmlns:a16="http://schemas.microsoft.com/office/drawing/2014/main" id="{26334C71-3A1D-A794-FFA9-F30EFE732E0C}"/>
              </a:ext>
            </a:extLst>
          </p:cNvPr>
          <p:cNvSpPr>
            <a:spLocks noGrp="1"/>
          </p:cNvSpPr>
          <p:nvPr>
            <p:ph type="body" sz="quarter" idx="12"/>
          </p:nvPr>
        </p:nvSpPr>
        <p:spPr/>
        <p:txBody>
          <a:bodyPr/>
          <a:lstStyle/>
          <a:p>
            <a:endParaRPr lang="en-GB" dirty="0"/>
          </a:p>
          <a:p>
            <a:endParaRPr lang="en-GB" dirty="0"/>
          </a:p>
          <a:p>
            <a:r>
              <a:rPr lang="en-GB" sz="2000" dirty="0"/>
              <a:t>The problem consists of:</a:t>
            </a:r>
          </a:p>
          <a:p>
            <a:pPr marL="285750" indent="-285750">
              <a:buFont typeface="Arial" panose="020B0604020202020204" pitchFamily="34" charset="0"/>
              <a:buChar char="•"/>
            </a:pPr>
            <a:r>
              <a:rPr lang="en-GB" sz="2000" b="1" dirty="0">
                <a:solidFill>
                  <a:srgbClr val="0070C0"/>
                </a:solidFill>
              </a:rPr>
              <a:t>Identifying duplicates</a:t>
            </a:r>
            <a:r>
              <a:rPr lang="en-GB" sz="2000" dirty="0"/>
              <a:t>, i.e. different representations of the same external entity</a:t>
            </a:r>
          </a:p>
          <a:p>
            <a:pPr marL="285750" indent="-285750">
              <a:buFont typeface="Arial" panose="020B0604020202020204" pitchFamily="34" charset="0"/>
              <a:buChar char="•"/>
            </a:pPr>
            <a:r>
              <a:rPr lang="en-GB" sz="2000" b="1" dirty="0">
                <a:solidFill>
                  <a:srgbClr val="0070C0"/>
                </a:solidFill>
              </a:rPr>
              <a:t>Merging them</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sz="2000" dirty="0"/>
              <a:t>A common and costly problem for which many techniques have been developed</a:t>
            </a:r>
          </a:p>
          <a:p>
            <a:pPr marL="285750" indent="-285750">
              <a:buFont typeface="Arial" panose="020B0604020202020204" pitchFamily="34" charset="0"/>
              <a:buChar char="•"/>
            </a:pPr>
            <a:r>
              <a:rPr lang="en-GB" sz="2000" dirty="0"/>
              <a:t>Many of them coming from AI                    </a:t>
            </a:r>
            <a:r>
              <a:rPr lang="en-GB" sz="2000" b="1" dirty="0">
                <a:solidFill>
                  <a:srgbClr val="0070C0"/>
                </a:solidFill>
              </a:rPr>
              <a:t>Learn automatically to identify duplicates!</a:t>
            </a:r>
            <a:endParaRPr lang="en-FR" sz="2000" b="1" dirty="0">
              <a:solidFill>
                <a:srgbClr val="0070C0"/>
              </a:solidFill>
            </a:endParaRPr>
          </a:p>
        </p:txBody>
      </p:sp>
      <p:sp>
        <p:nvSpPr>
          <p:cNvPr id="4" name="Text Placeholder 3">
            <a:extLst>
              <a:ext uri="{FF2B5EF4-FFF2-40B4-BE49-F238E27FC236}">
                <a16:creationId xmlns:a16="http://schemas.microsoft.com/office/drawing/2014/main" id="{0DBC5084-1267-800C-0DCE-4F32649C1DDA}"/>
              </a:ext>
            </a:extLst>
          </p:cNvPr>
          <p:cNvSpPr>
            <a:spLocks noGrp="1"/>
          </p:cNvSpPr>
          <p:nvPr>
            <p:ph type="body" sz="quarter" idx="13"/>
          </p:nvPr>
        </p:nvSpPr>
        <p:spPr/>
        <p:txBody>
          <a:bodyPr/>
          <a:lstStyle/>
          <a:p>
            <a:r>
              <a:rPr lang="en-CA" dirty="0"/>
              <a:t>      </a:t>
            </a:r>
            <a:r>
              <a:rPr lang="en-FR" dirty="0"/>
              <a:t>External objects represented as records of feature values</a:t>
            </a:r>
            <a:r>
              <a:rPr lang="en-CA" dirty="0"/>
              <a:t>:</a:t>
            </a:r>
            <a:endParaRPr lang="en-FR" dirty="0"/>
          </a:p>
        </p:txBody>
      </p:sp>
      <p:pic>
        <p:nvPicPr>
          <p:cNvPr id="6" name="Picture 5" descr="A white paper with red numbers and black text&#10;&#10;Description automatically generated">
            <a:extLst>
              <a:ext uri="{FF2B5EF4-FFF2-40B4-BE49-F238E27FC236}">
                <a16:creationId xmlns:a16="http://schemas.microsoft.com/office/drawing/2014/main" id="{4B96D7FA-D517-EF6D-02C7-3B39FBF2E2BF}"/>
              </a:ext>
            </a:extLst>
          </p:cNvPr>
          <p:cNvPicPr>
            <a:picLocks noChangeAspect="1"/>
          </p:cNvPicPr>
          <p:nvPr/>
        </p:nvPicPr>
        <p:blipFill>
          <a:blip r:embed="rId2"/>
          <a:stretch>
            <a:fillRect/>
          </a:stretch>
        </p:blipFill>
        <p:spPr>
          <a:xfrm>
            <a:off x="4028713" y="2017255"/>
            <a:ext cx="6819900" cy="1358900"/>
          </a:xfrm>
          <a:prstGeom prst="rect">
            <a:avLst/>
          </a:prstGeom>
        </p:spPr>
      </p:pic>
      <p:pic>
        <p:nvPicPr>
          <p:cNvPr id="10" name="Picture 9" descr="A white rectangular sign with black text and red numbers&#10;&#10;Description automatically generated">
            <a:extLst>
              <a:ext uri="{FF2B5EF4-FFF2-40B4-BE49-F238E27FC236}">
                <a16:creationId xmlns:a16="http://schemas.microsoft.com/office/drawing/2014/main" id="{FFC55233-0FDB-046E-F402-92F511D57D7C}"/>
              </a:ext>
            </a:extLst>
          </p:cNvPr>
          <p:cNvPicPr>
            <a:picLocks noChangeAspect="1"/>
          </p:cNvPicPr>
          <p:nvPr/>
        </p:nvPicPr>
        <p:blipFill>
          <a:blip r:embed="rId3"/>
          <a:stretch>
            <a:fillRect/>
          </a:stretch>
        </p:blipFill>
        <p:spPr>
          <a:xfrm>
            <a:off x="4041413" y="3783271"/>
            <a:ext cx="6807200" cy="1079500"/>
          </a:xfrm>
          <a:prstGeom prst="rect">
            <a:avLst/>
          </a:prstGeom>
        </p:spPr>
      </p:pic>
      <p:cxnSp>
        <p:nvCxnSpPr>
          <p:cNvPr id="7" name="Straight Arrow Connector 6">
            <a:extLst>
              <a:ext uri="{FF2B5EF4-FFF2-40B4-BE49-F238E27FC236}">
                <a16:creationId xmlns:a16="http://schemas.microsoft.com/office/drawing/2014/main" id="{C976DDE6-4A43-A8C1-0A78-F6E3D5BCDF93}"/>
              </a:ext>
            </a:extLst>
          </p:cNvPr>
          <p:cNvCxnSpPr/>
          <p:nvPr/>
        </p:nvCxnSpPr>
        <p:spPr>
          <a:xfrm>
            <a:off x="4606724" y="5532699"/>
            <a:ext cx="625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75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2C96DF-C94A-1D11-22B8-2A69D2697889}"/>
              </a:ext>
            </a:extLst>
          </p:cNvPr>
          <p:cNvSpPr>
            <a:spLocks noGrp="1"/>
          </p:cNvSpPr>
          <p:nvPr>
            <p:ph type="body" sz="quarter" idx="12"/>
          </p:nvPr>
        </p:nvSpPr>
        <p:spPr>
          <a:xfrm>
            <a:off x="838582" y="556591"/>
            <a:ext cx="10460038" cy="5565913"/>
          </a:xfrm>
        </p:spPr>
        <p:txBody>
          <a:bodyPr/>
          <a:lstStyle/>
          <a:p>
            <a:r>
              <a:rPr lang="en-CA" sz="2000" b="1" dirty="0">
                <a:solidFill>
                  <a:srgbClr val="0070C0"/>
                </a:solidFill>
              </a:rPr>
              <a:t>A</a:t>
            </a:r>
            <a:r>
              <a:rPr lang="en-FR" sz="2000" b="1" dirty="0">
                <a:solidFill>
                  <a:srgbClr val="0070C0"/>
                </a:solidFill>
              </a:rPr>
              <a:t> supervised ML-classifier</a:t>
            </a:r>
          </a:p>
          <a:p>
            <a:r>
              <a:rPr lang="en-FR" sz="2000" dirty="0"/>
              <a:t>Train one with </a:t>
            </a:r>
            <a:r>
              <a:rPr lang="en-FR" sz="2000" b="1" dirty="0">
                <a:solidFill>
                  <a:srgbClr val="0070C0"/>
                </a:solidFill>
              </a:rPr>
              <a:t>labeled data </a:t>
            </a:r>
            <a:r>
              <a:rPr lang="en-FR" sz="2000" dirty="0"/>
              <a:t>of the form</a:t>
            </a:r>
          </a:p>
          <a:p>
            <a:endParaRPr lang="en-FR" dirty="0"/>
          </a:p>
          <a:p>
            <a:endParaRPr lang="en-FR" dirty="0"/>
          </a:p>
          <a:p>
            <a:endParaRPr lang="en-CA" dirty="0"/>
          </a:p>
          <a:p>
            <a:r>
              <a:rPr lang="en-GB" sz="2000" dirty="0"/>
              <a:t>Pairs of records (of feature values) with labels indicating if they are duplicates or not</a:t>
            </a:r>
          </a:p>
          <a:p>
            <a:r>
              <a:rPr lang="en-GB" sz="2000" dirty="0"/>
              <a:t>Usually </a:t>
            </a:r>
            <a:r>
              <a:rPr lang="en-GB" sz="2000" b="1" dirty="0">
                <a:solidFill>
                  <a:srgbClr val="0070C0"/>
                </a:solidFill>
              </a:rPr>
              <a:t>numerically encoded </a:t>
            </a:r>
            <a:r>
              <a:rPr lang="en-GB" sz="2000" dirty="0"/>
              <a:t>to enable (number-based) ML-techniques</a:t>
            </a:r>
            <a:endParaRPr lang="en-FR" sz="2000" dirty="0"/>
          </a:p>
          <a:p>
            <a:r>
              <a:rPr lang="en-CA" sz="2000" dirty="0"/>
              <a:t>For example:</a:t>
            </a:r>
            <a:r>
              <a:rPr lang="en-CA" dirty="0"/>
              <a:t> </a:t>
            </a:r>
          </a:p>
          <a:p>
            <a:endParaRPr lang="en-FR" dirty="0"/>
          </a:p>
          <a:p>
            <a:pPr>
              <a:spcBef>
                <a:spcPts val="0"/>
              </a:spcBef>
            </a:pPr>
            <a:r>
              <a:rPr lang="en-GB" sz="2000" dirty="0"/>
              <a:t>Classifier to learn is    </a:t>
            </a:r>
            <a:r>
              <a:rPr lang="en-GB" sz="2000" b="1" dirty="0">
                <a:solidFill>
                  <a:srgbClr val="0070C0"/>
                </a:solidFill>
              </a:rPr>
              <a:t>separating plane    </a:t>
            </a:r>
          </a:p>
          <a:p>
            <a:pPr>
              <a:spcBef>
                <a:spcPts val="0"/>
              </a:spcBef>
            </a:pPr>
            <a:r>
              <a:rPr lang="en-GB" sz="2000" dirty="0"/>
              <a:t>   (in multiple-dimensions, a hyper-plane)</a:t>
            </a:r>
          </a:p>
          <a:p>
            <a:pPr>
              <a:spcBef>
                <a:spcPts val="0"/>
              </a:spcBef>
            </a:pPr>
            <a:endParaRPr lang="en-GB" sz="2000" dirty="0"/>
          </a:p>
          <a:p>
            <a:pPr>
              <a:spcBef>
                <a:spcPts val="0"/>
              </a:spcBef>
            </a:pPr>
            <a:r>
              <a:rPr lang="en-GB" sz="2000" dirty="0"/>
              <a:t>Possibly enhanced with additional domain knowledge, </a:t>
            </a:r>
          </a:p>
          <a:p>
            <a:pPr>
              <a:spcBef>
                <a:spcPts val="0"/>
              </a:spcBef>
            </a:pPr>
            <a:r>
              <a:rPr lang="en-GB" sz="2000" dirty="0"/>
              <a:t>e.g. ontologies, knowledge graphs, etc. (coming)</a:t>
            </a:r>
          </a:p>
          <a:p>
            <a:pPr>
              <a:spcBef>
                <a:spcPts val="0"/>
              </a:spcBef>
            </a:pPr>
            <a:endParaRPr lang="en-GB" sz="2000" dirty="0"/>
          </a:p>
          <a:p>
            <a:pPr>
              <a:spcBef>
                <a:spcPts val="0"/>
              </a:spcBef>
            </a:pPr>
            <a:r>
              <a:rPr lang="en-GB" sz="2000" dirty="0"/>
              <a:t>The latter also useful to </a:t>
            </a:r>
            <a:r>
              <a:rPr lang="en-GB" sz="2000" b="1" dirty="0">
                <a:solidFill>
                  <a:srgbClr val="0070C0"/>
                </a:solidFill>
              </a:rPr>
              <a:t>specify and do the merging</a:t>
            </a:r>
            <a:endParaRPr lang="en-FR" sz="2000" b="1" dirty="0">
              <a:solidFill>
                <a:srgbClr val="0070C0"/>
              </a:solidFill>
            </a:endParaRPr>
          </a:p>
        </p:txBody>
      </p:sp>
      <p:pic>
        <p:nvPicPr>
          <p:cNvPr id="6" name="Picture 5" descr="A blue and red text&#10;&#10;Description automatically generated">
            <a:extLst>
              <a:ext uri="{FF2B5EF4-FFF2-40B4-BE49-F238E27FC236}">
                <a16:creationId xmlns:a16="http://schemas.microsoft.com/office/drawing/2014/main" id="{11BF80C3-26B4-5325-479E-79176C55A81E}"/>
              </a:ext>
            </a:extLst>
          </p:cNvPr>
          <p:cNvPicPr>
            <a:picLocks noChangeAspect="1"/>
          </p:cNvPicPr>
          <p:nvPr/>
        </p:nvPicPr>
        <p:blipFill>
          <a:blip r:embed="rId2"/>
          <a:stretch>
            <a:fillRect/>
          </a:stretch>
        </p:blipFill>
        <p:spPr>
          <a:xfrm>
            <a:off x="5629074" y="1029804"/>
            <a:ext cx="4660900" cy="1244600"/>
          </a:xfrm>
          <a:prstGeom prst="rect">
            <a:avLst/>
          </a:prstGeom>
        </p:spPr>
      </p:pic>
      <p:pic>
        <p:nvPicPr>
          <p:cNvPr id="8" name="Picture 7">
            <a:extLst>
              <a:ext uri="{FF2B5EF4-FFF2-40B4-BE49-F238E27FC236}">
                <a16:creationId xmlns:a16="http://schemas.microsoft.com/office/drawing/2014/main" id="{E7377FB8-D28B-DCEE-03E2-E948DEC9D373}"/>
              </a:ext>
            </a:extLst>
          </p:cNvPr>
          <p:cNvPicPr>
            <a:picLocks noChangeAspect="1"/>
          </p:cNvPicPr>
          <p:nvPr/>
        </p:nvPicPr>
        <p:blipFill>
          <a:blip r:embed="rId3"/>
          <a:stretch>
            <a:fillRect/>
          </a:stretch>
        </p:blipFill>
        <p:spPr>
          <a:xfrm>
            <a:off x="2634766" y="3275635"/>
            <a:ext cx="7655207" cy="534365"/>
          </a:xfrm>
          <a:prstGeom prst="rect">
            <a:avLst/>
          </a:prstGeom>
        </p:spPr>
      </p:pic>
      <p:pic>
        <p:nvPicPr>
          <p:cNvPr id="10" name="Picture 9" descr="A line with numbers and symbols&#10;&#10;Description automatically generated with medium confidence">
            <a:extLst>
              <a:ext uri="{FF2B5EF4-FFF2-40B4-BE49-F238E27FC236}">
                <a16:creationId xmlns:a16="http://schemas.microsoft.com/office/drawing/2014/main" id="{71EBA39A-2661-1551-EBA7-C14E5EA5D772}"/>
              </a:ext>
            </a:extLst>
          </p:cNvPr>
          <p:cNvPicPr>
            <a:picLocks noChangeAspect="1"/>
          </p:cNvPicPr>
          <p:nvPr/>
        </p:nvPicPr>
        <p:blipFill>
          <a:blip r:embed="rId4"/>
          <a:stretch>
            <a:fillRect/>
          </a:stretch>
        </p:blipFill>
        <p:spPr>
          <a:xfrm>
            <a:off x="7052337" y="3900668"/>
            <a:ext cx="3657600" cy="1926585"/>
          </a:xfrm>
          <a:prstGeom prst="rect">
            <a:avLst/>
          </a:prstGeom>
        </p:spPr>
      </p:pic>
    </p:spTree>
    <p:extLst>
      <p:ext uri="{BB962C8B-B14F-4D97-AF65-F5344CB8AC3E}">
        <p14:creationId xmlns:p14="http://schemas.microsoft.com/office/powerpoint/2010/main" val="424256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5A4A-43FB-0F5A-466F-FD44C1857A42}"/>
              </a:ext>
            </a:extLst>
          </p:cNvPr>
          <p:cNvSpPr>
            <a:spLocks noGrp="1"/>
          </p:cNvSpPr>
          <p:nvPr>
            <p:ph type="ctrTitle"/>
          </p:nvPr>
        </p:nvSpPr>
        <p:spPr/>
        <p:txBody>
          <a:bodyPr/>
          <a:lstStyle/>
          <a:p>
            <a:r>
              <a:rPr lang="en-CA" b="1" u="sng" dirty="0"/>
              <a:t>I.  </a:t>
            </a:r>
            <a:r>
              <a:rPr lang="en-FR" b="1" u="sng" dirty="0"/>
              <a:t>AI in Business: What for?</a:t>
            </a:r>
          </a:p>
        </p:txBody>
      </p:sp>
      <p:sp>
        <p:nvSpPr>
          <p:cNvPr id="3" name="Text Placeholder 2">
            <a:extLst>
              <a:ext uri="{FF2B5EF4-FFF2-40B4-BE49-F238E27FC236}">
                <a16:creationId xmlns:a16="http://schemas.microsoft.com/office/drawing/2014/main" id="{E266939B-0148-770A-8360-A5086E151EBE}"/>
              </a:ext>
            </a:extLst>
          </p:cNvPr>
          <p:cNvSpPr>
            <a:spLocks noGrp="1"/>
          </p:cNvSpPr>
          <p:nvPr>
            <p:ph type="body" sz="quarter" idx="12"/>
          </p:nvPr>
        </p:nvSpPr>
        <p:spPr>
          <a:xfrm>
            <a:off x="838582" y="1484243"/>
            <a:ext cx="10460038" cy="4532244"/>
          </a:xfrm>
        </p:spPr>
        <p:txBody>
          <a:bodyPr/>
          <a:lstStyle/>
          <a:p>
            <a:r>
              <a:rPr lang="en-GB" sz="2200" dirty="0"/>
              <a:t>AI is relevant in business for several general reasons</a:t>
            </a:r>
          </a:p>
          <a:p>
            <a:pPr marL="285750" indent="-285750">
              <a:buFont typeface="Arial" panose="020B0604020202020204" pitchFamily="34" charset="0"/>
              <a:buChar char="•"/>
            </a:pPr>
            <a:r>
              <a:rPr lang="en-GB" sz="2200" dirty="0"/>
              <a:t>Enhance productivity </a:t>
            </a:r>
          </a:p>
          <a:p>
            <a:pPr marL="285750" indent="-285750">
              <a:buFont typeface="Arial" panose="020B0604020202020204" pitchFamily="34" charset="0"/>
              <a:buChar char="•"/>
            </a:pPr>
            <a:r>
              <a:rPr lang="en-GB" sz="2200" dirty="0"/>
              <a:t>Enhance sales</a:t>
            </a:r>
          </a:p>
          <a:p>
            <a:pPr marL="285750" indent="-285750">
              <a:buFont typeface="Arial" panose="020B0604020202020204" pitchFamily="34" charset="0"/>
              <a:buChar char="•"/>
            </a:pPr>
            <a:r>
              <a:rPr lang="en-GB" sz="2200" dirty="0"/>
              <a:t>Identify opportunities</a:t>
            </a:r>
          </a:p>
          <a:p>
            <a:pPr marL="285750" indent="-285750">
              <a:buFont typeface="Arial" panose="020B0604020202020204" pitchFamily="34" charset="0"/>
              <a:buChar char="•"/>
            </a:pPr>
            <a:r>
              <a:rPr lang="en-GB" sz="2200" dirty="0"/>
              <a:t>Reduce costs</a:t>
            </a:r>
          </a:p>
          <a:p>
            <a:pPr marL="285750" indent="-285750">
              <a:buFont typeface="Arial" panose="020B0604020202020204" pitchFamily="34" charset="0"/>
              <a:buChar char="•"/>
            </a:pPr>
            <a:r>
              <a:rPr lang="en-GB" sz="2200" dirty="0"/>
              <a:t>Manage risks</a:t>
            </a:r>
          </a:p>
          <a:p>
            <a:endParaRPr lang="en-GB" sz="2200" dirty="0"/>
          </a:p>
          <a:p>
            <a:r>
              <a:rPr lang="en-GB" sz="2200" dirty="0"/>
              <a:t>AI is also relevant in business larger ecosystem</a:t>
            </a:r>
          </a:p>
          <a:p>
            <a:pPr marL="285750" indent="-285750">
              <a:buFont typeface="Arial" panose="020B0604020202020204" pitchFamily="34" charset="0"/>
              <a:buChar char="•"/>
            </a:pPr>
            <a:r>
              <a:rPr lang="en-GB" sz="2200" dirty="0"/>
              <a:t>Finance</a:t>
            </a:r>
          </a:p>
          <a:p>
            <a:pPr marL="285750" indent="-285750">
              <a:buFont typeface="Arial" panose="020B0604020202020204" pitchFamily="34" charset="0"/>
              <a:buChar char="•"/>
            </a:pPr>
            <a:r>
              <a:rPr lang="en-GB" sz="2200" dirty="0"/>
              <a:t>Economics</a:t>
            </a:r>
          </a:p>
          <a:p>
            <a:pPr marL="285750" indent="-285750">
              <a:buFont typeface="Arial" panose="020B0604020202020204" pitchFamily="34" charset="0"/>
              <a:buChar char="•"/>
            </a:pPr>
            <a:r>
              <a:rPr lang="en-GB" sz="2200" dirty="0"/>
              <a:t>The specific business area</a:t>
            </a:r>
            <a:endParaRPr lang="en-FR" sz="2200" dirty="0"/>
          </a:p>
        </p:txBody>
      </p:sp>
    </p:spTree>
    <p:extLst>
      <p:ext uri="{BB962C8B-B14F-4D97-AF65-F5344CB8AC3E}">
        <p14:creationId xmlns:p14="http://schemas.microsoft.com/office/powerpoint/2010/main" val="60619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F02F-4304-C6D0-03E7-9BEEAF01E6D3}"/>
              </a:ext>
            </a:extLst>
          </p:cNvPr>
          <p:cNvSpPr>
            <a:spLocks noGrp="1"/>
          </p:cNvSpPr>
          <p:nvPr>
            <p:ph type="ctrTitle"/>
          </p:nvPr>
        </p:nvSpPr>
        <p:spPr/>
        <p:txBody>
          <a:bodyPr/>
          <a:lstStyle/>
          <a:p>
            <a:r>
              <a:rPr lang="en-FR" sz="3200" dirty="0"/>
              <a:t>Missing </a:t>
            </a:r>
            <a:r>
              <a:rPr lang="en-CA" sz="3200" dirty="0"/>
              <a:t>V</a:t>
            </a:r>
            <a:r>
              <a:rPr lang="en-FR" sz="3200" dirty="0"/>
              <a:t>alues</a:t>
            </a:r>
          </a:p>
        </p:txBody>
      </p:sp>
      <p:sp>
        <p:nvSpPr>
          <p:cNvPr id="3" name="Text Placeholder 2">
            <a:extLst>
              <a:ext uri="{FF2B5EF4-FFF2-40B4-BE49-F238E27FC236}">
                <a16:creationId xmlns:a16="http://schemas.microsoft.com/office/drawing/2014/main" id="{DD7C94E3-A557-6781-9419-D24852127B43}"/>
              </a:ext>
            </a:extLst>
          </p:cNvPr>
          <p:cNvSpPr>
            <a:spLocks noGrp="1"/>
          </p:cNvSpPr>
          <p:nvPr>
            <p:ph type="body" sz="quarter" idx="12"/>
          </p:nvPr>
        </p:nvSpPr>
        <p:spPr>
          <a:xfrm>
            <a:off x="838200" y="2027527"/>
            <a:ext cx="10460038" cy="3558629"/>
          </a:xfrm>
        </p:spPr>
        <p:txBody>
          <a:bodyPr/>
          <a:lstStyle/>
          <a:p>
            <a:r>
              <a:rPr lang="en-GB" sz="2000" dirty="0"/>
              <a:t>What to do?</a:t>
            </a:r>
          </a:p>
          <a:p>
            <a:r>
              <a:rPr lang="en-GB" sz="2000" dirty="0"/>
              <a:t>	Different ways, all with problems and limitations</a:t>
            </a:r>
          </a:p>
          <a:p>
            <a:r>
              <a:rPr lang="en-GB" sz="2000" dirty="0"/>
              <a:t>	Record Deletion: data and information loss, bias creation</a:t>
            </a:r>
          </a:p>
          <a:p>
            <a:r>
              <a:rPr lang="en-GB" sz="2000" dirty="0"/>
              <a:t>	Imputation:    Fill-in for MVs                                  How?           </a:t>
            </a:r>
            <a:r>
              <a:rPr lang="en-GB" sz="2000" b="1" dirty="0">
                <a:solidFill>
                  <a:srgbClr val="FF0000"/>
                </a:solidFill>
              </a:rPr>
              <a:t>Mary, Income:  </a:t>
            </a:r>
            <a:r>
              <a:rPr lang="en-GB" sz="2000" b="1" dirty="0" err="1">
                <a:solidFill>
                  <a:srgbClr val="FF0000"/>
                </a:solidFill>
              </a:rPr>
              <a:t>na</a:t>
            </a:r>
            <a:r>
              <a:rPr lang="en-GB" sz="2000" b="1" dirty="0">
                <a:solidFill>
                  <a:srgbClr val="FF0000"/>
                </a:solidFill>
              </a:rPr>
              <a:t>  </a:t>
            </a:r>
            <a:r>
              <a:rPr lang="en-GB" sz="2000" b="1" dirty="0">
                <a:solidFill>
                  <a:srgbClr val="FF0000"/>
                </a:solidFill>
                <a:sym typeface="Wingdings" panose="05000000000000000000" pitchFamily="2" charset="2"/>
              </a:rPr>
              <a:t>  200 ???</a:t>
            </a:r>
            <a:endParaRPr lang="en-GB" sz="2000" b="1" dirty="0">
              <a:solidFill>
                <a:srgbClr val="FF0000"/>
              </a:solidFill>
            </a:endParaRPr>
          </a:p>
          <a:p>
            <a:r>
              <a:rPr lang="en-GB" sz="2000" b="1" dirty="0">
                <a:solidFill>
                  <a:srgbClr val="0070C0"/>
                </a:solidFill>
              </a:rPr>
              <a:t>How are there MVs?:       Missingness Mechanisms (MMs)</a:t>
            </a:r>
          </a:p>
          <a:p>
            <a:r>
              <a:rPr lang="en-GB" sz="2000" dirty="0"/>
              <a:t>   E.g. missing completely at random, missing at random (but depending on observed variables), etc.</a:t>
            </a:r>
          </a:p>
          <a:p>
            <a:r>
              <a:rPr lang="en-GB" sz="2000" b="1" dirty="0">
                <a:solidFill>
                  <a:srgbClr val="0070C0"/>
                </a:solidFill>
              </a:rPr>
              <a:t>Why:</a:t>
            </a:r>
            <a:r>
              <a:rPr lang="en-GB" sz="2000" dirty="0"/>
              <a:t>      </a:t>
            </a:r>
            <a:r>
              <a:rPr lang="en-GB" sz="2000" b="1" dirty="0"/>
              <a:t>Causes for MVs    </a:t>
            </a:r>
            <a:r>
              <a:rPr lang="en-GB" sz="2000" dirty="0"/>
              <a:t>(as investigated in AI)</a:t>
            </a:r>
          </a:p>
          <a:p>
            <a:r>
              <a:rPr lang="en-GB" sz="2000" dirty="0"/>
              <a:t>	Possibly people with high income tend not to report it</a:t>
            </a:r>
          </a:p>
          <a:p>
            <a:r>
              <a:rPr lang="en-GB" sz="2000" dirty="0"/>
              <a:t>	Possibly unmarried people tend not to report children, etc.</a:t>
            </a:r>
          </a:p>
          <a:p>
            <a:r>
              <a:rPr lang="en-GB" sz="2000" b="1" dirty="0">
                <a:solidFill>
                  <a:srgbClr val="0070C0"/>
                </a:solidFill>
              </a:rPr>
              <a:t>MMs and causality help make estimations and inferences with MVs     </a:t>
            </a:r>
            <a:r>
              <a:rPr lang="en-GB" sz="2000" b="1" dirty="0">
                <a:solidFill>
                  <a:srgbClr val="0070C0"/>
                </a:solidFill>
                <a:sym typeface="Wingdings" panose="05000000000000000000" pitchFamily="2" charset="2"/>
              </a:rPr>
              <a:t>   </a:t>
            </a:r>
            <a:r>
              <a:rPr lang="en-GB" sz="2000" b="1" dirty="0">
                <a:solidFill>
                  <a:srgbClr val="FF0000"/>
                </a:solidFill>
              </a:rPr>
              <a:t>AI techniques! </a:t>
            </a:r>
            <a:endParaRPr lang="en-FR" sz="2000" b="1" dirty="0">
              <a:solidFill>
                <a:srgbClr val="FF0000"/>
              </a:solidFill>
            </a:endParaRPr>
          </a:p>
        </p:txBody>
      </p:sp>
      <p:sp>
        <p:nvSpPr>
          <p:cNvPr id="4" name="Text Placeholder 3">
            <a:extLst>
              <a:ext uri="{FF2B5EF4-FFF2-40B4-BE49-F238E27FC236}">
                <a16:creationId xmlns:a16="http://schemas.microsoft.com/office/drawing/2014/main" id="{3DF57330-51BB-5630-E8D5-74E937BFE355}"/>
              </a:ext>
            </a:extLst>
          </p:cNvPr>
          <p:cNvSpPr>
            <a:spLocks noGrp="1"/>
          </p:cNvSpPr>
          <p:nvPr>
            <p:ph type="body" sz="quarter" idx="13"/>
          </p:nvPr>
        </p:nvSpPr>
        <p:spPr/>
        <p:txBody>
          <a:bodyPr/>
          <a:lstStyle/>
          <a:p>
            <a:r>
              <a:rPr lang="en-FR" dirty="0"/>
              <a:t>Think of census-like data</a:t>
            </a:r>
          </a:p>
        </p:txBody>
      </p:sp>
      <p:pic>
        <p:nvPicPr>
          <p:cNvPr id="6" name="Picture 5" descr="A white and blue table with blue text&#10;&#10;Description automatically generated">
            <a:extLst>
              <a:ext uri="{FF2B5EF4-FFF2-40B4-BE49-F238E27FC236}">
                <a16:creationId xmlns:a16="http://schemas.microsoft.com/office/drawing/2014/main" id="{09640325-C4F2-B07E-FCC0-4521FBEF8445}"/>
              </a:ext>
            </a:extLst>
          </p:cNvPr>
          <p:cNvPicPr>
            <a:picLocks noChangeAspect="1"/>
          </p:cNvPicPr>
          <p:nvPr/>
        </p:nvPicPr>
        <p:blipFill>
          <a:blip r:embed="rId2"/>
          <a:stretch>
            <a:fillRect/>
          </a:stretch>
        </p:blipFill>
        <p:spPr>
          <a:xfrm>
            <a:off x="4281076" y="828041"/>
            <a:ext cx="7350035" cy="1564195"/>
          </a:xfrm>
          <a:prstGeom prst="rect">
            <a:avLst/>
          </a:prstGeom>
        </p:spPr>
      </p:pic>
    </p:spTree>
    <p:extLst>
      <p:ext uri="{BB962C8B-B14F-4D97-AF65-F5344CB8AC3E}">
        <p14:creationId xmlns:p14="http://schemas.microsoft.com/office/powerpoint/2010/main" val="245576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B397-30B1-962A-9F66-6A100CD9D32C}"/>
              </a:ext>
            </a:extLst>
          </p:cNvPr>
          <p:cNvSpPr>
            <a:spLocks noGrp="1"/>
          </p:cNvSpPr>
          <p:nvPr>
            <p:ph type="ctrTitle"/>
          </p:nvPr>
        </p:nvSpPr>
        <p:spPr/>
        <p:txBody>
          <a:bodyPr/>
          <a:lstStyle/>
          <a:p>
            <a:r>
              <a:rPr lang="en-CA" sz="3200" b="1" dirty="0"/>
              <a:t>3.  </a:t>
            </a:r>
            <a:r>
              <a:rPr lang="en-FR" sz="3200" b="1" dirty="0"/>
              <a:t>Data </a:t>
            </a:r>
            <a:r>
              <a:rPr lang="en-CA" sz="3200" b="1" dirty="0"/>
              <a:t>M</a:t>
            </a:r>
            <a:r>
              <a:rPr lang="en-FR" sz="3200" b="1" dirty="0"/>
              <a:t>ining</a:t>
            </a:r>
          </a:p>
        </p:txBody>
      </p:sp>
      <p:sp>
        <p:nvSpPr>
          <p:cNvPr id="3" name="Text Placeholder 2">
            <a:extLst>
              <a:ext uri="{FF2B5EF4-FFF2-40B4-BE49-F238E27FC236}">
                <a16:creationId xmlns:a16="http://schemas.microsoft.com/office/drawing/2014/main" id="{8996C096-4A8C-993E-A506-47DEA5086640}"/>
              </a:ext>
            </a:extLst>
          </p:cNvPr>
          <p:cNvSpPr>
            <a:spLocks noGrp="1"/>
          </p:cNvSpPr>
          <p:nvPr>
            <p:ph type="body" sz="quarter" idx="12"/>
          </p:nvPr>
        </p:nvSpPr>
        <p:spPr>
          <a:xfrm>
            <a:off x="838582" y="1470991"/>
            <a:ext cx="10460038" cy="4713963"/>
          </a:xfrm>
        </p:spPr>
        <p:txBody>
          <a:bodyPr/>
          <a:lstStyle/>
          <a:p>
            <a:r>
              <a:rPr lang="en-GB" sz="2000" b="1" dirty="0">
                <a:solidFill>
                  <a:srgbClr val="0070C0"/>
                </a:solidFill>
              </a:rPr>
              <a:t>Common task: Discovering Association Rules</a:t>
            </a:r>
          </a:p>
          <a:p>
            <a:r>
              <a:rPr lang="en-GB" sz="2000" dirty="0"/>
              <a:t>	Typical example:</a:t>
            </a:r>
          </a:p>
          <a:p>
            <a:r>
              <a:rPr lang="en-GB" sz="2000" dirty="0"/>
              <a:t>	“Beers and diapers tend to be bought together”</a:t>
            </a:r>
          </a:p>
          <a:p>
            <a:r>
              <a:rPr lang="en-GB" sz="2000" dirty="0"/>
              <a:t>If true (as supported by evidence):   proactively place beer close to diapers in a supermarket</a:t>
            </a:r>
          </a:p>
          <a:p>
            <a:r>
              <a:rPr lang="en-GB" sz="2000" dirty="0"/>
              <a:t>	Evidence:   Data!     (and the way it is used/processed)</a:t>
            </a:r>
          </a:p>
          <a:p>
            <a:r>
              <a:rPr lang="en-GB" sz="2000" dirty="0"/>
              <a:t>Discover rules of the form:</a:t>
            </a:r>
          </a:p>
          <a:p>
            <a:r>
              <a:rPr lang="en-GB" sz="2000" dirty="0"/>
              <a:t>	</a:t>
            </a:r>
            <a:r>
              <a:rPr lang="en-GB" sz="2000" b="1" dirty="0">
                <a:solidFill>
                  <a:srgbClr val="FF0000"/>
                </a:solidFill>
              </a:rPr>
              <a:t>Set 1 of Items  =&gt;  Set 2 of Items                </a:t>
            </a:r>
            <a:r>
              <a:rPr lang="en-GB" sz="2000" dirty="0"/>
              <a:t>(not logical implication)</a:t>
            </a:r>
          </a:p>
          <a:p>
            <a:r>
              <a:rPr lang="en-GB" sz="2000" dirty="0"/>
              <a:t>	Read:  </a:t>
            </a:r>
            <a:r>
              <a:rPr lang="en-GB" sz="2000" dirty="0">
                <a:solidFill>
                  <a:srgbClr val="0070C0"/>
                </a:solidFill>
              </a:rPr>
              <a:t>“Every time the items in Set 1 are bought, we also find those in Set 2”</a:t>
            </a:r>
          </a:p>
          <a:p>
            <a:r>
              <a:rPr lang="en-GB" sz="2000" dirty="0"/>
              <a:t>				(with high </a:t>
            </a:r>
            <a:r>
              <a:rPr lang="en-GB" sz="2000" b="1" dirty="0">
                <a:solidFill>
                  <a:srgbClr val="0070C0"/>
                </a:solidFill>
              </a:rPr>
              <a:t>pre-specified confidence and support</a:t>
            </a:r>
            <a:r>
              <a:rPr lang="en-GB" sz="2000" dirty="0"/>
              <a:t>)</a:t>
            </a:r>
          </a:p>
          <a:p>
            <a:endParaRPr lang="en-GB" sz="2000" dirty="0"/>
          </a:p>
          <a:p>
            <a:r>
              <a:rPr lang="en-GB" sz="2000" dirty="0"/>
              <a:t>For example:      </a:t>
            </a:r>
            <a:r>
              <a:rPr lang="en-GB" sz="2000" b="1" dirty="0">
                <a:solidFill>
                  <a:srgbClr val="FF0000"/>
                </a:solidFill>
              </a:rPr>
              <a:t>{diapers}  =&gt;  {beer}      </a:t>
            </a:r>
            <a:r>
              <a:rPr lang="en-GB" sz="2000" dirty="0"/>
              <a:t>or   </a:t>
            </a:r>
            <a:r>
              <a:rPr lang="en-GB" sz="2000" b="1" dirty="0">
                <a:solidFill>
                  <a:srgbClr val="FF0000"/>
                </a:solidFill>
              </a:rPr>
              <a:t>{BBQ sauce, coal, beer}  =&gt;  {meat}</a:t>
            </a:r>
            <a:endParaRPr lang="en-FR" sz="2000" b="1" dirty="0">
              <a:solidFill>
                <a:srgbClr val="FF0000"/>
              </a:solidFill>
            </a:endParaRPr>
          </a:p>
        </p:txBody>
      </p:sp>
      <p:pic>
        <p:nvPicPr>
          <p:cNvPr id="6" name="Picture 5" descr="A glass of beer next to a package of diapers&#10;&#10;Description automatically generated">
            <a:extLst>
              <a:ext uri="{FF2B5EF4-FFF2-40B4-BE49-F238E27FC236}">
                <a16:creationId xmlns:a16="http://schemas.microsoft.com/office/drawing/2014/main" id="{5096C21C-6F9E-1320-2DBA-D6488FC77D2C}"/>
              </a:ext>
            </a:extLst>
          </p:cNvPr>
          <p:cNvPicPr>
            <a:picLocks noChangeAspect="1"/>
          </p:cNvPicPr>
          <p:nvPr/>
        </p:nvPicPr>
        <p:blipFill>
          <a:blip r:embed="rId2"/>
          <a:stretch>
            <a:fillRect/>
          </a:stretch>
        </p:blipFill>
        <p:spPr>
          <a:xfrm>
            <a:off x="7555633" y="1019695"/>
            <a:ext cx="2716144" cy="1595076"/>
          </a:xfrm>
          <a:prstGeom prst="rect">
            <a:avLst/>
          </a:prstGeom>
        </p:spPr>
      </p:pic>
    </p:spTree>
    <p:extLst>
      <p:ext uri="{BB962C8B-B14F-4D97-AF65-F5344CB8AC3E}">
        <p14:creationId xmlns:p14="http://schemas.microsoft.com/office/powerpoint/2010/main" val="268092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DE0FD1-87C0-7FEF-367F-482689835720}"/>
              </a:ext>
            </a:extLst>
          </p:cNvPr>
          <p:cNvSpPr>
            <a:spLocks noGrp="1"/>
          </p:cNvSpPr>
          <p:nvPr>
            <p:ph type="body" sz="quarter" idx="12"/>
          </p:nvPr>
        </p:nvSpPr>
        <p:spPr>
          <a:xfrm>
            <a:off x="865981" y="905046"/>
            <a:ext cx="10460038" cy="5536517"/>
          </a:xfrm>
        </p:spPr>
        <p:txBody>
          <a:bodyPr/>
          <a:lstStyle/>
          <a:p>
            <a:r>
              <a:rPr lang="en-GB" sz="2000" dirty="0"/>
              <a:t>There are algorithms for association rule discovery</a:t>
            </a:r>
          </a:p>
          <a:p>
            <a:r>
              <a:rPr lang="en-GB" sz="2000" dirty="0"/>
              <a:t>Association rules can be used to </a:t>
            </a:r>
            <a:r>
              <a:rPr lang="en-GB" sz="2000" b="1" dirty="0">
                <a:solidFill>
                  <a:srgbClr val="0070C0"/>
                </a:solidFill>
              </a:rPr>
              <a:t>detect buying patterns   … </a:t>
            </a:r>
            <a:r>
              <a:rPr lang="en-GB" sz="2000" dirty="0"/>
              <a:t>and exploit them</a:t>
            </a:r>
          </a:p>
          <a:p>
            <a:endParaRPr lang="en-GB" sz="2000" dirty="0"/>
          </a:p>
          <a:p>
            <a:r>
              <a:rPr lang="en-GB" sz="2000" dirty="0"/>
              <a:t>They can be used as a </a:t>
            </a:r>
            <a:r>
              <a:rPr lang="en-GB" sz="2000" b="1" dirty="0">
                <a:solidFill>
                  <a:srgbClr val="0070C0"/>
                </a:solidFill>
              </a:rPr>
              <a:t>basis for recommendations</a:t>
            </a:r>
            <a:r>
              <a:rPr lang="en-GB" sz="2000" dirty="0"/>
              <a:t>, as those from Amazon, Google, etc.</a:t>
            </a:r>
          </a:p>
          <a:p>
            <a:r>
              <a:rPr lang="en-GB" sz="2000" dirty="0"/>
              <a:t>      They can be enhanced with more sophisticated methods, e.g. personal profiles (coming ...)</a:t>
            </a:r>
          </a:p>
          <a:p>
            <a:endParaRPr lang="en-GB" sz="2000" dirty="0"/>
          </a:p>
          <a:p>
            <a:r>
              <a:rPr lang="en-GB" sz="2000" b="1" dirty="0">
                <a:solidFill>
                  <a:srgbClr val="0070C0"/>
                </a:solidFill>
              </a:rPr>
              <a:t>Association rules do not necessarily capture causal relations</a:t>
            </a:r>
          </a:p>
          <a:p>
            <a:r>
              <a:rPr lang="en-GB" sz="2000" dirty="0"/>
              <a:t>     But only things that tend to happen together</a:t>
            </a:r>
          </a:p>
          <a:p>
            <a:r>
              <a:rPr lang="en-GB" sz="2000" dirty="0"/>
              <a:t>		Buying diapers does not cause buying beer</a:t>
            </a:r>
          </a:p>
          <a:p>
            <a:r>
              <a:rPr lang="en-GB" sz="2000" dirty="0"/>
              <a:t>		Buying beer does not cause buying diapers      </a:t>
            </a:r>
            <a:r>
              <a:rPr lang="en-GB" dirty="0"/>
              <a:t>(maybe when you are old ...)</a:t>
            </a:r>
          </a:p>
          <a:p>
            <a:endParaRPr lang="en-GB" sz="2000" dirty="0">
              <a:solidFill>
                <a:srgbClr val="FF0000"/>
              </a:solidFill>
            </a:endParaRPr>
          </a:p>
          <a:p>
            <a:r>
              <a:rPr lang="en-GB" sz="2400" b="1" dirty="0">
                <a:solidFill>
                  <a:srgbClr val="FF0000"/>
                </a:solidFill>
              </a:rPr>
              <a:t>AI is having a huge impact on Business Intelligence; with much more yet to come </a:t>
            </a:r>
            <a:endParaRPr lang="en-FR" sz="2400" b="1" dirty="0">
              <a:solidFill>
                <a:srgbClr val="FF0000"/>
              </a:solidFill>
            </a:endParaRPr>
          </a:p>
        </p:txBody>
      </p:sp>
    </p:spTree>
    <p:extLst>
      <p:ext uri="{BB962C8B-B14F-4D97-AF65-F5344CB8AC3E}">
        <p14:creationId xmlns:p14="http://schemas.microsoft.com/office/powerpoint/2010/main" val="301000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AC74-AEF9-62D7-D909-1F0702421D3B}"/>
              </a:ext>
            </a:extLst>
          </p:cNvPr>
          <p:cNvSpPr>
            <a:spLocks noGrp="1"/>
          </p:cNvSpPr>
          <p:nvPr>
            <p:ph type="ctrTitle"/>
          </p:nvPr>
        </p:nvSpPr>
        <p:spPr/>
        <p:txBody>
          <a:bodyPr/>
          <a:lstStyle/>
          <a:p>
            <a:r>
              <a:rPr lang="en-CA" b="1" u="sng" dirty="0"/>
              <a:t>IV. </a:t>
            </a:r>
            <a:r>
              <a:rPr lang="en-FR" b="1" u="sng" dirty="0"/>
              <a:t>Some Relevant </a:t>
            </a:r>
            <a:r>
              <a:rPr lang="en-CA" b="1" u="sng" dirty="0"/>
              <a:t>A</a:t>
            </a:r>
            <a:r>
              <a:rPr lang="en-FR" b="1" u="sng" dirty="0"/>
              <a:t>reas of AI for Business</a:t>
            </a:r>
          </a:p>
        </p:txBody>
      </p:sp>
      <p:sp>
        <p:nvSpPr>
          <p:cNvPr id="3" name="Text Placeholder 2">
            <a:extLst>
              <a:ext uri="{FF2B5EF4-FFF2-40B4-BE49-F238E27FC236}">
                <a16:creationId xmlns:a16="http://schemas.microsoft.com/office/drawing/2014/main" id="{32B1A7AA-515E-8EC0-9E31-0CC4D070208B}"/>
              </a:ext>
            </a:extLst>
          </p:cNvPr>
          <p:cNvSpPr>
            <a:spLocks noGrp="1"/>
          </p:cNvSpPr>
          <p:nvPr>
            <p:ph type="body" sz="quarter" idx="12"/>
          </p:nvPr>
        </p:nvSpPr>
        <p:spPr>
          <a:xfrm>
            <a:off x="822767" y="1792773"/>
            <a:ext cx="10460038" cy="3558629"/>
          </a:xfrm>
        </p:spPr>
        <p:txBody>
          <a:bodyPr/>
          <a:lstStyle/>
          <a:p>
            <a:pPr marL="457200" indent="-457200">
              <a:buFont typeface="Arial" panose="020B0604020202020204" pitchFamily="34" charset="0"/>
              <a:buChar char="•"/>
            </a:pPr>
            <a:r>
              <a:rPr lang="en-GB" sz="3000" dirty="0"/>
              <a:t>ML for Prediction, Classification, Decision Making</a:t>
            </a:r>
          </a:p>
          <a:p>
            <a:pPr marL="457200" indent="-457200">
              <a:buFont typeface="Arial" panose="020B0604020202020204" pitchFamily="34" charset="0"/>
              <a:buChar char="•"/>
            </a:pPr>
            <a:endParaRPr lang="en-GB" sz="3000" dirty="0"/>
          </a:p>
          <a:p>
            <a:pPr marL="457200" indent="-457200">
              <a:buFont typeface="Arial" panose="020B0604020202020204" pitchFamily="34" charset="0"/>
              <a:buChar char="•"/>
            </a:pPr>
            <a:r>
              <a:rPr lang="en-GB" sz="3000" dirty="0"/>
              <a:t>Causality</a:t>
            </a:r>
          </a:p>
          <a:p>
            <a:pPr marL="457200" indent="-457200">
              <a:buFont typeface="Arial" panose="020B0604020202020204" pitchFamily="34" charset="0"/>
              <a:buChar char="•"/>
            </a:pPr>
            <a:endParaRPr lang="en-GB" sz="3000" dirty="0"/>
          </a:p>
          <a:p>
            <a:pPr marL="457200" indent="-457200">
              <a:buFont typeface="Arial" panose="020B0604020202020204" pitchFamily="34" charset="0"/>
              <a:buChar char="•"/>
            </a:pPr>
            <a:r>
              <a:rPr lang="en-GB" sz="3000" dirty="0"/>
              <a:t>Explainable AI</a:t>
            </a:r>
          </a:p>
          <a:p>
            <a:pPr marL="457200" indent="-457200">
              <a:buFont typeface="Arial" panose="020B0604020202020204" pitchFamily="34" charset="0"/>
              <a:buChar char="•"/>
            </a:pPr>
            <a:endParaRPr lang="en-GB" sz="3000" dirty="0"/>
          </a:p>
          <a:p>
            <a:pPr marL="457200" indent="-457200">
              <a:buFont typeface="Arial" panose="020B0604020202020204" pitchFamily="34" charset="0"/>
              <a:buChar char="•"/>
            </a:pPr>
            <a:r>
              <a:rPr lang="en-GB" sz="3000" dirty="0"/>
              <a:t>Ontologies and Knowledge Graphs</a:t>
            </a:r>
            <a:endParaRPr lang="en-FR" sz="3000" dirty="0"/>
          </a:p>
        </p:txBody>
      </p:sp>
    </p:spTree>
    <p:extLst>
      <p:ext uri="{BB962C8B-B14F-4D97-AF65-F5344CB8AC3E}">
        <p14:creationId xmlns:p14="http://schemas.microsoft.com/office/powerpoint/2010/main" val="9003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71D0-82C5-9FB3-8C04-A532E85CD23C}"/>
              </a:ext>
            </a:extLst>
          </p:cNvPr>
          <p:cNvSpPr>
            <a:spLocks noGrp="1"/>
          </p:cNvSpPr>
          <p:nvPr>
            <p:ph type="ctrTitle"/>
          </p:nvPr>
        </p:nvSpPr>
        <p:spPr/>
        <p:txBody>
          <a:bodyPr/>
          <a:lstStyle/>
          <a:p>
            <a:r>
              <a:rPr lang="en-CA" sz="3200" b="1" dirty="0"/>
              <a:t>1. </a:t>
            </a:r>
            <a:r>
              <a:rPr lang="en-FR" sz="3200" b="1" dirty="0"/>
              <a:t>ML for </a:t>
            </a:r>
            <a:r>
              <a:rPr lang="en-CA" sz="3200" b="1" dirty="0"/>
              <a:t>P</a:t>
            </a:r>
            <a:r>
              <a:rPr lang="en-FR" sz="3200" b="1" dirty="0"/>
              <a:t>rediction, </a:t>
            </a:r>
            <a:r>
              <a:rPr lang="en-CA" sz="3200" b="1" dirty="0"/>
              <a:t>D</a:t>
            </a:r>
            <a:r>
              <a:rPr lang="en-FR" sz="3200" b="1" dirty="0"/>
              <a:t>ecision </a:t>
            </a:r>
            <a:r>
              <a:rPr lang="en-CA" sz="3200" b="1" dirty="0"/>
              <a:t>M</a:t>
            </a:r>
            <a:r>
              <a:rPr lang="en-FR" sz="3200" b="1" dirty="0"/>
              <a:t>aking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BD48079-9CB6-E0D3-F131-F9D51DF6AEF5}"/>
                  </a:ext>
                </a:extLst>
              </p:cNvPr>
              <p:cNvSpPr>
                <a:spLocks noGrp="1"/>
              </p:cNvSpPr>
              <p:nvPr>
                <p:ph type="body" sz="quarter" idx="12"/>
              </p:nvPr>
            </p:nvSpPr>
            <p:spPr>
              <a:xfrm>
                <a:off x="838582" y="2255761"/>
                <a:ext cx="7046461" cy="3924988"/>
              </a:xfrm>
            </p:spPr>
            <p:txBody>
              <a:bodyPr/>
              <a:lstStyle/>
              <a:p>
                <a:r>
                  <a:rPr lang="en-FR" sz="2000" dirty="0"/>
                  <a:t>Create/use model of </a:t>
                </a:r>
                <a:r>
                  <a:rPr lang="en-CA" sz="2000" dirty="0"/>
                  <a:t>customer </a:t>
                </a:r>
                <a:r>
                  <a:rPr lang="en-FR" sz="2000" dirty="0"/>
                  <a:t>behavior</a:t>
                </a:r>
              </a:p>
              <a:p>
                <a:r>
                  <a:rPr lang="en-CA" sz="2000" dirty="0"/>
                  <a:t>    </a:t>
                </a:r>
                <a:r>
                  <a:rPr lang="en-FR" sz="2000" dirty="0"/>
                  <a:t>Recall the </a:t>
                </a:r>
                <a:r>
                  <a:rPr lang="en-FR" sz="2000" b="1" dirty="0">
                    <a:solidFill>
                      <a:srgbClr val="0070C0"/>
                    </a:solidFill>
                  </a:rPr>
                  <a:t>linear regression model </a:t>
                </a:r>
                <a:r>
                  <a:rPr lang="en-FR" sz="2000" dirty="0"/>
                  <a:t>from Big Data Analysis class</a:t>
                </a:r>
              </a:p>
              <a:p>
                <a:r>
                  <a:rPr lang="en-FR" sz="2000" dirty="0"/>
                  <a:t>	</a:t>
                </a:r>
                <a14:m>
                  <m:oMath xmlns:m="http://schemas.openxmlformats.org/officeDocument/2006/math">
                    <m:r>
                      <a:rPr lang="en-US" sz="2000" b="1" i="1" smtClean="0">
                        <a:solidFill>
                          <a:srgbClr val="0070C0"/>
                        </a:solidFill>
                        <a:latin typeface="Cambria Math" panose="02040503050406030204" pitchFamily="18" charset="0"/>
                      </a:rPr>
                      <m:t>𝒚</m:t>
                    </m:r>
                    <m:r>
                      <a:rPr lang="en-US" sz="2000" b="1" i="1" smtClean="0">
                        <a:solidFill>
                          <a:srgbClr val="0070C0"/>
                        </a:solidFill>
                        <a:latin typeface="Cambria Math" panose="02040503050406030204" pitchFamily="18" charset="0"/>
                      </a:rPr>
                      <m:t>=</m:t>
                    </m:r>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𝜷</m:t>
                        </m:r>
                      </m:e>
                      <m:sub>
                        <m:r>
                          <a:rPr lang="en-US" sz="2000" b="1" i="1" smtClean="0">
                            <a:solidFill>
                              <a:srgbClr val="0070C0"/>
                            </a:solidFill>
                            <a:latin typeface="Cambria Math" panose="02040503050406030204" pitchFamily="18" charset="0"/>
                          </a:rPr>
                          <m:t>𝟎</m:t>
                        </m:r>
                      </m:sub>
                    </m:sSub>
                    <m:r>
                      <a:rPr lang="en-US" sz="2000" b="1" i="1" smtClean="0">
                        <a:solidFill>
                          <a:srgbClr val="0070C0"/>
                        </a:solidFill>
                        <a:latin typeface="Cambria Math" panose="02040503050406030204" pitchFamily="18" charset="0"/>
                      </a:rPr>
                      <m:t>+</m:t>
                    </m:r>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𝜷</m:t>
                        </m:r>
                      </m:e>
                      <m:sub>
                        <m:r>
                          <a:rPr lang="en-US" sz="2000" b="1" i="1" smtClean="0">
                            <a:solidFill>
                              <a:srgbClr val="0070C0"/>
                            </a:solidFill>
                            <a:latin typeface="Cambria Math" panose="02040503050406030204" pitchFamily="18" charset="0"/>
                          </a:rPr>
                          <m:t>𝟏</m:t>
                        </m:r>
                      </m:sub>
                    </m:sSub>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𝒙</m:t>
                        </m:r>
                      </m:e>
                      <m:sub>
                        <m:r>
                          <a:rPr lang="en-US" sz="2000" b="1" i="1" smtClean="0">
                            <a:solidFill>
                              <a:srgbClr val="0070C0"/>
                            </a:solidFill>
                            <a:latin typeface="Cambria Math" panose="02040503050406030204" pitchFamily="18" charset="0"/>
                          </a:rPr>
                          <m:t>𝟏</m:t>
                        </m:r>
                      </m:sub>
                    </m:sSub>
                    <m:r>
                      <a:rPr lang="en-US" sz="2000" b="1" i="1" smtClean="0">
                        <a:solidFill>
                          <a:srgbClr val="0070C0"/>
                        </a:solidFill>
                        <a:latin typeface="Cambria Math" panose="02040503050406030204" pitchFamily="18" charset="0"/>
                      </a:rPr>
                      <m:t>+</m:t>
                    </m:r>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𝜷</m:t>
                        </m:r>
                      </m:e>
                      <m:sub>
                        <m:r>
                          <a:rPr lang="en-US" sz="2000" b="1" i="1" smtClean="0">
                            <a:solidFill>
                              <a:srgbClr val="0070C0"/>
                            </a:solidFill>
                            <a:latin typeface="Cambria Math" panose="02040503050406030204" pitchFamily="18" charset="0"/>
                          </a:rPr>
                          <m:t>𝟐</m:t>
                        </m:r>
                      </m:sub>
                    </m:sSub>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𝒙</m:t>
                        </m:r>
                      </m:e>
                      <m:sub>
                        <m:r>
                          <a:rPr lang="en-US" sz="2000" b="1" i="1" smtClean="0">
                            <a:solidFill>
                              <a:srgbClr val="0070C0"/>
                            </a:solidFill>
                            <a:latin typeface="Cambria Math" panose="02040503050406030204" pitchFamily="18" charset="0"/>
                          </a:rPr>
                          <m:t>𝟐</m:t>
                        </m:r>
                      </m:sub>
                    </m:sSub>
                    <m:r>
                      <a:rPr lang="en-US" sz="2000" b="1" i="1" smtClean="0">
                        <a:solidFill>
                          <a:srgbClr val="0070C0"/>
                        </a:solidFill>
                        <a:latin typeface="Cambria Math" panose="02040503050406030204" pitchFamily="18" charset="0"/>
                      </a:rPr>
                      <m:t>+…+</m:t>
                    </m:r>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𝜷</m:t>
                        </m:r>
                      </m:e>
                      <m:sub>
                        <m:r>
                          <a:rPr lang="en-US" sz="2000" b="1" i="1" smtClean="0">
                            <a:solidFill>
                              <a:srgbClr val="0070C0"/>
                            </a:solidFill>
                            <a:latin typeface="Cambria Math" panose="02040503050406030204" pitchFamily="18" charset="0"/>
                          </a:rPr>
                          <m:t>𝟓</m:t>
                        </m:r>
                      </m:sub>
                    </m:sSub>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𝒙</m:t>
                        </m:r>
                      </m:e>
                      <m:sub>
                        <m:r>
                          <a:rPr lang="en-US" sz="2000" b="1" i="1" smtClean="0">
                            <a:solidFill>
                              <a:srgbClr val="0070C0"/>
                            </a:solidFill>
                            <a:latin typeface="Cambria Math" panose="02040503050406030204" pitchFamily="18" charset="0"/>
                          </a:rPr>
                          <m:t>𝟓</m:t>
                        </m:r>
                      </m:sub>
                    </m:sSub>
                  </m:oMath>
                </a14:m>
                <a:endParaRPr lang="en-FR" sz="2000" b="1" dirty="0"/>
              </a:p>
              <a:p>
                <a:r>
                  <a:rPr lang="en-CA" sz="2000" dirty="0"/>
                  <a:t>   </a:t>
                </a:r>
                <a:r>
                  <a:rPr lang="en-FR" sz="2000" dirty="0"/>
                  <a:t>Predict/explain</a:t>
                </a:r>
                <a:r>
                  <a:rPr lang="en-CA" sz="2000" dirty="0"/>
                  <a:t>/understand</a:t>
                </a:r>
                <a:r>
                  <a:rPr lang="en-FR" sz="2000" dirty="0"/>
                  <a:t> sales (</a:t>
                </a:r>
                <a14:m>
                  <m:oMath xmlns:m="http://schemas.openxmlformats.org/officeDocument/2006/math">
                    <m:r>
                      <a:rPr lang="en-US" sz="2000" b="1" i="1" smtClean="0">
                        <a:solidFill>
                          <a:srgbClr val="0070C0"/>
                        </a:solidFill>
                        <a:latin typeface="Cambria Math" panose="02040503050406030204" pitchFamily="18" charset="0"/>
                      </a:rPr>
                      <m:t>𝒚</m:t>
                    </m:r>
                  </m:oMath>
                </a14:m>
                <a:r>
                  <a:rPr lang="en-FR" sz="2000" dirty="0"/>
                  <a:t>) of a product as function of </a:t>
                </a:r>
                <a:r>
                  <a:rPr lang="en-CA" sz="2000" dirty="0"/>
                  <a:t> </a:t>
                </a:r>
                <a:r>
                  <a:rPr lang="en-FR" sz="2000" dirty="0"/>
                  <a:t>variables (</a:t>
                </a:r>
                <a14:m>
                  <m:oMath xmlns:m="http://schemas.openxmlformats.org/officeDocument/2006/math">
                    <m:r>
                      <a:rPr lang="en-CA" sz="2000" b="1" i="1" smtClean="0">
                        <a:solidFill>
                          <a:srgbClr val="0070C0"/>
                        </a:solidFill>
                        <a:latin typeface="Cambria Math" panose="02040503050406030204" pitchFamily="18" charset="0"/>
                      </a:rPr>
                      <m:t>𝑿</m:t>
                    </m:r>
                  </m:oMath>
                </a14:m>
                <a:r>
                  <a:rPr lang="en-FR" sz="2000" dirty="0"/>
                  <a:t>)</a:t>
                </a:r>
                <a:r>
                  <a:rPr lang="en-CA" sz="2000" dirty="0"/>
                  <a:t>,  </a:t>
                </a:r>
                <a:r>
                  <a:rPr lang="en-FR" sz="2000" dirty="0"/>
                  <a:t>with </a:t>
                </a:r>
                <a:r>
                  <a:rPr lang="en-FR" sz="2000" b="1" dirty="0">
                    <a:solidFill>
                      <a:srgbClr val="0070C0"/>
                    </a:solidFill>
                  </a:rPr>
                  <a:t>coefficients learned from data</a:t>
                </a:r>
              </a:p>
              <a:p>
                <a:endParaRPr lang="en-CA" sz="2000" dirty="0"/>
              </a:p>
              <a:p>
                <a:r>
                  <a:rPr lang="en-FR" sz="2000" dirty="0"/>
                  <a:t>2-dimentional case</a:t>
                </a:r>
                <a:r>
                  <a:rPr lang="en-CA" sz="2000" b="1" dirty="0">
                    <a:solidFill>
                      <a:srgbClr val="0070C0"/>
                    </a:solidFill>
                  </a:rPr>
                  <a:t>:     </a:t>
                </a:r>
                <a14:m>
                  <m:oMath xmlns:m="http://schemas.openxmlformats.org/officeDocument/2006/math">
                    <m:r>
                      <a:rPr lang="en-US" sz="2000" b="1" i="1" smtClean="0">
                        <a:solidFill>
                          <a:srgbClr val="0070C0"/>
                        </a:solidFill>
                        <a:latin typeface="Cambria Math" panose="02040503050406030204" pitchFamily="18" charset="0"/>
                      </a:rPr>
                      <m:t>𝒚</m:t>
                    </m:r>
                    <m:r>
                      <a:rPr lang="en-US" sz="2000" b="1" i="1" smtClean="0">
                        <a:solidFill>
                          <a:srgbClr val="0070C0"/>
                        </a:solidFill>
                        <a:latin typeface="Cambria Math" panose="02040503050406030204" pitchFamily="18" charset="0"/>
                      </a:rPr>
                      <m:t>=</m:t>
                    </m:r>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𝜷</m:t>
                        </m:r>
                      </m:e>
                      <m:sub>
                        <m:r>
                          <a:rPr lang="en-US" sz="2000" b="1" i="1" smtClean="0">
                            <a:solidFill>
                              <a:srgbClr val="0070C0"/>
                            </a:solidFill>
                            <a:latin typeface="Cambria Math" panose="02040503050406030204" pitchFamily="18" charset="0"/>
                          </a:rPr>
                          <m:t>𝟎</m:t>
                        </m:r>
                      </m:sub>
                    </m:sSub>
                    <m:r>
                      <a:rPr lang="en-US" sz="2000" b="1" i="1" smtClean="0">
                        <a:solidFill>
                          <a:srgbClr val="0070C0"/>
                        </a:solidFill>
                        <a:latin typeface="Cambria Math" panose="02040503050406030204" pitchFamily="18" charset="0"/>
                      </a:rPr>
                      <m:t>+</m:t>
                    </m:r>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𝜷</m:t>
                        </m:r>
                      </m:e>
                      <m:sub>
                        <m:r>
                          <a:rPr lang="en-US" sz="2000" b="1" i="1" smtClean="0">
                            <a:solidFill>
                              <a:srgbClr val="0070C0"/>
                            </a:solidFill>
                            <a:latin typeface="Cambria Math" panose="02040503050406030204" pitchFamily="18" charset="0"/>
                          </a:rPr>
                          <m:t>𝟏</m:t>
                        </m:r>
                      </m:sub>
                    </m:sSub>
                    <m:sSub>
                      <m:sSubPr>
                        <m:ctrlPr>
                          <a:rPr lang="en-US" sz="2000" b="1" i="1" smtClean="0">
                            <a:solidFill>
                              <a:srgbClr val="0070C0"/>
                            </a:solidFill>
                            <a:latin typeface="Cambria Math" panose="02040503050406030204" pitchFamily="18" charset="0"/>
                          </a:rPr>
                        </m:ctrlPr>
                      </m:sSubPr>
                      <m:e>
                        <m:r>
                          <a:rPr lang="en-US" sz="2000" b="1" i="1" smtClean="0">
                            <a:solidFill>
                              <a:srgbClr val="0070C0"/>
                            </a:solidFill>
                            <a:latin typeface="Cambria Math" panose="02040503050406030204" pitchFamily="18" charset="0"/>
                          </a:rPr>
                          <m:t>𝒙</m:t>
                        </m:r>
                      </m:e>
                      <m:sub>
                        <m:r>
                          <a:rPr lang="en-US" sz="2000" b="1" i="1" smtClean="0">
                            <a:solidFill>
                              <a:srgbClr val="0070C0"/>
                            </a:solidFill>
                            <a:latin typeface="Cambria Math" panose="02040503050406030204" pitchFamily="18" charset="0"/>
                          </a:rPr>
                          <m:t>𝟏</m:t>
                        </m:r>
                      </m:sub>
                    </m:sSub>
                  </m:oMath>
                </a14:m>
                <a:r>
                  <a:rPr lang="en-CA" sz="2000" b="1" dirty="0"/>
                  <a:t>       </a:t>
                </a:r>
                <a:r>
                  <a:rPr lang="en-CA" sz="2000" dirty="0"/>
                  <a:t>(right-hand side)</a:t>
                </a:r>
              </a:p>
              <a:p>
                <a:endParaRPr lang="en-CA" sz="2000" b="1" dirty="0">
                  <a:solidFill>
                    <a:srgbClr val="0070C0"/>
                  </a:solidFill>
                </a:endParaRPr>
              </a:p>
              <a:p>
                <a:r>
                  <a:rPr lang="en-CA" sz="2000" b="1" dirty="0">
                    <a:solidFill>
                      <a:srgbClr val="0070C0"/>
                    </a:solidFill>
                  </a:rPr>
                  <a:t>Coefficients learnt by minimizing aggregated distance (error, loss) to the line under discovery</a:t>
                </a:r>
                <a:endParaRPr lang="en-CA" sz="2000" dirty="0"/>
              </a:p>
              <a:p>
                <a:r>
                  <a:rPr lang="en-FR" sz="2000" dirty="0"/>
                  <a:t>Dependency may </a:t>
                </a:r>
                <a:r>
                  <a:rPr lang="en-CA" sz="2000" dirty="0"/>
                  <a:t>be linearly </a:t>
                </a:r>
                <a:r>
                  <a:rPr lang="en-FR" sz="2000" dirty="0"/>
                  <a:t>stochastic </a:t>
                </a:r>
                <a:r>
                  <a:rPr lang="en-CA" sz="2000" dirty="0"/>
                  <a:t>(</a:t>
                </a:r>
                <a:r>
                  <a:rPr lang="en-FR" sz="2000" dirty="0"/>
                  <a:t>uncertain</a:t>
                </a:r>
                <a:r>
                  <a:rPr lang="en-CA" sz="2000" dirty="0"/>
                  <a:t>) when </a:t>
                </a:r>
                <a14:m>
                  <m:oMath xmlns:m="http://schemas.openxmlformats.org/officeDocument/2006/math">
                    <m:r>
                      <a:rPr lang="en-CA" sz="2000" b="1" i="1">
                        <a:solidFill>
                          <a:srgbClr val="0070C0"/>
                        </a:solidFill>
                        <a:latin typeface="Cambria Math" panose="02040503050406030204" pitchFamily="18" charset="0"/>
                      </a:rPr>
                      <m:t>𝑿</m:t>
                    </m:r>
                    <m:r>
                      <a:rPr lang="en-CA" sz="2000" b="1" i="1" smtClean="0">
                        <a:solidFill>
                          <a:srgbClr val="0070C0"/>
                        </a:solidFill>
                        <a:latin typeface="Cambria Math" panose="02040503050406030204" pitchFamily="18" charset="0"/>
                      </a:rPr>
                      <m:t>  </m:t>
                    </m:r>
                  </m:oMath>
                </a14:m>
                <a:r>
                  <a:rPr lang="en-CA" sz="2000" dirty="0"/>
                  <a:t>are random variables or there is a </a:t>
                </a:r>
                <a:r>
                  <a:rPr lang="en-FR" sz="2000" dirty="0"/>
                  <a:t>random error</a:t>
                </a:r>
              </a:p>
            </p:txBody>
          </p:sp>
        </mc:Choice>
        <mc:Fallback xmlns="">
          <p:sp>
            <p:nvSpPr>
              <p:cNvPr id="3" name="Text Placeholder 2">
                <a:extLst>
                  <a:ext uri="{FF2B5EF4-FFF2-40B4-BE49-F238E27FC236}">
                    <a16:creationId xmlns:a16="http://schemas.microsoft.com/office/drawing/2014/main" id="{6BD48079-9CB6-E0D3-F131-F9D51DF6AEF5}"/>
                  </a:ext>
                </a:extLst>
              </p:cNvPr>
              <p:cNvSpPr>
                <a:spLocks noGrp="1" noRot="1" noChangeAspect="1" noMove="1" noResize="1" noEditPoints="1" noAdjustHandles="1" noChangeArrowheads="1" noChangeShapeType="1" noTextEdit="1"/>
              </p:cNvSpPr>
              <p:nvPr>
                <p:ph type="body" sz="quarter" idx="12"/>
              </p:nvPr>
            </p:nvSpPr>
            <p:spPr>
              <a:xfrm>
                <a:off x="838582" y="2255761"/>
                <a:ext cx="7046461" cy="3924988"/>
              </a:xfrm>
              <a:blipFill>
                <a:blip r:embed="rId2"/>
                <a:stretch>
                  <a:fillRect l="-952" t="-1553" b="-14907"/>
                </a:stretch>
              </a:blipFill>
            </p:spPr>
            <p:txBody>
              <a:bodyPr/>
              <a:lstStyle/>
              <a:p>
                <a:r>
                  <a:rPr lang="en-CA">
                    <a:noFill/>
                  </a:rPr>
                  <a:t> </a:t>
                </a:r>
              </a:p>
            </p:txBody>
          </p:sp>
        </mc:Fallback>
      </mc:AlternateContent>
      <p:sp>
        <p:nvSpPr>
          <p:cNvPr id="4" name="Text Placeholder 3">
            <a:extLst>
              <a:ext uri="{FF2B5EF4-FFF2-40B4-BE49-F238E27FC236}">
                <a16:creationId xmlns:a16="http://schemas.microsoft.com/office/drawing/2014/main" id="{F136AB48-D415-4F8A-2B87-6A3EF6536040}"/>
              </a:ext>
            </a:extLst>
          </p:cNvPr>
          <p:cNvSpPr>
            <a:spLocks noGrp="1"/>
          </p:cNvSpPr>
          <p:nvPr>
            <p:ph type="body" sz="quarter" idx="13"/>
          </p:nvPr>
        </p:nvSpPr>
        <p:spPr/>
        <p:txBody>
          <a:bodyPr/>
          <a:lstStyle/>
          <a:p>
            <a:r>
              <a:rPr lang="en-FR" sz="2800" u="sng" dirty="0">
                <a:solidFill>
                  <a:srgbClr val="0099CC"/>
                </a:solidFill>
              </a:rPr>
              <a:t>Prediction, </a:t>
            </a:r>
            <a:r>
              <a:rPr lang="en-CA" sz="2800" u="sng" dirty="0">
                <a:solidFill>
                  <a:srgbClr val="0099CC"/>
                </a:solidFill>
              </a:rPr>
              <a:t>F</a:t>
            </a:r>
            <a:r>
              <a:rPr lang="en-FR" sz="2800" u="sng" dirty="0">
                <a:solidFill>
                  <a:srgbClr val="0099CC"/>
                </a:solidFill>
              </a:rPr>
              <a:t>orecasting</a:t>
            </a:r>
          </a:p>
        </p:txBody>
      </p:sp>
      <p:pic>
        <p:nvPicPr>
          <p:cNvPr id="6" name="Picture 5" descr="A diagram of a graph&#10;&#10;Description automatically generated">
            <a:extLst>
              <a:ext uri="{FF2B5EF4-FFF2-40B4-BE49-F238E27FC236}">
                <a16:creationId xmlns:a16="http://schemas.microsoft.com/office/drawing/2014/main" id="{D4A71A4A-6E53-ED62-88D4-E17DAAABD4A2}"/>
              </a:ext>
            </a:extLst>
          </p:cNvPr>
          <p:cNvPicPr>
            <a:picLocks noChangeAspect="1"/>
          </p:cNvPicPr>
          <p:nvPr/>
        </p:nvPicPr>
        <p:blipFill>
          <a:blip r:embed="rId3"/>
          <a:stretch>
            <a:fillRect/>
          </a:stretch>
        </p:blipFill>
        <p:spPr>
          <a:xfrm>
            <a:off x="8271838" y="1914939"/>
            <a:ext cx="3456333" cy="3924988"/>
          </a:xfrm>
          <a:prstGeom prst="rect">
            <a:avLst/>
          </a:prstGeom>
        </p:spPr>
      </p:pic>
    </p:spTree>
    <p:extLst>
      <p:ext uri="{BB962C8B-B14F-4D97-AF65-F5344CB8AC3E}">
        <p14:creationId xmlns:p14="http://schemas.microsoft.com/office/powerpoint/2010/main" val="316169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A2D32-4A73-5636-2B53-169E6B831FA0}"/>
              </a:ext>
            </a:extLst>
          </p:cNvPr>
          <p:cNvSpPr>
            <a:spLocks noGrp="1"/>
          </p:cNvSpPr>
          <p:nvPr>
            <p:ph type="body" sz="quarter" idx="12"/>
          </p:nvPr>
        </p:nvSpPr>
        <p:spPr>
          <a:xfrm>
            <a:off x="838582" y="622853"/>
            <a:ext cx="10460038" cy="5191538"/>
          </a:xfrm>
        </p:spPr>
        <p:txBody>
          <a:bodyPr/>
          <a:lstStyle/>
          <a:p>
            <a:r>
              <a:rPr lang="en-GB" sz="2000" b="1" dirty="0">
                <a:solidFill>
                  <a:srgbClr val="0070C0"/>
                </a:solidFill>
              </a:rPr>
              <a:t>Model can be more complex than a multidimensional hyperplane</a:t>
            </a:r>
          </a:p>
          <a:p>
            <a:r>
              <a:rPr lang="en-GB" sz="2000" dirty="0"/>
              <a:t>      For example, a non-linear polynomial</a:t>
            </a:r>
          </a:p>
          <a:p>
            <a:r>
              <a:rPr lang="en-GB" sz="2000" dirty="0"/>
              <a:t>      Better adjustment to training data</a:t>
            </a:r>
          </a:p>
          <a:p>
            <a:r>
              <a:rPr lang="en-GB" sz="2000" dirty="0"/>
              <a:t>	Hopefully not too much  (overfitting!)</a:t>
            </a:r>
          </a:p>
          <a:p>
            <a:r>
              <a:rPr lang="en-GB" sz="2000" dirty="0"/>
              <a:t>	To extrapolate/generalize well beyond training data</a:t>
            </a:r>
          </a:p>
          <a:p>
            <a:endParaRPr lang="en-GB" sz="2000" dirty="0"/>
          </a:p>
          <a:p>
            <a:pPr>
              <a:spcBef>
                <a:spcPts val="0"/>
              </a:spcBef>
            </a:pPr>
            <a:r>
              <a:rPr lang="en-GB" sz="2000" dirty="0"/>
              <a:t>Why not a more complex </a:t>
            </a:r>
          </a:p>
          <a:p>
            <a:pPr>
              <a:spcBef>
                <a:spcPts val="0"/>
              </a:spcBef>
            </a:pPr>
            <a:r>
              <a:rPr lang="en-GB" sz="2000" dirty="0"/>
              <a:t>model?</a:t>
            </a:r>
          </a:p>
          <a:p>
            <a:pPr>
              <a:spcBef>
                <a:spcPts val="0"/>
              </a:spcBef>
            </a:pPr>
            <a:endParaRPr lang="en-GB" sz="2000" dirty="0"/>
          </a:p>
          <a:p>
            <a:pPr>
              <a:spcBef>
                <a:spcPts val="0"/>
              </a:spcBef>
            </a:pPr>
            <a:r>
              <a:rPr lang="en-GB" sz="2000" b="1" dirty="0">
                <a:solidFill>
                  <a:srgbClr val="0070C0"/>
                </a:solidFill>
              </a:rPr>
              <a:t>A Neural Network as a </a:t>
            </a:r>
          </a:p>
          <a:p>
            <a:pPr>
              <a:spcBef>
                <a:spcPts val="0"/>
              </a:spcBef>
            </a:pPr>
            <a:r>
              <a:rPr lang="en-GB" sz="2000" b="1" dirty="0">
                <a:solidFill>
                  <a:srgbClr val="0070C0"/>
                </a:solidFill>
              </a:rPr>
              <a:t>predictive model</a:t>
            </a:r>
          </a:p>
          <a:p>
            <a:endParaRPr lang="en-GB" sz="2000" dirty="0"/>
          </a:p>
          <a:p>
            <a:r>
              <a:rPr lang="en-GB" sz="2000" dirty="0"/>
              <a:t>May learn and generalize better,  beyond linear or polynomial models     (more coming)</a:t>
            </a:r>
          </a:p>
          <a:p>
            <a:pPr algn="l"/>
            <a:r>
              <a:rPr lang="en-US" sz="2000" b="0" i="0" u="none" strike="noStrike" baseline="0" dirty="0">
                <a:latin typeface="CMSS10"/>
              </a:rPr>
              <a:t>More flexible for detecting/learning patterns and variable </a:t>
            </a:r>
            <a:r>
              <a:rPr lang="en-CA" sz="2000" b="0" i="0" u="none" strike="noStrike" baseline="0" dirty="0">
                <a:latin typeface="CMSS10"/>
              </a:rPr>
              <a:t>associations</a:t>
            </a:r>
          </a:p>
          <a:p>
            <a:pPr algn="l"/>
            <a:r>
              <a:rPr lang="en-US" sz="2000" b="0" i="0" u="none" strike="noStrike" baseline="0" dirty="0">
                <a:latin typeface="CMSS10"/>
              </a:rPr>
              <a:t>Can take advantage of massive training data</a:t>
            </a:r>
            <a:r>
              <a:rPr lang="en-GB" sz="2000" b="0" i="0" u="none" strike="noStrike" baseline="0" dirty="0">
                <a:latin typeface="CMSS10"/>
              </a:rPr>
              <a:t>                                                 </a:t>
            </a:r>
            <a:r>
              <a:rPr lang="en-GB" sz="2000" b="1" dirty="0">
                <a:solidFill>
                  <a:srgbClr val="FF0000"/>
                </a:solidFill>
              </a:rPr>
              <a:t>More difficult to interpret!</a:t>
            </a:r>
            <a:endParaRPr lang="en-FR" sz="2000" b="1" dirty="0">
              <a:solidFill>
                <a:srgbClr val="FF0000"/>
              </a:solidFill>
            </a:endParaRPr>
          </a:p>
        </p:txBody>
      </p:sp>
      <p:pic>
        <p:nvPicPr>
          <p:cNvPr id="6" name="Picture 5" descr="A graph of a function&#10;&#10;Description automatically generated with medium confidence">
            <a:extLst>
              <a:ext uri="{FF2B5EF4-FFF2-40B4-BE49-F238E27FC236}">
                <a16:creationId xmlns:a16="http://schemas.microsoft.com/office/drawing/2014/main" id="{889121D9-74E3-4CA4-EC40-D24EE293FE34}"/>
              </a:ext>
            </a:extLst>
          </p:cNvPr>
          <p:cNvPicPr>
            <a:picLocks noChangeAspect="1"/>
          </p:cNvPicPr>
          <p:nvPr/>
        </p:nvPicPr>
        <p:blipFill>
          <a:blip r:embed="rId2"/>
          <a:stretch>
            <a:fillRect/>
          </a:stretch>
        </p:blipFill>
        <p:spPr>
          <a:xfrm>
            <a:off x="7601641" y="899750"/>
            <a:ext cx="3856658" cy="2529250"/>
          </a:xfrm>
          <a:prstGeom prst="rect">
            <a:avLst/>
          </a:prstGeom>
        </p:spPr>
      </p:pic>
      <p:pic>
        <p:nvPicPr>
          <p:cNvPr id="8" name="Picture 7" descr="A diagram of a network&#10;&#10;Description automatically generated">
            <a:extLst>
              <a:ext uri="{FF2B5EF4-FFF2-40B4-BE49-F238E27FC236}">
                <a16:creationId xmlns:a16="http://schemas.microsoft.com/office/drawing/2014/main" id="{F51E0AA3-2243-4EDB-D58E-A5724D3C9090}"/>
              </a:ext>
            </a:extLst>
          </p:cNvPr>
          <p:cNvPicPr>
            <a:picLocks noChangeAspect="1"/>
          </p:cNvPicPr>
          <p:nvPr/>
        </p:nvPicPr>
        <p:blipFill>
          <a:blip r:embed="rId3"/>
          <a:stretch>
            <a:fillRect/>
          </a:stretch>
        </p:blipFill>
        <p:spPr>
          <a:xfrm>
            <a:off x="3669028" y="2908025"/>
            <a:ext cx="5633830" cy="1792582"/>
          </a:xfrm>
          <a:prstGeom prst="rect">
            <a:avLst/>
          </a:prstGeom>
        </p:spPr>
      </p:pic>
    </p:spTree>
    <p:extLst>
      <p:ext uri="{BB962C8B-B14F-4D97-AF65-F5344CB8AC3E}">
        <p14:creationId xmlns:p14="http://schemas.microsoft.com/office/powerpoint/2010/main" val="340718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5219-3661-4CC3-99CD-2DB3BF3552BD}"/>
              </a:ext>
            </a:extLst>
          </p:cNvPr>
          <p:cNvSpPr>
            <a:spLocks noGrp="1"/>
          </p:cNvSpPr>
          <p:nvPr>
            <p:ph type="ctrTitle"/>
          </p:nvPr>
        </p:nvSpPr>
        <p:spPr/>
        <p:txBody>
          <a:bodyPr/>
          <a:lstStyle/>
          <a:p>
            <a:r>
              <a:rPr lang="en-FR" sz="2800" b="1" u="sng" dirty="0">
                <a:solidFill>
                  <a:srgbClr val="0099CC"/>
                </a:solidFill>
              </a:rPr>
              <a:t>Decision </a:t>
            </a:r>
            <a:r>
              <a:rPr lang="en-CA" sz="2800" b="1" u="sng" dirty="0">
                <a:solidFill>
                  <a:srgbClr val="0099CC"/>
                </a:solidFill>
              </a:rPr>
              <a:t>M</a:t>
            </a:r>
            <a:r>
              <a:rPr lang="en-FR" sz="2800" b="1" u="sng" dirty="0">
                <a:solidFill>
                  <a:srgbClr val="0099CC"/>
                </a:solidFill>
              </a:rPr>
              <a:t>aking</a:t>
            </a:r>
          </a:p>
        </p:txBody>
      </p:sp>
      <p:sp>
        <p:nvSpPr>
          <p:cNvPr id="3" name="Text Placeholder 2">
            <a:extLst>
              <a:ext uri="{FF2B5EF4-FFF2-40B4-BE49-F238E27FC236}">
                <a16:creationId xmlns:a16="http://schemas.microsoft.com/office/drawing/2014/main" id="{5E9768C9-9B9E-5C34-655B-C215E70EDC29}"/>
              </a:ext>
            </a:extLst>
          </p:cNvPr>
          <p:cNvSpPr>
            <a:spLocks noGrp="1"/>
          </p:cNvSpPr>
          <p:nvPr>
            <p:ph type="body" sz="quarter" idx="12"/>
          </p:nvPr>
        </p:nvSpPr>
        <p:spPr/>
        <p:txBody>
          <a:bodyPr/>
          <a:lstStyle/>
          <a:p>
            <a:r>
              <a:rPr lang="en-GB" sz="2000" dirty="0"/>
              <a:t>We can start with a regression model as before</a:t>
            </a:r>
          </a:p>
          <a:p>
            <a:endParaRPr lang="en-GB" sz="2000" dirty="0"/>
          </a:p>
          <a:p>
            <a:pPr>
              <a:spcBef>
                <a:spcPts val="0"/>
              </a:spcBef>
            </a:pPr>
            <a:r>
              <a:rPr lang="en-GB" sz="2000" dirty="0"/>
              <a:t>Prediction variable Y may take values all </a:t>
            </a:r>
          </a:p>
          <a:p>
            <a:pPr>
              <a:spcBef>
                <a:spcPts val="0"/>
              </a:spcBef>
            </a:pPr>
            <a:r>
              <a:rPr lang="en-GB" sz="2000" dirty="0"/>
              <a:t>over the real numbers</a:t>
            </a:r>
          </a:p>
          <a:p>
            <a:pPr>
              <a:spcBef>
                <a:spcPts val="0"/>
              </a:spcBef>
            </a:pPr>
            <a:endParaRPr lang="en-GB" sz="2000" dirty="0"/>
          </a:p>
          <a:p>
            <a:pPr>
              <a:spcBef>
                <a:spcPts val="0"/>
              </a:spcBef>
            </a:pPr>
            <a:r>
              <a:rPr lang="en-GB" sz="2000" dirty="0"/>
              <a:t>One can “squash” that range into a unit </a:t>
            </a:r>
          </a:p>
          <a:p>
            <a:pPr>
              <a:spcBef>
                <a:spcPts val="0"/>
              </a:spcBef>
            </a:pPr>
            <a:r>
              <a:rPr lang="en-GB" sz="2000" dirty="0"/>
              <a:t>real interval</a:t>
            </a:r>
          </a:p>
          <a:p>
            <a:r>
              <a:rPr lang="en-GB" sz="2000" dirty="0"/>
              <a:t>   - </a:t>
            </a:r>
            <a:r>
              <a:rPr lang="en-GB" sz="2000" b="1" dirty="0">
                <a:solidFill>
                  <a:srgbClr val="FF0000"/>
                </a:solidFill>
              </a:rPr>
              <a:t>If   l(y) &gt; 0.5,  then “yes”   </a:t>
            </a:r>
            <a:r>
              <a:rPr lang="en-GB" sz="2000" dirty="0"/>
              <a:t>(e.g., buy or sell)</a:t>
            </a:r>
          </a:p>
          <a:p>
            <a:r>
              <a:rPr lang="en-GB" sz="2000" dirty="0"/>
              <a:t>   - </a:t>
            </a:r>
            <a:r>
              <a:rPr lang="en-GB" sz="2000" b="1" dirty="0">
                <a:solidFill>
                  <a:srgbClr val="FF0000"/>
                </a:solidFill>
              </a:rPr>
              <a:t>Otherwise, “no”</a:t>
            </a:r>
          </a:p>
          <a:p>
            <a:r>
              <a:rPr lang="en-GB" sz="2000" dirty="0"/>
              <a:t>                                      </a:t>
            </a:r>
            <a:r>
              <a:rPr lang="en-GB" sz="2000" b="1" dirty="0">
                <a:solidFill>
                  <a:srgbClr val="0070C0"/>
                </a:solidFill>
              </a:rPr>
              <a:t>This is Logistic Regression    </a:t>
            </a:r>
            <a:endParaRPr lang="en-FR" sz="2000" b="1" dirty="0">
              <a:solidFill>
                <a:srgbClr val="0070C0"/>
              </a:solidFill>
            </a:endParaRPr>
          </a:p>
        </p:txBody>
      </p:sp>
      <p:sp>
        <p:nvSpPr>
          <p:cNvPr id="4" name="Text Placeholder 3">
            <a:extLst>
              <a:ext uri="{FF2B5EF4-FFF2-40B4-BE49-F238E27FC236}">
                <a16:creationId xmlns:a16="http://schemas.microsoft.com/office/drawing/2014/main" id="{169DFF6D-F6BF-3DE4-B256-D4A41E92E087}"/>
              </a:ext>
            </a:extLst>
          </p:cNvPr>
          <p:cNvSpPr>
            <a:spLocks noGrp="1"/>
          </p:cNvSpPr>
          <p:nvPr>
            <p:ph type="body" sz="quarter" idx="13"/>
          </p:nvPr>
        </p:nvSpPr>
        <p:spPr/>
        <p:txBody>
          <a:bodyPr/>
          <a:lstStyle/>
          <a:p>
            <a:r>
              <a:rPr lang="en-FR" dirty="0"/>
              <a:t>Can also be seen as a </a:t>
            </a:r>
            <a:r>
              <a:rPr lang="en-FR" dirty="0">
                <a:solidFill>
                  <a:srgbClr val="0070C0"/>
                </a:solidFill>
              </a:rPr>
              <a:t>classification problem</a:t>
            </a:r>
          </a:p>
        </p:txBody>
      </p:sp>
      <p:pic>
        <p:nvPicPr>
          <p:cNvPr id="6" name="Picture 5" descr="A diagram of a graph&#10;&#10;Description automatically generated">
            <a:extLst>
              <a:ext uri="{FF2B5EF4-FFF2-40B4-BE49-F238E27FC236}">
                <a16:creationId xmlns:a16="http://schemas.microsoft.com/office/drawing/2014/main" id="{114C022A-6284-3F1E-160B-0B4AB784A274}"/>
              </a:ext>
            </a:extLst>
          </p:cNvPr>
          <p:cNvPicPr>
            <a:picLocks noChangeAspect="1"/>
          </p:cNvPicPr>
          <p:nvPr/>
        </p:nvPicPr>
        <p:blipFill>
          <a:blip r:embed="rId2"/>
          <a:stretch>
            <a:fillRect/>
          </a:stretch>
        </p:blipFill>
        <p:spPr>
          <a:xfrm>
            <a:off x="5792706" y="1366345"/>
            <a:ext cx="6399294" cy="4177928"/>
          </a:xfrm>
          <a:prstGeom prst="rect">
            <a:avLst/>
          </a:prstGeom>
        </p:spPr>
      </p:pic>
    </p:spTree>
    <p:extLst>
      <p:ext uri="{BB962C8B-B14F-4D97-AF65-F5344CB8AC3E}">
        <p14:creationId xmlns:p14="http://schemas.microsoft.com/office/powerpoint/2010/main" val="2216821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25E2-9FBA-605F-B342-190145C615EF}"/>
              </a:ext>
            </a:extLst>
          </p:cNvPr>
          <p:cNvSpPr>
            <a:spLocks noGrp="1"/>
          </p:cNvSpPr>
          <p:nvPr>
            <p:ph type="ctrTitle"/>
          </p:nvPr>
        </p:nvSpPr>
        <p:spPr/>
        <p:txBody>
          <a:bodyPr/>
          <a:lstStyle/>
          <a:p>
            <a:r>
              <a:rPr lang="en-FR" sz="3200" b="1" dirty="0">
                <a:solidFill>
                  <a:srgbClr val="0099CC"/>
                </a:solidFill>
              </a:rPr>
              <a:t>Other </a:t>
            </a:r>
            <a:r>
              <a:rPr lang="en-CA" sz="3200" b="1" dirty="0">
                <a:solidFill>
                  <a:srgbClr val="0099CC"/>
                </a:solidFill>
              </a:rPr>
              <a:t>F</a:t>
            </a:r>
            <a:r>
              <a:rPr lang="en-FR" sz="3200" b="1" dirty="0">
                <a:solidFill>
                  <a:srgbClr val="0099CC"/>
                </a:solidFill>
              </a:rPr>
              <a:t>orms of </a:t>
            </a:r>
            <a:r>
              <a:rPr lang="en-CA" sz="3200" b="1" dirty="0">
                <a:solidFill>
                  <a:srgbClr val="0099CC"/>
                </a:solidFill>
              </a:rPr>
              <a:t>D</a:t>
            </a:r>
            <a:r>
              <a:rPr lang="en-FR" sz="3200" b="1" dirty="0">
                <a:solidFill>
                  <a:srgbClr val="0099CC"/>
                </a:solidFill>
              </a:rPr>
              <a:t>ecision </a:t>
            </a:r>
            <a:r>
              <a:rPr lang="en-CA" sz="3200" b="1" dirty="0">
                <a:solidFill>
                  <a:srgbClr val="0099CC"/>
                </a:solidFill>
              </a:rPr>
              <a:t>M</a:t>
            </a:r>
            <a:r>
              <a:rPr lang="en-FR" sz="3200" b="1" dirty="0">
                <a:solidFill>
                  <a:srgbClr val="0099CC"/>
                </a:solidFill>
              </a:rPr>
              <a:t>aking and </a:t>
            </a:r>
            <a:r>
              <a:rPr lang="en-CA" sz="3200" b="1" dirty="0">
                <a:solidFill>
                  <a:srgbClr val="0099CC"/>
                </a:solidFill>
              </a:rPr>
              <a:t>C</a:t>
            </a:r>
            <a:r>
              <a:rPr lang="en-FR" sz="3200" b="1" dirty="0">
                <a:solidFill>
                  <a:srgbClr val="0099CC"/>
                </a:solidFill>
              </a:rPr>
              <a:t>lassification</a:t>
            </a:r>
          </a:p>
        </p:txBody>
      </p:sp>
      <p:sp>
        <p:nvSpPr>
          <p:cNvPr id="3" name="Text Placeholder 2">
            <a:extLst>
              <a:ext uri="{FF2B5EF4-FFF2-40B4-BE49-F238E27FC236}">
                <a16:creationId xmlns:a16="http://schemas.microsoft.com/office/drawing/2014/main" id="{C020B42C-9E4D-F248-6C64-1EDF4D5922E3}"/>
              </a:ext>
            </a:extLst>
          </p:cNvPr>
          <p:cNvSpPr>
            <a:spLocks noGrp="1"/>
          </p:cNvSpPr>
          <p:nvPr>
            <p:ph type="body" sz="quarter" idx="12"/>
          </p:nvPr>
        </p:nvSpPr>
        <p:spPr>
          <a:xfrm>
            <a:off x="838582" y="1524000"/>
            <a:ext cx="9670392" cy="4660953"/>
          </a:xfrm>
        </p:spPr>
        <p:txBody>
          <a:bodyPr/>
          <a:lstStyle/>
          <a:p>
            <a:r>
              <a:rPr lang="en-GB" sz="2000" dirty="0"/>
              <a:t>Start with weather data </a:t>
            </a:r>
          </a:p>
          <a:p>
            <a:endParaRPr lang="en-GB" sz="2000" dirty="0"/>
          </a:p>
          <a:p>
            <a:pPr>
              <a:spcBef>
                <a:spcPts val="0"/>
              </a:spcBef>
            </a:pPr>
            <a:r>
              <a:rPr lang="en-GB" sz="2000" dirty="0"/>
              <a:t>Weather conditions under which tennis has been </a:t>
            </a:r>
          </a:p>
          <a:p>
            <a:pPr>
              <a:spcBef>
                <a:spcPts val="0"/>
              </a:spcBef>
            </a:pPr>
            <a:r>
              <a:rPr lang="en-GB" sz="2000" dirty="0"/>
              <a:t>played or not</a:t>
            </a:r>
          </a:p>
          <a:p>
            <a:pPr>
              <a:spcBef>
                <a:spcPts val="0"/>
              </a:spcBef>
            </a:pPr>
            <a:endParaRPr lang="en-GB" sz="2000" dirty="0"/>
          </a:p>
          <a:p>
            <a:pPr>
              <a:spcBef>
                <a:spcPts val="0"/>
              </a:spcBef>
            </a:pPr>
            <a:r>
              <a:rPr lang="en-GB" sz="2000" b="1" dirty="0">
                <a:solidFill>
                  <a:srgbClr val="0070C0"/>
                </a:solidFill>
              </a:rPr>
              <a:t>Learning from data, we can create a model to decide </a:t>
            </a:r>
          </a:p>
          <a:p>
            <a:pPr>
              <a:spcBef>
                <a:spcPts val="0"/>
              </a:spcBef>
            </a:pPr>
            <a:r>
              <a:rPr lang="en-GB" sz="2000" b="1" dirty="0">
                <a:solidFill>
                  <a:srgbClr val="0070C0"/>
                </a:solidFill>
              </a:rPr>
              <a:t>to play or not  under given  weather conditions</a:t>
            </a:r>
          </a:p>
          <a:p>
            <a:pPr>
              <a:spcBef>
                <a:spcPts val="0"/>
              </a:spcBef>
            </a:pPr>
            <a:endParaRPr lang="en-GB" sz="2000" b="1" dirty="0">
              <a:solidFill>
                <a:srgbClr val="0070C0"/>
              </a:solidFill>
            </a:endParaRPr>
          </a:p>
          <a:p>
            <a:pPr>
              <a:spcBef>
                <a:spcPts val="0"/>
              </a:spcBef>
            </a:pPr>
            <a:r>
              <a:rPr lang="en-GB" sz="2000" dirty="0"/>
              <a:t>A particular weather condition described by </a:t>
            </a:r>
            <a:r>
              <a:rPr lang="en-GB" sz="2000" b="1" dirty="0">
                <a:solidFill>
                  <a:srgbClr val="0070C0"/>
                </a:solidFill>
              </a:rPr>
              <a:t>record </a:t>
            </a:r>
          </a:p>
          <a:p>
            <a:pPr>
              <a:spcBef>
                <a:spcPts val="0"/>
              </a:spcBef>
            </a:pPr>
            <a:r>
              <a:rPr lang="en-GB" sz="2000" b="1" dirty="0">
                <a:solidFill>
                  <a:srgbClr val="0070C0"/>
                </a:solidFill>
              </a:rPr>
              <a:t>of four feature values</a:t>
            </a:r>
          </a:p>
          <a:p>
            <a:endParaRPr lang="en-GB" sz="2000" dirty="0"/>
          </a:p>
          <a:p>
            <a:r>
              <a:rPr lang="en-GB" sz="2000" dirty="0"/>
              <a:t>Should we play when: </a:t>
            </a:r>
            <a:r>
              <a:rPr lang="en-GB" sz="2000" b="1" dirty="0"/>
              <a:t>Temperature = low, Humidity = high, Outlook=sunny, Wind=strong ?</a:t>
            </a:r>
          </a:p>
          <a:p>
            <a:r>
              <a:rPr lang="en-GB" sz="2000" dirty="0"/>
              <a:t>                                                                                                           (notice: not in the training data)</a:t>
            </a:r>
          </a:p>
          <a:p>
            <a:r>
              <a:rPr lang="en-GB" sz="2000" b="1" dirty="0">
                <a:solidFill>
                  <a:srgbClr val="0070C0"/>
                </a:solidFill>
              </a:rPr>
              <a:t>Binary decision variable:  Play     (yes/no  or  1/0)</a:t>
            </a:r>
            <a:endParaRPr lang="en-FR" sz="2000" b="1" dirty="0">
              <a:solidFill>
                <a:srgbClr val="0070C0"/>
              </a:solidFill>
            </a:endParaRPr>
          </a:p>
        </p:txBody>
      </p:sp>
      <p:pic>
        <p:nvPicPr>
          <p:cNvPr id="7" name="Picture 6" descr="A table with words on it&#10;&#10;Description automatically generated">
            <a:extLst>
              <a:ext uri="{FF2B5EF4-FFF2-40B4-BE49-F238E27FC236}">
                <a16:creationId xmlns:a16="http://schemas.microsoft.com/office/drawing/2014/main" id="{99C16F85-862E-113A-866C-EEB8FB668DF1}"/>
              </a:ext>
            </a:extLst>
          </p:cNvPr>
          <p:cNvPicPr>
            <a:picLocks noChangeAspect="1"/>
          </p:cNvPicPr>
          <p:nvPr/>
        </p:nvPicPr>
        <p:blipFill>
          <a:blip r:embed="rId2"/>
          <a:stretch>
            <a:fillRect/>
          </a:stretch>
        </p:blipFill>
        <p:spPr>
          <a:xfrm>
            <a:off x="6899685" y="1524000"/>
            <a:ext cx="5058355" cy="3207026"/>
          </a:xfrm>
          <a:prstGeom prst="rect">
            <a:avLst/>
          </a:prstGeom>
        </p:spPr>
      </p:pic>
    </p:spTree>
    <p:extLst>
      <p:ext uri="{BB962C8B-B14F-4D97-AF65-F5344CB8AC3E}">
        <p14:creationId xmlns:p14="http://schemas.microsoft.com/office/powerpoint/2010/main" val="252999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92A0D3-DD6C-C7B7-9CE9-84CD0A40CF18}"/>
              </a:ext>
            </a:extLst>
          </p:cNvPr>
          <p:cNvSpPr>
            <a:spLocks noGrp="1"/>
          </p:cNvSpPr>
          <p:nvPr>
            <p:ph type="body" sz="quarter" idx="12"/>
          </p:nvPr>
        </p:nvSpPr>
        <p:spPr>
          <a:xfrm>
            <a:off x="838582" y="171683"/>
            <a:ext cx="10460038" cy="5671930"/>
          </a:xfrm>
        </p:spPr>
        <p:txBody>
          <a:bodyPr/>
          <a:lstStyle/>
          <a:p>
            <a:endParaRPr lang="en-CA" sz="2000" dirty="0"/>
          </a:p>
          <a:p>
            <a:r>
              <a:rPr lang="en-FR" sz="2000" dirty="0"/>
              <a:t>For a p</a:t>
            </a:r>
            <a:r>
              <a:rPr lang="en-CA" sz="2000" dirty="0"/>
              <a:t>a</a:t>
            </a:r>
            <a:r>
              <a:rPr lang="en-FR" sz="2000" dirty="0"/>
              <a:t>rticular weather situation:</a:t>
            </a:r>
            <a:r>
              <a:rPr lang="en-CA" sz="2000" dirty="0"/>
              <a:t>   </a:t>
            </a:r>
            <a:endParaRPr lang="en-FR" sz="2000" dirty="0"/>
          </a:p>
          <a:p>
            <a:endParaRPr lang="en-FR" sz="2000" dirty="0"/>
          </a:p>
          <a:p>
            <a:r>
              <a:rPr lang="en-FR" sz="2000" dirty="0"/>
              <a:t>With </a:t>
            </a:r>
            <a:r>
              <a:rPr lang="en-CA" sz="2000" dirty="0"/>
              <a:t>tr</a:t>
            </a:r>
            <a:r>
              <a:rPr lang="en-FR" sz="2000" dirty="0"/>
              <a:t>aining data we can learn a </a:t>
            </a:r>
            <a:r>
              <a:rPr lang="en-FR" sz="2000" b="1" dirty="0">
                <a:solidFill>
                  <a:srgbClr val="FF0000"/>
                </a:solidFill>
              </a:rPr>
              <a:t>Decision Tree</a:t>
            </a:r>
          </a:p>
          <a:p>
            <a:endParaRPr lang="en-CA" sz="2000" b="1" dirty="0">
              <a:solidFill>
                <a:srgbClr val="0070C0"/>
              </a:solidFill>
            </a:endParaRPr>
          </a:p>
          <a:p>
            <a:r>
              <a:rPr lang="en-CA" sz="2000" b="1" dirty="0">
                <a:solidFill>
                  <a:srgbClr val="0070C0"/>
                </a:solidFill>
              </a:rPr>
              <a:t>A</a:t>
            </a:r>
            <a:r>
              <a:rPr lang="en-FR" sz="2000" b="1" dirty="0">
                <a:solidFill>
                  <a:srgbClr val="0070C0"/>
                </a:solidFill>
              </a:rPr>
              <a:t>n algorithm to decide</a:t>
            </a:r>
            <a:r>
              <a:rPr lang="en-CA" sz="2000" b="1" dirty="0">
                <a:solidFill>
                  <a:srgbClr val="0070C0"/>
                </a:solidFill>
              </a:rPr>
              <a:t>:</a:t>
            </a:r>
            <a:endParaRPr lang="en-FR" sz="2000" b="1" dirty="0">
              <a:solidFill>
                <a:srgbClr val="0070C0"/>
              </a:solidFill>
            </a:endParaRPr>
          </a:p>
          <a:p>
            <a:endParaRPr lang="en-FR" sz="2000" dirty="0"/>
          </a:p>
          <a:p>
            <a:endParaRPr lang="en-FR" sz="2000" dirty="0"/>
          </a:p>
          <a:p>
            <a:r>
              <a:rPr lang="en-FR" sz="2000" dirty="0"/>
              <a:t>A classifier that is </a:t>
            </a:r>
            <a:r>
              <a:rPr lang="en-CA" sz="2000" dirty="0"/>
              <a:t>e</a:t>
            </a:r>
            <a:r>
              <a:rPr lang="en-FR" sz="2000" dirty="0"/>
              <a:t>asy to build, use and understand</a:t>
            </a:r>
          </a:p>
          <a:p>
            <a:r>
              <a:rPr lang="en-CA" sz="2000" b="1" dirty="0">
                <a:solidFill>
                  <a:srgbClr val="0070C0"/>
                </a:solidFill>
              </a:rPr>
              <a:t>How </a:t>
            </a:r>
            <a:r>
              <a:rPr lang="en-FR" sz="2000" b="1" dirty="0">
                <a:solidFill>
                  <a:srgbClr val="0070C0"/>
                </a:solidFill>
              </a:rPr>
              <a:t>to learn</a:t>
            </a:r>
            <a:r>
              <a:rPr lang="en-CA" sz="2000" b="1" dirty="0">
                <a:solidFill>
                  <a:srgbClr val="0070C0"/>
                </a:solidFill>
              </a:rPr>
              <a:t> it </a:t>
            </a:r>
            <a:r>
              <a:rPr lang="en-FR" sz="2000" b="1" dirty="0">
                <a:solidFill>
                  <a:srgbClr val="0070C0"/>
                </a:solidFill>
              </a:rPr>
              <a:t>from training data?</a:t>
            </a:r>
          </a:p>
          <a:p>
            <a:r>
              <a:rPr lang="en-CA" sz="2000" dirty="0"/>
              <a:t>   </a:t>
            </a:r>
            <a:r>
              <a:rPr lang="en-FR" sz="2000" dirty="0"/>
              <a:t>Bring numbers into the picture: compute absolute and relative frequencies, estimate probabilities</a:t>
            </a:r>
          </a:p>
          <a:p>
            <a:r>
              <a:rPr lang="en-CA" sz="2000" dirty="0"/>
              <a:t>   </a:t>
            </a:r>
            <a:r>
              <a:rPr lang="en-FR" sz="2000" dirty="0"/>
              <a:t>Feature Outlook</a:t>
            </a:r>
            <a:r>
              <a:rPr lang="en-CA" sz="2000" dirty="0"/>
              <a:t> </a:t>
            </a:r>
            <a:r>
              <a:rPr lang="en-FR" sz="2000" dirty="0"/>
              <a:t>at the root has strong </a:t>
            </a:r>
            <a:r>
              <a:rPr lang="en-CA" sz="2000" dirty="0"/>
              <a:t>d</a:t>
            </a:r>
            <a:r>
              <a:rPr lang="en-FR" sz="2000" dirty="0"/>
              <a:t>i</a:t>
            </a:r>
            <a:r>
              <a:rPr lang="en-CA" sz="2000" dirty="0"/>
              <a:t>s</a:t>
            </a:r>
            <a:r>
              <a:rPr lang="en-FR" sz="2000" dirty="0"/>
              <a:t>crim</a:t>
            </a:r>
            <a:r>
              <a:rPr lang="en-CA" sz="2000" dirty="0"/>
              <a:t>in</a:t>
            </a:r>
            <a:r>
              <a:rPr lang="en-FR" sz="2000" dirty="0"/>
              <a:t>ation power</a:t>
            </a:r>
          </a:p>
          <a:p>
            <a:r>
              <a:rPr lang="en-CA" sz="2000" dirty="0"/>
              <a:t>   </a:t>
            </a:r>
            <a:r>
              <a:rPr lang="en-FR" sz="2000" b="1" dirty="0">
                <a:solidFill>
                  <a:srgbClr val="0070C0"/>
                </a:solidFill>
              </a:rPr>
              <a:t>Put hig</a:t>
            </a:r>
            <a:r>
              <a:rPr lang="en-CA" sz="2000" b="1" dirty="0">
                <a:solidFill>
                  <a:srgbClr val="0070C0"/>
                </a:solidFill>
              </a:rPr>
              <a:t>h</a:t>
            </a:r>
            <a:r>
              <a:rPr lang="en-FR" sz="2000" b="1" dirty="0">
                <a:solidFill>
                  <a:srgbClr val="0070C0"/>
                </a:solidFill>
              </a:rPr>
              <a:t>er up most informative features</a:t>
            </a:r>
            <a:r>
              <a:rPr lang="en-CA" sz="2000" b="1" dirty="0">
                <a:solidFill>
                  <a:srgbClr val="0070C0"/>
                </a:solidFill>
              </a:rPr>
              <a:t>                                      </a:t>
            </a:r>
            <a:r>
              <a:rPr lang="en-FR" sz="2000" dirty="0"/>
              <a:t>Use estimated probabilities for that</a:t>
            </a:r>
            <a:endParaRPr lang="en-CA" sz="2000" dirty="0"/>
          </a:p>
          <a:p>
            <a:r>
              <a:rPr lang="en-FR" sz="2000" dirty="0"/>
              <a:t>These decision/classification problems can be applied to multiple problems in business</a:t>
            </a:r>
          </a:p>
          <a:p>
            <a:r>
              <a:rPr lang="en-CA" sz="2000" dirty="0"/>
              <a:t>  </a:t>
            </a:r>
            <a:r>
              <a:rPr lang="en-FR" sz="2000" dirty="0"/>
              <a:t>Buy stock?</a:t>
            </a:r>
            <a:r>
              <a:rPr lang="en-CA" sz="2000" dirty="0"/>
              <a:t> </a:t>
            </a:r>
            <a:r>
              <a:rPr lang="en-FR" sz="2000" dirty="0"/>
              <a:t> Open new branch? </a:t>
            </a:r>
            <a:r>
              <a:rPr lang="en-CA" sz="2000" dirty="0"/>
              <a:t> </a:t>
            </a:r>
            <a:r>
              <a:rPr lang="en-FR" sz="2000" dirty="0"/>
              <a:t>Approve loan request? </a:t>
            </a:r>
            <a:r>
              <a:rPr lang="en-CA" sz="2000" dirty="0"/>
              <a:t> </a:t>
            </a:r>
            <a:r>
              <a:rPr lang="en-FR" sz="2000" dirty="0"/>
              <a:t>Export to this country?</a:t>
            </a:r>
          </a:p>
          <a:p>
            <a:endParaRPr lang="en-FR" dirty="0"/>
          </a:p>
        </p:txBody>
      </p:sp>
      <p:pic>
        <p:nvPicPr>
          <p:cNvPr id="8" name="Picture 7" descr="A close-up of a symbol&#10;&#10;Description automatically generated">
            <a:extLst>
              <a:ext uri="{FF2B5EF4-FFF2-40B4-BE49-F238E27FC236}">
                <a16:creationId xmlns:a16="http://schemas.microsoft.com/office/drawing/2014/main" id="{35EA24CC-F7D8-4B2A-F76F-D6111C9E41D9}"/>
              </a:ext>
            </a:extLst>
          </p:cNvPr>
          <p:cNvPicPr>
            <a:picLocks noChangeAspect="1"/>
          </p:cNvPicPr>
          <p:nvPr/>
        </p:nvPicPr>
        <p:blipFill>
          <a:blip r:embed="rId2"/>
          <a:stretch>
            <a:fillRect/>
          </a:stretch>
        </p:blipFill>
        <p:spPr>
          <a:xfrm>
            <a:off x="5008735" y="456025"/>
            <a:ext cx="5791200" cy="723900"/>
          </a:xfrm>
          <a:prstGeom prst="rect">
            <a:avLst/>
          </a:prstGeom>
        </p:spPr>
      </p:pic>
      <p:pic>
        <p:nvPicPr>
          <p:cNvPr id="10" name="Picture 9" descr="A diagram of weather forecast&#10;&#10;Description automatically generated">
            <a:extLst>
              <a:ext uri="{FF2B5EF4-FFF2-40B4-BE49-F238E27FC236}">
                <a16:creationId xmlns:a16="http://schemas.microsoft.com/office/drawing/2014/main" id="{E0FAB8B6-745C-224A-70F6-3A8014855386}"/>
              </a:ext>
            </a:extLst>
          </p:cNvPr>
          <p:cNvPicPr>
            <a:picLocks noChangeAspect="1"/>
          </p:cNvPicPr>
          <p:nvPr/>
        </p:nvPicPr>
        <p:blipFill>
          <a:blip r:embed="rId3"/>
          <a:stretch>
            <a:fillRect/>
          </a:stretch>
        </p:blipFill>
        <p:spPr>
          <a:xfrm>
            <a:off x="6772863" y="1368893"/>
            <a:ext cx="4580555" cy="2606178"/>
          </a:xfrm>
          <a:prstGeom prst="rect">
            <a:avLst/>
          </a:prstGeom>
        </p:spPr>
      </p:pic>
      <p:pic>
        <p:nvPicPr>
          <p:cNvPr id="12" name="Picture 11" descr="Blue text on a white background&#10;&#10;Description automatically generated">
            <a:extLst>
              <a:ext uri="{FF2B5EF4-FFF2-40B4-BE49-F238E27FC236}">
                <a16:creationId xmlns:a16="http://schemas.microsoft.com/office/drawing/2014/main" id="{377675AB-5C8E-628E-6407-C02209DDE29D}"/>
              </a:ext>
            </a:extLst>
          </p:cNvPr>
          <p:cNvPicPr>
            <a:picLocks noChangeAspect="1"/>
          </p:cNvPicPr>
          <p:nvPr/>
        </p:nvPicPr>
        <p:blipFill>
          <a:blip r:embed="rId4"/>
          <a:stretch>
            <a:fillRect/>
          </a:stretch>
        </p:blipFill>
        <p:spPr>
          <a:xfrm>
            <a:off x="3492265" y="2413000"/>
            <a:ext cx="3225800" cy="1016000"/>
          </a:xfrm>
          <a:prstGeom prst="rect">
            <a:avLst/>
          </a:prstGeom>
        </p:spPr>
      </p:pic>
    </p:spTree>
    <p:extLst>
      <p:ext uri="{BB962C8B-B14F-4D97-AF65-F5344CB8AC3E}">
        <p14:creationId xmlns:p14="http://schemas.microsoft.com/office/powerpoint/2010/main" val="94998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C6BC48-3F33-ADBB-5472-741293D8D5BE}"/>
              </a:ext>
            </a:extLst>
          </p:cNvPr>
          <p:cNvSpPr>
            <a:spLocks noGrp="1"/>
          </p:cNvSpPr>
          <p:nvPr>
            <p:ph type="body" sz="quarter" idx="12"/>
          </p:nvPr>
        </p:nvSpPr>
        <p:spPr>
          <a:xfrm>
            <a:off x="838582" y="1060174"/>
            <a:ext cx="10460038" cy="5022573"/>
          </a:xfrm>
        </p:spPr>
        <p:txBody>
          <a:bodyPr/>
          <a:lstStyle/>
          <a:p>
            <a:r>
              <a:rPr lang="en-GB" sz="2000" dirty="0"/>
              <a:t>NNs can be much more powerful classifiers and predictors</a:t>
            </a:r>
          </a:p>
          <a:p>
            <a:r>
              <a:rPr lang="en-GB" sz="2000" dirty="0"/>
              <a:t>Start with finite number of features taking numerical values    (they could be binary, i.e. 0 or 1)</a:t>
            </a:r>
          </a:p>
          <a:p>
            <a:r>
              <a:rPr lang="en-GB" sz="2000" b="1" dirty="0">
                <a:solidFill>
                  <a:srgbClr val="0070C0"/>
                </a:solidFill>
              </a:rPr>
              <a:t>Want to predict the value of a house:  H</a:t>
            </a:r>
          </a:p>
          <a:p>
            <a:pPr>
              <a:spcBef>
                <a:spcPts val="0"/>
              </a:spcBef>
            </a:pPr>
            <a:r>
              <a:rPr lang="en-GB" sz="2000" b="1" dirty="0">
                <a:solidFill>
                  <a:srgbClr val="0070C0"/>
                </a:solidFill>
              </a:rPr>
              <a:t>Input features</a:t>
            </a:r>
            <a:r>
              <a:rPr lang="en-GB" sz="2000" dirty="0">
                <a:solidFill>
                  <a:srgbClr val="0070C0"/>
                </a:solidFill>
              </a:rPr>
              <a:t>:    X1 </a:t>
            </a:r>
            <a:r>
              <a:rPr lang="en-GB" sz="2000" dirty="0"/>
              <a:t>: Overall Quality  </a:t>
            </a:r>
          </a:p>
          <a:p>
            <a:pPr>
              <a:spcBef>
                <a:spcPts val="0"/>
              </a:spcBef>
            </a:pPr>
            <a:r>
              <a:rPr lang="en-GB" sz="2000" dirty="0"/>
              <a:t>                               </a:t>
            </a:r>
            <a:r>
              <a:rPr lang="en-GB" sz="2000" dirty="0">
                <a:solidFill>
                  <a:srgbClr val="0070C0"/>
                </a:solidFill>
              </a:rPr>
              <a:t>X2 </a:t>
            </a:r>
            <a:r>
              <a:rPr lang="en-GB" sz="2000" dirty="0"/>
              <a:t>: Living Area</a:t>
            </a:r>
          </a:p>
          <a:p>
            <a:pPr algn="l"/>
            <a:r>
              <a:rPr lang="en-CA" sz="2000" dirty="0">
                <a:solidFill>
                  <a:srgbClr val="000000"/>
                </a:solidFill>
                <a:latin typeface="CMSS10"/>
              </a:rPr>
              <a:t>E.g. a</a:t>
            </a:r>
            <a:r>
              <a:rPr lang="en-CA" sz="2000" b="0" i="0" u="none" strike="noStrike" baseline="0" dirty="0">
                <a:solidFill>
                  <a:srgbClr val="000000"/>
                </a:solidFill>
                <a:latin typeface="CMSS10"/>
              </a:rPr>
              <a:t>n </a:t>
            </a:r>
            <a:r>
              <a:rPr lang="en-CA" sz="2000" b="0" i="0" u="none" strike="noStrike" baseline="0" dirty="0">
                <a:solidFill>
                  <a:srgbClr val="0000FF"/>
                </a:solidFill>
                <a:latin typeface="CMSS10"/>
              </a:rPr>
              <a:t>input </a:t>
            </a:r>
            <a:r>
              <a:rPr lang="en-CA" sz="2000" b="0" i="0" u="none" strike="noStrike" baseline="0" dirty="0">
                <a:solidFill>
                  <a:srgbClr val="0000FF"/>
                </a:solidFill>
                <a:latin typeface="CMSY10"/>
              </a:rPr>
              <a:t>⟨</a:t>
            </a:r>
            <a:r>
              <a:rPr lang="en-CA" sz="2000" b="0" i="0" u="none" strike="noStrike" baseline="0" dirty="0">
                <a:solidFill>
                  <a:srgbClr val="0000FF"/>
                </a:solidFill>
                <a:latin typeface="CMSSI10"/>
              </a:rPr>
              <a:t>low</a:t>
            </a:r>
            <a:r>
              <a:rPr lang="en-CA" sz="2000" b="0" i="0" u="none" strike="noStrike" baseline="0" dirty="0">
                <a:solidFill>
                  <a:srgbClr val="0000FF"/>
                </a:solidFill>
                <a:latin typeface="CMMI10"/>
              </a:rPr>
              <a:t>, </a:t>
            </a:r>
            <a:r>
              <a:rPr lang="en-CA" sz="2000" b="0" i="0" u="none" strike="noStrike" baseline="0" dirty="0">
                <a:solidFill>
                  <a:srgbClr val="0000FF"/>
                </a:solidFill>
                <a:latin typeface="CMSSI10"/>
              </a:rPr>
              <a:t>top</a:t>
            </a:r>
            <a:r>
              <a:rPr lang="en-CA" sz="2000" b="0" i="0" u="none" strike="noStrike" baseline="0" dirty="0">
                <a:solidFill>
                  <a:srgbClr val="0000FF"/>
                </a:solidFill>
                <a:latin typeface="CMSY10"/>
              </a:rPr>
              <a:t>⟩ </a:t>
            </a:r>
            <a:r>
              <a:rPr lang="en-US" sz="2000" b="0" i="0" u="none" strike="noStrike" baseline="0" dirty="0">
                <a:solidFill>
                  <a:srgbClr val="000000"/>
                </a:solidFill>
                <a:latin typeface="CMSS10"/>
              </a:rPr>
              <a:t>goes into </a:t>
            </a:r>
            <a:r>
              <a:rPr lang="en-US" sz="2000" b="0" i="0" u="none" strike="noStrike" baseline="0" dirty="0">
                <a:solidFill>
                  <a:srgbClr val="0000FF"/>
                </a:solidFill>
                <a:latin typeface="CMSY10"/>
              </a:rPr>
              <a:t>⟨</a:t>
            </a:r>
            <a:r>
              <a:rPr lang="en-US" sz="2000" b="0" i="0" u="none" strike="noStrike" baseline="0" dirty="0">
                <a:solidFill>
                  <a:srgbClr val="0000FF"/>
                </a:solidFill>
                <a:latin typeface="CMSSI10"/>
              </a:rPr>
              <a:t>x</a:t>
            </a:r>
            <a:r>
              <a:rPr lang="en-US" sz="2000" b="0" i="0" u="none" strike="noStrike" baseline="0" dirty="0">
                <a:solidFill>
                  <a:srgbClr val="0000FF"/>
                </a:solidFill>
                <a:latin typeface="CMSS8"/>
              </a:rPr>
              <a:t>1</a:t>
            </a:r>
            <a:r>
              <a:rPr lang="en-US" sz="2000" b="0" i="0" u="none" strike="noStrike" baseline="0" dirty="0">
                <a:solidFill>
                  <a:srgbClr val="0000FF"/>
                </a:solidFill>
                <a:latin typeface="CMMI10"/>
              </a:rPr>
              <a:t>, </a:t>
            </a:r>
            <a:r>
              <a:rPr lang="en-US" sz="2000" b="0" i="0" u="none" strike="noStrike" baseline="0" dirty="0">
                <a:solidFill>
                  <a:srgbClr val="0000FF"/>
                </a:solidFill>
                <a:latin typeface="CMSSI10"/>
              </a:rPr>
              <a:t>x</a:t>
            </a:r>
            <a:r>
              <a:rPr lang="en-US" sz="2000" b="0" i="0" u="none" strike="noStrike" baseline="0" dirty="0">
                <a:solidFill>
                  <a:srgbClr val="0000FF"/>
                </a:solidFill>
                <a:latin typeface="CMSS8"/>
              </a:rPr>
              <a:t>2</a:t>
            </a:r>
            <a:r>
              <a:rPr lang="en-US" sz="2000" b="0" i="0" u="none" strike="noStrike" baseline="0" dirty="0">
                <a:solidFill>
                  <a:srgbClr val="0000FF"/>
                </a:solidFill>
                <a:latin typeface="CMSY10"/>
              </a:rPr>
              <a:t>⟩</a:t>
            </a:r>
            <a:r>
              <a:rPr lang="en-US" sz="2000" b="0" i="0" u="none" strike="noStrike" baseline="0" dirty="0">
                <a:solidFill>
                  <a:srgbClr val="000000"/>
                </a:solidFill>
                <a:latin typeface="CMSS10"/>
              </a:rPr>
              <a:t>, resp.</a:t>
            </a:r>
          </a:p>
          <a:p>
            <a:pPr algn="l"/>
            <a:r>
              <a:rPr lang="en-CA" sz="2000" b="0" i="0" u="none" strike="noStrike" baseline="0" dirty="0">
                <a:solidFill>
                  <a:srgbClr val="000000"/>
                </a:solidFill>
                <a:latin typeface="CMSS10"/>
              </a:rPr>
              <a:t>Its values are sent </a:t>
            </a:r>
            <a:r>
              <a:rPr lang="en-US" sz="2000" b="0" i="0" u="none" strike="noStrike" baseline="0" dirty="0">
                <a:solidFill>
                  <a:srgbClr val="000000"/>
                </a:solidFill>
                <a:latin typeface="CMSS10"/>
              </a:rPr>
              <a:t>to  </a:t>
            </a:r>
            <a:r>
              <a:rPr lang="en-US" sz="2000" b="0" i="0" u="none" strike="noStrike" baseline="0" dirty="0">
                <a:solidFill>
                  <a:srgbClr val="0000FF"/>
                </a:solidFill>
                <a:latin typeface="CMSS10"/>
              </a:rPr>
              <a:t>gates   </a:t>
            </a:r>
            <a:r>
              <a:rPr lang="en-US" sz="2000" b="0" i="0" u="none" strike="noStrike" baseline="0" dirty="0">
                <a:solidFill>
                  <a:srgbClr val="0000FF"/>
                </a:solidFill>
                <a:latin typeface="CMSSI10"/>
              </a:rPr>
              <a:t>V</a:t>
            </a:r>
            <a:r>
              <a:rPr lang="en-US" sz="2000" b="0" i="0" u="none" strike="noStrike" baseline="0" dirty="0">
                <a:solidFill>
                  <a:srgbClr val="0000FF"/>
                </a:solidFill>
                <a:latin typeface="CMSS8"/>
              </a:rPr>
              <a:t>1</a:t>
            </a:r>
            <a:r>
              <a:rPr lang="en-US" sz="2000" b="0" i="0" u="none" strike="noStrike" baseline="0" dirty="0">
                <a:solidFill>
                  <a:srgbClr val="0000FF"/>
                </a:solidFill>
                <a:latin typeface="CMMI10"/>
              </a:rPr>
              <a:t>,  </a:t>
            </a:r>
            <a:r>
              <a:rPr lang="en-US" sz="2000" b="0" i="0" u="none" strike="noStrike" baseline="0" dirty="0">
                <a:solidFill>
                  <a:srgbClr val="0000FF"/>
                </a:solidFill>
                <a:latin typeface="CMSSI10"/>
              </a:rPr>
              <a:t>V</a:t>
            </a:r>
            <a:r>
              <a:rPr lang="en-US" sz="2000" b="0" i="0" u="none" strike="noStrike" baseline="0" dirty="0">
                <a:solidFill>
                  <a:srgbClr val="0000FF"/>
                </a:solidFill>
                <a:latin typeface="CMSS8"/>
              </a:rPr>
              <a:t>2</a:t>
            </a:r>
            <a:r>
              <a:rPr lang="en-US" sz="2000" b="0" i="0" u="none" strike="noStrike" baseline="0" dirty="0">
                <a:solidFill>
                  <a:srgbClr val="0000FF"/>
                </a:solidFill>
                <a:latin typeface="CMMI10"/>
              </a:rPr>
              <a:t>,  </a:t>
            </a:r>
            <a:r>
              <a:rPr lang="en-US" sz="2000" b="0" i="0" u="none" strike="noStrike" baseline="0" dirty="0">
                <a:solidFill>
                  <a:srgbClr val="0000FF"/>
                </a:solidFill>
                <a:latin typeface="CMSSI10"/>
              </a:rPr>
              <a:t>V</a:t>
            </a:r>
            <a:r>
              <a:rPr lang="en-US" sz="2000" b="0" i="0" u="none" strike="noStrike" baseline="0" dirty="0">
                <a:solidFill>
                  <a:srgbClr val="0000FF"/>
                </a:solidFill>
                <a:latin typeface="CMSS8"/>
              </a:rPr>
              <a:t>3</a:t>
            </a:r>
          </a:p>
          <a:p>
            <a:pPr algn="l">
              <a:spcBef>
                <a:spcPts val="0"/>
              </a:spcBef>
            </a:pPr>
            <a:endParaRPr lang="en-US" sz="2000" dirty="0">
              <a:solidFill>
                <a:srgbClr val="0000FF"/>
              </a:solidFill>
              <a:latin typeface="CMSS8"/>
            </a:endParaRPr>
          </a:p>
          <a:p>
            <a:pPr algn="l">
              <a:spcBef>
                <a:spcPts val="0"/>
              </a:spcBef>
            </a:pPr>
            <a:r>
              <a:rPr lang="en-CA" sz="2000" b="0" i="0" u="none" strike="noStrike" baseline="0" dirty="0">
                <a:solidFill>
                  <a:srgbClr val="000000"/>
                </a:solidFill>
                <a:latin typeface="CMSS10"/>
              </a:rPr>
              <a:t>At them, </a:t>
            </a:r>
            <a:r>
              <a:rPr lang="en-CA" sz="2000" b="1" i="0" u="none" strike="noStrike" baseline="0" dirty="0">
                <a:solidFill>
                  <a:srgbClr val="FF0000"/>
                </a:solidFill>
                <a:latin typeface="CMSS10"/>
              </a:rPr>
              <a:t>functions</a:t>
            </a:r>
            <a:r>
              <a:rPr lang="en-CA" sz="2000" b="1" i="0" u="none" strike="noStrike" baseline="0" dirty="0">
                <a:solidFill>
                  <a:srgbClr val="0070C0"/>
                </a:solidFill>
                <a:latin typeface="CMSS10"/>
              </a:rPr>
              <a:t> compute </a:t>
            </a:r>
            <a:r>
              <a:rPr lang="en-US" sz="2000" b="1" i="0" u="none" strike="noStrike" baseline="0" dirty="0">
                <a:solidFill>
                  <a:srgbClr val="0070C0"/>
                </a:solidFill>
                <a:latin typeface="CMSS10"/>
              </a:rPr>
              <a:t>values using the </a:t>
            </a:r>
          </a:p>
          <a:p>
            <a:pPr algn="l">
              <a:spcBef>
                <a:spcPts val="0"/>
              </a:spcBef>
            </a:pPr>
            <a:r>
              <a:rPr lang="en-US" sz="2000" b="1" i="0" u="none" strike="noStrike" baseline="0" dirty="0">
                <a:solidFill>
                  <a:srgbClr val="0070C0"/>
                </a:solidFill>
                <a:latin typeface="CMSS10"/>
              </a:rPr>
              <a:t>Inputs</a:t>
            </a:r>
            <a:r>
              <a:rPr lang="en-US" sz="2000" b="1" dirty="0">
                <a:solidFill>
                  <a:srgbClr val="0070C0"/>
                </a:solidFill>
                <a:latin typeface="CMSS10"/>
              </a:rPr>
              <a:t> </a:t>
            </a:r>
            <a:r>
              <a:rPr lang="en-US" sz="2000" b="1" i="0" u="none" strike="noStrike" baseline="0" dirty="0">
                <a:solidFill>
                  <a:srgbClr val="0070C0"/>
                </a:solidFill>
                <a:latin typeface="CMSS10"/>
              </a:rPr>
              <a:t>and </a:t>
            </a:r>
            <a:r>
              <a:rPr lang="en-US" sz="2000" b="1" i="0" u="none" strike="noStrike" baseline="0" dirty="0">
                <a:solidFill>
                  <a:schemeClr val="accent1"/>
                </a:solidFill>
                <a:latin typeface="CMSS10"/>
              </a:rPr>
              <a:t>coefficients</a:t>
            </a:r>
            <a:r>
              <a:rPr lang="en-US" sz="2000" b="0" i="0" u="none" strike="noStrike" baseline="0" dirty="0">
                <a:solidFill>
                  <a:srgbClr val="000000"/>
                </a:solidFill>
                <a:latin typeface="CMSS10"/>
              </a:rPr>
              <a:t> (weights) </a:t>
            </a:r>
            <a:r>
              <a:rPr lang="en-US" sz="2000" b="1" i="0" u="none" strike="noStrike" baseline="0" dirty="0">
                <a:solidFill>
                  <a:schemeClr val="accent1"/>
                </a:solidFill>
                <a:latin typeface="CMSSI10"/>
              </a:rPr>
              <a:t>w</a:t>
            </a:r>
            <a:r>
              <a:rPr lang="en-US" sz="2000" b="1" i="0" u="none" strike="noStrike" baseline="0" dirty="0">
                <a:solidFill>
                  <a:schemeClr val="accent1"/>
                </a:solidFill>
                <a:latin typeface="CMSS8"/>
              </a:rPr>
              <a:t>11</a:t>
            </a:r>
            <a:r>
              <a:rPr lang="en-US" sz="2000" b="1" i="0" u="none" strike="noStrike" baseline="0" dirty="0">
                <a:solidFill>
                  <a:schemeClr val="accent1"/>
                </a:solidFill>
                <a:latin typeface="CMMI10"/>
              </a:rPr>
              <a:t>, </a:t>
            </a:r>
            <a:r>
              <a:rPr lang="en-US" sz="2000" b="1" i="0" u="none" strike="noStrike" baseline="0" dirty="0">
                <a:solidFill>
                  <a:schemeClr val="accent1"/>
                </a:solidFill>
                <a:latin typeface="CMSSI10"/>
              </a:rPr>
              <a:t>w</a:t>
            </a:r>
            <a:r>
              <a:rPr lang="en-US" sz="2000" b="1" i="0" u="none" strike="noStrike" baseline="0" dirty="0">
                <a:solidFill>
                  <a:schemeClr val="accent1"/>
                </a:solidFill>
                <a:latin typeface="CMSS8"/>
              </a:rPr>
              <a:t>21  </a:t>
            </a:r>
          </a:p>
          <a:p>
            <a:pPr algn="l">
              <a:spcBef>
                <a:spcPts val="0"/>
              </a:spcBef>
            </a:pPr>
            <a:r>
              <a:rPr lang="en-US" sz="2000" b="0" i="0" u="none" strike="noStrike" baseline="0" dirty="0">
                <a:solidFill>
                  <a:srgbClr val="000000"/>
                </a:solidFill>
                <a:latin typeface="CMSS10"/>
              </a:rPr>
              <a:t>(for </a:t>
            </a:r>
            <a:r>
              <a:rPr lang="en-US" sz="2000" b="0" i="0" u="none" strike="noStrike" baseline="0" dirty="0">
                <a:solidFill>
                  <a:srgbClr val="000000"/>
                </a:solidFill>
                <a:latin typeface="CMSSI10"/>
              </a:rPr>
              <a:t>V</a:t>
            </a:r>
            <a:r>
              <a:rPr lang="en-US" sz="2000" b="0" i="0" u="none" strike="noStrike" baseline="0" dirty="0">
                <a:solidFill>
                  <a:srgbClr val="000000"/>
                </a:solidFill>
                <a:latin typeface="CMSS8"/>
              </a:rPr>
              <a:t>1</a:t>
            </a:r>
            <a:r>
              <a:rPr lang="en-US" sz="2000" b="0" i="0" u="none" strike="noStrike" baseline="0" dirty="0">
                <a:solidFill>
                  <a:srgbClr val="000000"/>
                </a:solidFill>
                <a:latin typeface="CMSS10"/>
              </a:rPr>
              <a:t>), etc.</a:t>
            </a:r>
          </a:p>
          <a:p>
            <a:pPr algn="l"/>
            <a:r>
              <a:rPr lang="en-US" sz="2000" dirty="0">
                <a:solidFill>
                  <a:srgbClr val="0000FF"/>
                </a:solidFill>
                <a:latin typeface="CMSS10"/>
              </a:rPr>
              <a:t>				</a:t>
            </a:r>
            <a:r>
              <a:rPr lang="en-US" sz="2000" b="0" i="0" u="none" strike="noStrike" baseline="0" dirty="0">
                <a:solidFill>
                  <a:srgbClr val="0000FF"/>
                </a:solidFill>
                <a:latin typeface="CMSS10"/>
              </a:rPr>
              <a:t>Outputs from </a:t>
            </a:r>
            <a:r>
              <a:rPr lang="en-US" sz="2000" b="0" i="0" u="none" strike="noStrike" baseline="0" dirty="0">
                <a:solidFill>
                  <a:srgbClr val="0000FF"/>
                </a:solidFill>
                <a:latin typeface="CMSSI10"/>
              </a:rPr>
              <a:t>V</a:t>
            </a:r>
            <a:r>
              <a:rPr lang="en-US" sz="2000" b="0" i="0" u="none" strike="noStrike" baseline="0" dirty="0">
                <a:solidFill>
                  <a:srgbClr val="0000FF"/>
                </a:solidFill>
                <a:latin typeface="CMSS8"/>
              </a:rPr>
              <a:t>1</a:t>
            </a:r>
            <a:r>
              <a:rPr lang="en-US" sz="2000" b="0" i="0" u="none" strike="noStrike" baseline="0" dirty="0">
                <a:solidFill>
                  <a:srgbClr val="0000FF"/>
                </a:solidFill>
                <a:latin typeface="CMMI10"/>
              </a:rPr>
              <a:t>, </a:t>
            </a:r>
            <a:r>
              <a:rPr lang="en-US" sz="2000" b="0" i="0" u="none" strike="noStrike" baseline="0" dirty="0">
                <a:solidFill>
                  <a:srgbClr val="0000FF"/>
                </a:solidFill>
                <a:latin typeface="CMSSI10"/>
              </a:rPr>
              <a:t>V</a:t>
            </a:r>
            <a:r>
              <a:rPr lang="en-US" sz="2000" b="0" i="0" u="none" strike="noStrike" baseline="0" dirty="0">
                <a:solidFill>
                  <a:srgbClr val="0000FF"/>
                </a:solidFill>
                <a:latin typeface="CMSS8"/>
              </a:rPr>
              <a:t>2</a:t>
            </a:r>
            <a:r>
              <a:rPr lang="en-US" sz="2000" b="0" i="0" u="none" strike="noStrike" baseline="0" dirty="0">
                <a:solidFill>
                  <a:srgbClr val="0000FF"/>
                </a:solidFill>
                <a:latin typeface="CMMI10"/>
              </a:rPr>
              <a:t>,</a:t>
            </a:r>
            <a:r>
              <a:rPr lang="en-US" sz="2000" b="0" i="0" u="none" strike="noStrike" baseline="0" dirty="0">
                <a:solidFill>
                  <a:srgbClr val="0000FF"/>
                </a:solidFill>
                <a:latin typeface="CMSSI10"/>
              </a:rPr>
              <a:t>V</a:t>
            </a:r>
            <a:r>
              <a:rPr lang="en-US" sz="2000" b="0" i="0" u="none" strike="noStrike" baseline="0" dirty="0">
                <a:solidFill>
                  <a:srgbClr val="0000FF"/>
                </a:solidFill>
                <a:latin typeface="CMSS8"/>
              </a:rPr>
              <a:t>3 </a:t>
            </a:r>
            <a:r>
              <a:rPr lang="en-US" sz="2000" b="0" i="0" u="none" strike="noStrike" baseline="0" dirty="0">
                <a:solidFill>
                  <a:srgbClr val="0000FF"/>
                </a:solidFill>
                <a:latin typeface="CMSS10"/>
              </a:rPr>
              <a:t>are </a:t>
            </a:r>
            <a:r>
              <a:rPr lang="en-US" sz="2000" b="1" i="0" u="none" strike="noStrike" baseline="0" dirty="0">
                <a:solidFill>
                  <a:srgbClr val="0070C0"/>
                </a:solidFill>
                <a:latin typeface="CMSS10"/>
              </a:rPr>
              <a:t>passed over to output gate  </a:t>
            </a:r>
            <a:r>
              <a:rPr lang="en-US" sz="2000" b="1" i="0" u="none" strike="noStrike" baseline="0" dirty="0">
                <a:solidFill>
                  <a:srgbClr val="0070C0"/>
                </a:solidFill>
                <a:latin typeface="CMSSI10"/>
              </a:rPr>
              <a:t>H</a:t>
            </a:r>
          </a:p>
          <a:p>
            <a:pPr algn="l"/>
            <a:r>
              <a:rPr lang="en-US" sz="2000" b="1" i="0" u="none" strike="noStrike" baseline="0" dirty="0">
                <a:solidFill>
                  <a:srgbClr val="0070C0"/>
                </a:solidFill>
                <a:latin typeface="CMSSI10"/>
              </a:rPr>
              <a:t>At  H a </a:t>
            </a:r>
            <a:r>
              <a:rPr lang="en-US" sz="2000" b="1" i="0" u="none" strike="noStrike" baseline="0" dirty="0">
                <a:solidFill>
                  <a:srgbClr val="FF0000"/>
                </a:solidFill>
                <a:latin typeface="CMSSI10"/>
              </a:rPr>
              <a:t>function</a:t>
            </a:r>
            <a:r>
              <a:rPr lang="en-US" sz="2000" b="1" i="0" u="none" strike="noStrike" baseline="0" dirty="0">
                <a:solidFill>
                  <a:srgbClr val="0070C0"/>
                </a:solidFill>
                <a:latin typeface="CMSSI10"/>
              </a:rPr>
              <a:t> </a:t>
            </a:r>
            <a:r>
              <a:rPr lang="en-US" sz="2000" b="1" i="0" u="none" strike="noStrike" baseline="0" dirty="0">
                <a:solidFill>
                  <a:srgbClr val="0070C0"/>
                </a:solidFill>
                <a:latin typeface="CMSS10"/>
              </a:rPr>
              <a:t>computes  “house value estimation” </a:t>
            </a:r>
            <a:r>
              <a:rPr lang="en-US" sz="2000" b="0" i="0" u="none" strike="noStrike" baseline="0" dirty="0">
                <a:solidFill>
                  <a:srgbClr val="0000FF"/>
                </a:solidFill>
                <a:latin typeface="CMSS10"/>
              </a:rPr>
              <a:t>using them and  </a:t>
            </a:r>
            <a:r>
              <a:rPr lang="en-US" sz="2000" b="1" dirty="0">
                <a:solidFill>
                  <a:srgbClr val="FF0000"/>
                </a:solidFill>
                <a:latin typeface="CMSS10"/>
              </a:rPr>
              <a:t>coefficients </a:t>
            </a:r>
            <a:r>
              <a:rPr lang="en-CA" sz="2000" b="1" i="0" u="none" strike="noStrike" baseline="0" dirty="0">
                <a:solidFill>
                  <a:srgbClr val="FF0000"/>
                </a:solidFill>
                <a:latin typeface="CMSSI10"/>
              </a:rPr>
              <a:t>u</a:t>
            </a:r>
            <a:r>
              <a:rPr lang="en-CA" sz="2000" b="1" i="0" u="none" strike="noStrike" baseline="0" dirty="0">
                <a:solidFill>
                  <a:srgbClr val="FF0000"/>
                </a:solidFill>
                <a:latin typeface="CMSS8"/>
              </a:rPr>
              <a:t>1</a:t>
            </a:r>
            <a:r>
              <a:rPr lang="en-CA" sz="2000" b="1" i="0" u="none" strike="noStrike" baseline="0" dirty="0">
                <a:solidFill>
                  <a:srgbClr val="FF0000"/>
                </a:solidFill>
                <a:latin typeface="CMMI10"/>
              </a:rPr>
              <a:t>, </a:t>
            </a:r>
            <a:r>
              <a:rPr lang="en-CA" sz="2000" b="1" i="0" u="none" strike="noStrike" baseline="0" dirty="0">
                <a:solidFill>
                  <a:srgbClr val="FF0000"/>
                </a:solidFill>
                <a:latin typeface="CMSSI10"/>
              </a:rPr>
              <a:t>u</a:t>
            </a:r>
            <a:r>
              <a:rPr lang="en-CA" sz="2000" b="1" i="0" u="none" strike="noStrike" baseline="0" dirty="0">
                <a:solidFill>
                  <a:srgbClr val="FF0000"/>
                </a:solidFill>
                <a:latin typeface="CMSS8"/>
              </a:rPr>
              <a:t>2</a:t>
            </a:r>
            <a:r>
              <a:rPr lang="en-CA" sz="2000" b="1" i="0" u="none" strike="noStrike" baseline="0" dirty="0">
                <a:solidFill>
                  <a:srgbClr val="FF0000"/>
                </a:solidFill>
                <a:latin typeface="CMMI10"/>
              </a:rPr>
              <a:t>, </a:t>
            </a:r>
            <a:r>
              <a:rPr lang="en-CA" sz="2000" b="1" i="0" u="none" strike="noStrike" baseline="0" dirty="0">
                <a:solidFill>
                  <a:srgbClr val="FF0000"/>
                </a:solidFill>
                <a:latin typeface="CMSSI10"/>
              </a:rPr>
              <a:t>u</a:t>
            </a:r>
            <a:r>
              <a:rPr lang="en-CA" sz="2000" b="1" i="0" u="none" strike="noStrike" baseline="0" dirty="0">
                <a:solidFill>
                  <a:srgbClr val="FF0000"/>
                </a:solidFill>
                <a:latin typeface="CMSS8"/>
              </a:rPr>
              <a:t>3</a:t>
            </a:r>
            <a:endParaRPr lang="en-CA" sz="2000" b="1" dirty="0">
              <a:solidFill>
                <a:srgbClr val="FF0000"/>
              </a:solidFill>
              <a:latin typeface="CMSS8"/>
            </a:endParaRPr>
          </a:p>
          <a:p>
            <a:pPr algn="l"/>
            <a:r>
              <a:rPr lang="en-CA" sz="2000" b="1" dirty="0">
                <a:solidFill>
                  <a:srgbClr val="FF0000"/>
                </a:solidFill>
                <a:latin typeface="CMSS8"/>
              </a:rPr>
              <a:t>                 What functions?                   Where do w11, w21, …, u1, u2, u3  come from?</a:t>
            </a:r>
            <a:endParaRPr lang="en-GB" sz="2000" b="1" dirty="0">
              <a:solidFill>
                <a:srgbClr val="FF0000"/>
              </a:solidFill>
            </a:endParaRPr>
          </a:p>
          <a:p>
            <a:endParaRPr lang="en-GB" dirty="0"/>
          </a:p>
        </p:txBody>
      </p:sp>
      <p:sp>
        <p:nvSpPr>
          <p:cNvPr id="4" name="Text Placeholder 3">
            <a:extLst>
              <a:ext uri="{FF2B5EF4-FFF2-40B4-BE49-F238E27FC236}">
                <a16:creationId xmlns:a16="http://schemas.microsoft.com/office/drawing/2014/main" id="{3B49B7D3-4E87-56AA-D9CF-5B3ACFC2134E}"/>
              </a:ext>
            </a:extLst>
          </p:cNvPr>
          <p:cNvSpPr>
            <a:spLocks noGrp="1"/>
          </p:cNvSpPr>
          <p:nvPr>
            <p:ph type="body" sz="quarter" idx="13"/>
          </p:nvPr>
        </p:nvSpPr>
        <p:spPr>
          <a:xfrm>
            <a:off x="838200" y="483704"/>
            <a:ext cx="10460038" cy="407116"/>
          </a:xfrm>
        </p:spPr>
        <p:txBody>
          <a:bodyPr/>
          <a:lstStyle/>
          <a:p>
            <a:r>
              <a:rPr lang="en-FR" sz="3600" dirty="0">
                <a:solidFill>
                  <a:srgbClr val="0099CC"/>
                </a:solidFill>
              </a:rPr>
              <a:t>A </a:t>
            </a:r>
            <a:r>
              <a:rPr lang="en-CA" sz="3600" dirty="0">
                <a:solidFill>
                  <a:srgbClr val="0099CC"/>
                </a:solidFill>
              </a:rPr>
              <a:t>N</a:t>
            </a:r>
            <a:r>
              <a:rPr lang="en-FR" sz="3600" dirty="0">
                <a:solidFill>
                  <a:srgbClr val="0099CC"/>
                </a:solidFill>
              </a:rPr>
              <a:t>eural </a:t>
            </a:r>
            <a:r>
              <a:rPr lang="en-CA" sz="3600" dirty="0">
                <a:solidFill>
                  <a:srgbClr val="0099CC"/>
                </a:solidFill>
              </a:rPr>
              <a:t>N</a:t>
            </a:r>
            <a:r>
              <a:rPr lang="en-FR" sz="3600" dirty="0">
                <a:solidFill>
                  <a:srgbClr val="0099CC"/>
                </a:solidFill>
              </a:rPr>
              <a:t>etwork</a:t>
            </a:r>
          </a:p>
        </p:txBody>
      </p:sp>
      <p:pic>
        <p:nvPicPr>
          <p:cNvPr id="6" name="Picture 5" descr="A diagram of a neural network&#10;&#10;Description automatically generated">
            <a:extLst>
              <a:ext uri="{FF2B5EF4-FFF2-40B4-BE49-F238E27FC236}">
                <a16:creationId xmlns:a16="http://schemas.microsoft.com/office/drawing/2014/main" id="{763FE704-26B4-3E77-B1B7-4F886458422B}"/>
              </a:ext>
            </a:extLst>
          </p:cNvPr>
          <p:cNvPicPr>
            <a:picLocks noChangeAspect="1"/>
          </p:cNvPicPr>
          <p:nvPr/>
        </p:nvPicPr>
        <p:blipFill>
          <a:blip r:embed="rId2"/>
          <a:stretch>
            <a:fillRect/>
          </a:stretch>
        </p:blipFill>
        <p:spPr>
          <a:xfrm>
            <a:off x="5754583" y="1918742"/>
            <a:ext cx="5922755" cy="2833140"/>
          </a:xfrm>
          <a:prstGeom prst="rect">
            <a:avLst/>
          </a:prstGeom>
        </p:spPr>
      </p:pic>
    </p:spTree>
    <p:extLst>
      <p:ext uri="{BB962C8B-B14F-4D97-AF65-F5344CB8AC3E}">
        <p14:creationId xmlns:p14="http://schemas.microsoft.com/office/powerpoint/2010/main" val="287365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bot with food on it&#10;&#10;Description automatically generated with medium confidence">
            <a:extLst>
              <a:ext uri="{FF2B5EF4-FFF2-40B4-BE49-F238E27FC236}">
                <a16:creationId xmlns:a16="http://schemas.microsoft.com/office/drawing/2014/main" id="{865347B8-3798-4F7C-A007-97B411F0B9D8}"/>
              </a:ext>
            </a:extLst>
          </p:cNvPr>
          <p:cNvPicPr>
            <a:picLocks noChangeAspect="1"/>
          </p:cNvPicPr>
          <p:nvPr/>
        </p:nvPicPr>
        <p:blipFill>
          <a:blip r:embed="rId2"/>
          <a:stretch>
            <a:fillRect/>
          </a:stretch>
        </p:blipFill>
        <p:spPr>
          <a:xfrm>
            <a:off x="7164728" y="391263"/>
            <a:ext cx="4551705" cy="3302119"/>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14A17883-E0AF-8B62-739D-5D0D6673735E}"/>
              </a:ext>
            </a:extLst>
          </p:cNvPr>
          <p:cNvPicPr>
            <a:picLocks noChangeAspect="1"/>
          </p:cNvPicPr>
          <p:nvPr/>
        </p:nvPicPr>
        <p:blipFill>
          <a:blip r:embed="rId3"/>
          <a:stretch>
            <a:fillRect/>
          </a:stretch>
        </p:blipFill>
        <p:spPr>
          <a:xfrm>
            <a:off x="944586" y="3784922"/>
            <a:ext cx="8152442" cy="2455103"/>
          </a:xfrm>
          <a:prstGeom prst="rect">
            <a:avLst/>
          </a:prstGeom>
        </p:spPr>
      </p:pic>
    </p:spTree>
    <p:extLst>
      <p:ext uri="{BB962C8B-B14F-4D97-AF65-F5344CB8AC3E}">
        <p14:creationId xmlns:p14="http://schemas.microsoft.com/office/powerpoint/2010/main" val="291486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B5635-9688-8026-D6AF-85F9E4E34A4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76CD2E5-68C9-AF0C-C8C5-4241360F06E9}"/>
              </a:ext>
            </a:extLst>
          </p:cNvPr>
          <p:cNvSpPr>
            <a:spLocks noGrp="1"/>
          </p:cNvSpPr>
          <p:nvPr>
            <p:ph type="body" sz="quarter" idx="12"/>
          </p:nvPr>
        </p:nvSpPr>
        <p:spPr>
          <a:xfrm>
            <a:off x="838582" y="1060174"/>
            <a:ext cx="10460038" cy="5022573"/>
          </a:xfrm>
        </p:spPr>
        <p:txBody>
          <a:bodyPr/>
          <a:lstStyle/>
          <a:p>
            <a:pPr algn="l"/>
            <a:r>
              <a:rPr lang="en-CA" sz="2000" b="0" i="0" u="none" strike="noStrike" baseline="0" dirty="0">
                <a:latin typeface="CMSS10"/>
              </a:rPr>
              <a:t>NN has </a:t>
            </a:r>
            <a:r>
              <a:rPr lang="en-CA" sz="2000" b="1" i="0" u="none" strike="noStrike" baseline="0" dirty="0">
                <a:solidFill>
                  <a:srgbClr val="0070C0"/>
                </a:solidFill>
                <a:latin typeface="CMSS10"/>
              </a:rPr>
              <a:t>four neurons, one middle-layer, and one output gate</a:t>
            </a:r>
          </a:p>
          <a:p>
            <a:pPr algn="l"/>
            <a:endParaRPr lang="en-CA" sz="2000" dirty="0">
              <a:latin typeface="CMSS10"/>
            </a:endParaRPr>
          </a:p>
          <a:p>
            <a:pPr algn="l">
              <a:spcBef>
                <a:spcPts val="0"/>
              </a:spcBef>
            </a:pPr>
            <a:r>
              <a:rPr lang="en-CA" sz="2000" b="0" i="0" u="none" strike="noStrike" baseline="0" dirty="0">
                <a:latin typeface="CMSS10"/>
              </a:rPr>
              <a:t>Three middle neurons represent </a:t>
            </a:r>
            <a:r>
              <a:rPr lang="en-US" sz="2000" b="0" i="0" u="none" strike="noStrike" baseline="0" dirty="0">
                <a:latin typeface="CMSS10"/>
              </a:rPr>
              <a:t>three different</a:t>
            </a:r>
          </a:p>
          <a:p>
            <a:pPr algn="l">
              <a:spcBef>
                <a:spcPts val="0"/>
              </a:spcBef>
            </a:pPr>
            <a:r>
              <a:rPr lang="en-US" sz="2000" b="0" i="0" u="none" strike="noStrike" baseline="0" dirty="0">
                <a:latin typeface="CMSS10"/>
              </a:rPr>
              <a:t>ways to combine the same feature values </a:t>
            </a:r>
          </a:p>
          <a:p>
            <a:pPr algn="l"/>
            <a:r>
              <a:rPr lang="en-US" sz="2000" b="0" i="0" u="none" strike="noStrike" baseline="0" dirty="0">
                <a:latin typeface="CMSS10"/>
              </a:rPr>
              <a:t>Providing more flexibility to learn from the training data</a:t>
            </a:r>
          </a:p>
          <a:p>
            <a:pPr algn="l"/>
            <a:endParaRPr lang="en-US" sz="2000" dirty="0">
              <a:latin typeface="CMSS10"/>
            </a:endParaRPr>
          </a:p>
          <a:p>
            <a:pPr algn="l"/>
            <a:r>
              <a:rPr lang="en-US" sz="2000" b="1" dirty="0">
                <a:solidFill>
                  <a:srgbClr val="0070C0"/>
                </a:solidFill>
                <a:latin typeface="CMSS10"/>
              </a:rPr>
              <a:t>Start by</a:t>
            </a:r>
            <a:r>
              <a:rPr lang="en-US" sz="2000" b="1" i="0" u="none" strike="noStrike" baseline="0" dirty="0">
                <a:solidFill>
                  <a:srgbClr val="0070C0"/>
                </a:solidFill>
                <a:latin typeface="CMSS10"/>
              </a:rPr>
              <a:t> choosing NN structure and class of functions at the gates</a:t>
            </a:r>
          </a:p>
          <a:p>
            <a:pPr algn="l">
              <a:spcBef>
                <a:spcPts val="0"/>
              </a:spcBef>
            </a:pPr>
            <a:endParaRPr lang="en-US" sz="2000" b="0" i="0" u="none" strike="noStrike" baseline="0" dirty="0">
              <a:solidFill>
                <a:srgbClr val="000000"/>
              </a:solidFill>
              <a:latin typeface="CMSS10"/>
            </a:endParaRPr>
          </a:p>
          <a:p>
            <a:pPr algn="l">
              <a:spcBef>
                <a:spcPts val="0"/>
              </a:spcBef>
            </a:pPr>
            <a:r>
              <a:rPr lang="en-US" sz="2000" b="0" i="0" u="none" strike="noStrike" baseline="0" dirty="0">
                <a:solidFill>
                  <a:srgbClr val="000000"/>
                </a:solidFill>
                <a:latin typeface="CMSS10"/>
              </a:rPr>
              <a:t>Next</a:t>
            </a:r>
            <a:r>
              <a:rPr lang="en-US" sz="2000" dirty="0">
                <a:solidFill>
                  <a:srgbClr val="000000"/>
                </a:solidFill>
                <a:latin typeface="CMSS10"/>
              </a:rPr>
              <a:t>:  </a:t>
            </a:r>
            <a:r>
              <a:rPr lang="en-US" sz="2000" b="1" i="0" u="none" strike="noStrike" baseline="0" dirty="0">
                <a:solidFill>
                  <a:srgbClr val="FF0000"/>
                </a:solidFill>
                <a:latin typeface="CMSS10"/>
              </a:rPr>
              <a:t>learn the weights  </a:t>
            </a:r>
            <a:r>
              <a:rPr lang="en-US" sz="2000" b="1" i="0" u="none" strike="noStrike" baseline="0" dirty="0">
                <a:solidFill>
                  <a:srgbClr val="FF0000"/>
                </a:solidFill>
                <a:latin typeface="CMSSI10"/>
              </a:rPr>
              <a:t>w</a:t>
            </a:r>
            <a:r>
              <a:rPr lang="en-US" sz="2000" b="1" i="0" u="none" strike="noStrike" baseline="0" dirty="0">
                <a:solidFill>
                  <a:srgbClr val="FF0000"/>
                </a:solidFill>
                <a:latin typeface="CMSS8"/>
              </a:rPr>
              <a:t>11</a:t>
            </a:r>
            <a:r>
              <a:rPr lang="en-US" sz="2000" b="1" i="0" u="none" strike="noStrike" baseline="0" dirty="0">
                <a:solidFill>
                  <a:srgbClr val="FF0000"/>
                </a:solidFill>
                <a:latin typeface="CMMI10"/>
              </a:rPr>
              <a:t>, . . . , </a:t>
            </a:r>
            <a:r>
              <a:rPr lang="en-US" sz="2000" b="1" i="0" u="none" strike="noStrike" baseline="0" dirty="0">
                <a:solidFill>
                  <a:srgbClr val="FF0000"/>
                </a:solidFill>
                <a:latin typeface="CMSSI10"/>
              </a:rPr>
              <a:t>u</a:t>
            </a:r>
            <a:r>
              <a:rPr lang="en-US" sz="2000" b="1" i="0" u="none" strike="noStrike" baseline="0" dirty="0">
                <a:solidFill>
                  <a:srgbClr val="FF0000"/>
                </a:solidFill>
                <a:latin typeface="CMSS8"/>
              </a:rPr>
              <a:t>3  </a:t>
            </a:r>
            <a:r>
              <a:rPr lang="en-US" sz="2000" b="1" i="0" u="none" strike="noStrike" baseline="0" dirty="0">
                <a:solidFill>
                  <a:srgbClr val="FF0000"/>
                </a:solidFill>
                <a:latin typeface="CMSS10"/>
              </a:rPr>
              <a:t>plus the coefficients for</a:t>
            </a:r>
          </a:p>
          <a:p>
            <a:pPr algn="l">
              <a:spcBef>
                <a:spcPts val="0"/>
              </a:spcBef>
            </a:pPr>
            <a:r>
              <a:rPr lang="en-US" sz="2000" b="1" i="0" u="none" strike="noStrike" baseline="0" dirty="0">
                <a:solidFill>
                  <a:srgbClr val="FF0000"/>
                </a:solidFill>
                <a:latin typeface="CMSS10"/>
              </a:rPr>
              <a:t>the functions at the neurons   </a:t>
            </a:r>
            <a:r>
              <a:rPr lang="en-US" sz="2000" b="0" i="0" u="none" strike="noStrike" baseline="0" dirty="0">
                <a:solidFill>
                  <a:srgbClr val="000000"/>
                </a:solidFill>
                <a:latin typeface="CMSS10"/>
              </a:rPr>
              <a:t>(if any)</a:t>
            </a:r>
          </a:p>
          <a:p>
            <a:pPr algn="l">
              <a:spcBef>
                <a:spcPts val="0"/>
              </a:spcBef>
            </a:pPr>
            <a:endParaRPr lang="en-US" sz="2000" b="0" i="0" u="none" strike="noStrike" baseline="0" dirty="0">
              <a:solidFill>
                <a:srgbClr val="000000"/>
              </a:solidFill>
              <a:latin typeface="CMSS10"/>
            </a:endParaRPr>
          </a:p>
          <a:p>
            <a:pPr algn="l"/>
            <a:r>
              <a:rPr lang="en-US" sz="2000" b="1" i="0" u="none" strike="noStrike" baseline="0" dirty="0">
                <a:solidFill>
                  <a:srgbClr val="0070C0"/>
                </a:solidFill>
                <a:latin typeface="CMSS10"/>
              </a:rPr>
              <a:t>Learn from training data </a:t>
            </a:r>
            <a:r>
              <a:rPr lang="en-US" sz="2000" b="0" i="0" u="none" strike="noStrike" baseline="0" dirty="0">
                <a:solidFill>
                  <a:srgbClr val="000000"/>
                </a:solidFill>
                <a:latin typeface="CMSS10"/>
              </a:rPr>
              <a:t>(numerically encoded)</a:t>
            </a:r>
          </a:p>
          <a:p>
            <a:pPr algn="l"/>
            <a:r>
              <a:rPr lang="en-US" sz="2000" dirty="0">
                <a:solidFill>
                  <a:srgbClr val="000000"/>
                </a:solidFill>
                <a:latin typeface="CMSS10"/>
              </a:rPr>
              <a:t>O</a:t>
            </a:r>
            <a:r>
              <a:rPr lang="en-US" sz="2000" b="0" i="0" u="none" strike="noStrike" baseline="0" dirty="0">
                <a:solidFill>
                  <a:srgbClr val="000000"/>
                </a:solidFill>
                <a:latin typeface="CMSS10"/>
              </a:rPr>
              <a:t>f the form: </a:t>
            </a:r>
            <a:r>
              <a:rPr lang="en-US" sz="2000" dirty="0">
                <a:solidFill>
                  <a:srgbClr val="000000"/>
                </a:solidFill>
                <a:latin typeface="CMSS10"/>
              </a:rPr>
              <a:t>          </a:t>
            </a:r>
            <a:r>
              <a:rPr lang="en-US" sz="2000" b="0" i="0" u="none" strike="noStrike" baseline="0" dirty="0">
                <a:solidFill>
                  <a:srgbClr val="0000FF"/>
                </a:solidFill>
                <a:latin typeface="CMSY9"/>
              </a:rPr>
              <a:t>⟨</a:t>
            </a:r>
            <a:r>
              <a:rPr lang="en-US" sz="2000" b="0" i="0" u="none" strike="noStrike" baseline="0" dirty="0">
                <a:solidFill>
                  <a:srgbClr val="0000FF"/>
                </a:solidFill>
                <a:latin typeface="CMSSI9"/>
              </a:rPr>
              <a:t>House1</a:t>
            </a:r>
            <a:r>
              <a:rPr lang="en-US" sz="2000" b="0" i="0" u="none" strike="noStrike" baseline="0" dirty="0">
                <a:solidFill>
                  <a:srgbClr val="0000FF"/>
                </a:solidFill>
                <a:latin typeface="CMSS9"/>
              </a:rPr>
              <a:t>: </a:t>
            </a:r>
            <a:r>
              <a:rPr lang="en-US" sz="2000" b="0" i="0" u="none" strike="noStrike" baseline="0" dirty="0">
                <a:solidFill>
                  <a:srgbClr val="0000FF"/>
                </a:solidFill>
                <a:latin typeface="CMSSI9"/>
              </a:rPr>
              <a:t>high</a:t>
            </a:r>
            <a:r>
              <a:rPr lang="en-US" sz="2000" b="0" i="0" u="none" strike="noStrike" baseline="0" dirty="0">
                <a:solidFill>
                  <a:srgbClr val="0000FF"/>
                </a:solidFill>
                <a:latin typeface="CMMI9"/>
              </a:rPr>
              <a:t>, </a:t>
            </a:r>
            <a:r>
              <a:rPr lang="en-US" sz="2000" b="0" i="0" u="none" strike="noStrike" baseline="0" dirty="0">
                <a:solidFill>
                  <a:srgbClr val="0000FF"/>
                </a:solidFill>
                <a:latin typeface="CMSSI9"/>
              </a:rPr>
              <a:t>middle</a:t>
            </a:r>
            <a:r>
              <a:rPr lang="en-US" sz="2000" b="0" i="0" u="none" strike="noStrike" baseline="0" dirty="0">
                <a:solidFill>
                  <a:srgbClr val="0000FF"/>
                </a:solidFill>
                <a:latin typeface="CMMI9"/>
              </a:rPr>
              <a:t>, </a:t>
            </a:r>
            <a:r>
              <a:rPr lang="en-US" sz="2000" b="0" i="0" u="none" strike="noStrike" baseline="0" dirty="0">
                <a:solidFill>
                  <a:srgbClr val="0000FF"/>
                </a:solidFill>
                <a:latin typeface="CMSS9"/>
              </a:rPr>
              <a:t>$1</a:t>
            </a:r>
            <a:r>
              <a:rPr lang="en-US" sz="2000" b="0" i="0" u="none" strike="noStrike" baseline="0" dirty="0">
                <a:solidFill>
                  <a:srgbClr val="0000FF"/>
                </a:solidFill>
                <a:latin typeface="CMSSI9"/>
              </a:rPr>
              <a:t>M</a:t>
            </a:r>
            <a:r>
              <a:rPr lang="en-US" sz="2000" b="0" i="0" u="none" strike="noStrike" baseline="0" dirty="0">
                <a:solidFill>
                  <a:srgbClr val="0000FF"/>
                </a:solidFill>
                <a:latin typeface="CMSY9"/>
              </a:rPr>
              <a:t>⟩</a:t>
            </a:r>
            <a:r>
              <a:rPr lang="en-US" sz="2000" b="0" i="0" u="none" strike="noStrike" baseline="0" dirty="0">
                <a:solidFill>
                  <a:srgbClr val="000000"/>
                </a:solidFill>
                <a:latin typeface="CMSS10"/>
              </a:rPr>
              <a:t>,  </a:t>
            </a:r>
            <a:r>
              <a:rPr lang="en-US" sz="2000" b="0" i="0" u="none" strike="noStrike" baseline="0" dirty="0">
                <a:solidFill>
                  <a:srgbClr val="0000FF"/>
                </a:solidFill>
                <a:latin typeface="CMSY9"/>
              </a:rPr>
              <a:t>⟨</a:t>
            </a:r>
            <a:r>
              <a:rPr lang="en-US" sz="2000" b="0" i="0" u="none" strike="noStrike" baseline="0" dirty="0">
                <a:solidFill>
                  <a:srgbClr val="0000FF"/>
                </a:solidFill>
                <a:latin typeface="CMSSI9"/>
              </a:rPr>
              <a:t>House2</a:t>
            </a:r>
            <a:r>
              <a:rPr lang="en-US" sz="2000" b="0" i="0" u="none" strike="noStrike" baseline="0" dirty="0">
                <a:solidFill>
                  <a:srgbClr val="0000FF"/>
                </a:solidFill>
                <a:latin typeface="CMSS9"/>
              </a:rPr>
              <a:t>: </a:t>
            </a:r>
            <a:r>
              <a:rPr lang="en-US" sz="2000" b="0" i="0" u="none" strike="noStrike" baseline="0" dirty="0">
                <a:solidFill>
                  <a:srgbClr val="0000FF"/>
                </a:solidFill>
                <a:latin typeface="CMSSI9"/>
              </a:rPr>
              <a:t>low</a:t>
            </a:r>
            <a:r>
              <a:rPr lang="en-US" sz="2000" b="0" i="0" u="none" strike="noStrike" baseline="0" dirty="0">
                <a:solidFill>
                  <a:srgbClr val="0000FF"/>
                </a:solidFill>
                <a:latin typeface="CMMI9"/>
              </a:rPr>
              <a:t>, </a:t>
            </a:r>
            <a:r>
              <a:rPr lang="en-US" sz="2000" b="0" i="0" u="none" strike="noStrike" baseline="0" dirty="0">
                <a:solidFill>
                  <a:srgbClr val="0000FF"/>
                </a:solidFill>
                <a:latin typeface="CMSSI9"/>
              </a:rPr>
              <a:t>middle</a:t>
            </a:r>
            <a:r>
              <a:rPr lang="en-US" sz="2000" b="0" i="0" u="none" strike="noStrike" baseline="0" dirty="0">
                <a:solidFill>
                  <a:srgbClr val="0000FF"/>
                </a:solidFill>
                <a:latin typeface="CMMI9"/>
              </a:rPr>
              <a:t>, </a:t>
            </a:r>
            <a:r>
              <a:rPr lang="en-US" sz="2000" b="0" i="0" u="none" strike="noStrike" baseline="0" dirty="0">
                <a:solidFill>
                  <a:srgbClr val="0000FF"/>
                </a:solidFill>
                <a:latin typeface="CMSS9"/>
              </a:rPr>
              <a:t>$0</a:t>
            </a:r>
            <a:r>
              <a:rPr lang="en-US" sz="2000" b="0" i="0" u="none" strike="noStrike" baseline="0" dirty="0">
                <a:solidFill>
                  <a:srgbClr val="0000FF"/>
                </a:solidFill>
                <a:latin typeface="CMMI9"/>
              </a:rPr>
              <a:t>.</a:t>
            </a:r>
            <a:r>
              <a:rPr lang="en-US" sz="2000" b="0" i="0" u="none" strike="noStrike" baseline="0" dirty="0">
                <a:solidFill>
                  <a:srgbClr val="0000FF"/>
                </a:solidFill>
                <a:latin typeface="CMSS9"/>
              </a:rPr>
              <a:t>8</a:t>
            </a:r>
            <a:r>
              <a:rPr lang="en-US" sz="2000" b="0" i="0" u="none" strike="noStrike" baseline="0" dirty="0">
                <a:solidFill>
                  <a:srgbClr val="0000FF"/>
                </a:solidFill>
                <a:latin typeface="CMSSI9"/>
              </a:rPr>
              <a:t>M</a:t>
            </a:r>
            <a:r>
              <a:rPr lang="en-US" sz="2000" b="0" i="0" u="none" strike="noStrike" baseline="0" dirty="0">
                <a:solidFill>
                  <a:srgbClr val="0000FF"/>
                </a:solidFill>
                <a:latin typeface="CMSY9"/>
              </a:rPr>
              <a:t>⟩</a:t>
            </a:r>
            <a:r>
              <a:rPr lang="en-US" sz="2000" b="0" i="0" u="none" strike="noStrike" baseline="0" dirty="0">
                <a:solidFill>
                  <a:srgbClr val="000000"/>
                </a:solidFill>
                <a:latin typeface="CMSS10"/>
              </a:rPr>
              <a:t>,   etc.</a:t>
            </a:r>
            <a:endParaRPr lang="en-US" sz="2000" dirty="0">
              <a:solidFill>
                <a:srgbClr val="000000"/>
              </a:solidFill>
              <a:latin typeface="CMSS10"/>
            </a:endParaRPr>
          </a:p>
          <a:p>
            <a:pPr algn="l"/>
            <a:r>
              <a:rPr lang="en-US" sz="2000" dirty="0">
                <a:solidFill>
                  <a:srgbClr val="000000"/>
                </a:solidFill>
                <a:latin typeface="CMSS10"/>
              </a:rPr>
              <a:t>	</a:t>
            </a:r>
            <a:r>
              <a:rPr lang="en-US" sz="2000" b="1" dirty="0">
                <a:solidFill>
                  <a:srgbClr val="0070C0"/>
                </a:solidFill>
                <a:latin typeface="CMSS10"/>
              </a:rPr>
              <a:t>Set of houses with their observed feature values and their commercial values</a:t>
            </a:r>
          </a:p>
          <a:p>
            <a:pPr algn="l"/>
            <a:endParaRPr lang="en-US" sz="2000" b="0" i="0" u="none" strike="noStrike" baseline="0" dirty="0">
              <a:solidFill>
                <a:srgbClr val="000000"/>
              </a:solidFill>
              <a:latin typeface="CMSS10"/>
            </a:endParaRPr>
          </a:p>
          <a:p>
            <a:pPr algn="l"/>
            <a:endParaRPr lang="en-US" sz="2000" b="0" i="0" u="none" strike="noStrike" baseline="0" dirty="0">
              <a:solidFill>
                <a:srgbClr val="000000"/>
              </a:solidFill>
              <a:latin typeface="CMSS10"/>
            </a:endParaRPr>
          </a:p>
          <a:p>
            <a:endParaRPr lang="en-GB" dirty="0"/>
          </a:p>
        </p:txBody>
      </p:sp>
      <p:pic>
        <p:nvPicPr>
          <p:cNvPr id="6" name="Picture 5" descr="A diagram of a neural network&#10;&#10;Description automatically generated">
            <a:extLst>
              <a:ext uri="{FF2B5EF4-FFF2-40B4-BE49-F238E27FC236}">
                <a16:creationId xmlns:a16="http://schemas.microsoft.com/office/drawing/2014/main" id="{E03B4A66-F1D4-7D6E-279A-F6F411E0A9F1}"/>
              </a:ext>
            </a:extLst>
          </p:cNvPr>
          <p:cNvPicPr>
            <a:picLocks noChangeAspect="1"/>
          </p:cNvPicPr>
          <p:nvPr/>
        </p:nvPicPr>
        <p:blipFill>
          <a:blip r:embed="rId2"/>
          <a:stretch>
            <a:fillRect/>
          </a:stretch>
        </p:blipFill>
        <p:spPr>
          <a:xfrm>
            <a:off x="7245752" y="914098"/>
            <a:ext cx="4853651" cy="2419411"/>
          </a:xfrm>
          <a:prstGeom prst="rect">
            <a:avLst/>
          </a:prstGeom>
        </p:spPr>
      </p:pic>
    </p:spTree>
    <p:extLst>
      <p:ext uri="{BB962C8B-B14F-4D97-AF65-F5344CB8AC3E}">
        <p14:creationId xmlns:p14="http://schemas.microsoft.com/office/powerpoint/2010/main" val="3759192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6C190F-C128-6C5C-4E9D-6819B2E3C91E}"/>
              </a:ext>
            </a:extLst>
          </p:cNvPr>
          <p:cNvSpPr>
            <a:spLocks noGrp="1"/>
          </p:cNvSpPr>
          <p:nvPr>
            <p:ph type="body" sz="quarter" idx="12"/>
          </p:nvPr>
        </p:nvSpPr>
        <p:spPr>
          <a:xfrm>
            <a:off x="865981" y="670030"/>
            <a:ext cx="10460038" cy="5152036"/>
          </a:xfrm>
        </p:spPr>
        <p:txBody>
          <a:bodyPr/>
          <a:lstStyle/>
          <a:p>
            <a:pPr>
              <a:spcBef>
                <a:spcPts val="0"/>
              </a:spcBef>
            </a:pPr>
            <a:r>
              <a:rPr lang="en-CA" sz="2000" b="1" dirty="0">
                <a:solidFill>
                  <a:srgbClr val="0070C0"/>
                </a:solidFill>
              </a:rPr>
              <a:t>At each gate  a function computes a </a:t>
            </a:r>
          </a:p>
          <a:p>
            <a:pPr>
              <a:spcBef>
                <a:spcPts val="0"/>
              </a:spcBef>
            </a:pPr>
            <a:r>
              <a:rPr lang="en-CA" sz="2000" b="1" dirty="0">
                <a:solidFill>
                  <a:srgbClr val="0070C0"/>
                </a:solidFill>
              </a:rPr>
              <a:t>value to be passed over to the right</a:t>
            </a:r>
          </a:p>
          <a:p>
            <a:endParaRPr lang="en-CA" sz="2000" dirty="0"/>
          </a:p>
          <a:p>
            <a:r>
              <a:rPr lang="en-CA" sz="2000" dirty="0"/>
              <a:t>For example, </a:t>
            </a:r>
            <a:r>
              <a:rPr lang="en-CA" sz="2000" b="1" dirty="0">
                <a:solidFill>
                  <a:srgbClr val="0070C0"/>
                </a:solidFill>
              </a:rPr>
              <a:t>at V1 we could have   (quite common):</a:t>
            </a:r>
          </a:p>
          <a:p>
            <a:endParaRPr lang="en-CA" sz="2000" dirty="0"/>
          </a:p>
          <a:p>
            <a:r>
              <a:rPr lang="en-CA" sz="2800" b="1" dirty="0">
                <a:solidFill>
                  <a:srgbClr val="0070C0"/>
                </a:solidFill>
              </a:rPr>
              <a:t>V1(x1,x2)</a:t>
            </a:r>
          </a:p>
          <a:p>
            <a:endParaRPr lang="en-CA" sz="2800" b="1" dirty="0">
              <a:solidFill>
                <a:srgbClr val="0E1655"/>
              </a:solidFill>
            </a:endParaRPr>
          </a:p>
          <a:p>
            <a:r>
              <a:rPr lang="en-CA" sz="2000" b="1" dirty="0">
                <a:solidFill>
                  <a:srgbClr val="FF0000"/>
                </a:solidFill>
              </a:rPr>
              <a:t>Initially we know the kind of function we want, but not its coefficients  w11, w21, b1,  etc.</a:t>
            </a:r>
          </a:p>
          <a:p>
            <a:pPr algn="l"/>
            <a:endParaRPr lang="en-US" sz="2000" b="0" i="0" u="none" strike="noStrike" baseline="0" dirty="0">
              <a:solidFill>
                <a:srgbClr val="0000FF"/>
              </a:solidFill>
              <a:latin typeface="CMSS10"/>
            </a:endParaRPr>
          </a:p>
          <a:p>
            <a:pPr algn="l"/>
            <a:r>
              <a:rPr lang="en-US" sz="2000" b="0" i="0" u="none" strike="noStrike" baseline="0" dirty="0">
                <a:solidFill>
                  <a:srgbClr val="0000FF"/>
                </a:solidFill>
                <a:latin typeface="CMSS10"/>
              </a:rPr>
              <a:t>The (non-trivial) rest:  Learn unknown coefficients, </a:t>
            </a:r>
            <a:r>
              <a:rPr lang="en-US" sz="2000" b="1" i="0" u="none" strike="noStrike" baseline="0" dirty="0">
                <a:solidFill>
                  <a:srgbClr val="FF0000"/>
                </a:solidFill>
                <a:latin typeface="CMSS10"/>
              </a:rPr>
              <a:t>the parameters</a:t>
            </a:r>
          </a:p>
          <a:p>
            <a:pPr algn="l"/>
            <a:endParaRPr lang="en-US" sz="2000" dirty="0">
              <a:solidFill>
                <a:srgbClr val="0000FF"/>
              </a:solidFill>
              <a:latin typeface="CMSS10"/>
            </a:endParaRPr>
          </a:p>
          <a:p>
            <a:pPr algn="l"/>
            <a:r>
              <a:rPr lang="en-US" sz="2000" b="0" i="0" u="none" strike="noStrike" baseline="0" dirty="0">
                <a:solidFill>
                  <a:srgbClr val="0000FF"/>
                </a:solidFill>
                <a:latin typeface="CMSS10"/>
              </a:rPr>
              <a:t>By </a:t>
            </a:r>
            <a:r>
              <a:rPr lang="en-US" sz="2000" b="1" i="0" u="none" strike="noStrike" baseline="0" dirty="0">
                <a:solidFill>
                  <a:srgbClr val="0000FF"/>
                </a:solidFill>
                <a:latin typeface="CMSS10"/>
              </a:rPr>
              <a:t>minimizing aggregated error (loss)</a:t>
            </a:r>
            <a:r>
              <a:rPr lang="en-US" sz="2000" b="0" i="0" u="none" strike="noStrike" baseline="0" dirty="0">
                <a:solidFill>
                  <a:srgbClr val="0000FF"/>
                </a:solidFill>
                <a:latin typeface="CMSS10"/>
              </a:rPr>
              <a:t> between house </a:t>
            </a:r>
            <a:r>
              <a:rPr lang="en-US" sz="2000" dirty="0">
                <a:solidFill>
                  <a:srgbClr val="0000FF"/>
                </a:solidFill>
                <a:latin typeface="CMSS10"/>
              </a:rPr>
              <a:t>values </a:t>
            </a:r>
            <a:r>
              <a:rPr lang="en-US" sz="2000" b="0" i="0" u="none" strike="noStrike" baseline="0" dirty="0">
                <a:solidFill>
                  <a:srgbClr val="0000FF"/>
                </a:solidFill>
                <a:latin typeface="CMSS10"/>
              </a:rPr>
              <a:t>produced by NN and pregiven house values coming with the data	       For example,  </a:t>
            </a:r>
            <a:r>
              <a:rPr lang="en-US" sz="2000" b="0" i="0" u="none" strike="noStrike" baseline="0" dirty="0">
                <a:solidFill>
                  <a:srgbClr val="000000"/>
                </a:solidFill>
                <a:latin typeface="CMSS8"/>
              </a:rPr>
              <a:t>the 0</a:t>
            </a:r>
            <a:r>
              <a:rPr lang="en-US" sz="2000" b="0" i="0" u="none" strike="noStrike" baseline="0" dirty="0">
                <a:solidFill>
                  <a:srgbClr val="000000"/>
                </a:solidFill>
                <a:latin typeface="CMMI8"/>
              </a:rPr>
              <a:t>.</a:t>
            </a:r>
            <a:r>
              <a:rPr lang="en-US" sz="2000" b="0" i="0" u="none" strike="noStrike" baseline="0" dirty="0">
                <a:solidFill>
                  <a:srgbClr val="000000"/>
                </a:solidFill>
                <a:latin typeface="CMSS8"/>
              </a:rPr>
              <a:t>8</a:t>
            </a:r>
            <a:r>
              <a:rPr lang="en-US" sz="2000" b="0" i="0" u="none" strike="noStrike" baseline="0" dirty="0">
                <a:solidFill>
                  <a:srgbClr val="000000"/>
                </a:solidFill>
                <a:latin typeface="CMSSI8"/>
              </a:rPr>
              <a:t>M </a:t>
            </a:r>
            <a:r>
              <a:rPr lang="en-US" sz="2000" b="0" i="0" u="none" strike="noStrike" baseline="0" dirty="0">
                <a:solidFill>
                  <a:srgbClr val="000000"/>
                </a:solidFill>
                <a:latin typeface="CMSS8"/>
              </a:rPr>
              <a:t>for   </a:t>
            </a:r>
            <a:r>
              <a:rPr lang="en-US" sz="2000" b="0" i="0" u="none" strike="noStrike" baseline="0" dirty="0">
                <a:solidFill>
                  <a:srgbClr val="0000FF"/>
                </a:solidFill>
                <a:latin typeface="CMSY8"/>
              </a:rPr>
              <a:t>⟨</a:t>
            </a:r>
            <a:r>
              <a:rPr lang="en-US" sz="2000" b="0" i="0" u="none" strike="noStrike" baseline="0" dirty="0">
                <a:solidFill>
                  <a:srgbClr val="0000FF"/>
                </a:solidFill>
                <a:latin typeface="CMSSI8"/>
              </a:rPr>
              <a:t>House2</a:t>
            </a:r>
            <a:r>
              <a:rPr lang="en-US" sz="2000" b="0" i="0" u="none" strike="noStrike" baseline="0" dirty="0">
                <a:solidFill>
                  <a:srgbClr val="0000FF"/>
                </a:solidFill>
                <a:latin typeface="CMSS8"/>
              </a:rPr>
              <a:t>: </a:t>
            </a:r>
            <a:r>
              <a:rPr lang="en-US" sz="2000" b="0" i="0" u="none" strike="noStrike" baseline="0" dirty="0">
                <a:solidFill>
                  <a:srgbClr val="0000FF"/>
                </a:solidFill>
                <a:latin typeface="CMSSI8"/>
              </a:rPr>
              <a:t>low</a:t>
            </a:r>
            <a:r>
              <a:rPr lang="en-US" sz="2000" b="0" i="0" u="none" strike="noStrike" baseline="0" dirty="0">
                <a:solidFill>
                  <a:srgbClr val="0000FF"/>
                </a:solidFill>
                <a:latin typeface="CMMI8"/>
              </a:rPr>
              <a:t>, </a:t>
            </a:r>
            <a:r>
              <a:rPr lang="en-US" sz="2000" b="0" i="0" u="none" strike="noStrike" baseline="0" dirty="0">
                <a:solidFill>
                  <a:srgbClr val="0000FF"/>
                </a:solidFill>
                <a:latin typeface="CMSSI8"/>
              </a:rPr>
              <a:t>middle</a:t>
            </a:r>
            <a:r>
              <a:rPr lang="en-US" sz="2000" b="0" i="0" u="none" strike="noStrike" baseline="0" dirty="0">
                <a:solidFill>
                  <a:srgbClr val="0000FF"/>
                </a:solidFill>
                <a:latin typeface="CMMI8"/>
              </a:rPr>
              <a:t>, </a:t>
            </a:r>
            <a:r>
              <a:rPr lang="en-US" sz="2000" b="0" i="0" u="none" strike="noStrike" baseline="0" dirty="0">
                <a:solidFill>
                  <a:srgbClr val="0000FF"/>
                </a:solidFill>
                <a:latin typeface="CMSS8"/>
              </a:rPr>
              <a:t>$0</a:t>
            </a:r>
            <a:r>
              <a:rPr lang="en-US" sz="2000" b="0" i="0" u="none" strike="noStrike" baseline="0" dirty="0">
                <a:solidFill>
                  <a:srgbClr val="0000FF"/>
                </a:solidFill>
                <a:latin typeface="CMMI8"/>
              </a:rPr>
              <a:t>.</a:t>
            </a:r>
            <a:r>
              <a:rPr lang="en-US" sz="2000" b="0" i="0" u="none" strike="noStrike" baseline="0" dirty="0">
                <a:solidFill>
                  <a:srgbClr val="0000FF"/>
                </a:solidFill>
                <a:latin typeface="CMSS8"/>
              </a:rPr>
              <a:t>8</a:t>
            </a:r>
            <a:r>
              <a:rPr lang="en-US" sz="2000" b="0" i="0" u="none" strike="noStrike" baseline="0" dirty="0">
                <a:solidFill>
                  <a:srgbClr val="0000FF"/>
                </a:solidFill>
                <a:latin typeface="CMSSI8"/>
              </a:rPr>
              <a:t>M</a:t>
            </a:r>
            <a:r>
              <a:rPr lang="en-US" sz="2000" b="0" i="0" u="none" strike="noStrike" baseline="0" dirty="0">
                <a:solidFill>
                  <a:srgbClr val="0000FF"/>
                </a:solidFill>
                <a:latin typeface="CMSY8"/>
              </a:rPr>
              <a:t>⟩</a:t>
            </a:r>
            <a:endParaRPr lang="en-CA" sz="2000" b="1" dirty="0">
              <a:solidFill>
                <a:srgbClr val="0E1655"/>
              </a:solidFill>
            </a:endParaRPr>
          </a:p>
          <a:p>
            <a:endParaRPr lang="en-CA" dirty="0"/>
          </a:p>
        </p:txBody>
      </p:sp>
      <p:pic>
        <p:nvPicPr>
          <p:cNvPr id="5" name="Picture 4">
            <a:extLst>
              <a:ext uri="{FF2B5EF4-FFF2-40B4-BE49-F238E27FC236}">
                <a16:creationId xmlns:a16="http://schemas.microsoft.com/office/drawing/2014/main" id="{AC98BB1F-F4BF-7C09-5828-AF3566CC4AC0}"/>
              </a:ext>
            </a:extLst>
          </p:cNvPr>
          <p:cNvPicPr>
            <a:picLocks noChangeAspect="1"/>
          </p:cNvPicPr>
          <p:nvPr/>
        </p:nvPicPr>
        <p:blipFill>
          <a:blip r:embed="rId2"/>
          <a:stretch>
            <a:fillRect/>
          </a:stretch>
        </p:blipFill>
        <p:spPr>
          <a:xfrm>
            <a:off x="6361405" y="553809"/>
            <a:ext cx="5395428" cy="2694666"/>
          </a:xfrm>
          <a:prstGeom prst="rect">
            <a:avLst/>
          </a:prstGeom>
        </p:spPr>
      </p:pic>
      <p:pic>
        <p:nvPicPr>
          <p:cNvPr id="7" name="Picture 6" descr="A number and a line&#10;&#10;Description automatically generated with medium confidence">
            <a:extLst>
              <a:ext uri="{FF2B5EF4-FFF2-40B4-BE49-F238E27FC236}">
                <a16:creationId xmlns:a16="http://schemas.microsoft.com/office/drawing/2014/main" id="{613F1BE8-E9BC-ACCF-63BA-A775BEEAA1C6}"/>
              </a:ext>
            </a:extLst>
          </p:cNvPr>
          <p:cNvPicPr>
            <a:picLocks noChangeAspect="1"/>
          </p:cNvPicPr>
          <p:nvPr/>
        </p:nvPicPr>
        <p:blipFill>
          <a:blip r:embed="rId3"/>
          <a:stretch>
            <a:fillRect/>
          </a:stretch>
        </p:blipFill>
        <p:spPr>
          <a:xfrm>
            <a:off x="2592525" y="2203554"/>
            <a:ext cx="3768880" cy="1377275"/>
          </a:xfrm>
          <a:prstGeom prst="rect">
            <a:avLst/>
          </a:prstGeom>
        </p:spPr>
      </p:pic>
    </p:spTree>
    <p:extLst>
      <p:ext uri="{BB962C8B-B14F-4D97-AF65-F5344CB8AC3E}">
        <p14:creationId xmlns:p14="http://schemas.microsoft.com/office/powerpoint/2010/main" val="2233240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321814-0D45-9AB5-20B4-941267DB1E05}"/>
              </a:ext>
            </a:extLst>
          </p:cNvPr>
          <p:cNvSpPr>
            <a:spLocks noGrp="1"/>
          </p:cNvSpPr>
          <p:nvPr>
            <p:ph type="body" sz="quarter" idx="12"/>
          </p:nvPr>
        </p:nvSpPr>
        <p:spPr>
          <a:xfrm>
            <a:off x="838582" y="609600"/>
            <a:ext cx="10460038" cy="5473147"/>
          </a:xfrm>
        </p:spPr>
        <p:txBody>
          <a:bodyPr/>
          <a:lstStyle/>
          <a:p>
            <a:r>
              <a:rPr lang="en-GB" sz="2000" b="1" dirty="0">
                <a:solidFill>
                  <a:srgbClr val="0070C0"/>
                </a:solidFill>
              </a:rPr>
              <a:t>NNs can be much more complex than this</a:t>
            </a:r>
          </a:p>
          <a:p>
            <a:r>
              <a:rPr lang="en-GB" sz="2000" dirty="0"/>
              <a:t>   - With multiple middle layers and connections between them</a:t>
            </a:r>
          </a:p>
          <a:p>
            <a:r>
              <a:rPr lang="en-GB" sz="2000" dirty="0"/>
              <a:t>   - NNs for “Large Language Models” (LLMs) may have </a:t>
            </a:r>
            <a:r>
              <a:rPr lang="en-GB" sz="2000" b="1" dirty="0">
                <a:solidFill>
                  <a:srgbClr val="E7433C"/>
                </a:solidFill>
              </a:rPr>
              <a:t>dozens of billions of parameters  </a:t>
            </a:r>
            <a:r>
              <a:rPr lang="en-GB" sz="2000" dirty="0"/>
              <a:t>(to learn)</a:t>
            </a:r>
          </a:p>
          <a:p>
            <a:r>
              <a:rPr lang="en-GB" sz="2000" dirty="0"/>
              <a:t>   - With huge amount of training data (hundreds of Gigabytes to some Terabytes)</a:t>
            </a:r>
          </a:p>
          <a:p>
            <a:endParaRPr lang="en-GB" sz="2000" dirty="0"/>
          </a:p>
          <a:p>
            <a:r>
              <a:rPr lang="en-GB" sz="2000" dirty="0"/>
              <a:t>NNs come in different architectures</a:t>
            </a:r>
          </a:p>
          <a:p>
            <a:r>
              <a:rPr lang="en-GB" sz="2000" dirty="0"/>
              <a:t>There are also different ways of training them</a:t>
            </a:r>
          </a:p>
          <a:p>
            <a:endParaRPr lang="en-GB" sz="2000" dirty="0"/>
          </a:p>
          <a:p>
            <a:pPr>
              <a:spcBef>
                <a:spcPts val="0"/>
              </a:spcBef>
            </a:pPr>
            <a:r>
              <a:rPr lang="en-GB" sz="2000" b="1" dirty="0">
                <a:solidFill>
                  <a:srgbClr val="0070C0"/>
                </a:solidFill>
              </a:rPr>
              <a:t>They are difficult to interpret or understand</a:t>
            </a:r>
          </a:p>
          <a:p>
            <a:pPr>
              <a:spcBef>
                <a:spcPts val="0"/>
              </a:spcBef>
            </a:pPr>
            <a:r>
              <a:rPr lang="en-GB" sz="2000" b="1" dirty="0">
                <a:solidFill>
                  <a:srgbClr val="0070C0"/>
                </a:solidFill>
              </a:rPr>
              <a:t> (considered to be black boxes)</a:t>
            </a:r>
          </a:p>
          <a:p>
            <a:r>
              <a:rPr lang="en-GB" sz="2000" dirty="0"/>
              <a:t>   - Not much known about what is going on inside</a:t>
            </a:r>
          </a:p>
          <a:p>
            <a:r>
              <a:rPr lang="en-GB" sz="2000" dirty="0"/>
              <a:t>   - Not even creators of the new LLMs know</a:t>
            </a:r>
          </a:p>
          <a:p>
            <a:endParaRPr lang="en-GB" sz="2000" dirty="0"/>
          </a:p>
          <a:p>
            <a:r>
              <a:rPr lang="en-GB" sz="2000" b="1" dirty="0">
                <a:solidFill>
                  <a:srgbClr val="E7433C"/>
                </a:solidFill>
              </a:rPr>
              <a:t>			A challenge for Explainable AI!</a:t>
            </a:r>
            <a:endParaRPr lang="en-FR" sz="2000" b="1" dirty="0">
              <a:solidFill>
                <a:srgbClr val="E7433C"/>
              </a:solidFill>
            </a:endParaRPr>
          </a:p>
        </p:txBody>
      </p:sp>
      <p:pic>
        <p:nvPicPr>
          <p:cNvPr id="6" name="Picture 5" descr="A diagram of multiple layers of neurons&#10;&#10;Description automatically generated">
            <a:extLst>
              <a:ext uri="{FF2B5EF4-FFF2-40B4-BE49-F238E27FC236}">
                <a16:creationId xmlns:a16="http://schemas.microsoft.com/office/drawing/2014/main" id="{1606AEEB-FF24-0285-3C1A-D9A502DCDB42}"/>
              </a:ext>
            </a:extLst>
          </p:cNvPr>
          <p:cNvPicPr>
            <a:picLocks noChangeAspect="1"/>
          </p:cNvPicPr>
          <p:nvPr/>
        </p:nvPicPr>
        <p:blipFill>
          <a:blip r:embed="rId2"/>
          <a:stretch>
            <a:fillRect/>
          </a:stretch>
        </p:blipFill>
        <p:spPr>
          <a:xfrm>
            <a:off x="6636678" y="2171702"/>
            <a:ext cx="5134941" cy="3002786"/>
          </a:xfrm>
          <a:prstGeom prst="rect">
            <a:avLst/>
          </a:prstGeom>
        </p:spPr>
      </p:pic>
    </p:spTree>
    <p:extLst>
      <p:ext uri="{BB962C8B-B14F-4D97-AF65-F5344CB8AC3E}">
        <p14:creationId xmlns:p14="http://schemas.microsoft.com/office/powerpoint/2010/main" val="3325014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9BBA-C83B-D270-AB94-C8E0B6F645BD}"/>
              </a:ext>
            </a:extLst>
          </p:cNvPr>
          <p:cNvSpPr>
            <a:spLocks noGrp="1"/>
          </p:cNvSpPr>
          <p:nvPr>
            <p:ph type="ctrTitle"/>
          </p:nvPr>
        </p:nvSpPr>
        <p:spPr/>
        <p:txBody>
          <a:bodyPr/>
          <a:lstStyle/>
          <a:p>
            <a:r>
              <a:rPr lang="en-CA" sz="3200" b="1" dirty="0"/>
              <a:t>2. </a:t>
            </a:r>
            <a:r>
              <a:rPr lang="en-FR" sz="3200" b="1" dirty="0"/>
              <a:t>Causality</a:t>
            </a:r>
          </a:p>
        </p:txBody>
      </p:sp>
      <p:sp>
        <p:nvSpPr>
          <p:cNvPr id="3" name="Text Placeholder 2">
            <a:extLst>
              <a:ext uri="{FF2B5EF4-FFF2-40B4-BE49-F238E27FC236}">
                <a16:creationId xmlns:a16="http://schemas.microsoft.com/office/drawing/2014/main" id="{79D03E43-1250-9FD6-D5F9-71FE0500B55B}"/>
              </a:ext>
            </a:extLst>
          </p:cNvPr>
          <p:cNvSpPr>
            <a:spLocks noGrp="1"/>
          </p:cNvSpPr>
          <p:nvPr>
            <p:ph type="body" sz="quarter" idx="12"/>
          </p:nvPr>
        </p:nvSpPr>
        <p:spPr>
          <a:xfrm>
            <a:off x="838582" y="1470991"/>
            <a:ext cx="10460038" cy="4598505"/>
          </a:xfrm>
        </p:spPr>
        <p:txBody>
          <a:bodyPr/>
          <a:lstStyle/>
          <a:p>
            <a:r>
              <a:rPr lang="en-GB" sz="2000" dirty="0"/>
              <a:t>Correlation captures a certain kind of dependencies and independencies between random variables (RVs)</a:t>
            </a:r>
          </a:p>
          <a:p>
            <a:r>
              <a:rPr lang="en-GB" sz="2000" dirty="0"/>
              <a:t>Actually, only  “linear dependencies”         (think of linear regression) </a:t>
            </a:r>
          </a:p>
          <a:p>
            <a:r>
              <a:rPr lang="en-GB" sz="2000" dirty="0"/>
              <a:t>A source of wrong explanations and conclusions:   </a:t>
            </a:r>
            <a:r>
              <a:rPr lang="en-GB" sz="2000" b="1" dirty="0">
                <a:solidFill>
                  <a:srgbClr val="0070C0"/>
                </a:solidFill>
              </a:rPr>
              <a:t>confusion between correlation and causality</a:t>
            </a:r>
          </a:p>
          <a:p>
            <a:r>
              <a:rPr lang="en-GB" sz="2000" dirty="0"/>
              <a:t>	We have all heard:    </a:t>
            </a:r>
            <a:r>
              <a:rPr lang="en-GB" sz="2000" b="1" dirty="0">
                <a:solidFill>
                  <a:srgbClr val="E7433C"/>
                </a:solidFill>
              </a:rPr>
              <a:t>“Correlation is not causality”</a:t>
            </a:r>
          </a:p>
          <a:p>
            <a:endParaRPr lang="en-GB" sz="2000" dirty="0"/>
          </a:p>
          <a:p>
            <a:r>
              <a:rPr lang="en-GB" sz="2000" dirty="0"/>
              <a:t>Causality is about the relationship between “cause and effect”</a:t>
            </a:r>
          </a:p>
          <a:p>
            <a:r>
              <a:rPr lang="en-GB" sz="2000" dirty="0"/>
              <a:t>   - Correlation between two RVs does not imply/show a cause-effect relationship</a:t>
            </a:r>
          </a:p>
          <a:p>
            <a:r>
              <a:rPr lang="en-GB" sz="2000" dirty="0"/>
              <a:t>   - Nor does a relationship expressed by an “association rule”</a:t>
            </a:r>
          </a:p>
          <a:p>
            <a:endParaRPr lang="en-GB" sz="2000" dirty="0"/>
          </a:p>
          <a:p>
            <a:r>
              <a:rPr lang="en-GB" sz="2000" b="1" dirty="0">
                <a:solidFill>
                  <a:srgbClr val="0070C0"/>
                </a:solidFill>
              </a:rPr>
              <a:t>With a high correlation between two RVs, there could be causality only in one direction, or in none of them</a:t>
            </a:r>
          </a:p>
          <a:p>
            <a:endParaRPr lang="en-GB" sz="2000" dirty="0"/>
          </a:p>
          <a:p>
            <a:endParaRPr lang="en-FR" dirty="0"/>
          </a:p>
        </p:txBody>
      </p:sp>
    </p:spTree>
    <p:extLst>
      <p:ext uri="{BB962C8B-B14F-4D97-AF65-F5344CB8AC3E}">
        <p14:creationId xmlns:p14="http://schemas.microsoft.com/office/powerpoint/2010/main" val="959835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FEA6B6-BF1E-FF59-89BA-DC63C615FDA6}"/>
              </a:ext>
            </a:extLst>
          </p:cNvPr>
          <p:cNvSpPr>
            <a:spLocks noGrp="1"/>
          </p:cNvSpPr>
          <p:nvPr>
            <p:ph type="body" sz="quarter" idx="12"/>
          </p:nvPr>
        </p:nvSpPr>
        <p:spPr>
          <a:xfrm>
            <a:off x="838582" y="1258957"/>
            <a:ext cx="10460038" cy="4555433"/>
          </a:xfrm>
        </p:spPr>
        <p:txBody>
          <a:bodyPr/>
          <a:lstStyle/>
          <a:p>
            <a:r>
              <a:rPr lang="en-GB" sz="2000" dirty="0"/>
              <a:t>A hight (and initially surprising) correlation was detected:</a:t>
            </a:r>
          </a:p>
          <a:p>
            <a:r>
              <a:rPr lang="en-GB" sz="2000" dirty="0"/>
              <a:t>		Between the number of cases and consumption of ice cream</a:t>
            </a:r>
          </a:p>
          <a:p>
            <a:r>
              <a:rPr lang="en-GB" sz="2000" dirty="0"/>
              <a:t>Neither of them was expected to cause the other</a:t>
            </a:r>
          </a:p>
          <a:p>
            <a:endParaRPr lang="en-GB" sz="2000" dirty="0"/>
          </a:p>
          <a:p>
            <a:r>
              <a:rPr lang="en-GB" sz="2000" b="1" dirty="0">
                <a:solidFill>
                  <a:schemeClr val="accent1"/>
                </a:solidFill>
              </a:rPr>
              <a:t>In cases like this, there may be other underlying (latent, confounding) variables</a:t>
            </a:r>
          </a:p>
          <a:p>
            <a:r>
              <a:rPr lang="en-GB" sz="2000" dirty="0"/>
              <a:t>They may explain the variables at hand, their co-variations, correlations, and apparent dependencies</a:t>
            </a:r>
          </a:p>
          <a:p>
            <a:r>
              <a:rPr lang="en-GB" sz="2000" dirty="0"/>
              <a:t>In this example:</a:t>
            </a:r>
          </a:p>
          <a:p>
            <a:r>
              <a:rPr lang="en-GB" sz="2000" dirty="0"/>
              <a:t>   - With </a:t>
            </a:r>
            <a:r>
              <a:rPr lang="en-GB" sz="2000" b="1" dirty="0">
                <a:solidFill>
                  <a:srgbClr val="0070C0"/>
                </a:solidFill>
              </a:rPr>
              <a:t>hot summers</a:t>
            </a:r>
            <a:r>
              <a:rPr lang="en-GB" sz="2000" dirty="0"/>
              <a:t>, people ate more ice cream</a:t>
            </a:r>
          </a:p>
          <a:p>
            <a:r>
              <a:rPr lang="en-GB" sz="2000" dirty="0"/>
              <a:t>   - They also used to go to </a:t>
            </a:r>
            <a:r>
              <a:rPr lang="en-GB" sz="2000" b="1" dirty="0">
                <a:solidFill>
                  <a:srgbClr val="0070C0"/>
                </a:solidFill>
              </a:rPr>
              <a:t>public swimming pools </a:t>
            </a:r>
            <a:r>
              <a:rPr lang="en-GB" sz="2000" dirty="0"/>
              <a:t>more often </a:t>
            </a:r>
          </a:p>
          <a:p>
            <a:r>
              <a:rPr lang="en-GB" sz="2000" dirty="0"/>
              <a:t>     Facilitating the transmission of the disease</a:t>
            </a:r>
          </a:p>
          <a:p>
            <a:r>
              <a:rPr lang="en-GB" sz="2000" b="1" dirty="0">
                <a:solidFill>
                  <a:srgbClr val="0070C0"/>
                </a:solidFill>
              </a:rPr>
              <a:t>The underlying explanatory variable!</a:t>
            </a:r>
            <a:endParaRPr lang="en-FR" sz="2000" b="1" dirty="0">
              <a:solidFill>
                <a:srgbClr val="0070C0"/>
              </a:solidFill>
            </a:endParaRPr>
          </a:p>
        </p:txBody>
      </p:sp>
      <p:sp>
        <p:nvSpPr>
          <p:cNvPr id="4" name="Text Placeholder 3">
            <a:extLst>
              <a:ext uri="{FF2B5EF4-FFF2-40B4-BE49-F238E27FC236}">
                <a16:creationId xmlns:a16="http://schemas.microsoft.com/office/drawing/2014/main" id="{FD978614-1CFF-2949-C225-39FA4C0B46CB}"/>
              </a:ext>
            </a:extLst>
          </p:cNvPr>
          <p:cNvSpPr>
            <a:spLocks noGrp="1"/>
          </p:cNvSpPr>
          <p:nvPr>
            <p:ph type="body" sz="quarter" idx="13"/>
          </p:nvPr>
        </p:nvSpPr>
        <p:spPr>
          <a:xfrm>
            <a:off x="838200" y="669234"/>
            <a:ext cx="10460038" cy="407116"/>
          </a:xfrm>
        </p:spPr>
        <p:txBody>
          <a:bodyPr/>
          <a:lstStyle/>
          <a:p>
            <a:r>
              <a:rPr lang="en-FR" sz="2400" dirty="0">
                <a:solidFill>
                  <a:srgbClr val="0070C0"/>
                </a:solidFill>
              </a:rPr>
              <a:t>Example:</a:t>
            </a:r>
            <a:r>
              <a:rPr lang="en-FR" dirty="0"/>
              <a:t> </a:t>
            </a:r>
            <a:r>
              <a:rPr lang="en-CA" dirty="0"/>
              <a:t>    I</a:t>
            </a:r>
            <a:r>
              <a:rPr lang="en-FR" dirty="0"/>
              <a:t>n the 50s – before the vaccine – polio was an epidemic</a:t>
            </a:r>
          </a:p>
        </p:txBody>
      </p:sp>
    </p:spTree>
    <p:extLst>
      <p:ext uri="{BB962C8B-B14F-4D97-AF65-F5344CB8AC3E}">
        <p14:creationId xmlns:p14="http://schemas.microsoft.com/office/powerpoint/2010/main" val="4073043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730710-9DCF-0771-F937-ECF33BE3252B}"/>
              </a:ext>
            </a:extLst>
          </p:cNvPr>
          <p:cNvSpPr>
            <a:spLocks noGrp="1"/>
          </p:cNvSpPr>
          <p:nvPr>
            <p:ph type="body" sz="quarter" idx="12"/>
          </p:nvPr>
        </p:nvSpPr>
        <p:spPr>
          <a:xfrm>
            <a:off x="838582" y="609600"/>
            <a:ext cx="10460038" cy="5459895"/>
          </a:xfrm>
        </p:spPr>
        <p:txBody>
          <a:bodyPr/>
          <a:lstStyle/>
          <a:p>
            <a:r>
              <a:rPr lang="en-GB" sz="2000" dirty="0"/>
              <a:t>To model causality we may need other variables and their “cause-effect dependency relationships”</a:t>
            </a:r>
          </a:p>
          <a:p>
            <a:r>
              <a:rPr lang="en-GB" sz="2000" b="1" dirty="0">
                <a:solidFill>
                  <a:srgbClr val="0070C0"/>
                </a:solidFill>
              </a:rPr>
              <a:t>Causal Networks are directed acyclic graphs </a:t>
            </a:r>
            <a:endParaRPr lang="ru-RU" sz="2000" b="1" dirty="0">
              <a:solidFill>
                <a:srgbClr val="0070C0"/>
              </a:solidFill>
            </a:endParaRPr>
          </a:p>
          <a:p>
            <a:r>
              <a:rPr lang="en-CA" sz="2000" dirty="0"/>
              <a:t>   - P</a:t>
            </a:r>
            <a:r>
              <a:rPr lang="en-GB" sz="2000" dirty="0"/>
              <a:t>ossibly extended with probabilities and descriptions of the relationships at the links</a:t>
            </a:r>
          </a:p>
          <a:p>
            <a:r>
              <a:rPr lang="en-CA" sz="2000" dirty="0"/>
              <a:t>   - </a:t>
            </a:r>
            <a:r>
              <a:rPr lang="en-GB" sz="2000" dirty="0"/>
              <a:t>With explicit causal (and probabilistic) dependencies </a:t>
            </a:r>
          </a:p>
          <a:p>
            <a:r>
              <a:rPr lang="en-GB" sz="2000" dirty="0"/>
              <a:t>This Causal Network shows:</a:t>
            </a:r>
          </a:p>
          <a:p>
            <a:r>
              <a:rPr lang="en-CA" sz="2000" dirty="0"/>
              <a:t>   - </a:t>
            </a:r>
            <a:r>
              <a:rPr lang="en-GB" sz="2000" dirty="0"/>
              <a:t>Hot Weather as a cause in common</a:t>
            </a:r>
            <a:endParaRPr lang="ru-RU" sz="2000" dirty="0"/>
          </a:p>
          <a:p>
            <a:r>
              <a:rPr lang="en-CA" sz="2000" dirty="0"/>
              <a:t>   - </a:t>
            </a:r>
            <a:r>
              <a:rPr lang="en-GB" sz="2000" dirty="0"/>
              <a:t>Polio and Ice Cream are not</a:t>
            </a:r>
            <a:r>
              <a:rPr lang="ru-RU" sz="2000" dirty="0"/>
              <a:t> </a:t>
            </a:r>
            <a:r>
              <a:rPr lang="en-GB" sz="2000" dirty="0"/>
              <a:t>independent</a:t>
            </a:r>
          </a:p>
          <a:p>
            <a:r>
              <a:rPr lang="en-CA" sz="2000" dirty="0"/>
              <a:t>     </a:t>
            </a:r>
            <a:r>
              <a:rPr lang="en-GB" sz="2000" dirty="0"/>
              <a:t>Only conditionally independent via</a:t>
            </a:r>
            <a:r>
              <a:rPr lang="ru-RU" sz="2000" dirty="0"/>
              <a:t> </a:t>
            </a:r>
            <a:r>
              <a:rPr lang="en-GB" sz="2000" dirty="0"/>
              <a:t>Hot Weather</a:t>
            </a:r>
          </a:p>
          <a:p>
            <a:pPr>
              <a:spcBef>
                <a:spcPts val="0"/>
              </a:spcBef>
            </a:pPr>
            <a:endParaRPr lang="en-GB" sz="2000" dirty="0"/>
          </a:p>
          <a:p>
            <a:pPr>
              <a:spcBef>
                <a:spcPts val="0"/>
              </a:spcBef>
            </a:pPr>
            <a:r>
              <a:rPr lang="en-GB" sz="2000" b="1" dirty="0">
                <a:solidFill>
                  <a:srgbClr val="0070C0"/>
                </a:solidFill>
              </a:rPr>
              <a:t>Another example:  </a:t>
            </a:r>
            <a:r>
              <a:rPr lang="en-GB" sz="2000" dirty="0"/>
              <a:t>“There is evidence for a positive and </a:t>
            </a:r>
          </a:p>
          <a:p>
            <a:pPr>
              <a:spcBef>
                <a:spcPts val="0"/>
              </a:spcBef>
            </a:pPr>
            <a:r>
              <a:rPr lang="en-GB" sz="2000" dirty="0"/>
              <a:t>statistically significant correlation of 0.791 between the </a:t>
            </a:r>
          </a:p>
          <a:p>
            <a:pPr>
              <a:spcBef>
                <a:spcPts val="0"/>
              </a:spcBef>
            </a:pPr>
            <a:r>
              <a:rPr lang="en-GB" sz="2000" dirty="0"/>
              <a:t>number of Nobel laureates per 10 million inhabitants and </a:t>
            </a:r>
          </a:p>
          <a:p>
            <a:pPr>
              <a:spcBef>
                <a:spcPts val="0"/>
              </a:spcBef>
            </a:pPr>
            <a:r>
              <a:rPr lang="en-GB" sz="2000" dirty="0"/>
              <a:t>the chocolate consumption in kilogram per year and capita” </a:t>
            </a:r>
          </a:p>
          <a:p>
            <a:pPr>
              <a:spcBef>
                <a:spcPts val="0"/>
              </a:spcBef>
            </a:pPr>
            <a:r>
              <a:rPr lang="en-GB" sz="2000" dirty="0"/>
              <a:t>	                                                       </a:t>
            </a:r>
            <a:r>
              <a:rPr lang="en-GB" dirty="0"/>
              <a:t>(Franz Messerli, 2012)</a:t>
            </a:r>
          </a:p>
          <a:p>
            <a:r>
              <a:rPr lang="en-GB" sz="2000" b="1" dirty="0">
                <a:solidFill>
                  <a:srgbClr val="0070C0"/>
                </a:solidFill>
              </a:rPr>
              <a:t>What about “Diapers and Beer”? </a:t>
            </a:r>
          </a:p>
          <a:p>
            <a:r>
              <a:rPr lang="en-GB" sz="2000" b="1" dirty="0">
                <a:solidFill>
                  <a:srgbClr val="FF0000"/>
                </a:solidFill>
              </a:rPr>
              <a:t>Discuss these last two examples!</a:t>
            </a:r>
          </a:p>
          <a:p>
            <a:endParaRPr lang="en-GB" sz="2000" dirty="0"/>
          </a:p>
          <a:p>
            <a:endParaRPr lang="en-FR" sz="2000" dirty="0"/>
          </a:p>
        </p:txBody>
      </p:sp>
      <p:pic>
        <p:nvPicPr>
          <p:cNvPr id="8" name="Picture 7" descr="A diagram of a diagram&#10;&#10;Description automatically generated">
            <a:extLst>
              <a:ext uri="{FF2B5EF4-FFF2-40B4-BE49-F238E27FC236}">
                <a16:creationId xmlns:a16="http://schemas.microsoft.com/office/drawing/2014/main" id="{DC74FCDC-9E02-58C6-BDD5-9CD33A013BA0}"/>
              </a:ext>
            </a:extLst>
          </p:cNvPr>
          <p:cNvPicPr>
            <a:picLocks noChangeAspect="1"/>
          </p:cNvPicPr>
          <p:nvPr/>
        </p:nvPicPr>
        <p:blipFill>
          <a:blip r:embed="rId2"/>
          <a:stretch>
            <a:fillRect/>
          </a:stretch>
        </p:blipFill>
        <p:spPr>
          <a:xfrm>
            <a:off x="7417352" y="2012950"/>
            <a:ext cx="3936065" cy="3883816"/>
          </a:xfrm>
          <a:prstGeom prst="rect">
            <a:avLst/>
          </a:prstGeom>
        </p:spPr>
      </p:pic>
    </p:spTree>
    <p:extLst>
      <p:ext uri="{BB962C8B-B14F-4D97-AF65-F5344CB8AC3E}">
        <p14:creationId xmlns:p14="http://schemas.microsoft.com/office/powerpoint/2010/main" val="1579766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D25C6F-61BC-5A2D-9055-9955B2964D13}"/>
              </a:ext>
            </a:extLst>
          </p:cNvPr>
          <p:cNvSpPr>
            <a:spLocks noGrp="1"/>
          </p:cNvSpPr>
          <p:nvPr>
            <p:ph type="body" sz="quarter" idx="12"/>
          </p:nvPr>
        </p:nvSpPr>
        <p:spPr>
          <a:xfrm>
            <a:off x="838582" y="649357"/>
            <a:ext cx="10460038" cy="5165033"/>
          </a:xfrm>
        </p:spPr>
        <p:txBody>
          <a:bodyPr/>
          <a:lstStyle/>
          <a:p>
            <a:r>
              <a:rPr lang="en-GB" sz="2000" dirty="0"/>
              <a:t>Causality has growing importance in Data Science, AI, ML</a:t>
            </a:r>
          </a:p>
          <a:p>
            <a:r>
              <a:rPr lang="en-GB" sz="2000" dirty="0"/>
              <a:t>	And in their applications in Business</a:t>
            </a:r>
          </a:p>
          <a:p>
            <a:endParaRPr lang="en-GB" sz="2000" dirty="0"/>
          </a:p>
          <a:p>
            <a:r>
              <a:rPr lang="en-GB" sz="2000" dirty="0"/>
              <a:t>   - For explanations</a:t>
            </a:r>
          </a:p>
          <a:p>
            <a:r>
              <a:rPr lang="en-GB" sz="2000" dirty="0"/>
              <a:t>   - For training ML models (use causality instead of correlation)</a:t>
            </a:r>
          </a:p>
          <a:p>
            <a:r>
              <a:rPr lang="en-GB" sz="2000" dirty="0"/>
              <a:t>   - For Feature Engineering (selecting features for ML)</a:t>
            </a:r>
          </a:p>
          <a:p>
            <a:r>
              <a:rPr lang="en-GB" sz="2000" dirty="0"/>
              <a:t>   - Econometrics</a:t>
            </a:r>
          </a:p>
          <a:p>
            <a:endParaRPr lang="en-GB" sz="2000" dirty="0"/>
          </a:p>
          <a:p>
            <a:r>
              <a:rPr lang="en-GB" sz="2000" dirty="0"/>
              <a:t>Nobel Prize in Economics 2021: Guido Imbens</a:t>
            </a:r>
          </a:p>
          <a:p>
            <a:r>
              <a:rPr lang="en-GB" sz="2000" dirty="0"/>
              <a:t>	For applications of causality in Econometrics</a:t>
            </a:r>
          </a:p>
          <a:p>
            <a:r>
              <a:rPr lang="en-GB" sz="2000" b="1" dirty="0">
                <a:solidFill>
                  <a:srgbClr val="0070C0"/>
                </a:solidFill>
              </a:rPr>
              <a:t>Causal Networks can be learned from data, and used for inference</a:t>
            </a:r>
          </a:p>
          <a:p>
            <a:endParaRPr lang="en-GB" sz="2000" b="1" dirty="0">
              <a:solidFill>
                <a:srgbClr val="0070C0"/>
              </a:solidFill>
            </a:endParaRPr>
          </a:p>
          <a:p>
            <a:r>
              <a:rPr lang="en-GB" sz="2000" b="1" dirty="0">
                <a:solidFill>
                  <a:srgbClr val="FF0000"/>
                </a:solidFill>
              </a:rPr>
              <a:t>	One of the hottest topics in AI today</a:t>
            </a:r>
            <a:endParaRPr lang="en-GB" sz="2000" dirty="0"/>
          </a:p>
          <a:p>
            <a:endParaRPr lang="en-FR" sz="2000" b="1" dirty="0">
              <a:solidFill>
                <a:srgbClr val="0070C0"/>
              </a:solidFill>
            </a:endParaRPr>
          </a:p>
        </p:txBody>
      </p:sp>
      <p:pic>
        <p:nvPicPr>
          <p:cNvPr id="6" name="Picture 5" descr="A book cover with text&#10;&#10;Description automatically generated">
            <a:extLst>
              <a:ext uri="{FF2B5EF4-FFF2-40B4-BE49-F238E27FC236}">
                <a16:creationId xmlns:a16="http://schemas.microsoft.com/office/drawing/2014/main" id="{222A36AD-7299-65B8-B4DD-E32505C42C4B}"/>
              </a:ext>
            </a:extLst>
          </p:cNvPr>
          <p:cNvPicPr>
            <a:picLocks noChangeAspect="1"/>
          </p:cNvPicPr>
          <p:nvPr/>
        </p:nvPicPr>
        <p:blipFill>
          <a:blip r:embed="rId2"/>
          <a:stretch>
            <a:fillRect/>
          </a:stretch>
        </p:blipFill>
        <p:spPr>
          <a:xfrm>
            <a:off x="8461094" y="1477505"/>
            <a:ext cx="2892323" cy="3823700"/>
          </a:xfrm>
          <a:prstGeom prst="rect">
            <a:avLst/>
          </a:prstGeom>
        </p:spPr>
      </p:pic>
    </p:spTree>
    <p:extLst>
      <p:ext uri="{BB962C8B-B14F-4D97-AF65-F5344CB8AC3E}">
        <p14:creationId xmlns:p14="http://schemas.microsoft.com/office/powerpoint/2010/main" val="107415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8C7F-25BE-DB28-D825-08AD9454B034}"/>
              </a:ext>
            </a:extLst>
          </p:cNvPr>
          <p:cNvSpPr>
            <a:spLocks noGrp="1"/>
          </p:cNvSpPr>
          <p:nvPr>
            <p:ph type="ctrTitle"/>
          </p:nvPr>
        </p:nvSpPr>
        <p:spPr>
          <a:xfrm>
            <a:off x="450574" y="673046"/>
            <a:ext cx="10460420" cy="693299"/>
          </a:xfrm>
        </p:spPr>
        <p:txBody>
          <a:bodyPr/>
          <a:lstStyle/>
          <a:p>
            <a:r>
              <a:rPr lang="en-CA" sz="2800" b="1" dirty="0">
                <a:solidFill>
                  <a:srgbClr val="0099CC"/>
                </a:solidFill>
              </a:rPr>
              <a:t>R</a:t>
            </a:r>
            <a:r>
              <a:rPr lang="en-FR" sz="2800" b="1" dirty="0">
                <a:solidFill>
                  <a:srgbClr val="0099CC"/>
                </a:solidFill>
              </a:rPr>
              <a:t>elevan</a:t>
            </a:r>
            <a:r>
              <a:rPr lang="en-CA" sz="2800" b="1" dirty="0">
                <a:solidFill>
                  <a:srgbClr val="0099CC"/>
                </a:solidFill>
              </a:rPr>
              <a:t>ce</a:t>
            </a:r>
            <a:r>
              <a:rPr lang="en-FR" sz="2800" b="1" dirty="0">
                <a:solidFill>
                  <a:srgbClr val="0099CC"/>
                </a:solidFill>
              </a:rPr>
              <a:t> in </a:t>
            </a:r>
            <a:r>
              <a:rPr lang="en-CA" sz="2800" b="1" dirty="0">
                <a:solidFill>
                  <a:srgbClr val="0099CC"/>
                </a:solidFill>
              </a:rPr>
              <a:t>B</a:t>
            </a:r>
            <a:r>
              <a:rPr lang="en-FR" sz="2800" b="1" dirty="0">
                <a:solidFill>
                  <a:srgbClr val="0099CC"/>
                </a:solidFill>
              </a:rPr>
              <a:t>usiness</a:t>
            </a:r>
          </a:p>
        </p:txBody>
      </p:sp>
      <p:sp>
        <p:nvSpPr>
          <p:cNvPr id="3" name="Text Placeholder 2">
            <a:extLst>
              <a:ext uri="{FF2B5EF4-FFF2-40B4-BE49-F238E27FC236}">
                <a16:creationId xmlns:a16="http://schemas.microsoft.com/office/drawing/2014/main" id="{88309D66-5DA0-6539-6B9F-2C09952F80A5}"/>
              </a:ext>
            </a:extLst>
          </p:cNvPr>
          <p:cNvSpPr>
            <a:spLocks noGrp="1"/>
          </p:cNvSpPr>
          <p:nvPr>
            <p:ph type="body" sz="quarter" idx="12"/>
          </p:nvPr>
        </p:nvSpPr>
        <p:spPr>
          <a:xfrm>
            <a:off x="450574" y="1366345"/>
            <a:ext cx="11290852" cy="4818609"/>
          </a:xfrm>
        </p:spPr>
        <p:txBody>
          <a:bodyPr/>
          <a:lstStyle/>
          <a:p>
            <a:pPr marL="342900" indent="-342900">
              <a:buFont typeface="Arial" panose="020B0604020202020204" pitchFamily="34" charset="0"/>
              <a:buChar char="•"/>
            </a:pPr>
            <a:r>
              <a:rPr lang="en-GB" sz="2000" dirty="0"/>
              <a:t>If we want to “intervene” (or perform an “action” on) a particular market, associations can be useless or    meaningless, even detrimental</a:t>
            </a:r>
          </a:p>
          <a:p>
            <a:pPr marL="342900" indent="-342900">
              <a:buFont typeface="Arial" panose="020B0604020202020204" pitchFamily="34" charset="0"/>
              <a:buChar char="•"/>
            </a:pPr>
            <a:r>
              <a:rPr lang="en-GB" sz="2000" dirty="0"/>
              <a:t>You might exploit and strengthen certain given trends and associations</a:t>
            </a:r>
          </a:p>
          <a:p>
            <a:r>
              <a:rPr lang="en-GB" sz="2000" dirty="0"/>
              <a:t>      Place diapers and beer close together in a supermarket</a:t>
            </a:r>
          </a:p>
          <a:p>
            <a:pPr marL="342900" indent="-342900">
              <a:spcBef>
                <a:spcPts val="600"/>
              </a:spcBef>
              <a:buFont typeface="Arial" panose="020B0604020202020204" pitchFamily="34" charset="0"/>
              <a:buChar char="•"/>
            </a:pPr>
            <a:r>
              <a:rPr lang="en-GB" sz="2000" dirty="0"/>
              <a:t>But you may not be understanding what is going on, or the causes for such associations</a:t>
            </a:r>
          </a:p>
          <a:p>
            <a:pPr>
              <a:spcBef>
                <a:spcPts val="600"/>
              </a:spcBef>
            </a:pPr>
            <a:r>
              <a:rPr lang="en-GB" sz="2000" dirty="0"/>
              <a:t>      Better if you learn that: “fathers who stop for diapers at the supermarket after work may want to buy  </a:t>
            </a:r>
          </a:p>
          <a:p>
            <a:pPr>
              <a:spcBef>
                <a:spcPts val="0"/>
              </a:spcBef>
            </a:pPr>
            <a:r>
              <a:rPr lang="en-GB" sz="2000" dirty="0"/>
              <a:t>     the beer to watch the game once home”  (so the common story goes)</a:t>
            </a:r>
          </a:p>
          <a:p>
            <a:pPr marL="342900" indent="-342900">
              <a:buFont typeface="Arial" panose="020B0604020202020204" pitchFamily="34" charset="0"/>
              <a:buChar char="•"/>
            </a:pPr>
            <a:r>
              <a:rPr lang="en-GB" sz="2000" dirty="0"/>
              <a:t>For business applications, the WHY is more relevant than the WHAT</a:t>
            </a:r>
          </a:p>
          <a:p>
            <a:r>
              <a:rPr lang="en-GB" sz="2000" dirty="0"/>
              <a:t>      With the WHY you know/understand the effects of your actions (business decisions and policies, etc.)</a:t>
            </a:r>
          </a:p>
          <a:p>
            <a:pPr marL="342900" indent="-342900">
              <a:buFont typeface="Arial" panose="020B0604020202020204" pitchFamily="34" charset="0"/>
              <a:buChar char="•"/>
            </a:pPr>
            <a:r>
              <a:rPr lang="en-GB" sz="2000" dirty="0"/>
              <a:t>It is with known cause-effect relationships that you can properly do “What If?-Analysis”</a:t>
            </a:r>
          </a:p>
          <a:p>
            <a:r>
              <a:rPr lang="en-GB" sz="2000" dirty="0"/>
              <a:t>      Causal counterfactual are at the very root of hypothetical reasoning</a:t>
            </a:r>
          </a:p>
          <a:p>
            <a:pPr marL="342900" indent="-342900">
              <a:buFont typeface="Arial" panose="020B0604020202020204" pitchFamily="34" charset="0"/>
              <a:buChar char="•"/>
            </a:pPr>
            <a:r>
              <a:rPr lang="en-GB" sz="2000" dirty="0"/>
              <a:t>Causality needed to properly address questions such as: “How much would I have made if I had invested in Stock 1 instead of Stock 2?”    or     “What if I augment the production next year by 20%?”</a:t>
            </a:r>
          </a:p>
        </p:txBody>
      </p:sp>
    </p:spTree>
    <p:extLst>
      <p:ext uri="{BB962C8B-B14F-4D97-AF65-F5344CB8AC3E}">
        <p14:creationId xmlns:p14="http://schemas.microsoft.com/office/powerpoint/2010/main" val="2735968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AC84-1296-5D49-9CB0-17BA748A1A90}"/>
              </a:ext>
            </a:extLst>
          </p:cNvPr>
          <p:cNvSpPr>
            <a:spLocks noGrp="1"/>
          </p:cNvSpPr>
          <p:nvPr>
            <p:ph type="ctrTitle"/>
          </p:nvPr>
        </p:nvSpPr>
        <p:spPr/>
        <p:txBody>
          <a:bodyPr/>
          <a:lstStyle/>
          <a:p>
            <a:r>
              <a:rPr lang="en-CA" sz="3200" b="1" dirty="0"/>
              <a:t>3. </a:t>
            </a:r>
            <a:r>
              <a:rPr lang="en-FR" sz="3200" b="1" dirty="0"/>
              <a:t>Explainable AI</a:t>
            </a:r>
          </a:p>
        </p:txBody>
      </p:sp>
      <p:sp>
        <p:nvSpPr>
          <p:cNvPr id="3" name="Text Placeholder 2">
            <a:extLst>
              <a:ext uri="{FF2B5EF4-FFF2-40B4-BE49-F238E27FC236}">
                <a16:creationId xmlns:a16="http://schemas.microsoft.com/office/drawing/2014/main" id="{9E0A773D-4F6B-8530-0AE7-256C174E2976}"/>
              </a:ext>
            </a:extLst>
          </p:cNvPr>
          <p:cNvSpPr>
            <a:spLocks noGrp="1"/>
          </p:cNvSpPr>
          <p:nvPr>
            <p:ph type="body" sz="quarter" idx="12"/>
          </p:nvPr>
        </p:nvSpPr>
        <p:spPr/>
        <p:txBody>
          <a:bodyPr/>
          <a:lstStyle/>
          <a:p>
            <a:r>
              <a:rPr lang="en-FR" sz="2000" dirty="0"/>
              <a:t>Bank client </a:t>
            </a:r>
            <a:r>
              <a:rPr lang="en-CA" sz="2000" dirty="0"/>
              <a:t>    </a:t>
            </a:r>
            <a:r>
              <a:rPr lang="en-GB" sz="2400" b="1" dirty="0">
                <a:solidFill>
                  <a:srgbClr val="0070C0"/>
                </a:solidFill>
              </a:rPr>
              <a:t>e</a:t>
            </a:r>
            <a:r>
              <a:rPr lang="en-GB" sz="2000" b="1" dirty="0">
                <a:solidFill>
                  <a:srgbClr val="0070C0"/>
                </a:solidFill>
              </a:rPr>
              <a:t>  =  &lt;john, 18, plumber, 70K, harlem, . . .&gt;</a:t>
            </a:r>
          </a:p>
          <a:p>
            <a:r>
              <a:rPr lang="en-GB" sz="2000" dirty="0"/>
              <a:t>As an entity represented as a  </a:t>
            </a:r>
            <a:r>
              <a:rPr lang="en-GB" sz="2000" b="1" dirty="0">
                <a:solidFill>
                  <a:srgbClr val="0070C0"/>
                </a:solidFill>
              </a:rPr>
              <a:t>record of values for features   &lt;Name, Age, Activity, Income, ...&gt;</a:t>
            </a:r>
          </a:p>
          <a:p>
            <a:endParaRPr lang="en-GB" sz="2000" dirty="0"/>
          </a:p>
          <a:p>
            <a:r>
              <a:rPr lang="en-GB" sz="2400" b="1" dirty="0">
                <a:solidFill>
                  <a:srgbClr val="0070C0"/>
                </a:solidFill>
              </a:rPr>
              <a:t>e</a:t>
            </a:r>
            <a:r>
              <a:rPr lang="en-GB" sz="2000" dirty="0"/>
              <a:t> requests a loan from a bank</a:t>
            </a:r>
          </a:p>
          <a:p>
            <a:r>
              <a:rPr lang="en-GB" sz="2000" dirty="0"/>
              <a:t>   - Bank uses a classifier</a:t>
            </a:r>
          </a:p>
          <a:p>
            <a:r>
              <a:rPr lang="en-GB" sz="2000" dirty="0"/>
              <a:t>   - The request is denied</a:t>
            </a:r>
          </a:p>
          <a:p>
            <a:r>
              <a:rPr lang="en-GB" sz="2000" b="1" dirty="0">
                <a:solidFill>
                  <a:srgbClr val="FF0000"/>
                </a:solidFill>
              </a:rPr>
              <a:t>The client asks why?</a:t>
            </a:r>
          </a:p>
          <a:p>
            <a:r>
              <a:rPr lang="en-GB" sz="2000" dirty="0"/>
              <a:t>   - What kind of explanation could the bank give?</a:t>
            </a:r>
          </a:p>
          <a:p>
            <a:r>
              <a:rPr lang="en-GB" sz="2000" dirty="0"/>
              <a:t>   - How and from what?</a:t>
            </a:r>
          </a:p>
          <a:p>
            <a:r>
              <a:rPr lang="en-GB" sz="2000" b="1" dirty="0">
                <a:solidFill>
                  <a:srgbClr val="0070C0"/>
                </a:solidFill>
              </a:rPr>
              <a:t>The classifier could be seen as a real black box!</a:t>
            </a:r>
            <a:endParaRPr lang="en-FR" sz="2000" b="1" dirty="0">
              <a:solidFill>
                <a:srgbClr val="0070C0"/>
              </a:solidFill>
            </a:endParaRPr>
          </a:p>
        </p:txBody>
      </p:sp>
      <p:sp>
        <p:nvSpPr>
          <p:cNvPr id="4" name="Text Placeholder 3">
            <a:extLst>
              <a:ext uri="{FF2B5EF4-FFF2-40B4-BE49-F238E27FC236}">
                <a16:creationId xmlns:a16="http://schemas.microsoft.com/office/drawing/2014/main" id="{48E7095B-22E7-845A-AFAC-D5A432BCF27C}"/>
              </a:ext>
            </a:extLst>
          </p:cNvPr>
          <p:cNvSpPr>
            <a:spLocks noGrp="1"/>
          </p:cNvSpPr>
          <p:nvPr>
            <p:ph type="body" sz="quarter" idx="13"/>
          </p:nvPr>
        </p:nvSpPr>
        <p:spPr/>
        <p:txBody>
          <a:bodyPr/>
          <a:lstStyle/>
          <a:p>
            <a:r>
              <a:rPr lang="en-CA" sz="2800" b="0" dirty="0">
                <a:solidFill>
                  <a:srgbClr val="0070C0"/>
                </a:solidFill>
              </a:rPr>
              <a:t>E</a:t>
            </a:r>
            <a:r>
              <a:rPr lang="en-FR" sz="2800" b="0" dirty="0">
                <a:solidFill>
                  <a:srgbClr val="0070C0"/>
                </a:solidFill>
              </a:rPr>
              <a:t>xample</a:t>
            </a:r>
            <a:r>
              <a:rPr lang="en-CA" sz="2800" b="0" dirty="0">
                <a:solidFill>
                  <a:srgbClr val="0070C0"/>
                </a:solidFill>
              </a:rPr>
              <a:t>:  </a:t>
            </a:r>
            <a:r>
              <a:rPr lang="en-CA" sz="2800" b="0" dirty="0"/>
              <a:t>Client requesting loan from a bank</a:t>
            </a:r>
            <a:endParaRPr lang="en-FR" sz="2800" b="0" dirty="0"/>
          </a:p>
        </p:txBody>
      </p:sp>
      <p:pic>
        <p:nvPicPr>
          <p:cNvPr id="6" name="Picture 5" descr="A black and white diagram of a building&#10;&#10;Description automatically generated">
            <a:extLst>
              <a:ext uri="{FF2B5EF4-FFF2-40B4-BE49-F238E27FC236}">
                <a16:creationId xmlns:a16="http://schemas.microsoft.com/office/drawing/2014/main" id="{FC55C991-63B6-3C24-5548-5C0599AAEA17}"/>
              </a:ext>
            </a:extLst>
          </p:cNvPr>
          <p:cNvPicPr>
            <a:picLocks noChangeAspect="1"/>
          </p:cNvPicPr>
          <p:nvPr/>
        </p:nvPicPr>
        <p:blipFill>
          <a:blip r:embed="rId2"/>
          <a:stretch>
            <a:fillRect/>
          </a:stretch>
        </p:blipFill>
        <p:spPr>
          <a:xfrm>
            <a:off x="6096000" y="3050825"/>
            <a:ext cx="3835580" cy="2447150"/>
          </a:xfrm>
          <a:prstGeom prst="rect">
            <a:avLst/>
          </a:prstGeom>
        </p:spPr>
      </p:pic>
    </p:spTree>
    <p:extLst>
      <p:ext uri="{BB962C8B-B14F-4D97-AF65-F5344CB8AC3E}">
        <p14:creationId xmlns:p14="http://schemas.microsoft.com/office/powerpoint/2010/main" val="2574999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EC4DCA-54B5-0681-3C1F-EBD375328540}"/>
              </a:ext>
            </a:extLst>
          </p:cNvPr>
          <p:cNvSpPr>
            <a:spLocks noGrp="1"/>
          </p:cNvSpPr>
          <p:nvPr>
            <p:ph type="body" sz="quarter" idx="12"/>
          </p:nvPr>
        </p:nvSpPr>
        <p:spPr>
          <a:xfrm>
            <a:off x="838582" y="887896"/>
            <a:ext cx="10624548" cy="4926494"/>
          </a:xfrm>
        </p:spPr>
        <p:txBody>
          <a:bodyPr/>
          <a:lstStyle/>
          <a:p>
            <a:pPr>
              <a:spcBef>
                <a:spcPts val="600"/>
              </a:spcBef>
            </a:pPr>
            <a:r>
              <a:rPr lang="en-GB" sz="2000" b="1" dirty="0">
                <a:solidFill>
                  <a:srgbClr val="0070C0"/>
                </a:solidFill>
              </a:rPr>
              <a:t>Users and those affected by results from AI systems, the stakeholders, request explanations</a:t>
            </a:r>
          </a:p>
          <a:p>
            <a:pPr>
              <a:spcBef>
                <a:spcPts val="600"/>
              </a:spcBef>
            </a:pPr>
            <a:endParaRPr lang="en-GB" sz="2000" b="1" dirty="0">
              <a:solidFill>
                <a:srgbClr val="0070C0"/>
              </a:solidFill>
            </a:endParaRPr>
          </a:p>
          <a:p>
            <a:pPr>
              <a:spcBef>
                <a:spcPts val="600"/>
              </a:spcBef>
            </a:pPr>
            <a:r>
              <a:rPr lang="en-GB" sz="2000" dirty="0"/>
              <a:t>   - They may have the right to receive them </a:t>
            </a:r>
          </a:p>
          <a:p>
            <a:pPr>
              <a:spcBef>
                <a:spcPts val="600"/>
              </a:spcBef>
            </a:pPr>
            <a:r>
              <a:rPr lang="en-GB" sz="2000" dirty="0"/>
              <a:t>   - They are subject to assessments (e.g. a credit score), classifications (good/bad client), </a:t>
            </a:r>
          </a:p>
          <a:p>
            <a:pPr>
              <a:spcBef>
                <a:spcPts val="0"/>
              </a:spcBef>
            </a:pPr>
            <a:r>
              <a:rPr lang="en-GB" sz="2000" dirty="0"/>
              <a:t>      decisions   (approve/reject loan), etc.</a:t>
            </a:r>
          </a:p>
          <a:p>
            <a:r>
              <a:rPr lang="en-GB" sz="2000" b="1" dirty="0">
                <a:solidFill>
                  <a:srgbClr val="0070C0"/>
                </a:solidFill>
              </a:rPr>
              <a:t>A whole new area of AI has emerged:   </a:t>
            </a:r>
            <a:r>
              <a:rPr lang="en-GB" sz="2000" b="1" dirty="0">
                <a:solidFill>
                  <a:schemeClr val="accent1"/>
                </a:solidFill>
              </a:rPr>
              <a:t>Explainable AI  (XAI)</a:t>
            </a:r>
          </a:p>
          <a:p>
            <a:r>
              <a:rPr lang="en-GB" sz="2000" dirty="0"/>
              <a:t>Part of an even larger one:  </a:t>
            </a:r>
            <a:r>
              <a:rPr lang="en-GB" sz="2000" b="1" dirty="0">
                <a:solidFill>
                  <a:srgbClr val="0070C0"/>
                </a:solidFill>
              </a:rPr>
              <a:t>Ethical AI</a:t>
            </a:r>
          </a:p>
          <a:p>
            <a:r>
              <a:rPr lang="en-GB" sz="2000" dirty="0"/>
              <a:t>   - Touching (beyond Sci/Eng):  Law, Sociology, Philosophy, ...</a:t>
            </a:r>
          </a:p>
          <a:p>
            <a:r>
              <a:rPr lang="en-GB" sz="2000" dirty="0"/>
              <a:t>   - Motivated by the need for more </a:t>
            </a:r>
            <a:r>
              <a:rPr lang="en-GB" sz="2000" dirty="0">
                <a:solidFill>
                  <a:srgbClr val="0070C0"/>
                </a:solidFill>
              </a:rPr>
              <a:t>transparent, trustable, fair, unbiased, interpretable </a:t>
            </a:r>
            <a:r>
              <a:rPr lang="en-GB" sz="2000" dirty="0"/>
              <a:t>AI systems</a:t>
            </a:r>
          </a:p>
          <a:p>
            <a:endParaRPr lang="en-GB" sz="2000" dirty="0"/>
          </a:p>
          <a:p>
            <a:r>
              <a:rPr lang="en-GB" sz="2000" dirty="0"/>
              <a:t>New legislation forces AI systems affecting users to provide explanations and guarantee all the above</a:t>
            </a:r>
          </a:p>
          <a:p>
            <a:endParaRPr lang="en-GB" sz="2000" dirty="0"/>
          </a:p>
          <a:p>
            <a:r>
              <a:rPr lang="en-GB" sz="2000" dirty="0"/>
              <a:t>Different kinds of explanations have been proposed</a:t>
            </a:r>
            <a:endParaRPr lang="en-FR" sz="2000" dirty="0"/>
          </a:p>
        </p:txBody>
      </p:sp>
    </p:spTree>
    <p:extLst>
      <p:ext uri="{BB962C8B-B14F-4D97-AF65-F5344CB8AC3E}">
        <p14:creationId xmlns:p14="http://schemas.microsoft.com/office/powerpoint/2010/main" val="253264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text&#10;&#10;Description automatically generated">
            <a:extLst>
              <a:ext uri="{FF2B5EF4-FFF2-40B4-BE49-F238E27FC236}">
                <a16:creationId xmlns:a16="http://schemas.microsoft.com/office/drawing/2014/main" id="{88DAD35C-F066-2EDA-2027-7A9254AEBC93}"/>
              </a:ext>
            </a:extLst>
          </p:cNvPr>
          <p:cNvPicPr>
            <a:picLocks noChangeAspect="1"/>
          </p:cNvPicPr>
          <p:nvPr/>
        </p:nvPicPr>
        <p:blipFill>
          <a:blip r:embed="rId3"/>
          <a:stretch>
            <a:fillRect/>
          </a:stretch>
        </p:blipFill>
        <p:spPr>
          <a:xfrm>
            <a:off x="1628366" y="3718288"/>
            <a:ext cx="6157494" cy="3139712"/>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1EEA8450-2094-5EE6-1B7C-1A51C1BB1D5B}"/>
              </a:ext>
            </a:extLst>
          </p:cNvPr>
          <p:cNvPicPr>
            <a:picLocks noChangeAspect="1"/>
          </p:cNvPicPr>
          <p:nvPr/>
        </p:nvPicPr>
        <p:blipFill>
          <a:blip r:embed="rId4"/>
          <a:stretch>
            <a:fillRect/>
          </a:stretch>
        </p:blipFill>
        <p:spPr>
          <a:xfrm>
            <a:off x="10563634" y="259082"/>
            <a:ext cx="1628366" cy="1439089"/>
          </a:xfrm>
          <a:prstGeom prst="rect">
            <a:avLst/>
          </a:prstGeom>
        </p:spPr>
      </p:pic>
      <p:pic>
        <p:nvPicPr>
          <p:cNvPr id="10" name="Picture 9" descr="A close-up of a blue container&#10;&#10;Description automatically generated">
            <a:extLst>
              <a:ext uri="{FF2B5EF4-FFF2-40B4-BE49-F238E27FC236}">
                <a16:creationId xmlns:a16="http://schemas.microsoft.com/office/drawing/2014/main" id="{1509D286-77B2-F50B-6303-C63CA2B9A65D}"/>
              </a:ext>
            </a:extLst>
          </p:cNvPr>
          <p:cNvPicPr>
            <a:picLocks noChangeAspect="1"/>
          </p:cNvPicPr>
          <p:nvPr/>
        </p:nvPicPr>
        <p:blipFill>
          <a:blip r:embed="rId5"/>
          <a:stretch>
            <a:fillRect/>
          </a:stretch>
        </p:blipFill>
        <p:spPr>
          <a:xfrm>
            <a:off x="44420" y="93902"/>
            <a:ext cx="10519214" cy="3624386"/>
          </a:xfrm>
          <a:prstGeom prst="rect">
            <a:avLst/>
          </a:prstGeom>
        </p:spPr>
      </p:pic>
    </p:spTree>
    <p:extLst>
      <p:ext uri="{BB962C8B-B14F-4D97-AF65-F5344CB8AC3E}">
        <p14:creationId xmlns:p14="http://schemas.microsoft.com/office/powerpoint/2010/main" val="3397122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401105-2E73-871A-169F-458B4304529F}"/>
              </a:ext>
            </a:extLst>
          </p:cNvPr>
          <p:cNvSpPr>
            <a:spLocks noGrp="1"/>
          </p:cNvSpPr>
          <p:nvPr>
            <p:ph type="body" sz="quarter" idx="12"/>
          </p:nvPr>
        </p:nvSpPr>
        <p:spPr>
          <a:xfrm>
            <a:off x="838582" y="821635"/>
            <a:ext cx="10460038" cy="4992755"/>
          </a:xfrm>
        </p:spPr>
        <p:txBody>
          <a:bodyPr/>
          <a:lstStyle/>
          <a:p>
            <a:r>
              <a:rPr lang="en-GB" sz="2000" dirty="0"/>
              <a:t>It may really be a “black box”!</a:t>
            </a:r>
          </a:p>
          <a:p>
            <a:r>
              <a:rPr lang="en-GB" sz="2000" dirty="0"/>
              <a:t>   - Not known what is inside</a:t>
            </a:r>
          </a:p>
          <a:p>
            <a:r>
              <a:rPr lang="en-GB" sz="2000" dirty="0"/>
              <a:t>   - Or so complex that internal model cannot be exploited</a:t>
            </a:r>
          </a:p>
          <a:p>
            <a:endParaRPr lang="en-GB" sz="2000" b="1" dirty="0">
              <a:solidFill>
                <a:srgbClr val="FF0000"/>
              </a:solidFill>
            </a:endParaRPr>
          </a:p>
          <a:p>
            <a:r>
              <a:rPr lang="en-GB" sz="2000" b="1" dirty="0">
                <a:solidFill>
                  <a:srgbClr val="FF0000"/>
                </a:solidFill>
              </a:rPr>
              <a:t>Explanations depend on whether we have a black-box or an open-box model</a:t>
            </a:r>
          </a:p>
          <a:p>
            <a:r>
              <a:rPr lang="en-GB" sz="2000" b="1" dirty="0">
                <a:solidFill>
                  <a:srgbClr val="FF0000"/>
                </a:solidFill>
              </a:rPr>
              <a:t>   </a:t>
            </a:r>
            <a:r>
              <a:rPr lang="en-GB" sz="2000" b="1" dirty="0"/>
              <a:t>-</a:t>
            </a:r>
            <a:r>
              <a:rPr lang="en-GB" sz="2000" b="1" dirty="0">
                <a:solidFill>
                  <a:srgbClr val="FF0000"/>
                </a:solidFill>
              </a:rPr>
              <a:t>  </a:t>
            </a:r>
            <a:r>
              <a:rPr lang="en-GB" sz="2000" dirty="0"/>
              <a:t>Complex Neural Networks      vs     Decision Trees</a:t>
            </a:r>
          </a:p>
          <a:p>
            <a:r>
              <a:rPr lang="en-GB" sz="2000" dirty="0"/>
              <a:t>   - Sometimes we can rely only on Input/Output relation   (not on what is inside) </a:t>
            </a:r>
          </a:p>
          <a:p>
            <a:endParaRPr lang="en-GB" sz="2000" b="1" dirty="0">
              <a:solidFill>
                <a:srgbClr val="0070C0"/>
              </a:solidFill>
            </a:endParaRPr>
          </a:p>
          <a:p>
            <a:r>
              <a:rPr lang="en-GB" sz="2000" b="1" dirty="0">
                <a:solidFill>
                  <a:srgbClr val="0070C0"/>
                </a:solidFill>
              </a:rPr>
              <a:t>Explanations commonly take the form of </a:t>
            </a:r>
            <a:r>
              <a:rPr lang="en-GB" sz="2000" b="1" dirty="0">
                <a:solidFill>
                  <a:srgbClr val="FF0000"/>
                </a:solidFill>
              </a:rPr>
              <a:t>attribution scores</a:t>
            </a:r>
          </a:p>
          <a:p>
            <a:r>
              <a:rPr lang="en-GB" sz="2000" dirty="0"/>
              <a:t>   - For a decision or classification about/of an entity: </a:t>
            </a:r>
          </a:p>
          <a:p>
            <a:r>
              <a:rPr lang="en-GB" sz="2000" dirty="0"/>
              <a:t>     Assign numbers to feature values reflecting   their relevance for the outcome</a:t>
            </a:r>
          </a:p>
          <a:p>
            <a:r>
              <a:rPr lang="en-GB" sz="2000" dirty="0"/>
              <a:t>   - A popular one is the </a:t>
            </a:r>
            <a:r>
              <a:rPr lang="en-GB" sz="2000" b="1" dirty="0">
                <a:solidFill>
                  <a:srgbClr val="0070C0"/>
                </a:solidFill>
              </a:rPr>
              <a:t>SHAP score  </a:t>
            </a:r>
            <a:r>
              <a:rPr lang="en-GB" sz="2000" dirty="0"/>
              <a:t>(based on Shapley value of Coalition Game Theory)</a:t>
            </a:r>
          </a:p>
          <a:p>
            <a:r>
              <a:rPr lang="en-GB" sz="2000" dirty="0"/>
              <a:t>   - Responsibility score  (based on causality and counterfactuals)</a:t>
            </a:r>
            <a:endParaRPr lang="en-FR" sz="2000" dirty="0"/>
          </a:p>
        </p:txBody>
      </p:sp>
      <p:pic>
        <p:nvPicPr>
          <p:cNvPr id="6" name="Picture 5" descr="A black square with red text&#10;&#10;Description automatically generated">
            <a:extLst>
              <a:ext uri="{FF2B5EF4-FFF2-40B4-BE49-F238E27FC236}">
                <a16:creationId xmlns:a16="http://schemas.microsoft.com/office/drawing/2014/main" id="{1189DE37-B844-89C6-602D-ECCA2EECE2EC}"/>
              </a:ext>
            </a:extLst>
          </p:cNvPr>
          <p:cNvPicPr>
            <a:picLocks noChangeAspect="1"/>
          </p:cNvPicPr>
          <p:nvPr/>
        </p:nvPicPr>
        <p:blipFill>
          <a:blip r:embed="rId2"/>
          <a:stretch>
            <a:fillRect/>
          </a:stretch>
        </p:blipFill>
        <p:spPr>
          <a:xfrm>
            <a:off x="7836061" y="554660"/>
            <a:ext cx="3333509" cy="1482484"/>
          </a:xfrm>
          <a:prstGeom prst="rect">
            <a:avLst/>
          </a:prstGeom>
        </p:spPr>
      </p:pic>
    </p:spTree>
    <p:extLst>
      <p:ext uri="{BB962C8B-B14F-4D97-AF65-F5344CB8AC3E}">
        <p14:creationId xmlns:p14="http://schemas.microsoft.com/office/powerpoint/2010/main" val="245403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30E4DF-FE1E-4B83-1C7A-D4A334102F08}"/>
              </a:ext>
            </a:extLst>
          </p:cNvPr>
          <p:cNvSpPr>
            <a:spLocks noGrp="1"/>
          </p:cNvSpPr>
          <p:nvPr>
            <p:ph type="body" sz="quarter" idx="12"/>
          </p:nvPr>
        </p:nvSpPr>
        <p:spPr>
          <a:xfrm>
            <a:off x="838582" y="1046923"/>
            <a:ext cx="10460038" cy="4767468"/>
          </a:xfrm>
        </p:spPr>
        <p:txBody>
          <a:bodyPr/>
          <a:lstStyle/>
          <a:p>
            <a:r>
              <a:rPr lang="en-FR" dirty="0"/>
              <a:t>A set of 20 640 blocks of houses across California in 1990</a:t>
            </a:r>
            <a:endParaRPr lang="en-CA" dirty="0"/>
          </a:p>
          <a:p>
            <a:endParaRPr lang="en-FR" dirty="0"/>
          </a:p>
          <a:p>
            <a:pPr>
              <a:spcBef>
                <a:spcPts val="0"/>
              </a:spcBef>
            </a:pPr>
            <a:r>
              <a:rPr lang="en-FR" dirty="0"/>
              <a:t>Linear regression model to predict the median home price </a:t>
            </a:r>
            <a:endParaRPr lang="en-CA" dirty="0"/>
          </a:p>
          <a:p>
            <a:pPr>
              <a:spcBef>
                <a:spcPts val="0"/>
              </a:spcBef>
            </a:pPr>
            <a:r>
              <a:rPr lang="en-FR" dirty="0"/>
              <a:t>fom </a:t>
            </a:r>
            <a:r>
              <a:rPr lang="en-FR" b="1" dirty="0">
                <a:solidFill>
                  <a:srgbClr val="0070C0"/>
                </a:solidFill>
              </a:rPr>
              <a:t>eight features</a:t>
            </a:r>
          </a:p>
          <a:p>
            <a:endParaRPr lang="en-FR" dirty="0"/>
          </a:p>
          <a:p>
            <a:endParaRPr lang="en-FR" dirty="0"/>
          </a:p>
          <a:p>
            <a:endParaRPr lang="en-FR" dirty="0"/>
          </a:p>
          <a:p>
            <a:endParaRPr lang="en-FR" dirty="0"/>
          </a:p>
          <a:p>
            <a:endParaRPr lang="en-FR" dirty="0"/>
          </a:p>
          <a:p>
            <a:r>
              <a:rPr lang="en-FR" b="1" dirty="0"/>
              <a:t>Each SHAP score is for an </a:t>
            </a:r>
            <a:r>
              <a:rPr lang="en-CA" b="1" dirty="0"/>
              <a:t>entity </a:t>
            </a:r>
            <a:r>
              <a:rPr lang="en-FR" sz="2400" b="1" dirty="0">
                <a:solidFill>
                  <a:srgbClr val="0070C0"/>
                </a:solidFill>
              </a:rPr>
              <a:t>e</a:t>
            </a:r>
            <a:r>
              <a:rPr lang="en-FR" b="1" dirty="0"/>
              <a:t>, </a:t>
            </a:r>
            <a:r>
              <a:rPr lang="en-CA" b="1" dirty="0"/>
              <a:t>a </a:t>
            </a:r>
            <a:r>
              <a:rPr lang="en-FR" b="1" dirty="0"/>
              <a:t>single prediction</a:t>
            </a:r>
            <a:r>
              <a:rPr lang="en-CA" b="1" dirty="0"/>
              <a:t>  </a:t>
            </a:r>
            <a:r>
              <a:rPr lang="en-CA" dirty="0"/>
              <a:t>(top)</a:t>
            </a:r>
            <a:endParaRPr lang="en-FR" dirty="0"/>
          </a:p>
          <a:p>
            <a:r>
              <a:rPr lang="en-CA" dirty="0"/>
              <a:t>   - </a:t>
            </a:r>
            <a:r>
              <a:rPr lang="en-FR" dirty="0"/>
              <a:t>MedInc has high impact, and negative</a:t>
            </a:r>
          </a:p>
          <a:p>
            <a:pPr>
              <a:spcBef>
                <a:spcPts val="0"/>
              </a:spcBef>
            </a:pPr>
            <a:endParaRPr lang="en-CA" dirty="0"/>
          </a:p>
          <a:p>
            <a:pPr>
              <a:spcBef>
                <a:spcPts val="0"/>
              </a:spcBef>
            </a:pPr>
            <a:r>
              <a:rPr lang="en-CA" dirty="0"/>
              <a:t>   - </a:t>
            </a:r>
            <a:r>
              <a:rPr lang="en-FR" dirty="0"/>
              <a:t>Usually shown in an aggregated manner </a:t>
            </a:r>
            <a:r>
              <a:rPr lang="en-CA" dirty="0"/>
              <a:t>(over multiple</a:t>
            </a:r>
          </a:p>
          <a:p>
            <a:pPr>
              <a:spcBef>
                <a:spcPts val="0"/>
              </a:spcBef>
            </a:pPr>
            <a:r>
              <a:rPr lang="en-CA" dirty="0"/>
              <a:t>     entities) </a:t>
            </a:r>
            <a:r>
              <a:rPr lang="en-FR" dirty="0"/>
              <a:t>to convey overall importance</a:t>
            </a:r>
            <a:r>
              <a:rPr lang="en-CA" dirty="0"/>
              <a:t>  (bottom)</a:t>
            </a:r>
            <a:endParaRPr lang="en-FR" dirty="0"/>
          </a:p>
        </p:txBody>
      </p:sp>
      <p:sp>
        <p:nvSpPr>
          <p:cNvPr id="4" name="Text Placeholder 3">
            <a:extLst>
              <a:ext uri="{FF2B5EF4-FFF2-40B4-BE49-F238E27FC236}">
                <a16:creationId xmlns:a16="http://schemas.microsoft.com/office/drawing/2014/main" id="{05F94911-7446-A13A-2EF0-99F6AA84ABD1}"/>
              </a:ext>
            </a:extLst>
          </p:cNvPr>
          <p:cNvSpPr>
            <a:spLocks noGrp="1"/>
          </p:cNvSpPr>
          <p:nvPr>
            <p:ph type="body" sz="quarter" idx="13"/>
          </p:nvPr>
        </p:nvSpPr>
        <p:spPr>
          <a:xfrm>
            <a:off x="838200" y="417443"/>
            <a:ext cx="10460038" cy="407116"/>
          </a:xfrm>
        </p:spPr>
        <p:txBody>
          <a:bodyPr/>
          <a:lstStyle/>
          <a:p>
            <a:r>
              <a:rPr lang="en-FR" sz="2800" b="0" dirty="0">
                <a:solidFill>
                  <a:srgbClr val="0070C0"/>
                </a:solidFill>
              </a:rPr>
              <a:t>Example:</a:t>
            </a:r>
            <a:r>
              <a:rPr lang="en-FR" dirty="0"/>
              <a:t> </a:t>
            </a:r>
            <a:r>
              <a:rPr lang="en-CA" dirty="0"/>
              <a:t>   </a:t>
            </a:r>
            <a:r>
              <a:rPr lang="en-FR" dirty="0"/>
              <a:t>California housing data</a:t>
            </a:r>
          </a:p>
        </p:txBody>
      </p:sp>
      <p:pic>
        <p:nvPicPr>
          <p:cNvPr id="6" name="Picture 5" descr="A close-up of a text&#10;&#10;Description automatically generated">
            <a:extLst>
              <a:ext uri="{FF2B5EF4-FFF2-40B4-BE49-F238E27FC236}">
                <a16:creationId xmlns:a16="http://schemas.microsoft.com/office/drawing/2014/main" id="{EE57E5D9-CDE0-DD44-FD9F-4F462EBABE54}"/>
              </a:ext>
            </a:extLst>
          </p:cNvPr>
          <p:cNvPicPr>
            <a:picLocks noChangeAspect="1"/>
          </p:cNvPicPr>
          <p:nvPr/>
        </p:nvPicPr>
        <p:blipFill>
          <a:blip r:embed="rId2"/>
          <a:stretch>
            <a:fillRect/>
          </a:stretch>
        </p:blipFill>
        <p:spPr>
          <a:xfrm>
            <a:off x="1152939" y="2387600"/>
            <a:ext cx="4267200" cy="1460500"/>
          </a:xfrm>
          <a:prstGeom prst="rect">
            <a:avLst/>
          </a:prstGeom>
        </p:spPr>
      </p:pic>
      <p:pic>
        <p:nvPicPr>
          <p:cNvPr id="8" name="Picture 7" descr="A screenshot of a graph&#10;&#10;Description automatically generated">
            <a:extLst>
              <a:ext uri="{FF2B5EF4-FFF2-40B4-BE49-F238E27FC236}">
                <a16:creationId xmlns:a16="http://schemas.microsoft.com/office/drawing/2014/main" id="{BE8AC918-3B5D-FF62-811F-41E00157ED77}"/>
              </a:ext>
            </a:extLst>
          </p:cNvPr>
          <p:cNvPicPr>
            <a:picLocks noChangeAspect="1"/>
          </p:cNvPicPr>
          <p:nvPr/>
        </p:nvPicPr>
        <p:blipFill>
          <a:blip r:embed="rId3"/>
          <a:stretch>
            <a:fillRect/>
          </a:stretch>
        </p:blipFill>
        <p:spPr>
          <a:xfrm>
            <a:off x="6545916" y="565177"/>
            <a:ext cx="5646084" cy="5245900"/>
          </a:xfrm>
          <a:prstGeom prst="rect">
            <a:avLst/>
          </a:prstGeom>
        </p:spPr>
      </p:pic>
    </p:spTree>
    <p:extLst>
      <p:ext uri="{BB962C8B-B14F-4D97-AF65-F5344CB8AC3E}">
        <p14:creationId xmlns:p14="http://schemas.microsoft.com/office/powerpoint/2010/main" val="1445264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4169-416D-90C7-B73B-D08C5D6233B1}"/>
              </a:ext>
            </a:extLst>
          </p:cNvPr>
          <p:cNvSpPr>
            <a:spLocks noGrp="1"/>
          </p:cNvSpPr>
          <p:nvPr>
            <p:ph type="ctrTitle"/>
          </p:nvPr>
        </p:nvSpPr>
        <p:spPr/>
        <p:txBody>
          <a:bodyPr/>
          <a:lstStyle/>
          <a:p>
            <a:r>
              <a:rPr lang="en-CA" sz="3200" b="1" dirty="0"/>
              <a:t>4. </a:t>
            </a:r>
            <a:r>
              <a:rPr lang="en-FR" sz="3200" b="1" dirty="0"/>
              <a:t>Ontologies and </a:t>
            </a:r>
            <a:r>
              <a:rPr lang="en-CA" sz="3200" b="1" dirty="0"/>
              <a:t>K</a:t>
            </a:r>
            <a:r>
              <a:rPr lang="en-FR" sz="3200" b="1" dirty="0"/>
              <a:t>nowledge </a:t>
            </a:r>
            <a:r>
              <a:rPr lang="en-CA" sz="3200" b="1" dirty="0"/>
              <a:t>G</a:t>
            </a:r>
            <a:r>
              <a:rPr lang="en-FR" sz="3200" b="1" dirty="0"/>
              <a:t>raphs</a:t>
            </a:r>
          </a:p>
        </p:txBody>
      </p:sp>
      <p:sp>
        <p:nvSpPr>
          <p:cNvPr id="3" name="Text Placeholder 2">
            <a:extLst>
              <a:ext uri="{FF2B5EF4-FFF2-40B4-BE49-F238E27FC236}">
                <a16:creationId xmlns:a16="http://schemas.microsoft.com/office/drawing/2014/main" id="{706CC8EF-3E35-F0F8-8F2F-AEC82BAFA8D1}"/>
              </a:ext>
            </a:extLst>
          </p:cNvPr>
          <p:cNvSpPr>
            <a:spLocks noGrp="1"/>
          </p:cNvSpPr>
          <p:nvPr>
            <p:ph type="body" sz="quarter" idx="12"/>
          </p:nvPr>
        </p:nvSpPr>
        <p:spPr>
          <a:xfrm>
            <a:off x="838582" y="1510749"/>
            <a:ext cx="10460038" cy="4545494"/>
          </a:xfrm>
        </p:spPr>
        <p:txBody>
          <a:bodyPr/>
          <a:lstStyle/>
          <a:p>
            <a:r>
              <a:rPr lang="en-GB" sz="2000" b="1" dirty="0">
                <a:solidFill>
                  <a:srgbClr val="0070C0"/>
                </a:solidFill>
              </a:rPr>
              <a:t>Ontologies have their origin in AI, and a long tradition</a:t>
            </a:r>
          </a:p>
          <a:p>
            <a:r>
              <a:rPr lang="en-GB" sz="2000" dirty="0"/>
              <a:t>With some roots and inspirations in data management</a:t>
            </a:r>
          </a:p>
          <a:p>
            <a:r>
              <a:rPr lang="en-GB" sz="2000" dirty="0"/>
              <a:t>   - Conceptual Modelling</a:t>
            </a:r>
          </a:p>
          <a:p>
            <a:r>
              <a:rPr lang="en-GB" sz="2000" dirty="0"/>
              <a:t>   - Entity-Relationship (or ER) models</a:t>
            </a:r>
          </a:p>
          <a:p>
            <a:r>
              <a:rPr lang="en-GB" sz="2000" b="1" dirty="0">
                <a:solidFill>
                  <a:srgbClr val="0070C0"/>
                </a:solidFill>
              </a:rPr>
              <a:t>Many applications, in Business Intelligence in particular </a:t>
            </a:r>
          </a:p>
          <a:p>
            <a:r>
              <a:rPr lang="en-GB" sz="2000" dirty="0"/>
              <a:t>Many spin-offs: Semantic Web Languages, Graph Databases, Knowledge Graphs, ...</a:t>
            </a:r>
          </a:p>
          <a:p>
            <a:r>
              <a:rPr lang="en-GB" sz="2000" b="1" dirty="0">
                <a:solidFill>
                  <a:srgbClr val="0070C0"/>
                </a:solidFill>
              </a:rPr>
              <a:t>General idea: Represent knowledge in restricted symbolic languages</a:t>
            </a:r>
          </a:p>
          <a:p>
            <a:r>
              <a:rPr lang="en-GB" sz="2000" dirty="0"/>
              <a:t>   - Symbolic (logic-based) or graphical languages</a:t>
            </a:r>
          </a:p>
          <a:p>
            <a:r>
              <a:rPr lang="en-GB" sz="2000" dirty="0"/>
              <a:t>   - For a good balance between expressive power and efficient reasoning</a:t>
            </a:r>
          </a:p>
          <a:p>
            <a:endParaRPr lang="en-GB" sz="2000" dirty="0"/>
          </a:p>
          <a:p>
            <a:pPr>
              <a:spcBef>
                <a:spcPts val="0"/>
              </a:spcBef>
            </a:pPr>
            <a:r>
              <a:rPr lang="en-GB" sz="2000" b="1" dirty="0">
                <a:solidFill>
                  <a:srgbClr val="FF0000"/>
                </a:solidFill>
              </a:rPr>
              <a:t>Ontologies are knowledge representations that describe a domain in terms of </a:t>
            </a:r>
            <a:r>
              <a:rPr lang="en-GB" sz="2000" b="1" dirty="0">
                <a:solidFill>
                  <a:srgbClr val="0070C0"/>
                </a:solidFill>
              </a:rPr>
              <a:t>Concepts</a:t>
            </a:r>
            <a:r>
              <a:rPr lang="en-GB" sz="2000" b="1" dirty="0">
                <a:solidFill>
                  <a:srgbClr val="FF0000"/>
                </a:solidFill>
              </a:rPr>
              <a:t> </a:t>
            </a:r>
          </a:p>
          <a:p>
            <a:pPr>
              <a:spcBef>
                <a:spcPts val="0"/>
              </a:spcBef>
            </a:pPr>
            <a:r>
              <a:rPr lang="en-GB" sz="2000" b="1" dirty="0">
                <a:solidFill>
                  <a:srgbClr val="FF0000"/>
                </a:solidFill>
              </a:rPr>
              <a:t>(Entities, Classes)  and  </a:t>
            </a:r>
            <a:r>
              <a:rPr lang="en-GB" sz="2000" b="1" dirty="0">
                <a:solidFill>
                  <a:srgbClr val="0070C0"/>
                </a:solidFill>
              </a:rPr>
              <a:t>Relationships</a:t>
            </a:r>
            <a:r>
              <a:rPr lang="en-GB" sz="2000" b="1" dirty="0">
                <a:solidFill>
                  <a:srgbClr val="FF0000"/>
                </a:solidFill>
              </a:rPr>
              <a:t> between Concepts</a:t>
            </a:r>
            <a:endParaRPr lang="en-FR" sz="2000" b="1" dirty="0">
              <a:solidFill>
                <a:srgbClr val="FF0000"/>
              </a:solidFill>
            </a:endParaRPr>
          </a:p>
        </p:txBody>
      </p:sp>
    </p:spTree>
    <p:extLst>
      <p:ext uri="{BB962C8B-B14F-4D97-AF65-F5344CB8AC3E}">
        <p14:creationId xmlns:p14="http://schemas.microsoft.com/office/powerpoint/2010/main" val="2635367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EB3915-1E03-9D9E-CF91-B6AAFBADB511}"/>
              </a:ext>
            </a:extLst>
          </p:cNvPr>
          <p:cNvSpPr>
            <a:spLocks noGrp="1"/>
          </p:cNvSpPr>
          <p:nvPr>
            <p:ph type="body" sz="quarter" idx="12"/>
          </p:nvPr>
        </p:nvSpPr>
        <p:spPr>
          <a:xfrm>
            <a:off x="838582" y="1086679"/>
            <a:ext cx="10460038" cy="4727712"/>
          </a:xfrm>
        </p:spPr>
        <p:txBody>
          <a:bodyPr/>
          <a:lstStyle/>
          <a:p>
            <a:r>
              <a:rPr lang="en-GB" sz="2000" dirty="0"/>
              <a:t>One usually starts with an ER model to create a database</a:t>
            </a:r>
          </a:p>
          <a:p>
            <a:endParaRPr lang="en-GB" sz="2000" dirty="0"/>
          </a:p>
          <a:p>
            <a:pPr>
              <a:spcBef>
                <a:spcPts val="0"/>
              </a:spcBef>
            </a:pPr>
            <a:r>
              <a:rPr lang="en-GB" sz="2000" dirty="0"/>
              <a:t>It captures (part of) the semantics (meaning) of application</a:t>
            </a:r>
          </a:p>
          <a:p>
            <a:pPr>
              <a:spcBef>
                <a:spcPts val="0"/>
              </a:spcBef>
            </a:pPr>
            <a:r>
              <a:rPr lang="en-GB" sz="2000" dirty="0"/>
              <a:t> domain</a:t>
            </a:r>
          </a:p>
          <a:p>
            <a:endParaRPr lang="en-GB" sz="2000" dirty="0"/>
          </a:p>
          <a:p>
            <a:pPr>
              <a:spcBef>
                <a:spcPts val="0"/>
              </a:spcBef>
            </a:pPr>
            <a:r>
              <a:rPr lang="en-GB" sz="2000" dirty="0"/>
              <a:t>The IS-A link between GradCourse and Course indicates a </a:t>
            </a:r>
          </a:p>
          <a:p>
            <a:pPr>
              <a:spcBef>
                <a:spcPts val="0"/>
              </a:spcBef>
            </a:pPr>
            <a:r>
              <a:rPr lang="en-GB" sz="2000" dirty="0"/>
              <a:t>subclass (sub-concept, sub-entity) relationship</a:t>
            </a:r>
          </a:p>
          <a:p>
            <a:pPr>
              <a:spcBef>
                <a:spcPts val="0"/>
              </a:spcBef>
            </a:pPr>
            <a:endParaRPr lang="en-GB" sz="2000" dirty="0"/>
          </a:p>
          <a:p>
            <a:pPr>
              <a:spcBef>
                <a:spcPts val="0"/>
              </a:spcBef>
            </a:pPr>
            <a:r>
              <a:rPr lang="en-GB" sz="2000" dirty="0"/>
              <a:t>   - It has predefined and fixed meaning</a:t>
            </a:r>
          </a:p>
          <a:p>
            <a:r>
              <a:rPr lang="en-GB" sz="2000" dirty="0"/>
              <a:t>   - Enables inheritance of attributes</a:t>
            </a:r>
          </a:p>
          <a:p>
            <a:r>
              <a:rPr lang="en-GB" sz="2000" dirty="0"/>
              <a:t>     For Course by  GradCourse</a:t>
            </a:r>
          </a:p>
          <a:p>
            <a:r>
              <a:rPr lang="en-GB" sz="2000" dirty="0"/>
              <a:t>A student enrols in 3 to 6 courses</a:t>
            </a:r>
          </a:p>
          <a:p>
            <a:r>
              <a:rPr lang="en-GB" sz="2000" dirty="0"/>
              <a:t>As an extension of ER models, we have </a:t>
            </a:r>
            <a:r>
              <a:rPr lang="en-GB" sz="2000" b="1" dirty="0">
                <a:solidFill>
                  <a:srgbClr val="0070C0"/>
                </a:solidFill>
              </a:rPr>
              <a:t>Roles</a:t>
            </a:r>
            <a:r>
              <a:rPr lang="en-GB" sz="2000" dirty="0"/>
              <a:t> as links, e.g. TeachOf</a:t>
            </a:r>
          </a:p>
          <a:p>
            <a:r>
              <a:rPr lang="en-GB" sz="2000" b="1" dirty="0">
                <a:solidFill>
                  <a:srgbClr val="0070C0"/>
                </a:solidFill>
              </a:rPr>
              <a:t>ER and its extensions are useful for business modelling</a:t>
            </a:r>
            <a:endParaRPr lang="en-FR" sz="2000" b="1" dirty="0">
              <a:solidFill>
                <a:srgbClr val="0070C0"/>
              </a:solidFill>
            </a:endParaRPr>
          </a:p>
        </p:txBody>
      </p:sp>
      <p:sp>
        <p:nvSpPr>
          <p:cNvPr id="4" name="Text Placeholder 3">
            <a:extLst>
              <a:ext uri="{FF2B5EF4-FFF2-40B4-BE49-F238E27FC236}">
                <a16:creationId xmlns:a16="http://schemas.microsoft.com/office/drawing/2014/main" id="{5D28FCDE-CB25-C4C5-8FDF-73FFAC79A5F1}"/>
              </a:ext>
            </a:extLst>
          </p:cNvPr>
          <p:cNvSpPr>
            <a:spLocks noGrp="1"/>
          </p:cNvSpPr>
          <p:nvPr>
            <p:ph type="body" sz="quarter" idx="13"/>
          </p:nvPr>
        </p:nvSpPr>
        <p:spPr>
          <a:xfrm>
            <a:off x="838200" y="470453"/>
            <a:ext cx="10460038" cy="407116"/>
          </a:xfrm>
        </p:spPr>
        <p:txBody>
          <a:bodyPr/>
          <a:lstStyle/>
          <a:p>
            <a:r>
              <a:rPr lang="en-FR" sz="2800" dirty="0">
                <a:solidFill>
                  <a:srgbClr val="0099CC"/>
                </a:solidFill>
              </a:rPr>
              <a:t>A </a:t>
            </a:r>
            <a:r>
              <a:rPr lang="en-CA" sz="2800" dirty="0">
                <a:solidFill>
                  <a:srgbClr val="0099CC"/>
                </a:solidFill>
              </a:rPr>
              <a:t>S</a:t>
            </a:r>
            <a:r>
              <a:rPr lang="en-FR" sz="2800" dirty="0">
                <a:solidFill>
                  <a:srgbClr val="0099CC"/>
                </a:solidFill>
              </a:rPr>
              <a:t>imple ER </a:t>
            </a:r>
            <a:r>
              <a:rPr lang="en-CA" sz="2800" dirty="0">
                <a:solidFill>
                  <a:srgbClr val="0099CC"/>
                </a:solidFill>
              </a:rPr>
              <a:t>M</a:t>
            </a:r>
            <a:r>
              <a:rPr lang="en-FR" sz="2800" dirty="0">
                <a:solidFill>
                  <a:srgbClr val="0099CC"/>
                </a:solidFill>
              </a:rPr>
              <a:t>odel</a:t>
            </a:r>
          </a:p>
        </p:txBody>
      </p:sp>
      <p:pic>
        <p:nvPicPr>
          <p:cNvPr id="6" name="Picture 5" descr="A diagram of a course&#10;&#10;Description automatically generated">
            <a:extLst>
              <a:ext uri="{FF2B5EF4-FFF2-40B4-BE49-F238E27FC236}">
                <a16:creationId xmlns:a16="http://schemas.microsoft.com/office/drawing/2014/main" id="{35020FC8-D386-E3C8-7A78-273DFAFE08B2}"/>
              </a:ext>
            </a:extLst>
          </p:cNvPr>
          <p:cNvPicPr>
            <a:picLocks noChangeAspect="1"/>
          </p:cNvPicPr>
          <p:nvPr/>
        </p:nvPicPr>
        <p:blipFill>
          <a:blip r:embed="rId2"/>
          <a:stretch>
            <a:fillRect/>
          </a:stretch>
        </p:blipFill>
        <p:spPr>
          <a:xfrm>
            <a:off x="7234177" y="1043609"/>
            <a:ext cx="4642795" cy="4095549"/>
          </a:xfrm>
          <a:prstGeom prst="rect">
            <a:avLst/>
          </a:prstGeom>
        </p:spPr>
      </p:pic>
    </p:spTree>
    <p:extLst>
      <p:ext uri="{BB962C8B-B14F-4D97-AF65-F5344CB8AC3E}">
        <p14:creationId xmlns:p14="http://schemas.microsoft.com/office/powerpoint/2010/main" val="3385920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111007-A833-17C1-7DFD-846609566529}"/>
              </a:ext>
            </a:extLst>
          </p:cNvPr>
          <p:cNvSpPr>
            <a:spLocks noGrp="1"/>
          </p:cNvSpPr>
          <p:nvPr>
            <p:ph type="body" sz="quarter" idx="12"/>
          </p:nvPr>
        </p:nvSpPr>
        <p:spPr>
          <a:xfrm>
            <a:off x="865981" y="1194878"/>
            <a:ext cx="10460038" cy="4468243"/>
          </a:xfrm>
        </p:spPr>
        <p:txBody>
          <a:bodyPr/>
          <a:lstStyle/>
          <a:p>
            <a:r>
              <a:rPr lang="en-CA" sz="2000" dirty="0"/>
              <a:t>Much used in these days</a:t>
            </a:r>
          </a:p>
          <a:p>
            <a:r>
              <a:rPr lang="en-CA" sz="2000" b="1" dirty="0">
                <a:solidFill>
                  <a:schemeClr val="accent1"/>
                </a:solidFill>
              </a:rPr>
              <a:t>Very and rapidly increasingly important for business</a:t>
            </a:r>
          </a:p>
          <a:p>
            <a:r>
              <a:rPr lang="en-CA" sz="2000" dirty="0"/>
              <a:t>KGs have a simple intuition and are conceptually easy to understand </a:t>
            </a:r>
          </a:p>
          <a:p>
            <a:r>
              <a:rPr lang="en-CA" sz="2000" dirty="0">
                <a:solidFill>
                  <a:srgbClr val="FF0000"/>
                </a:solidFill>
              </a:rPr>
              <a:t>Main idea</a:t>
            </a:r>
            <a:r>
              <a:rPr lang="en-CA" sz="2000" dirty="0"/>
              <a:t>: </a:t>
            </a:r>
            <a:r>
              <a:rPr lang="en-CA" sz="2000" b="1" dirty="0">
                <a:solidFill>
                  <a:srgbClr val="EC7404"/>
                </a:solidFill>
              </a:rPr>
              <a:t>Connect any two things that are related by means of a link that describes the connection </a:t>
            </a:r>
          </a:p>
          <a:p>
            <a:pPr>
              <a:lnSpc>
                <a:spcPct val="100000"/>
              </a:lnSpc>
              <a:spcBef>
                <a:spcPts val="0"/>
              </a:spcBef>
            </a:pPr>
            <a:r>
              <a:rPr lang="en-CA" b="1" dirty="0">
                <a:solidFill>
                  <a:srgbClr val="EC7404"/>
                </a:solidFill>
              </a:rPr>
              <a:t> 			  </a:t>
            </a:r>
            <a:r>
              <a:rPr lang="en-CA" b="1" dirty="0">
                <a:solidFill>
                  <a:schemeClr val="accent2"/>
                </a:solidFill>
              </a:rPr>
              <a:t>bought</a:t>
            </a:r>
          </a:p>
          <a:p>
            <a:pPr>
              <a:lnSpc>
                <a:spcPct val="100000"/>
              </a:lnSpc>
              <a:spcBef>
                <a:spcPts val="0"/>
              </a:spcBef>
            </a:pPr>
            <a:r>
              <a:rPr lang="en-CA" b="1" dirty="0">
                <a:solidFill>
                  <a:srgbClr val="EC7404"/>
                </a:solidFill>
              </a:rPr>
              <a:t>	              </a:t>
            </a:r>
            <a:r>
              <a:rPr lang="en-CA" b="1" dirty="0">
                <a:solidFill>
                  <a:schemeClr val="accent2"/>
                </a:solidFill>
              </a:rPr>
              <a:t>JohnDoe</a:t>
            </a:r>
            <a:r>
              <a:rPr lang="en-CA" b="1" dirty="0"/>
              <a:t>                        </a:t>
            </a:r>
            <a:r>
              <a:rPr lang="en-CA" b="1" dirty="0">
                <a:solidFill>
                  <a:schemeClr val="accent2"/>
                </a:solidFill>
              </a:rPr>
              <a:t>“Sapiens”              </a:t>
            </a:r>
            <a:r>
              <a:rPr lang="en-CA" b="1" dirty="0"/>
              <a:t>A “triple” of the form  </a:t>
            </a:r>
            <a:r>
              <a:rPr lang="en-CA" b="1" dirty="0">
                <a:solidFill>
                  <a:srgbClr val="C00000"/>
                </a:solidFill>
              </a:rPr>
              <a:t>&lt;subject, property, object&gt;                   </a:t>
            </a:r>
          </a:p>
          <a:p>
            <a:pPr>
              <a:lnSpc>
                <a:spcPct val="100000"/>
              </a:lnSpc>
              <a:spcBef>
                <a:spcPts val="0"/>
              </a:spcBef>
            </a:pPr>
            <a:endParaRPr lang="en-CA" b="1" dirty="0">
              <a:solidFill>
                <a:schemeClr val="accent2"/>
              </a:solidFill>
            </a:endParaRPr>
          </a:p>
          <a:p>
            <a:pPr>
              <a:lnSpc>
                <a:spcPct val="100000"/>
              </a:lnSpc>
              <a:spcBef>
                <a:spcPts val="0"/>
              </a:spcBef>
            </a:pPr>
            <a:r>
              <a:rPr lang="en-CA" sz="2000" b="1" dirty="0"/>
              <a:t>        It tells us that John Doe bought the book “Sapiens”</a:t>
            </a:r>
          </a:p>
          <a:p>
            <a:pPr>
              <a:lnSpc>
                <a:spcPct val="100000"/>
              </a:lnSpc>
              <a:spcBef>
                <a:spcPts val="0"/>
              </a:spcBef>
            </a:pPr>
            <a:endParaRPr lang="en-CA" sz="2000" b="1" dirty="0"/>
          </a:p>
          <a:p>
            <a:pPr>
              <a:lnSpc>
                <a:spcPct val="100000"/>
              </a:lnSpc>
              <a:spcBef>
                <a:spcPts val="0"/>
              </a:spcBef>
            </a:pPr>
            <a:r>
              <a:rPr lang="en-CA" sz="2000" b="1" dirty="0"/>
              <a:t>Not quite:   How do we know it is a book?                                                           Well, say it: </a:t>
            </a:r>
          </a:p>
          <a:p>
            <a:pPr>
              <a:lnSpc>
                <a:spcPct val="100000"/>
              </a:lnSpc>
              <a:spcBef>
                <a:spcPts val="0"/>
              </a:spcBef>
            </a:pPr>
            <a:endParaRPr lang="en-CA" b="1" dirty="0"/>
          </a:p>
          <a:p>
            <a:pPr>
              <a:lnSpc>
                <a:spcPct val="100000"/>
              </a:lnSpc>
              <a:spcBef>
                <a:spcPts val="0"/>
              </a:spcBef>
            </a:pPr>
            <a:r>
              <a:rPr lang="en-CA" b="1" dirty="0">
                <a:solidFill>
                  <a:srgbClr val="EC7404"/>
                </a:solidFill>
              </a:rPr>
              <a:t>	                                   </a:t>
            </a:r>
            <a:r>
              <a:rPr lang="en-CA" b="1" dirty="0">
                <a:solidFill>
                  <a:schemeClr val="accent2"/>
                </a:solidFill>
              </a:rPr>
              <a:t>bought                               is-a</a:t>
            </a:r>
          </a:p>
          <a:p>
            <a:pPr>
              <a:lnSpc>
                <a:spcPct val="100000"/>
              </a:lnSpc>
              <a:spcBef>
                <a:spcPts val="0"/>
              </a:spcBef>
            </a:pPr>
            <a:r>
              <a:rPr lang="en-CA" b="1" dirty="0">
                <a:solidFill>
                  <a:srgbClr val="EC7404"/>
                </a:solidFill>
              </a:rPr>
              <a:t>	              </a:t>
            </a:r>
            <a:r>
              <a:rPr lang="en-CA" b="1" dirty="0">
                <a:solidFill>
                  <a:schemeClr val="accent2"/>
                </a:solidFill>
              </a:rPr>
              <a:t>JohnDoe</a:t>
            </a:r>
            <a:r>
              <a:rPr lang="en-CA" b="1" dirty="0"/>
              <a:t>                        </a:t>
            </a:r>
            <a:r>
              <a:rPr lang="en-CA" b="1" dirty="0">
                <a:solidFill>
                  <a:schemeClr val="accent2"/>
                </a:solidFill>
              </a:rPr>
              <a:t>“Sapiens”                        book</a:t>
            </a:r>
          </a:p>
          <a:p>
            <a:pPr>
              <a:lnSpc>
                <a:spcPct val="100000"/>
              </a:lnSpc>
              <a:spcBef>
                <a:spcPts val="0"/>
              </a:spcBef>
            </a:pPr>
            <a:endParaRPr lang="en-CA" b="1" dirty="0">
              <a:solidFill>
                <a:schemeClr val="accent2"/>
              </a:solidFill>
            </a:endParaRPr>
          </a:p>
          <a:p>
            <a:pPr>
              <a:lnSpc>
                <a:spcPct val="100000"/>
              </a:lnSpc>
              <a:spcBef>
                <a:spcPts val="0"/>
              </a:spcBef>
            </a:pPr>
            <a:r>
              <a:rPr lang="en-CA" sz="2000" b="1" dirty="0">
                <a:solidFill>
                  <a:srgbClr val="0070C0"/>
                </a:solidFill>
              </a:rPr>
              <a:t>A directed graph with labeled edges!</a:t>
            </a:r>
          </a:p>
        </p:txBody>
      </p:sp>
      <p:sp>
        <p:nvSpPr>
          <p:cNvPr id="4" name="Text Placeholder 3">
            <a:extLst>
              <a:ext uri="{FF2B5EF4-FFF2-40B4-BE49-F238E27FC236}">
                <a16:creationId xmlns:a16="http://schemas.microsoft.com/office/drawing/2014/main" id="{72FEFCB2-F4F1-6062-FB83-EE58948A1EDB}"/>
              </a:ext>
            </a:extLst>
          </p:cNvPr>
          <p:cNvSpPr>
            <a:spLocks noGrp="1"/>
          </p:cNvSpPr>
          <p:nvPr>
            <p:ph type="body" sz="quarter" idx="13"/>
          </p:nvPr>
        </p:nvSpPr>
        <p:spPr>
          <a:xfrm>
            <a:off x="838200" y="636494"/>
            <a:ext cx="10460038" cy="407116"/>
          </a:xfrm>
        </p:spPr>
        <p:txBody>
          <a:bodyPr/>
          <a:lstStyle/>
          <a:p>
            <a:r>
              <a:rPr lang="en-CA" sz="2800" dirty="0">
                <a:solidFill>
                  <a:srgbClr val="0099CC"/>
                </a:solidFill>
              </a:rPr>
              <a:t>Knowledge Graphs</a:t>
            </a:r>
          </a:p>
        </p:txBody>
      </p:sp>
      <p:cxnSp>
        <p:nvCxnSpPr>
          <p:cNvPr id="6" name="Straight Arrow Connector 5">
            <a:extLst>
              <a:ext uri="{FF2B5EF4-FFF2-40B4-BE49-F238E27FC236}">
                <a16:creationId xmlns:a16="http://schemas.microsoft.com/office/drawing/2014/main" id="{D84033F1-9114-0CA9-2DF5-FCDFE796F52F}"/>
              </a:ext>
            </a:extLst>
          </p:cNvPr>
          <p:cNvCxnSpPr/>
          <p:nvPr/>
        </p:nvCxnSpPr>
        <p:spPr>
          <a:xfrm>
            <a:off x="3622874" y="3428999"/>
            <a:ext cx="902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05C949C-B9DD-5E0E-2E5C-3DF7C4606403}"/>
              </a:ext>
            </a:extLst>
          </p:cNvPr>
          <p:cNvCxnSpPr/>
          <p:nvPr/>
        </p:nvCxnSpPr>
        <p:spPr>
          <a:xfrm>
            <a:off x="3622873" y="5488329"/>
            <a:ext cx="902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C05DAB-47DB-C856-0FF6-ABAB429294A9}"/>
              </a:ext>
            </a:extLst>
          </p:cNvPr>
          <p:cNvCxnSpPr/>
          <p:nvPr/>
        </p:nvCxnSpPr>
        <p:spPr>
          <a:xfrm>
            <a:off x="5739114" y="5478683"/>
            <a:ext cx="9028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18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05F1CA-ABD1-EEFE-1490-9AE3E8D713F8}"/>
              </a:ext>
            </a:extLst>
          </p:cNvPr>
          <p:cNvSpPr>
            <a:spLocks noGrp="1"/>
          </p:cNvSpPr>
          <p:nvPr>
            <p:ph type="body" sz="quarter" idx="12"/>
          </p:nvPr>
        </p:nvSpPr>
        <p:spPr>
          <a:xfrm>
            <a:off x="838582" y="517314"/>
            <a:ext cx="10460038" cy="5152037"/>
          </a:xfrm>
        </p:spPr>
        <p:txBody>
          <a:bodyPr/>
          <a:lstStyle/>
          <a:p>
            <a:r>
              <a:rPr lang="en-CA" sz="2000" dirty="0"/>
              <a:t>KGs were made popular by Google</a:t>
            </a:r>
          </a:p>
          <a:p>
            <a:r>
              <a:rPr lang="en-CA" sz="2000" b="1" dirty="0">
                <a:solidFill>
                  <a:srgbClr val="0070C0"/>
                </a:solidFill>
              </a:rPr>
              <a:t>To represent knowledge and links connections between webs, navigation, recommendations, etc. </a:t>
            </a:r>
          </a:p>
          <a:p>
            <a:r>
              <a:rPr lang="en-CA" sz="2000" dirty="0"/>
              <a:t>They are now omnipresent in business applications</a:t>
            </a:r>
          </a:p>
          <a:p>
            <a:pPr>
              <a:spcBef>
                <a:spcPts val="0"/>
              </a:spcBef>
            </a:pPr>
            <a:endParaRPr lang="en-CA" sz="2000" dirty="0"/>
          </a:p>
          <a:p>
            <a:pPr>
              <a:spcBef>
                <a:spcPts val="0"/>
              </a:spcBef>
            </a:pPr>
            <a:r>
              <a:rPr lang="en-CA" sz="2000" dirty="0"/>
              <a:t>They are useful business models, including client </a:t>
            </a:r>
          </a:p>
          <a:p>
            <a:pPr>
              <a:spcBef>
                <a:spcPts val="0"/>
              </a:spcBef>
            </a:pPr>
            <a:r>
              <a:rPr lang="en-CA" sz="2000" dirty="0"/>
              <a:t>profiles …</a:t>
            </a:r>
          </a:p>
          <a:p>
            <a:pPr algn="l">
              <a:spcBef>
                <a:spcPts val="0"/>
              </a:spcBef>
            </a:pPr>
            <a:endParaRPr lang="en-CA" sz="2000" dirty="0"/>
          </a:p>
          <a:p>
            <a:pPr algn="l">
              <a:spcBef>
                <a:spcPts val="0"/>
              </a:spcBef>
            </a:pPr>
            <a:r>
              <a:rPr lang="en-US" sz="2000" dirty="0">
                <a:solidFill>
                  <a:srgbClr val="0000FF"/>
                </a:solidFill>
                <a:latin typeface="CMSS10"/>
              </a:rPr>
              <a:t>Useful for a </a:t>
            </a:r>
            <a:r>
              <a:rPr lang="en-US" sz="2000" b="0" i="0" u="none" strike="noStrike" baseline="0" dirty="0">
                <a:solidFill>
                  <a:srgbClr val="0000FF"/>
                </a:solidFill>
                <a:latin typeface="CMSS10"/>
              </a:rPr>
              <a:t> bookstore: </a:t>
            </a:r>
            <a:r>
              <a:rPr lang="en-US" sz="2000" dirty="0">
                <a:solidFill>
                  <a:srgbClr val="0000FF"/>
                </a:solidFill>
                <a:latin typeface="CMSS10"/>
              </a:rPr>
              <a:t>  </a:t>
            </a:r>
            <a:r>
              <a:rPr lang="en-US" sz="2000" b="0" i="0" u="none" strike="noStrike" baseline="0" dirty="0">
                <a:solidFill>
                  <a:srgbClr val="0000FF"/>
                </a:solidFill>
                <a:latin typeface="CMSS10"/>
              </a:rPr>
              <a:t>Knowledge of clients, </a:t>
            </a:r>
          </a:p>
          <a:p>
            <a:pPr algn="l">
              <a:spcBef>
                <a:spcPts val="0"/>
              </a:spcBef>
            </a:pPr>
            <a:r>
              <a:rPr lang="en-US" sz="2000" b="0" i="0" u="none" strike="noStrike" baseline="0" dirty="0">
                <a:solidFill>
                  <a:srgbClr val="0000FF"/>
                </a:solidFill>
                <a:latin typeface="CMSS10"/>
              </a:rPr>
              <a:t>buying trends</a:t>
            </a:r>
            <a:r>
              <a:rPr lang="en-US" sz="2000" dirty="0">
                <a:solidFill>
                  <a:srgbClr val="0000FF"/>
                </a:solidFill>
                <a:latin typeface="CMSS10"/>
              </a:rPr>
              <a:t>, </a:t>
            </a:r>
            <a:r>
              <a:rPr lang="en-US" sz="2000" b="0" i="0" u="none" strike="noStrike" baseline="0" dirty="0">
                <a:solidFill>
                  <a:srgbClr val="0000FF"/>
                </a:solidFill>
                <a:latin typeface="CMSS10"/>
              </a:rPr>
              <a:t>recommendations, etc.</a:t>
            </a:r>
            <a:endParaRPr lang="en-CA" sz="2000" dirty="0"/>
          </a:p>
          <a:p>
            <a:r>
              <a:rPr lang="en-CA" sz="2000" b="1" dirty="0">
                <a:solidFill>
                  <a:schemeClr val="accent1"/>
                </a:solidFill>
              </a:rPr>
              <a:t>KGs can be huge</a:t>
            </a:r>
          </a:p>
          <a:p>
            <a:pPr>
              <a:lnSpc>
                <a:spcPct val="100000"/>
              </a:lnSpc>
              <a:spcBef>
                <a:spcPts val="0"/>
              </a:spcBef>
            </a:pPr>
            <a:endParaRPr lang="en-CA" sz="2000" b="1" dirty="0">
              <a:solidFill>
                <a:srgbClr val="0099CC"/>
              </a:solidFill>
            </a:endParaRPr>
          </a:p>
          <a:p>
            <a:pPr>
              <a:lnSpc>
                <a:spcPct val="100000"/>
              </a:lnSpc>
              <a:spcBef>
                <a:spcPts val="0"/>
              </a:spcBef>
            </a:pPr>
            <a:r>
              <a:rPr lang="en-CA" sz="2000" b="1" dirty="0">
                <a:solidFill>
                  <a:srgbClr val="0099CC"/>
                </a:solidFill>
              </a:rPr>
              <a:t>Computational machinery needed to create, store, </a:t>
            </a:r>
          </a:p>
          <a:p>
            <a:pPr>
              <a:lnSpc>
                <a:spcPct val="100000"/>
              </a:lnSpc>
              <a:spcBef>
                <a:spcPts val="0"/>
              </a:spcBef>
            </a:pPr>
            <a:r>
              <a:rPr lang="en-CA" sz="2000" b="1" dirty="0">
                <a:solidFill>
                  <a:srgbClr val="0099CC"/>
                </a:solidFill>
              </a:rPr>
              <a:t>update, navigate, query, learn from them, …         </a:t>
            </a:r>
            <a:r>
              <a:rPr lang="en-CA" sz="2000" b="1" dirty="0">
                <a:sym typeface="Wingdings" panose="05000000000000000000" pitchFamily="2" charset="2"/>
              </a:rPr>
              <a:t></a:t>
            </a:r>
            <a:r>
              <a:rPr lang="en-CA" sz="2000" b="1" dirty="0">
                <a:solidFill>
                  <a:srgbClr val="0099CC"/>
                </a:solidFill>
                <a:sym typeface="Wingdings" panose="05000000000000000000" pitchFamily="2" charset="2"/>
              </a:rPr>
              <a:t>     </a:t>
            </a:r>
            <a:r>
              <a:rPr lang="en-CA" sz="2000" b="1" dirty="0">
                <a:solidFill>
                  <a:srgbClr val="FF0000"/>
                </a:solidFill>
                <a:sym typeface="Wingdings" panose="05000000000000000000" pitchFamily="2" charset="2"/>
              </a:rPr>
              <a:t>Graph  DBs!   </a:t>
            </a:r>
            <a:r>
              <a:rPr lang="en-CA" sz="2000" dirty="0">
                <a:sym typeface="Wingdings" panose="05000000000000000000" pitchFamily="2" charset="2"/>
              </a:rPr>
              <a:t>(</a:t>
            </a:r>
            <a:r>
              <a:rPr lang="en-US" sz="1800" b="0" i="0" u="none" strike="noStrike" baseline="0" dirty="0">
                <a:latin typeface="CMSS10"/>
              </a:rPr>
              <a:t>plus</a:t>
            </a:r>
            <a:r>
              <a:rPr lang="en-US" dirty="0">
                <a:latin typeface="CMSS10"/>
              </a:rPr>
              <a:t> </a:t>
            </a:r>
            <a:r>
              <a:rPr lang="en-US" sz="1800" b="0" i="0" u="none" strike="noStrike" baseline="0" dirty="0">
                <a:latin typeface="CMSS10"/>
              </a:rPr>
              <a:t>additional tools, e.g. for ML)</a:t>
            </a:r>
            <a:endParaRPr lang="en-CA" sz="2000" b="1" dirty="0">
              <a:solidFill>
                <a:srgbClr val="FF0000"/>
              </a:solidFill>
            </a:endParaRPr>
          </a:p>
          <a:p>
            <a:pPr algn="l"/>
            <a:endParaRPr lang="en-US" sz="2000" b="1" i="0" u="none" strike="noStrike" baseline="0" dirty="0">
              <a:solidFill>
                <a:srgbClr val="0070C0"/>
              </a:solidFill>
              <a:latin typeface="CMSS10"/>
            </a:endParaRPr>
          </a:p>
          <a:p>
            <a:pPr algn="l"/>
            <a:r>
              <a:rPr lang="en-US" sz="2000" b="1" i="0" u="none" strike="noStrike" baseline="0" dirty="0">
                <a:solidFill>
                  <a:srgbClr val="0070C0"/>
                </a:solidFill>
                <a:latin typeface="CMSS10"/>
              </a:rPr>
              <a:t>KGs by definition/construction are “incomplete”:     </a:t>
            </a:r>
            <a:r>
              <a:rPr lang="en-US" sz="2000" dirty="0">
                <a:solidFill>
                  <a:srgbClr val="0000FF"/>
                </a:solidFill>
                <a:latin typeface="CMSS10"/>
              </a:rPr>
              <a:t>T</a:t>
            </a:r>
            <a:r>
              <a:rPr lang="en-US" sz="2000" b="0" i="0" u="none" strike="noStrike" baseline="0" dirty="0">
                <a:solidFill>
                  <a:srgbClr val="000000"/>
                </a:solidFill>
                <a:latin typeface="CMSS10"/>
              </a:rPr>
              <a:t>here may be ”missing and implicit” links</a:t>
            </a:r>
          </a:p>
          <a:p>
            <a:pPr algn="l"/>
            <a:r>
              <a:rPr lang="en-US" sz="2000" dirty="0">
                <a:solidFill>
                  <a:srgbClr val="000000"/>
                </a:solidFill>
                <a:latin typeface="CMSS10"/>
              </a:rPr>
              <a:t>      For example, </a:t>
            </a:r>
            <a:r>
              <a:rPr lang="en-US" sz="2000" b="0" i="0" u="none" strike="noStrike" baseline="0" dirty="0">
                <a:solidFill>
                  <a:srgbClr val="000000"/>
                </a:solidFill>
                <a:latin typeface="CMSS10"/>
              </a:rPr>
              <a:t> some  </a:t>
            </a:r>
            <a:r>
              <a:rPr lang="en-US" sz="2000" b="1" i="0" u="none" strike="noStrike" baseline="0" dirty="0">
                <a:solidFill>
                  <a:srgbClr val="0070C0"/>
                </a:solidFill>
                <a:latin typeface="CMSS10"/>
              </a:rPr>
              <a:t>missing “likes” or “similar” links     </a:t>
            </a:r>
            <a:r>
              <a:rPr lang="en-US" sz="2000" b="1" i="0" u="none" strike="noStrike" baseline="0" dirty="0">
                <a:solidFill>
                  <a:srgbClr val="FF0000"/>
                </a:solidFill>
                <a:latin typeface="CMSS10"/>
                <a:sym typeface="Wingdings" panose="05000000000000000000" pitchFamily="2" charset="2"/>
              </a:rPr>
              <a:t>     try to discover them!</a:t>
            </a:r>
            <a:endParaRPr lang="en-US" sz="2000" b="1" i="0" u="none" strike="noStrike" baseline="0" dirty="0">
              <a:solidFill>
                <a:srgbClr val="FF0000"/>
              </a:solidFill>
              <a:latin typeface="CMSS10"/>
            </a:endParaRPr>
          </a:p>
          <a:p>
            <a:pPr>
              <a:lnSpc>
                <a:spcPct val="100000"/>
              </a:lnSpc>
              <a:spcBef>
                <a:spcPts val="0"/>
              </a:spcBef>
            </a:pPr>
            <a:endParaRPr lang="en-CA" dirty="0"/>
          </a:p>
          <a:p>
            <a:endParaRPr lang="en-CA" dirty="0"/>
          </a:p>
          <a:p>
            <a:endParaRPr lang="en-CA" dirty="0"/>
          </a:p>
        </p:txBody>
      </p:sp>
      <p:pic>
        <p:nvPicPr>
          <p:cNvPr id="9" name="Picture 8" descr="A diagram of a diagram&#10;&#10;Description automatically generated">
            <a:extLst>
              <a:ext uri="{FF2B5EF4-FFF2-40B4-BE49-F238E27FC236}">
                <a16:creationId xmlns:a16="http://schemas.microsoft.com/office/drawing/2014/main" id="{956C3A0C-C4DA-CA87-A51F-20438DA2377D}"/>
              </a:ext>
            </a:extLst>
          </p:cNvPr>
          <p:cNvPicPr>
            <a:picLocks noChangeAspect="1"/>
          </p:cNvPicPr>
          <p:nvPr/>
        </p:nvPicPr>
        <p:blipFill>
          <a:blip r:embed="rId3"/>
          <a:stretch>
            <a:fillRect/>
          </a:stretch>
        </p:blipFill>
        <p:spPr>
          <a:xfrm>
            <a:off x="6493397" y="1251451"/>
            <a:ext cx="4479403" cy="2983369"/>
          </a:xfrm>
          <a:prstGeom prst="rect">
            <a:avLst/>
          </a:prstGeom>
        </p:spPr>
      </p:pic>
    </p:spTree>
    <p:extLst>
      <p:ext uri="{BB962C8B-B14F-4D97-AF65-F5344CB8AC3E}">
        <p14:creationId xmlns:p14="http://schemas.microsoft.com/office/powerpoint/2010/main" val="3772768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15F341-865B-4EA5-9CAC-2D670FFB2EFB}"/>
              </a:ext>
            </a:extLst>
          </p:cNvPr>
          <p:cNvSpPr>
            <a:spLocks noGrp="1"/>
          </p:cNvSpPr>
          <p:nvPr>
            <p:ph type="body" sz="quarter" idx="12"/>
          </p:nvPr>
        </p:nvSpPr>
        <p:spPr>
          <a:xfrm>
            <a:off x="1058501" y="797351"/>
            <a:ext cx="10460038" cy="5429829"/>
          </a:xfrm>
        </p:spPr>
        <p:txBody>
          <a:bodyPr/>
          <a:lstStyle/>
          <a:p>
            <a:pPr algn="l"/>
            <a:r>
              <a:rPr lang="en-US" sz="2000" b="1" i="0" u="none" strike="noStrike" baseline="0" dirty="0">
                <a:solidFill>
                  <a:srgbClr val="0070C0"/>
                </a:solidFill>
                <a:latin typeface="CMSS10"/>
              </a:rPr>
              <a:t>ML is used to “complete” KGs, to learn those links</a:t>
            </a:r>
          </a:p>
          <a:p>
            <a:pPr algn="l"/>
            <a:r>
              <a:rPr lang="en-US" sz="2000" b="0" i="0" u="none" strike="noStrike" baseline="0" dirty="0">
                <a:solidFill>
                  <a:srgbClr val="000000"/>
                </a:solidFill>
                <a:latin typeface="CMSS10"/>
              </a:rPr>
              <a:t>    - And disambiguate others  (remember “entity resolution”)</a:t>
            </a:r>
          </a:p>
          <a:p>
            <a:pPr algn="l"/>
            <a:r>
              <a:rPr lang="en-US" sz="2000" b="0" i="0" u="none" strike="noStrike" baseline="0" dirty="0">
                <a:solidFill>
                  <a:srgbClr val="000000"/>
                </a:solidFill>
                <a:latin typeface="CMSS10"/>
              </a:rPr>
              <a:t>    - KGs </a:t>
            </a:r>
            <a:r>
              <a:rPr lang="en-US" sz="2000" dirty="0">
                <a:solidFill>
                  <a:srgbClr val="000000"/>
                </a:solidFill>
                <a:latin typeface="CMSS10"/>
              </a:rPr>
              <a:t>u</a:t>
            </a:r>
            <a:r>
              <a:rPr lang="en-US" sz="2000" b="0" i="0" u="none" strike="noStrike" baseline="0" dirty="0">
                <a:solidFill>
                  <a:srgbClr val="000000"/>
                </a:solidFill>
                <a:latin typeface="CMSS10"/>
              </a:rPr>
              <a:t>sually </a:t>
            </a:r>
            <a:r>
              <a:rPr lang="en-US" sz="2000" b="0" i="0" u="none" strike="noStrike" baseline="0" dirty="0">
                <a:solidFill>
                  <a:srgbClr val="0000FF"/>
                </a:solidFill>
                <a:latin typeface="CMSS10"/>
              </a:rPr>
              <a:t>numerically encoded/embedded </a:t>
            </a:r>
            <a:r>
              <a:rPr lang="en-US" sz="2000" b="0" i="0" u="none" strike="noStrike" baseline="0" dirty="0">
                <a:solidFill>
                  <a:srgbClr val="000000"/>
                </a:solidFill>
                <a:latin typeface="CMSS10"/>
              </a:rPr>
              <a:t>to apply ML</a:t>
            </a:r>
            <a:endParaRPr lang="en-CA" sz="2000" dirty="0"/>
          </a:p>
          <a:p>
            <a:endParaRPr lang="en-CA" sz="2000" b="1" dirty="0">
              <a:solidFill>
                <a:srgbClr val="FF0000"/>
              </a:solidFill>
            </a:endParaRPr>
          </a:p>
          <a:p>
            <a:r>
              <a:rPr lang="en-CA" sz="2000" b="1" dirty="0">
                <a:solidFill>
                  <a:srgbClr val="FF0000"/>
                </a:solidFill>
              </a:rPr>
              <a:t>We can go beyond the graph, extending it with </a:t>
            </a:r>
            <a:r>
              <a:rPr lang="en-CA" sz="2000" b="1" dirty="0">
                <a:solidFill>
                  <a:srgbClr val="0070C0"/>
                </a:solidFill>
              </a:rPr>
              <a:t>rules</a:t>
            </a:r>
            <a:r>
              <a:rPr lang="en-CA" sz="2000" b="1" dirty="0">
                <a:solidFill>
                  <a:srgbClr val="FF0000"/>
                </a:solidFill>
              </a:rPr>
              <a:t>     </a:t>
            </a:r>
            <a:r>
              <a:rPr lang="en-CA" sz="2000" b="1" dirty="0">
                <a:solidFill>
                  <a:srgbClr val="FF0000"/>
                </a:solidFill>
                <a:sym typeface="Wingdings" panose="05000000000000000000" pitchFamily="2" charset="2"/>
              </a:rPr>
              <a:t>   c</a:t>
            </a:r>
            <a:r>
              <a:rPr lang="en-CA" sz="2000" b="1" dirty="0">
                <a:solidFill>
                  <a:srgbClr val="FF0000"/>
                </a:solidFill>
              </a:rPr>
              <a:t>reate an ontology!</a:t>
            </a:r>
          </a:p>
          <a:p>
            <a:r>
              <a:rPr lang="en-CA" sz="2000" dirty="0"/>
              <a:t>Rules are application dependent, e.g. making useful statements such as:</a:t>
            </a:r>
          </a:p>
          <a:p>
            <a:endParaRPr lang="en-CA" sz="2000" dirty="0"/>
          </a:p>
          <a:p>
            <a:r>
              <a:rPr lang="en-CA" dirty="0"/>
              <a:t>	</a:t>
            </a:r>
            <a:r>
              <a:rPr lang="en-CA" b="1" dirty="0">
                <a:solidFill>
                  <a:srgbClr val="0070C0"/>
                </a:solidFill>
              </a:rPr>
              <a:t>-  </a:t>
            </a:r>
            <a:r>
              <a:rPr lang="en-CA" b="1" dirty="0">
                <a:solidFill>
                  <a:srgbClr val="0070C0"/>
                </a:solidFill>
                <a:latin typeface="Tempus Sans ITC" panose="04020404030D07020202" pitchFamily="82" charset="0"/>
              </a:rPr>
              <a:t>``If someone likes a book and has a friend, the latter also likes the book"</a:t>
            </a:r>
          </a:p>
          <a:p>
            <a:r>
              <a:rPr lang="en-CA" b="1" dirty="0">
                <a:solidFill>
                  <a:srgbClr val="0070C0"/>
                </a:solidFill>
                <a:latin typeface="Tempus Sans ITC" panose="04020404030D07020202" pitchFamily="82" charset="0"/>
              </a:rPr>
              <a:t>	-  ``If someone likes a book that is similar to another one, then the person also likes the other 		       one"</a:t>
            </a:r>
          </a:p>
          <a:p>
            <a:r>
              <a:rPr lang="en-CA" b="1" dirty="0">
                <a:solidFill>
                  <a:srgbClr val="0070C0"/>
                </a:solidFill>
                <a:latin typeface="Tempus Sans ITC" panose="04020404030D07020202" pitchFamily="82" charset="0"/>
              </a:rPr>
              <a:t>	-  ``All novels are books“ </a:t>
            </a:r>
          </a:p>
          <a:p>
            <a:r>
              <a:rPr lang="en-CA" b="1" dirty="0">
                <a:solidFill>
                  <a:srgbClr val="0070C0"/>
                </a:solidFill>
                <a:latin typeface="Tempus Sans ITC" panose="04020404030D07020202" pitchFamily="82" charset="0"/>
              </a:rPr>
              <a:t>	-  ``Friendship is symmetric"</a:t>
            </a:r>
          </a:p>
          <a:p>
            <a:r>
              <a:rPr lang="en-CA" b="1" dirty="0">
                <a:solidFill>
                  <a:srgbClr val="0070C0"/>
                </a:solidFill>
                <a:latin typeface="Tempus Sans ITC" panose="04020404030D07020202" pitchFamily="82" charset="0"/>
              </a:rPr>
              <a:t>	-  ``Friendship is transitive“    </a:t>
            </a:r>
          </a:p>
          <a:p>
            <a:r>
              <a:rPr lang="en-CA" b="1" dirty="0">
                <a:solidFill>
                  <a:srgbClr val="0070C0"/>
                </a:solidFill>
                <a:latin typeface="Tempus Sans ITC" panose="04020404030D07020202" pitchFamily="82" charset="0"/>
              </a:rPr>
              <a:t>	-   ``Similarity is symmetric“                                         </a:t>
            </a:r>
            <a:r>
              <a:rPr lang="en-CA" b="1" dirty="0"/>
              <a:t>(nothing of this represented in the KG)</a:t>
            </a:r>
          </a:p>
          <a:p>
            <a:endParaRPr lang="en-CA" dirty="0"/>
          </a:p>
          <a:p>
            <a:endParaRPr lang="en-CA" dirty="0"/>
          </a:p>
        </p:txBody>
      </p:sp>
    </p:spTree>
    <p:extLst>
      <p:ext uri="{BB962C8B-B14F-4D97-AF65-F5344CB8AC3E}">
        <p14:creationId xmlns:p14="http://schemas.microsoft.com/office/powerpoint/2010/main" val="1530031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80F48E-DA37-6F22-8412-BF06B55606D3}"/>
              </a:ext>
            </a:extLst>
          </p:cNvPr>
          <p:cNvSpPr>
            <a:spLocks noGrp="1"/>
          </p:cNvSpPr>
          <p:nvPr>
            <p:ph type="body" sz="quarter" idx="12"/>
          </p:nvPr>
        </p:nvSpPr>
        <p:spPr>
          <a:xfrm>
            <a:off x="865981" y="635305"/>
            <a:ext cx="10460038" cy="5082589"/>
          </a:xfrm>
        </p:spPr>
        <p:txBody>
          <a:bodyPr/>
          <a:lstStyle/>
          <a:p>
            <a:r>
              <a:rPr lang="en-CA" sz="2000" dirty="0"/>
              <a:t>With these rules (and the KG) </a:t>
            </a:r>
            <a:r>
              <a:rPr lang="en-CA" sz="2000" b="1" dirty="0">
                <a:solidFill>
                  <a:srgbClr val="0099CC"/>
                </a:solidFill>
              </a:rPr>
              <a:t>we can do reasoning</a:t>
            </a:r>
          </a:p>
          <a:p>
            <a:endParaRPr lang="en-CA" sz="2000" dirty="0"/>
          </a:p>
          <a:p>
            <a:r>
              <a:rPr lang="en-CA" sz="2000" dirty="0"/>
              <a:t>When rules are  symbolically represented</a:t>
            </a:r>
          </a:p>
          <a:p>
            <a:endParaRPr lang="en-CA" sz="2000" dirty="0"/>
          </a:p>
          <a:p>
            <a:r>
              <a:rPr lang="en-CA" sz="2000" dirty="0"/>
              <a:t>For the gist:    (do now worry about the details)</a:t>
            </a:r>
          </a:p>
          <a:p>
            <a:endParaRPr lang="en-CA" sz="2000" dirty="0"/>
          </a:p>
          <a:p>
            <a:r>
              <a:rPr lang="en-CA" sz="2000" dirty="0"/>
              <a:t>The 2</a:t>
            </a:r>
            <a:r>
              <a:rPr lang="en-CA" sz="2000" baseline="30000" dirty="0"/>
              <a:t>nd</a:t>
            </a:r>
            <a:r>
              <a:rPr lang="en-CA" sz="2000" dirty="0"/>
              <a:t> and 3</a:t>
            </a:r>
            <a:r>
              <a:rPr lang="en-CA" sz="2000" baseline="30000" dirty="0"/>
              <a:t>rd</a:t>
            </a:r>
            <a:r>
              <a:rPr lang="en-CA" sz="2000" dirty="0"/>
              <a:t> rules above:</a:t>
            </a:r>
          </a:p>
          <a:p>
            <a:endParaRPr lang="en-CA" dirty="0"/>
          </a:p>
          <a:p>
            <a:endParaRPr lang="en-CA" dirty="0"/>
          </a:p>
          <a:p>
            <a:endParaRPr lang="en-CA" dirty="0"/>
          </a:p>
          <a:p>
            <a:r>
              <a:rPr lang="en-CA" sz="2000" dirty="0"/>
              <a:t>Something a computer can symbolically process …</a:t>
            </a:r>
          </a:p>
          <a:p>
            <a:endParaRPr lang="en-CA" sz="2000" dirty="0"/>
          </a:p>
          <a:p>
            <a:r>
              <a:rPr lang="en-CA" sz="2000" dirty="0"/>
              <a:t>Many applications in business:  portfolio management &amp; discovery, smart contracts, etc.</a:t>
            </a:r>
          </a:p>
          <a:p>
            <a:endParaRPr lang="en-CA" dirty="0"/>
          </a:p>
        </p:txBody>
      </p:sp>
      <p:pic>
        <p:nvPicPr>
          <p:cNvPr id="7" name="Picture 6">
            <a:extLst>
              <a:ext uri="{FF2B5EF4-FFF2-40B4-BE49-F238E27FC236}">
                <a16:creationId xmlns:a16="http://schemas.microsoft.com/office/drawing/2014/main" id="{8A1ACD6E-9CA1-9E35-600A-2E81B13ADF71}"/>
              </a:ext>
            </a:extLst>
          </p:cNvPr>
          <p:cNvPicPr>
            <a:picLocks noChangeAspect="1"/>
          </p:cNvPicPr>
          <p:nvPr/>
        </p:nvPicPr>
        <p:blipFill>
          <a:blip r:embed="rId2"/>
          <a:stretch>
            <a:fillRect/>
          </a:stretch>
        </p:blipFill>
        <p:spPr>
          <a:xfrm>
            <a:off x="1485500" y="3429000"/>
            <a:ext cx="9220999" cy="922100"/>
          </a:xfrm>
          <a:prstGeom prst="rect">
            <a:avLst/>
          </a:prstGeom>
        </p:spPr>
      </p:pic>
    </p:spTree>
    <p:extLst>
      <p:ext uri="{BB962C8B-B14F-4D97-AF65-F5344CB8AC3E}">
        <p14:creationId xmlns:p14="http://schemas.microsoft.com/office/powerpoint/2010/main" val="3148738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19124-174D-6E4A-A1A4-F037E460E5FB}"/>
              </a:ext>
            </a:extLst>
          </p:cNvPr>
          <p:cNvSpPr>
            <a:spLocks noGrp="1"/>
          </p:cNvSpPr>
          <p:nvPr>
            <p:ph type="ctrTitle"/>
          </p:nvPr>
        </p:nvSpPr>
        <p:spPr/>
        <p:txBody>
          <a:bodyPr/>
          <a:lstStyle/>
          <a:p>
            <a:r>
              <a:rPr lang="fr-FR" dirty="0"/>
              <a:t>Bibliography</a:t>
            </a:r>
          </a:p>
        </p:txBody>
      </p:sp>
      <p:sp>
        <p:nvSpPr>
          <p:cNvPr id="3" name="Espace réservé du texte 2">
            <a:extLst>
              <a:ext uri="{FF2B5EF4-FFF2-40B4-BE49-F238E27FC236}">
                <a16:creationId xmlns:a16="http://schemas.microsoft.com/office/drawing/2014/main" id="{14BEA29E-4C34-5943-A8C0-A9CB42B80D51}"/>
              </a:ext>
            </a:extLst>
          </p:cNvPr>
          <p:cNvSpPr>
            <a:spLocks noGrp="1"/>
          </p:cNvSpPr>
          <p:nvPr>
            <p:ph type="body" sz="quarter" idx="18"/>
          </p:nvPr>
        </p:nvSpPr>
        <p:spPr>
          <a:xfrm>
            <a:off x="3751681" y="1399059"/>
            <a:ext cx="8197250" cy="3733188"/>
          </a:xfrm>
        </p:spPr>
        <p:txBody>
          <a:bodyPr/>
          <a:lstStyle/>
          <a:p>
            <a:endParaRPr lang="fr-FR" dirty="0"/>
          </a:p>
          <a:p>
            <a:r>
              <a:rPr lang="fr-FR" sz="1800" b="1" dirty="0" err="1"/>
              <a:t>Mandatory</a:t>
            </a:r>
            <a:r>
              <a:rPr lang="fr-FR" sz="1800" b="1" dirty="0"/>
              <a:t> Reading:  </a:t>
            </a:r>
            <a:r>
              <a:rPr lang="fr-FR" sz="1600" dirty="0"/>
              <a:t>(click on links to </a:t>
            </a:r>
            <a:r>
              <a:rPr lang="fr-FR" sz="1600"/>
              <a:t>download)</a:t>
            </a:r>
          </a:p>
          <a:p>
            <a:endParaRPr lang="fr-FR" sz="1600" dirty="0"/>
          </a:p>
          <a:p>
            <a:pPr algn="l"/>
            <a:r>
              <a:rPr lang="fr-FR" dirty="0"/>
              <a:t>- «</a:t>
            </a:r>
            <a:r>
              <a:rPr lang="en-US" b="0" i="0" u="none" strike="noStrike" baseline="0" dirty="0">
                <a:latin typeface="Roboto-Regular"/>
              </a:rPr>
              <a:t>How to Build Knowledge Graphs that Enable AI-Driven </a:t>
            </a:r>
            <a:r>
              <a:rPr lang="en-CA" b="0" i="0" u="none" strike="noStrike" baseline="0" dirty="0">
                <a:latin typeface="Roboto-Regular"/>
              </a:rPr>
              <a:t>Enterprise Applications”.  </a:t>
            </a:r>
            <a:r>
              <a:rPr lang="en-CA" b="0" i="0" u="none" strike="noStrike" baseline="0" dirty="0">
                <a:latin typeface="Roboto-Regular"/>
                <a:hlinkClick r:id="rId3"/>
              </a:rPr>
              <a:t>Gartner</a:t>
            </a:r>
            <a:r>
              <a:rPr lang="en-CA" b="0" i="0" u="none" strike="noStrike" baseline="0" dirty="0">
                <a:latin typeface="Roboto-Regular"/>
              </a:rPr>
              <a:t>, 2022.</a:t>
            </a:r>
            <a:endParaRPr lang="en-CA" dirty="0">
              <a:latin typeface="Roboto-Regular"/>
            </a:endParaRPr>
          </a:p>
          <a:p>
            <a:pPr algn="l"/>
            <a:r>
              <a:rPr lang="en-CA" dirty="0">
                <a:latin typeface="Roboto-Regular"/>
              </a:rPr>
              <a:t>- </a:t>
            </a:r>
            <a:r>
              <a:rPr lang="en-CA" sz="1600" dirty="0">
                <a:latin typeface="Roboto-Regular"/>
              </a:rPr>
              <a:t>“</a:t>
            </a:r>
            <a:r>
              <a:rPr lang="en-CA" sz="1600" b="1" i="0" u="none" strike="noStrike" baseline="0" dirty="0">
                <a:latin typeface="OTS-derived-font"/>
              </a:rPr>
              <a:t>The State of AI</a:t>
            </a:r>
            <a:r>
              <a:rPr lang="en-CA" sz="1600" b="0" i="0" u="none" strike="noStrike" baseline="0" dirty="0">
                <a:latin typeface="OTS-derived-font"/>
              </a:rPr>
              <a:t>”. </a:t>
            </a:r>
            <a:r>
              <a:rPr lang="en-US" sz="1600" dirty="0">
                <a:latin typeface="OTS-derived-font"/>
              </a:rPr>
              <a:t>  </a:t>
            </a:r>
            <a:r>
              <a:rPr lang="en-CA" sz="1600" b="0" i="0" u="none" strike="noStrike" baseline="0" dirty="0">
                <a:latin typeface="OTS-derived-font"/>
              </a:rPr>
              <a:t>William R. Murray</a:t>
            </a:r>
            <a:r>
              <a:rPr lang="en-CA" sz="1600" b="0" i="0" u="none" strike="noStrike" baseline="0" dirty="0">
                <a:solidFill>
                  <a:srgbClr val="000000"/>
                </a:solidFill>
                <a:latin typeface="OTS-derived-font"/>
              </a:rPr>
              <a:t>. </a:t>
            </a:r>
            <a:r>
              <a:rPr lang="en-CA" sz="1600" b="0" i="0" u="none" strike="noStrike" baseline="0" dirty="0">
                <a:solidFill>
                  <a:srgbClr val="000000"/>
                </a:solidFill>
                <a:latin typeface="OTS-derived-font"/>
                <a:hlinkClick r:id="rId4"/>
              </a:rPr>
              <a:t>Medium</a:t>
            </a:r>
            <a:r>
              <a:rPr lang="en-CA" sz="1600" b="0" i="0" u="none" strike="noStrike" baseline="0" dirty="0">
                <a:solidFill>
                  <a:srgbClr val="000000"/>
                </a:solidFill>
                <a:latin typeface="OTS-derived-font"/>
              </a:rPr>
              <a:t>, </a:t>
            </a:r>
            <a:r>
              <a:rPr lang="sv-SE" sz="1600" b="0" i="0" u="none" strike="noStrike" baseline="0" dirty="0">
                <a:solidFill>
                  <a:srgbClr val="000000"/>
                </a:solidFill>
                <a:latin typeface="OTS-derived-font"/>
              </a:rPr>
              <a:t>Mar 16, 2022.</a:t>
            </a:r>
            <a:endParaRPr lang="fr-FR" dirty="0"/>
          </a:p>
          <a:p>
            <a:r>
              <a:rPr lang="fr-FR" sz="1600" dirty="0"/>
              <a:t>- «How Enterprises Are Using Open Source LLMs 16Examples».  Matt Marshal, </a:t>
            </a:r>
            <a:r>
              <a:rPr lang="fr-FR" sz="1600" dirty="0">
                <a:hlinkClick r:id="rId5"/>
              </a:rPr>
              <a:t>Venture Beat</a:t>
            </a:r>
            <a:r>
              <a:rPr lang="fr-FR" sz="1600" dirty="0"/>
              <a:t>,   2024.</a:t>
            </a:r>
          </a:p>
          <a:p>
            <a:r>
              <a:rPr lang="fr-FR" sz="1600" dirty="0"/>
              <a:t>- « </a:t>
            </a:r>
            <a:r>
              <a:rPr lang="fr-FR" sz="1600" dirty="0" err="1"/>
              <a:t>Why</a:t>
            </a:r>
            <a:r>
              <a:rPr lang="fr-FR" sz="1600" dirty="0"/>
              <a:t> AI </a:t>
            </a:r>
            <a:r>
              <a:rPr lang="fr-FR" sz="1600" dirty="0" err="1"/>
              <a:t>Matters</a:t>
            </a:r>
            <a:r>
              <a:rPr lang="fr-FR" sz="1600" dirty="0"/>
              <a:t>: </a:t>
            </a:r>
            <a:r>
              <a:rPr lang="fr-FR" sz="1600" dirty="0" err="1"/>
              <a:t>Opportunities</a:t>
            </a:r>
            <a:r>
              <a:rPr lang="fr-FR" sz="1600" dirty="0"/>
              <a:t>, </a:t>
            </a:r>
            <a:r>
              <a:rPr lang="fr-FR" sz="1600" dirty="0" err="1"/>
              <a:t>risks</a:t>
            </a:r>
            <a:r>
              <a:rPr lang="fr-FR" sz="1600" dirty="0"/>
              <a:t> and </a:t>
            </a:r>
            <a:r>
              <a:rPr lang="fr-FR" sz="1600" dirty="0" err="1"/>
              <a:t>regulation</a:t>
            </a:r>
            <a:r>
              <a:rPr lang="fr-FR" sz="1600" dirty="0"/>
              <a:t> ». </a:t>
            </a:r>
            <a:r>
              <a:rPr lang="fr-FR" sz="1600" dirty="0">
                <a:hlinkClick r:id="rId6"/>
              </a:rPr>
              <a:t>Economist Intelligence </a:t>
            </a:r>
            <a:r>
              <a:rPr lang="fr-FR" sz="1600" dirty="0"/>
              <a:t>(EIU), 2023.</a:t>
            </a:r>
          </a:p>
          <a:p>
            <a:endParaRPr lang="fr-FR" dirty="0"/>
          </a:p>
          <a:p>
            <a:r>
              <a:rPr lang="fr-FR" sz="1800" dirty="0"/>
              <a:t>General </a:t>
            </a:r>
            <a:r>
              <a:rPr lang="fr-FR" sz="1800" dirty="0" err="1"/>
              <a:t>References</a:t>
            </a:r>
            <a:r>
              <a:rPr lang="fr-FR" sz="1800" dirty="0"/>
              <a:t>:</a:t>
            </a:r>
            <a:r>
              <a:rPr lang="en-CA" sz="1800" b="0" i="1" u="none" strike="noStrike" baseline="0" dirty="0">
                <a:latin typeface="Georgia-Italic"/>
              </a:rPr>
              <a:t> </a:t>
            </a:r>
          </a:p>
          <a:p>
            <a:endParaRPr lang="fr-FR" sz="1600" dirty="0"/>
          </a:p>
          <a:p>
            <a:r>
              <a:rPr lang="fr-FR" sz="1600" dirty="0"/>
              <a:t>- John Hull. « Machine Learning in Business ».  GFS </a:t>
            </a:r>
            <a:r>
              <a:rPr lang="fr-FR" sz="1600" dirty="0" err="1"/>
              <a:t>Press</a:t>
            </a:r>
            <a:r>
              <a:rPr lang="fr-FR" sz="1600" dirty="0"/>
              <a:t>, 3rd Ed., 2021.</a:t>
            </a:r>
          </a:p>
          <a:p>
            <a:r>
              <a:rPr lang="fr-FR" sz="1600" dirty="0"/>
              <a:t>- John Kelleher and Brendan </a:t>
            </a:r>
            <a:r>
              <a:rPr lang="fr-FR" sz="1600" dirty="0" err="1"/>
              <a:t>Tierney</a:t>
            </a:r>
            <a:r>
              <a:rPr lang="fr-FR" sz="1600" dirty="0"/>
              <a:t>. « Data Science ». MIT </a:t>
            </a:r>
            <a:r>
              <a:rPr lang="fr-FR" sz="1600" dirty="0" err="1"/>
              <a:t>Press</a:t>
            </a:r>
            <a:r>
              <a:rPr lang="fr-FR" sz="1600" dirty="0"/>
              <a:t>, 2018.</a:t>
            </a:r>
          </a:p>
          <a:p>
            <a:r>
              <a:rPr lang="fr-FR" sz="1600" dirty="0"/>
              <a:t>- Foster Provost and Tom Fawcett. « Data Science for Business ». O’Reilly 2013.</a:t>
            </a:r>
          </a:p>
          <a:p>
            <a:r>
              <a:rPr lang="fr-FR" sz="1600" dirty="0"/>
              <a:t>- Matt </a:t>
            </a:r>
            <a:r>
              <a:rPr lang="fr-FR" sz="1600" dirty="0" err="1"/>
              <a:t>Taddy</a:t>
            </a:r>
            <a:r>
              <a:rPr lang="fr-FR" sz="1600" dirty="0"/>
              <a:t>. « Business Data Science ». McGraw-Hill, 2019.</a:t>
            </a:r>
          </a:p>
        </p:txBody>
      </p:sp>
    </p:spTree>
    <p:extLst>
      <p:ext uri="{BB962C8B-B14F-4D97-AF65-F5344CB8AC3E}">
        <p14:creationId xmlns:p14="http://schemas.microsoft.com/office/powerpoint/2010/main" val="81872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text on a white background&#10;&#10;Description automatically generated">
            <a:extLst>
              <a:ext uri="{FF2B5EF4-FFF2-40B4-BE49-F238E27FC236}">
                <a16:creationId xmlns:a16="http://schemas.microsoft.com/office/drawing/2014/main" id="{B62B410E-1782-E3DE-7211-D31C60AB7935}"/>
              </a:ext>
            </a:extLst>
          </p:cNvPr>
          <p:cNvPicPr>
            <a:picLocks noChangeAspect="1"/>
          </p:cNvPicPr>
          <p:nvPr/>
        </p:nvPicPr>
        <p:blipFill>
          <a:blip r:embed="rId2"/>
          <a:stretch>
            <a:fillRect/>
          </a:stretch>
        </p:blipFill>
        <p:spPr>
          <a:xfrm>
            <a:off x="588186" y="676644"/>
            <a:ext cx="3292125" cy="388654"/>
          </a:xfrm>
          <a:prstGeom prst="rect">
            <a:avLst/>
          </a:prstGeom>
        </p:spPr>
      </p:pic>
      <p:pic>
        <p:nvPicPr>
          <p:cNvPr id="8" name="Picture 7" descr="A close up of text&#10;&#10;Description automatically generated">
            <a:extLst>
              <a:ext uri="{FF2B5EF4-FFF2-40B4-BE49-F238E27FC236}">
                <a16:creationId xmlns:a16="http://schemas.microsoft.com/office/drawing/2014/main" id="{1F235C0A-3BCE-6BB9-962C-BC1F876B1987}"/>
              </a:ext>
            </a:extLst>
          </p:cNvPr>
          <p:cNvPicPr>
            <a:picLocks noChangeAspect="1"/>
          </p:cNvPicPr>
          <p:nvPr/>
        </p:nvPicPr>
        <p:blipFill>
          <a:blip r:embed="rId3"/>
          <a:stretch>
            <a:fillRect/>
          </a:stretch>
        </p:blipFill>
        <p:spPr>
          <a:xfrm>
            <a:off x="273268" y="3044000"/>
            <a:ext cx="11645464" cy="2748702"/>
          </a:xfrm>
          <a:prstGeom prst="rect">
            <a:avLst/>
          </a:prstGeom>
        </p:spPr>
      </p:pic>
      <p:pic>
        <p:nvPicPr>
          <p:cNvPr id="10" name="Picture 9" descr="A blue background with black text&#10;&#10;Description automatically generated">
            <a:extLst>
              <a:ext uri="{FF2B5EF4-FFF2-40B4-BE49-F238E27FC236}">
                <a16:creationId xmlns:a16="http://schemas.microsoft.com/office/drawing/2014/main" id="{DCB4A7BA-0570-C00D-175F-610DF220B76A}"/>
              </a:ext>
            </a:extLst>
          </p:cNvPr>
          <p:cNvPicPr>
            <a:picLocks noChangeAspect="1"/>
          </p:cNvPicPr>
          <p:nvPr/>
        </p:nvPicPr>
        <p:blipFill>
          <a:blip r:embed="rId4"/>
          <a:stretch>
            <a:fillRect/>
          </a:stretch>
        </p:blipFill>
        <p:spPr>
          <a:xfrm>
            <a:off x="4342358" y="345511"/>
            <a:ext cx="7576374" cy="2352718"/>
          </a:xfrm>
          <a:prstGeom prst="rect">
            <a:avLst/>
          </a:prstGeom>
        </p:spPr>
      </p:pic>
    </p:spTree>
    <p:extLst>
      <p:ext uri="{BB962C8B-B14F-4D97-AF65-F5344CB8AC3E}">
        <p14:creationId xmlns:p14="http://schemas.microsoft.com/office/powerpoint/2010/main" val="288799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text on a white background&#10;&#10;Description automatically generated">
            <a:extLst>
              <a:ext uri="{FF2B5EF4-FFF2-40B4-BE49-F238E27FC236}">
                <a16:creationId xmlns:a16="http://schemas.microsoft.com/office/drawing/2014/main" id="{EAE38856-1BCD-42F2-506A-D31C169AD401}"/>
              </a:ext>
            </a:extLst>
          </p:cNvPr>
          <p:cNvPicPr>
            <a:picLocks noChangeAspect="1"/>
          </p:cNvPicPr>
          <p:nvPr/>
        </p:nvPicPr>
        <p:blipFill>
          <a:blip r:embed="rId2"/>
          <a:stretch>
            <a:fillRect/>
          </a:stretch>
        </p:blipFill>
        <p:spPr>
          <a:xfrm>
            <a:off x="5982820" y="203939"/>
            <a:ext cx="960203" cy="548688"/>
          </a:xfrm>
          <a:prstGeom prst="rect">
            <a:avLst/>
          </a:prstGeom>
        </p:spPr>
      </p:pic>
      <p:pic>
        <p:nvPicPr>
          <p:cNvPr id="8" name="Picture 7" descr="A white text on a white background&#10;&#10;Description automatically generated">
            <a:extLst>
              <a:ext uri="{FF2B5EF4-FFF2-40B4-BE49-F238E27FC236}">
                <a16:creationId xmlns:a16="http://schemas.microsoft.com/office/drawing/2014/main" id="{0A87FBB9-7CF0-AC25-40BC-36E87BB2A3DF}"/>
              </a:ext>
            </a:extLst>
          </p:cNvPr>
          <p:cNvPicPr>
            <a:picLocks noChangeAspect="1"/>
          </p:cNvPicPr>
          <p:nvPr/>
        </p:nvPicPr>
        <p:blipFill>
          <a:blip r:embed="rId3"/>
          <a:stretch>
            <a:fillRect/>
          </a:stretch>
        </p:blipFill>
        <p:spPr>
          <a:xfrm>
            <a:off x="5306294" y="1507110"/>
            <a:ext cx="6885706" cy="4221771"/>
          </a:xfrm>
          <a:prstGeom prst="rect">
            <a:avLst/>
          </a:prstGeom>
        </p:spPr>
      </p:pic>
      <p:pic>
        <p:nvPicPr>
          <p:cNvPr id="10" name="Picture 9" descr="A person looking at a screen&#10;&#10;Description automatically generated">
            <a:extLst>
              <a:ext uri="{FF2B5EF4-FFF2-40B4-BE49-F238E27FC236}">
                <a16:creationId xmlns:a16="http://schemas.microsoft.com/office/drawing/2014/main" id="{210767FF-5F0A-8238-81BB-41C6881E6CCD}"/>
              </a:ext>
            </a:extLst>
          </p:cNvPr>
          <p:cNvPicPr>
            <a:picLocks noChangeAspect="1"/>
          </p:cNvPicPr>
          <p:nvPr/>
        </p:nvPicPr>
        <p:blipFill>
          <a:blip r:embed="rId4"/>
          <a:stretch>
            <a:fillRect/>
          </a:stretch>
        </p:blipFill>
        <p:spPr>
          <a:xfrm>
            <a:off x="301063" y="478283"/>
            <a:ext cx="5063650" cy="4221772"/>
          </a:xfrm>
          <a:prstGeom prst="rect">
            <a:avLst/>
          </a:prstGeom>
        </p:spPr>
      </p:pic>
    </p:spTree>
    <p:extLst>
      <p:ext uri="{BB962C8B-B14F-4D97-AF65-F5344CB8AC3E}">
        <p14:creationId xmlns:p14="http://schemas.microsoft.com/office/powerpoint/2010/main" val="410958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sign with a yellow logo&#10;&#10;Description automatically generated">
            <a:extLst>
              <a:ext uri="{FF2B5EF4-FFF2-40B4-BE49-F238E27FC236}">
                <a16:creationId xmlns:a16="http://schemas.microsoft.com/office/drawing/2014/main" id="{91CC5D25-067A-9FCA-3E8C-4985C974ACE9}"/>
              </a:ext>
            </a:extLst>
          </p:cNvPr>
          <p:cNvPicPr>
            <a:picLocks noChangeAspect="1"/>
          </p:cNvPicPr>
          <p:nvPr/>
        </p:nvPicPr>
        <p:blipFill>
          <a:blip r:embed="rId2"/>
          <a:stretch>
            <a:fillRect/>
          </a:stretch>
        </p:blipFill>
        <p:spPr>
          <a:xfrm>
            <a:off x="3109860" y="0"/>
            <a:ext cx="5972280" cy="6858000"/>
          </a:xfrm>
          <a:prstGeom prst="rect">
            <a:avLst/>
          </a:prstGeom>
        </p:spPr>
      </p:pic>
    </p:spTree>
    <p:extLst>
      <p:ext uri="{BB962C8B-B14F-4D97-AF65-F5344CB8AC3E}">
        <p14:creationId xmlns:p14="http://schemas.microsoft.com/office/powerpoint/2010/main" val="221372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DF3E-AE16-BF8D-AC07-6A717A5D80A5}"/>
              </a:ext>
            </a:extLst>
          </p:cNvPr>
          <p:cNvSpPr>
            <a:spLocks noGrp="1"/>
          </p:cNvSpPr>
          <p:nvPr>
            <p:ph type="ctrTitle"/>
          </p:nvPr>
        </p:nvSpPr>
        <p:spPr>
          <a:xfrm>
            <a:off x="837818" y="326396"/>
            <a:ext cx="10460420" cy="693299"/>
          </a:xfrm>
        </p:spPr>
        <p:txBody>
          <a:bodyPr/>
          <a:lstStyle/>
          <a:p>
            <a:r>
              <a:rPr lang="en-CA" b="1" u="sng" dirty="0"/>
              <a:t>II.  </a:t>
            </a:r>
            <a:r>
              <a:rPr lang="en-FR" b="1" u="sng" dirty="0"/>
              <a:t>What </a:t>
            </a:r>
            <a:r>
              <a:rPr lang="en-CA" b="1" u="sng" dirty="0"/>
              <a:t>K</a:t>
            </a:r>
            <a:r>
              <a:rPr lang="en-FR" b="1" u="sng" dirty="0"/>
              <a:t>ind of AI in Business?</a:t>
            </a:r>
          </a:p>
        </p:txBody>
      </p:sp>
      <p:sp>
        <p:nvSpPr>
          <p:cNvPr id="3" name="Text Placeholder 2">
            <a:extLst>
              <a:ext uri="{FF2B5EF4-FFF2-40B4-BE49-F238E27FC236}">
                <a16:creationId xmlns:a16="http://schemas.microsoft.com/office/drawing/2014/main" id="{958A1A6B-EDD9-CC88-81A3-D06B85A38DB6}"/>
              </a:ext>
            </a:extLst>
          </p:cNvPr>
          <p:cNvSpPr>
            <a:spLocks noGrp="1"/>
          </p:cNvSpPr>
          <p:nvPr>
            <p:ph type="body" sz="quarter" idx="12"/>
          </p:nvPr>
        </p:nvSpPr>
        <p:spPr>
          <a:xfrm>
            <a:off x="745601" y="1106595"/>
            <a:ext cx="9972555" cy="4644810"/>
          </a:xfrm>
        </p:spPr>
        <p:txBody>
          <a:bodyPr/>
          <a:lstStyle/>
          <a:p>
            <a:r>
              <a:rPr lang="en-GB" b="1" dirty="0">
                <a:solidFill>
                  <a:srgbClr val="0070C0"/>
                </a:solidFill>
              </a:rPr>
              <a:t>AI consists of many subareas that use different techniques </a:t>
            </a:r>
          </a:p>
          <a:p>
            <a:r>
              <a:rPr lang="en-GB" b="1" dirty="0">
                <a:solidFill>
                  <a:srgbClr val="0070C0"/>
                </a:solidFill>
              </a:rPr>
              <a:t>Some are particularly important for business applications</a:t>
            </a:r>
          </a:p>
          <a:p>
            <a:pPr marL="285750" indent="-285750">
              <a:buFont typeface="Arial" panose="020B0604020202020204" pitchFamily="34" charset="0"/>
              <a:buChar char="•"/>
            </a:pPr>
            <a:r>
              <a:rPr lang="en-GB" dirty="0"/>
              <a:t>Machine Learning</a:t>
            </a:r>
          </a:p>
          <a:p>
            <a:pPr marL="285750" indent="-285750">
              <a:buFont typeface="Arial" panose="020B0604020202020204" pitchFamily="34" charset="0"/>
              <a:buChar char="•"/>
            </a:pPr>
            <a:r>
              <a:rPr lang="en-GB" dirty="0"/>
              <a:t>Predictive Models</a:t>
            </a:r>
          </a:p>
          <a:p>
            <a:pPr marL="285750" indent="-285750">
              <a:buFont typeface="Arial" panose="020B0604020202020204" pitchFamily="34" charset="0"/>
              <a:buChar char="•"/>
            </a:pPr>
            <a:r>
              <a:rPr lang="en-GB" dirty="0"/>
              <a:t>Predictive Maintenance</a:t>
            </a:r>
          </a:p>
          <a:p>
            <a:pPr marL="285750" indent="-285750">
              <a:buFont typeface="Arial" panose="020B0604020202020204" pitchFamily="34" charset="0"/>
              <a:buChar char="•"/>
            </a:pPr>
            <a:r>
              <a:rPr lang="en-GB" dirty="0"/>
              <a:t>Decision Making</a:t>
            </a:r>
          </a:p>
          <a:p>
            <a:pPr marL="285750" indent="-285750">
              <a:buFont typeface="Arial" panose="020B0604020202020204" pitchFamily="34" charset="0"/>
              <a:buChar char="•"/>
            </a:pPr>
            <a:r>
              <a:rPr lang="en-GB" dirty="0"/>
              <a:t>Recommender Systems</a:t>
            </a:r>
          </a:p>
          <a:p>
            <a:pPr marL="285750" indent="-285750">
              <a:buFont typeface="Arial" panose="020B0604020202020204" pitchFamily="34" charset="0"/>
              <a:buChar char="•"/>
            </a:pPr>
            <a:r>
              <a:rPr lang="en-GB" dirty="0"/>
              <a:t>Business Models and Business Processes</a:t>
            </a:r>
          </a:p>
          <a:p>
            <a:pPr marL="285750" indent="-285750">
              <a:buFont typeface="Arial" panose="020B0604020202020204" pitchFamily="34" charset="0"/>
              <a:buChar char="•"/>
            </a:pPr>
            <a:r>
              <a:rPr lang="en-GB" dirty="0"/>
              <a:t>Knowledge Graphs and Ontologies</a:t>
            </a:r>
          </a:p>
          <a:p>
            <a:pPr marL="285750" indent="-285750">
              <a:buFont typeface="Arial" panose="020B0604020202020204" pitchFamily="34" charset="0"/>
              <a:buChar char="•"/>
            </a:pPr>
            <a:r>
              <a:rPr lang="en-GB" dirty="0"/>
              <a:t>Uncertainty Management</a:t>
            </a:r>
          </a:p>
          <a:p>
            <a:pPr marL="285750" indent="-285750">
              <a:buFont typeface="Arial" panose="020B0604020202020204" pitchFamily="34" charset="0"/>
              <a:buChar char="•"/>
            </a:pPr>
            <a:r>
              <a:rPr lang="en-GB" dirty="0"/>
              <a:t>Explainable AI and Causality</a:t>
            </a:r>
          </a:p>
          <a:p>
            <a:pPr marL="285750" indent="-285750">
              <a:buFont typeface="Arial" panose="020B0604020202020204" pitchFamily="34" charset="0"/>
              <a:buChar char="•"/>
            </a:pPr>
            <a:r>
              <a:rPr lang="en-GB" dirty="0"/>
              <a:t>Generative AI, Large Language Models (LLMs)</a:t>
            </a:r>
          </a:p>
          <a:p>
            <a:pPr marL="285750" indent="-285750">
              <a:buFont typeface="Arial" panose="020B0604020202020204" pitchFamily="34" charset="0"/>
              <a:buChar char="•"/>
            </a:pPr>
            <a:r>
              <a:rPr lang="en-GB" dirty="0"/>
              <a:t>Generative Pre-trained Transformer (GPT) models, etc.</a:t>
            </a:r>
          </a:p>
          <a:p>
            <a:pPr marL="285750" indent="-285750">
              <a:buFont typeface="Arial" panose="020B0604020202020204" pitchFamily="34" charset="0"/>
              <a:buChar char="•"/>
            </a:pPr>
            <a:r>
              <a:rPr lang="en-GB" dirty="0"/>
              <a:t>Ethical AI</a:t>
            </a:r>
            <a:endParaRPr lang="en-FR" dirty="0"/>
          </a:p>
        </p:txBody>
      </p:sp>
    </p:spTree>
    <p:extLst>
      <p:ext uri="{BB962C8B-B14F-4D97-AF65-F5344CB8AC3E}">
        <p14:creationId xmlns:p14="http://schemas.microsoft.com/office/powerpoint/2010/main" val="46477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2297-ED3E-6437-5F6A-AFC956BFCE5A}"/>
              </a:ext>
            </a:extLst>
          </p:cNvPr>
          <p:cNvSpPr>
            <a:spLocks noGrp="1"/>
          </p:cNvSpPr>
          <p:nvPr>
            <p:ph type="ctrTitle"/>
          </p:nvPr>
        </p:nvSpPr>
        <p:spPr/>
        <p:txBody>
          <a:bodyPr/>
          <a:lstStyle/>
          <a:p>
            <a:r>
              <a:rPr lang="en-FR" dirty="0"/>
              <a:t>What </a:t>
            </a:r>
            <a:r>
              <a:rPr lang="en-CA" dirty="0"/>
              <a:t>K</a:t>
            </a:r>
            <a:r>
              <a:rPr lang="en-FR" dirty="0"/>
              <a:t>ind of AI in Business?</a:t>
            </a:r>
          </a:p>
        </p:txBody>
      </p:sp>
      <p:sp>
        <p:nvSpPr>
          <p:cNvPr id="3" name="Text Placeholder 2">
            <a:extLst>
              <a:ext uri="{FF2B5EF4-FFF2-40B4-BE49-F238E27FC236}">
                <a16:creationId xmlns:a16="http://schemas.microsoft.com/office/drawing/2014/main" id="{8DF2251C-95EE-562A-8F96-FD9990321E2E}"/>
              </a:ext>
            </a:extLst>
          </p:cNvPr>
          <p:cNvSpPr>
            <a:spLocks noGrp="1"/>
          </p:cNvSpPr>
          <p:nvPr>
            <p:ph type="body" sz="quarter" idx="12"/>
          </p:nvPr>
        </p:nvSpPr>
        <p:spPr>
          <a:xfrm>
            <a:off x="838582" y="1366345"/>
            <a:ext cx="10460038" cy="4818609"/>
          </a:xfrm>
        </p:spPr>
        <p:txBody>
          <a:bodyPr/>
          <a:lstStyle/>
          <a:p>
            <a:endParaRPr lang="en-GB" sz="2000" dirty="0"/>
          </a:p>
          <a:p>
            <a:r>
              <a:rPr lang="en-GB" sz="2000" dirty="0"/>
              <a:t>Closely related areas of Computing                                                   Also relevant for business in general</a:t>
            </a:r>
          </a:p>
          <a:p>
            <a:endParaRPr lang="en-GB" sz="2000" dirty="0"/>
          </a:p>
          <a:p>
            <a:pPr marL="285750" indent="-285750">
              <a:buFont typeface="Arial" panose="020B0604020202020204" pitchFamily="34" charset="0"/>
              <a:buChar char="•"/>
            </a:pPr>
            <a:r>
              <a:rPr lang="en-GB" sz="2000" dirty="0"/>
              <a:t>Data Management</a:t>
            </a:r>
          </a:p>
          <a:p>
            <a:pPr marL="285750" indent="-285750">
              <a:buFont typeface="Arial" panose="020B0604020202020204" pitchFamily="34" charset="0"/>
              <a:buChar char="•"/>
            </a:pPr>
            <a:r>
              <a:rPr lang="en-GB" sz="2000" dirty="0"/>
              <a:t>Data Science at large</a:t>
            </a:r>
          </a:p>
          <a:p>
            <a:pPr marL="285750" indent="-285750">
              <a:buFont typeface="Arial" panose="020B0604020202020204" pitchFamily="34" charset="0"/>
              <a:buChar char="•"/>
            </a:pPr>
            <a:r>
              <a:rPr lang="en-GB" sz="2000" dirty="0"/>
              <a:t>Business Intelligence</a:t>
            </a:r>
          </a:p>
          <a:p>
            <a:pPr marL="285750" indent="-285750">
              <a:buFont typeface="Arial" panose="020B0604020202020204" pitchFamily="34" charset="0"/>
              <a:buChar char="•"/>
            </a:pPr>
            <a:r>
              <a:rPr lang="en-GB" sz="2000" dirty="0"/>
              <a:t>Computing Infrastructures: Cloud-Computing, Web Services, Human-Computer Interaction</a:t>
            </a:r>
          </a:p>
          <a:p>
            <a:pPr marL="285750" indent="-285750">
              <a:buFont typeface="Arial" panose="020B0604020202020204" pitchFamily="34" charset="0"/>
              <a:buChar char="•"/>
            </a:pPr>
            <a:r>
              <a:rPr lang="en-GB" sz="2000" dirty="0"/>
              <a:t>Cyber Security</a:t>
            </a:r>
          </a:p>
          <a:p>
            <a:r>
              <a:rPr lang="en-GB" sz="2000" dirty="0"/>
              <a:t>They also support, enable or consume AI</a:t>
            </a:r>
          </a:p>
          <a:p>
            <a:endParaRPr lang="en-GB" sz="2000" b="1" dirty="0">
              <a:solidFill>
                <a:srgbClr val="0070C0"/>
              </a:solidFill>
            </a:endParaRPr>
          </a:p>
          <a:p>
            <a:r>
              <a:rPr lang="en-GB" sz="2000" b="1" dirty="0">
                <a:solidFill>
                  <a:srgbClr val="0070C0"/>
                </a:solidFill>
              </a:rPr>
              <a:t>Particularly crucial in business applications:    </a:t>
            </a:r>
            <a:r>
              <a:rPr lang="en-GB" sz="2000" b="1" dirty="0">
                <a:solidFill>
                  <a:srgbClr val="FF0000"/>
                </a:solidFill>
              </a:rPr>
              <a:t>Data-Centered  AI</a:t>
            </a:r>
          </a:p>
          <a:p>
            <a:r>
              <a:rPr lang="en-GB" sz="2000" dirty="0"/>
              <a:t>	Things are about or start with data ...</a:t>
            </a:r>
          </a:p>
          <a:p>
            <a:r>
              <a:rPr lang="en-GB" sz="2000" dirty="0"/>
              <a:t>	Commonly leading to a Statistical or Machine-Learning Model</a:t>
            </a:r>
            <a:endParaRPr lang="en-FR" sz="2000" dirty="0"/>
          </a:p>
        </p:txBody>
      </p:sp>
    </p:spTree>
    <p:extLst>
      <p:ext uri="{BB962C8B-B14F-4D97-AF65-F5344CB8AC3E}">
        <p14:creationId xmlns:p14="http://schemas.microsoft.com/office/powerpoint/2010/main" val="309537840"/>
      </p:ext>
    </p:extLst>
  </p:cSld>
  <p:clrMapOvr>
    <a:masterClrMapping/>
  </p:clrMapOvr>
</p:sld>
</file>

<file path=ppt/theme/theme1.xml><?xml version="1.0" encoding="utf-8"?>
<a:theme xmlns:a="http://schemas.openxmlformats.org/drawingml/2006/main" name="Vide">
  <a:themeElements>
    <a:clrScheme name="SKEMA">
      <a:dk1>
        <a:srgbClr val="000000"/>
      </a:dk1>
      <a:lt1>
        <a:srgbClr val="FFFFFF"/>
      </a:lt1>
      <a:dk2>
        <a:srgbClr val="4B4B4B"/>
      </a:dk2>
      <a:lt2>
        <a:srgbClr val="D0D0D0"/>
      </a:lt2>
      <a:accent1>
        <a:srgbClr val="E7433C"/>
      </a:accent1>
      <a:accent2>
        <a:srgbClr val="B8012C"/>
      </a:accent2>
      <a:accent3>
        <a:srgbClr val="717171"/>
      </a:accent3>
      <a:accent4>
        <a:srgbClr val="D0D0D0"/>
      </a:accent4>
      <a:accent5>
        <a:srgbClr val="ECECEC"/>
      </a:accent5>
      <a:accent6>
        <a:srgbClr val="F2F2F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B840D79EA6084886107994ED90AC08" ma:contentTypeVersion="3" ma:contentTypeDescription="Crée un document." ma:contentTypeScope="" ma:versionID="636621b21d2bc364394017f6f5d5eb80">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b6bb42571ed0aa671dd218a848d4923"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7C2E28-2F90-4672-BAB2-FC85AD854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EA1758-3A2B-43B2-B7E2-D25D59060FBA}">
  <ds:schemaRefs>
    <ds:schemaRef ds:uri="http://schemas.microsoft.com/sharepoint/v3/contenttype/forms"/>
  </ds:schemaRefs>
</ds:datastoreItem>
</file>

<file path=customXml/itemProps3.xml><?xml version="1.0" encoding="utf-8"?>
<ds:datastoreItem xmlns:ds="http://schemas.openxmlformats.org/officeDocument/2006/customXml" ds:itemID="{64ABBF43-FC33-4422-9204-1FC6C15DD2E9}">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infopath/2007/PartnerControls"/>
    <ds:schemaRef ds:uri="http://schemas.microsoft.com/sharepoint/v3"/>
    <ds:schemaRef ds:uri="http://purl.org/dc/elements/1.1/"/>
    <ds:schemaRef ds:uri="http://purl.org/dc/terms/"/>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emplate/>
  <TotalTime>5445</TotalTime>
  <Words>4279</Words>
  <Application>Microsoft Office PowerPoint</Application>
  <PresentationFormat>Widescreen</PresentationFormat>
  <Paragraphs>517</Paragraphs>
  <Slides>48</Slides>
  <Notes>5</Notes>
  <HiddenSlides>0</HiddenSlides>
  <MMClips>0</MMClips>
  <ScaleCrop>false</ScaleCrop>
  <HeadingPairs>
    <vt:vector size="6" baseType="variant">
      <vt:variant>
        <vt:lpstr>Fonts Used</vt:lpstr>
      </vt:variant>
      <vt:variant>
        <vt:i4>27</vt:i4>
      </vt:variant>
      <vt:variant>
        <vt:lpstr>Theme</vt:lpstr>
      </vt:variant>
      <vt:variant>
        <vt:i4>1</vt:i4>
      </vt:variant>
      <vt:variant>
        <vt:lpstr>Slide Titles</vt:lpstr>
      </vt:variant>
      <vt:variant>
        <vt:i4>48</vt:i4>
      </vt:variant>
    </vt:vector>
  </HeadingPairs>
  <TitlesOfParts>
    <vt:vector size="76" baseType="lpstr">
      <vt:lpstr>Arial</vt:lpstr>
      <vt:lpstr>Calibri</vt:lpstr>
      <vt:lpstr>Cambria Math</vt:lpstr>
      <vt:lpstr>CMMI10</vt:lpstr>
      <vt:lpstr>CMMI8</vt:lpstr>
      <vt:lpstr>CMMI9</vt:lpstr>
      <vt:lpstr>CMSS10</vt:lpstr>
      <vt:lpstr>CMSS8</vt:lpstr>
      <vt:lpstr>CMSS9</vt:lpstr>
      <vt:lpstr>CMSSBX10</vt:lpstr>
      <vt:lpstr>CMSSI10</vt:lpstr>
      <vt:lpstr>CMSSI8</vt:lpstr>
      <vt:lpstr>CMSSI9</vt:lpstr>
      <vt:lpstr>CMSY10</vt:lpstr>
      <vt:lpstr>CMSY8</vt:lpstr>
      <vt:lpstr>CMSY9</vt:lpstr>
      <vt:lpstr>Georgia-Italic</vt:lpstr>
      <vt:lpstr>Nexa Bold</vt:lpstr>
      <vt:lpstr>Nexa Heavy</vt:lpstr>
      <vt:lpstr>Nexa Light</vt:lpstr>
      <vt:lpstr>Nexa Thin</vt:lpstr>
      <vt:lpstr>OTS-derived-font</vt:lpstr>
      <vt:lpstr>Police système</vt:lpstr>
      <vt:lpstr>Roboto-Regular</vt:lpstr>
      <vt:lpstr>Tempus Sans ITC</vt:lpstr>
      <vt:lpstr>Times New Roman</vt:lpstr>
      <vt:lpstr>Wingdings</vt:lpstr>
      <vt:lpstr>Vide</vt:lpstr>
      <vt:lpstr>PowerPoint Presentation</vt:lpstr>
      <vt:lpstr>I.  AI in Business: What for?</vt:lpstr>
      <vt:lpstr>PowerPoint Presentation</vt:lpstr>
      <vt:lpstr>PowerPoint Presentation</vt:lpstr>
      <vt:lpstr>PowerPoint Presentation</vt:lpstr>
      <vt:lpstr>PowerPoint Presentation</vt:lpstr>
      <vt:lpstr>PowerPoint Presentation</vt:lpstr>
      <vt:lpstr>II.  What Kind of AI in Business?</vt:lpstr>
      <vt:lpstr>What Kind of AI in Business?</vt:lpstr>
      <vt:lpstr>Usual process leading to an ML-based classification system</vt:lpstr>
      <vt:lpstr>PowerPoint Presentation</vt:lpstr>
      <vt:lpstr>Some Common Applications</vt:lpstr>
      <vt:lpstr>PowerPoint Presentation</vt:lpstr>
      <vt:lpstr>PowerPoint Presentation</vt:lpstr>
      <vt:lpstr>III. Business Intelligence: A Good Start</vt:lpstr>
      <vt:lpstr>PowerPoint Presentation</vt:lpstr>
      <vt:lpstr>2.  Data Quality and Cleaning</vt:lpstr>
      <vt:lpstr>Entity Resolution</vt:lpstr>
      <vt:lpstr>PowerPoint Presentation</vt:lpstr>
      <vt:lpstr>Missing Values</vt:lpstr>
      <vt:lpstr>3.  Data Mining</vt:lpstr>
      <vt:lpstr>PowerPoint Presentation</vt:lpstr>
      <vt:lpstr>IV. Some Relevant Areas of AI for Business</vt:lpstr>
      <vt:lpstr>1. ML for Prediction, Decision Making</vt:lpstr>
      <vt:lpstr>PowerPoint Presentation</vt:lpstr>
      <vt:lpstr>Decision Making</vt:lpstr>
      <vt:lpstr>Other Forms of Decision Making and Classification</vt:lpstr>
      <vt:lpstr>PowerPoint Presentation</vt:lpstr>
      <vt:lpstr>PowerPoint Presentation</vt:lpstr>
      <vt:lpstr>PowerPoint Presentation</vt:lpstr>
      <vt:lpstr>PowerPoint Presentation</vt:lpstr>
      <vt:lpstr>PowerPoint Presentation</vt:lpstr>
      <vt:lpstr>2. Causality</vt:lpstr>
      <vt:lpstr>PowerPoint Presentation</vt:lpstr>
      <vt:lpstr>PowerPoint Presentation</vt:lpstr>
      <vt:lpstr>PowerPoint Presentation</vt:lpstr>
      <vt:lpstr>Relevance in Business</vt:lpstr>
      <vt:lpstr>3. Explainable AI</vt:lpstr>
      <vt:lpstr>PowerPoint Presentation</vt:lpstr>
      <vt:lpstr>PowerPoint Presentation</vt:lpstr>
      <vt:lpstr>PowerPoint Presentation</vt:lpstr>
      <vt:lpstr>4. Ontologies and Knowledge Graphs</vt:lpstr>
      <vt:lpstr>PowerPoint Presentation</vt:lpstr>
      <vt:lpstr>PowerPoint Presentation</vt:lpstr>
      <vt:lpstr>PowerPoint Presentation</vt:lpstr>
      <vt:lpstr>PowerPoint Presentation</vt:lpstr>
      <vt:lpstr>PowerPoint Presentation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Leopoldo Bertossi</cp:lastModifiedBy>
  <cp:revision>328</cp:revision>
  <dcterms:created xsi:type="dcterms:W3CDTF">2018-11-25T20:50:01Z</dcterms:created>
  <dcterms:modified xsi:type="dcterms:W3CDTF">2024-02-20T16:25:21Z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0x0101009AB840D79EA6084886107994ED90AC08</vt:lpwstr>
  </property>
</Properties>
</file>