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1" r:id="rId1"/>
  </p:sldMasterIdLst>
  <p:notesMasterIdLst>
    <p:notesMasterId r:id="rId35"/>
  </p:notesMasterIdLst>
  <p:handoutMasterIdLst>
    <p:handoutMasterId r:id="rId36"/>
  </p:handoutMasterIdLst>
  <p:sldIdLst>
    <p:sldId id="283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6" r:id="rId21"/>
    <p:sldId id="314" r:id="rId22"/>
    <p:sldId id="302" r:id="rId23"/>
    <p:sldId id="307" r:id="rId24"/>
    <p:sldId id="308" r:id="rId25"/>
    <p:sldId id="309" r:id="rId26"/>
    <p:sldId id="313" r:id="rId27"/>
    <p:sldId id="305" r:id="rId28"/>
    <p:sldId id="310" r:id="rId29"/>
    <p:sldId id="311" r:id="rId30"/>
    <p:sldId id="312" r:id="rId31"/>
    <p:sldId id="303" r:id="rId32"/>
    <p:sldId id="315" r:id="rId33"/>
    <p:sldId id="316" r:id="rId3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12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256" cy="479485"/>
          </a:xfrm>
          <a:prstGeom prst="rect">
            <a:avLst/>
          </a:prstGeom>
        </p:spPr>
        <p:txBody>
          <a:bodyPr vert="horz" lIns="95052" tIns="47526" rIns="95052" bIns="47526" rtlCol="0"/>
          <a:lstStyle>
            <a:lvl1pPr algn="l">
              <a:defRPr sz="12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4284" y="0"/>
            <a:ext cx="3169256" cy="479485"/>
          </a:xfrm>
          <a:prstGeom prst="rect">
            <a:avLst/>
          </a:prstGeom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0C1185-93B7-486B-9849-E8B54E24FB84}" type="datetime1">
              <a:rPr lang="en-US"/>
              <a:pPr/>
              <a:t>3/31/2012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072"/>
            <a:ext cx="3169256" cy="479485"/>
          </a:xfrm>
          <a:prstGeom prst="rect">
            <a:avLst/>
          </a:prstGeom>
        </p:spPr>
        <p:txBody>
          <a:bodyPr vert="horz" lIns="95052" tIns="47526" rIns="95052" bIns="47526" rtlCol="0" anchor="b"/>
          <a:lstStyle>
            <a:lvl1pPr algn="l">
              <a:defRPr sz="12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4284" y="9120072"/>
            <a:ext cx="3169256" cy="479485"/>
          </a:xfrm>
          <a:prstGeom prst="rect">
            <a:avLst/>
          </a:prstGeom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E4F6E6-31A5-4755-BB0A-D1B16222B42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89188" cy="47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944" y="0"/>
            <a:ext cx="3189188" cy="47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09675" y="709613"/>
            <a:ext cx="4835525" cy="3625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6756" y="4571531"/>
            <a:ext cx="5421620" cy="4335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3061"/>
            <a:ext cx="3189188" cy="47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944" y="9143061"/>
            <a:ext cx="3189188" cy="47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7EB2918-9AF7-4A7B-9A85-F78623A5C98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-111" charset="0"/>
        <a:ea typeface="ＭＳ Ｐゴシック" pitchFamily="-111" charset="-128"/>
        <a:cs typeface="+mn-cs"/>
      </a:defRPr>
    </a:lvl1pPr>
    <a:lvl2pPr marL="37931725" indent="-3747452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0F39FA-2BE7-4B85-B92F-352B6EA13912}" type="slidenum">
              <a:rPr lang="en-US"/>
              <a:pPr/>
              <a:t>2</a:t>
            </a:fld>
            <a:endParaRPr lang="en-US"/>
          </a:p>
        </p:txBody>
      </p:sp>
      <p:sp>
        <p:nvSpPr>
          <p:cNvPr id="1843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AM is a partial method which is meant to be tailored into other processes such as RUP, FDD, and XP</a:t>
            </a:r>
          </a:p>
          <a:p>
            <a:r>
              <a:rPr lang="en-US" smtClean="0"/>
              <a:t>The AM site has a wealth of material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6F279F-DC37-4FB2-BA90-16D16411E5B4}" type="slidenum">
              <a:rPr lang="en-US"/>
              <a:pPr/>
              <a:t>3</a:t>
            </a:fld>
            <a:endParaRPr lang="en-US"/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www.agilemodeling.com/practices.htm</a:t>
            </a:r>
          </a:p>
          <a:p>
            <a:r>
              <a:rPr lang="en-US" smtClean="0"/>
              <a:t>www.agilemodeling.com/principles.htm</a:t>
            </a:r>
          </a:p>
          <a:p>
            <a:endParaRPr lang="en-US" smtClean="0"/>
          </a:p>
          <a:p>
            <a:r>
              <a:rPr lang="en-US" smtClean="0"/>
              <a:t>The supplementary principles and practices are good ideas which you should also consider adopting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9C5CE2-7AF6-475E-8030-20C39796C47C}" type="slidenum">
              <a:rPr lang="en-US"/>
              <a:pPr/>
              <a:t>4</a:t>
            </a:fld>
            <a:endParaRPr lang="en-US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You should do some initial modeling up front to identify a plausible architecture and the scope of your effort</a:t>
            </a:r>
          </a:p>
          <a:p>
            <a:r>
              <a:rPr lang="en-US" smtClean="0"/>
              <a:t>Do the detail just in time (JIT) via model storming</a:t>
            </a:r>
          </a:p>
          <a:p>
            <a:r>
              <a:rPr lang="en-US" smtClean="0"/>
              <a:t>http://www.agilemodeling.com/essays/modelReviews.htm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3A9D0-5ECF-4277-80B8-D0017374F559}" type="slidenum">
              <a:rPr lang="en-US"/>
              <a:pPr/>
              <a:t>5</a:t>
            </a:fld>
            <a:endParaRPr lang="en-US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Software development is complex</a:t>
            </a:r>
          </a:p>
          <a:p>
            <a:pPr>
              <a:lnSpc>
                <a:spcPct val="90000"/>
              </a:lnSpc>
            </a:pPr>
            <a:r>
              <a:rPr lang="en-US" smtClean="0"/>
              <a:t>Each type of model is good at one type of view, but you need many views</a:t>
            </a:r>
          </a:p>
          <a:p>
            <a:pPr>
              <a:lnSpc>
                <a:spcPct val="90000"/>
              </a:lnSpc>
            </a:pPr>
            <a:r>
              <a:rPr lang="en-US" smtClean="0"/>
              <a:t>No starting point, no ending point</a:t>
            </a:r>
          </a:p>
          <a:p>
            <a:pPr>
              <a:lnSpc>
                <a:spcPct val="90000"/>
              </a:lnSpc>
            </a:pPr>
            <a:r>
              <a:rPr lang="en-US" smtClean="0"/>
              <a:t>http://www.agilemodeling.com/essays/phasesExamined.htm </a:t>
            </a:r>
          </a:p>
          <a:p>
            <a:pPr>
              <a:lnSpc>
                <a:spcPct val="90000"/>
              </a:lnSpc>
            </a:pPr>
            <a:r>
              <a:rPr lang="en-US" smtClean="0"/>
              <a:t>You need to know a range of techniques to be effective, but you don’t need to know all of them</a:t>
            </a:r>
          </a:p>
          <a:p>
            <a:pPr>
              <a:lnSpc>
                <a:spcPct val="90000"/>
              </a:lnSpc>
            </a:pPr>
            <a:r>
              <a:rPr lang="en-US" smtClean="0"/>
              <a:t>In each category there are often several similar techniques, use the one that works for you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47CCBE-7306-44C7-A884-30E60DA053FF}" type="slidenum">
              <a:rPr lang="en-US"/>
              <a:pPr/>
              <a:t>6</a:t>
            </a:fld>
            <a:endParaRPr lang="en-US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You want to store information in the best place possible, and that’s often in tests, not documents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778768-4725-4BEC-86B4-80A11E714157}" type="slidenum">
              <a:rPr lang="en-US"/>
              <a:pPr/>
              <a:t>7</a:t>
            </a:fld>
            <a:endParaRPr lang="en-US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963BCF-2511-47DE-8727-83D5E2CC51D1}" type="slidenum">
              <a:rPr lang="en-US"/>
              <a:pPr/>
              <a:t>8</a:t>
            </a:fld>
            <a:endParaRPr lang="en-US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3365500"/>
            <a:chOff x="0" y="0"/>
            <a:chExt cx="5760" cy="2120"/>
          </a:xfrm>
        </p:grpSpPr>
        <p:pic>
          <p:nvPicPr>
            <p:cNvPr id="5" name="Picture 3" descr="ARTBANNA"/>
            <p:cNvPicPr>
              <a:picLocks noChangeAspect="1" noChangeArrowheads="1"/>
            </p:cNvPicPr>
            <p:nvPr/>
          </p:nvPicPr>
          <p:blipFill>
            <a:blip r:embed="rId2"/>
            <a:srcRect l="8125"/>
            <a:stretch>
              <a:fillRect/>
            </a:stretch>
          </p:blipFill>
          <p:spPr bwMode="invGray">
            <a:xfrm>
              <a:off x="0" y="0"/>
              <a:ext cx="5760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4" descr="Arthsepa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688" y="2059"/>
              <a:ext cx="2832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710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686050" y="3492500"/>
            <a:ext cx="6102350" cy="1752600"/>
          </a:xfrm>
        </p:spPr>
        <p:txBody>
          <a:bodyPr/>
          <a:lstStyle>
            <a:lvl1pPr marL="0" indent="0" algn="r">
              <a:buFont typeface="Wingdings" pitchFamily="-111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xfrm>
            <a:off x="6019800" y="63436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25413" y="6361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1897178-64A3-4157-A915-F390FE1732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86C87E-7A94-4CF6-8F15-32B92026CE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722313"/>
            <a:ext cx="2085975" cy="5297487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00" y="722313"/>
            <a:ext cx="6110288" cy="5297487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C4A3A-7713-47E8-BB2B-1DD2195A4E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048000" y="6243638"/>
            <a:ext cx="3962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2001-2005 Scott W. Ambler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E3E7DBD-D67A-4470-8FF6-1CF999D460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7B3D6F-DEDE-47C2-AAB6-F93AD9F9BB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CF428D-EE65-4A47-82B6-87B75789CD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274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7088" y="1905000"/>
            <a:ext cx="40290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FE8FEA-0225-4F8C-986C-8E4789656E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7C0153-C931-4E73-930B-5324832F4F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8B4A0C-4D16-4F27-9024-7C157FFA86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8553BA-7199-475E-9EE0-7923E7D7B6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9F2CBE-0A81-44EB-A7A6-D6FBDA1C2F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D307AF-E20C-41E7-9B55-3A04B0A7A6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1636713"/>
            <a:ext cx="9148763" cy="4618037"/>
            <a:chOff x="-5" y="1031"/>
            <a:chExt cx="5763" cy="2909"/>
          </a:xfrm>
        </p:grpSpPr>
        <p:pic>
          <p:nvPicPr>
            <p:cNvPr id="1031" name="Picture 3" descr="ARTHSEPA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gray">
            <a:xfrm>
              <a:off x="3778" y="3893"/>
              <a:ext cx="1980" cy="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2" name="Picture 4" descr="Arthsepa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-5" y="1031"/>
              <a:ext cx="2832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17500" y="722313"/>
            <a:ext cx="73025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089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08700" y="63436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46050" y="6361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fld id="{3A2CC7F8-0E99-4AB3-A883-671FCF842662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7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1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ＭＳ Ｐゴシック" pitchFamily="-11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ＭＳ Ｐゴシック" pitchFamily="-11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ＭＳ Ｐゴシック" pitchFamily="-11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ＭＳ Ｐゴシック" pitchFamily="-11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FF33"/>
        </a:buClr>
        <a:buSzPct val="70000"/>
        <a:buFont typeface="Wingdings" pitchFamily="-111" charset="2"/>
        <a:buChar char="n"/>
        <a:defRPr sz="3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-111" charset="2"/>
        <a:buChar char="n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65000"/>
        <a:buFont typeface="Wingdings" pitchFamily="-111" charset="2"/>
        <a:buChar char="n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-111" charset="2"/>
        <a:buChar char="n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-111" charset="2"/>
        <a:buChar char="n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-111" charset="2"/>
        <a:buChar char="n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-111" charset="2"/>
        <a:buChar char="n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-111" charset="2"/>
        <a:buChar char="n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-111" charset="2"/>
        <a:buChar char="n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jpeg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hyperlink" Target="http://www.agilemodeling.com/essays/amdd.ht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hyperlink" Target="http://www.agilemodeling.com/artifacts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ilemodeling.com/essays/singleSourceInformation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ilemodeling.com/essays/agileDocumentation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hyperlink" Target="http://www.agilemodeling.com/essays/changeManagement.ht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ilemodeling.com/essays/inclusiveModels.htm" TargetMode="External"/><Relationship Id="rId2" Type="http://schemas.openxmlformats.org/officeDocument/2006/relationships/hyperlink" Target="http://www.agilemodeling.com/essays/activeStakeholderParticipation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Agile Modeling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066800" y="4487863"/>
            <a:ext cx="77724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 algn="r" eaLnBrk="1" hangingPunct="1"/>
            <a:r>
              <a:rPr lang="en-US" sz="4400" b="1">
                <a:solidFill>
                  <a:schemeClr val="tx2"/>
                </a:solidFill>
                <a:latin typeface="Arial" charset="0"/>
              </a:rPr>
              <a:t>Theory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Agile Modeling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066800" y="4487863"/>
            <a:ext cx="77724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 algn="r" eaLnBrk="1" hangingPunct="1"/>
            <a:r>
              <a:rPr lang="en-US" sz="4400" b="1">
                <a:solidFill>
                  <a:schemeClr val="tx2"/>
                </a:solidFill>
                <a:latin typeface="Arial" charset="0"/>
              </a:rPr>
              <a:t>Details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AAA45-794A-4B04-8636-38FEDE081EAF}" type="slidenum">
              <a:rPr lang="en-US"/>
              <a:pPr/>
              <a:t>11</a:t>
            </a:fld>
            <a:endParaRPr 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782638"/>
            <a:ext cx="7302500" cy="701675"/>
          </a:xfrm>
        </p:spPr>
        <p:txBody>
          <a:bodyPr/>
          <a:lstStyle/>
          <a:p>
            <a:pPr eaLnBrk="1" hangingPunct="1"/>
            <a:r>
              <a:rPr lang="en-US" sz="4000" smtClean="0"/>
              <a:t>AM Values (1)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08963" cy="4343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The values of AM includes: c</a:t>
            </a:r>
            <a:r>
              <a:rPr lang="en-US" sz="2800" i="1" smtClean="0"/>
              <a:t>ommunication, simplicity</a:t>
            </a:r>
            <a:r>
              <a:rPr lang="en-US" sz="2800" smtClean="0"/>
              <a:t>, </a:t>
            </a:r>
            <a:r>
              <a:rPr lang="en-US" sz="2800" i="1" smtClean="0"/>
              <a:t>feedback</a:t>
            </a:r>
            <a:r>
              <a:rPr lang="en-US" sz="2800" smtClean="0"/>
              <a:t>, </a:t>
            </a:r>
            <a:r>
              <a:rPr lang="en-US" sz="2800" i="1" smtClean="0"/>
              <a:t>courage</a:t>
            </a:r>
            <a:r>
              <a:rPr lang="en-US" sz="2800" smtClean="0"/>
              <a:t>, and </a:t>
            </a:r>
            <a:r>
              <a:rPr lang="en-US" sz="2800" i="1" smtClean="0"/>
              <a:t>humility</a:t>
            </a:r>
            <a:r>
              <a:rPr lang="en-US" sz="2800" smtClean="0"/>
              <a:t>.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lvl="1" eaLnBrk="1" hangingPunct="1">
              <a:lnSpc>
                <a:spcPct val="80000"/>
              </a:lnSpc>
            </a:pPr>
            <a:r>
              <a:rPr lang="en-US" b="1" i="1" smtClean="0"/>
              <a:t>Communication:</a:t>
            </a:r>
            <a:r>
              <a:rPr lang="en-US" smtClean="0"/>
              <a:t> It is critical to have effective communication between development team as well as with and between all project stakeholders. </a:t>
            </a:r>
          </a:p>
          <a:p>
            <a:pPr lvl="1" eaLnBrk="1" hangingPunct="1">
              <a:lnSpc>
                <a:spcPct val="80000"/>
              </a:lnSpc>
              <a:buFont typeface="Wingdings" pitchFamily="-111" charset="2"/>
              <a:buNone/>
            </a:pPr>
            <a:endParaRPr lang="en-US" smtClean="0"/>
          </a:p>
          <a:p>
            <a:pPr lvl="1" eaLnBrk="1" hangingPunct="1">
              <a:lnSpc>
                <a:spcPct val="80000"/>
              </a:lnSpc>
            </a:pPr>
            <a:r>
              <a:rPr lang="en-US" b="1" i="1" smtClean="0"/>
              <a:t>Simplicity</a:t>
            </a:r>
            <a:r>
              <a:rPr lang="en-US" smtClean="0"/>
              <a:t>:</a:t>
            </a:r>
            <a:r>
              <a:rPr lang="en-US" b="1" smtClean="0"/>
              <a:t> </a:t>
            </a:r>
            <a:r>
              <a:rPr lang="en-US" smtClean="0"/>
              <a:t>Models are critical for simplifying both software and the software process.</a:t>
            </a: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06C25D-A4EB-427B-B84F-82E20464EC1A}" type="slidenum">
              <a:rPr lang="en-US"/>
              <a:pPr/>
              <a:t>12</a:t>
            </a:fld>
            <a:endParaRPr lang="en-U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782638"/>
            <a:ext cx="7302500" cy="701675"/>
          </a:xfrm>
        </p:spPr>
        <p:txBody>
          <a:bodyPr/>
          <a:lstStyle/>
          <a:p>
            <a:pPr eaLnBrk="1" hangingPunct="1"/>
            <a:r>
              <a:rPr lang="en-US" sz="4000" smtClean="0"/>
              <a:t>AM Values (2)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382000" cy="4876800"/>
          </a:xfrm>
        </p:spPr>
        <p:txBody>
          <a:bodyPr/>
          <a:lstStyle/>
          <a:p>
            <a:pPr lvl="1" eaLnBrk="1" hangingPunct="1"/>
            <a:r>
              <a:rPr lang="en-US" b="1" i="1" smtClean="0"/>
              <a:t>Feedback:</a:t>
            </a:r>
            <a:r>
              <a:rPr lang="en-US" b="1" smtClean="0"/>
              <a:t> </a:t>
            </a:r>
            <a:r>
              <a:rPr lang="en-US" smtClean="0"/>
              <a:t>“Optimism is an occupational hazard of programming, feedback is the treatment”. (Kent Back, </a:t>
            </a:r>
            <a:r>
              <a:rPr lang="en-US" i="1" smtClean="0"/>
              <a:t>Extreme Programming Explained</a:t>
            </a:r>
            <a:r>
              <a:rPr lang="en-US" smtClean="0"/>
              <a:t> )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b="1" i="1" smtClean="0"/>
              <a:t>Courage</a:t>
            </a:r>
            <a:r>
              <a:rPr lang="en-US" i="1" smtClean="0"/>
              <a:t>:</a:t>
            </a:r>
            <a:r>
              <a:rPr lang="en-US" smtClean="0"/>
              <a:t> Need to make important decisions and to change direction by either discarding or refactoring completed work when some decisions proved inadequate.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6788E41-C7D6-409B-8DE1-47A8ABA2E37E}" type="slidenum">
              <a:rPr lang="en-US"/>
              <a:pPr/>
              <a:t>13</a:t>
            </a:fld>
            <a:endParaRPr 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782638"/>
            <a:ext cx="7302500" cy="701675"/>
          </a:xfrm>
        </p:spPr>
        <p:txBody>
          <a:bodyPr/>
          <a:lstStyle/>
          <a:p>
            <a:pPr eaLnBrk="1" hangingPunct="1"/>
            <a:r>
              <a:rPr lang="en-US" sz="4000" smtClean="0"/>
              <a:t>AM Values (3)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b="1" i="1" smtClean="0"/>
              <a:t>Humility</a:t>
            </a:r>
            <a:r>
              <a:rPr lang="en-US" smtClean="0"/>
              <a:t>: All people involved with the project have equal value and should be treated with respect. </a:t>
            </a:r>
          </a:p>
          <a:p>
            <a:pPr eaLnBrk="1" hangingPunct="1">
              <a:buFont typeface="Wingdings" pitchFamily="-111" charset="2"/>
              <a:buNone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80AE44-16EE-4F79-800E-20523F5231A0}" type="slidenum">
              <a:rPr lang="en-US"/>
              <a:pPr/>
              <a:t>14</a:t>
            </a:fld>
            <a:endParaRPr 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AM Principles (1)</a:t>
            </a:r>
            <a:r>
              <a:rPr lang="en-US" smtClean="0"/>
              <a:t> 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AM defines a collection of </a:t>
            </a:r>
            <a:r>
              <a:rPr lang="en-US" sz="2800" i="1" smtClean="0"/>
              <a:t>core</a:t>
            </a:r>
            <a:r>
              <a:rPr lang="en-US" sz="2800" smtClean="0"/>
              <a:t> and </a:t>
            </a:r>
            <a:r>
              <a:rPr lang="en-US" sz="2800" i="1" smtClean="0"/>
              <a:t>supplementary</a:t>
            </a:r>
            <a:r>
              <a:rPr lang="en-US" sz="2800" smtClean="0"/>
              <a:t> principles that when applied on a software development project set the stage for a collection of modeling </a:t>
            </a:r>
            <a:r>
              <a:rPr lang="en-US" sz="2800" i="1" smtClean="0"/>
              <a:t>practices. </a:t>
            </a:r>
          </a:p>
          <a:p>
            <a:pPr eaLnBrk="1" hangingPunct="1"/>
            <a:r>
              <a:rPr lang="en-US" sz="2800" b="1" i="1" smtClean="0"/>
              <a:t>Core Principles</a:t>
            </a:r>
            <a:r>
              <a:rPr lang="en-US" sz="2800" i="1" smtClean="0"/>
              <a:t> </a:t>
            </a:r>
            <a:r>
              <a:rPr lang="en-US" sz="2800" smtClean="0"/>
              <a:t>are as follows</a:t>
            </a:r>
            <a:r>
              <a:rPr lang="en-US" sz="2800" i="1" smtClean="0"/>
              <a:t>:</a:t>
            </a:r>
          </a:p>
          <a:p>
            <a:pPr lvl="1" eaLnBrk="1" hangingPunct="1"/>
            <a:r>
              <a:rPr lang="en-US" b="1" i="1" smtClean="0"/>
              <a:t>Assume Simplicity</a:t>
            </a:r>
            <a:r>
              <a:rPr lang="en-US" b="1" smtClean="0"/>
              <a:t>: </a:t>
            </a:r>
            <a:r>
              <a:rPr lang="en-US" smtClean="0"/>
              <a:t>Simplest solution is the best solution.</a:t>
            </a:r>
          </a:p>
          <a:p>
            <a:pPr lvl="1" eaLnBrk="1" hangingPunct="1"/>
            <a:r>
              <a:rPr lang="en-US" b="1" i="1" smtClean="0"/>
              <a:t>Embrace Change</a:t>
            </a:r>
            <a:r>
              <a:rPr lang="en-US" b="1" smtClean="0"/>
              <a:t>: </a:t>
            </a:r>
            <a:r>
              <a:rPr lang="en-US" smtClean="0"/>
              <a:t>People’s understanding and requirements evolve over time.</a:t>
            </a:r>
            <a:endParaRPr lang="en-US" sz="24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9F6D6D-4759-46AC-A2EE-D7E7EDD82DD1}" type="slidenum">
              <a:rPr lang="en-US"/>
              <a:pPr/>
              <a:t>15</a:t>
            </a:fld>
            <a:endParaRPr 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782638"/>
            <a:ext cx="7302500" cy="701675"/>
          </a:xfrm>
        </p:spPr>
        <p:txBody>
          <a:bodyPr/>
          <a:lstStyle/>
          <a:p>
            <a:pPr eaLnBrk="1" hangingPunct="1"/>
            <a:r>
              <a:rPr lang="en-US" sz="4000" smtClean="0"/>
              <a:t>AM Principles (2) 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b="1" i="1" smtClean="0"/>
              <a:t>Enabling The Next Effort Is Your Secondary Goal</a:t>
            </a:r>
            <a:r>
              <a:rPr lang="en-US" b="1" smtClean="0"/>
              <a:t>:</a:t>
            </a:r>
            <a:r>
              <a:rPr lang="en-US" smtClean="0"/>
              <a:t> “When you are playing the software development game your secondary goal is to setup to play the next game”. (</a:t>
            </a:r>
            <a:r>
              <a:rPr lang="en-US" i="1" u="sng" smtClean="0"/>
              <a:t>Alistair Cockburn,2002</a:t>
            </a:r>
            <a:r>
              <a:rPr lang="en-US" smtClean="0"/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-111" charset="2"/>
              <a:buNone/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b="1" i="1" smtClean="0"/>
              <a:t>Incremental Change</a:t>
            </a:r>
            <a:r>
              <a:rPr lang="en-US" b="1" smtClean="0"/>
              <a:t>: </a:t>
            </a:r>
            <a:r>
              <a:rPr lang="en-US" smtClean="0"/>
              <a:t>Develop a small model, or perhaps a high-level model, and evolve it over time in an incremental manner.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CEFF15-9BBE-41EB-9A38-9EC9FE01AE77}" type="slidenum">
              <a:rPr lang="en-US"/>
              <a:pPr/>
              <a:t>16</a:t>
            </a:fld>
            <a:endParaRPr 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782638"/>
            <a:ext cx="7302500" cy="701675"/>
          </a:xfrm>
        </p:spPr>
        <p:txBody>
          <a:bodyPr/>
          <a:lstStyle/>
          <a:p>
            <a:pPr eaLnBrk="1" hangingPunct="1"/>
            <a:r>
              <a:rPr lang="en-US" sz="4000" smtClean="0"/>
              <a:t>AM Principles (3)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153400" cy="4114800"/>
          </a:xfrm>
        </p:spPr>
        <p:txBody>
          <a:bodyPr/>
          <a:lstStyle/>
          <a:p>
            <a:pPr lvl="1" eaLnBrk="1" hangingPunct="1"/>
            <a:r>
              <a:rPr lang="en-US" b="1" i="1" smtClean="0"/>
              <a:t>Maximize Stakeholder Investment</a:t>
            </a:r>
            <a:r>
              <a:rPr lang="en-US" b="1" smtClean="0"/>
              <a:t>: </a:t>
            </a:r>
            <a:r>
              <a:rPr lang="en-US" smtClean="0"/>
              <a:t>Developed software must meet the requirements of the project stakeholder since he is investing time, money, resources, etc.</a:t>
            </a:r>
          </a:p>
          <a:p>
            <a:pPr lvl="1" eaLnBrk="1" hangingPunct="1">
              <a:buFont typeface="Wingdings" pitchFamily="-111" charset="2"/>
              <a:buNone/>
            </a:pPr>
            <a:r>
              <a:rPr lang="en-US" smtClean="0"/>
              <a:t> </a:t>
            </a:r>
          </a:p>
          <a:p>
            <a:pPr lvl="1" eaLnBrk="1" hangingPunct="1"/>
            <a:r>
              <a:rPr lang="en-US" b="1" i="1" smtClean="0"/>
              <a:t>Model With A Purpose</a:t>
            </a:r>
            <a:r>
              <a:rPr lang="en-US" b="1" smtClean="0"/>
              <a:t>: </a:t>
            </a:r>
            <a:r>
              <a:rPr lang="en-US" smtClean="0"/>
              <a:t>Identify a valid purpose for creating a model and audience for the model.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E9EAA5-64DA-43E3-AD11-4DD8A5534F16}" type="slidenum">
              <a:rPr lang="en-US"/>
              <a:pPr/>
              <a:t>17</a:t>
            </a:fld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782638"/>
            <a:ext cx="7302500" cy="701675"/>
          </a:xfrm>
        </p:spPr>
        <p:txBody>
          <a:bodyPr/>
          <a:lstStyle/>
          <a:p>
            <a:pPr eaLnBrk="1" hangingPunct="1"/>
            <a:r>
              <a:rPr lang="en-US" sz="4000" smtClean="0"/>
              <a:t>AM Principles (4)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458200" cy="4114800"/>
          </a:xfrm>
        </p:spPr>
        <p:txBody>
          <a:bodyPr/>
          <a:lstStyle/>
          <a:p>
            <a:pPr lvl="1" eaLnBrk="1" hangingPunct="1"/>
            <a:r>
              <a:rPr lang="en-US" b="1" i="1" smtClean="0"/>
              <a:t>Multiple Models</a:t>
            </a:r>
            <a:r>
              <a:rPr lang="en-US" b="1" smtClean="0"/>
              <a:t>:</a:t>
            </a:r>
            <a:r>
              <a:rPr lang="en-US" smtClean="0"/>
              <a:t> Need to use multiple models since each model describes a single aspect of your software.</a:t>
            </a:r>
          </a:p>
          <a:p>
            <a:pPr lvl="1" eaLnBrk="1" hangingPunct="1">
              <a:buFont typeface="Wingdings" pitchFamily="-111" charset="2"/>
              <a:buNone/>
            </a:pPr>
            <a:endParaRPr lang="en-US" smtClean="0"/>
          </a:p>
          <a:p>
            <a:pPr lvl="1" eaLnBrk="1" hangingPunct="1"/>
            <a:r>
              <a:rPr lang="en-US" b="1" i="1" smtClean="0"/>
              <a:t>Rapid Feedback</a:t>
            </a:r>
            <a:r>
              <a:rPr lang="en-US" b="1" smtClean="0"/>
              <a:t>:</a:t>
            </a:r>
            <a:r>
              <a:rPr lang="en-US" smtClean="0"/>
              <a:t> Work closely with customers  to understand and analyze their requirements and to develop a user interface that meets their need and provide opportunities for rapid feedback. 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6B64C-C141-41E9-B187-5967FBE32EE2}" type="slidenum">
              <a:rPr lang="en-US"/>
              <a:pPr/>
              <a:t>18</a:t>
            </a:fld>
            <a:endParaRPr 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782638"/>
            <a:ext cx="7302500" cy="701675"/>
          </a:xfrm>
        </p:spPr>
        <p:txBody>
          <a:bodyPr/>
          <a:lstStyle/>
          <a:p>
            <a:pPr eaLnBrk="1" hangingPunct="1"/>
            <a:r>
              <a:rPr lang="en-US" sz="4000" smtClean="0"/>
              <a:t>AM Principles (5)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b="1" i="1" smtClean="0"/>
              <a:t>Quality Work</a:t>
            </a:r>
            <a:r>
              <a:rPr lang="en-US" b="1" smtClean="0"/>
              <a:t>:</a:t>
            </a:r>
            <a:r>
              <a:rPr lang="en-US" smtClean="0"/>
              <a:t> Nobody likes sloppy work.</a:t>
            </a:r>
          </a:p>
          <a:p>
            <a:pPr lvl="1" eaLnBrk="1" hangingPunct="1">
              <a:buFont typeface="Wingdings" pitchFamily="-111" charset="2"/>
              <a:buNone/>
            </a:pPr>
            <a:endParaRPr lang="en-US" smtClean="0"/>
          </a:p>
          <a:p>
            <a:pPr lvl="1" eaLnBrk="1" hangingPunct="1"/>
            <a:r>
              <a:rPr lang="en-US" b="1" i="1" smtClean="0"/>
              <a:t>Software is your primary goal</a:t>
            </a:r>
            <a:r>
              <a:rPr lang="en-US" b="1" smtClean="0"/>
              <a:t>:</a:t>
            </a:r>
            <a:r>
              <a:rPr lang="en-US" smtClean="0"/>
              <a:t> Produced software should meet the stakeholders need in effective manner.</a:t>
            </a:r>
          </a:p>
          <a:p>
            <a:pPr lvl="1" eaLnBrk="1" hangingPunct="1">
              <a:buFont typeface="Wingdings" pitchFamily="-111" charset="2"/>
              <a:buNone/>
            </a:pPr>
            <a:endParaRPr lang="en-US" smtClean="0"/>
          </a:p>
          <a:p>
            <a:pPr lvl="1" eaLnBrk="1" hangingPunct="1"/>
            <a:r>
              <a:rPr lang="en-US" b="1" i="1" smtClean="0"/>
              <a:t>Travel Light</a:t>
            </a:r>
            <a:r>
              <a:rPr lang="en-US" b="1" smtClean="0"/>
              <a:t>: </a:t>
            </a:r>
            <a:r>
              <a:rPr lang="en-US" smtClean="0"/>
              <a:t>Create just enough models and documentation to get by.</a:t>
            </a: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EE1404-DDEF-46E1-BC35-2448D347B09D}" type="slidenum">
              <a:rPr lang="en-US"/>
              <a:pPr/>
              <a:t>19</a:t>
            </a:fld>
            <a:endParaRPr 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782638"/>
            <a:ext cx="7302500" cy="701675"/>
          </a:xfrm>
        </p:spPr>
        <p:txBody>
          <a:bodyPr/>
          <a:lstStyle/>
          <a:p>
            <a:pPr eaLnBrk="1" hangingPunct="1"/>
            <a:r>
              <a:rPr lang="en-US" sz="4000" smtClean="0"/>
              <a:t>AM Principles (6)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i="1" smtClean="0"/>
              <a:t>Supplementary principles</a:t>
            </a:r>
            <a:r>
              <a:rPr lang="en-US" sz="2800" smtClean="0"/>
              <a:t>:</a:t>
            </a:r>
          </a:p>
          <a:p>
            <a:pPr lvl="1" eaLnBrk="1" hangingPunct="1"/>
            <a:r>
              <a:rPr lang="en-US" b="1" i="1" smtClean="0"/>
              <a:t>Content is more important than representation</a:t>
            </a:r>
            <a:r>
              <a:rPr lang="en-US" smtClean="0"/>
              <a:t>:  Any given model can be represented by several ways.</a:t>
            </a:r>
          </a:p>
          <a:p>
            <a:pPr lvl="1" eaLnBrk="1" hangingPunct="1">
              <a:buFont typeface="Wingdings" pitchFamily="-111" charset="2"/>
              <a:buNone/>
            </a:pPr>
            <a:endParaRPr lang="en-US" smtClean="0"/>
          </a:p>
          <a:p>
            <a:pPr lvl="1" eaLnBrk="1" hangingPunct="1"/>
            <a:r>
              <a:rPr lang="en-US" b="1" i="1" smtClean="0"/>
              <a:t>Everyone can learn from everyone else</a:t>
            </a:r>
            <a:r>
              <a:rPr lang="en-US" b="1" smtClean="0"/>
              <a:t>:</a:t>
            </a:r>
            <a:r>
              <a:rPr lang="en-US" smtClean="0"/>
              <a:t> Have the humility to recognize that one can never master everything.</a:t>
            </a: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C3523-E1FE-40BA-9678-0DF6FBB1073C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6164262" cy="1462087"/>
          </a:xfrm>
        </p:spPr>
        <p:txBody>
          <a:bodyPr/>
          <a:lstStyle/>
          <a:p>
            <a:pPr eaLnBrk="1" hangingPunct="1"/>
            <a:r>
              <a:rPr lang="en-US" smtClean="0"/>
              <a:t>Agile Modeling (AM)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81200"/>
            <a:ext cx="8153400" cy="2667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AM is a </a:t>
            </a:r>
            <a:r>
              <a:rPr lang="en-US" sz="2400" smtClean="0">
                <a:solidFill>
                  <a:srgbClr val="FF0000"/>
                </a:solidFill>
              </a:rPr>
              <a:t>chaordic</a:t>
            </a:r>
            <a:r>
              <a:rPr lang="en-US" sz="2400" smtClean="0"/>
              <a:t>, practices-based process for modeling and documentation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AM is a collection of </a:t>
            </a:r>
            <a:r>
              <a:rPr lang="en-US" sz="2400" i="1" smtClean="0">
                <a:solidFill>
                  <a:srgbClr val="FF0000"/>
                </a:solidFill>
              </a:rPr>
              <a:t>practices</a:t>
            </a:r>
            <a:r>
              <a:rPr lang="en-US" sz="2400" smtClean="0">
                <a:solidFill>
                  <a:srgbClr val="FF0000"/>
                </a:solidFill>
              </a:rPr>
              <a:t> </a:t>
            </a:r>
            <a:r>
              <a:rPr lang="en-US" sz="2400" smtClean="0"/>
              <a:t>based on several </a:t>
            </a:r>
            <a:r>
              <a:rPr lang="en-US" sz="2400" i="1" smtClean="0">
                <a:solidFill>
                  <a:srgbClr val="FF0000"/>
                </a:solidFill>
              </a:rPr>
              <a:t>values</a:t>
            </a:r>
            <a:r>
              <a:rPr lang="en-US" sz="2400" smtClean="0">
                <a:solidFill>
                  <a:srgbClr val="FF0000"/>
                </a:solidFill>
              </a:rPr>
              <a:t> </a:t>
            </a:r>
            <a:r>
              <a:rPr lang="en-US" sz="2400" smtClean="0"/>
              <a:t>and proven software engineering </a:t>
            </a:r>
            <a:r>
              <a:rPr lang="en-US" sz="2400" i="1" smtClean="0">
                <a:solidFill>
                  <a:srgbClr val="FF0000"/>
                </a:solidFill>
              </a:rPr>
              <a:t>principles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AM is a </a:t>
            </a:r>
            <a:r>
              <a:rPr lang="en-US" sz="2400" smtClean="0">
                <a:solidFill>
                  <a:srgbClr val="008000"/>
                </a:solidFill>
              </a:rPr>
              <a:t>light-weight approach </a:t>
            </a:r>
            <a:r>
              <a:rPr lang="en-US" sz="2400" smtClean="0"/>
              <a:t>for enhancing modeling and documentation efforts for other software processes such as XP and RUP</a:t>
            </a: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>
            <p:ph sz="quarter" idx="3"/>
          </p:nvPr>
        </p:nvGraphicFramePr>
        <p:xfrm>
          <a:off x="1752600" y="4572000"/>
          <a:ext cx="5943600" cy="1984375"/>
        </p:xfrm>
        <a:graphic>
          <a:graphicData uri="http://schemas.openxmlformats.org/presentationml/2006/ole">
            <p:oleObj spid="_x0000_s17410" name="Visio" r:id="rId4" imgW="5983948" imgH="1998764" progId="Visio.Drawing.11">
              <p:embed/>
            </p:oleObj>
          </a:graphicData>
        </a:graphic>
      </p:graphicFrame>
      <p:pic>
        <p:nvPicPr>
          <p:cNvPr id="17414" name="Picture 5" descr="agileModelingBookCov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0" y="228600"/>
            <a:ext cx="130333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08700" y="6343650"/>
            <a:ext cx="2895600" cy="457200"/>
          </a:xfrm>
        </p:spPr>
        <p:txBody>
          <a:bodyPr/>
          <a:lstStyle/>
          <a:p>
            <a:r>
              <a:rPr lang="en-US" smtClean="0">
                <a:ea typeface="ＭＳ Ｐゴシック" pitchFamily="-111" charset="-128"/>
              </a:rPr>
              <a:t>Copyright Scott W. Ambler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7C0BD2-7C60-4E35-BE57-8D03D6FACD47}" type="slidenum">
              <a:rPr lang="en-US"/>
              <a:pPr/>
              <a:t>20</a:t>
            </a:fld>
            <a:endParaRPr lang="en-US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782638"/>
            <a:ext cx="7302500" cy="701675"/>
          </a:xfrm>
        </p:spPr>
        <p:txBody>
          <a:bodyPr/>
          <a:lstStyle/>
          <a:p>
            <a:pPr eaLnBrk="1" hangingPunct="1"/>
            <a:r>
              <a:rPr lang="en-US" sz="4000" smtClean="0"/>
              <a:t>AM Principles (7)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en-US" b="1" i="1" smtClean="0"/>
              <a:t>Know your models</a:t>
            </a:r>
            <a:r>
              <a:rPr lang="en-US" b="1" smtClean="0"/>
              <a:t>: </a:t>
            </a:r>
            <a:r>
              <a:rPr lang="en-US" smtClean="0"/>
              <a:t>Need to know the strengths and weaknesses of the multiple models to be effective in their use. </a:t>
            </a:r>
          </a:p>
          <a:p>
            <a:pPr lvl="1" eaLnBrk="1" hangingPunct="1">
              <a:lnSpc>
                <a:spcPct val="80000"/>
              </a:lnSpc>
              <a:buFont typeface="Wingdings" pitchFamily="-111" charset="2"/>
              <a:buNone/>
            </a:pPr>
            <a:endParaRPr lang="en-US" b="1" i="1" smtClean="0"/>
          </a:p>
          <a:p>
            <a:pPr lvl="1" eaLnBrk="1" hangingPunct="1">
              <a:lnSpc>
                <a:spcPct val="80000"/>
              </a:lnSpc>
            </a:pPr>
            <a:r>
              <a:rPr lang="en-US" b="1" i="1" smtClean="0"/>
              <a:t>Open and honest communication</a:t>
            </a:r>
            <a:r>
              <a:rPr lang="en-US" b="1" smtClean="0"/>
              <a:t>: </a:t>
            </a:r>
            <a:r>
              <a:rPr lang="en-US" smtClean="0"/>
              <a:t>This enables people to make better decisions.</a:t>
            </a:r>
          </a:p>
          <a:p>
            <a:pPr lvl="1" eaLnBrk="1" hangingPunct="1">
              <a:lnSpc>
                <a:spcPct val="80000"/>
              </a:lnSpc>
              <a:buFont typeface="Wingdings" pitchFamily="-111" charset="2"/>
              <a:buNone/>
            </a:pPr>
            <a:endParaRPr lang="en-US" b="1" smtClean="0"/>
          </a:p>
          <a:p>
            <a:pPr lvl="1" eaLnBrk="1" hangingPunct="1">
              <a:lnSpc>
                <a:spcPct val="80000"/>
              </a:lnSpc>
            </a:pPr>
            <a:r>
              <a:rPr lang="en-US" b="1" i="1" smtClean="0"/>
              <a:t>Work with people’s instincts</a:t>
            </a:r>
            <a:r>
              <a:rPr lang="en-US" b="1" smtClean="0"/>
              <a:t>: </a:t>
            </a:r>
            <a:r>
              <a:rPr lang="en-US" smtClean="0"/>
              <a:t>Instincts become sharper with the experience of software development.</a:t>
            </a:r>
            <a:endParaRPr lang="en-US" b="1" smtClean="0"/>
          </a:p>
          <a:p>
            <a:pPr eaLnBrk="1" hangingPunct="1">
              <a:lnSpc>
                <a:spcPct val="80000"/>
              </a:lnSpc>
              <a:buFont typeface="Wingdings" pitchFamily="-111" charset="2"/>
              <a:buNone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6686BF-7084-4391-A1DC-88716B85B6FF}" type="slidenum">
              <a:rPr lang="en-US"/>
              <a:pPr/>
              <a:t>21</a:t>
            </a:fld>
            <a:endParaRPr lang="en-U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782638"/>
            <a:ext cx="7302500" cy="701675"/>
          </a:xfrm>
        </p:spPr>
        <p:txBody>
          <a:bodyPr/>
          <a:lstStyle/>
          <a:p>
            <a:pPr eaLnBrk="1" hangingPunct="1"/>
            <a:r>
              <a:rPr lang="en-US" sz="4000" smtClean="0"/>
              <a:t>AM Principles (8)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b="1" i="1" smtClean="0"/>
              <a:t>Know your tools</a:t>
            </a:r>
            <a:r>
              <a:rPr lang="en-US" b="1" smtClean="0"/>
              <a:t>: </a:t>
            </a:r>
            <a:r>
              <a:rPr lang="en-US" smtClean="0"/>
              <a:t>Know the features of the modeling tools for its effective use.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b="1" i="1" smtClean="0"/>
              <a:t>Local Adaptation</a:t>
            </a:r>
            <a:r>
              <a:rPr lang="en-US" b="1" smtClean="0"/>
              <a:t>:</a:t>
            </a:r>
            <a:r>
              <a:rPr lang="en-US" smtClean="0"/>
              <a:t> Adapt a specific approach to a project level as well as the individual level.</a:t>
            </a:r>
          </a:p>
          <a:p>
            <a:pPr lvl="1" eaLnBrk="1" hangingPunct="1"/>
            <a:endParaRPr lang="en-US" sz="3200" b="1" i="1" smtClean="0"/>
          </a:p>
          <a:p>
            <a:pPr eaLnBrk="1" hangingPunct="1">
              <a:buFont typeface="Wingdings" pitchFamily="-111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1307DF-9EED-479D-92E5-BF4935AB805B}" type="slidenum">
              <a:rPr lang="en-US"/>
              <a:pPr/>
              <a:t>22</a:t>
            </a:fld>
            <a:endParaRPr 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AM Practices (1)</a:t>
            </a:r>
            <a:r>
              <a:rPr lang="en-US" smtClean="0"/>
              <a:t> 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AM defines a collection of </a:t>
            </a:r>
            <a:r>
              <a:rPr lang="en-US" sz="2800" i="1" smtClean="0"/>
              <a:t>core </a:t>
            </a:r>
            <a:r>
              <a:rPr lang="en-US" sz="2800" smtClean="0"/>
              <a:t>and </a:t>
            </a:r>
            <a:r>
              <a:rPr lang="en-US" sz="2800" i="1" smtClean="0"/>
              <a:t>supplementary practices</a:t>
            </a:r>
            <a:r>
              <a:rPr lang="en-US" sz="2800" smtClean="0"/>
              <a:t>, based on the </a:t>
            </a:r>
            <a:r>
              <a:rPr lang="en-US" sz="2800" i="1" smtClean="0"/>
              <a:t>principles </a:t>
            </a:r>
            <a:r>
              <a:rPr lang="en-US" sz="2800" smtClean="0"/>
              <a:t>of AM </a:t>
            </a:r>
          </a:p>
          <a:p>
            <a:pPr eaLnBrk="1" hangingPunct="1">
              <a:lnSpc>
                <a:spcPct val="80000"/>
              </a:lnSpc>
              <a:buFont typeface="Wingdings" pitchFamily="-111" charset="2"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b="1" i="1" smtClean="0"/>
              <a:t>Core practices</a:t>
            </a:r>
            <a:r>
              <a:rPr lang="en-US" sz="2800" smtClean="0"/>
              <a:t> are as follows: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1" i="1" smtClean="0"/>
              <a:t>Active Stakeholder Participation</a:t>
            </a:r>
            <a:r>
              <a:rPr lang="en-US" b="1" smtClean="0"/>
              <a:t>:</a:t>
            </a:r>
            <a:r>
              <a:rPr lang="en-US" smtClean="0"/>
              <a:t> Project success requires a significant level of involvement by project stakeholder.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1" i="1" smtClean="0"/>
              <a:t>Apply the Right Artifact(s)</a:t>
            </a:r>
            <a:r>
              <a:rPr lang="en-US" b="1" smtClean="0"/>
              <a:t>:</a:t>
            </a:r>
            <a:r>
              <a:rPr lang="en-US" smtClean="0"/>
              <a:t> “Use the right tool for the job”. (e.g. A UML activity diagram is useful for describing a business process).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61F43F-81DF-474F-8745-57AC8DB699C8}" type="slidenum">
              <a:rPr lang="en-US"/>
              <a:pPr/>
              <a:t>23</a:t>
            </a:fld>
            <a:endParaRPr 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782638"/>
            <a:ext cx="7302500" cy="701675"/>
          </a:xfrm>
        </p:spPr>
        <p:txBody>
          <a:bodyPr/>
          <a:lstStyle/>
          <a:p>
            <a:pPr eaLnBrk="1" hangingPunct="1"/>
            <a:r>
              <a:rPr lang="en-US" sz="4000" smtClean="0"/>
              <a:t>AM Practices (2)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b="1" i="1" smtClean="0"/>
              <a:t>Collective Ownership</a:t>
            </a:r>
            <a:r>
              <a:rPr lang="en-US" b="1" smtClean="0"/>
              <a:t>:</a:t>
            </a:r>
            <a:r>
              <a:rPr lang="en-US" smtClean="0"/>
              <a:t> Everyone can work on any model or any artifact on the project, if they need to.</a:t>
            </a:r>
          </a:p>
          <a:p>
            <a:pPr lvl="1" eaLnBrk="1" hangingPunct="1">
              <a:buFont typeface="Wingdings" pitchFamily="-111" charset="2"/>
              <a:buNone/>
            </a:pPr>
            <a:endParaRPr lang="en-US" smtClean="0"/>
          </a:p>
          <a:p>
            <a:pPr lvl="1" eaLnBrk="1" hangingPunct="1"/>
            <a:r>
              <a:rPr lang="en-US" b="1" i="1" smtClean="0"/>
              <a:t>Consider Testability</a:t>
            </a:r>
            <a:r>
              <a:rPr lang="en-US" b="1" smtClean="0"/>
              <a:t>:</a:t>
            </a:r>
            <a:r>
              <a:rPr lang="en-US" smtClean="0"/>
              <a:t> Do not build software if no one can test it. </a:t>
            </a:r>
          </a:p>
          <a:p>
            <a:pPr lvl="1" eaLnBrk="1" hangingPunct="1">
              <a:buFont typeface="Wingdings" pitchFamily="-111" charset="2"/>
              <a:buNone/>
            </a:pPr>
            <a:endParaRPr lang="en-US" smtClean="0"/>
          </a:p>
          <a:p>
            <a:pPr lvl="1" eaLnBrk="1" hangingPunct="1"/>
            <a:r>
              <a:rPr lang="en-US" b="1" i="1" smtClean="0"/>
              <a:t>Depict Models Simply</a:t>
            </a:r>
            <a:r>
              <a:rPr lang="en-US" b="1" smtClean="0"/>
              <a:t>:</a:t>
            </a:r>
            <a:r>
              <a:rPr lang="en-US" smtClean="0"/>
              <a:t> Key features are sufficient to understand the model.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414D24-F205-4D58-85E9-6A8879F212DE}" type="slidenum">
              <a:rPr lang="en-US"/>
              <a:pPr/>
              <a:t>24</a:t>
            </a:fld>
            <a:endParaRPr lang="en-US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782638"/>
            <a:ext cx="7302500" cy="701675"/>
          </a:xfrm>
        </p:spPr>
        <p:txBody>
          <a:bodyPr/>
          <a:lstStyle/>
          <a:p>
            <a:pPr eaLnBrk="1" hangingPunct="1"/>
            <a:r>
              <a:rPr lang="en-US" sz="4000" smtClean="0"/>
              <a:t>AM Practices (3)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b="1" i="1" smtClean="0"/>
              <a:t>Create Simple Content</a:t>
            </a:r>
            <a:r>
              <a:rPr lang="en-US" b="1" smtClean="0"/>
              <a:t>:</a:t>
            </a:r>
            <a:r>
              <a:rPr lang="en-US" smtClean="0"/>
              <a:t> Don’t add any additional aspects to the model unless they are justifiable.</a:t>
            </a:r>
          </a:p>
          <a:p>
            <a:pPr lvl="1" eaLnBrk="1" hangingPunct="1">
              <a:lnSpc>
                <a:spcPct val="90000"/>
              </a:lnSpc>
              <a:buFont typeface="Wingdings" pitchFamily="-111" charset="2"/>
              <a:buNone/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b="1" i="1" smtClean="0"/>
              <a:t>Create Several Models in Parallel</a:t>
            </a:r>
            <a:r>
              <a:rPr lang="en-US" b="1" smtClean="0"/>
              <a:t>:</a:t>
            </a:r>
            <a:r>
              <a:rPr lang="en-US" smtClean="0"/>
              <a:t> People are more productive when they work on several models simultaneously</a:t>
            </a:r>
          </a:p>
          <a:p>
            <a:pPr lvl="1" eaLnBrk="1" hangingPunct="1">
              <a:lnSpc>
                <a:spcPct val="90000"/>
              </a:lnSpc>
              <a:buFont typeface="Wingdings" pitchFamily="-111" charset="2"/>
              <a:buNone/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b="1" i="1" smtClean="0"/>
              <a:t>Model with others</a:t>
            </a:r>
            <a:r>
              <a:rPr lang="en-US" b="1" smtClean="0"/>
              <a:t>:</a:t>
            </a:r>
            <a:r>
              <a:rPr lang="en-US" smtClean="0"/>
              <a:t> Dangerous to do it alone.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BFE1DC-DB9E-484D-8976-1AD723EFB3F1}" type="slidenum">
              <a:rPr lang="en-US"/>
              <a:pPr/>
              <a:t>25</a:t>
            </a:fld>
            <a:endParaRPr lang="en-US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782638"/>
            <a:ext cx="7302500" cy="701675"/>
          </a:xfrm>
        </p:spPr>
        <p:txBody>
          <a:bodyPr/>
          <a:lstStyle/>
          <a:p>
            <a:pPr eaLnBrk="1" hangingPunct="1"/>
            <a:r>
              <a:rPr lang="en-US" sz="4000" smtClean="0"/>
              <a:t>AM Practices (4)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b="1" i="1" smtClean="0"/>
              <a:t>Display Models Publicly</a:t>
            </a:r>
            <a:r>
              <a:rPr lang="en-US" b="1" smtClean="0"/>
              <a:t>:</a:t>
            </a:r>
            <a:r>
              <a:rPr lang="en-US" smtClean="0"/>
              <a:t> This supports open and honest communication since the current model is quickly accessible.</a:t>
            </a:r>
          </a:p>
          <a:p>
            <a:pPr lvl="1" eaLnBrk="1" hangingPunct="1">
              <a:lnSpc>
                <a:spcPct val="90000"/>
              </a:lnSpc>
              <a:buFont typeface="Wingdings" pitchFamily="-111" charset="2"/>
              <a:buNone/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b="1" i="1" smtClean="0"/>
              <a:t>Iterate to Another Artifact</a:t>
            </a:r>
            <a:r>
              <a:rPr lang="en-US" b="1" smtClean="0"/>
              <a:t>:</a:t>
            </a:r>
            <a:r>
              <a:rPr lang="en-US" smtClean="0"/>
              <a:t> Start another artifact when you got stuck doing one.</a:t>
            </a:r>
          </a:p>
          <a:p>
            <a:pPr lvl="1" eaLnBrk="1" hangingPunct="1">
              <a:lnSpc>
                <a:spcPct val="90000"/>
              </a:lnSpc>
              <a:buFont typeface="Wingdings" pitchFamily="-111" charset="2"/>
              <a:buNone/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b="1" i="1" smtClean="0"/>
              <a:t>Model in Small Increments</a:t>
            </a:r>
            <a:r>
              <a:rPr lang="en-US" b="1" smtClean="0"/>
              <a:t>:</a:t>
            </a:r>
            <a:r>
              <a:rPr lang="en-US" smtClean="0"/>
              <a:t> model a little, code a little, test a little, then deliver a little.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7F819F-CC20-479D-965B-043C9F25E893}" type="slidenum">
              <a:rPr lang="en-US"/>
              <a:pPr/>
              <a:t>26</a:t>
            </a:fld>
            <a:endParaRPr lang="en-US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782638"/>
            <a:ext cx="7302500" cy="701675"/>
          </a:xfrm>
        </p:spPr>
        <p:txBody>
          <a:bodyPr/>
          <a:lstStyle/>
          <a:p>
            <a:pPr eaLnBrk="1" hangingPunct="1"/>
            <a:r>
              <a:rPr lang="en-US" sz="4000" smtClean="0"/>
              <a:t>AM Practices (5)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b="1" i="1" smtClean="0"/>
              <a:t>Prove it with Code</a:t>
            </a:r>
            <a:r>
              <a:rPr lang="en-US" b="1" smtClean="0"/>
              <a:t>:</a:t>
            </a:r>
            <a:r>
              <a:rPr lang="en-US" smtClean="0"/>
              <a:t> validate the model by writing a corresponding code.</a:t>
            </a:r>
          </a:p>
          <a:p>
            <a:pPr lvl="1" eaLnBrk="1" hangingPunct="1">
              <a:buFont typeface="Wingdings" pitchFamily="-111" charset="2"/>
              <a:buNone/>
            </a:pPr>
            <a:endParaRPr lang="en-US" smtClean="0"/>
          </a:p>
          <a:p>
            <a:pPr lvl="1" eaLnBrk="1" hangingPunct="1"/>
            <a:r>
              <a:rPr lang="en-US" b="1" i="1" smtClean="0"/>
              <a:t>Use the Simplest Tools</a:t>
            </a:r>
            <a:r>
              <a:rPr lang="en-US" b="1" smtClean="0"/>
              <a:t>:</a:t>
            </a:r>
            <a:r>
              <a:rPr lang="en-US" smtClean="0"/>
              <a:t> Vast majority of models can be depicted on papers or whiteboard.</a:t>
            </a:r>
          </a:p>
          <a:p>
            <a:pPr eaLnBrk="1" hangingPunct="1">
              <a:buFont typeface="Wingdings" pitchFamily="-111" charset="2"/>
              <a:buNone/>
            </a:pPr>
            <a:endParaRPr lang="en-US" sz="280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A902CA-4A76-4568-AE00-6BEE49C475C6}" type="slidenum">
              <a:rPr lang="en-US"/>
              <a:pPr/>
              <a:t>27</a:t>
            </a:fld>
            <a:endParaRPr lang="en-US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782638"/>
            <a:ext cx="7302500" cy="701675"/>
          </a:xfrm>
        </p:spPr>
        <p:txBody>
          <a:bodyPr/>
          <a:lstStyle/>
          <a:p>
            <a:pPr eaLnBrk="1" hangingPunct="1"/>
            <a:r>
              <a:rPr lang="en-US" sz="4000" smtClean="0"/>
              <a:t>AM Practices (6)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i="1" smtClean="0"/>
              <a:t>Supplementary practices</a:t>
            </a:r>
            <a:r>
              <a:rPr lang="en-US" sz="2800" smtClean="0"/>
              <a:t>:</a:t>
            </a:r>
          </a:p>
          <a:p>
            <a:pPr eaLnBrk="1" hangingPunct="1">
              <a:lnSpc>
                <a:spcPct val="80000"/>
              </a:lnSpc>
              <a:buFont typeface="Wingdings" pitchFamily="-111" charset="2"/>
              <a:buNone/>
            </a:pPr>
            <a:endParaRPr lang="en-US" sz="2800" smtClean="0"/>
          </a:p>
          <a:p>
            <a:pPr lvl="1" eaLnBrk="1" hangingPunct="1">
              <a:lnSpc>
                <a:spcPct val="80000"/>
              </a:lnSpc>
            </a:pPr>
            <a:r>
              <a:rPr lang="en-US" b="1" i="1" smtClean="0"/>
              <a:t>Apply modeling standards</a:t>
            </a:r>
            <a:r>
              <a:rPr lang="en-US" b="1" smtClean="0"/>
              <a:t>:</a:t>
            </a:r>
            <a:r>
              <a:rPr lang="en-US" smtClean="0"/>
              <a:t> Developers should agree on a common set of modeling standards on a software project.</a:t>
            </a:r>
          </a:p>
          <a:p>
            <a:pPr lvl="1" eaLnBrk="1" hangingPunct="1">
              <a:lnSpc>
                <a:spcPct val="80000"/>
              </a:lnSpc>
            </a:pPr>
            <a:endParaRPr lang="en-US" smtClean="0"/>
          </a:p>
          <a:p>
            <a:pPr lvl="1" eaLnBrk="1" hangingPunct="1">
              <a:lnSpc>
                <a:spcPct val="80000"/>
              </a:lnSpc>
            </a:pPr>
            <a:r>
              <a:rPr lang="en-US" b="1" i="1" smtClean="0"/>
              <a:t>Apply Patterns Gently</a:t>
            </a:r>
            <a:r>
              <a:rPr lang="en-US" b="1" smtClean="0"/>
              <a:t>:</a:t>
            </a:r>
            <a:r>
              <a:rPr lang="en-US" smtClean="0"/>
              <a:t> “Developers should consider easing into the application of a pattern, to apply it gently” (Martin Fowler and Joshua Kerievsky, 2001).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78BADF-DAE1-4A5E-98FB-35ED833C0179}" type="slidenum">
              <a:rPr lang="en-US"/>
              <a:pPr/>
              <a:t>28</a:t>
            </a:fld>
            <a:endParaRPr lang="en-US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782638"/>
            <a:ext cx="7302500" cy="701675"/>
          </a:xfrm>
        </p:spPr>
        <p:txBody>
          <a:bodyPr/>
          <a:lstStyle/>
          <a:p>
            <a:pPr eaLnBrk="1" hangingPunct="1"/>
            <a:r>
              <a:rPr lang="en-US" sz="4000" smtClean="0"/>
              <a:t>AM Practices (7)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b="1" i="1" smtClean="0"/>
              <a:t>Discard Temporary Models</a:t>
            </a:r>
            <a:r>
              <a:rPr lang="en-US" b="1" smtClean="0"/>
              <a:t>:</a:t>
            </a:r>
            <a:r>
              <a:rPr lang="en-US" smtClean="0"/>
              <a:t> Models quickly become out of sync with the code and there’s nothing wrong in discarding them.</a:t>
            </a:r>
          </a:p>
          <a:p>
            <a:pPr lvl="1" eaLnBrk="1" hangingPunct="1">
              <a:buFont typeface="Wingdings" pitchFamily="-111" charset="2"/>
              <a:buNone/>
            </a:pPr>
            <a:endParaRPr lang="en-US" smtClean="0"/>
          </a:p>
          <a:p>
            <a:pPr lvl="1" eaLnBrk="1" hangingPunct="1"/>
            <a:r>
              <a:rPr lang="en-US" b="1" i="1" smtClean="0"/>
              <a:t>Formalize Contract Models</a:t>
            </a:r>
            <a:r>
              <a:rPr lang="en-US" b="1" smtClean="0"/>
              <a:t>:</a:t>
            </a:r>
            <a:r>
              <a:rPr lang="en-US" smtClean="0"/>
              <a:t> Models are formalized when both parties agree to them and are ready to mutually change them over time if required. </a:t>
            </a:r>
          </a:p>
          <a:p>
            <a:pPr eaLnBrk="1" hangingPunct="1">
              <a:buFont typeface="Wingdings" pitchFamily="-111" charset="2"/>
              <a:buNone/>
            </a:pPr>
            <a:endParaRPr lang="en-US" sz="280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C8AE27-D207-4E42-B40D-747660A84757}" type="slidenum">
              <a:rPr lang="en-US"/>
              <a:pPr/>
              <a:t>29</a:t>
            </a:fld>
            <a:endParaRPr lang="en-US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782638"/>
            <a:ext cx="7302500" cy="701675"/>
          </a:xfrm>
        </p:spPr>
        <p:txBody>
          <a:bodyPr/>
          <a:lstStyle/>
          <a:p>
            <a:pPr eaLnBrk="1" hangingPunct="1"/>
            <a:r>
              <a:rPr lang="en-US" sz="4000" smtClean="0"/>
              <a:t>AM Practices (8)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b="1" i="1" smtClean="0"/>
              <a:t>Model to Communicate</a:t>
            </a:r>
            <a:r>
              <a:rPr lang="en-US" b="1" smtClean="0"/>
              <a:t>:</a:t>
            </a:r>
            <a:r>
              <a:rPr lang="en-US" smtClean="0"/>
              <a:t> Need to create a contract model or to communicate with people external to the developing team. </a:t>
            </a:r>
          </a:p>
          <a:p>
            <a:pPr lvl="1" eaLnBrk="1" hangingPunct="1">
              <a:buFont typeface="Wingdings" pitchFamily="-111" charset="2"/>
              <a:buNone/>
            </a:pPr>
            <a:endParaRPr lang="en-US" smtClean="0"/>
          </a:p>
          <a:p>
            <a:pPr lvl="1" eaLnBrk="1" hangingPunct="1"/>
            <a:r>
              <a:rPr lang="en-US" b="1" i="1" smtClean="0"/>
              <a:t>Model to Understand</a:t>
            </a:r>
            <a:r>
              <a:rPr lang="en-US" b="1" smtClean="0"/>
              <a:t>:</a:t>
            </a:r>
            <a:r>
              <a:rPr lang="en-US" smtClean="0"/>
              <a:t> Explore the problem space, to identify and analyze the system requirements for the best potential solution that meets the requirements.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D766EA-023E-42FC-895D-FAFC95831C2E}" type="slidenum">
              <a:rPr lang="en-US"/>
              <a:pPr/>
              <a:t>3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7302500" cy="1323975"/>
          </a:xfrm>
        </p:spPr>
        <p:txBody>
          <a:bodyPr/>
          <a:lstStyle/>
          <a:p>
            <a:pPr eaLnBrk="1" hangingPunct="1"/>
            <a:r>
              <a:rPr lang="en-US" smtClean="0"/>
              <a:t>The Core of AM</a:t>
            </a:r>
            <a:br>
              <a:rPr lang="en-US" smtClean="0"/>
            </a:br>
            <a:endParaRPr lang="en-US" sz="3600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981200"/>
            <a:ext cx="4459288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-111" charset="2"/>
              <a:buNone/>
            </a:pPr>
            <a:r>
              <a:rPr lang="en-US" sz="2000" smtClean="0"/>
              <a:t>Core Principles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Assume Simplicity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Embrace Change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Enabling the Next Effort is Your Secondary Goal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Incremental Change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Model With a Purpose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Multiple Models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Maximize Stakeholder Investment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Quality Work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Rapid Feedback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Software Is Your Primary Goal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Travel Light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</p:txBody>
      </p:sp>
      <p:sp>
        <p:nvSpPr>
          <p:cNvPr id="1946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981200"/>
            <a:ext cx="4648200" cy="4343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-111" charset="2"/>
              <a:buNone/>
            </a:pPr>
            <a:r>
              <a:rPr lang="en-US" sz="2200" smtClean="0"/>
              <a:t>Core Practices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Active Stakeholder Participation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Apply the Right Artifact(s)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Collective Ownership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Create Several Models in Parallel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Create Simple Content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Depict Models Simply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Display Models Publicly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Iterate to Another Artifact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Model in Small Increments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Model With Others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Prove it With Code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Single Source Information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Use the Simplest Tools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11" charset="-128"/>
              </a:rPr>
              <a:t>Copyright Scott W. Ambler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96CF1A-8CAF-4B3E-B020-9CCD7B98B7A0}" type="slidenum">
              <a:rPr lang="en-US"/>
              <a:pPr/>
              <a:t>30</a:t>
            </a:fld>
            <a:endParaRPr lang="en-US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782638"/>
            <a:ext cx="7302500" cy="701675"/>
          </a:xfrm>
        </p:spPr>
        <p:txBody>
          <a:bodyPr/>
          <a:lstStyle/>
          <a:p>
            <a:pPr eaLnBrk="1" hangingPunct="1"/>
            <a:r>
              <a:rPr lang="en-US" sz="4000" smtClean="0"/>
              <a:t>AM Practices (9)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b="1" i="1" smtClean="0"/>
              <a:t>Reuse Existing Resources</a:t>
            </a:r>
            <a:r>
              <a:rPr lang="en-US" b="1" smtClean="0"/>
              <a:t>:</a:t>
            </a:r>
            <a:r>
              <a:rPr lang="en-US" smtClean="0"/>
              <a:t> Take advantage of wealth of information by reusing the information (models and documentations).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b="1" i="1" smtClean="0"/>
              <a:t>Update only When It Hurts</a:t>
            </a:r>
            <a:r>
              <a:rPr lang="en-US" b="1" smtClean="0"/>
              <a:t>:</a:t>
            </a:r>
            <a:r>
              <a:rPr lang="en-US" smtClean="0"/>
              <a:t> Is not having the model updated is more painful than the effort of updating it?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934C95-3FB3-4082-BDDB-5B2CFD107075}" type="slidenum">
              <a:rPr lang="en-US"/>
              <a:pPr/>
              <a:t>31</a:t>
            </a:fld>
            <a:endParaRPr lang="en-US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When is a Model Agile?</a:t>
            </a:r>
            <a:r>
              <a:rPr lang="en-US" smtClean="0"/>
              <a:t> 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-111" charset="2"/>
              <a:buNone/>
            </a:pPr>
            <a:r>
              <a:rPr lang="en-US" sz="2800" smtClean="0"/>
              <a:t>	Agile models are good enough when they exhibit the following criteria: </a:t>
            </a:r>
          </a:p>
          <a:p>
            <a:pPr lvl="1" eaLnBrk="1" hangingPunct="1"/>
            <a:r>
              <a:rPr lang="en-US" smtClean="0"/>
              <a:t>They fulfill their purpose and no more.</a:t>
            </a:r>
          </a:p>
          <a:p>
            <a:pPr lvl="1" eaLnBrk="1" hangingPunct="1"/>
            <a:r>
              <a:rPr lang="en-US" smtClean="0"/>
              <a:t>They are understandable.</a:t>
            </a:r>
          </a:p>
          <a:p>
            <a:pPr lvl="1" eaLnBrk="1" hangingPunct="1"/>
            <a:r>
              <a:rPr lang="en-US" smtClean="0"/>
              <a:t>They are sufficiently accurate.</a:t>
            </a:r>
          </a:p>
          <a:p>
            <a:pPr lvl="1" eaLnBrk="1" hangingPunct="1"/>
            <a:r>
              <a:rPr lang="en-US" smtClean="0"/>
              <a:t>They are as simple as possible. </a:t>
            </a:r>
          </a:p>
          <a:p>
            <a:pPr lvl="1" eaLnBrk="1" hangingPunct="1"/>
            <a:r>
              <a:rPr lang="en-US" smtClean="0"/>
              <a:t>They are sufficiently consistent.</a:t>
            </a:r>
          </a:p>
          <a:p>
            <a:pPr lvl="1" eaLnBrk="1" hangingPunct="1"/>
            <a:r>
              <a:rPr lang="en-US" smtClean="0"/>
              <a:t>They provide positive value.</a:t>
            </a:r>
          </a:p>
          <a:p>
            <a:pPr lvl="1" eaLnBrk="1" hangingPunct="1"/>
            <a:r>
              <a:rPr lang="en-US" smtClean="0"/>
              <a:t>They are sufficiently detailed.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4CF43D-5435-4B4E-927C-B4E3E26D93E4}" type="slidenum">
              <a:rPr lang="en-US"/>
              <a:pPr/>
              <a:t>32</a:t>
            </a:fld>
            <a:endParaRPr lang="en-US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782638"/>
            <a:ext cx="7302500" cy="701675"/>
          </a:xfrm>
        </p:spPr>
        <p:txBody>
          <a:bodyPr/>
          <a:lstStyle/>
          <a:p>
            <a:pPr eaLnBrk="1" hangingPunct="1"/>
            <a:r>
              <a:rPr lang="en-US" sz="4000" smtClean="0"/>
              <a:t>Agile Documentation (1)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A document is agile when it meets the following criteria: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Agile documents maximize stakeholder investment.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Agile documents are “lean and mean”.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Agile documents fulfill a purpose.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Agile documents describe information that is less likely to change.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Agile documents describe “good things to know”.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29D7-2EDA-48EA-BD44-038F592B2EF4}" type="slidenum">
              <a:rPr lang="en-US"/>
              <a:pPr/>
              <a:t>33</a:t>
            </a:fld>
            <a:endParaRPr lang="en-US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782638"/>
            <a:ext cx="7302500" cy="701675"/>
          </a:xfrm>
        </p:spPr>
        <p:txBody>
          <a:bodyPr/>
          <a:lstStyle/>
          <a:p>
            <a:pPr eaLnBrk="1" hangingPunct="1"/>
            <a:r>
              <a:rPr lang="en-US" sz="4000" smtClean="0"/>
              <a:t>Agile Documentation (2)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smtClean="0"/>
              <a:t>Agile documents have a specific customer and facilitate the work efforts of that customer.</a:t>
            </a:r>
          </a:p>
          <a:p>
            <a:pPr lvl="1" eaLnBrk="1" hangingPunct="1"/>
            <a:r>
              <a:rPr lang="en-US" smtClean="0"/>
              <a:t>Agile documents are sufficiently accurate, consistent, and detailed.</a:t>
            </a:r>
          </a:p>
          <a:p>
            <a:pPr lvl="1" eaLnBrk="1" hangingPunct="1"/>
            <a:r>
              <a:rPr lang="en-US" smtClean="0"/>
              <a:t>Agile documents are sufficiently indexed.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11" charset="-128"/>
              </a:rPr>
              <a:t>Copyright Scott W. Ambler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544121-A60A-49CD-816E-40AE1FAE34FF}" type="slidenum">
              <a:rPr lang="en-US"/>
              <a:pPr/>
              <a:t>4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302500" cy="1570038"/>
          </a:xfrm>
        </p:spPr>
        <p:txBody>
          <a:bodyPr/>
          <a:lstStyle/>
          <a:p>
            <a:pPr algn="ctr" eaLnBrk="1" hangingPunct="1"/>
            <a:r>
              <a:rPr lang="en-US" sz="3200" smtClean="0"/>
              <a:t>Agile Model Driven Development </a:t>
            </a:r>
            <a:br>
              <a:rPr lang="en-US" sz="3200" smtClean="0"/>
            </a:br>
            <a:r>
              <a:rPr lang="en-US" sz="3200" smtClean="0"/>
              <a:t>Project Level </a:t>
            </a:r>
            <a:br>
              <a:rPr lang="en-US" sz="3200" smtClean="0"/>
            </a:br>
            <a:r>
              <a:rPr lang="en-US" sz="2000" smtClean="0"/>
              <a:t>(</a:t>
            </a:r>
            <a:r>
              <a:rPr lang="en-US" sz="2000" smtClean="0">
                <a:hlinkClick r:id="rId4"/>
              </a:rPr>
              <a:t>www.agilemodeling.com/essays/amdd.htm</a:t>
            </a:r>
            <a:r>
              <a:rPr lang="en-US" sz="2000" smtClean="0"/>
              <a:t>)</a:t>
            </a:r>
            <a:r>
              <a:rPr lang="en-US" sz="3200" smtClean="0"/>
              <a:t> 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>
            <p:ph idx="1"/>
          </p:nvPr>
        </p:nvGraphicFramePr>
        <p:xfrm>
          <a:off x="2743200" y="2017713"/>
          <a:ext cx="4421188" cy="4338637"/>
        </p:xfrm>
        <a:graphic>
          <a:graphicData uri="http://schemas.openxmlformats.org/presentationml/2006/ole">
            <p:oleObj spid="_x0000_s21506" name="Visio" r:id="rId5" imgW="6101563" imgH="5987377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11" charset="-128"/>
              </a:rPr>
              <a:t>Copyright Scott W. Ambler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337AEE-5CE5-4BD9-A36D-FF82F51C9DAF}" type="slidenum">
              <a:rPr lang="en-US"/>
              <a:pPr/>
              <a:t>5</a:t>
            </a:fld>
            <a:endParaRPr lang="en-US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93038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		Agile Models</a:t>
            </a:r>
            <a:br>
              <a:rPr lang="en-US" sz="4000" smtClean="0"/>
            </a:br>
            <a:r>
              <a:rPr lang="en-US" sz="2800" smtClean="0">
                <a:hlinkClick r:id="rId4"/>
              </a:rPr>
              <a:t>www.agilemodeling.com/artifacts/</a:t>
            </a:r>
            <a:endParaRPr lang="en-US" sz="2800" smtClean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>
            <p:ph idx="1"/>
          </p:nvPr>
        </p:nvGraphicFramePr>
        <p:xfrm>
          <a:off x="685800" y="1331913"/>
          <a:ext cx="7924800" cy="4960937"/>
        </p:xfrm>
        <a:graphic>
          <a:graphicData uri="http://schemas.openxmlformats.org/presentationml/2006/ole">
            <p:oleObj spid="_x0000_s23554" name="Visio" r:id="rId5" imgW="11004347" imgH="6889547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4F6CA-AC69-41C6-8C65-9884FF3D3128}" type="slidenum">
              <a:rPr lang="en-US"/>
              <a:pPr/>
              <a:t>6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Tests as Primary Artifacts</a:t>
            </a:r>
            <a:br>
              <a:rPr lang="en-US" smtClean="0"/>
            </a:br>
            <a:r>
              <a:rPr lang="en-US" sz="2000" smtClean="0"/>
              <a:t>Reduce Documentation by Single Sourcing Information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Acceptance tests are considered to be primary requirements artifacts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You can reduce your requirements documentation dramatically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Unit tests are considered to be detailed design artifacts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You can reduce your design documentation dramatically and increase the chance that your detailed design artifacts are kept up to date by coders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hlinkClick r:id="rId3"/>
              </a:rPr>
              <a:t>www.agilemodeling.com/essays/singleSourceInformation.htm</a:t>
            </a:r>
            <a:r>
              <a:rPr lang="en-US" sz="1800" smtClean="0"/>
              <a:t> 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11" charset="-128"/>
              </a:rPr>
              <a:t>Copyright Scott W. Ambler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795137-3A2D-485E-B84F-DEFBA84E3150}" type="slidenum">
              <a:rPr lang="en-US"/>
              <a:pPr/>
              <a:t>7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Agile Documentation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848600" cy="4306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>
                <a:latin typeface="Times" pitchFamily="-111" charset="0"/>
                <a:cs typeface="Times New Roman" pitchFamily="-111" charset="0"/>
              </a:rPr>
              <a:t>Travel light – You need far less documentation than you think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latin typeface="Times" pitchFamily="-111" charset="0"/>
                <a:cs typeface="Times New Roman" pitchFamily="-111" charset="0"/>
              </a:rPr>
              <a:t>Agile documents: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Times" pitchFamily="-111" charset="0"/>
                <a:cs typeface="Times New Roman" pitchFamily="-111" charset="0"/>
              </a:rPr>
              <a:t>Maximize stakeholder investment</a:t>
            </a:r>
            <a:r>
              <a:rPr lang="en-US" sz="16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Times" pitchFamily="-111" charset="0"/>
                <a:cs typeface="Times New Roman" pitchFamily="-111" charset="0"/>
              </a:rPr>
              <a:t>Are concise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Times" pitchFamily="-111" charset="0"/>
                <a:cs typeface="Times New Roman" pitchFamily="-111" charset="0"/>
              </a:rPr>
              <a:t>Fulfill a purpose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Times" pitchFamily="-111" charset="0"/>
                <a:cs typeface="Times New Roman" pitchFamily="-111" charset="0"/>
              </a:rPr>
              <a:t>Describe information that is less likely to change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Times" pitchFamily="-111" charset="0"/>
                <a:cs typeface="Times New Roman" pitchFamily="-111" charset="0"/>
              </a:rPr>
              <a:t>Describe “good things to know”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Times" pitchFamily="-111" charset="0"/>
                <a:cs typeface="Times New Roman" pitchFamily="-111" charset="0"/>
              </a:rPr>
              <a:t>Have a specific customer and facilitate the work efforts of that customer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Times" pitchFamily="-111" charset="0"/>
                <a:cs typeface="Times New Roman" pitchFamily="-111" charset="0"/>
              </a:rPr>
              <a:t>Are sufficiently accurate, consistent, and detailed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Times" pitchFamily="-111" charset="0"/>
                <a:cs typeface="Times New Roman" pitchFamily="-111" charset="0"/>
              </a:rPr>
              <a:t>Are sufficiently indexed</a:t>
            </a:r>
            <a:r>
              <a:rPr lang="en-US" sz="1800" smtClean="0">
                <a:latin typeface="Times" pitchFamily="-111" charset="0"/>
                <a:cs typeface="Times New Roman" pitchFamily="-111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Valid reasons to document: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Your project stakeholders require it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To define a contract model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To support communication with an external group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To think something through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latin typeface="Times" pitchFamily="-111" charset="0"/>
                <a:cs typeface="Times New Roman" pitchFamily="-111" charset="0"/>
                <a:hlinkClick r:id="rId3"/>
              </a:rPr>
              <a:t>www.agilemodeling.com/essays/agileDocumentation.htm</a:t>
            </a:r>
            <a:r>
              <a:rPr lang="en-US" sz="2000" smtClean="0">
                <a:latin typeface="Times" pitchFamily="-111" charset="0"/>
                <a:cs typeface="Times New Roman" pitchFamily="-111" charset="0"/>
              </a:rPr>
              <a:t> 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11" charset="-128"/>
              </a:rPr>
              <a:t>Copyright Scott W. Ambler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B0D21B-1E06-4F2A-9E20-64EA34283ACD}" type="slidenum">
              <a:rPr lang="en-US"/>
              <a:pPr/>
              <a:t>8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85800"/>
            <a:ext cx="8077200" cy="828675"/>
          </a:xfrm>
        </p:spPr>
        <p:txBody>
          <a:bodyPr/>
          <a:lstStyle/>
          <a:p>
            <a:pPr eaLnBrk="1" hangingPunct="1"/>
            <a:r>
              <a:rPr lang="en-US" sz="3200" smtClean="0"/>
              <a:t>Agile Software Requirements Management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000" smtClean="0"/>
              <a:t>Changing Requirements Are a Competitive Advantage if You Can Act on Them: </a:t>
            </a:r>
            <a:r>
              <a:rPr lang="en-US" sz="2000" smtClean="0">
                <a:hlinkClick r:id="rId4"/>
              </a:rPr>
              <a:t>www.agilemodeling.com/essays/changeManagement.htm</a:t>
            </a:r>
            <a:r>
              <a:rPr lang="en-US" sz="2000" smtClean="0"/>
              <a:t> </a:t>
            </a: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>
            <p:ph idx="1"/>
          </p:nvPr>
        </p:nvGraphicFramePr>
        <p:xfrm>
          <a:off x="2133600" y="2209800"/>
          <a:ext cx="4592638" cy="4117975"/>
        </p:xfrm>
        <a:graphic>
          <a:graphicData uri="http://schemas.openxmlformats.org/presentationml/2006/ole">
            <p:oleObj spid="_x0000_s29698" name="Visio" r:id="rId5" imgW="3930320" imgH="3523640" progId="Visio.Drawing.11">
              <p:embed/>
            </p:oleObj>
          </a:graphicData>
        </a:graphic>
      </p:graphicFrame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11" charset="-128"/>
              </a:rPr>
              <a:t>Copyright Scott W. Ambler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17C9ED-3E45-4BE2-9D1F-D651E9E96C73}" type="slidenum">
              <a:rPr lang="en-US"/>
              <a:pPr/>
              <a:t>9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468313"/>
            <a:ext cx="7912100" cy="1016000"/>
          </a:xfrm>
        </p:spPr>
        <p:txBody>
          <a:bodyPr/>
          <a:lstStyle/>
          <a:p>
            <a:pPr eaLnBrk="1" hangingPunct="1"/>
            <a:r>
              <a:rPr lang="en-US" sz="4000" smtClean="0"/>
              <a:t>Active Stakeholder Participation</a:t>
            </a:r>
            <a:br>
              <a:rPr lang="en-US" sz="4000" smtClean="0"/>
            </a:br>
            <a:r>
              <a:rPr lang="en-US" sz="2000" smtClean="0"/>
              <a:t>The Stakeholders are the Experts, Shouldn’t They Model?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Project stakeholders should:</a:t>
            </a:r>
          </a:p>
          <a:p>
            <a:pPr lvl="1" eaLnBrk="1" hangingPunct="1"/>
            <a:r>
              <a:rPr lang="en-US" smtClean="0"/>
              <a:t>Provide information in a timely manner</a:t>
            </a:r>
          </a:p>
          <a:p>
            <a:pPr lvl="1" eaLnBrk="1" hangingPunct="1"/>
            <a:r>
              <a:rPr lang="en-US" smtClean="0"/>
              <a:t>Make decisions in a timely manner</a:t>
            </a:r>
          </a:p>
          <a:p>
            <a:pPr lvl="1" eaLnBrk="1" hangingPunct="1"/>
            <a:r>
              <a:rPr lang="en-US" smtClean="0"/>
              <a:t>Actively participate in business-oriented modeling</a:t>
            </a:r>
          </a:p>
          <a:p>
            <a:pPr eaLnBrk="1" hangingPunct="1"/>
            <a:r>
              <a:rPr lang="en-US" sz="1800" smtClean="0">
                <a:hlinkClick r:id="rId2"/>
              </a:rPr>
              <a:t>www.agilemodeling.com/essays/activeStakeholderParticipation.htm</a:t>
            </a:r>
            <a:r>
              <a:rPr lang="en-US" sz="1800" smtClean="0"/>
              <a:t> </a:t>
            </a:r>
          </a:p>
          <a:p>
            <a:pPr eaLnBrk="1" hangingPunct="1"/>
            <a:r>
              <a:rPr lang="en-US" sz="1800" smtClean="0">
                <a:hlinkClick r:id="rId3"/>
              </a:rPr>
              <a:t>www.agilemodeling.com/essays/inclusiveModels.htm</a:t>
            </a:r>
            <a:r>
              <a:rPr lang="en-US" sz="1800" smtClean="0"/>
              <a:t> </a:t>
            </a:r>
          </a:p>
          <a:p>
            <a:pPr eaLnBrk="1" hangingPunct="1"/>
            <a:endParaRPr lang="en-US" sz="1800" smtClean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11" charset="-128"/>
              </a:rPr>
              <a:t>Copyright Scott W. Ambler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oprof">
  <a:themeElements>
    <a:clrScheme name="ooprof 1">
      <a:dk1>
        <a:srgbClr val="000000"/>
      </a:dk1>
      <a:lt1>
        <a:srgbClr val="FFFFCC"/>
      </a:lt1>
      <a:dk2>
        <a:srgbClr val="4D4D4D"/>
      </a:dk2>
      <a:lt2>
        <a:srgbClr val="FFCC00"/>
      </a:lt2>
      <a:accent1>
        <a:srgbClr val="808000"/>
      </a:accent1>
      <a:accent2>
        <a:srgbClr val="CC9900"/>
      </a:accent2>
      <a:accent3>
        <a:srgbClr val="B2B2B2"/>
      </a:accent3>
      <a:accent4>
        <a:srgbClr val="DADAAE"/>
      </a:accent4>
      <a:accent5>
        <a:srgbClr val="C0C0AA"/>
      </a:accent5>
      <a:accent6>
        <a:srgbClr val="B98A00"/>
      </a:accent6>
      <a:hlink>
        <a:srgbClr val="CC6600"/>
      </a:hlink>
      <a:folHlink>
        <a:srgbClr val="969696"/>
      </a:folHlink>
    </a:clrScheme>
    <a:fontScheme name="ooprof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1" charset="0"/>
          </a:defRPr>
        </a:defPPr>
      </a:lstStyle>
    </a:lnDef>
  </a:objectDefaults>
  <a:extraClrSchemeLst>
    <a:extraClrScheme>
      <a:clrScheme name="ooprof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8080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C0C0AA"/>
        </a:accent5>
        <a:accent6>
          <a:srgbClr val="B98A00"/>
        </a:accent6>
        <a:hlink>
          <a:srgbClr val="CC66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oprof 2">
        <a:dk1>
          <a:srgbClr val="660033"/>
        </a:dk1>
        <a:lt1>
          <a:srgbClr val="FFFFFF"/>
        </a:lt1>
        <a:dk2>
          <a:srgbClr val="B60009"/>
        </a:dk2>
        <a:lt2>
          <a:srgbClr val="B2B2B2"/>
        </a:lt2>
        <a:accent1>
          <a:srgbClr val="CCCC00"/>
        </a:accent1>
        <a:accent2>
          <a:srgbClr val="DE9ABC"/>
        </a:accent2>
        <a:accent3>
          <a:srgbClr val="FFFFFF"/>
        </a:accent3>
        <a:accent4>
          <a:srgbClr val="56002A"/>
        </a:accent4>
        <a:accent5>
          <a:srgbClr val="E2E2AA"/>
        </a:accent5>
        <a:accent6>
          <a:srgbClr val="C98BAA"/>
        </a:accent6>
        <a:hlink>
          <a:srgbClr val="FFAFA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oprof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80808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oprof 4">
        <a:dk1>
          <a:srgbClr val="2C2C42"/>
        </a:dk1>
        <a:lt1>
          <a:srgbClr val="FFFFCC"/>
        </a:lt1>
        <a:dk2>
          <a:srgbClr val="666699"/>
        </a:dk2>
        <a:lt2>
          <a:srgbClr val="FFCC00"/>
        </a:lt2>
        <a:accent1>
          <a:srgbClr val="FF9933"/>
        </a:accent1>
        <a:accent2>
          <a:srgbClr val="808000"/>
        </a:accent2>
        <a:accent3>
          <a:srgbClr val="B8B8CA"/>
        </a:accent3>
        <a:accent4>
          <a:srgbClr val="DADAAE"/>
        </a:accent4>
        <a:accent5>
          <a:srgbClr val="FFCAAD"/>
        </a:accent5>
        <a:accent6>
          <a:srgbClr val="737300"/>
        </a:accent6>
        <a:hlink>
          <a:srgbClr val="CC6600"/>
        </a:hlink>
        <a:folHlink>
          <a:srgbClr val="33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oprof 5">
        <a:dk1>
          <a:srgbClr val="50000F"/>
        </a:dk1>
        <a:lt1>
          <a:srgbClr val="FFCC00"/>
        </a:lt1>
        <a:dk2>
          <a:srgbClr val="800000"/>
        </a:dk2>
        <a:lt2>
          <a:srgbClr val="FFFFCC"/>
        </a:lt2>
        <a:accent1>
          <a:srgbClr val="808000"/>
        </a:accent1>
        <a:accent2>
          <a:srgbClr val="993366"/>
        </a:accent2>
        <a:accent3>
          <a:srgbClr val="C0AAAA"/>
        </a:accent3>
        <a:accent4>
          <a:srgbClr val="DAAE00"/>
        </a:accent4>
        <a:accent5>
          <a:srgbClr val="C0C0AA"/>
        </a:accent5>
        <a:accent6>
          <a:srgbClr val="8A2D5C"/>
        </a:accent6>
        <a:hlink>
          <a:srgbClr val="FF505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oprof 6">
        <a:dk1>
          <a:srgbClr val="333300"/>
        </a:dk1>
        <a:lt1>
          <a:srgbClr val="FFCC00"/>
        </a:lt1>
        <a:dk2>
          <a:srgbClr val="666633"/>
        </a:dk2>
        <a:lt2>
          <a:srgbClr val="FFFFCC"/>
        </a:lt2>
        <a:accent1>
          <a:srgbClr val="8F7401"/>
        </a:accent1>
        <a:accent2>
          <a:srgbClr val="CC6600"/>
        </a:accent2>
        <a:accent3>
          <a:srgbClr val="B8B8AD"/>
        </a:accent3>
        <a:accent4>
          <a:srgbClr val="DAAE00"/>
        </a:accent4>
        <a:accent5>
          <a:srgbClr val="C6BCAA"/>
        </a:accent5>
        <a:accent6>
          <a:srgbClr val="B95C00"/>
        </a:accent6>
        <a:hlink>
          <a:srgbClr val="666699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oprof 7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</TotalTime>
  <Words>1684</Words>
  <Application>Microsoft Office PowerPoint</Application>
  <PresentationFormat>On-screen Show (4:3)</PresentationFormat>
  <Paragraphs>246</Paragraphs>
  <Slides>33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Times New Roman</vt:lpstr>
      <vt:lpstr>ＭＳ Ｐゴシック</vt:lpstr>
      <vt:lpstr>Arial</vt:lpstr>
      <vt:lpstr>Wingdings</vt:lpstr>
      <vt:lpstr>Arial Narrow</vt:lpstr>
      <vt:lpstr>Times</vt:lpstr>
      <vt:lpstr>ooprof</vt:lpstr>
      <vt:lpstr>Microsoft Visio Drawing</vt:lpstr>
      <vt:lpstr>Agile Modeling</vt:lpstr>
      <vt:lpstr>Agile Modeling (AM)</vt:lpstr>
      <vt:lpstr>The Core of AM </vt:lpstr>
      <vt:lpstr>Agile Model Driven Development  Project Level  (www.agilemodeling.com/essays/amdd.htm) </vt:lpstr>
      <vt:lpstr>  Agile Models www.agilemodeling.com/artifacts/</vt:lpstr>
      <vt:lpstr>Tests as Primary Artifacts Reduce Documentation by Single Sourcing Information</vt:lpstr>
      <vt:lpstr>Agile Documentation</vt:lpstr>
      <vt:lpstr>Agile Software Requirements Management Changing Requirements Are a Competitive Advantage if You Can Act on Them: www.agilemodeling.com/essays/changeManagement.htm </vt:lpstr>
      <vt:lpstr>Active Stakeholder Participation The Stakeholders are the Experts, Shouldn’t They Model?</vt:lpstr>
      <vt:lpstr>Agile Modeling</vt:lpstr>
      <vt:lpstr>AM Values (1)</vt:lpstr>
      <vt:lpstr>AM Values (2)</vt:lpstr>
      <vt:lpstr>AM Values (3)</vt:lpstr>
      <vt:lpstr>AM Principles (1) </vt:lpstr>
      <vt:lpstr>AM Principles (2) </vt:lpstr>
      <vt:lpstr>AM Principles (3)</vt:lpstr>
      <vt:lpstr>AM Principles (4)</vt:lpstr>
      <vt:lpstr>AM Principles (5)</vt:lpstr>
      <vt:lpstr>AM Principles (6)</vt:lpstr>
      <vt:lpstr>AM Principles (7)</vt:lpstr>
      <vt:lpstr>AM Principles (8)</vt:lpstr>
      <vt:lpstr>AM Practices (1) </vt:lpstr>
      <vt:lpstr>AM Practices (2)</vt:lpstr>
      <vt:lpstr>AM Practices (3)</vt:lpstr>
      <vt:lpstr>AM Practices (4)</vt:lpstr>
      <vt:lpstr>AM Practices (5)</vt:lpstr>
      <vt:lpstr>AM Practices (6)</vt:lpstr>
      <vt:lpstr>AM Practices (7)</vt:lpstr>
      <vt:lpstr>AM Practices (8)</vt:lpstr>
      <vt:lpstr>AM Practices (9)</vt:lpstr>
      <vt:lpstr>When is a Model Agile? </vt:lpstr>
      <vt:lpstr>Agile Documentation (1)</vt:lpstr>
      <vt:lpstr>Agile Documentation (2)</vt:lpstr>
    </vt:vector>
  </TitlesOfParts>
  <Company>NJIT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Blank</dc:creator>
  <cp:lastModifiedBy>Mobile</cp:lastModifiedBy>
  <cp:revision>55</cp:revision>
  <cp:lastPrinted>2000-03-06T19:29:43Z</cp:lastPrinted>
  <dcterms:created xsi:type="dcterms:W3CDTF">2009-11-11T13:46:02Z</dcterms:created>
  <dcterms:modified xsi:type="dcterms:W3CDTF">2012-03-31T19:59:25Z</dcterms:modified>
</cp:coreProperties>
</file>