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48"/>
  </p:notesMasterIdLst>
  <p:handoutMasterIdLst>
    <p:handoutMasterId r:id="rId49"/>
  </p:handoutMasterIdLst>
  <p:sldIdLst>
    <p:sldId id="256" r:id="rId2"/>
    <p:sldId id="281" r:id="rId3"/>
    <p:sldId id="265" r:id="rId4"/>
    <p:sldId id="259" r:id="rId5"/>
    <p:sldId id="260" r:id="rId6"/>
    <p:sldId id="258" r:id="rId7"/>
    <p:sldId id="280" r:id="rId8"/>
    <p:sldId id="272" r:id="rId9"/>
    <p:sldId id="278" r:id="rId10"/>
    <p:sldId id="287" r:id="rId11"/>
    <p:sldId id="262" r:id="rId12"/>
    <p:sldId id="267" r:id="rId13"/>
    <p:sldId id="268" r:id="rId14"/>
    <p:sldId id="269" r:id="rId15"/>
    <p:sldId id="270" r:id="rId16"/>
    <p:sldId id="271" r:id="rId17"/>
    <p:sldId id="298" r:id="rId18"/>
    <p:sldId id="295" r:id="rId19"/>
    <p:sldId id="273" r:id="rId20"/>
    <p:sldId id="274" r:id="rId21"/>
    <p:sldId id="288" r:id="rId22"/>
    <p:sldId id="290" r:id="rId23"/>
    <p:sldId id="300" r:id="rId24"/>
    <p:sldId id="277" r:id="rId25"/>
    <p:sldId id="275" r:id="rId26"/>
    <p:sldId id="276" r:id="rId27"/>
    <p:sldId id="291" r:id="rId28"/>
    <p:sldId id="292" r:id="rId29"/>
    <p:sldId id="301" r:id="rId30"/>
    <p:sldId id="302" r:id="rId31"/>
    <p:sldId id="299" r:id="rId32"/>
    <p:sldId id="316" r:id="rId33"/>
    <p:sldId id="303" r:id="rId34"/>
    <p:sldId id="304" r:id="rId35"/>
    <p:sldId id="305" r:id="rId36"/>
    <p:sldId id="306" r:id="rId37"/>
    <p:sldId id="307" r:id="rId38"/>
    <p:sldId id="308" r:id="rId39"/>
    <p:sldId id="309" r:id="rId40"/>
    <p:sldId id="317" r:id="rId41"/>
    <p:sldId id="310" r:id="rId42"/>
    <p:sldId id="311" r:id="rId43"/>
    <p:sldId id="312" r:id="rId44"/>
    <p:sldId id="313" r:id="rId45"/>
    <p:sldId id="314" r:id="rId46"/>
    <p:sldId id="315"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9" d="100"/>
          <a:sy n="159" d="100"/>
        </p:scale>
        <p:origin x="-104" y="-408"/>
      </p:cViewPr>
      <p:guideLst>
        <p:guide orient="horz" pos="2160"/>
        <p:guide pos="2880"/>
      </p:guideLst>
    </p:cSldViewPr>
  </p:slideViewPr>
  <p:notesTextViewPr>
    <p:cViewPr>
      <p:scale>
        <a:sx n="100" d="100"/>
        <a:sy n="100" d="100"/>
      </p:scale>
      <p:origin x="0" y="0"/>
    </p:cViewPr>
  </p:notesTextViewPr>
  <p:sorterViewPr>
    <p:cViewPr>
      <p:scale>
        <a:sx n="223" d="100"/>
        <a:sy n="22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4ECC0D-B23A-D94E-8A6C-F5D09E51EFB8}" type="datetimeFigureOut">
              <a:rPr lang="en-US" smtClean="0"/>
              <a:pPr/>
              <a:t>18-11-18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D0FA27-EA4A-574D-9560-ADEED0ACBEC2}" type="slidenum">
              <a:rPr lang="en-US" smtClean="0"/>
              <a:pPr/>
              <a:t>‹#›</a:t>
            </a:fld>
            <a:endParaRPr lang="en-US"/>
          </a:p>
        </p:txBody>
      </p:sp>
    </p:spTree>
    <p:extLst>
      <p:ext uri="{BB962C8B-B14F-4D97-AF65-F5344CB8AC3E}">
        <p14:creationId xmlns:p14="http://schemas.microsoft.com/office/powerpoint/2010/main" val="215964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 charset="0"/>
              </a:defRPr>
            </a:lvl1pPr>
          </a:lstStyle>
          <a:p>
            <a:pPr>
              <a:defRPr/>
            </a:pPr>
            <a:endParaRPr lang="en-US"/>
          </a:p>
        </p:txBody>
      </p:sp>
      <p:sp>
        <p:nvSpPr>
          <p:cNvPr id="140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0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0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 charset="0"/>
              </a:defRPr>
            </a:lvl1pPr>
          </a:lstStyle>
          <a:p>
            <a:pPr>
              <a:defRPr/>
            </a:pPr>
            <a:endParaRPr lang="en-US"/>
          </a:p>
        </p:txBody>
      </p:sp>
      <p:sp>
        <p:nvSpPr>
          <p:cNvPr id="140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 charset="0"/>
              </a:defRPr>
            </a:lvl1pPr>
          </a:lstStyle>
          <a:p>
            <a:pPr>
              <a:defRPr/>
            </a:pPr>
            <a:fld id="{2263836E-E817-1449-BBCD-2B3C52BA4985}" type="slidenum">
              <a:rPr lang="en-US"/>
              <a:pPr>
                <a:defRPr/>
              </a:pPr>
              <a:t>‹#›</a:t>
            </a:fld>
            <a:endParaRPr lang="en-US"/>
          </a:p>
        </p:txBody>
      </p:sp>
    </p:spTree>
    <p:extLst>
      <p:ext uri="{BB962C8B-B14F-4D97-AF65-F5344CB8AC3E}">
        <p14:creationId xmlns:p14="http://schemas.microsoft.com/office/powerpoint/2010/main" val="625029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112F40-4B6D-B747-AD33-84F066BD9FB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C78F0A-39DE-2949-AEBE-49028C99FC3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E714CD-BD8A-E24F-ACC0-BDFF55980BA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822642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5613" y="3922713"/>
            <a:ext cx="822642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1E9A3740-2AFE-EF49-BA4F-DCF9C01D1E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B8BD6E-EBCC-034B-B99E-EE0CFDB903F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6600D2-7FBB-C042-82C1-0FAFA5C8E9F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B169C5-69BD-1347-86BB-64AA333F689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3FFA2DC-53F6-3548-9DED-A91E2D88B71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57BEB6D-DEC3-2244-926A-B5609DDEF60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CC40390-23F3-5541-96D9-40E40315284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C836473-833C-A64A-ACD2-60CFEDC3405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2B159BA-4CFD-854F-8DDC-2D49E02727B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BE3949-05FB-524E-8FF8-FD4F4FC5DD51}" type="slidenum">
              <a:rPr lang="en-US" smtClean="0"/>
              <a:pPr>
                <a:defRPr/>
              </a:pPr>
              <a:t>‹#›</a:t>
            </a:fld>
            <a:endParaRPr lang="en-US"/>
          </a:p>
        </p:txBody>
      </p:sp>
      <p:sp>
        <p:nvSpPr>
          <p:cNvPr id="7" name="TextBox 6"/>
          <p:cNvSpPr txBox="1"/>
          <p:nvPr userDrawn="1"/>
        </p:nvSpPr>
        <p:spPr>
          <a:xfrm>
            <a:off x="243358" y="3186584"/>
            <a:ext cx="184666" cy="369332"/>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iki.c2.com/?AntiPatternsCatalog" TargetMode="External"/><Relationship Id="rId4" Type="http://schemas.openxmlformats.org/officeDocument/2006/relationships/hyperlink" Target="http://antipatterns.com/catalog.htm" TargetMode="External"/><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ntipatterns.com/dev_cat.ht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pPr eaLnBrk="1" hangingPunct="1">
              <a:defRPr/>
            </a:pPr>
            <a:r>
              <a:rPr lang="en-US" sz="5400" b="1" u="sng">
                <a:solidFill>
                  <a:schemeClr val="tx1"/>
                </a:solidFill>
                <a:latin typeface="Algerian" pitchFamily="82" charset="0"/>
                <a:ea typeface="+mj-ea"/>
                <a:cs typeface="+mj-cs"/>
              </a:rPr>
              <a:t>Antipatterns</a:t>
            </a:r>
          </a:p>
        </p:txBody>
      </p:sp>
      <p:pic>
        <p:nvPicPr>
          <p:cNvPr id="16387" name="Picture 6" descr="14873_antipatterns_f1"/>
          <p:cNvPicPr>
            <a:picLocks noGrp="1" noChangeAspect="1" noChangeArrowheads="1"/>
          </p:cNvPicPr>
          <p:nvPr>
            <p:ph sz="half" idx="1"/>
          </p:nvPr>
        </p:nvPicPr>
        <p:blipFill>
          <a:blip r:embed="rId2"/>
          <a:srcRect/>
          <a:stretch>
            <a:fillRect/>
          </a:stretch>
        </p:blipFill>
        <p:spPr>
          <a:xfrm>
            <a:off x="1828800" y="1371600"/>
            <a:ext cx="5410200" cy="3646488"/>
          </a:xfrm>
          <a:noFill/>
        </p:spPr>
      </p:pic>
      <p:sp>
        <p:nvSpPr>
          <p:cNvPr id="4103" name="Rectangle 7"/>
          <p:cNvSpPr>
            <a:spLocks noGrp="1" noChangeArrowheads="1"/>
          </p:cNvSpPr>
          <p:nvPr>
            <p:ph type="body" sz="half" idx="2"/>
          </p:nvPr>
        </p:nvSpPr>
        <p:spPr>
          <a:xfrm>
            <a:off x="455613" y="5105400"/>
            <a:ext cx="8226425" cy="990600"/>
          </a:xfrm>
        </p:spPr>
        <p:txBody>
          <a:bodyPr>
            <a:normAutofit fontScale="85000" lnSpcReduction="20000"/>
          </a:bodyPr>
          <a:lstStyle/>
          <a:p>
            <a:pPr eaLnBrk="1" hangingPunct="1">
              <a:buFont typeface="Wingdings" pitchFamily="1" charset="2"/>
              <a:buNone/>
              <a:defRPr/>
            </a:pPr>
            <a:r>
              <a:rPr lang="en-US" sz="2800" dirty="0">
                <a:ea typeface="+mn-ea"/>
                <a:cs typeface="+mn-cs"/>
              </a:rPr>
              <a:t>Commonly reinvented bad solutions to </a:t>
            </a:r>
            <a:r>
              <a:rPr lang="en-US" sz="2800" dirty="0" smtClean="0">
                <a:ea typeface="+mn-ea"/>
                <a:cs typeface="+mn-cs"/>
              </a:rPr>
              <a:t>problems</a:t>
            </a:r>
          </a:p>
          <a:p>
            <a:pPr eaLnBrk="1" hangingPunct="1">
              <a:buFont typeface="Wingdings" pitchFamily="1" charset="2"/>
              <a:buNone/>
              <a:defRPr/>
            </a:pPr>
            <a:endParaRPr lang="en-US" sz="2800" dirty="0" smtClean="0"/>
          </a:p>
          <a:p>
            <a:r>
              <a:rPr lang="en-US" sz="1600" dirty="0" smtClean="0">
                <a:ea typeface="+mn-ea"/>
                <a:cs typeface="+mn-cs"/>
              </a:rPr>
              <a:t>(textbook p.606</a:t>
            </a:r>
            <a:r>
              <a:rPr lang="en-US" sz="1600" dirty="0" smtClean="0">
                <a:ea typeface="+mn-ea"/>
                <a:cs typeface="+mn-cs"/>
              </a:rPr>
              <a:t>) + </a:t>
            </a:r>
            <a:r>
              <a:rPr lang="en-US" sz="1400" u="sng" dirty="0">
                <a:hlinkClick r:id="rId3"/>
              </a:rPr>
              <a:t>http://wiki.c2.com/?</a:t>
            </a:r>
            <a:r>
              <a:rPr lang="en-US" sz="1400" u="sng" dirty="0" smtClean="0">
                <a:hlinkClick r:id="rId3"/>
              </a:rPr>
              <a:t>AntiPatternsCatalog</a:t>
            </a:r>
            <a:r>
              <a:rPr lang="en-US" sz="1400" u="sng" smtClean="0"/>
              <a:t>  + </a:t>
            </a:r>
            <a:r>
              <a:rPr lang="en-US" sz="1400" u="sng" smtClean="0">
                <a:hlinkClick r:id="rId4"/>
              </a:rPr>
              <a:t>http</a:t>
            </a:r>
            <a:r>
              <a:rPr lang="en-US" sz="1400" u="sng" dirty="0">
                <a:hlinkClick r:id="rId4"/>
              </a:rPr>
              <a:t>://antipatterns.com/catalog.htm</a:t>
            </a:r>
            <a:endParaRPr lang="en-US" sz="1600"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dirty="0" smtClean="0">
                <a:ea typeface="+mj-ea"/>
                <a:cs typeface="+mj-cs"/>
              </a:rPr>
              <a:t>Viewpoints in </a:t>
            </a:r>
            <a:r>
              <a:rPr lang="en-US" dirty="0" err="1" smtClean="0">
                <a:ea typeface="+mj-ea"/>
                <a:cs typeface="+mj-cs"/>
              </a:rPr>
              <a:t>s/w</a:t>
            </a:r>
            <a:r>
              <a:rPr lang="en-US" dirty="0" smtClean="0">
                <a:ea typeface="+mj-ea"/>
                <a:cs typeface="+mj-cs"/>
              </a:rPr>
              <a:t> development</a:t>
            </a:r>
            <a:endParaRPr lang="en-US" dirty="0">
              <a:ea typeface="+mj-ea"/>
              <a:cs typeface="+mj-cs"/>
            </a:endParaRPr>
          </a:p>
        </p:txBody>
      </p:sp>
      <p:sp>
        <p:nvSpPr>
          <p:cNvPr id="149507" name="Rectangle 3"/>
          <p:cNvSpPr>
            <a:spLocks noGrp="1" noChangeArrowheads="1"/>
          </p:cNvSpPr>
          <p:nvPr>
            <p:ph idx="1"/>
          </p:nvPr>
        </p:nvSpPr>
        <p:spPr/>
        <p:txBody>
          <a:bodyPr/>
          <a:lstStyle/>
          <a:p>
            <a:pPr eaLnBrk="1" hangingPunct="1">
              <a:lnSpc>
                <a:spcPct val="80000"/>
              </a:lnSpc>
              <a:buFont typeface="Wingdings" pitchFamily="1" charset="2"/>
              <a:buChar char="§"/>
              <a:defRPr/>
            </a:pPr>
            <a:r>
              <a:rPr lang="en-US" sz="1800" i="1">
                <a:ea typeface="+mn-ea"/>
                <a:cs typeface="+mn-cs"/>
              </a:rPr>
              <a:t>The Manager Viewpoint</a:t>
            </a:r>
            <a:r>
              <a:rPr lang="en-US" sz="1800">
                <a:ea typeface="+mn-ea"/>
                <a:cs typeface="+mn-cs"/>
              </a:rPr>
              <a:t>: </a:t>
            </a:r>
          </a:p>
          <a:p>
            <a:pPr lvl="1" eaLnBrk="1" hangingPunct="1">
              <a:lnSpc>
                <a:spcPct val="80000"/>
              </a:lnSpc>
              <a:buFont typeface="Wingdings" pitchFamily="1" charset="2"/>
              <a:buChar char="§"/>
              <a:defRPr/>
            </a:pPr>
            <a:r>
              <a:rPr lang="en-US" sz="1600"/>
              <a:t>The viewpoint of those who manage teams, projects, and programs.  This viewpoint is related to the responsibility for planning and scheduling across the software development lifecycle.  Management is often responsible for the software development lifecycle used, including the software configuration management.</a:t>
            </a:r>
            <a:endParaRPr lang="en-US" sz="1600" i="1"/>
          </a:p>
          <a:p>
            <a:pPr eaLnBrk="1" hangingPunct="1">
              <a:lnSpc>
                <a:spcPct val="80000"/>
              </a:lnSpc>
              <a:buFont typeface="Wingdings" pitchFamily="1" charset="2"/>
              <a:buChar char="§"/>
              <a:defRPr/>
            </a:pPr>
            <a:r>
              <a:rPr lang="en-US" sz="1800" i="1">
                <a:ea typeface="+mn-ea"/>
                <a:cs typeface="+mn-cs"/>
              </a:rPr>
              <a:t>The architect viewpoint</a:t>
            </a:r>
            <a:r>
              <a:rPr lang="en-US" sz="1800">
                <a:ea typeface="+mn-ea"/>
                <a:cs typeface="+mn-cs"/>
              </a:rPr>
              <a:t>:  </a:t>
            </a:r>
          </a:p>
          <a:p>
            <a:pPr lvl="1" eaLnBrk="1" hangingPunct="1">
              <a:lnSpc>
                <a:spcPct val="80000"/>
              </a:lnSpc>
              <a:buFont typeface="Wingdings" pitchFamily="1" charset="2"/>
              <a:buChar char="§"/>
              <a:defRPr/>
            </a:pPr>
            <a:r>
              <a:rPr lang="en-US" sz="1600"/>
              <a:t>focuses on identifying the technology, and specifying system configurations and architecture.  This covers both logical and physical representations of the architecture and establishing the scope of the use of the selected technologies. During implementation the role of the architect involves ensuring designs conform to the architecture and updating the architecture based on coding discoveries made during implementation.</a:t>
            </a:r>
            <a:endParaRPr lang="en-US" sz="1600" i="1"/>
          </a:p>
          <a:p>
            <a:pPr eaLnBrk="1" hangingPunct="1">
              <a:lnSpc>
                <a:spcPct val="80000"/>
              </a:lnSpc>
              <a:buFont typeface="Wingdings" pitchFamily="1" charset="2"/>
              <a:buChar char="§"/>
              <a:defRPr/>
            </a:pPr>
            <a:r>
              <a:rPr lang="en-US" sz="1800" i="1">
                <a:ea typeface="+mn-ea"/>
                <a:cs typeface="+mn-cs"/>
              </a:rPr>
              <a:t>The developer viewpoint</a:t>
            </a:r>
            <a:r>
              <a:rPr lang="en-US" sz="1800">
                <a:ea typeface="+mn-ea"/>
                <a:cs typeface="+mn-cs"/>
              </a:rPr>
              <a:t>:  </a:t>
            </a:r>
          </a:p>
          <a:p>
            <a:pPr lvl="1" eaLnBrk="1" hangingPunct="1">
              <a:lnSpc>
                <a:spcPct val="80000"/>
              </a:lnSpc>
              <a:buFont typeface="Wingdings" pitchFamily="1" charset="2"/>
              <a:buChar char="§"/>
              <a:defRPr/>
            </a:pPr>
            <a:r>
              <a:rPr lang="en-US" sz="1600"/>
              <a:t>focuses on the implementation of the software development process.  A developer can be anyone who has a role in mainstream development or implementation of a software system.  Such roles include gathering requirements, designing, coding, and testing.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a:ea typeface="+mj-ea"/>
                <a:cs typeface="+mj-cs"/>
              </a:rPr>
              <a:t>Types of Antipatterns</a:t>
            </a:r>
          </a:p>
        </p:txBody>
      </p:sp>
      <p:sp>
        <p:nvSpPr>
          <p:cNvPr id="110595" name="Rectangle 3"/>
          <p:cNvSpPr>
            <a:spLocks noGrp="1" noChangeArrowheads="1"/>
          </p:cNvSpPr>
          <p:nvPr>
            <p:ph idx="1"/>
          </p:nvPr>
        </p:nvSpPr>
        <p:spPr/>
        <p:txBody>
          <a:bodyPr/>
          <a:lstStyle/>
          <a:p>
            <a:pPr eaLnBrk="1" hangingPunct="1">
              <a:buFont typeface="Wingdings" pitchFamily="1" charset="2"/>
              <a:buChar char="§"/>
              <a:defRPr/>
            </a:pPr>
            <a:r>
              <a:rPr lang="en-US" u="sng">
                <a:ea typeface="+mn-ea"/>
                <a:cs typeface="+mn-cs"/>
              </a:rPr>
              <a:t>Development Antipatterns</a:t>
            </a:r>
          </a:p>
          <a:p>
            <a:pPr lvl="1" eaLnBrk="1" hangingPunct="1">
              <a:buFont typeface="Wingdings" pitchFamily="1" charset="2"/>
              <a:buChar char="§"/>
              <a:defRPr/>
            </a:pPr>
            <a:r>
              <a:rPr lang="en-US"/>
              <a:t>Problems encountered by programmers</a:t>
            </a:r>
          </a:p>
          <a:p>
            <a:pPr eaLnBrk="1" hangingPunct="1">
              <a:buFont typeface="Wingdings" pitchFamily="1" charset="2"/>
              <a:buChar char="§"/>
              <a:defRPr/>
            </a:pPr>
            <a:r>
              <a:rPr lang="en-US" u="sng">
                <a:ea typeface="+mn-ea"/>
                <a:cs typeface="+mn-cs"/>
              </a:rPr>
              <a:t>Architecture Antipatterns</a:t>
            </a:r>
          </a:p>
          <a:p>
            <a:pPr lvl="1" eaLnBrk="1" hangingPunct="1">
              <a:buFont typeface="Wingdings" pitchFamily="1" charset="2"/>
              <a:buChar char="§"/>
              <a:defRPr/>
            </a:pPr>
            <a:r>
              <a:rPr lang="en-US"/>
              <a:t>Common problems in system structure</a:t>
            </a:r>
          </a:p>
          <a:p>
            <a:pPr eaLnBrk="1" hangingPunct="1">
              <a:buFont typeface="Wingdings" pitchFamily="1" charset="2"/>
              <a:buChar char="§"/>
              <a:defRPr/>
            </a:pPr>
            <a:r>
              <a:rPr lang="en-US" u="sng">
                <a:ea typeface="+mn-ea"/>
                <a:cs typeface="+mn-cs"/>
              </a:rPr>
              <a:t>Management Antipatterns</a:t>
            </a:r>
          </a:p>
          <a:p>
            <a:pPr lvl="1" eaLnBrk="1" hangingPunct="1">
              <a:buFont typeface="Wingdings" pitchFamily="1" charset="2"/>
              <a:buChar char="§"/>
              <a:defRPr/>
            </a:pPr>
            <a:r>
              <a:rPr lang="en-US"/>
              <a:t>Problems in communication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pPr eaLnBrk="1" hangingPunct="1">
              <a:defRPr/>
            </a:pPr>
            <a:r>
              <a:rPr lang="en-US" sz="4000" dirty="0" smtClean="0">
                <a:ea typeface="+mj-ea"/>
                <a:cs typeface="+mj-cs"/>
              </a:rPr>
              <a:t>3. What </a:t>
            </a:r>
            <a:r>
              <a:rPr lang="en-US" sz="4000" dirty="0">
                <a:ea typeface="+mj-ea"/>
                <a:cs typeface="+mj-cs"/>
              </a:rPr>
              <a:t>are </a:t>
            </a:r>
            <a:r>
              <a:rPr lang="en-US" sz="4000" dirty="0">
                <a:solidFill>
                  <a:srgbClr val="FF0000"/>
                </a:solidFill>
                <a:ea typeface="+mj-ea"/>
                <a:cs typeface="+mj-cs"/>
              </a:rPr>
              <a:t>Development </a:t>
            </a:r>
            <a:r>
              <a:rPr lang="en-US" sz="4000" dirty="0" err="1">
                <a:ea typeface="+mj-ea"/>
                <a:cs typeface="+mj-cs"/>
              </a:rPr>
              <a:t>Antipatterns</a:t>
            </a:r>
            <a:r>
              <a:rPr lang="en-US" sz="4000" dirty="0">
                <a:ea typeface="+mj-ea"/>
                <a:cs typeface="+mj-cs"/>
              </a:rPr>
              <a:t>?</a:t>
            </a:r>
          </a:p>
        </p:txBody>
      </p:sp>
      <p:sp>
        <p:nvSpPr>
          <p:cNvPr id="118787" name="Rectangle 3"/>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Common pitfalls in the development process</a:t>
            </a:r>
          </a:p>
          <a:p>
            <a:pPr eaLnBrk="1" hangingPunct="1">
              <a:buFont typeface="Wingdings" pitchFamily="1" charset="2"/>
              <a:buChar char="§"/>
              <a:defRPr/>
            </a:pPr>
            <a:r>
              <a:rPr lang="en-US" dirty="0">
                <a:ea typeface="+mn-ea"/>
                <a:cs typeface="+mn-cs"/>
              </a:rPr>
              <a:t>The goal of identifying Development </a:t>
            </a:r>
            <a:r>
              <a:rPr lang="en-US" dirty="0" err="1">
                <a:ea typeface="+mn-ea"/>
                <a:cs typeface="+mn-cs"/>
              </a:rPr>
              <a:t>Antipatterns</a:t>
            </a:r>
            <a:r>
              <a:rPr lang="en-US" dirty="0">
                <a:ea typeface="+mn-ea"/>
                <a:cs typeface="+mn-cs"/>
              </a:rPr>
              <a:t> is</a:t>
            </a:r>
            <a:r>
              <a:rPr lang="en-US" dirty="0" smtClean="0">
                <a:ea typeface="+mn-ea"/>
                <a:cs typeface="+mn-cs"/>
              </a:rPr>
              <a:t> to help </a:t>
            </a:r>
            <a:r>
              <a:rPr lang="en-US" dirty="0">
                <a:ea typeface="+mn-ea"/>
                <a:cs typeface="+mn-cs"/>
              </a:rPr>
              <a:t>to identify</a:t>
            </a:r>
            <a:r>
              <a:rPr lang="en-US" dirty="0" smtClean="0">
                <a:ea typeface="+mn-ea"/>
                <a:cs typeface="+mn-cs"/>
              </a:rPr>
              <a:t> what to </a:t>
            </a:r>
            <a:r>
              <a:rPr lang="en-US" dirty="0" err="1" smtClean="0">
                <a:ea typeface="+mn-ea"/>
                <a:cs typeface="+mn-cs"/>
              </a:rPr>
              <a:t>refactor</a:t>
            </a:r>
            <a:r>
              <a:rPr lang="en-US" dirty="0" smtClean="0">
                <a:ea typeface="+mn-ea"/>
                <a:cs typeface="+mn-cs"/>
              </a:rPr>
              <a:t> in your </a:t>
            </a:r>
            <a:r>
              <a:rPr lang="en-US" dirty="0">
                <a:ea typeface="+mn-ea"/>
                <a:cs typeface="+mn-cs"/>
              </a:rPr>
              <a:t>system.</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sz="4000" dirty="0" smtClean="0">
                <a:ea typeface="+mj-ea"/>
                <a:cs typeface="+mj-cs"/>
              </a:rPr>
              <a:t>Development </a:t>
            </a:r>
            <a:r>
              <a:rPr lang="en-US" sz="4000" dirty="0" err="1" smtClean="0">
                <a:ea typeface="+mj-ea"/>
                <a:cs typeface="+mj-cs"/>
              </a:rPr>
              <a:t>Antipatterns</a:t>
            </a:r>
            <a:r>
              <a:rPr lang="en-US" sz="4000" dirty="0" smtClean="0">
                <a:ea typeface="+mj-ea"/>
                <a:cs typeface="+mj-cs"/>
              </a:rPr>
              <a:t> (1)</a:t>
            </a:r>
            <a:endParaRPr lang="en-US" sz="4000" dirty="0">
              <a:ea typeface="+mj-ea"/>
              <a:cs typeface="+mj-cs"/>
            </a:endParaRPr>
          </a:p>
        </p:txBody>
      </p:sp>
      <p:sp>
        <p:nvSpPr>
          <p:cNvPr id="119811"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Ambiguous Viewpoint</a:t>
            </a:r>
          </a:p>
          <a:p>
            <a:pPr eaLnBrk="1" hangingPunct="1">
              <a:buFont typeface="Wingdings" pitchFamily="1" charset="2"/>
              <a:buChar char="§"/>
              <a:defRPr/>
            </a:pPr>
            <a:r>
              <a:rPr lang="en-US">
                <a:ea typeface="+mn-ea"/>
                <a:cs typeface="+mn-cs"/>
              </a:rPr>
              <a:t>Boat Anchor</a:t>
            </a:r>
          </a:p>
          <a:p>
            <a:pPr eaLnBrk="1" hangingPunct="1">
              <a:buFont typeface="Wingdings" pitchFamily="1" charset="2"/>
              <a:buChar char="§"/>
              <a:defRPr/>
            </a:pPr>
            <a:r>
              <a:rPr lang="en-US">
                <a:ea typeface="+mn-ea"/>
                <a:cs typeface="+mn-cs"/>
              </a:rPr>
              <a:t>Continuous Obsolescence</a:t>
            </a:r>
          </a:p>
          <a:p>
            <a:pPr eaLnBrk="1" hangingPunct="1">
              <a:buFont typeface="Wingdings" pitchFamily="1" charset="2"/>
              <a:buChar char="§"/>
              <a:defRPr/>
            </a:pPr>
            <a:r>
              <a:rPr lang="en-US">
                <a:ea typeface="+mn-ea"/>
                <a:cs typeface="+mn-cs"/>
              </a:rPr>
              <a:t>Cut and Paste Programming</a:t>
            </a:r>
          </a:p>
          <a:p>
            <a:pPr eaLnBrk="1" hangingPunct="1">
              <a:buFont typeface="Wingdings" pitchFamily="1" charset="2"/>
              <a:buChar char="§"/>
              <a:defRPr/>
            </a:pPr>
            <a:r>
              <a:rPr lang="en-US">
                <a:ea typeface="+mn-ea"/>
                <a:cs typeface="+mn-cs"/>
              </a:rPr>
              <a:t>Dead End</a:t>
            </a:r>
          </a:p>
          <a:p>
            <a:pPr eaLnBrk="1" hangingPunct="1">
              <a:buFont typeface="Wingdings" pitchFamily="1" charset="2"/>
              <a:buChar char="§"/>
              <a:defRPr/>
            </a:pPr>
            <a:r>
              <a:rPr lang="en-US">
                <a:ea typeface="+mn-ea"/>
                <a:cs typeface="+mn-cs"/>
              </a:rPr>
              <a:t>Fire Drill</a:t>
            </a:r>
          </a:p>
          <a:p>
            <a:pPr eaLnBrk="1" hangingPunct="1">
              <a:buFont typeface="Wingdings" pitchFamily="1" charset="2"/>
              <a:buChar char="§"/>
              <a:defRPr/>
            </a:pPr>
            <a:r>
              <a:rPr lang="en-US">
                <a:ea typeface="+mn-ea"/>
                <a:cs typeface="+mn-cs"/>
              </a:rPr>
              <a:t>Functional Decomposition</a:t>
            </a:r>
          </a:p>
          <a:p>
            <a:pPr eaLnBrk="1" hangingPunct="1">
              <a:buFont typeface="Wingdings" pitchFamily="1" charset="2"/>
              <a:buNone/>
              <a:defRPr/>
            </a:pPr>
            <a:endParaRPr lang="en-US">
              <a:ea typeface="+mn-ea"/>
              <a:cs typeface="+mn-cs"/>
            </a:endParaRPr>
          </a:p>
        </p:txBody>
      </p:sp>
      <p:sp>
        <p:nvSpPr>
          <p:cNvPr id="35844" name="Text Box 4"/>
          <p:cNvSpPr txBox="1">
            <a:spLocks noChangeArrowheads="1"/>
          </p:cNvSpPr>
          <p:nvPr/>
        </p:nvSpPr>
        <p:spPr bwMode="auto">
          <a:xfrm>
            <a:off x="2286000" y="6400800"/>
            <a:ext cx="4343400" cy="274638"/>
          </a:xfrm>
          <a:prstGeom prst="rect">
            <a:avLst/>
          </a:prstGeom>
          <a:noFill/>
          <a:ln w="9525">
            <a:noFill/>
            <a:miter lim="800000"/>
            <a:headEnd/>
            <a:tailEnd/>
          </a:ln>
        </p:spPr>
        <p:txBody>
          <a:bodyPr>
            <a:prstTxWarp prst="textNoShape">
              <a:avLst/>
            </a:prstTxWarp>
            <a:spAutoFit/>
          </a:bodyPr>
          <a:lstStyle/>
          <a:p>
            <a:r>
              <a:rPr lang="en-US" sz="1200"/>
              <a:t>List from: http://www.serve.com/hibc/dev_cat.htm</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pPr eaLnBrk="1" hangingPunct="1">
              <a:defRPr/>
            </a:pPr>
            <a:r>
              <a:rPr lang="en-US" sz="4000" dirty="0" smtClean="0">
                <a:ea typeface="+mj-ea"/>
                <a:cs typeface="+mj-cs"/>
              </a:rPr>
              <a:t>Development </a:t>
            </a:r>
            <a:r>
              <a:rPr lang="en-US" sz="4000" dirty="0" err="1" smtClean="0">
                <a:ea typeface="+mj-ea"/>
                <a:cs typeface="+mj-cs"/>
              </a:rPr>
              <a:t>Antipatterns</a:t>
            </a:r>
            <a:r>
              <a:rPr lang="en-US" sz="4000" dirty="0" smtClean="0">
                <a:ea typeface="+mj-ea"/>
                <a:cs typeface="+mj-cs"/>
              </a:rPr>
              <a:t> (2)</a:t>
            </a:r>
            <a:endParaRPr lang="en-US" sz="4000" dirty="0">
              <a:ea typeface="+mj-ea"/>
              <a:cs typeface="+mj-cs"/>
            </a:endParaRPr>
          </a:p>
        </p:txBody>
      </p:sp>
      <p:sp>
        <p:nvSpPr>
          <p:cNvPr id="120835" name="Rectangle 3"/>
          <p:cNvSpPr>
            <a:spLocks noGrp="1" noChangeArrowheads="1"/>
          </p:cNvSpPr>
          <p:nvPr>
            <p:ph idx="1"/>
          </p:nvPr>
        </p:nvSpPr>
        <p:spPr>
          <a:xfrm>
            <a:off x="457200" y="1676400"/>
            <a:ext cx="8226425" cy="4497388"/>
          </a:xfrm>
        </p:spPr>
        <p:txBody>
          <a:bodyPr/>
          <a:lstStyle/>
          <a:p>
            <a:pPr eaLnBrk="1" hangingPunct="1">
              <a:buFont typeface="Wingdings" pitchFamily="1" charset="2"/>
              <a:buChar char="§"/>
              <a:defRPr/>
            </a:pPr>
            <a:r>
              <a:rPr lang="en-US" dirty="0">
                <a:ea typeface="+mn-ea"/>
                <a:cs typeface="+mn-cs"/>
              </a:rPr>
              <a:t>Golden </a:t>
            </a:r>
            <a:r>
              <a:rPr lang="en-US" dirty="0" smtClean="0">
                <a:ea typeface="+mn-ea"/>
                <a:cs typeface="+mn-cs"/>
              </a:rPr>
              <a:t>Hammer  (see page 606)</a:t>
            </a:r>
          </a:p>
          <a:p>
            <a:pPr eaLnBrk="1" hangingPunct="1">
              <a:buFont typeface="Wingdings" pitchFamily="1" charset="2"/>
              <a:buChar char="§"/>
              <a:defRPr/>
            </a:pPr>
            <a:r>
              <a:rPr lang="en-US" dirty="0">
                <a:ea typeface="+mn-ea"/>
                <a:cs typeface="+mn-cs"/>
              </a:rPr>
              <a:t>Input Kludge</a:t>
            </a:r>
          </a:p>
          <a:p>
            <a:pPr eaLnBrk="1" hangingPunct="1">
              <a:buFont typeface="Wingdings" pitchFamily="1" charset="2"/>
              <a:buChar char="§"/>
              <a:defRPr/>
            </a:pPr>
            <a:r>
              <a:rPr lang="en-US" dirty="0">
                <a:ea typeface="+mn-ea"/>
                <a:cs typeface="+mn-cs"/>
              </a:rPr>
              <a:t>Lava Flow</a:t>
            </a:r>
          </a:p>
          <a:p>
            <a:pPr eaLnBrk="1" hangingPunct="1">
              <a:buFont typeface="Wingdings" pitchFamily="1" charset="2"/>
              <a:buChar char="§"/>
              <a:defRPr/>
            </a:pPr>
            <a:r>
              <a:rPr lang="en-US" dirty="0">
                <a:ea typeface="+mn-ea"/>
                <a:cs typeface="+mn-cs"/>
              </a:rPr>
              <a:t>Mushroom Management</a:t>
            </a:r>
          </a:p>
          <a:p>
            <a:pPr eaLnBrk="1" hangingPunct="1">
              <a:buFont typeface="Wingdings" pitchFamily="1" charset="2"/>
              <a:buChar char="§"/>
              <a:defRPr/>
            </a:pPr>
            <a:r>
              <a:rPr lang="en-US" dirty="0">
                <a:ea typeface="+mn-ea"/>
                <a:cs typeface="+mn-cs"/>
              </a:rPr>
              <a:t>Poltergeists</a:t>
            </a:r>
          </a:p>
          <a:p>
            <a:pPr eaLnBrk="1" hangingPunct="1">
              <a:buFont typeface="Wingdings" pitchFamily="1" charset="2"/>
              <a:buChar char="§"/>
              <a:defRPr/>
            </a:pPr>
            <a:r>
              <a:rPr lang="en-US" dirty="0">
                <a:ea typeface="+mn-ea"/>
                <a:cs typeface="+mn-cs"/>
              </a:rPr>
              <a:t>The </a:t>
            </a:r>
            <a:r>
              <a:rPr lang="en-US" dirty="0" smtClean="0">
                <a:ea typeface="+mn-ea"/>
                <a:cs typeface="+mn-cs"/>
              </a:rPr>
              <a:t>Blob (see separate presentation)</a:t>
            </a:r>
          </a:p>
          <a:p>
            <a:pPr eaLnBrk="1" hangingPunct="1">
              <a:buFont typeface="Wingdings" pitchFamily="1" charset="2"/>
              <a:buChar char="§"/>
              <a:defRPr/>
            </a:pPr>
            <a:r>
              <a:rPr lang="en-US" dirty="0">
                <a:ea typeface="+mn-ea"/>
                <a:cs typeface="+mn-cs"/>
              </a:rPr>
              <a:t>Walking Through a Mine Field</a:t>
            </a:r>
          </a:p>
        </p:txBody>
      </p:sp>
      <p:sp>
        <p:nvSpPr>
          <p:cNvPr id="36868" name="Text Box 4"/>
          <p:cNvSpPr txBox="1">
            <a:spLocks noChangeArrowheads="1"/>
          </p:cNvSpPr>
          <p:nvPr/>
        </p:nvSpPr>
        <p:spPr bwMode="auto">
          <a:xfrm>
            <a:off x="2286000" y="6400800"/>
            <a:ext cx="4343400" cy="274638"/>
          </a:xfrm>
          <a:prstGeom prst="rect">
            <a:avLst/>
          </a:prstGeom>
          <a:noFill/>
          <a:ln w="9525">
            <a:noFill/>
            <a:miter lim="800000"/>
            <a:headEnd/>
            <a:tailEnd/>
          </a:ln>
        </p:spPr>
        <p:txBody>
          <a:bodyPr>
            <a:prstTxWarp prst="textNoShape">
              <a:avLst/>
            </a:prstTxWarp>
            <a:spAutoFit/>
          </a:bodyPr>
          <a:lstStyle/>
          <a:p>
            <a:r>
              <a:rPr lang="en-US" sz="1200"/>
              <a:t>List from: http://www.serve.com/hibc/dev_cat.htm</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The Blob</a:t>
            </a:r>
          </a:p>
        </p:txBody>
      </p:sp>
      <p:sp>
        <p:nvSpPr>
          <p:cNvPr id="121860" name="Rectangle 4"/>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Synopsis - Procedural-style design leads to one object with numerous responsibilities and most other objects only holding data. </a:t>
            </a:r>
          </a:p>
          <a:p>
            <a:pPr eaLnBrk="1" hangingPunct="1">
              <a:buFont typeface="Wingdings" pitchFamily="1" charset="2"/>
              <a:buNone/>
              <a:defRPr/>
            </a:pPr>
            <a:endParaRPr lang="en-US" dirty="0">
              <a:ea typeface="+mn-ea"/>
              <a:cs typeface="+mn-cs"/>
            </a:endParaRPr>
          </a:p>
          <a:p>
            <a:pPr eaLnBrk="1" hangingPunct="1">
              <a:buFont typeface="Wingdings" pitchFamily="1" charset="2"/>
              <a:buChar char="§"/>
              <a:defRPr/>
            </a:pPr>
            <a:r>
              <a:rPr lang="en-US" dirty="0">
                <a:ea typeface="+mn-ea"/>
                <a:cs typeface="+mn-cs"/>
              </a:rPr>
              <a:t>Refactored Solution- Refactor the design to </a:t>
            </a:r>
            <a:r>
              <a:rPr lang="en-US" b="1" dirty="0">
                <a:solidFill>
                  <a:srgbClr val="FF0000"/>
                </a:solidFill>
                <a:ea typeface="+mn-ea"/>
                <a:cs typeface="+mn-cs"/>
              </a:rPr>
              <a:t>distribute responsibilities </a:t>
            </a:r>
            <a:r>
              <a:rPr lang="en-US" dirty="0">
                <a:ea typeface="+mn-ea"/>
                <a:cs typeface="+mn-cs"/>
              </a:rPr>
              <a:t>more uniformly and isolate the effect of changes. </a:t>
            </a:r>
          </a:p>
        </p:txBody>
      </p:sp>
      <p:sp>
        <p:nvSpPr>
          <p:cNvPr id="37892" name="Text Box 6"/>
          <p:cNvSpPr txBox="1">
            <a:spLocks noChangeArrowheads="1"/>
          </p:cNvSpPr>
          <p:nvPr/>
        </p:nvSpPr>
        <p:spPr bwMode="auto">
          <a:xfrm>
            <a:off x="2286000" y="6400800"/>
            <a:ext cx="4343400" cy="274638"/>
          </a:xfrm>
          <a:prstGeom prst="rect">
            <a:avLst/>
          </a:prstGeom>
          <a:noFill/>
          <a:ln w="9525">
            <a:noFill/>
            <a:miter lim="800000"/>
            <a:headEnd/>
            <a:tailEnd/>
          </a:ln>
        </p:spPr>
        <p:txBody>
          <a:bodyPr>
            <a:prstTxWarp prst="textNoShape">
              <a:avLst/>
            </a:prstTxWarp>
            <a:spAutoFit/>
          </a:bodyPr>
          <a:lstStyle/>
          <a:p>
            <a:r>
              <a:rPr lang="en-US" sz="1200"/>
              <a:t>Example from: http://www.serve.com/hibc/dev_cat.htm</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Poltergeists</a:t>
            </a:r>
          </a:p>
        </p:txBody>
      </p:sp>
      <p:sp>
        <p:nvSpPr>
          <p:cNvPr id="126979" name="Rectangle 3"/>
          <p:cNvSpPr>
            <a:spLocks noGrp="1" noChangeArrowheads="1"/>
          </p:cNvSpPr>
          <p:nvPr>
            <p:ph idx="1"/>
          </p:nvPr>
        </p:nvSpPr>
        <p:spPr>
          <a:xfrm>
            <a:off x="455613" y="1598613"/>
            <a:ext cx="8226425" cy="3278187"/>
          </a:xfrm>
        </p:spPr>
        <p:txBody>
          <a:bodyPr>
            <a:normAutofit fontScale="85000" lnSpcReduction="20000"/>
          </a:bodyPr>
          <a:lstStyle/>
          <a:p>
            <a:pPr eaLnBrk="1" hangingPunct="1">
              <a:buFont typeface="Wingdings" pitchFamily="1" charset="2"/>
              <a:buChar char="§"/>
              <a:defRPr/>
            </a:pPr>
            <a:r>
              <a:rPr lang="en-US" dirty="0">
                <a:ea typeface="+mn-ea"/>
                <a:cs typeface="+mn-cs"/>
              </a:rPr>
              <a:t>Synopsis- Small Classes with very limited responsibilities and short life cycles.</a:t>
            </a:r>
          </a:p>
          <a:p>
            <a:pPr eaLnBrk="1" hangingPunct="1">
              <a:buFont typeface="Wingdings" pitchFamily="1" charset="2"/>
              <a:buChar char="§"/>
              <a:defRPr/>
            </a:pPr>
            <a:endParaRPr lang="en-US" dirty="0">
              <a:ea typeface="+mn-ea"/>
              <a:cs typeface="+mn-cs"/>
            </a:endParaRPr>
          </a:p>
          <a:p>
            <a:pPr eaLnBrk="1" hangingPunct="1">
              <a:buFont typeface="Wingdings" pitchFamily="1" charset="2"/>
              <a:buChar char="§"/>
              <a:defRPr/>
            </a:pPr>
            <a:r>
              <a:rPr lang="en-US" dirty="0" err="1">
                <a:ea typeface="+mn-ea"/>
                <a:cs typeface="+mn-cs"/>
              </a:rPr>
              <a:t>Refactored</a:t>
            </a:r>
            <a:r>
              <a:rPr lang="en-US" dirty="0">
                <a:ea typeface="+mn-ea"/>
                <a:cs typeface="+mn-cs"/>
              </a:rPr>
              <a:t> Solution- Allocate the Responsibility to Larger Objects and eliminate the Poltergeists</a:t>
            </a:r>
            <a:r>
              <a:rPr lang="en-US" dirty="0" smtClean="0">
                <a:ea typeface="+mn-ea"/>
                <a:cs typeface="+mn-cs"/>
              </a:rPr>
              <a:t>.</a:t>
            </a:r>
          </a:p>
          <a:p>
            <a:pPr eaLnBrk="1" hangingPunct="1">
              <a:buFont typeface="Wingdings" pitchFamily="1" charset="2"/>
              <a:buChar char="§"/>
              <a:defRPr/>
            </a:pPr>
            <a:endParaRPr lang="en-US" dirty="0" smtClean="0">
              <a:ea typeface="+mn-ea"/>
              <a:cs typeface="+mn-cs"/>
            </a:endParaRPr>
          </a:p>
          <a:p>
            <a:pPr eaLnBrk="1" hangingPunct="1">
              <a:buFont typeface="Wingdings" pitchFamily="1" charset="2"/>
              <a:buChar char="§"/>
              <a:defRPr/>
            </a:pPr>
            <a:r>
              <a:rPr lang="en-US" dirty="0" smtClean="0">
                <a:ea typeface="+mn-ea"/>
                <a:cs typeface="+mn-cs"/>
              </a:rPr>
              <a:t>Blob (too few) and Poltergeists (too many) are at the opposite ends of a spectrum</a:t>
            </a:r>
            <a:endParaRPr lang="en-US" dirty="0">
              <a:ea typeface="+mn-ea"/>
              <a:cs typeface="+mn-cs"/>
            </a:endParaRPr>
          </a:p>
        </p:txBody>
      </p:sp>
      <p:sp>
        <p:nvSpPr>
          <p:cNvPr id="38916" name="Text Box 4"/>
          <p:cNvSpPr txBox="1">
            <a:spLocks noChangeArrowheads="1"/>
          </p:cNvSpPr>
          <p:nvPr/>
        </p:nvSpPr>
        <p:spPr bwMode="auto">
          <a:xfrm>
            <a:off x="2286000" y="6400800"/>
            <a:ext cx="4343400" cy="549275"/>
          </a:xfrm>
          <a:prstGeom prst="rect">
            <a:avLst/>
          </a:prstGeom>
          <a:noFill/>
          <a:ln w="9525">
            <a:noFill/>
            <a:miter lim="800000"/>
            <a:headEnd/>
            <a:tailEnd/>
          </a:ln>
        </p:spPr>
        <p:txBody>
          <a:bodyPr>
            <a:prstTxWarp prst="textNoShape">
              <a:avLst/>
            </a:prstTxWarp>
            <a:spAutoFit/>
          </a:bodyPr>
          <a:lstStyle/>
          <a:p>
            <a:r>
              <a:rPr lang="en-US" sz="1200"/>
              <a:t>Example from: http://www.serve.com/hibc/dev_cat.htm</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Cut and Paste Programming </a:t>
            </a:r>
          </a:p>
        </p:txBody>
      </p:sp>
      <p:sp>
        <p:nvSpPr>
          <p:cNvPr id="160771" name="Rectangle 3"/>
          <p:cNvSpPr>
            <a:spLocks noGrp="1" noChangeArrowheads="1"/>
          </p:cNvSpPr>
          <p:nvPr>
            <p:ph idx="1"/>
          </p:nvPr>
        </p:nvSpPr>
        <p:spPr/>
        <p:txBody>
          <a:bodyPr/>
          <a:lstStyle/>
          <a:p>
            <a:pPr eaLnBrk="1" hangingPunct="1"/>
            <a:r>
              <a:rPr lang="en-US" dirty="0" smtClean="0"/>
              <a:t>Synopsis- Code </a:t>
            </a:r>
            <a:r>
              <a:rPr lang="en-US" dirty="0"/>
              <a:t>reused by copying source statements leads to significant maintenance problems. </a:t>
            </a:r>
          </a:p>
          <a:p>
            <a:pPr eaLnBrk="1" hangingPunct="1"/>
            <a:endParaRPr lang="en-US" dirty="0" smtClean="0"/>
          </a:p>
          <a:p>
            <a:pPr eaLnBrk="1" hangingPunct="1"/>
            <a:r>
              <a:rPr lang="en-US" dirty="0" err="1" smtClean="0"/>
              <a:t>Refactored</a:t>
            </a:r>
            <a:r>
              <a:rPr lang="en-US" dirty="0" smtClean="0"/>
              <a:t> Solution- Black </a:t>
            </a:r>
            <a:r>
              <a:rPr lang="en-US" dirty="0"/>
              <a:t>Box reuse (i.e., reuse of interface, typically through composition) reduces maintenance </a:t>
            </a:r>
            <a:r>
              <a:rPr lang="en-US" dirty="0" smtClean="0"/>
              <a:t>issues. </a:t>
            </a:r>
            <a:endParaRPr lang="en-US" dirty="0"/>
          </a:p>
        </p:txBody>
      </p:sp>
      <p:sp>
        <p:nvSpPr>
          <p:cNvPr id="39940" name="Text Box 4"/>
          <p:cNvSpPr txBox="1">
            <a:spLocks noChangeArrowheads="1"/>
          </p:cNvSpPr>
          <p:nvPr/>
        </p:nvSpPr>
        <p:spPr bwMode="auto">
          <a:xfrm>
            <a:off x="2286000" y="6400800"/>
            <a:ext cx="4343400" cy="549275"/>
          </a:xfrm>
          <a:prstGeom prst="rect">
            <a:avLst/>
          </a:prstGeom>
          <a:noFill/>
          <a:ln w="9525">
            <a:noFill/>
            <a:miter lim="800000"/>
            <a:headEnd/>
            <a:tailEnd/>
          </a:ln>
        </p:spPr>
        <p:txBody>
          <a:bodyPr>
            <a:prstTxWarp prst="textNoShape">
              <a:avLst/>
            </a:prstTxWarp>
            <a:spAutoFit/>
          </a:bodyPr>
          <a:lstStyle/>
          <a:p>
            <a:r>
              <a:rPr lang="en-US" sz="1200"/>
              <a:t>Example from: http://www.serve.com/hibc/dev_cat.htm</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defRPr/>
            </a:pPr>
            <a:r>
              <a:rPr lang="en-US" sz="4000" dirty="0" smtClean="0">
                <a:ea typeface="+mj-ea"/>
                <a:cs typeface="+mj-cs"/>
              </a:rPr>
              <a:t>4. What </a:t>
            </a:r>
            <a:r>
              <a:rPr lang="en-US" sz="4000" dirty="0">
                <a:ea typeface="+mj-ea"/>
                <a:cs typeface="+mj-cs"/>
              </a:rPr>
              <a:t>are </a:t>
            </a:r>
            <a:r>
              <a:rPr lang="en-US" sz="4000" dirty="0">
                <a:solidFill>
                  <a:srgbClr val="FF0000"/>
                </a:solidFill>
                <a:ea typeface="+mj-ea"/>
                <a:cs typeface="+mj-cs"/>
              </a:rPr>
              <a:t>Architecture </a:t>
            </a:r>
            <a:r>
              <a:rPr lang="en-US" sz="4000" dirty="0" err="1">
                <a:ea typeface="+mj-ea"/>
                <a:cs typeface="+mj-cs"/>
              </a:rPr>
              <a:t>Antipatterns</a:t>
            </a:r>
            <a:r>
              <a:rPr lang="en-US" sz="4000" dirty="0">
                <a:ea typeface="+mj-ea"/>
                <a:cs typeface="+mj-cs"/>
              </a:rPr>
              <a:t>?</a:t>
            </a:r>
          </a:p>
        </p:txBody>
      </p:sp>
      <p:sp>
        <p:nvSpPr>
          <p:cNvPr id="157699"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Architectural AntiPatterns focus on some common problems and mistakes in the creation, implementation, and management of architecture.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dirty="0" smtClean="0">
                <a:ea typeface="+mj-ea"/>
                <a:cs typeface="+mj-cs"/>
              </a:rPr>
              <a:t>Architectural </a:t>
            </a:r>
            <a:r>
              <a:rPr lang="en-US" dirty="0" err="1" smtClean="0">
                <a:ea typeface="+mj-ea"/>
                <a:cs typeface="+mj-cs"/>
              </a:rPr>
              <a:t>Antipatterns</a:t>
            </a:r>
            <a:r>
              <a:rPr lang="en-US" dirty="0" smtClean="0">
                <a:ea typeface="+mj-ea"/>
                <a:cs typeface="+mj-cs"/>
              </a:rPr>
              <a:t> (1)</a:t>
            </a:r>
            <a:endParaRPr lang="en-US" dirty="0">
              <a:ea typeface="+mj-ea"/>
              <a:cs typeface="+mj-cs"/>
            </a:endParaRPr>
          </a:p>
        </p:txBody>
      </p:sp>
      <p:sp>
        <p:nvSpPr>
          <p:cNvPr id="129027"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dirty="0">
                <a:ea typeface="+mn-ea"/>
                <a:cs typeface="+mn-cs"/>
              </a:rPr>
              <a:t>Architecture by Implication</a:t>
            </a:r>
          </a:p>
          <a:p>
            <a:pPr eaLnBrk="1" hangingPunct="1">
              <a:lnSpc>
                <a:spcPct val="90000"/>
              </a:lnSpc>
              <a:buFont typeface="Wingdings" pitchFamily="1" charset="2"/>
              <a:buChar char="§"/>
              <a:defRPr/>
            </a:pPr>
            <a:r>
              <a:rPr lang="en-US" dirty="0">
                <a:ea typeface="+mn-ea"/>
                <a:cs typeface="+mn-cs"/>
              </a:rPr>
              <a:t>Auto generated Stovepipe</a:t>
            </a:r>
          </a:p>
          <a:p>
            <a:pPr eaLnBrk="1" hangingPunct="1">
              <a:lnSpc>
                <a:spcPct val="90000"/>
              </a:lnSpc>
              <a:buFont typeface="Wingdings" pitchFamily="1" charset="2"/>
              <a:buChar char="§"/>
              <a:defRPr/>
            </a:pPr>
            <a:r>
              <a:rPr lang="en-US" dirty="0">
                <a:ea typeface="+mn-ea"/>
                <a:cs typeface="+mn-cs"/>
              </a:rPr>
              <a:t>Cover Your Assets</a:t>
            </a:r>
          </a:p>
          <a:p>
            <a:pPr eaLnBrk="1" hangingPunct="1">
              <a:lnSpc>
                <a:spcPct val="90000"/>
              </a:lnSpc>
              <a:buFont typeface="Wingdings" pitchFamily="1" charset="2"/>
              <a:buChar char="§"/>
              <a:defRPr/>
            </a:pPr>
            <a:r>
              <a:rPr lang="en-US" dirty="0">
                <a:ea typeface="+mn-ea"/>
                <a:cs typeface="+mn-cs"/>
              </a:rPr>
              <a:t>Design by Committee</a:t>
            </a:r>
          </a:p>
          <a:p>
            <a:pPr eaLnBrk="1" hangingPunct="1">
              <a:lnSpc>
                <a:spcPct val="90000"/>
              </a:lnSpc>
              <a:buFont typeface="Wingdings" pitchFamily="1" charset="2"/>
              <a:buChar char="§"/>
              <a:defRPr/>
            </a:pPr>
            <a:r>
              <a:rPr lang="en-US" dirty="0">
                <a:ea typeface="+mn-ea"/>
                <a:cs typeface="+mn-cs"/>
              </a:rPr>
              <a:t>Intellectual Violence</a:t>
            </a:r>
          </a:p>
          <a:p>
            <a:pPr eaLnBrk="1" hangingPunct="1">
              <a:lnSpc>
                <a:spcPct val="90000"/>
              </a:lnSpc>
              <a:buFont typeface="Wingdings" pitchFamily="1" charset="2"/>
              <a:buChar char="§"/>
              <a:defRPr/>
            </a:pPr>
            <a:r>
              <a:rPr lang="en-US" dirty="0">
                <a:ea typeface="+mn-ea"/>
                <a:cs typeface="+mn-cs"/>
              </a:rPr>
              <a:t>Jumble</a:t>
            </a:r>
          </a:p>
          <a:p>
            <a:pPr eaLnBrk="1" hangingPunct="1">
              <a:lnSpc>
                <a:spcPct val="90000"/>
              </a:lnSpc>
              <a:buFont typeface="Wingdings" pitchFamily="1" charset="2"/>
              <a:buChar char="§"/>
              <a:defRPr/>
            </a:pPr>
            <a:r>
              <a:rPr lang="en-US" dirty="0">
                <a:ea typeface="+mn-ea"/>
                <a:cs typeface="+mn-cs"/>
              </a:rPr>
              <a:t>Reinvent the Wheel</a:t>
            </a:r>
          </a:p>
          <a:p>
            <a:pPr eaLnBrk="1" hangingPunct="1">
              <a:lnSpc>
                <a:spcPct val="90000"/>
              </a:lnSpc>
              <a:buFont typeface="Wingdings" pitchFamily="1" charset="2"/>
              <a:buChar char="§"/>
              <a:defRPr/>
            </a:pPr>
            <a:r>
              <a:rPr lang="en-US" dirty="0">
                <a:ea typeface="+mn-ea"/>
                <a:cs typeface="+mn-cs"/>
              </a:rPr>
              <a:t>Spaghetti Code</a:t>
            </a:r>
          </a:p>
        </p:txBody>
      </p:sp>
      <p:sp>
        <p:nvSpPr>
          <p:cNvPr id="43012" name="Text Box 4"/>
          <p:cNvSpPr txBox="1">
            <a:spLocks noChangeArrowheads="1"/>
          </p:cNvSpPr>
          <p:nvPr/>
        </p:nvSpPr>
        <p:spPr bwMode="auto">
          <a:xfrm>
            <a:off x="2743200" y="6400800"/>
            <a:ext cx="3232150" cy="274638"/>
          </a:xfrm>
          <a:prstGeom prst="rect">
            <a:avLst/>
          </a:prstGeom>
          <a:noFill/>
          <a:ln w="9525">
            <a:noFill/>
            <a:miter lim="800000"/>
            <a:headEnd/>
            <a:tailEnd/>
          </a:ln>
        </p:spPr>
        <p:txBody>
          <a:bodyPr wrap="none">
            <a:prstTxWarp prst="textNoShape">
              <a:avLst/>
            </a:prstTxWarp>
            <a:spAutoFit/>
          </a:bodyPr>
          <a:lstStyle/>
          <a:p>
            <a:r>
              <a:rPr lang="en-US" sz="1200"/>
              <a:t>List from: http://antipatterns.com/dev_cat.htm</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en-US" dirty="0" smtClean="0">
                <a:ea typeface="+mj-ea"/>
                <a:cs typeface="+mj-cs"/>
              </a:rPr>
              <a:t>1. On </a:t>
            </a:r>
            <a:r>
              <a:rPr lang="en-US" dirty="0" smtClean="0">
                <a:solidFill>
                  <a:srgbClr val="FF0000"/>
                </a:solidFill>
                <a:ea typeface="+mj-ea"/>
                <a:cs typeface="+mj-cs"/>
              </a:rPr>
              <a:t>Design </a:t>
            </a:r>
            <a:r>
              <a:rPr lang="en-US" dirty="0" smtClean="0">
                <a:ea typeface="+mj-ea"/>
                <a:cs typeface="+mj-cs"/>
              </a:rPr>
              <a:t>Patterns</a:t>
            </a:r>
            <a:endParaRPr lang="en-US" dirty="0">
              <a:ea typeface="+mj-ea"/>
              <a:cs typeface="+mj-cs"/>
            </a:endParaRPr>
          </a:p>
        </p:txBody>
      </p:sp>
      <p:sp>
        <p:nvSpPr>
          <p:cNvPr id="4" name="Content Placeholder 3"/>
          <p:cNvSpPr>
            <a:spLocks noGrp="1"/>
          </p:cNvSpPr>
          <p:nvPr>
            <p:ph idx="1"/>
          </p:nvPr>
        </p:nvSpPr>
        <p:spPr/>
        <p:txBody>
          <a:bodyPr/>
          <a:lstStyle/>
          <a:p>
            <a:endParaRPr lang="en-US"/>
          </a:p>
        </p:txBody>
      </p:sp>
      <p:pic>
        <p:nvPicPr>
          <p:cNvPr id="5" name="Picture 4" descr="GoF_full_medium"/>
          <p:cNvPicPr>
            <a:picLocks noChangeAspect="1" noChangeArrowheads="1"/>
          </p:cNvPicPr>
          <p:nvPr/>
        </p:nvPicPr>
        <p:blipFill>
          <a:blip r:embed="rId2"/>
          <a:srcRect/>
          <a:stretch>
            <a:fillRect/>
          </a:stretch>
        </p:blipFill>
        <p:spPr bwMode="auto">
          <a:xfrm>
            <a:off x="457200" y="1676400"/>
            <a:ext cx="8229600" cy="441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pPr eaLnBrk="1" hangingPunct="1">
              <a:defRPr/>
            </a:pPr>
            <a:r>
              <a:rPr lang="en-US" dirty="0" smtClean="0">
                <a:ea typeface="+mj-ea"/>
                <a:cs typeface="+mj-cs"/>
              </a:rPr>
              <a:t>Architectural </a:t>
            </a:r>
            <a:r>
              <a:rPr lang="en-US" dirty="0" err="1" smtClean="0">
                <a:ea typeface="+mj-ea"/>
                <a:cs typeface="+mj-cs"/>
              </a:rPr>
              <a:t>Antipatterns</a:t>
            </a:r>
            <a:r>
              <a:rPr lang="en-US" dirty="0" smtClean="0">
                <a:ea typeface="+mj-ea"/>
                <a:cs typeface="+mj-cs"/>
              </a:rPr>
              <a:t> (2)</a:t>
            </a:r>
            <a:endParaRPr lang="en-US" dirty="0">
              <a:ea typeface="+mj-ea"/>
              <a:cs typeface="+mj-cs"/>
            </a:endParaRPr>
          </a:p>
        </p:txBody>
      </p:sp>
      <p:sp>
        <p:nvSpPr>
          <p:cNvPr id="130051" name="Rectangle 3"/>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Stovepipe Enterprise</a:t>
            </a:r>
          </a:p>
          <a:p>
            <a:pPr eaLnBrk="1" hangingPunct="1">
              <a:buFont typeface="Wingdings" pitchFamily="1" charset="2"/>
              <a:buChar char="§"/>
              <a:defRPr/>
            </a:pPr>
            <a:r>
              <a:rPr lang="en-US" dirty="0">
                <a:ea typeface="+mn-ea"/>
                <a:cs typeface="+mn-cs"/>
              </a:rPr>
              <a:t>Stovepipe System</a:t>
            </a:r>
          </a:p>
          <a:p>
            <a:pPr eaLnBrk="1" hangingPunct="1">
              <a:buFont typeface="Wingdings" pitchFamily="1" charset="2"/>
              <a:buChar char="§"/>
              <a:defRPr/>
            </a:pPr>
            <a:r>
              <a:rPr lang="en-US" dirty="0">
                <a:ea typeface="+mn-ea"/>
                <a:cs typeface="+mn-cs"/>
              </a:rPr>
              <a:t>Swiss Army </a:t>
            </a:r>
            <a:r>
              <a:rPr lang="en-US" dirty="0" smtClean="0">
                <a:ea typeface="+mn-ea"/>
                <a:cs typeface="+mn-cs"/>
              </a:rPr>
              <a:t>Knife (see separate page)</a:t>
            </a:r>
          </a:p>
          <a:p>
            <a:pPr eaLnBrk="1" hangingPunct="1">
              <a:buFont typeface="Wingdings" pitchFamily="1" charset="2"/>
              <a:buChar char="§"/>
              <a:defRPr/>
            </a:pPr>
            <a:r>
              <a:rPr lang="en-US" dirty="0">
                <a:ea typeface="+mn-ea"/>
                <a:cs typeface="+mn-cs"/>
              </a:rPr>
              <a:t>The Grand Old Duke of York</a:t>
            </a:r>
          </a:p>
          <a:p>
            <a:pPr eaLnBrk="1" hangingPunct="1">
              <a:buFont typeface="Wingdings" pitchFamily="1" charset="2"/>
              <a:buChar char="§"/>
              <a:defRPr/>
            </a:pPr>
            <a:r>
              <a:rPr lang="en-US" dirty="0">
                <a:ea typeface="+mn-ea"/>
                <a:cs typeface="+mn-cs"/>
              </a:rPr>
              <a:t>Vendor Lock-In</a:t>
            </a:r>
          </a:p>
          <a:p>
            <a:pPr eaLnBrk="1" hangingPunct="1">
              <a:buFont typeface="Wingdings" pitchFamily="1" charset="2"/>
              <a:buChar char="§"/>
              <a:defRPr/>
            </a:pPr>
            <a:r>
              <a:rPr lang="en-US" dirty="0">
                <a:ea typeface="+mn-ea"/>
                <a:cs typeface="+mn-cs"/>
              </a:rPr>
              <a:t>Warm Bodies</a:t>
            </a:r>
          </a:p>
          <a:p>
            <a:pPr eaLnBrk="1" hangingPunct="1">
              <a:buFont typeface="Wingdings" pitchFamily="1" charset="2"/>
              <a:buChar char="§"/>
              <a:defRPr/>
            </a:pPr>
            <a:r>
              <a:rPr lang="en-US" dirty="0">
                <a:ea typeface="+mn-ea"/>
                <a:cs typeface="+mn-cs"/>
              </a:rPr>
              <a:t>Wolf Ticket</a:t>
            </a:r>
          </a:p>
        </p:txBody>
      </p:sp>
      <p:sp>
        <p:nvSpPr>
          <p:cNvPr id="44036" name="Text Box 4"/>
          <p:cNvSpPr txBox="1">
            <a:spLocks noChangeArrowheads="1"/>
          </p:cNvSpPr>
          <p:nvPr/>
        </p:nvSpPr>
        <p:spPr bwMode="auto">
          <a:xfrm>
            <a:off x="1371600" y="6324600"/>
            <a:ext cx="6052183" cy="276999"/>
          </a:xfrm>
          <a:prstGeom prst="rect">
            <a:avLst/>
          </a:prstGeom>
          <a:noFill/>
          <a:ln w="9525">
            <a:noFill/>
            <a:miter lim="800000"/>
            <a:headEnd/>
            <a:tailEnd/>
          </a:ln>
        </p:spPr>
        <p:txBody>
          <a:bodyPr wrap="none">
            <a:prstTxWarp prst="textNoShape">
              <a:avLst/>
            </a:prstTxWarp>
            <a:spAutoFit/>
          </a:bodyPr>
          <a:lstStyle/>
          <a:p>
            <a:r>
              <a:rPr lang="en-US" sz="1200" dirty="0"/>
              <a:t>List from: </a:t>
            </a:r>
            <a:r>
              <a:rPr lang="en-US" sz="1200" dirty="0">
                <a:hlinkClick r:id="rId2"/>
              </a:rPr>
              <a:t>http://antipatterns.com/</a:t>
            </a:r>
            <a:r>
              <a:rPr lang="en-US" sz="1200" dirty="0" smtClean="0">
                <a:hlinkClick r:id="rId2"/>
              </a:rPr>
              <a:t>dev_cat.htm</a:t>
            </a:r>
            <a:r>
              <a:rPr lang="en-US" sz="1200" dirty="0" smtClean="0"/>
              <a:t> or http://</a:t>
            </a:r>
            <a:r>
              <a:rPr lang="en-US" sz="1200" dirty="0" err="1" smtClean="0"/>
              <a:t>sourcemaking.com/antipatterns</a:t>
            </a:r>
            <a:r>
              <a:rPr lang="en-US" sz="1200" dirty="0" smtClean="0"/>
              <a:t>/</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Reinvent the Wheel</a:t>
            </a:r>
          </a:p>
        </p:txBody>
      </p:sp>
      <p:sp>
        <p:nvSpPr>
          <p:cNvPr id="150531" name="Rectangle 3"/>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Synopsis- Legacy system</a:t>
            </a:r>
            <a:r>
              <a:rPr lang="en-US" dirty="0">
                <a:solidFill>
                  <a:srgbClr val="FF0000"/>
                </a:solidFill>
                <a:ea typeface="+mn-ea"/>
                <a:cs typeface="+mn-cs"/>
              </a:rPr>
              <a:t>s</a:t>
            </a:r>
            <a:r>
              <a:rPr lang="en-US" dirty="0">
                <a:ea typeface="+mn-ea"/>
                <a:cs typeface="+mn-cs"/>
              </a:rPr>
              <a:t> with overlapping functionality. Every system built in isolation.</a:t>
            </a:r>
          </a:p>
          <a:p>
            <a:pPr eaLnBrk="1" hangingPunct="1">
              <a:buFont typeface="Wingdings" pitchFamily="1" charset="2"/>
              <a:buChar char="§"/>
              <a:defRPr/>
            </a:pPr>
            <a:endParaRPr lang="en-US" dirty="0">
              <a:ea typeface="+mn-ea"/>
              <a:cs typeface="+mn-cs"/>
            </a:endParaRPr>
          </a:p>
          <a:p>
            <a:pPr eaLnBrk="1" hangingPunct="1">
              <a:buFont typeface="Wingdings" pitchFamily="1" charset="2"/>
              <a:buChar char="§"/>
              <a:defRPr/>
            </a:pPr>
            <a:r>
              <a:rPr lang="en-US" dirty="0" err="1">
                <a:ea typeface="+mn-ea"/>
                <a:cs typeface="+mn-cs"/>
              </a:rPr>
              <a:t>Refactored</a:t>
            </a:r>
            <a:r>
              <a:rPr lang="en-US" dirty="0">
                <a:ea typeface="+mn-ea"/>
                <a:cs typeface="+mn-cs"/>
              </a:rPr>
              <a:t> Solution-  Take advantage of existing, tested, and available systems</a:t>
            </a:r>
          </a:p>
        </p:txBody>
      </p:sp>
      <p:sp>
        <p:nvSpPr>
          <p:cNvPr id="45060" name="Text Box 4"/>
          <p:cNvSpPr txBox="1">
            <a:spLocks noChangeArrowheads="1"/>
          </p:cNvSpPr>
          <p:nvPr/>
        </p:nvSpPr>
        <p:spPr bwMode="auto">
          <a:xfrm>
            <a:off x="2438400" y="6400800"/>
            <a:ext cx="3586163"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http://antipatterns.com/dev_cat.htm</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Vendor Lock in</a:t>
            </a:r>
          </a:p>
        </p:txBody>
      </p:sp>
      <p:sp>
        <p:nvSpPr>
          <p:cNvPr id="152579" name="Rectangle 3"/>
          <p:cNvSpPr>
            <a:spLocks noGrp="1" noChangeArrowheads="1"/>
          </p:cNvSpPr>
          <p:nvPr>
            <p:ph idx="1"/>
          </p:nvPr>
        </p:nvSpPr>
        <p:spPr/>
        <p:txBody>
          <a:bodyPr/>
          <a:lstStyle/>
          <a:p>
            <a:pPr eaLnBrk="1" hangingPunct="1">
              <a:buFont typeface="Wingdings" pitchFamily="1" charset="2"/>
              <a:buChar char="§"/>
              <a:defRPr/>
            </a:pPr>
            <a:r>
              <a:rPr lang="en-US" sz="2800">
                <a:ea typeface="+mn-ea"/>
                <a:cs typeface="+mn-cs"/>
              </a:rPr>
              <a:t>Synopsis- Proprietary, product-dependent architectures do not manage complexity and lead to a loss of control of the architecture and maintenance costs. </a:t>
            </a:r>
          </a:p>
          <a:p>
            <a:pPr eaLnBrk="1" hangingPunct="1">
              <a:buFont typeface="Wingdings" pitchFamily="1" charset="2"/>
              <a:buChar char="§"/>
              <a:defRPr/>
            </a:pPr>
            <a:endParaRPr lang="en-US" sz="2800">
              <a:ea typeface="+mn-ea"/>
              <a:cs typeface="+mn-cs"/>
            </a:endParaRPr>
          </a:p>
          <a:p>
            <a:pPr eaLnBrk="1" hangingPunct="1">
              <a:buFont typeface="Wingdings" pitchFamily="1" charset="2"/>
              <a:buChar char="§"/>
              <a:defRPr/>
            </a:pPr>
            <a:r>
              <a:rPr lang="en-US" sz="2800">
                <a:ea typeface="+mn-ea"/>
                <a:cs typeface="+mn-cs"/>
              </a:rPr>
              <a:t>Refactored Solution- Providing an isolation layer between product-dependent interfaces and the majority of application software enables management of complexity and architecture. </a:t>
            </a:r>
          </a:p>
        </p:txBody>
      </p:sp>
      <p:sp>
        <p:nvSpPr>
          <p:cNvPr id="46084" name="Text Box 4"/>
          <p:cNvSpPr txBox="1">
            <a:spLocks noChangeArrowheads="1"/>
          </p:cNvSpPr>
          <p:nvPr/>
        </p:nvSpPr>
        <p:spPr bwMode="auto">
          <a:xfrm>
            <a:off x="2574925" y="6434138"/>
            <a:ext cx="3586163" cy="274637"/>
          </a:xfrm>
          <a:prstGeom prst="rect">
            <a:avLst/>
          </a:prstGeom>
          <a:noFill/>
          <a:ln w="9525">
            <a:noFill/>
            <a:miter lim="800000"/>
            <a:headEnd/>
            <a:tailEnd/>
          </a:ln>
        </p:spPr>
        <p:txBody>
          <a:bodyPr wrap="none">
            <a:prstTxWarp prst="textNoShape">
              <a:avLst/>
            </a:prstTxWarp>
            <a:spAutoFit/>
          </a:bodyPr>
          <a:lstStyle/>
          <a:p>
            <a:r>
              <a:rPr lang="en-US" sz="1200"/>
              <a:t>Example from: http://antipatterns.com/dev_cat.htm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Stovepipe System</a:t>
            </a:r>
          </a:p>
        </p:txBody>
      </p:sp>
      <p:sp>
        <p:nvSpPr>
          <p:cNvPr id="162819" name="Rectangle 3"/>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Synopsis- Ad hoc integration</a:t>
            </a:r>
            <a:r>
              <a:rPr lang="en-US" dirty="0" smtClean="0">
                <a:ea typeface="+mn-ea"/>
                <a:cs typeface="+mn-cs"/>
              </a:rPr>
              <a:t> and </a:t>
            </a:r>
            <a:r>
              <a:rPr lang="en-US" dirty="0">
                <a:ea typeface="+mn-ea"/>
                <a:cs typeface="+mn-cs"/>
              </a:rPr>
              <a:t>lack of abstraction lead to brittle, un-maintainable architectures </a:t>
            </a:r>
          </a:p>
          <a:p>
            <a:pPr eaLnBrk="1" hangingPunct="1">
              <a:buFont typeface="Wingdings" pitchFamily="1" charset="2"/>
              <a:buChar char="§"/>
              <a:defRPr/>
            </a:pPr>
            <a:endParaRPr lang="en-US" dirty="0">
              <a:ea typeface="+mn-ea"/>
              <a:cs typeface="+mn-cs"/>
            </a:endParaRPr>
          </a:p>
          <a:p>
            <a:pPr eaLnBrk="1" hangingPunct="1">
              <a:buFont typeface="Wingdings" pitchFamily="1" charset="2"/>
              <a:buChar char="§"/>
              <a:defRPr/>
            </a:pPr>
            <a:r>
              <a:rPr lang="en-US" dirty="0" err="1">
                <a:ea typeface="+mn-ea"/>
                <a:cs typeface="+mn-cs"/>
              </a:rPr>
              <a:t>Refactored</a:t>
            </a:r>
            <a:r>
              <a:rPr lang="en-US" dirty="0">
                <a:ea typeface="+mn-ea"/>
                <a:cs typeface="+mn-cs"/>
              </a:rPr>
              <a:t> Solution- Proper use of abstraction, subsystem facades, and metadata leads to adaptable systems. </a:t>
            </a:r>
          </a:p>
        </p:txBody>
      </p:sp>
      <p:sp>
        <p:nvSpPr>
          <p:cNvPr id="48132" name="Text Box 4"/>
          <p:cNvSpPr txBox="1">
            <a:spLocks noChangeArrowheads="1"/>
          </p:cNvSpPr>
          <p:nvPr/>
        </p:nvSpPr>
        <p:spPr bwMode="auto">
          <a:xfrm>
            <a:off x="2438400" y="6248400"/>
            <a:ext cx="3722688"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http://antipatterns.com/mgmt_cat.htm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fontScale="90000"/>
          </a:bodyPr>
          <a:lstStyle/>
          <a:p>
            <a:pPr eaLnBrk="1" hangingPunct="1">
              <a:defRPr/>
            </a:pPr>
            <a:r>
              <a:rPr lang="en-US" sz="4000" dirty="0" smtClean="0">
                <a:ea typeface="+mj-ea"/>
                <a:cs typeface="+mj-cs"/>
              </a:rPr>
              <a:t>5. What </a:t>
            </a:r>
            <a:r>
              <a:rPr lang="en-US" sz="4000" dirty="0">
                <a:ea typeface="+mj-ea"/>
                <a:cs typeface="+mj-cs"/>
              </a:rPr>
              <a:t>are </a:t>
            </a:r>
            <a:r>
              <a:rPr lang="en-US" sz="4000" dirty="0">
                <a:solidFill>
                  <a:srgbClr val="FF0000"/>
                </a:solidFill>
                <a:ea typeface="+mj-ea"/>
                <a:cs typeface="+mj-cs"/>
              </a:rPr>
              <a:t>Management </a:t>
            </a:r>
            <a:r>
              <a:rPr lang="en-US" sz="4000" dirty="0" err="1">
                <a:ea typeface="+mj-ea"/>
                <a:cs typeface="+mj-cs"/>
              </a:rPr>
              <a:t>Antipatterns</a:t>
            </a:r>
            <a:r>
              <a:rPr lang="en-US" sz="4000" dirty="0">
                <a:ea typeface="+mj-ea"/>
                <a:cs typeface="+mj-cs"/>
              </a:rPr>
              <a:t>?</a:t>
            </a:r>
          </a:p>
        </p:txBody>
      </p:sp>
      <p:sp>
        <p:nvSpPr>
          <p:cNvPr id="136195"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Areas where human communication can be destructive to the software process</a:t>
            </a:r>
          </a:p>
          <a:p>
            <a:pPr eaLnBrk="1" hangingPunct="1">
              <a:buFont typeface="Wingdings" pitchFamily="1" charset="2"/>
              <a:buChar char="§"/>
              <a:defRPr/>
            </a:pPr>
            <a:r>
              <a:rPr lang="en-US">
                <a:ea typeface="+mn-ea"/>
                <a:cs typeface="+mn-cs"/>
              </a:rPr>
              <a:t>The purpose of management AntiPatterns is to develop awareness that enables you to increase your success.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sz="4000" dirty="0" smtClean="0">
                <a:ea typeface="+mj-ea"/>
                <a:cs typeface="+mj-cs"/>
              </a:rPr>
              <a:t>Management </a:t>
            </a:r>
            <a:r>
              <a:rPr lang="en-US" sz="4000" dirty="0" err="1" smtClean="0">
                <a:ea typeface="+mj-ea"/>
                <a:cs typeface="+mj-cs"/>
              </a:rPr>
              <a:t>Antipatterns</a:t>
            </a:r>
            <a:r>
              <a:rPr lang="en-US" sz="4000" dirty="0" smtClean="0">
                <a:ea typeface="+mj-ea"/>
                <a:cs typeface="+mj-cs"/>
              </a:rPr>
              <a:t> (1)</a:t>
            </a:r>
            <a:endParaRPr lang="en-US" sz="4000" dirty="0">
              <a:ea typeface="+mj-ea"/>
              <a:cs typeface="+mj-cs"/>
            </a:endParaRPr>
          </a:p>
        </p:txBody>
      </p:sp>
      <p:sp>
        <p:nvSpPr>
          <p:cNvPr id="131075"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Analysis Paralysis</a:t>
            </a:r>
          </a:p>
          <a:p>
            <a:pPr eaLnBrk="1" hangingPunct="1">
              <a:buFont typeface="Wingdings" pitchFamily="1" charset="2"/>
              <a:buChar char="§"/>
              <a:defRPr/>
            </a:pPr>
            <a:r>
              <a:rPr lang="en-US">
                <a:ea typeface="+mn-ea"/>
                <a:cs typeface="+mn-cs"/>
              </a:rPr>
              <a:t>Blowhard Jamboree</a:t>
            </a:r>
          </a:p>
          <a:p>
            <a:pPr eaLnBrk="1" hangingPunct="1">
              <a:buFont typeface="Wingdings" pitchFamily="1" charset="2"/>
              <a:buChar char="§"/>
              <a:defRPr/>
            </a:pPr>
            <a:r>
              <a:rPr lang="en-US">
                <a:ea typeface="+mn-ea"/>
                <a:cs typeface="+mn-cs"/>
              </a:rPr>
              <a:t>Corncob</a:t>
            </a:r>
          </a:p>
          <a:p>
            <a:pPr eaLnBrk="1" hangingPunct="1">
              <a:buFont typeface="Wingdings" pitchFamily="1" charset="2"/>
              <a:buChar char="§"/>
              <a:defRPr/>
            </a:pPr>
            <a:r>
              <a:rPr lang="en-US">
                <a:ea typeface="+mn-ea"/>
                <a:cs typeface="+mn-cs"/>
              </a:rPr>
              <a:t>Death By Planning</a:t>
            </a:r>
          </a:p>
          <a:p>
            <a:pPr eaLnBrk="1" hangingPunct="1">
              <a:buFont typeface="Wingdings" pitchFamily="1" charset="2"/>
              <a:buChar char="§"/>
              <a:defRPr/>
            </a:pPr>
            <a:r>
              <a:rPr lang="en-US">
                <a:ea typeface="+mn-ea"/>
                <a:cs typeface="+mn-cs"/>
              </a:rPr>
              <a:t>Email is dangerous</a:t>
            </a:r>
          </a:p>
          <a:p>
            <a:pPr eaLnBrk="1" hangingPunct="1">
              <a:buFont typeface="Wingdings" pitchFamily="1" charset="2"/>
              <a:buChar char="§"/>
              <a:defRPr/>
            </a:pPr>
            <a:r>
              <a:rPr lang="en-US">
                <a:ea typeface="+mn-ea"/>
                <a:cs typeface="+mn-cs"/>
              </a:rPr>
              <a:t>Fear of Success</a:t>
            </a:r>
          </a:p>
          <a:p>
            <a:pPr eaLnBrk="1" hangingPunct="1">
              <a:buFont typeface="Wingdings" pitchFamily="1" charset="2"/>
              <a:buChar char="§"/>
              <a:defRPr/>
            </a:pPr>
            <a:r>
              <a:rPr lang="en-US">
                <a:ea typeface="+mn-ea"/>
                <a:cs typeface="+mn-cs"/>
              </a:rPr>
              <a:t>Irrational management</a:t>
            </a:r>
          </a:p>
        </p:txBody>
      </p:sp>
      <p:sp>
        <p:nvSpPr>
          <p:cNvPr id="51204" name="Text Box 4"/>
          <p:cNvSpPr txBox="1">
            <a:spLocks noChangeArrowheads="1"/>
          </p:cNvSpPr>
          <p:nvPr/>
        </p:nvSpPr>
        <p:spPr bwMode="auto">
          <a:xfrm>
            <a:off x="2743200" y="6248400"/>
            <a:ext cx="3368675" cy="274638"/>
          </a:xfrm>
          <a:prstGeom prst="rect">
            <a:avLst/>
          </a:prstGeom>
          <a:noFill/>
          <a:ln w="9525">
            <a:noFill/>
            <a:miter lim="800000"/>
            <a:headEnd/>
            <a:tailEnd/>
          </a:ln>
        </p:spPr>
        <p:txBody>
          <a:bodyPr wrap="none">
            <a:prstTxWarp prst="textNoShape">
              <a:avLst/>
            </a:prstTxWarp>
            <a:spAutoFit/>
          </a:bodyPr>
          <a:lstStyle/>
          <a:p>
            <a:r>
              <a:rPr lang="en-US" sz="1200"/>
              <a:t>List from: http://antipatterns.com/mgmt_cat.htm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pPr eaLnBrk="1" hangingPunct="1">
              <a:defRPr/>
            </a:pPr>
            <a:r>
              <a:rPr lang="en-US" sz="4000" dirty="0" smtClean="0">
                <a:ea typeface="+mj-ea"/>
                <a:cs typeface="+mj-cs"/>
              </a:rPr>
              <a:t>Management </a:t>
            </a:r>
            <a:r>
              <a:rPr lang="en-US" sz="4000" dirty="0" err="1" smtClean="0">
                <a:ea typeface="+mj-ea"/>
                <a:cs typeface="+mj-cs"/>
              </a:rPr>
              <a:t>Antipatterns</a:t>
            </a:r>
            <a:r>
              <a:rPr lang="en-US" sz="4000" dirty="0" smtClean="0">
                <a:ea typeface="+mj-ea"/>
                <a:cs typeface="+mj-cs"/>
              </a:rPr>
              <a:t> (2)</a:t>
            </a:r>
            <a:endParaRPr lang="en-US" sz="4000" dirty="0">
              <a:ea typeface="+mj-ea"/>
              <a:cs typeface="+mj-cs"/>
            </a:endParaRPr>
          </a:p>
        </p:txBody>
      </p:sp>
      <p:sp>
        <p:nvSpPr>
          <p:cNvPr id="132099"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Project Mis-Management</a:t>
            </a:r>
          </a:p>
          <a:p>
            <a:pPr eaLnBrk="1" hangingPunct="1">
              <a:buFont typeface="Wingdings" pitchFamily="1" charset="2"/>
              <a:buChar char="§"/>
              <a:defRPr/>
            </a:pPr>
            <a:r>
              <a:rPr lang="en-US">
                <a:ea typeface="+mn-ea"/>
                <a:cs typeface="+mn-cs"/>
              </a:rPr>
              <a:t>Smoke and Mirrors</a:t>
            </a:r>
          </a:p>
          <a:p>
            <a:pPr eaLnBrk="1" hangingPunct="1">
              <a:buFont typeface="Wingdings" pitchFamily="1" charset="2"/>
              <a:buChar char="§"/>
              <a:defRPr/>
            </a:pPr>
            <a:r>
              <a:rPr lang="en-US">
                <a:ea typeface="+mn-ea"/>
                <a:cs typeface="+mn-cs"/>
              </a:rPr>
              <a:t>The Feud</a:t>
            </a:r>
          </a:p>
          <a:p>
            <a:pPr eaLnBrk="1" hangingPunct="1">
              <a:buFont typeface="Wingdings" pitchFamily="1" charset="2"/>
              <a:buChar char="§"/>
              <a:defRPr/>
            </a:pPr>
            <a:r>
              <a:rPr lang="en-US">
                <a:ea typeface="+mn-ea"/>
                <a:cs typeface="+mn-cs"/>
              </a:rPr>
              <a:t>Throw it over the Wall</a:t>
            </a:r>
          </a:p>
          <a:p>
            <a:pPr eaLnBrk="1" hangingPunct="1">
              <a:buFont typeface="Wingdings" pitchFamily="1" charset="2"/>
              <a:buChar char="§"/>
              <a:defRPr/>
            </a:pPr>
            <a:r>
              <a:rPr lang="en-US">
                <a:ea typeface="+mn-ea"/>
                <a:cs typeface="+mn-cs"/>
              </a:rPr>
              <a:t>Viewgraph Engineering</a:t>
            </a:r>
          </a:p>
        </p:txBody>
      </p:sp>
      <p:sp>
        <p:nvSpPr>
          <p:cNvPr id="52228" name="Text Box 4"/>
          <p:cNvSpPr txBox="1">
            <a:spLocks noChangeArrowheads="1"/>
          </p:cNvSpPr>
          <p:nvPr/>
        </p:nvSpPr>
        <p:spPr bwMode="auto">
          <a:xfrm>
            <a:off x="2819400" y="6172200"/>
            <a:ext cx="3368675" cy="274638"/>
          </a:xfrm>
          <a:prstGeom prst="rect">
            <a:avLst/>
          </a:prstGeom>
          <a:noFill/>
          <a:ln w="9525">
            <a:noFill/>
            <a:miter lim="800000"/>
            <a:headEnd/>
            <a:tailEnd/>
          </a:ln>
        </p:spPr>
        <p:txBody>
          <a:bodyPr wrap="none">
            <a:prstTxWarp prst="textNoShape">
              <a:avLst/>
            </a:prstTxWarp>
            <a:spAutoFit/>
          </a:bodyPr>
          <a:lstStyle/>
          <a:p>
            <a:r>
              <a:rPr lang="en-US" sz="1200"/>
              <a:t>List from: http://antipatterns.com/mgmt_cat.htm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Analysis Paralysis </a:t>
            </a:r>
          </a:p>
        </p:txBody>
      </p:sp>
      <p:sp>
        <p:nvSpPr>
          <p:cNvPr id="153603"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Synopsis- Striving for perfection and completeness in the analysis phase leads to project gridlock. </a:t>
            </a:r>
          </a:p>
          <a:p>
            <a:pPr eaLnBrk="1" hangingPunct="1">
              <a:buFont typeface="Wingdings" pitchFamily="1" charset="2"/>
              <a:buChar char="§"/>
              <a:defRPr/>
            </a:pPr>
            <a:endParaRPr lang="en-US">
              <a:ea typeface="+mn-ea"/>
              <a:cs typeface="+mn-cs"/>
            </a:endParaRPr>
          </a:p>
          <a:p>
            <a:pPr eaLnBrk="1" hangingPunct="1">
              <a:buFont typeface="Wingdings" pitchFamily="1" charset="2"/>
              <a:buChar char="§"/>
              <a:defRPr/>
            </a:pPr>
            <a:r>
              <a:rPr lang="en-US">
                <a:ea typeface="+mn-ea"/>
                <a:cs typeface="+mn-cs"/>
              </a:rPr>
              <a:t>Refactored Solution- Use an Incremental, iterative development processes. Defer the detailed analysis until the knowledge is available. </a:t>
            </a:r>
          </a:p>
        </p:txBody>
      </p:sp>
      <p:sp>
        <p:nvSpPr>
          <p:cNvPr id="53252" name="Text Box 4"/>
          <p:cNvSpPr txBox="1">
            <a:spLocks noChangeArrowheads="1"/>
          </p:cNvSpPr>
          <p:nvPr/>
        </p:nvSpPr>
        <p:spPr bwMode="auto">
          <a:xfrm>
            <a:off x="2667000" y="6324600"/>
            <a:ext cx="3722688"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http://antipatterns.com/mgmt_cat.htm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Corncob</a:t>
            </a:r>
            <a:r>
              <a:rPr lang="en-US" sz="4000">
                <a:effectLst/>
                <a:ea typeface="+mj-ea"/>
                <a:cs typeface="+mj-cs"/>
              </a:rPr>
              <a:t> </a:t>
            </a:r>
          </a:p>
        </p:txBody>
      </p:sp>
      <p:sp>
        <p:nvSpPr>
          <p:cNvPr id="154627" name="Rectangle 3"/>
          <p:cNvSpPr>
            <a:spLocks noGrp="1" noChangeArrowheads="1"/>
          </p:cNvSpPr>
          <p:nvPr>
            <p:ph idx="1"/>
          </p:nvPr>
        </p:nvSpPr>
        <p:spPr/>
        <p:txBody>
          <a:bodyPr/>
          <a:lstStyle/>
          <a:p>
            <a:pPr eaLnBrk="1" hangingPunct="1">
              <a:buFont typeface="Wingdings" pitchFamily="1" charset="2"/>
              <a:buChar char="§"/>
              <a:defRPr/>
            </a:pPr>
            <a:r>
              <a:rPr lang="en-US" dirty="0">
                <a:ea typeface="+mn-ea"/>
                <a:cs typeface="+mn-cs"/>
              </a:rPr>
              <a:t>Synopsis- Frequently, difficult people obstruct and divert the software development process. </a:t>
            </a:r>
          </a:p>
          <a:p>
            <a:pPr eaLnBrk="1" hangingPunct="1">
              <a:buFont typeface="Wingdings" pitchFamily="1" charset="2"/>
              <a:buChar char="§"/>
              <a:defRPr/>
            </a:pPr>
            <a:endParaRPr lang="en-US" dirty="0">
              <a:ea typeface="+mn-ea"/>
              <a:cs typeface="+mn-cs"/>
            </a:endParaRPr>
          </a:p>
          <a:p>
            <a:pPr eaLnBrk="1" hangingPunct="1">
              <a:buFont typeface="Wingdings" pitchFamily="1" charset="2"/>
              <a:buChar char="§"/>
              <a:defRPr/>
            </a:pPr>
            <a:r>
              <a:rPr lang="en-US" dirty="0" err="1">
                <a:ea typeface="+mn-ea"/>
                <a:cs typeface="+mn-cs"/>
              </a:rPr>
              <a:t>Refactored</a:t>
            </a:r>
            <a:r>
              <a:rPr lang="en-US" dirty="0">
                <a:ea typeface="+mn-ea"/>
                <a:cs typeface="+mn-cs"/>
              </a:rPr>
              <a:t> Solution- Address agendas of the individual through various tactical, operational, and strategic organizational actions.</a:t>
            </a:r>
            <a:r>
              <a:rPr lang="en-US" dirty="0" smtClean="0">
                <a:ea typeface="+mn-ea"/>
                <a:cs typeface="+mn-cs"/>
              </a:rPr>
              <a:t> That is, the team must be more important!</a:t>
            </a:r>
            <a:endParaRPr lang="en-US" dirty="0">
              <a:ea typeface="+mn-ea"/>
              <a:cs typeface="+mn-cs"/>
            </a:endParaRPr>
          </a:p>
        </p:txBody>
      </p:sp>
      <p:sp>
        <p:nvSpPr>
          <p:cNvPr id="54276" name="Text Box 4"/>
          <p:cNvSpPr txBox="1">
            <a:spLocks noChangeArrowheads="1"/>
          </p:cNvSpPr>
          <p:nvPr/>
        </p:nvSpPr>
        <p:spPr bwMode="auto">
          <a:xfrm>
            <a:off x="2438400" y="6248400"/>
            <a:ext cx="3722688"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http://antipatterns.com/mgmt_cat.htm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Fear of Success</a:t>
            </a:r>
          </a:p>
        </p:txBody>
      </p:sp>
      <p:sp>
        <p:nvSpPr>
          <p:cNvPr id="163843"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Synopsis- People (software developers included) do crazy things when a project is near successful completion. </a:t>
            </a:r>
          </a:p>
          <a:p>
            <a:pPr eaLnBrk="1" hangingPunct="1">
              <a:buFont typeface="Wingdings" pitchFamily="1" charset="2"/>
              <a:buChar char="§"/>
              <a:defRPr/>
            </a:pPr>
            <a:endParaRPr lang="en-US">
              <a:ea typeface="+mn-ea"/>
              <a:cs typeface="+mn-cs"/>
            </a:endParaRPr>
          </a:p>
          <a:p>
            <a:pPr eaLnBrk="1" hangingPunct="1">
              <a:buFont typeface="Wingdings" pitchFamily="1" charset="2"/>
              <a:buChar char="§"/>
              <a:defRPr/>
            </a:pPr>
            <a:r>
              <a:rPr lang="en-US">
                <a:ea typeface="+mn-ea"/>
                <a:cs typeface="+mn-cs"/>
              </a:rPr>
              <a:t>Refactored Solution- When project completion is close-at-hand, a clear declaration of success is important for the project environment. </a:t>
            </a:r>
          </a:p>
        </p:txBody>
      </p:sp>
      <p:sp>
        <p:nvSpPr>
          <p:cNvPr id="55300" name="Text Box 4"/>
          <p:cNvSpPr txBox="1">
            <a:spLocks noChangeArrowheads="1"/>
          </p:cNvSpPr>
          <p:nvPr/>
        </p:nvSpPr>
        <p:spPr bwMode="auto">
          <a:xfrm>
            <a:off x="2438400" y="6248400"/>
            <a:ext cx="3722688"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http://antipatterns.com/mgmt_cat.htm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dirty="0" smtClean="0">
                <a:ea typeface="+mj-ea"/>
                <a:cs typeface="+mj-cs"/>
              </a:rPr>
              <a:t>The Pattern Zoo (pp.604-5)</a:t>
            </a:r>
            <a:endParaRPr lang="en-US" dirty="0">
              <a:ea typeface="+mj-ea"/>
              <a:cs typeface="+mj-cs"/>
            </a:endParaRPr>
          </a:p>
        </p:txBody>
      </p:sp>
      <p:sp>
        <p:nvSpPr>
          <p:cNvPr id="115715" name="Rectangle 3"/>
          <p:cNvSpPr>
            <a:spLocks noGrp="1" noChangeArrowheads="1"/>
          </p:cNvSpPr>
          <p:nvPr>
            <p:ph idx="1"/>
          </p:nvPr>
        </p:nvSpPr>
        <p:spPr/>
        <p:txBody>
          <a:bodyPr>
            <a:normAutofit lnSpcReduction="10000"/>
          </a:bodyPr>
          <a:lstStyle/>
          <a:p>
            <a:pPr eaLnBrk="1" hangingPunct="1"/>
            <a:r>
              <a:rPr lang="en-US" dirty="0" smtClean="0"/>
              <a:t>23 Gamma Patterns</a:t>
            </a:r>
          </a:p>
          <a:p>
            <a:pPr eaLnBrk="1" hangingPunct="1"/>
            <a:r>
              <a:rPr lang="en-US" dirty="0" smtClean="0"/>
              <a:t>17 </a:t>
            </a:r>
            <a:r>
              <a:rPr lang="en-US" dirty="0" err="1" smtClean="0"/>
              <a:t>Buschmann</a:t>
            </a:r>
            <a:r>
              <a:rPr lang="en-US" dirty="0" smtClean="0"/>
              <a:t> Architectural Patterns</a:t>
            </a:r>
          </a:p>
          <a:p>
            <a:pPr eaLnBrk="1" hangingPunct="1"/>
            <a:r>
              <a:rPr lang="en-US" dirty="0" smtClean="0"/>
              <a:t>72 Analysis Patterns (Fowler)</a:t>
            </a:r>
          </a:p>
          <a:p>
            <a:pPr eaLnBrk="1" hangingPunct="1"/>
            <a:r>
              <a:rPr lang="en-US" dirty="0" smtClean="0"/>
              <a:t>38 CORBA Design Patterns</a:t>
            </a:r>
          </a:p>
          <a:p>
            <a:pPr eaLnBrk="1" hangingPunct="1"/>
            <a:r>
              <a:rPr lang="en-US" dirty="0" smtClean="0"/>
              <a:t>42 </a:t>
            </a:r>
            <a:r>
              <a:rPr lang="en-US" u="sng" dirty="0" err="1" smtClean="0"/>
              <a:t>Antipatterns</a:t>
            </a:r>
            <a:endParaRPr lang="en-US" u="sng" dirty="0" smtClean="0"/>
          </a:p>
          <a:p>
            <a:pPr eaLnBrk="1" hangingPunct="1"/>
            <a:r>
              <a:rPr lang="en-US" dirty="0" smtClean="0"/>
              <a:t>And more (e.g., for testing, UI, RT, process, etc.): e.g., top 5 Anti for Continuous Delivery!</a:t>
            </a:r>
          </a:p>
          <a:p>
            <a:pPr eaLnBrk="1" hangingPunct="1"/>
            <a:r>
              <a:rPr lang="en-US" dirty="0" smtClean="0"/>
              <a:t>And now: elemental patterns (see Appendix 1)</a:t>
            </a:r>
          </a:p>
        </p:txBody>
      </p:sp>
      <p:sp>
        <p:nvSpPr>
          <p:cNvPr id="19460" name="Text Box 4"/>
          <p:cNvSpPr txBox="1">
            <a:spLocks noChangeArrowheads="1"/>
          </p:cNvSpPr>
          <p:nvPr/>
        </p:nvSpPr>
        <p:spPr bwMode="auto">
          <a:xfrm>
            <a:off x="2133600" y="6096000"/>
            <a:ext cx="4329113" cy="274638"/>
          </a:xfrm>
          <a:prstGeom prst="rect">
            <a:avLst/>
          </a:prstGeom>
          <a:noFill/>
          <a:ln w="9525">
            <a:noFill/>
            <a:miter lim="800000"/>
            <a:headEnd/>
            <a:tailEnd/>
          </a:ln>
        </p:spPr>
        <p:txBody>
          <a:bodyPr wrap="none">
            <a:prstTxWarp prst="textNoShape">
              <a:avLst/>
            </a:prstTxWarp>
            <a:spAutoFit/>
          </a:bodyPr>
          <a:lstStyle/>
          <a:p>
            <a:r>
              <a:rPr lang="en-US" sz="1200"/>
              <a:t>Statistics from: http://www.serve.com/hibc/briefing/sld043.htm</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fontScale="90000"/>
          </a:bodyPr>
          <a:lstStyle/>
          <a:p>
            <a:pPr eaLnBrk="1" hangingPunct="1">
              <a:defRPr/>
            </a:pPr>
            <a:r>
              <a:rPr lang="en-US" sz="4000">
                <a:ea typeface="+mj-ea"/>
                <a:cs typeface="+mj-cs"/>
              </a:rPr>
              <a:t>A Few Examples:</a:t>
            </a:r>
            <a:br>
              <a:rPr lang="en-US" sz="4000">
                <a:ea typeface="+mj-ea"/>
                <a:cs typeface="+mj-cs"/>
              </a:rPr>
            </a:br>
            <a:r>
              <a:rPr lang="en-US" sz="4000">
                <a:ea typeface="+mj-ea"/>
                <a:cs typeface="+mj-cs"/>
              </a:rPr>
              <a:t>Smoke and Mirrors</a:t>
            </a:r>
          </a:p>
        </p:txBody>
      </p:sp>
      <p:sp>
        <p:nvSpPr>
          <p:cNvPr id="164867"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dirty="0">
                <a:ea typeface="+mn-ea"/>
                <a:cs typeface="+mn-cs"/>
              </a:rPr>
              <a:t>Synopsis- End-users mistakenly assume that a brittle demonstration is a capability that is ready for operational use. </a:t>
            </a:r>
          </a:p>
          <a:p>
            <a:pPr eaLnBrk="1" hangingPunct="1">
              <a:lnSpc>
                <a:spcPct val="90000"/>
              </a:lnSpc>
              <a:buFont typeface="Wingdings" pitchFamily="1" charset="2"/>
              <a:buChar char="§"/>
              <a:defRPr/>
            </a:pPr>
            <a:endParaRPr lang="en-US" dirty="0">
              <a:ea typeface="+mn-ea"/>
              <a:cs typeface="+mn-cs"/>
            </a:endParaRPr>
          </a:p>
          <a:p>
            <a:pPr eaLnBrk="1" hangingPunct="1">
              <a:lnSpc>
                <a:spcPct val="90000"/>
              </a:lnSpc>
              <a:buFont typeface="Wingdings" pitchFamily="1" charset="2"/>
              <a:buChar char="§"/>
              <a:defRPr/>
            </a:pPr>
            <a:r>
              <a:rPr lang="en-US" dirty="0" err="1">
                <a:ea typeface="+mn-ea"/>
                <a:cs typeface="+mn-cs"/>
              </a:rPr>
              <a:t>Refactored</a:t>
            </a:r>
            <a:r>
              <a:rPr lang="en-US" dirty="0">
                <a:ea typeface="+mn-ea"/>
                <a:cs typeface="+mn-cs"/>
              </a:rPr>
              <a:t> Solution- Practice of proper </a:t>
            </a:r>
            <a:r>
              <a:rPr lang="en-US" dirty="0">
                <a:solidFill>
                  <a:srgbClr val="FF0000"/>
                </a:solidFill>
                <a:ea typeface="+mn-ea"/>
                <a:cs typeface="+mn-cs"/>
              </a:rPr>
              <a:t>ethics </a:t>
            </a:r>
            <a:r>
              <a:rPr lang="en-US" dirty="0">
                <a:ea typeface="+mn-ea"/>
                <a:cs typeface="+mn-cs"/>
              </a:rPr>
              <a:t>is important to manage expectations, risk, liabilities, and consequences in computing sales and marketing situations. </a:t>
            </a:r>
          </a:p>
        </p:txBody>
      </p:sp>
      <p:sp>
        <p:nvSpPr>
          <p:cNvPr id="56324" name="Text Box 4"/>
          <p:cNvSpPr txBox="1">
            <a:spLocks noChangeArrowheads="1"/>
          </p:cNvSpPr>
          <p:nvPr/>
        </p:nvSpPr>
        <p:spPr bwMode="auto">
          <a:xfrm>
            <a:off x="2438400" y="6248400"/>
            <a:ext cx="3722688" cy="274638"/>
          </a:xfrm>
          <a:prstGeom prst="rect">
            <a:avLst/>
          </a:prstGeom>
          <a:noFill/>
          <a:ln w="9525">
            <a:noFill/>
            <a:miter lim="800000"/>
            <a:headEnd/>
            <a:tailEnd/>
          </a:ln>
        </p:spPr>
        <p:txBody>
          <a:bodyPr wrap="none">
            <a:prstTxWarp prst="textNoShape">
              <a:avLst/>
            </a:prstTxWarp>
            <a:spAutoFit/>
          </a:bodyPr>
          <a:lstStyle/>
          <a:p>
            <a:r>
              <a:rPr lang="en-US" sz="1200"/>
              <a:t>Example from: http://antipatterns.com/mgmt_cat.htm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381000"/>
            <a:ext cx="8307388" cy="1250950"/>
          </a:xfrm>
        </p:spPr>
        <p:txBody>
          <a:bodyPr>
            <a:normAutofit fontScale="90000"/>
          </a:bodyPr>
          <a:lstStyle/>
          <a:p>
            <a:pPr eaLnBrk="1" hangingPunct="1">
              <a:defRPr/>
            </a:pPr>
            <a:r>
              <a:rPr lang="en-US" sz="4000" dirty="0" smtClean="0">
                <a:ea typeface="+mj-ea"/>
                <a:cs typeface="+mj-cs"/>
              </a:rPr>
              <a:t>Architectural or Management?</a:t>
            </a:r>
            <a:br>
              <a:rPr lang="en-US" sz="4000" dirty="0" smtClean="0">
                <a:ea typeface="+mj-ea"/>
                <a:cs typeface="+mj-cs"/>
              </a:rPr>
            </a:br>
            <a:r>
              <a:rPr lang="en-US" sz="4000" dirty="0">
                <a:ea typeface="+mj-ea"/>
                <a:cs typeface="+mj-cs"/>
              </a:rPr>
              <a:t>Cover Your Assets</a:t>
            </a:r>
            <a:br>
              <a:rPr lang="en-US" sz="4000" dirty="0">
                <a:ea typeface="+mj-ea"/>
                <a:cs typeface="+mj-cs"/>
              </a:rPr>
            </a:br>
            <a:endParaRPr lang="en-US" sz="4000" dirty="0">
              <a:ea typeface="+mj-ea"/>
              <a:cs typeface="+mj-cs"/>
            </a:endParaRPr>
          </a:p>
        </p:txBody>
      </p:sp>
      <p:sp>
        <p:nvSpPr>
          <p:cNvPr id="161795" name="Rectangle 3"/>
          <p:cNvSpPr>
            <a:spLocks noGrp="1" noChangeArrowheads="1"/>
          </p:cNvSpPr>
          <p:nvPr>
            <p:ph idx="1"/>
          </p:nvPr>
        </p:nvSpPr>
        <p:spPr/>
        <p:txBody>
          <a:bodyPr/>
          <a:lstStyle/>
          <a:p>
            <a:pPr eaLnBrk="1" hangingPunct="1">
              <a:buFont typeface="Wingdings" pitchFamily="1" charset="2"/>
              <a:buChar char="§"/>
              <a:defRPr/>
            </a:pPr>
            <a:r>
              <a:rPr lang="en-US">
                <a:ea typeface="+mn-ea"/>
                <a:cs typeface="+mn-cs"/>
              </a:rPr>
              <a:t>Synopsis- Document driven software processes often employ authors who list alternatives instead of making decisions. </a:t>
            </a:r>
          </a:p>
          <a:p>
            <a:pPr eaLnBrk="1" hangingPunct="1">
              <a:buFont typeface="Wingdings" pitchFamily="1" charset="2"/>
              <a:buNone/>
              <a:defRPr/>
            </a:pPr>
            <a:endParaRPr lang="en-US">
              <a:ea typeface="+mn-ea"/>
              <a:cs typeface="+mn-cs"/>
            </a:endParaRPr>
          </a:p>
          <a:p>
            <a:pPr eaLnBrk="1" hangingPunct="1">
              <a:buFont typeface="Wingdings" pitchFamily="1" charset="2"/>
              <a:buChar char="§"/>
              <a:defRPr/>
            </a:pPr>
            <a:r>
              <a:rPr lang="en-US">
                <a:ea typeface="+mn-ea"/>
                <a:cs typeface="+mn-cs"/>
              </a:rPr>
              <a:t>Refactored Solution-Establish clear purposes and guidelines for documentation tasks; inspect the results for the value of documented decisions. </a:t>
            </a:r>
          </a:p>
        </p:txBody>
      </p:sp>
      <p:sp>
        <p:nvSpPr>
          <p:cNvPr id="47108" name="Text Box 4"/>
          <p:cNvSpPr txBox="1">
            <a:spLocks noChangeArrowheads="1"/>
          </p:cNvSpPr>
          <p:nvPr/>
        </p:nvSpPr>
        <p:spPr bwMode="auto">
          <a:xfrm>
            <a:off x="2574925" y="6434138"/>
            <a:ext cx="3586163" cy="274637"/>
          </a:xfrm>
          <a:prstGeom prst="rect">
            <a:avLst/>
          </a:prstGeom>
          <a:noFill/>
          <a:ln w="9525">
            <a:noFill/>
            <a:miter lim="800000"/>
            <a:headEnd/>
            <a:tailEnd/>
          </a:ln>
        </p:spPr>
        <p:txBody>
          <a:bodyPr wrap="none">
            <a:prstTxWarp prst="textNoShape">
              <a:avLst/>
            </a:prstTxWarp>
            <a:spAutoFit/>
          </a:bodyPr>
          <a:lstStyle/>
          <a:p>
            <a:r>
              <a:rPr lang="en-US" sz="1200"/>
              <a:t>Example from: http://antipatterns.com/dev_cat.htm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buNone/>
            </a:pPr>
            <a:r>
              <a:rPr lang="en-US" sz="4800" dirty="0" smtClean="0"/>
              <a:t>Appendix 1</a:t>
            </a:r>
          </a:p>
          <a:p>
            <a:pPr algn="ctr">
              <a:buNone/>
            </a:pPr>
            <a:r>
              <a:rPr lang="en-US" sz="4800" dirty="0" smtClean="0"/>
              <a:t>Elemental Patterns?</a:t>
            </a:r>
            <a:endParaRPr lang="en-US" sz="4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dirty="0" smtClean="0">
                <a:ea typeface="Times" pitchFamily="1" charset="0"/>
                <a:cs typeface="Times" pitchFamily="1" charset="0"/>
              </a:rPr>
              <a:t>Elemental Patterns (1)</a:t>
            </a:r>
            <a:endParaRPr lang="en-US" dirty="0">
              <a:ea typeface="Times" pitchFamily="1" charset="0"/>
              <a:cs typeface="Times" pitchFamily="1" charset="0"/>
            </a:endParaRPr>
          </a:p>
        </p:txBody>
      </p:sp>
      <p:sp>
        <p:nvSpPr>
          <p:cNvPr id="231427" name="Rectangle 3"/>
          <p:cNvSpPr>
            <a:spLocks noGrp="1" noChangeArrowheads="1"/>
          </p:cNvSpPr>
          <p:nvPr>
            <p:ph idx="1"/>
          </p:nvPr>
        </p:nvSpPr>
        <p:spPr>
          <a:xfrm>
            <a:off x="76200" y="1447800"/>
            <a:ext cx="9067800" cy="4497387"/>
          </a:xfrm>
        </p:spPr>
        <p:txBody>
          <a:bodyPr>
            <a:normAutofit lnSpcReduction="10000"/>
          </a:bodyPr>
          <a:lstStyle/>
          <a:p>
            <a:pPr>
              <a:lnSpc>
                <a:spcPct val="90000"/>
              </a:lnSpc>
              <a:buNone/>
            </a:pPr>
            <a:r>
              <a:rPr lang="en-GB" sz="2400" b="1" i="1" dirty="0" smtClean="0">
                <a:ea typeface="Times" pitchFamily="1" charset="0"/>
                <a:cs typeface="Times" pitchFamily="1" charset="0"/>
              </a:rPr>
              <a:t>IMMUTABLE</a:t>
            </a:r>
          </a:p>
          <a:p>
            <a:pPr lvl="1">
              <a:lnSpc>
                <a:spcPct val="90000"/>
              </a:lnSpc>
            </a:pPr>
            <a:r>
              <a:rPr lang="en-GB" sz="2000" b="1" i="1" dirty="0" smtClean="0">
                <a:ea typeface="Times" pitchFamily="1" charset="0"/>
                <a:cs typeface="Times" pitchFamily="1" charset="0"/>
              </a:rPr>
              <a:t>Context</a:t>
            </a:r>
            <a:r>
              <a:rPr lang="en-GB" sz="2000" dirty="0">
                <a:ea typeface="Times" pitchFamily="1" charset="0"/>
                <a:cs typeface="Times" pitchFamily="1" charset="0"/>
              </a:rPr>
              <a:t>: </a:t>
            </a:r>
          </a:p>
          <a:p>
            <a:pPr lvl="2">
              <a:lnSpc>
                <a:spcPct val="90000"/>
              </a:lnSpc>
            </a:pPr>
            <a:r>
              <a:rPr lang="en-GB" sz="2000" dirty="0">
                <a:ea typeface="Times" pitchFamily="1" charset="0"/>
                <a:cs typeface="Times" pitchFamily="1" charset="0"/>
              </a:rPr>
              <a:t>An immutable object is an object that has a state that never changes after creation</a:t>
            </a:r>
            <a:r>
              <a:rPr lang="en-US" sz="2000" dirty="0">
                <a:ea typeface="Times" pitchFamily="1" charset="0"/>
                <a:cs typeface="Times" pitchFamily="1" charset="0"/>
              </a:rPr>
              <a:t> </a:t>
            </a:r>
          </a:p>
          <a:p>
            <a:pPr lvl="1">
              <a:lnSpc>
                <a:spcPct val="90000"/>
              </a:lnSpc>
            </a:pPr>
            <a:r>
              <a:rPr lang="en-GB" sz="2000" b="1" i="1" dirty="0">
                <a:ea typeface="Times" pitchFamily="1" charset="0"/>
                <a:cs typeface="Times" pitchFamily="1" charset="0"/>
              </a:rPr>
              <a:t>Problem</a:t>
            </a:r>
            <a:r>
              <a:rPr lang="en-GB" sz="2000" dirty="0">
                <a:ea typeface="Times" pitchFamily="1" charset="0"/>
                <a:cs typeface="Times" pitchFamily="1" charset="0"/>
              </a:rPr>
              <a:t>: </a:t>
            </a:r>
          </a:p>
          <a:p>
            <a:pPr lvl="2">
              <a:lnSpc>
                <a:spcPct val="90000"/>
              </a:lnSpc>
            </a:pPr>
            <a:r>
              <a:rPr lang="en-GB" sz="2000" dirty="0">
                <a:ea typeface="Times" pitchFamily="1" charset="0"/>
                <a:cs typeface="Times" pitchFamily="1" charset="0"/>
              </a:rPr>
              <a:t>How do you create a class whose instances are immutable? </a:t>
            </a:r>
          </a:p>
          <a:p>
            <a:pPr lvl="1">
              <a:lnSpc>
                <a:spcPct val="90000"/>
              </a:lnSpc>
            </a:pPr>
            <a:r>
              <a:rPr lang="en-GB" sz="2000" b="1" i="1" dirty="0">
                <a:ea typeface="Times" pitchFamily="1" charset="0"/>
                <a:cs typeface="Times" pitchFamily="1" charset="0"/>
              </a:rPr>
              <a:t>Forces</a:t>
            </a:r>
            <a:r>
              <a:rPr lang="en-GB" sz="2000" dirty="0">
                <a:ea typeface="Times" pitchFamily="1" charset="0"/>
                <a:cs typeface="Times" pitchFamily="1" charset="0"/>
              </a:rPr>
              <a:t>: </a:t>
            </a:r>
          </a:p>
          <a:p>
            <a:pPr lvl="2">
              <a:lnSpc>
                <a:spcPct val="90000"/>
              </a:lnSpc>
            </a:pPr>
            <a:r>
              <a:rPr lang="en-GB" sz="2000" dirty="0">
                <a:ea typeface="Times" pitchFamily="1" charset="0"/>
                <a:cs typeface="Times" pitchFamily="1" charset="0"/>
              </a:rPr>
              <a:t>There must be no loopholes that would allow ‘illegal’ modification of an immutable object</a:t>
            </a:r>
            <a:r>
              <a:rPr lang="en-US" sz="2000" dirty="0">
                <a:ea typeface="Times" pitchFamily="1" charset="0"/>
                <a:cs typeface="Times" pitchFamily="1" charset="0"/>
              </a:rPr>
              <a:t> </a:t>
            </a:r>
          </a:p>
          <a:p>
            <a:pPr lvl="1" algn="just">
              <a:lnSpc>
                <a:spcPct val="90000"/>
              </a:lnSpc>
            </a:pPr>
            <a:r>
              <a:rPr lang="en-GB" sz="2000" b="1" i="1" dirty="0">
                <a:ea typeface="Times" pitchFamily="1" charset="0"/>
                <a:cs typeface="Times" pitchFamily="1" charset="0"/>
              </a:rPr>
              <a:t>Solution</a:t>
            </a:r>
            <a:r>
              <a:rPr lang="en-GB" sz="2000" dirty="0">
                <a:ea typeface="Times" pitchFamily="1" charset="0"/>
                <a:cs typeface="Times" pitchFamily="1" charset="0"/>
              </a:rPr>
              <a:t>: </a:t>
            </a:r>
          </a:p>
          <a:p>
            <a:pPr lvl="2" algn="just">
              <a:lnSpc>
                <a:spcPct val="90000"/>
              </a:lnSpc>
            </a:pPr>
            <a:r>
              <a:rPr lang="en-GB" sz="2000" dirty="0">
                <a:ea typeface="Times" pitchFamily="1" charset="0"/>
                <a:cs typeface="Times" pitchFamily="1" charset="0"/>
              </a:rPr>
              <a:t>Ensure that the constructor of the immutable class is the </a:t>
            </a:r>
            <a:r>
              <a:rPr lang="en-GB" sz="2000" i="1" dirty="0">
                <a:ea typeface="Times" pitchFamily="1" charset="0"/>
                <a:cs typeface="Times" pitchFamily="1" charset="0"/>
              </a:rPr>
              <a:t>only</a:t>
            </a:r>
            <a:r>
              <a:rPr lang="en-GB" sz="2000" dirty="0">
                <a:ea typeface="Times" pitchFamily="1" charset="0"/>
                <a:cs typeface="Times" pitchFamily="1" charset="0"/>
              </a:rPr>
              <a:t> place where the values of instance variables are set or modified. </a:t>
            </a:r>
          </a:p>
          <a:p>
            <a:pPr lvl="2" algn="just">
              <a:lnSpc>
                <a:spcPct val="90000"/>
              </a:lnSpc>
            </a:pPr>
            <a:r>
              <a:rPr lang="en-GB" sz="2000" dirty="0">
                <a:ea typeface="Times" pitchFamily="1" charset="0"/>
                <a:cs typeface="Times" pitchFamily="1" charset="0"/>
              </a:rPr>
              <a:t>Instance methods</a:t>
            </a:r>
            <a:r>
              <a:rPr lang="en-GB" sz="2000" dirty="0" smtClean="0">
                <a:ea typeface="Times" pitchFamily="1" charset="0"/>
                <a:cs typeface="Times" pitchFamily="1" charset="0"/>
              </a:rPr>
              <a:t> that access </a:t>
            </a:r>
            <a:r>
              <a:rPr lang="en-GB" sz="2000" dirty="0">
                <a:ea typeface="Times" pitchFamily="1" charset="0"/>
                <a:cs typeface="Times" pitchFamily="1" charset="0"/>
              </a:rPr>
              <a:t>properties must not have side effects. </a:t>
            </a:r>
          </a:p>
          <a:p>
            <a:pPr lvl="2" algn="just">
              <a:lnSpc>
                <a:spcPct val="90000"/>
              </a:lnSpc>
            </a:pPr>
            <a:r>
              <a:rPr lang="en-GB" sz="2000" dirty="0">
                <a:ea typeface="Times" pitchFamily="1" charset="0"/>
                <a:cs typeface="Times" pitchFamily="1" charset="0"/>
              </a:rPr>
              <a:t>If a method that would otherwise modify an instance variable is required, then it has to return a </a:t>
            </a:r>
            <a:r>
              <a:rPr lang="en-GB" sz="2000" i="1" dirty="0">
                <a:ea typeface="Times" pitchFamily="1" charset="0"/>
                <a:cs typeface="Times" pitchFamily="1" charset="0"/>
              </a:rPr>
              <a:t>new</a:t>
            </a:r>
            <a:r>
              <a:rPr lang="en-GB" sz="2000" dirty="0">
                <a:ea typeface="Times" pitchFamily="1" charset="0"/>
                <a:cs typeface="Times" pitchFamily="1" charset="0"/>
              </a:rPr>
              <a:t> instance of the class. </a:t>
            </a:r>
          </a:p>
        </p:txBody>
      </p:sp>
      <p:sp>
        <p:nvSpPr>
          <p:cNvPr id="4" name="Date Placeholder 3"/>
          <p:cNvSpPr>
            <a:spLocks noGrp="1"/>
          </p:cNvSpPr>
          <p:nvPr>
            <p:ph type="dt" sz="half" idx="10"/>
          </p:nvPr>
        </p:nvSpPr>
        <p:spPr>
          <a:xfrm>
            <a:off x="0" y="6620668"/>
            <a:ext cx="2130425" cy="474663"/>
          </a:xfrm>
        </p:spPr>
        <p:txBody>
          <a:bodyPr/>
          <a:lstStyle/>
          <a:p>
            <a:r>
              <a:rPr lang="en-US" altLang="en-US" dirty="0"/>
              <a:t>© </a:t>
            </a:r>
            <a:r>
              <a:rPr lang="en-US" altLang="en-US" dirty="0" err="1"/>
              <a:t>Lethbridge/Laganière</a:t>
            </a:r>
            <a:r>
              <a:rPr lang="en-US" altLang="en-US" dirty="0"/>
              <a:t> 2001</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r>
              <a:rPr lang="en-US" dirty="0" smtClean="0">
                <a:ea typeface="Times" pitchFamily="1" charset="0"/>
                <a:cs typeface="Times" pitchFamily="1" charset="0"/>
              </a:rPr>
              <a:t>Elemental Patterns (2)</a:t>
            </a:r>
            <a:endParaRPr lang="en-US" dirty="0">
              <a:ea typeface="Times" pitchFamily="1" charset="0"/>
              <a:cs typeface="Times" pitchFamily="1" charset="0"/>
            </a:endParaRPr>
          </a:p>
        </p:txBody>
      </p:sp>
      <p:sp>
        <p:nvSpPr>
          <p:cNvPr id="218115" name="Rectangle 3"/>
          <p:cNvSpPr>
            <a:spLocks noGrp="1" noChangeArrowheads="1"/>
          </p:cNvSpPr>
          <p:nvPr>
            <p:ph idx="1"/>
          </p:nvPr>
        </p:nvSpPr>
        <p:spPr>
          <a:xfrm>
            <a:off x="228601" y="1371600"/>
            <a:ext cx="8915399" cy="3582987"/>
          </a:xfrm>
        </p:spPr>
        <p:txBody>
          <a:bodyPr>
            <a:normAutofit lnSpcReduction="10000"/>
          </a:bodyPr>
          <a:lstStyle/>
          <a:p>
            <a:pPr>
              <a:lnSpc>
                <a:spcPct val="90000"/>
              </a:lnSpc>
              <a:buNone/>
            </a:pPr>
            <a:r>
              <a:rPr lang="en-GB" sz="2800" b="1" i="1" dirty="0" smtClean="0">
                <a:ea typeface="Times" pitchFamily="1" charset="0"/>
                <a:cs typeface="Times" pitchFamily="1" charset="0"/>
              </a:rPr>
              <a:t>Delegation</a:t>
            </a:r>
          </a:p>
          <a:p>
            <a:pPr lvl="1">
              <a:lnSpc>
                <a:spcPct val="90000"/>
              </a:lnSpc>
            </a:pPr>
            <a:r>
              <a:rPr lang="en-GB" sz="2400" b="1" i="1" dirty="0" smtClean="0">
                <a:ea typeface="Times" pitchFamily="1" charset="0"/>
                <a:cs typeface="Times" pitchFamily="1" charset="0"/>
              </a:rPr>
              <a:t>Context</a:t>
            </a:r>
            <a:r>
              <a:rPr lang="en-GB" sz="2400" dirty="0">
                <a:ea typeface="Times" pitchFamily="1" charset="0"/>
                <a:cs typeface="Times" pitchFamily="1" charset="0"/>
              </a:rPr>
              <a:t>: </a:t>
            </a:r>
          </a:p>
          <a:p>
            <a:pPr lvl="2">
              <a:lnSpc>
                <a:spcPct val="90000"/>
              </a:lnSpc>
            </a:pPr>
            <a:r>
              <a:rPr lang="en-GB" sz="2000" dirty="0">
                <a:ea typeface="Times" pitchFamily="1" charset="0"/>
                <a:cs typeface="Times" pitchFamily="1" charset="0"/>
              </a:rPr>
              <a:t>You are designing a method in a class</a:t>
            </a:r>
          </a:p>
          <a:p>
            <a:pPr lvl="2">
              <a:lnSpc>
                <a:spcPct val="90000"/>
              </a:lnSpc>
            </a:pPr>
            <a:r>
              <a:rPr lang="en-GB" sz="2000" dirty="0">
                <a:ea typeface="Times" pitchFamily="1" charset="0"/>
                <a:cs typeface="Times" pitchFamily="1" charset="0"/>
              </a:rPr>
              <a:t>You realize that another class has a method</a:t>
            </a:r>
            <a:r>
              <a:rPr lang="en-GB" sz="2000" dirty="0" smtClean="0">
                <a:ea typeface="Times" pitchFamily="1" charset="0"/>
                <a:cs typeface="Times" pitchFamily="1" charset="0"/>
              </a:rPr>
              <a:t> that provides </a:t>
            </a:r>
            <a:r>
              <a:rPr lang="en-GB" sz="2000" dirty="0">
                <a:ea typeface="Times" pitchFamily="1" charset="0"/>
                <a:cs typeface="Times" pitchFamily="1" charset="0"/>
              </a:rPr>
              <a:t>the required service</a:t>
            </a:r>
            <a:r>
              <a:rPr lang="en-US" sz="2000" dirty="0"/>
              <a:t> </a:t>
            </a:r>
          </a:p>
          <a:p>
            <a:pPr lvl="2">
              <a:lnSpc>
                <a:spcPct val="90000"/>
              </a:lnSpc>
            </a:pPr>
            <a:r>
              <a:rPr lang="en-US" sz="2000" dirty="0">
                <a:ea typeface="Times" pitchFamily="1" charset="0"/>
                <a:cs typeface="Times" pitchFamily="1" charset="0"/>
              </a:rPr>
              <a:t>Inheritance</a:t>
            </a:r>
            <a:r>
              <a:rPr lang="en-GB" sz="2000" dirty="0">
                <a:ea typeface="Times" pitchFamily="1" charset="0"/>
                <a:cs typeface="Times" pitchFamily="1" charset="0"/>
              </a:rPr>
              <a:t> is not appropriate</a:t>
            </a:r>
            <a:r>
              <a:rPr lang="en-GB" sz="2000" dirty="0" smtClean="0">
                <a:ea typeface="Times" pitchFamily="1" charset="0"/>
                <a:cs typeface="Times" pitchFamily="1" charset="0"/>
              </a:rPr>
              <a:t> (e.g., not is-a relationship)</a:t>
            </a:r>
          </a:p>
          <a:p>
            <a:pPr lvl="1">
              <a:lnSpc>
                <a:spcPct val="90000"/>
              </a:lnSpc>
            </a:pPr>
            <a:r>
              <a:rPr lang="en-GB" sz="2400" b="1" i="1" dirty="0" smtClean="0">
                <a:ea typeface="Times" pitchFamily="1" charset="0"/>
                <a:cs typeface="Times" pitchFamily="1" charset="0"/>
              </a:rPr>
              <a:t>Problem</a:t>
            </a:r>
            <a:r>
              <a:rPr lang="en-GB" sz="2400" dirty="0">
                <a:ea typeface="Times" pitchFamily="1" charset="0"/>
                <a:cs typeface="Times" pitchFamily="1" charset="0"/>
              </a:rPr>
              <a:t>: </a:t>
            </a:r>
          </a:p>
          <a:p>
            <a:pPr lvl="2">
              <a:lnSpc>
                <a:spcPct val="90000"/>
              </a:lnSpc>
            </a:pPr>
            <a:r>
              <a:rPr lang="en-GB" sz="2000" dirty="0">
                <a:ea typeface="Times" pitchFamily="1" charset="0"/>
                <a:cs typeface="Times" pitchFamily="1" charset="0"/>
              </a:rPr>
              <a:t>How can you most effectively make use of a method that already exists in the other class?</a:t>
            </a:r>
            <a:r>
              <a:rPr lang="en-US" sz="2000" dirty="0"/>
              <a:t> </a:t>
            </a:r>
          </a:p>
          <a:p>
            <a:pPr lvl="1">
              <a:lnSpc>
                <a:spcPct val="90000"/>
              </a:lnSpc>
            </a:pPr>
            <a:r>
              <a:rPr lang="en-GB" sz="2400" b="1" i="1" dirty="0">
                <a:ea typeface="Times" pitchFamily="1" charset="0"/>
                <a:cs typeface="Times" pitchFamily="1" charset="0"/>
              </a:rPr>
              <a:t>Forces</a:t>
            </a:r>
            <a:r>
              <a:rPr lang="en-GB" sz="2400" dirty="0">
                <a:ea typeface="Times" pitchFamily="1" charset="0"/>
                <a:cs typeface="Times" pitchFamily="1" charset="0"/>
              </a:rPr>
              <a:t>: </a:t>
            </a:r>
          </a:p>
          <a:p>
            <a:pPr lvl="2">
              <a:lnSpc>
                <a:spcPct val="90000"/>
              </a:lnSpc>
            </a:pPr>
            <a:r>
              <a:rPr lang="en-GB" sz="2000" dirty="0">
                <a:ea typeface="Times" pitchFamily="1" charset="0"/>
                <a:cs typeface="Times" pitchFamily="1" charset="0"/>
              </a:rPr>
              <a:t>You want to minimize development cost by reusing methods</a:t>
            </a:r>
            <a:r>
              <a:rPr lang="en-US" sz="2000" dirty="0"/>
              <a:t> </a:t>
            </a:r>
          </a:p>
        </p:txBody>
      </p:sp>
      <p:sp>
        <p:nvSpPr>
          <p:cNvPr id="4" name="Date Placeholder 3"/>
          <p:cNvSpPr>
            <a:spLocks noGrp="1"/>
          </p:cNvSpPr>
          <p:nvPr>
            <p:ph type="dt" sz="half" idx="10"/>
          </p:nvPr>
        </p:nvSpPr>
        <p:spPr>
          <a:xfrm>
            <a:off x="0" y="6383337"/>
            <a:ext cx="2130425" cy="474663"/>
          </a:xfrm>
        </p:spPr>
        <p:txBody>
          <a:bodyPr/>
          <a:lstStyle/>
          <a:p>
            <a:r>
              <a:rPr lang="en-US" altLang="en-US" dirty="0"/>
              <a:t>© </a:t>
            </a:r>
            <a:r>
              <a:rPr lang="en-US" altLang="en-US" dirty="0" err="1"/>
              <a:t>Lethbridge/Laganière</a:t>
            </a:r>
            <a:r>
              <a:rPr lang="en-US" altLang="en-US" dirty="0"/>
              <a:t> 2001</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1026"/>
          <p:cNvSpPr>
            <a:spLocks noGrp="1" noChangeArrowheads="1"/>
          </p:cNvSpPr>
          <p:nvPr>
            <p:ph type="title"/>
          </p:nvPr>
        </p:nvSpPr>
        <p:spPr/>
        <p:txBody>
          <a:bodyPr>
            <a:normAutofit fontScale="90000"/>
          </a:bodyPr>
          <a:lstStyle/>
          <a:p>
            <a:pPr algn="just">
              <a:lnSpc>
                <a:spcPct val="90000"/>
              </a:lnSpc>
            </a:pPr>
            <a:r>
              <a:rPr lang="en-US" altLang="en-US" dirty="0" smtClean="0">
                <a:ea typeface="Times New Roman" pitchFamily="1" charset="0"/>
                <a:cs typeface="Times New Roman" pitchFamily="1" charset="0"/>
              </a:rPr>
              <a:t>Elemental 3a:  </a:t>
            </a:r>
            <a:r>
              <a:rPr lang="en-GB" dirty="0">
                <a:ea typeface="Times" pitchFamily="1" charset="0"/>
                <a:cs typeface="Times" pitchFamily="1" charset="0"/>
              </a:rPr>
              <a:t>Abstraction-Occurrence </a:t>
            </a:r>
          </a:p>
        </p:txBody>
      </p:sp>
      <p:sp>
        <p:nvSpPr>
          <p:cNvPr id="265219" name="Rectangle 1027"/>
          <p:cNvSpPr>
            <a:spLocks noGrp="1" noChangeArrowheads="1"/>
          </p:cNvSpPr>
          <p:nvPr>
            <p:ph idx="1"/>
          </p:nvPr>
        </p:nvSpPr>
        <p:spPr/>
        <p:txBody>
          <a:bodyPr/>
          <a:lstStyle/>
          <a:p>
            <a:pPr algn="just">
              <a:lnSpc>
                <a:spcPct val="90000"/>
              </a:lnSpc>
            </a:pPr>
            <a:r>
              <a:rPr lang="en-US" altLang="en-US" dirty="0" smtClean="0">
                <a:ea typeface="Times New Roman" pitchFamily="1" charset="0"/>
                <a:cs typeface="Times New Roman" pitchFamily="1" charset="0"/>
              </a:rPr>
              <a:t>Problem: A book can have several copies</a:t>
            </a:r>
          </a:p>
          <a:p>
            <a:pPr algn="just">
              <a:lnSpc>
                <a:spcPct val="90000"/>
              </a:lnSpc>
            </a:pPr>
            <a:r>
              <a:rPr lang="en-US" altLang="en-US" dirty="0" err="1" smtClean="0">
                <a:ea typeface="Times New Roman" pitchFamily="1" charset="0"/>
                <a:cs typeface="Times New Roman" pitchFamily="1" charset="0"/>
              </a:rPr>
              <a:t>Antipatterns</a:t>
            </a:r>
            <a:r>
              <a:rPr lang="en-GB" altLang="en-US" dirty="0" smtClean="0">
                <a:ea typeface="Times New Roman" pitchFamily="1" charset="0"/>
                <a:cs typeface="Times New Roman" pitchFamily="1" charset="0"/>
              </a:rPr>
              <a:t>?</a:t>
            </a:r>
            <a:endParaRPr lang="en-US" dirty="0"/>
          </a:p>
        </p:txBody>
      </p:sp>
      <p:sp>
        <p:nvSpPr>
          <p:cNvPr id="5" name="Date Placeholder 3"/>
          <p:cNvSpPr>
            <a:spLocks noGrp="1"/>
          </p:cNvSpPr>
          <p:nvPr>
            <p:ph type="dt" sz="half" idx="10"/>
          </p:nvPr>
        </p:nvSpPr>
        <p:spPr>
          <a:xfrm>
            <a:off x="0" y="6383337"/>
            <a:ext cx="2130425" cy="474663"/>
          </a:xfrm>
        </p:spPr>
        <p:txBody>
          <a:bodyPr/>
          <a:lstStyle/>
          <a:p>
            <a:r>
              <a:rPr lang="en-US" altLang="en-US" dirty="0"/>
              <a:t>© </a:t>
            </a:r>
            <a:r>
              <a:rPr lang="en-US" altLang="en-US" dirty="0" err="1"/>
              <a:t>Lethbridge/Laganière</a:t>
            </a:r>
            <a:r>
              <a:rPr lang="en-US" altLang="en-US" dirty="0"/>
              <a:t> 2001</a:t>
            </a:r>
          </a:p>
        </p:txBody>
      </p:sp>
      <p:pic>
        <p:nvPicPr>
          <p:cNvPr id="265278" name="Picture 1086"/>
          <p:cNvPicPr>
            <a:picLocks noChangeAspect="1" noChangeArrowheads="1"/>
          </p:cNvPicPr>
          <p:nvPr/>
        </p:nvPicPr>
        <p:blipFill>
          <a:blip r:embed="rId2"/>
          <a:srcRect/>
          <a:stretch>
            <a:fillRect/>
          </a:stretch>
        </p:blipFill>
        <p:spPr bwMode="auto">
          <a:xfrm>
            <a:off x="914400" y="2971800"/>
            <a:ext cx="7620000" cy="3081338"/>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fontScale="90000"/>
          </a:bodyPr>
          <a:lstStyle/>
          <a:p>
            <a:pPr algn="just">
              <a:lnSpc>
                <a:spcPct val="90000"/>
              </a:lnSpc>
            </a:pPr>
            <a:r>
              <a:rPr lang="en-US" altLang="en-US" dirty="0" smtClean="0">
                <a:ea typeface="Times New Roman" pitchFamily="1" charset="0"/>
                <a:cs typeface="Times New Roman" pitchFamily="1" charset="0"/>
              </a:rPr>
              <a:t> Elemental 3b: </a:t>
            </a:r>
            <a:r>
              <a:rPr lang="en-GB" dirty="0" smtClean="0">
                <a:ea typeface="Times" pitchFamily="1" charset="0"/>
                <a:cs typeface="Times" pitchFamily="1" charset="0"/>
              </a:rPr>
              <a:t>Abstraction</a:t>
            </a:r>
            <a:r>
              <a:rPr lang="en-GB" dirty="0">
                <a:ea typeface="Times" pitchFamily="1" charset="0"/>
                <a:cs typeface="Times" pitchFamily="1" charset="0"/>
              </a:rPr>
              <a:t>-Occurrence </a:t>
            </a:r>
          </a:p>
        </p:txBody>
      </p:sp>
      <p:sp>
        <p:nvSpPr>
          <p:cNvPr id="200707" name="Rectangle 3"/>
          <p:cNvSpPr>
            <a:spLocks noGrp="1" noChangeArrowheads="1"/>
          </p:cNvSpPr>
          <p:nvPr>
            <p:ph idx="1"/>
          </p:nvPr>
        </p:nvSpPr>
        <p:spPr/>
        <p:txBody>
          <a:bodyPr/>
          <a:lstStyle/>
          <a:p>
            <a:pPr lvl="1" algn="just">
              <a:lnSpc>
                <a:spcPct val="90000"/>
              </a:lnSpc>
              <a:buNone/>
            </a:pPr>
            <a:r>
              <a:rPr lang="en-GB" b="1" i="1" dirty="0">
                <a:ea typeface="Times New Roman" pitchFamily="1" charset="0"/>
                <a:cs typeface="Times New Roman" pitchFamily="1" charset="0"/>
              </a:rPr>
              <a:t>Solution:</a:t>
            </a:r>
            <a:endParaRPr lang="en-GB" dirty="0">
              <a:ea typeface="Times New Roman" pitchFamily="1" charset="0"/>
              <a:cs typeface="Times New Roman" pitchFamily="1" charset="0"/>
            </a:endParaRPr>
          </a:p>
        </p:txBody>
      </p:sp>
      <p:sp>
        <p:nvSpPr>
          <p:cNvPr id="52" name="Date Placeholder 3"/>
          <p:cNvSpPr>
            <a:spLocks noGrp="1"/>
          </p:cNvSpPr>
          <p:nvPr>
            <p:ph type="dt" sz="half" idx="10"/>
          </p:nvPr>
        </p:nvSpPr>
        <p:spPr>
          <a:xfrm>
            <a:off x="0" y="6383337"/>
            <a:ext cx="2130425" cy="474663"/>
          </a:xfrm>
        </p:spPr>
        <p:txBody>
          <a:bodyPr/>
          <a:lstStyle/>
          <a:p>
            <a:r>
              <a:rPr lang="en-US" altLang="en-US" dirty="0"/>
              <a:t>© </a:t>
            </a:r>
            <a:r>
              <a:rPr lang="en-US" altLang="en-US" dirty="0" err="1"/>
              <a:t>Lethbridge/Laganière</a:t>
            </a:r>
            <a:r>
              <a:rPr lang="en-US" altLang="en-US" dirty="0"/>
              <a:t> 2001</a:t>
            </a:r>
          </a:p>
        </p:txBody>
      </p:sp>
      <p:sp>
        <p:nvSpPr>
          <p:cNvPr id="200710" name="Rectangle 6"/>
          <p:cNvSpPr>
            <a:spLocks noChangeArrowheads="1"/>
          </p:cNvSpPr>
          <p:nvPr/>
        </p:nvSpPr>
        <p:spPr bwMode="auto">
          <a:xfrm>
            <a:off x="3298825" y="2684463"/>
            <a:ext cx="1284288" cy="989012"/>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11" name="Line 7"/>
          <p:cNvSpPr>
            <a:spLocks noChangeShapeType="1"/>
          </p:cNvSpPr>
          <p:nvPr/>
        </p:nvSpPr>
        <p:spPr bwMode="auto">
          <a:xfrm>
            <a:off x="3308350" y="3057525"/>
            <a:ext cx="1223963" cy="1588"/>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12" name="Rectangle 8"/>
          <p:cNvSpPr>
            <a:spLocks noChangeArrowheads="1"/>
          </p:cNvSpPr>
          <p:nvPr/>
        </p:nvSpPr>
        <p:spPr bwMode="auto">
          <a:xfrm>
            <a:off x="3449638" y="2774950"/>
            <a:ext cx="868362" cy="2444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TVSeries</a:t>
            </a:r>
            <a:endParaRPr lang="en-CA"/>
          </a:p>
        </p:txBody>
      </p:sp>
      <p:sp>
        <p:nvSpPr>
          <p:cNvPr id="200713" name="Rectangle 9"/>
          <p:cNvSpPr>
            <a:spLocks noChangeArrowheads="1"/>
          </p:cNvSpPr>
          <p:nvPr/>
        </p:nvSpPr>
        <p:spPr bwMode="auto">
          <a:xfrm>
            <a:off x="3468688" y="3159125"/>
            <a:ext cx="946150"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seriesName</a:t>
            </a:r>
            <a:endParaRPr lang="en-CA"/>
          </a:p>
        </p:txBody>
      </p:sp>
      <p:sp>
        <p:nvSpPr>
          <p:cNvPr id="200714" name="Rectangle 10"/>
          <p:cNvSpPr>
            <a:spLocks noChangeArrowheads="1"/>
          </p:cNvSpPr>
          <p:nvPr/>
        </p:nvSpPr>
        <p:spPr bwMode="auto">
          <a:xfrm>
            <a:off x="3468688" y="3400425"/>
            <a:ext cx="801687"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producer</a:t>
            </a:r>
            <a:endParaRPr lang="en-CA"/>
          </a:p>
        </p:txBody>
      </p:sp>
      <p:sp>
        <p:nvSpPr>
          <p:cNvPr id="200715" name="Rectangle 11"/>
          <p:cNvSpPr>
            <a:spLocks noChangeArrowheads="1"/>
          </p:cNvSpPr>
          <p:nvPr/>
        </p:nvSpPr>
        <p:spPr bwMode="auto">
          <a:xfrm>
            <a:off x="5584825" y="2684463"/>
            <a:ext cx="1444625" cy="1230312"/>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16" name="Line 12"/>
          <p:cNvSpPr>
            <a:spLocks noChangeShapeType="1"/>
          </p:cNvSpPr>
          <p:nvPr/>
        </p:nvSpPr>
        <p:spPr bwMode="auto">
          <a:xfrm>
            <a:off x="5594350" y="3057525"/>
            <a:ext cx="1423988" cy="1588"/>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17" name="Rectangle 13"/>
          <p:cNvSpPr>
            <a:spLocks noChangeArrowheads="1"/>
          </p:cNvSpPr>
          <p:nvPr/>
        </p:nvSpPr>
        <p:spPr bwMode="auto">
          <a:xfrm>
            <a:off x="5915025" y="2774950"/>
            <a:ext cx="901700" cy="2825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Episode</a:t>
            </a:r>
            <a:endParaRPr lang="en-CA"/>
          </a:p>
        </p:txBody>
      </p:sp>
      <p:sp>
        <p:nvSpPr>
          <p:cNvPr id="200718" name="Rectangle 14"/>
          <p:cNvSpPr>
            <a:spLocks noChangeArrowheads="1"/>
          </p:cNvSpPr>
          <p:nvPr/>
        </p:nvSpPr>
        <p:spPr bwMode="auto">
          <a:xfrm>
            <a:off x="5754688" y="3159125"/>
            <a:ext cx="701675"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number</a:t>
            </a:r>
            <a:endParaRPr lang="en-CA"/>
          </a:p>
        </p:txBody>
      </p:sp>
      <p:sp>
        <p:nvSpPr>
          <p:cNvPr id="200719" name="Rectangle 15"/>
          <p:cNvSpPr>
            <a:spLocks noChangeArrowheads="1"/>
          </p:cNvSpPr>
          <p:nvPr/>
        </p:nvSpPr>
        <p:spPr bwMode="auto">
          <a:xfrm>
            <a:off x="5754688" y="3400425"/>
            <a:ext cx="381000"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title</a:t>
            </a:r>
            <a:endParaRPr lang="en-CA"/>
          </a:p>
        </p:txBody>
      </p:sp>
      <p:sp>
        <p:nvSpPr>
          <p:cNvPr id="200720" name="Rectangle 16"/>
          <p:cNvSpPr>
            <a:spLocks noChangeArrowheads="1"/>
          </p:cNvSpPr>
          <p:nvPr/>
        </p:nvSpPr>
        <p:spPr bwMode="auto">
          <a:xfrm>
            <a:off x="5754688" y="3643313"/>
            <a:ext cx="1104900"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storySynopsis</a:t>
            </a:r>
            <a:endParaRPr lang="en-CA"/>
          </a:p>
        </p:txBody>
      </p:sp>
      <p:sp>
        <p:nvSpPr>
          <p:cNvPr id="200721" name="Line 17"/>
          <p:cNvSpPr>
            <a:spLocks noChangeShapeType="1"/>
          </p:cNvSpPr>
          <p:nvPr/>
        </p:nvSpPr>
        <p:spPr bwMode="auto">
          <a:xfrm flipH="1">
            <a:off x="4572000" y="3178175"/>
            <a:ext cx="1003300" cy="1588"/>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23" name="Rectangle 19"/>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25" name="Rectangle 21"/>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27" name="Rectangle 23"/>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29" name="Rectangle 25"/>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31" name="Rectangle 27"/>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33" name="Rectangle 29"/>
          <p:cNvSpPr>
            <a:spLocks noChangeArrowheads="1"/>
          </p:cNvSpPr>
          <p:nvPr/>
        </p:nvSpPr>
        <p:spPr bwMode="auto">
          <a:xfrm>
            <a:off x="5394325" y="29178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34" name="Rectangle 30"/>
          <p:cNvSpPr>
            <a:spLocks noChangeArrowheads="1"/>
          </p:cNvSpPr>
          <p:nvPr/>
        </p:nvSpPr>
        <p:spPr bwMode="auto">
          <a:xfrm>
            <a:off x="5584825" y="1838325"/>
            <a:ext cx="1504950" cy="585788"/>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35" name="Rectangle 31"/>
          <p:cNvSpPr>
            <a:spLocks noChangeArrowheads="1"/>
          </p:cNvSpPr>
          <p:nvPr/>
        </p:nvSpPr>
        <p:spPr bwMode="auto">
          <a:xfrm>
            <a:off x="5654675" y="1928813"/>
            <a:ext cx="1503363" cy="2825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«Occurrence»</a:t>
            </a:r>
            <a:endParaRPr lang="en-CA"/>
          </a:p>
        </p:txBody>
      </p:sp>
      <p:sp>
        <p:nvSpPr>
          <p:cNvPr id="200736" name="Rectangle 32"/>
          <p:cNvSpPr>
            <a:spLocks noChangeArrowheads="1"/>
          </p:cNvSpPr>
          <p:nvPr/>
        </p:nvSpPr>
        <p:spPr bwMode="auto">
          <a:xfrm>
            <a:off x="3117850" y="1838325"/>
            <a:ext cx="1465263" cy="585788"/>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37" name="Rectangle 33"/>
          <p:cNvSpPr>
            <a:spLocks noChangeArrowheads="1"/>
          </p:cNvSpPr>
          <p:nvPr/>
        </p:nvSpPr>
        <p:spPr bwMode="auto">
          <a:xfrm>
            <a:off x="3187700" y="1928813"/>
            <a:ext cx="1463675" cy="2825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«Abstraction»</a:t>
            </a:r>
            <a:endParaRPr lang="en-CA"/>
          </a:p>
        </p:txBody>
      </p:sp>
      <p:sp>
        <p:nvSpPr>
          <p:cNvPr id="200738" name="Line 34"/>
          <p:cNvSpPr>
            <a:spLocks noChangeShapeType="1"/>
          </p:cNvSpPr>
          <p:nvPr/>
        </p:nvSpPr>
        <p:spPr bwMode="auto">
          <a:xfrm>
            <a:off x="4592638" y="2130425"/>
            <a:ext cx="982662" cy="1588"/>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40" name="Rectangle 36"/>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42" name="Rectangle 38"/>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44" name="Rectangle 40"/>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46" name="Rectangle 42"/>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48" name="Rectangle 44"/>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50" name="Rectangle 46"/>
          <p:cNvSpPr>
            <a:spLocks noChangeArrowheads="1"/>
          </p:cNvSpPr>
          <p:nvPr/>
        </p:nvSpPr>
        <p:spPr bwMode="auto">
          <a:xfrm>
            <a:off x="5394325" y="187007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51" name="Rectangle 47"/>
          <p:cNvSpPr>
            <a:spLocks noChangeArrowheads="1"/>
          </p:cNvSpPr>
          <p:nvPr/>
        </p:nvSpPr>
        <p:spPr bwMode="auto">
          <a:xfrm>
            <a:off x="3057525" y="4094163"/>
            <a:ext cx="1525588" cy="1714500"/>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52" name="Line 48"/>
          <p:cNvSpPr>
            <a:spLocks noChangeShapeType="1"/>
          </p:cNvSpPr>
          <p:nvPr/>
        </p:nvSpPr>
        <p:spPr bwMode="auto">
          <a:xfrm>
            <a:off x="3068638" y="4468813"/>
            <a:ext cx="1482725" cy="1587"/>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53" name="Rectangle 49"/>
          <p:cNvSpPr>
            <a:spLocks noChangeArrowheads="1"/>
          </p:cNvSpPr>
          <p:nvPr/>
        </p:nvSpPr>
        <p:spPr bwMode="auto">
          <a:xfrm>
            <a:off x="3429000" y="4186238"/>
            <a:ext cx="501650" cy="2825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Title</a:t>
            </a:r>
            <a:endParaRPr lang="en-CA"/>
          </a:p>
        </p:txBody>
      </p:sp>
      <p:sp>
        <p:nvSpPr>
          <p:cNvPr id="200754" name="Rectangle 50"/>
          <p:cNvSpPr>
            <a:spLocks noChangeArrowheads="1"/>
          </p:cNvSpPr>
          <p:nvPr/>
        </p:nvSpPr>
        <p:spPr bwMode="auto">
          <a:xfrm>
            <a:off x="3228975" y="4568825"/>
            <a:ext cx="541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name</a:t>
            </a:r>
            <a:endParaRPr lang="en-CA"/>
          </a:p>
        </p:txBody>
      </p:sp>
      <p:sp>
        <p:nvSpPr>
          <p:cNvPr id="200755" name="Rectangle 51"/>
          <p:cNvSpPr>
            <a:spLocks noChangeArrowheads="1"/>
          </p:cNvSpPr>
          <p:nvPr/>
        </p:nvSpPr>
        <p:spPr bwMode="auto">
          <a:xfrm>
            <a:off x="3228975" y="4811713"/>
            <a:ext cx="601663"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author</a:t>
            </a:r>
            <a:endParaRPr lang="en-CA"/>
          </a:p>
        </p:txBody>
      </p:sp>
      <p:sp>
        <p:nvSpPr>
          <p:cNvPr id="200756" name="Rectangle 52"/>
          <p:cNvSpPr>
            <a:spLocks noChangeArrowheads="1"/>
          </p:cNvSpPr>
          <p:nvPr/>
        </p:nvSpPr>
        <p:spPr bwMode="auto">
          <a:xfrm>
            <a:off x="5584825" y="4094163"/>
            <a:ext cx="1604963" cy="747712"/>
          </a:xfrm>
          <a:prstGeom prst="rect">
            <a:avLst/>
          </a:prstGeom>
          <a:noFill/>
          <a:ln w="20638">
            <a:solidFill>
              <a:srgbClr val="000000"/>
            </a:solidFill>
            <a:miter lim="800000"/>
            <a:headEnd/>
            <a:tailEnd/>
          </a:ln>
        </p:spPr>
        <p:txBody>
          <a:bodyPr>
            <a:prstTxWarp prst="textNoShape">
              <a:avLst/>
            </a:prstTxWarp>
          </a:bodyPr>
          <a:lstStyle/>
          <a:p>
            <a:endParaRPr lang="en-US"/>
          </a:p>
        </p:txBody>
      </p:sp>
      <p:sp>
        <p:nvSpPr>
          <p:cNvPr id="200757" name="Line 53"/>
          <p:cNvSpPr>
            <a:spLocks noChangeShapeType="1"/>
          </p:cNvSpPr>
          <p:nvPr/>
        </p:nvSpPr>
        <p:spPr bwMode="auto">
          <a:xfrm>
            <a:off x="5594350" y="4468813"/>
            <a:ext cx="1563688" cy="1587"/>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58" name="Rectangle 54"/>
          <p:cNvSpPr>
            <a:spLocks noChangeArrowheads="1"/>
          </p:cNvSpPr>
          <p:nvPr/>
        </p:nvSpPr>
        <p:spPr bwMode="auto">
          <a:xfrm>
            <a:off x="5775325" y="4186238"/>
            <a:ext cx="1108075" cy="244475"/>
          </a:xfrm>
          <a:prstGeom prst="rect">
            <a:avLst/>
          </a:prstGeom>
          <a:noFill/>
          <a:ln w="9525">
            <a:noFill/>
            <a:miter lim="800000"/>
            <a:headEnd/>
            <a:tailEnd/>
          </a:ln>
        </p:spPr>
        <p:txBody>
          <a:bodyPr wrap="none" lIns="0" tIns="0" rIns="0" bIns="0">
            <a:prstTxWarp prst="textNoShape">
              <a:avLst/>
            </a:prstTxWarp>
            <a:spAutoFit/>
          </a:bodyPr>
          <a:lstStyle/>
          <a:p>
            <a:r>
              <a:rPr lang="en-CA" sz="1600" b="1">
                <a:solidFill>
                  <a:srgbClr val="000000"/>
                </a:solidFill>
                <a:latin typeface="Arial" pitchFamily="1" charset="0"/>
              </a:rPr>
              <a:t>LibraryItem</a:t>
            </a:r>
            <a:endParaRPr lang="en-CA"/>
          </a:p>
        </p:txBody>
      </p:sp>
      <p:sp>
        <p:nvSpPr>
          <p:cNvPr id="200759" name="Rectangle 55"/>
          <p:cNvSpPr>
            <a:spLocks noChangeArrowheads="1"/>
          </p:cNvSpPr>
          <p:nvPr/>
        </p:nvSpPr>
        <p:spPr bwMode="auto">
          <a:xfrm>
            <a:off x="5754688" y="4568825"/>
            <a:ext cx="1309687"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barCodeNumber</a:t>
            </a:r>
            <a:endParaRPr lang="en-CA"/>
          </a:p>
        </p:txBody>
      </p:sp>
      <p:sp>
        <p:nvSpPr>
          <p:cNvPr id="200760" name="Line 56"/>
          <p:cNvSpPr>
            <a:spLocks noChangeShapeType="1"/>
          </p:cNvSpPr>
          <p:nvPr/>
        </p:nvSpPr>
        <p:spPr bwMode="auto">
          <a:xfrm flipH="1">
            <a:off x="4572000" y="4589463"/>
            <a:ext cx="1003300" cy="1587"/>
          </a:xfrm>
          <a:prstGeom prst="line">
            <a:avLst/>
          </a:prstGeom>
          <a:noFill/>
          <a:ln w="20638">
            <a:solidFill>
              <a:srgbClr val="000000"/>
            </a:solidFill>
            <a:round/>
            <a:headEnd/>
            <a:tailEnd/>
          </a:ln>
        </p:spPr>
        <p:txBody>
          <a:bodyPr>
            <a:prstTxWarp prst="textNoShape">
              <a:avLst/>
            </a:prstTxWarp>
          </a:bodyPr>
          <a:lstStyle/>
          <a:p>
            <a:endParaRPr lang="en-US"/>
          </a:p>
        </p:txBody>
      </p:sp>
      <p:sp>
        <p:nvSpPr>
          <p:cNvPr id="200762" name="Rectangle 58"/>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64" name="Rectangle 60"/>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66" name="Rectangle 62"/>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68" name="Rectangle 64"/>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70" name="Rectangle 66"/>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72" name="Rectangle 68"/>
          <p:cNvSpPr>
            <a:spLocks noChangeArrowheads="1"/>
          </p:cNvSpPr>
          <p:nvPr/>
        </p:nvSpPr>
        <p:spPr bwMode="auto">
          <a:xfrm>
            <a:off x="5394325" y="4327525"/>
            <a:ext cx="160338" cy="3016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a:t>
            </a:r>
            <a:endParaRPr lang="en-CA"/>
          </a:p>
        </p:txBody>
      </p:sp>
      <p:sp>
        <p:nvSpPr>
          <p:cNvPr id="200773" name="Rectangle 69"/>
          <p:cNvSpPr>
            <a:spLocks noChangeArrowheads="1"/>
          </p:cNvSpPr>
          <p:nvPr/>
        </p:nvSpPr>
        <p:spPr bwMode="auto">
          <a:xfrm>
            <a:off x="3228975" y="5053013"/>
            <a:ext cx="325438"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isbn</a:t>
            </a:r>
            <a:endParaRPr lang="en-CA"/>
          </a:p>
        </p:txBody>
      </p:sp>
      <p:sp>
        <p:nvSpPr>
          <p:cNvPr id="200774" name="Rectangle 70"/>
          <p:cNvSpPr>
            <a:spLocks noChangeArrowheads="1"/>
          </p:cNvSpPr>
          <p:nvPr/>
        </p:nvSpPr>
        <p:spPr bwMode="auto">
          <a:xfrm>
            <a:off x="3228975" y="5294313"/>
            <a:ext cx="1222375"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publicationDate</a:t>
            </a:r>
            <a:endParaRPr lang="en-CA"/>
          </a:p>
        </p:txBody>
      </p:sp>
      <p:sp>
        <p:nvSpPr>
          <p:cNvPr id="200775" name="Rectangle 71"/>
          <p:cNvSpPr>
            <a:spLocks noChangeArrowheads="1"/>
          </p:cNvSpPr>
          <p:nvPr/>
        </p:nvSpPr>
        <p:spPr bwMode="auto">
          <a:xfrm>
            <a:off x="3228975" y="5537200"/>
            <a:ext cx="1123950" cy="212725"/>
          </a:xfrm>
          <a:prstGeom prst="rect">
            <a:avLst/>
          </a:prstGeom>
          <a:noFill/>
          <a:ln w="9525">
            <a:noFill/>
            <a:miter lim="800000"/>
            <a:headEnd/>
            <a:tailEnd/>
          </a:ln>
        </p:spPr>
        <p:txBody>
          <a:bodyPr wrap="none" lIns="0" tIns="0" rIns="0" bIns="0">
            <a:prstTxWarp prst="textNoShape">
              <a:avLst/>
            </a:prstTxWarp>
            <a:spAutoFit/>
          </a:bodyPr>
          <a:lstStyle/>
          <a:p>
            <a:r>
              <a:rPr lang="en-CA" sz="1400">
                <a:solidFill>
                  <a:srgbClr val="000000"/>
                </a:solidFill>
                <a:latin typeface="Arial" pitchFamily="1" charset="0"/>
              </a:rPr>
              <a:t>libOfCongress</a:t>
            </a:r>
            <a:endParaRPr lang="en-CA"/>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normAutofit fontScale="90000"/>
          </a:bodyPr>
          <a:lstStyle/>
          <a:p>
            <a:pPr algn="just">
              <a:lnSpc>
                <a:spcPct val="90000"/>
              </a:lnSpc>
            </a:pPr>
            <a:r>
              <a:rPr lang="en-GB" dirty="0" smtClean="0">
                <a:ea typeface="Times" pitchFamily="1" charset="0"/>
                <a:cs typeface="Times" pitchFamily="1" charset="0"/>
              </a:rPr>
              <a:t>Elemental 4a: The </a:t>
            </a:r>
            <a:r>
              <a:rPr lang="en-GB" dirty="0">
                <a:ea typeface="Times" pitchFamily="1" charset="0"/>
                <a:cs typeface="Times" pitchFamily="1" charset="0"/>
              </a:rPr>
              <a:t>Player-Role</a:t>
            </a:r>
            <a:r>
              <a:rPr lang="en-US" dirty="0"/>
              <a:t> Pattern</a:t>
            </a:r>
          </a:p>
        </p:txBody>
      </p:sp>
      <p:sp>
        <p:nvSpPr>
          <p:cNvPr id="206851" name="Rectangle 3"/>
          <p:cNvSpPr>
            <a:spLocks noGrp="1" noChangeArrowheads="1"/>
          </p:cNvSpPr>
          <p:nvPr>
            <p:ph idx="1"/>
          </p:nvPr>
        </p:nvSpPr>
        <p:spPr/>
        <p:txBody>
          <a:bodyPr/>
          <a:lstStyle/>
          <a:p>
            <a:pPr lvl="1" algn="just"/>
            <a:r>
              <a:rPr lang="en-GB" b="1" i="1">
                <a:ea typeface="Times" pitchFamily="1" charset="0"/>
                <a:cs typeface="Times" pitchFamily="1" charset="0"/>
              </a:rPr>
              <a:t>Context</a:t>
            </a:r>
            <a:r>
              <a:rPr lang="en-GB">
                <a:ea typeface="Times" pitchFamily="1" charset="0"/>
                <a:cs typeface="Times" pitchFamily="1" charset="0"/>
              </a:rPr>
              <a:t>: </a:t>
            </a:r>
          </a:p>
          <a:p>
            <a:pPr lvl="2" algn="just"/>
            <a:r>
              <a:rPr lang="en-GB">
                <a:ea typeface="Times" pitchFamily="1" charset="0"/>
                <a:cs typeface="Times" pitchFamily="1" charset="0"/>
              </a:rPr>
              <a:t>A </a:t>
            </a:r>
            <a:r>
              <a:rPr lang="en-GB" i="1">
                <a:ea typeface="Times" pitchFamily="1" charset="0"/>
                <a:cs typeface="Times" pitchFamily="1" charset="0"/>
              </a:rPr>
              <a:t>role</a:t>
            </a:r>
            <a:r>
              <a:rPr lang="en-GB">
                <a:ea typeface="Times" pitchFamily="1" charset="0"/>
                <a:cs typeface="Times" pitchFamily="1" charset="0"/>
              </a:rPr>
              <a:t> is a particular set of properties associated with an object in a particular context. </a:t>
            </a:r>
          </a:p>
          <a:p>
            <a:pPr lvl="2" algn="just"/>
            <a:r>
              <a:rPr lang="en-GB">
                <a:ea typeface="Times" pitchFamily="1" charset="0"/>
                <a:cs typeface="Times" pitchFamily="1" charset="0"/>
              </a:rPr>
              <a:t>An object may </a:t>
            </a:r>
            <a:r>
              <a:rPr lang="en-GB" i="1">
                <a:ea typeface="Times" pitchFamily="1" charset="0"/>
                <a:cs typeface="Times" pitchFamily="1" charset="0"/>
              </a:rPr>
              <a:t>play</a:t>
            </a:r>
            <a:r>
              <a:rPr lang="en-GB">
                <a:ea typeface="Times" pitchFamily="1" charset="0"/>
                <a:cs typeface="Times" pitchFamily="1" charset="0"/>
              </a:rPr>
              <a:t> different roles in different contexts.</a:t>
            </a:r>
            <a:r>
              <a:rPr lang="en-US"/>
              <a:t> </a:t>
            </a:r>
          </a:p>
          <a:p>
            <a:pPr lvl="1" algn="just"/>
            <a:r>
              <a:rPr lang="en-GB" b="1" i="1">
                <a:ea typeface="Times" pitchFamily="1" charset="0"/>
                <a:cs typeface="Times" pitchFamily="1" charset="0"/>
              </a:rPr>
              <a:t>Problem</a:t>
            </a:r>
            <a:r>
              <a:rPr lang="en-GB">
                <a:ea typeface="Times" pitchFamily="1" charset="0"/>
                <a:cs typeface="Times" pitchFamily="1" charset="0"/>
              </a:rPr>
              <a:t>: </a:t>
            </a:r>
          </a:p>
          <a:p>
            <a:pPr lvl="2" algn="just"/>
            <a:r>
              <a:rPr lang="en-GB">
                <a:ea typeface="Times" pitchFamily="1" charset="0"/>
                <a:cs typeface="Times" pitchFamily="1" charset="0"/>
              </a:rPr>
              <a:t>How do you best model players and roles so that a player can change roles or possess multiple roles?</a:t>
            </a:r>
          </a:p>
        </p:txBody>
      </p:sp>
      <p:sp>
        <p:nvSpPr>
          <p:cNvPr id="4" name="Date Placeholder 3"/>
          <p:cNvSpPr>
            <a:spLocks noGrp="1"/>
          </p:cNvSpPr>
          <p:nvPr>
            <p:ph type="dt" sz="half" idx="10"/>
          </p:nvPr>
        </p:nvSpPr>
        <p:spPr>
          <a:xfrm>
            <a:off x="0" y="6383337"/>
            <a:ext cx="2130425" cy="474663"/>
          </a:xfrm>
        </p:spPr>
        <p:txBody>
          <a:bodyPr/>
          <a:lstStyle/>
          <a:p>
            <a:r>
              <a:rPr lang="en-US" altLang="en-US" dirty="0"/>
              <a:t>© </a:t>
            </a:r>
            <a:r>
              <a:rPr lang="en-US" altLang="en-US" dirty="0" err="1"/>
              <a:t>Lethbridge/Laganière</a:t>
            </a:r>
            <a:r>
              <a:rPr lang="en-US" altLang="en-US" dirty="0"/>
              <a:t> 2001</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ltLang="en-US" dirty="0" smtClean="0"/>
              <a:t>Elemental 4b: Player</a:t>
            </a:r>
            <a:r>
              <a:rPr lang="en-US" altLang="en-US" dirty="0"/>
              <a:t>-Role</a:t>
            </a:r>
          </a:p>
        </p:txBody>
      </p:sp>
      <p:sp>
        <p:nvSpPr>
          <p:cNvPr id="271363" name="Rectangle 3"/>
          <p:cNvSpPr>
            <a:spLocks noGrp="1" noChangeArrowheads="1"/>
          </p:cNvSpPr>
          <p:nvPr>
            <p:ph idx="1"/>
          </p:nvPr>
        </p:nvSpPr>
        <p:spPr/>
        <p:txBody>
          <a:bodyPr/>
          <a:lstStyle/>
          <a:p>
            <a:r>
              <a:rPr lang="en-US" altLang="en-US"/>
              <a:t>Antipatterns:</a:t>
            </a:r>
          </a:p>
          <a:p>
            <a:endParaRPr lang="en-US" altLang="en-US"/>
          </a:p>
          <a:p>
            <a:pPr lvl="1" algn="just"/>
            <a:r>
              <a:rPr lang="en-GB">
                <a:ea typeface="Times" pitchFamily="1" charset="0"/>
                <a:cs typeface="Times" pitchFamily="1" charset="0"/>
              </a:rPr>
              <a:t>Merge all the properties and behaviours into a single «Player» class and not have «Role» classes at all. </a:t>
            </a:r>
          </a:p>
          <a:p>
            <a:pPr lvl="1" algn="just"/>
            <a:r>
              <a:rPr lang="en-GB">
                <a:ea typeface="Times" pitchFamily="1" charset="0"/>
                <a:cs typeface="Times" pitchFamily="1" charset="0"/>
              </a:rPr>
              <a:t>Create roles as subclasses of the «Player» class. </a:t>
            </a:r>
            <a:endParaRPr lang="en-US"/>
          </a:p>
        </p:txBody>
      </p:sp>
      <p:sp>
        <p:nvSpPr>
          <p:cNvPr id="4" name="Date Placeholder 3"/>
          <p:cNvSpPr>
            <a:spLocks noGrp="1"/>
          </p:cNvSpPr>
          <p:nvPr>
            <p:ph type="dt" sz="half" idx="10"/>
          </p:nvPr>
        </p:nvSpPr>
        <p:spPr/>
        <p:txBody>
          <a:bodyPr/>
          <a:lstStyle/>
          <a:p>
            <a:r>
              <a:rPr lang="en-US" altLang="en-US"/>
              <a:t>© Lethbridge/Laganière 2001</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algn="just">
              <a:lnSpc>
                <a:spcPct val="90000"/>
              </a:lnSpc>
            </a:pPr>
            <a:r>
              <a:rPr lang="en-US" altLang="en-US" dirty="0" smtClean="0"/>
              <a:t>Elemental 4c: Player</a:t>
            </a:r>
            <a:r>
              <a:rPr lang="en-US" altLang="en-US" dirty="0"/>
              <a:t>-Role</a:t>
            </a:r>
          </a:p>
        </p:txBody>
      </p:sp>
      <p:sp>
        <p:nvSpPr>
          <p:cNvPr id="208899" name="Rectangle 3"/>
          <p:cNvSpPr>
            <a:spLocks noGrp="1" noChangeArrowheads="1"/>
          </p:cNvSpPr>
          <p:nvPr>
            <p:ph idx="1"/>
          </p:nvPr>
        </p:nvSpPr>
        <p:spPr>
          <a:xfrm>
            <a:off x="457200" y="1295400"/>
            <a:ext cx="8226425" cy="4497387"/>
          </a:xfrm>
        </p:spPr>
        <p:txBody>
          <a:bodyPr/>
          <a:lstStyle/>
          <a:p>
            <a:pPr lvl="1"/>
            <a:r>
              <a:rPr lang="en-GB" b="1" i="1" dirty="0">
                <a:ea typeface="Times" pitchFamily="1" charset="0"/>
                <a:cs typeface="Times" pitchFamily="1" charset="0"/>
              </a:rPr>
              <a:t>Forces</a:t>
            </a:r>
            <a:r>
              <a:rPr lang="en-GB" dirty="0">
                <a:ea typeface="Times" pitchFamily="1" charset="0"/>
                <a:cs typeface="Times" pitchFamily="1" charset="0"/>
              </a:rPr>
              <a:t>: </a:t>
            </a:r>
          </a:p>
          <a:p>
            <a:pPr lvl="2"/>
            <a:r>
              <a:rPr lang="en-GB" dirty="0">
                <a:ea typeface="Times" pitchFamily="1" charset="0"/>
                <a:cs typeface="Times" pitchFamily="1" charset="0"/>
              </a:rPr>
              <a:t>It is desirable to improve encapsulation by capturing the information associated with each separate role in a class</a:t>
            </a:r>
            <a:r>
              <a:rPr lang="en-US" dirty="0"/>
              <a:t>.</a:t>
            </a:r>
          </a:p>
          <a:p>
            <a:pPr lvl="2"/>
            <a:r>
              <a:rPr lang="en-US" dirty="0">
                <a:ea typeface="Times" pitchFamily="1" charset="0"/>
                <a:cs typeface="Times" pitchFamily="1" charset="0"/>
              </a:rPr>
              <a:t>You</a:t>
            </a:r>
            <a:r>
              <a:rPr lang="en-GB" dirty="0">
                <a:ea typeface="Times" pitchFamily="1" charset="0"/>
                <a:cs typeface="Times" pitchFamily="1" charset="0"/>
              </a:rPr>
              <a:t> want to avoid multiple inheritance. </a:t>
            </a:r>
          </a:p>
          <a:p>
            <a:pPr lvl="2"/>
            <a:r>
              <a:rPr lang="en-GB" dirty="0">
                <a:ea typeface="Times" pitchFamily="1" charset="0"/>
                <a:cs typeface="Times" pitchFamily="1" charset="0"/>
              </a:rPr>
              <a:t>You cannot allow an instance to change class</a:t>
            </a:r>
            <a:r>
              <a:rPr lang="en-US" sz="2000" dirty="0"/>
              <a:t> </a:t>
            </a:r>
          </a:p>
          <a:p>
            <a:pPr lvl="1" algn="just">
              <a:lnSpc>
                <a:spcPct val="90000"/>
              </a:lnSpc>
            </a:pPr>
            <a:r>
              <a:rPr lang="en-US" b="1" i="1" dirty="0"/>
              <a:t>Solution</a:t>
            </a:r>
            <a:r>
              <a:rPr lang="en-US" i="1" dirty="0"/>
              <a:t>:</a:t>
            </a:r>
            <a:endParaRPr lang="en-US" dirty="0"/>
          </a:p>
          <a:p>
            <a:pPr algn="just">
              <a:lnSpc>
                <a:spcPct val="90000"/>
              </a:lnSpc>
            </a:pPr>
            <a:endParaRPr lang="en-US" dirty="0"/>
          </a:p>
        </p:txBody>
      </p:sp>
      <p:sp>
        <p:nvSpPr>
          <p:cNvPr id="20" name="Date Placeholder 3"/>
          <p:cNvSpPr>
            <a:spLocks noGrp="1"/>
          </p:cNvSpPr>
          <p:nvPr>
            <p:ph type="dt" sz="half" idx="10"/>
          </p:nvPr>
        </p:nvSpPr>
        <p:spPr>
          <a:xfrm>
            <a:off x="0" y="6383337"/>
            <a:ext cx="2130425" cy="474663"/>
          </a:xfrm>
        </p:spPr>
        <p:txBody>
          <a:bodyPr/>
          <a:lstStyle/>
          <a:p>
            <a:r>
              <a:rPr lang="en-US" altLang="en-US" dirty="0"/>
              <a:t>© </a:t>
            </a:r>
            <a:r>
              <a:rPr lang="en-US" altLang="en-US" dirty="0" err="1"/>
              <a:t>Lethbridge/Laganière</a:t>
            </a:r>
            <a:r>
              <a:rPr lang="en-US" altLang="en-US" dirty="0"/>
              <a:t> 2001</a:t>
            </a:r>
          </a:p>
        </p:txBody>
      </p:sp>
      <p:sp>
        <p:nvSpPr>
          <p:cNvPr id="208982" name="Rectangle 86"/>
          <p:cNvSpPr>
            <a:spLocks noChangeArrowheads="1"/>
          </p:cNvSpPr>
          <p:nvPr/>
        </p:nvSpPr>
        <p:spPr bwMode="auto">
          <a:xfrm>
            <a:off x="3327400" y="3962400"/>
            <a:ext cx="1466850" cy="72072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8983" name="Rectangle 87"/>
          <p:cNvSpPr>
            <a:spLocks noChangeArrowheads="1"/>
          </p:cNvSpPr>
          <p:nvPr/>
        </p:nvSpPr>
        <p:spPr bwMode="auto">
          <a:xfrm>
            <a:off x="3538538" y="4073525"/>
            <a:ext cx="1044575" cy="304800"/>
          </a:xfrm>
          <a:prstGeom prst="rect">
            <a:avLst/>
          </a:prstGeom>
          <a:noFill/>
          <a:ln w="9525">
            <a:noFill/>
            <a:miter lim="800000"/>
            <a:headEnd/>
            <a:tailEnd/>
          </a:ln>
        </p:spPr>
        <p:txBody>
          <a:bodyPr wrap="none" lIns="0" tIns="0" rIns="0" bIns="0">
            <a:prstTxWarp prst="textNoShape">
              <a:avLst/>
            </a:prstTxWarp>
            <a:spAutoFit/>
          </a:bodyPr>
          <a:lstStyle/>
          <a:p>
            <a:r>
              <a:rPr lang="en-CA" sz="2000" b="1">
                <a:solidFill>
                  <a:srgbClr val="000000"/>
                </a:solidFill>
                <a:latin typeface="Arial" pitchFamily="1" charset="0"/>
              </a:rPr>
              <a:t>«Player»</a:t>
            </a:r>
          </a:p>
        </p:txBody>
      </p:sp>
      <p:sp>
        <p:nvSpPr>
          <p:cNvPr id="208984" name="Line 88"/>
          <p:cNvSpPr>
            <a:spLocks noChangeShapeType="1"/>
          </p:cNvSpPr>
          <p:nvPr/>
        </p:nvSpPr>
        <p:spPr bwMode="auto">
          <a:xfrm>
            <a:off x="4806950" y="4322763"/>
            <a:ext cx="671513" cy="15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85" name="Line 89"/>
          <p:cNvSpPr>
            <a:spLocks noChangeShapeType="1"/>
          </p:cNvSpPr>
          <p:nvPr/>
        </p:nvSpPr>
        <p:spPr bwMode="auto">
          <a:xfrm>
            <a:off x="6399213" y="4695825"/>
            <a:ext cx="1587" cy="4984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86" name="Freeform 90"/>
          <p:cNvSpPr>
            <a:spLocks/>
          </p:cNvSpPr>
          <p:nvPr/>
        </p:nvSpPr>
        <p:spPr bwMode="auto">
          <a:xfrm>
            <a:off x="6200775" y="4695825"/>
            <a:ext cx="373063" cy="298450"/>
          </a:xfrm>
          <a:custGeom>
            <a:avLst/>
            <a:gdLst/>
            <a:ahLst/>
            <a:cxnLst>
              <a:cxn ang="0">
                <a:pos x="125" y="0"/>
              </a:cxn>
              <a:cxn ang="0">
                <a:pos x="235" y="188"/>
              </a:cxn>
              <a:cxn ang="0">
                <a:pos x="0" y="188"/>
              </a:cxn>
              <a:cxn ang="0">
                <a:pos x="125" y="0"/>
              </a:cxn>
            </a:cxnLst>
            <a:rect l="0" t="0" r="r" b="b"/>
            <a:pathLst>
              <a:path w="235" h="188">
                <a:moveTo>
                  <a:pt x="125" y="0"/>
                </a:moveTo>
                <a:lnTo>
                  <a:pt x="235" y="188"/>
                </a:lnTo>
                <a:lnTo>
                  <a:pt x="0" y="188"/>
                </a:lnTo>
                <a:lnTo>
                  <a:pt x="125" y="0"/>
                </a:lnTo>
                <a:close/>
              </a:path>
            </a:pathLst>
          </a:custGeom>
          <a:solidFill>
            <a:srgbClr val="FFFFFF"/>
          </a:solidFill>
          <a:ln w="9525">
            <a:noFill/>
            <a:round/>
            <a:headEnd/>
            <a:tailEnd/>
          </a:ln>
        </p:spPr>
        <p:txBody>
          <a:bodyPr>
            <a:prstTxWarp prst="textNoShape">
              <a:avLst/>
            </a:prstTxWarp>
          </a:bodyPr>
          <a:lstStyle/>
          <a:p>
            <a:endParaRPr lang="en-US"/>
          </a:p>
        </p:txBody>
      </p:sp>
      <p:sp>
        <p:nvSpPr>
          <p:cNvPr id="208987" name="Freeform 91"/>
          <p:cNvSpPr>
            <a:spLocks/>
          </p:cNvSpPr>
          <p:nvPr/>
        </p:nvSpPr>
        <p:spPr bwMode="auto">
          <a:xfrm>
            <a:off x="6200775" y="4695825"/>
            <a:ext cx="373063" cy="298450"/>
          </a:xfrm>
          <a:custGeom>
            <a:avLst/>
            <a:gdLst/>
            <a:ahLst/>
            <a:cxnLst>
              <a:cxn ang="0">
                <a:pos x="125" y="0"/>
              </a:cxn>
              <a:cxn ang="0">
                <a:pos x="235" y="188"/>
              </a:cxn>
              <a:cxn ang="0">
                <a:pos x="0" y="188"/>
              </a:cxn>
              <a:cxn ang="0">
                <a:pos x="125" y="0"/>
              </a:cxn>
            </a:cxnLst>
            <a:rect l="0" t="0" r="r" b="b"/>
            <a:pathLst>
              <a:path w="235" h="188">
                <a:moveTo>
                  <a:pt x="125" y="0"/>
                </a:moveTo>
                <a:lnTo>
                  <a:pt x="235" y="188"/>
                </a:lnTo>
                <a:lnTo>
                  <a:pt x="0" y="188"/>
                </a:lnTo>
                <a:lnTo>
                  <a:pt x="125" y="0"/>
                </a:lnTo>
                <a:close/>
              </a:path>
            </a:pathLst>
          </a:custGeom>
          <a:solidFill>
            <a:srgbClr val="FFFFFF"/>
          </a:solidFill>
          <a:ln w="25400">
            <a:solidFill>
              <a:srgbClr val="000000"/>
            </a:solidFill>
            <a:prstDash val="solid"/>
            <a:round/>
            <a:headEnd/>
            <a:tailEnd/>
          </a:ln>
        </p:spPr>
        <p:txBody>
          <a:bodyPr>
            <a:prstTxWarp prst="textNoShape">
              <a:avLst/>
            </a:prstTxWarp>
          </a:bodyPr>
          <a:lstStyle/>
          <a:p>
            <a:endParaRPr lang="en-US"/>
          </a:p>
        </p:txBody>
      </p:sp>
      <p:sp>
        <p:nvSpPr>
          <p:cNvPr id="208988" name="Line 92"/>
          <p:cNvSpPr>
            <a:spLocks noChangeShapeType="1"/>
          </p:cNvSpPr>
          <p:nvPr/>
        </p:nvSpPr>
        <p:spPr bwMode="auto">
          <a:xfrm flipH="1">
            <a:off x="5080000" y="5194300"/>
            <a:ext cx="1319213"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89" name="Line 93"/>
          <p:cNvSpPr>
            <a:spLocks noChangeShapeType="1"/>
          </p:cNvSpPr>
          <p:nvPr/>
        </p:nvSpPr>
        <p:spPr bwMode="auto">
          <a:xfrm>
            <a:off x="5080000" y="5194300"/>
            <a:ext cx="1588" cy="2238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90" name="Rectangle 94"/>
          <p:cNvSpPr>
            <a:spLocks noChangeArrowheads="1"/>
          </p:cNvSpPr>
          <p:nvPr/>
        </p:nvSpPr>
        <p:spPr bwMode="auto">
          <a:xfrm>
            <a:off x="4770438" y="5413375"/>
            <a:ext cx="1466850" cy="72072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8991" name="Rectangle 95"/>
          <p:cNvSpPr>
            <a:spLocks noChangeArrowheads="1"/>
          </p:cNvSpPr>
          <p:nvPr/>
        </p:nvSpPr>
        <p:spPr bwMode="auto">
          <a:xfrm>
            <a:off x="5030788" y="5541963"/>
            <a:ext cx="974725" cy="304800"/>
          </a:xfrm>
          <a:prstGeom prst="rect">
            <a:avLst/>
          </a:prstGeom>
          <a:noFill/>
          <a:ln w="9525">
            <a:noFill/>
            <a:miter lim="800000"/>
            <a:headEnd/>
            <a:tailEnd/>
          </a:ln>
        </p:spPr>
        <p:txBody>
          <a:bodyPr wrap="none" lIns="0" tIns="0" rIns="0" bIns="0">
            <a:prstTxWarp prst="textNoShape">
              <a:avLst/>
            </a:prstTxWarp>
            <a:spAutoFit/>
          </a:bodyPr>
          <a:lstStyle/>
          <a:p>
            <a:r>
              <a:rPr lang="en-CA" sz="2000" b="1">
                <a:solidFill>
                  <a:srgbClr val="000000"/>
                </a:solidFill>
                <a:latin typeface="Arial" pitchFamily="1" charset="0"/>
              </a:rPr>
              <a:t>«Role1»</a:t>
            </a:r>
          </a:p>
        </p:txBody>
      </p:sp>
      <p:sp>
        <p:nvSpPr>
          <p:cNvPr id="208992" name="Line 96"/>
          <p:cNvSpPr>
            <a:spLocks noChangeShapeType="1"/>
          </p:cNvSpPr>
          <p:nvPr/>
        </p:nvSpPr>
        <p:spPr bwMode="auto">
          <a:xfrm>
            <a:off x="6399213" y="5194300"/>
            <a:ext cx="1466850"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93" name="Line 97"/>
          <p:cNvSpPr>
            <a:spLocks noChangeShapeType="1"/>
          </p:cNvSpPr>
          <p:nvPr/>
        </p:nvSpPr>
        <p:spPr bwMode="auto">
          <a:xfrm>
            <a:off x="7866063" y="5194300"/>
            <a:ext cx="1587" cy="2238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208994" name="Rectangle 98"/>
          <p:cNvSpPr>
            <a:spLocks noChangeArrowheads="1"/>
          </p:cNvSpPr>
          <p:nvPr/>
        </p:nvSpPr>
        <p:spPr bwMode="auto">
          <a:xfrm>
            <a:off x="6635750" y="5430838"/>
            <a:ext cx="1466850" cy="72072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8995" name="Rectangle 99"/>
          <p:cNvSpPr>
            <a:spLocks noChangeArrowheads="1"/>
          </p:cNvSpPr>
          <p:nvPr/>
        </p:nvSpPr>
        <p:spPr bwMode="auto">
          <a:xfrm>
            <a:off x="6896100" y="5541963"/>
            <a:ext cx="974725" cy="304800"/>
          </a:xfrm>
          <a:prstGeom prst="rect">
            <a:avLst/>
          </a:prstGeom>
          <a:noFill/>
          <a:ln w="9525">
            <a:noFill/>
            <a:miter lim="800000"/>
            <a:headEnd/>
            <a:tailEnd/>
          </a:ln>
        </p:spPr>
        <p:txBody>
          <a:bodyPr wrap="none" lIns="0" tIns="0" rIns="0" bIns="0">
            <a:prstTxWarp prst="textNoShape">
              <a:avLst/>
            </a:prstTxWarp>
            <a:spAutoFit/>
          </a:bodyPr>
          <a:lstStyle/>
          <a:p>
            <a:r>
              <a:rPr lang="en-CA" sz="2000" b="1">
                <a:solidFill>
                  <a:srgbClr val="000000"/>
                </a:solidFill>
                <a:latin typeface="Arial" pitchFamily="1" charset="0"/>
              </a:rPr>
              <a:t>«Role2»</a:t>
            </a:r>
          </a:p>
        </p:txBody>
      </p:sp>
      <p:sp>
        <p:nvSpPr>
          <p:cNvPr id="208996" name="Rectangle 100"/>
          <p:cNvSpPr>
            <a:spLocks noChangeArrowheads="1"/>
          </p:cNvSpPr>
          <p:nvPr/>
        </p:nvSpPr>
        <p:spPr bwMode="auto">
          <a:xfrm>
            <a:off x="5491163" y="3962400"/>
            <a:ext cx="1989137" cy="72072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208997" name="Rectangle 101"/>
          <p:cNvSpPr>
            <a:spLocks noChangeArrowheads="1"/>
          </p:cNvSpPr>
          <p:nvPr/>
        </p:nvSpPr>
        <p:spPr bwMode="auto">
          <a:xfrm>
            <a:off x="5578475" y="4073525"/>
            <a:ext cx="1863725" cy="304800"/>
          </a:xfrm>
          <a:prstGeom prst="rect">
            <a:avLst/>
          </a:prstGeom>
          <a:noFill/>
          <a:ln w="9525">
            <a:noFill/>
            <a:miter lim="800000"/>
            <a:headEnd/>
            <a:tailEnd/>
          </a:ln>
        </p:spPr>
        <p:txBody>
          <a:bodyPr wrap="none" lIns="0" tIns="0" rIns="0" bIns="0">
            <a:prstTxWarp prst="textNoShape">
              <a:avLst/>
            </a:prstTxWarp>
            <a:spAutoFit/>
          </a:bodyPr>
          <a:lstStyle/>
          <a:p>
            <a:r>
              <a:rPr lang="en-CA" sz="2000" b="1">
                <a:solidFill>
                  <a:srgbClr val="000000"/>
                </a:solidFill>
                <a:latin typeface="Arial" pitchFamily="1" charset="0"/>
              </a:rPr>
              <a:t>«AbstractRole»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dirty="0" smtClean="0">
                <a:ea typeface="+mj-ea"/>
                <a:cs typeface="+mj-cs"/>
              </a:rPr>
              <a:t>2. What </a:t>
            </a:r>
            <a:r>
              <a:rPr lang="en-US" dirty="0">
                <a:ea typeface="+mj-ea"/>
                <a:cs typeface="+mj-cs"/>
              </a:rPr>
              <a:t>Are </a:t>
            </a:r>
            <a:r>
              <a:rPr lang="en-US" dirty="0" err="1">
                <a:ea typeface="+mj-ea"/>
                <a:cs typeface="+mj-cs"/>
              </a:rPr>
              <a:t>Antipatterns</a:t>
            </a:r>
            <a:r>
              <a:rPr lang="en-US" dirty="0">
                <a:ea typeface="+mj-ea"/>
                <a:cs typeface="+mj-cs"/>
              </a:rPr>
              <a:t>?</a:t>
            </a:r>
          </a:p>
        </p:txBody>
      </p:sp>
      <p:sp>
        <p:nvSpPr>
          <p:cNvPr id="106499" name="Rectangle 3"/>
          <p:cNvSpPr>
            <a:spLocks noGrp="1" noChangeArrowheads="1"/>
          </p:cNvSpPr>
          <p:nvPr>
            <p:ph idx="1"/>
          </p:nvPr>
        </p:nvSpPr>
        <p:spPr>
          <a:xfrm>
            <a:off x="457200" y="1600200"/>
            <a:ext cx="8226425" cy="4497388"/>
          </a:xfrm>
        </p:spPr>
        <p:txBody>
          <a:bodyPr/>
          <a:lstStyle/>
          <a:p>
            <a:pPr eaLnBrk="1" hangingPunct="1"/>
            <a:r>
              <a:rPr lang="en-US" dirty="0"/>
              <a:t>“Negative Solutions,” or solutions that present more problems than they address.</a:t>
            </a:r>
          </a:p>
          <a:p>
            <a:pPr eaLnBrk="1" hangingPunct="1"/>
            <a:r>
              <a:rPr lang="en-US" dirty="0"/>
              <a:t>Natural extensions to design patterns</a:t>
            </a:r>
            <a:endParaRPr lang="en-US" dirty="0" smtClean="0"/>
          </a:p>
          <a:p>
            <a:pPr eaLnBrk="1" hangingPunct="1"/>
            <a:r>
              <a:rPr lang="en-US" dirty="0" smtClean="0"/>
              <a:t>Provide </a:t>
            </a:r>
            <a:r>
              <a:rPr lang="en-US" dirty="0"/>
              <a:t>knowledge to prevent and recover from common mistakes</a:t>
            </a:r>
            <a:r>
              <a:rPr lang="en-US" dirty="0" smtClean="0"/>
              <a:t>.</a:t>
            </a:r>
          </a:p>
          <a:p>
            <a:pPr eaLnBrk="1" hangingPunct="1"/>
            <a:r>
              <a:rPr lang="en-US" dirty="0" smtClean="0"/>
              <a:t>But is this really worth it?</a:t>
            </a:r>
            <a:endParaRPr lang="en-US" dirty="0"/>
          </a:p>
        </p:txBody>
      </p:sp>
      <p:sp>
        <p:nvSpPr>
          <p:cNvPr id="5" name="Text Box 6"/>
          <p:cNvSpPr txBox="1">
            <a:spLocks noChangeArrowheads="1"/>
          </p:cNvSpPr>
          <p:nvPr/>
        </p:nvSpPr>
        <p:spPr bwMode="auto">
          <a:xfrm>
            <a:off x="593725" y="6357938"/>
            <a:ext cx="2528888" cy="276225"/>
          </a:xfrm>
          <a:prstGeom prst="rect">
            <a:avLst/>
          </a:prstGeom>
          <a:noFill/>
          <a:ln w="9525">
            <a:noFill/>
            <a:miter lim="800000"/>
            <a:headEnd/>
            <a:tailEnd/>
          </a:ln>
          <a:effectLst/>
        </p:spPr>
        <p:txBody>
          <a:bodyPr wrap="none">
            <a:prstTxWarp prst="textNoShape">
              <a:avLst/>
            </a:prstTxWarp>
            <a:spAutoFit/>
          </a:bodyPr>
          <a:lstStyle/>
          <a:p>
            <a:r>
              <a:rPr lang="en-US" sz="1200"/>
              <a:t>Check out: </a:t>
            </a:r>
            <a:r>
              <a:rPr lang="en-US" sz="1200" u="sng">
                <a:effectLst>
                  <a:outerShdw blurRad="38100" dist="38100" dir="2700000" algn="tl">
                    <a:srgbClr val="000000"/>
                  </a:outerShdw>
                </a:effectLst>
              </a:rPr>
              <a:t>http://antipatterns.com/</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buNone/>
            </a:pPr>
            <a:r>
              <a:rPr lang="en-US" sz="4800" dirty="0" smtClean="0"/>
              <a:t>Appendix 2</a:t>
            </a:r>
          </a:p>
          <a:p>
            <a:pPr algn="ctr">
              <a:buNone/>
            </a:pPr>
            <a:r>
              <a:rPr lang="en-US" sz="4800" dirty="0" smtClean="0"/>
              <a:t>SLDM levels</a:t>
            </a:r>
          </a:p>
          <a:p>
            <a:pPr algn="ctr">
              <a:buNone/>
            </a:pPr>
            <a:r>
              <a:rPr lang="en-US" sz="4800" dirty="0" smtClean="0"/>
              <a:t>&amp; </a:t>
            </a:r>
          </a:p>
          <a:p>
            <a:pPr algn="ctr">
              <a:buNone/>
            </a:pPr>
            <a:r>
              <a:rPr lang="en-US" sz="4800" dirty="0" err="1" smtClean="0"/>
              <a:t>Antipattern</a:t>
            </a:r>
            <a:r>
              <a:rPr lang="en-US" sz="4800" dirty="0" smtClean="0"/>
              <a:t> Template</a:t>
            </a:r>
            <a:endParaRPr lang="en-US" sz="4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sz="4000" dirty="0" smtClean="0">
                <a:ea typeface="+mj-ea"/>
                <a:cs typeface="+mj-cs"/>
              </a:rPr>
              <a:t>Software </a:t>
            </a:r>
            <a:r>
              <a:rPr lang="en-US" sz="4000" dirty="0">
                <a:ea typeface="+mj-ea"/>
                <a:cs typeface="+mj-cs"/>
              </a:rPr>
              <a:t>Design Level Model (SDLM):</a:t>
            </a:r>
          </a:p>
        </p:txBody>
      </p:sp>
      <p:sp>
        <p:nvSpPr>
          <p:cNvPr id="138243" name="Rectangle 3"/>
          <p:cNvSpPr>
            <a:spLocks noGrp="1" noChangeArrowheads="1"/>
          </p:cNvSpPr>
          <p:nvPr>
            <p:ph idx="1"/>
          </p:nvPr>
        </p:nvSpPr>
        <p:spPr/>
        <p:txBody>
          <a:bodyPr/>
          <a:lstStyle/>
          <a:p>
            <a:pPr eaLnBrk="1" hangingPunct="1">
              <a:lnSpc>
                <a:spcPct val="80000"/>
              </a:lnSpc>
              <a:buFont typeface="Wingdings" pitchFamily="1" charset="2"/>
              <a:buChar char="§"/>
              <a:defRPr/>
            </a:pPr>
            <a:r>
              <a:rPr lang="en-US" sz="2800" i="1" u="sng">
                <a:ea typeface="+mn-ea"/>
                <a:cs typeface="+mn-cs"/>
              </a:rPr>
              <a:t>Global scale:</a:t>
            </a:r>
            <a:r>
              <a:rPr lang="en-US" sz="2800">
                <a:ea typeface="+mn-ea"/>
                <a:cs typeface="+mn-cs"/>
              </a:rPr>
              <a:t>  </a:t>
            </a:r>
          </a:p>
          <a:p>
            <a:pPr lvl="1" eaLnBrk="1" hangingPunct="1">
              <a:lnSpc>
                <a:spcPct val="80000"/>
              </a:lnSpc>
              <a:buFont typeface="Wingdings" pitchFamily="1" charset="2"/>
              <a:buChar char="§"/>
              <a:defRPr/>
            </a:pPr>
            <a:r>
              <a:rPr lang="en-US" sz="2400"/>
              <a:t>involves design issues that are globally applicable across all systems.  This level is concerned with coordination across all organizations that participate in information sharing.</a:t>
            </a:r>
            <a:endParaRPr lang="en-US" sz="2400" i="1"/>
          </a:p>
          <a:p>
            <a:pPr eaLnBrk="1" hangingPunct="1">
              <a:lnSpc>
                <a:spcPct val="80000"/>
              </a:lnSpc>
              <a:buFont typeface="Wingdings" pitchFamily="1" charset="2"/>
              <a:buChar char="§"/>
              <a:defRPr/>
            </a:pPr>
            <a:r>
              <a:rPr lang="en-US" sz="2800" i="1" u="sng">
                <a:ea typeface="+mn-ea"/>
                <a:cs typeface="+mn-cs"/>
              </a:rPr>
              <a:t>Enterprise scale:</a:t>
            </a:r>
            <a:r>
              <a:rPr lang="en-US" sz="2800" i="1">
                <a:ea typeface="+mn-ea"/>
                <a:cs typeface="+mn-cs"/>
              </a:rPr>
              <a:t>  </a:t>
            </a:r>
          </a:p>
          <a:p>
            <a:pPr lvl="1" eaLnBrk="1" hangingPunct="1">
              <a:lnSpc>
                <a:spcPct val="80000"/>
              </a:lnSpc>
              <a:buFont typeface="Wingdings" pitchFamily="1" charset="2"/>
              <a:buChar char="§"/>
              <a:defRPr/>
            </a:pPr>
            <a:r>
              <a:rPr lang="en-US" sz="2400"/>
              <a:t>focuses on coordination and communication across a single organization.  The organization can be distributed across many locations.</a:t>
            </a:r>
            <a:endParaRPr lang="en-US" sz="2400" i="1"/>
          </a:p>
          <a:p>
            <a:pPr eaLnBrk="1" hangingPunct="1">
              <a:lnSpc>
                <a:spcPct val="80000"/>
              </a:lnSpc>
              <a:buFont typeface="Wingdings" pitchFamily="1" charset="2"/>
              <a:buChar char="§"/>
              <a:defRPr/>
            </a:pPr>
            <a:r>
              <a:rPr lang="en-US" sz="2800" i="1" u="sng">
                <a:ea typeface="+mn-ea"/>
                <a:cs typeface="+mn-cs"/>
              </a:rPr>
              <a:t>System scale:</a:t>
            </a:r>
            <a:r>
              <a:rPr lang="en-US" sz="2800">
                <a:ea typeface="+mn-ea"/>
                <a:cs typeface="+mn-cs"/>
              </a:rPr>
              <a:t>  </a:t>
            </a:r>
          </a:p>
          <a:p>
            <a:pPr lvl="1" eaLnBrk="1" hangingPunct="1">
              <a:lnSpc>
                <a:spcPct val="80000"/>
              </a:lnSpc>
              <a:buFont typeface="Wingdings" pitchFamily="1" charset="2"/>
              <a:buChar char="§"/>
              <a:defRPr/>
            </a:pPr>
            <a:r>
              <a:rPr lang="en-US" sz="2400"/>
              <a:t>deals with communications and coordination across applications and sets of applications.</a:t>
            </a:r>
            <a:endParaRPr lang="en-US" sz="2400" i="1"/>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defRPr/>
            </a:pPr>
            <a:r>
              <a:rPr lang="en-US">
                <a:ea typeface="+mj-ea"/>
                <a:cs typeface="+mj-cs"/>
              </a:rPr>
              <a:t>SDLM (cont.)</a:t>
            </a:r>
          </a:p>
        </p:txBody>
      </p:sp>
      <p:sp>
        <p:nvSpPr>
          <p:cNvPr id="144387" name="Rectangle 3"/>
          <p:cNvSpPr>
            <a:spLocks noGrp="1" noChangeArrowheads="1"/>
          </p:cNvSpPr>
          <p:nvPr>
            <p:ph idx="1"/>
          </p:nvPr>
        </p:nvSpPr>
        <p:spPr>
          <a:xfrm>
            <a:off x="457200" y="1219200"/>
            <a:ext cx="8226425" cy="5029200"/>
          </a:xfrm>
        </p:spPr>
        <p:txBody>
          <a:bodyPr/>
          <a:lstStyle/>
          <a:p>
            <a:pPr eaLnBrk="1" hangingPunct="1">
              <a:lnSpc>
                <a:spcPct val="80000"/>
              </a:lnSpc>
              <a:buFont typeface="Wingdings" pitchFamily="1" charset="2"/>
              <a:buChar char="§"/>
              <a:defRPr/>
            </a:pPr>
            <a:r>
              <a:rPr lang="en-US" sz="2800" i="1" u="sng" dirty="0">
                <a:ea typeface="+mn-ea"/>
                <a:cs typeface="+mn-cs"/>
              </a:rPr>
              <a:t>Application scale:</a:t>
            </a:r>
            <a:r>
              <a:rPr lang="en-US" sz="2800" dirty="0">
                <a:ea typeface="+mn-ea"/>
                <a:cs typeface="+mn-cs"/>
              </a:rPr>
              <a:t>  </a:t>
            </a:r>
          </a:p>
          <a:p>
            <a:pPr lvl="1" eaLnBrk="1" hangingPunct="1">
              <a:lnSpc>
                <a:spcPct val="80000"/>
              </a:lnSpc>
              <a:buFont typeface="Wingdings" pitchFamily="1" charset="2"/>
              <a:buChar char="§"/>
              <a:defRPr/>
            </a:pPr>
            <a:r>
              <a:rPr lang="en-US" sz="2400" dirty="0"/>
              <a:t>focuses upon the organization of applications developed to meet a set of user requirements.</a:t>
            </a:r>
            <a:endParaRPr lang="en-US" sz="2400" i="1" dirty="0"/>
          </a:p>
          <a:p>
            <a:pPr eaLnBrk="1" hangingPunct="1">
              <a:lnSpc>
                <a:spcPct val="80000"/>
              </a:lnSpc>
              <a:buFont typeface="Wingdings" pitchFamily="1" charset="2"/>
              <a:buChar char="§"/>
              <a:defRPr/>
            </a:pPr>
            <a:r>
              <a:rPr lang="en-US" sz="2800" i="1" u="sng" dirty="0">
                <a:ea typeface="+mn-ea"/>
                <a:cs typeface="+mn-cs"/>
              </a:rPr>
              <a:t>Framework scale:</a:t>
            </a:r>
            <a:r>
              <a:rPr lang="en-US" sz="2800" dirty="0">
                <a:ea typeface="+mn-ea"/>
                <a:cs typeface="+mn-cs"/>
              </a:rPr>
              <a:t>  </a:t>
            </a:r>
          </a:p>
          <a:p>
            <a:pPr lvl="1" eaLnBrk="1" hangingPunct="1">
              <a:lnSpc>
                <a:spcPct val="80000"/>
              </a:lnSpc>
              <a:buFont typeface="Wingdings" pitchFamily="1" charset="2"/>
              <a:buChar char="§"/>
              <a:defRPr/>
            </a:pPr>
            <a:r>
              <a:rPr lang="en-US" sz="2400" dirty="0" smtClean="0"/>
              <a:t>focuses </a:t>
            </a:r>
            <a:r>
              <a:rPr lang="en-US" sz="2400" dirty="0"/>
              <a:t>on the organization and development of application frameworks.</a:t>
            </a:r>
            <a:endParaRPr lang="en-US" sz="2400" i="1" dirty="0"/>
          </a:p>
          <a:p>
            <a:pPr eaLnBrk="1" hangingPunct="1">
              <a:lnSpc>
                <a:spcPct val="80000"/>
              </a:lnSpc>
              <a:buFont typeface="Wingdings" pitchFamily="1" charset="2"/>
              <a:buChar char="§"/>
              <a:defRPr/>
            </a:pPr>
            <a:r>
              <a:rPr lang="en-US" sz="2800" i="1" u="sng" dirty="0">
                <a:ea typeface="+mn-ea"/>
                <a:cs typeface="+mn-cs"/>
              </a:rPr>
              <a:t>Micro-architecture scale:</a:t>
            </a:r>
            <a:r>
              <a:rPr lang="en-US" sz="2800" dirty="0">
                <a:ea typeface="+mn-ea"/>
                <a:cs typeface="+mn-cs"/>
              </a:rPr>
              <a:t>  </a:t>
            </a:r>
          </a:p>
          <a:p>
            <a:pPr lvl="1" eaLnBrk="1" hangingPunct="1">
              <a:lnSpc>
                <a:spcPct val="80000"/>
              </a:lnSpc>
              <a:buFont typeface="Wingdings" pitchFamily="1" charset="2"/>
              <a:buChar char="§"/>
              <a:defRPr/>
            </a:pPr>
            <a:r>
              <a:rPr lang="en-US" sz="2400" dirty="0"/>
              <a:t>centered on the development of software components that solve recurring software problems.  </a:t>
            </a:r>
            <a:endParaRPr lang="en-US" sz="2400" i="1" dirty="0"/>
          </a:p>
          <a:p>
            <a:pPr eaLnBrk="1" hangingPunct="1">
              <a:lnSpc>
                <a:spcPct val="80000"/>
              </a:lnSpc>
              <a:buFont typeface="Wingdings" pitchFamily="1" charset="2"/>
              <a:buChar char="§"/>
              <a:defRPr/>
            </a:pPr>
            <a:r>
              <a:rPr lang="en-US" sz="2800" i="1" u="sng" dirty="0">
                <a:ea typeface="+mn-ea"/>
                <a:cs typeface="+mn-cs"/>
              </a:rPr>
              <a:t>Object scale:</a:t>
            </a:r>
            <a:r>
              <a:rPr lang="en-US" sz="2800" dirty="0">
                <a:ea typeface="+mn-ea"/>
                <a:cs typeface="+mn-cs"/>
              </a:rPr>
              <a:t> </a:t>
            </a:r>
          </a:p>
          <a:p>
            <a:pPr lvl="1" eaLnBrk="1" hangingPunct="1">
              <a:lnSpc>
                <a:spcPct val="80000"/>
              </a:lnSpc>
              <a:buFont typeface="Wingdings" pitchFamily="1" charset="2"/>
              <a:buChar char="§"/>
              <a:defRPr/>
            </a:pPr>
            <a:r>
              <a:rPr lang="en-US" sz="2400" dirty="0"/>
              <a:t>concerned with the development of reusable objects and classes.  The object level is more concerned with code reuse than design reuse.</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defRPr/>
            </a:pPr>
            <a:r>
              <a:rPr lang="en-US" dirty="0" err="1">
                <a:ea typeface="+mj-ea"/>
                <a:cs typeface="+mj-cs"/>
              </a:rPr>
              <a:t>AntiPattern</a:t>
            </a:r>
            <a:r>
              <a:rPr lang="en-US" dirty="0">
                <a:ea typeface="+mj-ea"/>
                <a:cs typeface="+mj-cs"/>
              </a:rPr>
              <a:t> </a:t>
            </a:r>
            <a:r>
              <a:rPr lang="en-US" dirty="0" smtClean="0">
                <a:ea typeface="+mj-ea"/>
                <a:cs typeface="+mj-cs"/>
              </a:rPr>
              <a:t>Template (1)</a:t>
            </a:r>
            <a:endParaRPr lang="en-US" dirty="0">
              <a:ea typeface="+mj-ea"/>
              <a:cs typeface="+mj-cs"/>
            </a:endParaRPr>
          </a:p>
        </p:txBody>
      </p:sp>
      <p:sp>
        <p:nvSpPr>
          <p:cNvPr id="145411" name="Rectangle 3"/>
          <p:cNvSpPr>
            <a:spLocks noGrp="1" noChangeArrowheads="1"/>
          </p:cNvSpPr>
          <p:nvPr>
            <p:ph idx="1"/>
          </p:nvPr>
        </p:nvSpPr>
        <p:spPr/>
        <p:txBody>
          <a:bodyPr/>
          <a:lstStyle/>
          <a:p>
            <a:pPr eaLnBrk="1" hangingPunct="1">
              <a:lnSpc>
                <a:spcPct val="80000"/>
              </a:lnSpc>
              <a:buFont typeface="Wingdings" pitchFamily="1" charset="2"/>
              <a:buChar char="§"/>
              <a:defRPr/>
            </a:pPr>
            <a:r>
              <a:rPr lang="en-US" sz="2400" i="1" u="sng" dirty="0">
                <a:ea typeface="+mn-ea"/>
                <a:cs typeface="+mn-cs"/>
              </a:rPr>
              <a:t>Name:</a:t>
            </a:r>
            <a:r>
              <a:rPr lang="en-US" sz="2400" dirty="0">
                <a:ea typeface="+mn-ea"/>
                <a:cs typeface="+mn-cs"/>
              </a:rPr>
              <a:t> </a:t>
            </a:r>
          </a:p>
          <a:p>
            <a:pPr lvl="1" eaLnBrk="1" hangingPunct="1">
              <a:lnSpc>
                <a:spcPct val="80000"/>
              </a:lnSpc>
              <a:buFont typeface="Wingdings" pitchFamily="1" charset="2"/>
              <a:buChar char="§"/>
              <a:defRPr/>
            </a:pPr>
            <a:r>
              <a:rPr lang="en-US" sz="2000" dirty="0"/>
              <a:t>The formal name of the </a:t>
            </a:r>
            <a:r>
              <a:rPr lang="en-US" sz="2000" dirty="0" err="1"/>
              <a:t>AntiPattern</a:t>
            </a:r>
            <a:endParaRPr lang="en-US" sz="2000" i="1" dirty="0"/>
          </a:p>
          <a:p>
            <a:pPr eaLnBrk="1" hangingPunct="1">
              <a:lnSpc>
                <a:spcPct val="80000"/>
              </a:lnSpc>
              <a:buFont typeface="Wingdings" pitchFamily="1" charset="2"/>
              <a:buChar char="§"/>
              <a:defRPr/>
            </a:pPr>
            <a:r>
              <a:rPr lang="en-US" sz="2400" i="1" u="sng" dirty="0">
                <a:ea typeface="+mn-ea"/>
                <a:cs typeface="+mn-cs"/>
              </a:rPr>
              <a:t>Also Known As:</a:t>
            </a:r>
            <a:r>
              <a:rPr lang="en-US" sz="2400" dirty="0">
                <a:ea typeface="+mn-ea"/>
                <a:cs typeface="+mn-cs"/>
              </a:rPr>
              <a:t> </a:t>
            </a:r>
          </a:p>
          <a:p>
            <a:pPr lvl="1" eaLnBrk="1" hangingPunct="1">
              <a:lnSpc>
                <a:spcPct val="80000"/>
              </a:lnSpc>
              <a:buFont typeface="Wingdings" pitchFamily="1" charset="2"/>
              <a:buChar char="§"/>
              <a:defRPr/>
            </a:pPr>
            <a:r>
              <a:rPr lang="en-US" sz="2000" dirty="0"/>
              <a:t>Other popular, descriptive, or humorous names for the </a:t>
            </a:r>
            <a:r>
              <a:rPr lang="en-US" sz="2000" dirty="0" err="1"/>
              <a:t>AntiPattern</a:t>
            </a:r>
            <a:r>
              <a:rPr lang="en-US" sz="2000" dirty="0"/>
              <a:t>.</a:t>
            </a:r>
          </a:p>
          <a:p>
            <a:pPr eaLnBrk="1" hangingPunct="1">
              <a:lnSpc>
                <a:spcPct val="80000"/>
              </a:lnSpc>
              <a:buFont typeface="Wingdings" pitchFamily="1" charset="2"/>
              <a:buChar char="§"/>
              <a:defRPr/>
            </a:pPr>
            <a:r>
              <a:rPr lang="en-US" sz="2400" u="sng" dirty="0">
                <a:ea typeface="+mn-ea"/>
                <a:cs typeface="+mn-cs"/>
              </a:rPr>
              <a:t>Most Frequent Scale:</a:t>
            </a:r>
            <a:r>
              <a:rPr lang="en-US" sz="2400" dirty="0">
                <a:ea typeface="+mn-ea"/>
                <a:cs typeface="+mn-cs"/>
              </a:rPr>
              <a:t> </a:t>
            </a:r>
          </a:p>
          <a:p>
            <a:pPr lvl="1" eaLnBrk="1" hangingPunct="1">
              <a:lnSpc>
                <a:spcPct val="80000"/>
              </a:lnSpc>
              <a:buFont typeface="Wingdings" pitchFamily="1" charset="2"/>
              <a:buChar char="§"/>
              <a:defRPr/>
            </a:pPr>
            <a:r>
              <a:rPr lang="en-US" sz="2000" dirty="0"/>
              <a:t>Where the </a:t>
            </a:r>
            <a:r>
              <a:rPr lang="en-US" sz="2000" dirty="0" err="1"/>
              <a:t>AntiPattern</a:t>
            </a:r>
            <a:r>
              <a:rPr lang="en-US" sz="2000" dirty="0"/>
              <a:t> fits into the SDLM Model</a:t>
            </a:r>
            <a:endParaRPr lang="en-US" sz="2000" i="1" dirty="0"/>
          </a:p>
          <a:p>
            <a:pPr eaLnBrk="1" hangingPunct="1">
              <a:lnSpc>
                <a:spcPct val="80000"/>
              </a:lnSpc>
              <a:buFont typeface="Wingdings" pitchFamily="1" charset="2"/>
              <a:buChar char="§"/>
              <a:defRPr/>
            </a:pPr>
            <a:r>
              <a:rPr lang="en-US" sz="2400" i="1" u="sng" dirty="0" err="1">
                <a:ea typeface="+mn-ea"/>
                <a:cs typeface="+mn-cs"/>
              </a:rPr>
              <a:t>Refactored</a:t>
            </a:r>
            <a:r>
              <a:rPr lang="en-US" sz="2400" i="1" u="sng" dirty="0">
                <a:ea typeface="+mn-ea"/>
                <a:cs typeface="+mn-cs"/>
              </a:rPr>
              <a:t> Solution Name:</a:t>
            </a:r>
            <a:r>
              <a:rPr lang="en-US" sz="2400" dirty="0">
                <a:ea typeface="+mn-ea"/>
                <a:cs typeface="+mn-cs"/>
              </a:rPr>
              <a:t> </a:t>
            </a:r>
          </a:p>
          <a:p>
            <a:pPr lvl="1" eaLnBrk="1" hangingPunct="1">
              <a:lnSpc>
                <a:spcPct val="80000"/>
              </a:lnSpc>
              <a:buFont typeface="Wingdings" pitchFamily="1" charset="2"/>
              <a:buChar char="§"/>
              <a:defRPr/>
            </a:pPr>
            <a:r>
              <a:rPr lang="en-US" sz="2000" dirty="0"/>
              <a:t>The name of the pattern that acts as the </a:t>
            </a:r>
            <a:r>
              <a:rPr lang="en-US" sz="2000" dirty="0">
                <a:solidFill>
                  <a:srgbClr val="FF0000"/>
                </a:solidFill>
              </a:rPr>
              <a:t>proper </a:t>
            </a:r>
            <a:r>
              <a:rPr lang="en-US" sz="2000" dirty="0" err="1"/>
              <a:t>Refactored</a:t>
            </a:r>
            <a:r>
              <a:rPr lang="en-US" sz="2000" dirty="0"/>
              <a:t> solution.</a:t>
            </a:r>
            <a:endParaRPr lang="en-US" sz="2000" i="1" dirty="0"/>
          </a:p>
          <a:p>
            <a:pPr eaLnBrk="1" hangingPunct="1">
              <a:lnSpc>
                <a:spcPct val="80000"/>
              </a:lnSpc>
              <a:buFont typeface="Wingdings" pitchFamily="1" charset="2"/>
              <a:buChar char="§"/>
              <a:defRPr/>
            </a:pPr>
            <a:r>
              <a:rPr lang="en-US" sz="2400" i="1" u="sng" dirty="0" err="1">
                <a:ea typeface="+mn-ea"/>
                <a:cs typeface="+mn-cs"/>
              </a:rPr>
              <a:t>Refactored</a:t>
            </a:r>
            <a:r>
              <a:rPr lang="en-US" sz="2400" i="1" u="sng" dirty="0">
                <a:ea typeface="+mn-ea"/>
                <a:cs typeface="+mn-cs"/>
              </a:rPr>
              <a:t> Solution Type:</a:t>
            </a:r>
            <a:r>
              <a:rPr lang="en-US" sz="2400" dirty="0">
                <a:ea typeface="+mn-ea"/>
                <a:cs typeface="+mn-cs"/>
              </a:rPr>
              <a:t> </a:t>
            </a:r>
          </a:p>
          <a:p>
            <a:pPr lvl="1" eaLnBrk="1" hangingPunct="1">
              <a:lnSpc>
                <a:spcPct val="80000"/>
              </a:lnSpc>
              <a:buFont typeface="Wingdings" pitchFamily="1" charset="2"/>
              <a:buChar char="§"/>
              <a:defRPr/>
            </a:pPr>
            <a:r>
              <a:rPr lang="en-US" sz="2000" dirty="0"/>
              <a:t>This will identify the type of improvement that results from applying the </a:t>
            </a:r>
            <a:r>
              <a:rPr lang="en-US" sz="2000" dirty="0" err="1"/>
              <a:t>AntiPattern</a:t>
            </a:r>
            <a:r>
              <a:rPr lang="en-US" sz="2000" dirty="0"/>
              <a:t> solution.  Such improvements include: Software, Technology, Process, and Role improvements.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defRPr/>
            </a:pPr>
            <a:r>
              <a:rPr lang="en-US" dirty="0" err="1">
                <a:ea typeface="+mj-ea"/>
                <a:cs typeface="+mj-cs"/>
              </a:rPr>
              <a:t>AntiPattern</a:t>
            </a:r>
            <a:r>
              <a:rPr lang="en-US" dirty="0">
                <a:ea typeface="+mj-ea"/>
                <a:cs typeface="+mj-cs"/>
              </a:rPr>
              <a:t> Template </a:t>
            </a:r>
            <a:r>
              <a:rPr lang="en-US" dirty="0" smtClean="0">
                <a:ea typeface="+mj-ea"/>
                <a:cs typeface="+mj-cs"/>
              </a:rPr>
              <a:t>(2)</a:t>
            </a:r>
            <a:endParaRPr lang="en-US" dirty="0">
              <a:ea typeface="+mj-ea"/>
              <a:cs typeface="+mj-cs"/>
            </a:endParaRPr>
          </a:p>
        </p:txBody>
      </p:sp>
      <p:sp>
        <p:nvSpPr>
          <p:cNvPr id="146435" name="Rectangle 3"/>
          <p:cNvSpPr>
            <a:spLocks noGrp="1" noChangeArrowheads="1"/>
          </p:cNvSpPr>
          <p:nvPr>
            <p:ph idx="1"/>
          </p:nvPr>
        </p:nvSpPr>
        <p:spPr/>
        <p:txBody>
          <a:bodyPr/>
          <a:lstStyle/>
          <a:p>
            <a:pPr eaLnBrk="1" hangingPunct="1">
              <a:lnSpc>
                <a:spcPct val="80000"/>
              </a:lnSpc>
              <a:buFont typeface="Wingdings" pitchFamily="1" charset="2"/>
              <a:buChar char="§"/>
              <a:defRPr/>
            </a:pPr>
            <a:r>
              <a:rPr lang="en-US" sz="2400" i="1" u="sng">
                <a:ea typeface="+mn-ea"/>
                <a:cs typeface="+mn-cs"/>
              </a:rPr>
              <a:t>Root Causes</a:t>
            </a:r>
            <a:r>
              <a:rPr lang="en-US" sz="2400" u="sng">
                <a:ea typeface="+mn-ea"/>
                <a:cs typeface="+mn-cs"/>
              </a:rPr>
              <a:t>:</a:t>
            </a:r>
            <a:r>
              <a:rPr lang="en-US" sz="2400">
                <a:ea typeface="+mn-ea"/>
                <a:cs typeface="+mn-cs"/>
              </a:rPr>
              <a:t>  </a:t>
            </a:r>
          </a:p>
          <a:p>
            <a:pPr lvl="1" eaLnBrk="1" hangingPunct="1">
              <a:lnSpc>
                <a:spcPct val="80000"/>
              </a:lnSpc>
              <a:buFont typeface="Wingdings" pitchFamily="1" charset="2"/>
              <a:buChar char="§"/>
              <a:defRPr/>
            </a:pPr>
            <a:r>
              <a:rPr lang="en-US" sz="2000"/>
              <a:t>One or more key root causes that result in the AntiPattern.</a:t>
            </a:r>
            <a:endParaRPr lang="en-US" sz="2000" i="1"/>
          </a:p>
          <a:p>
            <a:pPr eaLnBrk="1" hangingPunct="1">
              <a:lnSpc>
                <a:spcPct val="80000"/>
              </a:lnSpc>
              <a:buFont typeface="Wingdings" pitchFamily="1" charset="2"/>
              <a:buChar char="§"/>
              <a:defRPr/>
            </a:pPr>
            <a:r>
              <a:rPr lang="en-US" sz="2400" i="1" u="sng">
                <a:ea typeface="+mn-ea"/>
                <a:cs typeface="+mn-cs"/>
              </a:rPr>
              <a:t>Unbalanced Forces:</a:t>
            </a:r>
            <a:r>
              <a:rPr lang="en-US" sz="2400">
                <a:ea typeface="+mn-ea"/>
                <a:cs typeface="+mn-cs"/>
              </a:rPr>
              <a:t> </a:t>
            </a:r>
          </a:p>
          <a:p>
            <a:pPr lvl="1" eaLnBrk="1" hangingPunct="1">
              <a:lnSpc>
                <a:spcPct val="80000"/>
              </a:lnSpc>
              <a:buFont typeface="Wingdings" pitchFamily="1" charset="2"/>
              <a:buChar char="§"/>
              <a:defRPr/>
            </a:pPr>
            <a:r>
              <a:rPr lang="en-US" sz="2000"/>
              <a:t>Identifies the Primal Forces that are ignored, misused, or overused in the AntiPattern.</a:t>
            </a:r>
            <a:endParaRPr lang="en-US" sz="2000" i="1"/>
          </a:p>
          <a:p>
            <a:pPr eaLnBrk="1" hangingPunct="1">
              <a:lnSpc>
                <a:spcPct val="80000"/>
              </a:lnSpc>
              <a:buFont typeface="Wingdings" pitchFamily="1" charset="2"/>
              <a:buChar char="§"/>
              <a:defRPr/>
            </a:pPr>
            <a:r>
              <a:rPr lang="en-US" sz="2400" i="1" u="sng">
                <a:ea typeface="+mn-ea"/>
                <a:cs typeface="+mn-cs"/>
              </a:rPr>
              <a:t>Anecdotal Evidence:</a:t>
            </a:r>
            <a:r>
              <a:rPr lang="en-US" sz="2400">
                <a:ea typeface="+mn-ea"/>
                <a:cs typeface="+mn-cs"/>
              </a:rPr>
              <a:t> </a:t>
            </a:r>
          </a:p>
          <a:p>
            <a:pPr lvl="1" eaLnBrk="1" hangingPunct="1">
              <a:lnSpc>
                <a:spcPct val="80000"/>
              </a:lnSpc>
              <a:buFont typeface="Wingdings" pitchFamily="1" charset="2"/>
              <a:buChar char="§"/>
              <a:defRPr/>
            </a:pPr>
            <a:r>
              <a:rPr lang="en-US" sz="2000"/>
              <a:t>Common phrases and humorous anecdotes that describe the problem.</a:t>
            </a:r>
            <a:endParaRPr lang="en-US" sz="2000" i="1"/>
          </a:p>
          <a:p>
            <a:pPr eaLnBrk="1" hangingPunct="1">
              <a:lnSpc>
                <a:spcPct val="80000"/>
              </a:lnSpc>
              <a:buFont typeface="Wingdings" pitchFamily="1" charset="2"/>
              <a:buChar char="§"/>
              <a:defRPr/>
            </a:pPr>
            <a:r>
              <a:rPr lang="en-US" sz="2400" i="1" u="sng">
                <a:ea typeface="+mn-ea"/>
                <a:cs typeface="+mn-cs"/>
              </a:rPr>
              <a:t>Background:</a:t>
            </a:r>
            <a:r>
              <a:rPr lang="en-US" sz="2400" u="sng">
                <a:ea typeface="+mn-ea"/>
                <a:cs typeface="+mn-cs"/>
              </a:rPr>
              <a:t> </a:t>
            </a:r>
          </a:p>
          <a:p>
            <a:pPr lvl="1" eaLnBrk="1" hangingPunct="1">
              <a:lnSpc>
                <a:spcPct val="80000"/>
              </a:lnSpc>
              <a:buFont typeface="Wingdings" pitchFamily="1" charset="2"/>
              <a:buChar char="§"/>
              <a:defRPr/>
            </a:pPr>
            <a:r>
              <a:rPr lang="en-US" sz="2000"/>
              <a:t>Sets the Scene for the AntiPattern and introduces the problem under discussion.</a:t>
            </a:r>
            <a:endParaRPr lang="en-US" sz="2000" i="1"/>
          </a:p>
          <a:p>
            <a:pPr eaLnBrk="1" hangingPunct="1">
              <a:lnSpc>
                <a:spcPct val="80000"/>
              </a:lnSpc>
              <a:buFont typeface="Wingdings" pitchFamily="1" charset="2"/>
              <a:buChar char="§"/>
              <a:defRPr/>
            </a:pPr>
            <a:r>
              <a:rPr lang="en-US" sz="2400" i="1" u="sng">
                <a:ea typeface="+mn-ea"/>
                <a:cs typeface="+mn-cs"/>
              </a:rPr>
              <a:t>General Form:</a:t>
            </a:r>
            <a:r>
              <a:rPr lang="en-US" sz="2400">
                <a:ea typeface="+mn-ea"/>
                <a:cs typeface="+mn-cs"/>
              </a:rPr>
              <a:t> </a:t>
            </a:r>
          </a:p>
          <a:p>
            <a:pPr lvl="1" eaLnBrk="1" hangingPunct="1">
              <a:lnSpc>
                <a:spcPct val="80000"/>
              </a:lnSpc>
              <a:buFont typeface="Wingdings" pitchFamily="1" charset="2"/>
              <a:buChar char="§"/>
              <a:defRPr/>
            </a:pPr>
            <a:r>
              <a:rPr lang="en-US" sz="2000"/>
              <a:t>General characteristics of the AntiPattern are identified, and an overview of the nature of the problem is presented.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dirty="0" err="1">
                <a:ea typeface="+mj-ea"/>
                <a:cs typeface="+mj-cs"/>
              </a:rPr>
              <a:t>AntiPattern</a:t>
            </a:r>
            <a:r>
              <a:rPr lang="en-US" dirty="0">
                <a:ea typeface="+mj-ea"/>
                <a:cs typeface="+mj-cs"/>
              </a:rPr>
              <a:t> Template </a:t>
            </a:r>
            <a:r>
              <a:rPr lang="en-US" dirty="0" smtClean="0">
                <a:ea typeface="+mj-ea"/>
                <a:cs typeface="+mj-cs"/>
              </a:rPr>
              <a:t>(3)</a:t>
            </a:r>
            <a:endParaRPr lang="en-US" dirty="0">
              <a:ea typeface="+mj-ea"/>
              <a:cs typeface="+mj-cs"/>
            </a:endParaRPr>
          </a:p>
        </p:txBody>
      </p:sp>
      <p:sp>
        <p:nvSpPr>
          <p:cNvPr id="147459"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sz="2400" i="1" u="sng">
                <a:ea typeface="+mn-ea"/>
                <a:cs typeface="+mn-cs"/>
              </a:rPr>
              <a:t>Symptoms and Consequences:</a:t>
            </a:r>
            <a:r>
              <a:rPr lang="en-US" sz="2400">
                <a:ea typeface="+mn-ea"/>
                <a:cs typeface="+mn-cs"/>
              </a:rPr>
              <a:t> </a:t>
            </a:r>
          </a:p>
          <a:p>
            <a:pPr lvl="1" eaLnBrk="1" hangingPunct="1">
              <a:lnSpc>
                <a:spcPct val="90000"/>
              </a:lnSpc>
              <a:buFont typeface="Wingdings" pitchFamily="1" charset="2"/>
              <a:buChar char="§"/>
              <a:defRPr/>
            </a:pPr>
            <a:r>
              <a:rPr lang="en-US" sz="2000"/>
              <a:t>A list of symptoms and related consequences resulting from this AntiPattern.</a:t>
            </a:r>
            <a:endParaRPr lang="en-US" sz="2000" i="1"/>
          </a:p>
          <a:p>
            <a:pPr eaLnBrk="1" hangingPunct="1">
              <a:lnSpc>
                <a:spcPct val="90000"/>
              </a:lnSpc>
              <a:buFont typeface="Wingdings" pitchFamily="1" charset="2"/>
              <a:buChar char="§"/>
              <a:defRPr/>
            </a:pPr>
            <a:r>
              <a:rPr lang="en-US" sz="2400" i="1" u="sng">
                <a:ea typeface="+mn-ea"/>
                <a:cs typeface="+mn-cs"/>
              </a:rPr>
              <a:t>Typical Causes:</a:t>
            </a:r>
            <a:r>
              <a:rPr lang="en-US" sz="2400">
                <a:ea typeface="+mn-ea"/>
                <a:cs typeface="+mn-cs"/>
              </a:rPr>
              <a:t> </a:t>
            </a:r>
          </a:p>
          <a:p>
            <a:pPr lvl="1" eaLnBrk="1" hangingPunct="1">
              <a:lnSpc>
                <a:spcPct val="90000"/>
              </a:lnSpc>
              <a:buFont typeface="Wingdings" pitchFamily="1" charset="2"/>
              <a:buChar char="§"/>
              <a:defRPr/>
            </a:pPr>
            <a:r>
              <a:rPr lang="en-US" sz="2000"/>
              <a:t>A list of the unique causes of an AntiPattern, which should relate to corresponding symptoms and consequences where possible. </a:t>
            </a:r>
            <a:endParaRPr lang="en-US" sz="2000" i="1"/>
          </a:p>
          <a:p>
            <a:pPr eaLnBrk="1" hangingPunct="1">
              <a:lnSpc>
                <a:spcPct val="90000"/>
              </a:lnSpc>
              <a:buFont typeface="Wingdings" pitchFamily="1" charset="2"/>
              <a:buChar char="§"/>
              <a:defRPr/>
            </a:pPr>
            <a:r>
              <a:rPr lang="en-US" sz="2400" i="1" u="sng">
                <a:ea typeface="+mn-ea"/>
                <a:cs typeface="+mn-cs"/>
              </a:rPr>
              <a:t>Known Exceptions:</a:t>
            </a:r>
            <a:r>
              <a:rPr lang="en-US" sz="2400">
                <a:ea typeface="+mn-ea"/>
                <a:cs typeface="+mn-cs"/>
              </a:rPr>
              <a:t> </a:t>
            </a:r>
          </a:p>
          <a:p>
            <a:pPr lvl="1" eaLnBrk="1" hangingPunct="1">
              <a:lnSpc>
                <a:spcPct val="90000"/>
              </a:lnSpc>
              <a:buFont typeface="Wingdings" pitchFamily="1" charset="2"/>
              <a:buChar char="§"/>
              <a:defRPr/>
            </a:pPr>
            <a:r>
              <a:rPr lang="en-US" sz="2000"/>
              <a:t>Specific occasions when AntiPattern behavior and processes may not always be wrong.</a:t>
            </a:r>
            <a:endParaRPr lang="en-US" sz="2000" i="1"/>
          </a:p>
          <a:p>
            <a:pPr eaLnBrk="1" hangingPunct="1">
              <a:lnSpc>
                <a:spcPct val="90000"/>
              </a:lnSpc>
              <a:buFont typeface="Wingdings" pitchFamily="1" charset="2"/>
              <a:buChar char="§"/>
              <a:defRPr/>
            </a:pPr>
            <a:r>
              <a:rPr lang="en-US" sz="2400" i="1" u="sng">
                <a:ea typeface="+mn-ea"/>
                <a:cs typeface="+mn-cs"/>
              </a:rPr>
              <a:t>Refactored Solutions:</a:t>
            </a:r>
            <a:r>
              <a:rPr lang="en-US" sz="2400">
                <a:ea typeface="+mn-ea"/>
                <a:cs typeface="+mn-cs"/>
              </a:rPr>
              <a:t> </a:t>
            </a:r>
          </a:p>
          <a:p>
            <a:pPr lvl="1" eaLnBrk="1" hangingPunct="1">
              <a:lnSpc>
                <a:spcPct val="90000"/>
              </a:lnSpc>
              <a:buFont typeface="Wingdings" pitchFamily="1" charset="2"/>
              <a:buChar char="§"/>
              <a:defRPr/>
            </a:pPr>
            <a:r>
              <a:rPr lang="en-US" sz="2000"/>
              <a:t>Resolves the unbalanced forces, causes, symptoms, and consequences of the AntiPattern.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dirty="0" err="1">
                <a:ea typeface="+mj-ea"/>
                <a:cs typeface="+mj-cs"/>
              </a:rPr>
              <a:t>AntiPattern</a:t>
            </a:r>
            <a:r>
              <a:rPr lang="en-US" dirty="0">
                <a:ea typeface="+mj-ea"/>
                <a:cs typeface="+mj-cs"/>
              </a:rPr>
              <a:t> Template </a:t>
            </a:r>
            <a:r>
              <a:rPr lang="en-US" dirty="0" smtClean="0">
                <a:ea typeface="+mj-ea"/>
                <a:cs typeface="+mj-cs"/>
              </a:rPr>
              <a:t>(4)</a:t>
            </a:r>
            <a:endParaRPr lang="en-US" dirty="0">
              <a:ea typeface="+mj-ea"/>
              <a:cs typeface="+mj-cs"/>
            </a:endParaRPr>
          </a:p>
        </p:txBody>
      </p:sp>
      <p:sp>
        <p:nvSpPr>
          <p:cNvPr id="148483"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sz="2800" i="1" u="sng">
                <a:ea typeface="+mn-ea"/>
                <a:cs typeface="+mn-cs"/>
              </a:rPr>
              <a:t>Variations:</a:t>
            </a:r>
            <a:r>
              <a:rPr lang="en-US" sz="2800">
                <a:ea typeface="+mn-ea"/>
                <a:cs typeface="+mn-cs"/>
              </a:rPr>
              <a:t>  </a:t>
            </a:r>
          </a:p>
          <a:p>
            <a:pPr lvl="1" eaLnBrk="1" hangingPunct="1">
              <a:lnSpc>
                <a:spcPct val="90000"/>
              </a:lnSpc>
              <a:buFont typeface="Wingdings" pitchFamily="1" charset="2"/>
              <a:buChar char="§"/>
              <a:defRPr/>
            </a:pPr>
            <a:r>
              <a:rPr lang="en-US" sz="2400"/>
              <a:t>Lists known variations of the AntiPattern,</a:t>
            </a:r>
            <a:endParaRPr lang="en-US" sz="2400" i="1"/>
          </a:p>
          <a:p>
            <a:pPr eaLnBrk="1" hangingPunct="1">
              <a:lnSpc>
                <a:spcPct val="90000"/>
              </a:lnSpc>
              <a:buFont typeface="Wingdings" pitchFamily="1" charset="2"/>
              <a:buChar char="§"/>
              <a:defRPr/>
            </a:pPr>
            <a:r>
              <a:rPr lang="en-US" sz="2800" i="1" u="sng">
                <a:ea typeface="+mn-ea"/>
                <a:cs typeface="+mn-cs"/>
              </a:rPr>
              <a:t>Example:</a:t>
            </a:r>
            <a:r>
              <a:rPr lang="en-US" sz="2800">
                <a:ea typeface="+mn-ea"/>
                <a:cs typeface="+mn-cs"/>
              </a:rPr>
              <a:t>  </a:t>
            </a:r>
          </a:p>
          <a:p>
            <a:pPr lvl="1" eaLnBrk="1" hangingPunct="1">
              <a:lnSpc>
                <a:spcPct val="90000"/>
              </a:lnSpc>
              <a:buFont typeface="Wingdings" pitchFamily="1" charset="2"/>
              <a:buChar char="§"/>
              <a:defRPr/>
            </a:pPr>
            <a:r>
              <a:rPr lang="en-US" sz="2400"/>
              <a:t>An example of the AntiPattern based on real-world experience</a:t>
            </a:r>
            <a:endParaRPr lang="en-US" sz="2400" i="1"/>
          </a:p>
          <a:p>
            <a:pPr eaLnBrk="1" hangingPunct="1">
              <a:lnSpc>
                <a:spcPct val="90000"/>
              </a:lnSpc>
              <a:buFont typeface="Wingdings" pitchFamily="1" charset="2"/>
              <a:buChar char="§"/>
              <a:defRPr/>
            </a:pPr>
            <a:r>
              <a:rPr lang="en-US" sz="2800" i="1" u="sng">
                <a:ea typeface="+mn-ea"/>
                <a:cs typeface="+mn-cs"/>
              </a:rPr>
              <a:t>Related Solutions:</a:t>
            </a:r>
            <a:r>
              <a:rPr lang="en-US" sz="2800">
                <a:ea typeface="+mn-ea"/>
                <a:cs typeface="+mn-cs"/>
              </a:rPr>
              <a:t> </a:t>
            </a:r>
          </a:p>
          <a:p>
            <a:pPr lvl="1" eaLnBrk="1" hangingPunct="1">
              <a:lnSpc>
                <a:spcPct val="90000"/>
              </a:lnSpc>
              <a:buFont typeface="Wingdings" pitchFamily="1" charset="2"/>
              <a:buChar char="§"/>
              <a:defRPr/>
            </a:pPr>
            <a:r>
              <a:rPr lang="en-US" sz="2400"/>
              <a:t>Identifies and lists any cross-references to other Antipatterns which are closely related.</a:t>
            </a:r>
            <a:endParaRPr lang="en-US" sz="2400" i="1"/>
          </a:p>
          <a:p>
            <a:pPr eaLnBrk="1" hangingPunct="1">
              <a:lnSpc>
                <a:spcPct val="90000"/>
              </a:lnSpc>
              <a:buFont typeface="Wingdings" pitchFamily="1" charset="2"/>
              <a:buChar char="§"/>
              <a:defRPr/>
            </a:pPr>
            <a:r>
              <a:rPr lang="en-US" sz="2800" i="1" u="sng">
                <a:ea typeface="+mn-ea"/>
                <a:cs typeface="+mn-cs"/>
              </a:rPr>
              <a:t>Applicability to Other Viewpoints and Scales:</a:t>
            </a:r>
            <a:r>
              <a:rPr lang="en-US" sz="2800">
                <a:ea typeface="+mn-ea"/>
                <a:cs typeface="+mn-cs"/>
              </a:rPr>
              <a:t> </a:t>
            </a:r>
          </a:p>
          <a:p>
            <a:pPr lvl="1" eaLnBrk="1" hangingPunct="1">
              <a:lnSpc>
                <a:spcPct val="90000"/>
              </a:lnSpc>
              <a:buFont typeface="Wingdings" pitchFamily="1" charset="2"/>
              <a:buChar char="§"/>
              <a:defRPr/>
            </a:pPr>
            <a:r>
              <a:rPr lang="en-US" sz="2400"/>
              <a:t>Describes the impact of the AntiPattern to other applicable SDLM scales.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sz="4000" dirty="0" smtClean="0">
                <a:ea typeface="+mj-ea"/>
                <a:cs typeface="+mj-cs"/>
              </a:rPr>
              <a:t>Software </a:t>
            </a:r>
            <a:r>
              <a:rPr lang="en-US" sz="4000" dirty="0">
                <a:ea typeface="+mj-ea"/>
                <a:cs typeface="+mj-cs"/>
              </a:rPr>
              <a:t>Development Statistics</a:t>
            </a:r>
          </a:p>
        </p:txBody>
      </p:sp>
      <p:sp>
        <p:nvSpPr>
          <p:cNvPr id="107523" name="Rectangle 3"/>
          <p:cNvSpPr>
            <a:spLocks noGrp="1" noChangeArrowheads="1"/>
          </p:cNvSpPr>
          <p:nvPr>
            <p:ph idx="1"/>
          </p:nvPr>
        </p:nvSpPr>
        <p:spPr/>
        <p:txBody>
          <a:bodyPr>
            <a:normAutofit lnSpcReduction="10000"/>
          </a:bodyPr>
          <a:lstStyle/>
          <a:p>
            <a:pPr eaLnBrk="1" hangingPunct="1"/>
            <a:r>
              <a:rPr lang="en-US" dirty="0" smtClean="0"/>
              <a:t>Five out of six software projects are considered unsuccessful </a:t>
            </a:r>
          </a:p>
          <a:p>
            <a:pPr eaLnBrk="1" hangingPunct="1"/>
            <a:r>
              <a:rPr lang="en-US" dirty="0" smtClean="0"/>
              <a:t>Nearly 1/3 of software projects are outright canceled</a:t>
            </a:r>
          </a:p>
          <a:p>
            <a:pPr eaLnBrk="1" hangingPunct="1"/>
            <a:r>
              <a:rPr lang="en-US" dirty="0" smtClean="0"/>
              <a:t>2/3 of delivered software was typically twice the expected budget and took twice as long to developed as originally planned</a:t>
            </a:r>
          </a:p>
          <a:p>
            <a:pPr lvl="1" eaLnBrk="1" hangingPunct="1"/>
            <a:r>
              <a:rPr lang="en-US" dirty="0" smtClean="0"/>
              <a:t>Such projects are known as </a:t>
            </a:r>
            <a:r>
              <a:rPr lang="en-US" dirty="0" smtClean="0">
                <a:solidFill>
                  <a:srgbClr val="FF0000"/>
                </a:solidFill>
              </a:rPr>
              <a:t>Death March Projects</a:t>
            </a:r>
            <a:r>
              <a:rPr lang="en-US" dirty="0" smtClean="0"/>
              <a:t> (Yourdon, 2003)  </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a:ea typeface="+mj-ea"/>
                <a:cs typeface="+mj-cs"/>
              </a:rPr>
              <a:t>Why Study Antipatterns</a:t>
            </a:r>
          </a:p>
        </p:txBody>
      </p:sp>
      <p:sp>
        <p:nvSpPr>
          <p:cNvPr id="105475"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sz="2400" dirty="0" err="1">
                <a:ea typeface="+mn-ea"/>
                <a:cs typeface="+mn-cs"/>
              </a:rPr>
              <a:t>Antipatterns</a:t>
            </a:r>
            <a:r>
              <a:rPr lang="en-US" sz="2400" dirty="0">
                <a:ea typeface="+mn-ea"/>
                <a:cs typeface="+mn-cs"/>
              </a:rPr>
              <a:t> provide easily identifiable templates for common problems, </a:t>
            </a:r>
            <a:r>
              <a:rPr lang="en-US" sz="2400" dirty="0">
                <a:solidFill>
                  <a:srgbClr val="FF0000"/>
                </a:solidFill>
                <a:ea typeface="+mn-ea"/>
                <a:cs typeface="+mn-cs"/>
              </a:rPr>
              <a:t>as well as </a:t>
            </a:r>
            <a:r>
              <a:rPr lang="en-US" sz="2400" dirty="0">
                <a:ea typeface="+mn-ea"/>
                <a:cs typeface="+mn-cs"/>
              </a:rPr>
              <a:t>a path of action to rectify these problems.</a:t>
            </a:r>
          </a:p>
          <a:p>
            <a:pPr eaLnBrk="1" hangingPunct="1">
              <a:lnSpc>
                <a:spcPct val="90000"/>
              </a:lnSpc>
              <a:buFont typeface="Wingdings" pitchFamily="1" charset="2"/>
              <a:buChar char="§"/>
              <a:defRPr/>
            </a:pPr>
            <a:r>
              <a:rPr lang="en-US" sz="2400" dirty="0" err="1">
                <a:ea typeface="+mn-ea"/>
                <a:cs typeface="+mn-cs"/>
              </a:rPr>
              <a:t>Antipatterns</a:t>
            </a:r>
            <a:r>
              <a:rPr lang="en-US" sz="2400" dirty="0">
                <a:ea typeface="+mn-ea"/>
                <a:cs typeface="+mn-cs"/>
              </a:rPr>
              <a:t> provide real world experience in recognizing recurring problems in the software industry providing a detailed remedy for the most common ones.</a:t>
            </a:r>
          </a:p>
          <a:p>
            <a:pPr eaLnBrk="1" hangingPunct="1">
              <a:lnSpc>
                <a:spcPct val="90000"/>
              </a:lnSpc>
              <a:buFont typeface="Wingdings" pitchFamily="1" charset="2"/>
              <a:buChar char="§"/>
              <a:defRPr/>
            </a:pPr>
            <a:r>
              <a:rPr lang="en-US" sz="2400" dirty="0" err="1">
                <a:ea typeface="+mn-ea"/>
                <a:cs typeface="+mn-cs"/>
              </a:rPr>
              <a:t>Antipatterns</a:t>
            </a:r>
            <a:r>
              <a:rPr lang="en-US" sz="2400" dirty="0">
                <a:ea typeface="+mn-ea"/>
                <a:cs typeface="+mn-cs"/>
              </a:rPr>
              <a:t> provide a common vocabulary for identifying problems and discussing solutions.</a:t>
            </a:r>
          </a:p>
          <a:p>
            <a:pPr eaLnBrk="1" hangingPunct="1">
              <a:lnSpc>
                <a:spcPct val="90000"/>
              </a:lnSpc>
              <a:buFont typeface="Wingdings" pitchFamily="1" charset="2"/>
              <a:buChar char="§"/>
              <a:defRPr/>
            </a:pPr>
            <a:r>
              <a:rPr lang="en-US" sz="2400" dirty="0" err="1">
                <a:ea typeface="+mn-ea"/>
                <a:cs typeface="+mn-cs"/>
              </a:rPr>
              <a:t>Antipatterns</a:t>
            </a:r>
            <a:r>
              <a:rPr lang="en-US" sz="2400" dirty="0">
                <a:ea typeface="+mn-ea"/>
                <a:cs typeface="+mn-cs"/>
              </a:rPr>
              <a:t> </a:t>
            </a:r>
            <a:r>
              <a:rPr lang="en-US" sz="2400" dirty="0">
                <a:solidFill>
                  <a:srgbClr val="008000"/>
                </a:solidFill>
                <a:ea typeface="+mn-ea"/>
                <a:cs typeface="+mn-cs"/>
              </a:rPr>
              <a:t>provide stress release in the form of shared </a:t>
            </a:r>
            <a:r>
              <a:rPr lang="en-US" sz="2400" dirty="0" smtClean="0">
                <a:solidFill>
                  <a:srgbClr val="008000"/>
                </a:solidFill>
                <a:ea typeface="+mn-ea"/>
                <a:cs typeface="+mn-cs"/>
              </a:rPr>
              <a:t>misery</a:t>
            </a:r>
            <a:r>
              <a:rPr lang="en-US" sz="2400" dirty="0" smtClean="0"/>
              <a:t> </a:t>
            </a:r>
            <a:r>
              <a:rPr lang="en-US" sz="2400" dirty="0" err="1" smtClean="0">
                <a:sym typeface="Wingdings"/>
              </a:rPr>
              <a:t></a:t>
            </a:r>
            <a:endParaRPr lang="en-US" sz="2400" dirty="0" smtClean="0">
              <a:ea typeface="+mn-ea"/>
              <a:cs typeface="+mn-cs"/>
            </a:endParaRPr>
          </a:p>
          <a:p>
            <a:pPr eaLnBrk="1" hangingPunct="1">
              <a:lnSpc>
                <a:spcPct val="90000"/>
              </a:lnSpc>
              <a:buFont typeface="Wingdings" pitchFamily="1" charset="2"/>
              <a:buChar char="§"/>
              <a:defRPr/>
            </a:pPr>
            <a:r>
              <a:rPr lang="en-US" sz="2400" dirty="0" err="1">
                <a:ea typeface="+mn-ea"/>
                <a:cs typeface="+mn-cs"/>
              </a:rPr>
              <a:t>Antipatterns</a:t>
            </a:r>
            <a:r>
              <a:rPr lang="en-US" sz="2400" dirty="0">
                <a:ea typeface="+mn-ea"/>
                <a:cs typeface="+mn-cs"/>
              </a:rPr>
              <a:t> ensure common problems are not continually repeated within an organization</a:t>
            </a:r>
          </a:p>
          <a:p>
            <a:pPr eaLnBrk="1" hangingPunct="1">
              <a:lnSpc>
                <a:spcPct val="90000"/>
              </a:lnSpc>
              <a:buFont typeface="Wingdings" pitchFamily="1" charset="2"/>
              <a:buChar char="§"/>
              <a:defRPr/>
            </a:pPr>
            <a:endParaRPr lang="en-US" sz="2400"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a:ea typeface="+mj-ea"/>
                <a:cs typeface="+mj-cs"/>
              </a:rPr>
              <a:t>Reference Model</a:t>
            </a:r>
          </a:p>
        </p:txBody>
      </p:sp>
      <p:sp>
        <p:nvSpPr>
          <p:cNvPr id="139267" name="Rectangle 3"/>
          <p:cNvSpPr>
            <a:spLocks noGrp="1" noChangeArrowheads="1"/>
          </p:cNvSpPr>
          <p:nvPr>
            <p:ph idx="1"/>
          </p:nvPr>
        </p:nvSpPr>
        <p:spPr>
          <a:xfrm>
            <a:off x="609600" y="3200400"/>
            <a:ext cx="8226425" cy="3276600"/>
          </a:xfrm>
        </p:spPr>
        <p:txBody>
          <a:bodyPr>
            <a:normAutofit/>
          </a:bodyPr>
          <a:lstStyle/>
          <a:p>
            <a:pPr>
              <a:lnSpc>
                <a:spcPct val="90000"/>
              </a:lnSpc>
              <a:spcBef>
                <a:spcPct val="0"/>
              </a:spcBef>
              <a:buClrTx/>
              <a:buSzTx/>
              <a:buFontTx/>
              <a:buNone/>
              <a:defRPr/>
            </a:pPr>
            <a:r>
              <a:rPr lang="en-US" sz="2400" dirty="0">
                <a:ea typeface="+mn-ea"/>
                <a:cs typeface="+mn-cs"/>
              </a:rPr>
              <a:t>The Reference Model is broken down in three main areas:</a:t>
            </a:r>
          </a:p>
          <a:p>
            <a:pPr eaLnBrk="1" hangingPunct="1">
              <a:lnSpc>
                <a:spcPct val="90000"/>
              </a:lnSpc>
              <a:buFont typeface="Wingdings" pitchFamily="1" charset="2"/>
              <a:buNone/>
              <a:defRPr/>
            </a:pPr>
            <a:r>
              <a:rPr lang="en-US" sz="1800" dirty="0">
                <a:ea typeface="Arial" pitchFamily="1" charset="0"/>
                <a:cs typeface="Arial" pitchFamily="1" charset="0"/>
              </a:rPr>
              <a:t>■</a:t>
            </a:r>
            <a:r>
              <a:rPr lang="en-US" sz="2400" dirty="0">
                <a:ea typeface="Arial" pitchFamily="1" charset="0"/>
                <a:cs typeface="Arial" pitchFamily="1" charset="0"/>
              </a:rPr>
              <a:t>  </a:t>
            </a:r>
            <a:r>
              <a:rPr lang="en-US" sz="2400" dirty="0">
                <a:ea typeface="+mn-ea"/>
                <a:cs typeface="+mn-cs"/>
              </a:rPr>
              <a:t>Root causes</a:t>
            </a:r>
            <a:endParaRPr lang="en-US" sz="2400" dirty="0" smtClean="0">
              <a:ea typeface="+mn-ea"/>
              <a:cs typeface="+mn-cs"/>
            </a:endParaRPr>
          </a:p>
          <a:p>
            <a:pPr lvl="1" eaLnBrk="1" hangingPunct="1">
              <a:lnSpc>
                <a:spcPct val="90000"/>
              </a:lnSpc>
              <a:buFont typeface="Wingdings" pitchFamily="1" charset="2"/>
              <a:buChar char="§"/>
              <a:defRPr/>
            </a:pPr>
            <a:r>
              <a:rPr lang="en-US" sz="2000" dirty="0" smtClean="0"/>
              <a:t>provide </a:t>
            </a:r>
            <a:r>
              <a:rPr lang="en-US" sz="2000" dirty="0"/>
              <a:t>fundamental context for the </a:t>
            </a:r>
            <a:r>
              <a:rPr lang="en-US" sz="2000" dirty="0" err="1"/>
              <a:t>AntiPattern</a:t>
            </a:r>
            <a:endParaRPr lang="en-US" sz="2000" dirty="0"/>
          </a:p>
          <a:p>
            <a:pPr eaLnBrk="1" hangingPunct="1">
              <a:lnSpc>
                <a:spcPct val="90000"/>
              </a:lnSpc>
              <a:buFont typeface="Wingdings" pitchFamily="1" charset="2"/>
              <a:buChar char="§"/>
              <a:defRPr/>
            </a:pPr>
            <a:r>
              <a:rPr lang="en-US" sz="2400" dirty="0">
                <a:ea typeface="+mn-ea"/>
                <a:cs typeface="+mn-cs"/>
              </a:rPr>
              <a:t>Primal forces</a:t>
            </a:r>
          </a:p>
          <a:p>
            <a:pPr lvl="1" eaLnBrk="1" hangingPunct="1">
              <a:lnSpc>
                <a:spcPct val="90000"/>
              </a:lnSpc>
              <a:buFont typeface="Wingdings" pitchFamily="1" charset="2"/>
              <a:buChar char="§"/>
              <a:defRPr/>
            </a:pPr>
            <a:r>
              <a:rPr lang="en-US" sz="2000" dirty="0"/>
              <a:t> are the key motivators for decision making</a:t>
            </a:r>
          </a:p>
          <a:p>
            <a:pPr eaLnBrk="1" hangingPunct="1">
              <a:lnSpc>
                <a:spcPct val="90000"/>
              </a:lnSpc>
              <a:buFont typeface="Wingdings" pitchFamily="1" charset="2"/>
              <a:buChar char="§"/>
              <a:defRPr/>
            </a:pPr>
            <a:r>
              <a:rPr lang="en-US" sz="2400" dirty="0">
                <a:ea typeface="+mn-ea"/>
                <a:cs typeface="+mn-cs"/>
              </a:rPr>
              <a:t>Software design-level model</a:t>
            </a:r>
            <a:endParaRPr lang="en-US" sz="2400" dirty="0" smtClean="0">
              <a:ea typeface="+mn-ea"/>
              <a:cs typeface="+mn-cs"/>
            </a:endParaRPr>
          </a:p>
          <a:p>
            <a:pPr lvl="1" eaLnBrk="1" hangingPunct="1">
              <a:lnSpc>
                <a:spcPct val="90000"/>
              </a:lnSpc>
              <a:buFont typeface="Wingdings" pitchFamily="1" charset="2"/>
              <a:buChar char="§"/>
              <a:defRPr/>
            </a:pPr>
            <a:r>
              <a:rPr lang="en-US" sz="2000" dirty="0" smtClean="0"/>
              <a:t>defines at what level the problem applies</a:t>
            </a:r>
          </a:p>
          <a:p>
            <a:pPr lvl="1" eaLnBrk="1" hangingPunct="1">
              <a:lnSpc>
                <a:spcPct val="90000"/>
              </a:lnSpc>
              <a:buFont typeface="Wingdings" pitchFamily="1" charset="2"/>
              <a:buChar char="§"/>
              <a:defRPr/>
            </a:pPr>
            <a:r>
              <a:rPr lang="en-US" sz="2000" dirty="0" smtClean="0">
                <a:solidFill>
                  <a:srgbClr val="FF0000"/>
                </a:solidFill>
              </a:rPr>
              <a:t>See Appendix 2 for SLDM levels, as well as a template for defining an </a:t>
            </a:r>
            <a:r>
              <a:rPr lang="en-US" sz="2000" dirty="0" err="1" smtClean="0">
                <a:solidFill>
                  <a:srgbClr val="FF0000"/>
                </a:solidFill>
              </a:rPr>
              <a:t>antipatterns</a:t>
            </a:r>
            <a:endParaRPr lang="en-US" sz="2000" dirty="0">
              <a:solidFill>
                <a:srgbClr val="FF0000"/>
              </a:solidFill>
            </a:endParaRPr>
          </a:p>
        </p:txBody>
      </p:sp>
      <p:sp>
        <p:nvSpPr>
          <p:cNvPr id="139268" name="Text Box 4"/>
          <p:cNvSpPr txBox="1">
            <a:spLocks noChangeArrowheads="1"/>
          </p:cNvSpPr>
          <p:nvPr/>
        </p:nvSpPr>
        <p:spPr bwMode="auto">
          <a:xfrm>
            <a:off x="685800" y="1331913"/>
            <a:ext cx="7696200" cy="1616075"/>
          </a:xfrm>
          <a:prstGeom prst="rect">
            <a:avLst/>
          </a:prstGeom>
          <a:noFill/>
          <a:ln w="9525">
            <a:noFill/>
            <a:miter lim="800000"/>
            <a:headEnd/>
            <a:tailEnd/>
          </a:ln>
          <a:effectLst/>
        </p:spPr>
        <p:txBody>
          <a:bodyPr>
            <a:prstTxWarp prst="textNoShape">
              <a:avLst/>
            </a:prstTxWarp>
            <a:spAutoFit/>
          </a:bodyPr>
          <a:lstStyle/>
          <a:p>
            <a:pPr>
              <a:defRPr/>
            </a:pPr>
            <a:r>
              <a:rPr lang="en-US" sz="2000">
                <a:effectLst>
                  <a:outerShdw blurRad="38100" dist="38100" dir="2700000" algn="tl">
                    <a:srgbClr val="000000"/>
                  </a:outerShdw>
                </a:effectLst>
                <a:latin typeface="Arial" pitchFamily="1" charset="0"/>
              </a:rPr>
              <a:t>The reference Model helps us gain an understanding of what causes particular Antipatterns, and the scope at which they occur.  This information helps us better understand the problem, and why it continues to happen.  </a:t>
            </a:r>
          </a:p>
          <a:p>
            <a:pPr>
              <a:defRPr/>
            </a:pPr>
            <a:endParaRPr lang="en-US" sz="2000">
              <a:effectLst>
                <a:outerShdw blurRad="38100" dist="38100" dir="2700000" algn="tl">
                  <a:srgbClr val="000000"/>
                </a:outerShdw>
              </a:effectLst>
              <a:latin typeface="Arial" pitchFamily="1"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rmAutofit fontScale="90000"/>
          </a:bodyPr>
          <a:lstStyle/>
          <a:p>
            <a:pPr eaLnBrk="1" hangingPunct="1">
              <a:defRPr/>
            </a:pPr>
            <a:r>
              <a:rPr lang="en-US" sz="4000" dirty="0">
                <a:ea typeface="+mj-ea"/>
                <a:cs typeface="+mj-cs"/>
              </a:rPr>
              <a:t>Root Causes: </a:t>
            </a:r>
            <a:r>
              <a:rPr lang="en-US" sz="4000" dirty="0" smtClean="0">
                <a:ea typeface="+mj-ea"/>
                <a:cs typeface="+mj-cs"/>
              </a:rPr>
              <a:t/>
            </a:r>
            <a:br>
              <a:rPr lang="en-US" sz="4000" dirty="0" smtClean="0">
                <a:ea typeface="+mj-ea"/>
                <a:cs typeface="+mj-cs"/>
              </a:rPr>
            </a:br>
            <a:r>
              <a:rPr lang="en-US" sz="4000" dirty="0" smtClean="0">
                <a:ea typeface="+mj-ea"/>
                <a:cs typeface="+mj-cs"/>
              </a:rPr>
              <a:t>Seven </a:t>
            </a:r>
            <a:r>
              <a:rPr lang="en-US" sz="4000" dirty="0">
                <a:solidFill>
                  <a:srgbClr val="FF0000"/>
                </a:solidFill>
                <a:ea typeface="+mj-ea"/>
                <a:cs typeface="+mj-cs"/>
              </a:rPr>
              <a:t>Deadly </a:t>
            </a:r>
            <a:r>
              <a:rPr lang="en-US" sz="4000" dirty="0">
                <a:ea typeface="+mj-ea"/>
                <a:cs typeface="+mj-cs"/>
              </a:rPr>
              <a:t>Sins</a:t>
            </a:r>
          </a:p>
        </p:txBody>
      </p:sp>
      <p:sp>
        <p:nvSpPr>
          <p:cNvPr id="128003" name="Rectangle 3"/>
          <p:cNvSpPr>
            <a:spLocks noGrp="1" noChangeArrowheads="1"/>
          </p:cNvSpPr>
          <p:nvPr>
            <p:ph idx="1"/>
          </p:nvPr>
        </p:nvSpPr>
        <p:spPr/>
        <p:txBody>
          <a:bodyPr>
            <a:normAutofit fontScale="92500" lnSpcReduction="10000"/>
          </a:bodyPr>
          <a:lstStyle/>
          <a:p>
            <a:pPr eaLnBrk="1" hangingPunct="1">
              <a:lnSpc>
                <a:spcPct val="80000"/>
              </a:lnSpc>
              <a:buFont typeface="Wingdings" pitchFamily="1" charset="2"/>
              <a:buChar char="§"/>
              <a:defRPr/>
            </a:pPr>
            <a:r>
              <a:rPr lang="en-US" sz="2400" u="sng" dirty="0">
                <a:ea typeface="+mn-ea"/>
                <a:cs typeface="+mn-cs"/>
              </a:rPr>
              <a:t>Haste:</a:t>
            </a:r>
            <a:r>
              <a:rPr lang="en-US" sz="2400" dirty="0">
                <a:ea typeface="+mn-ea"/>
                <a:cs typeface="+mn-cs"/>
              </a:rPr>
              <a:t> </a:t>
            </a:r>
          </a:p>
          <a:p>
            <a:pPr lvl="1" eaLnBrk="1" hangingPunct="1">
              <a:lnSpc>
                <a:spcPct val="80000"/>
              </a:lnSpc>
              <a:buFont typeface="Wingdings" pitchFamily="1" charset="2"/>
              <a:buChar char="§"/>
              <a:defRPr/>
            </a:pPr>
            <a:r>
              <a:rPr lang="en-US" sz="2000" dirty="0"/>
              <a:t>Tight deadlines often lead to neglecting important activities</a:t>
            </a:r>
            <a:endParaRPr lang="en-US" sz="2000" u="sng" dirty="0"/>
          </a:p>
          <a:p>
            <a:pPr eaLnBrk="1" hangingPunct="1">
              <a:lnSpc>
                <a:spcPct val="80000"/>
              </a:lnSpc>
              <a:buFont typeface="Wingdings" pitchFamily="1" charset="2"/>
              <a:buChar char="§"/>
              <a:defRPr/>
            </a:pPr>
            <a:r>
              <a:rPr lang="en-US" sz="2400" u="sng" dirty="0">
                <a:ea typeface="+mn-ea"/>
                <a:cs typeface="+mn-cs"/>
              </a:rPr>
              <a:t>Apathy:</a:t>
            </a:r>
            <a:r>
              <a:rPr lang="en-US" sz="2400" dirty="0">
                <a:ea typeface="+mn-ea"/>
                <a:cs typeface="+mn-cs"/>
              </a:rPr>
              <a:t> </a:t>
            </a:r>
          </a:p>
          <a:p>
            <a:pPr lvl="1" eaLnBrk="1" hangingPunct="1">
              <a:lnSpc>
                <a:spcPct val="80000"/>
              </a:lnSpc>
              <a:buFont typeface="Wingdings" pitchFamily="1" charset="2"/>
              <a:buChar char="§"/>
              <a:defRPr/>
            </a:pPr>
            <a:r>
              <a:rPr lang="en-US" sz="2000" dirty="0"/>
              <a:t>The attitude of not caring about solving known problems.</a:t>
            </a:r>
            <a:endParaRPr lang="en-US" sz="2000" u="sng" dirty="0"/>
          </a:p>
          <a:p>
            <a:pPr eaLnBrk="1" hangingPunct="1">
              <a:lnSpc>
                <a:spcPct val="80000"/>
              </a:lnSpc>
              <a:buFont typeface="Wingdings" pitchFamily="1" charset="2"/>
              <a:buChar char="§"/>
              <a:defRPr/>
            </a:pPr>
            <a:r>
              <a:rPr lang="en-US" sz="2400" u="sng" dirty="0">
                <a:ea typeface="+mn-ea"/>
                <a:cs typeface="+mn-cs"/>
              </a:rPr>
              <a:t>Narrow-Mindedness:</a:t>
            </a:r>
            <a:r>
              <a:rPr lang="en-US" sz="2400" dirty="0">
                <a:ea typeface="+mn-ea"/>
                <a:cs typeface="+mn-cs"/>
              </a:rPr>
              <a:t> </a:t>
            </a:r>
          </a:p>
          <a:p>
            <a:pPr lvl="1" eaLnBrk="1" hangingPunct="1">
              <a:lnSpc>
                <a:spcPct val="80000"/>
              </a:lnSpc>
              <a:buFont typeface="Wingdings" pitchFamily="1" charset="2"/>
              <a:buChar char="§"/>
              <a:defRPr/>
            </a:pPr>
            <a:r>
              <a:rPr lang="en-US" sz="2000" dirty="0"/>
              <a:t>Refusal of developers to learn proven solutions.</a:t>
            </a:r>
            <a:endParaRPr lang="en-US" sz="2000" u="sng" dirty="0"/>
          </a:p>
          <a:p>
            <a:pPr eaLnBrk="1" hangingPunct="1">
              <a:lnSpc>
                <a:spcPct val="80000"/>
              </a:lnSpc>
              <a:buFont typeface="Wingdings" pitchFamily="1" charset="2"/>
              <a:buChar char="§"/>
              <a:defRPr/>
            </a:pPr>
            <a:r>
              <a:rPr lang="en-US" sz="2400" u="sng" dirty="0">
                <a:ea typeface="+mn-ea"/>
                <a:cs typeface="+mn-cs"/>
              </a:rPr>
              <a:t>Sloth:</a:t>
            </a:r>
            <a:r>
              <a:rPr lang="en-US" sz="2400" dirty="0">
                <a:ea typeface="+mn-ea"/>
                <a:cs typeface="+mn-cs"/>
              </a:rPr>
              <a:t> </a:t>
            </a:r>
            <a:endParaRPr lang="en-US" sz="2400" dirty="0" smtClean="0">
              <a:ea typeface="+mn-ea"/>
              <a:cs typeface="+mn-cs"/>
            </a:endParaRPr>
          </a:p>
          <a:p>
            <a:pPr lvl="1" eaLnBrk="1" hangingPunct="1">
              <a:lnSpc>
                <a:spcPct val="80000"/>
              </a:lnSpc>
              <a:buFont typeface="Wingdings" pitchFamily="1" charset="2"/>
              <a:buChar char="§"/>
              <a:defRPr/>
            </a:pPr>
            <a:r>
              <a:rPr lang="en-US" sz="2000" dirty="0"/>
              <a:t>A</a:t>
            </a:r>
            <a:r>
              <a:rPr lang="en-US" sz="2000" dirty="0" smtClean="0"/>
              <a:t>daptation </a:t>
            </a:r>
            <a:r>
              <a:rPr lang="en-US" sz="2000" dirty="0"/>
              <a:t>of the most simple “solution</a:t>
            </a:r>
            <a:r>
              <a:rPr lang="en-US" sz="2000" dirty="0" smtClean="0"/>
              <a:t>” (regardless of </a:t>
            </a:r>
            <a:r>
              <a:rPr lang="en-US" sz="2000" dirty="0" err="1" smtClean="0"/>
              <a:t>reqs</a:t>
            </a:r>
            <a:r>
              <a:rPr lang="en-US" sz="2000" dirty="0" smtClean="0"/>
              <a:t>).</a:t>
            </a:r>
            <a:endParaRPr lang="en-US" sz="2000" u="sng" dirty="0"/>
          </a:p>
          <a:p>
            <a:pPr eaLnBrk="1" hangingPunct="1">
              <a:lnSpc>
                <a:spcPct val="80000"/>
              </a:lnSpc>
              <a:buFont typeface="Wingdings" pitchFamily="1" charset="2"/>
              <a:buChar char="§"/>
              <a:defRPr/>
            </a:pPr>
            <a:r>
              <a:rPr lang="en-US" sz="2400" u="sng" dirty="0">
                <a:ea typeface="+mn-ea"/>
                <a:cs typeface="+mn-cs"/>
              </a:rPr>
              <a:t>Avarice:</a:t>
            </a:r>
            <a:r>
              <a:rPr lang="en-US" sz="2400" dirty="0">
                <a:ea typeface="+mn-ea"/>
                <a:cs typeface="+mn-cs"/>
              </a:rPr>
              <a:t> </a:t>
            </a:r>
          </a:p>
          <a:p>
            <a:pPr lvl="1" eaLnBrk="1" hangingPunct="1">
              <a:lnSpc>
                <a:spcPct val="80000"/>
              </a:lnSpc>
              <a:buFont typeface="Wingdings" pitchFamily="1" charset="2"/>
              <a:buChar char="§"/>
              <a:defRPr/>
            </a:pPr>
            <a:r>
              <a:rPr lang="en-US" sz="2000" dirty="0"/>
              <a:t>Greed in creating a system can result in very complex, and difficult to maintain software.</a:t>
            </a:r>
            <a:endParaRPr lang="en-US" sz="2000" u="sng" dirty="0"/>
          </a:p>
          <a:p>
            <a:pPr eaLnBrk="1" hangingPunct="1">
              <a:lnSpc>
                <a:spcPct val="80000"/>
              </a:lnSpc>
              <a:buFont typeface="Wingdings" pitchFamily="1" charset="2"/>
              <a:buChar char="§"/>
              <a:defRPr/>
            </a:pPr>
            <a:r>
              <a:rPr lang="en-US" sz="2400" u="sng" dirty="0">
                <a:ea typeface="+mn-ea"/>
                <a:cs typeface="+mn-cs"/>
              </a:rPr>
              <a:t>Ignorance:</a:t>
            </a:r>
            <a:r>
              <a:rPr lang="en-US" sz="2400" dirty="0">
                <a:ea typeface="+mn-ea"/>
                <a:cs typeface="+mn-cs"/>
              </a:rPr>
              <a:t> </a:t>
            </a:r>
          </a:p>
          <a:p>
            <a:pPr lvl="1" eaLnBrk="1" hangingPunct="1">
              <a:lnSpc>
                <a:spcPct val="80000"/>
              </a:lnSpc>
              <a:buFont typeface="Wingdings" pitchFamily="1" charset="2"/>
              <a:buChar char="§"/>
              <a:defRPr/>
            </a:pPr>
            <a:r>
              <a:rPr lang="en-US" sz="2000" dirty="0"/>
              <a:t>The lack of motivation to understand things.</a:t>
            </a:r>
            <a:endParaRPr lang="en-US" sz="2000" u="sng" dirty="0"/>
          </a:p>
          <a:p>
            <a:pPr eaLnBrk="1" hangingPunct="1">
              <a:lnSpc>
                <a:spcPct val="80000"/>
              </a:lnSpc>
              <a:buFont typeface="Wingdings" pitchFamily="1" charset="2"/>
              <a:buChar char="§"/>
              <a:defRPr/>
            </a:pPr>
            <a:r>
              <a:rPr lang="en-US" sz="2400" u="sng" dirty="0">
                <a:ea typeface="+mn-ea"/>
                <a:cs typeface="+mn-cs"/>
              </a:rPr>
              <a:t>Pride:</a:t>
            </a:r>
            <a:r>
              <a:rPr lang="en-US" sz="2400" dirty="0">
                <a:ea typeface="+mn-ea"/>
                <a:cs typeface="+mn-cs"/>
              </a:rPr>
              <a:t>  </a:t>
            </a:r>
          </a:p>
          <a:p>
            <a:pPr lvl="1" eaLnBrk="1" hangingPunct="1">
              <a:lnSpc>
                <a:spcPct val="80000"/>
              </a:lnSpc>
              <a:buFont typeface="Wingdings" pitchFamily="1" charset="2"/>
              <a:buChar char="§"/>
              <a:defRPr/>
            </a:pPr>
            <a:r>
              <a:rPr lang="en-US" sz="2000" dirty="0"/>
              <a:t>The Failure to reuse existing software packages because they were not invented by a specific company</a:t>
            </a:r>
            <a:endParaRPr lang="en-US" sz="2000" u="sng"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fontScale="90000"/>
          </a:bodyPr>
          <a:lstStyle/>
          <a:p>
            <a:pPr eaLnBrk="1" hangingPunct="1">
              <a:defRPr/>
            </a:pPr>
            <a:r>
              <a:rPr lang="en-US" sz="4000" dirty="0">
                <a:ea typeface="+mj-ea"/>
                <a:cs typeface="+mj-cs"/>
              </a:rPr>
              <a:t>Primal Forces:</a:t>
            </a:r>
            <a:r>
              <a:rPr lang="en-US" sz="4000" dirty="0" smtClean="0">
                <a:ea typeface="+mj-ea"/>
                <a:cs typeface="+mj-cs"/>
              </a:rPr>
              <a:t/>
            </a:r>
            <a:br>
              <a:rPr lang="en-US" sz="4000" dirty="0" smtClean="0">
                <a:ea typeface="+mj-ea"/>
                <a:cs typeface="+mj-cs"/>
              </a:rPr>
            </a:br>
            <a:r>
              <a:rPr lang="en-US" sz="4000" dirty="0" smtClean="0">
                <a:ea typeface="+mj-ea"/>
                <a:cs typeface="+mj-cs"/>
              </a:rPr>
              <a:t>Key </a:t>
            </a:r>
            <a:r>
              <a:rPr lang="en-US" sz="4000" dirty="0">
                <a:ea typeface="+mj-ea"/>
                <a:cs typeface="+mj-cs"/>
              </a:rPr>
              <a:t>Motivators of decision making</a:t>
            </a:r>
          </a:p>
        </p:txBody>
      </p:sp>
      <p:sp>
        <p:nvSpPr>
          <p:cNvPr id="137219" name="Rectangle 3"/>
          <p:cNvSpPr>
            <a:spLocks noGrp="1" noChangeArrowheads="1"/>
          </p:cNvSpPr>
          <p:nvPr>
            <p:ph idx="1"/>
          </p:nvPr>
        </p:nvSpPr>
        <p:spPr/>
        <p:txBody>
          <a:bodyPr/>
          <a:lstStyle/>
          <a:p>
            <a:pPr eaLnBrk="1" hangingPunct="1">
              <a:lnSpc>
                <a:spcPct val="90000"/>
              </a:lnSpc>
              <a:buFont typeface="Wingdings" pitchFamily="1" charset="2"/>
              <a:buChar char="§"/>
              <a:defRPr/>
            </a:pPr>
            <a:r>
              <a:rPr lang="en-US" sz="2400" u="sng">
                <a:ea typeface="+mn-ea"/>
                <a:cs typeface="+mn-cs"/>
              </a:rPr>
              <a:t>Management of Functionality</a:t>
            </a:r>
            <a:r>
              <a:rPr lang="en-US" sz="2400">
                <a:ea typeface="+mn-ea"/>
                <a:cs typeface="+mn-cs"/>
              </a:rPr>
              <a:t> </a:t>
            </a:r>
          </a:p>
          <a:p>
            <a:pPr lvl="1" eaLnBrk="1" hangingPunct="1">
              <a:lnSpc>
                <a:spcPct val="90000"/>
              </a:lnSpc>
              <a:buFont typeface="Wingdings" pitchFamily="1" charset="2"/>
              <a:buChar char="§"/>
              <a:defRPr/>
            </a:pPr>
            <a:r>
              <a:rPr lang="en-US" sz="2000"/>
              <a:t>Meeting the requirements</a:t>
            </a:r>
          </a:p>
          <a:p>
            <a:pPr eaLnBrk="1" hangingPunct="1">
              <a:lnSpc>
                <a:spcPct val="90000"/>
              </a:lnSpc>
              <a:buFont typeface="Wingdings" pitchFamily="1" charset="2"/>
              <a:buChar char="§"/>
              <a:defRPr/>
            </a:pPr>
            <a:r>
              <a:rPr lang="en-US" sz="2400" u="sng">
                <a:ea typeface="+mn-ea"/>
                <a:cs typeface="+mn-cs"/>
              </a:rPr>
              <a:t>Management of Performance</a:t>
            </a:r>
            <a:r>
              <a:rPr lang="en-US" sz="2400">
                <a:ea typeface="+mn-ea"/>
                <a:cs typeface="+mn-cs"/>
              </a:rPr>
              <a:t> </a:t>
            </a:r>
          </a:p>
          <a:p>
            <a:pPr lvl="1" eaLnBrk="1" hangingPunct="1">
              <a:lnSpc>
                <a:spcPct val="90000"/>
              </a:lnSpc>
              <a:buFont typeface="Wingdings" pitchFamily="1" charset="2"/>
              <a:buChar char="§"/>
              <a:defRPr/>
            </a:pPr>
            <a:r>
              <a:rPr lang="en-US" sz="2000"/>
              <a:t>Meeting required speed and operation</a:t>
            </a:r>
          </a:p>
          <a:p>
            <a:pPr eaLnBrk="1" hangingPunct="1">
              <a:lnSpc>
                <a:spcPct val="90000"/>
              </a:lnSpc>
              <a:buFont typeface="Wingdings" pitchFamily="1" charset="2"/>
              <a:buChar char="§"/>
              <a:defRPr/>
            </a:pPr>
            <a:r>
              <a:rPr lang="en-US" sz="2400" u="sng">
                <a:ea typeface="+mn-ea"/>
                <a:cs typeface="+mn-cs"/>
              </a:rPr>
              <a:t>Management of Complexity</a:t>
            </a:r>
            <a:r>
              <a:rPr lang="en-US" sz="2400">
                <a:ea typeface="+mn-ea"/>
                <a:cs typeface="+mn-cs"/>
              </a:rPr>
              <a:t> </a:t>
            </a:r>
          </a:p>
          <a:p>
            <a:pPr lvl="1" eaLnBrk="1" hangingPunct="1">
              <a:lnSpc>
                <a:spcPct val="90000"/>
              </a:lnSpc>
              <a:buFont typeface="Wingdings" pitchFamily="1" charset="2"/>
              <a:buChar char="§"/>
              <a:defRPr/>
            </a:pPr>
            <a:r>
              <a:rPr lang="en-US" sz="2000"/>
              <a:t>Defining abstractions</a:t>
            </a:r>
          </a:p>
          <a:p>
            <a:pPr eaLnBrk="1" hangingPunct="1">
              <a:lnSpc>
                <a:spcPct val="90000"/>
              </a:lnSpc>
              <a:buFont typeface="Wingdings" pitchFamily="1" charset="2"/>
              <a:buChar char="§"/>
              <a:defRPr/>
            </a:pPr>
            <a:r>
              <a:rPr lang="en-US" sz="2400" u="sng">
                <a:ea typeface="+mn-ea"/>
                <a:cs typeface="+mn-cs"/>
              </a:rPr>
              <a:t>Management of Change</a:t>
            </a:r>
          </a:p>
          <a:p>
            <a:pPr lvl="1" eaLnBrk="1" hangingPunct="1">
              <a:lnSpc>
                <a:spcPct val="90000"/>
              </a:lnSpc>
              <a:buFont typeface="Wingdings" pitchFamily="1" charset="2"/>
              <a:buChar char="§"/>
              <a:defRPr/>
            </a:pPr>
            <a:r>
              <a:rPr lang="en-US" sz="2000"/>
              <a:t>Controlling the evolution of software </a:t>
            </a:r>
          </a:p>
          <a:p>
            <a:pPr eaLnBrk="1" hangingPunct="1">
              <a:lnSpc>
                <a:spcPct val="90000"/>
              </a:lnSpc>
              <a:buFont typeface="Wingdings" pitchFamily="1" charset="2"/>
              <a:buChar char="§"/>
              <a:defRPr/>
            </a:pPr>
            <a:r>
              <a:rPr lang="en-US" sz="2400" u="sng">
                <a:ea typeface="+mn-ea"/>
                <a:cs typeface="+mn-cs"/>
              </a:rPr>
              <a:t>Management of IT Resources</a:t>
            </a:r>
            <a:r>
              <a:rPr lang="en-US" sz="2400">
                <a:ea typeface="+mn-ea"/>
                <a:cs typeface="+mn-cs"/>
              </a:rPr>
              <a:t> </a:t>
            </a:r>
          </a:p>
          <a:p>
            <a:pPr lvl="1" eaLnBrk="1" hangingPunct="1">
              <a:lnSpc>
                <a:spcPct val="90000"/>
              </a:lnSpc>
              <a:buFont typeface="Wingdings" pitchFamily="1" charset="2"/>
              <a:buChar char="§"/>
              <a:defRPr/>
            </a:pPr>
            <a:r>
              <a:rPr lang="en-US" sz="2000"/>
              <a:t>Managing people and IT artifacts</a:t>
            </a:r>
          </a:p>
          <a:p>
            <a:pPr eaLnBrk="1" hangingPunct="1">
              <a:lnSpc>
                <a:spcPct val="90000"/>
              </a:lnSpc>
              <a:buFont typeface="Wingdings" pitchFamily="1" charset="2"/>
              <a:buChar char="§"/>
              <a:defRPr/>
            </a:pPr>
            <a:r>
              <a:rPr lang="en-US" sz="2400" u="sng">
                <a:ea typeface="+mn-ea"/>
                <a:cs typeface="+mn-cs"/>
              </a:rPr>
              <a:t>Management of Technology Transfer</a:t>
            </a:r>
          </a:p>
          <a:p>
            <a:pPr lvl="1" eaLnBrk="1" hangingPunct="1">
              <a:lnSpc>
                <a:spcPct val="90000"/>
              </a:lnSpc>
              <a:buFont typeface="Wingdings" pitchFamily="1" charset="2"/>
              <a:buChar char="§"/>
              <a:defRPr/>
            </a:pPr>
            <a:r>
              <a:rPr lang="en-US" sz="2000"/>
              <a:t>Controlling technology evolution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1092</TotalTime>
  <Words>2599</Words>
  <Application>Microsoft Macintosh PowerPoint</Application>
  <PresentationFormat>On-screen Show (4:3)</PresentationFormat>
  <Paragraphs>355</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Antipatterns</vt:lpstr>
      <vt:lpstr>1. On Design Patterns</vt:lpstr>
      <vt:lpstr>The Pattern Zoo (pp.604-5)</vt:lpstr>
      <vt:lpstr>2. What Are Antipatterns?</vt:lpstr>
      <vt:lpstr>Software Development Statistics</vt:lpstr>
      <vt:lpstr>Why Study Antipatterns</vt:lpstr>
      <vt:lpstr>Reference Model</vt:lpstr>
      <vt:lpstr>Root Causes:  Seven Deadly Sins</vt:lpstr>
      <vt:lpstr>Primal Forces: Key Motivators of decision making</vt:lpstr>
      <vt:lpstr>Viewpoints in s/w development</vt:lpstr>
      <vt:lpstr>Types of Antipatterns</vt:lpstr>
      <vt:lpstr>3. What are Development Antipatterns?</vt:lpstr>
      <vt:lpstr>Development Antipatterns (1)</vt:lpstr>
      <vt:lpstr>Development Antipatterns (2)</vt:lpstr>
      <vt:lpstr>A Few Examples: The Blob</vt:lpstr>
      <vt:lpstr>A Few Examples: Poltergeists</vt:lpstr>
      <vt:lpstr>A Few Examples: Cut and Paste Programming </vt:lpstr>
      <vt:lpstr>4. What are Architecture Antipatterns?</vt:lpstr>
      <vt:lpstr>Architectural Antipatterns (1)</vt:lpstr>
      <vt:lpstr>Architectural Antipatterns (2)</vt:lpstr>
      <vt:lpstr>A Few Examples: Reinvent the Wheel</vt:lpstr>
      <vt:lpstr>A Few Examples: Vendor Lock in</vt:lpstr>
      <vt:lpstr>A Few Examples: Stovepipe System</vt:lpstr>
      <vt:lpstr>5. What are Management Antipatterns?</vt:lpstr>
      <vt:lpstr>Management Antipatterns (1)</vt:lpstr>
      <vt:lpstr>Management Antipatterns (2)</vt:lpstr>
      <vt:lpstr>A Few Examples: Analysis Paralysis </vt:lpstr>
      <vt:lpstr>A Few Examples: Corncob </vt:lpstr>
      <vt:lpstr>A Few Examples: Fear of Success</vt:lpstr>
      <vt:lpstr>A Few Examples: Smoke and Mirrors</vt:lpstr>
      <vt:lpstr>Architectural or Management? Cover Your Assets </vt:lpstr>
      <vt:lpstr>PowerPoint Presentation</vt:lpstr>
      <vt:lpstr>Elemental Patterns (1)</vt:lpstr>
      <vt:lpstr>Elemental Patterns (2)</vt:lpstr>
      <vt:lpstr>Elemental 3a:  Abstraction-Occurrence </vt:lpstr>
      <vt:lpstr> Elemental 3b: Abstraction-Occurrence </vt:lpstr>
      <vt:lpstr>Elemental 4a: The Player-Role Pattern</vt:lpstr>
      <vt:lpstr>Elemental 4b: Player-Role</vt:lpstr>
      <vt:lpstr>Elemental 4c: Player-Role</vt:lpstr>
      <vt:lpstr>PowerPoint Presentation</vt:lpstr>
      <vt:lpstr>Software Design Level Model (SDLM):</vt:lpstr>
      <vt:lpstr>SDLM (cont.)</vt:lpstr>
      <vt:lpstr>AntiPattern Template (1)</vt:lpstr>
      <vt:lpstr>AntiPattern Template (2)</vt:lpstr>
      <vt:lpstr>AntiPattern Template (3)</vt:lpstr>
      <vt:lpstr>AntiPattern Template (4)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jean-pierre corriveau</cp:lastModifiedBy>
  <cp:revision>137</cp:revision>
  <cp:lastPrinted>2013-04-05T02:15:37Z</cp:lastPrinted>
  <dcterms:created xsi:type="dcterms:W3CDTF">2015-03-20T14:18:57Z</dcterms:created>
  <dcterms:modified xsi:type="dcterms:W3CDTF">2018-11-18T21:56:19Z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