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35"/>
  </p:notesMasterIdLst>
  <p:handoutMasterIdLst>
    <p:handoutMasterId r:id="rId36"/>
  </p:handoutMasterIdLst>
  <p:sldIdLst>
    <p:sldId id="316" r:id="rId2"/>
    <p:sldId id="870" r:id="rId3"/>
    <p:sldId id="792" r:id="rId4"/>
    <p:sldId id="873" r:id="rId5"/>
    <p:sldId id="978" r:id="rId6"/>
    <p:sldId id="878" r:id="rId7"/>
    <p:sldId id="886" r:id="rId8"/>
    <p:sldId id="891" r:id="rId9"/>
    <p:sldId id="892" r:id="rId10"/>
    <p:sldId id="893" r:id="rId11"/>
    <p:sldId id="894" r:id="rId12"/>
    <p:sldId id="895" r:id="rId13"/>
    <p:sldId id="896" r:id="rId14"/>
    <p:sldId id="897" r:id="rId15"/>
    <p:sldId id="903" r:id="rId16"/>
    <p:sldId id="908" r:id="rId17"/>
    <p:sldId id="914" r:id="rId18"/>
    <p:sldId id="915" r:id="rId19"/>
    <p:sldId id="916" r:id="rId20"/>
    <p:sldId id="917" r:id="rId21"/>
    <p:sldId id="918" r:id="rId22"/>
    <p:sldId id="919" r:id="rId23"/>
    <p:sldId id="920" r:id="rId24"/>
    <p:sldId id="921" r:id="rId25"/>
    <p:sldId id="922" r:id="rId26"/>
    <p:sldId id="923" r:id="rId27"/>
    <p:sldId id="924" r:id="rId28"/>
    <p:sldId id="925" r:id="rId29"/>
    <p:sldId id="926" r:id="rId30"/>
    <p:sldId id="927" r:id="rId31"/>
    <p:sldId id="933" r:id="rId32"/>
    <p:sldId id="934" r:id="rId33"/>
    <p:sldId id="980" r:id="rId34"/>
  </p:sldIdLst>
  <p:sldSz cx="9144000" cy="6858000" type="screen4x3"/>
  <p:notesSz cx="6996113" cy="9282113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3">
          <p15:clr>
            <a:srgbClr val="A4A3A4"/>
          </p15:clr>
        </p15:guide>
        <p15:guide id="2" pos="22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7719"/>
    <a:srgbClr val="234F33"/>
    <a:srgbClr val="CDCDCD"/>
    <a:srgbClr val="D2D2D2"/>
    <a:srgbClr val="01B0FF"/>
    <a:srgbClr val="BFE5F3"/>
    <a:srgbClr val="C1D7F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7" autoAdjust="0"/>
    <p:restoredTop sz="93279" autoAdjust="0"/>
  </p:normalViewPr>
  <p:slideViewPr>
    <p:cSldViewPr snapToGrid="0">
      <p:cViewPr varScale="1">
        <p:scale>
          <a:sx n="172" d="100"/>
          <a:sy n="172" d="100"/>
        </p:scale>
        <p:origin x="-1000" y="-11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344" y="-96"/>
      </p:cViewPr>
      <p:guideLst>
        <p:guide orient="horz" pos="2923"/>
        <p:guide pos="22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04" tIns="46502" rIns="93004" bIns="46502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05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04" tIns="46502" rIns="93004" bIns="46502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898D739-054E-4133-BD65-DD3639C89CBC}" type="datetime1">
              <a:rPr lang="en-US"/>
              <a:pPr>
                <a:defRPr/>
              </a:pPr>
              <a:t>16-03-20</a:t>
            </a:fld>
            <a:endParaRPr lang="en-US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05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04" tIns="46502" rIns="93004" bIns="46502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Thomas Hjelm</a:t>
            </a: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18563"/>
            <a:ext cx="30305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04" tIns="46502" rIns="93004" bIns="46502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383A6D3-9727-4503-9AE8-E4B6F8B66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34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672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38675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088" y="4408488"/>
            <a:ext cx="5595937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1007842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32387" cy="4175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84" tIns="43992" rIns="87984" bIns="43992"/>
          <a:lstStyle/>
          <a:p>
            <a:endParaRPr lang="fr-CA" altLang="en-US" smtClean="0"/>
          </a:p>
        </p:txBody>
      </p:sp>
    </p:spTree>
    <p:extLst>
      <p:ext uri="{BB962C8B-B14F-4D97-AF65-F5344CB8AC3E}">
        <p14:creationId xmlns:p14="http://schemas.microsoft.com/office/powerpoint/2010/main" val="487907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32387" cy="4175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84" tIns="43992" rIns="87984" bIns="43992"/>
          <a:lstStyle/>
          <a:p>
            <a:endParaRPr lang="fr-CA" altLang="en-US" smtClean="0"/>
          </a:p>
        </p:txBody>
      </p:sp>
    </p:spTree>
    <p:extLst>
      <p:ext uri="{BB962C8B-B14F-4D97-AF65-F5344CB8AC3E}">
        <p14:creationId xmlns:p14="http://schemas.microsoft.com/office/powerpoint/2010/main" val="3861791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32387" cy="4175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84" tIns="43992" rIns="87984" bIns="43992"/>
          <a:lstStyle/>
          <a:p>
            <a:endParaRPr lang="fr-CA" altLang="en-US" smtClean="0"/>
          </a:p>
        </p:txBody>
      </p:sp>
    </p:spTree>
    <p:extLst>
      <p:ext uri="{BB962C8B-B14F-4D97-AF65-F5344CB8AC3E}">
        <p14:creationId xmlns:p14="http://schemas.microsoft.com/office/powerpoint/2010/main" val="2737680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32387" cy="4175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84" tIns="43992" rIns="87984" bIns="43992"/>
          <a:lstStyle/>
          <a:p>
            <a:endParaRPr lang="fr-CA" altLang="en-US" smtClean="0"/>
          </a:p>
        </p:txBody>
      </p:sp>
    </p:spTree>
    <p:extLst>
      <p:ext uri="{BB962C8B-B14F-4D97-AF65-F5344CB8AC3E}">
        <p14:creationId xmlns:p14="http://schemas.microsoft.com/office/powerpoint/2010/main" val="1428869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32387" cy="4175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84" tIns="43992" rIns="87984" bIns="43992"/>
          <a:lstStyle/>
          <a:p>
            <a:endParaRPr lang="fr-CA" altLang="en-US" smtClean="0"/>
          </a:p>
        </p:txBody>
      </p:sp>
    </p:spTree>
    <p:extLst>
      <p:ext uri="{BB962C8B-B14F-4D97-AF65-F5344CB8AC3E}">
        <p14:creationId xmlns:p14="http://schemas.microsoft.com/office/powerpoint/2010/main" val="210492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37088" cy="3478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06900"/>
            <a:ext cx="5126037" cy="4178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013" tIns="46506" rIns="93013" bIns="46506"/>
          <a:lstStyle/>
          <a:p>
            <a:endParaRPr lang="fr-CA" altLang="en-US" smtClean="0"/>
          </a:p>
        </p:txBody>
      </p:sp>
    </p:spTree>
    <p:extLst>
      <p:ext uri="{BB962C8B-B14F-4D97-AF65-F5344CB8AC3E}">
        <p14:creationId xmlns:p14="http://schemas.microsoft.com/office/powerpoint/2010/main" val="1713566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7450" y="696913"/>
            <a:ext cx="4640263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08488"/>
            <a:ext cx="5129213" cy="276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98" tIns="45649" rIns="91298" bIns="45649"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4203470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7450" y="696913"/>
            <a:ext cx="4640263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08488"/>
            <a:ext cx="5129213" cy="276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98" tIns="45649" rIns="91298" bIns="45649"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2485230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7450" y="696913"/>
            <a:ext cx="4640263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08488"/>
            <a:ext cx="5129213" cy="276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98" tIns="45649" rIns="91298" bIns="45649"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4233271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32387" cy="274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93" tIns="45646" rIns="91293" bIns="45646"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40261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08488"/>
            <a:ext cx="5129213" cy="4176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84" tIns="43992" rIns="87984" bIns="43992"/>
          <a:lstStyle/>
          <a:p>
            <a:endParaRPr lang="fr-CA" altLang="en-US" smtClean="0"/>
          </a:p>
        </p:txBody>
      </p:sp>
    </p:spTree>
    <p:extLst>
      <p:ext uri="{BB962C8B-B14F-4D97-AF65-F5344CB8AC3E}">
        <p14:creationId xmlns:p14="http://schemas.microsoft.com/office/powerpoint/2010/main" val="42856313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32387" cy="274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93" tIns="45646" rIns="91293" bIns="45646"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10679453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32387" cy="274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93" tIns="45646" rIns="91293" bIns="45646"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0104604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32387" cy="274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93" tIns="45646" rIns="91293" bIns="45646"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25430353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32387" cy="274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93" tIns="45646" rIns="91293" bIns="45646"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2743909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32387" cy="274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93" tIns="45646" rIns="91293" bIns="45646"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13017165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32387" cy="274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93" tIns="45646" rIns="91293" bIns="45646"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9470371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32387" cy="274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93" tIns="45646" rIns="91293" bIns="45646"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10474054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32387" cy="274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93" tIns="45646" rIns="91293" bIns="45646"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13165367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32387" cy="274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93" tIns="45646" rIns="91293" bIns="45646"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7550107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32387" cy="274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93" tIns="45646" rIns="91293" bIns="45646"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553690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32387" cy="4175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84" tIns="43992" rIns="87984" bIns="43992"/>
          <a:lstStyle/>
          <a:p>
            <a:endParaRPr lang="fr-CA" altLang="en-US" smtClean="0"/>
          </a:p>
        </p:txBody>
      </p:sp>
    </p:spTree>
    <p:extLst>
      <p:ext uri="{BB962C8B-B14F-4D97-AF65-F5344CB8AC3E}">
        <p14:creationId xmlns:p14="http://schemas.microsoft.com/office/powerpoint/2010/main" val="697431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7450" y="696913"/>
            <a:ext cx="4640263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08488"/>
            <a:ext cx="5129213" cy="276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98" tIns="45649" rIns="91298" bIns="45649"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435701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32387" cy="4175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84" tIns="43992" rIns="87984" bIns="43992"/>
          <a:lstStyle/>
          <a:p>
            <a:endParaRPr lang="fr-CA" altLang="en-US" smtClean="0"/>
          </a:p>
        </p:txBody>
      </p:sp>
    </p:spTree>
    <p:extLst>
      <p:ext uri="{BB962C8B-B14F-4D97-AF65-F5344CB8AC3E}">
        <p14:creationId xmlns:p14="http://schemas.microsoft.com/office/powerpoint/2010/main" val="2563074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37088" cy="3478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06900"/>
            <a:ext cx="5126037" cy="4178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013" tIns="46506" rIns="93013" bIns="46506"/>
          <a:lstStyle/>
          <a:p>
            <a:endParaRPr lang="fr-CA" altLang="en-US" smtClean="0"/>
          </a:p>
        </p:txBody>
      </p:sp>
    </p:spTree>
    <p:extLst>
      <p:ext uri="{BB962C8B-B14F-4D97-AF65-F5344CB8AC3E}">
        <p14:creationId xmlns:p14="http://schemas.microsoft.com/office/powerpoint/2010/main" val="1872844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32387" cy="4175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84" tIns="43992" rIns="87984" bIns="43992"/>
          <a:lstStyle/>
          <a:p>
            <a:endParaRPr lang="fr-CA" altLang="en-US" smtClean="0"/>
          </a:p>
        </p:txBody>
      </p:sp>
    </p:spTree>
    <p:extLst>
      <p:ext uri="{BB962C8B-B14F-4D97-AF65-F5344CB8AC3E}">
        <p14:creationId xmlns:p14="http://schemas.microsoft.com/office/powerpoint/2010/main" val="1274776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08488"/>
            <a:ext cx="5129213" cy="4176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84" tIns="43992" rIns="87984" bIns="43992"/>
          <a:lstStyle/>
          <a:p>
            <a:endParaRPr lang="fr-CA" altLang="en-US" smtClean="0"/>
          </a:p>
        </p:txBody>
      </p:sp>
    </p:spTree>
    <p:extLst>
      <p:ext uri="{BB962C8B-B14F-4D97-AF65-F5344CB8AC3E}">
        <p14:creationId xmlns:p14="http://schemas.microsoft.com/office/powerpoint/2010/main" val="3503814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32387" cy="4175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84" tIns="43992" rIns="87984" bIns="43992"/>
          <a:lstStyle/>
          <a:p>
            <a:endParaRPr lang="fr-CA" altLang="en-US" smtClean="0"/>
          </a:p>
        </p:txBody>
      </p:sp>
    </p:spTree>
    <p:extLst>
      <p:ext uri="{BB962C8B-B14F-4D97-AF65-F5344CB8AC3E}">
        <p14:creationId xmlns:p14="http://schemas.microsoft.com/office/powerpoint/2010/main" val="2529687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32387" cy="4175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84" tIns="43992" rIns="87984" bIns="43992"/>
          <a:lstStyle/>
          <a:p>
            <a:endParaRPr lang="fr-CA" altLang="en-US" smtClean="0"/>
          </a:p>
        </p:txBody>
      </p:sp>
    </p:spTree>
    <p:extLst>
      <p:ext uri="{BB962C8B-B14F-4D97-AF65-F5344CB8AC3E}">
        <p14:creationId xmlns:p14="http://schemas.microsoft.com/office/powerpoint/2010/main" val="1836404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1"/>
          <p:cNvSpPr>
            <a:spLocks noChangeArrowheads="1"/>
          </p:cNvSpPr>
          <p:nvPr userDrawn="1"/>
        </p:nvSpPr>
        <p:spPr bwMode="auto">
          <a:xfrm>
            <a:off x="1588" y="1588"/>
            <a:ext cx="9140825" cy="685641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CA" altLang="en-US" smtClean="0"/>
          </a:p>
        </p:txBody>
      </p:sp>
      <p:pic>
        <p:nvPicPr>
          <p:cNvPr id="4" name="Picture 19" descr="diveboa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513513"/>
            <a:ext cx="91408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8" b="18869"/>
          <a:stretch>
            <a:fillRect/>
          </a:stretch>
        </p:blipFill>
        <p:spPr bwMode="auto">
          <a:xfrm>
            <a:off x="0" y="6515100"/>
            <a:ext cx="12382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6" name="Picture 34" descr="diveboat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" b="5249"/>
          <a:stretch>
            <a:fillRect/>
          </a:stretch>
        </p:blipFill>
        <p:spPr bwMode="auto">
          <a:xfrm>
            <a:off x="0" y="0"/>
            <a:ext cx="91408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6"/>
          <p:cNvSpPr>
            <a:spLocks noChangeArrowheads="1"/>
          </p:cNvSpPr>
          <p:nvPr userDrawn="1"/>
        </p:nvSpPr>
        <p:spPr bwMode="auto">
          <a:xfrm>
            <a:off x="0" y="857250"/>
            <a:ext cx="9144000" cy="73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CA" altLang="en-US" smtClean="0"/>
          </a:p>
        </p:txBody>
      </p:sp>
      <p:sp>
        <p:nvSpPr>
          <p:cNvPr id="8" name="Rectangle 37"/>
          <p:cNvSpPr>
            <a:spLocks noChangeArrowheads="1"/>
          </p:cNvSpPr>
          <p:nvPr userDrawn="1"/>
        </p:nvSpPr>
        <p:spPr bwMode="auto">
          <a:xfrm>
            <a:off x="0" y="6438900"/>
            <a:ext cx="9144000" cy="73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CA" altLang="en-US" smtClean="0"/>
          </a:p>
        </p:txBody>
      </p:sp>
      <p:sp>
        <p:nvSpPr>
          <p:cNvPr id="9" name="Line 29"/>
          <p:cNvSpPr>
            <a:spLocks noChangeShapeType="1"/>
          </p:cNvSpPr>
          <p:nvPr userDrawn="1"/>
        </p:nvSpPr>
        <p:spPr bwMode="auto">
          <a:xfrm>
            <a:off x="0" y="65135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0" name="Line 38"/>
          <p:cNvSpPr>
            <a:spLocks noChangeShapeType="1"/>
          </p:cNvSpPr>
          <p:nvPr userDrawn="1"/>
        </p:nvSpPr>
        <p:spPr bwMode="auto">
          <a:xfrm>
            <a:off x="0" y="8540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6525" y="2859088"/>
            <a:ext cx="8872538" cy="11430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303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7283D-D1A3-440F-B734-1367868B556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3279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9263" y="234950"/>
            <a:ext cx="2225675" cy="6267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234950"/>
            <a:ext cx="6529388" cy="6267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E094E-2AFF-49D6-AA5F-EFBD4519DFE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6310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75" y="234950"/>
            <a:ext cx="8907463" cy="608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475" y="927100"/>
            <a:ext cx="4376738" cy="5575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927100"/>
            <a:ext cx="4378325" cy="2711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790950"/>
            <a:ext cx="4378325" cy="2711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2B42A-7675-43FD-9F3C-1C08936D903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4148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8790E-23AE-418E-A67A-9AE8080320B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427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2FF41-0838-4FDB-A958-DE244F8368F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7688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927100"/>
            <a:ext cx="4376738" cy="557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927100"/>
            <a:ext cx="4378325" cy="557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83B77-FA8B-48AC-9545-9FA5CF2B8D8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233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602B5-A29D-4E6E-B883-7438CD1C7C3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18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35DA3-0720-47F8-8183-44E2A678D59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5326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A7B57-5DBE-48DD-9769-792C81488A5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426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9F4CC-54A2-48B1-BB2F-5CAC1ED432C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908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A5ADC-3697-441D-8A76-5884A1EFE80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332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8" b="18869"/>
          <a:stretch>
            <a:fillRect/>
          </a:stretch>
        </p:blipFill>
        <p:spPr bwMode="auto">
          <a:xfrm>
            <a:off x="0" y="6515100"/>
            <a:ext cx="12382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1027" name="Picture 64" descr="diveboat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" b="5249"/>
          <a:stretch>
            <a:fillRect/>
          </a:stretch>
        </p:blipFill>
        <p:spPr bwMode="auto">
          <a:xfrm>
            <a:off x="0" y="0"/>
            <a:ext cx="91408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7475" y="234950"/>
            <a:ext cx="8907463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475" y="927100"/>
            <a:ext cx="8907463" cy="557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 </a:t>
            </a:r>
          </a:p>
          <a:p>
            <a:pPr lvl="1"/>
            <a:r>
              <a:rPr lang="en-CA" altLang="en-US" smtClean="0"/>
              <a:t>Level two</a:t>
            </a:r>
          </a:p>
          <a:p>
            <a:pPr lvl="2"/>
            <a:r>
              <a:rPr lang="en-CA" altLang="en-US" smtClean="0"/>
              <a:t>Level three</a:t>
            </a:r>
          </a:p>
          <a:p>
            <a:pPr lvl="3"/>
            <a:r>
              <a:rPr lang="en-CA" altLang="en-US" smtClean="0"/>
              <a:t>Level four</a:t>
            </a:r>
          </a:p>
        </p:txBody>
      </p:sp>
      <p:sp>
        <p:nvSpPr>
          <p:cNvPr id="350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4238" y="6472238"/>
            <a:ext cx="639762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 eaLnBrk="0" hangingPunct="0">
              <a:spcBef>
                <a:spcPct val="0"/>
              </a:spcBef>
              <a:defRPr sz="1200">
                <a:solidFill>
                  <a:srgbClr val="002654"/>
                </a:solidFill>
              </a:defRPr>
            </a:lvl1pPr>
          </a:lstStyle>
          <a:p>
            <a:pPr>
              <a:defRPr/>
            </a:pPr>
            <a:fld id="{6A4383C8-DECF-4825-B518-CCD0168CD82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31" name="Text Box 13"/>
          <p:cNvSpPr txBox="1">
            <a:spLocks noChangeArrowheads="1"/>
          </p:cNvSpPr>
          <p:nvPr/>
        </p:nvSpPr>
        <p:spPr bwMode="auto">
          <a:xfrm>
            <a:off x="2974975" y="6659563"/>
            <a:ext cx="5681663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CA" sz="700" smtClean="0">
                <a:cs typeface="Arial" charset="0"/>
              </a:rPr>
              <a:t>SEG3101. Requirements Modelling with UML</a:t>
            </a:r>
            <a:endParaRPr lang="en-CA" sz="700" smtClean="0"/>
          </a:p>
        </p:txBody>
      </p:sp>
      <p:sp>
        <p:nvSpPr>
          <p:cNvPr id="1032" name="Rectangle 60"/>
          <p:cNvSpPr>
            <a:spLocks noChangeArrowheads="1"/>
          </p:cNvSpPr>
          <p:nvPr userDrawn="1"/>
        </p:nvSpPr>
        <p:spPr bwMode="auto">
          <a:xfrm>
            <a:off x="0" y="0"/>
            <a:ext cx="9144000" cy="271463"/>
          </a:xfrm>
          <a:prstGeom prst="rect">
            <a:avLst/>
          </a:prstGeom>
          <a:solidFill>
            <a:srgbClr val="CDCDC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CA" altLang="en-US" smtClean="0"/>
          </a:p>
        </p:txBody>
      </p:sp>
      <p:sp>
        <p:nvSpPr>
          <p:cNvPr id="1033" name="Rectangle 46"/>
          <p:cNvSpPr>
            <a:spLocks noChangeArrowheads="1"/>
          </p:cNvSpPr>
          <p:nvPr userDrawn="1"/>
        </p:nvSpPr>
        <p:spPr bwMode="auto">
          <a:xfrm>
            <a:off x="0" y="781050"/>
            <a:ext cx="9144000" cy="68263"/>
          </a:xfrm>
          <a:prstGeom prst="rect">
            <a:avLst/>
          </a:prstGeom>
          <a:solidFill>
            <a:srgbClr val="CDCDC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CA" altLang="en-US" smtClean="0"/>
          </a:p>
        </p:txBody>
      </p:sp>
      <p:sp>
        <p:nvSpPr>
          <p:cNvPr id="1034" name="Line 61"/>
          <p:cNvSpPr>
            <a:spLocks noChangeShapeType="1"/>
          </p:cNvSpPr>
          <p:nvPr userDrawn="1"/>
        </p:nvSpPr>
        <p:spPr bwMode="auto">
          <a:xfrm>
            <a:off x="0" y="7810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035" name="Line 62"/>
          <p:cNvSpPr>
            <a:spLocks noChangeShapeType="1"/>
          </p:cNvSpPr>
          <p:nvPr userDrawn="1"/>
        </p:nvSpPr>
        <p:spPr bwMode="auto">
          <a:xfrm>
            <a:off x="0" y="2714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036" name="Line 63"/>
          <p:cNvSpPr>
            <a:spLocks noChangeShapeType="1"/>
          </p:cNvSpPr>
          <p:nvPr userDrawn="1"/>
        </p:nvSpPr>
        <p:spPr bwMode="auto">
          <a:xfrm>
            <a:off x="0" y="8493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65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65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65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65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654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265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265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265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2654"/>
          </a:solidFill>
          <a:latin typeface="Arial" charset="0"/>
        </a:defRPr>
      </a:lvl9pPr>
    </p:titleStyle>
    <p:bodyStyle>
      <a:lvl1pPr marL="384175" indent="-198438" algn="l" rtl="0" eaLnBrk="0" fontAlgn="base" hangingPunct="0">
        <a:lnSpc>
          <a:spcPts val="2600"/>
        </a:lnSpc>
        <a:spcBef>
          <a:spcPts val="600"/>
        </a:spcBef>
        <a:spcAft>
          <a:spcPct val="0"/>
        </a:spcAft>
        <a:buClr>
          <a:srgbClr val="D62828"/>
        </a:buClr>
        <a:buSzPct val="130000"/>
        <a:buChar char="•"/>
        <a:defRPr sz="2400">
          <a:solidFill>
            <a:srgbClr val="002654"/>
          </a:solidFill>
          <a:latin typeface="+mn-lt"/>
          <a:ea typeface="+mn-ea"/>
          <a:cs typeface="+mn-cs"/>
        </a:defRPr>
      </a:lvl1pPr>
      <a:lvl2pPr marL="773113" indent="-198438" algn="l" rtl="0" eaLnBrk="0" fontAlgn="base" hangingPunct="0">
        <a:lnSpc>
          <a:spcPts val="2600"/>
        </a:lnSpc>
        <a:spcBef>
          <a:spcPts val="600"/>
        </a:spcBef>
        <a:spcAft>
          <a:spcPct val="0"/>
        </a:spcAft>
        <a:buChar char="•"/>
        <a:defRPr sz="2000">
          <a:solidFill>
            <a:srgbClr val="002654"/>
          </a:solidFill>
          <a:latin typeface="+mn-lt"/>
        </a:defRPr>
      </a:lvl2pPr>
      <a:lvl3pPr marL="1149350" indent="-185738" algn="l" rtl="0" eaLnBrk="0" fontAlgn="base" hangingPunct="0">
        <a:lnSpc>
          <a:spcPts val="2600"/>
        </a:lnSpc>
        <a:spcBef>
          <a:spcPts val="600"/>
        </a:spcBef>
        <a:spcAft>
          <a:spcPct val="0"/>
        </a:spcAft>
        <a:buChar char="•"/>
        <a:defRPr>
          <a:solidFill>
            <a:srgbClr val="002654"/>
          </a:solidFill>
          <a:latin typeface="+mn-lt"/>
        </a:defRPr>
      </a:lvl3pPr>
      <a:lvl4pPr marL="1524000" indent="-184150" algn="l" rtl="0" eaLnBrk="0" fontAlgn="base" hangingPunct="0">
        <a:lnSpc>
          <a:spcPts val="2600"/>
        </a:lnSpc>
        <a:spcBef>
          <a:spcPts val="600"/>
        </a:spcBef>
        <a:spcAft>
          <a:spcPct val="0"/>
        </a:spcAft>
        <a:buChar char="•"/>
        <a:defRPr sz="1600">
          <a:solidFill>
            <a:srgbClr val="002654"/>
          </a:solidFill>
          <a:latin typeface="+mn-lt"/>
        </a:defRPr>
      </a:lvl4pPr>
      <a:lvl5pPr marL="1905000" indent="-185738" algn="l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defRPr sz="1200">
          <a:solidFill>
            <a:srgbClr val="002654"/>
          </a:solidFill>
          <a:latin typeface="+mn-lt"/>
        </a:defRPr>
      </a:lvl5pPr>
      <a:lvl6pPr marL="2362200" indent="-185738" algn="l" rtl="0" fontAlgn="base">
        <a:lnSpc>
          <a:spcPct val="110000"/>
        </a:lnSpc>
        <a:spcBef>
          <a:spcPct val="30000"/>
        </a:spcBef>
        <a:spcAft>
          <a:spcPct val="0"/>
        </a:spcAft>
        <a:defRPr sz="1200">
          <a:solidFill>
            <a:srgbClr val="002654"/>
          </a:solidFill>
          <a:latin typeface="+mn-lt"/>
        </a:defRPr>
      </a:lvl6pPr>
      <a:lvl7pPr marL="2819400" indent="-185738" algn="l" rtl="0" fontAlgn="base">
        <a:lnSpc>
          <a:spcPct val="110000"/>
        </a:lnSpc>
        <a:spcBef>
          <a:spcPct val="30000"/>
        </a:spcBef>
        <a:spcAft>
          <a:spcPct val="0"/>
        </a:spcAft>
        <a:defRPr sz="1200">
          <a:solidFill>
            <a:srgbClr val="002654"/>
          </a:solidFill>
          <a:latin typeface="+mn-lt"/>
        </a:defRPr>
      </a:lvl7pPr>
      <a:lvl8pPr marL="3276600" indent="-185738" algn="l" rtl="0" fontAlgn="base">
        <a:lnSpc>
          <a:spcPct val="110000"/>
        </a:lnSpc>
        <a:spcBef>
          <a:spcPct val="30000"/>
        </a:spcBef>
        <a:spcAft>
          <a:spcPct val="0"/>
        </a:spcAft>
        <a:defRPr sz="1200">
          <a:solidFill>
            <a:srgbClr val="002654"/>
          </a:solidFill>
          <a:latin typeface="+mn-lt"/>
        </a:defRPr>
      </a:lvl8pPr>
      <a:lvl9pPr marL="3733800" indent="-185738" algn="l" rtl="0" fontAlgn="base">
        <a:lnSpc>
          <a:spcPct val="110000"/>
        </a:lnSpc>
        <a:spcBef>
          <a:spcPct val="30000"/>
        </a:spcBef>
        <a:spcAft>
          <a:spcPct val="0"/>
        </a:spcAft>
        <a:defRPr sz="1200">
          <a:solidFill>
            <a:srgbClr val="00265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w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5230813"/>
            <a:ext cx="9144000" cy="11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 indent="185738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500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cs typeface="Times New Roman" pitchFamily="18" charset="0"/>
              </a:rPr>
              <a:t>Miguel </a:t>
            </a:r>
            <a:r>
              <a:rPr lang="en-US" altLang="en-US" dirty="0" err="1">
                <a:solidFill>
                  <a:schemeClr val="bg1"/>
                </a:solidFill>
                <a:cs typeface="Times New Roman" pitchFamily="18" charset="0"/>
              </a:rPr>
              <a:t>Garzón</a:t>
            </a:r>
            <a:r>
              <a:rPr lang="en-US" altLang="en-US" dirty="0">
                <a:solidFill>
                  <a:schemeClr val="bg1"/>
                </a:solidFill>
                <a:cs typeface="Times New Roman" pitchFamily="18" charset="0"/>
              </a:rPr>
              <a:t>, University of Ottawa</a:t>
            </a:r>
          </a:p>
          <a:p>
            <a:pPr algn="ctr" eaLnBrk="1" hangingPunct="1">
              <a:lnSpc>
                <a:spcPct val="80000"/>
              </a:lnSpc>
              <a:spcBef>
                <a:spcPct val="25000"/>
              </a:spcBef>
              <a:buFontTx/>
              <a:buNone/>
            </a:pPr>
            <a:endParaRPr lang="en-US" altLang="en-US" sz="12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500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cs typeface="Times New Roman" pitchFamily="18" charset="0"/>
              </a:rPr>
              <a:t>Based on </a:t>
            </a:r>
            <a:r>
              <a:rPr lang="en-US" altLang="en-US" sz="2000" dirty="0" err="1">
                <a:solidFill>
                  <a:schemeClr val="bg1"/>
                </a:solidFill>
                <a:cs typeface="Times New Roman" pitchFamily="18" charset="0"/>
              </a:rPr>
              <a:t>Powerpoint</a:t>
            </a:r>
            <a:r>
              <a:rPr lang="en-US" altLang="en-US" sz="2000" dirty="0">
                <a:solidFill>
                  <a:schemeClr val="bg1"/>
                </a:solidFill>
                <a:cs typeface="Times New Roman" pitchFamily="18" charset="0"/>
              </a:rPr>
              <a:t> slides by Gunter </a:t>
            </a:r>
            <a:r>
              <a:rPr lang="en-US" altLang="en-US" sz="2000" dirty="0" err="1">
                <a:solidFill>
                  <a:schemeClr val="bg1"/>
                </a:solidFill>
                <a:cs typeface="Times New Roman" pitchFamily="18" charset="0"/>
              </a:rPr>
              <a:t>Mussbacher</a:t>
            </a:r>
            <a:endParaRPr lang="en-US" altLang="en-US" sz="20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500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cs typeface="Times New Roman" pitchFamily="18" charset="0"/>
              </a:rPr>
              <a:t>with material from:</a:t>
            </a:r>
            <a:endParaRPr lang="en-CA" altLang="en-US" sz="20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5000"/>
              </a:spcBef>
              <a:buFontTx/>
              <a:buNone/>
            </a:pPr>
            <a:r>
              <a:rPr lang="en-CA" altLang="en-US" sz="2000" dirty="0">
                <a:solidFill>
                  <a:schemeClr val="bg1"/>
                </a:solidFill>
                <a:cs typeface="Times New Roman" pitchFamily="18" charset="0"/>
              </a:rPr>
              <a:t>K.E. </a:t>
            </a:r>
            <a:r>
              <a:rPr lang="en-CA" altLang="en-US" sz="2000" dirty="0" err="1">
                <a:solidFill>
                  <a:schemeClr val="bg1"/>
                </a:solidFill>
                <a:cs typeface="Times New Roman" pitchFamily="18" charset="0"/>
              </a:rPr>
              <a:t>Wiegers</a:t>
            </a:r>
            <a:r>
              <a:rPr lang="en-CA" altLang="en-US" sz="2000" dirty="0">
                <a:solidFill>
                  <a:schemeClr val="bg1"/>
                </a:solidFill>
                <a:cs typeface="Times New Roman" pitchFamily="18" charset="0"/>
              </a:rPr>
              <a:t>, D. </a:t>
            </a:r>
            <a:r>
              <a:rPr lang="en-CA" altLang="en-US" sz="2000" dirty="0" err="1">
                <a:solidFill>
                  <a:schemeClr val="bg1"/>
                </a:solidFill>
                <a:cs typeface="Times New Roman" pitchFamily="18" charset="0"/>
              </a:rPr>
              <a:t>Leffingwell</a:t>
            </a:r>
            <a:r>
              <a:rPr lang="en-CA" altLang="en-US" sz="2000" dirty="0">
                <a:solidFill>
                  <a:schemeClr val="bg1"/>
                </a:solidFill>
                <a:cs typeface="Times New Roman" pitchFamily="18" charset="0"/>
              </a:rPr>
              <a:t> &amp; D. </a:t>
            </a:r>
            <a:r>
              <a:rPr lang="en-CA" altLang="en-US" sz="2000" dirty="0" err="1">
                <a:solidFill>
                  <a:schemeClr val="bg1"/>
                </a:solidFill>
                <a:cs typeface="Times New Roman" pitchFamily="18" charset="0"/>
              </a:rPr>
              <a:t>Widrig</a:t>
            </a:r>
            <a:r>
              <a:rPr lang="en-CA" altLang="en-US" sz="2000" dirty="0">
                <a:solidFill>
                  <a:schemeClr val="bg1"/>
                </a:solidFill>
                <a:cs typeface="Times New Roman" pitchFamily="18" charset="0"/>
              </a:rPr>
              <a:t>, M. Jackson, I.K. Bray, B. </a:t>
            </a:r>
            <a:r>
              <a:rPr lang="en-CA" altLang="en-US" sz="2000" dirty="0" err="1">
                <a:solidFill>
                  <a:schemeClr val="bg1"/>
                </a:solidFill>
                <a:cs typeface="Times New Roman" pitchFamily="18" charset="0"/>
              </a:rPr>
              <a:t>Selic</a:t>
            </a:r>
            <a:r>
              <a:rPr lang="en-CA" altLang="en-US" sz="2000" dirty="0">
                <a:solidFill>
                  <a:schemeClr val="bg1"/>
                </a:solidFill>
                <a:cs typeface="Times New Roman" pitchFamily="18" charset="0"/>
              </a:rPr>
              <a:t>,</a:t>
            </a:r>
          </a:p>
          <a:p>
            <a:pPr algn="ctr" eaLnBrk="1" hangingPunct="1">
              <a:lnSpc>
                <a:spcPct val="80000"/>
              </a:lnSpc>
              <a:spcBef>
                <a:spcPct val="25000"/>
              </a:spcBef>
              <a:buFontTx/>
              <a:buNone/>
            </a:pPr>
            <a:r>
              <a:rPr lang="en-CA" altLang="en-US" sz="2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CA" altLang="en-US" sz="2000" dirty="0" err="1">
                <a:solidFill>
                  <a:schemeClr val="bg1"/>
                </a:solidFill>
                <a:cs typeface="Times New Roman" pitchFamily="18" charset="0"/>
              </a:rPr>
              <a:t>Volere</a:t>
            </a:r>
            <a:r>
              <a:rPr lang="en-CA" altLang="en-US" sz="2000" dirty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en-CA" altLang="en-US" sz="2000" dirty="0" err="1">
                <a:solidFill>
                  <a:schemeClr val="bg1"/>
                </a:solidFill>
                <a:cs typeface="Times New Roman" pitchFamily="18" charset="0"/>
              </a:rPr>
              <a:t>Telelogic</a:t>
            </a:r>
            <a:r>
              <a:rPr lang="en-CA" altLang="en-US" sz="2000" dirty="0">
                <a:solidFill>
                  <a:schemeClr val="bg1"/>
                </a:solidFill>
                <a:cs typeface="Times New Roman" pitchFamily="18" charset="0"/>
              </a:rPr>
              <a:t>, D. Damian, S. </a:t>
            </a:r>
            <a:r>
              <a:rPr lang="en-CA" altLang="en-US" sz="2000" dirty="0" err="1">
                <a:solidFill>
                  <a:schemeClr val="bg1"/>
                </a:solidFill>
                <a:cs typeface="Times New Roman" pitchFamily="18" charset="0"/>
              </a:rPr>
              <a:t>Somé</a:t>
            </a:r>
            <a:r>
              <a:rPr lang="en-CA" altLang="en-US" sz="2000" dirty="0">
                <a:solidFill>
                  <a:schemeClr val="bg1"/>
                </a:solidFill>
                <a:cs typeface="Times New Roman" pitchFamily="18" charset="0"/>
              </a:rPr>
              <a:t> 2008, D. </a:t>
            </a:r>
            <a:r>
              <a:rPr lang="en-CA" altLang="en-US" sz="2000" dirty="0" err="1">
                <a:solidFill>
                  <a:schemeClr val="bg1"/>
                </a:solidFill>
                <a:cs typeface="Times New Roman" pitchFamily="18" charset="0"/>
              </a:rPr>
              <a:t>Amyot</a:t>
            </a:r>
            <a:r>
              <a:rPr lang="en-CA" altLang="en-US" sz="2000" dirty="0">
                <a:solidFill>
                  <a:schemeClr val="bg1"/>
                </a:solidFill>
                <a:cs typeface="Times New Roman" pitchFamily="18" charset="0"/>
              </a:rPr>
              <a:t> 2008-2011, and </a:t>
            </a:r>
            <a:br>
              <a:rPr lang="en-CA" altLang="en-US" sz="20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en-CA" altLang="en-US" sz="2000" dirty="0" err="1">
                <a:solidFill>
                  <a:schemeClr val="bg1"/>
                </a:solidFill>
                <a:cs typeface="Times New Roman" pitchFamily="18" charset="0"/>
              </a:rPr>
              <a:t>G.v</a:t>
            </a:r>
            <a:r>
              <a:rPr lang="en-CA" altLang="en-US" sz="2000" dirty="0">
                <a:solidFill>
                  <a:schemeClr val="bg1"/>
                </a:solidFill>
                <a:cs typeface="Times New Roman" pitchFamily="18" charset="0"/>
              </a:rPr>
              <a:t>. </a:t>
            </a:r>
            <a:r>
              <a:rPr lang="en-CA" altLang="en-US" sz="2000" dirty="0" err="1">
                <a:solidFill>
                  <a:schemeClr val="bg1"/>
                </a:solidFill>
                <a:cs typeface="Times New Roman" pitchFamily="18" charset="0"/>
              </a:rPr>
              <a:t>Bochmann</a:t>
            </a:r>
            <a:r>
              <a:rPr lang="en-CA" altLang="en-US" sz="2000" dirty="0">
                <a:solidFill>
                  <a:schemeClr val="bg1"/>
                </a:solidFill>
                <a:cs typeface="Times New Roman" pitchFamily="18" charset="0"/>
              </a:rPr>
              <a:t> 2010</a:t>
            </a:r>
          </a:p>
        </p:txBody>
      </p:sp>
      <p:sp>
        <p:nvSpPr>
          <p:cNvPr id="3075" name="Rectangle 1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CA" altLang="en-US" dirty="0" smtClean="0"/>
              <a:t>Requirements Modelling </a:t>
            </a:r>
            <a:br>
              <a:rPr lang="en-CA" altLang="en-US" dirty="0" smtClean="0"/>
            </a:br>
            <a:r>
              <a:rPr lang="en-CA" altLang="en-US" dirty="0" smtClean="0"/>
              <a:t>with UML 2</a:t>
            </a:r>
          </a:p>
        </p:txBody>
      </p:sp>
      <p:sp>
        <p:nvSpPr>
          <p:cNvPr id="3076" name="Rectangle 17"/>
          <p:cNvSpPr>
            <a:spLocks noChangeArrowheads="1"/>
          </p:cNvSpPr>
          <p:nvPr/>
        </p:nvSpPr>
        <p:spPr bwMode="auto">
          <a:xfrm>
            <a:off x="2647950" y="842963"/>
            <a:ext cx="64008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>
            <a:lvl1pPr indent="185738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CA" altLang="en-US" sz="1400" dirty="0">
                <a:solidFill>
                  <a:schemeClr val="bg1"/>
                </a:solidFill>
              </a:rPr>
              <a:t>SEG3101 (</a:t>
            </a:r>
            <a:r>
              <a:rPr lang="en-CA" altLang="en-US" sz="1400">
                <a:solidFill>
                  <a:schemeClr val="bg1"/>
                </a:solidFill>
              </a:rPr>
              <a:t>Fall </a:t>
            </a:r>
            <a:r>
              <a:rPr lang="en-CA" altLang="en-US" sz="1400" smtClean="0">
                <a:solidFill>
                  <a:schemeClr val="bg1"/>
                </a:solidFill>
              </a:rPr>
              <a:t>2015)</a:t>
            </a:r>
            <a:endParaRPr lang="en-CA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0B2B33E9-545F-4185-B3F1-EF36A4D1DB65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CA" altLang="en-US" sz="1200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Combined Fragments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Allow multiple sequences to be represented in compact form (may involve all participants or just a subset)</a:t>
            </a:r>
          </a:p>
          <a:p>
            <a:pPr eaLnBrk="1" hangingPunct="1"/>
            <a:r>
              <a:rPr lang="en-CA" altLang="en-US" smtClean="0"/>
              <a:t>Combined fragment operators</a:t>
            </a:r>
          </a:p>
          <a:p>
            <a:pPr lvl="1" eaLnBrk="1" hangingPunct="1"/>
            <a:r>
              <a:rPr lang="en-CA" altLang="en-US" smtClean="0">
                <a:solidFill>
                  <a:srgbClr val="FF0000"/>
                </a:solidFill>
              </a:rPr>
              <a:t>alt</a:t>
            </a:r>
            <a:r>
              <a:rPr lang="en-CA" altLang="en-US" smtClean="0"/>
              <a:t>, for alternatives with conditions</a:t>
            </a:r>
          </a:p>
          <a:p>
            <a:pPr lvl="1" eaLnBrk="1" hangingPunct="1"/>
            <a:r>
              <a:rPr lang="en-CA" altLang="en-US" smtClean="0">
                <a:solidFill>
                  <a:srgbClr val="FF0000"/>
                </a:solidFill>
              </a:rPr>
              <a:t>opt</a:t>
            </a:r>
            <a:r>
              <a:rPr lang="en-CA" altLang="en-US" smtClean="0"/>
              <a:t>, for optional behavior</a:t>
            </a:r>
          </a:p>
          <a:p>
            <a:pPr lvl="1" eaLnBrk="1" hangingPunct="1"/>
            <a:r>
              <a:rPr lang="en-CA" altLang="en-US" smtClean="0">
                <a:solidFill>
                  <a:srgbClr val="FF0000"/>
                </a:solidFill>
              </a:rPr>
              <a:t>loop</a:t>
            </a:r>
            <a:r>
              <a:rPr lang="en-CA" altLang="en-US" smtClean="0"/>
              <a:t>(lower bound, upper bound), for loops</a:t>
            </a:r>
          </a:p>
          <a:p>
            <a:pPr lvl="1" eaLnBrk="1" hangingPunct="1"/>
            <a:r>
              <a:rPr lang="en-CA" altLang="en-US" smtClean="0">
                <a:solidFill>
                  <a:srgbClr val="FF0000"/>
                </a:solidFill>
              </a:rPr>
              <a:t>par</a:t>
            </a:r>
            <a:r>
              <a:rPr lang="en-CA" altLang="en-US" smtClean="0"/>
              <a:t>, for concurrent behavior</a:t>
            </a:r>
          </a:p>
          <a:p>
            <a:pPr lvl="1" eaLnBrk="1" hangingPunct="1"/>
            <a:r>
              <a:rPr lang="en-CA" altLang="en-US" smtClean="0"/>
              <a:t>critical, for critical sections</a:t>
            </a:r>
          </a:p>
          <a:p>
            <a:pPr lvl="1" eaLnBrk="1" hangingPunct="1"/>
            <a:r>
              <a:rPr lang="en-CA" altLang="en-US" smtClean="0"/>
              <a:t>break, to show a scenario will not be covered</a:t>
            </a:r>
          </a:p>
          <a:p>
            <a:pPr lvl="1" eaLnBrk="1" hangingPunct="1"/>
            <a:r>
              <a:rPr lang="en-CA" altLang="en-US" smtClean="0"/>
              <a:t>assert, required condition</a:t>
            </a:r>
          </a:p>
          <a:p>
            <a:pPr lvl="1" eaLnBrk="1" hangingPunct="1"/>
            <a:r>
              <a:rPr lang="en-CA" altLang="en-US" smtClean="0"/>
              <a:t>ignore/consider(list of messages), for filtering messages</a:t>
            </a:r>
          </a:p>
          <a:p>
            <a:pPr lvl="1" eaLnBrk="1" hangingPunct="1"/>
            <a:r>
              <a:rPr lang="en-CA" altLang="en-US" smtClean="0"/>
              <a:t>neg, for invalid or mis-use scenarios that must not occur</a:t>
            </a:r>
          </a:p>
          <a:p>
            <a:pPr lvl="1" eaLnBrk="1" hangingPunct="1"/>
            <a:r>
              <a:rPr lang="en-CA" altLang="en-US" smtClean="0"/>
              <a:t>strict or seq, for strict/weak sequencing (WHAT IS THIS </a:t>
            </a:r>
            <a:r>
              <a:rPr lang="fr-CA" altLang="en-US" smtClean="0"/>
              <a:t>?)</a:t>
            </a:r>
            <a:endParaRPr lang="en-CA" altLang="en-US" smtClean="0"/>
          </a:p>
          <a:p>
            <a:pPr lvl="1" eaLnBrk="1" hangingPunct="1"/>
            <a:r>
              <a:rPr lang="en-CA" altLang="en-US" smtClean="0">
                <a:solidFill>
                  <a:srgbClr val="FF0000"/>
                </a:solidFill>
              </a:rPr>
              <a:t>ref</a:t>
            </a:r>
            <a:r>
              <a:rPr lang="en-CA" altLang="en-US" smtClean="0"/>
              <a:t>, for referencing other sequence diagrams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-85725" y="46038"/>
            <a:ext cx="730408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Introduction   </a:t>
            </a:r>
            <a:r>
              <a:rPr lang="en-CA" altLang="en-US" sz="1200">
                <a:solidFill>
                  <a:schemeClr val="tx1"/>
                </a:solidFill>
              </a:rPr>
              <a:t>   </a:t>
            </a:r>
            <a:r>
              <a:rPr lang="en-CA" altLang="en-US" sz="1200">
                <a:solidFill>
                  <a:srgbClr val="969696"/>
                </a:solidFill>
              </a:rPr>
              <a:t>Class Diagram      Activity Diagram      </a:t>
            </a:r>
            <a:r>
              <a:rPr lang="en-CA" altLang="en-US" sz="1200" u="sng">
                <a:solidFill>
                  <a:schemeClr val="tx1"/>
                </a:solidFill>
              </a:rPr>
              <a:t>Sequence Diagram</a:t>
            </a:r>
            <a:r>
              <a:rPr lang="en-CA" altLang="en-US" sz="1200">
                <a:solidFill>
                  <a:srgbClr val="969696"/>
                </a:solidFill>
              </a:rPr>
              <a:t>      State Machine Diagram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14F59A1F-9306-428B-A971-391FADC0FEAF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CA" altLang="en-US" sz="1200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Combined Fragments – Alternative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927100"/>
            <a:ext cx="5189538" cy="5575300"/>
          </a:xfrm>
        </p:spPr>
        <p:txBody>
          <a:bodyPr/>
          <a:lstStyle/>
          <a:p>
            <a:pPr eaLnBrk="1" hangingPunct="1"/>
            <a:r>
              <a:rPr lang="en-US" altLang="en-US" smtClean="0"/>
              <a:t>Alternative (operator </a:t>
            </a:r>
            <a:r>
              <a:rPr lang="en-US" altLang="en-US" smtClean="0">
                <a:solidFill>
                  <a:srgbClr val="FF0000"/>
                </a:solidFill>
              </a:rPr>
              <a:t>alt</a:t>
            </a:r>
            <a:r>
              <a:rPr lang="en-US" altLang="en-US" smtClean="0"/>
              <a:t>)</a:t>
            </a:r>
          </a:p>
          <a:p>
            <a:pPr lvl="1" eaLnBrk="1" hangingPunct="1"/>
            <a:r>
              <a:rPr lang="en-US" altLang="en-US" smtClean="0"/>
              <a:t>Multiple </a:t>
            </a:r>
            <a:r>
              <a:rPr lang="en-US" altLang="en-US" smtClean="0">
                <a:solidFill>
                  <a:srgbClr val="FF0000"/>
                </a:solidFill>
              </a:rPr>
              <a:t>operands</a:t>
            </a:r>
            <a:r>
              <a:rPr lang="en-US" altLang="en-US" smtClean="0"/>
              <a:t> (separated by dashed lines)</a:t>
            </a:r>
          </a:p>
          <a:p>
            <a:pPr lvl="1" eaLnBrk="1" hangingPunct="1"/>
            <a:r>
              <a:rPr lang="en-US" altLang="en-US" smtClean="0"/>
              <a:t>Each operand has </a:t>
            </a:r>
            <a:r>
              <a:rPr lang="en-US" altLang="en-US" smtClean="0">
                <a:solidFill>
                  <a:srgbClr val="FF0000"/>
                </a:solidFill>
              </a:rPr>
              <a:t>guard condition</a:t>
            </a:r>
            <a:r>
              <a:rPr lang="en-US" altLang="en-US" smtClean="0"/>
              <a:t> (no condition implies true)</a:t>
            </a:r>
          </a:p>
          <a:p>
            <a:pPr lvl="1" eaLnBrk="1" hangingPunct="1"/>
            <a:r>
              <a:rPr lang="en-US" altLang="en-US" smtClean="0"/>
              <a:t>One will be chosen exclusively – nondeterministically if more than one evaluates to true</a:t>
            </a:r>
          </a:p>
          <a:p>
            <a:pPr lvl="1" eaLnBrk="1" hangingPunct="1"/>
            <a:r>
              <a:rPr lang="en-US" altLang="en-US" smtClean="0"/>
              <a:t>Special guard: else</a:t>
            </a:r>
          </a:p>
          <a:p>
            <a:pPr lvl="2" eaLnBrk="1" hangingPunct="1"/>
            <a:r>
              <a:rPr lang="en-US" altLang="en-US" smtClean="0"/>
              <a:t>True if no other guard condition is true</a:t>
            </a:r>
          </a:p>
        </p:txBody>
      </p: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914400"/>
            <a:ext cx="3649662" cy="550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pic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-85725" y="46038"/>
            <a:ext cx="730408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Introduction   </a:t>
            </a:r>
            <a:r>
              <a:rPr lang="en-CA" altLang="en-US" sz="1200">
                <a:solidFill>
                  <a:schemeClr val="tx1"/>
                </a:solidFill>
              </a:rPr>
              <a:t>   </a:t>
            </a:r>
            <a:r>
              <a:rPr lang="en-CA" altLang="en-US" sz="1200">
                <a:solidFill>
                  <a:srgbClr val="969696"/>
                </a:solidFill>
              </a:rPr>
              <a:t>Class Diagram      Activity Diagram      </a:t>
            </a:r>
            <a:r>
              <a:rPr lang="en-CA" altLang="en-US" sz="1200" u="sng">
                <a:solidFill>
                  <a:schemeClr val="tx1"/>
                </a:solidFill>
              </a:rPr>
              <a:t>Sequence Diagram</a:t>
            </a:r>
            <a:r>
              <a:rPr lang="en-CA" altLang="en-US" sz="1200">
                <a:solidFill>
                  <a:srgbClr val="969696"/>
                </a:solidFill>
              </a:rPr>
              <a:t>      State Machine Diagram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4B55F54-5F1A-4AE3-9877-CF3AAB58F90C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CA" altLang="en-US" sz="1200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1373188"/>
            <a:ext cx="5762625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pic>
      <p:sp>
        <p:nvSpPr>
          <p:cNvPr id="2867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Combined Fragments – Optional</a:t>
            </a:r>
          </a:p>
        </p:txBody>
      </p:sp>
      <p:sp>
        <p:nvSpPr>
          <p:cNvPr id="2867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7475" y="927100"/>
            <a:ext cx="3708400" cy="5575300"/>
          </a:xfrm>
        </p:spPr>
        <p:txBody>
          <a:bodyPr/>
          <a:lstStyle/>
          <a:p>
            <a:pPr eaLnBrk="1" hangingPunct="1"/>
            <a:r>
              <a:rPr lang="en-US" altLang="en-US" smtClean="0"/>
              <a:t>Optional (operator </a:t>
            </a:r>
            <a:r>
              <a:rPr lang="en-US" altLang="en-US" smtClean="0">
                <a:solidFill>
                  <a:srgbClr val="FF0000"/>
                </a:solidFill>
              </a:rPr>
              <a:t>opt</a:t>
            </a:r>
            <a:r>
              <a:rPr lang="en-US" altLang="en-US" smtClean="0"/>
              <a:t>)</a:t>
            </a:r>
          </a:p>
          <a:p>
            <a:pPr lvl="1" eaLnBrk="1" hangingPunct="1"/>
            <a:r>
              <a:rPr lang="en-US" altLang="en-US" smtClean="0"/>
              <a:t>To specify a </a:t>
            </a:r>
            <a:br>
              <a:rPr lang="en-US" altLang="en-US" smtClean="0"/>
            </a:br>
            <a:r>
              <a:rPr lang="en-US" altLang="en-US" smtClean="0"/>
              <a:t>guarded behavior fragment with no alternative</a:t>
            </a:r>
          </a:p>
          <a:p>
            <a:pPr lvl="1" eaLnBrk="1" hangingPunct="1"/>
            <a:r>
              <a:rPr lang="en-CA" altLang="en-US" smtClean="0"/>
              <a:t>Special case of alt</a:t>
            </a:r>
            <a:endParaRPr lang="en-US" altLang="en-US" smtClean="0"/>
          </a:p>
          <a:p>
            <a:pPr lvl="1" eaLnBrk="1" hangingPunct="1"/>
            <a:r>
              <a:rPr lang="en-US" altLang="en-US" smtClean="0"/>
              <a:t>Equivalent to an alt </a:t>
            </a:r>
            <a:br>
              <a:rPr lang="en-US" altLang="en-US" smtClean="0"/>
            </a:br>
            <a:r>
              <a:rPr lang="en-US" altLang="en-US" smtClean="0"/>
              <a:t>with two operands</a:t>
            </a:r>
          </a:p>
          <a:p>
            <a:pPr lvl="2" eaLnBrk="1" hangingPunct="1"/>
            <a:r>
              <a:rPr lang="en-US" altLang="en-US" smtClean="0"/>
              <a:t>The first is the same </a:t>
            </a:r>
            <a:br>
              <a:rPr lang="en-US" altLang="en-US" smtClean="0"/>
            </a:br>
            <a:r>
              <a:rPr lang="en-US" altLang="en-US" smtClean="0"/>
              <a:t>as the operand for </a:t>
            </a:r>
            <a:br>
              <a:rPr lang="en-US" altLang="en-US" smtClean="0"/>
            </a:br>
            <a:r>
              <a:rPr lang="en-US" altLang="en-US" smtClean="0"/>
              <a:t>the opt</a:t>
            </a:r>
          </a:p>
          <a:p>
            <a:pPr lvl="2" eaLnBrk="1" hangingPunct="1"/>
            <a:r>
              <a:rPr lang="en-US" altLang="en-US" smtClean="0"/>
              <a:t>The second is an empty operand with</a:t>
            </a:r>
            <a:br>
              <a:rPr lang="en-US" altLang="en-US" smtClean="0"/>
            </a:br>
            <a:r>
              <a:rPr lang="en-US" altLang="en-US" smtClean="0"/>
              <a:t>an else guard</a:t>
            </a: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-85725" y="46038"/>
            <a:ext cx="730408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Introduction   </a:t>
            </a:r>
            <a:r>
              <a:rPr lang="en-CA" altLang="en-US" sz="1200">
                <a:solidFill>
                  <a:schemeClr val="tx1"/>
                </a:solidFill>
              </a:rPr>
              <a:t>   </a:t>
            </a:r>
            <a:r>
              <a:rPr lang="en-CA" altLang="en-US" sz="1200">
                <a:solidFill>
                  <a:srgbClr val="969696"/>
                </a:solidFill>
              </a:rPr>
              <a:t>Class Diagram      Activity Diagram      </a:t>
            </a:r>
            <a:r>
              <a:rPr lang="en-CA" altLang="en-US" sz="1200" u="sng">
                <a:solidFill>
                  <a:schemeClr val="tx1"/>
                </a:solidFill>
              </a:rPr>
              <a:t>Sequence Diagram</a:t>
            </a:r>
            <a:r>
              <a:rPr lang="en-CA" altLang="en-US" sz="1200">
                <a:solidFill>
                  <a:srgbClr val="969696"/>
                </a:solidFill>
              </a:rPr>
              <a:t>      State Machine Diagram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05E48AB3-4486-4EDC-B8D4-744046932B53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CA" altLang="en-US" sz="1200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1" t="46729" r="17310" b="35271"/>
          <a:stretch>
            <a:fillRect/>
          </a:stretch>
        </p:blipFill>
        <p:spPr bwMode="auto">
          <a:xfrm>
            <a:off x="1938338" y="4710113"/>
            <a:ext cx="6992937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pic>
      <p:sp>
        <p:nvSpPr>
          <p:cNvPr id="2970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Combined Fragments – Loop</a:t>
            </a:r>
          </a:p>
        </p:txBody>
      </p:sp>
      <p:sp>
        <p:nvSpPr>
          <p:cNvPr id="2970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7475" y="927100"/>
            <a:ext cx="3770313" cy="5575300"/>
          </a:xfrm>
        </p:spPr>
        <p:txBody>
          <a:bodyPr/>
          <a:lstStyle/>
          <a:p>
            <a:pPr eaLnBrk="1" hangingPunct="1"/>
            <a:r>
              <a:rPr lang="en-US" altLang="en-US" smtClean="0"/>
              <a:t>Loop (operator </a:t>
            </a:r>
            <a:r>
              <a:rPr lang="en-US" altLang="en-US" smtClean="0">
                <a:solidFill>
                  <a:srgbClr val="FF0000"/>
                </a:solidFill>
              </a:rPr>
              <a:t>loop</a:t>
            </a:r>
            <a:r>
              <a:rPr lang="en-US" altLang="en-US" smtClean="0"/>
              <a:t>)</a:t>
            </a:r>
          </a:p>
          <a:p>
            <a:pPr lvl="1" eaLnBrk="1" hangingPunct="1"/>
            <a:r>
              <a:rPr lang="en-US" altLang="en-US" smtClean="0"/>
              <a:t>Loop fragment may execute multiple times</a:t>
            </a:r>
          </a:p>
          <a:p>
            <a:pPr lvl="1" eaLnBrk="1" hangingPunct="1"/>
            <a:r>
              <a:rPr lang="en-US" altLang="en-US" smtClean="0"/>
              <a:t>At least executed the minimum count</a:t>
            </a:r>
          </a:p>
          <a:p>
            <a:pPr lvl="1" eaLnBrk="1" hangingPunct="1"/>
            <a:r>
              <a:rPr lang="en-US" altLang="en-US" smtClean="0"/>
              <a:t>Up to a maximum count as long as the guard condition is true (no condition implies true)</a:t>
            </a:r>
          </a:p>
          <a:p>
            <a:pPr lvl="1" eaLnBrk="1" hangingPunct="1"/>
            <a:endParaRPr lang="en-US" altLang="en-US" smtClean="0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117475" y="6086475"/>
            <a:ext cx="3609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CA" altLang="en-US" sz="12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CA" altLang="en-US" sz="1200">
                <a:solidFill>
                  <a:schemeClr val="tx1"/>
                </a:solidFill>
                <a:latin typeface="Times New Roman" pitchFamily="18" charset="0"/>
              </a:rPr>
              <a:t>Source for Password Example: UML Reference Manual</a:t>
            </a:r>
          </a:p>
        </p:txBody>
      </p:sp>
      <p:pic>
        <p:nvPicPr>
          <p:cNvPr id="2970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876300"/>
            <a:ext cx="4303713" cy="38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pic>
      <p:sp>
        <p:nvSpPr>
          <p:cNvPr id="29704" name="Text Box 7"/>
          <p:cNvSpPr txBox="1">
            <a:spLocks noChangeArrowheads="1"/>
          </p:cNvSpPr>
          <p:nvPr/>
        </p:nvSpPr>
        <p:spPr bwMode="auto">
          <a:xfrm>
            <a:off x="3249613" y="4525963"/>
            <a:ext cx="2557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6666FF"/>
                </a:solidFill>
              </a:rPr>
              <a:t>minimum, maximum count</a:t>
            </a:r>
          </a:p>
        </p:txBody>
      </p:sp>
      <p:sp>
        <p:nvSpPr>
          <p:cNvPr id="29705" name="Text Box 8"/>
          <p:cNvSpPr txBox="1">
            <a:spLocks noChangeArrowheads="1"/>
          </p:cNvSpPr>
          <p:nvPr/>
        </p:nvSpPr>
        <p:spPr bwMode="auto">
          <a:xfrm>
            <a:off x="-85725" y="46038"/>
            <a:ext cx="730408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Introduction   </a:t>
            </a:r>
            <a:r>
              <a:rPr lang="en-CA" altLang="en-US" sz="1200">
                <a:solidFill>
                  <a:schemeClr val="tx1"/>
                </a:solidFill>
              </a:rPr>
              <a:t>   </a:t>
            </a:r>
            <a:r>
              <a:rPr lang="en-CA" altLang="en-US" sz="1200">
                <a:solidFill>
                  <a:srgbClr val="969696"/>
                </a:solidFill>
              </a:rPr>
              <a:t>Class Diagram      Activity Diagram      </a:t>
            </a:r>
            <a:r>
              <a:rPr lang="en-CA" altLang="en-US" sz="1200" u="sng">
                <a:solidFill>
                  <a:schemeClr val="tx1"/>
                </a:solidFill>
              </a:rPr>
              <a:t>Sequence Diagram</a:t>
            </a:r>
            <a:r>
              <a:rPr lang="en-CA" altLang="en-US" sz="1200">
                <a:solidFill>
                  <a:srgbClr val="969696"/>
                </a:solidFill>
              </a:rPr>
              <a:t>      State Machine Diagram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1056BE21-523A-48CB-BEC0-34AD842C05F3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CA" altLang="en-US" sz="1200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Combined Fragments – Concurrency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Concurrency (operator </a:t>
            </a:r>
            <a:r>
              <a:rPr lang="en-US" altLang="en-US" smtClean="0">
                <a:solidFill>
                  <a:srgbClr val="FF0000"/>
                </a:solidFill>
              </a:rPr>
              <a:t>par</a:t>
            </a:r>
            <a:r>
              <a:rPr lang="en-US" altLang="en-US" smtClean="0"/>
              <a:t>)</a:t>
            </a:r>
          </a:p>
          <a:p>
            <a:pPr lvl="1" eaLnBrk="1" hangingPunct="1"/>
            <a:r>
              <a:rPr lang="en-US" altLang="en-US" smtClean="0"/>
              <a:t>Two or more operands that execute in parallel</a:t>
            </a:r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889125"/>
            <a:ext cx="6199188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pic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-85725" y="46038"/>
            <a:ext cx="730408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Introduction   </a:t>
            </a:r>
            <a:r>
              <a:rPr lang="en-CA" altLang="en-US" sz="1200">
                <a:solidFill>
                  <a:schemeClr val="tx1"/>
                </a:solidFill>
              </a:rPr>
              <a:t>   </a:t>
            </a:r>
            <a:r>
              <a:rPr lang="en-CA" altLang="en-US" sz="1200">
                <a:solidFill>
                  <a:srgbClr val="969696"/>
                </a:solidFill>
              </a:rPr>
              <a:t>Class Diagram      Activity Diagram      </a:t>
            </a:r>
            <a:r>
              <a:rPr lang="en-CA" altLang="en-US" sz="1200" u="sng">
                <a:solidFill>
                  <a:schemeClr val="tx1"/>
                </a:solidFill>
              </a:rPr>
              <a:t>Sequence Diagram</a:t>
            </a:r>
            <a:r>
              <a:rPr lang="en-CA" altLang="en-US" sz="1200">
                <a:solidFill>
                  <a:srgbClr val="969696"/>
                </a:solidFill>
              </a:rPr>
              <a:t>      State Machine Diagram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07073F8-893D-4D27-AC8D-569AA3F05A34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CA" altLang="en-US" sz="1200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Nested Combined Fragments</a:t>
            </a: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915988"/>
            <a:ext cx="6846888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-85725" y="46038"/>
            <a:ext cx="730408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Introduction   </a:t>
            </a:r>
            <a:r>
              <a:rPr lang="en-CA" altLang="en-US" sz="1200">
                <a:solidFill>
                  <a:schemeClr val="tx1"/>
                </a:solidFill>
              </a:rPr>
              <a:t>   </a:t>
            </a:r>
            <a:r>
              <a:rPr lang="en-CA" altLang="en-US" sz="1200">
                <a:solidFill>
                  <a:srgbClr val="969696"/>
                </a:solidFill>
              </a:rPr>
              <a:t>Class Diagram      Activity Diagram      </a:t>
            </a:r>
            <a:r>
              <a:rPr lang="en-CA" altLang="en-US" sz="1200" u="sng">
                <a:solidFill>
                  <a:schemeClr val="tx1"/>
                </a:solidFill>
              </a:rPr>
              <a:t>Sequence Diagram</a:t>
            </a:r>
            <a:r>
              <a:rPr lang="en-CA" altLang="en-US" sz="1200">
                <a:solidFill>
                  <a:srgbClr val="969696"/>
                </a:solidFill>
              </a:rPr>
              <a:t>      State Machine Diagram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9743409-8185-4117-93C3-B54C0B7C1873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CA" altLang="en-US" sz="1200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 smtClean="0"/>
              <a:t>Temporal </a:t>
            </a:r>
            <a:r>
              <a:rPr lang="en-CA" altLang="en-US" dirty="0" smtClean="0"/>
              <a:t>Aspects</a:t>
            </a:r>
            <a:endParaRPr lang="en-CA" altLang="en-US" dirty="0" smtClean="0"/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386368"/>
            <a:ext cx="7661275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-85725" y="46038"/>
            <a:ext cx="730408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Introduction   </a:t>
            </a:r>
            <a:r>
              <a:rPr lang="en-CA" altLang="en-US" sz="1200">
                <a:solidFill>
                  <a:schemeClr val="tx1"/>
                </a:solidFill>
              </a:rPr>
              <a:t>   </a:t>
            </a:r>
            <a:r>
              <a:rPr lang="en-CA" altLang="en-US" sz="1200">
                <a:solidFill>
                  <a:srgbClr val="969696"/>
                </a:solidFill>
              </a:rPr>
              <a:t>Class Diagram      Activity Diagram      </a:t>
            </a:r>
            <a:r>
              <a:rPr lang="en-CA" altLang="en-US" sz="1200" u="sng">
                <a:solidFill>
                  <a:schemeClr val="tx1"/>
                </a:solidFill>
              </a:rPr>
              <a:t>Sequence Diagram</a:t>
            </a:r>
            <a:r>
              <a:rPr lang="en-CA" altLang="en-US" sz="1200">
                <a:solidFill>
                  <a:srgbClr val="969696"/>
                </a:solidFill>
              </a:rPr>
              <a:t>      State Machine Diagram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E048D83B-0FA2-4AFF-BE7A-9441B594FDE3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CA" altLang="en-US" sz="1200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Describe the dynamic behavior of an individual object (with states and transitions)</a:t>
            </a:r>
          </a:p>
          <a:p>
            <a:pPr eaLnBrk="1" hangingPunct="1"/>
            <a:endParaRPr lang="en-CA" altLang="en-US" smtClean="0"/>
          </a:p>
        </p:txBody>
      </p:sp>
      <p:pic>
        <p:nvPicPr>
          <p:cNvPr id="35844" name="Picture 3" descr="statediagno3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16088"/>
            <a:ext cx="8534400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2400" smtClean="0"/>
              <a:t>Basic Notational Elements of State Machine Diagrams</a:t>
            </a:r>
            <a:endParaRPr lang="fr-CA" altLang="en-US" sz="2400" smtClean="0"/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-85725" y="46038"/>
            <a:ext cx="730408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Introduction   </a:t>
            </a:r>
            <a:r>
              <a:rPr lang="en-CA" altLang="en-US" sz="1200">
                <a:solidFill>
                  <a:schemeClr val="tx1"/>
                </a:solidFill>
              </a:rPr>
              <a:t>   </a:t>
            </a:r>
            <a:r>
              <a:rPr lang="en-CA" altLang="en-US" sz="1200">
                <a:solidFill>
                  <a:srgbClr val="969696"/>
                </a:solidFill>
              </a:rPr>
              <a:t>Class Diagram      Activity Diagram      Sequence Diagram      </a:t>
            </a:r>
            <a:r>
              <a:rPr lang="en-CA" altLang="en-US" sz="1200" u="sng">
                <a:solidFill>
                  <a:schemeClr val="tx1"/>
                </a:solidFill>
              </a:rPr>
              <a:t>State Machine Diagram</a:t>
            </a:r>
            <a:r>
              <a:rPr lang="en-CA" altLang="en-US" sz="1200">
                <a:solidFill>
                  <a:srgbClr val="969696"/>
                </a:solidFill>
              </a:rPr>
              <a:t>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38CB5A84-B960-42AB-BA79-49A8AC70095D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CA" altLang="en-US" sz="1200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Types of State Machines</a:t>
            </a:r>
          </a:p>
        </p:txBody>
      </p:sp>
      <p:sp>
        <p:nvSpPr>
          <p:cNvPr id="236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  <a:p>
            <a:pPr eaLnBrk="1" hangingPunct="1"/>
            <a:endParaRPr lang="en-CA" altLang="en-US" smtClean="0"/>
          </a:p>
          <a:p>
            <a:pPr eaLnBrk="1" hangingPunct="1"/>
            <a:endParaRPr lang="en-CA" altLang="en-US" smtClean="0"/>
          </a:p>
          <a:p>
            <a:pPr eaLnBrk="1" hangingPunct="1"/>
            <a:endParaRPr lang="en-CA" altLang="en-US" smtClean="0"/>
          </a:p>
          <a:p>
            <a:pPr eaLnBrk="1" hangingPunct="1"/>
            <a:endParaRPr lang="en-CA" altLang="en-US" smtClean="0"/>
          </a:p>
          <a:p>
            <a:pPr eaLnBrk="1" hangingPunct="1"/>
            <a:endParaRPr lang="en-CA" altLang="en-US" smtClean="0"/>
          </a:p>
          <a:p>
            <a:pPr eaLnBrk="1" hangingPunct="1"/>
            <a:endParaRPr lang="en-CA" altLang="en-US" smtClean="0"/>
          </a:p>
          <a:p>
            <a:pPr eaLnBrk="1" hangingPunct="1"/>
            <a:endParaRPr lang="en-CA" altLang="en-US" smtClean="0"/>
          </a:p>
          <a:p>
            <a:pPr eaLnBrk="1" hangingPunct="1"/>
            <a:endParaRPr lang="en-CA" altLang="en-US" smtClean="0"/>
          </a:p>
          <a:p>
            <a:pPr eaLnBrk="1" hangingPunct="1"/>
            <a:endParaRPr lang="en-CA" altLang="en-US" smtClean="0"/>
          </a:p>
          <a:p>
            <a:pPr eaLnBrk="1" hangingPunct="1"/>
            <a:endParaRPr lang="en-CA" altLang="en-US" smtClean="0"/>
          </a:p>
          <a:p>
            <a:pPr eaLnBrk="1" hangingPunct="1"/>
            <a:endParaRPr lang="en-CA" altLang="en-US" smtClean="0"/>
          </a:p>
          <a:p>
            <a:pPr eaLnBrk="1" hangingPunct="1"/>
            <a:r>
              <a:rPr lang="en-CA" altLang="en-US" smtClean="0"/>
              <a:t>UML allows both types to be mixed</a:t>
            </a:r>
          </a:p>
        </p:txBody>
      </p:sp>
      <p:grpSp>
        <p:nvGrpSpPr>
          <p:cNvPr id="2365444" name="Group 4"/>
          <p:cNvGrpSpPr>
            <a:grpSpLocks/>
          </p:cNvGrpSpPr>
          <p:nvPr/>
        </p:nvGrpSpPr>
        <p:grpSpPr bwMode="auto">
          <a:xfrm>
            <a:off x="5005388" y="1331913"/>
            <a:ext cx="3200400" cy="4013200"/>
            <a:chOff x="2880" y="1296"/>
            <a:chExt cx="2016" cy="2528"/>
          </a:xfrm>
        </p:grpSpPr>
        <p:grpSp>
          <p:nvGrpSpPr>
            <p:cNvPr id="36890" name="Group 5"/>
            <p:cNvGrpSpPr>
              <a:grpSpLocks/>
            </p:cNvGrpSpPr>
            <p:nvPr/>
          </p:nvGrpSpPr>
          <p:grpSpPr bwMode="auto">
            <a:xfrm>
              <a:off x="2880" y="1296"/>
              <a:ext cx="2016" cy="2112"/>
              <a:chOff x="2880" y="1536"/>
              <a:chExt cx="2016" cy="2112"/>
            </a:xfrm>
          </p:grpSpPr>
          <p:sp>
            <p:nvSpPr>
              <p:cNvPr id="36892" name="Freeform 6"/>
              <p:cNvSpPr>
                <a:spLocks/>
              </p:cNvSpPr>
              <p:nvPr/>
            </p:nvSpPr>
            <p:spPr bwMode="auto">
              <a:xfrm>
                <a:off x="4266" y="1830"/>
                <a:ext cx="630" cy="336"/>
              </a:xfrm>
              <a:custGeom>
                <a:avLst/>
                <a:gdLst>
                  <a:gd name="T0" fmla="*/ 0 w 720"/>
                  <a:gd name="T1" fmla="*/ 225 h 384"/>
                  <a:gd name="T2" fmla="*/ 422 w 720"/>
                  <a:gd name="T3" fmla="*/ 225 h 384"/>
                  <a:gd name="T4" fmla="*/ 422 w 720"/>
                  <a:gd name="T5" fmla="*/ 0 h 384"/>
                  <a:gd name="T6" fmla="*/ 57 w 720"/>
                  <a:gd name="T7" fmla="*/ 0 h 38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20" h="384">
                    <a:moveTo>
                      <a:pt x="0" y="384"/>
                    </a:moveTo>
                    <a:lnTo>
                      <a:pt x="720" y="384"/>
                    </a:lnTo>
                    <a:lnTo>
                      <a:pt x="720" y="0"/>
                    </a:lnTo>
                    <a:lnTo>
                      <a:pt x="96" y="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36893" name="Text Box 7"/>
              <p:cNvSpPr txBox="1">
                <a:spLocks noChangeArrowheads="1"/>
              </p:cNvSpPr>
              <p:nvPr/>
            </p:nvSpPr>
            <p:spPr bwMode="auto">
              <a:xfrm>
                <a:off x="4434" y="1536"/>
                <a:ext cx="3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CA" altLang="en-US">
                    <a:solidFill>
                      <a:schemeClr val="tx1"/>
                    </a:solidFill>
                  </a:rPr>
                  <a:t>on</a:t>
                </a:r>
              </a:p>
            </p:txBody>
          </p:sp>
          <p:grpSp>
            <p:nvGrpSpPr>
              <p:cNvPr id="36894" name="Group 8"/>
              <p:cNvGrpSpPr>
                <a:grpSpLocks/>
              </p:cNvGrpSpPr>
              <p:nvPr/>
            </p:nvGrpSpPr>
            <p:grpSpPr bwMode="auto">
              <a:xfrm>
                <a:off x="4266" y="2905"/>
                <a:ext cx="630" cy="630"/>
                <a:chOff x="3024" y="2832"/>
                <a:chExt cx="720" cy="720"/>
              </a:xfrm>
            </p:grpSpPr>
            <p:sp>
              <p:nvSpPr>
                <p:cNvPr id="36906" name="Freeform 9"/>
                <p:cNvSpPr>
                  <a:spLocks/>
                </p:cNvSpPr>
                <p:nvPr/>
              </p:nvSpPr>
              <p:spPr bwMode="auto">
                <a:xfrm>
                  <a:off x="3024" y="3168"/>
                  <a:ext cx="720" cy="384"/>
                </a:xfrm>
                <a:custGeom>
                  <a:avLst/>
                  <a:gdLst>
                    <a:gd name="T0" fmla="*/ 0 w 720"/>
                    <a:gd name="T1" fmla="*/ 384 h 384"/>
                    <a:gd name="T2" fmla="*/ 720 w 720"/>
                    <a:gd name="T3" fmla="*/ 384 h 384"/>
                    <a:gd name="T4" fmla="*/ 720 w 720"/>
                    <a:gd name="T5" fmla="*/ 0 h 384"/>
                    <a:gd name="T6" fmla="*/ 96 w 720"/>
                    <a:gd name="T7" fmla="*/ 0 h 38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20" h="384">
                      <a:moveTo>
                        <a:pt x="0" y="384"/>
                      </a:moveTo>
                      <a:lnTo>
                        <a:pt x="720" y="384"/>
                      </a:lnTo>
                      <a:lnTo>
                        <a:pt x="720" y="0"/>
                      </a:lnTo>
                      <a:lnTo>
                        <a:pt x="96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3690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216" y="2832"/>
                  <a:ext cx="376" cy="3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lnSpc>
                      <a:spcPts val="2600"/>
                    </a:lnSpc>
                    <a:spcBef>
                      <a:spcPts val="600"/>
                    </a:spcBef>
                    <a:buClr>
                      <a:srgbClr val="D62828"/>
                    </a:buClr>
                    <a:buSzPct val="130000"/>
                    <a:buChar char="•"/>
                    <a:defRPr sz="2400">
                      <a:solidFill>
                        <a:srgbClr val="002654"/>
                      </a:solidFill>
                      <a:latin typeface="Arial" charset="0"/>
                    </a:defRPr>
                  </a:lvl1pPr>
                  <a:lvl2pPr marL="742950" indent="-28575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2000">
                      <a:solidFill>
                        <a:srgbClr val="002654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>
                      <a:solidFill>
                        <a:srgbClr val="002654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1600">
                      <a:solidFill>
                        <a:srgbClr val="002654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spcBef>
                      <a:spcPct val="30000"/>
                    </a:spcBef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CA" altLang="en-US">
                      <a:solidFill>
                        <a:schemeClr val="tx1"/>
                      </a:solidFill>
                    </a:rPr>
                    <a:t>off</a:t>
                  </a:r>
                </a:p>
              </p:txBody>
            </p:sp>
          </p:grpSp>
          <p:sp>
            <p:nvSpPr>
              <p:cNvPr id="2365451" name="AutoShape 11"/>
              <p:cNvSpPr>
                <a:spLocks noChangeArrowheads="1"/>
              </p:cNvSpPr>
              <p:nvPr/>
            </p:nvSpPr>
            <p:spPr bwMode="auto">
              <a:xfrm>
                <a:off x="3168" y="1701"/>
                <a:ext cx="1180" cy="634"/>
              </a:xfrm>
              <a:prstGeom prst="roundRect">
                <a:avLst>
                  <a:gd name="adj" fmla="val 31986"/>
                </a:avLst>
              </a:prstGeom>
              <a:solidFill>
                <a:srgbClr val="FFCC6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CA" sz="2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Lamp On</a:t>
                </a:r>
              </a:p>
              <a:p>
                <a:pPr algn="ctr">
                  <a:spcBef>
                    <a:spcPct val="0"/>
                  </a:spcBef>
                  <a:defRPr/>
                </a:pPr>
                <a:r>
                  <a:rPr lang="en-CA" sz="2400" i="1">
                    <a:solidFill>
                      <a:srgbClr val="FC012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print(”on”)</a:t>
                </a:r>
                <a:endParaRPr lang="en-CA" sz="2400">
                  <a:solidFill>
                    <a:srgbClr val="FC012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365452" name="AutoShape 12"/>
              <p:cNvSpPr>
                <a:spLocks noChangeArrowheads="1"/>
              </p:cNvSpPr>
              <p:nvPr/>
            </p:nvSpPr>
            <p:spPr bwMode="auto">
              <a:xfrm>
                <a:off x="3264" y="3014"/>
                <a:ext cx="1073" cy="634"/>
              </a:xfrm>
              <a:prstGeom prst="roundRect">
                <a:avLst>
                  <a:gd name="adj" fmla="val 31986"/>
                </a:avLst>
              </a:prstGeom>
              <a:solidFill>
                <a:srgbClr val="FFCC6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CA" sz="2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Lamp </a:t>
                </a:r>
                <a:br>
                  <a:rPr lang="en-CA" sz="2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</a:br>
                <a:r>
                  <a:rPr lang="en-CA" sz="2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Off</a:t>
                </a:r>
              </a:p>
            </p:txBody>
          </p:sp>
          <p:grpSp>
            <p:nvGrpSpPr>
              <p:cNvPr id="36897" name="Group 13"/>
              <p:cNvGrpSpPr>
                <a:grpSpLocks/>
              </p:cNvGrpSpPr>
              <p:nvPr/>
            </p:nvGrpSpPr>
            <p:grpSpPr bwMode="auto">
              <a:xfrm>
                <a:off x="3216" y="2352"/>
                <a:ext cx="336" cy="672"/>
                <a:chOff x="1824" y="2112"/>
                <a:chExt cx="384" cy="768"/>
              </a:xfrm>
            </p:grpSpPr>
            <p:sp>
              <p:nvSpPr>
                <p:cNvPr id="36904" name="Line 14"/>
                <p:cNvSpPr>
                  <a:spLocks noChangeShapeType="1"/>
                </p:cNvSpPr>
                <p:nvPr/>
              </p:nvSpPr>
              <p:spPr bwMode="auto">
                <a:xfrm>
                  <a:off x="2208" y="2112"/>
                  <a:ext cx="0" cy="7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3690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824" y="2544"/>
                  <a:ext cx="376" cy="3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lnSpc>
                      <a:spcPts val="2600"/>
                    </a:lnSpc>
                    <a:spcBef>
                      <a:spcPts val="600"/>
                    </a:spcBef>
                    <a:buClr>
                      <a:srgbClr val="D62828"/>
                    </a:buClr>
                    <a:buSzPct val="130000"/>
                    <a:buChar char="•"/>
                    <a:defRPr sz="2400">
                      <a:solidFill>
                        <a:srgbClr val="002654"/>
                      </a:solidFill>
                      <a:latin typeface="Arial" charset="0"/>
                    </a:defRPr>
                  </a:lvl1pPr>
                  <a:lvl2pPr marL="742950" indent="-28575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2000">
                      <a:solidFill>
                        <a:srgbClr val="002654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>
                      <a:solidFill>
                        <a:srgbClr val="002654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1600">
                      <a:solidFill>
                        <a:srgbClr val="002654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spcBef>
                      <a:spcPct val="30000"/>
                    </a:spcBef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CA" altLang="en-US">
                      <a:solidFill>
                        <a:schemeClr val="tx1"/>
                      </a:solidFill>
                    </a:rPr>
                    <a:t>off</a:t>
                  </a:r>
                </a:p>
              </p:txBody>
            </p:sp>
          </p:grpSp>
          <p:grpSp>
            <p:nvGrpSpPr>
              <p:cNvPr id="36898" name="Group 16"/>
              <p:cNvGrpSpPr>
                <a:grpSpLocks/>
              </p:cNvGrpSpPr>
              <p:nvPr/>
            </p:nvGrpSpPr>
            <p:grpSpPr bwMode="auto">
              <a:xfrm>
                <a:off x="4056" y="2352"/>
                <a:ext cx="330" cy="672"/>
                <a:chOff x="2784" y="2112"/>
                <a:chExt cx="377" cy="768"/>
              </a:xfrm>
            </p:grpSpPr>
            <p:sp>
              <p:nvSpPr>
                <p:cNvPr id="36902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784" y="2112"/>
                  <a:ext cx="377" cy="3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lnSpc>
                      <a:spcPts val="2600"/>
                    </a:lnSpc>
                    <a:spcBef>
                      <a:spcPts val="600"/>
                    </a:spcBef>
                    <a:buClr>
                      <a:srgbClr val="D62828"/>
                    </a:buClr>
                    <a:buSzPct val="130000"/>
                    <a:buChar char="•"/>
                    <a:defRPr sz="2400">
                      <a:solidFill>
                        <a:srgbClr val="002654"/>
                      </a:solidFill>
                      <a:latin typeface="Arial" charset="0"/>
                    </a:defRPr>
                  </a:lvl1pPr>
                  <a:lvl2pPr marL="742950" indent="-28575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2000">
                      <a:solidFill>
                        <a:srgbClr val="002654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>
                      <a:solidFill>
                        <a:srgbClr val="002654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1600">
                      <a:solidFill>
                        <a:srgbClr val="002654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spcBef>
                      <a:spcPct val="30000"/>
                    </a:spcBef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CA" altLang="en-US">
                      <a:solidFill>
                        <a:schemeClr val="tx1"/>
                      </a:solidFill>
                    </a:rPr>
                    <a:t>on</a:t>
                  </a:r>
                </a:p>
              </p:txBody>
            </p:sp>
            <p:sp>
              <p:nvSpPr>
                <p:cNvPr id="36903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784" y="2112"/>
                  <a:ext cx="0" cy="7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CA"/>
                </a:p>
              </p:txBody>
            </p:sp>
          </p:grpSp>
          <p:grpSp>
            <p:nvGrpSpPr>
              <p:cNvPr id="36899" name="Group 19"/>
              <p:cNvGrpSpPr>
                <a:grpSpLocks/>
              </p:cNvGrpSpPr>
              <p:nvPr/>
            </p:nvGrpSpPr>
            <p:grpSpPr bwMode="auto">
              <a:xfrm>
                <a:off x="2880" y="3283"/>
                <a:ext cx="378" cy="168"/>
                <a:chOff x="1440" y="3264"/>
                <a:chExt cx="432" cy="192"/>
              </a:xfrm>
            </p:grpSpPr>
            <p:sp>
              <p:nvSpPr>
                <p:cNvPr id="36900" name="Line 20"/>
                <p:cNvSpPr>
                  <a:spLocks noChangeShapeType="1"/>
                </p:cNvSpPr>
                <p:nvPr/>
              </p:nvSpPr>
              <p:spPr bwMode="auto">
                <a:xfrm>
                  <a:off x="1536" y="3360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36901" name="Oval 21"/>
                <p:cNvSpPr>
                  <a:spLocks noChangeArrowheads="1"/>
                </p:cNvSpPr>
                <p:nvPr/>
              </p:nvSpPr>
              <p:spPr bwMode="auto">
                <a:xfrm>
                  <a:off x="1440" y="3264"/>
                  <a:ext cx="192" cy="19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lnSpc>
                      <a:spcPts val="2600"/>
                    </a:lnSpc>
                    <a:spcBef>
                      <a:spcPts val="600"/>
                    </a:spcBef>
                    <a:buClr>
                      <a:srgbClr val="D62828"/>
                    </a:buClr>
                    <a:buSzPct val="130000"/>
                    <a:buChar char="•"/>
                    <a:defRPr sz="2400">
                      <a:solidFill>
                        <a:srgbClr val="002654"/>
                      </a:solidFill>
                      <a:latin typeface="Arial" charset="0"/>
                    </a:defRPr>
                  </a:lvl1pPr>
                  <a:lvl2pPr marL="742950" indent="-28575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2000">
                      <a:solidFill>
                        <a:srgbClr val="002654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>
                      <a:solidFill>
                        <a:srgbClr val="002654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1600">
                      <a:solidFill>
                        <a:srgbClr val="002654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spcBef>
                      <a:spcPct val="30000"/>
                    </a:spcBef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endParaRPr lang="fr-CA" altLang="en-US" sz="160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6891" name="Text Box 22"/>
            <p:cNvSpPr txBox="1">
              <a:spLocks noChangeArrowheads="1"/>
            </p:cNvSpPr>
            <p:nvPr/>
          </p:nvSpPr>
          <p:spPr bwMode="auto">
            <a:xfrm>
              <a:off x="2880" y="3497"/>
              <a:ext cx="19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CA" altLang="en-US" sz="2800" b="1">
                  <a:solidFill>
                    <a:schemeClr val="tx1"/>
                  </a:solidFill>
                </a:rPr>
                <a:t>Moore </a:t>
              </a:r>
              <a:r>
                <a:rPr lang="en-CA" altLang="en-US" sz="2800">
                  <a:solidFill>
                    <a:schemeClr val="tx1"/>
                  </a:solidFill>
                </a:rPr>
                <a:t>Automaton</a:t>
              </a:r>
            </a:p>
          </p:txBody>
        </p:sp>
      </p:grpSp>
      <p:grpSp>
        <p:nvGrpSpPr>
          <p:cNvPr id="2365463" name="Group 23"/>
          <p:cNvGrpSpPr>
            <a:grpSpLocks/>
          </p:cNvGrpSpPr>
          <p:nvPr/>
        </p:nvGrpSpPr>
        <p:grpSpPr bwMode="auto">
          <a:xfrm>
            <a:off x="809625" y="1382713"/>
            <a:ext cx="3814763" cy="3962400"/>
            <a:chOff x="288" y="1440"/>
            <a:chExt cx="2403" cy="2496"/>
          </a:xfrm>
        </p:grpSpPr>
        <p:grpSp>
          <p:nvGrpSpPr>
            <p:cNvPr id="36872" name="Group 24"/>
            <p:cNvGrpSpPr>
              <a:grpSpLocks/>
            </p:cNvGrpSpPr>
            <p:nvPr/>
          </p:nvGrpSpPr>
          <p:grpSpPr bwMode="auto">
            <a:xfrm>
              <a:off x="288" y="1440"/>
              <a:ext cx="2403" cy="2112"/>
              <a:chOff x="1440" y="1440"/>
              <a:chExt cx="2403" cy="2112"/>
            </a:xfrm>
          </p:grpSpPr>
          <p:sp>
            <p:nvSpPr>
              <p:cNvPr id="36874" name="Freeform 25"/>
              <p:cNvSpPr>
                <a:spLocks/>
              </p:cNvSpPr>
              <p:nvPr/>
            </p:nvSpPr>
            <p:spPr bwMode="auto">
              <a:xfrm>
                <a:off x="2826" y="1734"/>
                <a:ext cx="630" cy="336"/>
              </a:xfrm>
              <a:custGeom>
                <a:avLst/>
                <a:gdLst>
                  <a:gd name="T0" fmla="*/ 0 w 720"/>
                  <a:gd name="T1" fmla="*/ 225 h 384"/>
                  <a:gd name="T2" fmla="*/ 422 w 720"/>
                  <a:gd name="T3" fmla="*/ 225 h 384"/>
                  <a:gd name="T4" fmla="*/ 422 w 720"/>
                  <a:gd name="T5" fmla="*/ 0 h 384"/>
                  <a:gd name="T6" fmla="*/ 57 w 720"/>
                  <a:gd name="T7" fmla="*/ 0 h 38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20" h="384">
                    <a:moveTo>
                      <a:pt x="0" y="384"/>
                    </a:moveTo>
                    <a:lnTo>
                      <a:pt x="720" y="384"/>
                    </a:lnTo>
                    <a:lnTo>
                      <a:pt x="720" y="0"/>
                    </a:lnTo>
                    <a:lnTo>
                      <a:pt x="96" y="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36875" name="Text Box 26"/>
              <p:cNvSpPr txBox="1">
                <a:spLocks noChangeArrowheads="1"/>
              </p:cNvSpPr>
              <p:nvPr/>
            </p:nvSpPr>
            <p:spPr bwMode="auto">
              <a:xfrm>
                <a:off x="2994" y="1440"/>
                <a:ext cx="3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CA" altLang="en-US">
                    <a:solidFill>
                      <a:schemeClr val="tx1"/>
                    </a:solidFill>
                  </a:rPr>
                  <a:t>on</a:t>
                </a:r>
              </a:p>
            </p:txBody>
          </p:sp>
          <p:grpSp>
            <p:nvGrpSpPr>
              <p:cNvPr id="36876" name="Group 27"/>
              <p:cNvGrpSpPr>
                <a:grpSpLocks/>
              </p:cNvGrpSpPr>
              <p:nvPr/>
            </p:nvGrpSpPr>
            <p:grpSpPr bwMode="auto">
              <a:xfrm>
                <a:off x="2826" y="2809"/>
                <a:ext cx="630" cy="630"/>
                <a:chOff x="3024" y="2832"/>
                <a:chExt cx="720" cy="720"/>
              </a:xfrm>
            </p:grpSpPr>
            <p:sp>
              <p:nvSpPr>
                <p:cNvPr id="36888" name="Freeform 28"/>
                <p:cNvSpPr>
                  <a:spLocks/>
                </p:cNvSpPr>
                <p:nvPr/>
              </p:nvSpPr>
              <p:spPr bwMode="auto">
                <a:xfrm>
                  <a:off x="3024" y="3168"/>
                  <a:ext cx="720" cy="384"/>
                </a:xfrm>
                <a:custGeom>
                  <a:avLst/>
                  <a:gdLst>
                    <a:gd name="T0" fmla="*/ 0 w 720"/>
                    <a:gd name="T1" fmla="*/ 384 h 384"/>
                    <a:gd name="T2" fmla="*/ 720 w 720"/>
                    <a:gd name="T3" fmla="*/ 384 h 384"/>
                    <a:gd name="T4" fmla="*/ 720 w 720"/>
                    <a:gd name="T5" fmla="*/ 0 h 384"/>
                    <a:gd name="T6" fmla="*/ 96 w 720"/>
                    <a:gd name="T7" fmla="*/ 0 h 38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20" h="384">
                      <a:moveTo>
                        <a:pt x="0" y="384"/>
                      </a:moveTo>
                      <a:lnTo>
                        <a:pt x="720" y="384"/>
                      </a:lnTo>
                      <a:lnTo>
                        <a:pt x="720" y="0"/>
                      </a:lnTo>
                      <a:lnTo>
                        <a:pt x="96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36889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216" y="2832"/>
                  <a:ext cx="376" cy="3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lnSpc>
                      <a:spcPts val="2600"/>
                    </a:lnSpc>
                    <a:spcBef>
                      <a:spcPts val="600"/>
                    </a:spcBef>
                    <a:buClr>
                      <a:srgbClr val="D62828"/>
                    </a:buClr>
                    <a:buSzPct val="130000"/>
                    <a:buChar char="•"/>
                    <a:defRPr sz="2400">
                      <a:solidFill>
                        <a:srgbClr val="002654"/>
                      </a:solidFill>
                      <a:latin typeface="Arial" charset="0"/>
                    </a:defRPr>
                  </a:lvl1pPr>
                  <a:lvl2pPr marL="742950" indent="-28575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2000">
                      <a:solidFill>
                        <a:srgbClr val="002654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>
                      <a:solidFill>
                        <a:srgbClr val="002654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1600">
                      <a:solidFill>
                        <a:srgbClr val="002654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spcBef>
                      <a:spcPct val="30000"/>
                    </a:spcBef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CA" altLang="en-US">
                      <a:solidFill>
                        <a:schemeClr val="tx1"/>
                      </a:solidFill>
                    </a:rPr>
                    <a:t>off</a:t>
                  </a:r>
                </a:p>
              </p:txBody>
            </p:sp>
          </p:grpSp>
          <p:sp>
            <p:nvSpPr>
              <p:cNvPr id="2365470" name="AutoShape 30"/>
              <p:cNvSpPr>
                <a:spLocks noChangeArrowheads="1"/>
              </p:cNvSpPr>
              <p:nvPr/>
            </p:nvSpPr>
            <p:spPr bwMode="auto">
              <a:xfrm>
                <a:off x="1836" y="1605"/>
                <a:ext cx="1049" cy="634"/>
              </a:xfrm>
              <a:prstGeom prst="roundRect">
                <a:avLst>
                  <a:gd name="adj" fmla="val 31986"/>
                </a:avLst>
              </a:prstGeom>
              <a:solidFill>
                <a:srgbClr val="FFCC6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CA" sz="2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Lamp On</a:t>
                </a:r>
              </a:p>
            </p:txBody>
          </p:sp>
          <p:sp>
            <p:nvSpPr>
              <p:cNvPr id="2365471" name="AutoShape 31"/>
              <p:cNvSpPr>
                <a:spLocks noChangeArrowheads="1"/>
              </p:cNvSpPr>
              <p:nvPr/>
            </p:nvSpPr>
            <p:spPr bwMode="auto">
              <a:xfrm>
                <a:off x="1824" y="2918"/>
                <a:ext cx="1073" cy="634"/>
              </a:xfrm>
              <a:prstGeom prst="roundRect">
                <a:avLst>
                  <a:gd name="adj" fmla="val 31986"/>
                </a:avLst>
              </a:prstGeom>
              <a:solidFill>
                <a:srgbClr val="FFCC6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CA" sz="2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Lamp </a:t>
                </a:r>
                <a:br>
                  <a:rPr lang="en-CA" sz="2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</a:br>
                <a:r>
                  <a:rPr lang="en-CA" sz="2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Off</a:t>
                </a:r>
              </a:p>
            </p:txBody>
          </p:sp>
          <p:grpSp>
            <p:nvGrpSpPr>
              <p:cNvPr id="36879" name="Group 32"/>
              <p:cNvGrpSpPr>
                <a:grpSpLocks/>
              </p:cNvGrpSpPr>
              <p:nvPr/>
            </p:nvGrpSpPr>
            <p:grpSpPr bwMode="auto">
              <a:xfrm>
                <a:off x="1776" y="2256"/>
                <a:ext cx="336" cy="672"/>
                <a:chOff x="1824" y="2112"/>
                <a:chExt cx="384" cy="768"/>
              </a:xfrm>
            </p:grpSpPr>
            <p:sp>
              <p:nvSpPr>
                <p:cNvPr id="36886" name="Line 33"/>
                <p:cNvSpPr>
                  <a:spLocks noChangeShapeType="1"/>
                </p:cNvSpPr>
                <p:nvPr/>
              </p:nvSpPr>
              <p:spPr bwMode="auto">
                <a:xfrm>
                  <a:off x="2208" y="2112"/>
                  <a:ext cx="0" cy="7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36887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824" y="2544"/>
                  <a:ext cx="376" cy="3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lnSpc>
                      <a:spcPts val="2600"/>
                    </a:lnSpc>
                    <a:spcBef>
                      <a:spcPts val="600"/>
                    </a:spcBef>
                    <a:buClr>
                      <a:srgbClr val="D62828"/>
                    </a:buClr>
                    <a:buSzPct val="130000"/>
                    <a:buChar char="•"/>
                    <a:defRPr sz="2400">
                      <a:solidFill>
                        <a:srgbClr val="002654"/>
                      </a:solidFill>
                      <a:latin typeface="Arial" charset="0"/>
                    </a:defRPr>
                  </a:lvl1pPr>
                  <a:lvl2pPr marL="742950" indent="-28575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2000">
                      <a:solidFill>
                        <a:srgbClr val="002654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>
                      <a:solidFill>
                        <a:srgbClr val="002654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1600">
                      <a:solidFill>
                        <a:srgbClr val="002654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spcBef>
                      <a:spcPct val="30000"/>
                    </a:spcBef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CA" altLang="en-US">
                      <a:solidFill>
                        <a:schemeClr val="tx1"/>
                      </a:solidFill>
                    </a:rPr>
                    <a:t>off</a:t>
                  </a:r>
                </a:p>
              </p:txBody>
            </p:sp>
          </p:grpSp>
          <p:grpSp>
            <p:nvGrpSpPr>
              <p:cNvPr id="36880" name="Group 35"/>
              <p:cNvGrpSpPr>
                <a:grpSpLocks/>
              </p:cNvGrpSpPr>
              <p:nvPr/>
            </p:nvGrpSpPr>
            <p:grpSpPr bwMode="auto">
              <a:xfrm>
                <a:off x="2616" y="2256"/>
                <a:ext cx="1227" cy="672"/>
                <a:chOff x="2784" y="2112"/>
                <a:chExt cx="1400" cy="768"/>
              </a:xfrm>
            </p:grpSpPr>
            <p:sp>
              <p:nvSpPr>
                <p:cNvPr id="2365476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784" y="2112"/>
                  <a:ext cx="1400" cy="3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  <a:defRPr/>
                  </a:pPr>
                  <a:r>
                    <a:rPr lang="en-CA" sz="2400"/>
                    <a:t>on/</a:t>
                  </a:r>
                  <a:r>
                    <a:rPr lang="en-CA" sz="2400" i="1">
                      <a:solidFill>
                        <a:srgbClr val="FC0128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print(”on”)</a:t>
                  </a:r>
                  <a:endParaRPr lang="en-CA" sz="2400"/>
                </a:p>
              </p:txBody>
            </p:sp>
            <p:sp>
              <p:nvSpPr>
                <p:cNvPr id="36885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2784" y="2112"/>
                  <a:ext cx="0" cy="7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CA"/>
                </a:p>
              </p:txBody>
            </p:sp>
          </p:grpSp>
          <p:grpSp>
            <p:nvGrpSpPr>
              <p:cNvPr id="36881" name="Group 38"/>
              <p:cNvGrpSpPr>
                <a:grpSpLocks/>
              </p:cNvGrpSpPr>
              <p:nvPr/>
            </p:nvGrpSpPr>
            <p:grpSpPr bwMode="auto">
              <a:xfrm>
                <a:off x="1440" y="3187"/>
                <a:ext cx="378" cy="168"/>
                <a:chOff x="1440" y="3264"/>
                <a:chExt cx="432" cy="192"/>
              </a:xfrm>
            </p:grpSpPr>
            <p:sp>
              <p:nvSpPr>
                <p:cNvPr id="36882" name="Line 39"/>
                <p:cNvSpPr>
                  <a:spLocks noChangeShapeType="1"/>
                </p:cNvSpPr>
                <p:nvPr/>
              </p:nvSpPr>
              <p:spPr bwMode="auto">
                <a:xfrm>
                  <a:off x="1536" y="3360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36883" name="Oval 40"/>
                <p:cNvSpPr>
                  <a:spLocks noChangeArrowheads="1"/>
                </p:cNvSpPr>
                <p:nvPr/>
              </p:nvSpPr>
              <p:spPr bwMode="auto">
                <a:xfrm>
                  <a:off x="1440" y="3264"/>
                  <a:ext cx="192" cy="19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lnSpc>
                      <a:spcPts val="2600"/>
                    </a:lnSpc>
                    <a:spcBef>
                      <a:spcPts val="600"/>
                    </a:spcBef>
                    <a:buClr>
                      <a:srgbClr val="D62828"/>
                    </a:buClr>
                    <a:buSzPct val="130000"/>
                    <a:buChar char="•"/>
                    <a:defRPr sz="2400">
                      <a:solidFill>
                        <a:srgbClr val="002654"/>
                      </a:solidFill>
                      <a:latin typeface="Arial" charset="0"/>
                    </a:defRPr>
                  </a:lvl1pPr>
                  <a:lvl2pPr marL="742950" indent="-28575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2000">
                      <a:solidFill>
                        <a:srgbClr val="002654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>
                      <a:solidFill>
                        <a:srgbClr val="002654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1600">
                      <a:solidFill>
                        <a:srgbClr val="002654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spcBef>
                      <a:spcPct val="30000"/>
                    </a:spcBef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endParaRPr lang="fr-CA" altLang="en-US" sz="160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6873" name="Text Box 41"/>
            <p:cNvSpPr txBox="1">
              <a:spLocks noChangeArrowheads="1"/>
            </p:cNvSpPr>
            <p:nvPr/>
          </p:nvSpPr>
          <p:spPr bwMode="auto">
            <a:xfrm>
              <a:off x="288" y="3609"/>
              <a:ext cx="188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CA" altLang="en-US" sz="2800" b="1">
                  <a:solidFill>
                    <a:schemeClr val="tx1"/>
                  </a:solidFill>
                </a:rPr>
                <a:t>Mealy </a:t>
              </a:r>
              <a:r>
                <a:rPr lang="en-CA" altLang="en-US" sz="2800">
                  <a:solidFill>
                    <a:schemeClr val="tx1"/>
                  </a:solidFill>
                </a:rPr>
                <a:t>Automaton</a:t>
              </a:r>
            </a:p>
          </p:txBody>
        </p:sp>
      </p:grpSp>
      <p:sp>
        <p:nvSpPr>
          <p:cNvPr id="36871" name="Text Box 42"/>
          <p:cNvSpPr txBox="1">
            <a:spLocks noChangeArrowheads="1"/>
          </p:cNvSpPr>
          <p:nvPr/>
        </p:nvSpPr>
        <p:spPr bwMode="auto">
          <a:xfrm>
            <a:off x="-85725" y="46038"/>
            <a:ext cx="730408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Introduction   </a:t>
            </a:r>
            <a:r>
              <a:rPr lang="en-CA" altLang="en-US" sz="1200">
                <a:solidFill>
                  <a:schemeClr val="tx1"/>
                </a:solidFill>
              </a:rPr>
              <a:t>   </a:t>
            </a:r>
            <a:r>
              <a:rPr lang="en-CA" altLang="en-US" sz="1200">
                <a:solidFill>
                  <a:srgbClr val="969696"/>
                </a:solidFill>
              </a:rPr>
              <a:t>Class Diagram      Activity Diagram      Sequence Diagram      </a:t>
            </a:r>
            <a:r>
              <a:rPr lang="en-CA" altLang="en-US" sz="1200" u="sng">
                <a:solidFill>
                  <a:schemeClr val="tx1"/>
                </a:solidFill>
              </a:rPr>
              <a:t>State Machine Diagram</a:t>
            </a:r>
            <a:r>
              <a:rPr lang="en-CA" altLang="en-US" sz="1200">
                <a:solidFill>
                  <a:srgbClr val="969696"/>
                </a:solidFill>
              </a:rPr>
              <a:t>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6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6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4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C891AFBE-715B-4DC2-BFDA-2F4785C00D0B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CA" altLang="en-US" sz="120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Variables (“Extended” States)</a:t>
            </a:r>
          </a:p>
        </p:txBody>
      </p:sp>
      <p:grpSp>
        <p:nvGrpSpPr>
          <p:cNvPr id="2367491" name="Group 3"/>
          <p:cNvGrpSpPr>
            <a:grpSpLocks/>
          </p:cNvGrpSpPr>
          <p:nvPr/>
        </p:nvGrpSpPr>
        <p:grpSpPr bwMode="auto">
          <a:xfrm>
            <a:off x="2751138" y="1414463"/>
            <a:ext cx="4364037" cy="4267200"/>
            <a:chOff x="1440" y="1104"/>
            <a:chExt cx="2749" cy="2688"/>
          </a:xfrm>
        </p:grpSpPr>
        <p:grpSp>
          <p:nvGrpSpPr>
            <p:cNvPr id="37896" name="Group 4"/>
            <p:cNvGrpSpPr>
              <a:grpSpLocks/>
            </p:cNvGrpSpPr>
            <p:nvPr/>
          </p:nvGrpSpPr>
          <p:grpSpPr bwMode="auto">
            <a:xfrm>
              <a:off x="3024" y="2832"/>
              <a:ext cx="720" cy="720"/>
              <a:chOff x="3024" y="2832"/>
              <a:chExt cx="720" cy="720"/>
            </a:xfrm>
          </p:grpSpPr>
          <p:sp>
            <p:nvSpPr>
              <p:cNvPr id="37911" name="Freeform 5"/>
              <p:cNvSpPr>
                <a:spLocks/>
              </p:cNvSpPr>
              <p:nvPr/>
            </p:nvSpPr>
            <p:spPr bwMode="auto">
              <a:xfrm>
                <a:off x="3024" y="3168"/>
                <a:ext cx="720" cy="384"/>
              </a:xfrm>
              <a:custGeom>
                <a:avLst/>
                <a:gdLst>
                  <a:gd name="T0" fmla="*/ 0 w 720"/>
                  <a:gd name="T1" fmla="*/ 384 h 384"/>
                  <a:gd name="T2" fmla="*/ 720 w 720"/>
                  <a:gd name="T3" fmla="*/ 384 h 384"/>
                  <a:gd name="T4" fmla="*/ 720 w 720"/>
                  <a:gd name="T5" fmla="*/ 0 h 384"/>
                  <a:gd name="T6" fmla="*/ 96 w 720"/>
                  <a:gd name="T7" fmla="*/ 0 h 38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20" h="384">
                    <a:moveTo>
                      <a:pt x="0" y="384"/>
                    </a:moveTo>
                    <a:lnTo>
                      <a:pt x="720" y="384"/>
                    </a:lnTo>
                    <a:lnTo>
                      <a:pt x="720" y="0"/>
                    </a:lnTo>
                    <a:lnTo>
                      <a:pt x="96" y="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37912" name="Text Box 6"/>
              <p:cNvSpPr txBox="1">
                <a:spLocks noChangeArrowheads="1"/>
              </p:cNvSpPr>
              <p:nvPr/>
            </p:nvSpPr>
            <p:spPr bwMode="auto">
              <a:xfrm>
                <a:off x="3216" y="2832"/>
                <a:ext cx="32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CA" altLang="en-US">
                    <a:solidFill>
                      <a:schemeClr val="tx1"/>
                    </a:solidFill>
                  </a:rPr>
                  <a:t>off</a:t>
                </a:r>
              </a:p>
            </p:txBody>
          </p:sp>
        </p:grpSp>
        <p:grpSp>
          <p:nvGrpSpPr>
            <p:cNvPr id="37897" name="Group 7"/>
            <p:cNvGrpSpPr>
              <a:grpSpLocks/>
            </p:cNvGrpSpPr>
            <p:nvPr/>
          </p:nvGrpSpPr>
          <p:grpSpPr bwMode="auto">
            <a:xfrm>
              <a:off x="3024" y="1104"/>
              <a:ext cx="720" cy="720"/>
              <a:chOff x="3024" y="1104"/>
              <a:chExt cx="720" cy="720"/>
            </a:xfrm>
          </p:grpSpPr>
          <p:sp>
            <p:nvSpPr>
              <p:cNvPr id="37909" name="Freeform 8"/>
              <p:cNvSpPr>
                <a:spLocks/>
              </p:cNvSpPr>
              <p:nvPr/>
            </p:nvSpPr>
            <p:spPr bwMode="auto">
              <a:xfrm>
                <a:off x="3024" y="1440"/>
                <a:ext cx="720" cy="384"/>
              </a:xfrm>
              <a:custGeom>
                <a:avLst/>
                <a:gdLst>
                  <a:gd name="T0" fmla="*/ 0 w 720"/>
                  <a:gd name="T1" fmla="*/ 384 h 384"/>
                  <a:gd name="T2" fmla="*/ 720 w 720"/>
                  <a:gd name="T3" fmla="*/ 384 h 384"/>
                  <a:gd name="T4" fmla="*/ 720 w 720"/>
                  <a:gd name="T5" fmla="*/ 0 h 384"/>
                  <a:gd name="T6" fmla="*/ 96 w 720"/>
                  <a:gd name="T7" fmla="*/ 0 h 38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20" h="384">
                    <a:moveTo>
                      <a:pt x="0" y="384"/>
                    </a:moveTo>
                    <a:lnTo>
                      <a:pt x="720" y="384"/>
                    </a:lnTo>
                    <a:lnTo>
                      <a:pt x="720" y="0"/>
                    </a:lnTo>
                    <a:lnTo>
                      <a:pt x="96" y="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37910" name="Text Box 9"/>
              <p:cNvSpPr txBox="1">
                <a:spLocks noChangeArrowheads="1"/>
              </p:cNvSpPr>
              <p:nvPr/>
            </p:nvSpPr>
            <p:spPr bwMode="auto">
              <a:xfrm>
                <a:off x="3216" y="1104"/>
                <a:ext cx="3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CA" altLang="en-US">
                    <a:solidFill>
                      <a:schemeClr val="tx1"/>
                    </a:solidFill>
                  </a:rPr>
                  <a:t>on</a:t>
                </a:r>
              </a:p>
            </p:txBody>
          </p:sp>
        </p:grpSp>
        <p:sp>
          <p:nvSpPr>
            <p:cNvPr id="2367498" name="AutoShape 10"/>
            <p:cNvSpPr>
              <a:spLocks noChangeArrowheads="1"/>
            </p:cNvSpPr>
            <p:nvPr/>
          </p:nvSpPr>
          <p:spPr bwMode="auto">
            <a:xfrm>
              <a:off x="1872" y="1196"/>
              <a:ext cx="1240" cy="916"/>
            </a:xfrm>
            <a:prstGeom prst="roundRect">
              <a:avLst>
                <a:gd name="adj" fmla="val 31986"/>
              </a:avLst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endParaRPr lang="en-CA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>
                <a:spcBef>
                  <a:spcPct val="0"/>
                </a:spcBef>
                <a:defRPr/>
              </a:pPr>
              <a:r>
                <a:rPr lang="en-CA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Lamp On</a:t>
              </a:r>
            </a:p>
            <a:p>
              <a:pPr algn="ctr">
                <a:spcBef>
                  <a:spcPct val="0"/>
                </a:spcBef>
                <a:defRPr/>
              </a:pPr>
              <a:endParaRPr lang="en-CA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67499" name="AutoShape 11"/>
            <p:cNvSpPr>
              <a:spLocks noChangeArrowheads="1"/>
            </p:cNvSpPr>
            <p:nvPr/>
          </p:nvSpPr>
          <p:spPr bwMode="auto">
            <a:xfrm>
              <a:off x="1872" y="2876"/>
              <a:ext cx="1240" cy="916"/>
            </a:xfrm>
            <a:prstGeom prst="roundRect">
              <a:avLst>
                <a:gd name="adj" fmla="val 31986"/>
              </a:avLst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endParaRPr lang="en-CA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>
                <a:spcBef>
                  <a:spcPct val="0"/>
                </a:spcBef>
                <a:defRPr/>
              </a:pPr>
              <a:r>
                <a:rPr lang="en-CA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Lamp Off</a:t>
              </a:r>
            </a:p>
            <a:p>
              <a:pPr algn="ctr">
                <a:spcBef>
                  <a:spcPct val="0"/>
                </a:spcBef>
                <a:defRPr/>
              </a:pPr>
              <a:endParaRPr lang="en-CA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grpSp>
          <p:nvGrpSpPr>
            <p:cNvPr id="37900" name="Group 12"/>
            <p:cNvGrpSpPr>
              <a:grpSpLocks/>
            </p:cNvGrpSpPr>
            <p:nvPr/>
          </p:nvGrpSpPr>
          <p:grpSpPr bwMode="auto">
            <a:xfrm>
              <a:off x="1824" y="2112"/>
              <a:ext cx="384" cy="768"/>
              <a:chOff x="1824" y="2112"/>
              <a:chExt cx="384" cy="768"/>
            </a:xfrm>
          </p:grpSpPr>
          <p:sp>
            <p:nvSpPr>
              <p:cNvPr id="37907" name="Line 13"/>
              <p:cNvSpPr>
                <a:spLocks noChangeShapeType="1"/>
              </p:cNvSpPr>
              <p:nvPr/>
            </p:nvSpPr>
            <p:spPr bwMode="auto">
              <a:xfrm>
                <a:off x="2208" y="2112"/>
                <a:ext cx="0" cy="7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37908" name="Text Box 14"/>
              <p:cNvSpPr txBox="1">
                <a:spLocks noChangeArrowheads="1"/>
              </p:cNvSpPr>
              <p:nvPr/>
            </p:nvSpPr>
            <p:spPr bwMode="auto">
              <a:xfrm>
                <a:off x="1824" y="2544"/>
                <a:ext cx="32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CA" altLang="en-US">
                    <a:solidFill>
                      <a:schemeClr val="tx1"/>
                    </a:solidFill>
                  </a:rPr>
                  <a:t>off</a:t>
                </a:r>
              </a:p>
            </p:txBody>
          </p:sp>
        </p:grpSp>
        <p:grpSp>
          <p:nvGrpSpPr>
            <p:cNvPr id="37901" name="Group 15"/>
            <p:cNvGrpSpPr>
              <a:grpSpLocks/>
            </p:cNvGrpSpPr>
            <p:nvPr/>
          </p:nvGrpSpPr>
          <p:grpSpPr bwMode="auto">
            <a:xfrm>
              <a:off x="2784" y="2112"/>
              <a:ext cx="1405" cy="768"/>
              <a:chOff x="2784" y="2112"/>
              <a:chExt cx="1405" cy="768"/>
            </a:xfrm>
          </p:grpSpPr>
          <p:sp>
            <p:nvSpPr>
              <p:cNvPr id="37905" name="Text Box 16"/>
              <p:cNvSpPr txBox="1">
                <a:spLocks noChangeArrowheads="1"/>
              </p:cNvSpPr>
              <p:nvPr/>
            </p:nvSpPr>
            <p:spPr bwMode="auto">
              <a:xfrm>
                <a:off x="2784" y="2112"/>
                <a:ext cx="140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CA" altLang="en-US">
                    <a:solidFill>
                      <a:schemeClr val="tx1"/>
                    </a:solidFill>
                  </a:rPr>
                  <a:t>on/</a:t>
                </a:r>
                <a:r>
                  <a:rPr lang="en-CA" altLang="en-US" i="1">
                    <a:solidFill>
                      <a:srgbClr val="FC0128"/>
                    </a:solidFill>
                  </a:rPr>
                  <a:t>ctr := ctr + 1</a:t>
                </a:r>
              </a:p>
            </p:txBody>
          </p:sp>
          <p:sp>
            <p:nvSpPr>
              <p:cNvPr id="37906" name="Line 17"/>
              <p:cNvSpPr>
                <a:spLocks noChangeShapeType="1"/>
              </p:cNvSpPr>
              <p:nvPr/>
            </p:nvSpPr>
            <p:spPr bwMode="auto">
              <a:xfrm flipV="1">
                <a:off x="2784" y="2112"/>
                <a:ext cx="0" cy="7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CA"/>
              </a:p>
            </p:txBody>
          </p:sp>
        </p:grpSp>
        <p:grpSp>
          <p:nvGrpSpPr>
            <p:cNvPr id="37902" name="Group 18"/>
            <p:cNvGrpSpPr>
              <a:grpSpLocks/>
            </p:cNvGrpSpPr>
            <p:nvPr/>
          </p:nvGrpSpPr>
          <p:grpSpPr bwMode="auto">
            <a:xfrm>
              <a:off x="1440" y="3264"/>
              <a:ext cx="432" cy="192"/>
              <a:chOff x="1440" y="3264"/>
              <a:chExt cx="432" cy="192"/>
            </a:xfrm>
          </p:grpSpPr>
          <p:sp>
            <p:nvSpPr>
              <p:cNvPr id="37903" name="Line 19"/>
              <p:cNvSpPr>
                <a:spLocks noChangeShapeType="1"/>
              </p:cNvSpPr>
              <p:nvPr/>
            </p:nvSpPr>
            <p:spPr bwMode="auto">
              <a:xfrm>
                <a:off x="1536" y="3360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37904" name="Oval 20"/>
              <p:cNvSpPr>
                <a:spLocks noChangeArrowheads="1"/>
              </p:cNvSpPr>
              <p:nvPr/>
            </p:nvSpPr>
            <p:spPr bwMode="auto">
              <a:xfrm>
                <a:off x="1440" y="3264"/>
                <a:ext cx="192" cy="19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fr-CA" altLang="en-US" sz="16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67509" name="Rectangle 21"/>
          <p:cNvSpPr>
            <a:spLocks noChangeArrowheads="1"/>
          </p:cNvSpPr>
          <p:nvPr/>
        </p:nvSpPr>
        <p:spPr bwMode="auto">
          <a:xfrm>
            <a:off x="1760538" y="1947863"/>
            <a:ext cx="1352550" cy="3794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CA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ctr : Integer</a:t>
            </a:r>
          </a:p>
        </p:txBody>
      </p:sp>
      <p:sp>
        <p:nvSpPr>
          <p:cNvPr id="2367510" name="Rectangle 22"/>
          <p:cNvSpPr>
            <a:spLocks noChangeArrowheads="1"/>
          </p:cNvSpPr>
          <p:nvPr/>
        </p:nvSpPr>
        <p:spPr bwMode="auto">
          <a:xfrm>
            <a:off x="1479550" y="1371600"/>
            <a:ext cx="6172200" cy="45720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fr-CA" altLang="en-US" sz="1600">
              <a:solidFill>
                <a:schemeClr val="tx1"/>
              </a:solidFill>
            </a:endParaRPr>
          </a:p>
        </p:txBody>
      </p:sp>
      <p:sp>
        <p:nvSpPr>
          <p:cNvPr id="37895" name="Text Box 23"/>
          <p:cNvSpPr txBox="1">
            <a:spLocks noChangeArrowheads="1"/>
          </p:cNvSpPr>
          <p:nvPr/>
        </p:nvSpPr>
        <p:spPr bwMode="auto">
          <a:xfrm>
            <a:off x="-85725" y="46038"/>
            <a:ext cx="730408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Introduction   </a:t>
            </a:r>
            <a:r>
              <a:rPr lang="en-CA" altLang="en-US" sz="1200">
                <a:solidFill>
                  <a:schemeClr val="tx1"/>
                </a:solidFill>
              </a:rPr>
              <a:t>   </a:t>
            </a:r>
            <a:r>
              <a:rPr lang="en-CA" altLang="en-US" sz="1200">
                <a:solidFill>
                  <a:srgbClr val="969696"/>
                </a:solidFill>
              </a:rPr>
              <a:t>Class Diagram      Activity Diagram      Sequence Diagram      </a:t>
            </a:r>
            <a:r>
              <a:rPr lang="en-CA" altLang="en-US" sz="1200" u="sng">
                <a:solidFill>
                  <a:schemeClr val="tx1"/>
                </a:solidFill>
              </a:rPr>
              <a:t>State Machine Diagram</a:t>
            </a:r>
            <a:r>
              <a:rPr lang="en-CA" altLang="en-US" sz="1200">
                <a:solidFill>
                  <a:srgbClr val="969696"/>
                </a:solidFill>
              </a:rPr>
              <a:t>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67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67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67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67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7509" grpId="0" animBg="1" autoUpdateAnimBg="0"/>
      <p:bldP spid="23675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54B0644E-F673-46EA-8A72-B84E86266029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CA" altLang="en-US" sz="1200" smtClean="0"/>
          </a:p>
        </p:txBody>
      </p:sp>
      <p:pic>
        <p:nvPicPr>
          <p:cNvPr id="4099" name="Picture 2" descr="800px-OO-histor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620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History of UML (</a:t>
            </a:r>
            <a:r>
              <a:rPr lang="en-US" altLang="en-US" smtClean="0"/>
              <a:t>http://www.omg.org/uml/</a:t>
            </a:r>
            <a:r>
              <a:rPr lang="en-CA" altLang="en-US" smtClean="0"/>
              <a:t>)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17475" y="6086475"/>
            <a:ext cx="425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CA" altLang="en-US" sz="12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CA" altLang="en-US" sz="1200">
                <a:solidFill>
                  <a:schemeClr val="tx1"/>
                </a:solidFill>
                <a:latin typeface="Times New Roman" pitchFamily="18" charset="0"/>
              </a:rPr>
              <a:t>Source: http://en.wikipedia.org/wiki/Unified_Modeling_Language</a:t>
            </a:r>
          </a:p>
        </p:txBody>
      </p:sp>
      <p:sp>
        <p:nvSpPr>
          <p:cNvPr id="2265093" name="Rectangle 5"/>
          <p:cNvSpPr>
            <a:spLocks noChangeArrowheads="1"/>
          </p:cNvSpPr>
          <p:nvPr/>
        </p:nvSpPr>
        <p:spPr bwMode="auto">
          <a:xfrm>
            <a:off x="4983163" y="1092200"/>
            <a:ext cx="125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800000"/>
                </a:solidFill>
              </a:rPr>
              <a:t>Jacobson</a:t>
            </a:r>
          </a:p>
        </p:txBody>
      </p:sp>
      <p:sp>
        <p:nvSpPr>
          <p:cNvPr id="2265094" name="Line 6"/>
          <p:cNvSpPr>
            <a:spLocks noChangeShapeType="1"/>
          </p:cNvSpPr>
          <p:nvPr/>
        </p:nvSpPr>
        <p:spPr bwMode="auto">
          <a:xfrm flipH="1">
            <a:off x="4597400" y="1382713"/>
            <a:ext cx="609600" cy="588962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265095" name="Rectangle 7"/>
          <p:cNvSpPr>
            <a:spLocks noChangeArrowheads="1"/>
          </p:cNvSpPr>
          <p:nvPr/>
        </p:nvSpPr>
        <p:spPr bwMode="auto">
          <a:xfrm>
            <a:off x="4270375" y="866775"/>
            <a:ext cx="137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800000"/>
                </a:solidFill>
              </a:rPr>
              <a:t>Rumbaugh</a:t>
            </a:r>
          </a:p>
        </p:txBody>
      </p:sp>
      <p:sp>
        <p:nvSpPr>
          <p:cNvPr id="2265096" name="Line 8"/>
          <p:cNvSpPr>
            <a:spLocks noChangeShapeType="1"/>
          </p:cNvSpPr>
          <p:nvPr/>
        </p:nvSpPr>
        <p:spPr bwMode="auto">
          <a:xfrm flipH="1">
            <a:off x="3667125" y="1157288"/>
            <a:ext cx="808038" cy="67945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265097" name="Rectangle 9"/>
          <p:cNvSpPr>
            <a:spLocks noChangeArrowheads="1"/>
          </p:cNvSpPr>
          <p:nvPr/>
        </p:nvSpPr>
        <p:spPr bwMode="auto">
          <a:xfrm>
            <a:off x="149225" y="1030288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800000"/>
                </a:solidFill>
              </a:rPr>
              <a:t>Booch</a:t>
            </a:r>
          </a:p>
        </p:txBody>
      </p:sp>
      <p:sp>
        <p:nvSpPr>
          <p:cNvPr id="2265098" name="Line 10"/>
          <p:cNvSpPr>
            <a:spLocks noChangeShapeType="1"/>
          </p:cNvSpPr>
          <p:nvPr/>
        </p:nvSpPr>
        <p:spPr bwMode="auto">
          <a:xfrm>
            <a:off x="981075" y="1222375"/>
            <a:ext cx="684213" cy="22225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pic>
        <p:nvPicPr>
          <p:cNvPr id="4108" name="Picture 11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4281488"/>
            <a:ext cx="9413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9" name="Text Box 12"/>
          <p:cNvSpPr txBox="1">
            <a:spLocks noChangeArrowheads="1"/>
          </p:cNvSpPr>
          <p:nvPr/>
        </p:nvSpPr>
        <p:spPr bwMode="auto">
          <a:xfrm>
            <a:off x="-85725" y="46038"/>
            <a:ext cx="730408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u="sng">
                <a:solidFill>
                  <a:schemeClr val="tx1"/>
                </a:solidFill>
              </a:rPr>
              <a:t>Introduction</a:t>
            </a:r>
            <a:r>
              <a:rPr lang="en-CA" altLang="en-US" sz="1200">
                <a:solidFill>
                  <a:schemeClr val="tx1"/>
                </a:solidFill>
              </a:rPr>
              <a:t>      </a:t>
            </a:r>
            <a:r>
              <a:rPr lang="en-CA" altLang="en-US" sz="1200">
                <a:solidFill>
                  <a:srgbClr val="969696"/>
                </a:solidFill>
              </a:rPr>
              <a:t>Class Diagram      Activity Diagram      Sequence Diagram      State Machine Diagram      </a:t>
            </a:r>
          </a:p>
        </p:txBody>
      </p:sp>
      <p:sp>
        <p:nvSpPr>
          <p:cNvPr id="16" name="Rectangle 40"/>
          <p:cNvSpPr>
            <a:spLocks noChangeArrowheads="1"/>
          </p:cNvSpPr>
          <p:nvPr/>
        </p:nvSpPr>
        <p:spPr bwMode="auto">
          <a:xfrm>
            <a:off x="6234113" y="4148138"/>
            <a:ext cx="2460625" cy="1295400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cs typeface="Arial" charset="0"/>
              </a:rPr>
              <a:t>Official Version </a:t>
            </a:r>
            <a:r>
              <a:rPr lang="en-US" kern="0" dirty="0" smtClean="0">
                <a:solidFill>
                  <a:sysClr val="windowText" lastClr="000000"/>
                </a:solidFill>
                <a:cs typeface="Arial" charset="0"/>
              </a:rPr>
              <a:t>2.4.1</a:t>
            </a:r>
            <a:endParaRPr lang="en-US" kern="0" dirty="0">
              <a:solidFill>
                <a:sysClr val="windowText" lastClr="000000"/>
              </a:solidFill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cs typeface="Arial" charset="0"/>
              </a:rPr>
              <a:t>(August 2011</a:t>
            </a:r>
            <a:r>
              <a:rPr lang="en-US" kern="0" dirty="0" smtClean="0">
                <a:solidFill>
                  <a:sysClr val="windowText" lastClr="000000"/>
                </a:solidFill>
                <a:cs typeface="Arial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ysClr val="windowText" lastClr="000000"/>
                </a:solidFill>
                <a:cs typeface="Arial" charset="0"/>
              </a:rPr>
              <a:t>UML 2.5 Beta “simplified”: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ysClr val="windowText" lastClr="000000"/>
                </a:solidFill>
                <a:cs typeface="Arial" charset="0"/>
              </a:rPr>
              <a:t>831 pages!</a:t>
            </a:r>
            <a:endParaRPr lang="en-US" kern="0" dirty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4111" name="Rectangle 1"/>
          <p:cNvSpPr>
            <a:spLocks noChangeArrowheads="1"/>
          </p:cNvSpPr>
          <p:nvPr/>
        </p:nvSpPr>
        <p:spPr bwMode="auto">
          <a:xfrm>
            <a:off x="3378200" y="3259138"/>
            <a:ext cx="2387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http://www.omg.org/uml/</a:t>
            </a:r>
            <a:endParaRPr lang="fr-CA" altLang="en-US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5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5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65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65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65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65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6509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65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65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65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65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65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65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6509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65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65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65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65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65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65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650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5093" grpId="0"/>
      <p:bldP spid="2265094" grpId="0" animBg="1"/>
      <p:bldP spid="2265095" grpId="0"/>
      <p:bldP spid="2265096" grpId="0" animBg="1"/>
      <p:bldP spid="2265097" grpId="0"/>
      <p:bldP spid="2265098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CC83F904-2D29-4225-890B-3EA711E9E693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CA" altLang="en-US" sz="1200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Modeling Behavior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In general, state machines are suitable for describing reactive systems based or events</a:t>
            </a:r>
          </a:p>
          <a:p>
            <a:pPr eaLnBrk="1" hangingPunct="1"/>
            <a:r>
              <a:rPr lang="en-CA" altLang="en-US" smtClean="0"/>
              <a:t>Not appropriate to describe continuous systems (e.g., spacecraft trajectory control, stock market predictions)</a:t>
            </a:r>
          </a:p>
        </p:txBody>
      </p:sp>
      <p:sp>
        <p:nvSpPr>
          <p:cNvPr id="2369540" name="Freeform 4"/>
          <p:cNvSpPr>
            <a:spLocks/>
          </p:cNvSpPr>
          <p:nvPr/>
        </p:nvSpPr>
        <p:spPr bwMode="auto">
          <a:xfrm>
            <a:off x="2787650" y="3155950"/>
            <a:ext cx="3962400" cy="1244600"/>
          </a:xfrm>
          <a:custGeom>
            <a:avLst/>
            <a:gdLst>
              <a:gd name="T0" fmla="*/ 0 w 2496"/>
              <a:gd name="T1" fmla="*/ 2147483647 h 784"/>
              <a:gd name="T2" fmla="*/ 2147483647 w 2496"/>
              <a:gd name="T3" fmla="*/ 2147483647 h 784"/>
              <a:gd name="T4" fmla="*/ 2147483647 w 2496"/>
              <a:gd name="T5" fmla="*/ 2147483647 h 784"/>
              <a:gd name="T6" fmla="*/ 2147483647 w 2496"/>
              <a:gd name="T7" fmla="*/ 2147483647 h 784"/>
              <a:gd name="T8" fmla="*/ 2147483647 w 2496"/>
              <a:gd name="T9" fmla="*/ 2147483647 h 784"/>
              <a:gd name="T10" fmla="*/ 2147483647 w 2496"/>
              <a:gd name="T11" fmla="*/ 2147483647 h 784"/>
              <a:gd name="T12" fmla="*/ 2147483647 w 2496"/>
              <a:gd name="T13" fmla="*/ 2147483647 h 784"/>
              <a:gd name="T14" fmla="*/ 2147483647 w 2496"/>
              <a:gd name="T15" fmla="*/ 2147483647 h 784"/>
              <a:gd name="T16" fmla="*/ 2147483647 w 2496"/>
              <a:gd name="T17" fmla="*/ 2147483647 h 7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96" h="784">
                <a:moveTo>
                  <a:pt x="0" y="560"/>
                </a:moveTo>
                <a:cubicBezTo>
                  <a:pt x="72" y="456"/>
                  <a:pt x="144" y="352"/>
                  <a:pt x="240" y="272"/>
                </a:cubicBezTo>
                <a:cubicBezTo>
                  <a:pt x="336" y="192"/>
                  <a:pt x="440" y="112"/>
                  <a:pt x="576" y="80"/>
                </a:cubicBezTo>
                <a:cubicBezTo>
                  <a:pt x="712" y="48"/>
                  <a:pt x="888" y="0"/>
                  <a:pt x="1056" y="80"/>
                </a:cubicBezTo>
                <a:cubicBezTo>
                  <a:pt x="1224" y="160"/>
                  <a:pt x="1448" y="448"/>
                  <a:pt x="1584" y="560"/>
                </a:cubicBezTo>
                <a:cubicBezTo>
                  <a:pt x="1720" y="672"/>
                  <a:pt x="1792" y="728"/>
                  <a:pt x="1872" y="752"/>
                </a:cubicBezTo>
                <a:cubicBezTo>
                  <a:pt x="1952" y="776"/>
                  <a:pt x="2000" y="784"/>
                  <a:pt x="2064" y="704"/>
                </a:cubicBezTo>
                <a:cubicBezTo>
                  <a:pt x="2128" y="624"/>
                  <a:pt x="2184" y="376"/>
                  <a:pt x="2256" y="272"/>
                </a:cubicBezTo>
                <a:cubicBezTo>
                  <a:pt x="2328" y="168"/>
                  <a:pt x="2456" y="112"/>
                  <a:pt x="2496" y="80"/>
                </a:cubicBezTo>
              </a:path>
            </a:pathLst>
          </a:custGeom>
          <a:noFill/>
          <a:ln w="28575" cap="flat" cmpd="sng">
            <a:solidFill>
              <a:srgbClr val="FC0128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grpSp>
        <p:nvGrpSpPr>
          <p:cNvPr id="2369541" name="Group 5"/>
          <p:cNvGrpSpPr>
            <a:grpSpLocks/>
          </p:cNvGrpSpPr>
          <p:nvPr/>
        </p:nvGrpSpPr>
        <p:grpSpPr bwMode="auto">
          <a:xfrm>
            <a:off x="2482850" y="3351213"/>
            <a:ext cx="4584700" cy="2392362"/>
            <a:chOff x="1488" y="2160"/>
            <a:chExt cx="2888" cy="1507"/>
          </a:xfrm>
        </p:grpSpPr>
        <p:grpSp>
          <p:nvGrpSpPr>
            <p:cNvPr id="38927" name="Group 6"/>
            <p:cNvGrpSpPr>
              <a:grpSpLocks/>
            </p:cNvGrpSpPr>
            <p:nvPr/>
          </p:nvGrpSpPr>
          <p:grpSpPr bwMode="auto">
            <a:xfrm>
              <a:off x="1488" y="2160"/>
              <a:ext cx="2880" cy="1200"/>
              <a:chOff x="576" y="2448"/>
              <a:chExt cx="2880" cy="1200"/>
            </a:xfrm>
          </p:grpSpPr>
          <p:sp>
            <p:nvSpPr>
              <p:cNvPr id="38929" name="Line 7"/>
              <p:cNvSpPr>
                <a:spLocks noChangeShapeType="1"/>
              </p:cNvSpPr>
              <p:nvPr/>
            </p:nvSpPr>
            <p:spPr bwMode="auto">
              <a:xfrm flipV="1">
                <a:off x="576" y="2448"/>
                <a:ext cx="0" cy="1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8930" name="Line 8"/>
              <p:cNvSpPr>
                <a:spLocks noChangeShapeType="1"/>
              </p:cNvSpPr>
              <p:nvPr/>
            </p:nvSpPr>
            <p:spPr bwMode="auto">
              <a:xfrm rot="5400000" flipV="1">
                <a:off x="2016" y="2208"/>
                <a:ext cx="0" cy="28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sp>
          <p:nvSpPr>
            <p:cNvPr id="2369545" name="Text Box 9"/>
            <p:cNvSpPr txBox="1">
              <a:spLocks noChangeArrowheads="1"/>
            </p:cNvSpPr>
            <p:nvPr/>
          </p:nvSpPr>
          <p:spPr bwMode="auto">
            <a:xfrm>
              <a:off x="3964" y="3436"/>
              <a:ext cx="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CA" sz="180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time</a:t>
              </a:r>
            </a:p>
          </p:txBody>
        </p:sp>
      </p:grpSp>
      <p:grpSp>
        <p:nvGrpSpPr>
          <p:cNvPr id="2369546" name="Group 10"/>
          <p:cNvGrpSpPr>
            <a:grpSpLocks/>
          </p:cNvGrpSpPr>
          <p:nvPr/>
        </p:nvGrpSpPr>
        <p:grpSpPr bwMode="auto">
          <a:xfrm>
            <a:off x="3168650" y="3398838"/>
            <a:ext cx="3200400" cy="762000"/>
            <a:chOff x="1920" y="2448"/>
            <a:chExt cx="2016" cy="480"/>
          </a:xfrm>
        </p:grpSpPr>
        <p:sp>
          <p:nvSpPr>
            <p:cNvPr id="38924" name="Line 11"/>
            <p:cNvSpPr>
              <a:spLocks noChangeShapeType="1"/>
            </p:cNvSpPr>
            <p:nvPr/>
          </p:nvSpPr>
          <p:spPr bwMode="auto">
            <a:xfrm flipV="1">
              <a:off x="1920" y="2448"/>
              <a:ext cx="0" cy="24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8925" name="Line 12"/>
            <p:cNvSpPr>
              <a:spLocks noChangeShapeType="1"/>
            </p:cNvSpPr>
            <p:nvPr/>
          </p:nvSpPr>
          <p:spPr bwMode="auto">
            <a:xfrm flipV="1">
              <a:off x="3936" y="2448"/>
              <a:ext cx="0" cy="24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8926" name="Line 13"/>
            <p:cNvSpPr>
              <a:spLocks noChangeShapeType="1"/>
            </p:cNvSpPr>
            <p:nvPr/>
          </p:nvSpPr>
          <p:spPr bwMode="auto">
            <a:xfrm>
              <a:off x="2976" y="2688"/>
              <a:ext cx="0" cy="24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2369550" name="Group 14"/>
          <p:cNvGrpSpPr>
            <a:grpSpLocks/>
          </p:cNvGrpSpPr>
          <p:nvPr/>
        </p:nvGrpSpPr>
        <p:grpSpPr bwMode="auto">
          <a:xfrm>
            <a:off x="1263650" y="3960813"/>
            <a:ext cx="5486400" cy="366712"/>
            <a:chOff x="480" y="2736"/>
            <a:chExt cx="3456" cy="231"/>
          </a:xfrm>
        </p:grpSpPr>
        <p:sp>
          <p:nvSpPr>
            <p:cNvPr id="38922" name="Line 15"/>
            <p:cNvSpPr>
              <a:spLocks noChangeShapeType="1"/>
            </p:cNvSpPr>
            <p:nvPr/>
          </p:nvSpPr>
          <p:spPr bwMode="auto">
            <a:xfrm>
              <a:off x="1248" y="2880"/>
              <a:ext cx="26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69552" name="Text Box 16"/>
            <p:cNvSpPr txBox="1">
              <a:spLocks noChangeArrowheads="1"/>
            </p:cNvSpPr>
            <p:nvPr/>
          </p:nvSpPr>
          <p:spPr bwMode="auto">
            <a:xfrm>
              <a:off x="480" y="2736"/>
              <a:ext cx="7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CA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threshold</a:t>
              </a:r>
            </a:p>
          </p:txBody>
        </p:sp>
      </p:grpSp>
      <p:sp>
        <p:nvSpPr>
          <p:cNvPr id="38921" name="Text Box 17"/>
          <p:cNvSpPr txBox="1">
            <a:spLocks noChangeArrowheads="1"/>
          </p:cNvSpPr>
          <p:nvPr/>
        </p:nvSpPr>
        <p:spPr bwMode="auto">
          <a:xfrm>
            <a:off x="-85725" y="46038"/>
            <a:ext cx="730408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Introduction   </a:t>
            </a:r>
            <a:r>
              <a:rPr lang="en-CA" altLang="en-US" sz="1200">
                <a:solidFill>
                  <a:schemeClr val="tx1"/>
                </a:solidFill>
              </a:rPr>
              <a:t>   </a:t>
            </a:r>
            <a:r>
              <a:rPr lang="en-CA" altLang="en-US" sz="1200">
                <a:solidFill>
                  <a:srgbClr val="969696"/>
                </a:solidFill>
              </a:rPr>
              <a:t>Class Diagram      Activity Diagram      Sequence Diagram      </a:t>
            </a:r>
            <a:r>
              <a:rPr lang="en-CA" altLang="en-US" sz="1200" u="sng">
                <a:solidFill>
                  <a:schemeClr val="tx1"/>
                </a:solidFill>
              </a:rPr>
              <a:t>State Machine Diagram</a:t>
            </a:r>
            <a:r>
              <a:rPr lang="en-CA" altLang="en-US" sz="1200">
                <a:solidFill>
                  <a:srgbClr val="969696"/>
                </a:solidFill>
              </a:rPr>
              <a:t>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69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69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69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95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F0AA7B4-AF18-40B1-B6E3-47452F46FBA1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CA" altLang="en-US" sz="1200" smtClean="0"/>
          </a:p>
        </p:txBody>
      </p:sp>
      <p:grpSp>
        <p:nvGrpSpPr>
          <p:cNvPr id="2371586" name="Group 2"/>
          <p:cNvGrpSpPr>
            <a:grpSpLocks/>
          </p:cNvGrpSpPr>
          <p:nvPr/>
        </p:nvGrpSpPr>
        <p:grpSpPr bwMode="auto">
          <a:xfrm>
            <a:off x="2428875" y="1784350"/>
            <a:ext cx="4191000" cy="4387850"/>
            <a:chOff x="1488" y="980"/>
            <a:chExt cx="2640" cy="2764"/>
          </a:xfrm>
        </p:grpSpPr>
        <p:sp>
          <p:nvSpPr>
            <p:cNvPr id="39963" name="AutoShape 3"/>
            <p:cNvSpPr>
              <a:spLocks noChangeArrowheads="1"/>
            </p:cNvSpPr>
            <p:nvPr/>
          </p:nvSpPr>
          <p:spPr bwMode="auto">
            <a:xfrm>
              <a:off x="1488" y="1200"/>
              <a:ext cx="2640" cy="2544"/>
            </a:xfrm>
            <a:prstGeom prst="roundRect">
              <a:avLst>
                <a:gd name="adj" fmla="val 14509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fr-CA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9964" name="Rectangle 4"/>
            <p:cNvSpPr>
              <a:spLocks noChangeArrowheads="1"/>
            </p:cNvSpPr>
            <p:nvPr/>
          </p:nvSpPr>
          <p:spPr bwMode="auto">
            <a:xfrm>
              <a:off x="1927" y="980"/>
              <a:ext cx="323" cy="2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chemeClr val="tx1"/>
                  </a:solidFill>
                </a:rPr>
                <a:t>top</a:t>
              </a:r>
            </a:p>
          </p:txBody>
        </p:sp>
      </p:grpSp>
      <p:sp>
        <p:nvSpPr>
          <p:cNvPr id="2371589" name="Line 5"/>
          <p:cNvSpPr>
            <a:spLocks noChangeShapeType="1"/>
          </p:cNvSpPr>
          <p:nvPr/>
        </p:nvSpPr>
        <p:spPr bwMode="auto">
          <a:xfrm>
            <a:off x="4562475" y="29718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3994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UML State Machine Diagrams – Summary</a:t>
            </a:r>
          </a:p>
        </p:txBody>
      </p:sp>
      <p:sp>
        <p:nvSpPr>
          <p:cNvPr id="2371591" name="AutoShape 7"/>
          <p:cNvSpPr>
            <a:spLocks noChangeArrowheads="1"/>
          </p:cNvSpPr>
          <p:nvPr/>
        </p:nvSpPr>
        <p:spPr bwMode="auto">
          <a:xfrm>
            <a:off x="3648075" y="2438400"/>
            <a:ext cx="1816100" cy="555625"/>
          </a:xfrm>
          <a:prstGeom prst="roundRect">
            <a:avLst>
              <a:gd name="adj" fmla="val 31986"/>
            </a:avLst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Ready</a:t>
            </a:r>
          </a:p>
        </p:txBody>
      </p:sp>
      <p:grpSp>
        <p:nvGrpSpPr>
          <p:cNvPr id="2371592" name="Group 8"/>
          <p:cNvGrpSpPr>
            <a:grpSpLocks/>
          </p:cNvGrpSpPr>
          <p:nvPr/>
        </p:nvGrpSpPr>
        <p:grpSpPr bwMode="auto">
          <a:xfrm>
            <a:off x="4562475" y="4724400"/>
            <a:ext cx="836613" cy="685800"/>
            <a:chOff x="2832" y="2832"/>
            <a:chExt cx="527" cy="432"/>
          </a:xfrm>
        </p:grpSpPr>
        <p:sp>
          <p:nvSpPr>
            <p:cNvPr id="39961" name="Line 9"/>
            <p:cNvSpPr>
              <a:spLocks noChangeShapeType="1"/>
            </p:cNvSpPr>
            <p:nvPr/>
          </p:nvSpPr>
          <p:spPr bwMode="auto">
            <a:xfrm>
              <a:off x="2832" y="2832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CA"/>
            </a:p>
          </p:txBody>
        </p:sp>
        <p:sp>
          <p:nvSpPr>
            <p:cNvPr id="39962" name="Text Box 10"/>
            <p:cNvSpPr txBox="1">
              <a:spLocks noChangeArrowheads="1"/>
            </p:cNvSpPr>
            <p:nvPr/>
          </p:nvSpPr>
          <p:spPr bwMode="auto">
            <a:xfrm>
              <a:off x="2880" y="2928"/>
              <a:ext cx="4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stop</a:t>
              </a:r>
            </a:p>
          </p:txBody>
        </p:sp>
      </p:grpSp>
      <p:sp>
        <p:nvSpPr>
          <p:cNvPr id="2371595" name="Text Box 11"/>
          <p:cNvSpPr txBox="1">
            <a:spLocks noChangeArrowheads="1"/>
          </p:cNvSpPr>
          <p:nvPr/>
        </p:nvSpPr>
        <p:spPr bwMode="auto">
          <a:xfrm>
            <a:off x="5248275" y="3581400"/>
            <a:ext cx="1206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rgbClr val="FC0128"/>
                </a:solidFill>
              </a:rPr>
              <a:t>/ctr := 0</a:t>
            </a:r>
          </a:p>
        </p:txBody>
      </p:sp>
      <p:grpSp>
        <p:nvGrpSpPr>
          <p:cNvPr id="2371596" name="Group 12"/>
          <p:cNvGrpSpPr>
            <a:grpSpLocks/>
          </p:cNvGrpSpPr>
          <p:nvPr/>
        </p:nvGrpSpPr>
        <p:grpSpPr bwMode="auto">
          <a:xfrm>
            <a:off x="2962275" y="2590800"/>
            <a:ext cx="685800" cy="304800"/>
            <a:chOff x="1440" y="3264"/>
            <a:chExt cx="432" cy="192"/>
          </a:xfrm>
        </p:grpSpPr>
        <p:sp>
          <p:nvSpPr>
            <p:cNvPr id="39959" name="Line 13"/>
            <p:cNvSpPr>
              <a:spLocks noChangeShapeType="1"/>
            </p:cNvSpPr>
            <p:nvPr/>
          </p:nvSpPr>
          <p:spPr bwMode="auto">
            <a:xfrm>
              <a:off x="1536" y="336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39960" name="Oval 14"/>
            <p:cNvSpPr>
              <a:spLocks noChangeArrowheads="1"/>
            </p:cNvSpPr>
            <p:nvPr/>
          </p:nvSpPr>
          <p:spPr bwMode="auto">
            <a:xfrm>
              <a:off x="1440" y="3264"/>
              <a:ext cx="192" cy="19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fr-CA" altLang="en-US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2371599" name="Group 15"/>
          <p:cNvGrpSpPr>
            <a:grpSpLocks/>
          </p:cNvGrpSpPr>
          <p:nvPr/>
        </p:nvGrpSpPr>
        <p:grpSpPr bwMode="auto">
          <a:xfrm>
            <a:off x="4333875" y="5410200"/>
            <a:ext cx="457200" cy="457200"/>
            <a:chOff x="624" y="2112"/>
            <a:chExt cx="288" cy="288"/>
          </a:xfrm>
        </p:grpSpPr>
        <p:sp>
          <p:nvSpPr>
            <p:cNvPr id="39957" name="Oval 16"/>
            <p:cNvSpPr>
              <a:spLocks noChangeArrowheads="1"/>
            </p:cNvSpPr>
            <p:nvPr/>
          </p:nvSpPr>
          <p:spPr bwMode="auto">
            <a:xfrm>
              <a:off x="624" y="2112"/>
              <a:ext cx="288" cy="28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fr-CA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9958" name="Oval 17"/>
            <p:cNvSpPr>
              <a:spLocks noChangeArrowheads="1"/>
            </p:cNvSpPr>
            <p:nvPr/>
          </p:nvSpPr>
          <p:spPr bwMode="auto">
            <a:xfrm>
              <a:off x="672" y="2160"/>
              <a:ext cx="192" cy="19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fr-CA" alt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2371602" name="Text Box 18"/>
          <p:cNvSpPr txBox="1">
            <a:spLocks noChangeArrowheads="1"/>
          </p:cNvSpPr>
          <p:nvPr/>
        </p:nvSpPr>
        <p:spPr bwMode="auto">
          <a:xfrm>
            <a:off x="4638675" y="35814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stop</a:t>
            </a:r>
          </a:p>
        </p:txBody>
      </p:sp>
      <p:sp>
        <p:nvSpPr>
          <p:cNvPr id="2371603" name="AutoShape 19"/>
          <p:cNvSpPr>
            <a:spLocks noChangeArrowheads="1"/>
          </p:cNvSpPr>
          <p:nvPr/>
        </p:nvSpPr>
        <p:spPr bwMode="auto">
          <a:xfrm>
            <a:off x="5172075" y="1143000"/>
            <a:ext cx="1600200" cy="609600"/>
          </a:xfrm>
          <a:prstGeom prst="wedgeRoundRectCallout">
            <a:avLst>
              <a:gd name="adj1" fmla="val -46528"/>
              <a:gd name="adj2" fmla="val 193231"/>
              <a:gd name="adj3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State</a:t>
            </a:r>
          </a:p>
        </p:txBody>
      </p:sp>
      <p:sp>
        <p:nvSpPr>
          <p:cNvPr id="2371604" name="AutoShape 20"/>
          <p:cNvSpPr>
            <a:spLocks noChangeArrowheads="1"/>
          </p:cNvSpPr>
          <p:nvPr/>
        </p:nvSpPr>
        <p:spPr bwMode="auto">
          <a:xfrm>
            <a:off x="6619875" y="1905000"/>
            <a:ext cx="1600200" cy="609600"/>
          </a:xfrm>
          <a:prstGeom prst="wedgeRoundRectCallout">
            <a:avLst>
              <a:gd name="adj1" fmla="val -146130"/>
              <a:gd name="adj2" fmla="val 248958"/>
              <a:gd name="adj3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Trigger</a:t>
            </a:r>
          </a:p>
        </p:txBody>
      </p:sp>
      <p:sp>
        <p:nvSpPr>
          <p:cNvPr id="2371605" name="AutoShape 21"/>
          <p:cNvSpPr>
            <a:spLocks noChangeArrowheads="1"/>
          </p:cNvSpPr>
          <p:nvPr/>
        </p:nvSpPr>
        <p:spPr bwMode="auto">
          <a:xfrm>
            <a:off x="7000875" y="4495800"/>
            <a:ext cx="1600200" cy="609600"/>
          </a:xfrm>
          <a:prstGeom prst="wedgeRoundRectCallout">
            <a:avLst>
              <a:gd name="adj1" fmla="val -108532"/>
              <a:gd name="adj2" fmla="val -137759"/>
              <a:gd name="adj3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Action</a:t>
            </a:r>
          </a:p>
        </p:txBody>
      </p:sp>
      <p:sp>
        <p:nvSpPr>
          <p:cNvPr id="2371606" name="AutoShape 22"/>
          <p:cNvSpPr>
            <a:spLocks noChangeArrowheads="1"/>
          </p:cNvSpPr>
          <p:nvPr/>
        </p:nvSpPr>
        <p:spPr bwMode="auto">
          <a:xfrm>
            <a:off x="676275" y="1447800"/>
            <a:ext cx="1600200" cy="762000"/>
          </a:xfrm>
          <a:prstGeom prst="wedgeRoundRectCallout">
            <a:avLst>
              <a:gd name="adj1" fmla="val 103176"/>
              <a:gd name="adj2" fmla="val 115000"/>
              <a:gd name="adj3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Initial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Pseudostate</a:t>
            </a:r>
          </a:p>
        </p:txBody>
      </p:sp>
      <p:sp>
        <p:nvSpPr>
          <p:cNvPr id="2371607" name="AutoShape 23"/>
          <p:cNvSpPr>
            <a:spLocks noChangeArrowheads="1"/>
          </p:cNvSpPr>
          <p:nvPr/>
        </p:nvSpPr>
        <p:spPr bwMode="auto">
          <a:xfrm>
            <a:off x="600075" y="2895600"/>
            <a:ext cx="1600200" cy="609600"/>
          </a:xfrm>
          <a:prstGeom prst="wedgeRoundRectCallout">
            <a:avLst>
              <a:gd name="adj1" fmla="val 197125"/>
              <a:gd name="adj2" fmla="val 81509"/>
              <a:gd name="adj3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Transition</a:t>
            </a:r>
          </a:p>
        </p:txBody>
      </p:sp>
      <p:sp>
        <p:nvSpPr>
          <p:cNvPr id="2371608" name="AutoShape 24"/>
          <p:cNvSpPr>
            <a:spLocks noChangeArrowheads="1"/>
          </p:cNvSpPr>
          <p:nvPr/>
        </p:nvSpPr>
        <p:spPr bwMode="auto">
          <a:xfrm>
            <a:off x="600075" y="4419600"/>
            <a:ext cx="1600200" cy="762000"/>
          </a:xfrm>
          <a:prstGeom prst="wedgeRoundRectCallout">
            <a:avLst>
              <a:gd name="adj1" fmla="val 194148"/>
              <a:gd name="adj2" fmla="val 108542"/>
              <a:gd name="adj3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Final State</a:t>
            </a:r>
          </a:p>
        </p:txBody>
      </p:sp>
      <p:sp>
        <p:nvSpPr>
          <p:cNvPr id="2371609" name="AutoShape 25"/>
          <p:cNvSpPr>
            <a:spLocks noChangeArrowheads="1"/>
          </p:cNvSpPr>
          <p:nvPr/>
        </p:nvSpPr>
        <p:spPr bwMode="auto">
          <a:xfrm>
            <a:off x="3571875" y="4191000"/>
            <a:ext cx="1981200" cy="555625"/>
          </a:xfrm>
          <a:prstGeom prst="roundRect">
            <a:avLst>
              <a:gd name="adj" fmla="val 31986"/>
            </a:avLst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Done</a:t>
            </a:r>
          </a:p>
        </p:txBody>
      </p:sp>
      <p:sp>
        <p:nvSpPr>
          <p:cNvPr id="2371610" name="AutoShape 26"/>
          <p:cNvSpPr>
            <a:spLocks noChangeArrowheads="1"/>
          </p:cNvSpPr>
          <p:nvPr/>
        </p:nvSpPr>
        <p:spPr bwMode="auto">
          <a:xfrm>
            <a:off x="2581275" y="990600"/>
            <a:ext cx="2286000" cy="609600"/>
          </a:xfrm>
          <a:prstGeom prst="wedgeRoundRectCallout">
            <a:avLst>
              <a:gd name="adj1" fmla="val 34375"/>
              <a:gd name="adj2" fmla="val 146093"/>
              <a:gd name="adj3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Composite State</a:t>
            </a:r>
          </a:p>
        </p:txBody>
      </p:sp>
      <p:sp>
        <p:nvSpPr>
          <p:cNvPr id="39956" name="Text Box 27"/>
          <p:cNvSpPr txBox="1">
            <a:spLocks noChangeArrowheads="1"/>
          </p:cNvSpPr>
          <p:nvPr/>
        </p:nvSpPr>
        <p:spPr bwMode="auto">
          <a:xfrm>
            <a:off x="-85725" y="46038"/>
            <a:ext cx="730408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Introduction   </a:t>
            </a:r>
            <a:r>
              <a:rPr lang="en-CA" altLang="en-US" sz="1200">
                <a:solidFill>
                  <a:schemeClr val="tx1"/>
                </a:solidFill>
              </a:rPr>
              <a:t>   </a:t>
            </a:r>
            <a:r>
              <a:rPr lang="en-CA" altLang="en-US" sz="1200">
                <a:solidFill>
                  <a:srgbClr val="969696"/>
                </a:solidFill>
              </a:rPr>
              <a:t>Class Diagram      Activity Diagram      Sequence Diagram      </a:t>
            </a:r>
            <a:r>
              <a:rPr lang="en-CA" altLang="en-US" sz="1200" u="sng">
                <a:solidFill>
                  <a:schemeClr val="tx1"/>
                </a:solidFill>
              </a:rPr>
              <a:t>State Machine Diagram</a:t>
            </a:r>
            <a:r>
              <a:rPr lang="en-CA" altLang="en-US" sz="1200">
                <a:solidFill>
                  <a:srgbClr val="969696"/>
                </a:solidFill>
              </a:rPr>
              <a:t>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7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7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2371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7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2371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7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71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7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" dur="500"/>
                                        <p:tgtEl>
                                          <p:spTgt spid="2371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7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7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2371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7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7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2371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7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37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37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4" dur="500"/>
                                        <p:tgtEl>
                                          <p:spTgt spid="2371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7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37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500"/>
                                        <p:tgtEl>
                                          <p:spTgt spid="2371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7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1589" grpId="0" animBg="1"/>
      <p:bldP spid="2371591" grpId="0" animBg="1" autoUpdateAnimBg="0"/>
      <p:bldP spid="2371595" grpId="0" autoUpdateAnimBg="0"/>
      <p:bldP spid="2371602" grpId="0" autoUpdateAnimBg="0"/>
      <p:bldP spid="2371603" grpId="0" animBg="1" autoUpdateAnimBg="0"/>
      <p:bldP spid="2371604" grpId="0" animBg="1" autoUpdateAnimBg="0"/>
      <p:bldP spid="2371605" grpId="0" animBg="1" autoUpdateAnimBg="0"/>
      <p:bldP spid="2371606" grpId="0" animBg="1" autoUpdateAnimBg="0"/>
      <p:bldP spid="2371607" grpId="0" animBg="1" autoUpdateAnimBg="0"/>
      <p:bldP spid="2371608" grpId="0" animBg="1" autoUpdateAnimBg="0"/>
      <p:bldP spid="2371609" grpId="0" animBg="1" autoUpdateAnimBg="0"/>
      <p:bldP spid="2371610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6C89AD4-7A21-4A0C-9757-88DE7E883620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CA" altLang="en-US" sz="1200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Entry and Exit Actions</a:t>
            </a:r>
          </a:p>
        </p:txBody>
      </p:sp>
      <p:grpSp>
        <p:nvGrpSpPr>
          <p:cNvPr id="2373635" name="Group 3"/>
          <p:cNvGrpSpPr>
            <a:grpSpLocks/>
          </p:cNvGrpSpPr>
          <p:nvPr/>
        </p:nvGrpSpPr>
        <p:grpSpPr bwMode="auto">
          <a:xfrm>
            <a:off x="3505200" y="2743200"/>
            <a:ext cx="2133600" cy="1676400"/>
            <a:chOff x="1968" y="1728"/>
            <a:chExt cx="1344" cy="1056"/>
          </a:xfrm>
        </p:grpSpPr>
        <p:sp>
          <p:nvSpPr>
            <p:cNvPr id="2373636" name="AutoShape 4"/>
            <p:cNvSpPr>
              <a:spLocks noChangeArrowheads="1"/>
            </p:cNvSpPr>
            <p:nvPr/>
          </p:nvSpPr>
          <p:spPr bwMode="auto">
            <a:xfrm>
              <a:off x="1968" y="1728"/>
              <a:ext cx="1344" cy="1056"/>
            </a:xfrm>
            <a:prstGeom prst="roundRect">
              <a:avLst>
                <a:gd name="adj" fmla="val 16667"/>
              </a:avLst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LampOn</a:t>
              </a:r>
            </a:p>
          </p:txBody>
        </p:sp>
        <p:sp>
          <p:nvSpPr>
            <p:cNvPr id="40977" name="Line 5"/>
            <p:cNvSpPr>
              <a:spLocks noChangeShapeType="1"/>
            </p:cNvSpPr>
            <p:nvPr/>
          </p:nvSpPr>
          <p:spPr bwMode="auto">
            <a:xfrm>
              <a:off x="1968" y="2064"/>
              <a:ext cx="13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2373638" name="Text Box 6"/>
          <p:cNvSpPr txBox="1">
            <a:spLocks noChangeArrowheads="1"/>
          </p:cNvSpPr>
          <p:nvPr/>
        </p:nvSpPr>
        <p:spPr bwMode="auto">
          <a:xfrm>
            <a:off x="3651250" y="3352800"/>
            <a:ext cx="1958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entry/lamp.on();</a:t>
            </a:r>
          </a:p>
        </p:txBody>
      </p:sp>
      <p:sp>
        <p:nvSpPr>
          <p:cNvPr id="2373639" name="Text Box 7"/>
          <p:cNvSpPr txBox="1">
            <a:spLocks noChangeArrowheads="1"/>
          </p:cNvSpPr>
          <p:nvPr/>
        </p:nvSpPr>
        <p:spPr bwMode="auto">
          <a:xfrm>
            <a:off x="3651250" y="3794125"/>
            <a:ext cx="1789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exit/lamp.off();</a:t>
            </a:r>
          </a:p>
        </p:txBody>
      </p:sp>
      <p:sp>
        <p:nvSpPr>
          <p:cNvPr id="2373640" name="Line 8"/>
          <p:cNvSpPr>
            <a:spLocks noChangeShapeType="1"/>
          </p:cNvSpPr>
          <p:nvPr/>
        </p:nvSpPr>
        <p:spPr bwMode="auto">
          <a:xfrm>
            <a:off x="1981200" y="35814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grpSp>
        <p:nvGrpSpPr>
          <p:cNvPr id="2373641" name="Group 9"/>
          <p:cNvGrpSpPr>
            <a:grpSpLocks/>
          </p:cNvGrpSpPr>
          <p:nvPr/>
        </p:nvGrpSpPr>
        <p:grpSpPr bwMode="auto">
          <a:xfrm>
            <a:off x="4114800" y="4419600"/>
            <a:ext cx="523875" cy="1143000"/>
            <a:chOff x="2352" y="2784"/>
            <a:chExt cx="330" cy="720"/>
          </a:xfrm>
        </p:grpSpPr>
        <p:sp>
          <p:nvSpPr>
            <p:cNvPr id="40974" name="Line 10"/>
            <p:cNvSpPr>
              <a:spLocks noChangeShapeType="1"/>
            </p:cNvSpPr>
            <p:nvPr/>
          </p:nvSpPr>
          <p:spPr bwMode="auto">
            <a:xfrm>
              <a:off x="2352" y="2784"/>
              <a:ext cx="0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73643" name="Text Box 11"/>
            <p:cNvSpPr txBox="1">
              <a:spLocks noChangeArrowheads="1"/>
            </p:cNvSpPr>
            <p:nvPr/>
          </p:nvSpPr>
          <p:spPr bwMode="auto">
            <a:xfrm>
              <a:off x="2352" y="2784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e1</a:t>
              </a:r>
            </a:p>
          </p:txBody>
        </p:sp>
      </p:grpSp>
      <p:grpSp>
        <p:nvGrpSpPr>
          <p:cNvPr id="2373644" name="Group 12"/>
          <p:cNvGrpSpPr>
            <a:grpSpLocks/>
          </p:cNvGrpSpPr>
          <p:nvPr/>
        </p:nvGrpSpPr>
        <p:grpSpPr bwMode="auto">
          <a:xfrm>
            <a:off x="5638800" y="3124200"/>
            <a:ext cx="1524000" cy="457200"/>
            <a:chOff x="3312" y="1968"/>
            <a:chExt cx="960" cy="288"/>
          </a:xfrm>
        </p:grpSpPr>
        <p:sp>
          <p:nvSpPr>
            <p:cNvPr id="40972" name="Line 13"/>
            <p:cNvSpPr>
              <a:spLocks noChangeShapeType="1"/>
            </p:cNvSpPr>
            <p:nvPr/>
          </p:nvSpPr>
          <p:spPr bwMode="auto">
            <a:xfrm>
              <a:off x="3312" y="2256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73646" name="Text Box 14"/>
            <p:cNvSpPr txBox="1">
              <a:spLocks noChangeArrowheads="1"/>
            </p:cNvSpPr>
            <p:nvPr/>
          </p:nvSpPr>
          <p:spPr bwMode="auto">
            <a:xfrm>
              <a:off x="3360" y="1968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e2</a:t>
              </a:r>
            </a:p>
          </p:txBody>
        </p:sp>
      </p:grpSp>
      <p:sp>
        <p:nvSpPr>
          <p:cNvPr id="2373647" name="Line 15"/>
          <p:cNvSpPr>
            <a:spLocks noChangeShapeType="1"/>
          </p:cNvSpPr>
          <p:nvPr/>
        </p:nvSpPr>
        <p:spPr bwMode="auto">
          <a:xfrm>
            <a:off x="4114800" y="19812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0971" name="Text Box 16"/>
          <p:cNvSpPr txBox="1">
            <a:spLocks noChangeArrowheads="1"/>
          </p:cNvSpPr>
          <p:nvPr/>
        </p:nvSpPr>
        <p:spPr bwMode="auto">
          <a:xfrm>
            <a:off x="-85725" y="46038"/>
            <a:ext cx="730408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Introduction   </a:t>
            </a:r>
            <a:r>
              <a:rPr lang="en-CA" altLang="en-US" sz="1200">
                <a:solidFill>
                  <a:schemeClr val="tx1"/>
                </a:solidFill>
              </a:rPr>
              <a:t>   </a:t>
            </a:r>
            <a:r>
              <a:rPr lang="en-CA" altLang="en-US" sz="1200">
                <a:solidFill>
                  <a:srgbClr val="969696"/>
                </a:solidFill>
              </a:rPr>
              <a:t>Class Diagram      Activity Diagram      Sequence Diagram      </a:t>
            </a:r>
            <a:r>
              <a:rPr lang="en-CA" altLang="en-US" sz="1200" u="sng">
                <a:solidFill>
                  <a:schemeClr val="tx1"/>
                </a:solidFill>
              </a:rPr>
              <a:t>State Machine Diagram</a:t>
            </a:r>
            <a:r>
              <a:rPr lang="en-CA" altLang="en-US" sz="1200">
                <a:solidFill>
                  <a:srgbClr val="969696"/>
                </a:solidFill>
              </a:rPr>
              <a:t>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73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73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7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7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73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7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7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73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3638" grpId="0" autoUpdateAnimBg="0"/>
      <p:bldP spid="2373639" grpId="0" autoUpdateAnimBg="0"/>
      <p:bldP spid="2373640" grpId="0" animBg="1"/>
      <p:bldP spid="23736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E867A94A-14F4-45E0-8203-A27E99CEDD51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CA" altLang="en-US" sz="1200" smtClean="0"/>
          </a:p>
        </p:txBody>
      </p:sp>
      <p:sp>
        <p:nvSpPr>
          <p:cNvPr id="2375682" name="AutoShape 2"/>
          <p:cNvSpPr>
            <a:spLocks noChangeArrowheads="1"/>
          </p:cNvSpPr>
          <p:nvPr/>
        </p:nvSpPr>
        <p:spPr bwMode="auto">
          <a:xfrm>
            <a:off x="457200" y="3105150"/>
            <a:ext cx="4572000" cy="1676400"/>
          </a:xfrm>
          <a:prstGeom prst="wedgeRoundRectCallout">
            <a:avLst>
              <a:gd name="adj1" fmla="val 45454"/>
              <a:gd name="adj2" fmla="val -108241"/>
              <a:gd name="adj3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2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Resulting action sequence:</a:t>
            </a:r>
          </a:p>
          <a:p>
            <a:pPr>
              <a:spcBef>
                <a:spcPct val="0"/>
              </a:spcBef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 printf(“exiting”);</a:t>
            </a:r>
          </a:p>
          <a:p>
            <a:pPr>
              <a:spcBef>
                <a:spcPct val="0"/>
              </a:spcBef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 printf(“to off”);</a:t>
            </a:r>
          </a:p>
          <a:p>
            <a:pPr>
              <a:spcBef>
                <a:spcPct val="0"/>
              </a:spcBef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 lamp.off();</a:t>
            </a:r>
            <a:endParaRPr lang="en-US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Action Ordering</a:t>
            </a:r>
          </a:p>
        </p:txBody>
      </p:sp>
      <p:sp>
        <p:nvSpPr>
          <p:cNvPr id="237568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  <a:p>
            <a:pPr eaLnBrk="1" hangingPunct="1"/>
            <a:endParaRPr lang="en-CA" altLang="en-US" smtClean="0"/>
          </a:p>
          <a:p>
            <a:pPr eaLnBrk="1" hangingPunct="1"/>
            <a:endParaRPr lang="en-CA" altLang="en-US" smtClean="0"/>
          </a:p>
          <a:p>
            <a:pPr eaLnBrk="1" hangingPunct="1"/>
            <a:endParaRPr lang="en-CA" altLang="en-US" smtClean="0"/>
          </a:p>
          <a:p>
            <a:pPr eaLnBrk="1" hangingPunct="1"/>
            <a:endParaRPr lang="en-CA" altLang="en-US" smtClean="0"/>
          </a:p>
          <a:p>
            <a:pPr eaLnBrk="1" hangingPunct="1"/>
            <a:endParaRPr lang="en-CA" altLang="en-US" smtClean="0"/>
          </a:p>
          <a:p>
            <a:pPr eaLnBrk="1" hangingPunct="1"/>
            <a:endParaRPr lang="en-CA" altLang="en-US" smtClean="0"/>
          </a:p>
          <a:p>
            <a:pPr eaLnBrk="1" hangingPunct="1"/>
            <a:endParaRPr lang="en-CA" altLang="en-US" smtClean="0"/>
          </a:p>
          <a:p>
            <a:pPr eaLnBrk="1" hangingPunct="1"/>
            <a:endParaRPr lang="en-CA" altLang="en-US" smtClean="0"/>
          </a:p>
          <a:p>
            <a:pPr eaLnBrk="1" hangingPunct="1"/>
            <a:endParaRPr lang="en-CA" altLang="en-US" smtClean="0"/>
          </a:p>
          <a:p>
            <a:pPr eaLnBrk="1" hangingPunct="1"/>
            <a:endParaRPr lang="en-CA" altLang="en-US" smtClean="0"/>
          </a:p>
          <a:p>
            <a:pPr eaLnBrk="1" hangingPunct="1"/>
            <a:r>
              <a:rPr lang="en-CA" altLang="en-US" smtClean="0"/>
              <a:t>Output actions: transition prefix</a:t>
            </a:r>
          </a:p>
          <a:p>
            <a:pPr eaLnBrk="1" hangingPunct="1"/>
            <a:r>
              <a:rPr lang="en-CA" altLang="en-US" smtClean="0"/>
              <a:t>Input actions: transition postfix</a:t>
            </a:r>
          </a:p>
        </p:txBody>
      </p:sp>
      <p:sp>
        <p:nvSpPr>
          <p:cNvPr id="2375685" name="AutoShape 5"/>
          <p:cNvSpPr>
            <a:spLocks noChangeArrowheads="1"/>
          </p:cNvSpPr>
          <p:nvPr/>
        </p:nvSpPr>
        <p:spPr bwMode="auto">
          <a:xfrm>
            <a:off x="5105400" y="4095750"/>
            <a:ext cx="3962400" cy="1066800"/>
          </a:xfrm>
          <a:prstGeom prst="wedgeRoundRectCallout">
            <a:avLst>
              <a:gd name="adj1" fmla="val 10056"/>
              <a:gd name="adj2" fmla="val -88542"/>
              <a:gd name="adj3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printf(“exiting”);</a:t>
            </a:r>
          </a:p>
          <a:p>
            <a:pPr>
              <a:spcBef>
                <a:spcPct val="0"/>
              </a:spcBef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printf(“needless”);</a:t>
            </a:r>
          </a:p>
          <a:p>
            <a:pPr>
              <a:spcBef>
                <a:spcPct val="0"/>
              </a:spcBef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lamp.off();</a:t>
            </a:r>
            <a:endParaRPr lang="en-US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375686" name="Group 6"/>
          <p:cNvGrpSpPr>
            <a:grpSpLocks/>
          </p:cNvGrpSpPr>
          <p:nvPr/>
        </p:nvGrpSpPr>
        <p:grpSpPr bwMode="auto">
          <a:xfrm>
            <a:off x="5829300" y="2876550"/>
            <a:ext cx="2997200" cy="877888"/>
            <a:chOff x="3576" y="2448"/>
            <a:chExt cx="1888" cy="553"/>
          </a:xfrm>
        </p:grpSpPr>
        <p:sp>
          <p:nvSpPr>
            <p:cNvPr id="42007" name="Freeform 7"/>
            <p:cNvSpPr>
              <a:spLocks/>
            </p:cNvSpPr>
            <p:nvPr/>
          </p:nvSpPr>
          <p:spPr bwMode="auto">
            <a:xfrm>
              <a:off x="4176" y="2448"/>
              <a:ext cx="672" cy="288"/>
            </a:xfrm>
            <a:custGeom>
              <a:avLst/>
              <a:gdLst>
                <a:gd name="T0" fmla="*/ 0 w 672"/>
                <a:gd name="T1" fmla="*/ 0 h 528"/>
                <a:gd name="T2" fmla="*/ 0 w 672"/>
                <a:gd name="T3" fmla="*/ 47 h 528"/>
                <a:gd name="T4" fmla="*/ 672 w 672"/>
                <a:gd name="T5" fmla="*/ 47 h 528"/>
                <a:gd name="T6" fmla="*/ 672 w 672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2" h="528">
                  <a:moveTo>
                    <a:pt x="0" y="0"/>
                  </a:moveTo>
                  <a:lnTo>
                    <a:pt x="0" y="528"/>
                  </a:lnTo>
                  <a:lnTo>
                    <a:pt x="672" y="528"/>
                  </a:lnTo>
                  <a:lnTo>
                    <a:pt x="672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75688" name="Text Box 8"/>
            <p:cNvSpPr txBox="1">
              <a:spLocks noChangeArrowheads="1"/>
            </p:cNvSpPr>
            <p:nvPr/>
          </p:nvSpPr>
          <p:spPr bwMode="auto">
            <a:xfrm>
              <a:off x="3576" y="2713"/>
              <a:ext cx="18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off/printf(“needless”);</a:t>
              </a:r>
            </a:p>
          </p:txBody>
        </p:sp>
      </p:grpSp>
      <p:grpSp>
        <p:nvGrpSpPr>
          <p:cNvPr id="2375689" name="Group 9"/>
          <p:cNvGrpSpPr>
            <a:grpSpLocks/>
          </p:cNvGrpSpPr>
          <p:nvPr/>
        </p:nvGrpSpPr>
        <p:grpSpPr bwMode="auto">
          <a:xfrm>
            <a:off x="609600" y="1276350"/>
            <a:ext cx="8001000" cy="1600200"/>
            <a:chOff x="288" y="1440"/>
            <a:chExt cx="5040" cy="1008"/>
          </a:xfrm>
        </p:grpSpPr>
        <p:grpSp>
          <p:nvGrpSpPr>
            <p:cNvPr id="41994" name="Group 10"/>
            <p:cNvGrpSpPr>
              <a:grpSpLocks/>
            </p:cNvGrpSpPr>
            <p:nvPr/>
          </p:nvGrpSpPr>
          <p:grpSpPr bwMode="auto">
            <a:xfrm>
              <a:off x="1776" y="1680"/>
              <a:ext cx="2016" cy="288"/>
              <a:chOff x="1776" y="1824"/>
              <a:chExt cx="2016" cy="288"/>
            </a:xfrm>
          </p:grpSpPr>
          <p:sp>
            <p:nvSpPr>
              <p:cNvPr id="42005" name="Line 11"/>
              <p:cNvSpPr>
                <a:spLocks noChangeShapeType="1"/>
              </p:cNvSpPr>
              <p:nvPr/>
            </p:nvSpPr>
            <p:spPr bwMode="auto">
              <a:xfrm>
                <a:off x="1776" y="2112"/>
                <a:ext cx="20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375692" name="Text Box 12"/>
              <p:cNvSpPr txBox="1">
                <a:spLocks noChangeArrowheads="1"/>
              </p:cNvSpPr>
              <p:nvPr/>
            </p:nvSpPr>
            <p:spPr bwMode="auto">
              <a:xfrm>
                <a:off x="2063" y="1824"/>
                <a:ext cx="154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66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off/printf(“to off”);</a:t>
                </a:r>
              </a:p>
            </p:txBody>
          </p:sp>
        </p:grpSp>
        <p:grpSp>
          <p:nvGrpSpPr>
            <p:cNvPr id="41995" name="Group 13"/>
            <p:cNvGrpSpPr>
              <a:grpSpLocks/>
            </p:cNvGrpSpPr>
            <p:nvPr/>
          </p:nvGrpSpPr>
          <p:grpSpPr bwMode="auto">
            <a:xfrm>
              <a:off x="3792" y="1488"/>
              <a:ext cx="1536" cy="960"/>
              <a:chOff x="3792" y="1488"/>
              <a:chExt cx="1536" cy="960"/>
            </a:xfrm>
          </p:grpSpPr>
          <p:sp>
            <p:nvSpPr>
              <p:cNvPr id="2375694" name="AutoShape 14"/>
              <p:cNvSpPr>
                <a:spLocks noChangeArrowheads="1"/>
              </p:cNvSpPr>
              <p:nvPr/>
            </p:nvSpPr>
            <p:spPr bwMode="auto">
              <a:xfrm>
                <a:off x="3792" y="1488"/>
                <a:ext cx="1536" cy="960"/>
              </a:xfrm>
              <a:prstGeom prst="roundRect">
                <a:avLst>
                  <a:gd name="adj" fmla="val 16667"/>
                </a:avLst>
              </a:prstGeom>
              <a:solidFill>
                <a:srgbClr val="FFCC6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2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LampOff</a:t>
                </a:r>
              </a:p>
            </p:txBody>
          </p:sp>
          <p:sp>
            <p:nvSpPr>
              <p:cNvPr id="42002" name="Line 15"/>
              <p:cNvSpPr>
                <a:spLocks noChangeShapeType="1"/>
              </p:cNvSpPr>
              <p:nvPr/>
            </p:nvSpPr>
            <p:spPr bwMode="auto">
              <a:xfrm>
                <a:off x="3792" y="1824"/>
                <a:ext cx="15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375696" name="Text Box 16"/>
              <p:cNvSpPr txBox="1">
                <a:spLocks noChangeArrowheads="1"/>
              </p:cNvSpPr>
              <p:nvPr/>
            </p:nvSpPr>
            <p:spPr bwMode="auto">
              <a:xfrm>
                <a:off x="3817" y="1872"/>
                <a:ext cx="123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66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20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entry/lamp.off();</a:t>
                </a:r>
              </a:p>
            </p:txBody>
          </p:sp>
          <p:sp>
            <p:nvSpPr>
              <p:cNvPr id="2375697" name="Text Box 17"/>
              <p:cNvSpPr txBox="1">
                <a:spLocks noChangeArrowheads="1"/>
              </p:cNvSpPr>
              <p:nvPr/>
            </p:nvSpPr>
            <p:spPr bwMode="auto">
              <a:xfrm>
                <a:off x="3809" y="2150"/>
                <a:ext cx="14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66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20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exit/printf(“exiting”);</a:t>
                </a:r>
              </a:p>
            </p:txBody>
          </p:sp>
        </p:grpSp>
        <p:grpSp>
          <p:nvGrpSpPr>
            <p:cNvPr id="41996" name="Group 18"/>
            <p:cNvGrpSpPr>
              <a:grpSpLocks/>
            </p:cNvGrpSpPr>
            <p:nvPr/>
          </p:nvGrpSpPr>
          <p:grpSpPr bwMode="auto">
            <a:xfrm>
              <a:off x="288" y="1440"/>
              <a:ext cx="1547" cy="960"/>
              <a:chOff x="288" y="1440"/>
              <a:chExt cx="1547" cy="960"/>
            </a:xfrm>
          </p:grpSpPr>
          <p:sp>
            <p:nvSpPr>
              <p:cNvPr id="2375699" name="AutoShape 19"/>
              <p:cNvSpPr>
                <a:spLocks noChangeArrowheads="1"/>
              </p:cNvSpPr>
              <p:nvPr/>
            </p:nvSpPr>
            <p:spPr bwMode="auto">
              <a:xfrm>
                <a:off x="288" y="1440"/>
                <a:ext cx="1536" cy="960"/>
              </a:xfrm>
              <a:prstGeom prst="roundRect">
                <a:avLst>
                  <a:gd name="adj" fmla="val 16667"/>
                </a:avLst>
              </a:prstGeom>
              <a:solidFill>
                <a:srgbClr val="FFCC6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2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LampOn</a:t>
                </a:r>
              </a:p>
            </p:txBody>
          </p:sp>
          <p:sp>
            <p:nvSpPr>
              <p:cNvPr id="41998" name="Line 20"/>
              <p:cNvSpPr>
                <a:spLocks noChangeShapeType="1"/>
              </p:cNvSpPr>
              <p:nvPr/>
            </p:nvSpPr>
            <p:spPr bwMode="auto">
              <a:xfrm>
                <a:off x="288" y="1776"/>
                <a:ext cx="15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375701" name="Text Box 21"/>
              <p:cNvSpPr txBox="1">
                <a:spLocks noChangeArrowheads="1"/>
              </p:cNvSpPr>
              <p:nvPr/>
            </p:nvSpPr>
            <p:spPr bwMode="auto">
              <a:xfrm>
                <a:off x="360" y="1824"/>
                <a:ext cx="123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66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20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entry/lamp.on();</a:t>
                </a:r>
              </a:p>
            </p:txBody>
          </p:sp>
          <p:sp>
            <p:nvSpPr>
              <p:cNvPr id="2375702" name="Text Box 22"/>
              <p:cNvSpPr txBox="1">
                <a:spLocks noChangeArrowheads="1"/>
              </p:cNvSpPr>
              <p:nvPr/>
            </p:nvSpPr>
            <p:spPr bwMode="auto">
              <a:xfrm>
                <a:off x="352" y="2102"/>
                <a:ext cx="14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66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20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exit/printf(“exiting”);</a:t>
                </a:r>
              </a:p>
            </p:txBody>
          </p:sp>
        </p:grpSp>
      </p:grpSp>
      <p:sp>
        <p:nvSpPr>
          <p:cNvPr id="41993" name="Text Box 23"/>
          <p:cNvSpPr txBox="1">
            <a:spLocks noChangeArrowheads="1"/>
          </p:cNvSpPr>
          <p:nvPr/>
        </p:nvSpPr>
        <p:spPr bwMode="auto">
          <a:xfrm>
            <a:off x="-85725" y="46038"/>
            <a:ext cx="730408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Introduction   </a:t>
            </a:r>
            <a:r>
              <a:rPr lang="en-CA" altLang="en-US" sz="1200">
                <a:solidFill>
                  <a:schemeClr val="tx1"/>
                </a:solidFill>
              </a:rPr>
              <a:t>   </a:t>
            </a:r>
            <a:r>
              <a:rPr lang="en-CA" altLang="en-US" sz="1200">
                <a:solidFill>
                  <a:srgbClr val="969696"/>
                </a:solidFill>
              </a:rPr>
              <a:t>Class Diagram      Activity Diagram      Sequence Diagram      </a:t>
            </a:r>
            <a:r>
              <a:rPr lang="en-CA" altLang="en-US" sz="1200" u="sng">
                <a:solidFill>
                  <a:schemeClr val="tx1"/>
                </a:solidFill>
              </a:rPr>
              <a:t>State Machine Diagram</a:t>
            </a:r>
            <a:r>
              <a:rPr lang="en-CA" altLang="en-US" sz="1200">
                <a:solidFill>
                  <a:srgbClr val="969696"/>
                </a:solidFill>
              </a:rPr>
              <a:t>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7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7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7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7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6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68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682" grpId="0" animBg="1" autoUpdateAnimBg="0"/>
      <p:bldP spid="2375684" grpId="0" build="p"/>
      <p:bldP spid="2375685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E3BB1CE-0057-45B4-B60D-79C496816713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CA" altLang="en-US" sz="1200" smtClean="0"/>
          </a:p>
        </p:txBody>
      </p:sp>
      <p:grpSp>
        <p:nvGrpSpPr>
          <p:cNvPr id="2377730" name="Group 2"/>
          <p:cNvGrpSpPr>
            <a:grpSpLocks/>
          </p:cNvGrpSpPr>
          <p:nvPr/>
        </p:nvGrpSpPr>
        <p:grpSpPr bwMode="auto">
          <a:xfrm>
            <a:off x="1809750" y="3387725"/>
            <a:ext cx="3657600" cy="1752600"/>
            <a:chOff x="1104" y="2112"/>
            <a:chExt cx="2304" cy="1104"/>
          </a:xfrm>
        </p:grpSpPr>
        <p:sp>
          <p:nvSpPr>
            <p:cNvPr id="2377731" name="AutoShape 3"/>
            <p:cNvSpPr>
              <a:spLocks noChangeArrowheads="1"/>
            </p:cNvSpPr>
            <p:nvPr/>
          </p:nvSpPr>
          <p:spPr bwMode="auto">
            <a:xfrm>
              <a:off x="1104" y="2112"/>
              <a:ext cx="2304" cy="1104"/>
            </a:xfrm>
            <a:prstGeom prst="roundRect">
              <a:avLst>
                <a:gd name="adj" fmla="val 16667"/>
              </a:avLst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Error</a:t>
              </a:r>
            </a:p>
          </p:txBody>
        </p:sp>
        <p:sp>
          <p:nvSpPr>
            <p:cNvPr id="43018" name="Line 4"/>
            <p:cNvSpPr>
              <a:spLocks noChangeShapeType="1"/>
            </p:cNvSpPr>
            <p:nvPr/>
          </p:nvSpPr>
          <p:spPr bwMode="auto">
            <a:xfrm>
              <a:off x="1104" y="2448"/>
              <a:ext cx="23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77733" name="Text Box 5"/>
            <p:cNvSpPr txBox="1">
              <a:spLocks noChangeArrowheads="1"/>
            </p:cNvSpPr>
            <p:nvPr/>
          </p:nvSpPr>
          <p:spPr bwMode="auto">
            <a:xfrm>
              <a:off x="1156" y="2496"/>
              <a:ext cx="14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entry/printf(“error!”)</a:t>
              </a:r>
            </a:p>
          </p:txBody>
        </p:sp>
      </p:grpSp>
      <p:sp>
        <p:nvSpPr>
          <p:cNvPr id="4301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State Activity (Do)</a:t>
            </a:r>
          </a:p>
        </p:txBody>
      </p:sp>
      <p:sp>
        <p:nvSpPr>
          <p:cNvPr id="4301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Creates a concurrent process that will execute until</a:t>
            </a:r>
          </a:p>
          <a:p>
            <a:pPr lvl="1" eaLnBrk="1" hangingPunct="1"/>
            <a:r>
              <a:rPr lang="en-CA" altLang="en-US" smtClean="0"/>
              <a:t>The action terminates, or</a:t>
            </a:r>
          </a:p>
          <a:p>
            <a:pPr lvl="1" eaLnBrk="1" hangingPunct="1"/>
            <a:r>
              <a:rPr lang="en-CA" altLang="en-US" smtClean="0"/>
              <a:t>We leave the state via an exit transition</a:t>
            </a:r>
          </a:p>
        </p:txBody>
      </p:sp>
      <p:sp>
        <p:nvSpPr>
          <p:cNvPr id="2377736" name="Text Box 8"/>
          <p:cNvSpPr txBox="1">
            <a:spLocks noChangeArrowheads="1"/>
          </p:cNvSpPr>
          <p:nvPr/>
        </p:nvSpPr>
        <p:spPr bwMode="auto">
          <a:xfrm>
            <a:off x="1892300" y="4454525"/>
            <a:ext cx="1958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do/alarm.ring()</a:t>
            </a:r>
          </a:p>
        </p:txBody>
      </p:sp>
      <p:sp>
        <p:nvSpPr>
          <p:cNvPr id="2377737" name="AutoShape 9"/>
          <p:cNvSpPr>
            <a:spLocks noChangeArrowheads="1"/>
          </p:cNvSpPr>
          <p:nvPr/>
        </p:nvSpPr>
        <p:spPr bwMode="auto">
          <a:xfrm>
            <a:off x="6076950" y="3006725"/>
            <a:ext cx="2438400" cy="609600"/>
          </a:xfrm>
          <a:prstGeom prst="wedgeRoundRectCallout">
            <a:avLst>
              <a:gd name="adj1" fmla="val -138606"/>
              <a:gd name="adj2" fmla="val 221875"/>
              <a:gd name="adj3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“do” activity</a:t>
            </a:r>
          </a:p>
        </p:txBody>
      </p:sp>
      <p:sp>
        <p:nvSpPr>
          <p:cNvPr id="43016" name="Text Box 10"/>
          <p:cNvSpPr txBox="1">
            <a:spLocks noChangeArrowheads="1"/>
          </p:cNvSpPr>
          <p:nvPr/>
        </p:nvSpPr>
        <p:spPr bwMode="auto">
          <a:xfrm>
            <a:off x="-85725" y="46038"/>
            <a:ext cx="730408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Introduction   </a:t>
            </a:r>
            <a:r>
              <a:rPr lang="en-CA" altLang="en-US" sz="1200">
                <a:solidFill>
                  <a:schemeClr val="tx1"/>
                </a:solidFill>
              </a:rPr>
              <a:t>   </a:t>
            </a:r>
            <a:r>
              <a:rPr lang="en-CA" altLang="en-US" sz="1200">
                <a:solidFill>
                  <a:srgbClr val="969696"/>
                </a:solidFill>
              </a:rPr>
              <a:t>Class Diagram      Activity Diagram      Sequence Diagram      </a:t>
            </a:r>
            <a:r>
              <a:rPr lang="en-CA" altLang="en-US" sz="1200" u="sng">
                <a:solidFill>
                  <a:schemeClr val="tx1"/>
                </a:solidFill>
              </a:rPr>
              <a:t>State Machine Diagram</a:t>
            </a:r>
            <a:r>
              <a:rPr lang="en-CA" altLang="en-US" sz="1200">
                <a:solidFill>
                  <a:srgbClr val="969696"/>
                </a:solidFill>
              </a:rPr>
              <a:t>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77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77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2377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7736" grpId="0" autoUpdateAnimBg="0"/>
      <p:bldP spid="2377737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BB6AC02-F14B-4AD7-B514-4BE7A9A04538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CA" altLang="en-US" sz="1200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Guards (Conditions)</a:t>
            </a:r>
          </a:p>
        </p:txBody>
      </p:sp>
      <p:sp>
        <p:nvSpPr>
          <p:cNvPr id="237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Conditional execution of transitions</a:t>
            </a:r>
          </a:p>
          <a:p>
            <a:pPr eaLnBrk="1" hangingPunct="1"/>
            <a:endParaRPr lang="en-CA" altLang="en-US" smtClean="0"/>
          </a:p>
          <a:p>
            <a:pPr eaLnBrk="1" hangingPunct="1"/>
            <a:endParaRPr lang="en-CA" altLang="en-US" smtClean="0"/>
          </a:p>
          <a:p>
            <a:pPr eaLnBrk="1" hangingPunct="1"/>
            <a:endParaRPr lang="en-CA" altLang="en-US" smtClean="0"/>
          </a:p>
          <a:p>
            <a:pPr eaLnBrk="1" hangingPunct="1"/>
            <a:endParaRPr lang="en-CA" altLang="en-US" smtClean="0"/>
          </a:p>
          <a:p>
            <a:pPr eaLnBrk="1" hangingPunct="1"/>
            <a:endParaRPr lang="en-CA" altLang="en-US" smtClean="0"/>
          </a:p>
          <a:p>
            <a:pPr eaLnBrk="1" hangingPunct="1"/>
            <a:endParaRPr lang="en-CA" altLang="en-US" smtClean="0"/>
          </a:p>
          <a:p>
            <a:pPr eaLnBrk="1" hangingPunct="1"/>
            <a:endParaRPr lang="en-CA" altLang="en-US" smtClean="0"/>
          </a:p>
          <a:p>
            <a:pPr eaLnBrk="1" hangingPunct="1"/>
            <a:endParaRPr lang="en-CA" altLang="en-US" smtClean="0"/>
          </a:p>
          <a:p>
            <a:pPr eaLnBrk="1" hangingPunct="1"/>
            <a:endParaRPr lang="en-CA" altLang="en-US" smtClean="0"/>
          </a:p>
          <a:p>
            <a:pPr eaLnBrk="1" hangingPunct="1"/>
            <a:endParaRPr lang="en-CA" altLang="en-US" smtClean="0"/>
          </a:p>
          <a:p>
            <a:pPr eaLnBrk="1" hangingPunct="1"/>
            <a:endParaRPr lang="en-CA" altLang="en-US" smtClean="0"/>
          </a:p>
          <a:p>
            <a:pPr eaLnBrk="1" hangingPunct="1"/>
            <a:r>
              <a:rPr lang="en-CA" altLang="en-US" smtClean="0"/>
              <a:t>Guards must not have side effects</a:t>
            </a:r>
          </a:p>
        </p:txBody>
      </p:sp>
      <p:grpSp>
        <p:nvGrpSpPr>
          <p:cNvPr id="2379780" name="Group 4"/>
          <p:cNvGrpSpPr>
            <a:grpSpLocks/>
          </p:cNvGrpSpPr>
          <p:nvPr/>
        </p:nvGrpSpPr>
        <p:grpSpPr bwMode="auto">
          <a:xfrm>
            <a:off x="1720850" y="2058988"/>
            <a:ext cx="7086600" cy="3322637"/>
            <a:chOff x="1084" y="1117"/>
            <a:chExt cx="4464" cy="2093"/>
          </a:xfrm>
        </p:grpSpPr>
        <p:sp>
          <p:nvSpPr>
            <p:cNvPr id="2379781" name="AutoShape 5"/>
            <p:cNvSpPr>
              <a:spLocks noChangeArrowheads="1"/>
            </p:cNvSpPr>
            <p:nvPr/>
          </p:nvSpPr>
          <p:spPr bwMode="auto">
            <a:xfrm>
              <a:off x="1468" y="1117"/>
              <a:ext cx="1248" cy="672"/>
            </a:xfrm>
            <a:prstGeom prst="roundRect">
              <a:avLst>
                <a:gd name="adj" fmla="val 16667"/>
              </a:avLst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Selling</a:t>
              </a:r>
            </a:p>
          </p:txBody>
        </p:sp>
        <p:sp>
          <p:nvSpPr>
            <p:cNvPr id="2379782" name="AutoShape 6"/>
            <p:cNvSpPr>
              <a:spLocks noChangeArrowheads="1"/>
            </p:cNvSpPr>
            <p:nvPr/>
          </p:nvSpPr>
          <p:spPr bwMode="auto">
            <a:xfrm>
              <a:off x="1468" y="2682"/>
              <a:ext cx="1248" cy="528"/>
            </a:xfrm>
            <a:prstGeom prst="roundRect">
              <a:avLst>
                <a:gd name="adj" fmla="val 16667"/>
              </a:avLst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Unhappy</a:t>
              </a:r>
            </a:p>
          </p:txBody>
        </p:sp>
        <p:sp>
          <p:nvSpPr>
            <p:cNvPr id="44045" name="Line 7"/>
            <p:cNvSpPr>
              <a:spLocks noChangeShapeType="1"/>
            </p:cNvSpPr>
            <p:nvPr/>
          </p:nvSpPr>
          <p:spPr bwMode="auto">
            <a:xfrm>
              <a:off x="2092" y="1789"/>
              <a:ext cx="0" cy="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79784" name="AutoShape 8"/>
            <p:cNvSpPr>
              <a:spLocks noChangeArrowheads="1"/>
            </p:cNvSpPr>
            <p:nvPr/>
          </p:nvSpPr>
          <p:spPr bwMode="auto">
            <a:xfrm>
              <a:off x="4300" y="1165"/>
              <a:ext cx="1248" cy="528"/>
            </a:xfrm>
            <a:prstGeom prst="roundRect">
              <a:avLst>
                <a:gd name="adj" fmla="val 16667"/>
              </a:avLst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Happy</a:t>
              </a:r>
            </a:p>
          </p:txBody>
        </p:sp>
        <p:sp>
          <p:nvSpPr>
            <p:cNvPr id="44047" name="Line 9"/>
            <p:cNvSpPr>
              <a:spLocks noChangeShapeType="1"/>
            </p:cNvSpPr>
            <p:nvPr/>
          </p:nvSpPr>
          <p:spPr bwMode="auto">
            <a:xfrm rot="-5400000">
              <a:off x="3508" y="661"/>
              <a:ext cx="0" cy="15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4048" name="Freeform 10"/>
            <p:cNvSpPr>
              <a:spLocks/>
            </p:cNvSpPr>
            <p:nvPr/>
          </p:nvSpPr>
          <p:spPr bwMode="auto">
            <a:xfrm>
              <a:off x="1084" y="1261"/>
              <a:ext cx="384" cy="384"/>
            </a:xfrm>
            <a:custGeom>
              <a:avLst/>
              <a:gdLst>
                <a:gd name="T0" fmla="*/ 269 w 432"/>
                <a:gd name="T1" fmla="*/ 197 h 480"/>
                <a:gd name="T2" fmla="*/ 0 w 432"/>
                <a:gd name="T3" fmla="*/ 197 h 480"/>
                <a:gd name="T4" fmla="*/ 0 w 432"/>
                <a:gd name="T5" fmla="*/ 0 h 480"/>
                <a:gd name="T6" fmla="*/ 269 w 432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2" h="480">
                  <a:moveTo>
                    <a:pt x="432" y="480"/>
                  </a:moveTo>
                  <a:lnTo>
                    <a:pt x="0" y="480"/>
                  </a:lnTo>
                  <a:lnTo>
                    <a:pt x="0" y="0"/>
                  </a:lnTo>
                  <a:lnTo>
                    <a:pt x="432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2379787" name="Group 11"/>
          <p:cNvGrpSpPr>
            <a:grpSpLocks/>
          </p:cNvGrpSpPr>
          <p:nvPr/>
        </p:nvGrpSpPr>
        <p:grpSpPr bwMode="auto">
          <a:xfrm>
            <a:off x="425450" y="1655763"/>
            <a:ext cx="7162800" cy="2324100"/>
            <a:chOff x="268" y="863"/>
            <a:chExt cx="4512" cy="1464"/>
          </a:xfrm>
        </p:grpSpPr>
        <p:sp>
          <p:nvSpPr>
            <p:cNvPr id="2379788" name="Text Box 12"/>
            <p:cNvSpPr txBox="1">
              <a:spLocks noChangeArrowheads="1"/>
            </p:cNvSpPr>
            <p:nvPr/>
          </p:nvSpPr>
          <p:spPr bwMode="auto">
            <a:xfrm>
              <a:off x="2068" y="2096"/>
              <a:ext cx="27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bid </a:t>
              </a:r>
              <a:r>
                <a:rPr lang="en-US" sz="1800">
                  <a:solidFill>
                    <a:srgbClr val="FF0000"/>
                  </a:solidFill>
                </a:rPr>
                <a:t>[(value &gt;= 100) &amp; (value &lt; 200)]</a:t>
              </a:r>
              <a:r>
                <a: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/sell</a:t>
              </a:r>
            </a:p>
          </p:txBody>
        </p:sp>
        <p:sp>
          <p:nvSpPr>
            <p:cNvPr id="2379789" name="Text Box 13"/>
            <p:cNvSpPr txBox="1">
              <a:spLocks noChangeArrowheads="1"/>
            </p:cNvSpPr>
            <p:nvPr/>
          </p:nvSpPr>
          <p:spPr bwMode="auto">
            <a:xfrm>
              <a:off x="2764" y="1151"/>
              <a:ext cx="15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bid </a:t>
              </a:r>
              <a:r>
                <a:rPr lang="en-US" sz="1800">
                  <a:solidFill>
                    <a:srgbClr val="FF0000"/>
                  </a:solidFill>
                </a:rPr>
                <a:t>[value &gt;= 200]</a:t>
              </a:r>
              <a:r>
                <a: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/sell</a:t>
              </a:r>
            </a:p>
          </p:txBody>
        </p:sp>
        <p:sp>
          <p:nvSpPr>
            <p:cNvPr id="2379790" name="Text Box 14"/>
            <p:cNvSpPr txBox="1">
              <a:spLocks noChangeArrowheads="1"/>
            </p:cNvSpPr>
            <p:nvPr/>
          </p:nvSpPr>
          <p:spPr bwMode="auto">
            <a:xfrm>
              <a:off x="268" y="863"/>
              <a:ext cx="16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bid </a:t>
              </a:r>
              <a:r>
                <a:rPr lang="en-US" sz="1800">
                  <a:solidFill>
                    <a:srgbClr val="FF0000"/>
                  </a:solidFill>
                </a:rPr>
                <a:t>[value &lt; 100]</a:t>
              </a:r>
              <a:r>
                <a: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/reject</a:t>
              </a:r>
            </a:p>
          </p:txBody>
        </p:sp>
      </p:grpSp>
      <p:sp>
        <p:nvSpPr>
          <p:cNvPr id="44039" name="Text Box 15"/>
          <p:cNvSpPr txBox="1">
            <a:spLocks noChangeArrowheads="1"/>
          </p:cNvSpPr>
          <p:nvPr/>
        </p:nvSpPr>
        <p:spPr bwMode="auto">
          <a:xfrm>
            <a:off x="-85725" y="46038"/>
            <a:ext cx="730408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Introduction   </a:t>
            </a:r>
            <a:r>
              <a:rPr lang="en-CA" altLang="en-US" sz="1200">
                <a:solidFill>
                  <a:schemeClr val="tx1"/>
                </a:solidFill>
              </a:rPr>
              <a:t>   </a:t>
            </a:r>
            <a:r>
              <a:rPr lang="en-CA" altLang="en-US" sz="1200">
                <a:solidFill>
                  <a:srgbClr val="969696"/>
                </a:solidFill>
              </a:rPr>
              <a:t>Class Diagram      Activity Diagram      Sequence Diagram      </a:t>
            </a:r>
            <a:r>
              <a:rPr lang="en-CA" altLang="en-US" sz="1200" u="sng">
                <a:solidFill>
                  <a:schemeClr val="tx1"/>
                </a:solidFill>
              </a:rPr>
              <a:t>State Machine Diagram</a:t>
            </a:r>
            <a:r>
              <a:rPr lang="en-CA" altLang="en-US" sz="1200">
                <a:solidFill>
                  <a:srgbClr val="969696"/>
                </a:solidFill>
              </a:rPr>
              <a:t>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7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977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37DAE98D-0897-4E0E-89A2-546226D432C8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CA" altLang="en-US" sz="1200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Hierarchical State Diagrams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Composed states, to manage complexity</a:t>
            </a:r>
          </a:p>
        </p:txBody>
      </p:sp>
      <p:sp>
        <p:nvSpPr>
          <p:cNvPr id="2381828" name="AutoShape 4"/>
          <p:cNvSpPr>
            <a:spLocks noChangeArrowheads="1"/>
          </p:cNvSpPr>
          <p:nvPr/>
        </p:nvSpPr>
        <p:spPr bwMode="auto">
          <a:xfrm>
            <a:off x="4908550" y="1995488"/>
            <a:ext cx="3505200" cy="36576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/>
          <a:lstStyle/>
          <a:p>
            <a:pPr algn="ctr">
              <a:spcBef>
                <a:spcPct val="0"/>
              </a:spcBef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LampFlashing</a:t>
            </a:r>
          </a:p>
        </p:txBody>
      </p:sp>
      <p:grpSp>
        <p:nvGrpSpPr>
          <p:cNvPr id="2381829" name="Group 5"/>
          <p:cNvGrpSpPr>
            <a:grpSpLocks/>
          </p:cNvGrpSpPr>
          <p:nvPr/>
        </p:nvGrpSpPr>
        <p:grpSpPr bwMode="auto">
          <a:xfrm>
            <a:off x="3079750" y="2147888"/>
            <a:ext cx="2895600" cy="1066800"/>
            <a:chOff x="1728" y="1584"/>
            <a:chExt cx="1824" cy="672"/>
          </a:xfrm>
        </p:grpSpPr>
        <p:sp>
          <p:nvSpPr>
            <p:cNvPr id="45097" name="Line 6"/>
            <p:cNvSpPr>
              <a:spLocks noChangeShapeType="1"/>
            </p:cNvSpPr>
            <p:nvPr/>
          </p:nvSpPr>
          <p:spPr bwMode="auto">
            <a:xfrm>
              <a:off x="1728" y="1776"/>
              <a:ext cx="182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81831" name="Text Box 7"/>
            <p:cNvSpPr txBox="1">
              <a:spLocks noChangeArrowheads="1"/>
            </p:cNvSpPr>
            <p:nvPr/>
          </p:nvSpPr>
          <p:spPr bwMode="auto">
            <a:xfrm>
              <a:off x="2075" y="1584"/>
              <a:ext cx="5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flash/</a:t>
              </a:r>
            </a:p>
          </p:txBody>
        </p:sp>
      </p:grpSp>
      <p:grpSp>
        <p:nvGrpSpPr>
          <p:cNvPr id="2381832" name="Group 8"/>
          <p:cNvGrpSpPr>
            <a:grpSpLocks/>
          </p:cNvGrpSpPr>
          <p:nvPr/>
        </p:nvGrpSpPr>
        <p:grpSpPr bwMode="auto">
          <a:xfrm>
            <a:off x="5291138" y="2681288"/>
            <a:ext cx="2740025" cy="2667000"/>
            <a:chOff x="3121" y="1920"/>
            <a:chExt cx="1726" cy="1680"/>
          </a:xfrm>
        </p:grpSpPr>
        <p:sp>
          <p:nvSpPr>
            <p:cNvPr id="45085" name="Line 9"/>
            <p:cNvSpPr>
              <a:spLocks noChangeShapeType="1"/>
            </p:cNvSpPr>
            <p:nvPr/>
          </p:nvSpPr>
          <p:spPr bwMode="auto">
            <a:xfrm>
              <a:off x="3744" y="2496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81834" name="Text Box 10"/>
            <p:cNvSpPr txBox="1">
              <a:spLocks noChangeArrowheads="1"/>
            </p:cNvSpPr>
            <p:nvPr/>
          </p:nvSpPr>
          <p:spPr bwMode="auto">
            <a:xfrm>
              <a:off x="3121" y="2736"/>
              <a:ext cx="5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1sec/</a:t>
              </a:r>
            </a:p>
          </p:txBody>
        </p:sp>
        <p:sp>
          <p:nvSpPr>
            <p:cNvPr id="45087" name="Line 11"/>
            <p:cNvSpPr>
              <a:spLocks noChangeShapeType="1"/>
            </p:cNvSpPr>
            <p:nvPr/>
          </p:nvSpPr>
          <p:spPr bwMode="auto">
            <a:xfrm flipV="1">
              <a:off x="4224" y="2496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81836" name="Text Box 12"/>
            <p:cNvSpPr txBox="1">
              <a:spLocks noChangeArrowheads="1"/>
            </p:cNvSpPr>
            <p:nvPr/>
          </p:nvSpPr>
          <p:spPr bwMode="auto">
            <a:xfrm>
              <a:off x="4272" y="2544"/>
              <a:ext cx="5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1sec/</a:t>
              </a:r>
            </a:p>
          </p:txBody>
        </p:sp>
        <p:grpSp>
          <p:nvGrpSpPr>
            <p:cNvPr id="45089" name="Group 13"/>
            <p:cNvGrpSpPr>
              <a:grpSpLocks/>
            </p:cNvGrpSpPr>
            <p:nvPr/>
          </p:nvGrpSpPr>
          <p:grpSpPr bwMode="auto">
            <a:xfrm>
              <a:off x="3524" y="3024"/>
              <a:ext cx="1084" cy="576"/>
              <a:chOff x="3524" y="3024"/>
              <a:chExt cx="1084" cy="576"/>
            </a:xfrm>
          </p:grpSpPr>
          <p:sp>
            <p:nvSpPr>
              <p:cNvPr id="2381838" name="AutoShape 14"/>
              <p:cNvSpPr>
                <a:spLocks noChangeArrowheads="1"/>
              </p:cNvSpPr>
              <p:nvPr/>
            </p:nvSpPr>
            <p:spPr bwMode="auto">
              <a:xfrm>
                <a:off x="3552" y="3024"/>
                <a:ext cx="1056" cy="57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20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FlashOff</a:t>
                </a:r>
              </a:p>
            </p:txBody>
          </p:sp>
          <p:sp>
            <p:nvSpPr>
              <p:cNvPr id="45095" name="Line 15"/>
              <p:cNvSpPr>
                <a:spLocks noChangeShapeType="1"/>
              </p:cNvSpPr>
              <p:nvPr/>
            </p:nvSpPr>
            <p:spPr bwMode="auto">
              <a:xfrm>
                <a:off x="3552" y="3264"/>
                <a:ext cx="105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381840" name="Text Box 16"/>
              <p:cNvSpPr txBox="1">
                <a:spLocks noChangeArrowheads="1"/>
              </p:cNvSpPr>
              <p:nvPr/>
            </p:nvSpPr>
            <p:spPr bwMode="auto">
              <a:xfrm>
                <a:off x="3524" y="3292"/>
                <a:ext cx="10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entry/lamp.off()</a:t>
                </a:r>
              </a:p>
            </p:txBody>
          </p:sp>
        </p:grpSp>
        <p:grpSp>
          <p:nvGrpSpPr>
            <p:cNvPr id="45090" name="Group 17"/>
            <p:cNvGrpSpPr>
              <a:grpSpLocks/>
            </p:cNvGrpSpPr>
            <p:nvPr/>
          </p:nvGrpSpPr>
          <p:grpSpPr bwMode="auto">
            <a:xfrm>
              <a:off x="3524" y="1920"/>
              <a:ext cx="1084" cy="576"/>
              <a:chOff x="3524" y="3024"/>
              <a:chExt cx="1084" cy="576"/>
            </a:xfrm>
          </p:grpSpPr>
          <p:sp>
            <p:nvSpPr>
              <p:cNvPr id="2381842" name="AutoShape 18"/>
              <p:cNvSpPr>
                <a:spLocks noChangeArrowheads="1"/>
              </p:cNvSpPr>
              <p:nvPr/>
            </p:nvSpPr>
            <p:spPr bwMode="auto">
              <a:xfrm>
                <a:off x="3552" y="3024"/>
                <a:ext cx="1056" cy="57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20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FlashOn</a:t>
                </a:r>
              </a:p>
            </p:txBody>
          </p:sp>
          <p:sp>
            <p:nvSpPr>
              <p:cNvPr id="45092" name="Line 19"/>
              <p:cNvSpPr>
                <a:spLocks noChangeShapeType="1"/>
              </p:cNvSpPr>
              <p:nvPr/>
            </p:nvSpPr>
            <p:spPr bwMode="auto">
              <a:xfrm>
                <a:off x="3552" y="3264"/>
                <a:ext cx="105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381844" name="Text Box 20"/>
              <p:cNvSpPr txBox="1">
                <a:spLocks noChangeArrowheads="1"/>
              </p:cNvSpPr>
              <p:nvPr/>
            </p:nvSpPr>
            <p:spPr bwMode="auto">
              <a:xfrm>
                <a:off x="3524" y="3292"/>
                <a:ext cx="10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entry/lamp.on()</a:t>
                </a:r>
              </a:p>
            </p:txBody>
          </p:sp>
        </p:grpSp>
      </p:grpSp>
      <p:grpSp>
        <p:nvGrpSpPr>
          <p:cNvPr id="2381845" name="Group 21"/>
          <p:cNvGrpSpPr>
            <a:grpSpLocks/>
          </p:cNvGrpSpPr>
          <p:nvPr/>
        </p:nvGrpSpPr>
        <p:grpSpPr bwMode="auto">
          <a:xfrm>
            <a:off x="1022350" y="1995488"/>
            <a:ext cx="2055813" cy="3657600"/>
            <a:chOff x="432" y="1488"/>
            <a:chExt cx="1295" cy="2304"/>
          </a:xfrm>
        </p:grpSpPr>
        <p:sp>
          <p:nvSpPr>
            <p:cNvPr id="45073" name="Line 22"/>
            <p:cNvSpPr>
              <a:spLocks noChangeShapeType="1"/>
            </p:cNvSpPr>
            <p:nvPr/>
          </p:nvSpPr>
          <p:spPr bwMode="auto">
            <a:xfrm flipV="1">
              <a:off x="861" y="2064"/>
              <a:ext cx="0" cy="1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81847" name="Text Box 23"/>
            <p:cNvSpPr txBox="1">
              <a:spLocks noChangeArrowheads="1"/>
            </p:cNvSpPr>
            <p:nvPr/>
          </p:nvSpPr>
          <p:spPr bwMode="auto">
            <a:xfrm>
              <a:off x="432" y="2208"/>
              <a:ext cx="3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off/</a:t>
              </a:r>
            </a:p>
          </p:txBody>
        </p:sp>
        <p:grpSp>
          <p:nvGrpSpPr>
            <p:cNvPr id="45075" name="Group 24"/>
            <p:cNvGrpSpPr>
              <a:grpSpLocks/>
            </p:cNvGrpSpPr>
            <p:nvPr/>
          </p:nvGrpSpPr>
          <p:grpSpPr bwMode="auto">
            <a:xfrm>
              <a:off x="576" y="1488"/>
              <a:ext cx="1149" cy="576"/>
              <a:chOff x="1036" y="2064"/>
              <a:chExt cx="1056" cy="576"/>
            </a:xfrm>
          </p:grpSpPr>
          <p:sp>
            <p:nvSpPr>
              <p:cNvPr id="2381849" name="AutoShape 25"/>
              <p:cNvSpPr>
                <a:spLocks noChangeArrowheads="1"/>
              </p:cNvSpPr>
              <p:nvPr/>
            </p:nvSpPr>
            <p:spPr bwMode="auto">
              <a:xfrm>
                <a:off x="1036" y="2064"/>
                <a:ext cx="1056" cy="576"/>
              </a:xfrm>
              <a:prstGeom prst="roundRect">
                <a:avLst>
                  <a:gd name="adj" fmla="val 16667"/>
                </a:avLst>
              </a:prstGeom>
              <a:solidFill>
                <a:srgbClr val="FFCC6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20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LampOff</a:t>
                </a:r>
              </a:p>
            </p:txBody>
          </p:sp>
          <p:sp>
            <p:nvSpPr>
              <p:cNvPr id="45083" name="Line 26"/>
              <p:cNvSpPr>
                <a:spLocks noChangeShapeType="1"/>
              </p:cNvSpPr>
              <p:nvPr/>
            </p:nvSpPr>
            <p:spPr bwMode="auto">
              <a:xfrm>
                <a:off x="1036" y="2304"/>
                <a:ext cx="105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381851" name="Text Box 27"/>
              <p:cNvSpPr txBox="1">
                <a:spLocks noChangeArrowheads="1"/>
              </p:cNvSpPr>
              <p:nvPr/>
            </p:nvSpPr>
            <p:spPr bwMode="auto">
              <a:xfrm>
                <a:off x="1072" y="2332"/>
                <a:ext cx="9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66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entry/lamp.off()</a:t>
                </a:r>
              </a:p>
            </p:txBody>
          </p:sp>
        </p:grpSp>
        <p:grpSp>
          <p:nvGrpSpPr>
            <p:cNvPr id="45076" name="Group 28"/>
            <p:cNvGrpSpPr>
              <a:grpSpLocks/>
            </p:cNvGrpSpPr>
            <p:nvPr/>
          </p:nvGrpSpPr>
          <p:grpSpPr bwMode="auto">
            <a:xfrm>
              <a:off x="576" y="3216"/>
              <a:ext cx="1149" cy="576"/>
              <a:chOff x="1036" y="2064"/>
              <a:chExt cx="1056" cy="576"/>
            </a:xfrm>
          </p:grpSpPr>
          <p:sp>
            <p:nvSpPr>
              <p:cNvPr id="2381853" name="AutoShape 29"/>
              <p:cNvSpPr>
                <a:spLocks noChangeArrowheads="1"/>
              </p:cNvSpPr>
              <p:nvPr/>
            </p:nvSpPr>
            <p:spPr bwMode="auto">
              <a:xfrm>
                <a:off x="1036" y="2064"/>
                <a:ext cx="1056" cy="576"/>
              </a:xfrm>
              <a:prstGeom prst="roundRect">
                <a:avLst>
                  <a:gd name="adj" fmla="val 16667"/>
                </a:avLst>
              </a:prstGeom>
              <a:solidFill>
                <a:srgbClr val="FFCC6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20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LampOn</a:t>
                </a:r>
              </a:p>
            </p:txBody>
          </p:sp>
          <p:sp>
            <p:nvSpPr>
              <p:cNvPr id="45080" name="Line 30"/>
              <p:cNvSpPr>
                <a:spLocks noChangeShapeType="1"/>
              </p:cNvSpPr>
              <p:nvPr/>
            </p:nvSpPr>
            <p:spPr bwMode="auto">
              <a:xfrm>
                <a:off x="1036" y="2304"/>
                <a:ext cx="105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381855" name="Text Box 31"/>
              <p:cNvSpPr txBox="1">
                <a:spLocks noChangeArrowheads="1"/>
              </p:cNvSpPr>
              <p:nvPr/>
            </p:nvSpPr>
            <p:spPr bwMode="auto">
              <a:xfrm>
                <a:off x="1072" y="2332"/>
                <a:ext cx="9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66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entry/lamp.on()</a:t>
                </a:r>
              </a:p>
            </p:txBody>
          </p:sp>
        </p:grpSp>
        <p:sp>
          <p:nvSpPr>
            <p:cNvPr id="45077" name="Line 32"/>
            <p:cNvSpPr>
              <a:spLocks noChangeShapeType="1"/>
            </p:cNvSpPr>
            <p:nvPr/>
          </p:nvSpPr>
          <p:spPr bwMode="auto">
            <a:xfrm>
              <a:off x="1344" y="2064"/>
              <a:ext cx="0" cy="1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81857" name="Text Box 33"/>
            <p:cNvSpPr txBox="1">
              <a:spLocks noChangeArrowheads="1"/>
            </p:cNvSpPr>
            <p:nvPr/>
          </p:nvSpPr>
          <p:spPr bwMode="auto">
            <a:xfrm>
              <a:off x="1344" y="2832"/>
              <a:ext cx="3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on/</a:t>
              </a:r>
            </a:p>
          </p:txBody>
        </p:sp>
      </p:grpSp>
      <p:grpSp>
        <p:nvGrpSpPr>
          <p:cNvPr id="2381858" name="Group 34"/>
          <p:cNvGrpSpPr>
            <a:grpSpLocks/>
          </p:cNvGrpSpPr>
          <p:nvPr/>
        </p:nvGrpSpPr>
        <p:grpSpPr bwMode="auto">
          <a:xfrm>
            <a:off x="3079750" y="3443288"/>
            <a:ext cx="2895600" cy="1828800"/>
            <a:chOff x="1728" y="2400"/>
            <a:chExt cx="1824" cy="1152"/>
          </a:xfrm>
        </p:grpSpPr>
        <p:grpSp>
          <p:nvGrpSpPr>
            <p:cNvPr id="45067" name="Group 35"/>
            <p:cNvGrpSpPr>
              <a:grpSpLocks/>
            </p:cNvGrpSpPr>
            <p:nvPr/>
          </p:nvGrpSpPr>
          <p:grpSpPr bwMode="auto">
            <a:xfrm>
              <a:off x="1728" y="3120"/>
              <a:ext cx="1824" cy="432"/>
              <a:chOff x="1728" y="3120"/>
              <a:chExt cx="1824" cy="432"/>
            </a:xfrm>
          </p:grpSpPr>
          <p:sp>
            <p:nvSpPr>
              <p:cNvPr id="45071" name="Line 36"/>
              <p:cNvSpPr>
                <a:spLocks noChangeShapeType="1"/>
              </p:cNvSpPr>
              <p:nvPr/>
            </p:nvSpPr>
            <p:spPr bwMode="auto">
              <a:xfrm flipH="1">
                <a:off x="1728" y="3312"/>
                <a:ext cx="1824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381861" name="Text Box 37"/>
              <p:cNvSpPr txBox="1">
                <a:spLocks noChangeArrowheads="1"/>
              </p:cNvSpPr>
              <p:nvPr/>
            </p:nvSpPr>
            <p:spPr bwMode="auto">
              <a:xfrm>
                <a:off x="2208" y="3120"/>
                <a:ext cx="38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on/</a:t>
                </a:r>
              </a:p>
            </p:txBody>
          </p:sp>
        </p:grpSp>
        <p:grpSp>
          <p:nvGrpSpPr>
            <p:cNvPr id="45068" name="Group 38"/>
            <p:cNvGrpSpPr>
              <a:grpSpLocks/>
            </p:cNvGrpSpPr>
            <p:nvPr/>
          </p:nvGrpSpPr>
          <p:grpSpPr bwMode="auto">
            <a:xfrm>
              <a:off x="1728" y="2400"/>
              <a:ext cx="1824" cy="960"/>
              <a:chOff x="1728" y="2400"/>
              <a:chExt cx="1824" cy="960"/>
            </a:xfrm>
          </p:grpSpPr>
          <p:sp>
            <p:nvSpPr>
              <p:cNvPr id="45069" name="Line 39"/>
              <p:cNvSpPr>
                <a:spLocks noChangeShapeType="1"/>
              </p:cNvSpPr>
              <p:nvPr/>
            </p:nvSpPr>
            <p:spPr bwMode="auto">
              <a:xfrm flipH="1">
                <a:off x="1728" y="2400"/>
                <a:ext cx="1824" cy="96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381864" name="Text Box 40"/>
              <p:cNvSpPr txBox="1">
                <a:spLocks noChangeArrowheads="1"/>
              </p:cNvSpPr>
              <p:nvPr/>
            </p:nvSpPr>
            <p:spPr bwMode="auto">
              <a:xfrm>
                <a:off x="1872" y="2880"/>
                <a:ext cx="38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on/</a:t>
                </a:r>
              </a:p>
            </p:txBody>
          </p:sp>
        </p:grpSp>
      </p:grpSp>
      <p:sp>
        <p:nvSpPr>
          <p:cNvPr id="45066" name="Text Box 41"/>
          <p:cNvSpPr txBox="1">
            <a:spLocks noChangeArrowheads="1"/>
          </p:cNvSpPr>
          <p:nvPr/>
        </p:nvSpPr>
        <p:spPr bwMode="auto">
          <a:xfrm>
            <a:off x="-85725" y="46038"/>
            <a:ext cx="730408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Introduction   </a:t>
            </a:r>
            <a:r>
              <a:rPr lang="en-CA" altLang="en-US" sz="1200">
                <a:solidFill>
                  <a:schemeClr val="tx1"/>
                </a:solidFill>
              </a:rPr>
              <a:t>   </a:t>
            </a:r>
            <a:r>
              <a:rPr lang="en-CA" altLang="en-US" sz="1200">
                <a:solidFill>
                  <a:srgbClr val="969696"/>
                </a:solidFill>
              </a:rPr>
              <a:t>Class Diagram      Activity Diagram      Sequence Diagram      </a:t>
            </a:r>
            <a:r>
              <a:rPr lang="en-CA" altLang="en-US" sz="1200" u="sng">
                <a:solidFill>
                  <a:schemeClr val="tx1"/>
                </a:solidFill>
              </a:rPr>
              <a:t>State Machine Diagram</a:t>
            </a:r>
            <a:r>
              <a:rPr lang="en-CA" altLang="en-US" sz="1200">
                <a:solidFill>
                  <a:srgbClr val="969696"/>
                </a:solidFill>
              </a:rPr>
              <a:t>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8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81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81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81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81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8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38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1828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0DB2631-AE3F-4238-8A33-560A38892281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CA" altLang="en-US" sz="1200" smtClean="0"/>
          </a:p>
        </p:txBody>
      </p:sp>
      <p:sp>
        <p:nvSpPr>
          <p:cNvPr id="2383874" name="AutoShape 2"/>
          <p:cNvSpPr>
            <a:spLocks noChangeArrowheads="1"/>
          </p:cNvSpPr>
          <p:nvPr/>
        </p:nvSpPr>
        <p:spPr bwMode="auto">
          <a:xfrm>
            <a:off x="4699000" y="2239963"/>
            <a:ext cx="3505200" cy="36576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/>
          <a:lstStyle/>
          <a:p>
            <a:pPr algn="ctr">
              <a:spcBef>
                <a:spcPct val="0"/>
              </a:spcBef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LampFlashing</a:t>
            </a:r>
          </a:p>
        </p:txBody>
      </p:sp>
      <p:grpSp>
        <p:nvGrpSpPr>
          <p:cNvPr id="46084" name="Group 3"/>
          <p:cNvGrpSpPr>
            <a:grpSpLocks/>
          </p:cNvGrpSpPr>
          <p:nvPr/>
        </p:nvGrpSpPr>
        <p:grpSpPr bwMode="auto">
          <a:xfrm>
            <a:off x="5081588" y="2925763"/>
            <a:ext cx="2740025" cy="2667000"/>
            <a:chOff x="3121" y="1920"/>
            <a:chExt cx="1726" cy="1680"/>
          </a:xfrm>
        </p:grpSpPr>
        <p:sp>
          <p:nvSpPr>
            <p:cNvPr id="46111" name="Line 4"/>
            <p:cNvSpPr>
              <a:spLocks noChangeShapeType="1"/>
            </p:cNvSpPr>
            <p:nvPr/>
          </p:nvSpPr>
          <p:spPr bwMode="auto">
            <a:xfrm>
              <a:off x="3744" y="2496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83877" name="Text Box 5"/>
            <p:cNvSpPr txBox="1">
              <a:spLocks noChangeArrowheads="1"/>
            </p:cNvSpPr>
            <p:nvPr/>
          </p:nvSpPr>
          <p:spPr bwMode="auto">
            <a:xfrm>
              <a:off x="3121" y="2736"/>
              <a:ext cx="5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1sec/</a:t>
              </a:r>
            </a:p>
          </p:txBody>
        </p:sp>
        <p:sp>
          <p:nvSpPr>
            <p:cNvPr id="46113" name="Line 6"/>
            <p:cNvSpPr>
              <a:spLocks noChangeShapeType="1"/>
            </p:cNvSpPr>
            <p:nvPr/>
          </p:nvSpPr>
          <p:spPr bwMode="auto">
            <a:xfrm flipV="1">
              <a:off x="4224" y="2496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83879" name="Text Box 7"/>
            <p:cNvSpPr txBox="1">
              <a:spLocks noChangeArrowheads="1"/>
            </p:cNvSpPr>
            <p:nvPr/>
          </p:nvSpPr>
          <p:spPr bwMode="auto">
            <a:xfrm>
              <a:off x="4272" y="2544"/>
              <a:ext cx="5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1sec/</a:t>
              </a:r>
            </a:p>
          </p:txBody>
        </p:sp>
        <p:grpSp>
          <p:nvGrpSpPr>
            <p:cNvPr id="46115" name="Group 8"/>
            <p:cNvGrpSpPr>
              <a:grpSpLocks/>
            </p:cNvGrpSpPr>
            <p:nvPr/>
          </p:nvGrpSpPr>
          <p:grpSpPr bwMode="auto">
            <a:xfrm>
              <a:off x="3524" y="3024"/>
              <a:ext cx="1084" cy="576"/>
              <a:chOff x="3524" y="3024"/>
              <a:chExt cx="1084" cy="576"/>
            </a:xfrm>
          </p:grpSpPr>
          <p:sp>
            <p:nvSpPr>
              <p:cNvPr id="2383881" name="AutoShape 9"/>
              <p:cNvSpPr>
                <a:spLocks noChangeArrowheads="1"/>
              </p:cNvSpPr>
              <p:nvPr/>
            </p:nvSpPr>
            <p:spPr bwMode="auto">
              <a:xfrm>
                <a:off x="3552" y="3024"/>
                <a:ext cx="1056" cy="57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20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FlashOff</a:t>
                </a:r>
              </a:p>
            </p:txBody>
          </p:sp>
          <p:sp>
            <p:nvSpPr>
              <p:cNvPr id="46121" name="Line 10"/>
              <p:cNvSpPr>
                <a:spLocks noChangeShapeType="1"/>
              </p:cNvSpPr>
              <p:nvPr/>
            </p:nvSpPr>
            <p:spPr bwMode="auto">
              <a:xfrm>
                <a:off x="3552" y="3264"/>
                <a:ext cx="105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383883" name="Text Box 11"/>
              <p:cNvSpPr txBox="1">
                <a:spLocks noChangeArrowheads="1"/>
              </p:cNvSpPr>
              <p:nvPr/>
            </p:nvSpPr>
            <p:spPr bwMode="auto">
              <a:xfrm>
                <a:off x="3524" y="3292"/>
                <a:ext cx="10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entry/lamp.off()</a:t>
                </a:r>
              </a:p>
            </p:txBody>
          </p:sp>
        </p:grpSp>
        <p:grpSp>
          <p:nvGrpSpPr>
            <p:cNvPr id="46116" name="Group 12"/>
            <p:cNvGrpSpPr>
              <a:grpSpLocks/>
            </p:cNvGrpSpPr>
            <p:nvPr/>
          </p:nvGrpSpPr>
          <p:grpSpPr bwMode="auto">
            <a:xfrm>
              <a:off x="3524" y="1920"/>
              <a:ext cx="1084" cy="576"/>
              <a:chOff x="3524" y="3024"/>
              <a:chExt cx="1084" cy="576"/>
            </a:xfrm>
          </p:grpSpPr>
          <p:sp>
            <p:nvSpPr>
              <p:cNvPr id="2383885" name="AutoShape 13"/>
              <p:cNvSpPr>
                <a:spLocks noChangeArrowheads="1"/>
              </p:cNvSpPr>
              <p:nvPr/>
            </p:nvSpPr>
            <p:spPr bwMode="auto">
              <a:xfrm>
                <a:off x="3552" y="3024"/>
                <a:ext cx="1056" cy="57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20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FlashOn</a:t>
                </a:r>
              </a:p>
            </p:txBody>
          </p:sp>
          <p:sp>
            <p:nvSpPr>
              <p:cNvPr id="46118" name="Line 14"/>
              <p:cNvSpPr>
                <a:spLocks noChangeShapeType="1"/>
              </p:cNvSpPr>
              <p:nvPr/>
            </p:nvSpPr>
            <p:spPr bwMode="auto">
              <a:xfrm>
                <a:off x="3552" y="3264"/>
                <a:ext cx="105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383887" name="Text Box 15"/>
              <p:cNvSpPr txBox="1">
                <a:spLocks noChangeArrowheads="1"/>
              </p:cNvSpPr>
              <p:nvPr/>
            </p:nvSpPr>
            <p:spPr bwMode="auto">
              <a:xfrm>
                <a:off x="3524" y="3292"/>
                <a:ext cx="10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entry/lamp.on()</a:t>
                </a:r>
              </a:p>
            </p:txBody>
          </p:sp>
        </p:grpSp>
      </p:grpSp>
      <p:grpSp>
        <p:nvGrpSpPr>
          <p:cNvPr id="46085" name="Group 16"/>
          <p:cNvGrpSpPr>
            <a:grpSpLocks/>
          </p:cNvGrpSpPr>
          <p:nvPr/>
        </p:nvGrpSpPr>
        <p:grpSpPr bwMode="auto">
          <a:xfrm>
            <a:off x="812800" y="2239963"/>
            <a:ext cx="2055813" cy="3657600"/>
            <a:chOff x="432" y="1488"/>
            <a:chExt cx="1295" cy="2304"/>
          </a:xfrm>
        </p:grpSpPr>
        <p:sp>
          <p:nvSpPr>
            <p:cNvPr id="46099" name="Line 17"/>
            <p:cNvSpPr>
              <a:spLocks noChangeShapeType="1"/>
            </p:cNvSpPr>
            <p:nvPr/>
          </p:nvSpPr>
          <p:spPr bwMode="auto">
            <a:xfrm flipV="1">
              <a:off x="861" y="2064"/>
              <a:ext cx="0" cy="1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83890" name="Text Box 18"/>
            <p:cNvSpPr txBox="1">
              <a:spLocks noChangeArrowheads="1"/>
            </p:cNvSpPr>
            <p:nvPr/>
          </p:nvSpPr>
          <p:spPr bwMode="auto">
            <a:xfrm>
              <a:off x="432" y="2208"/>
              <a:ext cx="3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off/</a:t>
              </a:r>
            </a:p>
          </p:txBody>
        </p:sp>
        <p:grpSp>
          <p:nvGrpSpPr>
            <p:cNvPr id="46101" name="Group 19"/>
            <p:cNvGrpSpPr>
              <a:grpSpLocks/>
            </p:cNvGrpSpPr>
            <p:nvPr/>
          </p:nvGrpSpPr>
          <p:grpSpPr bwMode="auto">
            <a:xfrm>
              <a:off x="576" y="1488"/>
              <a:ext cx="1149" cy="576"/>
              <a:chOff x="1036" y="2064"/>
              <a:chExt cx="1056" cy="576"/>
            </a:xfrm>
          </p:grpSpPr>
          <p:sp>
            <p:nvSpPr>
              <p:cNvPr id="2383892" name="AutoShape 20"/>
              <p:cNvSpPr>
                <a:spLocks noChangeArrowheads="1"/>
              </p:cNvSpPr>
              <p:nvPr/>
            </p:nvSpPr>
            <p:spPr bwMode="auto">
              <a:xfrm>
                <a:off x="1036" y="2064"/>
                <a:ext cx="1056" cy="576"/>
              </a:xfrm>
              <a:prstGeom prst="roundRect">
                <a:avLst>
                  <a:gd name="adj" fmla="val 16667"/>
                </a:avLst>
              </a:prstGeom>
              <a:solidFill>
                <a:srgbClr val="FFCC6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20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LampOff</a:t>
                </a:r>
              </a:p>
            </p:txBody>
          </p:sp>
          <p:sp>
            <p:nvSpPr>
              <p:cNvPr id="46109" name="Line 21"/>
              <p:cNvSpPr>
                <a:spLocks noChangeShapeType="1"/>
              </p:cNvSpPr>
              <p:nvPr/>
            </p:nvSpPr>
            <p:spPr bwMode="auto">
              <a:xfrm>
                <a:off x="1036" y="2304"/>
                <a:ext cx="105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383894" name="Text Box 22"/>
              <p:cNvSpPr txBox="1">
                <a:spLocks noChangeArrowheads="1"/>
              </p:cNvSpPr>
              <p:nvPr/>
            </p:nvSpPr>
            <p:spPr bwMode="auto">
              <a:xfrm>
                <a:off x="1072" y="2332"/>
                <a:ext cx="9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66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entry/lamp.off()</a:t>
                </a:r>
              </a:p>
            </p:txBody>
          </p:sp>
        </p:grpSp>
        <p:grpSp>
          <p:nvGrpSpPr>
            <p:cNvPr id="46102" name="Group 23"/>
            <p:cNvGrpSpPr>
              <a:grpSpLocks/>
            </p:cNvGrpSpPr>
            <p:nvPr/>
          </p:nvGrpSpPr>
          <p:grpSpPr bwMode="auto">
            <a:xfrm>
              <a:off x="576" y="3216"/>
              <a:ext cx="1149" cy="576"/>
              <a:chOff x="1036" y="2064"/>
              <a:chExt cx="1056" cy="576"/>
            </a:xfrm>
          </p:grpSpPr>
          <p:sp>
            <p:nvSpPr>
              <p:cNvPr id="2383896" name="AutoShape 24"/>
              <p:cNvSpPr>
                <a:spLocks noChangeArrowheads="1"/>
              </p:cNvSpPr>
              <p:nvPr/>
            </p:nvSpPr>
            <p:spPr bwMode="auto">
              <a:xfrm>
                <a:off x="1036" y="2064"/>
                <a:ext cx="1056" cy="576"/>
              </a:xfrm>
              <a:prstGeom prst="roundRect">
                <a:avLst>
                  <a:gd name="adj" fmla="val 16667"/>
                </a:avLst>
              </a:prstGeom>
              <a:solidFill>
                <a:srgbClr val="FFCC6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20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LampOn</a:t>
                </a:r>
              </a:p>
            </p:txBody>
          </p:sp>
          <p:sp>
            <p:nvSpPr>
              <p:cNvPr id="46106" name="Line 25"/>
              <p:cNvSpPr>
                <a:spLocks noChangeShapeType="1"/>
              </p:cNvSpPr>
              <p:nvPr/>
            </p:nvSpPr>
            <p:spPr bwMode="auto">
              <a:xfrm>
                <a:off x="1036" y="2304"/>
                <a:ext cx="105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383898" name="Text Box 26"/>
              <p:cNvSpPr txBox="1">
                <a:spLocks noChangeArrowheads="1"/>
              </p:cNvSpPr>
              <p:nvPr/>
            </p:nvSpPr>
            <p:spPr bwMode="auto">
              <a:xfrm>
                <a:off x="1072" y="2332"/>
                <a:ext cx="9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66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entry/lamp.on()</a:t>
                </a:r>
              </a:p>
            </p:txBody>
          </p:sp>
        </p:grpSp>
        <p:sp>
          <p:nvSpPr>
            <p:cNvPr id="46103" name="Line 27"/>
            <p:cNvSpPr>
              <a:spLocks noChangeShapeType="1"/>
            </p:cNvSpPr>
            <p:nvPr/>
          </p:nvSpPr>
          <p:spPr bwMode="auto">
            <a:xfrm>
              <a:off x="1344" y="2064"/>
              <a:ext cx="0" cy="1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83900" name="Text Box 28"/>
            <p:cNvSpPr txBox="1">
              <a:spLocks noChangeArrowheads="1"/>
            </p:cNvSpPr>
            <p:nvPr/>
          </p:nvSpPr>
          <p:spPr bwMode="auto">
            <a:xfrm>
              <a:off x="1344" y="2832"/>
              <a:ext cx="3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on/</a:t>
              </a:r>
            </a:p>
          </p:txBody>
        </p:sp>
      </p:grpSp>
      <p:grpSp>
        <p:nvGrpSpPr>
          <p:cNvPr id="2383901" name="Group 29"/>
          <p:cNvGrpSpPr>
            <a:grpSpLocks/>
          </p:cNvGrpSpPr>
          <p:nvPr/>
        </p:nvGrpSpPr>
        <p:grpSpPr bwMode="auto">
          <a:xfrm>
            <a:off x="5080000" y="3230563"/>
            <a:ext cx="685800" cy="304800"/>
            <a:chOff x="1440" y="3264"/>
            <a:chExt cx="432" cy="192"/>
          </a:xfrm>
        </p:grpSpPr>
        <p:sp>
          <p:nvSpPr>
            <p:cNvPr id="46097" name="Line 30"/>
            <p:cNvSpPr>
              <a:spLocks noChangeShapeType="1"/>
            </p:cNvSpPr>
            <p:nvPr/>
          </p:nvSpPr>
          <p:spPr bwMode="auto">
            <a:xfrm>
              <a:off x="1536" y="3360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46098" name="Oval 31"/>
            <p:cNvSpPr>
              <a:spLocks noChangeArrowheads="1"/>
            </p:cNvSpPr>
            <p:nvPr/>
          </p:nvSpPr>
          <p:spPr bwMode="auto">
            <a:xfrm>
              <a:off x="1440" y="3264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fr-CA" alt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46087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Group Transitions</a:t>
            </a:r>
          </a:p>
        </p:txBody>
      </p:sp>
      <p:grpSp>
        <p:nvGrpSpPr>
          <p:cNvPr id="2383905" name="Group 33"/>
          <p:cNvGrpSpPr>
            <a:grpSpLocks/>
          </p:cNvGrpSpPr>
          <p:nvPr/>
        </p:nvGrpSpPr>
        <p:grpSpPr bwMode="auto">
          <a:xfrm>
            <a:off x="2870200" y="2544763"/>
            <a:ext cx="1828800" cy="457200"/>
            <a:chOff x="1728" y="1680"/>
            <a:chExt cx="1152" cy="288"/>
          </a:xfrm>
        </p:grpSpPr>
        <p:sp>
          <p:nvSpPr>
            <p:cNvPr id="46095" name="Line 34"/>
            <p:cNvSpPr>
              <a:spLocks noChangeShapeType="1"/>
            </p:cNvSpPr>
            <p:nvPr/>
          </p:nvSpPr>
          <p:spPr bwMode="auto">
            <a:xfrm>
              <a:off x="1728" y="1968"/>
              <a:ext cx="115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83907" name="Text Box 35"/>
            <p:cNvSpPr txBox="1">
              <a:spLocks noChangeArrowheads="1"/>
            </p:cNvSpPr>
            <p:nvPr/>
          </p:nvSpPr>
          <p:spPr bwMode="auto">
            <a:xfrm>
              <a:off x="1920" y="1680"/>
              <a:ext cx="5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flash/</a:t>
              </a:r>
            </a:p>
          </p:txBody>
        </p:sp>
      </p:grpSp>
      <p:grpSp>
        <p:nvGrpSpPr>
          <p:cNvPr id="2383908" name="Group 36"/>
          <p:cNvGrpSpPr>
            <a:grpSpLocks/>
          </p:cNvGrpSpPr>
          <p:nvPr/>
        </p:nvGrpSpPr>
        <p:grpSpPr bwMode="auto">
          <a:xfrm>
            <a:off x="2870200" y="4830763"/>
            <a:ext cx="1828800" cy="457200"/>
            <a:chOff x="1728" y="3120"/>
            <a:chExt cx="1152" cy="288"/>
          </a:xfrm>
        </p:grpSpPr>
        <p:sp>
          <p:nvSpPr>
            <p:cNvPr id="46093" name="Line 37"/>
            <p:cNvSpPr>
              <a:spLocks noChangeShapeType="1"/>
            </p:cNvSpPr>
            <p:nvPr/>
          </p:nvSpPr>
          <p:spPr bwMode="auto">
            <a:xfrm flipH="1">
              <a:off x="1728" y="3408"/>
              <a:ext cx="115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83910" name="Text Box 38"/>
            <p:cNvSpPr txBox="1">
              <a:spLocks noChangeArrowheads="1"/>
            </p:cNvSpPr>
            <p:nvPr/>
          </p:nvSpPr>
          <p:spPr bwMode="auto">
            <a:xfrm>
              <a:off x="2208" y="3120"/>
              <a:ext cx="3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on/</a:t>
              </a:r>
            </a:p>
          </p:txBody>
        </p:sp>
      </p:grpSp>
      <p:sp>
        <p:nvSpPr>
          <p:cNvPr id="2383911" name="AutoShape 39"/>
          <p:cNvSpPr>
            <a:spLocks noChangeArrowheads="1"/>
          </p:cNvSpPr>
          <p:nvPr/>
        </p:nvSpPr>
        <p:spPr bwMode="auto">
          <a:xfrm>
            <a:off x="2717800" y="1020763"/>
            <a:ext cx="2895600" cy="762000"/>
          </a:xfrm>
          <a:prstGeom prst="wedgeRoundRectCallout">
            <a:avLst>
              <a:gd name="adj1" fmla="val 33991"/>
              <a:gd name="adj2" fmla="val 239167"/>
              <a:gd name="adj3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Default transition to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Initial pseudostate</a:t>
            </a:r>
          </a:p>
        </p:txBody>
      </p:sp>
      <p:sp>
        <p:nvSpPr>
          <p:cNvPr id="2383912" name="AutoShape 40"/>
          <p:cNvSpPr>
            <a:spLocks noChangeArrowheads="1"/>
          </p:cNvSpPr>
          <p:nvPr/>
        </p:nvSpPr>
        <p:spPr bwMode="auto">
          <a:xfrm>
            <a:off x="2946400" y="5821363"/>
            <a:ext cx="2438400" cy="533400"/>
          </a:xfrm>
          <a:prstGeom prst="wedgeRoundRectCallout">
            <a:avLst>
              <a:gd name="adj1" fmla="val -19597"/>
              <a:gd name="adj2" fmla="val -167264"/>
              <a:gd name="adj3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Group transition</a:t>
            </a:r>
          </a:p>
        </p:txBody>
      </p:sp>
      <p:sp>
        <p:nvSpPr>
          <p:cNvPr id="46092" name="Text Box 41"/>
          <p:cNvSpPr txBox="1">
            <a:spLocks noChangeArrowheads="1"/>
          </p:cNvSpPr>
          <p:nvPr/>
        </p:nvSpPr>
        <p:spPr bwMode="auto">
          <a:xfrm>
            <a:off x="-85725" y="46038"/>
            <a:ext cx="730408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Introduction   </a:t>
            </a:r>
            <a:r>
              <a:rPr lang="en-CA" altLang="en-US" sz="1200">
                <a:solidFill>
                  <a:schemeClr val="tx1"/>
                </a:solidFill>
              </a:rPr>
              <a:t>   </a:t>
            </a:r>
            <a:r>
              <a:rPr lang="en-CA" altLang="en-US" sz="1200">
                <a:solidFill>
                  <a:srgbClr val="969696"/>
                </a:solidFill>
              </a:rPr>
              <a:t>Class Diagram      Activity Diagram      Sequence Diagram      </a:t>
            </a:r>
            <a:r>
              <a:rPr lang="en-CA" altLang="en-US" sz="1200" u="sng">
                <a:solidFill>
                  <a:schemeClr val="tx1"/>
                </a:solidFill>
              </a:rPr>
              <a:t>State Machine Diagram</a:t>
            </a:r>
            <a:r>
              <a:rPr lang="en-CA" altLang="en-US" sz="1200">
                <a:solidFill>
                  <a:srgbClr val="969696"/>
                </a:solidFill>
              </a:rPr>
              <a:t>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8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3839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8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83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83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23839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8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3911" grpId="0" animBg="1" autoUpdateAnimBg="0"/>
      <p:bldP spid="2383912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89F4D75-99E0-4D62-9E25-936C1BC58902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CA" altLang="en-US" sz="1200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Completion Transition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Triggered by a completion event</a:t>
            </a:r>
          </a:p>
          <a:p>
            <a:pPr lvl="1" eaLnBrk="1" hangingPunct="1"/>
            <a:r>
              <a:rPr lang="en-CA" altLang="en-US" smtClean="0"/>
              <a:t>Automatically generated when an embedded state machine terminates</a:t>
            </a:r>
          </a:p>
        </p:txBody>
      </p:sp>
      <p:grpSp>
        <p:nvGrpSpPr>
          <p:cNvPr id="47109" name="Group 4"/>
          <p:cNvGrpSpPr>
            <a:grpSpLocks/>
          </p:cNvGrpSpPr>
          <p:nvPr/>
        </p:nvGrpSpPr>
        <p:grpSpPr bwMode="auto">
          <a:xfrm>
            <a:off x="1503363" y="2590800"/>
            <a:ext cx="5494337" cy="3352800"/>
            <a:chOff x="1531" y="1632"/>
            <a:chExt cx="3461" cy="2112"/>
          </a:xfrm>
        </p:grpSpPr>
        <p:grpSp>
          <p:nvGrpSpPr>
            <p:cNvPr id="47113" name="Group 5"/>
            <p:cNvGrpSpPr>
              <a:grpSpLocks/>
            </p:cNvGrpSpPr>
            <p:nvPr/>
          </p:nvGrpSpPr>
          <p:grpSpPr bwMode="auto">
            <a:xfrm>
              <a:off x="1531" y="1632"/>
              <a:ext cx="1541" cy="2112"/>
              <a:chOff x="1531" y="1632"/>
              <a:chExt cx="1541" cy="2112"/>
            </a:xfrm>
          </p:grpSpPr>
          <p:sp>
            <p:nvSpPr>
              <p:cNvPr id="2385926" name="AutoShape 6"/>
              <p:cNvSpPr>
                <a:spLocks noChangeArrowheads="1"/>
              </p:cNvSpPr>
              <p:nvPr/>
            </p:nvSpPr>
            <p:spPr bwMode="auto">
              <a:xfrm>
                <a:off x="1531" y="1632"/>
                <a:ext cx="1541" cy="2112"/>
              </a:xfrm>
              <a:prstGeom prst="roundRect">
                <a:avLst>
                  <a:gd name="adj" fmla="val 16667"/>
                </a:avLst>
              </a:prstGeom>
              <a:solidFill>
                <a:srgbClr val="FFCC6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Committing</a:t>
                </a:r>
              </a:p>
            </p:txBody>
          </p:sp>
          <p:sp>
            <p:nvSpPr>
              <p:cNvPr id="2385927" name="AutoShape 7"/>
              <p:cNvSpPr>
                <a:spLocks noChangeArrowheads="1"/>
              </p:cNvSpPr>
              <p:nvPr/>
            </p:nvSpPr>
            <p:spPr bwMode="auto">
              <a:xfrm>
                <a:off x="1920" y="2083"/>
                <a:ext cx="912" cy="365"/>
              </a:xfrm>
              <a:prstGeom prst="roundRect">
                <a:avLst>
                  <a:gd name="adj" fmla="val 25000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Phase1</a:t>
                </a:r>
              </a:p>
            </p:txBody>
          </p:sp>
          <p:sp>
            <p:nvSpPr>
              <p:cNvPr id="2385928" name="AutoShape 8"/>
              <p:cNvSpPr>
                <a:spLocks noChangeArrowheads="1"/>
              </p:cNvSpPr>
              <p:nvPr/>
            </p:nvSpPr>
            <p:spPr bwMode="auto">
              <a:xfrm>
                <a:off x="1920" y="2880"/>
                <a:ext cx="912" cy="384"/>
              </a:xfrm>
              <a:prstGeom prst="roundRect">
                <a:avLst>
                  <a:gd name="adj" fmla="val 25000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Phase2</a:t>
                </a:r>
              </a:p>
            </p:txBody>
          </p:sp>
          <p:grpSp>
            <p:nvGrpSpPr>
              <p:cNvPr id="47118" name="Group 9"/>
              <p:cNvGrpSpPr>
                <a:grpSpLocks/>
              </p:cNvGrpSpPr>
              <p:nvPr/>
            </p:nvGrpSpPr>
            <p:grpSpPr bwMode="auto">
              <a:xfrm>
                <a:off x="1632" y="2179"/>
                <a:ext cx="288" cy="96"/>
                <a:chOff x="1920" y="2496"/>
                <a:chExt cx="288" cy="96"/>
              </a:xfrm>
            </p:grpSpPr>
            <p:sp>
              <p:nvSpPr>
                <p:cNvPr id="47124" name="Oval 10"/>
                <p:cNvSpPr>
                  <a:spLocks noChangeArrowheads="1"/>
                </p:cNvSpPr>
                <p:nvPr/>
              </p:nvSpPr>
              <p:spPr bwMode="auto">
                <a:xfrm>
                  <a:off x="1920" y="2496"/>
                  <a:ext cx="96" cy="96"/>
                </a:xfrm>
                <a:prstGeom prst="ellipse">
                  <a:avLst/>
                </a:prstGeom>
                <a:solidFill>
                  <a:srgbClr val="0000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ts val="2600"/>
                    </a:lnSpc>
                    <a:spcBef>
                      <a:spcPts val="600"/>
                    </a:spcBef>
                    <a:buClr>
                      <a:srgbClr val="D62828"/>
                    </a:buClr>
                    <a:buSzPct val="130000"/>
                    <a:buChar char="•"/>
                    <a:defRPr sz="2400">
                      <a:solidFill>
                        <a:srgbClr val="002654"/>
                      </a:solidFill>
                      <a:latin typeface="Arial" charset="0"/>
                    </a:defRPr>
                  </a:lvl1pPr>
                  <a:lvl2pPr marL="742950" indent="-28575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2000">
                      <a:solidFill>
                        <a:srgbClr val="002654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>
                      <a:solidFill>
                        <a:srgbClr val="002654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1600">
                      <a:solidFill>
                        <a:srgbClr val="002654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spcBef>
                      <a:spcPct val="30000"/>
                    </a:spcBef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endParaRPr lang="fr-CA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125" name="Line 11"/>
                <p:cNvSpPr>
                  <a:spLocks noChangeShapeType="1"/>
                </p:cNvSpPr>
                <p:nvPr/>
              </p:nvSpPr>
              <p:spPr bwMode="auto">
                <a:xfrm>
                  <a:off x="2016" y="2544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sp>
            <p:nvSpPr>
              <p:cNvPr id="47119" name="Line 12"/>
              <p:cNvSpPr>
                <a:spLocks noChangeShapeType="1"/>
              </p:cNvSpPr>
              <p:nvPr/>
            </p:nvSpPr>
            <p:spPr bwMode="auto">
              <a:xfrm rot="5400000">
                <a:off x="2184" y="2664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grpSp>
            <p:nvGrpSpPr>
              <p:cNvPr id="47120" name="Group 13"/>
              <p:cNvGrpSpPr>
                <a:grpSpLocks/>
              </p:cNvGrpSpPr>
              <p:nvPr/>
            </p:nvGrpSpPr>
            <p:grpSpPr bwMode="auto">
              <a:xfrm>
                <a:off x="2304" y="3264"/>
                <a:ext cx="144" cy="384"/>
                <a:chOff x="2496" y="3216"/>
                <a:chExt cx="144" cy="384"/>
              </a:xfrm>
            </p:grpSpPr>
            <p:sp>
              <p:nvSpPr>
                <p:cNvPr id="47121" name="Oval 14"/>
                <p:cNvSpPr>
                  <a:spLocks noChangeArrowheads="1"/>
                </p:cNvSpPr>
                <p:nvPr/>
              </p:nvSpPr>
              <p:spPr bwMode="auto">
                <a:xfrm>
                  <a:off x="2496" y="3456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ts val="2600"/>
                    </a:lnSpc>
                    <a:spcBef>
                      <a:spcPts val="600"/>
                    </a:spcBef>
                    <a:buClr>
                      <a:srgbClr val="D62828"/>
                    </a:buClr>
                    <a:buSzPct val="130000"/>
                    <a:buChar char="•"/>
                    <a:defRPr sz="2400">
                      <a:solidFill>
                        <a:srgbClr val="002654"/>
                      </a:solidFill>
                      <a:latin typeface="Arial" charset="0"/>
                    </a:defRPr>
                  </a:lvl1pPr>
                  <a:lvl2pPr marL="742950" indent="-28575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2000">
                      <a:solidFill>
                        <a:srgbClr val="002654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>
                      <a:solidFill>
                        <a:srgbClr val="002654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1600">
                      <a:solidFill>
                        <a:srgbClr val="002654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spcBef>
                      <a:spcPct val="30000"/>
                    </a:spcBef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endParaRPr lang="fr-CA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122" name="Oval 15"/>
                <p:cNvSpPr>
                  <a:spLocks noChangeArrowheads="1"/>
                </p:cNvSpPr>
                <p:nvPr/>
              </p:nvSpPr>
              <p:spPr bwMode="auto">
                <a:xfrm>
                  <a:off x="2520" y="3480"/>
                  <a:ext cx="96" cy="96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ts val="2600"/>
                    </a:lnSpc>
                    <a:spcBef>
                      <a:spcPts val="600"/>
                    </a:spcBef>
                    <a:buClr>
                      <a:srgbClr val="D62828"/>
                    </a:buClr>
                    <a:buSzPct val="130000"/>
                    <a:buChar char="•"/>
                    <a:defRPr sz="2400">
                      <a:solidFill>
                        <a:srgbClr val="002654"/>
                      </a:solidFill>
                      <a:latin typeface="Arial" charset="0"/>
                    </a:defRPr>
                  </a:lvl1pPr>
                  <a:lvl2pPr marL="742950" indent="-28575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2000">
                      <a:solidFill>
                        <a:srgbClr val="002654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>
                      <a:solidFill>
                        <a:srgbClr val="002654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1600">
                      <a:solidFill>
                        <a:srgbClr val="002654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spcBef>
                      <a:spcPct val="30000"/>
                    </a:spcBef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endParaRPr lang="fr-CA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123" name="Line 16"/>
                <p:cNvSpPr>
                  <a:spLocks noChangeShapeType="1"/>
                </p:cNvSpPr>
                <p:nvPr/>
              </p:nvSpPr>
              <p:spPr bwMode="auto">
                <a:xfrm rot="5400000">
                  <a:off x="2448" y="3336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</p:grpSp>
        <p:sp>
          <p:nvSpPr>
            <p:cNvPr id="2385937" name="AutoShape 17"/>
            <p:cNvSpPr>
              <a:spLocks noChangeArrowheads="1"/>
            </p:cNvSpPr>
            <p:nvPr/>
          </p:nvSpPr>
          <p:spPr bwMode="auto">
            <a:xfrm>
              <a:off x="3696" y="2592"/>
              <a:ext cx="1296" cy="528"/>
            </a:xfrm>
            <a:prstGeom prst="roundRect">
              <a:avLst>
                <a:gd name="adj" fmla="val 16667"/>
              </a:avLst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CommitDone</a:t>
              </a:r>
            </a:p>
          </p:txBody>
        </p:sp>
      </p:grpSp>
      <p:sp>
        <p:nvSpPr>
          <p:cNvPr id="2385938" name="Line 18"/>
          <p:cNvSpPr>
            <a:spLocks noChangeShapeType="1"/>
          </p:cNvSpPr>
          <p:nvPr/>
        </p:nvSpPr>
        <p:spPr bwMode="auto">
          <a:xfrm rot="-5400000">
            <a:off x="4437063" y="4000500"/>
            <a:ext cx="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385939" name="AutoShape 19"/>
          <p:cNvSpPr>
            <a:spLocks noChangeArrowheads="1"/>
          </p:cNvSpPr>
          <p:nvPr/>
        </p:nvSpPr>
        <p:spPr bwMode="auto">
          <a:xfrm>
            <a:off x="4398963" y="2438400"/>
            <a:ext cx="3200400" cy="1295400"/>
          </a:xfrm>
          <a:prstGeom prst="wedgeRoundRectCallout">
            <a:avLst>
              <a:gd name="adj1" fmla="val -50347"/>
              <a:gd name="adj2" fmla="val 108579"/>
              <a:gd name="adj3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Completion transition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(without trigger)</a:t>
            </a:r>
          </a:p>
        </p:txBody>
      </p:sp>
      <p:sp>
        <p:nvSpPr>
          <p:cNvPr id="47112" name="Text Box 20"/>
          <p:cNvSpPr txBox="1">
            <a:spLocks noChangeArrowheads="1"/>
          </p:cNvSpPr>
          <p:nvPr/>
        </p:nvSpPr>
        <p:spPr bwMode="auto">
          <a:xfrm>
            <a:off x="-85725" y="46038"/>
            <a:ext cx="730408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Introduction   </a:t>
            </a:r>
            <a:r>
              <a:rPr lang="en-CA" altLang="en-US" sz="1200">
                <a:solidFill>
                  <a:schemeClr val="tx1"/>
                </a:solidFill>
              </a:rPr>
              <a:t>   </a:t>
            </a:r>
            <a:r>
              <a:rPr lang="en-CA" altLang="en-US" sz="1200">
                <a:solidFill>
                  <a:srgbClr val="969696"/>
                </a:solidFill>
              </a:rPr>
              <a:t>Class Diagram      Activity Diagram      Sequence Diagram      </a:t>
            </a:r>
            <a:r>
              <a:rPr lang="en-CA" altLang="en-US" sz="1200" u="sng">
                <a:solidFill>
                  <a:schemeClr val="tx1"/>
                </a:solidFill>
              </a:rPr>
              <a:t>State Machine Diagram</a:t>
            </a:r>
            <a:r>
              <a:rPr lang="en-CA" altLang="en-US" sz="1200">
                <a:solidFill>
                  <a:srgbClr val="969696"/>
                </a:solidFill>
              </a:rPr>
              <a:t>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85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2385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38" grpId="0" animBg="1"/>
      <p:bldP spid="2385939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E1129CF-C941-4956-85A6-DA8840190BC3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CA" altLang="en-US" sz="1200" smtClean="0"/>
          </a:p>
        </p:txBody>
      </p:sp>
      <p:sp>
        <p:nvSpPr>
          <p:cNvPr id="2387970" name="AutoShape 2"/>
          <p:cNvSpPr>
            <a:spLocks noChangeArrowheads="1"/>
          </p:cNvSpPr>
          <p:nvPr/>
        </p:nvSpPr>
        <p:spPr bwMode="auto">
          <a:xfrm>
            <a:off x="4419600" y="2819400"/>
            <a:ext cx="3505200" cy="28956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/>
          <a:lstStyle/>
          <a:p>
            <a:pPr algn="ctr">
              <a:spcBef>
                <a:spcPct val="0"/>
              </a:spcBef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LampFlashing</a:t>
            </a:r>
          </a:p>
        </p:txBody>
      </p:sp>
      <p:sp>
        <p:nvSpPr>
          <p:cNvPr id="48132" name="Line 3"/>
          <p:cNvSpPr>
            <a:spLocks noChangeShapeType="1"/>
          </p:cNvSpPr>
          <p:nvPr/>
        </p:nvSpPr>
        <p:spPr bwMode="auto">
          <a:xfrm>
            <a:off x="5791200" y="41148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387972" name="Text Box 4"/>
          <p:cNvSpPr txBox="1">
            <a:spLocks noChangeArrowheads="1"/>
          </p:cNvSpPr>
          <p:nvPr/>
        </p:nvSpPr>
        <p:spPr bwMode="auto">
          <a:xfrm>
            <a:off x="4956175" y="4495800"/>
            <a:ext cx="60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off/</a:t>
            </a:r>
          </a:p>
        </p:txBody>
      </p:sp>
      <p:sp>
        <p:nvSpPr>
          <p:cNvPr id="48134" name="Line 5"/>
          <p:cNvSpPr>
            <a:spLocks noChangeShapeType="1"/>
          </p:cNvSpPr>
          <p:nvPr/>
        </p:nvSpPr>
        <p:spPr bwMode="auto">
          <a:xfrm flipV="1">
            <a:off x="6553200" y="41148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387974" name="AutoShape 6"/>
          <p:cNvSpPr>
            <a:spLocks noChangeArrowheads="1"/>
          </p:cNvSpPr>
          <p:nvPr/>
        </p:nvSpPr>
        <p:spPr bwMode="auto">
          <a:xfrm>
            <a:off x="5486400" y="4953000"/>
            <a:ext cx="16764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/>
          <a:lstStyle/>
          <a:p>
            <a:pPr algn="ctr">
              <a:spcBef>
                <a:spcPct val="0"/>
              </a:spcBef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FlashOff</a:t>
            </a:r>
          </a:p>
        </p:txBody>
      </p:sp>
      <p:sp>
        <p:nvSpPr>
          <p:cNvPr id="48136" name="Line 7"/>
          <p:cNvSpPr>
            <a:spLocks noChangeShapeType="1"/>
          </p:cNvSpPr>
          <p:nvPr/>
        </p:nvSpPr>
        <p:spPr bwMode="auto">
          <a:xfrm flipH="1">
            <a:off x="2590800" y="51054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387976" name="AutoShape 8"/>
          <p:cNvSpPr>
            <a:spLocks noChangeArrowheads="1"/>
          </p:cNvSpPr>
          <p:nvPr/>
        </p:nvSpPr>
        <p:spPr bwMode="auto">
          <a:xfrm>
            <a:off x="5410200" y="3581400"/>
            <a:ext cx="16764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/>
          <a:lstStyle/>
          <a:p>
            <a:pPr algn="ctr">
              <a:spcBef>
                <a:spcPct val="0"/>
              </a:spcBef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FlashOn</a:t>
            </a:r>
          </a:p>
        </p:txBody>
      </p:sp>
      <p:sp>
        <p:nvSpPr>
          <p:cNvPr id="4813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Triggering Rules</a:t>
            </a:r>
          </a:p>
        </p:txBody>
      </p:sp>
      <p:sp>
        <p:nvSpPr>
          <p:cNvPr id="48139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Many transitions can share the same triggering event</a:t>
            </a:r>
          </a:p>
          <a:p>
            <a:pPr lvl="1" eaLnBrk="1" hangingPunct="1"/>
            <a:r>
              <a:rPr lang="en-CA" altLang="en-US" smtClean="0"/>
              <a:t>When leaving, the most deeply embedded one takes precedence</a:t>
            </a:r>
          </a:p>
          <a:p>
            <a:pPr lvl="1" eaLnBrk="1" hangingPunct="1"/>
            <a:r>
              <a:rPr lang="en-CA" altLang="en-US" smtClean="0"/>
              <a:t>The event disappears whether it triggers a transition or not</a:t>
            </a:r>
          </a:p>
        </p:txBody>
      </p:sp>
      <p:grpSp>
        <p:nvGrpSpPr>
          <p:cNvPr id="2387979" name="Group 11"/>
          <p:cNvGrpSpPr>
            <a:grpSpLocks/>
          </p:cNvGrpSpPr>
          <p:nvPr/>
        </p:nvGrpSpPr>
        <p:grpSpPr bwMode="auto">
          <a:xfrm>
            <a:off x="3336925" y="4114800"/>
            <a:ext cx="3856038" cy="990600"/>
            <a:chOff x="950" y="2928"/>
            <a:chExt cx="2429" cy="624"/>
          </a:xfrm>
        </p:grpSpPr>
        <p:sp>
          <p:nvSpPr>
            <p:cNvPr id="48142" name="Text Box 12"/>
            <p:cNvSpPr txBox="1">
              <a:spLocks noChangeArrowheads="1"/>
            </p:cNvSpPr>
            <p:nvPr/>
          </p:nvSpPr>
          <p:spPr bwMode="auto">
            <a:xfrm>
              <a:off x="2976" y="2928"/>
              <a:ext cx="4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</a:rPr>
                <a:t>on/</a:t>
              </a:r>
            </a:p>
          </p:txBody>
        </p:sp>
        <p:sp>
          <p:nvSpPr>
            <p:cNvPr id="48143" name="Text Box 13"/>
            <p:cNvSpPr txBox="1">
              <a:spLocks noChangeArrowheads="1"/>
            </p:cNvSpPr>
            <p:nvPr/>
          </p:nvSpPr>
          <p:spPr bwMode="auto">
            <a:xfrm>
              <a:off x="950" y="3264"/>
              <a:ext cx="4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</a:rPr>
                <a:t>on/</a:t>
              </a:r>
            </a:p>
          </p:txBody>
        </p:sp>
      </p:grpSp>
      <p:sp>
        <p:nvSpPr>
          <p:cNvPr id="48141" name="Text Box 14"/>
          <p:cNvSpPr txBox="1">
            <a:spLocks noChangeArrowheads="1"/>
          </p:cNvSpPr>
          <p:nvPr/>
        </p:nvSpPr>
        <p:spPr bwMode="auto">
          <a:xfrm>
            <a:off x="-85725" y="46038"/>
            <a:ext cx="730408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Introduction   </a:t>
            </a:r>
            <a:r>
              <a:rPr lang="en-CA" altLang="en-US" sz="1200">
                <a:solidFill>
                  <a:schemeClr val="tx1"/>
                </a:solidFill>
              </a:rPr>
              <a:t>   </a:t>
            </a:r>
            <a:r>
              <a:rPr lang="en-CA" altLang="en-US" sz="1200">
                <a:solidFill>
                  <a:srgbClr val="969696"/>
                </a:solidFill>
              </a:rPr>
              <a:t>Class Diagram      Activity Diagram      Sequence Diagram      </a:t>
            </a:r>
            <a:r>
              <a:rPr lang="en-CA" altLang="en-US" sz="1200" u="sng">
                <a:solidFill>
                  <a:schemeClr val="tx1"/>
                </a:solidFill>
              </a:rPr>
              <a:t>State Machine Diagram</a:t>
            </a:r>
            <a:r>
              <a:rPr lang="en-CA" altLang="en-US" sz="1200">
                <a:solidFill>
                  <a:srgbClr val="969696"/>
                </a:solidFill>
              </a:rPr>
              <a:t>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87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6265E72F-6057-4C26-8BE4-8C3B24EA2A70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CA" altLang="en-US" sz="1200" smtClean="0"/>
          </a:p>
        </p:txBody>
      </p:sp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35075"/>
            <a:ext cx="7516812" cy="496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Dilbert on Standards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-85725" y="46038"/>
            <a:ext cx="730408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u="sng">
                <a:solidFill>
                  <a:schemeClr val="tx1"/>
                </a:solidFill>
              </a:rPr>
              <a:t>Introduction</a:t>
            </a:r>
            <a:r>
              <a:rPr lang="en-CA" altLang="en-US" sz="1200">
                <a:solidFill>
                  <a:schemeClr val="tx1"/>
                </a:solidFill>
              </a:rPr>
              <a:t>      </a:t>
            </a:r>
            <a:r>
              <a:rPr lang="en-CA" altLang="en-US" sz="1200">
                <a:solidFill>
                  <a:srgbClr val="969696"/>
                </a:solidFill>
              </a:rPr>
              <a:t>Class Diagram      Activity Diagram      Sequence Diagram      State Machine Diagram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691F3BE-D312-402C-A814-59AFD8B3B489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CA" altLang="en-US" sz="1200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Action Ordering – Composite States</a:t>
            </a:r>
          </a:p>
        </p:txBody>
      </p:sp>
      <p:grpSp>
        <p:nvGrpSpPr>
          <p:cNvPr id="49156" name="Group 3"/>
          <p:cNvGrpSpPr>
            <a:grpSpLocks/>
          </p:cNvGrpSpPr>
          <p:nvPr/>
        </p:nvGrpSpPr>
        <p:grpSpPr bwMode="auto">
          <a:xfrm>
            <a:off x="828675" y="1600200"/>
            <a:ext cx="2743200" cy="2743200"/>
            <a:chOff x="384" y="1152"/>
            <a:chExt cx="1728" cy="1632"/>
          </a:xfrm>
        </p:grpSpPr>
        <p:sp>
          <p:nvSpPr>
            <p:cNvPr id="2390020" name="AutoShape 4"/>
            <p:cNvSpPr>
              <a:spLocks noChangeArrowheads="1"/>
            </p:cNvSpPr>
            <p:nvPr/>
          </p:nvSpPr>
          <p:spPr bwMode="auto">
            <a:xfrm>
              <a:off x="384" y="1152"/>
              <a:ext cx="1728" cy="1632"/>
            </a:xfrm>
            <a:prstGeom prst="roundRect">
              <a:avLst>
                <a:gd name="adj" fmla="val 16667"/>
              </a:avLst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S1</a:t>
              </a: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exit/exS1</a:t>
              </a:r>
            </a:p>
          </p:txBody>
        </p:sp>
        <p:sp>
          <p:nvSpPr>
            <p:cNvPr id="49176" name="Line 5"/>
            <p:cNvSpPr>
              <a:spLocks noChangeShapeType="1"/>
            </p:cNvSpPr>
            <p:nvPr/>
          </p:nvSpPr>
          <p:spPr bwMode="auto">
            <a:xfrm>
              <a:off x="384" y="1488"/>
              <a:ext cx="17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9177" name="Line 6"/>
            <p:cNvSpPr>
              <a:spLocks noChangeShapeType="1"/>
            </p:cNvSpPr>
            <p:nvPr/>
          </p:nvSpPr>
          <p:spPr bwMode="auto">
            <a:xfrm>
              <a:off x="384" y="1728"/>
              <a:ext cx="17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49157" name="Group 7"/>
          <p:cNvGrpSpPr>
            <a:grpSpLocks/>
          </p:cNvGrpSpPr>
          <p:nvPr/>
        </p:nvGrpSpPr>
        <p:grpSpPr bwMode="auto">
          <a:xfrm>
            <a:off x="1133475" y="3276600"/>
            <a:ext cx="2209800" cy="990600"/>
            <a:chOff x="720" y="3024"/>
            <a:chExt cx="1536" cy="624"/>
          </a:xfrm>
        </p:grpSpPr>
        <p:sp>
          <p:nvSpPr>
            <p:cNvPr id="2390024" name="AutoShape 8"/>
            <p:cNvSpPr>
              <a:spLocks noChangeArrowheads="1"/>
            </p:cNvSpPr>
            <p:nvPr/>
          </p:nvSpPr>
          <p:spPr bwMode="auto">
            <a:xfrm>
              <a:off x="720" y="3024"/>
              <a:ext cx="1536" cy="62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S11</a:t>
              </a: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exit/exS11</a:t>
              </a:r>
            </a:p>
          </p:txBody>
        </p:sp>
        <p:sp>
          <p:nvSpPr>
            <p:cNvPr id="49174" name="Line 9"/>
            <p:cNvSpPr>
              <a:spLocks noChangeShapeType="1"/>
            </p:cNvSpPr>
            <p:nvPr/>
          </p:nvSpPr>
          <p:spPr bwMode="auto">
            <a:xfrm>
              <a:off x="720" y="3312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49158" name="Group 10"/>
          <p:cNvGrpSpPr>
            <a:grpSpLocks/>
          </p:cNvGrpSpPr>
          <p:nvPr/>
        </p:nvGrpSpPr>
        <p:grpSpPr bwMode="auto">
          <a:xfrm>
            <a:off x="5553075" y="1600200"/>
            <a:ext cx="2743200" cy="2743200"/>
            <a:chOff x="384" y="1152"/>
            <a:chExt cx="1728" cy="1632"/>
          </a:xfrm>
        </p:grpSpPr>
        <p:sp>
          <p:nvSpPr>
            <p:cNvPr id="2390027" name="AutoShape 11"/>
            <p:cNvSpPr>
              <a:spLocks noChangeArrowheads="1"/>
            </p:cNvSpPr>
            <p:nvPr/>
          </p:nvSpPr>
          <p:spPr bwMode="auto">
            <a:xfrm>
              <a:off x="384" y="1152"/>
              <a:ext cx="1728" cy="1632"/>
            </a:xfrm>
            <a:prstGeom prst="roundRect">
              <a:avLst>
                <a:gd name="adj" fmla="val 16667"/>
              </a:avLst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S2</a:t>
              </a: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entry/enS2</a:t>
              </a:r>
            </a:p>
          </p:txBody>
        </p:sp>
        <p:sp>
          <p:nvSpPr>
            <p:cNvPr id="49171" name="Line 12"/>
            <p:cNvSpPr>
              <a:spLocks noChangeShapeType="1"/>
            </p:cNvSpPr>
            <p:nvPr/>
          </p:nvSpPr>
          <p:spPr bwMode="auto">
            <a:xfrm>
              <a:off x="384" y="1488"/>
              <a:ext cx="17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9172" name="Line 13"/>
            <p:cNvSpPr>
              <a:spLocks noChangeShapeType="1"/>
            </p:cNvSpPr>
            <p:nvPr/>
          </p:nvSpPr>
          <p:spPr bwMode="auto">
            <a:xfrm>
              <a:off x="384" y="1728"/>
              <a:ext cx="17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49159" name="Group 14"/>
          <p:cNvGrpSpPr>
            <a:grpSpLocks/>
          </p:cNvGrpSpPr>
          <p:nvPr/>
        </p:nvGrpSpPr>
        <p:grpSpPr bwMode="auto">
          <a:xfrm>
            <a:off x="5857875" y="3276600"/>
            <a:ext cx="2209800" cy="990600"/>
            <a:chOff x="720" y="3024"/>
            <a:chExt cx="1536" cy="624"/>
          </a:xfrm>
        </p:grpSpPr>
        <p:sp>
          <p:nvSpPr>
            <p:cNvPr id="2390031" name="AutoShape 15"/>
            <p:cNvSpPr>
              <a:spLocks noChangeArrowheads="1"/>
            </p:cNvSpPr>
            <p:nvPr/>
          </p:nvSpPr>
          <p:spPr bwMode="auto">
            <a:xfrm>
              <a:off x="720" y="3024"/>
              <a:ext cx="1536" cy="62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S21</a:t>
              </a: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entry/enS21</a:t>
              </a:r>
            </a:p>
          </p:txBody>
        </p:sp>
        <p:sp>
          <p:nvSpPr>
            <p:cNvPr id="49169" name="Line 16"/>
            <p:cNvSpPr>
              <a:spLocks noChangeShapeType="1"/>
            </p:cNvSpPr>
            <p:nvPr/>
          </p:nvSpPr>
          <p:spPr bwMode="auto">
            <a:xfrm>
              <a:off x="720" y="3312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49160" name="Group 17"/>
          <p:cNvGrpSpPr>
            <a:grpSpLocks/>
          </p:cNvGrpSpPr>
          <p:nvPr/>
        </p:nvGrpSpPr>
        <p:grpSpPr bwMode="auto">
          <a:xfrm rot="5400000">
            <a:off x="6069807" y="2836068"/>
            <a:ext cx="609600" cy="271463"/>
            <a:chOff x="1440" y="3264"/>
            <a:chExt cx="432" cy="192"/>
          </a:xfrm>
        </p:grpSpPr>
        <p:sp>
          <p:nvSpPr>
            <p:cNvPr id="49166" name="Line 18"/>
            <p:cNvSpPr>
              <a:spLocks noChangeShapeType="1"/>
            </p:cNvSpPr>
            <p:nvPr/>
          </p:nvSpPr>
          <p:spPr bwMode="auto">
            <a:xfrm>
              <a:off x="1536" y="336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49167" name="Oval 19"/>
            <p:cNvSpPr>
              <a:spLocks noChangeArrowheads="1"/>
            </p:cNvSpPr>
            <p:nvPr/>
          </p:nvSpPr>
          <p:spPr bwMode="auto">
            <a:xfrm>
              <a:off x="1440" y="3264"/>
              <a:ext cx="192" cy="19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fr-CA" alt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2390036" name="Text Box 20"/>
          <p:cNvSpPr txBox="1">
            <a:spLocks noChangeArrowheads="1"/>
          </p:cNvSpPr>
          <p:nvPr/>
        </p:nvSpPr>
        <p:spPr bwMode="auto">
          <a:xfrm>
            <a:off x="6392863" y="2819400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/initS2</a:t>
            </a:r>
          </a:p>
        </p:txBody>
      </p:sp>
      <p:sp>
        <p:nvSpPr>
          <p:cNvPr id="49162" name="Line 21"/>
          <p:cNvSpPr>
            <a:spLocks noChangeShapeType="1"/>
          </p:cNvSpPr>
          <p:nvPr/>
        </p:nvSpPr>
        <p:spPr bwMode="auto">
          <a:xfrm>
            <a:off x="3571875" y="3733800"/>
            <a:ext cx="198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390038" name="Text Box 22"/>
          <p:cNvSpPr txBox="1">
            <a:spLocks noChangeArrowheads="1"/>
          </p:cNvSpPr>
          <p:nvPr/>
        </p:nvSpPr>
        <p:spPr bwMode="auto">
          <a:xfrm>
            <a:off x="3938588" y="3200400"/>
            <a:ext cx="1081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E/actE</a:t>
            </a:r>
          </a:p>
        </p:txBody>
      </p:sp>
      <p:sp>
        <p:nvSpPr>
          <p:cNvPr id="2390039" name="Text Box 23"/>
          <p:cNvSpPr txBox="1">
            <a:spLocks noChangeArrowheads="1"/>
          </p:cNvSpPr>
          <p:nvPr/>
        </p:nvSpPr>
        <p:spPr bwMode="auto">
          <a:xfrm>
            <a:off x="1155700" y="4800600"/>
            <a:ext cx="6911975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Action sequence on transition E: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exS11</a:t>
            </a:r>
            <a:r>
              <a:rPr lang="en-US" altLang="en-US">
                <a:solidFill>
                  <a:srgbClr val="FF0000"/>
                </a:solidFill>
                <a:sym typeface="ZapfDingbats" pitchFamily="82" charset="2"/>
              </a:rPr>
              <a:t> </a:t>
            </a:r>
            <a:r>
              <a:rPr lang="en-US" altLang="en-US">
                <a:solidFill>
                  <a:srgbClr val="FF0000"/>
                </a:solidFill>
                <a:sym typeface="Wingdings" pitchFamily="2" charset="2"/>
              </a:rPr>
              <a:t></a:t>
            </a:r>
            <a:r>
              <a:rPr lang="en-US" altLang="en-US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altLang="en-US">
                <a:solidFill>
                  <a:srgbClr val="000000"/>
                </a:solidFill>
              </a:rPr>
              <a:t>exS1 </a:t>
            </a:r>
            <a:r>
              <a:rPr lang="en-US" altLang="en-US">
                <a:solidFill>
                  <a:srgbClr val="FF0000"/>
                </a:solidFill>
                <a:sym typeface="Wingdings" pitchFamily="2" charset="2"/>
              </a:rPr>
              <a:t></a:t>
            </a:r>
            <a:r>
              <a:rPr lang="en-US" altLang="en-US">
                <a:solidFill>
                  <a:srgbClr val="000000"/>
                </a:solidFill>
              </a:rPr>
              <a:t> actE</a:t>
            </a:r>
            <a:r>
              <a:rPr lang="en-US" altLang="en-US">
                <a:solidFill>
                  <a:srgbClr val="FF0000"/>
                </a:solidFill>
                <a:sym typeface="ZapfDingbats" pitchFamily="82" charset="2"/>
              </a:rPr>
              <a:t> </a:t>
            </a:r>
            <a:r>
              <a:rPr lang="en-US" altLang="en-US">
                <a:solidFill>
                  <a:srgbClr val="FF0000"/>
                </a:solidFill>
                <a:sym typeface="Wingdings" pitchFamily="2" charset="2"/>
              </a:rPr>
              <a:t> </a:t>
            </a:r>
            <a:r>
              <a:rPr lang="en-US" altLang="en-US">
                <a:solidFill>
                  <a:srgbClr val="000000"/>
                </a:solidFill>
              </a:rPr>
              <a:t>enS2 </a:t>
            </a:r>
            <a:r>
              <a:rPr lang="en-US" altLang="en-US">
                <a:solidFill>
                  <a:srgbClr val="FF0000"/>
                </a:solidFill>
                <a:sym typeface="Wingdings" pitchFamily="2" charset="2"/>
              </a:rPr>
              <a:t></a:t>
            </a:r>
            <a:r>
              <a:rPr lang="en-US" altLang="en-US">
                <a:solidFill>
                  <a:srgbClr val="000000"/>
                </a:solidFill>
              </a:rPr>
              <a:t> initS2 </a:t>
            </a:r>
            <a:r>
              <a:rPr lang="en-US" altLang="en-US">
                <a:solidFill>
                  <a:srgbClr val="FF0000"/>
                </a:solidFill>
                <a:sym typeface="Wingdings" pitchFamily="2" charset="2"/>
              </a:rPr>
              <a:t></a:t>
            </a:r>
            <a:r>
              <a:rPr lang="en-US" altLang="en-US">
                <a:solidFill>
                  <a:srgbClr val="000000"/>
                </a:solidFill>
              </a:rPr>
              <a:t> enS21</a:t>
            </a:r>
          </a:p>
        </p:txBody>
      </p:sp>
      <p:sp>
        <p:nvSpPr>
          <p:cNvPr id="49165" name="Text Box 24"/>
          <p:cNvSpPr txBox="1">
            <a:spLocks noChangeArrowheads="1"/>
          </p:cNvSpPr>
          <p:nvPr/>
        </p:nvSpPr>
        <p:spPr bwMode="auto">
          <a:xfrm>
            <a:off x="-85725" y="46038"/>
            <a:ext cx="730408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Introduction   </a:t>
            </a:r>
            <a:r>
              <a:rPr lang="en-CA" altLang="en-US" sz="1200">
                <a:solidFill>
                  <a:schemeClr val="tx1"/>
                </a:solidFill>
              </a:rPr>
              <a:t>   </a:t>
            </a:r>
            <a:r>
              <a:rPr lang="en-CA" altLang="en-US" sz="1200">
                <a:solidFill>
                  <a:srgbClr val="969696"/>
                </a:solidFill>
              </a:rPr>
              <a:t>Class Diagram      Activity Diagram      Sequence Diagram      </a:t>
            </a:r>
            <a:r>
              <a:rPr lang="en-CA" altLang="en-US" sz="1200" u="sng">
                <a:solidFill>
                  <a:schemeClr val="tx1"/>
                </a:solidFill>
              </a:rPr>
              <a:t>State Machine Diagram</a:t>
            </a:r>
            <a:r>
              <a:rPr lang="en-CA" altLang="en-US" sz="1200">
                <a:solidFill>
                  <a:srgbClr val="969696"/>
                </a:solidFill>
              </a:rPr>
              <a:t>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90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0039" grpId="0" build="allAtOnce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295DF71-E625-4540-83AB-C8CE4E07A3A2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CA" altLang="en-US" sz="1200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Orthogonal Regions</a:t>
            </a:r>
          </a:p>
        </p:txBody>
      </p:sp>
      <p:sp>
        <p:nvSpPr>
          <p:cNvPr id="240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Combine many concurrent perspectives – interactions across regions typically done via shared variables</a:t>
            </a:r>
          </a:p>
          <a:p>
            <a:pPr eaLnBrk="1" hangingPunct="1"/>
            <a:endParaRPr lang="en-CA" altLang="en-US" smtClean="0"/>
          </a:p>
        </p:txBody>
      </p:sp>
      <p:grpSp>
        <p:nvGrpSpPr>
          <p:cNvPr id="51205" name="Group 4"/>
          <p:cNvGrpSpPr>
            <a:grpSpLocks/>
          </p:cNvGrpSpPr>
          <p:nvPr/>
        </p:nvGrpSpPr>
        <p:grpSpPr bwMode="auto">
          <a:xfrm>
            <a:off x="469900" y="1701800"/>
            <a:ext cx="1939925" cy="3048000"/>
            <a:chOff x="240" y="1056"/>
            <a:chExt cx="1222" cy="1920"/>
          </a:xfrm>
        </p:grpSpPr>
        <p:sp>
          <p:nvSpPr>
            <p:cNvPr id="51231" name="AutoShape 5"/>
            <p:cNvSpPr>
              <a:spLocks noChangeArrowheads="1"/>
            </p:cNvSpPr>
            <p:nvPr/>
          </p:nvSpPr>
          <p:spPr bwMode="auto">
            <a:xfrm>
              <a:off x="240" y="1231"/>
              <a:ext cx="1222" cy="1745"/>
            </a:xfrm>
            <a:prstGeom prst="roundRect">
              <a:avLst>
                <a:gd name="adj" fmla="val 16667"/>
              </a:avLst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fr-CA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2402310" name="AutoShape 6"/>
            <p:cNvSpPr>
              <a:spLocks noChangeArrowheads="1"/>
            </p:cNvSpPr>
            <p:nvPr/>
          </p:nvSpPr>
          <p:spPr bwMode="auto">
            <a:xfrm>
              <a:off x="473" y="1405"/>
              <a:ext cx="756" cy="29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Child</a:t>
              </a:r>
            </a:p>
          </p:txBody>
        </p:sp>
        <p:sp>
          <p:nvSpPr>
            <p:cNvPr id="2402311" name="AutoShape 7"/>
            <p:cNvSpPr>
              <a:spLocks noChangeArrowheads="1"/>
            </p:cNvSpPr>
            <p:nvPr/>
          </p:nvSpPr>
          <p:spPr bwMode="auto">
            <a:xfrm>
              <a:off x="473" y="1987"/>
              <a:ext cx="756" cy="29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Adult</a:t>
              </a:r>
            </a:p>
          </p:txBody>
        </p:sp>
        <p:sp>
          <p:nvSpPr>
            <p:cNvPr id="2402312" name="AutoShape 8"/>
            <p:cNvSpPr>
              <a:spLocks noChangeArrowheads="1"/>
            </p:cNvSpPr>
            <p:nvPr/>
          </p:nvSpPr>
          <p:spPr bwMode="auto">
            <a:xfrm>
              <a:off x="473" y="2569"/>
              <a:ext cx="756" cy="29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Retiree</a:t>
              </a:r>
            </a:p>
          </p:txBody>
        </p:sp>
        <p:cxnSp>
          <p:nvCxnSpPr>
            <p:cNvPr id="51235" name="AutoShape 9"/>
            <p:cNvCxnSpPr>
              <a:cxnSpLocks noChangeShapeType="1"/>
              <a:stCxn id="2402310" idx="2"/>
              <a:endCxn id="2402311" idx="0"/>
            </p:cNvCxnSpPr>
            <p:nvPr/>
          </p:nvCxnSpPr>
          <p:spPr bwMode="auto">
            <a:xfrm rot="5400000">
              <a:off x="713" y="1834"/>
              <a:ext cx="276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236" name="AutoShape 10"/>
            <p:cNvCxnSpPr>
              <a:cxnSpLocks noChangeShapeType="1"/>
              <a:stCxn id="2402311" idx="2"/>
              <a:endCxn id="2402312" idx="0"/>
            </p:cNvCxnSpPr>
            <p:nvPr/>
          </p:nvCxnSpPr>
          <p:spPr bwMode="auto">
            <a:xfrm rot="5400000">
              <a:off x="712" y="2431"/>
              <a:ext cx="27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02315" name="Rectangle 11"/>
            <p:cNvSpPr>
              <a:spLocks noChangeArrowheads="1"/>
            </p:cNvSpPr>
            <p:nvPr/>
          </p:nvSpPr>
          <p:spPr bwMode="auto">
            <a:xfrm>
              <a:off x="473" y="1056"/>
              <a:ext cx="523" cy="1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age</a:t>
              </a:r>
            </a:p>
          </p:txBody>
        </p:sp>
      </p:grpSp>
      <p:grpSp>
        <p:nvGrpSpPr>
          <p:cNvPr id="51206" name="Group 12"/>
          <p:cNvGrpSpPr>
            <a:grpSpLocks/>
          </p:cNvGrpSpPr>
          <p:nvPr/>
        </p:nvGrpSpPr>
        <p:grpSpPr bwMode="auto">
          <a:xfrm>
            <a:off x="6413500" y="1778000"/>
            <a:ext cx="2416175" cy="2819400"/>
            <a:chOff x="3984" y="1104"/>
            <a:chExt cx="1522" cy="1776"/>
          </a:xfrm>
        </p:grpSpPr>
        <p:sp>
          <p:nvSpPr>
            <p:cNvPr id="51225" name="AutoShape 13"/>
            <p:cNvSpPr>
              <a:spLocks noChangeArrowheads="1"/>
            </p:cNvSpPr>
            <p:nvPr/>
          </p:nvSpPr>
          <p:spPr bwMode="auto">
            <a:xfrm>
              <a:off x="3984" y="1294"/>
              <a:ext cx="1522" cy="1586"/>
            </a:xfrm>
            <a:prstGeom prst="roundRect">
              <a:avLst>
                <a:gd name="adj" fmla="val 16667"/>
              </a:avLst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fr-CA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2402318" name="AutoShape 14"/>
            <p:cNvSpPr>
              <a:spLocks noChangeArrowheads="1"/>
            </p:cNvSpPr>
            <p:nvPr/>
          </p:nvSpPr>
          <p:spPr bwMode="auto">
            <a:xfrm>
              <a:off x="4238" y="1611"/>
              <a:ext cx="824" cy="5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Poor</a:t>
              </a:r>
            </a:p>
          </p:txBody>
        </p:sp>
        <p:sp>
          <p:nvSpPr>
            <p:cNvPr id="2402319" name="AutoShape 15"/>
            <p:cNvSpPr>
              <a:spLocks noChangeArrowheads="1"/>
            </p:cNvSpPr>
            <p:nvPr/>
          </p:nvSpPr>
          <p:spPr bwMode="auto">
            <a:xfrm>
              <a:off x="4238" y="2436"/>
              <a:ext cx="824" cy="31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Rich</a:t>
              </a:r>
            </a:p>
          </p:txBody>
        </p:sp>
        <p:cxnSp>
          <p:nvCxnSpPr>
            <p:cNvPr id="51228" name="AutoShape 16"/>
            <p:cNvCxnSpPr>
              <a:cxnSpLocks noChangeShapeType="1"/>
              <a:stCxn id="2402318" idx="2"/>
              <a:endCxn id="2402319" idx="0"/>
            </p:cNvCxnSpPr>
            <p:nvPr/>
          </p:nvCxnSpPr>
          <p:spPr bwMode="auto">
            <a:xfrm rot="5400000">
              <a:off x="4499" y="2270"/>
              <a:ext cx="301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02321" name="Rectangle 17"/>
            <p:cNvSpPr>
              <a:spLocks noChangeArrowheads="1"/>
            </p:cNvSpPr>
            <p:nvPr/>
          </p:nvSpPr>
          <p:spPr bwMode="auto">
            <a:xfrm>
              <a:off x="4238" y="1104"/>
              <a:ext cx="761" cy="19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financialStatus</a:t>
              </a:r>
              <a:endParaRPr lang="en-US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cxnSp>
          <p:nvCxnSpPr>
            <p:cNvPr id="51230" name="AutoShape 18"/>
            <p:cNvCxnSpPr>
              <a:cxnSpLocks noChangeShapeType="1"/>
              <a:stCxn id="2402319" idx="3"/>
              <a:endCxn id="2402318" idx="3"/>
            </p:cNvCxnSpPr>
            <p:nvPr/>
          </p:nvCxnSpPr>
          <p:spPr bwMode="auto">
            <a:xfrm flipH="1" flipV="1">
              <a:off x="5062" y="1865"/>
              <a:ext cx="16" cy="730"/>
            </a:xfrm>
            <a:prstGeom prst="bentConnector3">
              <a:avLst>
                <a:gd name="adj1" fmla="val -110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02323" name="Group 19"/>
          <p:cNvGrpSpPr>
            <a:grpSpLocks/>
          </p:cNvGrpSpPr>
          <p:nvPr/>
        </p:nvGrpSpPr>
        <p:grpSpPr bwMode="auto">
          <a:xfrm>
            <a:off x="2679700" y="3454400"/>
            <a:ext cx="3581400" cy="2971800"/>
            <a:chOff x="1632" y="2160"/>
            <a:chExt cx="2256" cy="1872"/>
          </a:xfrm>
        </p:grpSpPr>
        <p:sp>
          <p:nvSpPr>
            <p:cNvPr id="51212" name="AutoShape 20"/>
            <p:cNvSpPr>
              <a:spLocks noChangeArrowheads="1"/>
            </p:cNvSpPr>
            <p:nvPr/>
          </p:nvSpPr>
          <p:spPr bwMode="auto">
            <a:xfrm>
              <a:off x="1632" y="2160"/>
              <a:ext cx="2256" cy="1872"/>
            </a:xfrm>
            <a:prstGeom prst="roundRect">
              <a:avLst>
                <a:gd name="adj" fmla="val 16667"/>
              </a:avLst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fr-CA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2402325" name="AutoShape 21"/>
            <p:cNvSpPr>
              <a:spLocks noChangeArrowheads="1"/>
            </p:cNvSpPr>
            <p:nvPr/>
          </p:nvSpPr>
          <p:spPr bwMode="auto">
            <a:xfrm>
              <a:off x="2784" y="2763"/>
              <a:ext cx="824" cy="5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Poor</a:t>
              </a:r>
            </a:p>
          </p:txBody>
        </p:sp>
        <p:sp>
          <p:nvSpPr>
            <p:cNvPr id="2402326" name="AutoShape 22"/>
            <p:cNvSpPr>
              <a:spLocks noChangeArrowheads="1"/>
            </p:cNvSpPr>
            <p:nvPr/>
          </p:nvSpPr>
          <p:spPr bwMode="auto">
            <a:xfrm>
              <a:off x="2784" y="3588"/>
              <a:ext cx="824" cy="31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Rich</a:t>
              </a:r>
            </a:p>
          </p:txBody>
        </p:sp>
        <p:cxnSp>
          <p:nvCxnSpPr>
            <p:cNvPr id="51215" name="AutoShape 23"/>
            <p:cNvCxnSpPr>
              <a:cxnSpLocks noChangeShapeType="1"/>
              <a:stCxn id="2402325" idx="2"/>
              <a:endCxn id="2402326" idx="0"/>
            </p:cNvCxnSpPr>
            <p:nvPr/>
          </p:nvCxnSpPr>
          <p:spPr bwMode="auto">
            <a:xfrm rot="5400000">
              <a:off x="3045" y="3422"/>
              <a:ext cx="301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02328" name="Rectangle 24"/>
            <p:cNvSpPr>
              <a:spLocks noChangeArrowheads="1"/>
            </p:cNvSpPr>
            <p:nvPr/>
          </p:nvSpPr>
          <p:spPr bwMode="auto">
            <a:xfrm>
              <a:off x="2688" y="2160"/>
              <a:ext cx="76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financialStatus</a:t>
              </a:r>
            </a:p>
          </p:txBody>
        </p:sp>
        <p:cxnSp>
          <p:nvCxnSpPr>
            <p:cNvPr id="51217" name="AutoShape 25"/>
            <p:cNvCxnSpPr>
              <a:cxnSpLocks noChangeShapeType="1"/>
              <a:stCxn id="2402326" idx="3"/>
              <a:endCxn id="2402325" idx="3"/>
            </p:cNvCxnSpPr>
            <p:nvPr/>
          </p:nvCxnSpPr>
          <p:spPr bwMode="auto">
            <a:xfrm flipH="1" flipV="1">
              <a:off x="3608" y="3017"/>
              <a:ext cx="16" cy="730"/>
            </a:xfrm>
            <a:prstGeom prst="bentConnector3">
              <a:avLst>
                <a:gd name="adj1" fmla="val -110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02330" name="AutoShape 26"/>
            <p:cNvSpPr>
              <a:spLocks noChangeArrowheads="1"/>
            </p:cNvSpPr>
            <p:nvPr/>
          </p:nvSpPr>
          <p:spPr bwMode="auto">
            <a:xfrm>
              <a:off x="1788" y="2461"/>
              <a:ext cx="756" cy="29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Child</a:t>
              </a:r>
            </a:p>
          </p:txBody>
        </p:sp>
        <p:sp>
          <p:nvSpPr>
            <p:cNvPr id="2402331" name="AutoShape 27"/>
            <p:cNvSpPr>
              <a:spLocks noChangeArrowheads="1"/>
            </p:cNvSpPr>
            <p:nvPr/>
          </p:nvSpPr>
          <p:spPr bwMode="auto">
            <a:xfrm>
              <a:off x="1788" y="3043"/>
              <a:ext cx="756" cy="29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Adult</a:t>
              </a:r>
            </a:p>
          </p:txBody>
        </p:sp>
        <p:sp>
          <p:nvSpPr>
            <p:cNvPr id="2402332" name="AutoShape 28"/>
            <p:cNvSpPr>
              <a:spLocks noChangeArrowheads="1"/>
            </p:cNvSpPr>
            <p:nvPr/>
          </p:nvSpPr>
          <p:spPr bwMode="auto">
            <a:xfrm>
              <a:off x="1788" y="3625"/>
              <a:ext cx="756" cy="29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Retiree</a:t>
              </a:r>
            </a:p>
          </p:txBody>
        </p:sp>
        <p:cxnSp>
          <p:nvCxnSpPr>
            <p:cNvPr id="51221" name="AutoShape 29"/>
            <p:cNvCxnSpPr>
              <a:cxnSpLocks noChangeShapeType="1"/>
              <a:stCxn id="2402330" idx="2"/>
              <a:endCxn id="2402331" idx="0"/>
            </p:cNvCxnSpPr>
            <p:nvPr/>
          </p:nvCxnSpPr>
          <p:spPr bwMode="auto">
            <a:xfrm rot="5400000">
              <a:off x="2028" y="2890"/>
              <a:ext cx="276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222" name="AutoShape 30"/>
            <p:cNvCxnSpPr>
              <a:cxnSpLocks noChangeShapeType="1"/>
              <a:stCxn id="2402331" idx="2"/>
              <a:endCxn id="2402332" idx="0"/>
            </p:cNvCxnSpPr>
            <p:nvPr/>
          </p:nvCxnSpPr>
          <p:spPr bwMode="auto">
            <a:xfrm rot="5400000">
              <a:off x="2027" y="3487"/>
              <a:ext cx="27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02335" name="Rectangle 31"/>
            <p:cNvSpPr>
              <a:spLocks noChangeArrowheads="1"/>
            </p:cNvSpPr>
            <p:nvPr/>
          </p:nvSpPr>
          <p:spPr bwMode="auto">
            <a:xfrm>
              <a:off x="2160" y="2160"/>
              <a:ext cx="52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age</a:t>
              </a:r>
            </a:p>
          </p:txBody>
        </p:sp>
        <p:sp>
          <p:nvSpPr>
            <p:cNvPr id="51224" name="Line 32"/>
            <p:cNvSpPr>
              <a:spLocks noChangeShapeType="1"/>
            </p:cNvSpPr>
            <p:nvPr/>
          </p:nvSpPr>
          <p:spPr bwMode="auto">
            <a:xfrm>
              <a:off x="2688" y="2160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2402337" name="Group 33"/>
          <p:cNvGrpSpPr>
            <a:grpSpLocks/>
          </p:cNvGrpSpPr>
          <p:nvPr/>
        </p:nvGrpSpPr>
        <p:grpSpPr bwMode="auto">
          <a:xfrm>
            <a:off x="1670050" y="1841500"/>
            <a:ext cx="5146675" cy="1612900"/>
            <a:chOff x="996" y="1144"/>
            <a:chExt cx="3242" cy="1016"/>
          </a:xfrm>
        </p:grpSpPr>
        <p:cxnSp>
          <p:nvCxnSpPr>
            <p:cNvPr id="51210" name="AutoShape 34"/>
            <p:cNvCxnSpPr>
              <a:cxnSpLocks noChangeShapeType="1"/>
              <a:stCxn id="2402315" idx="3"/>
              <a:endCxn id="2402335" idx="0"/>
            </p:cNvCxnSpPr>
            <p:nvPr/>
          </p:nvCxnSpPr>
          <p:spPr bwMode="auto">
            <a:xfrm>
              <a:off x="996" y="1144"/>
              <a:ext cx="1426" cy="1016"/>
            </a:xfrm>
            <a:prstGeom prst="curvedConnector2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211" name="AutoShape 35"/>
            <p:cNvCxnSpPr>
              <a:cxnSpLocks noChangeShapeType="1"/>
              <a:stCxn id="2402321" idx="1"/>
              <a:endCxn id="2402328" idx="0"/>
            </p:cNvCxnSpPr>
            <p:nvPr/>
          </p:nvCxnSpPr>
          <p:spPr bwMode="auto">
            <a:xfrm rot="10800000" flipV="1">
              <a:off x="3069" y="1199"/>
              <a:ext cx="1169" cy="961"/>
            </a:xfrm>
            <a:prstGeom prst="curvedConnector2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1209" name="Text Box 36"/>
          <p:cNvSpPr txBox="1">
            <a:spLocks noChangeArrowheads="1"/>
          </p:cNvSpPr>
          <p:nvPr/>
        </p:nvSpPr>
        <p:spPr bwMode="auto">
          <a:xfrm>
            <a:off x="-85725" y="46038"/>
            <a:ext cx="730408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Introduction   </a:t>
            </a:r>
            <a:r>
              <a:rPr lang="en-CA" altLang="en-US" sz="1200">
                <a:solidFill>
                  <a:schemeClr val="tx1"/>
                </a:solidFill>
              </a:rPr>
              <a:t>   </a:t>
            </a:r>
            <a:r>
              <a:rPr lang="en-CA" altLang="en-US" sz="1200">
                <a:solidFill>
                  <a:srgbClr val="969696"/>
                </a:solidFill>
              </a:rPr>
              <a:t>Class Diagram      Activity Diagram      Sequence Diagram      </a:t>
            </a:r>
            <a:r>
              <a:rPr lang="en-CA" altLang="en-US" sz="1200" u="sng">
                <a:solidFill>
                  <a:schemeClr val="tx1"/>
                </a:solidFill>
              </a:rPr>
              <a:t>State Machine Diagram</a:t>
            </a:r>
            <a:r>
              <a:rPr lang="en-CA" altLang="en-US" sz="1200">
                <a:solidFill>
                  <a:srgbClr val="969696"/>
                </a:solidFill>
              </a:rPr>
              <a:t>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0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0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0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0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2307" grpId="0" build="p" autoUpdateAnimBg="0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CAEB03A-D019-4B90-958D-967F5279C39A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CA" altLang="en-US" sz="1200" smtClean="0"/>
          </a:p>
        </p:txBody>
      </p:sp>
      <p:grpSp>
        <p:nvGrpSpPr>
          <p:cNvPr id="2404354" name="Group 2"/>
          <p:cNvGrpSpPr>
            <a:grpSpLocks/>
          </p:cNvGrpSpPr>
          <p:nvPr/>
        </p:nvGrpSpPr>
        <p:grpSpPr bwMode="auto">
          <a:xfrm>
            <a:off x="1301750" y="2243138"/>
            <a:ext cx="6477000" cy="3352800"/>
            <a:chOff x="768" y="1872"/>
            <a:chExt cx="4080" cy="2112"/>
          </a:xfrm>
        </p:grpSpPr>
        <p:sp>
          <p:nvSpPr>
            <p:cNvPr id="2404355" name="AutoShape 3"/>
            <p:cNvSpPr>
              <a:spLocks noChangeArrowheads="1"/>
            </p:cNvSpPr>
            <p:nvPr/>
          </p:nvSpPr>
          <p:spPr bwMode="auto">
            <a:xfrm>
              <a:off x="768" y="1872"/>
              <a:ext cx="4080" cy="2112"/>
            </a:xfrm>
            <a:prstGeom prst="roundRect">
              <a:avLst>
                <a:gd name="adj" fmla="val 16667"/>
              </a:avLst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CA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2239" name="Line 4"/>
            <p:cNvSpPr>
              <a:spLocks noChangeShapeType="1"/>
            </p:cNvSpPr>
            <p:nvPr/>
          </p:nvSpPr>
          <p:spPr bwMode="auto">
            <a:xfrm flipV="1">
              <a:off x="2736" y="1920"/>
              <a:ext cx="0" cy="2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404357" name="AutoShape 5"/>
            <p:cNvSpPr>
              <a:spLocks noChangeArrowheads="1"/>
            </p:cNvSpPr>
            <p:nvPr/>
          </p:nvSpPr>
          <p:spPr bwMode="auto">
            <a:xfrm>
              <a:off x="1344" y="3360"/>
              <a:ext cx="1200" cy="4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CA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Outlaw</a:t>
              </a:r>
            </a:p>
          </p:txBody>
        </p:sp>
        <p:sp>
          <p:nvSpPr>
            <p:cNvPr id="2404358" name="AutoShape 6"/>
            <p:cNvSpPr>
              <a:spLocks noChangeArrowheads="1"/>
            </p:cNvSpPr>
            <p:nvPr/>
          </p:nvSpPr>
          <p:spPr bwMode="auto">
            <a:xfrm>
              <a:off x="1344" y="2304"/>
              <a:ext cx="1200" cy="4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CA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LawAbiding</a:t>
              </a:r>
            </a:p>
          </p:txBody>
        </p:sp>
        <p:sp>
          <p:nvSpPr>
            <p:cNvPr id="2404359" name="AutoShape 7"/>
            <p:cNvSpPr>
              <a:spLocks noChangeArrowheads="1"/>
            </p:cNvSpPr>
            <p:nvPr/>
          </p:nvSpPr>
          <p:spPr bwMode="auto">
            <a:xfrm>
              <a:off x="2976" y="2304"/>
              <a:ext cx="1200" cy="4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CA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Poor</a:t>
              </a:r>
            </a:p>
          </p:txBody>
        </p:sp>
        <p:sp>
          <p:nvSpPr>
            <p:cNvPr id="2404360" name="AutoShape 8"/>
            <p:cNvSpPr>
              <a:spLocks noChangeArrowheads="1"/>
            </p:cNvSpPr>
            <p:nvPr/>
          </p:nvSpPr>
          <p:spPr bwMode="auto">
            <a:xfrm>
              <a:off x="2976" y="3360"/>
              <a:ext cx="1200" cy="4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CA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Rich</a:t>
              </a:r>
            </a:p>
          </p:txBody>
        </p:sp>
        <p:sp>
          <p:nvSpPr>
            <p:cNvPr id="2404361" name="Text Box 9"/>
            <p:cNvSpPr txBox="1">
              <a:spLocks noChangeArrowheads="1"/>
            </p:cNvSpPr>
            <p:nvPr/>
          </p:nvSpPr>
          <p:spPr bwMode="auto">
            <a:xfrm>
              <a:off x="2992" y="1881"/>
              <a:ext cx="10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CA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financialStatus</a:t>
              </a:r>
            </a:p>
          </p:txBody>
        </p:sp>
        <p:sp>
          <p:nvSpPr>
            <p:cNvPr id="2404362" name="Text Box 10"/>
            <p:cNvSpPr txBox="1">
              <a:spLocks noChangeArrowheads="1"/>
            </p:cNvSpPr>
            <p:nvPr/>
          </p:nvSpPr>
          <p:spPr bwMode="auto">
            <a:xfrm>
              <a:off x="1540" y="1872"/>
              <a:ext cx="8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CA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legalStatus</a:t>
              </a:r>
            </a:p>
          </p:txBody>
        </p:sp>
        <p:grpSp>
          <p:nvGrpSpPr>
            <p:cNvPr id="52246" name="Group 11"/>
            <p:cNvGrpSpPr>
              <a:grpSpLocks/>
            </p:cNvGrpSpPr>
            <p:nvPr/>
          </p:nvGrpSpPr>
          <p:grpSpPr bwMode="auto">
            <a:xfrm rot="-5400000">
              <a:off x="1104" y="2352"/>
              <a:ext cx="144" cy="336"/>
              <a:chOff x="2112" y="1632"/>
              <a:chExt cx="144" cy="336"/>
            </a:xfrm>
          </p:grpSpPr>
          <p:sp>
            <p:nvSpPr>
              <p:cNvPr id="52250" name="Oval 12"/>
              <p:cNvSpPr>
                <a:spLocks noChangeArrowheads="1"/>
              </p:cNvSpPr>
              <p:nvPr/>
            </p:nvSpPr>
            <p:spPr bwMode="auto">
              <a:xfrm>
                <a:off x="2112" y="163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fr-CA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52251" name="Line 13"/>
              <p:cNvSpPr>
                <a:spLocks noChangeShapeType="1"/>
              </p:cNvSpPr>
              <p:nvPr/>
            </p:nvSpPr>
            <p:spPr bwMode="auto">
              <a:xfrm>
                <a:off x="2184" y="177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52247" name="Group 14"/>
            <p:cNvGrpSpPr>
              <a:grpSpLocks/>
            </p:cNvGrpSpPr>
            <p:nvPr/>
          </p:nvGrpSpPr>
          <p:grpSpPr bwMode="auto">
            <a:xfrm rot="5400000">
              <a:off x="4272" y="2352"/>
              <a:ext cx="144" cy="336"/>
              <a:chOff x="2112" y="1632"/>
              <a:chExt cx="144" cy="336"/>
            </a:xfrm>
          </p:grpSpPr>
          <p:sp>
            <p:nvSpPr>
              <p:cNvPr id="52248" name="Oval 15"/>
              <p:cNvSpPr>
                <a:spLocks noChangeArrowheads="1"/>
              </p:cNvSpPr>
              <p:nvPr/>
            </p:nvSpPr>
            <p:spPr bwMode="auto">
              <a:xfrm>
                <a:off x="2112" y="163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fr-CA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52249" name="Line 16"/>
              <p:cNvSpPr>
                <a:spLocks noChangeShapeType="1"/>
              </p:cNvSpPr>
              <p:nvPr/>
            </p:nvSpPr>
            <p:spPr bwMode="auto">
              <a:xfrm>
                <a:off x="2184" y="177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  <p:sp>
        <p:nvSpPr>
          <p:cNvPr id="52228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Semantics of Orthogonal Regions</a:t>
            </a:r>
          </a:p>
        </p:txBody>
      </p:sp>
      <p:sp>
        <p:nvSpPr>
          <p:cNvPr id="52229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All mutually orthogonal regions detect the same events and respond simultaneously (possibly interleaved) </a:t>
            </a:r>
          </a:p>
        </p:txBody>
      </p:sp>
      <p:grpSp>
        <p:nvGrpSpPr>
          <p:cNvPr id="2404371" name="Group 19"/>
          <p:cNvGrpSpPr>
            <a:grpSpLocks/>
          </p:cNvGrpSpPr>
          <p:nvPr/>
        </p:nvGrpSpPr>
        <p:grpSpPr bwMode="auto">
          <a:xfrm>
            <a:off x="3098800" y="3614738"/>
            <a:ext cx="3797300" cy="990600"/>
            <a:chOff x="1900" y="2640"/>
            <a:chExt cx="2392" cy="720"/>
          </a:xfrm>
        </p:grpSpPr>
        <p:grpSp>
          <p:nvGrpSpPr>
            <p:cNvPr id="52232" name="Group 20"/>
            <p:cNvGrpSpPr>
              <a:grpSpLocks/>
            </p:cNvGrpSpPr>
            <p:nvPr/>
          </p:nvGrpSpPr>
          <p:grpSpPr bwMode="auto">
            <a:xfrm>
              <a:off x="1900" y="2640"/>
              <a:ext cx="740" cy="720"/>
              <a:chOff x="1536" y="2544"/>
              <a:chExt cx="740" cy="720"/>
            </a:xfrm>
          </p:grpSpPr>
          <p:sp>
            <p:nvSpPr>
              <p:cNvPr id="52236" name="Line 21"/>
              <p:cNvSpPr>
                <a:spLocks noChangeShapeType="1"/>
              </p:cNvSpPr>
              <p:nvPr/>
            </p:nvSpPr>
            <p:spPr bwMode="auto">
              <a:xfrm>
                <a:off x="1536" y="2544"/>
                <a:ext cx="0" cy="7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404374" name="Text Box 22"/>
              <p:cNvSpPr txBox="1">
                <a:spLocks noChangeArrowheads="1"/>
              </p:cNvSpPr>
              <p:nvPr/>
            </p:nvSpPr>
            <p:spPr bwMode="auto">
              <a:xfrm>
                <a:off x="1584" y="2959"/>
                <a:ext cx="692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CA" sz="18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robBank/</a:t>
                </a:r>
              </a:p>
            </p:txBody>
          </p:sp>
        </p:grpSp>
        <p:grpSp>
          <p:nvGrpSpPr>
            <p:cNvPr id="52233" name="Group 23"/>
            <p:cNvGrpSpPr>
              <a:grpSpLocks/>
            </p:cNvGrpSpPr>
            <p:nvPr/>
          </p:nvGrpSpPr>
          <p:grpSpPr bwMode="auto">
            <a:xfrm>
              <a:off x="3552" y="2640"/>
              <a:ext cx="740" cy="720"/>
              <a:chOff x="3552" y="2544"/>
              <a:chExt cx="740" cy="720"/>
            </a:xfrm>
          </p:grpSpPr>
          <p:sp>
            <p:nvSpPr>
              <p:cNvPr id="52234" name="Line 24"/>
              <p:cNvSpPr>
                <a:spLocks noChangeShapeType="1"/>
              </p:cNvSpPr>
              <p:nvPr/>
            </p:nvSpPr>
            <p:spPr bwMode="auto">
              <a:xfrm>
                <a:off x="3552" y="2544"/>
                <a:ext cx="0" cy="7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404377" name="Text Box 25"/>
              <p:cNvSpPr txBox="1">
                <a:spLocks noChangeArrowheads="1"/>
              </p:cNvSpPr>
              <p:nvPr/>
            </p:nvSpPr>
            <p:spPr bwMode="auto">
              <a:xfrm>
                <a:off x="3600" y="2959"/>
                <a:ext cx="692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CA" sz="18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robBank/</a:t>
                </a:r>
              </a:p>
            </p:txBody>
          </p:sp>
        </p:grpSp>
      </p:grpSp>
      <p:sp>
        <p:nvSpPr>
          <p:cNvPr id="52231" name="Text Box 26"/>
          <p:cNvSpPr txBox="1">
            <a:spLocks noChangeArrowheads="1"/>
          </p:cNvSpPr>
          <p:nvPr/>
        </p:nvSpPr>
        <p:spPr bwMode="auto">
          <a:xfrm>
            <a:off x="-85725" y="46038"/>
            <a:ext cx="730408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Introduction   </a:t>
            </a:r>
            <a:r>
              <a:rPr lang="en-CA" altLang="en-US" sz="1200">
                <a:solidFill>
                  <a:schemeClr val="tx1"/>
                </a:solidFill>
              </a:rPr>
              <a:t>   </a:t>
            </a:r>
            <a:r>
              <a:rPr lang="en-CA" altLang="en-US" sz="1200">
                <a:solidFill>
                  <a:srgbClr val="969696"/>
                </a:solidFill>
              </a:rPr>
              <a:t>Class Diagram      Activity Diagram      Sequence Diagram      </a:t>
            </a:r>
            <a:r>
              <a:rPr lang="en-CA" altLang="en-US" sz="1200" u="sng">
                <a:solidFill>
                  <a:schemeClr val="tx1"/>
                </a:solidFill>
              </a:rPr>
              <a:t>State Machine Diagram</a:t>
            </a:r>
            <a:r>
              <a:rPr lang="en-CA" altLang="en-US" sz="1200">
                <a:solidFill>
                  <a:srgbClr val="969696"/>
                </a:solidFill>
              </a:rPr>
              <a:t>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0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0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en-US" smtClean="0"/>
              <a:t>Conclusion…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6B6C71B4-C182-45D9-AFAE-25316ABD8C3D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CA" altLang="en-US" sz="1200" smtClean="0"/>
          </a:p>
        </p:txBody>
      </p:sp>
      <p:pic>
        <p:nvPicPr>
          <p:cNvPr id="55300" name="Picture 2" descr="http://c2reflexions.files.wordpress.com/2011/08/dilbert_learn_from_failures.gif?w=560&amp;h=17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675" y="1908175"/>
            <a:ext cx="7672388" cy="2382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E5724276-6EDC-4D54-899B-293EB71305CF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CA" altLang="en-US" sz="12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Thirteen Diagram Types in UML 2.x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According to UML Reference Manual</a:t>
            </a:r>
          </a:p>
          <a:p>
            <a:pPr lvl="1" eaLnBrk="1" hangingPunct="1"/>
            <a:r>
              <a:rPr lang="en-CA" altLang="en-US" smtClean="0"/>
              <a:t>Structural</a:t>
            </a:r>
          </a:p>
          <a:p>
            <a:pPr lvl="2" eaLnBrk="1" hangingPunct="1"/>
            <a:r>
              <a:rPr lang="en-CA" altLang="en-US" smtClean="0"/>
              <a:t>Class, object, composite structure, component, and use case diagrams</a:t>
            </a:r>
          </a:p>
          <a:p>
            <a:pPr lvl="1" eaLnBrk="1" hangingPunct="1"/>
            <a:r>
              <a:rPr lang="en-CA" altLang="en-US" smtClean="0"/>
              <a:t>Dynamic (that is, describing dynamic behavior)</a:t>
            </a:r>
          </a:p>
          <a:p>
            <a:pPr lvl="2" eaLnBrk="1" hangingPunct="1"/>
            <a:r>
              <a:rPr lang="en-CA" altLang="en-US" smtClean="0"/>
              <a:t>State machine, activity, sequence, communication, timing, and interaction overview diagrams</a:t>
            </a:r>
          </a:p>
          <a:p>
            <a:pPr lvl="1" eaLnBrk="1" hangingPunct="1"/>
            <a:r>
              <a:rPr lang="en-CA" altLang="en-US" smtClean="0"/>
              <a:t>Physical</a:t>
            </a:r>
          </a:p>
          <a:p>
            <a:pPr lvl="2" eaLnBrk="1" hangingPunct="1"/>
            <a:r>
              <a:rPr lang="en-CA" altLang="en-US" smtClean="0"/>
              <a:t>Deployment diagrams</a:t>
            </a:r>
          </a:p>
          <a:p>
            <a:pPr lvl="1" eaLnBrk="1" hangingPunct="1"/>
            <a:r>
              <a:rPr lang="en-CA" altLang="en-US" smtClean="0"/>
              <a:t>Model Management</a:t>
            </a:r>
          </a:p>
          <a:p>
            <a:pPr lvl="2" eaLnBrk="1" hangingPunct="1"/>
            <a:r>
              <a:rPr lang="en-CA" altLang="en-US" smtClean="0"/>
              <a:t>Package diagram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-85725" y="46038"/>
            <a:ext cx="730408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u="sng">
                <a:solidFill>
                  <a:schemeClr val="tx1"/>
                </a:solidFill>
              </a:rPr>
              <a:t>Introduction</a:t>
            </a:r>
            <a:r>
              <a:rPr lang="en-CA" altLang="en-US" sz="1200">
                <a:solidFill>
                  <a:schemeClr val="tx1"/>
                </a:solidFill>
              </a:rPr>
              <a:t>      </a:t>
            </a:r>
            <a:r>
              <a:rPr lang="en-CA" altLang="en-US" sz="1200">
                <a:solidFill>
                  <a:srgbClr val="969696"/>
                </a:solidFill>
              </a:rPr>
              <a:t>Class Diagram      Activity Diagram      Sequence Diagram      State Machine Diagram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 smtClean="0"/>
              <a:t>UML Class Diagrams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3720E7DF-7082-432B-9334-F2CED0D172E1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CA" altLang="en-US" sz="1200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-85725" y="46038"/>
            <a:ext cx="730408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CA" sz="1200" dirty="0" smtClean="0">
                <a:solidFill>
                  <a:srgbClr val="969696"/>
                </a:solidFill>
                <a:latin typeface="Arial" charset="0"/>
              </a:rPr>
              <a:t>Introduction  </a:t>
            </a:r>
            <a:r>
              <a:rPr lang="en-CA" sz="1200" dirty="0" smtClean="0">
                <a:latin typeface="Arial" charset="0"/>
              </a:rPr>
              <a:t>    </a:t>
            </a:r>
            <a:r>
              <a:rPr lang="en-CA" sz="1200" u="sng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Class Diagram</a:t>
            </a:r>
            <a:r>
              <a:rPr lang="en-CA" sz="1200" dirty="0" smtClean="0">
                <a:solidFill>
                  <a:srgbClr val="969696"/>
                </a:solidFill>
                <a:latin typeface="Arial" charset="0"/>
              </a:rPr>
              <a:t>      Activity Diagram      Sequence Diagram      State Machine Diagram      </a:t>
            </a:r>
          </a:p>
        </p:txBody>
      </p:sp>
      <p:pic>
        <p:nvPicPr>
          <p:cNvPr id="11269" name="Picture 47" descr="classdiagramno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6150"/>
            <a:ext cx="9028113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798F6E89-E854-4497-91A7-FE6B315FFFF9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CA" altLang="en-US" sz="120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Basic Notational Elements of Activity Diagrams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927100"/>
            <a:ext cx="3211513" cy="5575300"/>
          </a:xfrm>
        </p:spPr>
        <p:txBody>
          <a:bodyPr/>
          <a:lstStyle/>
          <a:p>
            <a:pPr eaLnBrk="1" hangingPunct="1"/>
            <a:r>
              <a:rPr lang="en-US" altLang="en-US" smtClean="0"/>
              <a:t>Describe the dynamic behavior of a system as a flow of activities (workflow)</a:t>
            </a:r>
          </a:p>
          <a:p>
            <a:pPr eaLnBrk="1" hangingPunct="1"/>
            <a:r>
              <a:rPr lang="en-US" altLang="en-US" smtClean="0"/>
              <a:t>Flow</a:t>
            </a:r>
          </a:p>
          <a:p>
            <a:pPr lvl="1" eaLnBrk="1" hangingPunct="1"/>
            <a:r>
              <a:rPr lang="en-US" altLang="en-US" smtClean="0"/>
              <a:t>Sequence</a:t>
            </a:r>
          </a:p>
          <a:p>
            <a:pPr lvl="1" eaLnBrk="1" hangingPunct="1"/>
            <a:r>
              <a:rPr lang="en-US" altLang="en-US" smtClean="0"/>
              <a:t>Alternative</a:t>
            </a:r>
          </a:p>
          <a:p>
            <a:pPr lvl="1" eaLnBrk="1" hangingPunct="1"/>
            <a:r>
              <a:rPr lang="en-US" altLang="en-US" smtClean="0"/>
              <a:t>Parallel</a:t>
            </a:r>
          </a:p>
          <a:p>
            <a:pPr eaLnBrk="1" hangingPunct="1"/>
            <a:endParaRPr lang="en-US" altLang="en-US" smtClean="0">
              <a:solidFill>
                <a:schemeClr val="folHlink"/>
              </a:solidFill>
            </a:endParaRPr>
          </a:p>
          <a:p>
            <a:pPr eaLnBrk="1" hangingPunct="1"/>
            <a:r>
              <a:rPr lang="en-US" altLang="en-US" smtClean="0">
                <a:solidFill>
                  <a:schemeClr val="folHlink"/>
                </a:solidFill>
              </a:rPr>
              <a:t>Note: </a:t>
            </a:r>
            <a:r>
              <a:rPr lang="en-US" altLang="en-US" sz="1800" smtClean="0">
                <a:solidFill>
                  <a:schemeClr val="folHlink"/>
                </a:solidFill>
              </a:rPr>
              <a:t>in this diagram, the data flow objects are not shown. They may be shown as boxes on the control flow lines.</a:t>
            </a:r>
          </a:p>
        </p:txBody>
      </p:sp>
      <p:pic>
        <p:nvPicPr>
          <p:cNvPr id="18437" name="Picture 4" descr="activityno3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896938"/>
            <a:ext cx="5857875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-85725" y="46038"/>
            <a:ext cx="730408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Introduction   </a:t>
            </a:r>
            <a:r>
              <a:rPr lang="en-CA" altLang="en-US" sz="1200">
                <a:solidFill>
                  <a:schemeClr val="tx1"/>
                </a:solidFill>
              </a:rPr>
              <a:t>   </a:t>
            </a:r>
            <a:r>
              <a:rPr lang="en-CA" altLang="en-US" sz="1200">
                <a:solidFill>
                  <a:srgbClr val="969696"/>
                </a:solidFill>
              </a:rPr>
              <a:t>Class Diagram      </a:t>
            </a:r>
            <a:r>
              <a:rPr lang="en-CA" altLang="en-US" sz="1200" u="sng">
                <a:solidFill>
                  <a:schemeClr val="tx1"/>
                </a:solidFill>
              </a:rPr>
              <a:t>Activity Diagram</a:t>
            </a:r>
            <a:r>
              <a:rPr lang="en-CA" altLang="en-US" sz="1200">
                <a:solidFill>
                  <a:srgbClr val="969696"/>
                </a:solidFill>
              </a:rPr>
              <a:t>      Sequence Diagram      State Machine Diagram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15EA2ED4-13F8-41B7-AECE-D92EDA763E27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CA" altLang="en-US" sz="1200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Partitions – Examples</a:t>
            </a:r>
          </a:p>
        </p:txBody>
      </p:sp>
      <p:pic>
        <p:nvPicPr>
          <p:cNvPr id="1946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0" t="40518" r="17751" b="11333"/>
          <a:stretch>
            <a:fillRect/>
          </a:stretch>
        </p:blipFill>
        <p:spPr>
          <a:xfrm>
            <a:off x="0" y="854075"/>
            <a:ext cx="5526088" cy="2684463"/>
          </a:xfrm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44469" r="11964" b="4460"/>
          <a:stretch>
            <a:fillRect/>
          </a:stretch>
        </p:blipFill>
        <p:spPr bwMode="auto">
          <a:xfrm>
            <a:off x="3413125" y="3295650"/>
            <a:ext cx="5702300" cy="317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pic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-85725" y="46038"/>
            <a:ext cx="730408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Introduction   </a:t>
            </a:r>
            <a:r>
              <a:rPr lang="en-CA" altLang="en-US" sz="1200">
                <a:solidFill>
                  <a:schemeClr val="tx1"/>
                </a:solidFill>
              </a:rPr>
              <a:t>   </a:t>
            </a:r>
            <a:r>
              <a:rPr lang="en-CA" altLang="en-US" sz="1200">
                <a:solidFill>
                  <a:srgbClr val="969696"/>
                </a:solidFill>
              </a:rPr>
              <a:t>Class Diagram      </a:t>
            </a:r>
            <a:r>
              <a:rPr lang="en-CA" altLang="en-US" sz="1200" u="sng">
                <a:solidFill>
                  <a:schemeClr val="tx1"/>
                </a:solidFill>
              </a:rPr>
              <a:t>Activity Diagram</a:t>
            </a:r>
            <a:r>
              <a:rPr lang="en-CA" altLang="en-US" sz="1200">
                <a:solidFill>
                  <a:srgbClr val="969696"/>
                </a:solidFill>
              </a:rPr>
              <a:t>      Sequence Diagram      State Machine Diagram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9DEBF47-EBF1-43A5-80B8-9708219440E9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CA" altLang="en-US" sz="1200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Basic Notational Elements of Sequence Diagrams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844550"/>
            <a:ext cx="8907463" cy="5657850"/>
          </a:xfrm>
        </p:spPr>
        <p:txBody>
          <a:bodyPr/>
          <a:lstStyle/>
          <a:p>
            <a:pPr eaLnBrk="1" hangingPunct="1"/>
            <a:r>
              <a:rPr lang="en-US" altLang="en-US" smtClean="0"/>
              <a:t>Describe the dynamic behavior as interactions between so-called “</a:t>
            </a:r>
            <a:r>
              <a:rPr lang="en-US" altLang="en-US" smtClean="0">
                <a:solidFill>
                  <a:schemeClr val="folHlink"/>
                </a:solidFill>
              </a:rPr>
              <a:t>participants</a:t>
            </a:r>
            <a:r>
              <a:rPr lang="en-US" altLang="en-US" smtClean="0"/>
              <a:t>” (e.g. agents, actors, the system, system components). For each participant, there is a “</a:t>
            </a:r>
            <a:r>
              <a:rPr lang="en-US" altLang="en-US" smtClean="0">
                <a:solidFill>
                  <a:schemeClr val="folHlink"/>
                </a:solidFill>
              </a:rPr>
              <a:t>lifeline</a:t>
            </a:r>
            <a:r>
              <a:rPr lang="en-US" altLang="en-US" smtClean="0"/>
              <a:t>”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24581" name="Picture 4" descr="sequencediagno3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946275"/>
            <a:ext cx="8077200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-85725" y="46038"/>
            <a:ext cx="730408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Introduction   </a:t>
            </a:r>
            <a:r>
              <a:rPr lang="en-CA" altLang="en-US" sz="1200">
                <a:solidFill>
                  <a:schemeClr val="tx1"/>
                </a:solidFill>
              </a:rPr>
              <a:t>   </a:t>
            </a:r>
            <a:r>
              <a:rPr lang="en-CA" altLang="en-US" sz="1200">
                <a:solidFill>
                  <a:srgbClr val="969696"/>
                </a:solidFill>
              </a:rPr>
              <a:t>Class Diagram      Activity Diagram      </a:t>
            </a:r>
            <a:r>
              <a:rPr lang="en-CA" altLang="en-US" sz="1200" u="sng">
                <a:solidFill>
                  <a:schemeClr val="tx1"/>
                </a:solidFill>
              </a:rPr>
              <a:t>Sequence Diagram</a:t>
            </a:r>
            <a:r>
              <a:rPr lang="en-CA" altLang="en-US" sz="1200">
                <a:solidFill>
                  <a:srgbClr val="969696"/>
                </a:solidFill>
              </a:rPr>
              <a:t>      State Machine Diagram      </a:t>
            </a:r>
          </a:p>
        </p:txBody>
      </p: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1196975" y="1944688"/>
            <a:ext cx="963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folHlink"/>
                </a:solidFill>
              </a:rPr>
              <a:t>participant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C5DA145-8675-4652-908D-9250029397AA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CA" altLang="en-US" sz="1200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Lifelines and (A)synchronous Interactions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Participants, shown using lifelines, participate in the interaction sequence by sending / receiving messages</a:t>
            </a:r>
          </a:p>
          <a:p>
            <a:pPr lvl="1" eaLnBrk="1" hangingPunct="1"/>
            <a:endParaRPr lang="en-US" altLang="en-US" sz="2000" smtClean="0"/>
          </a:p>
          <a:p>
            <a:pPr eaLnBrk="1" hangingPunct="1"/>
            <a:endParaRPr lang="en-US" altLang="en-US" sz="2400" smtClean="0"/>
          </a:p>
        </p:txBody>
      </p:sp>
      <p:sp>
        <p:nvSpPr>
          <p:cNvPr id="2560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Messages can be synchronous or asynchronous</a:t>
            </a:r>
          </a:p>
        </p:txBody>
      </p:sp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2444750"/>
            <a:ext cx="3940175" cy="39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2947988"/>
            <a:ext cx="1122362" cy="29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pic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-85725" y="46038"/>
            <a:ext cx="730408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Introduction   </a:t>
            </a:r>
            <a:r>
              <a:rPr lang="en-CA" altLang="en-US" sz="1200">
                <a:solidFill>
                  <a:schemeClr val="tx1"/>
                </a:solidFill>
              </a:rPr>
              <a:t>   </a:t>
            </a:r>
            <a:r>
              <a:rPr lang="en-CA" altLang="en-US" sz="1200">
                <a:solidFill>
                  <a:srgbClr val="969696"/>
                </a:solidFill>
              </a:rPr>
              <a:t>Class Diagram      Activity Diagram      </a:t>
            </a:r>
            <a:r>
              <a:rPr lang="en-CA" altLang="en-US" sz="1200" u="sng">
                <a:solidFill>
                  <a:schemeClr val="tx1"/>
                </a:solidFill>
              </a:rPr>
              <a:t>Sequence Diagram</a:t>
            </a:r>
            <a:r>
              <a:rPr lang="en-CA" altLang="en-US" sz="1200">
                <a:solidFill>
                  <a:srgbClr val="969696"/>
                </a:solidFill>
              </a:rPr>
              <a:t>      State Machine Diagram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_Presentation_template_2004">
  <a:themeElements>
    <a:clrScheme name="">
      <a:dk1>
        <a:srgbClr val="002654"/>
      </a:dk1>
      <a:lt1>
        <a:srgbClr val="FFFFFF"/>
      </a:lt1>
      <a:dk2>
        <a:srgbClr val="002654"/>
      </a:dk2>
      <a:lt2>
        <a:srgbClr val="000000"/>
      </a:lt2>
      <a:accent1>
        <a:srgbClr val="336699"/>
      </a:accent1>
      <a:accent2>
        <a:srgbClr val="FCB514"/>
      </a:accent2>
      <a:accent3>
        <a:srgbClr val="FFFFFF"/>
      </a:accent3>
      <a:accent4>
        <a:srgbClr val="001F46"/>
      </a:accent4>
      <a:accent5>
        <a:srgbClr val="ADB8CA"/>
      </a:accent5>
      <a:accent6>
        <a:srgbClr val="E4A411"/>
      </a:accent6>
      <a:hlink>
        <a:srgbClr val="007F99"/>
      </a:hlink>
      <a:folHlink>
        <a:srgbClr val="D62828"/>
      </a:folHlink>
    </a:clrScheme>
    <a:fontScheme name="Corporate_Presentation_template_20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CFF9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107763" dir="2700000" algn="ctr" rotWithShape="0">
                  <a:srgbClr val="808080"/>
                </a:outerShdw>
              </a:effectLst>
            </a14:hiddenEffects>
          </a:ext>
          <a:ext uri="{53640926-AAD7-44d8-BBD7-CCE9431645EC}">
            <a14:shadowObscured xmlns:a14="http://schemas.microsoft.com/office/drawing/2010/main" val="1"/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7620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CFF9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107763" dir="2700000" algn="ctr" rotWithShape="0">
                  <a:srgbClr val="808080"/>
                </a:outerShdw>
              </a:effectLst>
            </a14:hiddenEffects>
          </a:ext>
          <a:ext uri="{53640926-AAD7-44d8-BBD7-CCE9431645EC}">
            <a14:shadowObscured xmlns:a14="http://schemas.microsoft.com/office/drawing/2010/main" val="1"/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7620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rporate_Presentation_template_2004 1">
        <a:dk1>
          <a:srgbClr val="002654"/>
        </a:dk1>
        <a:lt1>
          <a:srgbClr val="FFFFFF"/>
        </a:lt1>
        <a:dk2>
          <a:srgbClr val="002654"/>
        </a:dk2>
        <a:lt2>
          <a:srgbClr val="000000"/>
        </a:lt2>
        <a:accent1>
          <a:srgbClr val="96AA99"/>
        </a:accent1>
        <a:accent2>
          <a:srgbClr val="FCB514"/>
        </a:accent2>
        <a:accent3>
          <a:srgbClr val="FFFFFF"/>
        </a:accent3>
        <a:accent4>
          <a:srgbClr val="001F46"/>
        </a:accent4>
        <a:accent5>
          <a:srgbClr val="C9D2CA"/>
        </a:accent5>
        <a:accent6>
          <a:srgbClr val="E4A411"/>
        </a:accent6>
        <a:hlink>
          <a:srgbClr val="007F99"/>
        </a:hlink>
        <a:folHlink>
          <a:srgbClr val="D6282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6576</TotalTime>
  <Words>1527</Words>
  <Application>Microsoft Macintosh PowerPoint</Application>
  <PresentationFormat>On-screen Show (4:3)</PresentationFormat>
  <Paragraphs>369</Paragraphs>
  <Slides>33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Corporate_Presentation_template_2004</vt:lpstr>
      <vt:lpstr>Requirements Modelling  with UML 2</vt:lpstr>
      <vt:lpstr>History of UML (http://www.omg.org/uml/)</vt:lpstr>
      <vt:lpstr>Dilbert on Standards</vt:lpstr>
      <vt:lpstr>Thirteen Diagram Types in UML 2.x</vt:lpstr>
      <vt:lpstr>UML Class Diagrams</vt:lpstr>
      <vt:lpstr>Basic Notational Elements of Activity Diagrams</vt:lpstr>
      <vt:lpstr>Partitions – Examples</vt:lpstr>
      <vt:lpstr>Basic Notational Elements of Sequence Diagrams</vt:lpstr>
      <vt:lpstr>Lifelines and (A)synchronous Interactions</vt:lpstr>
      <vt:lpstr>Combined Fragments</vt:lpstr>
      <vt:lpstr>Combined Fragments – Alternative</vt:lpstr>
      <vt:lpstr>Combined Fragments – Optional</vt:lpstr>
      <vt:lpstr>Combined Fragments – Loop</vt:lpstr>
      <vt:lpstr>Combined Fragments – Concurrency</vt:lpstr>
      <vt:lpstr>Nested Combined Fragments</vt:lpstr>
      <vt:lpstr>Temporal Aspects</vt:lpstr>
      <vt:lpstr>Basic Notational Elements of State Machine Diagrams</vt:lpstr>
      <vt:lpstr>Types of State Machines</vt:lpstr>
      <vt:lpstr>Variables (“Extended” States)</vt:lpstr>
      <vt:lpstr>Modeling Behavior</vt:lpstr>
      <vt:lpstr>UML State Machine Diagrams – Summary</vt:lpstr>
      <vt:lpstr>Entry and Exit Actions</vt:lpstr>
      <vt:lpstr>Action Ordering</vt:lpstr>
      <vt:lpstr>State Activity (Do)</vt:lpstr>
      <vt:lpstr>Guards (Conditions)</vt:lpstr>
      <vt:lpstr>Hierarchical State Diagrams</vt:lpstr>
      <vt:lpstr>Group Transitions</vt:lpstr>
      <vt:lpstr>Completion Transition</vt:lpstr>
      <vt:lpstr>Triggering Rules</vt:lpstr>
      <vt:lpstr>Action Ordering – Composite States</vt:lpstr>
      <vt:lpstr>Orthogonal Regions</vt:lpstr>
      <vt:lpstr>Semantics of Orthogonal Regions</vt:lpstr>
      <vt:lpstr>Conclusion…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damyot</dc:creator>
  <cp:lastModifiedBy>jean-pierre corriveau</cp:lastModifiedBy>
  <cp:revision>1304</cp:revision>
  <cp:lastPrinted>1999-09-17T12:56:14Z</cp:lastPrinted>
  <dcterms:created xsi:type="dcterms:W3CDTF">2004-04-05T23:48:23Z</dcterms:created>
  <dcterms:modified xsi:type="dcterms:W3CDTF">2016-03-20T15:50:05Z</dcterms:modified>
</cp:coreProperties>
</file>