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32" d="100"/>
          <a:sy n="132" d="100"/>
        </p:scale>
        <p:origin x="-1016"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4DB78494-8B5C-4848-993F-1450A7B0A1C2}" type="datetimeFigureOut">
              <a:rPr lang="en-US" smtClean="0"/>
              <a:t>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196B25-DAD8-E447-852D-DD98D587E88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4DB78494-8B5C-4848-993F-1450A7B0A1C2}" type="datetimeFigureOut">
              <a:rPr lang="en-US" smtClean="0"/>
              <a:t>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196B25-DAD8-E447-852D-DD98D587E88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4DB78494-8B5C-4848-993F-1450A7B0A1C2}" type="datetimeFigureOut">
              <a:rPr lang="en-US" smtClean="0"/>
              <a:t>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196B25-DAD8-E447-852D-DD98D587E88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4DB78494-8B5C-4848-993F-1450A7B0A1C2}" type="datetimeFigureOut">
              <a:rPr lang="en-US" smtClean="0"/>
              <a:t>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196B25-DAD8-E447-852D-DD98D587E88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4DB78494-8B5C-4848-993F-1450A7B0A1C2}" type="datetimeFigureOut">
              <a:rPr lang="en-US" smtClean="0"/>
              <a:t>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196B25-DAD8-E447-852D-DD98D587E88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4DB78494-8B5C-4848-993F-1450A7B0A1C2}" type="datetimeFigureOut">
              <a:rPr lang="en-US" smtClean="0"/>
              <a:t>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196B25-DAD8-E447-852D-DD98D587E88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4DB78494-8B5C-4848-993F-1450A7B0A1C2}" type="datetimeFigureOut">
              <a:rPr lang="en-US" smtClean="0"/>
              <a:t>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196B25-DAD8-E447-852D-DD98D587E88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4DB78494-8B5C-4848-993F-1450A7B0A1C2}" type="datetimeFigureOut">
              <a:rPr lang="en-US" smtClean="0"/>
              <a:t>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196B25-DAD8-E447-852D-DD98D587E88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B78494-8B5C-4848-993F-1450A7B0A1C2}" type="datetimeFigureOut">
              <a:rPr lang="en-US" smtClean="0"/>
              <a:t>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196B25-DAD8-E447-852D-DD98D587E88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DB78494-8B5C-4848-993F-1450A7B0A1C2}" type="datetimeFigureOut">
              <a:rPr lang="en-US" smtClean="0"/>
              <a:t>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196B25-DAD8-E447-852D-DD98D587E88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DB78494-8B5C-4848-993F-1450A7B0A1C2}" type="datetimeFigureOut">
              <a:rPr lang="en-US" smtClean="0"/>
              <a:t>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196B25-DAD8-E447-852D-DD98D587E88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B78494-8B5C-4848-993F-1450A7B0A1C2}" type="datetimeFigureOut">
              <a:rPr lang="en-US" smtClean="0"/>
              <a:t>2/5/18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196B25-DAD8-E447-852D-DD98D587E88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sv-SE"/>
              <a:t>Observer Pattern</a:t>
            </a:r>
            <a:endParaRPr lang="en-US"/>
          </a:p>
        </p:txBody>
      </p:sp>
      <p:sp>
        <p:nvSpPr>
          <p:cNvPr id="51203" name="Rectangle 3"/>
          <p:cNvSpPr>
            <a:spLocks noGrp="1" noChangeArrowheads="1"/>
          </p:cNvSpPr>
          <p:nvPr>
            <p:ph type="body" idx="1"/>
          </p:nvPr>
        </p:nvSpPr>
        <p:spPr>
          <a:xfrm>
            <a:off x="609600" y="1447800"/>
            <a:ext cx="7772400" cy="4114800"/>
          </a:xfrm>
        </p:spPr>
        <p:txBody>
          <a:bodyPr>
            <a:normAutofit fontScale="92500" lnSpcReduction="10000"/>
          </a:bodyPr>
          <a:lstStyle/>
          <a:p>
            <a:r>
              <a:rPr lang="sv-SE"/>
              <a:t>Define a one-to-many dependency between objects so that when one object changes state, all its dependents are notified and updated automatically.</a:t>
            </a:r>
          </a:p>
          <a:p>
            <a:r>
              <a:rPr lang="sv-SE"/>
              <a:t>Example: Graphical editor with multiple views of the same graphic objects. If a graphical object is manipulated in one view, it notifies the other views to display the changes made to it.</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sv-SE"/>
              <a:t>Observer Consequences</a:t>
            </a:r>
            <a:endParaRPr lang="en-US"/>
          </a:p>
        </p:txBody>
      </p:sp>
      <p:sp>
        <p:nvSpPr>
          <p:cNvPr id="63491" name="Rectangle 3"/>
          <p:cNvSpPr>
            <a:spLocks noGrp="1" noChangeArrowheads="1"/>
          </p:cNvSpPr>
          <p:nvPr>
            <p:ph type="body" idx="1"/>
          </p:nvPr>
        </p:nvSpPr>
        <p:spPr>
          <a:xfrm>
            <a:off x="685800" y="1600200"/>
            <a:ext cx="7772400" cy="4114800"/>
          </a:xfrm>
        </p:spPr>
        <p:txBody>
          <a:bodyPr/>
          <a:lstStyle/>
          <a:p>
            <a:r>
              <a:rPr lang="sv-SE"/>
              <a:t>The Observer pattern lets you vary subjects and observers independently. You can reuse subjects without reusing observers, and vice versa. It lets you add observers without modifying the subject or other observers.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sv-SE"/>
              <a:t>Observer Consequences</a:t>
            </a:r>
          </a:p>
        </p:txBody>
      </p:sp>
      <p:sp>
        <p:nvSpPr>
          <p:cNvPr id="64515" name="Rectangle 3"/>
          <p:cNvSpPr>
            <a:spLocks noGrp="1" noChangeArrowheads="1"/>
          </p:cNvSpPr>
          <p:nvPr>
            <p:ph type="body" idx="1"/>
          </p:nvPr>
        </p:nvSpPr>
        <p:spPr>
          <a:xfrm>
            <a:off x="609600" y="1524000"/>
            <a:ext cx="8153400" cy="5257800"/>
          </a:xfrm>
        </p:spPr>
        <p:txBody>
          <a:bodyPr/>
          <a:lstStyle/>
          <a:p>
            <a:pPr>
              <a:lnSpc>
                <a:spcPct val="90000"/>
              </a:lnSpc>
            </a:pPr>
            <a:r>
              <a:rPr lang="sv-SE"/>
              <a:t>Abstract coupling between Subject and Object</a:t>
            </a:r>
          </a:p>
          <a:p>
            <a:pPr lvl="1">
              <a:lnSpc>
                <a:spcPct val="90000"/>
              </a:lnSpc>
            </a:pPr>
            <a:r>
              <a:rPr lang="sv-SE"/>
              <a:t>All a subject knows is that it has a list of observers, each conforming to the simple interface of the abstract Observer class. The subject does not know the concrete class of any observer.</a:t>
            </a:r>
          </a:p>
          <a:p>
            <a:pPr>
              <a:lnSpc>
                <a:spcPct val="90000"/>
              </a:lnSpc>
            </a:pPr>
            <a:r>
              <a:rPr lang="sv-SE"/>
              <a:t>Support for broadcast communication</a:t>
            </a:r>
          </a:p>
          <a:p>
            <a:pPr lvl="1">
              <a:lnSpc>
                <a:spcPct val="90000"/>
              </a:lnSpc>
            </a:pPr>
            <a:r>
              <a:rPr lang="sv-SE"/>
              <a:t>Unlike and ordinary request, the notification that a subject sends need not specify its receiver. The notification is broadcast automatically to all interested objects that subscribed to it.</a:t>
            </a:r>
            <a:endParaRPr lang="en-US"/>
          </a:p>
          <a:p>
            <a:pPr>
              <a:lnSpc>
                <a:spcPct val="90000"/>
              </a:lnSpc>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sv-SE"/>
              <a:t>Observer Consequences</a:t>
            </a:r>
          </a:p>
        </p:txBody>
      </p:sp>
      <p:sp>
        <p:nvSpPr>
          <p:cNvPr id="65539" name="Rectangle 3"/>
          <p:cNvSpPr>
            <a:spLocks noGrp="1" noChangeArrowheads="1"/>
          </p:cNvSpPr>
          <p:nvPr>
            <p:ph type="body" idx="1"/>
          </p:nvPr>
        </p:nvSpPr>
        <p:spPr>
          <a:xfrm>
            <a:off x="152400" y="1371600"/>
            <a:ext cx="8534400" cy="5029200"/>
          </a:xfrm>
        </p:spPr>
        <p:txBody>
          <a:bodyPr/>
          <a:lstStyle/>
          <a:p>
            <a:pPr>
              <a:lnSpc>
                <a:spcPct val="90000"/>
              </a:lnSpc>
            </a:pPr>
            <a:r>
              <a:rPr lang="sv-SE"/>
              <a:t>Unexpected Updates</a:t>
            </a:r>
          </a:p>
          <a:p>
            <a:pPr lvl="1">
              <a:lnSpc>
                <a:spcPct val="90000"/>
              </a:lnSpc>
            </a:pPr>
            <a:r>
              <a:rPr lang="sv-SE"/>
              <a:t>Because observers have no knowledge of each other’s presence, they can be blind to the ultimate cost of changing the subject. A seemingly innocuous operation to the subject may cause a cascade of updates to observers and their dependent objects. </a:t>
            </a:r>
          </a:p>
          <a:p>
            <a:pPr lvl="1">
              <a:lnSpc>
                <a:spcPct val="90000"/>
              </a:lnSpc>
            </a:pPr>
            <a:r>
              <a:rPr lang="sv-SE"/>
              <a:t>This problem is aggravated by the fact that the simple update protocol provides no details on</a:t>
            </a:r>
            <a:r>
              <a:rPr lang="sv-SE" i="1"/>
              <a:t> what </a:t>
            </a:r>
            <a:r>
              <a:rPr lang="sv-SE"/>
              <a:t>changed in the subject. Without additional protocol observers have to query the entire state of the subject to deduce the changes. </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sv-SE"/>
              <a:t>Observer Implementation</a:t>
            </a:r>
          </a:p>
        </p:txBody>
      </p:sp>
      <p:sp>
        <p:nvSpPr>
          <p:cNvPr id="66563" name="Rectangle 3"/>
          <p:cNvSpPr>
            <a:spLocks noGrp="1" noChangeArrowheads="1"/>
          </p:cNvSpPr>
          <p:nvPr>
            <p:ph type="body" idx="1"/>
          </p:nvPr>
        </p:nvSpPr>
        <p:spPr>
          <a:xfrm>
            <a:off x="609600" y="1524000"/>
            <a:ext cx="7772400" cy="4114800"/>
          </a:xfrm>
        </p:spPr>
        <p:txBody>
          <a:bodyPr/>
          <a:lstStyle/>
          <a:p>
            <a:r>
              <a:rPr lang="sv-SE"/>
              <a:t>Mapping subjects to their obervers</a:t>
            </a:r>
          </a:p>
          <a:p>
            <a:pPr lvl="1"/>
            <a:r>
              <a:rPr lang="sv-SE"/>
              <a:t>The simplest way for a subject to keep track of the obervers it should notify is to store references to them explicitly in the subject. An alternative is to use an associative look-up (multimap) to maintain the subject-observer mapping.</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sv-SE"/>
              <a:t>Observer Implementation</a:t>
            </a:r>
          </a:p>
        </p:txBody>
      </p:sp>
      <p:sp>
        <p:nvSpPr>
          <p:cNvPr id="67587" name="Rectangle 3"/>
          <p:cNvSpPr>
            <a:spLocks noGrp="1" noChangeArrowheads="1"/>
          </p:cNvSpPr>
          <p:nvPr>
            <p:ph type="body" idx="1"/>
          </p:nvPr>
        </p:nvSpPr>
        <p:spPr>
          <a:xfrm>
            <a:off x="685800" y="1600200"/>
            <a:ext cx="7772400" cy="4114800"/>
          </a:xfrm>
        </p:spPr>
        <p:txBody>
          <a:bodyPr/>
          <a:lstStyle/>
          <a:p>
            <a:pPr>
              <a:lnSpc>
                <a:spcPct val="90000"/>
              </a:lnSpc>
            </a:pPr>
            <a:r>
              <a:rPr lang="sv-SE"/>
              <a:t>Observing more than one subject</a:t>
            </a:r>
          </a:p>
          <a:p>
            <a:pPr lvl="1">
              <a:lnSpc>
                <a:spcPct val="90000"/>
              </a:lnSpc>
            </a:pPr>
            <a:r>
              <a:rPr lang="sv-SE"/>
              <a:t>It might make sense in some situations for an observer to depend on more than one subject. It is necessary to extend the Update interface in such cases to let the observer know</a:t>
            </a:r>
            <a:r>
              <a:rPr lang="sv-SE" i="1"/>
              <a:t> which</a:t>
            </a:r>
            <a:r>
              <a:rPr lang="sv-SE"/>
              <a:t> subject is sending the notification. The subject can simply pass itself as a parameter in the Update operation, thereby letting th observer know which subject to examine.</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sv-SE"/>
              <a:t>Observer Implementation</a:t>
            </a:r>
          </a:p>
        </p:txBody>
      </p:sp>
      <p:sp>
        <p:nvSpPr>
          <p:cNvPr id="68611" name="Rectangle 3"/>
          <p:cNvSpPr>
            <a:spLocks noGrp="1" noChangeArrowheads="1"/>
          </p:cNvSpPr>
          <p:nvPr>
            <p:ph type="body" idx="1"/>
          </p:nvPr>
        </p:nvSpPr>
        <p:spPr>
          <a:xfrm>
            <a:off x="533400" y="1524000"/>
            <a:ext cx="7772400" cy="5334000"/>
          </a:xfrm>
        </p:spPr>
        <p:txBody>
          <a:bodyPr/>
          <a:lstStyle/>
          <a:p>
            <a:r>
              <a:rPr lang="sv-SE"/>
              <a:t>Who triggers the update</a:t>
            </a:r>
          </a:p>
          <a:p>
            <a:pPr lvl="1"/>
            <a:r>
              <a:rPr lang="sv-SE"/>
              <a:t>The subject and its observers rely on the notification mechanism to stay consistent. But what object actually calls Notify() to trigger the update? There are two options.</a:t>
            </a:r>
          </a:p>
          <a:p>
            <a:pPr lvl="1"/>
            <a:r>
              <a:rPr lang="sv-SE"/>
              <a:t>Have state-setting operations on the Subject call Notify after they change the subject’s state</a:t>
            </a:r>
          </a:p>
          <a:p>
            <a:pPr lvl="1"/>
            <a:r>
              <a:rPr lang="sv-SE"/>
              <a:t>Make clients responsible for calling Notify at the right time.</a:t>
            </a:r>
          </a:p>
          <a:p>
            <a:pPr lvl="1"/>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sv-SE"/>
              <a:t>Observer Implementation </a:t>
            </a:r>
            <a:endParaRPr lang="en-US"/>
          </a:p>
        </p:txBody>
      </p:sp>
      <p:sp>
        <p:nvSpPr>
          <p:cNvPr id="69635" name="Rectangle 3"/>
          <p:cNvSpPr>
            <a:spLocks noGrp="1" noChangeArrowheads="1"/>
          </p:cNvSpPr>
          <p:nvPr>
            <p:ph type="body" idx="1"/>
          </p:nvPr>
        </p:nvSpPr>
        <p:spPr>
          <a:xfrm>
            <a:off x="304800" y="1295400"/>
            <a:ext cx="8534400" cy="5638800"/>
          </a:xfrm>
        </p:spPr>
        <p:txBody>
          <a:bodyPr/>
          <a:lstStyle/>
          <a:p>
            <a:r>
              <a:rPr lang="sv-SE"/>
              <a:t>Subject calls Notify</a:t>
            </a:r>
          </a:p>
          <a:p>
            <a:pPr lvl="1"/>
            <a:r>
              <a:rPr lang="sv-SE"/>
              <a:t>The advantage of this approach is that clients do not have to remember to call Notify on the subject. The disadvantage is that several consecuitve operations will cause several consecutive updates, which may be inefficient</a:t>
            </a:r>
          </a:p>
          <a:p>
            <a:r>
              <a:rPr lang="sv-SE"/>
              <a:t>Clients calls Notify</a:t>
            </a:r>
          </a:p>
          <a:p>
            <a:pPr lvl="1"/>
            <a:r>
              <a:rPr lang="sv-SE"/>
              <a:t>The advantage here is that the client can wait to trigger the update until after a series of state changes has been made. The disadvantage is that clients have an added responsibility to trigger the update, causing possible errors.</a:t>
            </a: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sv-SE"/>
              <a:t>Observer Pattern</a:t>
            </a:r>
          </a:p>
        </p:txBody>
      </p:sp>
      <p:sp>
        <p:nvSpPr>
          <p:cNvPr id="52227" name="Rectangle 3"/>
          <p:cNvSpPr>
            <a:spLocks noGrp="1" noChangeArrowheads="1"/>
          </p:cNvSpPr>
          <p:nvPr>
            <p:ph type="body" idx="1"/>
          </p:nvPr>
        </p:nvSpPr>
        <p:spPr>
          <a:xfrm>
            <a:off x="228600" y="1295400"/>
            <a:ext cx="8686800" cy="5181600"/>
          </a:xfrm>
        </p:spPr>
        <p:txBody>
          <a:bodyPr>
            <a:normAutofit fontScale="92500" lnSpcReduction="10000"/>
          </a:bodyPr>
          <a:lstStyle/>
          <a:p>
            <a:r>
              <a:rPr lang="sv-SE"/>
              <a:t>A common side-effect of partitioning a system into a collection of cooperating classes is the need to maintain consistency between related objects. </a:t>
            </a:r>
          </a:p>
          <a:p>
            <a:r>
              <a:rPr lang="sv-SE"/>
              <a:t>The key objects in the Observer pattern are Subject and Observer. </a:t>
            </a:r>
          </a:p>
          <a:p>
            <a:r>
              <a:rPr lang="sv-SE"/>
              <a:t>A subject may have any number of dependent observers. </a:t>
            </a:r>
          </a:p>
          <a:p>
            <a:r>
              <a:rPr lang="sv-SE"/>
              <a:t>All observers are notified whenever the subject undergoes a change in state. </a:t>
            </a:r>
          </a:p>
          <a:p>
            <a:r>
              <a:rPr lang="sv-SE"/>
              <a:t>In response, each observer will query the subject to synchronize its state with the subject´s state.</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sv-SE"/>
              <a:t>Observer Applicability</a:t>
            </a:r>
          </a:p>
        </p:txBody>
      </p:sp>
      <p:sp>
        <p:nvSpPr>
          <p:cNvPr id="53251" name="Rectangle 3"/>
          <p:cNvSpPr>
            <a:spLocks noGrp="1" noChangeArrowheads="1"/>
          </p:cNvSpPr>
          <p:nvPr>
            <p:ph type="body" idx="1"/>
          </p:nvPr>
        </p:nvSpPr>
        <p:spPr>
          <a:xfrm>
            <a:off x="457200" y="1447800"/>
            <a:ext cx="7772400" cy="5410200"/>
          </a:xfrm>
        </p:spPr>
        <p:txBody>
          <a:bodyPr/>
          <a:lstStyle/>
          <a:p>
            <a:pPr>
              <a:lnSpc>
                <a:spcPct val="90000"/>
              </a:lnSpc>
            </a:pPr>
            <a:r>
              <a:rPr lang="sv-SE"/>
              <a:t>Use the Observer pattern in any of the following situations</a:t>
            </a:r>
          </a:p>
          <a:p>
            <a:pPr lvl="1">
              <a:lnSpc>
                <a:spcPct val="90000"/>
              </a:lnSpc>
            </a:pPr>
            <a:r>
              <a:rPr lang="sv-SE"/>
              <a:t>When an abstraction has two aspects, one dependent on the other. Encapsulating these aspects in separate objects lets you vary and reuse them independtly.</a:t>
            </a:r>
          </a:p>
          <a:p>
            <a:pPr lvl="1">
              <a:lnSpc>
                <a:spcPct val="90000"/>
              </a:lnSpc>
            </a:pPr>
            <a:r>
              <a:rPr lang="sv-SE"/>
              <a:t>When a change to one object requires changing others, and you do not know how many objects need to be changed.</a:t>
            </a:r>
          </a:p>
          <a:p>
            <a:pPr lvl="1">
              <a:lnSpc>
                <a:spcPct val="90000"/>
              </a:lnSpc>
            </a:pPr>
            <a:r>
              <a:rPr lang="sv-SE"/>
              <a:t>When an object should be able to notify other objects without making assumptions about who these objects are.</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sv-SE"/>
              <a:t>Observer Structure</a:t>
            </a:r>
          </a:p>
        </p:txBody>
      </p:sp>
      <p:sp>
        <p:nvSpPr>
          <p:cNvPr id="54277" name="Rectangle 5"/>
          <p:cNvSpPr>
            <a:spLocks noChangeArrowheads="1"/>
          </p:cNvSpPr>
          <p:nvPr/>
        </p:nvSpPr>
        <p:spPr bwMode="auto">
          <a:xfrm>
            <a:off x="381000" y="1371600"/>
            <a:ext cx="2895600" cy="1828800"/>
          </a:xfrm>
          <a:prstGeom prst="rect">
            <a:avLst/>
          </a:prstGeom>
          <a:solidFill>
            <a:schemeClr val="hlink"/>
          </a:solidFill>
          <a:ln w="38100">
            <a:solidFill>
              <a:schemeClr val="tx1"/>
            </a:solidFill>
            <a:miter lim="800000"/>
            <a:headEnd/>
            <a:tailEnd/>
          </a:ln>
          <a:effectLst/>
        </p:spPr>
        <p:txBody>
          <a:bodyPr wrap="none" anchor="ctr">
            <a:prstTxWarp prst="textNoShape">
              <a:avLst/>
            </a:prstTxWarp>
          </a:bodyPr>
          <a:lstStyle/>
          <a:p>
            <a:pPr lvl="1" algn="ctr"/>
            <a:r>
              <a:rPr lang="sv-SE" sz="2800" b="1"/>
              <a:t>Subject                 </a:t>
            </a:r>
          </a:p>
          <a:p>
            <a:pPr algn="ctr"/>
            <a:r>
              <a:rPr lang="sv-SE" sz="2800"/>
              <a:t>Attach(Observer)</a:t>
            </a:r>
          </a:p>
          <a:p>
            <a:pPr algn="ctr"/>
            <a:r>
              <a:rPr lang="sv-SE" sz="2800"/>
              <a:t>Detach(Observer)</a:t>
            </a:r>
          </a:p>
          <a:p>
            <a:pPr algn="ctr"/>
            <a:r>
              <a:rPr lang="sv-SE" sz="2800"/>
              <a:t>Notify()</a:t>
            </a:r>
            <a:endParaRPr lang="en-US" sz="2800"/>
          </a:p>
        </p:txBody>
      </p:sp>
      <p:sp>
        <p:nvSpPr>
          <p:cNvPr id="54278" name="Line 6"/>
          <p:cNvSpPr>
            <a:spLocks noChangeShapeType="1"/>
          </p:cNvSpPr>
          <p:nvPr/>
        </p:nvSpPr>
        <p:spPr bwMode="auto">
          <a:xfrm>
            <a:off x="381000" y="1905000"/>
            <a:ext cx="2895600" cy="0"/>
          </a:xfrm>
          <a:prstGeom prst="line">
            <a:avLst/>
          </a:prstGeom>
          <a:noFill/>
          <a:ln w="38100">
            <a:solidFill>
              <a:schemeClr val="tx1"/>
            </a:solidFill>
            <a:miter lim="800000"/>
            <a:headEnd/>
            <a:tailEnd/>
          </a:ln>
          <a:effectLst/>
        </p:spPr>
        <p:txBody>
          <a:bodyPr wrap="none">
            <a:prstTxWarp prst="textNoShape">
              <a:avLst/>
            </a:prstTxWarp>
          </a:bodyPr>
          <a:lstStyle/>
          <a:p>
            <a:endParaRPr lang="en-US"/>
          </a:p>
        </p:txBody>
      </p:sp>
      <p:sp>
        <p:nvSpPr>
          <p:cNvPr id="54280" name="Rectangle 8"/>
          <p:cNvSpPr>
            <a:spLocks noChangeArrowheads="1"/>
          </p:cNvSpPr>
          <p:nvPr/>
        </p:nvSpPr>
        <p:spPr bwMode="auto">
          <a:xfrm>
            <a:off x="5638800" y="1295400"/>
            <a:ext cx="2895600" cy="1295400"/>
          </a:xfrm>
          <a:prstGeom prst="rect">
            <a:avLst/>
          </a:prstGeom>
          <a:solidFill>
            <a:schemeClr val="hlink"/>
          </a:solidFill>
          <a:ln w="38100">
            <a:solidFill>
              <a:schemeClr val="tx1"/>
            </a:solidFill>
            <a:miter lim="800000"/>
            <a:headEnd/>
            <a:tailEnd/>
          </a:ln>
          <a:effectLst/>
        </p:spPr>
        <p:txBody>
          <a:bodyPr wrap="none" anchor="ctr">
            <a:prstTxWarp prst="textNoShape">
              <a:avLst/>
            </a:prstTxWarp>
          </a:bodyPr>
          <a:lstStyle/>
          <a:p>
            <a:pPr lvl="1" algn="ctr"/>
            <a:r>
              <a:rPr lang="sv-SE" sz="2800" b="1"/>
              <a:t>Observer             </a:t>
            </a:r>
          </a:p>
          <a:p>
            <a:pPr algn="ctr"/>
            <a:r>
              <a:rPr lang="sv-SE" sz="2800"/>
              <a:t>Update()</a:t>
            </a:r>
            <a:endParaRPr lang="en-US" sz="2800"/>
          </a:p>
        </p:txBody>
      </p:sp>
      <p:sp>
        <p:nvSpPr>
          <p:cNvPr id="54281" name="Line 9"/>
          <p:cNvSpPr>
            <a:spLocks noChangeShapeType="1"/>
          </p:cNvSpPr>
          <p:nvPr/>
        </p:nvSpPr>
        <p:spPr bwMode="auto">
          <a:xfrm>
            <a:off x="5638800" y="1981200"/>
            <a:ext cx="2895600" cy="0"/>
          </a:xfrm>
          <a:prstGeom prst="line">
            <a:avLst/>
          </a:prstGeom>
          <a:noFill/>
          <a:ln w="38100">
            <a:solidFill>
              <a:schemeClr val="tx1"/>
            </a:solidFill>
            <a:miter lim="800000"/>
            <a:headEnd/>
            <a:tailEnd/>
          </a:ln>
          <a:effectLst/>
        </p:spPr>
        <p:txBody>
          <a:bodyPr wrap="none">
            <a:prstTxWarp prst="textNoShape">
              <a:avLst/>
            </a:prstTxWarp>
          </a:bodyPr>
          <a:lstStyle/>
          <a:p>
            <a:endParaRPr lang="en-US"/>
          </a:p>
        </p:txBody>
      </p:sp>
      <p:sp>
        <p:nvSpPr>
          <p:cNvPr id="54282" name="Line 10"/>
          <p:cNvSpPr>
            <a:spLocks noChangeShapeType="1"/>
          </p:cNvSpPr>
          <p:nvPr/>
        </p:nvSpPr>
        <p:spPr bwMode="auto">
          <a:xfrm>
            <a:off x="3276600" y="1676400"/>
            <a:ext cx="2286000" cy="0"/>
          </a:xfrm>
          <a:prstGeom prst="line">
            <a:avLst/>
          </a:prstGeom>
          <a:noFill/>
          <a:ln w="57150">
            <a:solidFill>
              <a:schemeClr val="tx1"/>
            </a:solidFill>
            <a:miter lim="800000"/>
            <a:headEnd/>
            <a:tailEnd type="triangle" w="med" len="med"/>
          </a:ln>
          <a:effectLst/>
        </p:spPr>
        <p:txBody>
          <a:bodyPr wrap="none">
            <a:prstTxWarp prst="textNoShape">
              <a:avLst/>
            </a:prstTxWarp>
          </a:bodyPr>
          <a:lstStyle/>
          <a:p>
            <a:endParaRPr lang="en-US"/>
          </a:p>
        </p:txBody>
      </p:sp>
      <p:sp>
        <p:nvSpPr>
          <p:cNvPr id="54283" name="Text Box 11"/>
          <p:cNvSpPr txBox="1">
            <a:spLocks noChangeArrowheads="1"/>
          </p:cNvSpPr>
          <p:nvPr/>
        </p:nvSpPr>
        <p:spPr bwMode="auto">
          <a:xfrm>
            <a:off x="3336925" y="1100138"/>
            <a:ext cx="1681163" cy="457200"/>
          </a:xfrm>
          <a:prstGeom prst="rect">
            <a:avLst/>
          </a:prstGeom>
          <a:noFill/>
          <a:ln w="9525">
            <a:noFill/>
            <a:miter lim="800000"/>
            <a:headEnd/>
            <a:tailEnd/>
          </a:ln>
          <a:effectLst/>
        </p:spPr>
        <p:txBody>
          <a:bodyPr wrap="none">
            <a:prstTxWarp prst="textNoShape">
              <a:avLst/>
            </a:prstTxWarp>
            <a:spAutoFit/>
          </a:bodyPr>
          <a:lstStyle/>
          <a:p>
            <a:r>
              <a:rPr lang="sv-SE" b="1"/>
              <a:t>observers</a:t>
            </a:r>
            <a:endParaRPr lang="en-US" b="1"/>
          </a:p>
        </p:txBody>
      </p:sp>
      <p:sp>
        <p:nvSpPr>
          <p:cNvPr id="54284" name="Text Box 12"/>
          <p:cNvSpPr txBox="1">
            <a:spLocks noChangeArrowheads="1"/>
          </p:cNvSpPr>
          <p:nvPr/>
        </p:nvSpPr>
        <p:spPr bwMode="auto">
          <a:xfrm>
            <a:off x="3657600" y="2819400"/>
            <a:ext cx="3327400" cy="860425"/>
          </a:xfrm>
          <a:prstGeom prst="rect">
            <a:avLst/>
          </a:prstGeom>
          <a:solidFill>
            <a:schemeClr val="accent1"/>
          </a:solidFill>
          <a:ln w="38100">
            <a:solidFill>
              <a:schemeClr val="tx1"/>
            </a:solidFill>
            <a:miter lim="800000"/>
            <a:headEnd/>
            <a:tailEnd/>
          </a:ln>
          <a:effectLst/>
        </p:spPr>
        <p:txBody>
          <a:bodyPr wrap="none">
            <a:prstTxWarp prst="textNoShape">
              <a:avLst/>
            </a:prstTxWarp>
            <a:spAutoFit/>
          </a:bodyPr>
          <a:lstStyle/>
          <a:p>
            <a:r>
              <a:rPr lang="sv-SE" b="1"/>
              <a:t>Forall o in observers</a:t>
            </a:r>
          </a:p>
          <a:p>
            <a:r>
              <a:rPr lang="sv-SE" b="1"/>
              <a:t>  o-&gt;Update()</a:t>
            </a:r>
            <a:endParaRPr lang="en-US" b="1"/>
          </a:p>
        </p:txBody>
      </p:sp>
      <p:sp>
        <p:nvSpPr>
          <p:cNvPr id="54285" name="Line 13"/>
          <p:cNvSpPr>
            <a:spLocks noChangeShapeType="1"/>
          </p:cNvSpPr>
          <p:nvPr/>
        </p:nvSpPr>
        <p:spPr bwMode="auto">
          <a:xfrm>
            <a:off x="2590800" y="2971800"/>
            <a:ext cx="1066800" cy="0"/>
          </a:xfrm>
          <a:prstGeom prst="line">
            <a:avLst/>
          </a:prstGeom>
          <a:noFill/>
          <a:ln w="57150">
            <a:solidFill>
              <a:schemeClr val="tx1"/>
            </a:solidFill>
            <a:prstDash val="dash"/>
            <a:miter lim="800000"/>
            <a:headEnd/>
            <a:tailEnd/>
          </a:ln>
          <a:effectLst/>
        </p:spPr>
        <p:txBody>
          <a:bodyPr wrap="none">
            <a:prstTxWarp prst="textNoShape">
              <a:avLst/>
            </a:prstTxWarp>
          </a:bodyPr>
          <a:lstStyle/>
          <a:p>
            <a:endParaRPr lang="en-US"/>
          </a:p>
        </p:txBody>
      </p:sp>
      <p:sp>
        <p:nvSpPr>
          <p:cNvPr id="54286" name="Rectangle 14"/>
          <p:cNvSpPr>
            <a:spLocks noChangeArrowheads="1"/>
          </p:cNvSpPr>
          <p:nvPr/>
        </p:nvSpPr>
        <p:spPr bwMode="auto">
          <a:xfrm>
            <a:off x="381000" y="4343400"/>
            <a:ext cx="2895600" cy="1828800"/>
          </a:xfrm>
          <a:prstGeom prst="rect">
            <a:avLst/>
          </a:prstGeom>
          <a:solidFill>
            <a:schemeClr val="hlink"/>
          </a:solidFill>
          <a:ln w="38100">
            <a:solidFill>
              <a:schemeClr val="tx1"/>
            </a:solidFill>
            <a:miter lim="800000"/>
            <a:headEnd/>
            <a:tailEnd/>
          </a:ln>
          <a:effectLst/>
        </p:spPr>
        <p:txBody>
          <a:bodyPr wrap="none" anchor="ctr">
            <a:prstTxWarp prst="textNoShape">
              <a:avLst/>
            </a:prstTxWarp>
          </a:bodyPr>
          <a:lstStyle/>
          <a:p>
            <a:pPr lvl="1" algn="ctr"/>
            <a:r>
              <a:rPr lang="sv-SE" sz="2800" b="1"/>
              <a:t>ConcreteSubject     </a:t>
            </a:r>
          </a:p>
          <a:p>
            <a:pPr algn="ctr"/>
            <a:r>
              <a:rPr lang="sv-SE" sz="2800"/>
              <a:t>GetState()</a:t>
            </a:r>
          </a:p>
          <a:p>
            <a:pPr algn="ctr"/>
            <a:r>
              <a:rPr lang="sv-SE" sz="2800"/>
              <a:t>SetState()</a:t>
            </a:r>
          </a:p>
          <a:p>
            <a:pPr algn="ctr"/>
            <a:r>
              <a:rPr lang="sv-SE" sz="2800"/>
              <a:t>subject_state</a:t>
            </a:r>
            <a:endParaRPr lang="en-US" sz="2800"/>
          </a:p>
        </p:txBody>
      </p:sp>
      <p:sp>
        <p:nvSpPr>
          <p:cNvPr id="54287" name="Line 15"/>
          <p:cNvSpPr>
            <a:spLocks noChangeShapeType="1"/>
          </p:cNvSpPr>
          <p:nvPr/>
        </p:nvSpPr>
        <p:spPr bwMode="auto">
          <a:xfrm>
            <a:off x="381000" y="4876800"/>
            <a:ext cx="2895600" cy="0"/>
          </a:xfrm>
          <a:prstGeom prst="line">
            <a:avLst/>
          </a:prstGeom>
          <a:noFill/>
          <a:ln w="38100">
            <a:solidFill>
              <a:schemeClr val="tx1"/>
            </a:solidFill>
            <a:miter lim="800000"/>
            <a:headEnd/>
            <a:tailEnd/>
          </a:ln>
          <a:effectLst/>
        </p:spPr>
        <p:txBody>
          <a:bodyPr wrap="none">
            <a:prstTxWarp prst="textNoShape">
              <a:avLst/>
            </a:prstTxWarp>
          </a:bodyPr>
          <a:lstStyle/>
          <a:p>
            <a:endParaRPr lang="en-US"/>
          </a:p>
        </p:txBody>
      </p:sp>
      <p:sp>
        <p:nvSpPr>
          <p:cNvPr id="54288" name="Line 16"/>
          <p:cNvSpPr>
            <a:spLocks noChangeShapeType="1"/>
          </p:cNvSpPr>
          <p:nvPr/>
        </p:nvSpPr>
        <p:spPr bwMode="auto">
          <a:xfrm>
            <a:off x="381000" y="5715000"/>
            <a:ext cx="2895600" cy="0"/>
          </a:xfrm>
          <a:prstGeom prst="line">
            <a:avLst/>
          </a:prstGeom>
          <a:noFill/>
          <a:ln w="38100">
            <a:solidFill>
              <a:schemeClr val="tx1"/>
            </a:solidFill>
            <a:miter lim="800000"/>
            <a:headEnd/>
            <a:tailEnd/>
          </a:ln>
          <a:effectLst/>
        </p:spPr>
        <p:txBody>
          <a:bodyPr wrap="none">
            <a:prstTxWarp prst="textNoShape">
              <a:avLst/>
            </a:prstTxWarp>
          </a:bodyPr>
          <a:lstStyle/>
          <a:p>
            <a:endParaRPr lang="en-US"/>
          </a:p>
        </p:txBody>
      </p:sp>
      <p:sp>
        <p:nvSpPr>
          <p:cNvPr id="54289" name="AutoShape 17"/>
          <p:cNvSpPr>
            <a:spLocks noChangeArrowheads="1"/>
          </p:cNvSpPr>
          <p:nvPr/>
        </p:nvSpPr>
        <p:spPr bwMode="auto">
          <a:xfrm>
            <a:off x="1600200" y="3962400"/>
            <a:ext cx="304800" cy="381000"/>
          </a:xfrm>
          <a:prstGeom prst="triangle">
            <a:avLst>
              <a:gd name="adj" fmla="val 50000"/>
            </a:avLst>
          </a:prstGeom>
          <a:noFill/>
          <a:ln w="57150">
            <a:solidFill>
              <a:schemeClr val="tx1"/>
            </a:solidFill>
            <a:miter lim="800000"/>
            <a:headEnd/>
            <a:tailEnd/>
          </a:ln>
          <a:effectLst/>
        </p:spPr>
        <p:txBody>
          <a:bodyPr wrap="none" anchor="ctr">
            <a:prstTxWarp prst="textNoShape">
              <a:avLst/>
            </a:prstTxWarp>
          </a:bodyPr>
          <a:lstStyle/>
          <a:p>
            <a:endParaRPr lang="en-US"/>
          </a:p>
        </p:txBody>
      </p:sp>
      <p:sp>
        <p:nvSpPr>
          <p:cNvPr id="54290" name="Line 18"/>
          <p:cNvSpPr>
            <a:spLocks noChangeShapeType="1"/>
          </p:cNvSpPr>
          <p:nvPr/>
        </p:nvSpPr>
        <p:spPr bwMode="auto">
          <a:xfrm flipH="1">
            <a:off x="1752600" y="3200400"/>
            <a:ext cx="0" cy="762000"/>
          </a:xfrm>
          <a:prstGeom prst="line">
            <a:avLst/>
          </a:prstGeom>
          <a:noFill/>
          <a:ln w="57150">
            <a:solidFill>
              <a:schemeClr val="tx1"/>
            </a:solidFill>
            <a:miter lim="800000"/>
            <a:headEnd/>
            <a:tailEnd/>
          </a:ln>
          <a:effectLst/>
        </p:spPr>
        <p:txBody>
          <a:bodyPr wrap="none">
            <a:prstTxWarp prst="textNoShape">
              <a:avLst/>
            </a:prstTxWarp>
          </a:bodyPr>
          <a:lstStyle/>
          <a:p>
            <a:endParaRPr lang="en-US"/>
          </a:p>
        </p:txBody>
      </p:sp>
      <p:sp>
        <p:nvSpPr>
          <p:cNvPr id="54292" name="Rectangle 20"/>
          <p:cNvSpPr>
            <a:spLocks noChangeArrowheads="1"/>
          </p:cNvSpPr>
          <p:nvPr/>
        </p:nvSpPr>
        <p:spPr bwMode="auto">
          <a:xfrm>
            <a:off x="5334000" y="3962400"/>
            <a:ext cx="3429000" cy="1447800"/>
          </a:xfrm>
          <a:prstGeom prst="rect">
            <a:avLst/>
          </a:prstGeom>
          <a:solidFill>
            <a:schemeClr val="hlink"/>
          </a:solidFill>
          <a:ln w="38100">
            <a:solidFill>
              <a:schemeClr val="tx1"/>
            </a:solidFill>
            <a:miter lim="800000"/>
            <a:headEnd/>
            <a:tailEnd/>
          </a:ln>
          <a:effectLst/>
        </p:spPr>
        <p:txBody>
          <a:bodyPr wrap="none" anchor="ctr">
            <a:prstTxWarp prst="textNoShape">
              <a:avLst/>
            </a:prstTxWarp>
          </a:bodyPr>
          <a:lstStyle/>
          <a:p>
            <a:pPr lvl="1" algn="ctr"/>
            <a:r>
              <a:rPr lang="sv-SE" sz="2800" b="1"/>
              <a:t>ConcreteObserver     </a:t>
            </a:r>
          </a:p>
          <a:p>
            <a:pPr algn="ctr"/>
            <a:r>
              <a:rPr lang="sv-SE" sz="2800"/>
              <a:t>Update()</a:t>
            </a:r>
          </a:p>
          <a:p>
            <a:pPr algn="ctr"/>
            <a:r>
              <a:rPr lang="sv-SE" sz="2800"/>
              <a:t>observer_state</a:t>
            </a:r>
            <a:endParaRPr lang="en-US" sz="2800"/>
          </a:p>
        </p:txBody>
      </p:sp>
      <p:sp>
        <p:nvSpPr>
          <p:cNvPr id="54293" name="Line 21"/>
          <p:cNvSpPr>
            <a:spLocks noChangeShapeType="1"/>
          </p:cNvSpPr>
          <p:nvPr/>
        </p:nvSpPr>
        <p:spPr bwMode="auto">
          <a:xfrm>
            <a:off x="5334000" y="4495800"/>
            <a:ext cx="3429000" cy="0"/>
          </a:xfrm>
          <a:prstGeom prst="line">
            <a:avLst/>
          </a:prstGeom>
          <a:noFill/>
          <a:ln w="38100">
            <a:solidFill>
              <a:schemeClr val="tx1"/>
            </a:solidFill>
            <a:miter lim="800000"/>
            <a:headEnd/>
            <a:tailEnd/>
          </a:ln>
          <a:effectLst/>
        </p:spPr>
        <p:txBody>
          <a:bodyPr wrap="none">
            <a:prstTxWarp prst="textNoShape">
              <a:avLst/>
            </a:prstTxWarp>
          </a:bodyPr>
          <a:lstStyle/>
          <a:p>
            <a:endParaRPr lang="en-US"/>
          </a:p>
        </p:txBody>
      </p:sp>
      <p:sp>
        <p:nvSpPr>
          <p:cNvPr id="54294" name="Line 22"/>
          <p:cNvSpPr>
            <a:spLocks noChangeShapeType="1"/>
          </p:cNvSpPr>
          <p:nvPr/>
        </p:nvSpPr>
        <p:spPr bwMode="auto">
          <a:xfrm>
            <a:off x="5334000" y="4953000"/>
            <a:ext cx="3429000" cy="0"/>
          </a:xfrm>
          <a:prstGeom prst="line">
            <a:avLst/>
          </a:prstGeom>
          <a:noFill/>
          <a:ln w="38100">
            <a:solidFill>
              <a:schemeClr val="tx1"/>
            </a:solidFill>
            <a:miter lim="800000"/>
            <a:headEnd/>
            <a:tailEnd/>
          </a:ln>
          <a:effectLst/>
        </p:spPr>
        <p:txBody>
          <a:bodyPr wrap="none">
            <a:prstTxWarp prst="textNoShape">
              <a:avLst/>
            </a:prstTxWarp>
          </a:bodyPr>
          <a:lstStyle/>
          <a:p>
            <a:endParaRPr lang="en-US"/>
          </a:p>
        </p:txBody>
      </p:sp>
      <p:sp>
        <p:nvSpPr>
          <p:cNvPr id="54295" name="AutoShape 23"/>
          <p:cNvSpPr>
            <a:spLocks noChangeArrowheads="1"/>
          </p:cNvSpPr>
          <p:nvPr/>
        </p:nvSpPr>
        <p:spPr bwMode="auto">
          <a:xfrm>
            <a:off x="7086600" y="3581400"/>
            <a:ext cx="304800" cy="381000"/>
          </a:xfrm>
          <a:prstGeom prst="triangle">
            <a:avLst>
              <a:gd name="adj" fmla="val 50000"/>
            </a:avLst>
          </a:prstGeom>
          <a:noFill/>
          <a:ln w="57150">
            <a:solidFill>
              <a:schemeClr val="tx1"/>
            </a:solidFill>
            <a:miter lim="800000"/>
            <a:headEnd/>
            <a:tailEnd/>
          </a:ln>
          <a:effectLst/>
        </p:spPr>
        <p:txBody>
          <a:bodyPr wrap="none" anchor="ctr">
            <a:prstTxWarp prst="textNoShape">
              <a:avLst/>
            </a:prstTxWarp>
          </a:bodyPr>
          <a:lstStyle/>
          <a:p>
            <a:endParaRPr lang="en-US"/>
          </a:p>
        </p:txBody>
      </p:sp>
      <p:sp>
        <p:nvSpPr>
          <p:cNvPr id="54296" name="Line 24"/>
          <p:cNvSpPr>
            <a:spLocks noChangeShapeType="1"/>
          </p:cNvSpPr>
          <p:nvPr/>
        </p:nvSpPr>
        <p:spPr bwMode="auto">
          <a:xfrm flipH="1">
            <a:off x="7239000" y="2590800"/>
            <a:ext cx="0" cy="990600"/>
          </a:xfrm>
          <a:prstGeom prst="line">
            <a:avLst/>
          </a:prstGeom>
          <a:noFill/>
          <a:ln w="57150">
            <a:solidFill>
              <a:schemeClr val="tx1"/>
            </a:solidFill>
            <a:miter lim="800000"/>
            <a:headEnd/>
            <a:tailEnd/>
          </a:ln>
          <a:effectLst/>
        </p:spPr>
        <p:txBody>
          <a:bodyPr wrap="none">
            <a:prstTxWarp prst="textNoShape">
              <a:avLst/>
            </a:prstTxWarp>
          </a:bodyPr>
          <a:lstStyle/>
          <a:p>
            <a:endParaRPr lang="en-US"/>
          </a:p>
        </p:txBody>
      </p:sp>
      <p:sp>
        <p:nvSpPr>
          <p:cNvPr id="54297" name="Line 25"/>
          <p:cNvSpPr>
            <a:spLocks noChangeShapeType="1"/>
          </p:cNvSpPr>
          <p:nvPr/>
        </p:nvSpPr>
        <p:spPr bwMode="auto">
          <a:xfrm flipH="1">
            <a:off x="3276600" y="4648200"/>
            <a:ext cx="2057400" cy="0"/>
          </a:xfrm>
          <a:prstGeom prst="line">
            <a:avLst/>
          </a:prstGeom>
          <a:noFill/>
          <a:ln w="57150">
            <a:solidFill>
              <a:schemeClr val="tx1"/>
            </a:solidFill>
            <a:miter lim="800000"/>
            <a:headEnd/>
            <a:tailEnd type="triangle" w="med" len="med"/>
          </a:ln>
          <a:effectLst/>
        </p:spPr>
        <p:txBody>
          <a:bodyPr wrap="none">
            <a:prstTxWarp prst="textNoShape">
              <a:avLst/>
            </a:prstTxWarp>
          </a:bodyPr>
          <a:lstStyle/>
          <a:p>
            <a:endParaRPr lang="en-US"/>
          </a:p>
        </p:txBody>
      </p:sp>
      <p:sp>
        <p:nvSpPr>
          <p:cNvPr id="54298" name="Text Box 26"/>
          <p:cNvSpPr txBox="1">
            <a:spLocks noChangeArrowheads="1"/>
          </p:cNvSpPr>
          <p:nvPr/>
        </p:nvSpPr>
        <p:spPr bwMode="auto">
          <a:xfrm>
            <a:off x="4098925" y="4071938"/>
            <a:ext cx="1308100" cy="457200"/>
          </a:xfrm>
          <a:prstGeom prst="rect">
            <a:avLst/>
          </a:prstGeom>
          <a:noFill/>
          <a:ln w="9525">
            <a:noFill/>
            <a:miter lim="800000"/>
            <a:headEnd/>
            <a:tailEnd/>
          </a:ln>
          <a:effectLst/>
        </p:spPr>
        <p:txBody>
          <a:bodyPr wrap="none">
            <a:prstTxWarp prst="textNoShape">
              <a:avLst/>
            </a:prstTxWarp>
            <a:spAutoFit/>
          </a:bodyPr>
          <a:lstStyle/>
          <a:p>
            <a:r>
              <a:rPr lang="sv-SE" b="1"/>
              <a:t>subject</a:t>
            </a:r>
            <a:endParaRPr lang="en-US" b="1"/>
          </a:p>
        </p:txBody>
      </p:sp>
      <p:sp>
        <p:nvSpPr>
          <p:cNvPr id="54299" name="Text Box 27"/>
          <p:cNvSpPr txBox="1">
            <a:spLocks noChangeArrowheads="1"/>
          </p:cNvSpPr>
          <p:nvPr/>
        </p:nvSpPr>
        <p:spPr bwMode="auto">
          <a:xfrm>
            <a:off x="3810000" y="5638800"/>
            <a:ext cx="3527425" cy="860425"/>
          </a:xfrm>
          <a:prstGeom prst="rect">
            <a:avLst/>
          </a:prstGeom>
          <a:solidFill>
            <a:schemeClr val="accent1"/>
          </a:solidFill>
          <a:ln w="38100">
            <a:solidFill>
              <a:schemeClr val="tx1"/>
            </a:solidFill>
            <a:miter lim="800000"/>
            <a:headEnd/>
            <a:tailEnd/>
          </a:ln>
          <a:effectLst/>
        </p:spPr>
        <p:txBody>
          <a:bodyPr wrap="none">
            <a:prstTxWarp prst="textNoShape">
              <a:avLst/>
            </a:prstTxWarp>
            <a:spAutoFit/>
          </a:bodyPr>
          <a:lstStyle/>
          <a:p>
            <a:r>
              <a:rPr lang="sv-SE" b="1"/>
              <a:t>observer_state=</a:t>
            </a:r>
          </a:p>
          <a:p>
            <a:r>
              <a:rPr lang="sv-SE" b="1"/>
              <a:t>  subject-&gt;GetState()</a:t>
            </a:r>
            <a:endParaRPr lang="en-US" b="1"/>
          </a:p>
        </p:txBody>
      </p:sp>
      <p:sp>
        <p:nvSpPr>
          <p:cNvPr id="54302" name="Freeform 30"/>
          <p:cNvSpPr>
            <a:spLocks/>
          </p:cNvSpPr>
          <p:nvPr/>
        </p:nvSpPr>
        <p:spPr bwMode="auto">
          <a:xfrm>
            <a:off x="7315200" y="4724400"/>
            <a:ext cx="1676400" cy="1143000"/>
          </a:xfrm>
          <a:custGeom>
            <a:avLst/>
            <a:gdLst/>
            <a:ahLst/>
            <a:cxnLst>
              <a:cxn ang="0">
                <a:pos x="912" y="0"/>
              </a:cxn>
              <a:cxn ang="0">
                <a:pos x="1056" y="0"/>
              </a:cxn>
              <a:cxn ang="0">
                <a:pos x="1056" y="720"/>
              </a:cxn>
              <a:cxn ang="0">
                <a:pos x="0" y="720"/>
              </a:cxn>
            </a:cxnLst>
            <a:rect l="0" t="0" r="r" b="b"/>
            <a:pathLst>
              <a:path w="1056" h="720">
                <a:moveTo>
                  <a:pt x="912" y="0"/>
                </a:moveTo>
                <a:lnTo>
                  <a:pt x="1056" y="0"/>
                </a:lnTo>
                <a:lnTo>
                  <a:pt x="1056" y="720"/>
                </a:lnTo>
                <a:lnTo>
                  <a:pt x="0" y="720"/>
                </a:lnTo>
              </a:path>
            </a:pathLst>
          </a:custGeom>
          <a:noFill/>
          <a:ln w="57150" cap="flat" cmpd="sng">
            <a:solidFill>
              <a:schemeClr val="tx1"/>
            </a:solidFill>
            <a:prstDash val="dash"/>
            <a:miter lim="800000"/>
            <a:headEnd type="none" w="med" len="med"/>
            <a:tailEnd type="none" w="med" len="med"/>
          </a:ln>
          <a:effectLst/>
        </p:spPr>
        <p:txBody>
          <a:bodyPr wrap="none">
            <a:prstTxWarp prst="textNoShape">
              <a:avLst/>
            </a:prstTxWarp>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sv-SE"/>
              <a:t>Observer Participants</a:t>
            </a:r>
          </a:p>
        </p:txBody>
      </p:sp>
      <p:sp>
        <p:nvSpPr>
          <p:cNvPr id="55299" name="Rectangle 3"/>
          <p:cNvSpPr>
            <a:spLocks noGrp="1" noChangeArrowheads="1"/>
          </p:cNvSpPr>
          <p:nvPr>
            <p:ph type="body" idx="1"/>
          </p:nvPr>
        </p:nvSpPr>
        <p:spPr>
          <a:xfrm>
            <a:off x="533400" y="1600200"/>
            <a:ext cx="7772400" cy="4114800"/>
          </a:xfrm>
        </p:spPr>
        <p:txBody>
          <a:bodyPr/>
          <a:lstStyle/>
          <a:p>
            <a:pPr>
              <a:lnSpc>
                <a:spcPct val="90000"/>
              </a:lnSpc>
            </a:pPr>
            <a:r>
              <a:rPr lang="sv-SE"/>
              <a:t>Subject</a:t>
            </a:r>
          </a:p>
          <a:p>
            <a:pPr lvl="1">
              <a:lnSpc>
                <a:spcPct val="90000"/>
              </a:lnSpc>
            </a:pPr>
            <a:r>
              <a:rPr lang="sv-SE"/>
              <a:t>Knows its observers. Any numberof Observer objects may observe a subject.</a:t>
            </a:r>
          </a:p>
          <a:p>
            <a:pPr lvl="1">
              <a:lnSpc>
                <a:spcPct val="90000"/>
              </a:lnSpc>
            </a:pPr>
            <a:r>
              <a:rPr lang="sv-SE"/>
              <a:t>Provides an interface for attaching and detaching Observer Objects.</a:t>
            </a:r>
          </a:p>
          <a:p>
            <a:pPr>
              <a:lnSpc>
                <a:spcPct val="90000"/>
              </a:lnSpc>
            </a:pPr>
            <a:r>
              <a:rPr lang="sv-SE"/>
              <a:t>Observer</a:t>
            </a:r>
          </a:p>
          <a:p>
            <a:pPr lvl="1">
              <a:lnSpc>
                <a:spcPct val="90000"/>
              </a:lnSpc>
            </a:pPr>
            <a:r>
              <a:rPr lang="sv-SE"/>
              <a:t>Defines an updating interface for objects that should be notified of changes in a subject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sv-SE"/>
              <a:t>Observer Participants</a:t>
            </a:r>
          </a:p>
        </p:txBody>
      </p:sp>
      <p:sp>
        <p:nvSpPr>
          <p:cNvPr id="56323" name="Rectangle 3"/>
          <p:cNvSpPr>
            <a:spLocks noGrp="1" noChangeArrowheads="1"/>
          </p:cNvSpPr>
          <p:nvPr>
            <p:ph type="body" idx="1"/>
          </p:nvPr>
        </p:nvSpPr>
        <p:spPr>
          <a:xfrm>
            <a:off x="228600" y="1143000"/>
            <a:ext cx="8534400" cy="6019800"/>
          </a:xfrm>
        </p:spPr>
        <p:txBody>
          <a:bodyPr/>
          <a:lstStyle/>
          <a:p>
            <a:r>
              <a:rPr lang="sv-SE"/>
              <a:t>ConcreteSubject</a:t>
            </a:r>
          </a:p>
          <a:p>
            <a:pPr lvl="1"/>
            <a:r>
              <a:rPr lang="sv-SE"/>
              <a:t>Stores a state of interest to ConcreteObserver objects.</a:t>
            </a:r>
          </a:p>
          <a:p>
            <a:pPr lvl="1"/>
            <a:r>
              <a:rPr lang="sv-SE"/>
              <a:t>Sends a notification to its observers when its state changes.</a:t>
            </a:r>
          </a:p>
          <a:p>
            <a:r>
              <a:rPr lang="sv-SE"/>
              <a:t>ConcreteObserver</a:t>
            </a:r>
          </a:p>
          <a:p>
            <a:pPr lvl="1"/>
            <a:r>
              <a:rPr lang="sv-SE"/>
              <a:t>Maintains a reference to a ConcreteSubject object</a:t>
            </a:r>
          </a:p>
          <a:p>
            <a:pPr lvl="1"/>
            <a:r>
              <a:rPr lang="sv-SE"/>
              <a:t>Stores state that should stay consistent with the subject state.</a:t>
            </a:r>
          </a:p>
          <a:p>
            <a:pPr lvl="1"/>
            <a:r>
              <a:rPr lang="sv-SE"/>
              <a:t>Implements the Observer updating interface to keep its state consistent with the subject state.</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sv-SE"/>
              <a:t>Observer Collaborations</a:t>
            </a:r>
          </a:p>
        </p:txBody>
      </p:sp>
      <p:sp>
        <p:nvSpPr>
          <p:cNvPr id="60419" name="Rectangle 3"/>
          <p:cNvSpPr>
            <a:spLocks noGrp="1" noChangeArrowheads="1"/>
          </p:cNvSpPr>
          <p:nvPr>
            <p:ph type="body" idx="1"/>
          </p:nvPr>
        </p:nvSpPr>
        <p:spPr>
          <a:xfrm>
            <a:off x="457200" y="1524000"/>
            <a:ext cx="7772400" cy="4114800"/>
          </a:xfrm>
        </p:spPr>
        <p:txBody>
          <a:bodyPr>
            <a:normAutofit fontScale="92500"/>
          </a:bodyPr>
          <a:lstStyle/>
          <a:p>
            <a:r>
              <a:rPr lang="sv-SE"/>
              <a:t>ConcreteSubject notifies its observers whenever a change occurs that could make its observer’s state inconsistent with its own.</a:t>
            </a:r>
          </a:p>
          <a:p>
            <a:r>
              <a:rPr lang="sv-SE"/>
              <a:t>After being informed of a change in the ConcreteSubject, a ConcreteObserver object may query the subject for information. ConcreteObserver uses this information to reconcile its state with that of the object.</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sv-SE"/>
              <a:t>Observer Sequence Diagram</a:t>
            </a:r>
          </a:p>
        </p:txBody>
      </p:sp>
      <p:sp>
        <p:nvSpPr>
          <p:cNvPr id="61444" name="Text Box 4"/>
          <p:cNvSpPr txBox="1">
            <a:spLocks noChangeArrowheads="1"/>
          </p:cNvSpPr>
          <p:nvPr/>
        </p:nvSpPr>
        <p:spPr bwMode="auto">
          <a:xfrm>
            <a:off x="228600" y="1447800"/>
            <a:ext cx="2713038" cy="822325"/>
          </a:xfrm>
          <a:prstGeom prst="rect">
            <a:avLst/>
          </a:prstGeom>
          <a:noFill/>
          <a:ln w="9525">
            <a:noFill/>
            <a:miter lim="800000"/>
            <a:headEnd/>
            <a:tailEnd/>
          </a:ln>
          <a:effectLst/>
        </p:spPr>
        <p:txBody>
          <a:bodyPr wrap="none">
            <a:prstTxWarp prst="textNoShape">
              <a:avLst/>
            </a:prstTxWarp>
            <a:spAutoFit/>
          </a:bodyPr>
          <a:lstStyle/>
          <a:p>
            <a:r>
              <a:rPr lang="sv-SE" b="1"/>
              <a:t>ConcreteSubject</a:t>
            </a:r>
          </a:p>
          <a:p>
            <a:r>
              <a:rPr lang="sv-SE" b="1"/>
              <a:t>Object</a:t>
            </a:r>
            <a:endParaRPr lang="en-US" b="1"/>
          </a:p>
        </p:txBody>
      </p:sp>
      <p:sp>
        <p:nvSpPr>
          <p:cNvPr id="61445" name="Text Box 5"/>
          <p:cNvSpPr txBox="1">
            <a:spLocks noChangeArrowheads="1"/>
          </p:cNvSpPr>
          <p:nvPr/>
        </p:nvSpPr>
        <p:spPr bwMode="auto">
          <a:xfrm>
            <a:off x="3276600" y="1447800"/>
            <a:ext cx="2938463" cy="822325"/>
          </a:xfrm>
          <a:prstGeom prst="rect">
            <a:avLst/>
          </a:prstGeom>
          <a:noFill/>
          <a:ln w="9525">
            <a:noFill/>
            <a:miter lim="800000"/>
            <a:headEnd/>
            <a:tailEnd/>
          </a:ln>
          <a:effectLst/>
        </p:spPr>
        <p:txBody>
          <a:bodyPr wrap="none">
            <a:prstTxWarp prst="textNoShape">
              <a:avLst/>
            </a:prstTxWarp>
            <a:spAutoFit/>
          </a:bodyPr>
          <a:lstStyle/>
          <a:p>
            <a:r>
              <a:rPr lang="sv-SE" b="1"/>
              <a:t>ConcreteObserver</a:t>
            </a:r>
          </a:p>
          <a:p>
            <a:r>
              <a:rPr lang="sv-SE" b="1"/>
              <a:t>ObjectA</a:t>
            </a:r>
            <a:endParaRPr lang="en-US" b="1"/>
          </a:p>
        </p:txBody>
      </p:sp>
      <p:sp>
        <p:nvSpPr>
          <p:cNvPr id="61446" name="Text Box 6"/>
          <p:cNvSpPr txBox="1">
            <a:spLocks noChangeArrowheads="1"/>
          </p:cNvSpPr>
          <p:nvPr/>
        </p:nvSpPr>
        <p:spPr bwMode="auto">
          <a:xfrm>
            <a:off x="6205538" y="1447800"/>
            <a:ext cx="2938462" cy="822325"/>
          </a:xfrm>
          <a:prstGeom prst="rect">
            <a:avLst/>
          </a:prstGeom>
          <a:noFill/>
          <a:ln w="9525">
            <a:noFill/>
            <a:miter lim="800000"/>
            <a:headEnd/>
            <a:tailEnd/>
          </a:ln>
          <a:effectLst/>
        </p:spPr>
        <p:txBody>
          <a:bodyPr wrap="none">
            <a:prstTxWarp prst="textNoShape">
              <a:avLst/>
            </a:prstTxWarp>
            <a:spAutoFit/>
          </a:bodyPr>
          <a:lstStyle/>
          <a:p>
            <a:r>
              <a:rPr lang="sv-SE" b="1"/>
              <a:t>ConcreteObserver</a:t>
            </a:r>
          </a:p>
          <a:p>
            <a:r>
              <a:rPr lang="sv-SE" b="1"/>
              <a:t>ObjectB</a:t>
            </a:r>
            <a:endParaRPr lang="en-US" b="1"/>
          </a:p>
        </p:txBody>
      </p:sp>
      <p:sp>
        <p:nvSpPr>
          <p:cNvPr id="61447" name="Line 7"/>
          <p:cNvSpPr>
            <a:spLocks noChangeShapeType="1"/>
          </p:cNvSpPr>
          <p:nvPr/>
        </p:nvSpPr>
        <p:spPr bwMode="auto">
          <a:xfrm>
            <a:off x="1295400" y="2286000"/>
            <a:ext cx="0" cy="4343400"/>
          </a:xfrm>
          <a:prstGeom prst="line">
            <a:avLst/>
          </a:prstGeom>
          <a:noFill/>
          <a:ln w="57150">
            <a:solidFill>
              <a:schemeClr val="tx1"/>
            </a:solidFill>
            <a:miter lim="800000"/>
            <a:headEnd/>
            <a:tailEnd/>
          </a:ln>
          <a:effectLst/>
        </p:spPr>
        <p:txBody>
          <a:bodyPr wrap="none">
            <a:prstTxWarp prst="textNoShape">
              <a:avLst/>
            </a:prstTxWarp>
          </a:bodyPr>
          <a:lstStyle/>
          <a:p>
            <a:endParaRPr lang="en-US"/>
          </a:p>
        </p:txBody>
      </p:sp>
      <p:sp>
        <p:nvSpPr>
          <p:cNvPr id="61448" name="Line 8"/>
          <p:cNvSpPr>
            <a:spLocks noChangeShapeType="1"/>
          </p:cNvSpPr>
          <p:nvPr/>
        </p:nvSpPr>
        <p:spPr bwMode="auto">
          <a:xfrm>
            <a:off x="4876800" y="2286000"/>
            <a:ext cx="0" cy="4343400"/>
          </a:xfrm>
          <a:prstGeom prst="line">
            <a:avLst/>
          </a:prstGeom>
          <a:noFill/>
          <a:ln w="57150">
            <a:solidFill>
              <a:schemeClr val="tx1"/>
            </a:solidFill>
            <a:miter lim="800000"/>
            <a:headEnd/>
            <a:tailEnd/>
          </a:ln>
          <a:effectLst/>
        </p:spPr>
        <p:txBody>
          <a:bodyPr wrap="none">
            <a:prstTxWarp prst="textNoShape">
              <a:avLst/>
            </a:prstTxWarp>
          </a:bodyPr>
          <a:lstStyle/>
          <a:p>
            <a:endParaRPr lang="en-US"/>
          </a:p>
        </p:txBody>
      </p:sp>
      <p:sp>
        <p:nvSpPr>
          <p:cNvPr id="61449" name="Line 9"/>
          <p:cNvSpPr>
            <a:spLocks noChangeShapeType="1"/>
          </p:cNvSpPr>
          <p:nvPr/>
        </p:nvSpPr>
        <p:spPr bwMode="auto">
          <a:xfrm>
            <a:off x="7620000" y="2286000"/>
            <a:ext cx="0" cy="4343400"/>
          </a:xfrm>
          <a:prstGeom prst="line">
            <a:avLst/>
          </a:prstGeom>
          <a:noFill/>
          <a:ln w="57150">
            <a:solidFill>
              <a:schemeClr val="tx1"/>
            </a:solidFill>
            <a:miter lim="800000"/>
            <a:headEnd/>
            <a:tailEnd/>
          </a:ln>
          <a:effectLst/>
        </p:spPr>
        <p:txBody>
          <a:bodyPr wrap="none">
            <a:prstTxWarp prst="textNoShape">
              <a:avLst/>
            </a:prstTxWarp>
          </a:bodyPr>
          <a:lstStyle/>
          <a:p>
            <a:endParaRPr lang="en-US"/>
          </a:p>
        </p:txBody>
      </p:sp>
      <p:sp>
        <p:nvSpPr>
          <p:cNvPr id="61450" name="Rectangle 10"/>
          <p:cNvSpPr>
            <a:spLocks noChangeArrowheads="1"/>
          </p:cNvSpPr>
          <p:nvPr/>
        </p:nvSpPr>
        <p:spPr bwMode="auto">
          <a:xfrm>
            <a:off x="1143000" y="2590800"/>
            <a:ext cx="304800" cy="3886200"/>
          </a:xfrm>
          <a:prstGeom prst="rect">
            <a:avLst/>
          </a:prstGeom>
          <a:solidFill>
            <a:schemeClr val="bg1"/>
          </a:solidFill>
          <a:ln w="57150">
            <a:solidFill>
              <a:schemeClr val="tx1"/>
            </a:solidFill>
            <a:miter lim="800000"/>
            <a:headEnd/>
            <a:tailEnd/>
          </a:ln>
          <a:effectLst/>
        </p:spPr>
        <p:txBody>
          <a:bodyPr wrap="none" anchor="ctr">
            <a:prstTxWarp prst="textNoShape">
              <a:avLst/>
            </a:prstTxWarp>
          </a:bodyPr>
          <a:lstStyle/>
          <a:p>
            <a:endParaRPr lang="en-US"/>
          </a:p>
        </p:txBody>
      </p:sp>
      <p:sp>
        <p:nvSpPr>
          <p:cNvPr id="61451" name="Rectangle 11"/>
          <p:cNvSpPr>
            <a:spLocks noChangeArrowheads="1"/>
          </p:cNvSpPr>
          <p:nvPr/>
        </p:nvSpPr>
        <p:spPr bwMode="auto">
          <a:xfrm>
            <a:off x="4724400" y="2667000"/>
            <a:ext cx="304800" cy="914400"/>
          </a:xfrm>
          <a:prstGeom prst="rect">
            <a:avLst/>
          </a:prstGeom>
          <a:solidFill>
            <a:schemeClr val="bg1"/>
          </a:solidFill>
          <a:ln w="57150">
            <a:solidFill>
              <a:schemeClr val="tx1"/>
            </a:solidFill>
            <a:miter lim="800000"/>
            <a:headEnd/>
            <a:tailEnd/>
          </a:ln>
          <a:effectLst/>
        </p:spPr>
        <p:txBody>
          <a:bodyPr wrap="none" anchor="ctr">
            <a:prstTxWarp prst="textNoShape">
              <a:avLst/>
            </a:prstTxWarp>
          </a:bodyPr>
          <a:lstStyle/>
          <a:p>
            <a:endParaRPr lang="en-US"/>
          </a:p>
        </p:txBody>
      </p:sp>
      <p:sp>
        <p:nvSpPr>
          <p:cNvPr id="61452" name="Rectangle 12"/>
          <p:cNvSpPr>
            <a:spLocks noChangeArrowheads="1"/>
          </p:cNvSpPr>
          <p:nvPr/>
        </p:nvSpPr>
        <p:spPr bwMode="auto">
          <a:xfrm>
            <a:off x="4724400" y="4191000"/>
            <a:ext cx="304800" cy="1066800"/>
          </a:xfrm>
          <a:prstGeom prst="rect">
            <a:avLst/>
          </a:prstGeom>
          <a:solidFill>
            <a:schemeClr val="bg1"/>
          </a:solidFill>
          <a:ln w="57150">
            <a:solidFill>
              <a:schemeClr val="tx1"/>
            </a:solidFill>
            <a:miter lim="800000"/>
            <a:headEnd/>
            <a:tailEnd/>
          </a:ln>
          <a:effectLst/>
        </p:spPr>
        <p:txBody>
          <a:bodyPr wrap="none" anchor="ctr">
            <a:prstTxWarp prst="textNoShape">
              <a:avLst/>
            </a:prstTxWarp>
          </a:bodyPr>
          <a:lstStyle/>
          <a:p>
            <a:endParaRPr lang="en-US"/>
          </a:p>
        </p:txBody>
      </p:sp>
      <p:sp>
        <p:nvSpPr>
          <p:cNvPr id="61453" name="Rectangle 13"/>
          <p:cNvSpPr>
            <a:spLocks noChangeArrowheads="1"/>
          </p:cNvSpPr>
          <p:nvPr/>
        </p:nvSpPr>
        <p:spPr bwMode="auto">
          <a:xfrm>
            <a:off x="7467600" y="5410200"/>
            <a:ext cx="304800" cy="1066800"/>
          </a:xfrm>
          <a:prstGeom prst="rect">
            <a:avLst/>
          </a:prstGeom>
          <a:solidFill>
            <a:schemeClr val="bg1"/>
          </a:solidFill>
          <a:ln w="57150">
            <a:solidFill>
              <a:schemeClr val="tx1"/>
            </a:solidFill>
            <a:miter lim="800000"/>
            <a:headEnd/>
            <a:tailEnd/>
          </a:ln>
          <a:effectLst/>
        </p:spPr>
        <p:txBody>
          <a:bodyPr wrap="none" anchor="ctr">
            <a:prstTxWarp prst="textNoShape">
              <a:avLst/>
            </a:prstTxWarp>
          </a:bodyPr>
          <a:lstStyle/>
          <a:p>
            <a:endParaRPr lang="en-US"/>
          </a:p>
        </p:txBody>
      </p:sp>
      <p:sp>
        <p:nvSpPr>
          <p:cNvPr id="61454" name="Line 14"/>
          <p:cNvSpPr>
            <a:spLocks noChangeShapeType="1"/>
          </p:cNvSpPr>
          <p:nvPr/>
        </p:nvSpPr>
        <p:spPr bwMode="auto">
          <a:xfrm flipH="1" flipV="1">
            <a:off x="1524000" y="2819400"/>
            <a:ext cx="3200400" cy="0"/>
          </a:xfrm>
          <a:prstGeom prst="line">
            <a:avLst/>
          </a:prstGeom>
          <a:noFill/>
          <a:ln w="57150">
            <a:solidFill>
              <a:schemeClr val="tx1"/>
            </a:solidFill>
            <a:miter lim="800000"/>
            <a:headEnd/>
            <a:tailEnd type="triangle" w="med" len="med"/>
          </a:ln>
          <a:effectLst/>
        </p:spPr>
        <p:txBody>
          <a:bodyPr wrap="none">
            <a:prstTxWarp prst="textNoShape">
              <a:avLst/>
            </a:prstTxWarp>
          </a:bodyPr>
          <a:lstStyle/>
          <a:p>
            <a:endParaRPr lang="en-US"/>
          </a:p>
        </p:txBody>
      </p:sp>
      <p:sp>
        <p:nvSpPr>
          <p:cNvPr id="61455" name="Text Box 15"/>
          <p:cNvSpPr txBox="1">
            <a:spLocks noChangeArrowheads="1"/>
          </p:cNvSpPr>
          <p:nvPr/>
        </p:nvSpPr>
        <p:spPr bwMode="auto">
          <a:xfrm>
            <a:off x="1752600" y="2971800"/>
            <a:ext cx="1395413" cy="457200"/>
          </a:xfrm>
          <a:prstGeom prst="rect">
            <a:avLst/>
          </a:prstGeom>
          <a:noFill/>
          <a:ln w="9525">
            <a:noFill/>
            <a:miter lim="800000"/>
            <a:headEnd/>
            <a:tailEnd/>
          </a:ln>
          <a:effectLst/>
        </p:spPr>
        <p:txBody>
          <a:bodyPr wrap="none">
            <a:prstTxWarp prst="textNoShape">
              <a:avLst/>
            </a:prstTxWarp>
            <a:spAutoFit/>
          </a:bodyPr>
          <a:lstStyle/>
          <a:p>
            <a:r>
              <a:rPr lang="sv-SE" b="1"/>
              <a:t>Notify()</a:t>
            </a:r>
            <a:endParaRPr lang="en-US" b="1"/>
          </a:p>
        </p:txBody>
      </p:sp>
      <p:sp>
        <p:nvSpPr>
          <p:cNvPr id="61456" name="Freeform 16"/>
          <p:cNvSpPr>
            <a:spLocks/>
          </p:cNvSpPr>
          <p:nvPr/>
        </p:nvSpPr>
        <p:spPr bwMode="auto">
          <a:xfrm>
            <a:off x="1524000" y="3505200"/>
            <a:ext cx="1600200" cy="457200"/>
          </a:xfrm>
          <a:custGeom>
            <a:avLst/>
            <a:gdLst/>
            <a:ahLst/>
            <a:cxnLst>
              <a:cxn ang="0">
                <a:pos x="0" y="0"/>
              </a:cxn>
              <a:cxn ang="0">
                <a:pos x="1008" y="0"/>
              </a:cxn>
              <a:cxn ang="0">
                <a:pos x="1008" y="288"/>
              </a:cxn>
              <a:cxn ang="0">
                <a:pos x="0" y="288"/>
              </a:cxn>
            </a:cxnLst>
            <a:rect l="0" t="0" r="r" b="b"/>
            <a:pathLst>
              <a:path w="1008" h="288">
                <a:moveTo>
                  <a:pt x="0" y="0"/>
                </a:moveTo>
                <a:lnTo>
                  <a:pt x="1008" y="0"/>
                </a:lnTo>
                <a:lnTo>
                  <a:pt x="1008" y="288"/>
                </a:lnTo>
                <a:lnTo>
                  <a:pt x="0" y="288"/>
                </a:lnTo>
              </a:path>
            </a:pathLst>
          </a:custGeom>
          <a:noFill/>
          <a:ln w="57150" cap="flat" cmpd="sng">
            <a:solidFill>
              <a:schemeClr val="tx1"/>
            </a:solidFill>
            <a:prstDash val="solid"/>
            <a:miter lim="800000"/>
            <a:headEnd type="none" w="med" len="med"/>
            <a:tailEnd type="triangle" w="med" len="med"/>
          </a:ln>
          <a:effectLst/>
        </p:spPr>
        <p:txBody>
          <a:bodyPr wrap="none">
            <a:prstTxWarp prst="textNoShape">
              <a:avLst/>
            </a:prstTxWarp>
          </a:bodyPr>
          <a:lstStyle/>
          <a:p>
            <a:endParaRPr lang="en-US"/>
          </a:p>
        </p:txBody>
      </p:sp>
      <p:sp>
        <p:nvSpPr>
          <p:cNvPr id="61457" name="Text Box 17"/>
          <p:cNvSpPr txBox="1">
            <a:spLocks noChangeArrowheads="1"/>
          </p:cNvSpPr>
          <p:nvPr/>
        </p:nvSpPr>
        <p:spPr bwMode="auto">
          <a:xfrm>
            <a:off x="3048000" y="2362200"/>
            <a:ext cx="1773238" cy="457200"/>
          </a:xfrm>
          <a:prstGeom prst="rect">
            <a:avLst/>
          </a:prstGeom>
          <a:noFill/>
          <a:ln w="9525">
            <a:noFill/>
            <a:miter lim="800000"/>
            <a:headEnd/>
            <a:tailEnd/>
          </a:ln>
          <a:effectLst/>
        </p:spPr>
        <p:txBody>
          <a:bodyPr wrap="none">
            <a:prstTxWarp prst="textNoShape">
              <a:avLst/>
            </a:prstTxWarp>
            <a:spAutoFit/>
          </a:bodyPr>
          <a:lstStyle/>
          <a:p>
            <a:r>
              <a:rPr lang="sv-SE" b="1"/>
              <a:t>SetState()</a:t>
            </a:r>
            <a:endParaRPr lang="en-US" b="1"/>
          </a:p>
        </p:txBody>
      </p:sp>
      <p:sp>
        <p:nvSpPr>
          <p:cNvPr id="61458" name="Line 18"/>
          <p:cNvSpPr>
            <a:spLocks noChangeShapeType="1"/>
          </p:cNvSpPr>
          <p:nvPr/>
        </p:nvSpPr>
        <p:spPr bwMode="auto">
          <a:xfrm flipH="1" flipV="1">
            <a:off x="1524000" y="4495800"/>
            <a:ext cx="3200400" cy="0"/>
          </a:xfrm>
          <a:prstGeom prst="line">
            <a:avLst/>
          </a:prstGeom>
          <a:noFill/>
          <a:ln w="57150">
            <a:solidFill>
              <a:schemeClr val="tx1"/>
            </a:solidFill>
            <a:miter lim="800000"/>
            <a:headEnd type="triangle" w="med" len="med"/>
            <a:tailEnd/>
          </a:ln>
          <a:effectLst/>
        </p:spPr>
        <p:txBody>
          <a:bodyPr wrap="none">
            <a:prstTxWarp prst="textNoShape">
              <a:avLst/>
            </a:prstTxWarp>
          </a:bodyPr>
          <a:lstStyle/>
          <a:p>
            <a:endParaRPr lang="en-US"/>
          </a:p>
        </p:txBody>
      </p:sp>
      <p:sp>
        <p:nvSpPr>
          <p:cNvPr id="61459" name="Text Box 19"/>
          <p:cNvSpPr txBox="1">
            <a:spLocks noChangeArrowheads="1"/>
          </p:cNvSpPr>
          <p:nvPr/>
        </p:nvSpPr>
        <p:spPr bwMode="auto">
          <a:xfrm>
            <a:off x="1676400" y="4038600"/>
            <a:ext cx="1560513" cy="457200"/>
          </a:xfrm>
          <a:prstGeom prst="rect">
            <a:avLst/>
          </a:prstGeom>
          <a:noFill/>
          <a:ln w="9525">
            <a:noFill/>
            <a:miter lim="800000"/>
            <a:headEnd/>
            <a:tailEnd/>
          </a:ln>
          <a:effectLst/>
        </p:spPr>
        <p:txBody>
          <a:bodyPr wrap="none">
            <a:prstTxWarp prst="textNoShape">
              <a:avLst/>
            </a:prstTxWarp>
            <a:spAutoFit/>
          </a:bodyPr>
          <a:lstStyle/>
          <a:p>
            <a:r>
              <a:rPr lang="sv-SE" b="1"/>
              <a:t>Update()</a:t>
            </a:r>
            <a:endParaRPr lang="en-US" b="1"/>
          </a:p>
        </p:txBody>
      </p:sp>
      <p:sp>
        <p:nvSpPr>
          <p:cNvPr id="61460" name="Line 20"/>
          <p:cNvSpPr>
            <a:spLocks noChangeShapeType="1"/>
          </p:cNvSpPr>
          <p:nvPr/>
        </p:nvSpPr>
        <p:spPr bwMode="auto">
          <a:xfrm flipH="1" flipV="1">
            <a:off x="1524000" y="5105400"/>
            <a:ext cx="3200400" cy="0"/>
          </a:xfrm>
          <a:prstGeom prst="line">
            <a:avLst/>
          </a:prstGeom>
          <a:noFill/>
          <a:ln w="57150">
            <a:solidFill>
              <a:schemeClr val="tx1"/>
            </a:solidFill>
            <a:miter lim="800000"/>
            <a:headEnd/>
            <a:tailEnd type="triangle" w="med" len="med"/>
          </a:ln>
          <a:effectLst/>
        </p:spPr>
        <p:txBody>
          <a:bodyPr wrap="none">
            <a:prstTxWarp prst="textNoShape">
              <a:avLst/>
            </a:prstTxWarp>
          </a:bodyPr>
          <a:lstStyle/>
          <a:p>
            <a:endParaRPr lang="en-US"/>
          </a:p>
        </p:txBody>
      </p:sp>
      <p:sp>
        <p:nvSpPr>
          <p:cNvPr id="61461" name="Text Box 21"/>
          <p:cNvSpPr txBox="1">
            <a:spLocks noChangeArrowheads="1"/>
          </p:cNvSpPr>
          <p:nvPr/>
        </p:nvSpPr>
        <p:spPr bwMode="auto">
          <a:xfrm>
            <a:off x="2971800" y="4572000"/>
            <a:ext cx="1806575" cy="457200"/>
          </a:xfrm>
          <a:prstGeom prst="rect">
            <a:avLst/>
          </a:prstGeom>
          <a:noFill/>
          <a:ln w="9525">
            <a:noFill/>
            <a:miter lim="800000"/>
            <a:headEnd/>
            <a:tailEnd/>
          </a:ln>
          <a:effectLst/>
        </p:spPr>
        <p:txBody>
          <a:bodyPr wrap="none">
            <a:prstTxWarp prst="textNoShape">
              <a:avLst/>
            </a:prstTxWarp>
            <a:spAutoFit/>
          </a:bodyPr>
          <a:lstStyle/>
          <a:p>
            <a:r>
              <a:rPr lang="sv-SE" b="1"/>
              <a:t>GetState()</a:t>
            </a:r>
            <a:endParaRPr lang="en-US" b="1"/>
          </a:p>
        </p:txBody>
      </p:sp>
      <p:sp>
        <p:nvSpPr>
          <p:cNvPr id="61462" name="Text Box 22"/>
          <p:cNvSpPr txBox="1">
            <a:spLocks noChangeArrowheads="1"/>
          </p:cNvSpPr>
          <p:nvPr/>
        </p:nvSpPr>
        <p:spPr bwMode="auto">
          <a:xfrm>
            <a:off x="1600200" y="5334000"/>
            <a:ext cx="1560513" cy="457200"/>
          </a:xfrm>
          <a:prstGeom prst="rect">
            <a:avLst/>
          </a:prstGeom>
          <a:noFill/>
          <a:ln w="9525">
            <a:noFill/>
            <a:miter lim="800000"/>
            <a:headEnd/>
            <a:tailEnd/>
          </a:ln>
          <a:effectLst/>
        </p:spPr>
        <p:txBody>
          <a:bodyPr wrap="none">
            <a:prstTxWarp prst="textNoShape">
              <a:avLst/>
            </a:prstTxWarp>
            <a:spAutoFit/>
          </a:bodyPr>
          <a:lstStyle/>
          <a:p>
            <a:r>
              <a:rPr lang="sv-SE" b="1"/>
              <a:t>Update()</a:t>
            </a:r>
            <a:endParaRPr lang="en-US" b="1"/>
          </a:p>
        </p:txBody>
      </p:sp>
      <p:sp>
        <p:nvSpPr>
          <p:cNvPr id="61463" name="Line 23"/>
          <p:cNvSpPr>
            <a:spLocks noChangeShapeType="1"/>
          </p:cNvSpPr>
          <p:nvPr/>
        </p:nvSpPr>
        <p:spPr bwMode="auto">
          <a:xfrm flipH="1">
            <a:off x="1447800" y="5791200"/>
            <a:ext cx="6019800" cy="0"/>
          </a:xfrm>
          <a:prstGeom prst="line">
            <a:avLst/>
          </a:prstGeom>
          <a:noFill/>
          <a:ln w="57150">
            <a:solidFill>
              <a:schemeClr val="tx1"/>
            </a:solidFill>
            <a:miter lim="800000"/>
            <a:headEnd type="triangle" w="med" len="med"/>
            <a:tailEnd/>
          </a:ln>
          <a:effectLst/>
        </p:spPr>
        <p:txBody>
          <a:bodyPr wrap="none">
            <a:prstTxWarp prst="textNoShape">
              <a:avLst/>
            </a:prstTxWarp>
          </a:bodyPr>
          <a:lstStyle/>
          <a:p>
            <a:endParaRPr lang="en-US"/>
          </a:p>
        </p:txBody>
      </p:sp>
      <p:sp>
        <p:nvSpPr>
          <p:cNvPr id="61464" name="Line 24"/>
          <p:cNvSpPr>
            <a:spLocks noChangeShapeType="1"/>
          </p:cNvSpPr>
          <p:nvPr/>
        </p:nvSpPr>
        <p:spPr bwMode="auto">
          <a:xfrm flipH="1">
            <a:off x="1447800" y="6324600"/>
            <a:ext cx="6019800" cy="0"/>
          </a:xfrm>
          <a:prstGeom prst="line">
            <a:avLst/>
          </a:prstGeom>
          <a:noFill/>
          <a:ln w="57150">
            <a:solidFill>
              <a:schemeClr val="tx1"/>
            </a:solidFill>
            <a:miter lim="800000"/>
            <a:headEnd/>
            <a:tailEnd type="triangle" w="med" len="med"/>
          </a:ln>
          <a:effectLst/>
        </p:spPr>
        <p:txBody>
          <a:bodyPr wrap="none">
            <a:prstTxWarp prst="textNoShape">
              <a:avLst/>
            </a:prstTxWarp>
          </a:bodyPr>
          <a:lstStyle/>
          <a:p>
            <a:endParaRPr lang="en-US"/>
          </a:p>
        </p:txBody>
      </p:sp>
      <p:sp>
        <p:nvSpPr>
          <p:cNvPr id="61465" name="Text Box 25"/>
          <p:cNvSpPr txBox="1">
            <a:spLocks noChangeArrowheads="1"/>
          </p:cNvSpPr>
          <p:nvPr/>
        </p:nvSpPr>
        <p:spPr bwMode="auto">
          <a:xfrm>
            <a:off x="5638800" y="5791200"/>
            <a:ext cx="1806575" cy="457200"/>
          </a:xfrm>
          <a:prstGeom prst="rect">
            <a:avLst/>
          </a:prstGeom>
          <a:noFill/>
          <a:ln w="9525">
            <a:noFill/>
            <a:miter lim="800000"/>
            <a:headEnd/>
            <a:tailEnd/>
          </a:ln>
          <a:effectLst/>
        </p:spPr>
        <p:txBody>
          <a:bodyPr wrap="none">
            <a:prstTxWarp prst="textNoShape">
              <a:avLst/>
            </a:prstTxWarp>
            <a:spAutoFit/>
          </a:bodyPr>
          <a:lstStyle/>
          <a:p>
            <a:r>
              <a:rPr lang="sv-SE" b="1"/>
              <a:t>GetState()</a:t>
            </a:r>
            <a:endParaRPr lang="en-US" b="1"/>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sv-SE"/>
              <a:t>Observer Sequence Diagram</a:t>
            </a:r>
          </a:p>
        </p:txBody>
      </p:sp>
      <p:sp>
        <p:nvSpPr>
          <p:cNvPr id="62467" name="Rectangle 3"/>
          <p:cNvSpPr>
            <a:spLocks noGrp="1" noChangeArrowheads="1"/>
          </p:cNvSpPr>
          <p:nvPr>
            <p:ph type="body" idx="1"/>
          </p:nvPr>
        </p:nvSpPr>
        <p:spPr>
          <a:xfrm>
            <a:off x="609600" y="1828800"/>
            <a:ext cx="7772400" cy="4114800"/>
          </a:xfrm>
        </p:spPr>
        <p:txBody>
          <a:bodyPr/>
          <a:lstStyle/>
          <a:p>
            <a:r>
              <a:rPr lang="sv-SE"/>
              <a:t>Note that the Observer object that initiates the change request with SetState() postpones its update until it gets a notification from the subject.</a:t>
            </a:r>
          </a:p>
          <a:p>
            <a:r>
              <a:rPr lang="sv-SE"/>
              <a:t>In this scenario Notify() is called by the subject, but it can be called by an observer or by another kind of object (see implementation issues)</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TotalTime>
  <Words>1005</Words>
  <Application>Microsoft Macintosh PowerPoint</Application>
  <PresentationFormat>On-screen Show (4:3)</PresentationFormat>
  <Paragraphs>94</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Office Theme</vt:lpstr>
      <vt:lpstr>Observer Pattern</vt:lpstr>
      <vt:lpstr>Observer Pattern</vt:lpstr>
      <vt:lpstr>Observer Applicability</vt:lpstr>
      <vt:lpstr>Observer Structure</vt:lpstr>
      <vt:lpstr>Observer Participants</vt:lpstr>
      <vt:lpstr>Observer Participants</vt:lpstr>
      <vt:lpstr>Observer Collaborations</vt:lpstr>
      <vt:lpstr>Observer Sequence Diagram</vt:lpstr>
      <vt:lpstr>Observer Sequence Diagram</vt:lpstr>
      <vt:lpstr>Observer Consequences</vt:lpstr>
      <vt:lpstr>Observer Consequences</vt:lpstr>
      <vt:lpstr>Observer Consequences</vt:lpstr>
      <vt:lpstr>Observer Implementation</vt:lpstr>
      <vt:lpstr>Observer Implementation</vt:lpstr>
      <vt:lpstr>Observer Implementation</vt:lpstr>
      <vt:lpstr>Observer Implementation </vt:lpstr>
    </vt:vector>
  </TitlesOfParts>
  <Company>Carleton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Observer Pattern</dc:title>
  <dc:creator>JP Corriveau</dc:creator>
  <cp:lastModifiedBy>JP Corriveau</cp:lastModifiedBy>
  <cp:revision>1</cp:revision>
  <dcterms:created xsi:type="dcterms:W3CDTF">2018-02-05T18:53:29Z</dcterms:created>
  <dcterms:modified xsi:type="dcterms:W3CDTF">2018-02-05T18:58:09Z</dcterms:modified>
</cp:coreProperties>
</file>