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24"/>
  </p:notesMasterIdLst>
  <p:sldIdLst>
    <p:sldId id="256" r:id="rId2"/>
    <p:sldId id="257" r:id="rId3"/>
    <p:sldId id="261" r:id="rId4"/>
    <p:sldId id="259" r:id="rId5"/>
    <p:sldId id="264" r:id="rId6"/>
    <p:sldId id="265" r:id="rId7"/>
    <p:sldId id="266" r:id="rId8"/>
    <p:sldId id="268" r:id="rId9"/>
    <p:sldId id="269" r:id="rId10"/>
    <p:sldId id="271" r:id="rId11"/>
    <p:sldId id="272" r:id="rId12"/>
    <p:sldId id="274" r:id="rId13"/>
    <p:sldId id="275" r:id="rId14"/>
    <p:sldId id="276" r:id="rId15"/>
    <p:sldId id="278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16" y="-181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2C1DBF-9735-B74D-8C70-493B65EE1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20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835019-AFC2-464D-8F69-8D6E519C1D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832D3F-15E1-8A44-89B8-71D159BD09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2057400" cy="5943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19800" cy="5943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A422303-4272-C648-88EB-C289B8D240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9BA614-0CCE-2A41-B884-33A21D8E39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83671D-1E78-1A45-B1DC-84D6ACCDF9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BFB597-81B0-784C-8322-FD57424FBA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E6C8C3-0F66-3D41-B736-A9D6341C81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97B676-E6BE-1244-A2F3-6D36474DE7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1F3289-406F-3640-9D5A-41595693C4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9B474D-6167-634F-BC38-59DFFA922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186668-2938-CD4D-A88E-E6964DC4B5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WINDOWS\Desktop\llosengMaster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1162050"/>
            <a:ext cx="8429625" cy="5619750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71600"/>
            <a:ext cx="7543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77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© Lethbridge/Laganière 2001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40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595753-915D-E74C-94D5-E00E6FC22E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1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95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2pPr>
      <a:lvl3pPr marL="804863" indent="-228600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223963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16430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1002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6pPr>
      <a:lvl7pPr marL="25574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7pPr>
      <a:lvl8pPr marL="3014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8pPr>
      <a:lvl9pPr marL="3471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algn="ctr"/>
            <a:r>
              <a:rPr lang="en-US" altLang="en-US" dirty="0"/>
              <a:t>Object-Oriented Software Engineering</a:t>
            </a:r>
            <a:br>
              <a:rPr lang="en-US" altLang="en-US" dirty="0"/>
            </a:br>
            <a:r>
              <a:rPr lang="en-US" altLang="en-US" sz="2400" dirty="0"/>
              <a:t>Practical Software Development using UML and </a:t>
            </a:r>
            <a:r>
              <a:rPr lang="en-US" altLang="en-US" sz="2400" dirty="0" smtClean="0"/>
              <a:t>Java</a:t>
            </a:r>
            <a:br>
              <a:rPr lang="en-US" altLang="en-US" sz="2400" dirty="0" smtClean="0"/>
            </a:br>
            <a:r>
              <a:rPr lang="en-US" altLang="en-US" sz="2400" dirty="0" smtClean="0"/>
              <a:t>T. </a:t>
            </a:r>
            <a:r>
              <a:rPr lang="en-US" altLang="en-US" sz="2400" dirty="0" err="1" smtClean="0"/>
              <a:t>Lethbridge</a:t>
            </a:r>
            <a:r>
              <a:rPr lang="en-US" altLang="en-US" sz="2400" dirty="0" smtClean="0"/>
              <a:t> and R. </a:t>
            </a:r>
            <a:r>
              <a:rPr lang="en-US" altLang="en-US" sz="2400" dirty="0" err="1" smtClean="0"/>
              <a:t>Laganière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6400800" cy="1752600"/>
          </a:xfrm>
        </p:spPr>
        <p:txBody>
          <a:bodyPr/>
          <a:lstStyle/>
          <a:p>
            <a:r>
              <a:rPr lang="en-US" altLang="en-US" dirty="0"/>
              <a:t>Chapter 1: </a:t>
            </a:r>
          </a:p>
          <a:p>
            <a:r>
              <a:rPr lang="en-US" altLang="en-US" dirty="0"/>
              <a:t>Software and Software Engineering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266F-B78B-5344-AA4E-879C26AE3D6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Quality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different qualities can conflict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Increasing efficiency can reduce maintainability or reusability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Increasing usability can reduce efficiency</a:t>
            </a:r>
          </a:p>
          <a:p>
            <a:pPr lvl="1">
              <a:lnSpc>
                <a:spcPct val="90000"/>
              </a:lnSpc>
            </a:pPr>
            <a:endParaRPr lang="en-US" altLang="en-US" sz="1000"/>
          </a:p>
          <a:p>
            <a:pPr>
              <a:lnSpc>
                <a:spcPct val="90000"/>
              </a:lnSpc>
            </a:pPr>
            <a:r>
              <a:rPr lang="en-US" altLang="en-US"/>
              <a:t>Setting objectives for quality is a key engineering activity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You then design to meet the objectives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Avoids ‘over-engineering’ which wastes money</a:t>
            </a:r>
          </a:p>
          <a:p>
            <a:pPr lvl="1">
              <a:lnSpc>
                <a:spcPct val="90000"/>
              </a:lnSpc>
            </a:pPr>
            <a:endParaRPr lang="en-US" altLang="en-US" sz="1000"/>
          </a:p>
          <a:p>
            <a:pPr>
              <a:lnSpc>
                <a:spcPct val="90000"/>
              </a:lnSpc>
            </a:pPr>
            <a:r>
              <a:rPr lang="en-US" altLang="en-US"/>
              <a:t>Optimizing is also sometimes necessary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 obtain the highest possible reliability using a fixed budget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3709-4637-1142-B877-2FBDA5F6296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1.6 Software Engineering Projects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Most projects are evolutionary or maintenance projects, involving work on </a:t>
            </a:r>
            <a:r>
              <a:rPr lang="en-US" altLang="en-US" i="1"/>
              <a:t>legacy</a:t>
            </a:r>
            <a:r>
              <a:rPr lang="en-US" altLang="en-US"/>
              <a:t> systems</a:t>
            </a:r>
          </a:p>
          <a:p>
            <a:pPr lvl="1"/>
            <a:r>
              <a:rPr lang="en-US" altLang="en-US"/>
              <a:t>Corrective projects: fixing defects</a:t>
            </a:r>
          </a:p>
          <a:p>
            <a:pPr lvl="1"/>
            <a:r>
              <a:rPr lang="en-US" altLang="en-US"/>
              <a:t>Adaptive projects: changing the system in response to changes in</a:t>
            </a:r>
          </a:p>
          <a:p>
            <a:pPr lvl="2"/>
            <a:r>
              <a:rPr lang="en-US" altLang="en-US"/>
              <a:t>Operating system</a:t>
            </a:r>
          </a:p>
          <a:p>
            <a:pPr lvl="2"/>
            <a:r>
              <a:rPr lang="en-US" altLang="en-US"/>
              <a:t>Database</a:t>
            </a:r>
          </a:p>
          <a:p>
            <a:pPr lvl="2"/>
            <a:r>
              <a:rPr lang="en-US" altLang="en-US"/>
              <a:t>Rules and regulations</a:t>
            </a:r>
          </a:p>
          <a:p>
            <a:pPr lvl="1"/>
            <a:r>
              <a:rPr lang="en-US" altLang="en-US"/>
              <a:t>Enhancement projects: adding new features for users</a:t>
            </a:r>
          </a:p>
          <a:p>
            <a:pPr lvl="1"/>
            <a:r>
              <a:rPr lang="en-US" altLang="en-US"/>
              <a:t>Reengineering or  perfective projects: changing the system internally so it is more maintainable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00C0-360E-2A41-BCE4-CE25CE98D7A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1.7 Activities Common to Software Projects...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Requirements and </a:t>
            </a:r>
            <a:r>
              <a:rPr lang="en-US" altLang="en-US" dirty="0" smtClean="0"/>
              <a:t>specification   </a:t>
            </a:r>
            <a:r>
              <a:rPr lang="en-US" altLang="en-US" dirty="0" smtClean="0">
                <a:solidFill>
                  <a:srgbClr val="FF0000"/>
                </a:solidFill>
              </a:rPr>
              <a:t>(Analysis?)</a:t>
            </a:r>
          </a:p>
          <a:p>
            <a:pPr lvl="1"/>
            <a:r>
              <a:rPr lang="en-US" altLang="en-US" dirty="0"/>
              <a:t>Includes</a:t>
            </a:r>
          </a:p>
          <a:p>
            <a:pPr lvl="2"/>
            <a:r>
              <a:rPr lang="en-US" altLang="en-US" dirty="0"/>
              <a:t>Domain analysis</a:t>
            </a:r>
          </a:p>
          <a:p>
            <a:pPr lvl="2"/>
            <a:r>
              <a:rPr lang="en-US" altLang="en-US" dirty="0"/>
              <a:t>Defining the problem</a:t>
            </a:r>
          </a:p>
          <a:p>
            <a:pPr lvl="2"/>
            <a:r>
              <a:rPr lang="en-US" altLang="en-US" dirty="0"/>
              <a:t>Requirements gathering</a:t>
            </a:r>
          </a:p>
          <a:p>
            <a:pPr lvl="3"/>
            <a:r>
              <a:rPr lang="en-US" altLang="en-US" dirty="0"/>
              <a:t>Obtaining input from as many sources as possible</a:t>
            </a:r>
          </a:p>
          <a:p>
            <a:pPr lvl="2"/>
            <a:r>
              <a:rPr lang="en-US" altLang="en-US" dirty="0"/>
              <a:t>Requirements analysis</a:t>
            </a:r>
          </a:p>
          <a:p>
            <a:pPr lvl="3"/>
            <a:r>
              <a:rPr lang="en-US" altLang="en-US" dirty="0"/>
              <a:t>Organizing the information</a:t>
            </a:r>
          </a:p>
          <a:p>
            <a:pPr lvl="2"/>
            <a:r>
              <a:rPr lang="en-US" altLang="en-US" dirty="0"/>
              <a:t>Requirements specification</a:t>
            </a:r>
          </a:p>
          <a:p>
            <a:pPr lvl="3"/>
            <a:r>
              <a:rPr lang="en-US" altLang="en-US" dirty="0"/>
              <a:t>Writing detailed instructions about how the software should behave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BF7D-D083-BD4A-954B-B45FD9DBE62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Activities Common to Software Projects...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Design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Deciding how the requirements should be implemented, using the available technology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Includes: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Systems engineering: Deciding what should be in hardware and what in software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Software architecture: Dividing the system into subsystems and deciding how the subsystems will interact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Detailed design of the internals of a subsystem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User interface design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Design of databases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C628-CB1B-E84A-B958-C79399B2BB9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Activities Common to Software Projects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Modeling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Creating representations of the domain or the software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Use case modeling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Structural modeling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Dynamic and behavioural modeling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Programming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Quality assurance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Reviews and inspections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Testing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Deployment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Managing the process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CA61-EB31-204C-BB64-0105E664BB6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1.9 Difficulties and Risks in Software Engineering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• Complexity and large numbers of details</a:t>
            </a:r>
          </a:p>
          <a:p>
            <a:r>
              <a:rPr lang="en-US" altLang="en-US"/>
              <a:t>• Uncertainty about technology</a:t>
            </a:r>
          </a:p>
          <a:p>
            <a:r>
              <a:rPr lang="en-US" altLang="en-US"/>
              <a:t>• Uncertainty about requirements</a:t>
            </a:r>
          </a:p>
          <a:p>
            <a:r>
              <a:rPr lang="en-US" altLang="en-US"/>
              <a:t>• </a:t>
            </a:r>
            <a:r>
              <a:rPr lang="en-US" altLang="en-US">
                <a:ea typeface="Times" pitchFamily="1" charset="0"/>
                <a:cs typeface="Times" pitchFamily="1" charset="0"/>
              </a:rPr>
              <a:t>Uncertainty about software engineering skills</a:t>
            </a:r>
            <a:endParaRPr lang="en-US" altLang="en-US"/>
          </a:p>
          <a:p>
            <a:r>
              <a:rPr lang="en-US" altLang="en-US"/>
              <a:t>• Constant change</a:t>
            </a:r>
          </a:p>
          <a:p>
            <a:r>
              <a:rPr lang="en-US" altLang="en-US"/>
              <a:t>• Deterioration of software design</a:t>
            </a:r>
          </a:p>
          <a:p>
            <a:r>
              <a:rPr lang="en-US" altLang="en-US"/>
              <a:t>• Political risks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276600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Other Material from Chapter </a:t>
            </a:r>
            <a:r>
              <a:rPr lang="en-US" altLang="en-US" dirty="0"/>
              <a:t>1: </a:t>
            </a:r>
          </a:p>
          <a:p>
            <a:r>
              <a:rPr lang="en-US" altLang="en-US" dirty="0"/>
              <a:t>Software and Software Engineering</a:t>
            </a:r>
          </a:p>
          <a:p>
            <a:endParaRPr lang="en-US" alt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1D1D-C84B-5F44-BCD3-7CD68BCC2B7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Software...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Custom</a:t>
            </a:r>
          </a:p>
          <a:p>
            <a:pPr lvl="1"/>
            <a:r>
              <a:rPr lang="en-US" altLang="en-US"/>
              <a:t>For a specific customer</a:t>
            </a:r>
          </a:p>
          <a:p>
            <a:r>
              <a:rPr lang="en-US" altLang="en-US"/>
              <a:t>Generic</a:t>
            </a:r>
          </a:p>
          <a:p>
            <a:pPr lvl="1"/>
            <a:r>
              <a:rPr lang="en-US" altLang="en-US"/>
              <a:t>Sold on open market</a:t>
            </a:r>
          </a:p>
          <a:p>
            <a:pPr lvl="1"/>
            <a:r>
              <a:rPr lang="en-US" altLang="en-US"/>
              <a:t>Often called</a:t>
            </a:r>
          </a:p>
          <a:p>
            <a:pPr lvl="2"/>
            <a:r>
              <a:rPr lang="en-US" altLang="en-US"/>
              <a:t>COTS (Commercial Off The Shelf)</a:t>
            </a:r>
          </a:p>
          <a:p>
            <a:pPr lvl="2"/>
            <a:r>
              <a:rPr lang="en-US" altLang="en-US"/>
              <a:t>Shrink-wrapped</a:t>
            </a:r>
          </a:p>
          <a:p>
            <a:r>
              <a:rPr lang="en-US" altLang="en-US"/>
              <a:t>Embedded</a:t>
            </a:r>
          </a:p>
          <a:p>
            <a:pPr lvl="1"/>
            <a:r>
              <a:rPr lang="en-US" altLang="en-US"/>
              <a:t>Built into hardware</a:t>
            </a:r>
          </a:p>
          <a:p>
            <a:pPr lvl="1"/>
            <a:r>
              <a:rPr lang="en-US" altLang="en-US"/>
              <a:t>Hard to change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2E91-B40E-F045-9896-1934CB47460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Software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Differences among custom, generic and embedded software</a:t>
            </a:r>
          </a:p>
        </p:txBody>
      </p:sp>
      <p:graphicFrame>
        <p:nvGraphicFramePr>
          <p:cNvPr id="12361" name="Object 73"/>
          <p:cNvGraphicFramePr>
            <a:graphicFrameLocks noChangeAspect="1"/>
          </p:cNvGraphicFramePr>
          <p:nvPr/>
        </p:nvGraphicFramePr>
        <p:xfrm>
          <a:off x="1066800" y="2514600"/>
          <a:ext cx="11811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Document" r:id="rId4" imgW="5632920" imgH="1542960" progId="Word.Document.8">
                  <p:embed/>
                </p:oleObj>
              </mc:Choice>
              <mc:Fallback>
                <p:oleObj name="Document" r:id="rId4" imgW="5632920" imgH="154296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11811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CAF59-4732-E14F-9A32-2E007465F55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Software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Real time software</a:t>
            </a:r>
          </a:p>
          <a:p>
            <a:pPr lvl="1"/>
            <a:r>
              <a:rPr lang="en-US" altLang="en-US"/>
              <a:t>E.g. control and monitoring systems</a:t>
            </a:r>
          </a:p>
          <a:p>
            <a:pPr lvl="1"/>
            <a:r>
              <a:rPr lang="en-US" altLang="en-US"/>
              <a:t>Must react immediately</a:t>
            </a:r>
          </a:p>
          <a:p>
            <a:pPr lvl="1"/>
            <a:r>
              <a:rPr lang="en-US" altLang="en-US"/>
              <a:t>Safety often a concern</a:t>
            </a:r>
          </a:p>
          <a:p>
            <a:r>
              <a:rPr lang="en-US" altLang="en-US"/>
              <a:t>Data processing software</a:t>
            </a:r>
          </a:p>
          <a:p>
            <a:pPr lvl="1"/>
            <a:r>
              <a:rPr lang="en-US" altLang="en-US"/>
              <a:t>Used to run businesses</a:t>
            </a:r>
          </a:p>
          <a:p>
            <a:pPr lvl="1"/>
            <a:r>
              <a:rPr lang="en-US" altLang="en-US"/>
              <a:t>Accuracy and security of data are key</a:t>
            </a:r>
          </a:p>
          <a:p>
            <a:endParaRPr lang="en-US" altLang="en-US" i="1"/>
          </a:p>
          <a:p>
            <a:r>
              <a:rPr lang="en-US" altLang="en-US" i="1"/>
              <a:t>Some software has both aspects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D1F6-EFC5-CF49-892B-671B1930A35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1.1 The Nature of Software...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Software is intangible</a:t>
            </a:r>
          </a:p>
          <a:p>
            <a:pPr lvl="1"/>
            <a:r>
              <a:rPr lang="en-US" altLang="en-US" dirty="0"/>
              <a:t>Hard to understand development effort</a:t>
            </a:r>
          </a:p>
          <a:p>
            <a:r>
              <a:rPr lang="en-US" altLang="en-US" dirty="0"/>
              <a:t>Software is easy to reproduce</a:t>
            </a:r>
          </a:p>
          <a:p>
            <a:pPr lvl="1"/>
            <a:r>
              <a:rPr lang="en-US" altLang="en-US" dirty="0"/>
              <a:t>Cost is in its </a:t>
            </a:r>
            <a:r>
              <a:rPr lang="en-US" altLang="en-US" i="1" dirty="0"/>
              <a:t>development</a:t>
            </a:r>
            <a:endParaRPr lang="en-US" altLang="en-US" dirty="0"/>
          </a:p>
          <a:p>
            <a:pPr lvl="2"/>
            <a:r>
              <a:rPr lang="en-US" altLang="en-US" dirty="0"/>
              <a:t>in other engineering products, manufacturing is the costly stage</a:t>
            </a:r>
          </a:p>
          <a:p>
            <a:r>
              <a:rPr lang="en-US" altLang="en-US" dirty="0"/>
              <a:t>The industry is labor-intensive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Software Development is hard </a:t>
            </a:r>
            <a:r>
              <a:rPr lang="en-US" altLang="en-US" dirty="0"/>
              <a:t>to automate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C55-45A5-754A-AA8C-7FFFA9CBB05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Quality...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6913" y="3197225"/>
            <a:ext cx="1973262" cy="801688"/>
            <a:chOff x="2039" y="2014"/>
            <a:chExt cx="1243" cy="505"/>
          </a:xfrm>
        </p:grpSpPr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2039" y="2014"/>
              <a:ext cx="1243" cy="50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2283" y="2053"/>
              <a:ext cx="80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2000">
                  <a:solidFill>
                    <a:srgbClr val="000000"/>
                  </a:solidFill>
                </a:rPr>
                <a:t>QUALITY </a:t>
              </a:r>
              <a:endParaRPr lang="en-CA"/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2283" y="2243"/>
              <a:ext cx="94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CA" sz="2000">
                  <a:solidFill>
                    <a:srgbClr val="000000"/>
                  </a:solidFill>
                </a:rPr>
                <a:t>SOFTWARE</a:t>
              </a:r>
              <a:endParaRPr lang="en-CA"/>
            </a:p>
          </p:txBody>
        </p:sp>
      </p:grp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625600" y="4237038"/>
            <a:ext cx="12239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 b="1">
                <a:solidFill>
                  <a:srgbClr val="000000"/>
                </a:solidFill>
              </a:rPr>
              <a:t>Developer:</a:t>
            </a:r>
            <a:endParaRPr lang="en-CA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798763" y="4237038"/>
            <a:ext cx="1746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 </a:t>
            </a:r>
            <a:endParaRPr lang="en-CA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625600" y="4537075"/>
            <a:ext cx="16732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easy to design; </a:t>
            </a:r>
            <a:endParaRPr lang="en-CA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625600" y="4837113"/>
            <a:ext cx="18986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easy to maintain; </a:t>
            </a:r>
            <a:endParaRPr lang="en-CA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625600" y="5138738"/>
            <a:ext cx="2247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easy to reuse its parts</a:t>
            </a:r>
            <a:endParaRPr lang="en-CA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5148263" y="1330325"/>
            <a:ext cx="723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 b="1">
                <a:solidFill>
                  <a:srgbClr val="000000"/>
                </a:solidFill>
              </a:rPr>
              <a:t>User: </a:t>
            </a:r>
            <a:endParaRPr lang="en-CA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5148263" y="1631950"/>
            <a:ext cx="14986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easy to learn; </a:t>
            </a:r>
            <a:endParaRPr lang="en-CA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5148263" y="1931988"/>
            <a:ext cx="16732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efficient to use; </a:t>
            </a:r>
            <a:endParaRPr lang="en-CA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5148263" y="2232025"/>
            <a:ext cx="2124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helps get work done</a:t>
            </a:r>
            <a:endParaRPr lang="en-CA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625600" y="1230313"/>
            <a:ext cx="11985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 b="1">
                <a:solidFill>
                  <a:srgbClr val="000000"/>
                </a:solidFill>
              </a:rPr>
              <a:t>Customer:</a:t>
            </a:r>
            <a:endParaRPr lang="en-CA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774950" y="1230313"/>
            <a:ext cx="1746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 </a:t>
            </a:r>
            <a:endParaRPr lang="en-CA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625600" y="1530350"/>
            <a:ext cx="20478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solves problems at </a:t>
            </a:r>
            <a:endParaRPr lang="en-CA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625600" y="1831975"/>
            <a:ext cx="2224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an acceptable cost in </a:t>
            </a:r>
            <a:endParaRPr lang="en-CA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1625600" y="2132013"/>
            <a:ext cx="26479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terms of money paid and </a:t>
            </a:r>
            <a:endParaRPr lang="en-CA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625600" y="2433638"/>
            <a:ext cx="15240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resources used</a:t>
            </a:r>
            <a:endParaRPr lang="en-CA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5148263" y="4160838"/>
            <a:ext cx="25479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 b="1">
                <a:solidFill>
                  <a:srgbClr val="000000"/>
                </a:solidFill>
              </a:rPr>
              <a:t>Development manager:</a:t>
            </a:r>
            <a:endParaRPr lang="en-CA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7646988" y="4160838"/>
            <a:ext cx="1746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 </a:t>
            </a:r>
            <a:endParaRPr lang="en-CA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148263" y="4462463"/>
            <a:ext cx="16240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sells more and </a:t>
            </a:r>
            <a:endParaRPr lang="en-CA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5148263" y="4762500"/>
            <a:ext cx="1949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pleases customers </a:t>
            </a:r>
            <a:endParaRPr lang="en-CA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5148263" y="5064125"/>
            <a:ext cx="19732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while costing less </a:t>
            </a:r>
            <a:endParaRPr lang="en-CA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5148263" y="5364163"/>
            <a:ext cx="25241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CA" sz="2000">
                <a:solidFill>
                  <a:srgbClr val="000000"/>
                </a:solidFill>
              </a:rPr>
              <a:t>to develop and maintain</a:t>
            </a:r>
            <a:endParaRPr lang="en-CA"/>
          </a:p>
        </p:txBody>
      </p:sp>
      <p:sp>
        <p:nvSpPr>
          <p:cNvPr id="28705" name="Arc 33"/>
          <p:cNvSpPr>
            <a:spLocks/>
          </p:cNvSpPr>
          <p:nvPr/>
        </p:nvSpPr>
        <p:spPr bwMode="auto">
          <a:xfrm>
            <a:off x="3308350" y="2601913"/>
            <a:ext cx="223838" cy="2984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6138 w 16138"/>
              <a:gd name="T1" fmla="*/ 14357 h 21416"/>
              <a:gd name="T2" fmla="*/ 2812 w 16138"/>
              <a:gd name="T3" fmla="*/ 21416 h 21416"/>
              <a:gd name="T4" fmla="*/ 0 w 16138"/>
              <a:gd name="T5" fmla="*/ 0 h 2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138" h="21416" fill="none" extrusionOk="0">
                <a:moveTo>
                  <a:pt x="16138" y="14357"/>
                </a:moveTo>
                <a:cubicBezTo>
                  <a:pt x="12688" y="18234"/>
                  <a:pt x="7957" y="20740"/>
                  <a:pt x="2812" y="21416"/>
                </a:cubicBezTo>
              </a:path>
              <a:path w="16138" h="21416" stroke="0" extrusionOk="0">
                <a:moveTo>
                  <a:pt x="16138" y="14357"/>
                </a:moveTo>
                <a:cubicBezTo>
                  <a:pt x="12688" y="18234"/>
                  <a:pt x="7957" y="20740"/>
                  <a:pt x="2812" y="21416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3432175" y="2825750"/>
            <a:ext cx="225425" cy="4508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7" name="Arc 35"/>
          <p:cNvSpPr>
            <a:spLocks/>
          </p:cNvSpPr>
          <p:nvPr/>
        </p:nvSpPr>
        <p:spPr bwMode="auto">
          <a:xfrm>
            <a:off x="2849563" y="4192588"/>
            <a:ext cx="290512" cy="246062"/>
          </a:xfrm>
          <a:custGeom>
            <a:avLst/>
            <a:gdLst>
              <a:gd name="G0" fmla="+- 0 0 0"/>
              <a:gd name="G1" fmla="+- 17669 0 0"/>
              <a:gd name="G2" fmla="+- 21600 0 0"/>
              <a:gd name="T0" fmla="*/ 12425 w 20901"/>
              <a:gd name="T1" fmla="*/ 0 h 17669"/>
              <a:gd name="T2" fmla="*/ 20901 w 20901"/>
              <a:gd name="T3" fmla="*/ 12219 h 17669"/>
              <a:gd name="T4" fmla="*/ 0 w 20901"/>
              <a:gd name="T5" fmla="*/ 17669 h 17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01" h="17669" fill="none" extrusionOk="0">
                <a:moveTo>
                  <a:pt x="12424" y="0"/>
                </a:moveTo>
                <a:cubicBezTo>
                  <a:pt x="16607" y="2941"/>
                  <a:pt x="19610" y="7271"/>
                  <a:pt x="20901" y="12218"/>
                </a:cubicBezTo>
              </a:path>
              <a:path w="20901" h="17669" stroke="0" extrusionOk="0">
                <a:moveTo>
                  <a:pt x="12424" y="0"/>
                </a:moveTo>
                <a:cubicBezTo>
                  <a:pt x="16607" y="2941"/>
                  <a:pt x="19610" y="7271"/>
                  <a:pt x="20901" y="12218"/>
                </a:cubicBezTo>
                <a:lnTo>
                  <a:pt x="0" y="1766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>
            <a:off x="3074988" y="3911600"/>
            <a:ext cx="523875" cy="350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09" name="Arc 37"/>
          <p:cNvSpPr>
            <a:spLocks/>
          </p:cNvSpPr>
          <p:nvPr/>
        </p:nvSpPr>
        <p:spPr bwMode="auto">
          <a:xfrm>
            <a:off x="4822825" y="4151313"/>
            <a:ext cx="250825" cy="287337"/>
          </a:xfrm>
          <a:custGeom>
            <a:avLst/>
            <a:gdLst>
              <a:gd name="G0" fmla="+- 18117 0 0"/>
              <a:gd name="G1" fmla="+- 20653 0 0"/>
              <a:gd name="G2" fmla="+- 21600 0 0"/>
              <a:gd name="T0" fmla="*/ 0 w 18117"/>
              <a:gd name="T1" fmla="*/ 8891 h 20653"/>
              <a:gd name="T2" fmla="*/ 11791 w 18117"/>
              <a:gd name="T3" fmla="*/ 0 h 20653"/>
              <a:gd name="T4" fmla="*/ 18117 w 18117"/>
              <a:gd name="T5" fmla="*/ 20653 h 20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117" h="20653" fill="none" extrusionOk="0">
                <a:moveTo>
                  <a:pt x="0" y="8891"/>
                </a:moveTo>
                <a:cubicBezTo>
                  <a:pt x="2763" y="4634"/>
                  <a:pt x="6938" y="1486"/>
                  <a:pt x="11791" y="0"/>
                </a:cubicBezTo>
              </a:path>
              <a:path w="18117" h="20653" stroke="0" extrusionOk="0">
                <a:moveTo>
                  <a:pt x="0" y="8891"/>
                </a:moveTo>
                <a:cubicBezTo>
                  <a:pt x="2763" y="4634"/>
                  <a:pt x="6938" y="1486"/>
                  <a:pt x="11791" y="0"/>
                </a:cubicBezTo>
                <a:lnTo>
                  <a:pt x="18117" y="2065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4697413" y="3937000"/>
            <a:ext cx="200025" cy="274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1" name="Arc 39"/>
          <p:cNvSpPr>
            <a:spLocks/>
          </p:cNvSpPr>
          <p:nvPr/>
        </p:nvSpPr>
        <p:spPr bwMode="auto">
          <a:xfrm>
            <a:off x="4926013" y="2724150"/>
            <a:ext cx="269875" cy="276225"/>
          </a:xfrm>
          <a:custGeom>
            <a:avLst/>
            <a:gdLst>
              <a:gd name="G0" fmla="+- 19450 0 0"/>
              <a:gd name="G1" fmla="+- 0 0 0"/>
              <a:gd name="G2" fmla="+- 21600 0 0"/>
              <a:gd name="T0" fmla="*/ 10764 w 19450"/>
              <a:gd name="T1" fmla="*/ 19777 h 19777"/>
              <a:gd name="T2" fmla="*/ 0 w 19450"/>
              <a:gd name="T3" fmla="*/ 9395 h 19777"/>
              <a:gd name="T4" fmla="*/ 19450 w 19450"/>
              <a:gd name="T5" fmla="*/ 0 h 19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450" h="19777" fill="none" extrusionOk="0">
                <a:moveTo>
                  <a:pt x="10764" y="19776"/>
                </a:moveTo>
                <a:cubicBezTo>
                  <a:pt x="6054" y="17708"/>
                  <a:pt x="2237" y="14026"/>
                  <a:pt x="0" y="9394"/>
                </a:cubicBezTo>
              </a:path>
              <a:path w="19450" h="19777" stroke="0" extrusionOk="0">
                <a:moveTo>
                  <a:pt x="10764" y="19776"/>
                </a:moveTo>
                <a:cubicBezTo>
                  <a:pt x="6054" y="17708"/>
                  <a:pt x="2237" y="14026"/>
                  <a:pt x="0" y="9394"/>
                </a:cubicBezTo>
                <a:lnTo>
                  <a:pt x="1945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H="1">
            <a:off x="4695825" y="2898775"/>
            <a:ext cx="300038" cy="3508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6F4C-CD69-D24C-8674-1DACC39DC13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Quality Criteria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Times" pitchFamily="1" charset="0"/>
                <a:cs typeface="Times" pitchFamily="1" charset="0"/>
              </a:rPr>
              <a:t>These:</a:t>
            </a:r>
          </a:p>
          <a:p>
            <a:pPr lvl="1"/>
            <a:r>
              <a:rPr lang="en-US" altLang="en-US">
                <a:ea typeface="Times" pitchFamily="1" charset="0"/>
                <a:cs typeface="Times" pitchFamily="1" charset="0"/>
              </a:rPr>
              <a:t>Characterize aspects of the design of the software</a:t>
            </a:r>
          </a:p>
          <a:p>
            <a:pPr lvl="1"/>
            <a:r>
              <a:rPr lang="en-US" altLang="en-US">
                <a:ea typeface="Times" pitchFamily="1" charset="0"/>
                <a:cs typeface="Times" pitchFamily="1" charset="0"/>
              </a:rPr>
              <a:t>Have an effect on the external quality attributes</a:t>
            </a:r>
          </a:p>
          <a:p>
            <a:pPr lvl="1"/>
            <a:r>
              <a:rPr lang="en-US" altLang="en-US">
                <a:ea typeface="Times" pitchFamily="1" charset="0"/>
                <a:cs typeface="Times" pitchFamily="1" charset="0"/>
              </a:rPr>
              <a:t>E.g.</a:t>
            </a:r>
          </a:p>
          <a:p>
            <a:pPr lvl="2"/>
            <a:r>
              <a:rPr lang="en-US" altLang="en-US">
                <a:ea typeface="Times" pitchFamily="1" charset="0"/>
                <a:cs typeface="Times" pitchFamily="1" charset="0"/>
              </a:rPr>
              <a:t>The amount of commenting of the code</a:t>
            </a:r>
            <a:r>
              <a:rPr lang="en-US" altLang="en-US"/>
              <a:t> </a:t>
            </a:r>
          </a:p>
          <a:p>
            <a:pPr lvl="2"/>
            <a:r>
              <a:rPr lang="en-US" altLang="en-US">
                <a:ea typeface="Times" pitchFamily="1" charset="0"/>
                <a:cs typeface="Times" pitchFamily="1" charset="0"/>
              </a:rPr>
              <a:t>The complexity of the code 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0E629-B7EB-2544-8711-C357120701C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Times" pitchFamily="1" charset="0"/>
                <a:cs typeface="Times" pitchFamily="1" charset="0"/>
              </a:rPr>
              <a:t>Short Term Vs. Long Term Quality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Short term:</a:t>
            </a:r>
          </a:p>
          <a:p>
            <a:pPr lvl="1"/>
            <a:r>
              <a:rPr lang="en-US" altLang="en-US">
                <a:ea typeface="Times" pitchFamily="1" charset="0"/>
                <a:cs typeface="Times" pitchFamily="1" charset="0"/>
              </a:rPr>
              <a:t>Does the software meet the customer’s immediate needs? </a:t>
            </a:r>
          </a:p>
          <a:p>
            <a:pPr lvl="1"/>
            <a:r>
              <a:rPr lang="en-US" altLang="en-US">
                <a:ea typeface="Times" pitchFamily="1" charset="0"/>
                <a:cs typeface="Times" pitchFamily="1" charset="0"/>
              </a:rPr>
              <a:t>Is it sufficiently efficient for the volume of data we have today?</a:t>
            </a:r>
          </a:p>
          <a:p>
            <a:r>
              <a:rPr lang="en-US" altLang="en-US"/>
              <a:t>Long term:</a:t>
            </a:r>
          </a:p>
          <a:p>
            <a:pPr lvl="1"/>
            <a:r>
              <a:rPr lang="en-US" altLang="en-US"/>
              <a:t>Maintainability</a:t>
            </a:r>
          </a:p>
          <a:p>
            <a:pPr lvl="1"/>
            <a:r>
              <a:rPr lang="en-US" altLang="en-US"/>
              <a:t>Customer’s future needs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B933-A3BC-CC4C-B045-EEF999376AE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Nature of Software ...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Untrained people can hack something together</a:t>
            </a:r>
          </a:p>
          <a:p>
            <a:pPr lvl="1"/>
            <a:r>
              <a:rPr lang="en-US" altLang="en-US" dirty="0"/>
              <a:t>Quality problems are hard to</a:t>
            </a:r>
            <a:r>
              <a:rPr lang="en-US" altLang="en-US" dirty="0" smtClean="0"/>
              <a:t> quickly notice</a:t>
            </a:r>
            <a:endParaRPr lang="en-US" altLang="en-US" dirty="0"/>
          </a:p>
          <a:p>
            <a:r>
              <a:rPr lang="en-US" altLang="en-US" dirty="0"/>
              <a:t>Software is easy to modify</a:t>
            </a:r>
          </a:p>
          <a:p>
            <a:pPr lvl="1"/>
            <a:r>
              <a:rPr lang="en-US" altLang="en-US" dirty="0"/>
              <a:t>People make changes </a:t>
            </a:r>
            <a:r>
              <a:rPr lang="en-US" altLang="en-US" dirty="0">
                <a:solidFill>
                  <a:srgbClr val="FF0000"/>
                </a:solidFill>
              </a:rPr>
              <a:t>without </a:t>
            </a:r>
            <a:r>
              <a:rPr lang="en-US" altLang="en-US" dirty="0"/>
              <a:t>fully understanding it</a:t>
            </a:r>
          </a:p>
          <a:p>
            <a:r>
              <a:rPr lang="en-US" altLang="en-US" dirty="0"/>
              <a:t>Software does </a:t>
            </a:r>
            <a:r>
              <a:rPr lang="en-US" altLang="en-US" dirty="0" smtClean="0"/>
              <a:t>not </a:t>
            </a:r>
            <a:r>
              <a:rPr lang="en-US" altLang="en-US" dirty="0" smtClean="0">
                <a:solidFill>
                  <a:srgbClr val="FF0000"/>
                </a:solidFill>
              </a:rPr>
              <a:t>typically </a:t>
            </a:r>
            <a:r>
              <a:rPr lang="en-US" altLang="en-US" dirty="0"/>
              <a:t>‘wear out’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Memory leaks can kill systems!</a:t>
            </a:r>
          </a:p>
          <a:p>
            <a:pPr lvl="1"/>
            <a:r>
              <a:rPr lang="en-US" altLang="en-US" dirty="0" smtClean="0"/>
              <a:t>S/</a:t>
            </a:r>
            <a:r>
              <a:rPr lang="en-US" altLang="en-US" dirty="0" err="1" smtClean="0"/>
              <a:t>w</a:t>
            </a:r>
            <a:r>
              <a:rPr lang="en-US" altLang="en-US" dirty="0" smtClean="0"/>
              <a:t> deteriorates by having its design changed:</a:t>
            </a:r>
          </a:p>
          <a:p>
            <a:pPr lvl="2"/>
            <a:r>
              <a:rPr lang="en-US" altLang="en-US" dirty="0"/>
              <a:t>erroneously, or</a:t>
            </a:r>
          </a:p>
          <a:p>
            <a:pPr lvl="2"/>
            <a:r>
              <a:rPr lang="en-US" altLang="en-US" dirty="0"/>
              <a:t>in ways that were not anticipated, thus making it </a:t>
            </a:r>
            <a:r>
              <a:rPr lang="en-US" altLang="en-US" dirty="0" smtClean="0"/>
              <a:t>complex</a:t>
            </a:r>
          </a:p>
          <a:p>
            <a:pPr lvl="2">
              <a:buNone/>
            </a:pPr>
            <a:endParaRPr lang="en-US" altLang="en-US" dirty="0" smtClean="0"/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DF6A-C5D3-1945-AE4A-1B2903515D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Nature of Software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  <a:p>
            <a:pPr lvl="1"/>
            <a:r>
              <a:rPr lang="en-US" altLang="en-US"/>
              <a:t>Much software has poor design and is getting worse</a:t>
            </a:r>
          </a:p>
          <a:p>
            <a:pPr lvl="1"/>
            <a:r>
              <a:rPr lang="en-US" altLang="en-US"/>
              <a:t>Demand for software is high and rising</a:t>
            </a:r>
          </a:p>
          <a:p>
            <a:pPr lvl="1"/>
            <a:r>
              <a:rPr lang="en-US" altLang="en-US"/>
              <a:t>We are in a perpetual ‘software crisis’</a:t>
            </a:r>
          </a:p>
          <a:p>
            <a:pPr lvl="1"/>
            <a:r>
              <a:rPr lang="en-US" altLang="en-US"/>
              <a:t>We have to learn to ‘engineer’ software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2A76-3165-634E-904D-4B62B27F584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1.2 What is Software Engineering?...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process of solving customers’ problems by the systematic development and evolution of large, high-quality software systems within cost, time and other constraints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Solving customers’ problems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This is the goal of software engineering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Sometimes the solution is to buy, not build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Software </a:t>
            </a:r>
            <a:r>
              <a:rPr lang="en-US" altLang="en-US" dirty="0"/>
              <a:t>engineers must communicate effectively to identify and understand the problem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8B27-5F46-EF44-B623-58D78414002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Software Engineering?…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Systematic development and evolution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An engineering process involves applying well understood techniques in a organized and disciplined way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ea typeface="Times" pitchFamily="1" charset="0"/>
                <a:cs typeface="Times" pitchFamily="1" charset="0"/>
              </a:rPr>
              <a:t>Many well-accepted practices have been formally standardized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ea typeface="Times" pitchFamily="1" charset="0"/>
                <a:cs typeface="Times" pitchFamily="1" charset="0"/>
              </a:rPr>
              <a:t>e.g. by the IEEE or ISO</a:t>
            </a:r>
            <a:r>
              <a:rPr lang="en-US" altLang="en-US" sz="20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solidFill>
                  <a:srgbClr val="FF0000"/>
                </a:solidFill>
              </a:rPr>
              <a:t>Practice can be distant from theory </a:t>
            </a:r>
            <a:r>
              <a:rPr lang="en-US" altLang="en-US" sz="2000" dirty="0" err="1" smtClean="0">
                <a:solidFill>
                  <a:srgbClr val="FF0000"/>
                </a:solidFill>
                <a:sym typeface="Wingdings"/>
              </a:rPr>
              <a:t>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Most development work is </a:t>
            </a:r>
            <a:r>
              <a:rPr lang="en-US" altLang="en-US" sz="2000" i="1" dirty="0"/>
              <a:t>evolution</a:t>
            </a:r>
            <a:r>
              <a:rPr lang="en-US" altLang="en-US" sz="2000" dirty="0"/>
              <a:t> 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Large, high quality software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Software engineering techniques are needed because large systems cannot be completely understood by one person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Teamwork and co-ordination are required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Key challenge: Dividing up the work and ensuring that the parts of the system work properly together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ea typeface="Times" pitchFamily="1" charset="0"/>
                <a:cs typeface="Times" pitchFamily="1" charset="0"/>
              </a:rPr>
              <a:t>The end-product that is produced must be of sufficient quality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1867-FA6B-BF42-9672-BFF4F6867E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Software Engineering?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Cost, time and other constraints</a:t>
            </a:r>
          </a:p>
          <a:p>
            <a:pPr lvl="1"/>
            <a:r>
              <a:rPr lang="en-US" altLang="en-US"/>
              <a:t>Finite resources</a:t>
            </a:r>
          </a:p>
          <a:p>
            <a:pPr lvl="1"/>
            <a:r>
              <a:rPr lang="en-US" altLang="en-US"/>
              <a:t>The benefit must outweigh the cost</a:t>
            </a:r>
          </a:p>
          <a:p>
            <a:pPr lvl="1"/>
            <a:r>
              <a:rPr lang="en-US" altLang="en-US"/>
              <a:t>Others are competing to do the job cheaper and faster</a:t>
            </a:r>
          </a:p>
          <a:p>
            <a:pPr lvl="1"/>
            <a:r>
              <a:rPr lang="en-US" altLang="en-US"/>
              <a:t>Inaccurate estimates of cost and time have caused many project failures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7175C-0B8E-8A49-B463-AF48323B92F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1.4 Stakeholders in Software Engineering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1. Users</a:t>
            </a:r>
          </a:p>
          <a:p>
            <a:pPr lvl="1"/>
            <a:r>
              <a:rPr lang="en-US" altLang="en-US" dirty="0"/>
              <a:t>Those who use the software</a:t>
            </a:r>
          </a:p>
          <a:p>
            <a:r>
              <a:rPr lang="en-US" altLang="en-US" dirty="0"/>
              <a:t>2. Customers</a:t>
            </a:r>
          </a:p>
          <a:p>
            <a:pPr lvl="1"/>
            <a:r>
              <a:rPr lang="en-US" altLang="en-US" dirty="0"/>
              <a:t>Those who pay for the software</a:t>
            </a:r>
          </a:p>
          <a:p>
            <a:r>
              <a:rPr lang="en-US" altLang="en-US" dirty="0"/>
              <a:t>3. Software developers</a:t>
            </a:r>
          </a:p>
          <a:p>
            <a:r>
              <a:rPr lang="en-US" altLang="en-US" dirty="0"/>
              <a:t>4. Development Managers</a:t>
            </a:r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© Lethbridge/Laganière 2001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1: Software and Software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B7E-BE39-9847-B8C7-8DE4B62AAD8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1.5 Software Quality...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543800" cy="4800600"/>
          </a:xfrm>
        </p:spPr>
        <p:txBody>
          <a:bodyPr/>
          <a:lstStyle/>
          <a:p>
            <a:r>
              <a:rPr lang="en-US" altLang="en-US"/>
              <a:t>Usability</a:t>
            </a:r>
          </a:p>
          <a:p>
            <a:pPr lvl="1"/>
            <a:r>
              <a:rPr lang="en-US" altLang="en-US"/>
              <a:t>Users can learn it and fast and get their job done easily</a:t>
            </a:r>
          </a:p>
          <a:p>
            <a:r>
              <a:rPr lang="en-US" altLang="en-US"/>
              <a:t>Efficiency</a:t>
            </a:r>
          </a:p>
          <a:p>
            <a:pPr lvl="1"/>
            <a:r>
              <a:rPr lang="en-US" altLang="en-US"/>
              <a:t>It doesn’t waste resources such as CPU time and memory</a:t>
            </a:r>
          </a:p>
          <a:p>
            <a:r>
              <a:rPr lang="en-US" altLang="en-US"/>
              <a:t>Reliability</a:t>
            </a:r>
          </a:p>
          <a:p>
            <a:pPr lvl="1"/>
            <a:r>
              <a:rPr lang="en-US" altLang="en-US"/>
              <a:t>It does what it is required to do without failing</a:t>
            </a:r>
          </a:p>
          <a:p>
            <a:r>
              <a:rPr lang="en-US" altLang="en-US"/>
              <a:t>Maintainability</a:t>
            </a:r>
          </a:p>
          <a:p>
            <a:pPr lvl="1"/>
            <a:r>
              <a:rPr lang="en-US" altLang="en-US"/>
              <a:t>It can be easily changed</a:t>
            </a:r>
          </a:p>
          <a:p>
            <a:r>
              <a:rPr lang="en-US" altLang="en-US"/>
              <a:t>Reusability</a:t>
            </a:r>
          </a:p>
          <a:p>
            <a:pPr lvl="1"/>
            <a:r>
              <a:rPr lang="en-US" altLang="en-US"/>
              <a:t>Its parts can be used in other projects, so reprogramming is not needed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losengMaster">
  <a:themeElements>
    <a:clrScheme name="Lloseng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losengMaster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Lloseng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oseng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C:\documents\prof\oo\livre\slides\LlosengMaster.pot</Template>
  <TotalTime>428</TotalTime>
  <Words>1284</Words>
  <Application>Microsoft Macintosh PowerPoint</Application>
  <PresentationFormat>On-screen Show (4:3)</PresentationFormat>
  <Paragraphs>254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LlosengMaster</vt:lpstr>
      <vt:lpstr>Document</vt:lpstr>
      <vt:lpstr>Object-Oriented Software Engineering Practical Software Development using UML and Java T. Lethbridge and R. Laganière  </vt:lpstr>
      <vt:lpstr>1.1 The Nature of Software...</vt:lpstr>
      <vt:lpstr>The Nature of Software ...</vt:lpstr>
      <vt:lpstr>The Nature of Software</vt:lpstr>
      <vt:lpstr>1.2 What is Software Engineering?...</vt:lpstr>
      <vt:lpstr>What is Software Engineering?…</vt:lpstr>
      <vt:lpstr>What is Software Engineering?</vt:lpstr>
      <vt:lpstr>1.4 Stakeholders in Software Engineering</vt:lpstr>
      <vt:lpstr>1.5 Software Quality...</vt:lpstr>
      <vt:lpstr>Software Quality</vt:lpstr>
      <vt:lpstr>1.6 Software Engineering Projects</vt:lpstr>
      <vt:lpstr>1.7 Activities Common to Software Projects...</vt:lpstr>
      <vt:lpstr>Activities Common to Software Projects...</vt:lpstr>
      <vt:lpstr>Activities Common to Software Projects</vt:lpstr>
      <vt:lpstr>1.9 Difficulties and Risks in Software Engineering</vt:lpstr>
      <vt:lpstr>PowerPoint Presentation</vt:lpstr>
      <vt:lpstr>Types of Software...</vt:lpstr>
      <vt:lpstr>Types of Software</vt:lpstr>
      <vt:lpstr>Types of Software</vt:lpstr>
      <vt:lpstr>Software Quality...</vt:lpstr>
      <vt:lpstr>Internal Quality Criteria</vt:lpstr>
      <vt:lpstr>Short Term Vs. Long Term Quality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2100 Software Design II</dc:title>
  <dc:creator>Timothy C. Lethbridge</dc:creator>
  <cp:lastModifiedBy>jean-pierre corriveau</cp:lastModifiedBy>
  <cp:revision>26</cp:revision>
  <dcterms:created xsi:type="dcterms:W3CDTF">2012-01-04T20:07:57Z</dcterms:created>
  <dcterms:modified xsi:type="dcterms:W3CDTF">2018-09-12T01:46:22Z</dcterms:modified>
</cp:coreProperties>
</file>