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Default Extension="doc" ContentType="application/msword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Default Extension="pdf" ContentType="application/pdf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5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9" r:id="rId3"/>
    <p:sldId id="303" r:id="rId4"/>
    <p:sldId id="305" r:id="rId5"/>
    <p:sldId id="315" r:id="rId6"/>
    <p:sldId id="257" r:id="rId7"/>
    <p:sldId id="261" r:id="rId8"/>
    <p:sldId id="259" r:id="rId9"/>
    <p:sldId id="260" r:id="rId10"/>
    <p:sldId id="316" r:id="rId11"/>
    <p:sldId id="308" r:id="rId12"/>
    <p:sldId id="317" r:id="rId13"/>
    <p:sldId id="309" r:id="rId14"/>
    <p:sldId id="310" r:id="rId15"/>
    <p:sldId id="311" r:id="rId16"/>
    <p:sldId id="312" r:id="rId17"/>
    <p:sldId id="313" r:id="rId18"/>
    <p:sldId id="318" r:id="rId19"/>
    <p:sldId id="319" r:id="rId20"/>
    <p:sldId id="320" r:id="rId21"/>
    <p:sldId id="321" r:id="rId22"/>
    <p:sldId id="322" r:id="rId23"/>
  </p:sldIdLst>
  <p:sldSz cx="9144000" cy="6858000" type="screen4x3"/>
  <p:notesSz cx="6985000" cy="928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1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597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 alt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 alt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 alt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8563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06B7ACCD-F5D3-924C-9F6F-EE9365FB90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 altLang="en-US"/>
          </a:p>
        </p:txBody>
      </p:sp>
      <p:sp>
        <p:nvSpPr>
          <p:cNvPr id="102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8563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D927C9F4-BA3A-FA4F-ACC8-93A95DA59E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Lethbridge/Laganière 2001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4: Developing requirements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D1D8BCE-7354-EB4E-800D-E117D6F31D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Lethbridge/Laganière 2001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4: Developing requirements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272AFA5-17AA-DB4A-B646-ADB0A90CDEA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28600"/>
            <a:ext cx="2057400" cy="5943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019800" cy="5943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Lethbridge/Laganière 2001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4: Developing requirements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5B4004-E4A0-404E-841D-7AE5878114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Lethbridge/Laganière 2001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4: Developing requirements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632DE73-172A-6343-B67B-68D51A2CA8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Lethbridge/Laganière 2001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4: Developing requirements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D8291D-14B8-6242-885C-5F424C3A4C5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371600"/>
            <a:ext cx="36957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371600"/>
            <a:ext cx="36957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Lethbridge/Laganière 2001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4: Developing requirements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150BD3C-C16F-764C-822F-5944D9ABF38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Lethbridge/Laganière 2001</a:t>
            </a: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4: Developing requirements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2E30947-AD2D-5B41-BBDA-44421B50C5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Lethbridge/Laganière 2001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4: Developing requirements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410212-8E82-254D-B817-C2910675AE5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Lethbridge/Laganière 2001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4: Developing requirements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D796214-1C94-B247-BB16-AC05720A95E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Lethbridge/Laganière 2001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4: Developing requirements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3D867BD-868C-B547-B0D3-DD9A46F0D5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Lethbridge/Laganière 2001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4: Developing requirements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760B60B-9E99-7642-9C4A-A297B7BCA16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2" descr="C:\WINDOWS\Desktop\llosengMaster.gi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57188" y="1162050"/>
            <a:ext cx="8429625" cy="5619750"/>
          </a:xfrm>
          <a:prstGeom prst="rect">
            <a:avLst/>
          </a:prstGeom>
          <a:noFill/>
        </p:spPr>
      </p:pic>
      <p:sp>
        <p:nvSpPr>
          <p:cNvPr id="1208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371600"/>
            <a:ext cx="7543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76400" y="64770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 altLang="en-US"/>
              <a:t>© Lethbridge/Laganière 2001</a:t>
            </a:r>
            <a:endParaRPr lang="en-US" altLang="en-US"/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0" y="64008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en-US"/>
              <a:t>Chapter 4: Developing requirements</a:t>
            </a:r>
            <a:endParaRPr lang="en-US" alt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1315C6-FDCB-A843-A39C-3132EA5238F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1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1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1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1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1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1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1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1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9526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1" charset="-128"/>
        </a:defRPr>
      </a:lvl2pPr>
      <a:lvl3pPr marL="804863" indent="-228600" algn="l" rtl="0" eaLnBrk="0" fontAlgn="base" hangingPunct="0">
        <a:spcBef>
          <a:spcPct val="20000"/>
        </a:spcBef>
        <a:spcAft>
          <a:spcPct val="0"/>
        </a:spcAft>
        <a:buChar char="—"/>
        <a:defRPr sz="2400">
          <a:solidFill>
            <a:schemeClr val="tx1"/>
          </a:solidFill>
          <a:latin typeface="+mn-lt"/>
          <a:ea typeface="ＭＳ Ｐゴシック" pitchFamily="1" charset="-128"/>
        </a:defRPr>
      </a:lvl3pPr>
      <a:lvl4pPr marL="1223963" indent="-228600" algn="l" rtl="0" eaLnBrk="0" fontAlgn="base" hangingPunct="0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  <a:ea typeface="ＭＳ Ｐゴシック" pitchFamily="1" charset="-128"/>
        </a:defRPr>
      </a:lvl4pPr>
      <a:lvl5pPr marL="16430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" charset="-128"/>
        </a:defRPr>
      </a:lvl5pPr>
      <a:lvl6pPr marL="21002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" charset="-128"/>
        </a:defRPr>
      </a:lvl6pPr>
      <a:lvl7pPr marL="25574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" charset="-128"/>
        </a:defRPr>
      </a:lvl7pPr>
      <a:lvl8pPr marL="30146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" charset="-128"/>
        </a:defRPr>
      </a:lvl8pPr>
      <a:lvl9pPr marL="34718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Word_97_-_2004_Document1.doc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914400" y="1676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en-US" sz="3200">
                <a:solidFill>
                  <a:schemeClr val="tx2"/>
                </a:solidFill>
                <a:latin typeface="Arial" pitchFamily="1" charset="0"/>
              </a:rPr>
              <a:t>Object-Oriented Software Engineering</a:t>
            </a:r>
            <a:br>
              <a:rPr lang="en-US" altLang="en-US" sz="3200">
                <a:solidFill>
                  <a:schemeClr val="tx2"/>
                </a:solidFill>
                <a:latin typeface="Arial" pitchFamily="1" charset="0"/>
              </a:rPr>
            </a:br>
            <a:r>
              <a:rPr lang="en-US" altLang="en-US">
                <a:solidFill>
                  <a:schemeClr val="tx2"/>
                </a:solidFill>
                <a:latin typeface="Arial" pitchFamily="1" charset="0"/>
              </a:rPr>
              <a:t>Practical Software Development using UML and Java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276600"/>
            <a:ext cx="6400800" cy="1752600"/>
          </a:xfrm>
          <a:noFill/>
          <a:ln/>
        </p:spPr>
        <p:txBody>
          <a:bodyPr/>
          <a:lstStyle/>
          <a:p>
            <a:r>
              <a:rPr lang="en-US" altLang="en-US" dirty="0" smtClean="0"/>
              <a:t>T. </a:t>
            </a:r>
            <a:r>
              <a:rPr lang="en-US" altLang="en-US" dirty="0" err="1" smtClean="0"/>
              <a:t>Lethbridge</a:t>
            </a:r>
            <a:r>
              <a:rPr lang="en-US" altLang="en-US" dirty="0" smtClean="0"/>
              <a:t> and R. </a:t>
            </a:r>
            <a:r>
              <a:rPr lang="en-US" altLang="en-US" dirty="0" err="1" smtClean="0"/>
              <a:t>Laganière</a:t>
            </a:r>
            <a:endParaRPr lang="en-US" altLang="en-US" dirty="0" smtClean="0"/>
          </a:p>
          <a:p>
            <a:r>
              <a:rPr lang="en-US" altLang="en-US" dirty="0" smtClean="0"/>
              <a:t>Chapter </a:t>
            </a:r>
            <a:r>
              <a:rPr lang="en-US" altLang="en-US" dirty="0"/>
              <a:t>4: </a:t>
            </a:r>
          </a:p>
          <a:p>
            <a:r>
              <a:rPr lang="en-GB" dirty="0">
                <a:latin typeface="Arial Narrow" pitchFamily="1" charset="0"/>
              </a:rPr>
              <a:t>Developing Requirements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4: Developing requirements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C5C6-856A-3049-B0B1-56EBF19D2CC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Times" pitchFamily="1" charset="0"/>
                <a:cs typeface="Times" pitchFamily="1" charset="0"/>
              </a:rPr>
              <a:t>Non-functional requirements</a:t>
            </a:r>
            <a:endParaRPr lang="en-US">
              <a:ea typeface="Times" pitchFamily="1" charset="0"/>
              <a:cs typeface="Times" pitchFamily="1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GB">
                <a:ea typeface="Times" pitchFamily="1" charset="0"/>
                <a:cs typeface="Times" pitchFamily="1" charset="0"/>
              </a:rPr>
              <a:t>2. Categories </a:t>
            </a:r>
            <a:r>
              <a:rPr lang="en-US">
                <a:ea typeface="Times" pitchFamily="1" charset="0"/>
                <a:cs typeface="Times" pitchFamily="1" charset="0"/>
              </a:rPr>
              <a:t>constraining </a:t>
            </a:r>
            <a:r>
              <a:rPr lang="en-GB">
                <a:ea typeface="Times" pitchFamily="1" charset="0"/>
                <a:cs typeface="Times" pitchFamily="1" charset="0"/>
              </a:rPr>
              <a:t>the </a:t>
            </a:r>
            <a:r>
              <a:rPr lang="en-GB" i="1">
                <a:ea typeface="Times" pitchFamily="1" charset="0"/>
                <a:cs typeface="Times" pitchFamily="1" charset="0"/>
              </a:rPr>
              <a:t>environment and technology</a:t>
            </a:r>
            <a:r>
              <a:rPr lang="en-GB">
                <a:ea typeface="Times" pitchFamily="1" charset="0"/>
                <a:cs typeface="Times" pitchFamily="1" charset="0"/>
              </a:rPr>
              <a:t> of the system.</a:t>
            </a:r>
          </a:p>
          <a:p>
            <a:pPr lvl="2" algn="just"/>
            <a:r>
              <a:rPr lang="en-GB">
                <a:ea typeface="Times" pitchFamily="1" charset="0"/>
                <a:cs typeface="Times" pitchFamily="1" charset="0"/>
              </a:rPr>
              <a:t>Platform</a:t>
            </a:r>
          </a:p>
          <a:p>
            <a:pPr lvl="2" algn="just"/>
            <a:r>
              <a:rPr lang="en-US">
                <a:ea typeface="Times" pitchFamily="1" charset="0"/>
                <a:cs typeface="Times" pitchFamily="1" charset="0"/>
              </a:rPr>
              <a:t>Technology to be used</a:t>
            </a:r>
            <a:r>
              <a:rPr lang="en-GB">
                <a:ea typeface="Times" pitchFamily="1" charset="0"/>
                <a:cs typeface="Times" pitchFamily="1" charset="0"/>
              </a:rPr>
              <a:t> </a:t>
            </a:r>
          </a:p>
          <a:p>
            <a:pPr lvl="2" algn="just"/>
            <a:endParaRPr lang="en-GB">
              <a:ea typeface="Times" pitchFamily="1" charset="0"/>
              <a:cs typeface="Times" pitchFamily="1" charset="0"/>
            </a:endParaRPr>
          </a:p>
          <a:p>
            <a:pPr lvl="1">
              <a:buFontTx/>
              <a:buNone/>
            </a:pPr>
            <a:r>
              <a:rPr lang="en-GB">
                <a:ea typeface="Times" pitchFamily="1" charset="0"/>
                <a:cs typeface="Times" pitchFamily="1" charset="0"/>
              </a:rPr>
              <a:t>3. Categories </a:t>
            </a:r>
            <a:r>
              <a:rPr lang="en-US">
                <a:ea typeface="Times" pitchFamily="1" charset="0"/>
                <a:cs typeface="Times" pitchFamily="1" charset="0"/>
              </a:rPr>
              <a:t>constraining the </a:t>
            </a:r>
            <a:r>
              <a:rPr lang="en-US" i="1">
                <a:ea typeface="Times" pitchFamily="1" charset="0"/>
                <a:cs typeface="Times" pitchFamily="1" charset="0"/>
              </a:rPr>
              <a:t>project plan and development methods</a:t>
            </a:r>
            <a:endParaRPr lang="en-US">
              <a:ea typeface="Times" pitchFamily="1" charset="0"/>
              <a:cs typeface="Times" pitchFamily="1" charset="0"/>
            </a:endParaRPr>
          </a:p>
          <a:p>
            <a:pPr lvl="2"/>
            <a:r>
              <a:rPr lang="en-GB">
                <a:ea typeface="Times" pitchFamily="1" charset="0"/>
                <a:cs typeface="Times" pitchFamily="1" charset="0"/>
              </a:rPr>
              <a:t>Development process (methodology) to be used</a:t>
            </a:r>
            <a:r>
              <a:rPr lang="en-US">
                <a:ea typeface="Times" pitchFamily="1" charset="0"/>
                <a:cs typeface="Times" pitchFamily="1" charset="0"/>
              </a:rPr>
              <a:t> </a:t>
            </a:r>
          </a:p>
          <a:p>
            <a:pPr lvl="2"/>
            <a:r>
              <a:rPr lang="en-GB">
                <a:ea typeface="Times" pitchFamily="1" charset="0"/>
                <a:cs typeface="Times" pitchFamily="1" charset="0"/>
              </a:rPr>
              <a:t>Cost and delivery date</a:t>
            </a:r>
            <a:r>
              <a:rPr lang="en-US">
                <a:ea typeface="Times" pitchFamily="1" charset="0"/>
                <a:cs typeface="Times" pitchFamily="1" charset="0"/>
              </a:rPr>
              <a:t> </a:t>
            </a:r>
          </a:p>
          <a:p>
            <a:pPr lvl="3"/>
            <a:r>
              <a:rPr lang="en-GB">
                <a:ea typeface="Times" pitchFamily="1" charset="0"/>
                <a:cs typeface="Times" pitchFamily="1" charset="0"/>
              </a:rPr>
              <a:t>Often put in contract or project plan instead</a:t>
            </a:r>
            <a:endParaRPr lang="en-US" i="1">
              <a:ea typeface="Times" pitchFamily="1" charset="0"/>
              <a:cs typeface="Times" pitchFamily="1" charset="0"/>
            </a:endParaRPr>
          </a:p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  <a:endParaRPr lang="en-US" altLang="en-US"/>
          </a:p>
        </p:txBody>
      </p:sp>
      <p:sp>
        <p:nvSpPr>
          <p:cNvPr id="27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4: Developing requirements</a:t>
            </a:r>
            <a:endParaRPr lang="en-US" altLang="en-US"/>
          </a:p>
        </p:txBody>
      </p:sp>
      <p:sp>
        <p:nvSpPr>
          <p:cNvPr id="2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A596-107D-AA40-A487-D52A27BE4F6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Times" pitchFamily="1" charset="0"/>
                <a:cs typeface="Times" pitchFamily="1" charset="0"/>
              </a:rPr>
              <a:t>4.7 Types of Requirements Document</a:t>
            </a:r>
            <a:r>
              <a:rPr lang="en-US"/>
              <a:t> 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3962400"/>
            <a:ext cx="4267200" cy="20574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GB">
                <a:ea typeface="Times" pitchFamily="1" charset="0"/>
                <a:cs typeface="Times" pitchFamily="1" charset="0"/>
              </a:rPr>
              <a:t>Requirements documents for large systems are normally arranged in a hierarchy</a:t>
            </a:r>
            <a:r>
              <a:rPr lang="en-US"/>
              <a:t> </a:t>
            </a:r>
          </a:p>
        </p:txBody>
      </p:sp>
      <p:grpSp>
        <p:nvGrpSpPr>
          <p:cNvPr id="103631" name="Group 207"/>
          <p:cNvGrpSpPr>
            <a:grpSpLocks/>
          </p:cNvGrpSpPr>
          <p:nvPr/>
        </p:nvGrpSpPr>
        <p:grpSpPr bwMode="auto">
          <a:xfrm>
            <a:off x="5815013" y="3097213"/>
            <a:ext cx="2659062" cy="3063875"/>
            <a:chOff x="3663" y="1951"/>
            <a:chExt cx="1675" cy="1930"/>
          </a:xfrm>
        </p:grpSpPr>
        <p:sp>
          <p:nvSpPr>
            <p:cNvPr id="103431" name="Freeform 7"/>
            <p:cNvSpPr>
              <a:spLocks/>
            </p:cNvSpPr>
            <p:nvPr/>
          </p:nvSpPr>
          <p:spPr bwMode="auto">
            <a:xfrm>
              <a:off x="4232" y="1951"/>
              <a:ext cx="438" cy="5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8" y="0"/>
                </a:cxn>
                <a:cxn ang="0">
                  <a:pos x="438" y="549"/>
                </a:cxn>
                <a:cxn ang="0">
                  <a:pos x="0" y="54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8" h="549">
                  <a:moveTo>
                    <a:pt x="0" y="0"/>
                  </a:moveTo>
                  <a:lnTo>
                    <a:pt x="438" y="0"/>
                  </a:lnTo>
                  <a:lnTo>
                    <a:pt x="438" y="549"/>
                  </a:lnTo>
                  <a:lnTo>
                    <a:pt x="0" y="54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32" name="Rectangle 8"/>
            <p:cNvSpPr>
              <a:spLocks noChangeArrowheads="1"/>
            </p:cNvSpPr>
            <p:nvPr/>
          </p:nvSpPr>
          <p:spPr bwMode="auto">
            <a:xfrm>
              <a:off x="4232" y="1951"/>
              <a:ext cx="438" cy="5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33" name="Rectangle 9"/>
            <p:cNvSpPr>
              <a:spLocks noChangeArrowheads="1"/>
            </p:cNvSpPr>
            <p:nvPr/>
          </p:nvSpPr>
          <p:spPr bwMode="auto">
            <a:xfrm>
              <a:off x="4235" y="1954"/>
              <a:ext cx="432" cy="543"/>
            </a:xfrm>
            <a:prstGeom prst="rect">
              <a:avLst/>
            </a:prstGeom>
            <a:noFill/>
            <a:ln w="11113">
              <a:solidFill>
                <a:srgbClr val="1F1A17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34" name="Freeform 10"/>
            <p:cNvSpPr>
              <a:spLocks/>
            </p:cNvSpPr>
            <p:nvPr/>
          </p:nvSpPr>
          <p:spPr bwMode="auto">
            <a:xfrm>
              <a:off x="3826" y="2644"/>
              <a:ext cx="445" cy="5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5" y="0"/>
                </a:cxn>
                <a:cxn ang="0">
                  <a:pos x="445" y="557"/>
                </a:cxn>
                <a:cxn ang="0">
                  <a:pos x="0" y="55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5" h="557">
                  <a:moveTo>
                    <a:pt x="0" y="0"/>
                  </a:moveTo>
                  <a:lnTo>
                    <a:pt x="445" y="0"/>
                  </a:lnTo>
                  <a:lnTo>
                    <a:pt x="445" y="557"/>
                  </a:lnTo>
                  <a:lnTo>
                    <a:pt x="0" y="55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35" name="Rectangle 11"/>
            <p:cNvSpPr>
              <a:spLocks noChangeArrowheads="1"/>
            </p:cNvSpPr>
            <p:nvPr/>
          </p:nvSpPr>
          <p:spPr bwMode="auto">
            <a:xfrm>
              <a:off x="3826" y="2644"/>
              <a:ext cx="445" cy="55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36" name="Rectangle 12"/>
            <p:cNvSpPr>
              <a:spLocks noChangeArrowheads="1"/>
            </p:cNvSpPr>
            <p:nvPr/>
          </p:nvSpPr>
          <p:spPr bwMode="auto">
            <a:xfrm>
              <a:off x="3829" y="2654"/>
              <a:ext cx="439" cy="550"/>
            </a:xfrm>
            <a:prstGeom prst="rect">
              <a:avLst/>
            </a:prstGeom>
            <a:noFill/>
            <a:ln w="11113">
              <a:solidFill>
                <a:srgbClr val="1F1A17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37" name="Rectangle 13"/>
            <p:cNvSpPr>
              <a:spLocks noChangeArrowheads="1"/>
            </p:cNvSpPr>
            <p:nvPr/>
          </p:nvSpPr>
          <p:spPr bwMode="auto">
            <a:xfrm>
              <a:off x="4245" y="1970"/>
              <a:ext cx="504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700">
                  <a:solidFill>
                    <a:srgbClr val="000000"/>
                  </a:solidFill>
                  <a:latin typeface="Arial" pitchFamily="1" charset="0"/>
                </a:rPr>
                <a:t>Requirements</a:t>
              </a:r>
              <a:endParaRPr lang="en-CA"/>
            </a:p>
          </p:txBody>
        </p:sp>
        <p:sp>
          <p:nvSpPr>
            <p:cNvPr id="103438" name="Rectangle 14"/>
            <p:cNvSpPr>
              <a:spLocks noChangeArrowheads="1"/>
            </p:cNvSpPr>
            <p:nvPr/>
          </p:nvSpPr>
          <p:spPr bwMode="auto">
            <a:xfrm>
              <a:off x="4245" y="2042"/>
              <a:ext cx="8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xxxx</a:t>
              </a:r>
              <a:endParaRPr lang="en-CA"/>
            </a:p>
          </p:txBody>
        </p:sp>
        <p:sp>
          <p:nvSpPr>
            <p:cNvPr id="103439" name="Rectangle 15"/>
            <p:cNvSpPr>
              <a:spLocks noChangeArrowheads="1"/>
            </p:cNvSpPr>
            <p:nvPr/>
          </p:nvSpPr>
          <p:spPr bwMode="auto">
            <a:xfrm>
              <a:off x="4245" y="2081"/>
              <a:ext cx="14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xxxxxxx</a:t>
              </a:r>
              <a:endParaRPr lang="en-CA"/>
            </a:p>
          </p:txBody>
        </p:sp>
        <p:sp>
          <p:nvSpPr>
            <p:cNvPr id="103440" name="Rectangle 16"/>
            <p:cNvSpPr>
              <a:spLocks noChangeArrowheads="1"/>
            </p:cNvSpPr>
            <p:nvPr/>
          </p:nvSpPr>
          <p:spPr bwMode="auto">
            <a:xfrm>
              <a:off x="4245" y="2120"/>
              <a:ext cx="6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</a:t>
              </a:r>
              <a:endParaRPr lang="en-CA"/>
            </a:p>
          </p:txBody>
        </p:sp>
        <p:sp>
          <p:nvSpPr>
            <p:cNvPr id="103441" name="Rectangle 17"/>
            <p:cNvSpPr>
              <a:spLocks noChangeArrowheads="1"/>
            </p:cNvSpPr>
            <p:nvPr/>
          </p:nvSpPr>
          <p:spPr bwMode="auto">
            <a:xfrm>
              <a:off x="4245" y="2160"/>
              <a:ext cx="22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xxxxxxxxxxx</a:t>
              </a:r>
              <a:endParaRPr lang="en-CA"/>
            </a:p>
          </p:txBody>
        </p:sp>
        <p:sp>
          <p:nvSpPr>
            <p:cNvPr id="103442" name="Rectangle 18"/>
            <p:cNvSpPr>
              <a:spLocks noChangeArrowheads="1"/>
            </p:cNvSpPr>
            <p:nvPr/>
          </p:nvSpPr>
          <p:spPr bwMode="auto">
            <a:xfrm>
              <a:off x="4245" y="2199"/>
              <a:ext cx="10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xxxxx</a:t>
              </a:r>
              <a:endParaRPr lang="en-CA"/>
            </a:p>
          </p:txBody>
        </p:sp>
        <p:sp>
          <p:nvSpPr>
            <p:cNvPr id="103443" name="Rectangle 19"/>
            <p:cNvSpPr>
              <a:spLocks noChangeArrowheads="1"/>
            </p:cNvSpPr>
            <p:nvPr/>
          </p:nvSpPr>
          <p:spPr bwMode="auto">
            <a:xfrm>
              <a:off x="4245" y="2238"/>
              <a:ext cx="26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xxxxxxxxxxxxx</a:t>
              </a:r>
              <a:endParaRPr lang="en-CA"/>
            </a:p>
          </p:txBody>
        </p:sp>
        <p:sp>
          <p:nvSpPr>
            <p:cNvPr id="103444" name="Rectangle 20"/>
            <p:cNvSpPr>
              <a:spLocks noChangeArrowheads="1"/>
            </p:cNvSpPr>
            <p:nvPr/>
          </p:nvSpPr>
          <p:spPr bwMode="auto">
            <a:xfrm>
              <a:off x="4245" y="2278"/>
              <a:ext cx="14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xxxxxxx</a:t>
              </a:r>
              <a:endParaRPr lang="en-CA"/>
            </a:p>
          </p:txBody>
        </p:sp>
        <p:sp>
          <p:nvSpPr>
            <p:cNvPr id="103445" name="Rectangle 21"/>
            <p:cNvSpPr>
              <a:spLocks noChangeArrowheads="1"/>
            </p:cNvSpPr>
            <p:nvPr/>
          </p:nvSpPr>
          <p:spPr bwMode="auto">
            <a:xfrm>
              <a:off x="4245" y="2317"/>
              <a:ext cx="6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</a:t>
              </a:r>
              <a:endParaRPr lang="en-CA"/>
            </a:p>
          </p:txBody>
        </p:sp>
        <p:sp>
          <p:nvSpPr>
            <p:cNvPr id="103446" name="Rectangle 22"/>
            <p:cNvSpPr>
              <a:spLocks noChangeArrowheads="1"/>
            </p:cNvSpPr>
            <p:nvPr/>
          </p:nvSpPr>
          <p:spPr bwMode="auto">
            <a:xfrm>
              <a:off x="4245" y="2356"/>
              <a:ext cx="30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xxxxxxxxxxxxxxx</a:t>
              </a:r>
              <a:endParaRPr lang="en-CA"/>
            </a:p>
          </p:txBody>
        </p:sp>
        <p:sp>
          <p:nvSpPr>
            <p:cNvPr id="103447" name="Rectangle 23"/>
            <p:cNvSpPr>
              <a:spLocks noChangeArrowheads="1"/>
            </p:cNvSpPr>
            <p:nvPr/>
          </p:nvSpPr>
          <p:spPr bwMode="auto">
            <a:xfrm>
              <a:off x="3898" y="2566"/>
              <a:ext cx="39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700">
                  <a:solidFill>
                    <a:srgbClr val="000000"/>
                  </a:solidFill>
                  <a:latin typeface="Arial" pitchFamily="1" charset="0"/>
                </a:rPr>
                <a:t>subsystem 1</a:t>
              </a:r>
              <a:endParaRPr lang="en-CA"/>
            </a:p>
          </p:txBody>
        </p:sp>
        <p:sp>
          <p:nvSpPr>
            <p:cNvPr id="103448" name="Rectangle 24"/>
            <p:cNvSpPr>
              <a:spLocks noChangeArrowheads="1"/>
            </p:cNvSpPr>
            <p:nvPr/>
          </p:nvSpPr>
          <p:spPr bwMode="auto">
            <a:xfrm>
              <a:off x="4723" y="2566"/>
              <a:ext cx="39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700">
                  <a:solidFill>
                    <a:srgbClr val="000000"/>
                  </a:solidFill>
                  <a:latin typeface="Arial" pitchFamily="1" charset="0"/>
                </a:rPr>
                <a:t>subsystem 2</a:t>
              </a:r>
              <a:endParaRPr lang="en-CA"/>
            </a:p>
          </p:txBody>
        </p:sp>
        <p:sp>
          <p:nvSpPr>
            <p:cNvPr id="103449" name="Rectangle 25"/>
            <p:cNvSpPr>
              <a:spLocks noChangeArrowheads="1"/>
            </p:cNvSpPr>
            <p:nvPr/>
          </p:nvSpPr>
          <p:spPr bwMode="auto">
            <a:xfrm>
              <a:off x="3839" y="2664"/>
              <a:ext cx="504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700">
                  <a:solidFill>
                    <a:srgbClr val="000000"/>
                  </a:solidFill>
                  <a:latin typeface="Arial" pitchFamily="1" charset="0"/>
                </a:rPr>
                <a:t>Requirements</a:t>
              </a:r>
              <a:endParaRPr lang="en-CA"/>
            </a:p>
          </p:txBody>
        </p:sp>
        <p:sp>
          <p:nvSpPr>
            <p:cNvPr id="103450" name="Rectangle 26"/>
            <p:cNvSpPr>
              <a:spLocks noChangeArrowheads="1"/>
            </p:cNvSpPr>
            <p:nvPr/>
          </p:nvSpPr>
          <p:spPr bwMode="auto">
            <a:xfrm>
              <a:off x="3839" y="2736"/>
              <a:ext cx="8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xxxx</a:t>
              </a:r>
              <a:endParaRPr lang="en-CA"/>
            </a:p>
          </p:txBody>
        </p:sp>
        <p:sp>
          <p:nvSpPr>
            <p:cNvPr id="103451" name="Rectangle 27"/>
            <p:cNvSpPr>
              <a:spLocks noChangeArrowheads="1"/>
            </p:cNvSpPr>
            <p:nvPr/>
          </p:nvSpPr>
          <p:spPr bwMode="auto">
            <a:xfrm>
              <a:off x="3839" y="2775"/>
              <a:ext cx="14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xxxxxxx</a:t>
              </a:r>
              <a:endParaRPr lang="en-CA"/>
            </a:p>
          </p:txBody>
        </p:sp>
        <p:sp>
          <p:nvSpPr>
            <p:cNvPr id="103452" name="Rectangle 28"/>
            <p:cNvSpPr>
              <a:spLocks noChangeArrowheads="1"/>
            </p:cNvSpPr>
            <p:nvPr/>
          </p:nvSpPr>
          <p:spPr bwMode="auto">
            <a:xfrm>
              <a:off x="3839" y="2814"/>
              <a:ext cx="6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</a:t>
              </a:r>
              <a:endParaRPr lang="en-CA"/>
            </a:p>
          </p:txBody>
        </p:sp>
        <p:sp>
          <p:nvSpPr>
            <p:cNvPr id="103453" name="Rectangle 29"/>
            <p:cNvSpPr>
              <a:spLocks noChangeArrowheads="1"/>
            </p:cNvSpPr>
            <p:nvPr/>
          </p:nvSpPr>
          <p:spPr bwMode="auto">
            <a:xfrm>
              <a:off x="3839" y="2854"/>
              <a:ext cx="22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xxxxxxxxxxx</a:t>
              </a:r>
              <a:endParaRPr lang="en-CA"/>
            </a:p>
          </p:txBody>
        </p:sp>
        <p:sp>
          <p:nvSpPr>
            <p:cNvPr id="103454" name="Rectangle 30"/>
            <p:cNvSpPr>
              <a:spLocks noChangeArrowheads="1"/>
            </p:cNvSpPr>
            <p:nvPr/>
          </p:nvSpPr>
          <p:spPr bwMode="auto">
            <a:xfrm>
              <a:off x="3839" y="2893"/>
              <a:ext cx="10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xxxxx</a:t>
              </a:r>
              <a:endParaRPr lang="en-CA"/>
            </a:p>
          </p:txBody>
        </p:sp>
        <p:sp>
          <p:nvSpPr>
            <p:cNvPr id="103455" name="Rectangle 31"/>
            <p:cNvSpPr>
              <a:spLocks noChangeArrowheads="1"/>
            </p:cNvSpPr>
            <p:nvPr/>
          </p:nvSpPr>
          <p:spPr bwMode="auto">
            <a:xfrm>
              <a:off x="3839" y="2932"/>
              <a:ext cx="26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xxxxxxxxxxxxx</a:t>
              </a:r>
              <a:endParaRPr lang="en-CA"/>
            </a:p>
          </p:txBody>
        </p:sp>
        <p:sp>
          <p:nvSpPr>
            <p:cNvPr id="103456" name="Rectangle 32"/>
            <p:cNvSpPr>
              <a:spLocks noChangeArrowheads="1"/>
            </p:cNvSpPr>
            <p:nvPr/>
          </p:nvSpPr>
          <p:spPr bwMode="auto">
            <a:xfrm>
              <a:off x="3839" y="2971"/>
              <a:ext cx="14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xxxxxxx</a:t>
              </a:r>
              <a:endParaRPr lang="en-CA"/>
            </a:p>
          </p:txBody>
        </p:sp>
        <p:sp>
          <p:nvSpPr>
            <p:cNvPr id="103457" name="Rectangle 33"/>
            <p:cNvSpPr>
              <a:spLocks noChangeArrowheads="1"/>
            </p:cNvSpPr>
            <p:nvPr/>
          </p:nvSpPr>
          <p:spPr bwMode="auto">
            <a:xfrm>
              <a:off x="3839" y="3011"/>
              <a:ext cx="6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</a:t>
              </a:r>
              <a:endParaRPr lang="en-CA"/>
            </a:p>
          </p:txBody>
        </p:sp>
        <p:sp>
          <p:nvSpPr>
            <p:cNvPr id="103458" name="Rectangle 34"/>
            <p:cNvSpPr>
              <a:spLocks noChangeArrowheads="1"/>
            </p:cNvSpPr>
            <p:nvPr/>
          </p:nvSpPr>
          <p:spPr bwMode="auto">
            <a:xfrm>
              <a:off x="3839" y="3050"/>
              <a:ext cx="30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xxxxxxxxxxxxxxx</a:t>
              </a:r>
              <a:endParaRPr lang="en-CA"/>
            </a:p>
          </p:txBody>
        </p:sp>
        <p:sp>
          <p:nvSpPr>
            <p:cNvPr id="103459" name="Freeform 35"/>
            <p:cNvSpPr>
              <a:spLocks/>
            </p:cNvSpPr>
            <p:nvPr/>
          </p:nvSpPr>
          <p:spPr bwMode="auto">
            <a:xfrm>
              <a:off x="4690" y="2651"/>
              <a:ext cx="445" cy="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5" y="0"/>
                </a:cxn>
                <a:cxn ang="0">
                  <a:pos x="445" y="550"/>
                </a:cxn>
                <a:cxn ang="0">
                  <a:pos x="0" y="55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5" h="550">
                  <a:moveTo>
                    <a:pt x="0" y="0"/>
                  </a:moveTo>
                  <a:lnTo>
                    <a:pt x="445" y="0"/>
                  </a:lnTo>
                  <a:lnTo>
                    <a:pt x="445" y="550"/>
                  </a:lnTo>
                  <a:lnTo>
                    <a:pt x="0" y="55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60" name="Rectangle 36"/>
            <p:cNvSpPr>
              <a:spLocks noChangeArrowheads="1"/>
            </p:cNvSpPr>
            <p:nvPr/>
          </p:nvSpPr>
          <p:spPr bwMode="auto">
            <a:xfrm>
              <a:off x="4690" y="2651"/>
              <a:ext cx="445" cy="5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61" name="Rectangle 37"/>
            <p:cNvSpPr>
              <a:spLocks noChangeArrowheads="1"/>
            </p:cNvSpPr>
            <p:nvPr/>
          </p:nvSpPr>
          <p:spPr bwMode="auto">
            <a:xfrm>
              <a:off x="4693" y="2654"/>
              <a:ext cx="439" cy="544"/>
            </a:xfrm>
            <a:prstGeom prst="rect">
              <a:avLst/>
            </a:prstGeom>
            <a:noFill/>
            <a:ln w="11113">
              <a:solidFill>
                <a:srgbClr val="1F1A17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62" name="Rectangle 38"/>
            <p:cNvSpPr>
              <a:spLocks noChangeArrowheads="1"/>
            </p:cNvSpPr>
            <p:nvPr/>
          </p:nvSpPr>
          <p:spPr bwMode="auto">
            <a:xfrm>
              <a:off x="4703" y="2664"/>
              <a:ext cx="504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700">
                  <a:solidFill>
                    <a:srgbClr val="000000"/>
                  </a:solidFill>
                  <a:latin typeface="Arial" pitchFamily="1" charset="0"/>
                </a:rPr>
                <a:t>Requirements</a:t>
              </a:r>
              <a:endParaRPr lang="en-CA"/>
            </a:p>
          </p:txBody>
        </p:sp>
        <p:sp>
          <p:nvSpPr>
            <p:cNvPr id="103463" name="Rectangle 39"/>
            <p:cNvSpPr>
              <a:spLocks noChangeArrowheads="1"/>
            </p:cNvSpPr>
            <p:nvPr/>
          </p:nvSpPr>
          <p:spPr bwMode="auto">
            <a:xfrm>
              <a:off x="4703" y="2729"/>
              <a:ext cx="380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700">
                  <a:solidFill>
                    <a:srgbClr val="000000"/>
                  </a:solidFill>
                  <a:latin typeface="Arial" pitchFamily="1" charset="0"/>
                </a:rPr>
                <a:t>Definition</a:t>
              </a:r>
              <a:endParaRPr lang="en-CA"/>
            </a:p>
          </p:txBody>
        </p:sp>
        <p:sp>
          <p:nvSpPr>
            <p:cNvPr id="103464" name="Rectangle 40"/>
            <p:cNvSpPr>
              <a:spLocks noChangeArrowheads="1"/>
            </p:cNvSpPr>
            <p:nvPr/>
          </p:nvSpPr>
          <p:spPr bwMode="auto">
            <a:xfrm>
              <a:off x="4703" y="2801"/>
              <a:ext cx="8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xxxx</a:t>
              </a:r>
              <a:endParaRPr lang="en-CA"/>
            </a:p>
          </p:txBody>
        </p:sp>
        <p:sp>
          <p:nvSpPr>
            <p:cNvPr id="103465" name="Rectangle 41"/>
            <p:cNvSpPr>
              <a:spLocks noChangeArrowheads="1"/>
            </p:cNvSpPr>
            <p:nvPr/>
          </p:nvSpPr>
          <p:spPr bwMode="auto">
            <a:xfrm>
              <a:off x="4703" y="2840"/>
              <a:ext cx="14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xxxxxxx</a:t>
              </a:r>
              <a:endParaRPr lang="en-CA"/>
            </a:p>
          </p:txBody>
        </p:sp>
        <p:sp>
          <p:nvSpPr>
            <p:cNvPr id="103466" name="Rectangle 42"/>
            <p:cNvSpPr>
              <a:spLocks noChangeArrowheads="1"/>
            </p:cNvSpPr>
            <p:nvPr/>
          </p:nvSpPr>
          <p:spPr bwMode="auto">
            <a:xfrm>
              <a:off x="4703" y="2880"/>
              <a:ext cx="6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</a:t>
              </a:r>
              <a:endParaRPr lang="en-CA"/>
            </a:p>
          </p:txBody>
        </p:sp>
        <p:sp>
          <p:nvSpPr>
            <p:cNvPr id="103467" name="Rectangle 43"/>
            <p:cNvSpPr>
              <a:spLocks noChangeArrowheads="1"/>
            </p:cNvSpPr>
            <p:nvPr/>
          </p:nvSpPr>
          <p:spPr bwMode="auto">
            <a:xfrm>
              <a:off x="4703" y="2919"/>
              <a:ext cx="22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xxxxxxxxxxx</a:t>
              </a:r>
              <a:endParaRPr lang="en-CA"/>
            </a:p>
          </p:txBody>
        </p:sp>
        <p:sp>
          <p:nvSpPr>
            <p:cNvPr id="103468" name="Rectangle 44"/>
            <p:cNvSpPr>
              <a:spLocks noChangeArrowheads="1"/>
            </p:cNvSpPr>
            <p:nvPr/>
          </p:nvSpPr>
          <p:spPr bwMode="auto">
            <a:xfrm>
              <a:off x="4703" y="2958"/>
              <a:ext cx="10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xxxxx</a:t>
              </a:r>
              <a:endParaRPr lang="en-CA"/>
            </a:p>
          </p:txBody>
        </p:sp>
        <p:sp>
          <p:nvSpPr>
            <p:cNvPr id="103469" name="Rectangle 45"/>
            <p:cNvSpPr>
              <a:spLocks noChangeArrowheads="1"/>
            </p:cNvSpPr>
            <p:nvPr/>
          </p:nvSpPr>
          <p:spPr bwMode="auto">
            <a:xfrm>
              <a:off x="4703" y="2998"/>
              <a:ext cx="26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xxxxxxxxxxxxx</a:t>
              </a:r>
              <a:endParaRPr lang="en-CA"/>
            </a:p>
          </p:txBody>
        </p:sp>
        <p:sp>
          <p:nvSpPr>
            <p:cNvPr id="103470" name="Rectangle 46"/>
            <p:cNvSpPr>
              <a:spLocks noChangeArrowheads="1"/>
            </p:cNvSpPr>
            <p:nvPr/>
          </p:nvSpPr>
          <p:spPr bwMode="auto">
            <a:xfrm>
              <a:off x="4703" y="3037"/>
              <a:ext cx="14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xxxxxxx</a:t>
              </a:r>
              <a:endParaRPr lang="en-CA"/>
            </a:p>
          </p:txBody>
        </p:sp>
        <p:sp>
          <p:nvSpPr>
            <p:cNvPr id="103471" name="Rectangle 47"/>
            <p:cNvSpPr>
              <a:spLocks noChangeArrowheads="1"/>
            </p:cNvSpPr>
            <p:nvPr/>
          </p:nvSpPr>
          <p:spPr bwMode="auto">
            <a:xfrm>
              <a:off x="4703" y="3076"/>
              <a:ext cx="6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</a:t>
              </a:r>
              <a:endParaRPr lang="en-CA"/>
            </a:p>
          </p:txBody>
        </p:sp>
        <p:sp>
          <p:nvSpPr>
            <p:cNvPr id="103472" name="Rectangle 48"/>
            <p:cNvSpPr>
              <a:spLocks noChangeArrowheads="1"/>
            </p:cNvSpPr>
            <p:nvPr/>
          </p:nvSpPr>
          <p:spPr bwMode="auto">
            <a:xfrm>
              <a:off x="4703" y="3115"/>
              <a:ext cx="30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xxxxxxxxxxxxxxx</a:t>
              </a:r>
              <a:endParaRPr lang="en-CA"/>
            </a:p>
          </p:txBody>
        </p:sp>
        <p:sp>
          <p:nvSpPr>
            <p:cNvPr id="103473" name="Freeform 49"/>
            <p:cNvSpPr>
              <a:spLocks/>
            </p:cNvSpPr>
            <p:nvPr/>
          </p:nvSpPr>
          <p:spPr bwMode="auto">
            <a:xfrm>
              <a:off x="4827" y="2834"/>
              <a:ext cx="445" cy="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5" y="0"/>
                </a:cxn>
                <a:cxn ang="0">
                  <a:pos x="445" y="550"/>
                </a:cxn>
                <a:cxn ang="0">
                  <a:pos x="0" y="55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5" h="550">
                  <a:moveTo>
                    <a:pt x="0" y="0"/>
                  </a:moveTo>
                  <a:lnTo>
                    <a:pt x="445" y="0"/>
                  </a:lnTo>
                  <a:lnTo>
                    <a:pt x="445" y="550"/>
                  </a:lnTo>
                  <a:lnTo>
                    <a:pt x="0" y="55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74" name="Rectangle 50"/>
            <p:cNvSpPr>
              <a:spLocks noChangeArrowheads="1"/>
            </p:cNvSpPr>
            <p:nvPr/>
          </p:nvSpPr>
          <p:spPr bwMode="auto">
            <a:xfrm>
              <a:off x="4830" y="2837"/>
              <a:ext cx="439" cy="544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1F1A17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75" name="Rectangle 51"/>
            <p:cNvSpPr>
              <a:spLocks noChangeArrowheads="1"/>
            </p:cNvSpPr>
            <p:nvPr/>
          </p:nvSpPr>
          <p:spPr bwMode="auto">
            <a:xfrm>
              <a:off x="4834" y="2847"/>
              <a:ext cx="504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700">
                  <a:solidFill>
                    <a:srgbClr val="000000"/>
                  </a:solidFill>
                  <a:latin typeface="Arial" pitchFamily="1" charset="0"/>
                </a:rPr>
                <a:t>Requirements</a:t>
              </a:r>
              <a:endParaRPr lang="en-CA"/>
            </a:p>
          </p:txBody>
        </p:sp>
        <p:sp>
          <p:nvSpPr>
            <p:cNvPr id="103476" name="Rectangle 52"/>
            <p:cNvSpPr>
              <a:spLocks noChangeArrowheads="1"/>
            </p:cNvSpPr>
            <p:nvPr/>
          </p:nvSpPr>
          <p:spPr bwMode="auto">
            <a:xfrm>
              <a:off x="4834" y="2913"/>
              <a:ext cx="484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700">
                  <a:solidFill>
                    <a:srgbClr val="000000"/>
                  </a:solidFill>
                  <a:latin typeface="Arial" pitchFamily="1" charset="0"/>
                </a:rPr>
                <a:t>Specification</a:t>
              </a:r>
              <a:endParaRPr lang="en-CA"/>
            </a:p>
          </p:txBody>
        </p:sp>
        <p:sp>
          <p:nvSpPr>
            <p:cNvPr id="103477" name="Rectangle 53"/>
            <p:cNvSpPr>
              <a:spLocks noChangeArrowheads="1"/>
            </p:cNvSpPr>
            <p:nvPr/>
          </p:nvSpPr>
          <p:spPr bwMode="auto">
            <a:xfrm>
              <a:off x="4834" y="2984"/>
              <a:ext cx="8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xxxx</a:t>
              </a:r>
              <a:endParaRPr lang="en-CA"/>
            </a:p>
          </p:txBody>
        </p:sp>
        <p:sp>
          <p:nvSpPr>
            <p:cNvPr id="103478" name="Rectangle 54"/>
            <p:cNvSpPr>
              <a:spLocks noChangeArrowheads="1"/>
            </p:cNvSpPr>
            <p:nvPr/>
          </p:nvSpPr>
          <p:spPr bwMode="auto">
            <a:xfrm>
              <a:off x="4834" y="3024"/>
              <a:ext cx="14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xxxxxxx</a:t>
              </a:r>
              <a:endParaRPr lang="en-CA"/>
            </a:p>
          </p:txBody>
        </p:sp>
        <p:sp>
          <p:nvSpPr>
            <p:cNvPr id="103479" name="Rectangle 55"/>
            <p:cNvSpPr>
              <a:spLocks noChangeArrowheads="1"/>
            </p:cNvSpPr>
            <p:nvPr/>
          </p:nvSpPr>
          <p:spPr bwMode="auto">
            <a:xfrm>
              <a:off x="4834" y="3063"/>
              <a:ext cx="6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</a:t>
              </a:r>
              <a:endParaRPr lang="en-CA"/>
            </a:p>
          </p:txBody>
        </p:sp>
        <p:sp>
          <p:nvSpPr>
            <p:cNvPr id="103480" name="Rectangle 56"/>
            <p:cNvSpPr>
              <a:spLocks noChangeArrowheads="1"/>
            </p:cNvSpPr>
            <p:nvPr/>
          </p:nvSpPr>
          <p:spPr bwMode="auto">
            <a:xfrm>
              <a:off x="4834" y="3102"/>
              <a:ext cx="22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xxxxxxxxxxx</a:t>
              </a:r>
              <a:endParaRPr lang="en-CA"/>
            </a:p>
          </p:txBody>
        </p:sp>
        <p:sp>
          <p:nvSpPr>
            <p:cNvPr id="103481" name="Rectangle 57"/>
            <p:cNvSpPr>
              <a:spLocks noChangeArrowheads="1"/>
            </p:cNvSpPr>
            <p:nvPr/>
          </p:nvSpPr>
          <p:spPr bwMode="auto">
            <a:xfrm>
              <a:off x="4834" y="3142"/>
              <a:ext cx="10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xxxxx</a:t>
              </a:r>
              <a:endParaRPr lang="en-CA"/>
            </a:p>
          </p:txBody>
        </p:sp>
        <p:sp>
          <p:nvSpPr>
            <p:cNvPr id="103482" name="Rectangle 58"/>
            <p:cNvSpPr>
              <a:spLocks noChangeArrowheads="1"/>
            </p:cNvSpPr>
            <p:nvPr/>
          </p:nvSpPr>
          <p:spPr bwMode="auto">
            <a:xfrm>
              <a:off x="4834" y="3181"/>
              <a:ext cx="26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xxxxxxxxxxxxx</a:t>
              </a:r>
              <a:endParaRPr lang="en-CA"/>
            </a:p>
          </p:txBody>
        </p:sp>
        <p:sp>
          <p:nvSpPr>
            <p:cNvPr id="103483" name="Rectangle 59"/>
            <p:cNvSpPr>
              <a:spLocks noChangeArrowheads="1"/>
            </p:cNvSpPr>
            <p:nvPr/>
          </p:nvSpPr>
          <p:spPr bwMode="auto">
            <a:xfrm>
              <a:off x="4834" y="3220"/>
              <a:ext cx="14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xxxxxxx</a:t>
              </a:r>
              <a:endParaRPr lang="en-CA"/>
            </a:p>
          </p:txBody>
        </p:sp>
        <p:sp>
          <p:nvSpPr>
            <p:cNvPr id="103484" name="Rectangle 60"/>
            <p:cNvSpPr>
              <a:spLocks noChangeArrowheads="1"/>
            </p:cNvSpPr>
            <p:nvPr/>
          </p:nvSpPr>
          <p:spPr bwMode="auto">
            <a:xfrm>
              <a:off x="4834" y="3259"/>
              <a:ext cx="6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</a:t>
              </a:r>
              <a:endParaRPr lang="en-CA"/>
            </a:p>
          </p:txBody>
        </p:sp>
        <p:sp>
          <p:nvSpPr>
            <p:cNvPr id="103485" name="Rectangle 61"/>
            <p:cNvSpPr>
              <a:spLocks noChangeArrowheads="1"/>
            </p:cNvSpPr>
            <p:nvPr/>
          </p:nvSpPr>
          <p:spPr bwMode="auto">
            <a:xfrm>
              <a:off x="4834" y="3299"/>
              <a:ext cx="30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500">
                  <a:solidFill>
                    <a:srgbClr val="000000"/>
                  </a:solidFill>
                  <a:latin typeface="Arial" pitchFamily="1" charset="0"/>
                </a:rPr>
                <a:t>xxxxxxxxxxxxxxx</a:t>
              </a:r>
              <a:endParaRPr lang="en-CA"/>
            </a:p>
          </p:txBody>
        </p:sp>
        <p:sp>
          <p:nvSpPr>
            <p:cNvPr id="103486" name="Rectangle 62"/>
            <p:cNvSpPr>
              <a:spLocks noChangeArrowheads="1"/>
            </p:cNvSpPr>
            <p:nvPr/>
          </p:nvSpPr>
          <p:spPr bwMode="auto">
            <a:xfrm>
              <a:off x="3852" y="3253"/>
              <a:ext cx="484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700">
                  <a:solidFill>
                    <a:srgbClr val="000000"/>
                  </a:solidFill>
                  <a:latin typeface="Arial" pitchFamily="1" charset="0"/>
                </a:rPr>
                <a:t>sub-subsystems</a:t>
              </a:r>
              <a:endParaRPr lang="en-CA"/>
            </a:p>
          </p:txBody>
        </p:sp>
        <p:sp>
          <p:nvSpPr>
            <p:cNvPr id="103487" name="Rectangle 63"/>
            <p:cNvSpPr>
              <a:spLocks noChangeArrowheads="1"/>
            </p:cNvSpPr>
            <p:nvPr/>
          </p:nvSpPr>
          <p:spPr bwMode="auto">
            <a:xfrm>
              <a:off x="4729" y="3410"/>
              <a:ext cx="484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700">
                  <a:solidFill>
                    <a:srgbClr val="000000"/>
                  </a:solidFill>
                  <a:latin typeface="Arial" pitchFamily="1" charset="0"/>
                </a:rPr>
                <a:t>sub-subsystems</a:t>
              </a:r>
              <a:endParaRPr lang="en-CA"/>
            </a:p>
          </p:txBody>
        </p:sp>
        <p:sp>
          <p:nvSpPr>
            <p:cNvPr id="103488" name="Freeform 64"/>
            <p:cNvSpPr>
              <a:spLocks/>
            </p:cNvSpPr>
            <p:nvPr/>
          </p:nvSpPr>
          <p:spPr bwMode="auto">
            <a:xfrm>
              <a:off x="3663" y="3358"/>
              <a:ext cx="222" cy="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2" y="0"/>
                </a:cxn>
                <a:cxn ang="0">
                  <a:pos x="222" y="275"/>
                </a:cxn>
                <a:cxn ang="0">
                  <a:pos x="0" y="27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2" h="275">
                  <a:moveTo>
                    <a:pt x="0" y="0"/>
                  </a:moveTo>
                  <a:lnTo>
                    <a:pt x="222" y="0"/>
                  </a:lnTo>
                  <a:lnTo>
                    <a:pt x="222" y="275"/>
                  </a:lnTo>
                  <a:lnTo>
                    <a:pt x="0" y="27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89" name="Rectangle 65"/>
            <p:cNvSpPr>
              <a:spLocks noChangeArrowheads="1"/>
            </p:cNvSpPr>
            <p:nvPr/>
          </p:nvSpPr>
          <p:spPr bwMode="auto">
            <a:xfrm>
              <a:off x="3666" y="3361"/>
              <a:ext cx="216" cy="269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1F1A17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90" name="Rectangle 66"/>
            <p:cNvSpPr>
              <a:spLocks noChangeArrowheads="1"/>
            </p:cNvSpPr>
            <p:nvPr/>
          </p:nvSpPr>
          <p:spPr bwMode="auto">
            <a:xfrm>
              <a:off x="3669" y="3371"/>
              <a:ext cx="255" cy="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Requirements</a:t>
              </a:r>
              <a:endParaRPr lang="en-CA"/>
            </a:p>
          </p:txBody>
        </p:sp>
        <p:sp>
          <p:nvSpPr>
            <p:cNvPr id="103491" name="Rectangle 67"/>
            <p:cNvSpPr>
              <a:spLocks noChangeArrowheads="1"/>
            </p:cNvSpPr>
            <p:nvPr/>
          </p:nvSpPr>
          <p:spPr bwMode="auto">
            <a:xfrm>
              <a:off x="3669" y="3397"/>
              <a:ext cx="177" cy="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Definition</a:t>
              </a:r>
              <a:endParaRPr lang="en-CA"/>
            </a:p>
          </p:txBody>
        </p:sp>
        <p:sp>
          <p:nvSpPr>
            <p:cNvPr id="103492" name="Rectangle 68"/>
            <p:cNvSpPr>
              <a:spLocks noChangeArrowheads="1"/>
            </p:cNvSpPr>
            <p:nvPr/>
          </p:nvSpPr>
          <p:spPr bwMode="auto">
            <a:xfrm>
              <a:off x="3669" y="3429"/>
              <a:ext cx="48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</a:t>
              </a:r>
              <a:endParaRPr lang="en-CA"/>
            </a:p>
          </p:txBody>
        </p:sp>
        <p:sp>
          <p:nvSpPr>
            <p:cNvPr id="103493" name="Rectangle 69"/>
            <p:cNvSpPr>
              <a:spLocks noChangeArrowheads="1"/>
            </p:cNvSpPr>
            <p:nvPr/>
          </p:nvSpPr>
          <p:spPr bwMode="auto">
            <a:xfrm>
              <a:off x="3669" y="3449"/>
              <a:ext cx="84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</a:t>
              </a:r>
              <a:endParaRPr lang="en-CA"/>
            </a:p>
          </p:txBody>
        </p:sp>
        <p:sp>
          <p:nvSpPr>
            <p:cNvPr id="103494" name="Rectangle 70"/>
            <p:cNvSpPr>
              <a:spLocks noChangeArrowheads="1"/>
            </p:cNvSpPr>
            <p:nvPr/>
          </p:nvSpPr>
          <p:spPr bwMode="auto">
            <a:xfrm>
              <a:off x="3669" y="3462"/>
              <a:ext cx="36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</a:t>
              </a:r>
              <a:endParaRPr lang="en-CA"/>
            </a:p>
          </p:txBody>
        </p:sp>
        <p:sp>
          <p:nvSpPr>
            <p:cNvPr id="103495" name="Rectangle 71"/>
            <p:cNvSpPr>
              <a:spLocks noChangeArrowheads="1"/>
            </p:cNvSpPr>
            <p:nvPr/>
          </p:nvSpPr>
          <p:spPr bwMode="auto">
            <a:xfrm>
              <a:off x="3669" y="3482"/>
              <a:ext cx="132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</a:t>
              </a:r>
              <a:endParaRPr lang="en-CA"/>
            </a:p>
          </p:txBody>
        </p:sp>
        <p:sp>
          <p:nvSpPr>
            <p:cNvPr id="103496" name="Rectangle 72"/>
            <p:cNvSpPr>
              <a:spLocks noChangeArrowheads="1"/>
            </p:cNvSpPr>
            <p:nvPr/>
          </p:nvSpPr>
          <p:spPr bwMode="auto">
            <a:xfrm>
              <a:off x="3669" y="3501"/>
              <a:ext cx="60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</a:t>
              </a:r>
              <a:endParaRPr lang="en-CA"/>
            </a:p>
          </p:txBody>
        </p:sp>
        <p:sp>
          <p:nvSpPr>
            <p:cNvPr id="103497" name="Rectangle 73"/>
            <p:cNvSpPr>
              <a:spLocks noChangeArrowheads="1"/>
            </p:cNvSpPr>
            <p:nvPr/>
          </p:nvSpPr>
          <p:spPr bwMode="auto">
            <a:xfrm>
              <a:off x="3669" y="3521"/>
              <a:ext cx="156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xxxxxxxxxxxxx</a:t>
              </a:r>
              <a:endParaRPr lang="en-CA"/>
            </a:p>
          </p:txBody>
        </p:sp>
        <p:sp>
          <p:nvSpPr>
            <p:cNvPr id="103498" name="Rectangle 74"/>
            <p:cNvSpPr>
              <a:spLocks noChangeArrowheads="1"/>
            </p:cNvSpPr>
            <p:nvPr/>
          </p:nvSpPr>
          <p:spPr bwMode="auto">
            <a:xfrm>
              <a:off x="3669" y="3541"/>
              <a:ext cx="84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</a:t>
              </a:r>
              <a:endParaRPr lang="en-CA"/>
            </a:p>
          </p:txBody>
        </p:sp>
        <p:sp>
          <p:nvSpPr>
            <p:cNvPr id="103499" name="Rectangle 75"/>
            <p:cNvSpPr>
              <a:spLocks noChangeArrowheads="1"/>
            </p:cNvSpPr>
            <p:nvPr/>
          </p:nvSpPr>
          <p:spPr bwMode="auto">
            <a:xfrm>
              <a:off x="3669" y="3560"/>
              <a:ext cx="36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</a:t>
              </a:r>
              <a:endParaRPr lang="en-CA"/>
            </a:p>
          </p:txBody>
        </p:sp>
        <p:sp>
          <p:nvSpPr>
            <p:cNvPr id="103500" name="Rectangle 76"/>
            <p:cNvSpPr>
              <a:spLocks noChangeArrowheads="1"/>
            </p:cNvSpPr>
            <p:nvPr/>
          </p:nvSpPr>
          <p:spPr bwMode="auto">
            <a:xfrm>
              <a:off x="3669" y="3580"/>
              <a:ext cx="180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xxxxxxxxxxxxxxx</a:t>
              </a:r>
              <a:endParaRPr lang="en-CA"/>
            </a:p>
          </p:txBody>
        </p:sp>
        <p:sp>
          <p:nvSpPr>
            <p:cNvPr id="103501" name="Freeform 77"/>
            <p:cNvSpPr>
              <a:spLocks/>
            </p:cNvSpPr>
            <p:nvPr/>
          </p:nvSpPr>
          <p:spPr bwMode="auto">
            <a:xfrm>
              <a:off x="3728" y="3449"/>
              <a:ext cx="222" cy="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2" y="0"/>
                </a:cxn>
                <a:cxn ang="0">
                  <a:pos x="222" y="275"/>
                </a:cxn>
                <a:cxn ang="0">
                  <a:pos x="0" y="27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2" h="275">
                  <a:moveTo>
                    <a:pt x="0" y="0"/>
                  </a:moveTo>
                  <a:lnTo>
                    <a:pt x="222" y="0"/>
                  </a:lnTo>
                  <a:lnTo>
                    <a:pt x="222" y="275"/>
                  </a:lnTo>
                  <a:lnTo>
                    <a:pt x="0" y="27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02" name="Rectangle 78"/>
            <p:cNvSpPr>
              <a:spLocks noChangeArrowheads="1"/>
            </p:cNvSpPr>
            <p:nvPr/>
          </p:nvSpPr>
          <p:spPr bwMode="auto">
            <a:xfrm>
              <a:off x="3731" y="3452"/>
              <a:ext cx="216" cy="269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1F1A17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03" name="Rectangle 79"/>
            <p:cNvSpPr>
              <a:spLocks noChangeArrowheads="1"/>
            </p:cNvSpPr>
            <p:nvPr/>
          </p:nvSpPr>
          <p:spPr bwMode="auto">
            <a:xfrm>
              <a:off x="3735" y="3463"/>
              <a:ext cx="255" cy="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Requirements</a:t>
              </a:r>
              <a:endParaRPr lang="en-CA"/>
            </a:p>
          </p:txBody>
        </p:sp>
        <p:sp>
          <p:nvSpPr>
            <p:cNvPr id="103504" name="Rectangle 80"/>
            <p:cNvSpPr>
              <a:spLocks noChangeArrowheads="1"/>
            </p:cNvSpPr>
            <p:nvPr/>
          </p:nvSpPr>
          <p:spPr bwMode="auto">
            <a:xfrm>
              <a:off x="3735" y="3495"/>
              <a:ext cx="229" cy="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Specification</a:t>
              </a:r>
              <a:endParaRPr lang="en-CA"/>
            </a:p>
          </p:txBody>
        </p:sp>
        <p:sp>
          <p:nvSpPr>
            <p:cNvPr id="103505" name="Rectangle 81"/>
            <p:cNvSpPr>
              <a:spLocks noChangeArrowheads="1"/>
            </p:cNvSpPr>
            <p:nvPr/>
          </p:nvSpPr>
          <p:spPr bwMode="auto">
            <a:xfrm>
              <a:off x="3735" y="3521"/>
              <a:ext cx="48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</a:t>
              </a:r>
              <a:endParaRPr lang="en-CA"/>
            </a:p>
          </p:txBody>
        </p:sp>
        <p:sp>
          <p:nvSpPr>
            <p:cNvPr id="103506" name="Rectangle 82"/>
            <p:cNvSpPr>
              <a:spLocks noChangeArrowheads="1"/>
            </p:cNvSpPr>
            <p:nvPr/>
          </p:nvSpPr>
          <p:spPr bwMode="auto">
            <a:xfrm>
              <a:off x="3735" y="3541"/>
              <a:ext cx="84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</a:t>
              </a:r>
              <a:endParaRPr lang="en-CA"/>
            </a:p>
          </p:txBody>
        </p:sp>
        <p:sp>
          <p:nvSpPr>
            <p:cNvPr id="103507" name="Rectangle 83"/>
            <p:cNvSpPr>
              <a:spLocks noChangeArrowheads="1"/>
            </p:cNvSpPr>
            <p:nvPr/>
          </p:nvSpPr>
          <p:spPr bwMode="auto">
            <a:xfrm>
              <a:off x="3735" y="3560"/>
              <a:ext cx="36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</a:t>
              </a:r>
              <a:endParaRPr lang="en-CA"/>
            </a:p>
          </p:txBody>
        </p:sp>
        <p:sp>
          <p:nvSpPr>
            <p:cNvPr id="103508" name="Rectangle 84"/>
            <p:cNvSpPr>
              <a:spLocks noChangeArrowheads="1"/>
            </p:cNvSpPr>
            <p:nvPr/>
          </p:nvSpPr>
          <p:spPr bwMode="auto">
            <a:xfrm>
              <a:off x="3735" y="3580"/>
              <a:ext cx="132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</a:t>
              </a:r>
              <a:endParaRPr lang="en-CA"/>
            </a:p>
          </p:txBody>
        </p:sp>
        <p:sp>
          <p:nvSpPr>
            <p:cNvPr id="103509" name="Rectangle 85"/>
            <p:cNvSpPr>
              <a:spLocks noChangeArrowheads="1"/>
            </p:cNvSpPr>
            <p:nvPr/>
          </p:nvSpPr>
          <p:spPr bwMode="auto">
            <a:xfrm>
              <a:off x="3735" y="3600"/>
              <a:ext cx="60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</a:t>
              </a:r>
              <a:endParaRPr lang="en-CA"/>
            </a:p>
          </p:txBody>
        </p:sp>
        <p:sp>
          <p:nvSpPr>
            <p:cNvPr id="103510" name="Rectangle 86"/>
            <p:cNvSpPr>
              <a:spLocks noChangeArrowheads="1"/>
            </p:cNvSpPr>
            <p:nvPr/>
          </p:nvSpPr>
          <p:spPr bwMode="auto">
            <a:xfrm>
              <a:off x="3735" y="3619"/>
              <a:ext cx="156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xxxxxxxxxxxxx</a:t>
              </a:r>
              <a:endParaRPr lang="en-CA"/>
            </a:p>
          </p:txBody>
        </p:sp>
        <p:sp>
          <p:nvSpPr>
            <p:cNvPr id="103511" name="Rectangle 87"/>
            <p:cNvSpPr>
              <a:spLocks noChangeArrowheads="1"/>
            </p:cNvSpPr>
            <p:nvPr/>
          </p:nvSpPr>
          <p:spPr bwMode="auto">
            <a:xfrm>
              <a:off x="3735" y="3639"/>
              <a:ext cx="84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</a:t>
              </a:r>
              <a:endParaRPr lang="en-CA"/>
            </a:p>
          </p:txBody>
        </p:sp>
        <p:sp>
          <p:nvSpPr>
            <p:cNvPr id="103512" name="Rectangle 88"/>
            <p:cNvSpPr>
              <a:spLocks noChangeArrowheads="1"/>
            </p:cNvSpPr>
            <p:nvPr/>
          </p:nvSpPr>
          <p:spPr bwMode="auto">
            <a:xfrm>
              <a:off x="3735" y="3659"/>
              <a:ext cx="36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</a:t>
              </a:r>
              <a:endParaRPr lang="en-CA"/>
            </a:p>
          </p:txBody>
        </p:sp>
        <p:sp>
          <p:nvSpPr>
            <p:cNvPr id="103513" name="Rectangle 89"/>
            <p:cNvSpPr>
              <a:spLocks noChangeArrowheads="1"/>
            </p:cNvSpPr>
            <p:nvPr/>
          </p:nvSpPr>
          <p:spPr bwMode="auto">
            <a:xfrm>
              <a:off x="3735" y="3678"/>
              <a:ext cx="180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xxxxxxxxxxxxxxx</a:t>
              </a:r>
              <a:endParaRPr lang="en-CA"/>
            </a:p>
          </p:txBody>
        </p:sp>
        <p:sp>
          <p:nvSpPr>
            <p:cNvPr id="103514" name="Freeform 90"/>
            <p:cNvSpPr>
              <a:spLocks/>
            </p:cNvSpPr>
            <p:nvPr/>
          </p:nvSpPr>
          <p:spPr bwMode="auto">
            <a:xfrm>
              <a:off x="3826" y="3345"/>
              <a:ext cx="223" cy="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3" y="0"/>
                </a:cxn>
                <a:cxn ang="0">
                  <a:pos x="223" y="275"/>
                </a:cxn>
                <a:cxn ang="0">
                  <a:pos x="0" y="27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3" h="275">
                  <a:moveTo>
                    <a:pt x="0" y="0"/>
                  </a:moveTo>
                  <a:lnTo>
                    <a:pt x="223" y="0"/>
                  </a:lnTo>
                  <a:lnTo>
                    <a:pt x="223" y="275"/>
                  </a:lnTo>
                  <a:lnTo>
                    <a:pt x="0" y="27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15" name="Rectangle 91"/>
            <p:cNvSpPr>
              <a:spLocks noChangeArrowheads="1"/>
            </p:cNvSpPr>
            <p:nvPr/>
          </p:nvSpPr>
          <p:spPr bwMode="auto">
            <a:xfrm>
              <a:off x="3829" y="3348"/>
              <a:ext cx="217" cy="269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1F1A17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16" name="Rectangle 92"/>
            <p:cNvSpPr>
              <a:spLocks noChangeArrowheads="1"/>
            </p:cNvSpPr>
            <p:nvPr/>
          </p:nvSpPr>
          <p:spPr bwMode="auto">
            <a:xfrm>
              <a:off x="3833" y="3358"/>
              <a:ext cx="255" cy="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Requirements</a:t>
              </a:r>
              <a:endParaRPr lang="en-CA"/>
            </a:p>
          </p:txBody>
        </p:sp>
        <p:sp>
          <p:nvSpPr>
            <p:cNvPr id="103517" name="Rectangle 93"/>
            <p:cNvSpPr>
              <a:spLocks noChangeArrowheads="1"/>
            </p:cNvSpPr>
            <p:nvPr/>
          </p:nvSpPr>
          <p:spPr bwMode="auto">
            <a:xfrm>
              <a:off x="3833" y="3391"/>
              <a:ext cx="177" cy="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Definition</a:t>
              </a:r>
              <a:endParaRPr lang="en-CA"/>
            </a:p>
          </p:txBody>
        </p:sp>
        <p:sp>
          <p:nvSpPr>
            <p:cNvPr id="103518" name="Rectangle 94"/>
            <p:cNvSpPr>
              <a:spLocks noChangeArrowheads="1"/>
            </p:cNvSpPr>
            <p:nvPr/>
          </p:nvSpPr>
          <p:spPr bwMode="auto">
            <a:xfrm>
              <a:off x="3833" y="3416"/>
              <a:ext cx="48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</a:t>
              </a:r>
              <a:endParaRPr lang="en-CA"/>
            </a:p>
          </p:txBody>
        </p:sp>
        <p:sp>
          <p:nvSpPr>
            <p:cNvPr id="103519" name="Rectangle 95"/>
            <p:cNvSpPr>
              <a:spLocks noChangeArrowheads="1"/>
            </p:cNvSpPr>
            <p:nvPr/>
          </p:nvSpPr>
          <p:spPr bwMode="auto">
            <a:xfrm>
              <a:off x="3833" y="3436"/>
              <a:ext cx="84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</a:t>
              </a:r>
              <a:endParaRPr lang="en-CA"/>
            </a:p>
          </p:txBody>
        </p:sp>
        <p:sp>
          <p:nvSpPr>
            <p:cNvPr id="103520" name="Rectangle 96"/>
            <p:cNvSpPr>
              <a:spLocks noChangeArrowheads="1"/>
            </p:cNvSpPr>
            <p:nvPr/>
          </p:nvSpPr>
          <p:spPr bwMode="auto">
            <a:xfrm>
              <a:off x="3833" y="3456"/>
              <a:ext cx="36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</a:t>
              </a:r>
              <a:endParaRPr lang="en-CA"/>
            </a:p>
          </p:txBody>
        </p:sp>
        <p:sp>
          <p:nvSpPr>
            <p:cNvPr id="103521" name="Rectangle 97"/>
            <p:cNvSpPr>
              <a:spLocks noChangeArrowheads="1"/>
            </p:cNvSpPr>
            <p:nvPr/>
          </p:nvSpPr>
          <p:spPr bwMode="auto">
            <a:xfrm>
              <a:off x="3833" y="3475"/>
              <a:ext cx="132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</a:t>
              </a:r>
              <a:endParaRPr lang="en-CA"/>
            </a:p>
          </p:txBody>
        </p:sp>
        <p:sp>
          <p:nvSpPr>
            <p:cNvPr id="103522" name="Rectangle 98"/>
            <p:cNvSpPr>
              <a:spLocks noChangeArrowheads="1"/>
            </p:cNvSpPr>
            <p:nvPr/>
          </p:nvSpPr>
          <p:spPr bwMode="auto">
            <a:xfrm>
              <a:off x="3833" y="3495"/>
              <a:ext cx="60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</a:t>
              </a:r>
              <a:endParaRPr lang="en-CA"/>
            </a:p>
          </p:txBody>
        </p:sp>
        <p:sp>
          <p:nvSpPr>
            <p:cNvPr id="103523" name="Rectangle 99"/>
            <p:cNvSpPr>
              <a:spLocks noChangeArrowheads="1"/>
            </p:cNvSpPr>
            <p:nvPr/>
          </p:nvSpPr>
          <p:spPr bwMode="auto">
            <a:xfrm>
              <a:off x="3833" y="3515"/>
              <a:ext cx="156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xxxxxxxxxxxxx</a:t>
              </a:r>
              <a:endParaRPr lang="en-CA"/>
            </a:p>
          </p:txBody>
        </p:sp>
        <p:sp>
          <p:nvSpPr>
            <p:cNvPr id="103524" name="Rectangle 100"/>
            <p:cNvSpPr>
              <a:spLocks noChangeArrowheads="1"/>
            </p:cNvSpPr>
            <p:nvPr/>
          </p:nvSpPr>
          <p:spPr bwMode="auto">
            <a:xfrm>
              <a:off x="3833" y="3534"/>
              <a:ext cx="124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</a:t>
              </a:r>
              <a:endParaRPr lang="en-CA"/>
            </a:p>
          </p:txBody>
        </p:sp>
        <p:sp>
          <p:nvSpPr>
            <p:cNvPr id="103525" name="Rectangle 101"/>
            <p:cNvSpPr>
              <a:spLocks noChangeArrowheads="1"/>
            </p:cNvSpPr>
            <p:nvPr/>
          </p:nvSpPr>
          <p:spPr bwMode="auto">
            <a:xfrm>
              <a:off x="3833" y="3554"/>
              <a:ext cx="72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</a:t>
              </a:r>
              <a:endParaRPr lang="en-CA"/>
            </a:p>
          </p:txBody>
        </p:sp>
        <p:sp>
          <p:nvSpPr>
            <p:cNvPr id="103526" name="Rectangle 102"/>
            <p:cNvSpPr>
              <a:spLocks noChangeArrowheads="1"/>
            </p:cNvSpPr>
            <p:nvPr/>
          </p:nvSpPr>
          <p:spPr bwMode="auto">
            <a:xfrm>
              <a:off x="3833" y="3573"/>
              <a:ext cx="209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xxxxxxxxxxxxxxx</a:t>
              </a:r>
              <a:endParaRPr lang="en-CA"/>
            </a:p>
          </p:txBody>
        </p:sp>
        <p:sp>
          <p:nvSpPr>
            <p:cNvPr id="103527" name="Freeform 103"/>
            <p:cNvSpPr>
              <a:spLocks/>
            </p:cNvSpPr>
            <p:nvPr/>
          </p:nvSpPr>
          <p:spPr bwMode="auto">
            <a:xfrm>
              <a:off x="3898" y="3436"/>
              <a:ext cx="223" cy="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3" y="0"/>
                </a:cxn>
                <a:cxn ang="0">
                  <a:pos x="223" y="275"/>
                </a:cxn>
                <a:cxn ang="0">
                  <a:pos x="0" y="27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3" h="275">
                  <a:moveTo>
                    <a:pt x="0" y="0"/>
                  </a:moveTo>
                  <a:lnTo>
                    <a:pt x="223" y="0"/>
                  </a:lnTo>
                  <a:lnTo>
                    <a:pt x="223" y="275"/>
                  </a:lnTo>
                  <a:lnTo>
                    <a:pt x="0" y="27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28" name="Rectangle 104"/>
            <p:cNvSpPr>
              <a:spLocks noChangeArrowheads="1"/>
            </p:cNvSpPr>
            <p:nvPr/>
          </p:nvSpPr>
          <p:spPr bwMode="auto">
            <a:xfrm>
              <a:off x="3901" y="3439"/>
              <a:ext cx="217" cy="269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1F1A17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29" name="Rectangle 105"/>
            <p:cNvSpPr>
              <a:spLocks noChangeArrowheads="1"/>
            </p:cNvSpPr>
            <p:nvPr/>
          </p:nvSpPr>
          <p:spPr bwMode="auto">
            <a:xfrm>
              <a:off x="3898" y="3450"/>
              <a:ext cx="255" cy="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Requirements</a:t>
              </a:r>
              <a:endParaRPr lang="en-CA"/>
            </a:p>
          </p:txBody>
        </p:sp>
        <p:sp>
          <p:nvSpPr>
            <p:cNvPr id="103530" name="Rectangle 106"/>
            <p:cNvSpPr>
              <a:spLocks noChangeArrowheads="1"/>
            </p:cNvSpPr>
            <p:nvPr/>
          </p:nvSpPr>
          <p:spPr bwMode="auto">
            <a:xfrm>
              <a:off x="3898" y="3482"/>
              <a:ext cx="229" cy="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Specification</a:t>
              </a:r>
              <a:endParaRPr lang="en-CA"/>
            </a:p>
          </p:txBody>
        </p:sp>
        <p:sp>
          <p:nvSpPr>
            <p:cNvPr id="103531" name="Rectangle 107"/>
            <p:cNvSpPr>
              <a:spLocks noChangeArrowheads="1"/>
            </p:cNvSpPr>
            <p:nvPr/>
          </p:nvSpPr>
          <p:spPr bwMode="auto">
            <a:xfrm>
              <a:off x="3898" y="3508"/>
              <a:ext cx="85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</a:t>
              </a:r>
              <a:endParaRPr lang="en-CA"/>
            </a:p>
          </p:txBody>
        </p:sp>
        <p:sp>
          <p:nvSpPr>
            <p:cNvPr id="103532" name="Rectangle 108"/>
            <p:cNvSpPr>
              <a:spLocks noChangeArrowheads="1"/>
            </p:cNvSpPr>
            <p:nvPr/>
          </p:nvSpPr>
          <p:spPr bwMode="auto">
            <a:xfrm>
              <a:off x="3898" y="3528"/>
              <a:ext cx="124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</a:t>
              </a:r>
              <a:endParaRPr lang="en-CA"/>
            </a:p>
          </p:txBody>
        </p:sp>
        <p:sp>
          <p:nvSpPr>
            <p:cNvPr id="103533" name="Rectangle 109"/>
            <p:cNvSpPr>
              <a:spLocks noChangeArrowheads="1"/>
            </p:cNvSpPr>
            <p:nvPr/>
          </p:nvSpPr>
          <p:spPr bwMode="auto">
            <a:xfrm>
              <a:off x="3898" y="3547"/>
              <a:ext cx="72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</a:t>
              </a:r>
              <a:endParaRPr lang="en-CA"/>
            </a:p>
          </p:txBody>
        </p:sp>
        <p:sp>
          <p:nvSpPr>
            <p:cNvPr id="103534" name="Rectangle 110"/>
            <p:cNvSpPr>
              <a:spLocks noChangeArrowheads="1"/>
            </p:cNvSpPr>
            <p:nvPr/>
          </p:nvSpPr>
          <p:spPr bwMode="auto">
            <a:xfrm>
              <a:off x="3898" y="3567"/>
              <a:ext cx="177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</a:t>
              </a:r>
              <a:endParaRPr lang="en-CA"/>
            </a:p>
          </p:txBody>
        </p:sp>
        <p:sp>
          <p:nvSpPr>
            <p:cNvPr id="103535" name="Rectangle 111"/>
            <p:cNvSpPr>
              <a:spLocks noChangeArrowheads="1"/>
            </p:cNvSpPr>
            <p:nvPr/>
          </p:nvSpPr>
          <p:spPr bwMode="auto">
            <a:xfrm>
              <a:off x="3898" y="3587"/>
              <a:ext cx="98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</a:t>
              </a:r>
              <a:endParaRPr lang="en-CA"/>
            </a:p>
          </p:txBody>
        </p:sp>
        <p:sp>
          <p:nvSpPr>
            <p:cNvPr id="103536" name="Rectangle 112"/>
            <p:cNvSpPr>
              <a:spLocks noChangeArrowheads="1"/>
            </p:cNvSpPr>
            <p:nvPr/>
          </p:nvSpPr>
          <p:spPr bwMode="auto">
            <a:xfrm>
              <a:off x="3898" y="3606"/>
              <a:ext cx="203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xxxxxxxxxxxxx</a:t>
              </a:r>
              <a:endParaRPr lang="en-CA"/>
            </a:p>
          </p:txBody>
        </p:sp>
        <p:sp>
          <p:nvSpPr>
            <p:cNvPr id="103537" name="Rectangle 113"/>
            <p:cNvSpPr>
              <a:spLocks noChangeArrowheads="1"/>
            </p:cNvSpPr>
            <p:nvPr/>
          </p:nvSpPr>
          <p:spPr bwMode="auto">
            <a:xfrm>
              <a:off x="3898" y="3626"/>
              <a:ext cx="124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</a:t>
              </a:r>
              <a:endParaRPr lang="en-CA"/>
            </a:p>
          </p:txBody>
        </p:sp>
        <p:sp>
          <p:nvSpPr>
            <p:cNvPr id="103538" name="Rectangle 114"/>
            <p:cNvSpPr>
              <a:spLocks noChangeArrowheads="1"/>
            </p:cNvSpPr>
            <p:nvPr/>
          </p:nvSpPr>
          <p:spPr bwMode="auto">
            <a:xfrm>
              <a:off x="3898" y="3645"/>
              <a:ext cx="72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</a:t>
              </a:r>
              <a:endParaRPr lang="en-CA"/>
            </a:p>
          </p:txBody>
        </p:sp>
        <p:sp>
          <p:nvSpPr>
            <p:cNvPr id="103539" name="Rectangle 115"/>
            <p:cNvSpPr>
              <a:spLocks noChangeArrowheads="1"/>
            </p:cNvSpPr>
            <p:nvPr/>
          </p:nvSpPr>
          <p:spPr bwMode="auto">
            <a:xfrm>
              <a:off x="3898" y="3665"/>
              <a:ext cx="209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xxxxxxxxxxxxxxx</a:t>
              </a:r>
              <a:endParaRPr lang="en-CA"/>
            </a:p>
          </p:txBody>
        </p:sp>
        <p:sp>
          <p:nvSpPr>
            <p:cNvPr id="103540" name="Freeform 116"/>
            <p:cNvSpPr>
              <a:spLocks/>
            </p:cNvSpPr>
            <p:nvPr/>
          </p:nvSpPr>
          <p:spPr bwMode="auto">
            <a:xfrm>
              <a:off x="3996" y="3338"/>
              <a:ext cx="223" cy="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3" y="0"/>
                </a:cxn>
                <a:cxn ang="0">
                  <a:pos x="223" y="275"/>
                </a:cxn>
                <a:cxn ang="0">
                  <a:pos x="0" y="27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3" h="275">
                  <a:moveTo>
                    <a:pt x="0" y="0"/>
                  </a:moveTo>
                  <a:lnTo>
                    <a:pt x="223" y="0"/>
                  </a:lnTo>
                  <a:lnTo>
                    <a:pt x="223" y="275"/>
                  </a:lnTo>
                  <a:lnTo>
                    <a:pt x="0" y="27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41" name="Rectangle 117"/>
            <p:cNvSpPr>
              <a:spLocks noChangeArrowheads="1"/>
            </p:cNvSpPr>
            <p:nvPr/>
          </p:nvSpPr>
          <p:spPr bwMode="auto">
            <a:xfrm>
              <a:off x="3999" y="3341"/>
              <a:ext cx="217" cy="269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1F1A17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42" name="Rectangle 118"/>
            <p:cNvSpPr>
              <a:spLocks noChangeArrowheads="1"/>
            </p:cNvSpPr>
            <p:nvPr/>
          </p:nvSpPr>
          <p:spPr bwMode="auto">
            <a:xfrm>
              <a:off x="4003" y="3351"/>
              <a:ext cx="255" cy="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Requirements</a:t>
              </a:r>
              <a:endParaRPr lang="en-CA"/>
            </a:p>
          </p:txBody>
        </p:sp>
        <p:sp>
          <p:nvSpPr>
            <p:cNvPr id="103543" name="Rectangle 119"/>
            <p:cNvSpPr>
              <a:spLocks noChangeArrowheads="1"/>
            </p:cNvSpPr>
            <p:nvPr/>
          </p:nvSpPr>
          <p:spPr bwMode="auto">
            <a:xfrm>
              <a:off x="4003" y="3378"/>
              <a:ext cx="177" cy="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Definition</a:t>
              </a:r>
              <a:endParaRPr lang="en-CA"/>
            </a:p>
          </p:txBody>
        </p:sp>
        <p:sp>
          <p:nvSpPr>
            <p:cNvPr id="103544" name="Rectangle 120"/>
            <p:cNvSpPr>
              <a:spLocks noChangeArrowheads="1"/>
            </p:cNvSpPr>
            <p:nvPr/>
          </p:nvSpPr>
          <p:spPr bwMode="auto">
            <a:xfrm>
              <a:off x="4003" y="3410"/>
              <a:ext cx="85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</a:t>
              </a:r>
              <a:endParaRPr lang="en-CA"/>
            </a:p>
          </p:txBody>
        </p:sp>
        <p:sp>
          <p:nvSpPr>
            <p:cNvPr id="103545" name="Rectangle 121"/>
            <p:cNvSpPr>
              <a:spLocks noChangeArrowheads="1"/>
            </p:cNvSpPr>
            <p:nvPr/>
          </p:nvSpPr>
          <p:spPr bwMode="auto">
            <a:xfrm>
              <a:off x="4003" y="3429"/>
              <a:ext cx="124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</a:t>
              </a:r>
              <a:endParaRPr lang="en-CA"/>
            </a:p>
          </p:txBody>
        </p:sp>
        <p:sp>
          <p:nvSpPr>
            <p:cNvPr id="103546" name="Rectangle 122"/>
            <p:cNvSpPr>
              <a:spLocks noChangeArrowheads="1"/>
            </p:cNvSpPr>
            <p:nvPr/>
          </p:nvSpPr>
          <p:spPr bwMode="auto">
            <a:xfrm>
              <a:off x="4003" y="3443"/>
              <a:ext cx="72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</a:t>
              </a:r>
              <a:endParaRPr lang="en-CA"/>
            </a:p>
          </p:txBody>
        </p:sp>
        <p:sp>
          <p:nvSpPr>
            <p:cNvPr id="103547" name="Rectangle 123"/>
            <p:cNvSpPr>
              <a:spLocks noChangeArrowheads="1"/>
            </p:cNvSpPr>
            <p:nvPr/>
          </p:nvSpPr>
          <p:spPr bwMode="auto">
            <a:xfrm>
              <a:off x="4003" y="3462"/>
              <a:ext cx="177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</a:t>
              </a:r>
              <a:endParaRPr lang="en-CA"/>
            </a:p>
          </p:txBody>
        </p:sp>
        <p:sp>
          <p:nvSpPr>
            <p:cNvPr id="103548" name="Rectangle 124"/>
            <p:cNvSpPr>
              <a:spLocks noChangeArrowheads="1"/>
            </p:cNvSpPr>
            <p:nvPr/>
          </p:nvSpPr>
          <p:spPr bwMode="auto">
            <a:xfrm>
              <a:off x="4003" y="3482"/>
              <a:ext cx="98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</a:t>
              </a:r>
              <a:endParaRPr lang="en-CA"/>
            </a:p>
          </p:txBody>
        </p:sp>
        <p:sp>
          <p:nvSpPr>
            <p:cNvPr id="103549" name="Rectangle 125"/>
            <p:cNvSpPr>
              <a:spLocks noChangeArrowheads="1"/>
            </p:cNvSpPr>
            <p:nvPr/>
          </p:nvSpPr>
          <p:spPr bwMode="auto">
            <a:xfrm>
              <a:off x="4003" y="3501"/>
              <a:ext cx="203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xxxxxxxxxxxxx</a:t>
              </a:r>
              <a:endParaRPr lang="en-CA"/>
            </a:p>
          </p:txBody>
        </p:sp>
        <p:sp>
          <p:nvSpPr>
            <p:cNvPr id="103550" name="Rectangle 126"/>
            <p:cNvSpPr>
              <a:spLocks noChangeArrowheads="1"/>
            </p:cNvSpPr>
            <p:nvPr/>
          </p:nvSpPr>
          <p:spPr bwMode="auto">
            <a:xfrm>
              <a:off x="4003" y="3521"/>
              <a:ext cx="124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</a:t>
              </a:r>
              <a:endParaRPr lang="en-CA"/>
            </a:p>
          </p:txBody>
        </p:sp>
        <p:sp>
          <p:nvSpPr>
            <p:cNvPr id="103551" name="Rectangle 127"/>
            <p:cNvSpPr>
              <a:spLocks noChangeArrowheads="1"/>
            </p:cNvSpPr>
            <p:nvPr/>
          </p:nvSpPr>
          <p:spPr bwMode="auto">
            <a:xfrm>
              <a:off x="4003" y="3541"/>
              <a:ext cx="72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</a:t>
              </a:r>
              <a:endParaRPr lang="en-CA"/>
            </a:p>
          </p:txBody>
        </p:sp>
        <p:sp>
          <p:nvSpPr>
            <p:cNvPr id="103552" name="Rectangle 128"/>
            <p:cNvSpPr>
              <a:spLocks noChangeArrowheads="1"/>
            </p:cNvSpPr>
            <p:nvPr/>
          </p:nvSpPr>
          <p:spPr bwMode="auto">
            <a:xfrm>
              <a:off x="4003" y="3560"/>
              <a:ext cx="209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xxxxxxxxxxxxxxx</a:t>
              </a:r>
              <a:endParaRPr lang="en-CA"/>
            </a:p>
          </p:txBody>
        </p:sp>
        <p:sp>
          <p:nvSpPr>
            <p:cNvPr id="103553" name="Freeform 129"/>
            <p:cNvSpPr>
              <a:spLocks/>
            </p:cNvSpPr>
            <p:nvPr/>
          </p:nvSpPr>
          <p:spPr bwMode="auto">
            <a:xfrm>
              <a:off x="4062" y="3430"/>
              <a:ext cx="222" cy="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2" y="0"/>
                </a:cxn>
                <a:cxn ang="0">
                  <a:pos x="222" y="275"/>
                </a:cxn>
                <a:cxn ang="0">
                  <a:pos x="0" y="27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2" h="275">
                  <a:moveTo>
                    <a:pt x="0" y="0"/>
                  </a:moveTo>
                  <a:lnTo>
                    <a:pt x="222" y="0"/>
                  </a:lnTo>
                  <a:lnTo>
                    <a:pt x="222" y="275"/>
                  </a:lnTo>
                  <a:lnTo>
                    <a:pt x="0" y="27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54" name="Rectangle 130"/>
            <p:cNvSpPr>
              <a:spLocks noChangeArrowheads="1"/>
            </p:cNvSpPr>
            <p:nvPr/>
          </p:nvSpPr>
          <p:spPr bwMode="auto">
            <a:xfrm>
              <a:off x="4065" y="3433"/>
              <a:ext cx="216" cy="269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1F1A17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55" name="Rectangle 131"/>
            <p:cNvSpPr>
              <a:spLocks noChangeArrowheads="1"/>
            </p:cNvSpPr>
            <p:nvPr/>
          </p:nvSpPr>
          <p:spPr bwMode="auto">
            <a:xfrm>
              <a:off x="4068" y="3443"/>
              <a:ext cx="255" cy="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Requirements</a:t>
              </a:r>
              <a:endParaRPr lang="en-CA"/>
            </a:p>
          </p:txBody>
        </p:sp>
        <p:sp>
          <p:nvSpPr>
            <p:cNvPr id="103556" name="Rectangle 132"/>
            <p:cNvSpPr>
              <a:spLocks noChangeArrowheads="1"/>
            </p:cNvSpPr>
            <p:nvPr/>
          </p:nvSpPr>
          <p:spPr bwMode="auto">
            <a:xfrm>
              <a:off x="4068" y="3476"/>
              <a:ext cx="229" cy="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Specification</a:t>
              </a:r>
              <a:endParaRPr lang="en-CA"/>
            </a:p>
          </p:txBody>
        </p:sp>
        <p:sp>
          <p:nvSpPr>
            <p:cNvPr id="103557" name="Rectangle 133"/>
            <p:cNvSpPr>
              <a:spLocks noChangeArrowheads="1"/>
            </p:cNvSpPr>
            <p:nvPr/>
          </p:nvSpPr>
          <p:spPr bwMode="auto">
            <a:xfrm>
              <a:off x="4068" y="3501"/>
              <a:ext cx="85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</a:t>
              </a:r>
              <a:endParaRPr lang="en-CA"/>
            </a:p>
          </p:txBody>
        </p:sp>
        <p:sp>
          <p:nvSpPr>
            <p:cNvPr id="103558" name="Rectangle 134"/>
            <p:cNvSpPr>
              <a:spLocks noChangeArrowheads="1"/>
            </p:cNvSpPr>
            <p:nvPr/>
          </p:nvSpPr>
          <p:spPr bwMode="auto">
            <a:xfrm>
              <a:off x="4068" y="3521"/>
              <a:ext cx="124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</a:t>
              </a:r>
              <a:endParaRPr lang="en-CA"/>
            </a:p>
          </p:txBody>
        </p:sp>
        <p:sp>
          <p:nvSpPr>
            <p:cNvPr id="103559" name="Rectangle 135"/>
            <p:cNvSpPr>
              <a:spLocks noChangeArrowheads="1"/>
            </p:cNvSpPr>
            <p:nvPr/>
          </p:nvSpPr>
          <p:spPr bwMode="auto">
            <a:xfrm>
              <a:off x="4068" y="3541"/>
              <a:ext cx="72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</a:t>
              </a:r>
              <a:endParaRPr lang="en-CA"/>
            </a:p>
          </p:txBody>
        </p:sp>
        <p:sp>
          <p:nvSpPr>
            <p:cNvPr id="103560" name="Rectangle 136"/>
            <p:cNvSpPr>
              <a:spLocks noChangeArrowheads="1"/>
            </p:cNvSpPr>
            <p:nvPr/>
          </p:nvSpPr>
          <p:spPr bwMode="auto">
            <a:xfrm>
              <a:off x="4068" y="3560"/>
              <a:ext cx="177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</a:t>
              </a:r>
              <a:endParaRPr lang="en-CA"/>
            </a:p>
          </p:txBody>
        </p:sp>
        <p:sp>
          <p:nvSpPr>
            <p:cNvPr id="103561" name="Rectangle 137"/>
            <p:cNvSpPr>
              <a:spLocks noChangeArrowheads="1"/>
            </p:cNvSpPr>
            <p:nvPr/>
          </p:nvSpPr>
          <p:spPr bwMode="auto">
            <a:xfrm>
              <a:off x="4068" y="3580"/>
              <a:ext cx="98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</a:t>
              </a:r>
              <a:endParaRPr lang="en-CA"/>
            </a:p>
          </p:txBody>
        </p:sp>
        <p:sp>
          <p:nvSpPr>
            <p:cNvPr id="103562" name="Rectangle 138"/>
            <p:cNvSpPr>
              <a:spLocks noChangeArrowheads="1"/>
            </p:cNvSpPr>
            <p:nvPr/>
          </p:nvSpPr>
          <p:spPr bwMode="auto">
            <a:xfrm>
              <a:off x="4068" y="3600"/>
              <a:ext cx="203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xxxxxxxxxxxxx</a:t>
              </a:r>
              <a:endParaRPr lang="en-CA"/>
            </a:p>
          </p:txBody>
        </p:sp>
        <p:sp>
          <p:nvSpPr>
            <p:cNvPr id="103563" name="Rectangle 139"/>
            <p:cNvSpPr>
              <a:spLocks noChangeArrowheads="1"/>
            </p:cNvSpPr>
            <p:nvPr/>
          </p:nvSpPr>
          <p:spPr bwMode="auto">
            <a:xfrm>
              <a:off x="4068" y="3619"/>
              <a:ext cx="124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</a:t>
              </a:r>
              <a:endParaRPr lang="en-CA"/>
            </a:p>
          </p:txBody>
        </p:sp>
        <p:sp>
          <p:nvSpPr>
            <p:cNvPr id="103564" name="Rectangle 140"/>
            <p:cNvSpPr>
              <a:spLocks noChangeArrowheads="1"/>
            </p:cNvSpPr>
            <p:nvPr/>
          </p:nvSpPr>
          <p:spPr bwMode="auto">
            <a:xfrm>
              <a:off x="4068" y="3639"/>
              <a:ext cx="72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</a:t>
              </a:r>
              <a:endParaRPr lang="en-CA"/>
            </a:p>
          </p:txBody>
        </p:sp>
        <p:sp>
          <p:nvSpPr>
            <p:cNvPr id="103565" name="Rectangle 141"/>
            <p:cNvSpPr>
              <a:spLocks noChangeArrowheads="1"/>
            </p:cNvSpPr>
            <p:nvPr/>
          </p:nvSpPr>
          <p:spPr bwMode="auto">
            <a:xfrm>
              <a:off x="4068" y="3659"/>
              <a:ext cx="209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xxxxxxxxxxxxxxx</a:t>
              </a:r>
              <a:endParaRPr lang="en-CA"/>
            </a:p>
          </p:txBody>
        </p:sp>
        <p:sp>
          <p:nvSpPr>
            <p:cNvPr id="103566" name="Freeform 142"/>
            <p:cNvSpPr>
              <a:spLocks/>
            </p:cNvSpPr>
            <p:nvPr/>
          </p:nvSpPr>
          <p:spPr bwMode="auto">
            <a:xfrm>
              <a:off x="4160" y="3325"/>
              <a:ext cx="222" cy="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2" y="0"/>
                </a:cxn>
                <a:cxn ang="0">
                  <a:pos x="222" y="275"/>
                </a:cxn>
                <a:cxn ang="0">
                  <a:pos x="0" y="27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2" h="275">
                  <a:moveTo>
                    <a:pt x="0" y="0"/>
                  </a:moveTo>
                  <a:lnTo>
                    <a:pt x="222" y="0"/>
                  </a:lnTo>
                  <a:lnTo>
                    <a:pt x="222" y="275"/>
                  </a:lnTo>
                  <a:lnTo>
                    <a:pt x="0" y="27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67" name="Rectangle 143"/>
            <p:cNvSpPr>
              <a:spLocks noChangeArrowheads="1"/>
            </p:cNvSpPr>
            <p:nvPr/>
          </p:nvSpPr>
          <p:spPr bwMode="auto">
            <a:xfrm>
              <a:off x="4163" y="3328"/>
              <a:ext cx="216" cy="269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1F1A17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68" name="Rectangle 144"/>
            <p:cNvSpPr>
              <a:spLocks noChangeArrowheads="1"/>
            </p:cNvSpPr>
            <p:nvPr/>
          </p:nvSpPr>
          <p:spPr bwMode="auto">
            <a:xfrm>
              <a:off x="4166" y="3338"/>
              <a:ext cx="255" cy="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Requirements</a:t>
              </a:r>
              <a:endParaRPr lang="en-CA"/>
            </a:p>
          </p:txBody>
        </p:sp>
        <p:sp>
          <p:nvSpPr>
            <p:cNvPr id="103569" name="Rectangle 145"/>
            <p:cNvSpPr>
              <a:spLocks noChangeArrowheads="1"/>
            </p:cNvSpPr>
            <p:nvPr/>
          </p:nvSpPr>
          <p:spPr bwMode="auto">
            <a:xfrm>
              <a:off x="4166" y="3371"/>
              <a:ext cx="177" cy="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Definition</a:t>
              </a:r>
              <a:endParaRPr lang="en-CA"/>
            </a:p>
          </p:txBody>
        </p:sp>
        <p:sp>
          <p:nvSpPr>
            <p:cNvPr id="103570" name="Rectangle 146"/>
            <p:cNvSpPr>
              <a:spLocks noChangeArrowheads="1"/>
            </p:cNvSpPr>
            <p:nvPr/>
          </p:nvSpPr>
          <p:spPr bwMode="auto">
            <a:xfrm>
              <a:off x="4166" y="3397"/>
              <a:ext cx="85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</a:t>
              </a:r>
              <a:endParaRPr lang="en-CA"/>
            </a:p>
          </p:txBody>
        </p:sp>
        <p:sp>
          <p:nvSpPr>
            <p:cNvPr id="103571" name="Rectangle 147"/>
            <p:cNvSpPr>
              <a:spLocks noChangeArrowheads="1"/>
            </p:cNvSpPr>
            <p:nvPr/>
          </p:nvSpPr>
          <p:spPr bwMode="auto">
            <a:xfrm>
              <a:off x="4166" y="3416"/>
              <a:ext cx="124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</a:t>
              </a:r>
              <a:endParaRPr lang="en-CA"/>
            </a:p>
          </p:txBody>
        </p:sp>
        <p:sp>
          <p:nvSpPr>
            <p:cNvPr id="103572" name="Rectangle 148"/>
            <p:cNvSpPr>
              <a:spLocks noChangeArrowheads="1"/>
            </p:cNvSpPr>
            <p:nvPr/>
          </p:nvSpPr>
          <p:spPr bwMode="auto">
            <a:xfrm>
              <a:off x="4166" y="3436"/>
              <a:ext cx="72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</a:t>
              </a:r>
              <a:endParaRPr lang="en-CA"/>
            </a:p>
          </p:txBody>
        </p:sp>
        <p:sp>
          <p:nvSpPr>
            <p:cNvPr id="103573" name="Rectangle 149"/>
            <p:cNvSpPr>
              <a:spLocks noChangeArrowheads="1"/>
            </p:cNvSpPr>
            <p:nvPr/>
          </p:nvSpPr>
          <p:spPr bwMode="auto">
            <a:xfrm>
              <a:off x="4166" y="3456"/>
              <a:ext cx="177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</a:t>
              </a:r>
              <a:endParaRPr lang="en-CA"/>
            </a:p>
          </p:txBody>
        </p:sp>
        <p:sp>
          <p:nvSpPr>
            <p:cNvPr id="103574" name="Rectangle 150"/>
            <p:cNvSpPr>
              <a:spLocks noChangeArrowheads="1"/>
            </p:cNvSpPr>
            <p:nvPr/>
          </p:nvSpPr>
          <p:spPr bwMode="auto">
            <a:xfrm>
              <a:off x="4166" y="3475"/>
              <a:ext cx="98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</a:t>
              </a:r>
              <a:endParaRPr lang="en-CA"/>
            </a:p>
          </p:txBody>
        </p:sp>
        <p:sp>
          <p:nvSpPr>
            <p:cNvPr id="103575" name="Rectangle 151"/>
            <p:cNvSpPr>
              <a:spLocks noChangeArrowheads="1"/>
            </p:cNvSpPr>
            <p:nvPr/>
          </p:nvSpPr>
          <p:spPr bwMode="auto">
            <a:xfrm>
              <a:off x="4166" y="3495"/>
              <a:ext cx="203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xxxxxxxxxxxxx</a:t>
              </a:r>
              <a:endParaRPr lang="en-CA"/>
            </a:p>
          </p:txBody>
        </p:sp>
        <p:sp>
          <p:nvSpPr>
            <p:cNvPr id="103576" name="Rectangle 152"/>
            <p:cNvSpPr>
              <a:spLocks noChangeArrowheads="1"/>
            </p:cNvSpPr>
            <p:nvPr/>
          </p:nvSpPr>
          <p:spPr bwMode="auto">
            <a:xfrm>
              <a:off x="4166" y="3515"/>
              <a:ext cx="124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</a:t>
              </a:r>
              <a:endParaRPr lang="en-CA"/>
            </a:p>
          </p:txBody>
        </p:sp>
        <p:sp>
          <p:nvSpPr>
            <p:cNvPr id="103577" name="Rectangle 153"/>
            <p:cNvSpPr>
              <a:spLocks noChangeArrowheads="1"/>
            </p:cNvSpPr>
            <p:nvPr/>
          </p:nvSpPr>
          <p:spPr bwMode="auto">
            <a:xfrm>
              <a:off x="4166" y="3534"/>
              <a:ext cx="72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</a:t>
              </a:r>
              <a:endParaRPr lang="en-CA"/>
            </a:p>
          </p:txBody>
        </p:sp>
        <p:sp>
          <p:nvSpPr>
            <p:cNvPr id="103578" name="Rectangle 154"/>
            <p:cNvSpPr>
              <a:spLocks noChangeArrowheads="1"/>
            </p:cNvSpPr>
            <p:nvPr/>
          </p:nvSpPr>
          <p:spPr bwMode="auto">
            <a:xfrm>
              <a:off x="4166" y="3554"/>
              <a:ext cx="209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xxxxxxxxxxxxxxx</a:t>
              </a:r>
              <a:endParaRPr lang="en-CA"/>
            </a:p>
          </p:txBody>
        </p:sp>
        <p:sp>
          <p:nvSpPr>
            <p:cNvPr id="103579" name="Freeform 155"/>
            <p:cNvSpPr>
              <a:spLocks/>
            </p:cNvSpPr>
            <p:nvPr/>
          </p:nvSpPr>
          <p:spPr bwMode="auto">
            <a:xfrm>
              <a:off x="4232" y="3417"/>
              <a:ext cx="222" cy="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2" y="0"/>
                </a:cxn>
                <a:cxn ang="0">
                  <a:pos x="222" y="275"/>
                </a:cxn>
                <a:cxn ang="0">
                  <a:pos x="0" y="27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2" h="275">
                  <a:moveTo>
                    <a:pt x="0" y="0"/>
                  </a:moveTo>
                  <a:lnTo>
                    <a:pt x="222" y="0"/>
                  </a:lnTo>
                  <a:lnTo>
                    <a:pt x="222" y="275"/>
                  </a:lnTo>
                  <a:lnTo>
                    <a:pt x="0" y="27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80" name="Rectangle 156"/>
            <p:cNvSpPr>
              <a:spLocks noChangeArrowheads="1"/>
            </p:cNvSpPr>
            <p:nvPr/>
          </p:nvSpPr>
          <p:spPr bwMode="auto">
            <a:xfrm>
              <a:off x="4235" y="3420"/>
              <a:ext cx="216" cy="269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1F1A17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81" name="Rectangle 157"/>
            <p:cNvSpPr>
              <a:spLocks noChangeArrowheads="1"/>
            </p:cNvSpPr>
            <p:nvPr/>
          </p:nvSpPr>
          <p:spPr bwMode="auto">
            <a:xfrm>
              <a:off x="4232" y="3430"/>
              <a:ext cx="255" cy="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Requirements</a:t>
              </a:r>
              <a:endParaRPr lang="en-CA"/>
            </a:p>
          </p:txBody>
        </p:sp>
        <p:sp>
          <p:nvSpPr>
            <p:cNvPr id="103582" name="Rectangle 158"/>
            <p:cNvSpPr>
              <a:spLocks noChangeArrowheads="1"/>
            </p:cNvSpPr>
            <p:nvPr/>
          </p:nvSpPr>
          <p:spPr bwMode="auto">
            <a:xfrm>
              <a:off x="4232" y="3463"/>
              <a:ext cx="229" cy="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Specification</a:t>
              </a:r>
              <a:endParaRPr lang="en-CA"/>
            </a:p>
          </p:txBody>
        </p:sp>
        <p:sp>
          <p:nvSpPr>
            <p:cNvPr id="103583" name="Rectangle 159"/>
            <p:cNvSpPr>
              <a:spLocks noChangeArrowheads="1"/>
            </p:cNvSpPr>
            <p:nvPr/>
          </p:nvSpPr>
          <p:spPr bwMode="auto">
            <a:xfrm>
              <a:off x="4232" y="3488"/>
              <a:ext cx="85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</a:t>
              </a:r>
              <a:endParaRPr lang="en-CA"/>
            </a:p>
          </p:txBody>
        </p:sp>
        <p:sp>
          <p:nvSpPr>
            <p:cNvPr id="103584" name="Rectangle 160"/>
            <p:cNvSpPr>
              <a:spLocks noChangeArrowheads="1"/>
            </p:cNvSpPr>
            <p:nvPr/>
          </p:nvSpPr>
          <p:spPr bwMode="auto">
            <a:xfrm>
              <a:off x="4232" y="3508"/>
              <a:ext cx="124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</a:t>
              </a:r>
              <a:endParaRPr lang="en-CA"/>
            </a:p>
          </p:txBody>
        </p:sp>
        <p:sp>
          <p:nvSpPr>
            <p:cNvPr id="103585" name="Rectangle 161"/>
            <p:cNvSpPr>
              <a:spLocks noChangeArrowheads="1"/>
            </p:cNvSpPr>
            <p:nvPr/>
          </p:nvSpPr>
          <p:spPr bwMode="auto">
            <a:xfrm>
              <a:off x="4232" y="3528"/>
              <a:ext cx="72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</a:t>
              </a:r>
              <a:endParaRPr lang="en-CA"/>
            </a:p>
          </p:txBody>
        </p:sp>
        <p:sp>
          <p:nvSpPr>
            <p:cNvPr id="103586" name="Rectangle 162"/>
            <p:cNvSpPr>
              <a:spLocks noChangeArrowheads="1"/>
            </p:cNvSpPr>
            <p:nvPr/>
          </p:nvSpPr>
          <p:spPr bwMode="auto">
            <a:xfrm>
              <a:off x="4232" y="3547"/>
              <a:ext cx="177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</a:t>
              </a:r>
              <a:endParaRPr lang="en-CA"/>
            </a:p>
          </p:txBody>
        </p:sp>
        <p:sp>
          <p:nvSpPr>
            <p:cNvPr id="103587" name="Rectangle 163"/>
            <p:cNvSpPr>
              <a:spLocks noChangeArrowheads="1"/>
            </p:cNvSpPr>
            <p:nvPr/>
          </p:nvSpPr>
          <p:spPr bwMode="auto">
            <a:xfrm>
              <a:off x="4232" y="3567"/>
              <a:ext cx="98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</a:t>
              </a:r>
              <a:endParaRPr lang="en-CA"/>
            </a:p>
          </p:txBody>
        </p:sp>
        <p:sp>
          <p:nvSpPr>
            <p:cNvPr id="103588" name="Rectangle 164"/>
            <p:cNvSpPr>
              <a:spLocks noChangeArrowheads="1"/>
            </p:cNvSpPr>
            <p:nvPr/>
          </p:nvSpPr>
          <p:spPr bwMode="auto">
            <a:xfrm>
              <a:off x="4232" y="3587"/>
              <a:ext cx="203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xxxxxxxxxxxxx</a:t>
              </a:r>
              <a:endParaRPr lang="en-CA"/>
            </a:p>
          </p:txBody>
        </p:sp>
        <p:sp>
          <p:nvSpPr>
            <p:cNvPr id="103589" name="Rectangle 165"/>
            <p:cNvSpPr>
              <a:spLocks noChangeArrowheads="1"/>
            </p:cNvSpPr>
            <p:nvPr/>
          </p:nvSpPr>
          <p:spPr bwMode="auto">
            <a:xfrm>
              <a:off x="4232" y="3606"/>
              <a:ext cx="124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</a:t>
              </a:r>
              <a:endParaRPr lang="en-CA"/>
            </a:p>
          </p:txBody>
        </p:sp>
        <p:sp>
          <p:nvSpPr>
            <p:cNvPr id="103590" name="Rectangle 166"/>
            <p:cNvSpPr>
              <a:spLocks noChangeArrowheads="1"/>
            </p:cNvSpPr>
            <p:nvPr/>
          </p:nvSpPr>
          <p:spPr bwMode="auto">
            <a:xfrm>
              <a:off x="4232" y="3626"/>
              <a:ext cx="72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</a:t>
              </a:r>
              <a:endParaRPr lang="en-CA"/>
            </a:p>
          </p:txBody>
        </p:sp>
        <p:sp>
          <p:nvSpPr>
            <p:cNvPr id="103591" name="Rectangle 167"/>
            <p:cNvSpPr>
              <a:spLocks noChangeArrowheads="1"/>
            </p:cNvSpPr>
            <p:nvPr/>
          </p:nvSpPr>
          <p:spPr bwMode="auto">
            <a:xfrm>
              <a:off x="4232" y="3645"/>
              <a:ext cx="209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xxxxxxxxxxxxxxx</a:t>
              </a:r>
              <a:endParaRPr lang="en-CA"/>
            </a:p>
          </p:txBody>
        </p:sp>
        <p:sp>
          <p:nvSpPr>
            <p:cNvPr id="103592" name="Freeform 168"/>
            <p:cNvSpPr>
              <a:spLocks/>
            </p:cNvSpPr>
            <p:nvPr/>
          </p:nvSpPr>
          <p:spPr bwMode="auto">
            <a:xfrm>
              <a:off x="4579" y="3515"/>
              <a:ext cx="222" cy="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2" y="0"/>
                </a:cxn>
                <a:cxn ang="0">
                  <a:pos x="222" y="275"/>
                </a:cxn>
                <a:cxn ang="0">
                  <a:pos x="0" y="27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2" h="275">
                  <a:moveTo>
                    <a:pt x="0" y="0"/>
                  </a:moveTo>
                  <a:lnTo>
                    <a:pt x="222" y="0"/>
                  </a:lnTo>
                  <a:lnTo>
                    <a:pt x="222" y="275"/>
                  </a:lnTo>
                  <a:lnTo>
                    <a:pt x="0" y="27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93" name="Rectangle 169"/>
            <p:cNvSpPr>
              <a:spLocks noChangeArrowheads="1"/>
            </p:cNvSpPr>
            <p:nvPr/>
          </p:nvSpPr>
          <p:spPr bwMode="auto">
            <a:xfrm>
              <a:off x="4582" y="3518"/>
              <a:ext cx="216" cy="269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1F1A17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94" name="Rectangle 170"/>
            <p:cNvSpPr>
              <a:spLocks noChangeArrowheads="1"/>
            </p:cNvSpPr>
            <p:nvPr/>
          </p:nvSpPr>
          <p:spPr bwMode="auto">
            <a:xfrm>
              <a:off x="4585" y="3528"/>
              <a:ext cx="255" cy="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Requirements</a:t>
              </a:r>
              <a:endParaRPr lang="en-CA"/>
            </a:p>
          </p:txBody>
        </p:sp>
        <p:sp>
          <p:nvSpPr>
            <p:cNvPr id="103595" name="Rectangle 171"/>
            <p:cNvSpPr>
              <a:spLocks noChangeArrowheads="1"/>
            </p:cNvSpPr>
            <p:nvPr/>
          </p:nvSpPr>
          <p:spPr bwMode="auto">
            <a:xfrm>
              <a:off x="4585" y="3554"/>
              <a:ext cx="177" cy="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Definition</a:t>
              </a:r>
              <a:endParaRPr lang="en-CA"/>
            </a:p>
          </p:txBody>
        </p:sp>
        <p:sp>
          <p:nvSpPr>
            <p:cNvPr id="103596" name="Rectangle 172"/>
            <p:cNvSpPr>
              <a:spLocks noChangeArrowheads="1"/>
            </p:cNvSpPr>
            <p:nvPr/>
          </p:nvSpPr>
          <p:spPr bwMode="auto">
            <a:xfrm>
              <a:off x="4585" y="3587"/>
              <a:ext cx="85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</a:t>
              </a:r>
              <a:endParaRPr lang="en-CA"/>
            </a:p>
          </p:txBody>
        </p:sp>
        <p:sp>
          <p:nvSpPr>
            <p:cNvPr id="103597" name="Rectangle 173"/>
            <p:cNvSpPr>
              <a:spLocks noChangeArrowheads="1"/>
            </p:cNvSpPr>
            <p:nvPr/>
          </p:nvSpPr>
          <p:spPr bwMode="auto">
            <a:xfrm>
              <a:off x="4585" y="3606"/>
              <a:ext cx="124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</a:t>
              </a:r>
              <a:endParaRPr lang="en-CA"/>
            </a:p>
          </p:txBody>
        </p:sp>
        <p:sp>
          <p:nvSpPr>
            <p:cNvPr id="103598" name="Rectangle 174"/>
            <p:cNvSpPr>
              <a:spLocks noChangeArrowheads="1"/>
            </p:cNvSpPr>
            <p:nvPr/>
          </p:nvSpPr>
          <p:spPr bwMode="auto">
            <a:xfrm>
              <a:off x="4585" y="3619"/>
              <a:ext cx="72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</a:t>
              </a:r>
              <a:endParaRPr lang="en-CA"/>
            </a:p>
          </p:txBody>
        </p:sp>
        <p:sp>
          <p:nvSpPr>
            <p:cNvPr id="103599" name="Rectangle 175"/>
            <p:cNvSpPr>
              <a:spLocks noChangeArrowheads="1"/>
            </p:cNvSpPr>
            <p:nvPr/>
          </p:nvSpPr>
          <p:spPr bwMode="auto">
            <a:xfrm>
              <a:off x="4585" y="3639"/>
              <a:ext cx="177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</a:t>
              </a:r>
              <a:endParaRPr lang="en-CA"/>
            </a:p>
          </p:txBody>
        </p:sp>
        <p:sp>
          <p:nvSpPr>
            <p:cNvPr id="103600" name="Rectangle 176"/>
            <p:cNvSpPr>
              <a:spLocks noChangeArrowheads="1"/>
            </p:cNvSpPr>
            <p:nvPr/>
          </p:nvSpPr>
          <p:spPr bwMode="auto">
            <a:xfrm>
              <a:off x="4585" y="3659"/>
              <a:ext cx="98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</a:t>
              </a:r>
              <a:endParaRPr lang="en-CA"/>
            </a:p>
          </p:txBody>
        </p:sp>
        <p:sp>
          <p:nvSpPr>
            <p:cNvPr id="103601" name="Rectangle 177"/>
            <p:cNvSpPr>
              <a:spLocks noChangeArrowheads="1"/>
            </p:cNvSpPr>
            <p:nvPr/>
          </p:nvSpPr>
          <p:spPr bwMode="auto">
            <a:xfrm>
              <a:off x="4585" y="3678"/>
              <a:ext cx="203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xxxxxxxxxxxxx</a:t>
              </a:r>
              <a:endParaRPr lang="en-CA"/>
            </a:p>
          </p:txBody>
        </p:sp>
        <p:sp>
          <p:nvSpPr>
            <p:cNvPr id="103602" name="Rectangle 178"/>
            <p:cNvSpPr>
              <a:spLocks noChangeArrowheads="1"/>
            </p:cNvSpPr>
            <p:nvPr/>
          </p:nvSpPr>
          <p:spPr bwMode="auto">
            <a:xfrm>
              <a:off x="4585" y="3698"/>
              <a:ext cx="124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</a:t>
              </a:r>
              <a:endParaRPr lang="en-CA"/>
            </a:p>
          </p:txBody>
        </p:sp>
        <p:sp>
          <p:nvSpPr>
            <p:cNvPr id="103603" name="Rectangle 179"/>
            <p:cNvSpPr>
              <a:spLocks noChangeArrowheads="1"/>
            </p:cNvSpPr>
            <p:nvPr/>
          </p:nvSpPr>
          <p:spPr bwMode="auto">
            <a:xfrm>
              <a:off x="4585" y="3717"/>
              <a:ext cx="72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</a:t>
              </a:r>
              <a:endParaRPr lang="en-CA"/>
            </a:p>
          </p:txBody>
        </p:sp>
        <p:sp>
          <p:nvSpPr>
            <p:cNvPr id="103604" name="Rectangle 180"/>
            <p:cNvSpPr>
              <a:spLocks noChangeArrowheads="1"/>
            </p:cNvSpPr>
            <p:nvPr/>
          </p:nvSpPr>
          <p:spPr bwMode="auto">
            <a:xfrm>
              <a:off x="4585" y="3737"/>
              <a:ext cx="209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xxxxxxxxxxxxxxx</a:t>
              </a:r>
              <a:endParaRPr lang="en-CA"/>
            </a:p>
          </p:txBody>
        </p:sp>
        <p:sp>
          <p:nvSpPr>
            <p:cNvPr id="103605" name="Freeform 181"/>
            <p:cNvSpPr>
              <a:spLocks/>
            </p:cNvSpPr>
            <p:nvPr/>
          </p:nvSpPr>
          <p:spPr bwMode="auto">
            <a:xfrm>
              <a:off x="4644" y="3607"/>
              <a:ext cx="223" cy="2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3" y="0"/>
                </a:cxn>
                <a:cxn ang="0">
                  <a:pos x="223" y="274"/>
                </a:cxn>
                <a:cxn ang="0">
                  <a:pos x="0" y="27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3" h="274">
                  <a:moveTo>
                    <a:pt x="0" y="0"/>
                  </a:moveTo>
                  <a:lnTo>
                    <a:pt x="223" y="0"/>
                  </a:lnTo>
                  <a:lnTo>
                    <a:pt x="223" y="274"/>
                  </a:lnTo>
                  <a:lnTo>
                    <a:pt x="0" y="27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06" name="Rectangle 182"/>
            <p:cNvSpPr>
              <a:spLocks noChangeArrowheads="1"/>
            </p:cNvSpPr>
            <p:nvPr/>
          </p:nvSpPr>
          <p:spPr bwMode="auto">
            <a:xfrm>
              <a:off x="4647" y="3610"/>
              <a:ext cx="217" cy="268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1F1A17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07" name="Rectangle 183"/>
            <p:cNvSpPr>
              <a:spLocks noChangeArrowheads="1"/>
            </p:cNvSpPr>
            <p:nvPr/>
          </p:nvSpPr>
          <p:spPr bwMode="auto">
            <a:xfrm>
              <a:off x="4651" y="3620"/>
              <a:ext cx="255" cy="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Requirements</a:t>
              </a:r>
              <a:endParaRPr lang="en-CA"/>
            </a:p>
          </p:txBody>
        </p:sp>
        <p:sp>
          <p:nvSpPr>
            <p:cNvPr id="103608" name="Rectangle 184"/>
            <p:cNvSpPr>
              <a:spLocks noChangeArrowheads="1"/>
            </p:cNvSpPr>
            <p:nvPr/>
          </p:nvSpPr>
          <p:spPr bwMode="auto">
            <a:xfrm>
              <a:off x="4651" y="3653"/>
              <a:ext cx="229" cy="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Specification</a:t>
              </a:r>
              <a:endParaRPr lang="en-CA"/>
            </a:p>
          </p:txBody>
        </p:sp>
        <p:sp>
          <p:nvSpPr>
            <p:cNvPr id="103609" name="Rectangle 185"/>
            <p:cNvSpPr>
              <a:spLocks noChangeArrowheads="1"/>
            </p:cNvSpPr>
            <p:nvPr/>
          </p:nvSpPr>
          <p:spPr bwMode="auto">
            <a:xfrm>
              <a:off x="4651" y="3678"/>
              <a:ext cx="85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</a:t>
              </a:r>
              <a:endParaRPr lang="en-CA"/>
            </a:p>
          </p:txBody>
        </p:sp>
        <p:sp>
          <p:nvSpPr>
            <p:cNvPr id="103610" name="Rectangle 186"/>
            <p:cNvSpPr>
              <a:spLocks noChangeArrowheads="1"/>
            </p:cNvSpPr>
            <p:nvPr/>
          </p:nvSpPr>
          <p:spPr bwMode="auto">
            <a:xfrm>
              <a:off x="4651" y="3698"/>
              <a:ext cx="124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</a:t>
              </a:r>
              <a:endParaRPr lang="en-CA"/>
            </a:p>
          </p:txBody>
        </p:sp>
        <p:sp>
          <p:nvSpPr>
            <p:cNvPr id="103611" name="Rectangle 187"/>
            <p:cNvSpPr>
              <a:spLocks noChangeArrowheads="1"/>
            </p:cNvSpPr>
            <p:nvPr/>
          </p:nvSpPr>
          <p:spPr bwMode="auto">
            <a:xfrm>
              <a:off x="4651" y="3717"/>
              <a:ext cx="72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</a:t>
              </a:r>
              <a:endParaRPr lang="en-CA"/>
            </a:p>
          </p:txBody>
        </p:sp>
        <p:sp>
          <p:nvSpPr>
            <p:cNvPr id="103612" name="Rectangle 188"/>
            <p:cNvSpPr>
              <a:spLocks noChangeArrowheads="1"/>
            </p:cNvSpPr>
            <p:nvPr/>
          </p:nvSpPr>
          <p:spPr bwMode="auto">
            <a:xfrm>
              <a:off x="4651" y="3737"/>
              <a:ext cx="177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</a:t>
              </a:r>
              <a:endParaRPr lang="en-CA"/>
            </a:p>
          </p:txBody>
        </p:sp>
        <p:sp>
          <p:nvSpPr>
            <p:cNvPr id="103613" name="Rectangle 189"/>
            <p:cNvSpPr>
              <a:spLocks noChangeArrowheads="1"/>
            </p:cNvSpPr>
            <p:nvPr/>
          </p:nvSpPr>
          <p:spPr bwMode="auto">
            <a:xfrm>
              <a:off x="4651" y="3757"/>
              <a:ext cx="98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</a:t>
              </a:r>
              <a:endParaRPr lang="en-CA"/>
            </a:p>
          </p:txBody>
        </p:sp>
        <p:sp>
          <p:nvSpPr>
            <p:cNvPr id="103614" name="Rectangle 190"/>
            <p:cNvSpPr>
              <a:spLocks noChangeArrowheads="1"/>
            </p:cNvSpPr>
            <p:nvPr/>
          </p:nvSpPr>
          <p:spPr bwMode="auto">
            <a:xfrm>
              <a:off x="4651" y="3776"/>
              <a:ext cx="203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xxxxxxxxxxxxx</a:t>
              </a:r>
              <a:endParaRPr lang="en-CA"/>
            </a:p>
          </p:txBody>
        </p:sp>
        <p:sp>
          <p:nvSpPr>
            <p:cNvPr id="103615" name="Rectangle 191"/>
            <p:cNvSpPr>
              <a:spLocks noChangeArrowheads="1"/>
            </p:cNvSpPr>
            <p:nvPr/>
          </p:nvSpPr>
          <p:spPr bwMode="auto">
            <a:xfrm>
              <a:off x="4651" y="3796"/>
              <a:ext cx="124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</a:t>
              </a:r>
              <a:endParaRPr lang="en-CA"/>
            </a:p>
          </p:txBody>
        </p:sp>
        <p:sp>
          <p:nvSpPr>
            <p:cNvPr id="103616" name="Rectangle 192"/>
            <p:cNvSpPr>
              <a:spLocks noChangeArrowheads="1"/>
            </p:cNvSpPr>
            <p:nvPr/>
          </p:nvSpPr>
          <p:spPr bwMode="auto">
            <a:xfrm>
              <a:off x="4651" y="3816"/>
              <a:ext cx="72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</a:t>
              </a:r>
              <a:endParaRPr lang="en-CA"/>
            </a:p>
          </p:txBody>
        </p:sp>
        <p:sp>
          <p:nvSpPr>
            <p:cNvPr id="103617" name="Rectangle 193"/>
            <p:cNvSpPr>
              <a:spLocks noChangeArrowheads="1"/>
            </p:cNvSpPr>
            <p:nvPr/>
          </p:nvSpPr>
          <p:spPr bwMode="auto">
            <a:xfrm>
              <a:off x="4651" y="3835"/>
              <a:ext cx="209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xxxxxxxxxxxxxxx</a:t>
              </a:r>
              <a:endParaRPr lang="en-CA"/>
            </a:p>
          </p:txBody>
        </p:sp>
        <p:sp>
          <p:nvSpPr>
            <p:cNvPr id="103618" name="Freeform 194"/>
            <p:cNvSpPr>
              <a:spLocks/>
            </p:cNvSpPr>
            <p:nvPr/>
          </p:nvSpPr>
          <p:spPr bwMode="auto">
            <a:xfrm>
              <a:off x="4742" y="3502"/>
              <a:ext cx="223" cy="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3" y="0"/>
                </a:cxn>
                <a:cxn ang="0">
                  <a:pos x="223" y="275"/>
                </a:cxn>
                <a:cxn ang="0">
                  <a:pos x="0" y="27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3" h="275">
                  <a:moveTo>
                    <a:pt x="0" y="0"/>
                  </a:moveTo>
                  <a:lnTo>
                    <a:pt x="223" y="0"/>
                  </a:lnTo>
                  <a:lnTo>
                    <a:pt x="223" y="275"/>
                  </a:lnTo>
                  <a:lnTo>
                    <a:pt x="0" y="27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19" name="Rectangle 195"/>
            <p:cNvSpPr>
              <a:spLocks noChangeArrowheads="1"/>
            </p:cNvSpPr>
            <p:nvPr/>
          </p:nvSpPr>
          <p:spPr bwMode="auto">
            <a:xfrm>
              <a:off x="4745" y="3505"/>
              <a:ext cx="217" cy="269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1F1A17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20" name="Rectangle 196"/>
            <p:cNvSpPr>
              <a:spLocks noChangeArrowheads="1"/>
            </p:cNvSpPr>
            <p:nvPr/>
          </p:nvSpPr>
          <p:spPr bwMode="auto">
            <a:xfrm>
              <a:off x="4749" y="3515"/>
              <a:ext cx="255" cy="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Requirements</a:t>
              </a:r>
              <a:endParaRPr lang="en-CA"/>
            </a:p>
          </p:txBody>
        </p:sp>
        <p:sp>
          <p:nvSpPr>
            <p:cNvPr id="103621" name="Rectangle 197"/>
            <p:cNvSpPr>
              <a:spLocks noChangeArrowheads="1"/>
            </p:cNvSpPr>
            <p:nvPr/>
          </p:nvSpPr>
          <p:spPr bwMode="auto">
            <a:xfrm>
              <a:off x="4749" y="3548"/>
              <a:ext cx="177" cy="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Definition</a:t>
              </a:r>
              <a:endParaRPr lang="en-CA"/>
            </a:p>
          </p:txBody>
        </p:sp>
        <p:sp>
          <p:nvSpPr>
            <p:cNvPr id="103622" name="Rectangle 198"/>
            <p:cNvSpPr>
              <a:spLocks noChangeArrowheads="1"/>
            </p:cNvSpPr>
            <p:nvPr/>
          </p:nvSpPr>
          <p:spPr bwMode="auto">
            <a:xfrm>
              <a:off x="4749" y="3573"/>
              <a:ext cx="85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</a:t>
              </a:r>
              <a:endParaRPr lang="en-CA"/>
            </a:p>
          </p:txBody>
        </p:sp>
        <p:sp>
          <p:nvSpPr>
            <p:cNvPr id="103623" name="Rectangle 199"/>
            <p:cNvSpPr>
              <a:spLocks noChangeArrowheads="1"/>
            </p:cNvSpPr>
            <p:nvPr/>
          </p:nvSpPr>
          <p:spPr bwMode="auto">
            <a:xfrm>
              <a:off x="4749" y="3593"/>
              <a:ext cx="124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</a:t>
              </a:r>
              <a:endParaRPr lang="en-CA"/>
            </a:p>
          </p:txBody>
        </p:sp>
        <p:sp>
          <p:nvSpPr>
            <p:cNvPr id="103624" name="Rectangle 200"/>
            <p:cNvSpPr>
              <a:spLocks noChangeArrowheads="1"/>
            </p:cNvSpPr>
            <p:nvPr/>
          </p:nvSpPr>
          <p:spPr bwMode="auto">
            <a:xfrm>
              <a:off x="4749" y="3613"/>
              <a:ext cx="72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</a:t>
              </a:r>
              <a:endParaRPr lang="en-CA"/>
            </a:p>
          </p:txBody>
        </p:sp>
        <p:sp>
          <p:nvSpPr>
            <p:cNvPr id="103625" name="Rectangle 201"/>
            <p:cNvSpPr>
              <a:spLocks noChangeArrowheads="1"/>
            </p:cNvSpPr>
            <p:nvPr/>
          </p:nvSpPr>
          <p:spPr bwMode="auto">
            <a:xfrm>
              <a:off x="4749" y="3632"/>
              <a:ext cx="177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</a:t>
              </a:r>
              <a:endParaRPr lang="en-CA"/>
            </a:p>
          </p:txBody>
        </p:sp>
        <p:sp>
          <p:nvSpPr>
            <p:cNvPr id="103626" name="Rectangle 202"/>
            <p:cNvSpPr>
              <a:spLocks noChangeArrowheads="1"/>
            </p:cNvSpPr>
            <p:nvPr/>
          </p:nvSpPr>
          <p:spPr bwMode="auto">
            <a:xfrm>
              <a:off x="4749" y="3652"/>
              <a:ext cx="98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</a:t>
              </a:r>
              <a:endParaRPr lang="en-CA"/>
            </a:p>
          </p:txBody>
        </p:sp>
        <p:sp>
          <p:nvSpPr>
            <p:cNvPr id="103627" name="Rectangle 203"/>
            <p:cNvSpPr>
              <a:spLocks noChangeArrowheads="1"/>
            </p:cNvSpPr>
            <p:nvPr/>
          </p:nvSpPr>
          <p:spPr bwMode="auto">
            <a:xfrm>
              <a:off x="4749" y="3672"/>
              <a:ext cx="203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xxxxxxxxxxxxx</a:t>
              </a:r>
              <a:endParaRPr lang="en-CA"/>
            </a:p>
          </p:txBody>
        </p:sp>
        <p:sp>
          <p:nvSpPr>
            <p:cNvPr id="103628" name="Rectangle 204"/>
            <p:cNvSpPr>
              <a:spLocks noChangeArrowheads="1"/>
            </p:cNvSpPr>
            <p:nvPr/>
          </p:nvSpPr>
          <p:spPr bwMode="auto">
            <a:xfrm>
              <a:off x="4749" y="3691"/>
              <a:ext cx="124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</a:t>
              </a:r>
              <a:endParaRPr lang="en-CA"/>
            </a:p>
          </p:txBody>
        </p:sp>
        <p:sp>
          <p:nvSpPr>
            <p:cNvPr id="103629" name="Rectangle 205"/>
            <p:cNvSpPr>
              <a:spLocks noChangeArrowheads="1"/>
            </p:cNvSpPr>
            <p:nvPr/>
          </p:nvSpPr>
          <p:spPr bwMode="auto">
            <a:xfrm>
              <a:off x="4749" y="3711"/>
              <a:ext cx="72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</a:t>
              </a:r>
              <a:endParaRPr lang="en-CA"/>
            </a:p>
          </p:txBody>
        </p:sp>
        <p:sp>
          <p:nvSpPr>
            <p:cNvPr id="103630" name="Rectangle 206"/>
            <p:cNvSpPr>
              <a:spLocks noChangeArrowheads="1"/>
            </p:cNvSpPr>
            <p:nvPr/>
          </p:nvSpPr>
          <p:spPr bwMode="auto">
            <a:xfrm>
              <a:off x="4749" y="3731"/>
              <a:ext cx="209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300">
                  <a:solidFill>
                    <a:srgbClr val="000000"/>
                  </a:solidFill>
                  <a:latin typeface="Arial" pitchFamily="1" charset="0"/>
                </a:rPr>
                <a:t>xxxxxxxxxxxxxxx</a:t>
              </a:r>
              <a:endParaRPr lang="en-CA"/>
            </a:p>
          </p:txBody>
        </p:sp>
      </p:grpSp>
      <p:sp>
        <p:nvSpPr>
          <p:cNvPr id="103632" name="Freeform 208"/>
          <p:cNvSpPr>
            <a:spLocks/>
          </p:cNvSpPr>
          <p:nvPr/>
        </p:nvSpPr>
        <p:spPr bwMode="auto">
          <a:xfrm>
            <a:off x="7642225" y="5703888"/>
            <a:ext cx="354013" cy="436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3" y="0"/>
              </a:cxn>
              <a:cxn ang="0">
                <a:pos x="223" y="275"/>
              </a:cxn>
              <a:cxn ang="0">
                <a:pos x="0" y="275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23" h="275">
                <a:moveTo>
                  <a:pt x="0" y="0"/>
                </a:moveTo>
                <a:lnTo>
                  <a:pt x="223" y="0"/>
                </a:lnTo>
                <a:lnTo>
                  <a:pt x="223" y="275"/>
                </a:lnTo>
                <a:lnTo>
                  <a:pt x="0" y="27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33" name="Rectangle 209"/>
          <p:cNvSpPr>
            <a:spLocks noChangeArrowheads="1"/>
          </p:cNvSpPr>
          <p:nvPr/>
        </p:nvSpPr>
        <p:spPr bwMode="auto">
          <a:xfrm>
            <a:off x="7646988" y="5708650"/>
            <a:ext cx="344487" cy="427038"/>
          </a:xfrm>
          <a:prstGeom prst="rect">
            <a:avLst/>
          </a:prstGeom>
          <a:solidFill>
            <a:srgbClr val="FFFFFF"/>
          </a:solidFill>
          <a:ln w="11113">
            <a:solidFill>
              <a:srgbClr val="1F1A17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34" name="Rectangle 210"/>
          <p:cNvSpPr>
            <a:spLocks noChangeArrowheads="1"/>
          </p:cNvSpPr>
          <p:nvPr/>
        </p:nvSpPr>
        <p:spPr bwMode="auto">
          <a:xfrm>
            <a:off x="7642225" y="5726113"/>
            <a:ext cx="404813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Requirements</a:t>
            </a:r>
            <a:endParaRPr lang="en-CA"/>
          </a:p>
        </p:txBody>
      </p:sp>
      <p:sp>
        <p:nvSpPr>
          <p:cNvPr id="103635" name="Rectangle 211"/>
          <p:cNvSpPr>
            <a:spLocks noChangeArrowheads="1"/>
          </p:cNvSpPr>
          <p:nvPr/>
        </p:nvSpPr>
        <p:spPr bwMode="auto">
          <a:xfrm>
            <a:off x="7642225" y="5776913"/>
            <a:ext cx="363538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Specification</a:t>
            </a:r>
            <a:endParaRPr lang="en-CA"/>
          </a:p>
        </p:txBody>
      </p:sp>
      <p:sp>
        <p:nvSpPr>
          <p:cNvPr id="103636" name="Rectangle 212"/>
          <p:cNvSpPr>
            <a:spLocks noChangeArrowheads="1"/>
          </p:cNvSpPr>
          <p:nvPr/>
        </p:nvSpPr>
        <p:spPr bwMode="auto">
          <a:xfrm>
            <a:off x="7642225" y="5818188"/>
            <a:ext cx="134938" cy="6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</a:t>
            </a:r>
            <a:endParaRPr lang="en-CA"/>
          </a:p>
        </p:txBody>
      </p:sp>
      <p:sp>
        <p:nvSpPr>
          <p:cNvPr id="103637" name="Rectangle 213"/>
          <p:cNvSpPr>
            <a:spLocks noChangeArrowheads="1"/>
          </p:cNvSpPr>
          <p:nvPr/>
        </p:nvSpPr>
        <p:spPr bwMode="auto">
          <a:xfrm>
            <a:off x="7642225" y="5849938"/>
            <a:ext cx="196850" cy="6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xxxxxxx</a:t>
            </a:r>
            <a:endParaRPr lang="en-CA"/>
          </a:p>
        </p:txBody>
      </p:sp>
      <p:sp>
        <p:nvSpPr>
          <p:cNvPr id="103638" name="Rectangle 214"/>
          <p:cNvSpPr>
            <a:spLocks noChangeArrowheads="1"/>
          </p:cNvSpPr>
          <p:nvPr/>
        </p:nvSpPr>
        <p:spPr bwMode="auto">
          <a:xfrm>
            <a:off x="7642225" y="5880100"/>
            <a:ext cx="114300" cy="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</a:t>
            </a:r>
            <a:endParaRPr lang="en-CA"/>
          </a:p>
        </p:txBody>
      </p:sp>
      <p:sp>
        <p:nvSpPr>
          <p:cNvPr id="103639" name="Rectangle 215"/>
          <p:cNvSpPr>
            <a:spLocks noChangeArrowheads="1"/>
          </p:cNvSpPr>
          <p:nvPr/>
        </p:nvSpPr>
        <p:spPr bwMode="auto">
          <a:xfrm>
            <a:off x="7642225" y="5911850"/>
            <a:ext cx="280988" cy="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xxxxxxxxxxx</a:t>
            </a:r>
            <a:endParaRPr lang="en-CA"/>
          </a:p>
        </p:txBody>
      </p:sp>
      <p:sp>
        <p:nvSpPr>
          <p:cNvPr id="103640" name="Rectangle 216"/>
          <p:cNvSpPr>
            <a:spLocks noChangeArrowheads="1"/>
          </p:cNvSpPr>
          <p:nvPr/>
        </p:nvSpPr>
        <p:spPr bwMode="auto">
          <a:xfrm>
            <a:off x="7642225" y="5943600"/>
            <a:ext cx="155575" cy="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xxxxx</a:t>
            </a:r>
            <a:endParaRPr lang="en-CA"/>
          </a:p>
        </p:txBody>
      </p:sp>
      <p:sp>
        <p:nvSpPr>
          <p:cNvPr id="103641" name="Rectangle 217"/>
          <p:cNvSpPr>
            <a:spLocks noChangeArrowheads="1"/>
          </p:cNvSpPr>
          <p:nvPr/>
        </p:nvSpPr>
        <p:spPr bwMode="auto">
          <a:xfrm>
            <a:off x="7642225" y="5973763"/>
            <a:ext cx="322263" cy="6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xxxxxxxxxxxxx</a:t>
            </a:r>
            <a:endParaRPr lang="en-CA"/>
          </a:p>
        </p:txBody>
      </p:sp>
      <p:sp>
        <p:nvSpPr>
          <p:cNvPr id="103642" name="Rectangle 218"/>
          <p:cNvSpPr>
            <a:spLocks noChangeArrowheads="1"/>
          </p:cNvSpPr>
          <p:nvPr/>
        </p:nvSpPr>
        <p:spPr bwMode="auto">
          <a:xfrm>
            <a:off x="7642225" y="6005513"/>
            <a:ext cx="196850" cy="6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xxxxxxx</a:t>
            </a:r>
            <a:endParaRPr lang="en-CA"/>
          </a:p>
        </p:txBody>
      </p:sp>
      <p:sp>
        <p:nvSpPr>
          <p:cNvPr id="103643" name="Rectangle 219"/>
          <p:cNvSpPr>
            <a:spLocks noChangeArrowheads="1"/>
          </p:cNvSpPr>
          <p:nvPr/>
        </p:nvSpPr>
        <p:spPr bwMode="auto">
          <a:xfrm>
            <a:off x="7642225" y="6037263"/>
            <a:ext cx="114300" cy="6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</a:t>
            </a:r>
            <a:endParaRPr lang="en-CA"/>
          </a:p>
        </p:txBody>
      </p:sp>
      <p:sp>
        <p:nvSpPr>
          <p:cNvPr id="103644" name="Rectangle 220"/>
          <p:cNvSpPr>
            <a:spLocks noChangeArrowheads="1"/>
          </p:cNvSpPr>
          <p:nvPr/>
        </p:nvSpPr>
        <p:spPr bwMode="auto">
          <a:xfrm>
            <a:off x="7642225" y="6067425"/>
            <a:ext cx="331788" cy="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xxxxxxxxxxxxxxx</a:t>
            </a:r>
            <a:endParaRPr lang="en-CA"/>
          </a:p>
        </p:txBody>
      </p:sp>
      <p:sp>
        <p:nvSpPr>
          <p:cNvPr id="103645" name="Freeform 221"/>
          <p:cNvSpPr>
            <a:spLocks/>
          </p:cNvSpPr>
          <p:nvPr/>
        </p:nvSpPr>
        <p:spPr bwMode="auto">
          <a:xfrm>
            <a:off x="7797800" y="5548313"/>
            <a:ext cx="354013" cy="436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3" y="0"/>
              </a:cxn>
              <a:cxn ang="0">
                <a:pos x="223" y="275"/>
              </a:cxn>
              <a:cxn ang="0">
                <a:pos x="0" y="275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23" h="275">
                <a:moveTo>
                  <a:pt x="0" y="0"/>
                </a:moveTo>
                <a:lnTo>
                  <a:pt x="223" y="0"/>
                </a:lnTo>
                <a:lnTo>
                  <a:pt x="223" y="275"/>
                </a:lnTo>
                <a:lnTo>
                  <a:pt x="0" y="27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46" name="Rectangle 222"/>
          <p:cNvSpPr>
            <a:spLocks noChangeArrowheads="1"/>
          </p:cNvSpPr>
          <p:nvPr/>
        </p:nvSpPr>
        <p:spPr bwMode="auto">
          <a:xfrm>
            <a:off x="7802563" y="5553075"/>
            <a:ext cx="344487" cy="427038"/>
          </a:xfrm>
          <a:prstGeom prst="rect">
            <a:avLst/>
          </a:prstGeom>
          <a:solidFill>
            <a:srgbClr val="FFFFFF"/>
          </a:solidFill>
          <a:ln w="11113">
            <a:solidFill>
              <a:srgbClr val="1F1A17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47" name="Rectangle 223"/>
          <p:cNvSpPr>
            <a:spLocks noChangeArrowheads="1"/>
          </p:cNvSpPr>
          <p:nvPr/>
        </p:nvSpPr>
        <p:spPr bwMode="auto">
          <a:xfrm>
            <a:off x="7808913" y="5570538"/>
            <a:ext cx="404812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Requirements</a:t>
            </a:r>
            <a:endParaRPr lang="en-CA"/>
          </a:p>
        </p:txBody>
      </p:sp>
      <p:sp>
        <p:nvSpPr>
          <p:cNvPr id="103648" name="Rectangle 224"/>
          <p:cNvSpPr>
            <a:spLocks noChangeArrowheads="1"/>
          </p:cNvSpPr>
          <p:nvPr/>
        </p:nvSpPr>
        <p:spPr bwMode="auto">
          <a:xfrm>
            <a:off x="7808913" y="5611813"/>
            <a:ext cx="280987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Definition</a:t>
            </a:r>
            <a:endParaRPr lang="en-CA"/>
          </a:p>
        </p:txBody>
      </p:sp>
      <p:sp>
        <p:nvSpPr>
          <p:cNvPr id="103649" name="Rectangle 225"/>
          <p:cNvSpPr>
            <a:spLocks noChangeArrowheads="1"/>
          </p:cNvSpPr>
          <p:nvPr/>
        </p:nvSpPr>
        <p:spPr bwMode="auto">
          <a:xfrm>
            <a:off x="7808913" y="5662613"/>
            <a:ext cx="134937" cy="6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</a:t>
            </a:r>
            <a:endParaRPr lang="en-CA"/>
          </a:p>
        </p:txBody>
      </p:sp>
      <p:sp>
        <p:nvSpPr>
          <p:cNvPr id="103650" name="Rectangle 226"/>
          <p:cNvSpPr>
            <a:spLocks noChangeArrowheads="1"/>
          </p:cNvSpPr>
          <p:nvPr/>
        </p:nvSpPr>
        <p:spPr bwMode="auto">
          <a:xfrm>
            <a:off x="7808913" y="5694363"/>
            <a:ext cx="196850" cy="6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xxxxxxx</a:t>
            </a:r>
            <a:endParaRPr lang="en-CA"/>
          </a:p>
        </p:txBody>
      </p:sp>
      <p:sp>
        <p:nvSpPr>
          <p:cNvPr id="103651" name="Rectangle 227"/>
          <p:cNvSpPr>
            <a:spLocks noChangeArrowheads="1"/>
          </p:cNvSpPr>
          <p:nvPr/>
        </p:nvSpPr>
        <p:spPr bwMode="auto">
          <a:xfrm>
            <a:off x="7808913" y="5715000"/>
            <a:ext cx="114300" cy="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</a:t>
            </a:r>
            <a:endParaRPr lang="en-CA"/>
          </a:p>
        </p:txBody>
      </p:sp>
      <p:sp>
        <p:nvSpPr>
          <p:cNvPr id="103652" name="Rectangle 228"/>
          <p:cNvSpPr>
            <a:spLocks noChangeArrowheads="1"/>
          </p:cNvSpPr>
          <p:nvPr/>
        </p:nvSpPr>
        <p:spPr bwMode="auto">
          <a:xfrm>
            <a:off x="7808913" y="5745163"/>
            <a:ext cx="280987" cy="6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xxxxxxxxxxx</a:t>
            </a:r>
            <a:endParaRPr lang="en-CA"/>
          </a:p>
        </p:txBody>
      </p:sp>
      <p:sp>
        <p:nvSpPr>
          <p:cNvPr id="103653" name="Rectangle 229"/>
          <p:cNvSpPr>
            <a:spLocks noChangeArrowheads="1"/>
          </p:cNvSpPr>
          <p:nvPr/>
        </p:nvSpPr>
        <p:spPr bwMode="auto">
          <a:xfrm>
            <a:off x="7808913" y="5776913"/>
            <a:ext cx="155575" cy="6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xxxxx</a:t>
            </a:r>
            <a:endParaRPr lang="en-CA"/>
          </a:p>
        </p:txBody>
      </p:sp>
      <p:sp>
        <p:nvSpPr>
          <p:cNvPr id="103654" name="Rectangle 230"/>
          <p:cNvSpPr>
            <a:spLocks noChangeArrowheads="1"/>
          </p:cNvSpPr>
          <p:nvPr/>
        </p:nvSpPr>
        <p:spPr bwMode="auto">
          <a:xfrm>
            <a:off x="7808913" y="5808663"/>
            <a:ext cx="322262" cy="6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xxxxxxxxxxxxx</a:t>
            </a:r>
            <a:endParaRPr lang="en-CA"/>
          </a:p>
        </p:txBody>
      </p:sp>
      <p:sp>
        <p:nvSpPr>
          <p:cNvPr id="103655" name="Rectangle 231"/>
          <p:cNvSpPr>
            <a:spLocks noChangeArrowheads="1"/>
          </p:cNvSpPr>
          <p:nvPr/>
        </p:nvSpPr>
        <p:spPr bwMode="auto">
          <a:xfrm>
            <a:off x="7808913" y="5838825"/>
            <a:ext cx="196850" cy="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xxxxxxx</a:t>
            </a:r>
            <a:endParaRPr lang="en-CA"/>
          </a:p>
        </p:txBody>
      </p:sp>
      <p:sp>
        <p:nvSpPr>
          <p:cNvPr id="103656" name="Rectangle 232"/>
          <p:cNvSpPr>
            <a:spLocks noChangeArrowheads="1"/>
          </p:cNvSpPr>
          <p:nvPr/>
        </p:nvSpPr>
        <p:spPr bwMode="auto">
          <a:xfrm>
            <a:off x="7808913" y="5870575"/>
            <a:ext cx="114300" cy="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</a:t>
            </a:r>
            <a:endParaRPr lang="en-CA"/>
          </a:p>
        </p:txBody>
      </p:sp>
      <p:sp>
        <p:nvSpPr>
          <p:cNvPr id="103657" name="Rectangle 233"/>
          <p:cNvSpPr>
            <a:spLocks noChangeArrowheads="1"/>
          </p:cNvSpPr>
          <p:nvPr/>
        </p:nvSpPr>
        <p:spPr bwMode="auto">
          <a:xfrm>
            <a:off x="7808913" y="5900738"/>
            <a:ext cx="331787" cy="6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xxxxxxxxxxxxxxx</a:t>
            </a:r>
            <a:endParaRPr lang="en-CA"/>
          </a:p>
        </p:txBody>
      </p:sp>
      <p:sp>
        <p:nvSpPr>
          <p:cNvPr id="103658" name="Freeform 234"/>
          <p:cNvSpPr>
            <a:spLocks/>
          </p:cNvSpPr>
          <p:nvPr/>
        </p:nvSpPr>
        <p:spPr bwMode="auto">
          <a:xfrm>
            <a:off x="7902575" y="5694363"/>
            <a:ext cx="352425" cy="436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2" y="0"/>
              </a:cxn>
              <a:cxn ang="0">
                <a:pos x="222" y="275"/>
              </a:cxn>
              <a:cxn ang="0">
                <a:pos x="0" y="275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22" h="275">
                <a:moveTo>
                  <a:pt x="0" y="0"/>
                </a:moveTo>
                <a:lnTo>
                  <a:pt x="222" y="0"/>
                </a:lnTo>
                <a:lnTo>
                  <a:pt x="222" y="275"/>
                </a:lnTo>
                <a:lnTo>
                  <a:pt x="0" y="27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59" name="Rectangle 235"/>
          <p:cNvSpPr>
            <a:spLocks noChangeArrowheads="1"/>
          </p:cNvSpPr>
          <p:nvPr/>
        </p:nvSpPr>
        <p:spPr bwMode="auto">
          <a:xfrm>
            <a:off x="7907338" y="5699125"/>
            <a:ext cx="342900" cy="427038"/>
          </a:xfrm>
          <a:prstGeom prst="rect">
            <a:avLst/>
          </a:prstGeom>
          <a:solidFill>
            <a:srgbClr val="FFFFFF"/>
          </a:solidFill>
          <a:ln w="11113">
            <a:solidFill>
              <a:srgbClr val="1F1A17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60" name="Rectangle 236"/>
          <p:cNvSpPr>
            <a:spLocks noChangeArrowheads="1"/>
          </p:cNvSpPr>
          <p:nvPr/>
        </p:nvSpPr>
        <p:spPr bwMode="auto">
          <a:xfrm>
            <a:off x="7912100" y="5715000"/>
            <a:ext cx="404813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Requirements</a:t>
            </a:r>
            <a:endParaRPr lang="en-CA"/>
          </a:p>
        </p:txBody>
      </p:sp>
      <p:sp>
        <p:nvSpPr>
          <p:cNvPr id="103661" name="Rectangle 237"/>
          <p:cNvSpPr>
            <a:spLocks noChangeArrowheads="1"/>
          </p:cNvSpPr>
          <p:nvPr/>
        </p:nvSpPr>
        <p:spPr bwMode="auto">
          <a:xfrm>
            <a:off x="7912100" y="5767388"/>
            <a:ext cx="363538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Specification</a:t>
            </a:r>
            <a:endParaRPr lang="en-CA"/>
          </a:p>
        </p:txBody>
      </p:sp>
      <p:sp>
        <p:nvSpPr>
          <p:cNvPr id="103662" name="Rectangle 238"/>
          <p:cNvSpPr>
            <a:spLocks noChangeArrowheads="1"/>
          </p:cNvSpPr>
          <p:nvPr/>
        </p:nvSpPr>
        <p:spPr bwMode="auto">
          <a:xfrm>
            <a:off x="7912100" y="5808663"/>
            <a:ext cx="134938" cy="6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</a:t>
            </a:r>
            <a:endParaRPr lang="en-CA"/>
          </a:p>
        </p:txBody>
      </p:sp>
      <p:sp>
        <p:nvSpPr>
          <p:cNvPr id="103663" name="Rectangle 239"/>
          <p:cNvSpPr>
            <a:spLocks noChangeArrowheads="1"/>
          </p:cNvSpPr>
          <p:nvPr/>
        </p:nvSpPr>
        <p:spPr bwMode="auto">
          <a:xfrm>
            <a:off x="7912100" y="5838825"/>
            <a:ext cx="196850" cy="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xxxxxxx</a:t>
            </a:r>
            <a:endParaRPr lang="en-CA"/>
          </a:p>
        </p:txBody>
      </p:sp>
      <p:sp>
        <p:nvSpPr>
          <p:cNvPr id="103664" name="Rectangle 240"/>
          <p:cNvSpPr>
            <a:spLocks noChangeArrowheads="1"/>
          </p:cNvSpPr>
          <p:nvPr/>
        </p:nvSpPr>
        <p:spPr bwMode="auto">
          <a:xfrm>
            <a:off x="7912100" y="5870575"/>
            <a:ext cx="114300" cy="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</a:t>
            </a:r>
            <a:endParaRPr lang="en-CA"/>
          </a:p>
        </p:txBody>
      </p:sp>
      <p:sp>
        <p:nvSpPr>
          <p:cNvPr id="103665" name="Rectangle 241"/>
          <p:cNvSpPr>
            <a:spLocks noChangeArrowheads="1"/>
          </p:cNvSpPr>
          <p:nvPr/>
        </p:nvSpPr>
        <p:spPr bwMode="auto">
          <a:xfrm>
            <a:off x="7912100" y="5900738"/>
            <a:ext cx="280988" cy="6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xxxxxxxxxxx</a:t>
            </a:r>
            <a:endParaRPr lang="en-CA"/>
          </a:p>
        </p:txBody>
      </p:sp>
      <p:sp>
        <p:nvSpPr>
          <p:cNvPr id="103666" name="Rectangle 242"/>
          <p:cNvSpPr>
            <a:spLocks noChangeArrowheads="1"/>
          </p:cNvSpPr>
          <p:nvPr/>
        </p:nvSpPr>
        <p:spPr bwMode="auto">
          <a:xfrm>
            <a:off x="7912100" y="5932488"/>
            <a:ext cx="155575" cy="6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xxxxx</a:t>
            </a:r>
            <a:endParaRPr lang="en-CA"/>
          </a:p>
        </p:txBody>
      </p:sp>
      <p:sp>
        <p:nvSpPr>
          <p:cNvPr id="103667" name="Rectangle 243"/>
          <p:cNvSpPr>
            <a:spLocks noChangeArrowheads="1"/>
          </p:cNvSpPr>
          <p:nvPr/>
        </p:nvSpPr>
        <p:spPr bwMode="auto">
          <a:xfrm>
            <a:off x="7912100" y="5964238"/>
            <a:ext cx="322263" cy="6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xxxxxxxxxxxxx</a:t>
            </a:r>
            <a:endParaRPr lang="en-CA"/>
          </a:p>
        </p:txBody>
      </p:sp>
      <p:sp>
        <p:nvSpPr>
          <p:cNvPr id="103668" name="Rectangle 244"/>
          <p:cNvSpPr>
            <a:spLocks noChangeArrowheads="1"/>
          </p:cNvSpPr>
          <p:nvPr/>
        </p:nvSpPr>
        <p:spPr bwMode="auto">
          <a:xfrm>
            <a:off x="7912100" y="5994400"/>
            <a:ext cx="196850" cy="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xxxxxxx</a:t>
            </a:r>
            <a:endParaRPr lang="en-CA"/>
          </a:p>
        </p:txBody>
      </p:sp>
      <p:sp>
        <p:nvSpPr>
          <p:cNvPr id="103669" name="Rectangle 245"/>
          <p:cNvSpPr>
            <a:spLocks noChangeArrowheads="1"/>
          </p:cNvSpPr>
          <p:nvPr/>
        </p:nvSpPr>
        <p:spPr bwMode="auto">
          <a:xfrm>
            <a:off x="7912100" y="6026150"/>
            <a:ext cx="114300" cy="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</a:t>
            </a:r>
            <a:endParaRPr lang="en-CA"/>
          </a:p>
        </p:txBody>
      </p:sp>
      <p:sp>
        <p:nvSpPr>
          <p:cNvPr id="103670" name="Rectangle 246"/>
          <p:cNvSpPr>
            <a:spLocks noChangeArrowheads="1"/>
          </p:cNvSpPr>
          <p:nvPr/>
        </p:nvSpPr>
        <p:spPr bwMode="auto">
          <a:xfrm>
            <a:off x="7912100" y="6057900"/>
            <a:ext cx="331788" cy="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xxxxxxxxxxxxxxx</a:t>
            </a:r>
            <a:endParaRPr lang="en-CA"/>
          </a:p>
        </p:txBody>
      </p:sp>
      <p:sp>
        <p:nvSpPr>
          <p:cNvPr id="103671" name="Freeform 247"/>
          <p:cNvSpPr>
            <a:spLocks/>
          </p:cNvSpPr>
          <p:nvPr/>
        </p:nvSpPr>
        <p:spPr bwMode="auto">
          <a:xfrm>
            <a:off x="8058150" y="5527675"/>
            <a:ext cx="352425" cy="436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2" y="0"/>
              </a:cxn>
              <a:cxn ang="0">
                <a:pos x="222" y="275"/>
              </a:cxn>
              <a:cxn ang="0">
                <a:pos x="0" y="275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22" h="275">
                <a:moveTo>
                  <a:pt x="0" y="0"/>
                </a:moveTo>
                <a:lnTo>
                  <a:pt x="222" y="0"/>
                </a:lnTo>
                <a:lnTo>
                  <a:pt x="222" y="275"/>
                </a:lnTo>
                <a:lnTo>
                  <a:pt x="0" y="27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72" name="Rectangle 248"/>
          <p:cNvSpPr>
            <a:spLocks noChangeArrowheads="1"/>
          </p:cNvSpPr>
          <p:nvPr/>
        </p:nvSpPr>
        <p:spPr bwMode="auto">
          <a:xfrm>
            <a:off x="8062913" y="5532438"/>
            <a:ext cx="342900" cy="427037"/>
          </a:xfrm>
          <a:prstGeom prst="rect">
            <a:avLst/>
          </a:prstGeom>
          <a:solidFill>
            <a:srgbClr val="FFFFFF"/>
          </a:solidFill>
          <a:ln w="11113">
            <a:solidFill>
              <a:srgbClr val="1F1A17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73" name="Rectangle 249"/>
          <p:cNvSpPr>
            <a:spLocks noChangeArrowheads="1"/>
          </p:cNvSpPr>
          <p:nvPr/>
        </p:nvSpPr>
        <p:spPr bwMode="auto">
          <a:xfrm>
            <a:off x="8069263" y="5548313"/>
            <a:ext cx="404812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Requirements</a:t>
            </a:r>
            <a:endParaRPr lang="en-CA"/>
          </a:p>
        </p:txBody>
      </p:sp>
      <p:sp>
        <p:nvSpPr>
          <p:cNvPr id="103674" name="Rectangle 250"/>
          <p:cNvSpPr>
            <a:spLocks noChangeArrowheads="1"/>
          </p:cNvSpPr>
          <p:nvPr/>
        </p:nvSpPr>
        <p:spPr bwMode="auto">
          <a:xfrm>
            <a:off x="8069263" y="5600700"/>
            <a:ext cx="280987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Definition</a:t>
            </a:r>
            <a:endParaRPr lang="en-CA"/>
          </a:p>
        </p:txBody>
      </p:sp>
      <p:sp>
        <p:nvSpPr>
          <p:cNvPr id="103675" name="Rectangle 251"/>
          <p:cNvSpPr>
            <a:spLocks noChangeArrowheads="1"/>
          </p:cNvSpPr>
          <p:nvPr/>
        </p:nvSpPr>
        <p:spPr bwMode="auto">
          <a:xfrm>
            <a:off x="8069263" y="5641975"/>
            <a:ext cx="134937" cy="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</a:t>
            </a:r>
            <a:endParaRPr lang="en-CA"/>
          </a:p>
        </p:txBody>
      </p:sp>
      <p:sp>
        <p:nvSpPr>
          <p:cNvPr id="103676" name="Rectangle 252"/>
          <p:cNvSpPr>
            <a:spLocks noChangeArrowheads="1"/>
          </p:cNvSpPr>
          <p:nvPr/>
        </p:nvSpPr>
        <p:spPr bwMode="auto">
          <a:xfrm>
            <a:off x="8069263" y="5672138"/>
            <a:ext cx="196850" cy="6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xxxxxxx</a:t>
            </a:r>
            <a:endParaRPr lang="en-CA"/>
          </a:p>
        </p:txBody>
      </p:sp>
      <p:sp>
        <p:nvSpPr>
          <p:cNvPr id="103677" name="Rectangle 253"/>
          <p:cNvSpPr>
            <a:spLocks noChangeArrowheads="1"/>
          </p:cNvSpPr>
          <p:nvPr/>
        </p:nvSpPr>
        <p:spPr bwMode="auto">
          <a:xfrm>
            <a:off x="8069263" y="5703888"/>
            <a:ext cx="114300" cy="6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</a:t>
            </a:r>
            <a:endParaRPr lang="en-CA"/>
          </a:p>
        </p:txBody>
      </p:sp>
      <p:sp>
        <p:nvSpPr>
          <p:cNvPr id="103678" name="Rectangle 254"/>
          <p:cNvSpPr>
            <a:spLocks noChangeArrowheads="1"/>
          </p:cNvSpPr>
          <p:nvPr/>
        </p:nvSpPr>
        <p:spPr bwMode="auto">
          <a:xfrm>
            <a:off x="8069263" y="5735638"/>
            <a:ext cx="280987" cy="6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xxxxxxxxxxx</a:t>
            </a:r>
            <a:endParaRPr lang="en-CA"/>
          </a:p>
        </p:txBody>
      </p:sp>
      <p:sp>
        <p:nvSpPr>
          <p:cNvPr id="103679" name="Rectangle 255"/>
          <p:cNvSpPr>
            <a:spLocks noChangeArrowheads="1"/>
          </p:cNvSpPr>
          <p:nvPr/>
        </p:nvSpPr>
        <p:spPr bwMode="auto">
          <a:xfrm>
            <a:off x="8069263" y="5765800"/>
            <a:ext cx="155575" cy="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xxxxx</a:t>
            </a:r>
            <a:endParaRPr lang="en-CA"/>
          </a:p>
        </p:txBody>
      </p:sp>
      <p:sp>
        <p:nvSpPr>
          <p:cNvPr id="103680" name="Rectangle 256"/>
          <p:cNvSpPr>
            <a:spLocks noChangeArrowheads="1"/>
          </p:cNvSpPr>
          <p:nvPr/>
        </p:nvSpPr>
        <p:spPr bwMode="auto">
          <a:xfrm>
            <a:off x="8069263" y="5797550"/>
            <a:ext cx="322262" cy="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xxxxxxxxxxxxx</a:t>
            </a:r>
            <a:endParaRPr lang="en-CA"/>
          </a:p>
        </p:txBody>
      </p:sp>
      <p:sp>
        <p:nvSpPr>
          <p:cNvPr id="103681" name="Rectangle 257"/>
          <p:cNvSpPr>
            <a:spLocks noChangeArrowheads="1"/>
          </p:cNvSpPr>
          <p:nvPr/>
        </p:nvSpPr>
        <p:spPr bwMode="auto">
          <a:xfrm>
            <a:off x="8069263" y="5829300"/>
            <a:ext cx="196850" cy="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xxxxxxx</a:t>
            </a:r>
            <a:endParaRPr lang="en-CA"/>
          </a:p>
        </p:txBody>
      </p:sp>
      <p:sp>
        <p:nvSpPr>
          <p:cNvPr id="103682" name="Rectangle 258"/>
          <p:cNvSpPr>
            <a:spLocks noChangeArrowheads="1"/>
          </p:cNvSpPr>
          <p:nvPr/>
        </p:nvSpPr>
        <p:spPr bwMode="auto">
          <a:xfrm>
            <a:off x="8069263" y="5859463"/>
            <a:ext cx="114300" cy="6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</a:t>
            </a:r>
            <a:endParaRPr lang="en-CA"/>
          </a:p>
        </p:txBody>
      </p:sp>
      <p:sp>
        <p:nvSpPr>
          <p:cNvPr id="103683" name="Rectangle 259"/>
          <p:cNvSpPr>
            <a:spLocks noChangeArrowheads="1"/>
          </p:cNvSpPr>
          <p:nvPr/>
        </p:nvSpPr>
        <p:spPr bwMode="auto">
          <a:xfrm>
            <a:off x="8069263" y="5891213"/>
            <a:ext cx="331787" cy="6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xxxxxxxxxxxxxxx</a:t>
            </a:r>
            <a:endParaRPr lang="en-CA"/>
          </a:p>
        </p:txBody>
      </p:sp>
      <p:sp>
        <p:nvSpPr>
          <p:cNvPr id="103684" name="Freeform 260"/>
          <p:cNvSpPr>
            <a:spLocks/>
          </p:cNvSpPr>
          <p:nvPr/>
        </p:nvSpPr>
        <p:spPr bwMode="auto">
          <a:xfrm>
            <a:off x="8172450" y="5673725"/>
            <a:ext cx="352425" cy="436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2" y="0"/>
              </a:cxn>
              <a:cxn ang="0">
                <a:pos x="222" y="275"/>
              </a:cxn>
              <a:cxn ang="0">
                <a:pos x="0" y="275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22" h="275">
                <a:moveTo>
                  <a:pt x="0" y="0"/>
                </a:moveTo>
                <a:lnTo>
                  <a:pt x="222" y="0"/>
                </a:lnTo>
                <a:lnTo>
                  <a:pt x="222" y="275"/>
                </a:lnTo>
                <a:lnTo>
                  <a:pt x="0" y="27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85" name="Rectangle 261"/>
          <p:cNvSpPr>
            <a:spLocks noChangeArrowheads="1"/>
          </p:cNvSpPr>
          <p:nvPr/>
        </p:nvSpPr>
        <p:spPr bwMode="auto">
          <a:xfrm>
            <a:off x="8177213" y="5678488"/>
            <a:ext cx="342900" cy="427037"/>
          </a:xfrm>
          <a:prstGeom prst="rect">
            <a:avLst/>
          </a:prstGeom>
          <a:solidFill>
            <a:srgbClr val="FFFFFF"/>
          </a:solidFill>
          <a:ln w="11113">
            <a:solidFill>
              <a:srgbClr val="1F1A17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86" name="Rectangle 262"/>
          <p:cNvSpPr>
            <a:spLocks noChangeArrowheads="1"/>
          </p:cNvSpPr>
          <p:nvPr/>
        </p:nvSpPr>
        <p:spPr bwMode="auto">
          <a:xfrm>
            <a:off x="8172450" y="5694363"/>
            <a:ext cx="404813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Requirements</a:t>
            </a:r>
            <a:endParaRPr lang="en-CA"/>
          </a:p>
        </p:txBody>
      </p:sp>
      <p:sp>
        <p:nvSpPr>
          <p:cNvPr id="103687" name="Rectangle 263"/>
          <p:cNvSpPr>
            <a:spLocks noChangeArrowheads="1"/>
          </p:cNvSpPr>
          <p:nvPr/>
        </p:nvSpPr>
        <p:spPr bwMode="auto">
          <a:xfrm>
            <a:off x="8172450" y="5746750"/>
            <a:ext cx="363538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Specification</a:t>
            </a:r>
            <a:endParaRPr lang="en-CA"/>
          </a:p>
        </p:txBody>
      </p:sp>
      <p:sp>
        <p:nvSpPr>
          <p:cNvPr id="103688" name="Rectangle 264"/>
          <p:cNvSpPr>
            <a:spLocks noChangeArrowheads="1"/>
          </p:cNvSpPr>
          <p:nvPr/>
        </p:nvSpPr>
        <p:spPr bwMode="auto">
          <a:xfrm>
            <a:off x="8172450" y="5786438"/>
            <a:ext cx="134938" cy="6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</a:t>
            </a:r>
            <a:endParaRPr lang="en-CA"/>
          </a:p>
        </p:txBody>
      </p:sp>
      <p:sp>
        <p:nvSpPr>
          <p:cNvPr id="103689" name="Rectangle 265"/>
          <p:cNvSpPr>
            <a:spLocks noChangeArrowheads="1"/>
          </p:cNvSpPr>
          <p:nvPr/>
        </p:nvSpPr>
        <p:spPr bwMode="auto">
          <a:xfrm>
            <a:off x="8172450" y="5818188"/>
            <a:ext cx="196850" cy="6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xxxxxxx</a:t>
            </a:r>
            <a:endParaRPr lang="en-CA"/>
          </a:p>
        </p:txBody>
      </p:sp>
      <p:sp>
        <p:nvSpPr>
          <p:cNvPr id="103690" name="Rectangle 266"/>
          <p:cNvSpPr>
            <a:spLocks noChangeArrowheads="1"/>
          </p:cNvSpPr>
          <p:nvPr/>
        </p:nvSpPr>
        <p:spPr bwMode="auto">
          <a:xfrm>
            <a:off x="8172450" y="5849938"/>
            <a:ext cx="114300" cy="6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</a:t>
            </a:r>
            <a:endParaRPr lang="en-CA"/>
          </a:p>
        </p:txBody>
      </p:sp>
      <p:sp>
        <p:nvSpPr>
          <p:cNvPr id="103691" name="Rectangle 267"/>
          <p:cNvSpPr>
            <a:spLocks noChangeArrowheads="1"/>
          </p:cNvSpPr>
          <p:nvPr/>
        </p:nvSpPr>
        <p:spPr bwMode="auto">
          <a:xfrm>
            <a:off x="8172450" y="5880100"/>
            <a:ext cx="280988" cy="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xxxxxxxxxxx</a:t>
            </a:r>
            <a:endParaRPr lang="en-CA"/>
          </a:p>
        </p:txBody>
      </p:sp>
      <p:sp>
        <p:nvSpPr>
          <p:cNvPr id="103692" name="Rectangle 268"/>
          <p:cNvSpPr>
            <a:spLocks noChangeArrowheads="1"/>
          </p:cNvSpPr>
          <p:nvPr/>
        </p:nvSpPr>
        <p:spPr bwMode="auto">
          <a:xfrm>
            <a:off x="8172450" y="5911850"/>
            <a:ext cx="155575" cy="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xxxxx</a:t>
            </a:r>
            <a:endParaRPr lang="en-CA"/>
          </a:p>
        </p:txBody>
      </p:sp>
      <p:sp>
        <p:nvSpPr>
          <p:cNvPr id="103693" name="Rectangle 269"/>
          <p:cNvSpPr>
            <a:spLocks noChangeArrowheads="1"/>
          </p:cNvSpPr>
          <p:nvPr/>
        </p:nvSpPr>
        <p:spPr bwMode="auto">
          <a:xfrm>
            <a:off x="8172450" y="5943600"/>
            <a:ext cx="322263" cy="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xxxxxxxxxxxxx</a:t>
            </a:r>
            <a:endParaRPr lang="en-CA"/>
          </a:p>
        </p:txBody>
      </p:sp>
      <p:sp>
        <p:nvSpPr>
          <p:cNvPr id="103694" name="Rectangle 270"/>
          <p:cNvSpPr>
            <a:spLocks noChangeArrowheads="1"/>
          </p:cNvSpPr>
          <p:nvPr/>
        </p:nvSpPr>
        <p:spPr bwMode="auto">
          <a:xfrm>
            <a:off x="8172450" y="5973763"/>
            <a:ext cx="196850" cy="6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xxxxxxx</a:t>
            </a:r>
            <a:endParaRPr lang="en-CA"/>
          </a:p>
        </p:txBody>
      </p:sp>
      <p:sp>
        <p:nvSpPr>
          <p:cNvPr id="103695" name="Rectangle 271"/>
          <p:cNvSpPr>
            <a:spLocks noChangeArrowheads="1"/>
          </p:cNvSpPr>
          <p:nvPr/>
        </p:nvSpPr>
        <p:spPr bwMode="auto">
          <a:xfrm>
            <a:off x="8172450" y="6005513"/>
            <a:ext cx="114300" cy="6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</a:t>
            </a:r>
            <a:endParaRPr lang="en-CA"/>
          </a:p>
        </p:txBody>
      </p:sp>
      <p:sp>
        <p:nvSpPr>
          <p:cNvPr id="103696" name="Rectangle 272"/>
          <p:cNvSpPr>
            <a:spLocks noChangeArrowheads="1"/>
          </p:cNvSpPr>
          <p:nvPr/>
        </p:nvSpPr>
        <p:spPr bwMode="auto">
          <a:xfrm>
            <a:off x="8172450" y="6037263"/>
            <a:ext cx="28575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300">
                <a:solidFill>
                  <a:srgbClr val="000000"/>
                </a:solidFill>
                <a:latin typeface="Arial" pitchFamily="1" charset="0"/>
              </a:rPr>
              <a:t>xxxxxxxxxxxxxxx</a:t>
            </a:r>
            <a:endParaRPr lang="en-CA"/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1219200" y="1295400"/>
            <a:ext cx="7620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lvl="1">
              <a:lnSpc>
                <a:spcPct val="90000"/>
              </a:lnSpc>
            </a:pPr>
            <a:r>
              <a:rPr lang="en-US" altLang="en-US"/>
              <a:t>Two extremes:</a:t>
            </a:r>
          </a:p>
          <a:p>
            <a:pPr lvl="2">
              <a:lnSpc>
                <a:spcPct val="90000"/>
              </a:lnSpc>
            </a:pPr>
            <a:r>
              <a:rPr lang="en-GB">
                <a:ea typeface="Times" pitchFamily="1" charset="0"/>
                <a:cs typeface="Times" pitchFamily="1" charset="0"/>
              </a:rPr>
              <a:t>An informal outline of the requirements using a few paragraphs or simple diagrams</a:t>
            </a:r>
            <a:endParaRPr lang="en-US"/>
          </a:p>
          <a:p>
            <a:pPr lvl="3">
              <a:lnSpc>
                <a:spcPct val="90000"/>
              </a:lnSpc>
            </a:pPr>
            <a:r>
              <a:rPr lang="en-US"/>
              <a:t>requirements </a:t>
            </a:r>
            <a:r>
              <a:rPr lang="en-US" i="1"/>
              <a:t>definition</a:t>
            </a:r>
            <a:endParaRPr lang="en-US"/>
          </a:p>
          <a:p>
            <a:pPr lvl="2">
              <a:lnSpc>
                <a:spcPct val="90000"/>
              </a:lnSpc>
            </a:pPr>
            <a:r>
              <a:rPr lang="en-GB">
                <a:ea typeface="Times" pitchFamily="1" charset="0"/>
                <a:cs typeface="Times" pitchFamily="1" charset="0"/>
              </a:rPr>
              <a:t>A long list of specifications that contain thousands of pages of intricate detail</a:t>
            </a:r>
            <a:endParaRPr lang="en-US"/>
          </a:p>
          <a:p>
            <a:pPr lvl="3">
              <a:lnSpc>
                <a:spcPct val="90000"/>
              </a:lnSpc>
            </a:pPr>
            <a:r>
              <a:rPr lang="en-US"/>
              <a:t>requirements </a:t>
            </a:r>
            <a:r>
              <a:rPr lang="en-US" i="1"/>
              <a:t>specification</a:t>
            </a: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4: Developing requirements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CFA3-95AE-FB4A-A5CB-7862CC50EFA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Level of detail required in a requirements document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GB">
                <a:ea typeface="Times" pitchFamily="1" charset="0"/>
                <a:cs typeface="Times" pitchFamily="1" charset="0"/>
              </a:rPr>
              <a:t>How much detail should be provided depends on:</a:t>
            </a:r>
          </a:p>
          <a:p>
            <a:pPr lvl="2">
              <a:lnSpc>
                <a:spcPct val="90000"/>
              </a:lnSpc>
            </a:pPr>
            <a:r>
              <a:rPr lang="en-GB">
                <a:ea typeface="Times" pitchFamily="1" charset="0"/>
                <a:cs typeface="Times" pitchFamily="1" charset="0"/>
              </a:rPr>
              <a:t>The size of the system</a:t>
            </a:r>
            <a:r>
              <a:rPr lang="en-US"/>
              <a:t> </a:t>
            </a:r>
          </a:p>
          <a:p>
            <a:pPr lvl="2">
              <a:lnSpc>
                <a:spcPct val="90000"/>
              </a:lnSpc>
            </a:pPr>
            <a:r>
              <a:rPr lang="en-GB">
                <a:ea typeface="Times" pitchFamily="1" charset="0"/>
                <a:cs typeface="Times" pitchFamily="1" charset="0"/>
              </a:rPr>
              <a:t>The need to interface to other systems</a:t>
            </a:r>
            <a:r>
              <a:rPr lang="en-US"/>
              <a:t> </a:t>
            </a:r>
          </a:p>
          <a:p>
            <a:pPr lvl="2">
              <a:lnSpc>
                <a:spcPct val="90000"/>
              </a:lnSpc>
            </a:pPr>
            <a:r>
              <a:rPr lang="en-GB">
                <a:ea typeface="Times" pitchFamily="1" charset="0"/>
                <a:cs typeface="Times" pitchFamily="1" charset="0"/>
              </a:rPr>
              <a:t>The readership</a:t>
            </a:r>
            <a:r>
              <a:rPr lang="en-US"/>
              <a:t> </a:t>
            </a:r>
          </a:p>
          <a:p>
            <a:pPr lvl="2">
              <a:lnSpc>
                <a:spcPct val="90000"/>
              </a:lnSpc>
            </a:pPr>
            <a:r>
              <a:rPr lang="en-GB">
                <a:ea typeface="Times" pitchFamily="1" charset="0"/>
                <a:cs typeface="Times" pitchFamily="1" charset="0"/>
              </a:rPr>
              <a:t>The stage in requirements gathering</a:t>
            </a:r>
          </a:p>
          <a:p>
            <a:pPr lvl="2">
              <a:lnSpc>
                <a:spcPct val="90000"/>
              </a:lnSpc>
            </a:pPr>
            <a:r>
              <a:rPr lang="en-GB">
                <a:ea typeface="Times" pitchFamily="1" charset="0"/>
                <a:cs typeface="Times" pitchFamily="1" charset="0"/>
              </a:rPr>
              <a:t>The level of experience with the domain and the technology</a:t>
            </a:r>
            <a:r>
              <a:rPr lang="en-US">
                <a:ea typeface="Times" pitchFamily="1" charset="0"/>
                <a:cs typeface="Times" pitchFamily="1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GB">
                <a:ea typeface="Times" pitchFamily="1" charset="0"/>
                <a:cs typeface="Times" pitchFamily="1" charset="0"/>
              </a:rPr>
              <a:t>The cost that would be incurred if the requirements were faulty</a:t>
            </a:r>
            <a:r>
              <a:rPr lang="en-US" sz="2000"/>
              <a:t>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4: Developing requirements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29BF9-6A0C-7C4C-9EE1-79C5A6A6622A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Times" pitchFamily="1" charset="0"/>
                <a:cs typeface="Times" pitchFamily="1" charset="0"/>
              </a:rPr>
              <a:t>4.8 Reviewing Requirements</a:t>
            </a:r>
            <a:r>
              <a:rPr lang="en-US"/>
              <a:t> 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GB" sz="2000" b="1">
                <a:ea typeface="Times" pitchFamily="1" charset="0"/>
                <a:cs typeface="Times" pitchFamily="1" charset="0"/>
              </a:rPr>
              <a:t>Each individual requirement should</a:t>
            </a:r>
            <a:r>
              <a:rPr lang="en-US" sz="2000" b="1">
                <a:ea typeface="Times" pitchFamily="1" charset="0"/>
                <a:cs typeface="Times" pitchFamily="1" charset="0"/>
              </a:rPr>
              <a:t> </a:t>
            </a:r>
            <a:endParaRPr lang="en-GB" sz="2000" b="1">
              <a:ea typeface="Times" pitchFamily="1" charset="0"/>
              <a:cs typeface="Times" pitchFamily="1" charset="0"/>
            </a:endParaRPr>
          </a:p>
          <a:p>
            <a:pPr lvl="2"/>
            <a:r>
              <a:rPr lang="en-GB" sz="2000">
                <a:ea typeface="Times" pitchFamily="1" charset="0"/>
                <a:cs typeface="Times" pitchFamily="1" charset="0"/>
              </a:rPr>
              <a:t>Have </a:t>
            </a:r>
            <a:r>
              <a:rPr lang="en-GB" sz="2000" b="1">
                <a:ea typeface="Times" pitchFamily="1" charset="0"/>
                <a:cs typeface="Times" pitchFamily="1" charset="0"/>
              </a:rPr>
              <a:t>benefits</a:t>
            </a:r>
            <a:r>
              <a:rPr lang="en-GB" sz="2000">
                <a:ea typeface="Times" pitchFamily="1" charset="0"/>
                <a:cs typeface="Times" pitchFamily="1" charset="0"/>
              </a:rPr>
              <a:t> </a:t>
            </a:r>
            <a:r>
              <a:rPr lang="en-GB" sz="2000" b="1">
                <a:ea typeface="Times" pitchFamily="1" charset="0"/>
                <a:cs typeface="Times" pitchFamily="1" charset="0"/>
              </a:rPr>
              <a:t>that outweigh the costs</a:t>
            </a:r>
            <a:r>
              <a:rPr lang="en-GB" sz="2000">
                <a:ea typeface="Times" pitchFamily="1" charset="0"/>
                <a:cs typeface="Times" pitchFamily="1" charset="0"/>
              </a:rPr>
              <a:t> of development</a:t>
            </a:r>
            <a:r>
              <a:rPr lang="en-US" sz="2000"/>
              <a:t> </a:t>
            </a:r>
          </a:p>
          <a:p>
            <a:pPr lvl="2"/>
            <a:r>
              <a:rPr lang="en-GB" sz="2000">
                <a:ea typeface="Times" pitchFamily="1" charset="0"/>
                <a:cs typeface="Times" pitchFamily="1" charset="0"/>
              </a:rPr>
              <a:t>Be </a:t>
            </a:r>
            <a:r>
              <a:rPr lang="en-GB" sz="2000" b="1">
                <a:ea typeface="Times" pitchFamily="1" charset="0"/>
                <a:cs typeface="Times" pitchFamily="1" charset="0"/>
              </a:rPr>
              <a:t>important</a:t>
            </a:r>
            <a:r>
              <a:rPr lang="en-GB" sz="2000">
                <a:ea typeface="Times" pitchFamily="1" charset="0"/>
                <a:cs typeface="Times" pitchFamily="1" charset="0"/>
              </a:rPr>
              <a:t> for the solution of the current problem</a:t>
            </a:r>
            <a:r>
              <a:rPr lang="en-US" sz="2000"/>
              <a:t> </a:t>
            </a:r>
          </a:p>
          <a:p>
            <a:pPr lvl="2"/>
            <a:r>
              <a:rPr lang="en-GB" sz="2000">
                <a:ea typeface="Times" pitchFamily="1" charset="0"/>
                <a:cs typeface="Times" pitchFamily="1" charset="0"/>
              </a:rPr>
              <a:t>Be expressed using a </a:t>
            </a:r>
            <a:r>
              <a:rPr lang="en-GB" sz="2000" b="1">
                <a:ea typeface="Times" pitchFamily="1" charset="0"/>
                <a:cs typeface="Times" pitchFamily="1" charset="0"/>
              </a:rPr>
              <a:t>clear and consistent notation</a:t>
            </a:r>
            <a:r>
              <a:rPr lang="en-US" sz="2000" b="1"/>
              <a:t> </a:t>
            </a:r>
            <a:endParaRPr lang="en-US" sz="2000"/>
          </a:p>
          <a:p>
            <a:pPr lvl="2"/>
            <a:r>
              <a:rPr lang="en-GB" sz="2000">
                <a:ea typeface="Times" pitchFamily="1" charset="0"/>
                <a:cs typeface="Times" pitchFamily="1" charset="0"/>
              </a:rPr>
              <a:t>Be </a:t>
            </a:r>
            <a:r>
              <a:rPr lang="en-GB" sz="2000" b="1">
                <a:ea typeface="Times" pitchFamily="1" charset="0"/>
                <a:cs typeface="Times" pitchFamily="1" charset="0"/>
              </a:rPr>
              <a:t>unambiguous</a:t>
            </a:r>
            <a:r>
              <a:rPr lang="en-US" sz="2000"/>
              <a:t> </a:t>
            </a:r>
          </a:p>
          <a:p>
            <a:pPr lvl="2"/>
            <a:r>
              <a:rPr lang="en-GB" sz="2000">
                <a:ea typeface="Times" pitchFamily="1" charset="0"/>
                <a:cs typeface="Times" pitchFamily="1" charset="0"/>
              </a:rPr>
              <a:t>Be </a:t>
            </a:r>
            <a:r>
              <a:rPr lang="en-GB" sz="2000" b="1">
                <a:ea typeface="Times" pitchFamily="1" charset="0"/>
                <a:cs typeface="Times" pitchFamily="1" charset="0"/>
              </a:rPr>
              <a:t>logically consistent</a:t>
            </a:r>
            <a:r>
              <a:rPr lang="en-US" sz="2000"/>
              <a:t> </a:t>
            </a:r>
          </a:p>
          <a:p>
            <a:pPr lvl="2"/>
            <a:r>
              <a:rPr lang="en-GB" sz="2000">
                <a:ea typeface="Times" pitchFamily="1" charset="0"/>
                <a:cs typeface="Times" pitchFamily="1" charset="0"/>
              </a:rPr>
              <a:t>Lead to a system of </a:t>
            </a:r>
            <a:r>
              <a:rPr lang="en-GB" sz="2000" b="1">
                <a:ea typeface="Times" pitchFamily="1" charset="0"/>
                <a:cs typeface="Times" pitchFamily="1" charset="0"/>
              </a:rPr>
              <a:t>sufficient quality</a:t>
            </a:r>
            <a:r>
              <a:rPr lang="en-US" sz="2000"/>
              <a:t> </a:t>
            </a:r>
          </a:p>
          <a:p>
            <a:pPr lvl="2"/>
            <a:r>
              <a:rPr lang="en-GB" sz="2000">
                <a:ea typeface="Times" pitchFamily="1" charset="0"/>
                <a:cs typeface="Times" pitchFamily="1" charset="0"/>
              </a:rPr>
              <a:t>Be </a:t>
            </a:r>
            <a:r>
              <a:rPr lang="en-GB" sz="2000" b="1">
                <a:ea typeface="Times" pitchFamily="1" charset="0"/>
                <a:cs typeface="Times" pitchFamily="1" charset="0"/>
              </a:rPr>
              <a:t>realistic</a:t>
            </a:r>
            <a:r>
              <a:rPr lang="en-GB" sz="2000">
                <a:ea typeface="Times" pitchFamily="1" charset="0"/>
                <a:cs typeface="Times" pitchFamily="1" charset="0"/>
              </a:rPr>
              <a:t> with available resources</a:t>
            </a:r>
            <a:r>
              <a:rPr lang="en-US" sz="2000"/>
              <a:t> </a:t>
            </a:r>
          </a:p>
          <a:p>
            <a:pPr lvl="2"/>
            <a:r>
              <a:rPr lang="en-GB" sz="2000">
                <a:ea typeface="Times" pitchFamily="1" charset="0"/>
                <a:cs typeface="Times" pitchFamily="1" charset="0"/>
              </a:rPr>
              <a:t>Be </a:t>
            </a:r>
            <a:r>
              <a:rPr lang="en-GB" sz="2000" b="1">
                <a:ea typeface="Times" pitchFamily="1" charset="0"/>
                <a:cs typeface="Times" pitchFamily="1" charset="0"/>
              </a:rPr>
              <a:t>verifiable</a:t>
            </a:r>
            <a:r>
              <a:rPr lang="en-US" sz="2000"/>
              <a:t> </a:t>
            </a:r>
          </a:p>
          <a:p>
            <a:pPr lvl="2"/>
            <a:r>
              <a:rPr lang="en-GB" sz="2000">
                <a:ea typeface="Times" pitchFamily="1" charset="0"/>
                <a:cs typeface="Times" pitchFamily="1" charset="0"/>
              </a:rPr>
              <a:t>Be uniquely </a:t>
            </a:r>
            <a:r>
              <a:rPr lang="en-GB" sz="2000" b="1">
                <a:ea typeface="Times" pitchFamily="1" charset="0"/>
                <a:cs typeface="Times" pitchFamily="1" charset="0"/>
              </a:rPr>
              <a:t>identifiable</a:t>
            </a:r>
            <a:r>
              <a:rPr lang="en-US" sz="2000"/>
              <a:t> </a:t>
            </a:r>
          </a:p>
          <a:p>
            <a:pPr lvl="2"/>
            <a:r>
              <a:rPr lang="en-GB" sz="2000" b="1">
                <a:ea typeface="Times" pitchFamily="1" charset="0"/>
                <a:cs typeface="Times" pitchFamily="1" charset="0"/>
              </a:rPr>
              <a:t>Does not over-constrain the design</a:t>
            </a:r>
            <a:r>
              <a:rPr lang="en-GB" sz="2000">
                <a:ea typeface="Times" pitchFamily="1" charset="0"/>
                <a:cs typeface="Times" pitchFamily="1" charset="0"/>
              </a:rPr>
              <a:t> of the system</a:t>
            </a:r>
            <a:r>
              <a:rPr lang="en-US" sz="200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4: Developing requirements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0D2F-12DC-454D-8F2E-FC65BB2192D8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Times" pitchFamily="1" charset="0"/>
                <a:cs typeface="Times" pitchFamily="1" charset="0"/>
              </a:rPr>
              <a:t>Requirements documents...</a:t>
            </a:r>
            <a:r>
              <a:rPr lang="en-GB" b="1">
                <a:ea typeface="Times" pitchFamily="1" charset="0"/>
                <a:cs typeface="Times" pitchFamily="1" charset="0"/>
              </a:rPr>
              <a:t> 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GB">
                <a:ea typeface="Times" pitchFamily="1" charset="0"/>
                <a:cs typeface="Times" pitchFamily="1" charset="0"/>
              </a:rPr>
              <a:t>The document should be:</a:t>
            </a:r>
          </a:p>
          <a:p>
            <a:pPr lvl="2"/>
            <a:r>
              <a:rPr lang="en-GB">
                <a:ea typeface="Times" pitchFamily="1" charset="0"/>
                <a:cs typeface="Times" pitchFamily="1" charset="0"/>
              </a:rPr>
              <a:t>sufficiently complete</a:t>
            </a:r>
            <a:r>
              <a:rPr lang="en-US">
                <a:ea typeface="Times" pitchFamily="1" charset="0"/>
                <a:cs typeface="Times" pitchFamily="1" charset="0"/>
              </a:rPr>
              <a:t> </a:t>
            </a:r>
          </a:p>
          <a:p>
            <a:pPr lvl="2"/>
            <a:r>
              <a:rPr lang="en-GB">
                <a:ea typeface="Times" pitchFamily="1" charset="0"/>
                <a:cs typeface="Times" pitchFamily="1" charset="0"/>
              </a:rPr>
              <a:t>well organized</a:t>
            </a:r>
            <a:r>
              <a:rPr lang="en-US">
                <a:ea typeface="Times" pitchFamily="1" charset="0"/>
                <a:cs typeface="Times" pitchFamily="1" charset="0"/>
              </a:rPr>
              <a:t> </a:t>
            </a:r>
          </a:p>
          <a:p>
            <a:pPr lvl="2"/>
            <a:r>
              <a:rPr lang="en-GB">
                <a:ea typeface="Times" pitchFamily="1" charset="0"/>
                <a:cs typeface="Times" pitchFamily="1" charset="0"/>
              </a:rPr>
              <a:t>clear</a:t>
            </a:r>
            <a:r>
              <a:rPr lang="en-US">
                <a:ea typeface="Times" pitchFamily="1" charset="0"/>
                <a:cs typeface="Times" pitchFamily="1" charset="0"/>
              </a:rPr>
              <a:t> </a:t>
            </a:r>
          </a:p>
          <a:p>
            <a:pPr lvl="2"/>
            <a:r>
              <a:rPr lang="en-GB">
                <a:ea typeface="Times" pitchFamily="1" charset="0"/>
                <a:cs typeface="Times" pitchFamily="1" charset="0"/>
              </a:rPr>
              <a:t>agreed to by all the stakeholders</a:t>
            </a:r>
          </a:p>
          <a:p>
            <a:pPr lvl="2"/>
            <a:endParaRPr lang="en-GB">
              <a:ea typeface="Times" pitchFamily="1" charset="0"/>
              <a:cs typeface="Times" pitchFamily="1" charset="0"/>
            </a:endParaRPr>
          </a:p>
          <a:p>
            <a:pPr lvl="1"/>
            <a:r>
              <a:rPr lang="en-GB">
                <a:ea typeface="Times" pitchFamily="1" charset="0"/>
                <a:cs typeface="Times" pitchFamily="1" charset="0"/>
              </a:rPr>
              <a:t>Traceability: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3338513" y="2957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7524" name="Picture 4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/>
              <a:stretch>
                <a:fillRect/>
              </a:stretch>
            </p:blipFill>
          </mc:Choice>
          <mc:Fallback>
            <p:blipFill>
              <a:blip r:embed="rId3"/>
              <a:srcRect/>
              <a:stretch>
                <a:fillRect/>
              </a:stretch>
            </p:blipFill>
          </mc:Fallback>
        </mc:AlternateContent>
        <p:spPr bwMode="auto">
          <a:xfrm>
            <a:off x="1905000" y="4343400"/>
            <a:ext cx="4724400" cy="1806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4: Developing requirements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DCE-2404-0747-B033-64571458454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ea typeface="Times" pitchFamily="1" charset="0"/>
                <a:cs typeface="Times" pitchFamily="1" charset="0"/>
              </a:rPr>
              <a:t>Typical </a:t>
            </a:r>
            <a:r>
              <a:rPr lang="en-GB" dirty="0" smtClean="0">
                <a:ea typeface="Times" pitchFamily="1" charset="0"/>
                <a:cs typeface="Times" pitchFamily="1" charset="0"/>
              </a:rPr>
              <a:t>Requirements </a:t>
            </a:r>
            <a:r>
              <a:rPr lang="en-GB" dirty="0">
                <a:ea typeface="Times" pitchFamily="1" charset="0"/>
                <a:cs typeface="Times" pitchFamily="1" charset="0"/>
              </a:rPr>
              <a:t>document...</a:t>
            </a:r>
            <a:endParaRPr lang="en-GB" b="1" dirty="0">
              <a:ea typeface="Times" pitchFamily="1" charset="0"/>
              <a:cs typeface="Times" pitchFamily="1" charset="0"/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GB" b="1">
                <a:ea typeface="Times" pitchFamily="1" charset="0"/>
                <a:cs typeface="Times" pitchFamily="1" charset="0"/>
              </a:rPr>
              <a:t>A.	Problem</a:t>
            </a:r>
            <a:r>
              <a:rPr lang="en-US">
                <a:ea typeface="Times" pitchFamily="1" charset="0"/>
                <a:cs typeface="Times" pitchFamily="1" charset="0"/>
              </a:rPr>
              <a:t> </a:t>
            </a:r>
          </a:p>
          <a:p>
            <a:pPr lvl="1">
              <a:buFontTx/>
              <a:buNone/>
            </a:pPr>
            <a:r>
              <a:rPr lang="en-GB" b="1">
                <a:ea typeface="Times" pitchFamily="1" charset="0"/>
                <a:cs typeface="Times" pitchFamily="1" charset="0"/>
              </a:rPr>
              <a:t>B.	Background information</a:t>
            </a:r>
            <a:r>
              <a:rPr lang="en-US">
                <a:ea typeface="Times" pitchFamily="1" charset="0"/>
                <a:cs typeface="Times" pitchFamily="1" charset="0"/>
              </a:rPr>
              <a:t> </a:t>
            </a:r>
          </a:p>
          <a:p>
            <a:pPr lvl="1">
              <a:buFontTx/>
              <a:buNone/>
            </a:pPr>
            <a:r>
              <a:rPr lang="en-GB" b="1">
                <a:ea typeface="Times" pitchFamily="1" charset="0"/>
                <a:cs typeface="Times" pitchFamily="1" charset="0"/>
              </a:rPr>
              <a:t>C.	Environment and system models</a:t>
            </a:r>
            <a:r>
              <a:rPr lang="en-US">
                <a:ea typeface="Times" pitchFamily="1" charset="0"/>
                <a:cs typeface="Times" pitchFamily="1" charset="0"/>
              </a:rPr>
              <a:t> </a:t>
            </a:r>
          </a:p>
          <a:p>
            <a:pPr lvl="1">
              <a:buFontTx/>
              <a:buNone/>
            </a:pPr>
            <a:r>
              <a:rPr lang="en-GB" b="1">
                <a:ea typeface="Times" pitchFamily="1" charset="0"/>
                <a:cs typeface="Times" pitchFamily="1" charset="0"/>
              </a:rPr>
              <a:t>D.	Functional Requirements</a:t>
            </a:r>
            <a:r>
              <a:rPr lang="en-US">
                <a:ea typeface="Times" pitchFamily="1" charset="0"/>
                <a:cs typeface="Times" pitchFamily="1" charset="0"/>
              </a:rPr>
              <a:t> </a:t>
            </a:r>
          </a:p>
          <a:p>
            <a:pPr lvl="1">
              <a:buFontTx/>
              <a:buNone/>
            </a:pPr>
            <a:r>
              <a:rPr lang="en-GB" b="1">
                <a:ea typeface="Times" pitchFamily="1" charset="0"/>
                <a:cs typeface="Times" pitchFamily="1" charset="0"/>
              </a:rPr>
              <a:t>E.	Non-functional requirements</a:t>
            </a:r>
            <a:r>
              <a:rPr lang="en-US">
                <a:ea typeface="Times" pitchFamily="1" charset="0"/>
                <a:cs typeface="Times" pitchFamily="1" charset="0"/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4: Developing requirements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D4CC-E672-6B42-B0F5-C0FFB51A849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116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Times" pitchFamily="1" charset="0"/>
                <a:cs typeface="Times" pitchFamily="1" charset="0"/>
              </a:rPr>
              <a:t>4.9 Managing Changing Requirements</a:t>
            </a:r>
            <a:r>
              <a:rPr lang="en-US">
                <a:ea typeface="Times" pitchFamily="1" charset="0"/>
                <a:cs typeface="Times" pitchFamily="1" charset="0"/>
              </a:rPr>
              <a:t> </a:t>
            </a:r>
          </a:p>
        </p:txBody>
      </p:sp>
      <p:sp>
        <p:nvSpPr>
          <p:cNvPr id="1116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000">
                <a:ea typeface="Times" pitchFamily="1" charset="0"/>
                <a:cs typeface="Times" pitchFamily="1" charset="0"/>
              </a:rPr>
              <a:t>Requirements change because</a:t>
            </a:r>
            <a:r>
              <a:rPr lang="en-GB" sz="2000" b="0">
                <a:ea typeface="Times" pitchFamily="1" charset="0"/>
                <a:cs typeface="Times" pitchFamily="1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GB" sz="2000">
                <a:ea typeface="Times" pitchFamily="1" charset="0"/>
                <a:cs typeface="Times" pitchFamily="1" charset="0"/>
              </a:rPr>
              <a:t>Business process changes</a:t>
            </a:r>
            <a:r>
              <a:rPr lang="en-US" sz="2000">
                <a:ea typeface="Times" pitchFamily="1" charset="0"/>
                <a:cs typeface="Times" pitchFamily="1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GB" sz="2000">
                <a:ea typeface="Times" pitchFamily="1" charset="0"/>
                <a:cs typeface="Times" pitchFamily="1" charset="0"/>
              </a:rPr>
              <a:t>Technology changes</a:t>
            </a:r>
            <a:r>
              <a:rPr lang="en-US" sz="2000">
                <a:ea typeface="Times" pitchFamily="1" charset="0"/>
                <a:cs typeface="Times" pitchFamily="1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GB" sz="2000">
                <a:ea typeface="Times" pitchFamily="1" charset="0"/>
                <a:cs typeface="Times" pitchFamily="1" charset="0"/>
              </a:rPr>
              <a:t>The problem becomes better understood</a:t>
            </a:r>
          </a:p>
          <a:p>
            <a:pPr lvl="1">
              <a:lnSpc>
                <a:spcPct val="90000"/>
              </a:lnSpc>
            </a:pPr>
            <a:endParaRPr lang="en-GB" sz="2000">
              <a:ea typeface="Times" pitchFamily="1" charset="0"/>
              <a:cs typeface="Times" pitchFamily="1" charset="0"/>
            </a:endParaRPr>
          </a:p>
          <a:p>
            <a:pPr>
              <a:lnSpc>
                <a:spcPct val="90000"/>
              </a:lnSpc>
            </a:pPr>
            <a:r>
              <a:rPr lang="en-GB" sz="2000">
                <a:ea typeface="Times" pitchFamily="1" charset="0"/>
                <a:cs typeface="Times" pitchFamily="1" charset="0"/>
              </a:rPr>
              <a:t>Requirements analysis never stops </a:t>
            </a:r>
          </a:p>
          <a:p>
            <a:pPr lvl="1">
              <a:lnSpc>
                <a:spcPct val="90000"/>
              </a:lnSpc>
            </a:pPr>
            <a:r>
              <a:rPr lang="en-GB" sz="2000">
                <a:ea typeface="Times" pitchFamily="1" charset="0"/>
                <a:cs typeface="Times" pitchFamily="1" charset="0"/>
              </a:rPr>
              <a:t>Continue to interact with the clients and users</a:t>
            </a:r>
          </a:p>
          <a:p>
            <a:pPr lvl="1">
              <a:lnSpc>
                <a:spcPct val="90000"/>
              </a:lnSpc>
            </a:pPr>
            <a:r>
              <a:rPr lang="en-GB" sz="2000">
                <a:ea typeface="Times" pitchFamily="1" charset="0"/>
                <a:cs typeface="Times" pitchFamily="1" charset="0"/>
              </a:rPr>
              <a:t>The benefits of changes must outweigh the costs. </a:t>
            </a:r>
          </a:p>
          <a:p>
            <a:pPr lvl="2">
              <a:lnSpc>
                <a:spcPct val="90000"/>
              </a:lnSpc>
            </a:pPr>
            <a:r>
              <a:rPr lang="en-GB" sz="2000">
                <a:ea typeface="Times" pitchFamily="1" charset="0"/>
                <a:cs typeface="Times" pitchFamily="1" charset="0"/>
              </a:rPr>
              <a:t>Certain small changes (e.g. look and feel of the UI) are usually quick and easy to make at relatively little cost. </a:t>
            </a:r>
          </a:p>
          <a:p>
            <a:pPr lvl="2">
              <a:lnSpc>
                <a:spcPct val="90000"/>
              </a:lnSpc>
            </a:pPr>
            <a:r>
              <a:rPr lang="en-GB" sz="2000">
                <a:ea typeface="Times" pitchFamily="1" charset="0"/>
                <a:cs typeface="Times" pitchFamily="1" charset="0"/>
              </a:rPr>
              <a:t>Larger-scale changes have to be carefully assessed</a:t>
            </a:r>
          </a:p>
          <a:p>
            <a:pPr lvl="3">
              <a:lnSpc>
                <a:spcPct val="90000"/>
              </a:lnSpc>
            </a:pPr>
            <a:r>
              <a:rPr lang="en-GB" sz="1800">
                <a:ea typeface="Times" pitchFamily="1" charset="0"/>
                <a:cs typeface="Times" pitchFamily="1" charset="0"/>
              </a:rPr>
              <a:t>Forcing unexpected changes into a partially built system will probably result in a poor design and late delivery</a:t>
            </a:r>
            <a:r>
              <a:rPr lang="en-US" sz="1800">
                <a:ea typeface="Times" pitchFamily="1" charset="0"/>
                <a:cs typeface="Times" pitchFamily="1" charset="0"/>
              </a:rPr>
              <a:t>  </a:t>
            </a:r>
          </a:p>
          <a:p>
            <a:pPr lvl="1">
              <a:lnSpc>
                <a:spcPct val="90000"/>
              </a:lnSpc>
            </a:pPr>
            <a:r>
              <a:rPr lang="en-GB" sz="2000">
                <a:ea typeface="Times" pitchFamily="1" charset="0"/>
                <a:cs typeface="Times" pitchFamily="1" charset="0"/>
              </a:rPr>
              <a:t>Some changes are enhancements in disguise</a:t>
            </a:r>
            <a:r>
              <a:rPr lang="en-US" sz="2000">
                <a:ea typeface="Times" pitchFamily="1" charset="0"/>
                <a:cs typeface="Times" pitchFamily="1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GB" sz="2000">
                <a:ea typeface="Times" pitchFamily="1" charset="0"/>
                <a:cs typeface="Times" pitchFamily="1" charset="0"/>
              </a:rPr>
              <a:t>Avoid making the system </a:t>
            </a:r>
            <a:r>
              <a:rPr lang="en-GB" sz="2000" i="1">
                <a:ea typeface="Times" pitchFamily="1" charset="0"/>
                <a:cs typeface="Times" pitchFamily="1" charset="0"/>
              </a:rPr>
              <a:t>bigger</a:t>
            </a:r>
            <a:r>
              <a:rPr lang="en-GB" sz="2000">
                <a:ea typeface="Times" pitchFamily="1" charset="0"/>
                <a:cs typeface="Times" pitchFamily="1" charset="0"/>
              </a:rPr>
              <a:t>, only make it </a:t>
            </a:r>
            <a:r>
              <a:rPr lang="en-GB" sz="2000" i="1">
                <a:ea typeface="Times" pitchFamily="1" charset="0"/>
                <a:cs typeface="Times" pitchFamily="1" charset="0"/>
              </a:rPr>
              <a:t>better</a:t>
            </a:r>
            <a:r>
              <a:rPr lang="en-US" sz="2000">
                <a:ea typeface="Times" pitchFamily="1" charset="0"/>
                <a:cs typeface="Times" pitchFamily="1" charset="0"/>
              </a:rPr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4: Developing requirements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2A48-10AD-2C4E-95D3-5A432BBAD900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Times" pitchFamily="1" charset="0"/>
                <a:cs typeface="Times" pitchFamily="1" charset="0"/>
              </a:rPr>
              <a:t>4.13 Difficulties and Risks in Domain and Requirements Analysis</a:t>
            </a:r>
            <a:r>
              <a:rPr lang="en-US">
                <a:ea typeface="Times" pitchFamily="1" charset="0"/>
                <a:cs typeface="Times" pitchFamily="1" charset="0"/>
              </a:rPr>
              <a:t>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GB" sz="2000">
                <a:ea typeface="Times" pitchFamily="1" charset="0"/>
                <a:cs typeface="Times" pitchFamily="1" charset="0"/>
              </a:rPr>
              <a:t>Lack of understanding of the domain or the real problem</a:t>
            </a:r>
            <a:r>
              <a:rPr lang="en-US" sz="2000">
                <a:ea typeface="Times" pitchFamily="1" charset="0"/>
                <a:cs typeface="Times" pitchFamily="1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GB" sz="2000" i="1">
                <a:ea typeface="Times" pitchFamily="1" charset="0"/>
                <a:cs typeface="Times" pitchFamily="1" charset="0"/>
              </a:rPr>
              <a:t>Do domain analysis and prototyping </a:t>
            </a:r>
            <a:endParaRPr lang="en-US" sz="2000">
              <a:ea typeface="Times" pitchFamily="1" charset="0"/>
              <a:cs typeface="Times" pitchFamily="1" charset="0"/>
            </a:endParaRPr>
          </a:p>
          <a:p>
            <a:pPr lvl="1">
              <a:lnSpc>
                <a:spcPct val="90000"/>
              </a:lnSpc>
            </a:pPr>
            <a:r>
              <a:rPr lang="en-GB" sz="2000">
                <a:ea typeface="Times" pitchFamily="1" charset="0"/>
                <a:cs typeface="Times" pitchFamily="1" charset="0"/>
              </a:rPr>
              <a:t>Requirements change rapidly</a:t>
            </a:r>
          </a:p>
          <a:p>
            <a:pPr lvl="2">
              <a:lnSpc>
                <a:spcPct val="90000"/>
              </a:lnSpc>
            </a:pPr>
            <a:r>
              <a:rPr lang="en-GB" sz="2000" i="1">
                <a:ea typeface="Times" pitchFamily="1" charset="0"/>
                <a:cs typeface="Times" pitchFamily="1" charset="0"/>
              </a:rPr>
              <a:t>Perform incremental development, build flexibility into the design, do regular reviews</a:t>
            </a:r>
            <a:r>
              <a:rPr lang="en-US" sz="2000">
                <a:ea typeface="Times" pitchFamily="1" charset="0"/>
                <a:cs typeface="Times" pitchFamily="1" charset="0"/>
              </a:rPr>
              <a:t>  </a:t>
            </a:r>
          </a:p>
          <a:p>
            <a:pPr lvl="1">
              <a:lnSpc>
                <a:spcPct val="90000"/>
              </a:lnSpc>
            </a:pPr>
            <a:r>
              <a:rPr lang="en-GB" sz="2000">
                <a:ea typeface="Times" pitchFamily="1" charset="0"/>
                <a:cs typeface="Times" pitchFamily="1" charset="0"/>
              </a:rPr>
              <a:t>Attempting to do too much</a:t>
            </a:r>
            <a:r>
              <a:rPr lang="en-US" sz="2000">
                <a:ea typeface="Times" pitchFamily="1" charset="0"/>
                <a:cs typeface="Times" pitchFamily="1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GB" sz="2000" i="1">
                <a:ea typeface="Times" pitchFamily="1" charset="0"/>
                <a:cs typeface="Times" pitchFamily="1" charset="0"/>
              </a:rPr>
              <a:t>Document the problem boundaries at an early stage, carefully estimate the time </a:t>
            </a:r>
            <a:endParaRPr lang="en-US" sz="2000">
              <a:ea typeface="Times" pitchFamily="1" charset="0"/>
              <a:cs typeface="Times" pitchFamily="1" charset="0"/>
            </a:endParaRPr>
          </a:p>
          <a:p>
            <a:pPr lvl="1">
              <a:lnSpc>
                <a:spcPct val="90000"/>
              </a:lnSpc>
            </a:pPr>
            <a:r>
              <a:rPr lang="en-GB" sz="2000">
                <a:ea typeface="Times" pitchFamily="1" charset="0"/>
                <a:cs typeface="Times" pitchFamily="1" charset="0"/>
              </a:rPr>
              <a:t>It may be hard to reconcile conflicting sets of requirements</a:t>
            </a:r>
            <a:r>
              <a:rPr lang="en-US" sz="2000">
                <a:ea typeface="Times" pitchFamily="1" charset="0"/>
                <a:cs typeface="Times" pitchFamily="1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GB" sz="2000" i="1">
                <a:ea typeface="Times" pitchFamily="1" charset="0"/>
                <a:cs typeface="Times" pitchFamily="1" charset="0"/>
              </a:rPr>
              <a:t>Brainstorming, JAD sessions, competing prototypes </a:t>
            </a:r>
            <a:endParaRPr lang="en-US" sz="2000">
              <a:ea typeface="Times" pitchFamily="1" charset="0"/>
              <a:cs typeface="Times" pitchFamily="1" charset="0"/>
            </a:endParaRPr>
          </a:p>
          <a:p>
            <a:pPr lvl="1">
              <a:lnSpc>
                <a:spcPct val="90000"/>
              </a:lnSpc>
            </a:pPr>
            <a:r>
              <a:rPr lang="en-GB" sz="2000">
                <a:ea typeface="Times" pitchFamily="1" charset="0"/>
                <a:cs typeface="Times" pitchFamily="1" charset="0"/>
              </a:rPr>
              <a:t>It is hard to state requirements precisely</a:t>
            </a:r>
            <a:r>
              <a:rPr lang="en-US" sz="2000">
                <a:ea typeface="Times" pitchFamily="1" charset="0"/>
                <a:cs typeface="Times" pitchFamily="1" charset="0"/>
              </a:rPr>
              <a:t> </a:t>
            </a:r>
            <a:r>
              <a:rPr lang="en-GB" sz="2000">
                <a:ea typeface="Times" pitchFamily="1" charset="0"/>
                <a:cs typeface="Times" pitchFamily="1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GB" sz="2000" i="1">
                <a:ea typeface="Times" pitchFamily="1" charset="0"/>
                <a:cs typeface="Times" pitchFamily="1" charset="0"/>
              </a:rPr>
              <a:t>Break requirements down into simple sentences and review them carefully, look for potential ambiguity, make early prototypes</a:t>
            </a:r>
            <a:r>
              <a:rPr lang="en-US" sz="2000">
                <a:ea typeface="Times" pitchFamily="1" charset="0"/>
                <a:cs typeface="Times" pitchFamily="1" charset="0"/>
              </a:rPr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276600"/>
            <a:ext cx="6400800" cy="1752600"/>
          </a:xfrm>
          <a:noFill/>
          <a:ln/>
        </p:spPr>
        <p:txBody>
          <a:bodyPr/>
          <a:lstStyle/>
          <a:p>
            <a:r>
              <a:rPr lang="en-US" altLang="en-US" dirty="0" smtClean="0"/>
              <a:t>Extra material from Chapter </a:t>
            </a:r>
            <a:r>
              <a:rPr lang="en-US" altLang="en-US" dirty="0"/>
              <a:t>4: </a:t>
            </a:r>
          </a:p>
          <a:p>
            <a:r>
              <a:rPr lang="en-GB" dirty="0">
                <a:latin typeface="Arial Narrow" pitchFamily="1" charset="0"/>
              </a:rPr>
              <a:t>Developing Requirements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4: Developing requirements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4845-5A4C-4148-B5E7-BA9BC5612180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Times" pitchFamily="1" charset="0"/>
                <a:cs typeface="Times" pitchFamily="1" charset="0"/>
              </a:rPr>
              <a:t>4.6 Some Techniques for Gathering and Analysing Requirements</a:t>
            </a:r>
            <a:r>
              <a:rPr lang="en-US">
                <a:ea typeface="Times" pitchFamily="1" charset="0"/>
                <a:cs typeface="Times" pitchFamily="1" charset="0"/>
              </a:rPr>
              <a:t> </a:t>
            </a: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>
                <a:ea typeface="Times" pitchFamily="1" charset="0"/>
                <a:cs typeface="Times" pitchFamily="1" charset="0"/>
              </a:rPr>
              <a:t>Observation</a:t>
            </a:r>
            <a:r>
              <a:rPr lang="en-US" sz="2000">
                <a:ea typeface="Times" pitchFamily="1" charset="0"/>
                <a:cs typeface="Times" pitchFamily="1" charset="0"/>
              </a:rPr>
              <a:t> </a:t>
            </a:r>
          </a:p>
          <a:p>
            <a:pPr lvl="1"/>
            <a:r>
              <a:rPr lang="en-GB" sz="2000">
                <a:ea typeface="Times" pitchFamily="1" charset="0"/>
                <a:cs typeface="Times" pitchFamily="1" charset="0"/>
              </a:rPr>
              <a:t>Read documents and discuss requirements with users</a:t>
            </a:r>
          </a:p>
          <a:p>
            <a:pPr lvl="1"/>
            <a:r>
              <a:rPr lang="en-GB" sz="2000">
                <a:ea typeface="Times" pitchFamily="1" charset="0"/>
                <a:cs typeface="Times" pitchFamily="1" charset="0"/>
              </a:rPr>
              <a:t>Shadowing important potential users as they do their work</a:t>
            </a:r>
            <a:r>
              <a:rPr lang="en-US" sz="2000">
                <a:ea typeface="Times" pitchFamily="1" charset="0"/>
                <a:cs typeface="Times" pitchFamily="1" charset="0"/>
              </a:rPr>
              <a:t> </a:t>
            </a:r>
          </a:p>
          <a:p>
            <a:pPr lvl="2"/>
            <a:r>
              <a:rPr lang="en-GB" sz="2000">
                <a:ea typeface="Times" pitchFamily="1" charset="0"/>
                <a:cs typeface="Times" pitchFamily="1" charset="0"/>
              </a:rPr>
              <a:t>ask the user to explain everything he or she is doing</a:t>
            </a:r>
            <a:r>
              <a:rPr lang="en-US" sz="2000">
                <a:ea typeface="Times" pitchFamily="1" charset="0"/>
                <a:cs typeface="Times" pitchFamily="1" charset="0"/>
              </a:rPr>
              <a:t>  </a:t>
            </a:r>
          </a:p>
          <a:p>
            <a:pPr lvl="1"/>
            <a:r>
              <a:rPr lang="en-GB" sz="2000">
                <a:ea typeface="Times" pitchFamily="1" charset="0"/>
                <a:cs typeface="Times" pitchFamily="1" charset="0"/>
              </a:rPr>
              <a:t>Session videotap</a:t>
            </a:r>
            <a:r>
              <a:rPr lang="en-US" sz="2000">
                <a:ea typeface="Times" pitchFamily="1" charset="0"/>
                <a:cs typeface="Times" pitchFamily="1" charset="0"/>
              </a:rPr>
              <a:t>ing </a:t>
            </a:r>
          </a:p>
          <a:p>
            <a:r>
              <a:rPr lang="en-GB" sz="2000">
                <a:ea typeface="Times" pitchFamily="1" charset="0"/>
                <a:cs typeface="Times" pitchFamily="1" charset="0"/>
              </a:rPr>
              <a:t>Interviewing</a:t>
            </a:r>
            <a:r>
              <a:rPr lang="en-US" sz="2000">
                <a:ea typeface="Times" pitchFamily="1" charset="0"/>
                <a:cs typeface="Times" pitchFamily="1" charset="0"/>
              </a:rPr>
              <a:t> </a:t>
            </a:r>
          </a:p>
          <a:p>
            <a:pPr lvl="1"/>
            <a:r>
              <a:rPr lang="en-GB" sz="2000">
                <a:ea typeface="Times" pitchFamily="1" charset="0"/>
                <a:cs typeface="Times" pitchFamily="1" charset="0"/>
              </a:rPr>
              <a:t>Conduct</a:t>
            </a:r>
            <a:r>
              <a:rPr lang="en-US" sz="2000">
                <a:ea typeface="Times" pitchFamily="1" charset="0"/>
                <a:cs typeface="Times" pitchFamily="1" charset="0"/>
              </a:rPr>
              <a:t> a</a:t>
            </a:r>
            <a:r>
              <a:rPr lang="en-GB" sz="2000">
                <a:ea typeface="Times" pitchFamily="1" charset="0"/>
                <a:cs typeface="Times" pitchFamily="1" charset="0"/>
              </a:rPr>
              <a:t> series of interviews</a:t>
            </a:r>
            <a:r>
              <a:rPr lang="en-US" sz="2000">
                <a:ea typeface="Times" pitchFamily="1" charset="0"/>
                <a:cs typeface="Times" pitchFamily="1" charset="0"/>
              </a:rPr>
              <a:t> </a:t>
            </a:r>
          </a:p>
          <a:p>
            <a:pPr lvl="2"/>
            <a:r>
              <a:rPr lang="en-GB" sz="2000">
                <a:ea typeface="Times" pitchFamily="1" charset="0"/>
                <a:cs typeface="Times" pitchFamily="1" charset="0"/>
              </a:rPr>
              <a:t>Ask about specific details </a:t>
            </a:r>
          </a:p>
          <a:p>
            <a:pPr lvl="2"/>
            <a:r>
              <a:rPr lang="en-GB" sz="2000">
                <a:ea typeface="Times" pitchFamily="1" charset="0"/>
                <a:cs typeface="Times" pitchFamily="1" charset="0"/>
              </a:rPr>
              <a:t>Ask about the stakeholder’s vision for the future</a:t>
            </a:r>
            <a:r>
              <a:rPr lang="en-US" sz="2000">
                <a:ea typeface="Times" pitchFamily="1" charset="0"/>
                <a:cs typeface="Times" pitchFamily="1" charset="0"/>
              </a:rPr>
              <a:t> </a:t>
            </a:r>
          </a:p>
          <a:p>
            <a:pPr lvl="2"/>
            <a:r>
              <a:rPr lang="en-GB" sz="2000">
                <a:ea typeface="Times" pitchFamily="1" charset="0"/>
                <a:cs typeface="Times" pitchFamily="1" charset="0"/>
              </a:rPr>
              <a:t>Ask if they have alternative ideas</a:t>
            </a:r>
          </a:p>
          <a:p>
            <a:pPr lvl="2"/>
            <a:r>
              <a:rPr lang="en-GB" sz="2000">
                <a:ea typeface="Times" pitchFamily="1" charset="0"/>
                <a:cs typeface="Times" pitchFamily="1" charset="0"/>
              </a:rPr>
              <a:t>Ask for other sources of information</a:t>
            </a:r>
            <a:r>
              <a:rPr lang="en-US" sz="2000">
                <a:ea typeface="Times" pitchFamily="1" charset="0"/>
                <a:cs typeface="Times" pitchFamily="1" charset="0"/>
              </a:rPr>
              <a:t> </a:t>
            </a:r>
          </a:p>
          <a:p>
            <a:pPr lvl="2"/>
            <a:r>
              <a:rPr lang="en-GB" sz="2000">
                <a:ea typeface="Times" pitchFamily="1" charset="0"/>
                <a:cs typeface="Times" pitchFamily="1" charset="0"/>
              </a:rPr>
              <a:t>Ask them to draw diagrams</a:t>
            </a:r>
            <a:r>
              <a:rPr lang="en-US" sz="2000">
                <a:ea typeface="Times" pitchFamily="1" charset="0"/>
                <a:cs typeface="Times" pitchFamily="1" charset="0"/>
              </a:rPr>
              <a:t> </a:t>
            </a:r>
          </a:p>
          <a:p>
            <a:endParaRPr 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4: Developing requirements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FC07-2202-A542-8B03-E8A0152C59F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Times" pitchFamily="1" charset="0"/>
                <a:cs typeface="Times" pitchFamily="1" charset="0"/>
              </a:rPr>
              <a:t>4</a:t>
            </a:r>
            <a:r>
              <a:rPr lang="en-GB">
                <a:ea typeface="Times" pitchFamily="1" charset="0"/>
                <a:cs typeface="Times" pitchFamily="1" charset="0"/>
              </a:rPr>
              <a:t>.1 </a:t>
            </a:r>
            <a:r>
              <a:rPr lang="en-US">
                <a:ea typeface="Times" pitchFamily="1" charset="0"/>
                <a:cs typeface="Times" pitchFamily="1" charset="0"/>
              </a:rPr>
              <a:t>Domain Analysis</a:t>
            </a:r>
            <a:r>
              <a:rPr lang="en-US"/>
              <a:t> </a:t>
            </a:r>
            <a:endParaRPr lang="en-US">
              <a:ea typeface="Times" pitchFamily="1" charset="0"/>
              <a:cs typeface="Times" pitchFamily="1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Times" pitchFamily="1" charset="0"/>
                <a:cs typeface="Times" pitchFamily="1" charset="0"/>
              </a:rPr>
              <a:t>T</a:t>
            </a:r>
            <a:r>
              <a:rPr lang="en-GB">
                <a:ea typeface="Times" pitchFamily="1" charset="0"/>
                <a:cs typeface="Times" pitchFamily="1" charset="0"/>
              </a:rPr>
              <a:t>he process by which a software engineer learns about the domain to better understand the problem</a:t>
            </a:r>
            <a:r>
              <a:rPr lang="en-US"/>
              <a:t>:</a:t>
            </a:r>
          </a:p>
          <a:p>
            <a:pPr lvl="1"/>
            <a:r>
              <a:rPr lang="en-US">
                <a:ea typeface="Times" pitchFamily="1" charset="0"/>
                <a:cs typeface="Times" pitchFamily="1" charset="0"/>
              </a:rPr>
              <a:t>T</a:t>
            </a:r>
            <a:r>
              <a:rPr lang="en-GB">
                <a:ea typeface="Times" pitchFamily="1" charset="0"/>
                <a:cs typeface="Times" pitchFamily="1" charset="0"/>
              </a:rPr>
              <a:t>he </a:t>
            </a:r>
            <a:r>
              <a:rPr lang="en-GB" i="1">
                <a:ea typeface="Times" pitchFamily="1" charset="0"/>
                <a:cs typeface="Times" pitchFamily="1" charset="0"/>
              </a:rPr>
              <a:t>domain</a:t>
            </a:r>
            <a:r>
              <a:rPr lang="en-GB">
                <a:ea typeface="Times" pitchFamily="1" charset="0"/>
                <a:cs typeface="Times" pitchFamily="1" charset="0"/>
              </a:rPr>
              <a:t> is the general field of business or technology in which the clients will use the software</a:t>
            </a:r>
            <a:endParaRPr lang="en-US"/>
          </a:p>
          <a:p>
            <a:pPr lvl="1"/>
            <a:r>
              <a:rPr lang="en-GB">
                <a:ea typeface="Times" pitchFamily="1" charset="0"/>
                <a:cs typeface="Times" pitchFamily="1" charset="0"/>
              </a:rPr>
              <a:t>A </a:t>
            </a:r>
            <a:r>
              <a:rPr lang="en-GB" i="1">
                <a:ea typeface="Times" pitchFamily="1" charset="0"/>
                <a:cs typeface="Times" pitchFamily="1" charset="0"/>
              </a:rPr>
              <a:t>domain expert</a:t>
            </a:r>
            <a:r>
              <a:rPr lang="en-GB">
                <a:ea typeface="Times" pitchFamily="1" charset="0"/>
                <a:cs typeface="Times" pitchFamily="1" charset="0"/>
              </a:rPr>
              <a:t> is a person who has a deep  </a:t>
            </a:r>
            <a:r>
              <a:rPr lang="en-US">
                <a:ea typeface="Times" pitchFamily="1" charset="0"/>
                <a:cs typeface="Times" pitchFamily="1" charset="0"/>
              </a:rPr>
              <a:t>knowledge of the domain</a:t>
            </a:r>
          </a:p>
          <a:p>
            <a:pPr lvl="1"/>
            <a:endParaRPr lang="en-US">
              <a:ea typeface="Times" pitchFamily="1" charset="0"/>
              <a:cs typeface="Times" pitchFamily="1" charset="0"/>
            </a:endParaRPr>
          </a:p>
          <a:p>
            <a:r>
              <a:rPr lang="en-US">
                <a:ea typeface="Times" pitchFamily="1" charset="0"/>
                <a:cs typeface="Times" pitchFamily="1" charset="0"/>
              </a:rPr>
              <a:t>Benefits of performing domain analysis:</a:t>
            </a:r>
          </a:p>
          <a:p>
            <a:pPr lvl="1"/>
            <a:r>
              <a:rPr lang="en-US">
                <a:ea typeface="Times" pitchFamily="1" charset="0"/>
                <a:cs typeface="Times" pitchFamily="1" charset="0"/>
              </a:rPr>
              <a:t>Faster development</a:t>
            </a:r>
          </a:p>
          <a:p>
            <a:pPr lvl="1"/>
            <a:r>
              <a:rPr lang="en-US">
                <a:ea typeface="Times" pitchFamily="1" charset="0"/>
                <a:cs typeface="Times" pitchFamily="1" charset="0"/>
              </a:rPr>
              <a:t>Better system</a:t>
            </a:r>
          </a:p>
          <a:p>
            <a:pPr lvl="1"/>
            <a:r>
              <a:rPr lang="en-US">
                <a:ea typeface="Times" pitchFamily="1" charset="0"/>
                <a:cs typeface="Times" pitchFamily="1" charset="0"/>
              </a:rPr>
              <a:t>Anticipation of extensions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4: Developing requirements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A459-028C-F644-B391-5965420CB852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Times" pitchFamily="1" charset="0"/>
                <a:cs typeface="Times" pitchFamily="1" charset="0"/>
              </a:rPr>
              <a:t>Gathering and Analysing Requirements...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GB">
                <a:ea typeface="Times" pitchFamily="1" charset="0"/>
                <a:cs typeface="Times" pitchFamily="1" charset="0"/>
              </a:rPr>
              <a:t>Brainstorming</a:t>
            </a:r>
            <a:r>
              <a:rPr lang="en-US"/>
              <a:t> </a:t>
            </a:r>
          </a:p>
          <a:p>
            <a:pPr marL="647700" lvl="1" indent="-457200">
              <a:lnSpc>
                <a:spcPct val="90000"/>
              </a:lnSpc>
            </a:pPr>
            <a:r>
              <a:rPr lang="en-GB">
                <a:ea typeface="Times" pitchFamily="1" charset="0"/>
                <a:cs typeface="Times" pitchFamily="1" charset="0"/>
              </a:rPr>
              <a:t>Appoint an experienced moderator</a:t>
            </a:r>
            <a:r>
              <a:rPr lang="en-US"/>
              <a:t> </a:t>
            </a:r>
          </a:p>
          <a:p>
            <a:pPr marL="647700" lvl="1" indent="-457200">
              <a:lnSpc>
                <a:spcPct val="90000"/>
              </a:lnSpc>
            </a:pPr>
            <a:r>
              <a:rPr lang="en-GB">
                <a:ea typeface="Times" pitchFamily="1" charset="0"/>
                <a:cs typeface="Times" pitchFamily="1" charset="0"/>
              </a:rPr>
              <a:t>Arrange the attendees around a table </a:t>
            </a:r>
          </a:p>
          <a:p>
            <a:pPr marL="647700" lvl="1" indent="-457200">
              <a:lnSpc>
                <a:spcPct val="90000"/>
              </a:lnSpc>
            </a:pPr>
            <a:r>
              <a:rPr lang="en-GB">
                <a:ea typeface="Times" pitchFamily="1" charset="0"/>
                <a:cs typeface="Times" pitchFamily="1" charset="0"/>
              </a:rPr>
              <a:t>Decide on a ‘trigger question’</a:t>
            </a:r>
            <a:r>
              <a:rPr lang="en-US">
                <a:ea typeface="Times" pitchFamily="1" charset="0"/>
                <a:cs typeface="Times" pitchFamily="1" charset="0"/>
              </a:rPr>
              <a:t> </a:t>
            </a:r>
          </a:p>
          <a:p>
            <a:pPr marL="647700" lvl="1" indent="-457200">
              <a:lnSpc>
                <a:spcPct val="90000"/>
              </a:lnSpc>
            </a:pPr>
            <a:r>
              <a:rPr lang="en-GB">
                <a:ea typeface="Times" pitchFamily="1" charset="0"/>
                <a:cs typeface="Times" pitchFamily="1" charset="0"/>
              </a:rPr>
              <a:t>Ask each participant to write an answer and </a:t>
            </a:r>
            <a:r>
              <a:rPr lang="en-US">
                <a:ea typeface="Times" pitchFamily="1" charset="0"/>
                <a:cs typeface="Times" pitchFamily="1" charset="0"/>
              </a:rPr>
              <a:t>p</a:t>
            </a:r>
            <a:r>
              <a:rPr lang="en-GB">
                <a:ea typeface="Times" pitchFamily="1" charset="0"/>
                <a:cs typeface="Times" pitchFamily="1" charset="0"/>
              </a:rPr>
              <a:t>ass the paper to its neighbour </a:t>
            </a:r>
          </a:p>
          <a:p>
            <a:pPr marL="647700" lvl="1" indent="-457200">
              <a:lnSpc>
                <a:spcPct val="90000"/>
              </a:lnSpc>
            </a:pPr>
            <a:endParaRPr lang="en-US">
              <a:ea typeface="Times" pitchFamily="1" charset="0"/>
              <a:cs typeface="Times" pitchFamily="1" charset="0"/>
            </a:endParaRPr>
          </a:p>
          <a:p>
            <a:pPr marL="647700" lvl="1" indent="-457200">
              <a:lnSpc>
                <a:spcPct val="90000"/>
              </a:lnSpc>
            </a:pPr>
            <a:endParaRPr lang="en-US">
              <a:ea typeface="Times" pitchFamily="1" charset="0"/>
              <a:cs typeface="Times" pitchFamily="1" charset="0"/>
            </a:endParaRPr>
          </a:p>
          <a:p>
            <a:pPr marL="647700" lvl="1" indent="-457200">
              <a:lnSpc>
                <a:spcPct val="90000"/>
              </a:lnSpc>
            </a:pPr>
            <a:endParaRPr lang="en-GB">
              <a:ea typeface="Times" pitchFamily="1" charset="0"/>
              <a:cs typeface="Times" pitchFamily="1" charset="0"/>
            </a:endParaRPr>
          </a:p>
          <a:p>
            <a:pPr marL="647700" lvl="1" indent="-457200">
              <a:lnSpc>
                <a:spcPct val="90000"/>
              </a:lnSpc>
            </a:pPr>
            <a:endParaRPr lang="en-GB">
              <a:ea typeface="Times" pitchFamily="1" charset="0"/>
              <a:cs typeface="Times" pitchFamily="1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en-GB" sz="2000" b="0" i="1">
                <a:ea typeface="Times" pitchFamily="1" charset="0"/>
                <a:cs typeface="Times" pitchFamily="1" charset="0"/>
              </a:rPr>
              <a:t>Joint Application Development (JAD)</a:t>
            </a:r>
            <a:r>
              <a:rPr lang="en-GB" sz="2000" b="0">
                <a:ea typeface="Times" pitchFamily="1" charset="0"/>
                <a:cs typeface="Times" pitchFamily="1" charset="0"/>
              </a:rPr>
              <a:t> is a technique based on intensive brainstorming sessions</a:t>
            </a:r>
            <a:r>
              <a:rPr lang="en-GB">
                <a:ea typeface="Times" pitchFamily="1" charset="0"/>
                <a:cs typeface="Times" pitchFamily="1" charset="0"/>
              </a:rPr>
              <a:t> </a:t>
            </a:r>
            <a:endParaRPr lang="en-US"/>
          </a:p>
          <a:p>
            <a:pPr marL="647700" lvl="1" indent="-457200">
              <a:lnSpc>
                <a:spcPct val="90000"/>
              </a:lnSpc>
              <a:buFontTx/>
              <a:buAutoNum type="arabicPeriod"/>
            </a:pPr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867150" y="2828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/>
              <a:stretch>
                <a:fillRect/>
              </a:stretch>
            </p:blipFill>
          </mc:Choice>
          <mc:Fallback>
            <p:blipFill>
              <a:blip r:embed="rId3"/>
              <a:srcRect/>
              <a:stretch>
                <a:fillRect/>
              </a:stretch>
            </p:blipFill>
          </mc:Fallback>
        </mc:AlternateContent>
        <p:spPr bwMode="auto">
          <a:xfrm>
            <a:off x="4038600" y="3657600"/>
            <a:ext cx="1752600" cy="1492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4: Developing requirements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3376-F49D-5048-9FBF-3E5B00C1BEDC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Times" pitchFamily="1" charset="0"/>
                <a:cs typeface="Times" pitchFamily="1" charset="0"/>
              </a:rPr>
              <a:t>Gathering and Analysing Requirements...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ea typeface="Times" pitchFamily="1" charset="0"/>
                <a:cs typeface="Times" pitchFamily="1" charset="0"/>
              </a:rPr>
              <a:t>Prototyping</a:t>
            </a:r>
            <a:r>
              <a:rPr lang="en-US"/>
              <a:t> </a:t>
            </a:r>
          </a:p>
          <a:p>
            <a:pPr lvl="1"/>
            <a:r>
              <a:rPr lang="en-GB">
                <a:ea typeface="Times" pitchFamily="1" charset="0"/>
                <a:cs typeface="Times" pitchFamily="1" charset="0"/>
              </a:rPr>
              <a:t>The simplest kind: </a:t>
            </a:r>
            <a:r>
              <a:rPr lang="en-GB" i="1">
                <a:ea typeface="Times" pitchFamily="1" charset="0"/>
                <a:cs typeface="Times" pitchFamily="1" charset="0"/>
              </a:rPr>
              <a:t>paper prototype</a:t>
            </a:r>
            <a:r>
              <a:rPr lang="en-GB">
                <a:ea typeface="Times" pitchFamily="1" charset="0"/>
                <a:cs typeface="Times" pitchFamily="1" charset="0"/>
              </a:rPr>
              <a:t>. </a:t>
            </a:r>
          </a:p>
          <a:p>
            <a:pPr lvl="2"/>
            <a:r>
              <a:rPr lang="en-GB">
                <a:ea typeface="Times" pitchFamily="1" charset="0"/>
                <a:cs typeface="Times" pitchFamily="1" charset="0"/>
              </a:rPr>
              <a:t>a set of pictures of the system that are shown to users in sequence to explain what would happen</a:t>
            </a:r>
          </a:p>
          <a:p>
            <a:pPr lvl="1"/>
            <a:r>
              <a:rPr lang="en-GB">
                <a:ea typeface="Times" pitchFamily="1" charset="0"/>
                <a:cs typeface="Times" pitchFamily="1" charset="0"/>
              </a:rPr>
              <a:t>The most common: a mock-up of the system’s UI</a:t>
            </a:r>
          </a:p>
          <a:p>
            <a:pPr lvl="2"/>
            <a:r>
              <a:rPr lang="en-GB">
                <a:ea typeface="Times" pitchFamily="1" charset="0"/>
                <a:cs typeface="Times" pitchFamily="1" charset="0"/>
              </a:rPr>
              <a:t>Written in a rapid prototyping language</a:t>
            </a:r>
          </a:p>
          <a:p>
            <a:pPr lvl="2"/>
            <a:r>
              <a:rPr lang="en-GB">
                <a:ea typeface="Times" pitchFamily="1" charset="0"/>
                <a:cs typeface="Times" pitchFamily="1" charset="0"/>
              </a:rPr>
              <a:t>Does </a:t>
            </a:r>
            <a:r>
              <a:rPr lang="en-GB" i="1">
                <a:ea typeface="Times" pitchFamily="1" charset="0"/>
                <a:cs typeface="Times" pitchFamily="1" charset="0"/>
              </a:rPr>
              <a:t>not</a:t>
            </a:r>
            <a:r>
              <a:rPr lang="en-GB">
                <a:ea typeface="Times" pitchFamily="1" charset="0"/>
                <a:cs typeface="Times" pitchFamily="1" charset="0"/>
              </a:rPr>
              <a:t> normally perform any computations, access any databases or interact with any other systems</a:t>
            </a:r>
            <a:endParaRPr lang="en-US">
              <a:ea typeface="Times" pitchFamily="1" charset="0"/>
              <a:cs typeface="Times" pitchFamily="1" charset="0"/>
            </a:endParaRPr>
          </a:p>
          <a:p>
            <a:pPr lvl="2"/>
            <a:r>
              <a:rPr lang="en-GB">
                <a:ea typeface="Times" pitchFamily="1" charset="0"/>
                <a:cs typeface="Times" pitchFamily="1" charset="0"/>
              </a:rPr>
              <a:t>May prototype a particular aspect of the system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4: Developing requirements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B516-5BD9-B54B-922C-04E58CE4C5C8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Times" pitchFamily="1" charset="0"/>
                <a:cs typeface="Times" pitchFamily="1" charset="0"/>
              </a:rPr>
              <a:t>Gathering and Analysing Requirements...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ea typeface="Times" pitchFamily="1" charset="0"/>
                <a:cs typeface="Times" pitchFamily="1" charset="0"/>
              </a:rPr>
              <a:t>Informal use case analysis</a:t>
            </a:r>
            <a:r>
              <a:rPr lang="en-US" dirty="0"/>
              <a:t> </a:t>
            </a:r>
          </a:p>
          <a:p>
            <a:pPr lvl="1"/>
            <a:r>
              <a:rPr lang="en-GB" dirty="0">
                <a:ea typeface="Times" pitchFamily="1" charset="0"/>
                <a:cs typeface="Times" pitchFamily="1" charset="0"/>
              </a:rPr>
              <a:t>Determine the classes of users that will use the facilities of this system (actors)</a:t>
            </a:r>
          </a:p>
          <a:p>
            <a:pPr lvl="1"/>
            <a:r>
              <a:rPr lang="en-GB" dirty="0">
                <a:ea typeface="Times" pitchFamily="1" charset="0"/>
                <a:cs typeface="Times" pitchFamily="1" charset="0"/>
              </a:rPr>
              <a:t>Determine the tasks that each actor will need to do with the system</a:t>
            </a:r>
            <a:r>
              <a:rPr lang="en-US" dirty="0">
                <a:ea typeface="Times" pitchFamily="1" charset="0"/>
                <a:cs typeface="Times" pitchFamily="1" charset="0"/>
              </a:rPr>
              <a:t> </a:t>
            </a:r>
          </a:p>
          <a:p>
            <a:pPr lvl="1"/>
            <a:endParaRPr lang="en-US" dirty="0"/>
          </a:p>
          <a:p>
            <a:r>
              <a:rPr lang="en-US" dirty="0"/>
              <a:t>More on use cases</a:t>
            </a:r>
            <a:r>
              <a:rPr lang="en-US" dirty="0" smtClean="0"/>
              <a:t> in the next lectures!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4: Developing requirements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83BE-D93C-7041-BD26-212D31BC5B2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Typical </a:t>
            </a:r>
            <a:r>
              <a:rPr lang="en-US" altLang="en-US" dirty="0" smtClean="0"/>
              <a:t>Domain </a:t>
            </a:r>
            <a:r>
              <a:rPr lang="en-US" altLang="en-US" dirty="0"/>
              <a:t>Analysis document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GB" b="1">
                <a:ea typeface="Times" pitchFamily="1" charset="0"/>
                <a:cs typeface="Times" pitchFamily="1" charset="0"/>
              </a:rPr>
              <a:t>A.	Introduction</a:t>
            </a:r>
            <a:r>
              <a:rPr lang="en-US"/>
              <a:t> </a:t>
            </a:r>
          </a:p>
          <a:p>
            <a:pPr lvl="1">
              <a:buFontTx/>
              <a:buNone/>
            </a:pPr>
            <a:r>
              <a:rPr lang="en-GB" b="1">
                <a:ea typeface="Times" pitchFamily="1" charset="0"/>
                <a:cs typeface="Times" pitchFamily="1" charset="0"/>
              </a:rPr>
              <a:t>B.	Glossary</a:t>
            </a:r>
            <a:r>
              <a:rPr lang="en-US"/>
              <a:t> </a:t>
            </a:r>
          </a:p>
          <a:p>
            <a:pPr lvl="1">
              <a:buFontTx/>
              <a:buNone/>
            </a:pPr>
            <a:r>
              <a:rPr lang="en-GB" b="1">
                <a:ea typeface="Times" pitchFamily="1" charset="0"/>
                <a:cs typeface="Times" pitchFamily="1" charset="0"/>
              </a:rPr>
              <a:t>C.	General knowledge about the domain</a:t>
            </a:r>
            <a:r>
              <a:rPr lang="en-US"/>
              <a:t> </a:t>
            </a:r>
          </a:p>
          <a:p>
            <a:pPr lvl="1">
              <a:buFontTx/>
              <a:buNone/>
            </a:pPr>
            <a:r>
              <a:rPr lang="en-GB" b="1">
                <a:ea typeface="Times" pitchFamily="1" charset="0"/>
                <a:cs typeface="Times" pitchFamily="1" charset="0"/>
              </a:rPr>
              <a:t>D.	Customers and users</a:t>
            </a:r>
            <a:r>
              <a:rPr lang="en-US"/>
              <a:t> </a:t>
            </a:r>
          </a:p>
          <a:p>
            <a:pPr lvl="1">
              <a:buFontTx/>
              <a:buNone/>
            </a:pPr>
            <a:r>
              <a:rPr lang="en-GB" b="1">
                <a:ea typeface="Times" pitchFamily="1" charset="0"/>
                <a:cs typeface="Times" pitchFamily="1" charset="0"/>
              </a:rPr>
              <a:t>E.	The environment</a:t>
            </a:r>
            <a:r>
              <a:rPr lang="en-US"/>
              <a:t> </a:t>
            </a:r>
          </a:p>
          <a:p>
            <a:pPr lvl="1">
              <a:buFontTx/>
              <a:buNone/>
            </a:pPr>
            <a:r>
              <a:rPr lang="en-GB" b="1">
                <a:ea typeface="Times" pitchFamily="1" charset="0"/>
                <a:cs typeface="Times" pitchFamily="1" charset="0"/>
              </a:rPr>
              <a:t>F.	Tasks and procedures currently performed</a:t>
            </a:r>
            <a:r>
              <a:rPr lang="en-US"/>
              <a:t> </a:t>
            </a:r>
          </a:p>
          <a:p>
            <a:pPr lvl="1">
              <a:buFontTx/>
              <a:buNone/>
            </a:pPr>
            <a:r>
              <a:rPr lang="en-GB" b="1">
                <a:ea typeface="Times" pitchFamily="1" charset="0"/>
                <a:cs typeface="Times" pitchFamily="1" charset="0"/>
              </a:rPr>
              <a:t>G.	Competing software</a:t>
            </a:r>
            <a:r>
              <a:rPr lang="en-US"/>
              <a:t> </a:t>
            </a:r>
          </a:p>
          <a:p>
            <a:pPr lvl="1">
              <a:buFontTx/>
              <a:buNone/>
            </a:pPr>
            <a:r>
              <a:rPr lang="en-GB" b="1">
                <a:ea typeface="Times" pitchFamily="1" charset="0"/>
                <a:cs typeface="Times" pitchFamily="1" charset="0"/>
              </a:rPr>
              <a:t>H.	Similarities to other domains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4: Developing requirements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2406-6E7E-5D42-824C-71B20EAC9B6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62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Times" pitchFamily="1" charset="0"/>
                <a:cs typeface="Times" pitchFamily="1" charset="0"/>
              </a:rPr>
              <a:t>4.3 Defining the Problem and the Scope</a:t>
            </a:r>
            <a:r>
              <a:rPr lang="en-US">
                <a:ea typeface="Times" pitchFamily="1" charset="0"/>
                <a:cs typeface="Times" pitchFamily="1" charset="0"/>
              </a:rPr>
              <a:t> </a:t>
            </a:r>
            <a:endParaRPr lang="en-GB">
              <a:ea typeface="Times" pitchFamily="1" charset="0"/>
              <a:cs typeface="Times" pitchFamily="1" charset="0"/>
            </a:endParaRPr>
          </a:p>
        </p:txBody>
      </p:sp>
      <p:sp>
        <p:nvSpPr>
          <p:cNvPr id="962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ea typeface="Times" pitchFamily="1" charset="0"/>
                <a:cs typeface="Times" pitchFamily="1" charset="0"/>
              </a:rPr>
              <a:t>A problem can be expressed as: </a:t>
            </a:r>
          </a:p>
          <a:p>
            <a:pPr lvl="1"/>
            <a:r>
              <a:rPr lang="en-GB" dirty="0">
                <a:ea typeface="Times" pitchFamily="1" charset="0"/>
                <a:cs typeface="Times" pitchFamily="1" charset="0"/>
              </a:rPr>
              <a:t>A </a:t>
            </a:r>
            <a:r>
              <a:rPr lang="en-GB" i="1" dirty="0">
                <a:ea typeface="Times" pitchFamily="1" charset="0"/>
                <a:cs typeface="Times" pitchFamily="1" charset="0"/>
              </a:rPr>
              <a:t>difficulty</a:t>
            </a:r>
            <a:r>
              <a:rPr lang="en-GB" dirty="0">
                <a:ea typeface="Times" pitchFamily="1" charset="0"/>
                <a:cs typeface="Times" pitchFamily="1" charset="0"/>
              </a:rPr>
              <a:t> the users or customers are facing, </a:t>
            </a:r>
          </a:p>
          <a:p>
            <a:pPr lvl="1"/>
            <a:r>
              <a:rPr lang="en-GB" dirty="0">
                <a:ea typeface="Times" pitchFamily="1" charset="0"/>
                <a:cs typeface="Times" pitchFamily="1" charset="0"/>
              </a:rPr>
              <a:t>Or as an </a:t>
            </a:r>
            <a:r>
              <a:rPr lang="en-GB" i="1" dirty="0">
                <a:ea typeface="Times" pitchFamily="1" charset="0"/>
                <a:cs typeface="Times" pitchFamily="1" charset="0"/>
              </a:rPr>
              <a:t>opportunity</a:t>
            </a:r>
            <a:r>
              <a:rPr lang="en-GB" dirty="0" smtClean="0">
                <a:ea typeface="Times" pitchFamily="1" charset="0"/>
                <a:cs typeface="Times" pitchFamily="1" charset="0"/>
              </a:rPr>
              <a:t> </a:t>
            </a:r>
            <a:r>
              <a:rPr lang="en-GB" dirty="0" smtClean="0">
                <a:solidFill>
                  <a:srgbClr val="FF0000"/>
                </a:solidFill>
                <a:ea typeface="Times" pitchFamily="1" charset="0"/>
                <a:cs typeface="Times" pitchFamily="1" charset="0"/>
              </a:rPr>
              <a:t>(e.g., new functionality) </a:t>
            </a:r>
            <a:r>
              <a:rPr lang="en-GB" dirty="0" smtClean="0">
                <a:ea typeface="Times" pitchFamily="1" charset="0"/>
                <a:cs typeface="Times" pitchFamily="1" charset="0"/>
              </a:rPr>
              <a:t>that </a:t>
            </a:r>
            <a:r>
              <a:rPr lang="en-GB" dirty="0">
                <a:ea typeface="Times" pitchFamily="1" charset="0"/>
                <a:cs typeface="Times" pitchFamily="1" charset="0"/>
              </a:rPr>
              <a:t>will result in some benefit such as improved productivity or sales. </a:t>
            </a:r>
          </a:p>
          <a:p>
            <a:endParaRPr lang="en-GB" dirty="0">
              <a:ea typeface="Times" pitchFamily="1" charset="0"/>
              <a:cs typeface="Times" pitchFamily="1" charset="0"/>
            </a:endParaRPr>
          </a:p>
          <a:p>
            <a:r>
              <a:rPr lang="en-GB" dirty="0">
                <a:ea typeface="Times" pitchFamily="1" charset="0"/>
                <a:cs typeface="Times" pitchFamily="1" charset="0"/>
              </a:rPr>
              <a:t>The solution to the problem normally will entail developing software</a:t>
            </a:r>
          </a:p>
          <a:p>
            <a:endParaRPr lang="en-GB" dirty="0">
              <a:ea typeface="Times" pitchFamily="1" charset="0"/>
              <a:cs typeface="Times" pitchFamily="1" charset="0"/>
            </a:endParaRPr>
          </a:p>
          <a:p>
            <a:r>
              <a:rPr lang="en-GB" dirty="0">
                <a:ea typeface="Times" pitchFamily="1" charset="0"/>
                <a:cs typeface="Times" pitchFamily="1" charset="0"/>
              </a:rPr>
              <a:t>A good problem statement is short and succinct </a:t>
            </a:r>
            <a:endParaRPr lang="en-US" dirty="0">
              <a:ea typeface="Times" pitchFamily="1" charset="0"/>
              <a:cs typeface="Times" pitchFamily="1" charset="0"/>
            </a:endParaRPr>
          </a:p>
        </p:txBody>
      </p:sp>
      <p:sp>
        <p:nvSpPr>
          <p:cNvPr id="96261" name="Rectangle 1029"/>
          <p:cNvSpPr>
            <a:spLocks noChangeArrowheads="1"/>
          </p:cNvSpPr>
          <p:nvPr/>
        </p:nvSpPr>
        <p:spPr bwMode="auto">
          <a:xfrm>
            <a:off x="3214688" y="2500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6306" name="Rectangle 1074"/>
          <p:cNvSpPr>
            <a:spLocks noChangeArrowheads="1"/>
          </p:cNvSpPr>
          <p:nvPr/>
        </p:nvSpPr>
        <p:spPr bwMode="auto">
          <a:xfrm>
            <a:off x="3214688" y="2500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4: Developing requirements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C39FA-5786-4B41-B5F1-2F61434D710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878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Times" pitchFamily="1" charset="0"/>
                <a:cs typeface="Times" pitchFamily="1" charset="0"/>
              </a:rPr>
              <a:t>Defining the Scope</a:t>
            </a:r>
            <a:endParaRPr lang="en-US"/>
          </a:p>
        </p:txBody>
      </p:sp>
      <p:sp>
        <p:nvSpPr>
          <p:cNvPr id="118787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ea typeface="Times" pitchFamily="1" charset="0"/>
                <a:cs typeface="Times" pitchFamily="1" charset="0"/>
              </a:rPr>
              <a:t>Narrow the </a:t>
            </a:r>
            <a:r>
              <a:rPr lang="en-GB" i="1">
                <a:ea typeface="Times" pitchFamily="1" charset="0"/>
                <a:cs typeface="Times" pitchFamily="1" charset="0"/>
              </a:rPr>
              <a:t>scope</a:t>
            </a:r>
            <a:r>
              <a:rPr lang="en-GB">
                <a:ea typeface="Times" pitchFamily="1" charset="0"/>
                <a:cs typeface="Times" pitchFamily="1" charset="0"/>
              </a:rPr>
              <a:t> by defining a more precise problem</a:t>
            </a:r>
            <a:r>
              <a:rPr lang="en-US">
                <a:ea typeface="Times" pitchFamily="1" charset="0"/>
                <a:cs typeface="Times" pitchFamily="1" charset="0"/>
              </a:rPr>
              <a:t> </a:t>
            </a:r>
          </a:p>
          <a:p>
            <a:pPr lvl="1"/>
            <a:r>
              <a:rPr lang="en-GB">
                <a:ea typeface="Times" pitchFamily="1" charset="0"/>
                <a:cs typeface="Times" pitchFamily="1" charset="0"/>
              </a:rPr>
              <a:t>List all the things you might imagine the system doing</a:t>
            </a:r>
            <a:r>
              <a:rPr lang="en-US">
                <a:ea typeface="Times" pitchFamily="1" charset="0"/>
                <a:cs typeface="Times" pitchFamily="1" charset="0"/>
              </a:rPr>
              <a:t> </a:t>
            </a:r>
          </a:p>
          <a:p>
            <a:pPr lvl="2"/>
            <a:r>
              <a:rPr lang="en-GB">
                <a:ea typeface="Times" pitchFamily="1" charset="0"/>
                <a:cs typeface="Times" pitchFamily="1" charset="0"/>
              </a:rPr>
              <a:t>Exclude some of these things if too broad</a:t>
            </a:r>
          </a:p>
          <a:p>
            <a:pPr lvl="2"/>
            <a:r>
              <a:rPr lang="en-GB">
                <a:ea typeface="Times" pitchFamily="1" charset="0"/>
                <a:cs typeface="Times" pitchFamily="1" charset="0"/>
              </a:rPr>
              <a:t>Determine high-level goals if too narrow</a:t>
            </a:r>
          </a:p>
          <a:p>
            <a:endParaRPr lang="en-GB">
              <a:ea typeface="Times" pitchFamily="1" charset="0"/>
              <a:cs typeface="Times" pitchFamily="1" charset="0"/>
            </a:endParaRPr>
          </a:p>
          <a:p>
            <a:r>
              <a:rPr lang="en-GB">
                <a:ea typeface="Times" pitchFamily="1" charset="0"/>
                <a:cs typeface="Times" pitchFamily="1" charset="0"/>
              </a:rPr>
              <a:t>Example: A university registration system</a:t>
            </a:r>
          </a:p>
          <a:p>
            <a:pPr lvl="2"/>
            <a:endParaRPr lang="en-US">
              <a:ea typeface="Times" pitchFamily="1" charset="0"/>
              <a:cs typeface="Times" pitchFamily="1" charset="0"/>
            </a:endParaRPr>
          </a:p>
        </p:txBody>
      </p:sp>
      <p:graphicFrame>
        <p:nvGraphicFramePr>
          <p:cNvPr id="118789" name="Object 2053"/>
          <p:cNvGraphicFramePr>
            <a:graphicFrameLocks noChangeAspect="1"/>
          </p:cNvGraphicFramePr>
          <p:nvPr/>
        </p:nvGraphicFramePr>
        <p:xfrm>
          <a:off x="1447800" y="4038600"/>
          <a:ext cx="7162800" cy="2074863"/>
        </p:xfrm>
        <a:graphic>
          <a:graphicData uri="http://schemas.openxmlformats.org/presentationml/2006/ole">
            <p:oleObj spid="_x0000_s118789" name="Document" r:id="rId3" imgW="3681984" imgH="106680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4: Developing requirements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4F6B-F403-234B-B78E-1EB1558BD64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Times" pitchFamily="1" charset="0"/>
                <a:cs typeface="Times" pitchFamily="1" charset="0"/>
              </a:rPr>
              <a:t>4.4 What is a Requirement</a:t>
            </a:r>
            <a:r>
              <a:rPr lang="en-US">
                <a:ea typeface="Times" pitchFamily="1" charset="0"/>
                <a:cs typeface="Times" pitchFamily="1" charset="0"/>
              </a:rPr>
              <a:t> 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en-US">
                <a:ea typeface="Times" pitchFamily="1" charset="0"/>
                <a:cs typeface="Times" pitchFamily="1" charset="0"/>
              </a:rPr>
              <a:t>Requirement: A</a:t>
            </a:r>
            <a:r>
              <a:rPr lang="en-GB">
                <a:ea typeface="Times" pitchFamily="1" charset="0"/>
                <a:cs typeface="Times" pitchFamily="1" charset="0"/>
              </a:rPr>
              <a:t> statement about the proposed system that all stakeholders agree must be made true in order for the customer’s problem to be adequately solved. </a:t>
            </a:r>
          </a:p>
          <a:p>
            <a:pPr lvl="1" algn="just"/>
            <a:r>
              <a:rPr lang="en-GB">
                <a:ea typeface="Times" pitchFamily="1" charset="0"/>
                <a:cs typeface="Times" pitchFamily="1" charset="0"/>
              </a:rPr>
              <a:t>Short and concise piece of information</a:t>
            </a:r>
            <a:r>
              <a:rPr lang="en-US">
                <a:ea typeface="Times" pitchFamily="1" charset="0"/>
                <a:cs typeface="Times" pitchFamily="1" charset="0"/>
              </a:rPr>
              <a:t> </a:t>
            </a:r>
          </a:p>
          <a:p>
            <a:pPr lvl="1" algn="just"/>
            <a:r>
              <a:rPr lang="en-GB">
                <a:ea typeface="Times" pitchFamily="1" charset="0"/>
                <a:cs typeface="Times" pitchFamily="1" charset="0"/>
              </a:rPr>
              <a:t>Says something about the system</a:t>
            </a:r>
            <a:r>
              <a:rPr lang="en-US">
                <a:ea typeface="Times" pitchFamily="1" charset="0"/>
                <a:cs typeface="Times" pitchFamily="1" charset="0"/>
              </a:rPr>
              <a:t> </a:t>
            </a:r>
            <a:endParaRPr lang="en-GB">
              <a:ea typeface="Times" pitchFamily="1" charset="0"/>
              <a:cs typeface="Times" pitchFamily="1" charset="0"/>
            </a:endParaRPr>
          </a:p>
          <a:p>
            <a:pPr lvl="1" algn="just"/>
            <a:r>
              <a:rPr lang="en-GB">
                <a:ea typeface="Times" pitchFamily="1" charset="0"/>
                <a:cs typeface="Times" pitchFamily="1" charset="0"/>
              </a:rPr>
              <a:t>All the stakeholders have</a:t>
            </a:r>
            <a:r>
              <a:rPr lang="en-US">
                <a:ea typeface="Times" pitchFamily="1" charset="0"/>
                <a:cs typeface="Times" pitchFamily="1" charset="0"/>
              </a:rPr>
              <a:t> </a:t>
            </a:r>
            <a:r>
              <a:rPr lang="en-GB">
                <a:ea typeface="Times" pitchFamily="1" charset="0"/>
                <a:cs typeface="Times" pitchFamily="1" charset="0"/>
              </a:rPr>
              <a:t>agree</a:t>
            </a:r>
            <a:r>
              <a:rPr lang="en-US">
                <a:ea typeface="Times" pitchFamily="1" charset="0"/>
                <a:cs typeface="Times" pitchFamily="1" charset="0"/>
              </a:rPr>
              <a:t>d </a:t>
            </a:r>
            <a:r>
              <a:rPr lang="en-GB">
                <a:ea typeface="Times" pitchFamily="1" charset="0"/>
                <a:cs typeface="Times" pitchFamily="1" charset="0"/>
              </a:rPr>
              <a:t>that it is valid</a:t>
            </a:r>
          </a:p>
          <a:p>
            <a:pPr lvl="1" algn="just"/>
            <a:r>
              <a:rPr lang="en-GB">
                <a:ea typeface="Times" pitchFamily="1" charset="0"/>
                <a:cs typeface="Times" pitchFamily="1" charset="0"/>
              </a:rPr>
              <a:t>It helps solve the customer’s problem </a:t>
            </a:r>
            <a:endParaRPr lang="en-GB" i="1">
              <a:ea typeface="Times" pitchFamily="1" charset="0"/>
              <a:cs typeface="Times" pitchFamily="1" charset="0"/>
            </a:endParaRPr>
          </a:p>
          <a:p>
            <a:pPr algn="just"/>
            <a:endParaRPr lang="en-US">
              <a:ea typeface="Times" pitchFamily="1" charset="0"/>
              <a:cs typeface="Times" pitchFamily="1" charset="0"/>
            </a:endParaRPr>
          </a:p>
          <a:p>
            <a:pPr algn="just"/>
            <a:r>
              <a:rPr lang="en-US">
                <a:ea typeface="Times" pitchFamily="1" charset="0"/>
                <a:cs typeface="Times" pitchFamily="1" charset="0"/>
              </a:rPr>
              <a:t>A </a:t>
            </a:r>
            <a:r>
              <a:rPr lang="en-GB">
                <a:ea typeface="Times" pitchFamily="1" charset="0"/>
                <a:cs typeface="Times" pitchFamily="1" charset="0"/>
              </a:rPr>
              <a:t>collection of requirements</a:t>
            </a:r>
            <a:r>
              <a:rPr lang="en-US">
                <a:ea typeface="Times" pitchFamily="1" charset="0"/>
                <a:cs typeface="Times" pitchFamily="1" charset="0"/>
              </a:rPr>
              <a:t> is</a:t>
            </a:r>
            <a:r>
              <a:rPr lang="en-GB">
                <a:ea typeface="Times" pitchFamily="1" charset="0"/>
                <a:cs typeface="Times" pitchFamily="1" charset="0"/>
              </a:rPr>
              <a:t> a </a:t>
            </a:r>
            <a:r>
              <a:rPr lang="en-GB" i="1">
                <a:ea typeface="Times" pitchFamily="1" charset="0"/>
                <a:cs typeface="Times" pitchFamily="1" charset="0"/>
              </a:rPr>
              <a:t>requirements document</a:t>
            </a:r>
            <a:r>
              <a:rPr lang="en-GB">
                <a:ea typeface="Times" pitchFamily="1" charset="0"/>
                <a:cs typeface="Times" pitchFamily="1" charset="0"/>
              </a:rPr>
              <a:t>.</a:t>
            </a:r>
          </a:p>
          <a:p>
            <a:pPr algn="just"/>
            <a:endParaRPr lang="en-GB">
              <a:ea typeface="Times" pitchFamily="1" charset="0"/>
              <a:cs typeface="Times" pitchFamily="1" charset="0"/>
            </a:endParaRPr>
          </a:p>
          <a:p>
            <a:pPr lvl="1" algn="just"/>
            <a:endParaRPr lang="en-GB">
              <a:ea typeface="Times" pitchFamily="1" charset="0"/>
              <a:cs typeface="Times" pitchFamily="1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4: Developing requirements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0828-3D95-9145-8068-E2F06740EC2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Times" pitchFamily="1" charset="0"/>
                <a:cs typeface="Times" pitchFamily="1" charset="0"/>
              </a:rPr>
              <a:t>4.5 Types of Requirements</a:t>
            </a:r>
            <a:r>
              <a:rPr lang="en-US"/>
              <a:t> </a:t>
            </a: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>
              <a:ea typeface="Times" pitchFamily="1" charset="0"/>
              <a:cs typeface="Times" pitchFamily="1" charset="0"/>
            </a:endParaRPr>
          </a:p>
          <a:p>
            <a:r>
              <a:rPr lang="en-GB">
                <a:ea typeface="Times" pitchFamily="1" charset="0"/>
                <a:cs typeface="Times" pitchFamily="1" charset="0"/>
              </a:rPr>
              <a:t>Functional requirements</a:t>
            </a:r>
            <a:r>
              <a:rPr lang="en-US"/>
              <a:t> </a:t>
            </a:r>
          </a:p>
          <a:p>
            <a:pPr lvl="1"/>
            <a:r>
              <a:rPr lang="en-GB">
                <a:ea typeface="Times" pitchFamily="1" charset="0"/>
                <a:cs typeface="Times" pitchFamily="1" charset="0"/>
              </a:rPr>
              <a:t>Describe </a:t>
            </a:r>
            <a:r>
              <a:rPr lang="en-GB" i="1">
                <a:ea typeface="Times" pitchFamily="1" charset="0"/>
                <a:cs typeface="Times" pitchFamily="1" charset="0"/>
              </a:rPr>
              <a:t>what</a:t>
            </a:r>
            <a:r>
              <a:rPr lang="en-GB">
                <a:ea typeface="Times" pitchFamily="1" charset="0"/>
                <a:cs typeface="Times" pitchFamily="1" charset="0"/>
              </a:rPr>
              <a:t> the system should do</a:t>
            </a:r>
            <a:r>
              <a:rPr lang="en-US"/>
              <a:t> </a:t>
            </a:r>
          </a:p>
          <a:p>
            <a:endParaRPr lang="en-GB">
              <a:ea typeface="Times" pitchFamily="1" charset="0"/>
              <a:cs typeface="Times" pitchFamily="1" charset="0"/>
            </a:endParaRPr>
          </a:p>
          <a:p>
            <a:r>
              <a:rPr lang="en-GB">
                <a:ea typeface="Times" pitchFamily="1" charset="0"/>
                <a:cs typeface="Times" pitchFamily="1" charset="0"/>
              </a:rPr>
              <a:t>Non-functional requirements </a:t>
            </a:r>
          </a:p>
          <a:p>
            <a:pPr lvl="1"/>
            <a:r>
              <a:rPr lang="en-GB">
                <a:ea typeface="Times" pitchFamily="1" charset="0"/>
                <a:cs typeface="Times" pitchFamily="1" charset="0"/>
              </a:rPr>
              <a:t>C</a:t>
            </a:r>
            <a:r>
              <a:rPr lang="en-GB" i="1">
                <a:ea typeface="Times" pitchFamily="1" charset="0"/>
                <a:cs typeface="Times" pitchFamily="1" charset="0"/>
              </a:rPr>
              <a:t>onstraints</a:t>
            </a:r>
            <a:r>
              <a:rPr lang="en-GB">
                <a:ea typeface="Times" pitchFamily="1" charset="0"/>
                <a:cs typeface="Times" pitchFamily="1" charset="0"/>
              </a:rPr>
              <a:t> that must be adhered to during development</a:t>
            </a:r>
            <a:r>
              <a:rPr lang="en-US"/>
              <a:t>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4: Developing requirements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E740-CA18-B64C-B39A-C72EEFBA48E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Times" pitchFamily="1" charset="0"/>
                <a:cs typeface="Times" pitchFamily="1" charset="0"/>
              </a:rPr>
              <a:t>Functional requirements</a:t>
            </a:r>
            <a:r>
              <a:rPr lang="en-US">
                <a:ea typeface="Times" pitchFamily="1" charset="0"/>
                <a:cs typeface="Times" pitchFamily="1" charset="0"/>
              </a:rPr>
              <a:t> </a:t>
            </a:r>
            <a:endParaRPr lang="en-US"/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GB">
                <a:ea typeface="Times" pitchFamily="1" charset="0"/>
                <a:cs typeface="Times" pitchFamily="1" charset="0"/>
              </a:rPr>
              <a:t>What </a:t>
            </a:r>
            <a:r>
              <a:rPr lang="en-GB" i="1">
                <a:ea typeface="Times" pitchFamily="1" charset="0"/>
                <a:cs typeface="Times" pitchFamily="1" charset="0"/>
              </a:rPr>
              <a:t>inputs</a:t>
            </a:r>
            <a:r>
              <a:rPr lang="en-GB">
                <a:ea typeface="Times" pitchFamily="1" charset="0"/>
                <a:cs typeface="Times" pitchFamily="1" charset="0"/>
              </a:rPr>
              <a:t> the system should accept</a:t>
            </a:r>
            <a:endParaRPr lang="en-US">
              <a:ea typeface="Times" pitchFamily="1" charset="0"/>
              <a:cs typeface="Times" pitchFamily="1" charset="0"/>
            </a:endParaRPr>
          </a:p>
          <a:p>
            <a:pPr lvl="1"/>
            <a:endParaRPr lang="en-US">
              <a:ea typeface="Times" pitchFamily="1" charset="0"/>
              <a:cs typeface="Times" pitchFamily="1" charset="0"/>
            </a:endParaRPr>
          </a:p>
          <a:p>
            <a:pPr lvl="1"/>
            <a:r>
              <a:rPr lang="en-GB">
                <a:ea typeface="Times" pitchFamily="1" charset="0"/>
                <a:cs typeface="Times" pitchFamily="1" charset="0"/>
              </a:rPr>
              <a:t>What </a:t>
            </a:r>
            <a:r>
              <a:rPr lang="en-GB" i="1">
                <a:ea typeface="Times" pitchFamily="1" charset="0"/>
                <a:cs typeface="Times" pitchFamily="1" charset="0"/>
              </a:rPr>
              <a:t>outputs</a:t>
            </a:r>
            <a:r>
              <a:rPr lang="en-GB">
                <a:ea typeface="Times" pitchFamily="1" charset="0"/>
                <a:cs typeface="Times" pitchFamily="1" charset="0"/>
              </a:rPr>
              <a:t> the system should produce</a:t>
            </a:r>
            <a:endParaRPr lang="en-US">
              <a:ea typeface="Times" pitchFamily="1" charset="0"/>
              <a:cs typeface="Times" pitchFamily="1" charset="0"/>
            </a:endParaRPr>
          </a:p>
          <a:p>
            <a:pPr lvl="1"/>
            <a:endParaRPr lang="en-US">
              <a:ea typeface="Times" pitchFamily="1" charset="0"/>
              <a:cs typeface="Times" pitchFamily="1" charset="0"/>
            </a:endParaRPr>
          </a:p>
          <a:p>
            <a:pPr lvl="1"/>
            <a:r>
              <a:rPr lang="en-GB">
                <a:ea typeface="Times" pitchFamily="1" charset="0"/>
                <a:cs typeface="Times" pitchFamily="1" charset="0"/>
              </a:rPr>
              <a:t>What data the system should </a:t>
            </a:r>
            <a:r>
              <a:rPr lang="en-GB" i="1">
                <a:ea typeface="Times" pitchFamily="1" charset="0"/>
                <a:cs typeface="Times" pitchFamily="1" charset="0"/>
              </a:rPr>
              <a:t>store</a:t>
            </a:r>
            <a:r>
              <a:rPr lang="en-GB">
                <a:ea typeface="Times" pitchFamily="1" charset="0"/>
                <a:cs typeface="Times" pitchFamily="1" charset="0"/>
              </a:rPr>
              <a:t>  that other systems might use</a:t>
            </a:r>
            <a:endParaRPr lang="en-US">
              <a:ea typeface="Times" pitchFamily="1" charset="0"/>
              <a:cs typeface="Times" pitchFamily="1" charset="0"/>
            </a:endParaRPr>
          </a:p>
          <a:p>
            <a:pPr lvl="1"/>
            <a:endParaRPr lang="en-US">
              <a:ea typeface="Times" pitchFamily="1" charset="0"/>
              <a:cs typeface="Times" pitchFamily="1" charset="0"/>
            </a:endParaRPr>
          </a:p>
          <a:p>
            <a:pPr lvl="1"/>
            <a:r>
              <a:rPr lang="en-GB">
                <a:ea typeface="Times" pitchFamily="1" charset="0"/>
                <a:cs typeface="Times" pitchFamily="1" charset="0"/>
              </a:rPr>
              <a:t>What </a:t>
            </a:r>
            <a:r>
              <a:rPr lang="en-GB" i="1">
                <a:ea typeface="Times" pitchFamily="1" charset="0"/>
                <a:cs typeface="Times" pitchFamily="1" charset="0"/>
              </a:rPr>
              <a:t>computations</a:t>
            </a:r>
            <a:r>
              <a:rPr lang="en-GB">
                <a:ea typeface="Times" pitchFamily="1" charset="0"/>
                <a:cs typeface="Times" pitchFamily="1" charset="0"/>
              </a:rPr>
              <a:t> the system should perform</a:t>
            </a:r>
            <a:endParaRPr lang="en-US">
              <a:ea typeface="Times" pitchFamily="1" charset="0"/>
              <a:cs typeface="Times" pitchFamily="1" charset="0"/>
            </a:endParaRPr>
          </a:p>
          <a:p>
            <a:pPr lvl="1"/>
            <a:endParaRPr lang="en-US">
              <a:ea typeface="Times" pitchFamily="1" charset="0"/>
              <a:cs typeface="Times" pitchFamily="1" charset="0"/>
            </a:endParaRPr>
          </a:p>
          <a:p>
            <a:pPr lvl="1"/>
            <a:r>
              <a:rPr lang="en-GB">
                <a:ea typeface="Times" pitchFamily="1" charset="0"/>
                <a:cs typeface="Times" pitchFamily="1" charset="0"/>
              </a:rPr>
              <a:t>The </a:t>
            </a:r>
            <a:r>
              <a:rPr lang="en-GB" i="1">
                <a:ea typeface="Times" pitchFamily="1" charset="0"/>
                <a:cs typeface="Times" pitchFamily="1" charset="0"/>
              </a:rPr>
              <a:t>timing and synchronization</a:t>
            </a:r>
            <a:r>
              <a:rPr lang="en-GB">
                <a:ea typeface="Times" pitchFamily="1" charset="0"/>
                <a:cs typeface="Times" pitchFamily="1" charset="0"/>
              </a:rPr>
              <a:t> of the above</a:t>
            </a:r>
            <a:r>
              <a:rPr lang="en-US">
                <a:ea typeface="Times" pitchFamily="1" charset="0"/>
                <a:cs typeface="Times" pitchFamily="1" charset="0"/>
              </a:rPr>
              <a:t> 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4: Developing requirements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54B0-C87B-BE44-9361-771E0E0B08B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Times" pitchFamily="1" charset="0"/>
                <a:cs typeface="Times" pitchFamily="1" charset="0"/>
              </a:rPr>
              <a:t>Non-functional requirements</a:t>
            </a:r>
            <a:r>
              <a:rPr lang="en-US">
                <a:ea typeface="Times" pitchFamily="1" charset="0"/>
                <a:cs typeface="Times" pitchFamily="1" charset="0"/>
              </a:rPr>
              <a:t> 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143000"/>
            <a:ext cx="7848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>
                <a:ea typeface="Times" pitchFamily="1" charset="0"/>
                <a:cs typeface="Times" pitchFamily="1" charset="0"/>
              </a:rPr>
              <a:t>All must be verifiable</a:t>
            </a:r>
          </a:p>
          <a:p>
            <a:pPr>
              <a:lnSpc>
                <a:spcPct val="90000"/>
              </a:lnSpc>
            </a:pPr>
            <a:r>
              <a:rPr lang="en-GB">
                <a:ea typeface="Times" pitchFamily="1" charset="0"/>
                <a:cs typeface="Times" pitchFamily="1" charset="0"/>
              </a:rPr>
              <a:t>Three main types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>
                <a:ea typeface="Times" pitchFamily="1" charset="0"/>
                <a:cs typeface="Times" pitchFamily="1" charset="0"/>
              </a:rPr>
              <a:t>1. Categories reflecting: usability, efficiency, reliability, maintainability and reusability</a:t>
            </a:r>
            <a:r>
              <a:rPr lang="en-US">
                <a:ea typeface="Times" pitchFamily="1" charset="0"/>
                <a:cs typeface="Times" pitchFamily="1" charset="0"/>
              </a:rPr>
              <a:t> </a:t>
            </a:r>
            <a:r>
              <a:rPr lang="en-GB">
                <a:ea typeface="Times" pitchFamily="1" charset="0"/>
                <a:cs typeface="Times" pitchFamily="1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GB">
                <a:ea typeface="Times" pitchFamily="1" charset="0"/>
                <a:cs typeface="Times" pitchFamily="1" charset="0"/>
              </a:rPr>
              <a:t>Response time</a:t>
            </a:r>
          </a:p>
          <a:p>
            <a:pPr lvl="2">
              <a:lnSpc>
                <a:spcPct val="90000"/>
              </a:lnSpc>
            </a:pPr>
            <a:r>
              <a:rPr lang="en-US">
                <a:ea typeface="Times" pitchFamily="1" charset="0"/>
                <a:cs typeface="Times" pitchFamily="1" charset="0"/>
              </a:rPr>
              <a:t>Throughput</a:t>
            </a:r>
          </a:p>
          <a:p>
            <a:pPr lvl="2">
              <a:lnSpc>
                <a:spcPct val="90000"/>
              </a:lnSpc>
            </a:pPr>
            <a:r>
              <a:rPr lang="en-GB">
                <a:ea typeface="Times" pitchFamily="1" charset="0"/>
                <a:cs typeface="Times" pitchFamily="1" charset="0"/>
              </a:rPr>
              <a:t>Resource usage</a:t>
            </a:r>
          </a:p>
          <a:p>
            <a:pPr lvl="2">
              <a:lnSpc>
                <a:spcPct val="90000"/>
              </a:lnSpc>
            </a:pPr>
            <a:r>
              <a:rPr lang="en-US">
                <a:ea typeface="Times" pitchFamily="1" charset="0"/>
                <a:cs typeface="Times" pitchFamily="1" charset="0"/>
              </a:rPr>
              <a:t>Reliability</a:t>
            </a:r>
          </a:p>
          <a:p>
            <a:pPr lvl="2">
              <a:lnSpc>
                <a:spcPct val="90000"/>
              </a:lnSpc>
            </a:pPr>
            <a:r>
              <a:rPr lang="en-US">
                <a:ea typeface="Times" pitchFamily="1" charset="0"/>
                <a:cs typeface="Times" pitchFamily="1" charset="0"/>
              </a:rPr>
              <a:t>Availability</a:t>
            </a:r>
          </a:p>
          <a:p>
            <a:pPr lvl="2">
              <a:lnSpc>
                <a:spcPct val="90000"/>
              </a:lnSpc>
            </a:pPr>
            <a:r>
              <a:rPr lang="en-US">
                <a:ea typeface="Times" pitchFamily="1" charset="0"/>
                <a:cs typeface="Times" pitchFamily="1" charset="0"/>
              </a:rPr>
              <a:t>Recovery from failure</a:t>
            </a:r>
          </a:p>
          <a:p>
            <a:pPr lvl="2">
              <a:lnSpc>
                <a:spcPct val="90000"/>
              </a:lnSpc>
            </a:pPr>
            <a:r>
              <a:rPr lang="en-US">
                <a:ea typeface="Times" pitchFamily="1" charset="0"/>
                <a:cs typeface="Times" pitchFamily="1" charset="0"/>
              </a:rPr>
              <a:t>Allowances for maintainability and enhancement</a:t>
            </a:r>
          </a:p>
          <a:p>
            <a:pPr lvl="2">
              <a:lnSpc>
                <a:spcPct val="90000"/>
              </a:lnSpc>
            </a:pPr>
            <a:r>
              <a:rPr lang="en-US">
                <a:ea typeface="Times" pitchFamily="1" charset="0"/>
                <a:cs typeface="Times" pitchFamily="1" charset="0"/>
              </a:rPr>
              <a:t>Allowances for reusability 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747963" y="2300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losengMaster">
  <a:themeElements>
    <a:clrScheme name="Lloseng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losengMaster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Lloseng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oseng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loseng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oseng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oseng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oseng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oseng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C:\documents\prof\oo\livre\slides\LlosengMaster.pot</Template>
  <TotalTime>1191</TotalTime>
  <Words>1616</Words>
  <Application>Microsoft Macintosh PowerPoint</Application>
  <PresentationFormat>On-screen Show (4:3)</PresentationFormat>
  <Paragraphs>471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Times</vt:lpstr>
      <vt:lpstr>Arial</vt:lpstr>
      <vt:lpstr>Arial Narrow</vt:lpstr>
      <vt:lpstr>LlosengMaster</vt:lpstr>
      <vt:lpstr>Microsoft Word Document</vt:lpstr>
      <vt:lpstr>Slide 1</vt:lpstr>
      <vt:lpstr>4.1 Domain Analysis </vt:lpstr>
      <vt:lpstr>Typical Domain Analysis document</vt:lpstr>
      <vt:lpstr>4.3 Defining the Problem and the Scope </vt:lpstr>
      <vt:lpstr>Defining the Scope</vt:lpstr>
      <vt:lpstr>4.4 What is a Requirement </vt:lpstr>
      <vt:lpstr>4.5 Types of Requirements </vt:lpstr>
      <vt:lpstr>Functional requirements </vt:lpstr>
      <vt:lpstr>Non-functional requirements </vt:lpstr>
      <vt:lpstr>Non-functional requirements</vt:lpstr>
      <vt:lpstr>4.7 Types of Requirements Document </vt:lpstr>
      <vt:lpstr>Level of detail required in a requirements document</vt:lpstr>
      <vt:lpstr>4.8 Reviewing Requirements </vt:lpstr>
      <vt:lpstr>Requirements documents... </vt:lpstr>
      <vt:lpstr>Typical Requirements document...</vt:lpstr>
      <vt:lpstr>4.9 Managing Changing Requirements </vt:lpstr>
      <vt:lpstr>4.13 Difficulties and Risks in Domain and Requirements Analysis </vt:lpstr>
      <vt:lpstr>Slide 18</vt:lpstr>
      <vt:lpstr>4.6 Some Techniques for Gathering and Analysing Requirements </vt:lpstr>
      <vt:lpstr>Gathering and Analysing Requirements...</vt:lpstr>
      <vt:lpstr>Gathering and Analysing Requirements...</vt:lpstr>
      <vt:lpstr>Gathering and Analysing Requirements...</vt:lpstr>
    </vt:vector>
  </TitlesOfParts>
  <Company>University of Ottawa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 2100 Software Design II</dc:title>
  <dc:creator>Timothy C. Lethbridge</dc:creator>
  <cp:lastModifiedBy>jean-pierre corriveau</cp:lastModifiedBy>
  <cp:revision>64</cp:revision>
  <dcterms:created xsi:type="dcterms:W3CDTF">2012-01-04T19:52:12Z</dcterms:created>
  <dcterms:modified xsi:type="dcterms:W3CDTF">2012-01-04T20:55:52Z</dcterms:modified>
</cp:coreProperties>
</file>