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50" r:id="rId2"/>
  </p:sldMasterIdLst>
  <p:notesMasterIdLst>
    <p:notesMasterId r:id="rId22"/>
  </p:notesMasterIdLst>
  <p:handoutMasterIdLst>
    <p:handoutMasterId r:id="rId23"/>
  </p:handoutMasterIdLst>
  <p:sldIdLst>
    <p:sldId id="1123" r:id="rId3"/>
    <p:sldId id="1124" r:id="rId4"/>
    <p:sldId id="1126" r:id="rId5"/>
    <p:sldId id="1127" r:id="rId6"/>
    <p:sldId id="1177" r:id="rId7"/>
    <p:sldId id="1128" r:id="rId8"/>
    <p:sldId id="1131" r:id="rId9"/>
    <p:sldId id="1132" r:id="rId10"/>
    <p:sldId id="1130" r:id="rId11"/>
    <p:sldId id="1129" r:id="rId12"/>
    <p:sldId id="1174" r:id="rId13"/>
    <p:sldId id="1133" r:id="rId14"/>
    <p:sldId id="1175" r:id="rId15"/>
    <p:sldId id="1134" r:id="rId16"/>
    <p:sldId id="1135" r:id="rId17"/>
    <p:sldId id="1136" r:id="rId18"/>
    <p:sldId id="1137" r:id="rId19"/>
    <p:sldId id="1138" r:id="rId20"/>
    <p:sldId id="1139" r:id="rId21"/>
  </p:sldIdLst>
  <p:sldSz cx="9144000" cy="6858000" type="screen4x3"/>
  <p:notesSz cx="6991350" cy="92821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FFFF"/>
    <a:srgbClr val="FFCC00"/>
    <a:srgbClr val="99FFCC"/>
    <a:srgbClr val="66FFCC"/>
    <a:srgbClr val="00FF99"/>
    <a:srgbClr val="00990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18" d="100"/>
          <a:sy n="118" d="100"/>
        </p:scale>
        <p:origin x="-204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1169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08488"/>
            <a:ext cx="5124450" cy="417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935" tIns="45162" rIns="91935" bIns="451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67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40262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205439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4775" y="928688"/>
            <a:ext cx="4241800" cy="3181350"/>
          </a:xfrm>
          <a:ln/>
        </p:spPr>
      </p:sp>
      <p:sp>
        <p:nvSpPr>
          <p:cNvPr id="31747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066800" y="4418013"/>
            <a:ext cx="4864100" cy="3532187"/>
          </a:xfrm>
          <a:noFill/>
          <a:ln w="9525"/>
        </p:spPr>
        <p:txBody>
          <a:bodyPr wrap="none" anchor="ctr"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4775" y="928688"/>
            <a:ext cx="4241800" cy="3181350"/>
          </a:xfrm>
          <a:ln/>
        </p:spPr>
      </p:sp>
      <p:sp>
        <p:nvSpPr>
          <p:cNvPr id="50179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066800" y="4418013"/>
            <a:ext cx="4864100" cy="3532187"/>
          </a:xfrm>
          <a:noFill/>
          <a:ln w="9525"/>
        </p:spPr>
        <p:txBody>
          <a:bodyPr wrap="none" anchor="ctr"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4775" y="928688"/>
            <a:ext cx="4241800" cy="3181350"/>
          </a:xfrm>
          <a:ln/>
        </p:spPr>
      </p:sp>
      <p:sp>
        <p:nvSpPr>
          <p:cNvPr id="64515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066800" y="4418013"/>
            <a:ext cx="4864100" cy="3532187"/>
          </a:xfrm>
          <a:noFill/>
          <a:ln w="9525"/>
        </p:spPr>
        <p:txBody>
          <a:bodyPr wrap="none" anchor="ctr"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4775" y="928688"/>
            <a:ext cx="4241800" cy="3181350"/>
          </a:xfrm>
          <a:ln/>
        </p:spPr>
      </p:sp>
      <p:sp>
        <p:nvSpPr>
          <p:cNvPr id="52227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066800" y="4418013"/>
            <a:ext cx="4864100" cy="3532187"/>
          </a:xfrm>
          <a:noFill/>
          <a:ln w="9525"/>
        </p:spPr>
        <p:txBody>
          <a:bodyPr wrap="none" anchor="ctr"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4775" y="928688"/>
            <a:ext cx="4241800" cy="3181350"/>
          </a:xfrm>
          <a:ln/>
        </p:spPr>
      </p:sp>
      <p:sp>
        <p:nvSpPr>
          <p:cNvPr id="54275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066800" y="4418013"/>
            <a:ext cx="4864100" cy="3532187"/>
          </a:xfrm>
          <a:noFill/>
          <a:ln w="9525"/>
        </p:spPr>
        <p:txBody>
          <a:bodyPr wrap="none" anchor="ctr"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4775" y="928688"/>
            <a:ext cx="4241800" cy="3181350"/>
          </a:xfrm>
          <a:ln/>
        </p:spPr>
      </p:sp>
      <p:sp>
        <p:nvSpPr>
          <p:cNvPr id="56323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066800" y="4418013"/>
            <a:ext cx="4864100" cy="3532187"/>
          </a:xfrm>
          <a:noFill/>
          <a:ln w="9525"/>
        </p:spPr>
        <p:txBody>
          <a:bodyPr wrap="none" anchor="ctr"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4775" y="928688"/>
            <a:ext cx="4241800" cy="3181350"/>
          </a:xfrm>
          <a:ln/>
        </p:spPr>
      </p:sp>
      <p:sp>
        <p:nvSpPr>
          <p:cNvPr id="58371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066800" y="4418013"/>
            <a:ext cx="4864100" cy="3532187"/>
          </a:xfrm>
          <a:noFill/>
          <a:ln w="9525"/>
        </p:spPr>
        <p:txBody>
          <a:bodyPr wrap="none" anchor="ctr"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4775" y="928688"/>
            <a:ext cx="4241800" cy="3181350"/>
          </a:xfrm>
          <a:ln/>
        </p:spPr>
      </p:sp>
      <p:sp>
        <p:nvSpPr>
          <p:cNvPr id="60419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066800" y="4418013"/>
            <a:ext cx="4864100" cy="3532187"/>
          </a:xfrm>
          <a:noFill/>
          <a:ln w="9525"/>
        </p:spPr>
        <p:txBody>
          <a:bodyPr wrap="none" anchor="ctr"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4775" y="928688"/>
            <a:ext cx="4241800" cy="3181350"/>
          </a:xfrm>
          <a:ln/>
        </p:spPr>
      </p:sp>
      <p:sp>
        <p:nvSpPr>
          <p:cNvPr id="62467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066800" y="4418013"/>
            <a:ext cx="4864100" cy="3532187"/>
          </a:xfrm>
          <a:noFill/>
          <a:ln w="9525"/>
        </p:spPr>
        <p:txBody>
          <a:bodyPr wrap="none" anchor="ctr"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4775" y="928688"/>
            <a:ext cx="4241800" cy="3181350"/>
          </a:xfrm>
          <a:ln/>
        </p:spPr>
      </p:sp>
      <p:sp>
        <p:nvSpPr>
          <p:cNvPr id="33795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066800" y="4418013"/>
            <a:ext cx="4864100" cy="3532187"/>
          </a:xfrm>
          <a:noFill/>
          <a:ln w="9525"/>
        </p:spPr>
        <p:txBody>
          <a:bodyPr wrap="none" anchor="ctr"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4775" y="928688"/>
            <a:ext cx="4241800" cy="3181350"/>
          </a:xfrm>
          <a:ln/>
        </p:spPr>
      </p:sp>
      <p:sp>
        <p:nvSpPr>
          <p:cNvPr id="35843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066800" y="4418013"/>
            <a:ext cx="4864100" cy="3532187"/>
          </a:xfrm>
          <a:noFill/>
          <a:ln w="9525"/>
        </p:spPr>
        <p:txBody>
          <a:bodyPr wrap="none" anchor="ctr"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4775" y="928688"/>
            <a:ext cx="4241800" cy="3181350"/>
          </a:xfrm>
          <a:ln/>
        </p:spPr>
      </p:sp>
      <p:sp>
        <p:nvSpPr>
          <p:cNvPr id="37891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066800" y="4418013"/>
            <a:ext cx="4864100" cy="3532187"/>
          </a:xfrm>
          <a:noFill/>
          <a:ln w="9525"/>
        </p:spPr>
        <p:txBody>
          <a:bodyPr wrap="none" anchor="ctr"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4775" y="928688"/>
            <a:ext cx="4241800" cy="3181350"/>
          </a:xfrm>
          <a:ln/>
        </p:spPr>
      </p:sp>
      <p:sp>
        <p:nvSpPr>
          <p:cNvPr id="46083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066800" y="4418013"/>
            <a:ext cx="4864100" cy="3532187"/>
          </a:xfrm>
          <a:noFill/>
          <a:ln w="9525"/>
        </p:spPr>
        <p:txBody>
          <a:bodyPr wrap="none" anchor="ctr"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4775" y="928688"/>
            <a:ext cx="4241800" cy="3181350"/>
          </a:xfrm>
          <a:ln/>
        </p:spPr>
      </p:sp>
      <p:sp>
        <p:nvSpPr>
          <p:cNvPr id="48131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066800" y="4418013"/>
            <a:ext cx="4864100" cy="3532187"/>
          </a:xfrm>
          <a:noFill/>
          <a:ln w="9525"/>
        </p:spPr>
        <p:txBody>
          <a:bodyPr wrap="none" anchor="ctr"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4775" y="928688"/>
            <a:ext cx="4241800" cy="3181350"/>
          </a:xfrm>
          <a:ln/>
        </p:spPr>
      </p:sp>
      <p:sp>
        <p:nvSpPr>
          <p:cNvPr id="44035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066800" y="4418013"/>
            <a:ext cx="4864100" cy="3532187"/>
          </a:xfrm>
          <a:noFill/>
          <a:ln w="9525"/>
        </p:spPr>
        <p:txBody>
          <a:bodyPr wrap="none" anchor="ctr"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4775" y="928688"/>
            <a:ext cx="4241800" cy="3181350"/>
          </a:xfrm>
          <a:ln/>
        </p:spPr>
      </p:sp>
      <p:sp>
        <p:nvSpPr>
          <p:cNvPr id="39939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066800" y="4418013"/>
            <a:ext cx="4864100" cy="3532187"/>
          </a:xfrm>
          <a:noFill/>
          <a:ln w="9525"/>
        </p:spPr>
        <p:txBody>
          <a:bodyPr wrap="none" anchor="ctr"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4775" y="928688"/>
            <a:ext cx="4241800" cy="3181350"/>
          </a:xfrm>
          <a:ln/>
        </p:spPr>
      </p:sp>
      <p:sp>
        <p:nvSpPr>
          <p:cNvPr id="41987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066800" y="4418013"/>
            <a:ext cx="4864100" cy="3532187"/>
          </a:xfrm>
          <a:noFill/>
          <a:ln w="9525"/>
        </p:spPr>
        <p:txBody>
          <a:bodyPr wrap="none" anchor="ctr"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9BFE8-C52B-E34F-A5A8-930B41B63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CE9DD-4AD6-6B49-8AC7-B2C6E245F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15888"/>
            <a:ext cx="1943100" cy="5980112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15888"/>
            <a:ext cx="5676900" cy="5980112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15DCB-E388-D249-8F9F-B8F0313D2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5888"/>
            <a:ext cx="7772400" cy="86518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25538"/>
            <a:ext cx="3810000" cy="4970462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25538"/>
            <a:ext cx="3810000" cy="4970462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2C4FD-14FC-9145-BA2A-0E05584B2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5888"/>
            <a:ext cx="7772400" cy="86518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25538"/>
            <a:ext cx="7772400" cy="2408237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686175"/>
            <a:ext cx="7772400" cy="240982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B587B-75DD-CF44-9186-0D2809C2A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FDB41-2605-CC48-AC61-1C785980837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788EA-3079-CE4A-B44E-D48616ECB9D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77654-77AD-E741-9F61-78E672CAD3A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8CCC5-21D6-A74C-BA9C-65BE8E2A729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A6E22-06E4-9E48-AE2B-5F449363CF7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D12A7-5794-7C47-A8CA-03A742D3D45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C5583-C7B2-4542-BC6A-C5EDA5A0C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123A8-2E3A-5C4B-B692-F77489FB15E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D5EF1-3886-634D-A71C-9C1EF3CC6B0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815EE-AEC9-2647-85A0-15BC17284E5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5B517-DCC2-DD48-A88E-05E0F0023A2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8BC3E-F6EF-5340-95E4-A576F0FCEAA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FB0B3-8861-004E-BD52-002DC1127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25538"/>
            <a:ext cx="3810000" cy="4970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3810000" cy="4970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D71AF-3902-5342-9CE2-F09E0675B6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69BC6-FDD2-D84A-8829-5B67D55DF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8D54F-C809-5840-B859-C9A7A6A3B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22579-02AF-3D4F-9D1C-1F928C937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18117-2598-214E-A434-F0E1819DF0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F0555-B07E-C041-BCD1-250B21495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15888"/>
            <a:ext cx="77724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25538"/>
            <a:ext cx="7772400" cy="497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22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980ECA-87E2-934B-A83A-BF0B0ED2A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22247" name="Line 7"/>
          <p:cNvSpPr>
            <a:spLocks noChangeShapeType="1"/>
          </p:cNvSpPr>
          <p:nvPr userDrawn="1"/>
        </p:nvSpPr>
        <p:spPr bwMode="auto">
          <a:xfrm>
            <a:off x="685800" y="1066800"/>
            <a:ext cx="77724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charset="0"/>
        </a:defRPr>
      </a:lvl9pPr>
    </p:titleStyle>
    <p:bodyStyle>
      <a:lvl1pPr marL="342900" indent="-342900" algn="l" rtl="0" eaLnBrk="0" fontAlgn="base" hangingPunct="0">
        <a:spcBef>
          <a:spcPct val="7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3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3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3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3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5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C2E1A527-DF67-B442-BB9D-8D414B66C72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260441D-62AD-7249-B7F6-835D72F5FFD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/>
            </a:r>
            <a:br>
              <a:rPr lang="en-CA" smtClean="0"/>
            </a:br>
            <a:r>
              <a:rPr lang="en-CA" smtClean="0"/>
              <a:t>Introduction to </a:t>
            </a:r>
            <a:br>
              <a:rPr lang="en-CA" smtClean="0"/>
            </a:br>
            <a:r>
              <a:rPr lang="en-CA" smtClean="0"/>
              <a:t>Software Quality Assurance</a:t>
            </a:r>
            <a:endParaRPr lang="en-US" smtClean="0"/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CA" smtClean="0"/>
          </a:p>
          <a:p>
            <a:pPr eaLnBrk="1" hangingPunct="1"/>
            <a:r>
              <a:rPr lang="en-CA" smtClean="0"/>
              <a:t>From S. Som</a:t>
            </a:r>
            <a:r>
              <a:rPr lang="en-US" smtClean="0">
                <a:latin typeface="Arial" charset="0"/>
                <a:ea typeface="Arial" charset="0"/>
                <a:cs typeface="Arial" charset="0"/>
              </a:rPr>
              <a:t>é</a:t>
            </a:r>
            <a:r>
              <a:rPr lang="en-CA" smtClean="0"/>
              <a:t>, A. Williams</a:t>
            </a:r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When are defects introduced?</a:t>
            </a:r>
          </a:p>
        </p:txBody>
      </p:sp>
      <p:sp>
        <p:nvSpPr>
          <p:cNvPr id="38915" name="Rectangle 7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CA" dirty="0"/>
              <a:t>The majority of defects are introduced in earlier phases.</a:t>
            </a:r>
          </a:p>
          <a:p>
            <a:pPr lvl="1" eaLnBrk="1" hangingPunct="1"/>
            <a:r>
              <a:rPr lang="en-CA" b="1" dirty="0">
                <a:solidFill>
                  <a:srgbClr val="FF0000"/>
                </a:solidFill>
              </a:rPr>
              <a:t>Requirements</a:t>
            </a:r>
            <a:r>
              <a:rPr lang="en-CA" b="1" dirty="0" smtClean="0">
                <a:solidFill>
                  <a:srgbClr val="FF0000"/>
                </a:solidFill>
              </a:rPr>
              <a:t> (typically in English…) are </a:t>
            </a:r>
            <a:r>
              <a:rPr lang="en-CA" b="1" dirty="0">
                <a:solidFill>
                  <a:srgbClr val="FF0000"/>
                </a:solidFill>
              </a:rPr>
              <a:t>the top factor in a project’s success or failure</a:t>
            </a:r>
            <a:r>
              <a:rPr lang="en-CA" dirty="0"/>
              <a:t>.</a:t>
            </a:r>
          </a:p>
        </p:txBody>
      </p:sp>
      <p:graphicFrame>
        <p:nvGraphicFramePr>
          <p:cNvPr id="1289260" name="Group 44"/>
          <p:cNvGraphicFramePr>
            <a:graphicFrameLocks noGrp="1"/>
          </p:cNvGraphicFramePr>
          <p:nvPr>
            <p:ph sz="half" idx="2"/>
          </p:nvPr>
        </p:nvGraphicFramePr>
        <p:xfrm>
          <a:off x="1439863" y="3063875"/>
          <a:ext cx="6694487" cy="2409827"/>
        </p:xfrm>
        <a:graphic>
          <a:graphicData uri="http://schemas.openxmlformats.org/drawingml/2006/table">
            <a:tbl>
              <a:tblPr/>
              <a:tblGrid>
                <a:gridCol w="3087687"/>
                <a:gridCol w="1685925"/>
                <a:gridCol w="1920875"/>
              </a:tblGrid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Phase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% of defects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% effort to fix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Requirements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Design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Other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42" name="Text Box 8"/>
          <p:cNvSpPr txBox="1">
            <a:spLocks noChangeArrowheads="1"/>
          </p:cNvSpPr>
          <p:nvPr/>
        </p:nvSpPr>
        <p:spPr bwMode="auto">
          <a:xfrm>
            <a:off x="2319338" y="3063875"/>
            <a:ext cx="42862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43" name="Text Box 9"/>
          <p:cNvSpPr txBox="1">
            <a:spLocks noChangeArrowheads="1"/>
          </p:cNvSpPr>
          <p:nvPr/>
        </p:nvSpPr>
        <p:spPr bwMode="auto">
          <a:xfrm>
            <a:off x="1439863" y="3476625"/>
            <a:ext cx="22225" cy="312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Cost of fixing defects</a:t>
            </a:r>
          </a:p>
        </p:txBody>
      </p:sp>
      <p:sp>
        <p:nvSpPr>
          <p:cNvPr id="40963" name="Rectangle 6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CA" sz="2000"/>
              <a:t>Relative cost of fixing defects</a:t>
            </a:r>
          </a:p>
          <a:p>
            <a:pPr lvl="1" eaLnBrk="1" hangingPunct="1"/>
            <a:r>
              <a:rPr lang="en-CA" sz="2000"/>
              <a:t>benchmark:  cost at requirements phase = 1</a:t>
            </a:r>
          </a:p>
        </p:txBody>
      </p:sp>
      <p:sp>
        <p:nvSpPr>
          <p:cNvPr id="40964" name="Text Box 8"/>
          <p:cNvSpPr txBox="1">
            <a:spLocks noChangeArrowheads="1"/>
          </p:cNvSpPr>
          <p:nvPr/>
        </p:nvSpPr>
        <p:spPr bwMode="auto">
          <a:xfrm>
            <a:off x="2319338" y="3063875"/>
            <a:ext cx="42862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5" name="Text Box 9"/>
          <p:cNvSpPr txBox="1">
            <a:spLocks noChangeArrowheads="1"/>
          </p:cNvSpPr>
          <p:nvPr/>
        </p:nvSpPr>
        <p:spPr bwMode="auto">
          <a:xfrm>
            <a:off x="1439863" y="3476625"/>
            <a:ext cx="22225" cy="312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385508" name="Group 36"/>
          <p:cNvGraphicFramePr>
            <a:graphicFrameLocks noGrp="1"/>
          </p:cNvGraphicFramePr>
          <p:nvPr/>
        </p:nvGraphicFramePr>
        <p:xfrm>
          <a:off x="1258888" y="2374900"/>
          <a:ext cx="6096000" cy="2834640"/>
        </p:xfrm>
        <a:graphic>
          <a:graphicData uri="http://schemas.openxmlformats.org/drawingml/2006/table">
            <a:tbl>
              <a:tblPr/>
              <a:tblGrid>
                <a:gridCol w="4343400"/>
                <a:gridCol w="1752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Phase found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Cost ratio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Requirements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Design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3 –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Coding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Unit / integration testing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15 - 40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System / acceptance testing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30 – 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Production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40 - 1000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Importance of Software Quality</a:t>
            </a:r>
          </a:p>
        </p:txBody>
      </p:sp>
      <p:sp>
        <p:nvSpPr>
          <p:cNvPr id="4915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000"/>
              <a:t>Software is a major component of computer systems (about 80% of the cost) – used for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/>
              <a:t>Communication (e.g. phone system, email system).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/>
              <a:t>Health monitoring.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/>
              <a:t>Transportation (e.g. automobile, aeronautics).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/>
              <a:t>Economic exchanges (e.g. e-commerce).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/>
              <a:t>Entertainment.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/>
              <a:t>etc.</a:t>
            </a:r>
          </a:p>
          <a:p>
            <a:pPr eaLnBrk="1" hangingPunct="1">
              <a:lnSpc>
                <a:spcPct val="90000"/>
              </a:lnSpc>
            </a:pPr>
            <a:r>
              <a:rPr lang="en-GB" sz="2000"/>
              <a:t>Software defects are extremely costly in term of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/>
              <a:t>money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/>
              <a:t>reputation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/>
              <a:t>loss of  life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Importance of Software </a:t>
            </a:r>
            <a:r>
              <a:rPr lang="en-GB" dirty="0" smtClean="0"/>
              <a:t>Quality (2014)</a:t>
            </a:r>
            <a:endParaRPr lang="en-GB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/>
              <a:t>52.7% of projects exceed their budget - costing 189% of original estimates.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/>
              <a:t>cost $59 billion </a:t>
            </a:r>
          </a:p>
          <a:p>
            <a:pPr eaLnBrk="1" hangingPunct="1">
              <a:lnSpc>
                <a:spcPct val="90000"/>
              </a:lnSpc>
            </a:pPr>
            <a:r>
              <a:rPr lang="en-GB" dirty="0"/>
              <a:t>16.2% of software projects completed on-time and on-budget (9% for larger companies).</a:t>
            </a:r>
          </a:p>
          <a:p>
            <a:pPr eaLnBrk="1" hangingPunct="1">
              <a:lnSpc>
                <a:spcPct val="90000"/>
              </a:lnSpc>
            </a:pPr>
            <a:r>
              <a:rPr lang="en-GB" dirty="0"/>
              <a:t>Large companies - delivered systems have approximately only 42% of originally-proposed features and functions.</a:t>
            </a:r>
          </a:p>
          <a:p>
            <a:pPr eaLnBrk="1" hangingPunct="1">
              <a:lnSpc>
                <a:spcPct val="90000"/>
              </a:lnSpc>
            </a:pPr>
            <a:r>
              <a:rPr lang="en-GB" dirty="0"/>
              <a:t>78.4% of smaller companies projects get deployed with at least 74.2% of their original features and functions.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Importance of Software Quality</a:t>
            </a:r>
          </a:p>
        </p:txBody>
      </p:sp>
      <p:sp>
        <p:nvSpPr>
          <p:cNvPr id="5120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1800"/>
              <a:t>Notable consequences of software errors: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/>
              <a:t>1988 shooting down of Airbus 320 by the USS Vincennes - cryptic and misleading output displayed by tracking software.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/>
              <a:t>1991 patriot missile failure - inaccurate calculation of time due to computer arithmetic errors.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/>
              <a:t>London Ambulance Service Computer Aided Dispatch System – several deaths.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/>
              <a:t>On June 3, 1980, the North American Aerospace Defense Command (NORAD) reported that the U.S. was under missile attack.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/>
              <a:t>First operational launch attempt of the space shuttle, whose real-time operating software consists of about 500,000 lines of code, failed - synchronization problem among its flight-control computers.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/>
              <a:t>9 hour breakdown of AT&amp;T's long-distance telephone network - caused by an untested code patch.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Importance of Software Quality</a:t>
            </a:r>
          </a:p>
        </p:txBody>
      </p:sp>
      <p:sp>
        <p:nvSpPr>
          <p:cNvPr id="5325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000"/>
              <a:t>Ariane 5 explosion June 4, 1996</a:t>
            </a:r>
          </a:p>
          <a:p>
            <a:pPr lvl="1" eaLnBrk="1" hangingPunct="1"/>
            <a:r>
              <a:rPr lang="en-GB" sz="2000"/>
              <a:t>First flight of the European Ariane 5 launcher crashed about 40 seconds after takeoff.</a:t>
            </a:r>
          </a:p>
          <a:p>
            <a:pPr lvl="1" eaLnBrk="1" hangingPunct="1"/>
            <a:r>
              <a:rPr lang="en-GB" sz="2000"/>
              <a:t>Cost was about half a billion dollars.</a:t>
            </a:r>
          </a:p>
          <a:p>
            <a:pPr lvl="1" eaLnBrk="1" hangingPunct="1"/>
            <a:r>
              <a:rPr lang="en-GB" sz="2000"/>
              <a:t>Explosion was the result of a software error:</a:t>
            </a:r>
          </a:p>
          <a:p>
            <a:pPr lvl="2" eaLnBrk="1" hangingPunct="1"/>
            <a:r>
              <a:rPr lang="en-GB" sz="2000"/>
              <a:t>Uncaught exception due to floating-point error:  conversion from a 64-bit integer to a 16-bit signed integer applied to a larger than expected number.</a:t>
            </a:r>
          </a:p>
          <a:p>
            <a:pPr lvl="2" eaLnBrk="1" hangingPunct="1"/>
            <a:r>
              <a:rPr lang="en-GB" sz="2000"/>
              <a:t>Module was re-used without proper testing  from Ariane 4 .</a:t>
            </a:r>
          </a:p>
          <a:p>
            <a:pPr lvl="3" eaLnBrk="1" hangingPunct="1"/>
            <a:r>
              <a:rPr lang="en-GB" sz="2000"/>
              <a:t>Error was not supposed to happen with Ariane 4.</a:t>
            </a:r>
          </a:p>
          <a:p>
            <a:pPr lvl="3" eaLnBrk="1" hangingPunct="1"/>
            <a:r>
              <a:rPr lang="en-GB" sz="2000"/>
              <a:t>No exception handler.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Importance of Software Quality</a:t>
            </a:r>
          </a:p>
        </p:txBody>
      </p:sp>
      <p:sp>
        <p:nvSpPr>
          <p:cNvPr id="552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/>
              <a:t>Mars Climate Orbiter - September 23, 1999</a:t>
            </a:r>
          </a:p>
          <a:p>
            <a:pPr lvl="1" eaLnBrk="1" hangingPunct="1"/>
            <a:r>
              <a:rPr lang="en-GB"/>
              <a:t>Mars Climate Orbiter, disappeared as it began to orbit Mars.</a:t>
            </a:r>
          </a:p>
          <a:p>
            <a:pPr lvl="1" eaLnBrk="1" hangingPunct="1"/>
            <a:r>
              <a:rPr lang="en-GB"/>
              <a:t>Cost about $US 125-million. </a:t>
            </a:r>
          </a:p>
          <a:p>
            <a:pPr lvl="1" eaLnBrk="1" hangingPunct="1"/>
            <a:r>
              <a:rPr lang="en-GB"/>
              <a:t>Failure due to error in a transfer of  information between a team in Colorado and a team in California.</a:t>
            </a:r>
          </a:p>
          <a:p>
            <a:pPr lvl="2" eaLnBrk="1" hangingPunct="1"/>
            <a:r>
              <a:rPr lang="en-GB"/>
              <a:t>One team used imperial units (e.g., inches, feet and pounds) while the other used metric units for a key spacecraft operation.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Importance of Software Quality</a:t>
            </a:r>
          </a:p>
        </p:txBody>
      </p:sp>
      <p:sp>
        <p:nvSpPr>
          <p:cNvPr id="573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/>
              <a:t>Mars Polar Lander - December, 1999</a:t>
            </a:r>
          </a:p>
          <a:p>
            <a:pPr lvl="1" eaLnBrk="1" hangingPunct="1"/>
            <a:r>
              <a:rPr lang="en-GB"/>
              <a:t>Mars Polar Lander, disappeared during landing on Mars.</a:t>
            </a:r>
          </a:p>
          <a:p>
            <a:pPr lvl="1" eaLnBrk="1" hangingPunct="1"/>
            <a:r>
              <a:rPr lang="en-GB"/>
              <a:t>Failure most likely due to unexpected setting of a single data bit.</a:t>
            </a:r>
          </a:p>
          <a:p>
            <a:pPr lvl="2" eaLnBrk="1" hangingPunct="1"/>
            <a:r>
              <a:rPr lang="en-GB"/>
              <a:t>Defect not caught by testing.</a:t>
            </a:r>
          </a:p>
          <a:p>
            <a:pPr lvl="2" eaLnBrk="1" hangingPunct="1"/>
            <a:r>
              <a:rPr lang="en-GB"/>
              <a:t>Independent teams tested separate aspects.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Importance of Software Quality</a:t>
            </a:r>
          </a:p>
        </p:txBody>
      </p:sp>
      <p:sp>
        <p:nvSpPr>
          <p:cNvPr id="5939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/>
              <a:t>Internet viruses and worms</a:t>
            </a:r>
          </a:p>
          <a:p>
            <a:pPr lvl="1" eaLnBrk="1" hangingPunct="1">
              <a:lnSpc>
                <a:spcPct val="90000"/>
              </a:lnSpc>
            </a:pPr>
            <a:r>
              <a:rPr lang="en-GB"/>
              <a:t>Blaster worm (US$ 525 million)</a:t>
            </a:r>
          </a:p>
          <a:p>
            <a:pPr lvl="1" eaLnBrk="1" hangingPunct="1">
              <a:lnSpc>
                <a:spcPct val="90000"/>
              </a:lnSpc>
            </a:pPr>
            <a:r>
              <a:rPr lang="en-GB"/>
              <a:t>Sobig.F (US$ 500 million – 1 billion)</a:t>
            </a:r>
          </a:p>
          <a:p>
            <a:pPr eaLnBrk="1" hangingPunct="1">
              <a:lnSpc>
                <a:spcPct val="90000"/>
              </a:lnSpc>
            </a:pPr>
            <a:r>
              <a:rPr lang="en-GB"/>
              <a:t>Exploit well known software vulnerabilities</a:t>
            </a:r>
          </a:p>
          <a:p>
            <a:pPr lvl="1" eaLnBrk="1" hangingPunct="1">
              <a:lnSpc>
                <a:spcPct val="90000"/>
              </a:lnSpc>
            </a:pPr>
            <a:r>
              <a:rPr lang="en-GB"/>
              <a:t>Software developers do not devote enough effort to applying lessons learned about the causes of vulnerabilities. </a:t>
            </a:r>
          </a:p>
          <a:p>
            <a:pPr lvl="1" eaLnBrk="1" hangingPunct="1">
              <a:lnSpc>
                <a:spcPct val="90000"/>
              </a:lnSpc>
            </a:pPr>
            <a:r>
              <a:rPr lang="en-GB"/>
              <a:t>Same types of vulnerabilities continue to be seen in newer versions of products that were in earlier versions.</a:t>
            </a:r>
          </a:p>
          <a:p>
            <a:pPr eaLnBrk="1" hangingPunct="1">
              <a:lnSpc>
                <a:spcPct val="90000"/>
              </a:lnSpc>
            </a:pPr>
            <a:r>
              <a:rPr lang="en-GB"/>
              <a:t>Usability problems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Importance of Software Quality</a:t>
            </a:r>
          </a:p>
        </p:txBody>
      </p:sp>
      <p:sp>
        <p:nvSpPr>
          <p:cNvPr id="6144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/>
              <a:t>Monetary impact of poor software quality (Standish group - 1995)</a:t>
            </a:r>
          </a:p>
          <a:p>
            <a:pPr eaLnBrk="1" hangingPunct="1"/>
            <a:r>
              <a:rPr lang="en-GB" dirty="0"/>
              <a:t>175,000 software projects/year - Average Cost per project</a:t>
            </a:r>
          </a:p>
          <a:p>
            <a:pPr lvl="1" eaLnBrk="1" hangingPunct="1"/>
            <a:r>
              <a:rPr lang="en-GB" dirty="0"/>
              <a:t>Large companies - $US 2,322,000 </a:t>
            </a:r>
          </a:p>
          <a:p>
            <a:pPr lvl="1" eaLnBrk="1" hangingPunct="1"/>
            <a:r>
              <a:rPr lang="en-GB" dirty="0"/>
              <a:t>Medium companies - $US 1,331,000 </a:t>
            </a:r>
          </a:p>
          <a:p>
            <a:pPr lvl="1" eaLnBrk="1" hangingPunct="1"/>
            <a:r>
              <a:rPr lang="en-GB" dirty="0"/>
              <a:t>Small companies - $US 434,000</a:t>
            </a:r>
          </a:p>
          <a:p>
            <a:pPr eaLnBrk="1" hangingPunct="1"/>
            <a:r>
              <a:rPr lang="en-GB" dirty="0"/>
              <a:t>31.1% of projects </a:t>
            </a:r>
            <a:r>
              <a:rPr lang="en-GB" dirty="0" err="1"/>
              <a:t>canceled</a:t>
            </a:r>
            <a:r>
              <a:rPr lang="en-GB" dirty="0"/>
              <a:t> before completed.</a:t>
            </a:r>
          </a:p>
          <a:p>
            <a:pPr lvl="1" eaLnBrk="1" hangingPunct="1"/>
            <a:r>
              <a:rPr lang="en-GB" dirty="0"/>
              <a:t>cost $81 </a:t>
            </a:r>
            <a:r>
              <a:rPr lang="en-GB" dirty="0" smtClean="0"/>
              <a:t>billion</a:t>
            </a:r>
          </a:p>
          <a:p>
            <a:pPr lvl="1" eaLnBrk="1" hangingPunct="1"/>
            <a:r>
              <a:rPr lang="en-GB" dirty="0" smtClean="0"/>
              <a:t>Read “Death March Projects”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Introduction to Software Quality Assurance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GB" sz="2000"/>
          </a:p>
          <a:p>
            <a:pPr eaLnBrk="1" hangingPunct="1"/>
            <a:endParaRPr lang="en-GB" sz="2000"/>
          </a:p>
          <a:p>
            <a:pPr eaLnBrk="1" hangingPunct="1"/>
            <a:r>
              <a:rPr lang="en-GB" sz="2000"/>
              <a:t>Left:  The Ariane 501 rocket’s guidance computer software just threw an unchecked exception.</a:t>
            </a:r>
          </a:p>
          <a:p>
            <a:pPr eaLnBrk="1" hangingPunct="1"/>
            <a:endParaRPr lang="en-GB" sz="2000"/>
          </a:p>
          <a:p>
            <a:pPr eaLnBrk="1" hangingPunct="1"/>
            <a:r>
              <a:rPr lang="en-GB" sz="2000"/>
              <a:t>[Image source:  European Space Agency]</a:t>
            </a:r>
          </a:p>
        </p:txBody>
      </p:sp>
      <p:pic>
        <p:nvPicPr>
          <p:cNvPr id="30724" name="Picture 6" descr="Ariane501_HR_2"/>
          <p:cNvPicPr>
            <a:picLocks noChangeAspect="1" noChangeArrowheads="1"/>
          </p:cNvPicPr>
          <p:nvPr/>
        </p:nvPicPr>
        <p:blipFill>
          <a:blip r:embed="rId3"/>
          <a:srcRect l="11073" t="11073" r="11073" b="11073"/>
          <a:stretch>
            <a:fillRect/>
          </a:stretch>
        </p:blipFill>
        <p:spPr bwMode="auto">
          <a:xfrm>
            <a:off x="685800" y="1341438"/>
            <a:ext cx="3051175" cy="457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What is Software ?</a:t>
            </a:r>
          </a:p>
        </p:txBody>
      </p:sp>
      <p:sp>
        <p:nvSpPr>
          <p:cNvPr id="3277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/>
              <a:t>According to the IEEE </a:t>
            </a:r>
          </a:p>
          <a:p>
            <a:pPr eaLnBrk="1" hangingPunct="1"/>
            <a:r>
              <a:rPr lang="en-GB"/>
              <a:t>Software is:</a:t>
            </a:r>
          </a:p>
          <a:p>
            <a:pPr lvl="1" eaLnBrk="1" hangingPunct="1"/>
            <a:r>
              <a:rPr lang="en-GB"/>
              <a:t>Computer programs, procedures, and possibly associated documentation and data pertaining to the operation of a computer system.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Software Errors, software faults and software failures</a:t>
            </a:r>
          </a:p>
        </p:txBody>
      </p:sp>
      <p:sp>
        <p:nvSpPr>
          <p:cNvPr id="34819" name="Rectangle 111"/>
          <p:cNvSpPr>
            <a:spLocks noGrp="1" noChangeArrowheads="1"/>
          </p:cNvSpPr>
          <p:nvPr>
            <p:ph type="body" idx="1"/>
          </p:nvPr>
        </p:nvSpPr>
        <p:spPr>
          <a:xfrm>
            <a:off x="251520" y="1125538"/>
            <a:ext cx="8712968" cy="4970462"/>
          </a:xfrm>
        </p:spPr>
        <p:txBody>
          <a:bodyPr/>
          <a:lstStyle/>
          <a:p>
            <a:pPr eaLnBrk="1" hangingPunct="1"/>
            <a:r>
              <a:rPr lang="en-GB" dirty="0" smtClean="0"/>
              <a:t>A bug</a:t>
            </a:r>
            <a:r>
              <a:rPr lang="en-GB" dirty="0"/>
              <a:t>/defect/fault </a:t>
            </a:r>
            <a:r>
              <a:rPr lang="en-GB" dirty="0" smtClean="0"/>
              <a:t>is a consequence </a:t>
            </a:r>
            <a:r>
              <a:rPr lang="en-GB" dirty="0"/>
              <a:t>of a human error.</a:t>
            </a:r>
          </a:p>
          <a:p>
            <a:pPr lvl="1" eaLnBrk="1" hangingPunct="1"/>
            <a:r>
              <a:rPr lang="en-GB" dirty="0"/>
              <a:t>Results in </a:t>
            </a:r>
            <a:r>
              <a:rPr lang="en-GB" b="1" dirty="0">
                <a:solidFill>
                  <a:srgbClr val="FF0000"/>
                </a:solidFill>
              </a:rPr>
              <a:t>non-conformance </a:t>
            </a:r>
            <a:r>
              <a:rPr lang="en-GB" dirty="0"/>
              <a:t>to requirements.</a:t>
            </a:r>
          </a:p>
          <a:p>
            <a:pPr lvl="1" eaLnBrk="1" hangingPunct="1"/>
            <a:r>
              <a:rPr lang="en-GB" dirty="0"/>
              <a:t>Manifests as failure in running software.</a:t>
            </a:r>
          </a:p>
        </p:txBody>
      </p:sp>
      <p:grpSp>
        <p:nvGrpSpPr>
          <p:cNvPr id="34820" name="Group 4"/>
          <p:cNvGrpSpPr>
            <a:grpSpLocks/>
          </p:cNvGrpSpPr>
          <p:nvPr/>
        </p:nvGrpSpPr>
        <p:grpSpPr bwMode="auto">
          <a:xfrm>
            <a:off x="990600" y="2763838"/>
            <a:ext cx="7670800" cy="3608387"/>
            <a:chOff x="688" y="1919"/>
            <a:chExt cx="5327" cy="2506"/>
          </a:xfrm>
        </p:grpSpPr>
        <p:sp>
          <p:nvSpPr>
            <p:cNvPr id="34821" name="Line 5"/>
            <p:cNvSpPr>
              <a:spLocks noChangeShapeType="1"/>
            </p:cNvSpPr>
            <p:nvPr/>
          </p:nvSpPr>
          <p:spPr bwMode="auto">
            <a:xfrm>
              <a:off x="3623" y="3755"/>
              <a:ext cx="1" cy="45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22" name="Line 6"/>
            <p:cNvSpPr>
              <a:spLocks noChangeShapeType="1"/>
            </p:cNvSpPr>
            <p:nvPr/>
          </p:nvSpPr>
          <p:spPr bwMode="auto">
            <a:xfrm>
              <a:off x="2187" y="3745"/>
              <a:ext cx="1" cy="398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23" name="Line 7"/>
            <p:cNvSpPr>
              <a:spLocks noChangeShapeType="1"/>
            </p:cNvSpPr>
            <p:nvPr/>
          </p:nvSpPr>
          <p:spPr bwMode="auto">
            <a:xfrm>
              <a:off x="1517" y="3700"/>
              <a:ext cx="1" cy="425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4824" name="Group 8"/>
            <p:cNvGrpSpPr>
              <a:grpSpLocks/>
            </p:cNvGrpSpPr>
            <p:nvPr/>
          </p:nvGrpSpPr>
          <p:grpSpPr bwMode="auto">
            <a:xfrm>
              <a:off x="688" y="1919"/>
              <a:ext cx="3699" cy="281"/>
              <a:chOff x="688" y="1919"/>
              <a:chExt cx="3699" cy="281"/>
            </a:xfrm>
          </p:grpSpPr>
          <p:sp>
            <p:nvSpPr>
              <p:cNvPr id="34924" name="AutoShape 9"/>
              <p:cNvSpPr>
                <a:spLocks noChangeArrowheads="1"/>
              </p:cNvSpPr>
              <p:nvPr/>
            </p:nvSpPr>
            <p:spPr bwMode="auto">
              <a:xfrm>
                <a:off x="688" y="1919"/>
                <a:ext cx="3700" cy="282"/>
              </a:xfrm>
              <a:prstGeom prst="roundRect">
                <a:avLst>
                  <a:gd name="adj" fmla="val 352"/>
                </a:avLst>
              </a:prstGeom>
              <a:solidFill>
                <a:srgbClr val="00CC99"/>
              </a:solidFill>
              <a:ln w="38160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25" name="Text Box 10"/>
              <p:cNvSpPr txBox="1">
                <a:spLocks noChangeArrowheads="1"/>
              </p:cNvSpPr>
              <p:nvPr/>
            </p:nvSpPr>
            <p:spPr bwMode="auto">
              <a:xfrm>
                <a:off x="688" y="1919"/>
                <a:ext cx="3700" cy="28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81639" tIns="42452" rIns="81639" bIns="42452">
                <a:prstTxWarp prst="textNoShape">
                  <a:avLst/>
                </a:prstTxWarp>
                <a:spAutoFit/>
              </a:bodyPr>
              <a:lstStyle/>
              <a:p>
                <a:pPr defTabSz="414338" eaLnBrk="0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StarSymbol" charset="0"/>
                  <a:buNone/>
                  <a:tabLst>
                    <a:tab pos="657225" algn="l"/>
                    <a:tab pos="1312863" algn="l"/>
                    <a:tab pos="1970088" algn="l"/>
                    <a:tab pos="2627313" algn="l"/>
                    <a:tab pos="3282950" algn="l"/>
                    <a:tab pos="3940175" algn="l"/>
                    <a:tab pos="4595813" algn="l"/>
                    <a:tab pos="5253038" algn="l"/>
                  </a:tabLst>
                </a:pPr>
                <a:r>
                  <a:rPr lang="en-GB" sz="1800" b="1">
                    <a:solidFill>
                      <a:srgbClr val="000000"/>
                    </a:solidFill>
                    <a:latin typeface="Nimbus Roman No9 L" pitchFamily="16" charset="0"/>
                  </a:rPr>
                  <a:t>Software development process</a:t>
                </a:r>
              </a:p>
            </p:txBody>
          </p:sp>
        </p:grpSp>
        <p:sp>
          <p:nvSpPr>
            <p:cNvPr id="34825" name="Line 11"/>
            <p:cNvSpPr>
              <a:spLocks noChangeShapeType="1"/>
            </p:cNvSpPr>
            <p:nvPr/>
          </p:nvSpPr>
          <p:spPr bwMode="auto">
            <a:xfrm>
              <a:off x="816" y="2192"/>
              <a:ext cx="1" cy="670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26" name="Line 12"/>
            <p:cNvSpPr>
              <a:spLocks noChangeShapeType="1"/>
            </p:cNvSpPr>
            <p:nvPr/>
          </p:nvSpPr>
          <p:spPr bwMode="auto">
            <a:xfrm>
              <a:off x="1007" y="2192"/>
              <a:ext cx="1" cy="679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27" name="Line 13"/>
            <p:cNvSpPr>
              <a:spLocks noChangeShapeType="1"/>
            </p:cNvSpPr>
            <p:nvPr/>
          </p:nvSpPr>
          <p:spPr bwMode="auto">
            <a:xfrm>
              <a:off x="1390" y="2192"/>
              <a:ext cx="1" cy="670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28" name="Line 14"/>
            <p:cNvSpPr>
              <a:spLocks noChangeShapeType="1"/>
            </p:cNvSpPr>
            <p:nvPr/>
          </p:nvSpPr>
          <p:spPr bwMode="auto">
            <a:xfrm>
              <a:off x="1804" y="2192"/>
              <a:ext cx="1" cy="670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29" name="Line 15"/>
            <p:cNvSpPr>
              <a:spLocks noChangeShapeType="1"/>
            </p:cNvSpPr>
            <p:nvPr/>
          </p:nvSpPr>
          <p:spPr bwMode="auto">
            <a:xfrm>
              <a:off x="1677" y="2192"/>
              <a:ext cx="1" cy="657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30" name="Line 16"/>
            <p:cNvSpPr>
              <a:spLocks noChangeShapeType="1"/>
            </p:cNvSpPr>
            <p:nvPr/>
          </p:nvSpPr>
          <p:spPr bwMode="auto">
            <a:xfrm>
              <a:off x="2347" y="2192"/>
              <a:ext cx="1" cy="657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31" name="Line 17"/>
            <p:cNvSpPr>
              <a:spLocks noChangeShapeType="1"/>
            </p:cNvSpPr>
            <p:nvPr/>
          </p:nvSpPr>
          <p:spPr bwMode="auto">
            <a:xfrm>
              <a:off x="2634" y="2192"/>
              <a:ext cx="1" cy="768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32" name="Line 18"/>
            <p:cNvSpPr>
              <a:spLocks noChangeShapeType="1"/>
            </p:cNvSpPr>
            <p:nvPr/>
          </p:nvSpPr>
          <p:spPr bwMode="auto">
            <a:xfrm>
              <a:off x="2921" y="2192"/>
              <a:ext cx="1" cy="670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33" name="Line 19"/>
            <p:cNvSpPr>
              <a:spLocks noChangeShapeType="1"/>
            </p:cNvSpPr>
            <p:nvPr/>
          </p:nvSpPr>
          <p:spPr bwMode="auto">
            <a:xfrm>
              <a:off x="2219" y="2192"/>
              <a:ext cx="1" cy="679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34" name="Line 20"/>
            <p:cNvSpPr>
              <a:spLocks noChangeShapeType="1"/>
            </p:cNvSpPr>
            <p:nvPr/>
          </p:nvSpPr>
          <p:spPr bwMode="auto">
            <a:xfrm>
              <a:off x="3782" y="2192"/>
              <a:ext cx="1" cy="643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35" name="Line 21"/>
            <p:cNvSpPr>
              <a:spLocks noChangeShapeType="1"/>
            </p:cNvSpPr>
            <p:nvPr/>
          </p:nvSpPr>
          <p:spPr bwMode="auto">
            <a:xfrm>
              <a:off x="3655" y="2192"/>
              <a:ext cx="1" cy="657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36" name="Line 22"/>
            <p:cNvSpPr>
              <a:spLocks noChangeShapeType="1"/>
            </p:cNvSpPr>
            <p:nvPr/>
          </p:nvSpPr>
          <p:spPr bwMode="auto">
            <a:xfrm>
              <a:off x="3367" y="2192"/>
              <a:ext cx="1" cy="670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37" name="Line 23"/>
            <p:cNvSpPr>
              <a:spLocks noChangeShapeType="1"/>
            </p:cNvSpPr>
            <p:nvPr/>
          </p:nvSpPr>
          <p:spPr bwMode="auto">
            <a:xfrm>
              <a:off x="3974" y="2192"/>
              <a:ext cx="1" cy="657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38" name="Line 24"/>
            <p:cNvSpPr>
              <a:spLocks noChangeShapeType="1"/>
            </p:cNvSpPr>
            <p:nvPr/>
          </p:nvSpPr>
          <p:spPr bwMode="auto">
            <a:xfrm>
              <a:off x="4197" y="2192"/>
              <a:ext cx="1" cy="670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39" name="Line 25"/>
            <p:cNvSpPr>
              <a:spLocks noChangeShapeType="1"/>
            </p:cNvSpPr>
            <p:nvPr/>
          </p:nvSpPr>
          <p:spPr bwMode="auto">
            <a:xfrm>
              <a:off x="4293" y="2192"/>
              <a:ext cx="1" cy="670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40" name="Line 26"/>
            <p:cNvSpPr>
              <a:spLocks noChangeShapeType="1"/>
            </p:cNvSpPr>
            <p:nvPr/>
          </p:nvSpPr>
          <p:spPr bwMode="auto">
            <a:xfrm>
              <a:off x="1581" y="2192"/>
              <a:ext cx="1" cy="643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41" name="Line 27"/>
            <p:cNvSpPr>
              <a:spLocks noChangeShapeType="1"/>
            </p:cNvSpPr>
            <p:nvPr/>
          </p:nvSpPr>
          <p:spPr bwMode="auto">
            <a:xfrm>
              <a:off x="3049" y="2201"/>
              <a:ext cx="1" cy="648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42" name="Freeform 28"/>
            <p:cNvSpPr>
              <a:spLocks noChangeArrowheads="1"/>
            </p:cNvSpPr>
            <p:nvPr/>
          </p:nvSpPr>
          <p:spPr bwMode="auto">
            <a:xfrm>
              <a:off x="752" y="2835"/>
              <a:ext cx="95" cy="106"/>
            </a:xfrm>
            <a:custGeom>
              <a:avLst/>
              <a:gdLst>
                <a:gd name="T0" fmla="*/ 210 w 421"/>
                <a:gd name="T1" fmla="*/ 0 h 469"/>
                <a:gd name="T2" fmla="*/ 210 w 421"/>
                <a:gd name="T3" fmla="*/ 0 h 469"/>
                <a:gd name="T4" fmla="*/ 420 w 421"/>
                <a:gd name="T5" fmla="*/ 234 h 469"/>
                <a:gd name="T6" fmla="*/ 210 w 421"/>
                <a:gd name="T7" fmla="*/ 468 h 469"/>
                <a:gd name="T8" fmla="*/ 210 w 421"/>
                <a:gd name="T9" fmla="*/ 468 h 469"/>
                <a:gd name="T10" fmla="*/ 0 w 421"/>
                <a:gd name="T11" fmla="*/ 234 h 469"/>
                <a:gd name="T12" fmla="*/ 210 w 421"/>
                <a:gd name="T13" fmla="*/ 0 h 4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1"/>
                <a:gd name="T22" fmla="*/ 0 h 469"/>
                <a:gd name="T23" fmla="*/ 421 w 421"/>
                <a:gd name="T24" fmla="*/ 469 h 46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1" h="469">
                  <a:moveTo>
                    <a:pt x="210" y="0"/>
                  </a:moveTo>
                  <a:lnTo>
                    <a:pt x="210" y="0"/>
                  </a:lnTo>
                  <a:lnTo>
                    <a:pt x="420" y="234"/>
                  </a:lnTo>
                  <a:lnTo>
                    <a:pt x="210" y="468"/>
                  </a:lnTo>
                  <a:lnTo>
                    <a:pt x="0" y="234"/>
                  </a:lnTo>
                  <a:lnTo>
                    <a:pt x="210" y="0"/>
                  </a:lnTo>
                </a:path>
              </a:pathLst>
            </a:custGeom>
            <a:solidFill>
              <a:srgbClr val="00CC99"/>
            </a:solidFill>
            <a:ln w="1908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43" name="Freeform 29"/>
            <p:cNvSpPr>
              <a:spLocks noChangeArrowheads="1"/>
            </p:cNvSpPr>
            <p:nvPr/>
          </p:nvSpPr>
          <p:spPr bwMode="auto">
            <a:xfrm>
              <a:off x="4548" y="2412"/>
              <a:ext cx="95" cy="106"/>
            </a:xfrm>
            <a:custGeom>
              <a:avLst/>
              <a:gdLst>
                <a:gd name="T0" fmla="*/ 209 w 419"/>
                <a:gd name="T1" fmla="*/ 0 h 469"/>
                <a:gd name="T2" fmla="*/ 209 w 419"/>
                <a:gd name="T3" fmla="*/ 0 h 469"/>
                <a:gd name="T4" fmla="*/ 418 w 419"/>
                <a:gd name="T5" fmla="*/ 234 h 469"/>
                <a:gd name="T6" fmla="*/ 209 w 419"/>
                <a:gd name="T7" fmla="*/ 468 h 469"/>
                <a:gd name="T8" fmla="*/ 209 w 419"/>
                <a:gd name="T9" fmla="*/ 468 h 469"/>
                <a:gd name="T10" fmla="*/ 0 w 419"/>
                <a:gd name="T11" fmla="*/ 234 h 469"/>
                <a:gd name="T12" fmla="*/ 209 w 419"/>
                <a:gd name="T13" fmla="*/ 0 h 4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9"/>
                <a:gd name="T22" fmla="*/ 0 h 469"/>
                <a:gd name="T23" fmla="*/ 419 w 419"/>
                <a:gd name="T24" fmla="*/ 469 h 46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9" h="469">
                  <a:moveTo>
                    <a:pt x="209" y="0"/>
                  </a:moveTo>
                  <a:lnTo>
                    <a:pt x="209" y="0"/>
                  </a:lnTo>
                  <a:lnTo>
                    <a:pt x="418" y="234"/>
                  </a:lnTo>
                  <a:lnTo>
                    <a:pt x="209" y="468"/>
                  </a:lnTo>
                  <a:lnTo>
                    <a:pt x="0" y="234"/>
                  </a:lnTo>
                  <a:lnTo>
                    <a:pt x="209" y="0"/>
                  </a:lnTo>
                </a:path>
              </a:pathLst>
            </a:custGeom>
            <a:solidFill>
              <a:srgbClr val="00CC99"/>
            </a:solidFill>
            <a:ln w="1908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44" name="Freeform 30"/>
            <p:cNvSpPr>
              <a:spLocks noChangeArrowheads="1"/>
            </p:cNvSpPr>
            <p:nvPr/>
          </p:nvSpPr>
          <p:spPr bwMode="auto">
            <a:xfrm>
              <a:off x="943" y="2835"/>
              <a:ext cx="97" cy="106"/>
            </a:xfrm>
            <a:custGeom>
              <a:avLst/>
              <a:gdLst>
                <a:gd name="T0" fmla="*/ 212 w 426"/>
                <a:gd name="T1" fmla="*/ 0 h 469"/>
                <a:gd name="T2" fmla="*/ 212 w 426"/>
                <a:gd name="T3" fmla="*/ 0 h 469"/>
                <a:gd name="T4" fmla="*/ 425 w 426"/>
                <a:gd name="T5" fmla="*/ 234 h 469"/>
                <a:gd name="T6" fmla="*/ 212 w 426"/>
                <a:gd name="T7" fmla="*/ 468 h 469"/>
                <a:gd name="T8" fmla="*/ 212 w 426"/>
                <a:gd name="T9" fmla="*/ 468 h 469"/>
                <a:gd name="T10" fmla="*/ 0 w 426"/>
                <a:gd name="T11" fmla="*/ 234 h 469"/>
                <a:gd name="T12" fmla="*/ 212 w 426"/>
                <a:gd name="T13" fmla="*/ 0 h 4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6"/>
                <a:gd name="T22" fmla="*/ 0 h 469"/>
                <a:gd name="T23" fmla="*/ 426 w 426"/>
                <a:gd name="T24" fmla="*/ 469 h 46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6" h="469">
                  <a:moveTo>
                    <a:pt x="212" y="0"/>
                  </a:moveTo>
                  <a:lnTo>
                    <a:pt x="212" y="0"/>
                  </a:lnTo>
                  <a:lnTo>
                    <a:pt x="425" y="234"/>
                  </a:lnTo>
                  <a:lnTo>
                    <a:pt x="212" y="468"/>
                  </a:lnTo>
                  <a:lnTo>
                    <a:pt x="0" y="234"/>
                  </a:lnTo>
                  <a:lnTo>
                    <a:pt x="212" y="0"/>
                  </a:lnTo>
                </a:path>
              </a:pathLst>
            </a:custGeom>
            <a:solidFill>
              <a:srgbClr val="00CC99"/>
            </a:solidFill>
            <a:ln w="1908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45" name="Freeform 31"/>
            <p:cNvSpPr>
              <a:spLocks noChangeArrowheads="1"/>
            </p:cNvSpPr>
            <p:nvPr/>
          </p:nvSpPr>
          <p:spPr bwMode="auto">
            <a:xfrm>
              <a:off x="1741" y="2835"/>
              <a:ext cx="95" cy="106"/>
            </a:xfrm>
            <a:custGeom>
              <a:avLst/>
              <a:gdLst>
                <a:gd name="T0" fmla="*/ 210 w 421"/>
                <a:gd name="T1" fmla="*/ 0 h 469"/>
                <a:gd name="T2" fmla="*/ 210 w 421"/>
                <a:gd name="T3" fmla="*/ 0 h 469"/>
                <a:gd name="T4" fmla="*/ 420 w 421"/>
                <a:gd name="T5" fmla="*/ 234 h 469"/>
                <a:gd name="T6" fmla="*/ 210 w 421"/>
                <a:gd name="T7" fmla="*/ 468 h 469"/>
                <a:gd name="T8" fmla="*/ 210 w 421"/>
                <a:gd name="T9" fmla="*/ 468 h 469"/>
                <a:gd name="T10" fmla="*/ 0 w 421"/>
                <a:gd name="T11" fmla="*/ 234 h 469"/>
                <a:gd name="T12" fmla="*/ 210 w 421"/>
                <a:gd name="T13" fmla="*/ 0 h 4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1"/>
                <a:gd name="T22" fmla="*/ 0 h 469"/>
                <a:gd name="T23" fmla="*/ 421 w 421"/>
                <a:gd name="T24" fmla="*/ 469 h 46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1" h="469">
                  <a:moveTo>
                    <a:pt x="210" y="0"/>
                  </a:moveTo>
                  <a:lnTo>
                    <a:pt x="210" y="0"/>
                  </a:lnTo>
                  <a:lnTo>
                    <a:pt x="420" y="234"/>
                  </a:lnTo>
                  <a:lnTo>
                    <a:pt x="210" y="468"/>
                  </a:lnTo>
                  <a:lnTo>
                    <a:pt x="0" y="234"/>
                  </a:lnTo>
                  <a:lnTo>
                    <a:pt x="210" y="0"/>
                  </a:lnTo>
                </a:path>
              </a:pathLst>
            </a:custGeom>
            <a:solidFill>
              <a:srgbClr val="00CC99"/>
            </a:solidFill>
            <a:ln w="1908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46" name="Freeform 32"/>
            <p:cNvSpPr>
              <a:spLocks noChangeArrowheads="1"/>
            </p:cNvSpPr>
            <p:nvPr/>
          </p:nvSpPr>
          <p:spPr bwMode="auto">
            <a:xfrm>
              <a:off x="2154" y="2826"/>
              <a:ext cx="95" cy="105"/>
            </a:xfrm>
            <a:custGeom>
              <a:avLst/>
              <a:gdLst>
                <a:gd name="T0" fmla="*/ 210 w 421"/>
                <a:gd name="T1" fmla="*/ 0 h 464"/>
                <a:gd name="T2" fmla="*/ 210 w 421"/>
                <a:gd name="T3" fmla="*/ 0 h 464"/>
                <a:gd name="T4" fmla="*/ 420 w 421"/>
                <a:gd name="T5" fmla="*/ 231 h 464"/>
                <a:gd name="T6" fmla="*/ 210 w 421"/>
                <a:gd name="T7" fmla="*/ 463 h 464"/>
                <a:gd name="T8" fmla="*/ 210 w 421"/>
                <a:gd name="T9" fmla="*/ 463 h 464"/>
                <a:gd name="T10" fmla="*/ 0 w 421"/>
                <a:gd name="T11" fmla="*/ 231 h 464"/>
                <a:gd name="T12" fmla="*/ 210 w 421"/>
                <a:gd name="T13" fmla="*/ 0 h 4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1"/>
                <a:gd name="T22" fmla="*/ 0 h 464"/>
                <a:gd name="T23" fmla="*/ 421 w 421"/>
                <a:gd name="T24" fmla="*/ 464 h 4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1" h="464">
                  <a:moveTo>
                    <a:pt x="210" y="0"/>
                  </a:moveTo>
                  <a:lnTo>
                    <a:pt x="210" y="0"/>
                  </a:lnTo>
                  <a:lnTo>
                    <a:pt x="420" y="231"/>
                  </a:lnTo>
                  <a:lnTo>
                    <a:pt x="210" y="463"/>
                  </a:lnTo>
                  <a:lnTo>
                    <a:pt x="0" y="231"/>
                  </a:lnTo>
                  <a:lnTo>
                    <a:pt x="210" y="0"/>
                  </a:lnTo>
                </a:path>
              </a:pathLst>
            </a:custGeom>
            <a:solidFill>
              <a:srgbClr val="00CC99"/>
            </a:solidFill>
            <a:ln w="1908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47" name="Freeform 33"/>
            <p:cNvSpPr>
              <a:spLocks noChangeArrowheads="1"/>
            </p:cNvSpPr>
            <p:nvPr/>
          </p:nvSpPr>
          <p:spPr bwMode="auto">
            <a:xfrm>
              <a:off x="2283" y="2835"/>
              <a:ext cx="96" cy="106"/>
            </a:xfrm>
            <a:custGeom>
              <a:avLst/>
              <a:gdLst>
                <a:gd name="T0" fmla="*/ 211 w 424"/>
                <a:gd name="T1" fmla="*/ 0 h 469"/>
                <a:gd name="T2" fmla="*/ 211 w 424"/>
                <a:gd name="T3" fmla="*/ 0 h 469"/>
                <a:gd name="T4" fmla="*/ 423 w 424"/>
                <a:gd name="T5" fmla="*/ 234 h 469"/>
                <a:gd name="T6" fmla="*/ 211 w 424"/>
                <a:gd name="T7" fmla="*/ 468 h 469"/>
                <a:gd name="T8" fmla="*/ 211 w 424"/>
                <a:gd name="T9" fmla="*/ 468 h 469"/>
                <a:gd name="T10" fmla="*/ 0 w 424"/>
                <a:gd name="T11" fmla="*/ 234 h 469"/>
                <a:gd name="T12" fmla="*/ 211 w 424"/>
                <a:gd name="T13" fmla="*/ 0 h 4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4"/>
                <a:gd name="T22" fmla="*/ 0 h 469"/>
                <a:gd name="T23" fmla="*/ 424 w 424"/>
                <a:gd name="T24" fmla="*/ 469 h 46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4" h="469">
                  <a:moveTo>
                    <a:pt x="211" y="0"/>
                  </a:moveTo>
                  <a:lnTo>
                    <a:pt x="211" y="0"/>
                  </a:lnTo>
                  <a:lnTo>
                    <a:pt x="423" y="234"/>
                  </a:lnTo>
                  <a:lnTo>
                    <a:pt x="211" y="468"/>
                  </a:lnTo>
                  <a:lnTo>
                    <a:pt x="0" y="234"/>
                  </a:lnTo>
                  <a:lnTo>
                    <a:pt x="211" y="0"/>
                  </a:lnTo>
                </a:path>
              </a:pathLst>
            </a:custGeom>
            <a:solidFill>
              <a:srgbClr val="00CC99"/>
            </a:solidFill>
            <a:ln w="1908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48" name="Freeform 34"/>
            <p:cNvSpPr>
              <a:spLocks noChangeArrowheads="1"/>
            </p:cNvSpPr>
            <p:nvPr/>
          </p:nvSpPr>
          <p:spPr bwMode="auto">
            <a:xfrm>
              <a:off x="1326" y="2871"/>
              <a:ext cx="97" cy="105"/>
            </a:xfrm>
            <a:custGeom>
              <a:avLst/>
              <a:gdLst>
                <a:gd name="T0" fmla="*/ 212 w 426"/>
                <a:gd name="T1" fmla="*/ 0 h 464"/>
                <a:gd name="T2" fmla="*/ 212 w 426"/>
                <a:gd name="T3" fmla="*/ 0 h 464"/>
                <a:gd name="T4" fmla="*/ 425 w 426"/>
                <a:gd name="T5" fmla="*/ 231 h 464"/>
                <a:gd name="T6" fmla="*/ 212 w 426"/>
                <a:gd name="T7" fmla="*/ 463 h 464"/>
                <a:gd name="T8" fmla="*/ 212 w 426"/>
                <a:gd name="T9" fmla="*/ 463 h 464"/>
                <a:gd name="T10" fmla="*/ 0 w 426"/>
                <a:gd name="T11" fmla="*/ 231 h 464"/>
                <a:gd name="T12" fmla="*/ 212 w 426"/>
                <a:gd name="T13" fmla="*/ 0 h 4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6"/>
                <a:gd name="T22" fmla="*/ 0 h 464"/>
                <a:gd name="T23" fmla="*/ 426 w 426"/>
                <a:gd name="T24" fmla="*/ 464 h 4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6" h="464">
                  <a:moveTo>
                    <a:pt x="212" y="0"/>
                  </a:moveTo>
                  <a:lnTo>
                    <a:pt x="212" y="0"/>
                  </a:lnTo>
                  <a:lnTo>
                    <a:pt x="425" y="231"/>
                  </a:lnTo>
                  <a:lnTo>
                    <a:pt x="212" y="463"/>
                  </a:lnTo>
                  <a:lnTo>
                    <a:pt x="0" y="231"/>
                  </a:lnTo>
                  <a:lnTo>
                    <a:pt x="212" y="0"/>
                  </a:lnTo>
                </a:path>
              </a:pathLst>
            </a:custGeom>
            <a:solidFill>
              <a:srgbClr val="00CC99"/>
            </a:solidFill>
            <a:ln w="1908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49" name="Freeform 35"/>
            <p:cNvSpPr>
              <a:spLocks noChangeArrowheads="1"/>
            </p:cNvSpPr>
            <p:nvPr/>
          </p:nvSpPr>
          <p:spPr bwMode="auto">
            <a:xfrm>
              <a:off x="1517" y="2835"/>
              <a:ext cx="96" cy="106"/>
            </a:xfrm>
            <a:custGeom>
              <a:avLst/>
              <a:gdLst>
                <a:gd name="T0" fmla="*/ 211 w 424"/>
                <a:gd name="T1" fmla="*/ 0 h 469"/>
                <a:gd name="T2" fmla="*/ 211 w 424"/>
                <a:gd name="T3" fmla="*/ 0 h 469"/>
                <a:gd name="T4" fmla="*/ 423 w 424"/>
                <a:gd name="T5" fmla="*/ 234 h 469"/>
                <a:gd name="T6" fmla="*/ 211 w 424"/>
                <a:gd name="T7" fmla="*/ 468 h 469"/>
                <a:gd name="T8" fmla="*/ 211 w 424"/>
                <a:gd name="T9" fmla="*/ 468 h 469"/>
                <a:gd name="T10" fmla="*/ 0 w 424"/>
                <a:gd name="T11" fmla="*/ 234 h 469"/>
                <a:gd name="T12" fmla="*/ 211 w 424"/>
                <a:gd name="T13" fmla="*/ 0 h 4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4"/>
                <a:gd name="T22" fmla="*/ 0 h 469"/>
                <a:gd name="T23" fmla="*/ 424 w 424"/>
                <a:gd name="T24" fmla="*/ 469 h 46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4" h="469">
                  <a:moveTo>
                    <a:pt x="211" y="0"/>
                  </a:moveTo>
                  <a:lnTo>
                    <a:pt x="211" y="0"/>
                  </a:lnTo>
                  <a:lnTo>
                    <a:pt x="423" y="234"/>
                  </a:lnTo>
                  <a:lnTo>
                    <a:pt x="211" y="468"/>
                  </a:lnTo>
                  <a:lnTo>
                    <a:pt x="0" y="234"/>
                  </a:lnTo>
                  <a:lnTo>
                    <a:pt x="211" y="0"/>
                  </a:lnTo>
                </a:path>
              </a:pathLst>
            </a:custGeom>
            <a:solidFill>
              <a:srgbClr val="00CC99"/>
            </a:solidFill>
            <a:ln w="1908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50" name="Freeform 36"/>
            <p:cNvSpPr>
              <a:spLocks noChangeArrowheads="1"/>
            </p:cNvSpPr>
            <p:nvPr/>
          </p:nvSpPr>
          <p:spPr bwMode="auto">
            <a:xfrm>
              <a:off x="2594" y="2830"/>
              <a:ext cx="96" cy="106"/>
            </a:xfrm>
            <a:custGeom>
              <a:avLst/>
              <a:gdLst>
                <a:gd name="T0" fmla="*/ 211 w 424"/>
                <a:gd name="T1" fmla="*/ 0 h 469"/>
                <a:gd name="T2" fmla="*/ 211 w 424"/>
                <a:gd name="T3" fmla="*/ 0 h 469"/>
                <a:gd name="T4" fmla="*/ 423 w 424"/>
                <a:gd name="T5" fmla="*/ 234 h 469"/>
                <a:gd name="T6" fmla="*/ 211 w 424"/>
                <a:gd name="T7" fmla="*/ 468 h 469"/>
                <a:gd name="T8" fmla="*/ 211 w 424"/>
                <a:gd name="T9" fmla="*/ 468 h 469"/>
                <a:gd name="T10" fmla="*/ 0 w 424"/>
                <a:gd name="T11" fmla="*/ 234 h 469"/>
                <a:gd name="T12" fmla="*/ 211 w 424"/>
                <a:gd name="T13" fmla="*/ 0 h 4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4"/>
                <a:gd name="T22" fmla="*/ 0 h 469"/>
                <a:gd name="T23" fmla="*/ 424 w 424"/>
                <a:gd name="T24" fmla="*/ 469 h 46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4" h="469">
                  <a:moveTo>
                    <a:pt x="211" y="0"/>
                  </a:moveTo>
                  <a:lnTo>
                    <a:pt x="211" y="0"/>
                  </a:lnTo>
                  <a:lnTo>
                    <a:pt x="423" y="234"/>
                  </a:lnTo>
                  <a:lnTo>
                    <a:pt x="211" y="468"/>
                  </a:lnTo>
                  <a:lnTo>
                    <a:pt x="0" y="234"/>
                  </a:lnTo>
                  <a:lnTo>
                    <a:pt x="211" y="0"/>
                  </a:lnTo>
                </a:path>
              </a:pathLst>
            </a:custGeom>
            <a:solidFill>
              <a:srgbClr val="00CC99"/>
            </a:solidFill>
            <a:ln w="1908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51" name="Freeform 37"/>
            <p:cNvSpPr>
              <a:spLocks noChangeArrowheads="1"/>
            </p:cNvSpPr>
            <p:nvPr/>
          </p:nvSpPr>
          <p:spPr bwMode="auto">
            <a:xfrm>
              <a:off x="2868" y="2854"/>
              <a:ext cx="95" cy="106"/>
            </a:xfrm>
            <a:custGeom>
              <a:avLst/>
              <a:gdLst>
                <a:gd name="T0" fmla="*/ 210 w 421"/>
                <a:gd name="T1" fmla="*/ 0 h 469"/>
                <a:gd name="T2" fmla="*/ 210 w 421"/>
                <a:gd name="T3" fmla="*/ 0 h 469"/>
                <a:gd name="T4" fmla="*/ 420 w 421"/>
                <a:gd name="T5" fmla="*/ 234 h 469"/>
                <a:gd name="T6" fmla="*/ 210 w 421"/>
                <a:gd name="T7" fmla="*/ 468 h 469"/>
                <a:gd name="T8" fmla="*/ 210 w 421"/>
                <a:gd name="T9" fmla="*/ 468 h 469"/>
                <a:gd name="T10" fmla="*/ 0 w 421"/>
                <a:gd name="T11" fmla="*/ 234 h 469"/>
                <a:gd name="T12" fmla="*/ 210 w 421"/>
                <a:gd name="T13" fmla="*/ 0 h 4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1"/>
                <a:gd name="T22" fmla="*/ 0 h 469"/>
                <a:gd name="T23" fmla="*/ 421 w 421"/>
                <a:gd name="T24" fmla="*/ 469 h 46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1" h="469">
                  <a:moveTo>
                    <a:pt x="210" y="0"/>
                  </a:moveTo>
                  <a:lnTo>
                    <a:pt x="210" y="0"/>
                  </a:lnTo>
                  <a:lnTo>
                    <a:pt x="420" y="234"/>
                  </a:lnTo>
                  <a:lnTo>
                    <a:pt x="210" y="468"/>
                  </a:lnTo>
                  <a:lnTo>
                    <a:pt x="0" y="234"/>
                  </a:lnTo>
                  <a:lnTo>
                    <a:pt x="210" y="0"/>
                  </a:lnTo>
                </a:path>
              </a:pathLst>
            </a:custGeom>
            <a:solidFill>
              <a:srgbClr val="00CC99"/>
            </a:solidFill>
            <a:ln w="1908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52" name="Freeform 38"/>
            <p:cNvSpPr>
              <a:spLocks noChangeArrowheads="1"/>
            </p:cNvSpPr>
            <p:nvPr/>
          </p:nvSpPr>
          <p:spPr bwMode="auto">
            <a:xfrm>
              <a:off x="2985" y="2835"/>
              <a:ext cx="95" cy="106"/>
            </a:xfrm>
            <a:custGeom>
              <a:avLst/>
              <a:gdLst>
                <a:gd name="T0" fmla="*/ 210 w 421"/>
                <a:gd name="T1" fmla="*/ 0 h 469"/>
                <a:gd name="T2" fmla="*/ 210 w 421"/>
                <a:gd name="T3" fmla="*/ 0 h 469"/>
                <a:gd name="T4" fmla="*/ 420 w 421"/>
                <a:gd name="T5" fmla="*/ 234 h 469"/>
                <a:gd name="T6" fmla="*/ 210 w 421"/>
                <a:gd name="T7" fmla="*/ 468 h 469"/>
                <a:gd name="T8" fmla="*/ 210 w 421"/>
                <a:gd name="T9" fmla="*/ 468 h 469"/>
                <a:gd name="T10" fmla="*/ 0 w 421"/>
                <a:gd name="T11" fmla="*/ 234 h 469"/>
                <a:gd name="T12" fmla="*/ 210 w 421"/>
                <a:gd name="T13" fmla="*/ 0 h 4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1"/>
                <a:gd name="T22" fmla="*/ 0 h 469"/>
                <a:gd name="T23" fmla="*/ 421 w 421"/>
                <a:gd name="T24" fmla="*/ 469 h 46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1" h="469">
                  <a:moveTo>
                    <a:pt x="210" y="0"/>
                  </a:moveTo>
                  <a:lnTo>
                    <a:pt x="210" y="0"/>
                  </a:lnTo>
                  <a:lnTo>
                    <a:pt x="420" y="234"/>
                  </a:lnTo>
                  <a:lnTo>
                    <a:pt x="210" y="468"/>
                  </a:lnTo>
                  <a:lnTo>
                    <a:pt x="0" y="234"/>
                  </a:lnTo>
                  <a:lnTo>
                    <a:pt x="210" y="0"/>
                  </a:lnTo>
                </a:path>
              </a:pathLst>
            </a:custGeom>
            <a:solidFill>
              <a:srgbClr val="00CC99"/>
            </a:solidFill>
            <a:ln w="1908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53" name="Freeform 39"/>
            <p:cNvSpPr>
              <a:spLocks noChangeArrowheads="1"/>
            </p:cNvSpPr>
            <p:nvPr/>
          </p:nvSpPr>
          <p:spPr bwMode="auto">
            <a:xfrm>
              <a:off x="3319" y="2842"/>
              <a:ext cx="96" cy="105"/>
            </a:xfrm>
            <a:custGeom>
              <a:avLst/>
              <a:gdLst>
                <a:gd name="T0" fmla="*/ 211 w 424"/>
                <a:gd name="T1" fmla="*/ 0 h 464"/>
                <a:gd name="T2" fmla="*/ 211 w 424"/>
                <a:gd name="T3" fmla="*/ 0 h 464"/>
                <a:gd name="T4" fmla="*/ 423 w 424"/>
                <a:gd name="T5" fmla="*/ 231 h 464"/>
                <a:gd name="T6" fmla="*/ 211 w 424"/>
                <a:gd name="T7" fmla="*/ 463 h 464"/>
                <a:gd name="T8" fmla="*/ 211 w 424"/>
                <a:gd name="T9" fmla="*/ 463 h 464"/>
                <a:gd name="T10" fmla="*/ 0 w 424"/>
                <a:gd name="T11" fmla="*/ 231 h 464"/>
                <a:gd name="T12" fmla="*/ 211 w 424"/>
                <a:gd name="T13" fmla="*/ 0 h 4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4"/>
                <a:gd name="T22" fmla="*/ 0 h 464"/>
                <a:gd name="T23" fmla="*/ 424 w 424"/>
                <a:gd name="T24" fmla="*/ 464 h 4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4" h="464">
                  <a:moveTo>
                    <a:pt x="211" y="0"/>
                  </a:moveTo>
                  <a:lnTo>
                    <a:pt x="211" y="0"/>
                  </a:lnTo>
                  <a:lnTo>
                    <a:pt x="423" y="231"/>
                  </a:lnTo>
                  <a:lnTo>
                    <a:pt x="211" y="463"/>
                  </a:lnTo>
                  <a:lnTo>
                    <a:pt x="0" y="231"/>
                  </a:lnTo>
                  <a:lnTo>
                    <a:pt x="211" y="0"/>
                  </a:lnTo>
                </a:path>
              </a:pathLst>
            </a:custGeom>
            <a:solidFill>
              <a:srgbClr val="00CC99"/>
            </a:solidFill>
            <a:ln w="1908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54" name="Freeform 40"/>
            <p:cNvSpPr>
              <a:spLocks noChangeArrowheads="1"/>
            </p:cNvSpPr>
            <p:nvPr/>
          </p:nvSpPr>
          <p:spPr bwMode="auto">
            <a:xfrm>
              <a:off x="3594" y="2861"/>
              <a:ext cx="96" cy="106"/>
            </a:xfrm>
            <a:custGeom>
              <a:avLst/>
              <a:gdLst>
                <a:gd name="T0" fmla="*/ 211 w 424"/>
                <a:gd name="T1" fmla="*/ 0 h 469"/>
                <a:gd name="T2" fmla="*/ 211 w 424"/>
                <a:gd name="T3" fmla="*/ 0 h 469"/>
                <a:gd name="T4" fmla="*/ 423 w 424"/>
                <a:gd name="T5" fmla="*/ 234 h 469"/>
                <a:gd name="T6" fmla="*/ 211 w 424"/>
                <a:gd name="T7" fmla="*/ 468 h 469"/>
                <a:gd name="T8" fmla="*/ 211 w 424"/>
                <a:gd name="T9" fmla="*/ 468 h 469"/>
                <a:gd name="T10" fmla="*/ 0 w 424"/>
                <a:gd name="T11" fmla="*/ 234 h 469"/>
                <a:gd name="T12" fmla="*/ 211 w 424"/>
                <a:gd name="T13" fmla="*/ 0 h 4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4"/>
                <a:gd name="T22" fmla="*/ 0 h 469"/>
                <a:gd name="T23" fmla="*/ 424 w 424"/>
                <a:gd name="T24" fmla="*/ 469 h 46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4" h="469">
                  <a:moveTo>
                    <a:pt x="211" y="0"/>
                  </a:moveTo>
                  <a:lnTo>
                    <a:pt x="211" y="0"/>
                  </a:lnTo>
                  <a:lnTo>
                    <a:pt x="423" y="234"/>
                  </a:lnTo>
                  <a:lnTo>
                    <a:pt x="211" y="468"/>
                  </a:lnTo>
                  <a:lnTo>
                    <a:pt x="0" y="234"/>
                  </a:lnTo>
                  <a:lnTo>
                    <a:pt x="211" y="0"/>
                  </a:lnTo>
                </a:path>
              </a:pathLst>
            </a:custGeom>
            <a:solidFill>
              <a:srgbClr val="00CC99"/>
            </a:solidFill>
            <a:ln w="1908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55" name="Freeform 41"/>
            <p:cNvSpPr>
              <a:spLocks noChangeArrowheads="1"/>
            </p:cNvSpPr>
            <p:nvPr/>
          </p:nvSpPr>
          <p:spPr bwMode="auto">
            <a:xfrm>
              <a:off x="3743" y="2836"/>
              <a:ext cx="96" cy="106"/>
            </a:xfrm>
            <a:custGeom>
              <a:avLst/>
              <a:gdLst>
                <a:gd name="T0" fmla="*/ 211 w 424"/>
                <a:gd name="T1" fmla="*/ 0 h 469"/>
                <a:gd name="T2" fmla="*/ 211 w 424"/>
                <a:gd name="T3" fmla="*/ 0 h 469"/>
                <a:gd name="T4" fmla="*/ 423 w 424"/>
                <a:gd name="T5" fmla="*/ 234 h 469"/>
                <a:gd name="T6" fmla="*/ 211 w 424"/>
                <a:gd name="T7" fmla="*/ 468 h 469"/>
                <a:gd name="T8" fmla="*/ 211 w 424"/>
                <a:gd name="T9" fmla="*/ 468 h 469"/>
                <a:gd name="T10" fmla="*/ 0 w 424"/>
                <a:gd name="T11" fmla="*/ 234 h 469"/>
                <a:gd name="T12" fmla="*/ 211 w 424"/>
                <a:gd name="T13" fmla="*/ 0 h 4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4"/>
                <a:gd name="T22" fmla="*/ 0 h 469"/>
                <a:gd name="T23" fmla="*/ 424 w 424"/>
                <a:gd name="T24" fmla="*/ 469 h 46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4" h="469">
                  <a:moveTo>
                    <a:pt x="211" y="0"/>
                  </a:moveTo>
                  <a:lnTo>
                    <a:pt x="211" y="0"/>
                  </a:lnTo>
                  <a:lnTo>
                    <a:pt x="423" y="234"/>
                  </a:lnTo>
                  <a:lnTo>
                    <a:pt x="211" y="468"/>
                  </a:lnTo>
                  <a:lnTo>
                    <a:pt x="0" y="234"/>
                  </a:lnTo>
                  <a:lnTo>
                    <a:pt x="211" y="0"/>
                  </a:lnTo>
                </a:path>
              </a:pathLst>
            </a:custGeom>
            <a:solidFill>
              <a:srgbClr val="00CC99"/>
            </a:solidFill>
            <a:ln w="1908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56" name="Freeform 42"/>
            <p:cNvSpPr>
              <a:spLocks noChangeArrowheads="1"/>
            </p:cNvSpPr>
            <p:nvPr/>
          </p:nvSpPr>
          <p:spPr bwMode="auto">
            <a:xfrm>
              <a:off x="3910" y="2835"/>
              <a:ext cx="95" cy="106"/>
            </a:xfrm>
            <a:custGeom>
              <a:avLst/>
              <a:gdLst>
                <a:gd name="T0" fmla="*/ 210 w 421"/>
                <a:gd name="T1" fmla="*/ 0 h 469"/>
                <a:gd name="T2" fmla="*/ 210 w 421"/>
                <a:gd name="T3" fmla="*/ 0 h 469"/>
                <a:gd name="T4" fmla="*/ 420 w 421"/>
                <a:gd name="T5" fmla="*/ 234 h 469"/>
                <a:gd name="T6" fmla="*/ 210 w 421"/>
                <a:gd name="T7" fmla="*/ 468 h 469"/>
                <a:gd name="T8" fmla="*/ 210 w 421"/>
                <a:gd name="T9" fmla="*/ 468 h 469"/>
                <a:gd name="T10" fmla="*/ 0 w 421"/>
                <a:gd name="T11" fmla="*/ 234 h 469"/>
                <a:gd name="T12" fmla="*/ 210 w 421"/>
                <a:gd name="T13" fmla="*/ 0 h 4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1"/>
                <a:gd name="T22" fmla="*/ 0 h 469"/>
                <a:gd name="T23" fmla="*/ 421 w 421"/>
                <a:gd name="T24" fmla="*/ 469 h 46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1" h="469">
                  <a:moveTo>
                    <a:pt x="210" y="0"/>
                  </a:moveTo>
                  <a:lnTo>
                    <a:pt x="210" y="0"/>
                  </a:lnTo>
                  <a:lnTo>
                    <a:pt x="420" y="234"/>
                  </a:lnTo>
                  <a:lnTo>
                    <a:pt x="210" y="468"/>
                  </a:lnTo>
                  <a:lnTo>
                    <a:pt x="0" y="234"/>
                  </a:lnTo>
                  <a:lnTo>
                    <a:pt x="210" y="0"/>
                  </a:lnTo>
                </a:path>
              </a:pathLst>
            </a:custGeom>
            <a:solidFill>
              <a:srgbClr val="00CC99"/>
            </a:solidFill>
            <a:ln w="1908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57" name="Freeform 43"/>
            <p:cNvSpPr>
              <a:spLocks noChangeArrowheads="1"/>
            </p:cNvSpPr>
            <p:nvPr/>
          </p:nvSpPr>
          <p:spPr bwMode="auto">
            <a:xfrm>
              <a:off x="4142" y="2832"/>
              <a:ext cx="97" cy="106"/>
            </a:xfrm>
            <a:custGeom>
              <a:avLst/>
              <a:gdLst>
                <a:gd name="T0" fmla="*/ 212 w 426"/>
                <a:gd name="T1" fmla="*/ 0 h 469"/>
                <a:gd name="T2" fmla="*/ 212 w 426"/>
                <a:gd name="T3" fmla="*/ 0 h 469"/>
                <a:gd name="T4" fmla="*/ 425 w 426"/>
                <a:gd name="T5" fmla="*/ 234 h 469"/>
                <a:gd name="T6" fmla="*/ 212 w 426"/>
                <a:gd name="T7" fmla="*/ 468 h 469"/>
                <a:gd name="T8" fmla="*/ 212 w 426"/>
                <a:gd name="T9" fmla="*/ 468 h 469"/>
                <a:gd name="T10" fmla="*/ 0 w 426"/>
                <a:gd name="T11" fmla="*/ 234 h 469"/>
                <a:gd name="T12" fmla="*/ 212 w 426"/>
                <a:gd name="T13" fmla="*/ 0 h 4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6"/>
                <a:gd name="T22" fmla="*/ 0 h 469"/>
                <a:gd name="T23" fmla="*/ 426 w 426"/>
                <a:gd name="T24" fmla="*/ 469 h 46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6" h="469">
                  <a:moveTo>
                    <a:pt x="212" y="0"/>
                  </a:moveTo>
                  <a:lnTo>
                    <a:pt x="212" y="0"/>
                  </a:lnTo>
                  <a:lnTo>
                    <a:pt x="425" y="234"/>
                  </a:lnTo>
                  <a:lnTo>
                    <a:pt x="212" y="468"/>
                  </a:lnTo>
                  <a:lnTo>
                    <a:pt x="0" y="234"/>
                  </a:lnTo>
                  <a:lnTo>
                    <a:pt x="212" y="0"/>
                  </a:lnTo>
                </a:path>
              </a:pathLst>
            </a:custGeom>
            <a:solidFill>
              <a:srgbClr val="00CC99"/>
            </a:solidFill>
            <a:ln w="1908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58" name="Freeform 44"/>
            <p:cNvSpPr>
              <a:spLocks noChangeArrowheads="1"/>
            </p:cNvSpPr>
            <p:nvPr/>
          </p:nvSpPr>
          <p:spPr bwMode="auto">
            <a:xfrm>
              <a:off x="4243" y="2819"/>
              <a:ext cx="95" cy="106"/>
            </a:xfrm>
            <a:custGeom>
              <a:avLst/>
              <a:gdLst>
                <a:gd name="T0" fmla="*/ 209 w 419"/>
                <a:gd name="T1" fmla="*/ 0 h 469"/>
                <a:gd name="T2" fmla="*/ 209 w 419"/>
                <a:gd name="T3" fmla="*/ 0 h 469"/>
                <a:gd name="T4" fmla="*/ 418 w 419"/>
                <a:gd name="T5" fmla="*/ 234 h 469"/>
                <a:gd name="T6" fmla="*/ 209 w 419"/>
                <a:gd name="T7" fmla="*/ 468 h 469"/>
                <a:gd name="T8" fmla="*/ 209 w 419"/>
                <a:gd name="T9" fmla="*/ 468 h 469"/>
                <a:gd name="T10" fmla="*/ 0 w 419"/>
                <a:gd name="T11" fmla="*/ 234 h 469"/>
                <a:gd name="T12" fmla="*/ 209 w 419"/>
                <a:gd name="T13" fmla="*/ 0 h 4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9"/>
                <a:gd name="T22" fmla="*/ 0 h 469"/>
                <a:gd name="T23" fmla="*/ 419 w 419"/>
                <a:gd name="T24" fmla="*/ 469 h 46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9" h="469">
                  <a:moveTo>
                    <a:pt x="209" y="0"/>
                  </a:moveTo>
                  <a:lnTo>
                    <a:pt x="209" y="0"/>
                  </a:lnTo>
                  <a:lnTo>
                    <a:pt x="418" y="234"/>
                  </a:lnTo>
                  <a:lnTo>
                    <a:pt x="209" y="468"/>
                  </a:lnTo>
                  <a:lnTo>
                    <a:pt x="0" y="234"/>
                  </a:lnTo>
                  <a:lnTo>
                    <a:pt x="209" y="0"/>
                  </a:lnTo>
                </a:path>
              </a:pathLst>
            </a:custGeom>
            <a:solidFill>
              <a:srgbClr val="00CC99"/>
            </a:solidFill>
            <a:ln w="1908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59" name="Line 45"/>
            <p:cNvSpPr>
              <a:spLocks noChangeShapeType="1"/>
            </p:cNvSpPr>
            <p:nvPr/>
          </p:nvSpPr>
          <p:spPr bwMode="auto">
            <a:xfrm>
              <a:off x="975" y="2976"/>
              <a:ext cx="1" cy="60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60" name="Line 46"/>
            <p:cNvSpPr>
              <a:spLocks noChangeShapeType="1"/>
            </p:cNvSpPr>
            <p:nvPr/>
          </p:nvSpPr>
          <p:spPr bwMode="auto">
            <a:xfrm>
              <a:off x="1549" y="2941"/>
              <a:ext cx="1" cy="599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61" name="Line 47"/>
            <p:cNvSpPr>
              <a:spLocks noChangeShapeType="1"/>
            </p:cNvSpPr>
            <p:nvPr/>
          </p:nvSpPr>
          <p:spPr bwMode="auto">
            <a:xfrm>
              <a:off x="2902" y="2975"/>
              <a:ext cx="1" cy="60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62" name="Line 48"/>
            <p:cNvSpPr>
              <a:spLocks noChangeShapeType="1"/>
            </p:cNvSpPr>
            <p:nvPr/>
          </p:nvSpPr>
          <p:spPr bwMode="auto">
            <a:xfrm>
              <a:off x="3631" y="2960"/>
              <a:ext cx="1" cy="60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63" name="Line 49"/>
            <p:cNvSpPr>
              <a:spLocks noChangeShapeType="1"/>
            </p:cNvSpPr>
            <p:nvPr/>
          </p:nvSpPr>
          <p:spPr bwMode="auto">
            <a:xfrm>
              <a:off x="4197" y="2941"/>
              <a:ext cx="1" cy="599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64" name="Line 50"/>
            <p:cNvSpPr>
              <a:spLocks noChangeShapeType="1"/>
            </p:cNvSpPr>
            <p:nvPr/>
          </p:nvSpPr>
          <p:spPr bwMode="auto">
            <a:xfrm>
              <a:off x="4293" y="2941"/>
              <a:ext cx="1" cy="599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4865" name="Group 51"/>
            <p:cNvGrpSpPr>
              <a:grpSpLocks/>
            </p:cNvGrpSpPr>
            <p:nvPr/>
          </p:nvGrpSpPr>
          <p:grpSpPr bwMode="auto">
            <a:xfrm>
              <a:off x="4516" y="2906"/>
              <a:ext cx="167" cy="220"/>
              <a:chOff x="4516" y="2906"/>
              <a:chExt cx="167" cy="220"/>
            </a:xfrm>
          </p:grpSpPr>
          <p:sp>
            <p:nvSpPr>
              <p:cNvPr id="34915" name="Freeform 52"/>
              <p:cNvSpPr>
                <a:spLocks noChangeArrowheads="1"/>
              </p:cNvSpPr>
              <p:nvPr/>
            </p:nvSpPr>
            <p:spPr bwMode="auto">
              <a:xfrm>
                <a:off x="4516" y="3000"/>
                <a:ext cx="34" cy="32"/>
              </a:xfrm>
              <a:custGeom>
                <a:avLst/>
                <a:gdLst>
                  <a:gd name="T0" fmla="*/ 0 w 151"/>
                  <a:gd name="T1" fmla="*/ 70 h 142"/>
                  <a:gd name="T2" fmla="*/ 150 w 151"/>
                  <a:gd name="T3" fmla="*/ 141 h 142"/>
                  <a:gd name="T4" fmla="*/ 150 w 151"/>
                  <a:gd name="T5" fmla="*/ 0 h 142"/>
                  <a:gd name="T6" fmla="*/ 0 w 151"/>
                  <a:gd name="T7" fmla="*/ 70 h 14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1"/>
                  <a:gd name="T13" fmla="*/ 0 h 142"/>
                  <a:gd name="T14" fmla="*/ 151 w 151"/>
                  <a:gd name="T15" fmla="*/ 142 h 14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1" h="142">
                    <a:moveTo>
                      <a:pt x="0" y="70"/>
                    </a:moveTo>
                    <a:lnTo>
                      <a:pt x="150" y="141"/>
                    </a:lnTo>
                    <a:lnTo>
                      <a:pt x="150" y="0"/>
                    </a:lnTo>
                    <a:lnTo>
                      <a:pt x="0" y="70"/>
                    </a:lnTo>
                  </a:path>
                </a:pathLst>
              </a:custGeom>
              <a:solidFill>
                <a:srgbClr val="FF0066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16" name="Freeform 53"/>
              <p:cNvSpPr>
                <a:spLocks noChangeArrowheads="1"/>
              </p:cNvSpPr>
              <p:nvPr/>
            </p:nvSpPr>
            <p:spPr bwMode="auto">
              <a:xfrm>
                <a:off x="4540" y="3052"/>
                <a:ext cx="33" cy="43"/>
              </a:xfrm>
              <a:custGeom>
                <a:avLst/>
                <a:gdLst>
                  <a:gd name="T0" fmla="*/ 0 w 146"/>
                  <a:gd name="T1" fmla="*/ 190 h 191"/>
                  <a:gd name="T2" fmla="*/ 145 w 146"/>
                  <a:gd name="T3" fmla="*/ 99 h 191"/>
                  <a:gd name="T4" fmla="*/ 69 w 146"/>
                  <a:gd name="T5" fmla="*/ 0 h 191"/>
                  <a:gd name="T6" fmla="*/ 0 w 146"/>
                  <a:gd name="T7" fmla="*/ 190 h 19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6"/>
                  <a:gd name="T13" fmla="*/ 0 h 191"/>
                  <a:gd name="T14" fmla="*/ 146 w 146"/>
                  <a:gd name="T15" fmla="*/ 191 h 19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6" h="191">
                    <a:moveTo>
                      <a:pt x="0" y="190"/>
                    </a:moveTo>
                    <a:lnTo>
                      <a:pt x="145" y="99"/>
                    </a:lnTo>
                    <a:lnTo>
                      <a:pt x="69" y="0"/>
                    </a:lnTo>
                    <a:lnTo>
                      <a:pt x="0" y="190"/>
                    </a:lnTo>
                  </a:path>
                </a:pathLst>
              </a:custGeom>
              <a:solidFill>
                <a:srgbClr val="FF0066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17" name="Freeform 54"/>
              <p:cNvSpPr>
                <a:spLocks noChangeArrowheads="1"/>
              </p:cNvSpPr>
              <p:nvPr/>
            </p:nvSpPr>
            <p:spPr bwMode="auto">
              <a:xfrm>
                <a:off x="4588" y="3082"/>
                <a:ext cx="24" cy="45"/>
              </a:xfrm>
              <a:custGeom>
                <a:avLst/>
                <a:gdLst>
                  <a:gd name="T0" fmla="*/ 53 w 108"/>
                  <a:gd name="T1" fmla="*/ 198 h 199"/>
                  <a:gd name="T2" fmla="*/ 107 w 108"/>
                  <a:gd name="T3" fmla="*/ 0 h 199"/>
                  <a:gd name="T4" fmla="*/ 0 w 108"/>
                  <a:gd name="T5" fmla="*/ 0 h 199"/>
                  <a:gd name="T6" fmla="*/ 53 w 108"/>
                  <a:gd name="T7" fmla="*/ 198 h 19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8"/>
                  <a:gd name="T13" fmla="*/ 0 h 199"/>
                  <a:gd name="T14" fmla="*/ 108 w 108"/>
                  <a:gd name="T15" fmla="*/ 199 h 19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8" h="199">
                    <a:moveTo>
                      <a:pt x="53" y="198"/>
                    </a:moveTo>
                    <a:lnTo>
                      <a:pt x="107" y="0"/>
                    </a:lnTo>
                    <a:lnTo>
                      <a:pt x="0" y="0"/>
                    </a:lnTo>
                    <a:lnTo>
                      <a:pt x="53" y="198"/>
                    </a:lnTo>
                  </a:path>
                </a:pathLst>
              </a:custGeom>
              <a:solidFill>
                <a:srgbClr val="FF0066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18" name="Freeform 55"/>
              <p:cNvSpPr>
                <a:spLocks noChangeArrowheads="1"/>
              </p:cNvSpPr>
              <p:nvPr/>
            </p:nvSpPr>
            <p:spPr bwMode="auto">
              <a:xfrm>
                <a:off x="4626" y="3052"/>
                <a:ext cx="33" cy="43"/>
              </a:xfrm>
              <a:custGeom>
                <a:avLst/>
                <a:gdLst>
                  <a:gd name="T0" fmla="*/ 145 w 146"/>
                  <a:gd name="T1" fmla="*/ 190 h 191"/>
                  <a:gd name="T2" fmla="*/ 76 w 146"/>
                  <a:gd name="T3" fmla="*/ 0 h 191"/>
                  <a:gd name="T4" fmla="*/ 0 w 146"/>
                  <a:gd name="T5" fmla="*/ 99 h 191"/>
                  <a:gd name="T6" fmla="*/ 145 w 146"/>
                  <a:gd name="T7" fmla="*/ 190 h 19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6"/>
                  <a:gd name="T13" fmla="*/ 0 h 191"/>
                  <a:gd name="T14" fmla="*/ 146 w 146"/>
                  <a:gd name="T15" fmla="*/ 191 h 19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6" h="191">
                    <a:moveTo>
                      <a:pt x="145" y="190"/>
                    </a:moveTo>
                    <a:lnTo>
                      <a:pt x="76" y="0"/>
                    </a:lnTo>
                    <a:lnTo>
                      <a:pt x="0" y="99"/>
                    </a:lnTo>
                    <a:lnTo>
                      <a:pt x="145" y="190"/>
                    </a:lnTo>
                  </a:path>
                </a:pathLst>
              </a:custGeom>
              <a:solidFill>
                <a:srgbClr val="FF0066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19" name="Freeform 56"/>
              <p:cNvSpPr>
                <a:spLocks noChangeArrowheads="1"/>
              </p:cNvSpPr>
              <p:nvPr/>
            </p:nvSpPr>
            <p:spPr bwMode="auto">
              <a:xfrm>
                <a:off x="4650" y="3000"/>
                <a:ext cx="34" cy="32"/>
              </a:xfrm>
              <a:custGeom>
                <a:avLst/>
                <a:gdLst>
                  <a:gd name="T0" fmla="*/ 150 w 151"/>
                  <a:gd name="T1" fmla="*/ 71 h 142"/>
                  <a:gd name="T2" fmla="*/ 0 w 151"/>
                  <a:gd name="T3" fmla="*/ 0 h 142"/>
                  <a:gd name="T4" fmla="*/ 0 w 151"/>
                  <a:gd name="T5" fmla="*/ 141 h 142"/>
                  <a:gd name="T6" fmla="*/ 150 w 151"/>
                  <a:gd name="T7" fmla="*/ 71 h 14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1"/>
                  <a:gd name="T13" fmla="*/ 0 h 142"/>
                  <a:gd name="T14" fmla="*/ 151 w 151"/>
                  <a:gd name="T15" fmla="*/ 142 h 14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1" h="142">
                    <a:moveTo>
                      <a:pt x="150" y="71"/>
                    </a:moveTo>
                    <a:lnTo>
                      <a:pt x="0" y="0"/>
                    </a:lnTo>
                    <a:lnTo>
                      <a:pt x="0" y="141"/>
                    </a:lnTo>
                    <a:lnTo>
                      <a:pt x="150" y="71"/>
                    </a:lnTo>
                  </a:path>
                </a:pathLst>
              </a:custGeom>
              <a:solidFill>
                <a:srgbClr val="FF0066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20" name="Freeform 57"/>
              <p:cNvSpPr>
                <a:spLocks noChangeArrowheads="1"/>
              </p:cNvSpPr>
              <p:nvPr/>
            </p:nvSpPr>
            <p:spPr bwMode="auto">
              <a:xfrm>
                <a:off x="4626" y="2938"/>
                <a:ext cx="33" cy="43"/>
              </a:xfrm>
              <a:custGeom>
                <a:avLst/>
                <a:gdLst>
                  <a:gd name="T0" fmla="*/ 145 w 146"/>
                  <a:gd name="T1" fmla="*/ 0 h 191"/>
                  <a:gd name="T2" fmla="*/ 0 w 146"/>
                  <a:gd name="T3" fmla="*/ 91 h 191"/>
                  <a:gd name="T4" fmla="*/ 76 w 146"/>
                  <a:gd name="T5" fmla="*/ 190 h 191"/>
                  <a:gd name="T6" fmla="*/ 145 w 146"/>
                  <a:gd name="T7" fmla="*/ 0 h 19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6"/>
                  <a:gd name="T13" fmla="*/ 0 h 191"/>
                  <a:gd name="T14" fmla="*/ 146 w 146"/>
                  <a:gd name="T15" fmla="*/ 191 h 19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6" h="191">
                    <a:moveTo>
                      <a:pt x="145" y="0"/>
                    </a:moveTo>
                    <a:lnTo>
                      <a:pt x="0" y="91"/>
                    </a:lnTo>
                    <a:lnTo>
                      <a:pt x="76" y="190"/>
                    </a:lnTo>
                    <a:lnTo>
                      <a:pt x="145" y="0"/>
                    </a:lnTo>
                  </a:path>
                </a:pathLst>
              </a:custGeom>
              <a:solidFill>
                <a:srgbClr val="FF0066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21" name="Freeform 58"/>
              <p:cNvSpPr>
                <a:spLocks noChangeArrowheads="1"/>
              </p:cNvSpPr>
              <p:nvPr/>
            </p:nvSpPr>
            <p:spPr bwMode="auto">
              <a:xfrm>
                <a:off x="4588" y="2906"/>
                <a:ext cx="24" cy="45"/>
              </a:xfrm>
              <a:custGeom>
                <a:avLst/>
                <a:gdLst>
                  <a:gd name="T0" fmla="*/ 54 w 108"/>
                  <a:gd name="T1" fmla="*/ 0 h 199"/>
                  <a:gd name="T2" fmla="*/ 0 w 108"/>
                  <a:gd name="T3" fmla="*/ 198 h 199"/>
                  <a:gd name="T4" fmla="*/ 107 w 108"/>
                  <a:gd name="T5" fmla="*/ 198 h 199"/>
                  <a:gd name="T6" fmla="*/ 54 w 108"/>
                  <a:gd name="T7" fmla="*/ 0 h 19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8"/>
                  <a:gd name="T13" fmla="*/ 0 h 199"/>
                  <a:gd name="T14" fmla="*/ 108 w 108"/>
                  <a:gd name="T15" fmla="*/ 199 h 19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8" h="199">
                    <a:moveTo>
                      <a:pt x="54" y="0"/>
                    </a:moveTo>
                    <a:lnTo>
                      <a:pt x="0" y="198"/>
                    </a:lnTo>
                    <a:lnTo>
                      <a:pt x="107" y="198"/>
                    </a:lnTo>
                    <a:lnTo>
                      <a:pt x="54" y="0"/>
                    </a:lnTo>
                  </a:path>
                </a:pathLst>
              </a:custGeom>
              <a:solidFill>
                <a:srgbClr val="FF0066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22" name="Freeform 59"/>
              <p:cNvSpPr>
                <a:spLocks noChangeArrowheads="1"/>
              </p:cNvSpPr>
              <p:nvPr/>
            </p:nvSpPr>
            <p:spPr bwMode="auto">
              <a:xfrm>
                <a:off x="4540" y="2938"/>
                <a:ext cx="33" cy="43"/>
              </a:xfrm>
              <a:custGeom>
                <a:avLst/>
                <a:gdLst>
                  <a:gd name="T0" fmla="*/ 0 w 146"/>
                  <a:gd name="T1" fmla="*/ 0 h 191"/>
                  <a:gd name="T2" fmla="*/ 69 w 146"/>
                  <a:gd name="T3" fmla="*/ 190 h 191"/>
                  <a:gd name="T4" fmla="*/ 145 w 146"/>
                  <a:gd name="T5" fmla="*/ 91 h 191"/>
                  <a:gd name="T6" fmla="*/ 0 w 146"/>
                  <a:gd name="T7" fmla="*/ 0 h 19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6"/>
                  <a:gd name="T13" fmla="*/ 0 h 191"/>
                  <a:gd name="T14" fmla="*/ 146 w 146"/>
                  <a:gd name="T15" fmla="*/ 191 h 19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6" h="191">
                    <a:moveTo>
                      <a:pt x="0" y="0"/>
                    </a:moveTo>
                    <a:lnTo>
                      <a:pt x="69" y="190"/>
                    </a:lnTo>
                    <a:lnTo>
                      <a:pt x="145" y="9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0066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23" name="Freeform 60"/>
              <p:cNvSpPr>
                <a:spLocks noChangeArrowheads="1"/>
              </p:cNvSpPr>
              <p:nvPr/>
            </p:nvSpPr>
            <p:spPr bwMode="auto">
              <a:xfrm>
                <a:off x="4558" y="2961"/>
                <a:ext cx="84" cy="111"/>
              </a:xfrm>
              <a:custGeom>
                <a:avLst/>
                <a:gdLst>
                  <a:gd name="T0" fmla="*/ 185 w 372"/>
                  <a:gd name="T1" fmla="*/ 0 h 489"/>
                  <a:gd name="T2" fmla="*/ 371 w 372"/>
                  <a:gd name="T3" fmla="*/ 244 h 489"/>
                  <a:gd name="T4" fmla="*/ 185 w 372"/>
                  <a:gd name="T5" fmla="*/ 488 h 489"/>
                  <a:gd name="T6" fmla="*/ 0 w 372"/>
                  <a:gd name="T7" fmla="*/ 244 h 489"/>
                  <a:gd name="T8" fmla="*/ 185 w 372"/>
                  <a:gd name="T9" fmla="*/ 0 h 48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2"/>
                  <a:gd name="T16" fmla="*/ 0 h 489"/>
                  <a:gd name="T17" fmla="*/ 372 w 372"/>
                  <a:gd name="T18" fmla="*/ 489 h 48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2" h="489">
                    <a:moveTo>
                      <a:pt x="185" y="0"/>
                    </a:moveTo>
                    <a:cubicBezTo>
                      <a:pt x="290" y="0"/>
                      <a:pt x="371" y="106"/>
                      <a:pt x="371" y="244"/>
                    </a:cubicBezTo>
                    <a:cubicBezTo>
                      <a:pt x="371" y="382"/>
                      <a:pt x="290" y="488"/>
                      <a:pt x="185" y="488"/>
                    </a:cubicBezTo>
                    <a:cubicBezTo>
                      <a:pt x="80" y="488"/>
                      <a:pt x="0" y="382"/>
                      <a:pt x="0" y="244"/>
                    </a:cubicBezTo>
                    <a:cubicBezTo>
                      <a:pt x="0" y="106"/>
                      <a:pt x="80" y="0"/>
                      <a:pt x="185" y="0"/>
                    </a:cubicBezTo>
                  </a:path>
                </a:pathLst>
              </a:custGeom>
              <a:solidFill>
                <a:srgbClr val="FF0066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4866" name="Freeform 61"/>
            <p:cNvSpPr>
              <a:spLocks noChangeArrowheads="1"/>
            </p:cNvSpPr>
            <p:nvPr/>
          </p:nvSpPr>
          <p:spPr bwMode="auto">
            <a:xfrm>
              <a:off x="4516" y="2624"/>
              <a:ext cx="168" cy="185"/>
            </a:xfrm>
            <a:custGeom>
              <a:avLst/>
              <a:gdLst>
                <a:gd name="T0" fmla="*/ 370 w 742"/>
                <a:gd name="T1" fmla="*/ 0 h 817"/>
                <a:gd name="T2" fmla="*/ 741 w 742"/>
                <a:gd name="T3" fmla="*/ 408 h 817"/>
                <a:gd name="T4" fmla="*/ 370 w 742"/>
                <a:gd name="T5" fmla="*/ 816 h 817"/>
                <a:gd name="T6" fmla="*/ 0 w 742"/>
                <a:gd name="T7" fmla="*/ 408 h 817"/>
                <a:gd name="T8" fmla="*/ 370 w 742"/>
                <a:gd name="T9" fmla="*/ 0 h 817"/>
                <a:gd name="T10" fmla="*/ 370 w 742"/>
                <a:gd name="T11" fmla="*/ 204 h 817"/>
                <a:gd name="T12" fmla="*/ 556 w 742"/>
                <a:gd name="T13" fmla="*/ 408 h 817"/>
                <a:gd name="T14" fmla="*/ 370 w 742"/>
                <a:gd name="T15" fmla="*/ 612 h 817"/>
                <a:gd name="T16" fmla="*/ 185 w 742"/>
                <a:gd name="T17" fmla="*/ 408 h 817"/>
                <a:gd name="T18" fmla="*/ 370 w 742"/>
                <a:gd name="T19" fmla="*/ 204 h 8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2"/>
                <a:gd name="T31" fmla="*/ 0 h 817"/>
                <a:gd name="T32" fmla="*/ 742 w 742"/>
                <a:gd name="T33" fmla="*/ 817 h 8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2" h="817">
                  <a:moveTo>
                    <a:pt x="370" y="0"/>
                  </a:moveTo>
                  <a:cubicBezTo>
                    <a:pt x="580" y="0"/>
                    <a:pt x="741" y="177"/>
                    <a:pt x="741" y="408"/>
                  </a:cubicBezTo>
                  <a:cubicBezTo>
                    <a:pt x="741" y="639"/>
                    <a:pt x="580" y="816"/>
                    <a:pt x="370" y="816"/>
                  </a:cubicBezTo>
                  <a:cubicBezTo>
                    <a:pt x="160" y="816"/>
                    <a:pt x="0" y="639"/>
                    <a:pt x="0" y="408"/>
                  </a:cubicBezTo>
                  <a:cubicBezTo>
                    <a:pt x="0" y="177"/>
                    <a:pt x="160" y="0"/>
                    <a:pt x="370" y="0"/>
                  </a:cubicBezTo>
                  <a:close/>
                  <a:moveTo>
                    <a:pt x="370" y="204"/>
                  </a:moveTo>
                  <a:cubicBezTo>
                    <a:pt x="475" y="204"/>
                    <a:pt x="556" y="293"/>
                    <a:pt x="556" y="408"/>
                  </a:cubicBezTo>
                  <a:cubicBezTo>
                    <a:pt x="556" y="523"/>
                    <a:pt x="475" y="612"/>
                    <a:pt x="370" y="612"/>
                  </a:cubicBezTo>
                  <a:cubicBezTo>
                    <a:pt x="265" y="612"/>
                    <a:pt x="185" y="523"/>
                    <a:pt x="185" y="408"/>
                  </a:cubicBezTo>
                  <a:cubicBezTo>
                    <a:pt x="185" y="293"/>
                    <a:pt x="265" y="204"/>
                    <a:pt x="370" y="204"/>
                  </a:cubicBezTo>
                  <a:close/>
                </a:path>
              </a:pathLst>
            </a:custGeom>
            <a:solidFill>
              <a:srgbClr val="FF6600"/>
            </a:solidFill>
            <a:ln w="2844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67" name="Freeform 62"/>
            <p:cNvSpPr>
              <a:spLocks noChangeArrowheads="1"/>
            </p:cNvSpPr>
            <p:nvPr/>
          </p:nvSpPr>
          <p:spPr bwMode="auto">
            <a:xfrm>
              <a:off x="4101" y="3576"/>
              <a:ext cx="168" cy="185"/>
            </a:xfrm>
            <a:custGeom>
              <a:avLst/>
              <a:gdLst>
                <a:gd name="T0" fmla="*/ 370 w 742"/>
                <a:gd name="T1" fmla="*/ 0 h 817"/>
                <a:gd name="T2" fmla="*/ 741 w 742"/>
                <a:gd name="T3" fmla="*/ 408 h 817"/>
                <a:gd name="T4" fmla="*/ 370 w 742"/>
                <a:gd name="T5" fmla="*/ 816 h 817"/>
                <a:gd name="T6" fmla="*/ 0 w 742"/>
                <a:gd name="T7" fmla="*/ 408 h 817"/>
                <a:gd name="T8" fmla="*/ 370 w 742"/>
                <a:gd name="T9" fmla="*/ 0 h 817"/>
                <a:gd name="T10" fmla="*/ 370 w 742"/>
                <a:gd name="T11" fmla="*/ 204 h 817"/>
                <a:gd name="T12" fmla="*/ 556 w 742"/>
                <a:gd name="T13" fmla="*/ 408 h 817"/>
                <a:gd name="T14" fmla="*/ 370 w 742"/>
                <a:gd name="T15" fmla="*/ 612 h 817"/>
                <a:gd name="T16" fmla="*/ 185 w 742"/>
                <a:gd name="T17" fmla="*/ 408 h 817"/>
                <a:gd name="T18" fmla="*/ 370 w 742"/>
                <a:gd name="T19" fmla="*/ 204 h 8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2"/>
                <a:gd name="T31" fmla="*/ 0 h 817"/>
                <a:gd name="T32" fmla="*/ 742 w 742"/>
                <a:gd name="T33" fmla="*/ 817 h 8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2" h="817">
                  <a:moveTo>
                    <a:pt x="370" y="0"/>
                  </a:moveTo>
                  <a:cubicBezTo>
                    <a:pt x="580" y="0"/>
                    <a:pt x="741" y="177"/>
                    <a:pt x="741" y="408"/>
                  </a:cubicBezTo>
                  <a:cubicBezTo>
                    <a:pt x="741" y="639"/>
                    <a:pt x="580" y="816"/>
                    <a:pt x="370" y="816"/>
                  </a:cubicBezTo>
                  <a:cubicBezTo>
                    <a:pt x="160" y="816"/>
                    <a:pt x="0" y="639"/>
                    <a:pt x="0" y="408"/>
                  </a:cubicBezTo>
                  <a:cubicBezTo>
                    <a:pt x="0" y="177"/>
                    <a:pt x="160" y="0"/>
                    <a:pt x="370" y="0"/>
                  </a:cubicBezTo>
                  <a:close/>
                  <a:moveTo>
                    <a:pt x="370" y="204"/>
                  </a:moveTo>
                  <a:cubicBezTo>
                    <a:pt x="475" y="204"/>
                    <a:pt x="556" y="293"/>
                    <a:pt x="556" y="408"/>
                  </a:cubicBezTo>
                  <a:cubicBezTo>
                    <a:pt x="556" y="523"/>
                    <a:pt x="475" y="612"/>
                    <a:pt x="370" y="612"/>
                  </a:cubicBezTo>
                  <a:cubicBezTo>
                    <a:pt x="265" y="612"/>
                    <a:pt x="185" y="523"/>
                    <a:pt x="185" y="408"/>
                  </a:cubicBezTo>
                  <a:cubicBezTo>
                    <a:pt x="185" y="293"/>
                    <a:pt x="265" y="204"/>
                    <a:pt x="370" y="204"/>
                  </a:cubicBezTo>
                  <a:close/>
                </a:path>
              </a:pathLst>
            </a:custGeom>
            <a:solidFill>
              <a:srgbClr val="FF6600"/>
            </a:solidFill>
            <a:ln w="2844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68" name="Freeform 63"/>
            <p:cNvSpPr>
              <a:spLocks noChangeArrowheads="1"/>
            </p:cNvSpPr>
            <p:nvPr/>
          </p:nvSpPr>
          <p:spPr bwMode="auto">
            <a:xfrm>
              <a:off x="4229" y="3576"/>
              <a:ext cx="168" cy="185"/>
            </a:xfrm>
            <a:custGeom>
              <a:avLst/>
              <a:gdLst>
                <a:gd name="T0" fmla="*/ 370 w 742"/>
                <a:gd name="T1" fmla="*/ 0 h 817"/>
                <a:gd name="T2" fmla="*/ 741 w 742"/>
                <a:gd name="T3" fmla="*/ 408 h 817"/>
                <a:gd name="T4" fmla="*/ 370 w 742"/>
                <a:gd name="T5" fmla="*/ 816 h 817"/>
                <a:gd name="T6" fmla="*/ 0 w 742"/>
                <a:gd name="T7" fmla="*/ 408 h 817"/>
                <a:gd name="T8" fmla="*/ 370 w 742"/>
                <a:gd name="T9" fmla="*/ 0 h 817"/>
                <a:gd name="T10" fmla="*/ 370 w 742"/>
                <a:gd name="T11" fmla="*/ 204 h 817"/>
                <a:gd name="T12" fmla="*/ 556 w 742"/>
                <a:gd name="T13" fmla="*/ 408 h 817"/>
                <a:gd name="T14" fmla="*/ 370 w 742"/>
                <a:gd name="T15" fmla="*/ 612 h 817"/>
                <a:gd name="T16" fmla="*/ 185 w 742"/>
                <a:gd name="T17" fmla="*/ 408 h 817"/>
                <a:gd name="T18" fmla="*/ 370 w 742"/>
                <a:gd name="T19" fmla="*/ 204 h 8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2"/>
                <a:gd name="T31" fmla="*/ 0 h 817"/>
                <a:gd name="T32" fmla="*/ 742 w 742"/>
                <a:gd name="T33" fmla="*/ 817 h 8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2" h="817">
                  <a:moveTo>
                    <a:pt x="370" y="0"/>
                  </a:moveTo>
                  <a:cubicBezTo>
                    <a:pt x="580" y="0"/>
                    <a:pt x="741" y="177"/>
                    <a:pt x="741" y="408"/>
                  </a:cubicBezTo>
                  <a:cubicBezTo>
                    <a:pt x="741" y="639"/>
                    <a:pt x="580" y="816"/>
                    <a:pt x="370" y="816"/>
                  </a:cubicBezTo>
                  <a:cubicBezTo>
                    <a:pt x="160" y="816"/>
                    <a:pt x="0" y="639"/>
                    <a:pt x="0" y="408"/>
                  </a:cubicBezTo>
                  <a:cubicBezTo>
                    <a:pt x="0" y="177"/>
                    <a:pt x="160" y="0"/>
                    <a:pt x="370" y="0"/>
                  </a:cubicBezTo>
                  <a:close/>
                  <a:moveTo>
                    <a:pt x="370" y="204"/>
                  </a:moveTo>
                  <a:cubicBezTo>
                    <a:pt x="475" y="204"/>
                    <a:pt x="556" y="293"/>
                    <a:pt x="556" y="408"/>
                  </a:cubicBezTo>
                  <a:cubicBezTo>
                    <a:pt x="556" y="523"/>
                    <a:pt x="475" y="612"/>
                    <a:pt x="370" y="612"/>
                  </a:cubicBezTo>
                  <a:cubicBezTo>
                    <a:pt x="265" y="612"/>
                    <a:pt x="185" y="523"/>
                    <a:pt x="185" y="408"/>
                  </a:cubicBezTo>
                  <a:cubicBezTo>
                    <a:pt x="185" y="293"/>
                    <a:pt x="265" y="204"/>
                    <a:pt x="370" y="204"/>
                  </a:cubicBezTo>
                  <a:close/>
                </a:path>
              </a:pathLst>
            </a:custGeom>
            <a:solidFill>
              <a:srgbClr val="FF6600"/>
            </a:solidFill>
            <a:ln w="2844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69" name="Freeform 64"/>
            <p:cNvSpPr>
              <a:spLocks noChangeArrowheads="1"/>
            </p:cNvSpPr>
            <p:nvPr/>
          </p:nvSpPr>
          <p:spPr bwMode="auto">
            <a:xfrm>
              <a:off x="879" y="3576"/>
              <a:ext cx="168" cy="185"/>
            </a:xfrm>
            <a:custGeom>
              <a:avLst/>
              <a:gdLst>
                <a:gd name="T0" fmla="*/ 370 w 742"/>
                <a:gd name="T1" fmla="*/ 0 h 817"/>
                <a:gd name="T2" fmla="*/ 741 w 742"/>
                <a:gd name="T3" fmla="*/ 408 h 817"/>
                <a:gd name="T4" fmla="*/ 370 w 742"/>
                <a:gd name="T5" fmla="*/ 816 h 817"/>
                <a:gd name="T6" fmla="*/ 0 w 742"/>
                <a:gd name="T7" fmla="*/ 408 h 817"/>
                <a:gd name="T8" fmla="*/ 370 w 742"/>
                <a:gd name="T9" fmla="*/ 0 h 817"/>
                <a:gd name="T10" fmla="*/ 370 w 742"/>
                <a:gd name="T11" fmla="*/ 204 h 817"/>
                <a:gd name="T12" fmla="*/ 556 w 742"/>
                <a:gd name="T13" fmla="*/ 408 h 817"/>
                <a:gd name="T14" fmla="*/ 370 w 742"/>
                <a:gd name="T15" fmla="*/ 612 h 817"/>
                <a:gd name="T16" fmla="*/ 185 w 742"/>
                <a:gd name="T17" fmla="*/ 408 h 817"/>
                <a:gd name="T18" fmla="*/ 370 w 742"/>
                <a:gd name="T19" fmla="*/ 204 h 8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2"/>
                <a:gd name="T31" fmla="*/ 0 h 817"/>
                <a:gd name="T32" fmla="*/ 742 w 742"/>
                <a:gd name="T33" fmla="*/ 817 h 8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2" h="817">
                  <a:moveTo>
                    <a:pt x="370" y="0"/>
                  </a:moveTo>
                  <a:cubicBezTo>
                    <a:pt x="580" y="0"/>
                    <a:pt x="741" y="177"/>
                    <a:pt x="741" y="408"/>
                  </a:cubicBezTo>
                  <a:cubicBezTo>
                    <a:pt x="741" y="639"/>
                    <a:pt x="580" y="816"/>
                    <a:pt x="370" y="816"/>
                  </a:cubicBezTo>
                  <a:cubicBezTo>
                    <a:pt x="160" y="816"/>
                    <a:pt x="0" y="639"/>
                    <a:pt x="0" y="408"/>
                  </a:cubicBezTo>
                  <a:cubicBezTo>
                    <a:pt x="0" y="177"/>
                    <a:pt x="160" y="0"/>
                    <a:pt x="370" y="0"/>
                  </a:cubicBezTo>
                  <a:close/>
                  <a:moveTo>
                    <a:pt x="370" y="204"/>
                  </a:moveTo>
                  <a:cubicBezTo>
                    <a:pt x="475" y="204"/>
                    <a:pt x="556" y="293"/>
                    <a:pt x="556" y="408"/>
                  </a:cubicBezTo>
                  <a:cubicBezTo>
                    <a:pt x="556" y="523"/>
                    <a:pt x="475" y="612"/>
                    <a:pt x="370" y="612"/>
                  </a:cubicBezTo>
                  <a:cubicBezTo>
                    <a:pt x="265" y="612"/>
                    <a:pt x="185" y="523"/>
                    <a:pt x="185" y="408"/>
                  </a:cubicBezTo>
                  <a:cubicBezTo>
                    <a:pt x="185" y="293"/>
                    <a:pt x="265" y="204"/>
                    <a:pt x="370" y="204"/>
                  </a:cubicBezTo>
                  <a:close/>
                </a:path>
              </a:pathLst>
            </a:custGeom>
            <a:solidFill>
              <a:srgbClr val="FF6600"/>
            </a:solidFill>
            <a:ln w="2844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70" name="Freeform 65"/>
            <p:cNvSpPr>
              <a:spLocks noChangeArrowheads="1"/>
            </p:cNvSpPr>
            <p:nvPr/>
          </p:nvSpPr>
          <p:spPr bwMode="auto">
            <a:xfrm>
              <a:off x="2825" y="3576"/>
              <a:ext cx="168" cy="185"/>
            </a:xfrm>
            <a:custGeom>
              <a:avLst/>
              <a:gdLst>
                <a:gd name="T0" fmla="*/ 370 w 741"/>
                <a:gd name="T1" fmla="*/ 0 h 817"/>
                <a:gd name="T2" fmla="*/ 740 w 741"/>
                <a:gd name="T3" fmla="*/ 408 h 817"/>
                <a:gd name="T4" fmla="*/ 370 w 741"/>
                <a:gd name="T5" fmla="*/ 816 h 817"/>
                <a:gd name="T6" fmla="*/ 0 w 741"/>
                <a:gd name="T7" fmla="*/ 408 h 817"/>
                <a:gd name="T8" fmla="*/ 370 w 741"/>
                <a:gd name="T9" fmla="*/ 0 h 817"/>
                <a:gd name="T10" fmla="*/ 370 w 741"/>
                <a:gd name="T11" fmla="*/ 204 h 817"/>
                <a:gd name="T12" fmla="*/ 555 w 741"/>
                <a:gd name="T13" fmla="*/ 408 h 817"/>
                <a:gd name="T14" fmla="*/ 370 w 741"/>
                <a:gd name="T15" fmla="*/ 612 h 817"/>
                <a:gd name="T16" fmla="*/ 185 w 741"/>
                <a:gd name="T17" fmla="*/ 408 h 817"/>
                <a:gd name="T18" fmla="*/ 370 w 741"/>
                <a:gd name="T19" fmla="*/ 204 h 8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1"/>
                <a:gd name="T31" fmla="*/ 0 h 817"/>
                <a:gd name="T32" fmla="*/ 741 w 741"/>
                <a:gd name="T33" fmla="*/ 817 h 8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1" h="817">
                  <a:moveTo>
                    <a:pt x="370" y="0"/>
                  </a:moveTo>
                  <a:cubicBezTo>
                    <a:pt x="580" y="0"/>
                    <a:pt x="740" y="177"/>
                    <a:pt x="740" y="408"/>
                  </a:cubicBezTo>
                  <a:cubicBezTo>
                    <a:pt x="740" y="639"/>
                    <a:pt x="580" y="816"/>
                    <a:pt x="370" y="816"/>
                  </a:cubicBezTo>
                  <a:cubicBezTo>
                    <a:pt x="160" y="816"/>
                    <a:pt x="0" y="639"/>
                    <a:pt x="0" y="408"/>
                  </a:cubicBezTo>
                  <a:cubicBezTo>
                    <a:pt x="0" y="177"/>
                    <a:pt x="160" y="0"/>
                    <a:pt x="370" y="0"/>
                  </a:cubicBezTo>
                  <a:close/>
                  <a:moveTo>
                    <a:pt x="370" y="204"/>
                  </a:moveTo>
                  <a:cubicBezTo>
                    <a:pt x="475" y="204"/>
                    <a:pt x="555" y="293"/>
                    <a:pt x="555" y="408"/>
                  </a:cubicBezTo>
                  <a:cubicBezTo>
                    <a:pt x="555" y="523"/>
                    <a:pt x="475" y="612"/>
                    <a:pt x="370" y="612"/>
                  </a:cubicBezTo>
                  <a:cubicBezTo>
                    <a:pt x="265" y="612"/>
                    <a:pt x="185" y="523"/>
                    <a:pt x="185" y="408"/>
                  </a:cubicBezTo>
                  <a:cubicBezTo>
                    <a:pt x="185" y="293"/>
                    <a:pt x="265" y="204"/>
                    <a:pt x="370" y="204"/>
                  </a:cubicBezTo>
                  <a:close/>
                </a:path>
              </a:pathLst>
            </a:custGeom>
            <a:solidFill>
              <a:srgbClr val="FF6600"/>
            </a:solidFill>
            <a:ln w="2844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71" name="Freeform 66"/>
            <p:cNvSpPr>
              <a:spLocks noChangeArrowheads="1"/>
            </p:cNvSpPr>
            <p:nvPr/>
          </p:nvSpPr>
          <p:spPr bwMode="auto">
            <a:xfrm>
              <a:off x="3527" y="3576"/>
              <a:ext cx="168" cy="185"/>
            </a:xfrm>
            <a:custGeom>
              <a:avLst/>
              <a:gdLst>
                <a:gd name="T0" fmla="*/ 370 w 742"/>
                <a:gd name="T1" fmla="*/ 0 h 817"/>
                <a:gd name="T2" fmla="*/ 741 w 742"/>
                <a:gd name="T3" fmla="*/ 408 h 817"/>
                <a:gd name="T4" fmla="*/ 370 w 742"/>
                <a:gd name="T5" fmla="*/ 816 h 817"/>
                <a:gd name="T6" fmla="*/ 0 w 742"/>
                <a:gd name="T7" fmla="*/ 408 h 817"/>
                <a:gd name="T8" fmla="*/ 370 w 742"/>
                <a:gd name="T9" fmla="*/ 0 h 817"/>
                <a:gd name="T10" fmla="*/ 370 w 742"/>
                <a:gd name="T11" fmla="*/ 204 h 817"/>
                <a:gd name="T12" fmla="*/ 556 w 742"/>
                <a:gd name="T13" fmla="*/ 408 h 817"/>
                <a:gd name="T14" fmla="*/ 370 w 742"/>
                <a:gd name="T15" fmla="*/ 612 h 817"/>
                <a:gd name="T16" fmla="*/ 185 w 742"/>
                <a:gd name="T17" fmla="*/ 408 h 817"/>
                <a:gd name="T18" fmla="*/ 370 w 742"/>
                <a:gd name="T19" fmla="*/ 204 h 8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2"/>
                <a:gd name="T31" fmla="*/ 0 h 817"/>
                <a:gd name="T32" fmla="*/ 742 w 742"/>
                <a:gd name="T33" fmla="*/ 817 h 8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2" h="817">
                  <a:moveTo>
                    <a:pt x="370" y="0"/>
                  </a:moveTo>
                  <a:cubicBezTo>
                    <a:pt x="580" y="0"/>
                    <a:pt x="741" y="177"/>
                    <a:pt x="741" y="408"/>
                  </a:cubicBezTo>
                  <a:cubicBezTo>
                    <a:pt x="741" y="639"/>
                    <a:pt x="580" y="816"/>
                    <a:pt x="370" y="816"/>
                  </a:cubicBezTo>
                  <a:cubicBezTo>
                    <a:pt x="160" y="816"/>
                    <a:pt x="0" y="639"/>
                    <a:pt x="0" y="408"/>
                  </a:cubicBezTo>
                  <a:cubicBezTo>
                    <a:pt x="0" y="177"/>
                    <a:pt x="160" y="0"/>
                    <a:pt x="370" y="0"/>
                  </a:cubicBezTo>
                  <a:close/>
                  <a:moveTo>
                    <a:pt x="370" y="204"/>
                  </a:moveTo>
                  <a:cubicBezTo>
                    <a:pt x="475" y="204"/>
                    <a:pt x="556" y="293"/>
                    <a:pt x="556" y="408"/>
                  </a:cubicBezTo>
                  <a:cubicBezTo>
                    <a:pt x="556" y="523"/>
                    <a:pt x="475" y="612"/>
                    <a:pt x="370" y="612"/>
                  </a:cubicBezTo>
                  <a:cubicBezTo>
                    <a:pt x="265" y="612"/>
                    <a:pt x="185" y="523"/>
                    <a:pt x="185" y="408"/>
                  </a:cubicBezTo>
                  <a:cubicBezTo>
                    <a:pt x="185" y="293"/>
                    <a:pt x="265" y="204"/>
                    <a:pt x="370" y="204"/>
                  </a:cubicBezTo>
                  <a:close/>
                </a:path>
              </a:pathLst>
            </a:custGeom>
            <a:solidFill>
              <a:srgbClr val="FF6600"/>
            </a:solidFill>
            <a:ln w="2844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72" name="Freeform 67"/>
            <p:cNvSpPr>
              <a:spLocks noChangeArrowheads="1"/>
            </p:cNvSpPr>
            <p:nvPr/>
          </p:nvSpPr>
          <p:spPr bwMode="auto">
            <a:xfrm>
              <a:off x="1454" y="3540"/>
              <a:ext cx="167" cy="186"/>
            </a:xfrm>
            <a:custGeom>
              <a:avLst/>
              <a:gdLst>
                <a:gd name="T0" fmla="*/ 368 w 737"/>
                <a:gd name="T1" fmla="*/ 0 h 821"/>
                <a:gd name="T2" fmla="*/ 736 w 737"/>
                <a:gd name="T3" fmla="*/ 410 h 821"/>
                <a:gd name="T4" fmla="*/ 368 w 737"/>
                <a:gd name="T5" fmla="*/ 820 h 821"/>
                <a:gd name="T6" fmla="*/ 0 w 737"/>
                <a:gd name="T7" fmla="*/ 410 h 821"/>
                <a:gd name="T8" fmla="*/ 368 w 737"/>
                <a:gd name="T9" fmla="*/ 0 h 821"/>
                <a:gd name="T10" fmla="*/ 368 w 737"/>
                <a:gd name="T11" fmla="*/ 205 h 821"/>
                <a:gd name="T12" fmla="*/ 552 w 737"/>
                <a:gd name="T13" fmla="*/ 410 h 821"/>
                <a:gd name="T14" fmla="*/ 368 w 737"/>
                <a:gd name="T15" fmla="*/ 615 h 821"/>
                <a:gd name="T16" fmla="*/ 184 w 737"/>
                <a:gd name="T17" fmla="*/ 410 h 821"/>
                <a:gd name="T18" fmla="*/ 368 w 737"/>
                <a:gd name="T19" fmla="*/ 205 h 8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37"/>
                <a:gd name="T31" fmla="*/ 0 h 821"/>
                <a:gd name="T32" fmla="*/ 737 w 737"/>
                <a:gd name="T33" fmla="*/ 821 h 82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37" h="821">
                  <a:moveTo>
                    <a:pt x="368" y="0"/>
                  </a:moveTo>
                  <a:cubicBezTo>
                    <a:pt x="576" y="0"/>
                    <a:pt x="736" y="178"/>
                    <a:pt x="736" y="410"/>
                  </a:cubicBezTo>
                  <a:cubicBezTo>
                    <a:pt x="736" y="642"/>
                    <a:pt x="576" y="820"/>
                    <a:pt x="368" y="820"/>
                  </a:cubicBezTo>
                  <a:cubicBezTo>
                    <a:pt x="160" y="820"/>
                    <a:pt x="0" y="642"/>
                    <a:pt x="0" y="410"/>
                  </a:cubicBezTo>
                  <a:cubicBezTo>
                    <a:pt x="0" y="178"/>
                    <a:pt x="160" y="0"/>
                    <a:pt x="368" y="0"/>
                  </a:cubicBezTo>
                  <a:close/>
                  <a:moveTo>
                    <a:pt x="368" y="205"/>
                  </a:moveTo>
                  <a:cubicBezTo>
                    <a:pt x="472" y="205"/>
                    <a:pt x="552" y="294"/>
                    <a:pt x="552" y="410"/>
                  </a:cubicBezTo>
                  <a:cubicBezTo>
                    <a:pt x="552" y="526"/>
                    <a:pt x="472" y="615"/>
                    <a:pt x="368" y="615"/>
                  </a:cubicBezTo>
                  <a:cubicBezTo>
                    <a:pt x="264" y="615"/>
                    <a:pt x="184" y="526"/>
                    <a:pt x="184" y="410"/>
                  </a:cubicBezTo>
                  <a:cubicBezTo>
                    <a:pt x="184" y="294"/>
                    <a:pt x="264" y="205"/>
                    <a:pt x="368" y="205"/>
                  </a:cubicBezTo>
                  <a:close/>
                </a:path>
              </a:pathLst>
            </a:custGeom>
            <a:solidFill>
              <a:srgbClr val="FF6600"/>
            </a:solidFill>
            <a:ln w="2844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73" name="Freeform 68"/>
            <p:cNvSpPr>
              <a:spLocks noChangeArrowheads="1"/>
            </p:cNvSpPr>
            <p:nvPr/>
          </p:nvSpPr>
          <p:spPr bwMode="auto">
            <a:xfrm>
              <a:off x="2128" y="3599"/>
              <a:ext cx="168" cy="185"/>
            </a:xfrm>
            <a:custGeom>
              <a:avLst/>
              <a:gdLst>
                <a:gd name="T0" fmla="*/ 370 w 742"/>
                <a:gd name="T1" fmla="*/ 0 h 817"/>
                <a:gd name="T2" fmla="*/ 741 w 742"/>
                <a:gd name="T3" fmla="*/ 408 h 817"/>
                <a:gd name="T4" fmla="*/ 370 w 742"/>
                <a:gd name="T5" fmla="*/ 816 h 817"/>
                <a:gd name="T6" fmla="*/ 0 w 742"/>
                <a:gd name="T7" fmla="*/ 408 h 817"/>
                <a:gd name="T8" fmla="*/ 370 w 742"/>
                <a:gd name="T9" fmla="*/ 0 h 817"/>
                <a:gd name="T10" fmla="*/ 370 w 742"/>
                <a:gd name="T11" fmla="*/ 204 h 817"/>
                <a:gd name="T12" fmla="*/ 556 w 742"/>
                <a:gd name="T13" fmla="*/ 408 h 817"/>
                <a:gd name="T14" fmla="*/ 370 w 742"/>
                <a:gd name="T15" fmla="*/ 612 h 817"/>
                <a:gd name="T16" fmla="*/ 185 w 742"/>
                <a:gd name="T17" fmla="*/ 408 h 817"/>
                <a:gd name="T18" fmla="*/ 370 w 742"/>
                <a:gd name="T19" fmla="*/ 204 h 8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2"/>
                <a:gd name="T31" fmla="*/ 0 h 817"/>
                <a:gd name="T32" fmla="*/ 742 w 742"/>
                <a:gd name="T33" fmla="*/ 817 h 8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2" h="817">
                  <a:moveTo>
                    <a:pt x="370" y="0"/>
                  </a:moveTo>
                  <a:cubicBezTo>
                    <a:pt x="580" y="0"/>
                    <a:pt x="741" y="177"/>
                    <a:pt x="741" y="408"/>
                  </a:cubicBezTo>
                  <a:cubicBezTo>
                    <a:pt x="741" y="639"/>
                    <a:pt x="580" y="816"/>
                    <a:pt x="370" y="816"/>
                  </a:cubicBezTo>
                  <a:cubicBezTo>
                    <a:pt x="160" y="816"/>
                    <a:pt x="0" y="639"/>
                    <a:pt x="0" y="408"/>
                  </a:cubicBezTo>
                  <a:cubicBezTo>
                    <a:pt x="0" y="177"/>
                    <a:pt x="160" y="0"/>
                    <a:pt x="370" y="0"/>
                  </a:cubicBezTo>
                  <a:close/>
                  <a:moveTo>
                    <a:pt x="370" y="204"/>
                  </a:moveTo>
                  <a:cubicBezTo>
                    <a:pt x="475" y="204"/>
                    <a:pt x="556" y="293"/>
                    <a:pt x="556" y="408"/>
                  </a:cubicBezTo>
                  <a:cubicBezTo>
                    <a:pt x="556" y="523"/>
                    <a:pt x="475" y="612"/>
                    <a:pt x="370" y="612"/>
                  </a:cubicBezTo>
                  <a:cubicBezTo>
                    <a:pt x="265" y="612"/>
                    <a:pt x="185" y="523"/>
                    <a:pt x="185" y="408"/>
                  </a:cubicBezTo>
                  <a:cubicBezTo>
                    <a:pt x="185" y="293"/>
                    <a:pt x="265" y="204"/>
                    <a:pt x="370" y="204"/>
                  </a:cubicBezTo>
                  <a:close/>
                </a:path>
              </a:pathLst>
            </a:custGeom>
            <a:solidFill>
              <a:srgbClr val="FF6600"/>
            </a:solidFill>
            <a:ln w="2844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4874" name="Group 69"/>
            <p:cNvGrpSpPr>
              <a:grpSpLocks/>
            </p:cNvGrpSpPr>
            <p:nvPr/>
          </p:nvGrpSpPr>
          <p:grpSpPr bwMode="auto">
            <a:xfrm>
              <a:off x="1422" y="4146"/>
              <a:ext cx="167" cy="220"/>
              <a:chOff x="1422" y="4146"/>
              <a:chExt cx="167" cy="220"/>
            </a:xfrm>
          </p:grpSpPr>
          <p:sp>
            <p:nvSpPr>
              <p:cNvPr id="34906" name="Freeform 70"/>
              <p:cNvSpPr>
                <a:spLocks noChangeArrowheads="1"/>
              </p:cNvSpPr>
              <p:nvPr/>
            </p:nvSpPr>
            <p:spPr bwMode="auto">
              <a:xfrm>
                <a:off x="1422" y="4240"/>
                <a:ext cx="34" cy="32"/>
              </a:xfrm>
              <a:custGeom>
                <a:avLst/>
                <a:gdLst>
                  <a:gd name="T0" fmla="*/ 0 w 151"/>
                  <a:gd name="T1" fmla="*/ 70 h 142"/>
                  <a:gd name="T2" fmla="*/ 150 w 151"/>
                  <a:gd name="T3" fmla="*/ 141 h 142"/>
                  <a:gd name="T4" fmla="*/ 150 w 151"/>
                  <a:gd name="T5" fmla="*/ 0 h 142"/>
                  <a:gd name="T6" fmla="*/ 0 w 151"/>
                  <a:gd name="T7" fmla="*/ 70 h 14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1"/>
                  <a:gd name="T13" fmla="*/ 0 h 142"/>
                  <a:gd name="T14" fmla="*/ 151 w 151"/>
                  <a:gd name="T15" fmla="*/ 142 h 14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1" h="142">
                    <a:moveTo>
                      <a:pt x="0" y="70"/>
                    </a:moveTo>
                    <a:lnTo>
                      <a:pt x="150" y="141"/>
                    </a:lnTo>
                    <a:lnTo>
                      <a:pt x="150" y="0"/>
                    </a:lnTo>
                    <a:lnTo>
                      <a:pt x="0" y="70"/>
                    </a:lnTo>
                  </a:path>
                </a:pathLst>
              </a:custGeom>
              <a:solidFill>
                <a:srgbClr val="FF0066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07" name="Freeform 71"/>
              <p:cNvSpPr>
                <a:spLocks noChangeArrowheads="1"/>
              </p:cNvSpPr>
              <p:nvPr/>
            </p:nvSpPr>
            <p:spPr bwMode="auto">
              <a:xfrm>
                <a:off x="1446" y="4292"/>
                <a:ext cx="33" cy="43"/>
              </a:xfrm>
              <a:custGeom>
                <a:avLst/>
                <a:gdLst>
                  <a:gd name="T0" fmla="*/ 0 w 146"/>
                  <a:gd name="T1" fmla="*/ 190 h 191"/>
                  <a:gd name="T2" fmla="*/ 145 w 146"/>
                  <a:gd name="T3" fmla="*/ 99 h 191"/>
                  <a:gd name="T4" fmla="*/ 69 w 146"/>
                  <a:gd name="T5" fmla="*/ 0 h 191"/>
                  <a:gd name="T6" fmla="*/ 0 w 146"/>
                  <a:gd name="T7" fmla="*/ 190 h 19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6"/>
                  <a:gd name="T13" fmla="*/ 0 h 191"/>
                  <a:gd name="T14" fmla="*/ 146 w 146"/>
                  <a:gd name="T15" fmla="*/ 191 h 19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6" h="191">
                    <a:moveTo>
                      <a:pt x="0" y="190"/>
                    </a:moveTo>
                    <a:lnTo>
                      <a:pt x="145" y="99"/>
                    </a:lnTo>
                    <a:lnTo>
                      <a:pt x="69" y="0"/>
                    </a:lnTo>
                    <a:lnTo>
                      <a:pt x="0" y="190"/>
                    </a:lnTo>
                  </a:path>
                </a:pathLst>
              </a:custGeom>
              <a:solidFill>
                <a:srgbClr val="FF0066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08" name="Freeform 72"/>
              <p:cNvSpPr>
                <a:spLocks noChangeArrowheads="1"/>
              </p:cNvSpPr>
              <p:nvPr/>
            </p:nvSpPr>
            <p:spPr bwMode="auto">
              <a:xfrm>
                <a:off x="1494" y="4322"/>
                <a:ext cx="24" cy="45"/>
              </a:xfrm>
              <a:custGeom>
                <a:avLst/>
                <a:gdLst>
                  <a:gd name="T0" fmla="*/ 53 w 108"/>
                  <a:gd name="T1" fmla="*/ 198 h 199"/>
                  <a:gd name="T2" fmla="*/ 107 w 108"/>
                  <a:gd name="T3" fmla="*/ 0 h 199"/>
                  <a:gd name="T4" fmla="*/ 0 w 108"/>
                  <a:gd name="T5" fmla="*/ 0 h 199"/>
                  <a:gd name="T6" fmla="*/ 53 w 108"/>
                  <a:gd name="T7" fmla="*/ 198 h 19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8"/>
                  <a:gd name="T13" fmla="*/ 0 h 199"/>
                  <a:gd name="T14" fmla="*/ 108 w 108"/>
                  <a:gd name="T15" fmla="*/ 199 h 19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8" h="199">
                    <a:moveTo>
                      <a:pt x="53" y="198"/>
                    </a:moveTo>
                    <a:lnTo>
                      <a:pt x="107" y="0"/>
                    </a:lnTo>
                    <a:lnTo>
                      <a:pt x="0" y="0"/>
                    </a:lnTo>
                    <a:lnTo>
                      <a:pt x="53" y="198"/>
                    </a:lnTo>
                  </a:path>
                </a:pathLst>
              </a:custGeom>
              <a:solidFill>
                <a:srgbClr val="FF0066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09" name="Freeform 73"/>
              <p:cNvSpPr>
                <a:spLocks noChangeArrowheads="1"/>
              </p:cNvSpPr>
              <p:nvPr/>
            </p:nvSpPr>
            <p:spPr bwMode="auto">
              <a:xfrm>
                <a:off x="1533" y="4292"/>
                <a:ext cx="33" cy="43"/>
              </a:xfrm>
              <a:custGeom>
                <a:avLst/>
                <a:gdLst>
                  <a:gd name="T0" fmla="*/ 145 w 146"/>
                  <a:gd name="T1" fmla="*/ 190 h 191"/>
                  <a:gd name="T2" fmla="*/ 76 w 146"/>
                  <a:gd name="T3" fmla="*/ 0 h 191"/>
                  <a:gd name="T4" fmla="*/ 0 w 146"/>
                  <a:gd name="T5" fmla="*/ 99 h 191"/>
                  <a:gd name="T6" fmla="*/ 145 w 146"/>
                  <a:gd name="T7" fmla="*/ 190 h 19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6"/>
                  <a:gd name="T13" fmla="*/ 0 h 191"/>
                  <a:gd name="T14" fmla="*/ 146 w 146"/>
                  <a:gd name="T15" fmla="*/ 191 h 19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6" h="191">
                    <a:moveTo>
                      <a:pt x="145" y="190"/>
                    </a:moveTo>
                    <a:lnTo>
                      <a:pt x="76" y="0"/>
                    </a:lnTo>
                    <a:lnTo>
                      <a:pt x="0" y="99"/>
                    </a:lnTo>
                    <a:lnTo>
                      <a:pt x="145" y="190"/>
                    </a:lnTo>
                  </a:path>
                </a:pathLst>
              </a:custGeom>
              <a:solidFill>
                <a:srgbClr val="FF0066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10" name="Freeform 74"/>
              <p:cNvSpPr>
                <a:spLocks noChangeArrowheads="1"/>
              </p:cNvSpPr>
              <p:nvPr/>
            </p:nvSpPr>
            <p:spPr bwMode="auto">
              <a:xfrm>
                <a:off x="1556" y="4240"/>
                <a:ext cx="34" cy="32"/>
              </a:xfrm>
              <a:custGeom>
                <a:avLst/>
                <a:gdLst>
                  <a:gd name="T0" fmla="*/ 150 w 151"/>
                  <a:gd name="T1" fmla="*/ 71 h 142"/>
                  <a:gd name="T2" fmla="*/ 0 w 151"/>
                  <a:gd name="T3" fmla="*/ 0 h 142"/>
                  <a:gd name="T4" fmla="*/ 0 w 151"/>
                  <a:gd name="T5" fmla="*/ 141 h 142"/>
                  <a:gd name="T6" fmla="*/ 150 w 151"/>
                  <a:gd name="T7" fmla="*/ 71 h 14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1"/>
                  <a:gd name="T13" fmla="*/ 0 h 142"/>
                  <a:gd name="T14" fmla="*/ 151 w 151"/>
                  <a:gd name="T15" fmla="*/ 142 h 14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1" h="142">
                    <a:moveTo>
                      <a:pt x="150" y="71"/>
                    </a:moveTo>
                    <a:lnTo>
                      <a:pt x="0" y="0"/>
                    </a:lnTo>
                    <a:lnTo>
                      <a:pt x="0" y="141"/>
                    </a:lnTo>
                    <a:lnTo>
                      <a:pt x="150" y="71"/>
                    </a:lnTo>
                  </a:path>
                </a:pathLst>
              </a:custGeom>
              <a:solidFill>
                <a:srgbClr val="FF0066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11" name="Freeform 75"/>
              <p:cNvSpPr>
                <a:spLocks noChangeArrowheads="1"/>
              </p:cNvSpPr>
              <p:nvPr/>
            </p:nvSpPr>
            <p:spPr bwMode="auto">
              <a:xfrm>
                <a:off x="1533" y="4178"/>
                <a:ext cx="33" cy="43"/>
              </a:xfrm>
              <a:custGeom>
                <a:avLst/>
                <a:gdLst>
                  <a:gd name="T0" fmla="*/ 145 w 146"/>
                  <a:gd name="T1" fmla="*/ 0 h 191"/>
                  <a:gd name="T2" fmla="*/ 0 w 146"/>
                  <a:gd name="T3" fmla="*/ 91 h 191"/>
                  <a:gd name="T4" fmla="*/ 76 w 146"/>
                  <a:gd name="T5" fmla="*/ 190 h 191"/>
                  <a:gd name="T6" fmla="*/ 145 w 146"/>
                  <a:gd name="T7" fmla="*/ 0 h 19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6"/>
                  <a:gd name="T13" fmla="*/ 0 h 191"/>
                  <a:gd name="T14" fmla="*/ 146 w 146"/>
                  <a:gd name="T15" fmla="*/ 191 h 19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6" h="191">
                    <a:moveTo>
                      <a:pt x="145" y="0"/>
                    </a:moveTo>
                    <a:lnTo>
                      <a:pt x="0" y="91"/>
                    </a:lnTo>
                    <a:lnTo>
                      <a:pt x="76" y="190"/>
                    </a:lnTo>
                    <a:lnTo>
                      <a:pt x="145" y="0"/>
                    </a:lnTo>
                  </a:path>
                </a:pathLst>
              </a:custGeom>
              <a:solidFill>
                <a:srgbClr val="FF0066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12" name="Freeform 76"/>
              <p:cNvSpPr>
                <a:spLocks noChangeArrowheads="1"/>
              </p:cNvSpPr>
              <p:nvPr/>
            </p:nvSpPr>
            <p:spPr bwMode="auto">
              <a:xfrm>
                <a:off x="1494" y="4146"/>
                <a:ext cx="24" cy="45"/>
              </a:xfrm>
              <a:custGeom>
                <a:avLst/>
                <a:gdLst>
                  <a:gd name="T0" fmla="*/ 54 w 108"/>
                  <a:gd name="T1" fmla="*/ 0 h 199"/>
                  <a:gd name="T2" fmla="*/ 0 w 108"/>
                  <a:gd name="T3" fmla="*/ 198 h 199"/>
                  <a:gd name="T4" fmla="*/ 107 w 108"/>
                  <a:gd name="T5" fmla="*/ 198 h 199"/>
                  <a:gd name="T6" fmla="*/ 54 w 108"/>
                  <a:gd name="T7" fmla="*/ 0 h 19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8"/>
                  <a:gd name="T13" fmla="*/ 0 h 199"/>
                  <a:gd name="T14" fmla="*/ 108 w 108"/>
                  <a:gd name="T15" fmla="*/ 199 h 19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8" h="199">
                    <a:moveTo>
                      <a:pt x="54" y="0"/>
                    </a:moveTo>
                    <a:lnTo>
                      <a:pt x="0" y="198"/>
                    </a:lnTo>
                    <a:lnTo>
                      <a:pt x="107" y="198"/>
                    </a:lnTo>
                    <a:lnTo>
                      <a:pt x="54" y="0"/>
                    </a:lnTo>
                  </a:path>
                </a:pathLst>
              </a:custGeom>
              <a:solidFill>
                <a:srgbClr val="FF0066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13" name="Freeform 77"/>
              <p:cNvSpPr>
                <a:spLocks noChangeArrowheads="1"/>
              </p:cNvSpPr>
              <p:nvPr/>
            </p:nvSpPr>
            <p:spPr bwMode="auto">
              <a:xfrm>
                <a:off x="1446" y="4178"/>
                <a:ext cx="33" cy="43"/>
              </a:xfrm>
              <a:custGeom>
                <a:avLst/>
                <a:gdLst>
                  <a:gd name="T0" fmla="*/ 0 w 146"/>
                  <a:gd name="T1" fmla="*/ 0 h 191"/>
                  <a:gd name="T2" fmla="*/ 69 w 146"/>
                  <a:gd name="T3" fmla="*/ 190 h 191"/>
                  <a:gd name="T4" fmla="*/ 145 w 146"/>
                  <a:gd name="T5" fmla="*/ 91 h 191"/>
                  <a:gd name="T6" fmla="*/ 0 w 146"/>
                  <a:gd name="T7" fmla="*/ 0 h 19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6"/>
                  <a:gd name="T13" fmla="*/ 0 h 191"/>
                  <a:gd name="T14" fmla="*/ 146 w 146"/>
                  <a:gd name="T15" fmla="*/ 191 h 19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6" h="191">
                    <a:moveTo>
                      <a:pt x="0" y="0"/>
                    </a:moveTo>
                    <a:lnTo>
                      <a:pt x="69" y="190"/>
                    </a:lnTo>
                    <a:lnTo>
                      <a:pt x="145" y="9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0066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14" name="Freeform 78"/>
              <p:cNvSpPr>
                <a:spLocks noChangeArrowheads="1"/>
              </p:cNvSpPr>
              <p:nvPr/>
            </p:nvSpPr>
            <p:spPr bwMode="auto">
              <a:xfrm>
                <a:off x="1464" y="4201"/>
                <a:ext cx="84" cy="111"/>
              </a:xfrm>
              <a:custGeom>
                <a:avLst/>
                <a:gdLst>
                  <a:gd name="T0" fmla="*/ 185 w 372"/>
                  <a:gd name="T1" fmla="*/ 0 h 489"/>
                  <a:gd name="T2" fmla="*/ 371 w 372"/>
                  <a:gd name="T3" fmla="*/ 244 h 489"/>
                  <a:gd name="T4" fmla="*/ 185 w 372"/>
                  <a:gd name="T5" fmla="*/ 488 h 489"/>
                  <a:gd name="T6" fmla="*/ 0 w 372"/>
                  <a:gd name="T7" fmla="*/ 244 h 489"/>
                  <a:gd name="T8" fmla="*/ 185 w 372"/>
                  <a:gd name="T9" fmla="*/ 0 h 48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2"/>
                  <a:gd name="T16" fmla="*/ 0 h 489"/>
                  <a:gd name="T17" fmla="*/ 372 w 372"/>
                  <a:gd name="T18" fmla="*/ 489 h 48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2" h="489">
                    <a:moveTo>
                      <a:pt x="185" y="0"/>
                    </a:moveTo>
                    <a:cubicBezTo>
                      <a:pt x="290" y="0"/>
                      <a:pt x="371" y="106"/>
                      <a:pt x="371" y="244"/>
                    </a:cubicBezTo>
                    <a:cubicBezTo>
                      <a:pt x="371" y="382"/>
                      <a:pt x="290" y="488"/>
                      <a:pt x="185" y="488"/>
                    </a:cubicBezTo>
                    <a:cubicBezTo>
                      <a:pt x="80" y="488"/>
                      <a:pt x="0" y="382"/>
                      <a:pt x="0" y="244"/>
                    </a:cubicBezTo>
                    <a:cubicBezTo>
                      <a:pt x="0" y="106"/>
                      <a:pt x="80" y="0"/>
                      <a:pt x="185" y="0"/>
                    </a:cubicBezTo>
                  </a:path>
                </a:pathLst>
              </a:custGeom>
              <a:solidFill>
                <a:srgbClr val="FF0066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4875" name="Group 79"/>
            <p:cNvGrpSpPr>
              <a:grpSpLocks/>
            </p:cNvGrpSpPr>
            <p:nvPr/>
          </p:nvGrpSpPr>
          <p:grpSpPr bwMode="auto">
            <a:xfrm>
              <a:off x="2092" y="4143"/>
              <a:ext cx="166" cy="220"/>
              <a:chOff x="2092" y="4143"/>
              <a:chExt cx="166" cy="220"/>
            </a:xfrm>
          </p:grpSpPr>
          <p:sp>
            <p:nvSpPr>
              <p:cNvPr id="34897" name="Freeform 80"/>
              <p:cNvSpPr>
                <a:spLocks noChangeArrowheads="1"/>
              </p:cNvSpPr>
              <p:nvPr/>
            </p:nvSpPr>
            <p:spPr bwMode="auto">
              <a:xfrm>
                <a:off x="2092" y="4237"/>
                <a:ext cx="34" cy="32"/>
              </a:xfrm>
              <a:custGeom>
                <a:avLst/>
                <a:gdLst>
                  <a:gd name="T0" fmla="*/ 0 w 150"/>
                  <a:gd name="T1" fmla="*/ 70 h 142"/>
                  <a:gd name="T2" fmla="*/ 149 w 150"/>
                  <a:gd name="T3" fmla="*/ 141 h 142"/>
                  <a:gd name="T4" fmla="*/ 149 w 150"/>
                  <a:gd name="T5" fmla="*/ 0 h 142"/>
                  <a:gd name="T6" fmla="*/ 0 w 150"/>
                  <a:gd name="T7" fmla="*/ 70 h 14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0"/>
                  <a:gd name="T13" fmla="*/ 0 h 142"/>
                  <a:gd name="T14" fmla="*/ 150 w 150"/>
                  <a:gd name="T15" fmla="*/ 142 h 14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0" h="142">
                    <a:moveTo>
                      <a:pt x="0" y="70"/>
                    </a:moveTo>
                    <a:lnTo>
                      <a:pt x="149" y="141"/>
                    </a:lnTo>
                    <a:lnTo>
                      <a:pt x="149" y="0"/>
                    </a:lnTo>
                    <a:lnTo>
                      <a:pt x="0" y="70"/>
                    </a:lnTo>
                  </a:path>
                </a:pathLst>
              </a:custGeom>
              <a:solidFill>
                <a:srgbClr val="FF0066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98" name="Freeform 81"/>
              <p:cNvSpPr>
                <a:spLocks noChangeArrowheads="1"/>
              </p:cNvSpPr>
              <p:nvPr/>
            </p:nvSpPr>
            <p:spPr bwMode="auto">
              <a:xfrm>
                <a:off x="2116" y="4289"/>
                <a:ext cx="33" cy="43"/>
              </a:xfrm>
              <a:custGeom>
                <a:avLst/>
                <a:gdLst>
                  <a:gd name="T0" fmla="*/ 0 w 144"/>
                  <a:gd name="T1" fmla="*/ 190 h 191"/>
                  <a:gd name="T2" fmla="*/ 143 w 144"/>
                  <a:gd name="T3" fmla="*/ 99 h 191"/>
                  <a:gd name="T4" fmla="*/ 68 w 144"/>
                  <a:gd name="T5" fmla="*/ 0 h 191"/>
                  <a:gd name="T6" fmla="*/ 0 w 144"/>
                  <a:gd name="T7" fmla="*/ 190 h 19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"/>
                  <a:gd name="T13" fmla="*/ 0 h 191"/>
                  <a:gd name="T14" fmla="*/ 144 w 144"/>
                  <a:gd name="T15" fmla="*/ 191 h 19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" h="191">
                    <a:moveTo>
                      <a:pt x="0" y="190"/>
                    </a:moveTo>
                    <a:lnTo>
                      <a:pt x="143" y="99"/>
                    </a:lnTo>
                    <a:lnTo>
                      <a:pt x="68" y="0"/>
                    </a:lnTo>
                    <a:lnTo>
                      <a:pt x="0" y="190"/>
                    </a:lnTo>
                  </a:path>
                </a:pathLst>
              </a:custGeom>
              <a:solidFill>
                <a:srgbClr val="FF0066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99" name="Freeform 82"/>
              <p:cNvSpPr>
                <a:spLocks noChangeArrowheads="1"/>
              </p:cNvSpPr>
              <p:nvPr/>
            </p:nvSpPr>
            <p:spPr bwMode="auto">
              <a:xfrm>
                <a:off x="2163" y="4319"/>
                <a:ext cx="24" cy="45"/>
              </a:xfrm>
              <a:custGeom>
                <a:avLst/>
                <a:gdLst>
                  <a:gd name="T0" fmla="*/ 53 w 108"/>
                  <a:gd name="T1" fmla="*/ 198 h 199"/>
                  <a:gd name="T2" fmla="*/ 107 w 108"/>
                  <a:gd name="T3" fmla="*/ 0 h 199"/>
                  <a:gd name="T4" fmla="*/ 0 w 108"/>
                  <a:gd name="T5" fmla="*/ 0 h 199"/>
                  <a:gd name="T6" fmla="*/ 53 w 108"/>
                  <a:gd name="T7" fmla="*/ 198 h 19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8"/>
                  <a:gd name="T13" fmla="*/ 0 h 199"/>
                  <a:gd name="T14" fmla="*/ 108 w 108"/>
                  <a:gd name="T15" fmla="*/ 199 h 19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8" h="199">
                    <a:moveTo>
                      <a:pt x="53" y="198"/>
                    </a:moveTo>
                    <a:lnTo>
                      <a:pt x="107" y="0"/>
                    </a:lnTo>
                    <a:lnTo>
                      <a:pt x="0" y="0"/>
                    </a:lnTo>
                    <a:lnTo>
                      <a:pt x="53" y="198"/>
                    </a:lnTo>
                  </a:path>
                </a:pathLst>
              </a:custGeom>
              <a:solidFill>
                <a:srgbClr val="FF0066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00" name="Freeform 83"/>
              <p:cNvSpPr>
                <a:spLocks noChangeArrowheads="1"/>
              </p:cNvSpPr>
              <p:nvPr/>
            </p:nvSpPr>
            <p:spPr bwMode="auto">
              <a:xfrm>
                <a:off x="2202" y="4289"/>
                <a:ext cx="33" cy="43"/>
              </a:xfrm>
              <a:custGeom>
                <a:avLst/>
                <a:gdLst>
                  <a:gd name="T0" fmla="*/ 143 w 144"/>
                  <a:gd name="T1" fmla="*/ 190 h 191"/>
                  <a:gd name="T2" fmla="*/ 75 w 144"/>
                  <a:gd name="T3" fmla="*/ 0 h 191"/>
                  <a:gd name="T4" fmla="*/ 0 w 144"/>
                  <a:gd name="T5" fmla="*/ 99 h 191"/>
                  <a:gd name="T6" fmla="*/ 143 w 144"/>
                  <a:gd name="T7" fmla="*/ 190 h 19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"/>
                  <a:gd name="T13" fmla="*/ 0 h 191"/>
                  <a:gd name="T14" fmla="*/ 144 w 144"/>
                  <a:gd name="T15" fmla="*/ 191 h 19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" h="191">
                    <a:moveTo>
                      <a:pt x="143" y="190"/>
                    </a:moveTo>
                    <a:lnTo>
                      <a:pt x="75" y="0"/>
                    </a:lnTo>
                    <a:lnTo>
                      <a:pt x="0" y="99"/>
                    </a:lnTo>
                    <a:lnTo>
                      <a:pt x="143" y="190"/>
                    </a:lnTo>
                  </a:path>
                </a:pathLst>
              </a:custGeom>
              <a:solidFill>
                <a:srgbClr val="FF0066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01" name="Freeform 84"/>
              <p:cNvSpPr>
                <a:spLocks noChangeArrowheads="1"/>
              </p:cNvSpPr>
              <p:nvPr/>
            </p:nvSpPr>
            <p:spPr bwMode="auto">
              <a:xfrm>
                <a:off x="2225" y="4237"/>
                <a:ext cx="34" cy="32"/>
              </a:xfrm>
              <a:custGeom>
                <a:avLst/>
                <a:gdLst>
                  <a:gd name="T0" fmla="*/ 149 w 150"/>
                  <a:gd name="T1" fmla="*/ 71 h 142"/>
                  <a:gd name="T2" fmla="*/ 0 w 150"/>
                  <a:gd name="T3" fmla="*/ 0 h 142"/>
                  <a:gd name="T4" fmla="*/ 0 w 150"/>
                  <a:gd name="T5" fmla="*/ 141 h 142"/>
                  <a:gd name="T6" fmla="*/ 149 w 150"/>
                  <a:gd name="T7" fmla="*/ 71 h 14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0"/>
                  <a:gd name="T13" fmla="*/ 0 h 142"/>
                  <a:gd name="T14" fmla="*/ 150 w 150"/>
                  <a:gd name="T15" fmla="*/ 142 h 14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0" h="142">
                    <a:moveTo>
                      <a:pt x="149" y="71"/>
                    </a:moveTo>
                    <a:lnTo>
                      <a:pt x="0" y="0"/>
                    </a:lnTo>
                    <a:lnTo>
                      <a:pt x="0" y="141"/>
                    </a:lnTo>
                    <a:lnTo>
                      <a:pt x="149" y="71"/>
                    </a:lnTo>
                  </a:path>
                </a:pathLst>
              </a:custGeom>
              <a:solidFill>
                <a:srgbClr val="FF0066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02" name="Freeform 85"/>
              <p:cNvSpPr>
                <a:spLocks noChangeArrowheads="1"/>
              </p:cNvSpPr>
              <p:nvPr/>
            </p:nvSpPr>
            <p:spPr bwMode="auto">
              <a:xfrm>
                <a:off x="2202" y="4175"/>
                <a:ext cx="33" cy="43"/>
              </a:xfrm>
              <a:custGeom>
                <a:avLst/>
                <a:gdLst>
                  <a:gd name="T0" fmla="*/ 143 w 144"/>
                  <a:gd name="T1" fmla="*/ 0 h 191"/>
                  <a:gd name="T2" fmla="*/ 0 w 144"/>
                  <a:gd name="T3" fmla="*/ 91 h 191"/>
                  <a:gd name="T4" fmla="*/ 75 w 144"/>
                  <a:gd name="T5" fmla="*/ 190 h 191"/>
                  <a:gd name="T6" fmla="*/ 143 w 144"/>
                  <a:gd name="T7" fmla="*/ 0 h 19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"/>
                  <a:gd name="T13" fmla="*/ 0 h 191"/>
                  <a:gd name="T14" fmla="*/ 144 w 144"/>
                  <a:gd name="T15" fmla="*/ 191 h 19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" h="191">
                    <a:moveTo>
                      <a:pt x="143" y="0"/>
                    </a:moveTo>
                    <a:lnTo>
                      <a:pt x="0" y="91"/>
                    </a:lnTo>
                    <a:lnTo>
                      <a:pt x="75" y="190"/>
                    </a:lnTo>
                    <a:lnTo>
                      <a:pt x="143" y="0"/>
                    </a:lnTo>
                  </a:path>
                </a:pathLst>
              </a:custGeom>
              <a:solidFill>
                <a:srgbClr val="FF0066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03" name="Freeform 86"/>
              <p:cNvSpPr>
                <a:spLocks noChangeArrowheads="1"/>
              </p:cNvSpPr>
              <p:nvPr/>
            </p:nvSpPr>
            <p:spPr bwMode="auto">
              <a:xfrm>
                <a:off x="2163" y="4143"/>
                <a:ext cx="24" cy="45"/>
              </a:xfrm>
              <a:custGeom>
                <a:avLst/>
                <a:gdLst>
                  <a:gd name="T0" fmla="*/ 54 w 108"/>
                  <a:gd name="T1" fmla="*/ 0 h 199"/>
                  <a:gd name="T2" fmla="*/ 0 w 108"/>
                  <a:gd name="T3" fmla="*/ 198 h 199"/>
                  <a:gd name="T4" fmla="*/ 107 w 108"/>
                  <a:gd name="T5" fmla="*/ 198 h 199"/>
                  <a:gd name="T6" fmla="*/ 54 w 108"/>
                  <a:gd name="T7" fmla="*/ 0 h 19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8"/>
                  <a:gd name="T13" fmla="*/ 0 h 199"/>
                  <a:gd name="T14" fmla="*/ 108 w 108"/>
                  <a:gd name="T15" fmla="*/ 199 h 19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8" h="199">
                    <a:moveTo>
                      <a:pt x="54" y="0"/>
                    </a:moveTo>
                    <a:lnTo>
                      <a:pt x="0" y="198"/>
                    </a:lnTo>
                    <a:lnTo>
                      <a:pt x="107" y="198"/>
                    </a:lnTo>
                    <a:lnTo>
                      <a:pt x="54" y="0"/>
                    </a:lnTo>
                  </a:path>
                </a:pathLst>
              </a:custGeom>
              <a:solidFill>
                <a:srgbClr val="FF0066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04" name="Freeform 87"/>
              <p:cNvSpPr>
                <a:spLocks noChangeArrowheads="1"/>
              </p:cNvSpPr>
              <p:nvPr/>
            </p:nvSpPr>
            <p:spPr bwMode="auto">
              <a:xfrm>
                <a:off x="2116" y="4175"/>
                <a:ext cx="33" cy="43"/>
              </a:xfrm>
              <a:custGeom>
                <a:avLst/>
                <a:gdLst>
                  <a:gd name="T0" fmla="*/ 0 w 144"/>
                  <a:gd name="T1" fmla="*/ 0 h 191"/>
                  <a:gd name="T2" fmla="*/ 68 w 144"/>
                  <a:gd name="T3" fmla="*/ 190 h 191"/>
                  <a:gd name="T4" fmla="*/ 143 w 144"/>
                  <a:gd name="T5" fmla="*/ 91 h 191"/>
                  <a:gd name="T6" fmla="*/ 0 w 144"/>
                  <a:gd name="T7" fmla="*/ 0 h 19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"/>
                  <a:gd name="T13" fmla="*/ 0 h 191"/>
                  <a:gd name="T14" fmla="*/ 144 w 144"/>
                  <a:gd name="T15" fmla="*/ 191 h 19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" h="191">
                    <a:moveTo>
                      <a:pt x="0" y="0"/>
                    </a:moveTo>
                    <a:lnTo>
                      <a:pt x="68" y="190"/>
                    </a:lnTo>
                    <a:lnTo>
                      <a:pt x="143" y="9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0066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05" name="Freeform 88"/>
              <p:cNvSpPr>
                <a:spLocks noChangeArrowheads="1"/>
              </p:cNvSpPr>
              <p:nvPr/>
            </p:nvSpPr>
            <p:spPr bwMode="auto">
              <a:xfrm>
                <a:off x="2133" y="4198"/>
                <a:ext cx="84" cy="111"/>
              </a:xfrm>
              <a:custGeom>
                <a:avLst/>
                <a:gdLst>
                  <a:gd name="T0" fmla="*/ 184 w 370"/>
                  <a:gd name="T1" fmla="*/ 0 h 489"/>
                  <a:gd name="T2" fmla="*/ 369 w 370"/>
                  <a:gd name="T3" fmla="*/ 244 h 489"/>
                  <a:gd name="T4" fmla="*/ 184 w 370"/>
                  <a:gd name="T5" fmla="*/ 488 h 489"/>
                  <a:gd name="T6" fmla="*/ 0 w 370"/>
                  <a:gd name="T7" fmla="*/ 244 h 489"/>
                  <a:gd name="T8" fmla="*/ 184 w 370"/>
                  <a:gd name="T9" fmla="*/ 0 h 48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0"/>
                  <a:gd name="T16" fmla="*/ 0 h 489"/>
                  <a:gd name="T17" fmla="*/ 370 w 370"/>
                  <a:gd name="T18" fmla="*/ 489 h 48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0" h="489">
                    <a:moveTo>
                      <a:pt x="184" y="0"/>
                    </a:moveTo>
                    <a:cubicBezTo>
                      <a:pt x="288" y="0"/>
                      <a:pt x="369" y="106"/>
                      <a:pt x="369" y="244"/>
                    </a:cubicBezTo>
                    <a:cubicBezTo>
                      <a:pt x="369" y="382"/>
                      <a:pt x="288" y="488"/>
                      <a:pt x="184" y="488"/>
                    </a:cubicBezTo>
                    <a:cubicBezTo>
                      <a:pt x="80" y="488"/>
                      <a:pt x="0" y="382"/>
                      <a:pt x="0" y="244"/>
                    </a:cubicBezTo>
                    <a:cubicBezTo>
                      <a:pt x="0" y="106"/>
                      <a:pt x="80" y="0"/>
                      <a:pt x="184" y="0"/>
                    </a:cubicBezTo>
                  </a:path>
                </a:pathLst>
              </a:custGeom>
              <a:solidFill>
                <a:srgbClr val="FF0066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4876" name="Group 89"/>
            <p:cNvGrpSpPr>
              <a:grpSpLocks/>
            </p:cNvGrpSpPr>
            <p:nvPr/>
          </p:nvGrpSpPr>
          <p:grpSpPr bwMode="auto">
            <a:xfrm>
              <a:off x="3527" y="4205"/>
              <a:ext cx="167" cy="220"/>
              <a:chOff x="3527" y="4205"/>
              <a:chExt cx="167" cy="220"/>
            </a:xfrm>
          </p:grpSpPr>
          <p:sp>
            <p:nvSpPr>
              <p:cNvPr id="34888" name="Freeform 90"/>
              <p:cNvSpPr>
                <a:spLocks noChangeArrowheads="1"/>
              </p:cNvSpPr>
              <p:nvPr/>
            </p:nvSpPr>
            <p:spPr bwMode="auto">
              <a:xfrm>
                <a:off x="3527" y="4300"/>
                <a:ext cx="34" cy="32"/>
              </a:xfrm>
              <a:custGeom>
                <a:avLst/>
                <a:gdLst>
                  <a:gd name="T0" fmla="*/ 0 w 151"/>
                  <a:gd name="T1" fmla="*/ 70 h 141"/>
                  <a:gd name="T2" fmla="*/ 150 w 151"/>
                  <a:gd name="T3" fmla="*/ 140 h 141"/>
                  <a:gd name="T4" fmla="*/ 150 w 151"/>
                  <a:gd name="T5" fmla="*/ 0 h 141"/>
                  <a:gd name="T6" fmla="*/ 0 w 151"/>
                  <a:gd name="T7" fmla="*/ 70 h 14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1"/>
                  <a:gd name="T13" fmla="*/ 0 h 141"/>
                  <a:gd name="T14" fmla="*/ 151 w 151"/>
                  <a:gd name="T15" fmla="*/ 141 h 14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1" h="141">
                    <a:moveTo>
                      <a:pt x="0" y="70"/>
                    </a:moveTo>
                    <a:lnTo>
                      <a:pt x="150" y="140"/>
                    </a:lnTo>
                    <a:lnTo>
                      <a:pt x="150" y="0"/>
                    </a:lnTo>
                    <a:lnTo>
                      <a:pt x="0" y="70"/>
                    </a:lnTo>
                  </a:path>
                </a:pathLst>
              </a:custGeom>
              <a:solidFill>
                <a:srgbClr val="FF0066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89" name="Freeform 91"/>
              <p:cNvSpPr>
                <a:spLocks noChangeArrowheads="1"/>
              </p:cNvSpPr>
              <p:nvPr/>
            </p:nvSpPr>
            <p:spPr bwMode="auto">
              <a:xfrm>
                <a:off x="3551" y="4351"/>
                <a:ext cx="33" cy="43"/>
              </a:xfrm>
              <a:custGeom>
                <a:avLst/>
                <a:gdLst>
                  <a:gd name="T0" fmla="*/ 0 w 146"/>
                  <a:gd name="T1" fmla="*/ 190 h 191"/>
                  <a:gd name="T2" fmla="*/ 145 w 146"/>
                  <a:gd name="T3" fmla="*/ 99 h 191"/>
                  <a:gd name="T4" fmla="*/ 69 w 146"/>
                  <a:gd name="T5" fmla="*/ 0 h 191"/>
                  <a:gd name="T6" fmla="*/ 0 w 146"/>
                  <a:gd name="T7" fmla="*/ 190 h 19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6"/>
                  <a:gd name="T13" fmla="*/ 0 h 191"/>
                  <a:gd name="T14" fmla="*/ 146 w 146"/>
                  <a:gd name="T15" fmla="*/ 191 h 19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6" h="191">
                    <a:moveTo>
                      <a:pt x="0" y="190"/>
                    </a:moveTo>
                    <a:lnTo>
                      <a:pt x="145" y="99"/>
                    </a:lnTo>
                    <a:lnTo>
                      <a:pt x="69" y="0"/>
                    </a:lnTo>
                    <a:lnTo>
                      <a:pt x="0" y="190"/>
                    </a:lnTo>
                  </a:path>
                </a:pathLst>
              </a:custGeom>
              <a:solidFill>
                <a:srgbClr val="FF0066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90" name="Freeform 92"/>
              <p:cNvSpPr>
                <a:spLocks noChangeArrowheads="1"/>
              </p:cNvSpPr>
              <p:nvPr/>
            </p:nvSpPr>
            <p:spPr bwMode="auto">
              <a:xfrm>
                <a:off x="3599" y="4381"/>
                <a:ext cx="24" cy="45"/>
              </a:xfrm>
              <a:custGeom>
                <a:avLst/>
                <a:gdLst>
                  <a:gd name="T0" fmla="*/ 53 w 108"/>
                  <a:gd name="T1" fmla="*/ 198 h 199"/>
                  <a:gd name="T2" fmla="*/ 107 w 108"/>
                  <a:gd name="T3" fmla="*/ 0 h 199"/>
                  <a:gd name="T4" fmla="*/ 0 w 108"/>
                  <a:gd name="T5" fmla="*/ 0 h 199"/>
                  <a:gd name="T6" fmla="*/ 53 w 108"/>
                  <a:gd name="T7" fmla="*/ 198 h 19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8"/>
                  <a:gd name="T13" fmla="*/ 0 h 199"/>
                  <a:gd name="T14" fmla="*/ 108 w 108"/>
                  <a:gd name="T15" fmla="*/ 199 h 19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8" h="199">
                    <a:moveTo>
                      <a:pt x="53" y="198"/>
                    </a:moveTo>
                    <a:lnTo>
                      <a:pt x="107" y="0"/>
                    </a:lnTo>
                    <a:lnTo>
                      <a:pt x="0" y="0"/>
                    </a:lnTo>
                    <a:lnTo>
                      <a:pt x="53" y="198"/>
                    </a:lnTo>
                  </a:path>
                </a:pathLst>
              </a:custGeom>
              <a:solidFill>
                <a:srgbClr val="FF0066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91" name="Freeform 93"/>
              <p:cNvSpPr>
                <a:spLocks noChangeArrowheads="1"/>
              </p:cNvSpPr>
              <p:nvPr/>
            </p:nvSpPr>
            <p:spPr bwMode="auto">
              <a:xfrm>
                <a:off x="3637" y="4351"/>
                <a:ext cx="33" cy="43"/>
              </a:xfrm>
              <a:custGeom>
                <a:avLst/>
                <a:gdLst>
                  <a:gd name="T0" fmla="*/ 145 w 146"/>
                  <a:gd name="T1" fmla="*/ 190 h 191"/>
                  <a:gd name="T2" fmla="*/ 76 w 146"/>
                  <a:gd name="T3" fmla="*/ 0 h 191"/>
                  <a:gd name="T4" fmla="*/ 0 w 146"/>
                  <a:gd name="T5" fmla="*/ 99 h 191"/>
                  <a:gd name="T6" fmla="*/ 145 w 146"/>
                  <a:gd name="T7" fmla="*/ 190 h 19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6"/>
                  <a:gd name="T13" fmla="*/ 0 h 191"/>
                  <a:gd name="T14" fmla="*/ 146 w 146"/>
                  <a:gd name="T15" fmla="*/ 191 h 19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6" h="191">
                    <a:moveTo>
                      <a:pt x="145" y="190"/>
                    </a:moveTo>
                    <a:lnTo>
                      <a:pt x="76" y="0"/>
                    </a:lnTo>
                    <a:lnTo>
                      <a:pt x="0" y="99"/>
                    </a:lnTo>
                    <a:lnTo>
                      <a:pt x="145" y="190"/>
                    </a:lnTo>
                  </a:path>
                </a:pathLst>
              </a:custGeom>
              <a:solidFill>
                <a:srgbClr val="FF0066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92" name="Freeform 94"/>
              <p:cNvSpPr>
                <a:spLocks noChangeArrowheads="1"/>
              </p:cNvSpPr>
              <p:nvPr/>
            </p:nvSpPr>
            <p:spPr bwMode="auto">
              <a:xfrm>
                <a:off x="3661" y="4300"/>
                <a:ext cx="34" cy="32"/>
              </a:xfrm>
              <a:custGeom>
                <a:avLst/>
                <a:gdLst>
                  <a:gd name="T0" fmla="*/ 150 w 151"/>
                  <a:gd name="T1" fmla="*/ 70 h 141"/>
                  <a:gd name="T2" fmla="*/ 0 w 151"/>
                  <a:gd name="T3" fmla="*/ 0 h 141"/>
                  <a:gd name="T4" fmla="*/ 0 w 151"/>
                  <a:gd name="T5" fmla="*/ 140 h 141"/>
                  <a:gd name="T6" fmla="*/ 150 w 151"/>
                  <a:gd name="T7" fmla="*/ 70 h 14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1"/>
                  <a:gd name="T13" fmla="*/ 0 h 141"/>
                  <a:gd name="T14" fmla="*/ 151 w 151"/>
                  <a:gd name="T15" fmla="*/ 141 h 14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1" h="141">
                    <a:moveTo>
                      <a:pt x="150" y="70"/>
                    </a:moveTo>
                    <a:lnTo>
                      <a:pt x="0" y="0"/>
                    </a:lnTo>
                    <a:lnTo>
                      <a:pt x="0" y="140"/>
                    </a:lnTo>
                    <a:lnTo>
                      <a:pt x="150" y="70"/>
                    </a:lnTo>
                  </a:path>
                </a:pathLst>
              </a:custGeom>
              <a:solidFill>
                <a:srgbClr val="FF0066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93" name="Freeform 95"/>
              <p:cNvSpPr>
                <a:spLocks noChangeArrowheads="1"/>
              </p:cNvSpPr>
              <p:nvPr/>
            </p:nvSpPr>
            <p:spPr bwMode="auto">
              <a:xfrm>
                <a:off x="3637" y="4237"/>
                <a:ext cx="33" cy="43"/>
              </a:xfrm>
              <a:custGeom>
                <a:avLst/>
                <a:gdLst>
                  <a:gd name="T0" fmla="*/ 145 w 146"/>
                  <a:gd name="T1" fmla="*/ 0 h 191"/>
                  <a:gd name="T2" fmla="*/ 0 w 146"/>
                  <a:gd name="T3" fmla="*/ 91 h 191"/>
                  <a:gd name="T4" fmla="*/ 76 w 146"/>
                  <a:gd name="T5" fmla="*/ 190 h 191"/>
                  <a:gd name="T6" fmla="*/ 145 w 146"/>
                  <a:gd name="T7" fmla="*/ 0 h 19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6"/>
                  <a:gd name="T13" fmla="*/ 0 h 191"/>
                  <a:gd name="T14" fmla="*/ 146 w 146"/>
                  <a:gd name="T15" fmla="*/ 191 h 19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6" h="191">
                    <a:moveTo>
                      <a:pt x="145" y="0"/>
                    </a:moveTo>
                    <a:lnTo>
                      <a:pt x="0" y="91"/>
                    </a:lnTo>
                    <a:lnTo>
                      <a:pt x="76" y="190"/>
                    </a:lnTo>
                    <a:lnTo>
                      <a:pt x="145" y="0"/>
                    </a:lnTo>
                  </a:path>
                </a:pathLst>
              </a:custGeom>
              <a:solidFill>
                <a:srgbClr val="FF0066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94" name="Freeform 96"/>
              <p:cNvSpPr>
                <a:spLocks noChangeArrowheads="1"/>
              </p:cNvSpPr>
              <p:nvPr/>
            </p:nvSpPr>
            <p:spPr bwMode="auto">
              <a:xfrm>
                <a:off x="3599" y="4205"/>
                <a:ext cx="24" cy="45"/>
              </a:xfrm>
              <a:custGeom>
                <a:avLst/>
                <a:gdLst>
                  <a:gd name="T0" fmla="*/ 54 w 108"/>
                  <a:gd name="T1" fmla="*/ 0 h 199"/>
                  <a:gd name="T2" fmla="*/ 0 w 108"/>
                  <a:gd name="T3" fmla="*/ 198 h 199"/>
                  <a:gd name="T4" fmla="*/ 107 w 108"/>
                  <a:gd name="T5" fmla="*/ 198 h 199"/>
                  <a:gd name="T6" fmla="*/ 54 w 108"/>
                  <a:gd name="T7" fmla="*/ 0 h 19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8"/>
                  <a:gd name="T13" fmla="*/ 0 h 199"/>
                  <a:gd name="T14" fmla="*/ 108 w 108"/>
                  <a:gd name="T15" fmla="*/ 199 h 19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8" h="199">
                    <a:moveTo>
                      <a:pt x="54" y="0"/>
                    </a:moveTo>
                    <a:lnTo>
                      <a:pt x="0" y="198"/>
                    </a:lnTo>
                    <a:lnTo>
                      <a:pt x="107" y="198"/>
                    </a:lnTo>
                    <a:lnTo>
                      <a:pt x="54" y="0"/>
                    </a:lnTo>
                  </a:path>
                </a:pathLst>
              </a:custGeom>
              <a:solidFill>
                <a:srgbClr val="FF0066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95" name="Freeform 97"/>
              <p:cNvSpPr>
                <a:spLocks noChangeArrowheads="1"/>
              </p:cNvSpPr>
              <p:nvPr/>
            </p:nvSpPr>
            <p:spPr bwMode="auto">
              <a:xfrm>
                <a:off x="3551" y="4237"/>
                <a:ext cx="33" cy="43"/>
              </a:xfrm>
              <a:custGeom>
                <a:avLst/>
                <a:gdLst>
                  <a:gd name="T0" fmla="*/ 0 w 146"/>
                  <a:gd name="T1" fmla="*/ 0 h 191"/>
                  <a:gd name="T2" fmla="*/ 69 w 146"/>
                  <a:gd name="T3" fmla="*/ 190 h 191"/>
                  <a:gd name="T4" fmla="*/ 145 w 146"/>
                  <a:gd name="T5" fmla="*/ 91 h 191"/>
                  <a:gd name="T6" fmla="*/ 0 w 146"/>
                  <a:gd name="T7" fmla="*/ 0 h 19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6"/>
                  <a:gd name="T13" fmla="*/ 0 h 191"/>
                  <a:gd name="T14" fmla="*/ 146 w 146"/>
                  <a:gd name="T15" fmla="*/ 191 h 19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6" h="191">
                    <a:moveTo>
                      <a:pt x="0" y="0"/>
                    </a:moveTo>
                    <a:lnTo>
                      <a:pt x="69" y="190"/>
                    </a:lnTo>
                    <a:lnTo>
                      <a:pt x="145" y="9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0066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96" name="Freeform 98"/>
              <p:cNvSpPr>
                <a:spLocks noChangeArrowheads="1"/>
              </p:cNvSpPr>
              <p:nvPr/>
            </p:nvSpPr>
            <p:spPr bwMode="auto">
              <a:xfrm>
                <a:off x="3569" y="4260"/>
                <a:ext cx="84" cy="111"/>
              </a:xfrm>
              <a:custGeom>
                <a:avLst/>
                <a:gdLst>
                  <a:gd name="T0" fmla="*/ 185 w 372"/>
                  <a:gd name="T1" fmla="*/ 0 h 489"/>
                  <a:gd name="T2" fmla="*/ 371 w 372"/>
                  <a:gd name="T3" fmla="*/ 244 h 489"/>
                  <a:gd name="T4" fmla="*/ 185 w 372"/>
                  <a:gd name="T5" fmla="*/ 488 h 489"/>
                  <a:gd name="T6" fmla="*/ 0 w 372"/>
                  <a:gd name="T7" fmla="*/ 244 h 489"/>
                  <a:gd name="T8" fmla="*/ 185 w 372"/>
                  <a:gd name="T9" fmla="*/ 0 h 48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2"/>
                  <a:gd name="T16" fmla="*/ 0 h 489"/>
                  <a:gd name="T17" fmla="*/ 372 w 372"/>
                  <a:gd name="T18" fmla="*/ 489 h 48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2" h="489">
                    <a:moveTo>
                      <a:pt x="185" y="0"/>
                    </a:moveTo>
                    <a:cubicBezTo>
                      <a:pt x="290" y="0"/>
                      <a:pt x="371" y="106"/>
                      <a:pt x="371" y="244"/>
                    </a:cubicBezTo>
                    <a:cubicBezTo>
                      <a:pt x="371" y="382"/>
                      <a:pt x="290" y="488"/>
                      <a:pt x="185" y="488"/>
                    </a:cubicBezTo>
                    <a:cubicBezTo>
                      <a:pt x="80" y="488"/>
                      <a:pt x="0" y="382"/>
                      <a:pt x="0" y="244"/>
                    </a:cubicBezTo>
                    <a:cubicBezTo>
                      <a:pt x="0" y="106"/>
                      <a:pt x="80" y="0"/>
                      <a:pt x="185" y="0"/>
                    </a:cubicBezTo>
                  </a:path>
                </a:pathLst>
              </a:custGeom>
              <a:solidFill>
                <a:srgbClr val="FF0066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4877" name="Group 99"/>
            <p:cNvGrpSpPr>
              <a:grpSpLocks/>
            </p:cNvGrpSpPr>
            <p:nvPr/>
          </p:nvGrpSpPr>
          <p:grpSpPr bwMode="auto">
            <a:xfrm>
              <a:off x="4707" y="2589"/>
              <a:ext cx="1308" cy="281"/>
              <a:chOff x="4707" y="2589"/>
              <a:chExt cx="1308" cy="281"/>
            </a:xfrm>
          </p:grpSpPr>
          <p:sp>
            <p:nvSpPr>
              <p:cNvPr id="34886" name="AutoShape 100"/>
              <p:cNvSpPr>
                <a:spLocks noChangeArrowheads="1"/>
              </p:cNvSpPr>
              <p:nvPr/>
            </p:nvSpPr>
            <p:spPr bwMode="auto">
              <a:xfrm>
                <a:off x="4707" y="2589"/>
                <a:ext cx="1309" cy="282"/>
              </a:xfrm>
              <a:prstGeom prst="roundRect">
                <a:avLst>
                  <a:gd name="adj" fmla="val 352"/>
                </a:avLst>
              </a:prstGeom>
              <a:solidFill>
                <a:srgbClr val="CCFF99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87" name="Text Box 101"/>
              <p:cNvSpPr txBox="1">
                <a:spLocks noChangeArrowheads="1"/>
              </p:cNvSpPr>
              <p:nvPr/>
            </p:nvSpPr>
            <p:spPr bwMode="auto">
              <a:xfrm>
                <a:off x="4707" y="2589"/>
                <a:ext cx="1309" cy="28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81639" tIns="42452" rIns="81639" bIns="42452">
                <a:prstTxWarp prst="textNoShape">
                  <a:avLst/>
                </a:prstTxWarp>
                <a:spAutoFit/>
              </a:bodyPr>
              <a:lstStyle/>
              <a:p>
                <a:pPr algn="l" defTabSz="414338" eaLnBrk="0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StarSymbol" charset="0"/>
                  <a:buNone/>
                  <a:tabLst>
                    <a:tab pos="657225" algn="l"/>
                    <a:tab pos="1312863" algn="l"/>
                  </a:tabLst>
                </a:pPr>
                <a:r>
                  <a:rPr lang="en-GB" sz="1800" b="1">
                    <a:solidFill>
                      <a:srgbClr val="000000"/>
                    </a:solidFill>
                    <a:latin typeface="Nimbus Roman No9 L" pitchFamily="16" charset="0"/>
                  </a:rPr>
                  <a:t>software fault</a:t>
                </a:r>
              </a:p>
            </p:txBody>
          </p:sp>
        </p:grpSp>
        <p:grpSp>
          <p:nvGrpSpPr>
            <p:cNvPr id="34878" name="Group 102"/>
            <p:cNvGrpSpPr>
              <a:grpSpLocks/>
            </p:cNvGrpSpPr>
            <p:nvPr/>
          </p:nvGrpSpPr>
          <p:grpSpPr bwMode="auto">
            <a:xfrm>
              <a:off x="4707" y="2871"/>
              <a:ext cx="1308" cy="281"/>
              <a:chOff x="4707" y="2871"/>
              <a:chExt cx="1308" cy="281"/>
            </a:xfrm>
          </p:grpSpPr>
          <p:sp>
            <p:nvSpPr>
              <p:cNvPr id="34884" name="AutoShape 103"/>
              <p:cNvSpPr>
                <a:spLocks noChangeArrowheads="1"/>
              </p:cNvSpPr>
              <p:nvPr/>
            </p:nvSpPr>
            <p:spPr bwMode="auto">
              <a:xfrm>
                <a:off x="4707" y="2871"/>
                <a:ext cx="1309" cy="282"/>
              </a:xfrm>
              <a:prstGeom prst="roundRect">
                <a:avLst>
                  <a:gd name="adj" fmla="val 352"/>
                </a:avLst>
              </a:prstGeom>
              <a:solidFill>
                <a:srgbClr val="CCFF99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85" name="Text Box 104"/>
              <p:cNvSpPr txBox="1">
                <a:spLocks noChangeArrowheads="1"/>
              </p:cNvSpPr>
              <p:nvPr/>
            </p:nvSpPr>
            <p:spPr bwMode="auto">
              <a:xfrm>
                <a:off x="4707" y="2871"/>
                <a:ext cx="1309" cy="28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81639" tIns="42452" rIns="81639" bIns="42452">
                <a:prstTxWarp prst="textNoShape">
                  <a:avLst/>
                </a:prstTxWarp>
                <a:spAutoFit/>
              </a:bodyPr>
              <a:lstStyle/>
              <a:p>
                <a:pPr algn="l" defTabSz="414338" eaLnBrk="0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StarSymbol" charset="0"/>
                  <a:buNone/>
                  <a:tabLst>
                    <a:tab pos="657225" algn="l"/>
                    <a:tab pos="1312863" algn="l"/>
                  </a:tabLst>
                </a:pPr>
                <a:r>
                  <a:rPr lang="en-GB" sz="1800" b="1">
                    <a:solidFill>
                      <a:srgbClr val="000000"/>
                    </a:solidFill>
                    <a:latin typeface="Nimbus Roman No9 L" pitchFamily="16" charset="0"/>
                  </a:rPr>
                  <a:t>software</a:t>
                </a:r>
                <a:r>
                  <a:rPr lang="en-GB" sz="1100">
                    <a:solidFill>
                      <a:srgbClr val="000000"/>
                    </a:solidFill>
                    <a:latin typeface="Nimbus Roman No9 L" pitchFamily="16" charset="0"/>
                  </a:rPr>
                  <a:t> </a:t>
                </a:r>
                <a:r>
                  <a:rPr lang="en-GB" sz="1800" b="1">
                    <a:solidFill>
                      <a:srgbClr val="000000"/>
                    </a:solidFill>
                    <a:latin typeface="Nimbus Roman No9 L" pitchFamily="16" charset="0"/>
                  </a:rPr>
                  <a:t>failure</a:t>
                </a:r>
              </a:p>
            </p:txBody>
          </p:sp>
        </p:grpSp>
        <p:sp>
          <p:nvSpPr>
            <p:cNvPr id="34879" name="Freeform 105"/>
            <p:cNvSpPr>
              <a:spLocks noChangeArrowheads="1"/>
            </p:cNvSpPr>
            <p:nvPr/>
          </p:nvSpPr>
          <p:spPr bwMode="auto">
            <a:xfrm>
              <a:off x="1628" y="2848"/>
              <a:ext cx="95" cy="106"/>
            </a:xfrm>
            <a:custGeom>
              <a:avLst/>
              <a:gdLst>
                <a:gd name="T0" fmla="*/ 210 w 421"/>
                <a:gd name="T1" fmla="*/ 0 h 469"/>
                <a:gd name="T2" fmla="*/ 210 w 421"/>
                <a:gd name="T3" fmla="*/ 0 h 469"/>
                <a:gd name="T4" fmla="*/ 420 w 421"/>
                <a:gd name="T5" fmla="*/ 234 h 469"/>
                <a:gd name="T6" fmla="*/ 210 w 421"/>
                <a:gd name="T7" fmla="*/ 468 h 469"/>
                <a:gd name="T8" fmla="*/ 210 w 421"/>
                <a:gd name="T9" fmla="*/ 468 h 469"/>
                <a:gd name="T10" fmla="*/ 0 w 421"/>
                <a:gd name="T11" fmla="*/ 234 h 469"/>
                <a:gd name="T12" fmla="*/ 210 w 421"/>
                <a:gd name="T13" fmla="*/ 0 h 4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1"/>
                <a:gd name="T22" fmla="*/ 0 h 469"/>
                <a:gd name="T23" fmla="*/ 421 w 421"/>
                <a:gd name="T24" fmla="*/ 469 h 46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1" h="469">
                  <a:moveTo>
                    <a:pt x="210" y="0"/>
                  </a:moveTo>
                  <a:lnTo>
                    <a:pt x="210" y="0"/>
                  </a:lnTo>
                  <a:lnTo>
                    <a:pt x="420" y="234"/>
                  </a:lnTo>
                  <a:lnTo>
                    <a:pt x="210" y="468"/>
                  </a:lnTo>
                  <a:lnTo>
                    <a:pt x="0" y="234"/>
                  </a:lnTo>
                  <a:lnTo>
                    <a:pt x="210" y="0"/>
                  </a:lnTo>
                </a:path>
              </a:pathLst>
            </a:custGeom>
            <a:solidFill>
              <a:srgbClr val="00CC99"/>
            </a:solidFill>
            <a:ln w="1908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80" name="Line 106"/>
            <p:cNvSpPr>
              <a:spLocks noChangeShapeType="1"/>
            </p:cNvSpPr>
            <p:nvPr/>
          </p:nvSpPr>
          <p:spPr bwMode="auto">
            <a:xfrm>
              <a:off x="2188" y="2954"/>
              <a:ext cx="8" cy="625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4881" name="Group 107"/>
            <p:cNvGrpSpPr>
              <a:grpSpLocks/>
            </p:cNvGrpSpPr>
            <p:nvPr/>
          </p:nvGrpSpPr>
          <p:grpSpPr bwMode="auto">
            <a:xfrm>
              <a:off x="4705" y="2324"/>
              <a:ext cx="1310" cy="281"/>
              <a:chOff x="4705" y="2324"/>
              <a:chExt cx="1310" cy="281"/>
            </a:xfrm>
          </p:grpSpPr>
          <p:sp>
            <p:nvSpPr>
              <p:cNvPr id="34882" name="AutoShape 108"/>
              <p:cNvSpPr>
                <a:spLocks noChangeArrowheads="1"/>
              </p:cNvSpPr>
              <p:nvPr/>
            </p:nvSpPr>
            <p:spPr bwMode="auto">
              <a:xfrm>
                <a:off x="4705" y="2324"/>
                <a:ext cx="1311" cy="282"/>
              </a:xfrm>
              <a:prstGeom prst="roundRect">
                <a:avLst>
                  <a:gd name="adj" fmla="val 352"/>
                </a:avLst>
              </a:prstGeom>
              <a:solidFill>
                <a:srgbClr val="CCFF99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83" name="Text Box 109"/>
              <p:cNvSpPr txBox="1">
                <a:spLocks noChangeArrowheads="1"/>
              </p:cNvSpPr>
              <p:nvPr/>
            </p:nvSpPr>
            <p:spPr bwMode="auto">
              <a:xfrm>
                <a:off x="4705" y="2324"/>
                <a:ext cx="1311" cy="28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81639" tIns="42452" rIns="81639" bIns="42452">
                <a:prstTxWarp prst="textNoShape">
                  <a:avLst/>
                </a:prstTxWarp>
                <a:spAutoFit/>
              </a:bodyPr>
              <a:lstStyle/>
              <a:p>
                <a:pPr algn="l" defTabSz="414338" eaLnBrk="0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StarSymbol" charset="0"/>
                  <a:buNone/>
                  <a:tabLst>
                    <a:tab pos="657225" algn="l"/>
                    <a:tab pos="1312863" algn="l"/>
                  </a:tabLst>
                </a:pPr>
                <a:r>
                  <a:rPr lang="en-GB" sz="1800" b="1">
                    <a:solidFill>
                      <a:srgbClr val="000000"/>
                    </a:solidFill>
                    <a:latin typeface="Nimbus Roman No9 L" pitchFamily="16" charset="0"/>
                  </a:rPr>
                  <a:t>software</a:t>
                </a:r>
                <a:r>
                  <a:rPr lang="en-GB" sz="1100">
                    <a:solidFill>
                      <a:srgbClr val="000000"/>
                    </a:solidFill>
                    <a:latin typeface="Nimbus Roman No9 L" pitchFamily="16" charset="0"/>
                  </a:rPr>
                  <a:t> </a:t>
                </a:r>
                <a:r>
                  <a:rPr lang="en-GB" sz="1800" b="1">
                    <a:solidFill>
                      <a:srgbClr val="000000"/>
                    </a:solidFill>
                    <a:latin typeface="Nimbus Roman No9 L" pitchFamily="16" charset="0"/>
                  </a:rPr>
                  <a:t>error</a:t>
                </a:r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6708780" y="4653136"/>
            <a:ext cx="225570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rgbClr val="FF6600"/>
                </a:solidFill>
              </a:rPr>
              <a:t>Reliability</a:t>
            </a:r>
            <a:r>
              <a:rPr lang="en-US" sz="1800" dirty="0"/>
              <a:t>: The measure of success with which the observed behavior of a system </a:t>
            </a:r>
            <a:r>
              <a:rPr lang="en-US" sz="1800" b="1" dirty="0">
                <a:solidFill>
                  <a:srgbClr val="FF0000"/>
                </a:solidFill>
              </a:rPr>
              <a:t>conforms</a:t>
            </a:r>
            <a:r>
              <a:rPr lang="en-US" sz="1800" dirty="0"/>
              <a:t> to some </a:t>
            </a:r>
            <a:r>
              <a:rPr lang="en-US" sz="1800" b="1" dirty="0">
                <a:solidFill>
                  <a:srgbClr val="FF0000"/>
                </a:solidFill>
              </a:rPr>
              <a:t>specification</a:t>
            </a:r>
            <a:r>
              <a:rPr lang="en-US" sz="1800" dirty="0"/>
              <a:t> of its behavior.</a:t>
            </a:r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15888"/>
            <a:ext cx="8763000" cy="865187"/>
          </a:xfrm>
        </p:spPr>
        <p:txBody>
          <a:bodyPr/>
          <a:lstStyle/>
          <a:p>
            <a:r>
              <a:rPr lang="en-GB"/>
              <a:t>Basic Definitions</a:t>
            </a:r>
            <a:r>
              <a:rPr lang="en-US"/>
              <a:t> (Lethbride and Laganière)</a:t>
            </a:r>
          </a:p>
        </p:txBody>
      </p:sp>
      <p:sp>
        <p:nvSpPr>
          <p:cNvPr id="107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305800" cy="5181600"/>
          </a:xfrm>
        </p:spPr>
        <p:txBody>
          <a:bodyPr/>
          <a:lstStyle/>
          <a:p>
            <a:pPr lvl="1"/>
            <a:r>
              <a:rPr lang="en-GB" dirty="0"/>
              <a:t>A </a:t>
            </a:r>
            <a:r>
              <a:rPr lang="en-GB" b="1" dirty="0">
                <a:solidFill>
                  <a:srgbClr val="FF6600"/>
                </a:solidFill>
              </a:rPr>
              <a:t>failure</a:t>
            </a:r>
            <a:r>
              <a:rPr lang="en-GB" dirty="0"/>
              <a:t> is an unacceptable behaviour exhibited by a system.</a:t>
            </a:r>
            <a:r>
              <a:rPr lang="en-US" sz="2000" dirty="0"/>
              <a:t> </a:t>
            </a:r>
          </a:p>
          <a:p>
            <a:pPr marL="914400" lvl="2" indent="-338138"/>
            <a:r>
              <a:rPr lang="en-GB" sz="2000" dirty="0">
                <a:ea typeface="Times New Roman" charset="0"/>
                <a:cs typeface="Times New Roman" charset="0"/>
              </a:rPr>
              <a:t>The frequency of failures measures the reliability</a:t>
            </a:r>
            <a:r>
              <a:rPr lang="en-US" sz="2000" dirty="0">
                <a:ea typeface="Times New Roman" charset="0"/>
                <a:cs typeface="Times New Roman" charset="0"/>
              </a:rPr>
              <a:t>.</a:t>
            </a:r>
            <a:endParaRPr lang="en-GB" sz="2000" dirty="0">
              <a:ea typeface="Times New Roman" charset="0"/>
              <a:cs typeface="Times New Roman" charset="0"/>
            </a:endParaRPr>
          </a:p>
          <a:p>
            <a:pPr marL="914400" lvl="2" indent="-338138"/>
            <a:r>
              <a:rPr lang="en-GB" sz="2000" dirty="0">
                <a:ea typeface="Times New Roman" charset="0"/>
                <a:cs typeface="Times New Roman" charset="0"/>
              </a:rPr>
              <a:t>An important design objective is to achieve a very low failure rate and hence high reliability.</a:t>
            </a:r>
          </a:p>
          <a:p>
            <a:pPr marL="914400" lvl="2" indent="-338138"/>
            <a:r>
              <a:rPr lang="en-GB" sz="2000" dirty="0"/>
              <a:t>A failure can result from a violation of an explicit or </a:t>
            </a:r>
            <a:r>
              <a:rPr lang="en-GB" sz="2000" i="1" dirty="0"/>
              <a:t>implicit</a:t>
            </a:r>
            <a:r>
              <a:rPr lang="en-GB" sz="2000" dirty="0"/>
              <a:t> </a:t>
            </a:r>
            <a:r>
              <a:rPr lang="en-GB" sz="2000" dirty="0" smtClean="0"/>
              <a:t>requirement (viz., assumed as obvious or resulting from unexpect</a:t>
            </a:r>
            <a:r>
              <a:rPr lang="en-GB" sz="2000" dirty="0" smtClean="0"/>
              <a:t>ed from exceptional contexts)</a:t>
            </a:r>
            <a:endParaRPr lang="en-GB" sz="2000" dirty="0"/>
          </a:p>
          <a:p>
            <a:pPr lvl="1"/>
            <a:r>
              <a:rPr lang="en-GB" dirty="0"/>
              <a:t>A </a:t>
            </a:r>
            <a:r>
              <a:rPr lang="en-GB" b="1" dirty="0">
                <a:solidFill>
                  <a:srgbClr val="FF6600"/>
                </a:solidFill>
              </a:rPr>
              <a:t>defect</a:t>
            </a:r>
            <a:r>
              <a:rPr lang="en-GB" dirty="0"/>
              <a:t> is a flaw in any aspect of the system that contributes, or may potentially contribute, to the occurrence of one or more failures.</a:t>
            </a:r>
            <a:r>
              <a:rPr lang="en-US" sz="2000" dirty="0"/>
              <a:t> </a:t>
            </a:r>
          </a:p>
          <a:p>
            <a:pPr marL="914400" lvl="2" indent="-338138"/>
            <a:r>
              <a:rPr lang="en-GB" sz="2000" dirty="0"/>
              <a:t>It might take several defects to cause a particular </a:t>
            </a:r>
            <a:r>
              <a:rPr lang="en-GB" sz="2000" dirty="0" smtClean="0"/>
              <a:t>failure</a:t>
            </a:r>
            <a:r>
              <a:rPr lang="en-US" sz="2000" dirty="0" smtClean="0"/>
              <a:t>.</a:t>
            </a:r>
            <a:endParaRPr lang="en-US" sz="2000" dirty="0"/>
          </a:p>
          <a:p>
            <a:pPr lvl="1"/>
            <a:r>
              <a:rPr lang="en-GB" dirty="0"/>
              <a:t>An </a:t>
            </a:r>
            <a:r>
              <a:rPr lang="en-GB" b="1" dirty="0">
                <a:solidFill>
                  <a:srgbClr val="FF6600"/>
                </a:solidFill>
              </a:rPr>
              <a:t>error</a:t>
            </a:r>
            <a:r>
              <a:rPr lang="en-GB" dirty="0"/>
              <a:t> is a slip-up or inappropriate decision by a software developer that leads to the introduction of a defect</a:t>
            </a:r>
            <a:r>
              <a:rPr lang="en-US" dirty="0"/>
              <a:t>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Nine Causes of Software Errors</a:t>
            </a:r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000" dirty="0"/>
              <a:t> </a:t>
            </a:r>
            <a:r>
              <a:rPr lang="en-GB" sz="2000" b="1" dirty="0" smtClean="0">
                <a:solidFill>
                  <a:srgbClr val="FF0000"/>
                </a:solidFill>
              </a:rPr>
              <a:t>First and foremost: </a:t>
            </a:r>
            <a:r>
              <a:rPr lang="en-GB" sz="2000" dirty="0" smtClean="0"/>
              <a:t>Faulty </a:t>
            </a:r>
            <a:r>
              <a:rPr lang="en-GB" sz="2000" dirty="0"/>
              <a:t>requirements definition.</a:t>
            </a:r>
          </a:p>
          <a:p>
            <a:pPr eaLnBrk="1" hangingPunct="1"/>
            <a:r>
              <a:rPr lang="en-GB" sz="2000" dirty="0"/>
              <a:t> Client-developer communication failures.</a:t>
            </a:r>
          </a:p>
          <a:p>
            <a:pPr eaLnBrk="1" hangingPunct="1"/>
            <a:r>
              <a:rPr lang="en-GB" sz="2000" dirty="0"/>
              <a:t> Deliberate deviations from software requirements.</a:t>
            </a:r>
          </a:p>
          <a:p>
            <a:pPr eaLnBrk="1" hangingPunct="1"/>
            <a:r>
              <a:rPr lang="en-GB" sz="2000" dirty="0"/>
              <a:t> Logical design errors.</a:t>
            </a:r>
          </a:p>
          <a:p>
            <a:pPr eaLnBrk="1" hangingPunct="1"/>
            <a:r>
              <a:rPr lang="en-GB" sz="2000" dirty="0"/>
              <a:t> Coding errors.</a:t>
            </a:r>
          </a:p>
          <a:p>
            <a:pPr eaLnBrk="1" hangingPunct="1"/>
            <a:r>
              <a:rPr lang="en-GB" sz="2000" dirty="0"/>
              <a:t> Non-compliance with documentation and coding instructions.</a:t>
            </a:r>
          </a:p>
          <a:p>
            <a:pPr eaLnBrk="1" hangingPunct="1"/>
            <a:r>
              <a:rPr lang="en-GB" sz="2000" dirty="0"/>
              <a:t> Shortcomings of the testing process.</a:t>
            </a:r>
          </a:p>
          <a:p>
            <a:pPr eaLnBrk="1" hangingPunct="1"/>
            <a:r>
              <a:rPr lang="en-GB" sz="2000" dirty="0"/>
              <a:t> User </a:t>
            </a:r>
            <a:r>
              <a:rPr lang="en-GB" sz="2000" dirty="0" smtClean="0"/>
              <a:t>interface </a:t>
            </a:r>
            <a:r>
              <a:rPr lang="en-GB" sz="2000" dirty="0"/>
              <a:t>errors.</a:t>
            </a:r>
          </a:p>
          <a:p>
            <a:pPr eaLnBrk="1" hangingPunct="1"/>
            <a:r>
              <a:rPr lang="en-GB" sz="2000" dirty="0"/>
              <a:t> Documentation errors.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What is Software Quality ?</a:t>
            </a:r>
          </a:p>
        </p:txBody>
      </p:sp>
      <p:sp>
        <p:nvSpPr>
          <p:cNvPr id="4505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GB" dirty="0"/>
              <a:t>According to the IEEE:</a:t>
            </a:r>
          </a:p>
          <a:p>
            <a:pPr marL="457200" indent="-457200" eaLnBrk="1" hangingPunct="1"/>
            <a:r>
              <a:rPr lang="en-GB" dirty="0"/>
              <a:t>Software quality is: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GB" dirty="0"/>
              <a:t>The degree to which a system, component, or process </a:t>
            </a:r>
            <a:r>
              <a:rPr lang="en-GB" dirty="0">
                <a:solidFill>
                  <a:srgbClr val="FF0000"/>
                </a:solidFill>
              </a:rPr>
              <a:t>meets specified requirements</a:t>
            </a:r>
            <a:r>
              <a:rPr lang="en-GB" dirty="0"/>
              <a:t>.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GB" dirty="0"/>
              <a:t>The degree to which a system, component, or process meets customer or user needs or expectations. 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What is Software Quality ?</a:t>
            </a:r>
          </a:p>
        </p:txBody>
      </p:sp>
      <p:sp>
        <p:nvSpPr>
          <p:cNvPr id="4710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GB" dirty="0"/>
              <a:t>According to Pressman:</a:t>
            </a:r>
          </a:p>
          <a:p>
            <a:pPr eaLnBrk="1" hangingPunct="1"/>
            <a:r>
              <a:rPr lang="en-GB" dirty="0"/>
              <a:t>Software quality is:</a:t>
            </a:r>
          </a:p>
          <a:p>
            <a:pPr eaLnBrk="1" hangingPunct="1">
              <a:buFontTx/>
              <a:buNone/>
            </a:pPr>
            <a:r>
              <a:rPr lang="en-GB" dirty="0"/>
              <a:t>	</a:t>
            </a:r>
            <a:r>
              <a:rPr lang="en-GB" b="1" dirty="0">
                <a:solidFill>
                  <a:srgbClr val="FF0000"/>
                </a:solidFill>
              </a:rPr>
              <a:t>Conformance</a:t>
            </a:r>
            <a:r>
              <a:rPr lang="en-GB" dirty="0"/>
              <a:t> to explicitly stated functional and performance requirements, explicitly documented development standards, and implicit characteristics that are expected of all professionally developed software.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What is Software Quality ?</a:t>
            </a:r>
          </a:p>
        </p:txBody>
      </p:sp>
      <p:sp>
        <p:nvSpPr>
          <p:cNvPr id="4301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/>
              <a:t>Conformance to </a:t>
            </a:r>
            <a:r>
              <a:rPr lang="en-GB" dirty="0" smtClean="0"/>
              <a:t>requirements, as opposed to:</a:t>
            </a:r>
            <a:endParaRPr lang="en-GB" dirty="0"/>
          </a:p>
          <a:p>
            <a:pPr eaLnBrk="1" hangingPunct="1"/>
            <a:r>
              <a:rPr lang="en-GB" dirty="0"/>
              <a:t>Narrowest sense of software </a:t>
            </a:r>
            <a:r>
              <a:rPr lang="en-GB" dirty="0" smtClean="0"/>
              <a:t>quality: </a:t>
            </a:r>
            <a:endParaRPr lang="en-GB" dirty="0"/>
          </a:p>
          <a:p>
            <a:pPr lvl="1" eaLnBrk="1" hangingPunct="1"/>
            <a:r>
              <a:rPr lang="en-GB" dirty="0"/>
              <a:t>Lack of bugs.</a:t>
            </a:r>
          </a:p>
          <a:p>
            <a:pPr lvl="1" eaLnBrk="1" hangingPunct="1"/>
            <a:r>
              <a:rPr lang="en-GB" dirty="0"/>
              <a:t>Low defect rate  (# of defects/size unit)</a:t>
            </a:r>
          </a:p>
          <a:p>
            <a:pPr lvl="1" eaLnBrk="1" hangingPunct="1"/>
            <a:r>
              <a:rPr lang="en-GB" dirty="0"/>
              <a:t>High reliability (number of failures per </a:t>
            </a:r>
            <a:r>
              <a:rPr lang="en-GB" i="1" dirty="0">
                <a:latin typeface="Times New Roman" charset="0"/>
              </a:rPr>
              <a:t>n</a:t>
            </a:r>
            <a:r>
              <a:rPr lang="en-GB" dirty="0"/>
              <a:t> hours of  operation).</a:t>
            </a:r>
          </a:p>
          <a:p>
            <a:pPr lvl="2" eaLnBrk="1" hangingPunct="1"/>
            <a:r>
              <a:rPr lang="en-GB" dirty="0"/>
              <a:t>Mean Time To Failure (MTTF): probability of failure-free operation in a specified time.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ntroduction-1">
  <a:themeElements>
    <a:clrScheme name="Introduction-1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Introduction-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Introduction-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-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-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-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-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-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-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12917</TotalTime>
  <Pages>272</Pages>
  <Words>1208</Words>
  <Application>Microsoft Macintosh PowerPoint</Application>
  <PresentationFormat>On-screen Show (4:3)</PresentationFormat>
  <Paragraphs>156</Paragraphs>
  <Slides>19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Introduction-1</vt:lpstr>
      <vt:lpstr>Custom Design</vt:lpstr>
      <vt:lpstr> Introduction to  Software Quality Assurance</vt:lpstr>
      <vt:lpstr>Introduction to Software Quality Assurance</vt:lpstr>
      <vt:lpstr>What is Software ?</vt:lpstr>
      <vt:lpstr>Software Errors, software faults and software failures</vt:lpstr>
      <vt:lpstr>Basic Definitions (Lethbride and Laganière)</vt:lpstr>
      <vt:lpstr>Nine Causes of Software Errors</vt:lpstr>
      <vt:lpstr>What is Software Quality ?</vt:lpstr>
      <vt:lpstr>What is Software Quality ?</vt:lpstr>
      <vt:lpstr>What is Software Quality ?</vt:lpstr>
      <vt:lpstr>When are defects introduced?</vt:lpstr>
      <vt:lpstr>Cost of fixing defects</vt:lpstr>
      <vt:lpstr>Importance of Software Quality</vt:lpstr>
      <vt:lpstr>Importance of Software Quality (2014)</vt:lpstr>
      <vt:lpstr>Importance of Software Quality</vt:lpstr>
      <vt:lpstr>Importance of Software Quality</vt:lpstr>
      <vt:lpstr>Importance of Software Quality</vt:lpstr>
      <vt:lpstr>Importance of Software Quality</vt:lpstr>
      <vt:lpstr>Importance of Software Quality</vt:lpstr>
      <vt:lpstr>Importance of Software Quality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 3150 Lecture Notes</dc:title>
  <dc:subject/>
  <dc:creator>Alan Williams</dc:creator>
  <cp:keywords/>
  <dc:description/>
  <cp:lastModifiedBy>Jean-Pierre Corriveau</cp:lastModifiedBy>
  <cp:revision>200</cp:revision>
  <cp:lastPrinted>1999-03-23T22:13:44Z</cp:lastPrinted>
  <dcterms:created xsi:type="dcterms:W3CDTF">2012-09-30T10:17:52Z</dcterms:created>
  <dcterms:modified xsi:type="dcterms:W3CDTF">2018-10-27T14:04:08Z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>awilliam@site.uottawa.ca</vt:lpwstr>
  </property>
  <property fmtid="{D5CDD505-2E9C-101B-9397-08002B2CF9AE}" pid="8" name="HomePage">
    <vt:lpwstr>http://www.site.uottawa.ca/~awilliam/csi4118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H:\Windows\CSI4118</vt:lpwstr>
  </property>
</Properties>
</file>