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1196" r:id="rId3"/>
    <p:sldId id="1213" r:id="rId4"/>
    <p:sldId id="1192" r:id="rId5"/>
    <p:sldId id="1193" r:id="rId6"/>
    <p:sldId id="1194" r:id="rId7"/>
    <p:sldId id="1206" r:id="rId8"/>
    <p:sldId id="1197" r:id="rId9"/>
    <p:sldId id="1214" r:id="rId10"/>
    <p:sldId id="1215" r:id="rId11"/>
    <p:sldId id="1208" r:id="rId12"/>
    <p:sldId id="1126" r:id="rId13"/>
    <p:sldId id="1127" r:id="rId14"/>
    <p:sldId id="1128" r:id="rId15"/>
    <p:sldId id="1216" r:id="rId16"/>
    <p:sldId id="1129" r:id="rId17"/>
    <p:sldId id="1130" r:id="rId18"/>
    <p:sldId id="1131" r:id="rId19"/>
    <p:sldId id="1133" r:id="rId20"/>
    <p:sldId id="1134" r:id="rId21"/>
    <p:sldId id="1135" r:id="rId22"/>
    <p:sldId id="1141" r:id="rId23"/>
    <p:sldId id="1142" r:id="rId2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FF"/>
    <a:srgbClr val="FFCC00"/>
    <a:srgbClr val="99FFCC"/>
    <a:srgbClr val="66FFCC"/>
    <a:srgbClr val="009900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73" d="100"/>
          <a:sy n="173" d="100"/>
        </p:scale>
        <p:origin x="-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281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9300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566" tIns="46946" rIns="95566" bIns="46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2063" y="720725"/>
            <a:ext cx="4799012" cy="3598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69406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3789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608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710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915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5017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5120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3891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3993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ln/>
        </p:spPr>
        <p:txBody>
          <a:bodyPr/>
          <a:lstStyle/>
          <a:p>
            <a:fld id="{13E5C28F-032D-124B-B11A-60FB36A9403B}" type="slidenum">
              <a:rPr lang="en-US"/>
              <a:pPr/>
              <a:t>7</a:t>
            </a:fld>
            <a:endParaRPr lang="en-US"/>
          </a:p>
        </p:txBody>
      </p:sp>
      <p:sp>
        <p:nvSpPr>
          <p:cNvPr id="1088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363" y="3457575"/>
            <a:ext cx="6384925" cy="5503863"/>
          </a:xfrm>
          <a:ln/>
        </p:spPr>
        <p:txBody>
          <a:bodyPr lIns="95650" tIns="46986" rIns="95650" bIns="46986"/>
          <a:lstStyle/>
          <a:p>
            <a:endParaRPr lang="de-DE"/>
          </a:p>
        </p:txBody>
      </p:sp>
      <p:sp>
        <p:nvSpPr>
          <p:cNvPr id="1088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75" y="33338"/>
            <a:ext cx="4370388" cy="32781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ln/>
        </p:spPr>
        <p:txBody>
          <a:bodyPr/>
          <a:lstStyle/>
          <a:p>
            <a:fld id="{4BEDA611-4742-F643-B685-0B7046A2DE5C}" type="slidenum">
              <a:rPr lang="en-US"/>
              <a:pPr/>
              <a:t>10</a:t>
            </a:fld>
            <a:endParaRPr lang="en-US"/>
          </a:p>
        </p:txBody>
      </p:sp>
      <p:sp>
        <p:nvSpPr>
          <p:cNvPr id="1101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363" y="3457575"/>
            <a:ext cx="6384925" cy="5503863"/>
          </a:xfrm>
          <a:ln/>
        </p:spPr>
        <p:txBody>
          <a:bodyPr lIns="95650" tIns="46986" rIns="95650" bIns="46986"/>
          <a:lstStyle/>
          <a:p>
            <a:endParaRPr lang="de-DE"/>
          </a:p>
        </p:txBody>
      </p:sp>
      <p:sp>
        <p:nvSpPr>
          <p:cNvPr id="1101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75" y="33338"/>
            <a:ext cx="4370388" cy="32781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198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301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403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960438"/>
            <a:ext cx="4387850" cy="3290887"/>
          </a:xfrm>
          <a:ln/>
        </p:spPr>
      </p:sp>
      <p:sp>
        <p:nvSpPr>
          <p:cNvPr id="4505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9525" cy="3652837"/>
          </a:xfrm>
          <a:noFill/>
          <a:ln w="9525"/>
        </p:spPr>
        <p:txBody>
          <a:bodyPr wrap="none" anchor="ctr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7EE70-3F85-EA4F-80EC-04C8152A9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D6214-68F5-1141-A333-2AAF0032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15888"/>
            <a:ext cx="1943100" cy="59801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5676900" cy="59801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A81FE-8A45-584E-B17D-447A88992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873FA-1FC7-9D47-BC22-E6B4908103A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5837E-BB2A-EB43-BE16-81D3ED4F3CC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A1C64-1643-AC48-854C-023A6B84F4A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EC03D-027D-B84B-A205-6362DAC35A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308E6-4452-4F45-BBED-405D5E1508A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D0543-48E1-B94A-BDFB-915A6E30F1F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D234-A45D-334A-AB26-135304FF768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AD94C-60E6-6B42-94E7-F69E74EBF0B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CADA8-5207-4C45-8152-A4FDA6E97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1CED8-4FFD-EA4A-B280-29B4132109B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BC576-0D78-E148-AA24-73B83975645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7A471-1880-7548-BCA5-C79613E636A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D06C2-6FD4-1E4B-A7D5-049D8CDD1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25538"/>
            <a:ext cx="381000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3810000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60DE5-F58D-6746-A5B7-8EA66656C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AE72E-C09F-8044-A7B1-838B75D86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9662B-8148-B84E-95A2-12DC17022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8E9F4-A7AC-3940-9F22-01A49940C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40DA0-5010-A242-9A92-BB3CB113D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38153-81C6-B447-8993-8A02EC07A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5888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25538"/>
            <a:ext cx="777240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B1CCD8-A366-D94D-AC44-B4EBA45030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22247" name="Line 7"/>
          <p:cNvSpPr>
            <a:spLocks noChangeShapeType="1"/>
          </p:cNvSpPr>
          <p:nvPr userDrawn="1"/>
        </p:nvSpPr>
        <p:spPr bwMode="auto">
          <a:xfrm>
            <a:off x="685800" y="1066800"/>
            <a:ext cx="7772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9EC708DE-8EA1-DA47-BF96-AE27DA6874D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791D48-7287-924D-934D-4B4E2FA2401D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/>
              <a:t/>
            </a:r>
            <a:br>
              <a:rPr lang="en-CA"/>
            </a:br>
            <a:r>
              <a:rPr lang="en-CA"/>
              <a:t>Basic Principles of</a:t>
            </a:r>
            <a:br>
              <a:rPr lang="en-CA"/>
            </a:br>
            <a:r>
              <a:rPr lang="en-CA"/>
              <a:t>Software Quality Assurance</a:t>
            </a:r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Adapted from </a:t>
            </a:r>
            <a:r>
              <a:rPr lang="en-CA" dirty="0"/>
              <a:t>S. </a:t>
            </a:r>
            <a:r>
              <a:rPr lang="en-CA" dirty="0" err="1"/>
              <a:t>Som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é</a:t>
            </a:r>
            <a:r>
              <a:rPr lang="en-CA" dirty="0"/>
              <a:t>, A. </a:t>
            </a:r>
            <a:r>
              <a:rPr lang="en-CA" dirty="0" smtClean="0"/>
              <a:t>Williams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153400" cy="704850"/>
          </a:xfrm>
          <a:noFill/>
          <a:ln/>
        </p:spPr>
        <p:txBody>
          <a:bodyPr lIns="90487" tIns="44450" rIns="90487" bIns="44450"/>
          <a:lstStyle/>
          <a:p>
            <a:r>
              <a:rPr lang="en-US"/>
              <a:t>Fault Handling Techniques</a:t>
            </a:r>
          </a:p>
        </p:txBody>
      </p:sp>
      <p:sp>
        <p:nvSpPr>
          <p:cNvPr id="1100803" name="Freeform 3"/>
          <p:cNvSpPr>
            <a:spLocks/>
          </p:cNvSpPr>
          <p:nvPr/>
        </p:nvSpPr>
        <p:spPr bwMode="auto">
          <a:xfrm>
            <a:off x="4471988" y="4217988"/>
            <a:ext cx="12700" cy="2381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0"/>
              </a:cxn>
              <a:cxn ang="0">
                <a:pos x="0" y="11"/>
              </a:cxn>
              <a:cxn ang="0">
                <a:pos x="4" y="16"/>
              </a:cxn>
              <a:cxn ang="0">
                <a:pos x="8" y="0"/>
              </a:cxn>
            </a:cxnLst>
            <a:rect l="0" t="0" r="r" b="b"/>
            <a:pathLst>
              <a:path w="9" h="17">
                <a:moveTo>
                  <a:pt x="8" y="0"/>
                </a:moveTo>
                <a:lnTo>
                  <a:pt x="4" y="0"/>
                </a:lnTo>
                <a:lnTo>
                  <a:pt x="0" y="11"/>
                </a:lnTo>
                <a:lnTo>
                  <a:pt x="4" y="16"/>
                </a:lnTo>
                <a:lnTo>
                  <a:pt x="8" y="0"/>
                </a:lnTo>
              </a:path>
            </a:pathLst>
          </a:custGeom>
          <a:solidFill>
            <a:srgbClr val="FC0128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804" name="Freeform 4"/>
          <p:cNvSpPr>
            <a:spLocks/>
          </p:cNvSpPr>
          <p:nvPr/>
        </p:nvSpPr>
        <p:spPr bwMode="auto">
          <a:xfrm>
            <a:off x="3975100" y="4217988"/>
            <a:ext cx="12700" cy="23812"/>
          </a:xfrm>
          <a:custGeom>
            <a:avLst/>
            <a:gdLst/>
            <a:ahLst/>
            <a:cxnLst>
              <a:cxn ang="0">
                <a:pos x="4" y="16"/>
              </a:cxn>
              <a:cxn ang="0">
                <a:pos x="8" y="11"/>
              </a:cxn>
              <a:cxn ang="0">
                <a:pos x="4" y="0"/>
              </a:cxn>
              <a:cxn ang="0">
                <a:pos x="0" y="0"/>
              </a:cxn>
              <a:cxn ang="0">
                <a:pos x="4" y="16"/>
              </a:cxn>
            </a:cxnLst>
            <a:rect l="0" t="0" r="r" b="b"/>
            <a:pathLst>
              <a:path w="9" h="17">
                <a:moveTo>
                  <a:pt x="4" y="16"/>
                </a:moveTo>
                <a:lnTo>
                  <a:pt x="8" y="11"/>
                </a:lnTo>
                <a:lnTo>
                  <a:pt x="4" y="0"/>
                </a:lnTo>
                <a:lnTo>
                  <a:pt x="0" y="0"/>
                </a:lnTo>
                <a:lnTo>
                  <a:pt x="4" y="16"/>
                </a:lnTo>
              </a:path>
            </a:pathLst>
          </a:custGeom>
          <a:solidFill>
            <a:srgbClr val="FC0128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0805" name="AutoShape 5"/>
          <p:cNvSpPr>
            <a:spLocks noChangeArrowheads="1"/>
          </p:cNvSpPr>
          <p:nvPr/>
        </p:nvSpPr>
        <p:spPr bwMode="auto">
          <a:xfrm>
            <a:off x="3505200" y="3886200"/>
            <a:ext cx="1447800" cy="45878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Testing</a:t>
            </a:r>
          </a:p>
        </p:txBody>
      </p:sp>
      <p:sp>
        <p:nvSpPr>
          <p:cNvPr id="1100806" name="AutoShape 6"/>
          <p:cNvSpPr>
            <a:spLocks noChangeArrowheads="1"/>
          </p:cNvSpPr>
          <p:nvPr/>
        </p:nvSpPr>
        <p:spPr bwMode="auto">
          <a:xfrm>
            <a:off x="3505200" y="6858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Fault Handling</a:t>
            </a:r>
          </a:p>
        </p:txBody>
      </p:sp>
      <p:sp>
        <p:nvSpPr>
          <p:cNvPr id="1100807" name="AutoShape 7"/>
          <p:cNvSpPr>
            <a:spLocks noChangeArrowheads="1"/>
          </p:cNvSpPr>
          <p:nvPr/>
        </p:nvSpPr>
        <p:spPr bwMode="auto">
          <a:xfrm>
            <a:off x="1143000" y="16764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Fault Avoidance</a:t>
            </a:r>
          </a:p>
        </p:txBody>
      </p:sp>
      <p:sp>
        <p:nvSpPr>
          <p:cNvPr id="1100808" name="AutoShape 8"/>
          <p:cNvSpPr>
            <a:spLocks noChangeArrowheads="1"/>
          </p:cNvSpPr>
          <p:nvPr/>
        </p:nvSpPr>
        <p:spPr bwMode="auto">
          <a:xfrm>
            <a:off x="6400800" y="16764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Fault Tolerance</a:t>
            </a:r>
          </a:p>
          <a:p>
            <a:pPr algn="ctr"/>
            <a:endParaRPr lang="en-US" sz="1600"/>
          </a:p>
        </p:txBody>
      </p:sp>
      <p:sp>
        <p:nvSpPr>
          <p:cNvPr id="1100809" name="AutoShape 9"/>
          <p:cNvSpPr>
            <a:spLocks noChangeArrowheads="1"/>
          </p:cNvSpPr>
          <p:nvPr/>
        </p:nvSpPr>
        <p:spPr bwMode="auto">
          <a:xfrm>
            <a:off x="3581400" y="1676400"/>
            <a:ext cx="1600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Fault Detection</a:t>
            </a:r>
          </a:p>
        </p:txBody>
      </p:sp>
      <p:sp>
        <p:nvSpPr>
          <p:cNvPr id="1100810" name="AutoShape 10"/>
          <p:cNvSpPr>
            <a:spLocks noChangeArrowheads="1"/>
          </p:cNvSpPr>
          <p:nvPr/>
        </p:nvSpPr>
        <p:spPr bwMode="auto">
          <a:xfrm>
            <a:off x="6400800" y="3883025"/>
            <a:ext cx="1447800" cy="4587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Debugging</a:t>
            </a:r>
          </a:p>
        </p:txBody>
      </p:sp>
      <p:cxnSp>
        <p:nvCxnSpPr>
          <p:cNvPr id="1100814" name="AutoShape 14"/>
          <p:cNvCxnSpPr>
            <a:cxnSpLocks noChangeShapeType="1"/>
            <a:stCxn id="1100805" idx="0"/>
            <a:endCxn id="1100809" idx="2"/>
          </p:cNvCxnSpPr>
          <p:nvPr/>
        </p:nvCxnSpPr>
        <p:spPr bwMode="auto">
          <a:xfrm flipV="1">
            <a:off x="4229100" y="2133600"/>
            <a:ext cx="152400" cy="1752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0815" name="AutoShape 15"/>
          <p:cNvCxnSpPr>
            <a:cxnSpLocks noChangeShapeType="1"/>
            <a:stCxn id="1100810" idx="0"/>
            <a:endCxn id="1100809" idx="2"/>
          </p:cNvCxnSpPr>
          <p:nvPr/>
        </p:nvCxnSpPr>
        <p:spPr bwMode="auto">
          <a:xfrm flipH="1" flipV="1">
            <a:off x="4381500" y="2133600"/>
            <a:ext cx="2743200" cy="1749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0819" name="AutoShape 19"/>
          <p:cNvCxnSpPr>
            <a:cxnSpLocks noChangeShapeType="1"/>
            <a:stCxn id="1100809" idx="0"/>
            <a:endCxn id="1100806" idx="2"/>
          </p:cNvCxnSpPr>
          <p:nvPr/>
        </p:nvCxnSpPr>
        <p:spPr bwMode="auto">
          <a:xfrm flipH="1" flipV="1">
            <a:off x="4305300" y="1143000"/>
            <a:ext cx="76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0820" name="AutoShape 20"/>
          <p:cNvCxnSpPr>
            <a:cxnSpLocks noChangeShapeType="1"/>
            <a:stCxn id="1100808" idx="0"/>
            <a:endCxn id="1100806" idx="2"/>
          </p:cNvCxnSpPr>
          <p:nvPr/>
        </p:nvCxnSpPr>
        <p:spPr bwMode="auto">
          <a:xfrm flipH="1" flipV="1">
            <a:off x="4305300" y="1143000"/>
            <a:ext cx="28956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0821" name="AutoShape 21"/>
          <p:cNvCxnSpPr>
            <a:cxnSpLocks noChangeShapeType="1"/>
            <a:stCxn id="1100807" idx="0"/>
            <a:endCxn id="1100806" idx="2"/>
          </p:cNvCxnSpPr>
          <p:nvPr/>
        </p:nvCxnSpPr>
        <p:spPr bwMode="auto">
          <a:xfrm flipV="1">
            <a:off x="1943100" y="1143000"/>
            <a:ext cx="2362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0822" name="AutoShape 22"/>
          <p:cNvSpPr>
            <a:spLocks noChangeArrowheads="1"/>
          </p:cNvSpPr>
          <p:nvPr/>
        </p:nvSpPr>
        <p:spPr bwMode="auto">
          <a:xfrm>
            <a:off x="762000" y="3352800"/>
            <a:ext cx="1219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Verification</a:t>
            </a:r>
          </a:p>
        </p:txBody>
      </p:sp>
      <p:cxnSp>
        <p:nvCxnSpPr>
          <p:cNvPr id="1100823" name="AutoShape 23"/>
          <p:cNvCxnSpPr>
            <a:cxnSpLocks noChangeShapeType="1"/>
            <a:stCxn id="1100822" idx="0"/>
            <a:endCxn id="1100807" idx="2"/>
          </p:cNvCxnSpPr>
          <p:nvPr/>
        </p:nvCxnSpPr>
        <p:spPr bwMode="auto">
          <a:xfrm flipV="1">
            <a:off x="1371600" y="2133600"/>
            <a:ext cx="571500" cy="1219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0824" name="AutoShape 24"/>
          <p:cNvSpPr>
            <a:spLocks noChangeArrowheads="1"/>
          </p:cNvSpPr>
          <p:nvPr/>
        </p:nvSpPr>
        <p:spPr bwMode="auto">
          <a:xfrm>
            <a:off x="2057400" y="33528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Configuration</a:t>
            </a:r>
          </a:p>
          <a:p>
            <a:pPr algn="ctr"/>
            <a:r>
              <a:rPr lang="en-US" sz="1600"/>
              <a:t>Management</a:t>
            </a:r>
          </a:p>
        </p:txBody>
      </p:sp>
      <p:cxnSp>
        <p:nvCxnSpPr>
          <p:cNvPr id="1100825" name="AutoShape 25"/>
          <p:cNvCxnSpPr>
            <a:cxnSpLocks noChangeShapeType="1"/>
            <a:stCxn id="1100824" idx="0"/>
            <a:endCxn id="1100807" idx="2"/>
          </p:cNvCxnSpPr>
          <p:nvPr/>
        </p:nvCxnSpPr>
        <p:spPr bwMode="auto">
          <a:xfrm flipH="1" flipV="1">
            <a:off x="1943100" y="2133600"/>
            <a:ext cx="762000" cy="1219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0826" name="AutoShape 26"/>
          <p:cNvSpPr>
            <a:spLocks noChangeArrowheads="1"/>
          </p:cNvSpPr>
          <p:nvPr/>
        </p:nvSpPr>
        <p:spPr bwMode="auto">
          <a:xfrm>
            <a:off x="5943600" y="2667000"/>
            <a:ext cx="1447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Atomic</a:t>
            </a:r>
          </a:p>
          <a:p>
            <a:pPr algn="ctr"/>
            <a:r>
              <a:rPr lang="en-US" sz="1600"/>
              <a:t>Transactions</a:t>
            </a:r>
          </a:p>
        </p:txBody>
      </p:sp>
      <p:sp>
        <p:nvSpPr>
          <p:cNvPr id="1100827" name="AutoShape 27"/>
          <p:cNvSpPr>
            <a:spLocks noChangeArrowheads="1"/>
          </p:cNvSpPr>
          <p:nvPr/>
        </p:nvSpPr>
        <p:spPr bwMode="auto">
          <a:xfrm>
            <a:off x="7543800" y="2667000"/>
            <a:ext cx="1447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Modular</a:t>
            </a:r>
          </a:p>
          <a:p>
            <a:pPr algn="ctr"/>
            <a:r>
              <a:rPr lang="en-US" sz="1600"/>
              <a:t>Redundancy</a:t>
            </a:r>
          </a:p>
        </p:txBody>
      </p:sp>
      <p:cxnSp>
        <p:nvCxnSpPr>
          <p:cNvPr id="1100828" name="AutoShape 28"/>
          <p:cNvCxnSpPr>
            <a:cxnSpLocks noChangeShapeType="1"/>
            <a:stCxn id="1100827" idx="0"/>
            <a:endCxn id="1100808" idx="2"/>
          </p:cNvCxnSpPr>
          <p:nvPr/>
        </p:nvCxnSpPr>
        <p:spPr bwMode="auto">
          <a:xfrm flipH="1" flipV="1">
            <a:off x="7200900" y="2133600"/>
            <a:ext cx="10668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0829" name="AutoShape 29"/>
          <p:cNvCxnSpPr>
            <a:cxnSpLocks noChangeShapeType="1"/>
            <a:stCxn id="1100826" idx="0"/>
            <a:endCxn id="1100808" idx="2"/>
          </p:cNvCxnSpPr>
          <p:nvPr/>
        </p:nvCxnSpPr>
        <p:spPr bwMode="auto">
          <a:xfrm flipV="1">
            <a:off x="6667500" y="2133600"/>
            <a:ext cx="5334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0830" name="AutoShape 30"/>
          <p:cNvSpPr>
            <a:spLocks noChangeArrowheads="1"/>
          </p:cNvSpPr>
          <p:nvPr/>
        </p:nvSpPr>
        <p:spPr bwMode="auto">
          <a:xfrm>
            <a:off x="6096000" y="4875213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Correctness</a:t>
            </a:r>
          </a:p>
          <a:p>
            <a:pPr algn="ctr"/>
            <a:r>
              <a:rPr lang="en-US" sz="1600"/>
              <a:t>Debugging</a:t>
            </a:r>
          </a:p>
        </p:txBody>
      </p:sp>
      <p:sp>
        <p:nvSpPr>
          <p:cNvPr id="1100831" name="AutoShape 31"/>
          <p:cNvSpPr>
            <a:spLocks noChangeArrowheads="1"/>
          </p:cNvSpPr>
          <p:nvPr/>
        </p:nvSpPr>
        <p:spPr bwMode="auto">
          <a:xfrm>
            <a:off x="7543800" y="4875213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Performance</a:t>
            </a:r>
          </a:p>
          <a:p>
            <a:pPr algn="ctr"/>
            <a:r>
              <a:rPr lang="en-US" sz="1600"/>
              <a:t>Debugging</a:t>
            </a:r>
          </a:p>
        </p:txBody>
      </p:sp>
      <p:cxnSp>
        <p:nvCxnSpPr>
          <p:cNvPr id="1100832" name="AutoShape 32"/>
          <p:cNvCxnSpPr>
            <a:cxnSpLocks noChangeShapeType="1"/>
            <a:stCxn id="1100830" idx="0"/>
            <a:endCxn id="1100810" idx="2"/>
          </p:cNvCxnSpPr>
          <p:nvPr/>
        </p:nvCxnSpPr>
        <p:spPr bwMode="auto">
          <a:xfrm flipV="1">
            <a:off x="6743700" y="4341813"/>
            <a:ext cx="381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0833" name="AutoShape 33"/>
          <p:cNvCxnSpPr>
            <a:cxnSpLocks noChangeShapeType="1"/>
            <a:stCxn id="1100831" idx="0"/>
            <a:endCxn id="1100810" idx="2"/>
          </p:cNvCxnSpPr>
          <p:nvPr/>
        </p:nvCxnSpPr>
        <p:spPr bwMode="auto">
          <a:xfrm flipH="1" flipV="1">
            <a:off x="7124700" y="4341813"/>
            <a:ext cx="10668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0834" name="AutoShape 34"/>
          <p:cNvSpPr>
            <a:spLocks noChangeArrowheads="1"/>
          </p:cNvSpPr>
          <p:nvPr/>
        </p:nvSpPr>
        <p:spPr bwMode="auto">
          <a:xfrm>
            <a:off x="2590800" y="2667000"/>
            <a:ext cx="11430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Reviews</a:t>
            </a:r>
          </a:p>
        </p:txBody>
      </p:sp>
      <p:cxnSp>
        <p:nvCxnSpPr>
          <p:cNvPr id="1100835" name="AutoShape 35"/>
          <p:cNvCxnSpPr>
            <a:cxnSpLocks noChangeShapeType="1"/>
            <a:stCxn id="1100834" idx="0"/>
            <a:endCxn id="1100807" idx="2"/>
          </p:cNvCxnSpPr>
          <p:nvPr/>
        </p:nvCxnSpPr>
        <p:spPr bwMode="auto">
          <a:xfrm flipH="1" flipV="1">
            <a:off x="1943100" y="2133600"/>
            <a:ext cx="1219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0836" name="AutoShape 36"/>
          <p:cNvSpPr>
            <a:spLocks noChangeArrowheads="1"/>
          </p:cNvSpPr>
          <p:nvPr/>
        </p:nvSpPr>
        <p:spPr bwMode="auto">
          <a:xfrm>
            <a:off x="152400" y="2667000"/>
            <a:ext cx="12954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/>
              <a:t>Design </a:t>
            </a:r>
          </a:p>
          <a:p>
            <a:pPr algn="ctr"/>
            <a:r>
              <a:rPr lang="en-US" sz="1600"/>
              <a:t>Methodology</a:t>
            </a:r>
          </a:p>
        </p:txBody>
      </p:sp>
      <p:cxnSp>
        <p:nvCxnSpPr>
          <p:cNvPr id="1100837" name="AutoShape 37"/>
          <p:cNvCxnSpPr>
            <a:cxnSpLocks noChangeShapeType="1"/>
            <a:stCxn id="1100836" idx="0"/>
            <a:endCxn id="1100807" idx="2"/>
          </p:cNvCxnSpPr>
          <p:nvPr/>
        </p:nvCxnSpPr>
        <p:spPr bwMode="auto">
          <a:xfrm flipV="1">
            <a:off x="800100" y="2133600"/>
            <a:ext cx="11430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What is Software testing ?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Examination of a software unit, several integrated software units or an entire software package by </a:t>
            </a:r>
            <a:r>
              <a:rPr lang="en-GB" b="1" dirty="0">
                <a:solidFill>
                  <a:srgbClr val="FF0000"/>
                </a:solidFill>
              </a:rPr>
              <a:t>running </a:t>
            </a:r>
            <a:r>
              <a:rPr lang="en-GB" dirty="0"/>
              <a:t>it.</a:t>
            </a:r>
          </a:p>
          <a:p>
            <a:pPr lvl="1" eaLnBrk="1" hangingPunct="1"/>
            <a:r>
              <a:rPr lang="en-GB" dirty="0"/>
              <a:t>execution based on test cases</a:t>
            </a:r>
          </a:p>
          <a:p>
            <a:pPr lvl="1" eaLnBrk="1" hangingPunct="1"/>
            <a:r>
              <a:rPr lang="en-GB" dirty="0"/>
              <a:t>expectation – reveal faults as </a:t>
            </a:r>
            <a:r>
              <a:rPr lang="en-GB" dirty="0" smtClean="0"/>
              <a:t>failures</a:t>
            </a:r>
          </a:p>
          <a:p>
            <a:pPr lvl="1" eaLnBrk="1" hangingPunct="1"/>
            <a:endParaRPr lang="en-GB" dirty="0"/>
          </a:p>
          <a:p>
            <a:pPr lvl="1" eaLnBrk="1" hangingPunct="1"/>
            <a:endParaRPr lang="en-GB" dirty="0"/>
          </a:p>
          <a:p>
            <a:pPr eaLnBrk="1" hangingPunct="1"/>
            <a:r>
              <a:rPr lang="en-GB" dirty="0">
                <a:solidFill>
                  <a:srgbClr val="3366FF"/>
                </a:solidFill>
              </a:rPr>
              <a:t>Failure:</a:t>
            </a:r>
            <a:r>
              <a:rPr lang="en-GB" dirty="0"/>
              <a:t> incorrect execution of the system</a:t>
            </a:r>
          </a:p>
          <a:p>
            <a:pPr lvl="1" eaLnBrk="1" hangingPunct="1"/>
            <a:r>
              <a:rPr lang="en-GB" dirty="0"/>
              <a:t>usually consequence of a fault / defect</a:t>
            </a:r>
          </a:p>
          <a:p>
            <a:pPr eaLnBrk="1" hangingPunct="1"/>
            <a:r>
              <a:rPr lang="en-GB" dirty="0"/>
              <a:t>Fault/defect/bug result of a human error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Objectives of testing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To find defects before they cause a production system to fail.</a:t>
            </a:r>
          </a:p>
          <a:p>
            <a:pPr eaLnBrk="1" hangingPunct="1"/>
            <a:r>
              <a:rPr lang="en-GB"/>
              <a:t>To bring the tested software, after correction of the identified defects and retesting, to an acceptable level of quality.</a:t>
            </a:r>
          </a:p>
          <a:p>
            <a:pPr eaLnBrk="1" hangingPunct="1"/>
            <a:r>
              <a:rPr lang="en-GB"/>
              <a:t>To perform the required tests efficiently and effectively, within the limits of budgetary and scheduling constraints. </a:t>
            </a:r>
          </a:p>
          <a:p>
            <a:pPr eaLnBrk="1" hangingPunct="1"/>
            <a:r>
              <a:rPr lang="en-GB"/>
              <a:t>To compile a record of software errors for use in error prevention (by corrective and preventive actions), and for process tracking.  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When does a fault occur ?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Software doesn't do something that the specification says it should do.</a:t>
            </a:r>
          </a:p>
          <a:p>
            <a:pPr eaLnBrk="1" hangingPunct="1"/>
            <a:r>
              <a:rPr lang="en-GB"/>
              <a:t>Software does something that the specification says it shouldn't do.</a:t>
            </a:r>
          </a:p>
          <a:p>
            <a:pPr eaLnBrk="1" hangingPunct="1"/>
            <a:r>
              <a:rPr lang="en-GB"/>
              <a:t>Software does something that the specification doesn't mention.</a:t>
            </a:r>
          </a:p>
          <a:p>
            <a:pPr eaLnBrk="1" hangingPunct="1"/>
            <a:r>
              <a:rPr lang="en-GB"/>
              <a:t>Software doesn't do something that the specification doesn't mention but should.</a:t>
            </a:r>
          </a:p>
          <a:p>
            <a:pPr eaLnBrk="1" hangingPunct="1"/>
            <a:r>
              <a:rPr lang="en-GB"/>
              <a:t>Software is difficult to understand, hard to use, slow, or – in the software tester's eyes – will be viewed by the end user as just plain not right.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F491DF-EEA6-7644-B2F3-EB10CA52844A}" type="slidenum">
              <a:rPr lang="en-US"/>
              <a:pPr/>
              <a:t>14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Possible Verdicts of a test case</a:t>
            </a:r>
            <a:endParaRPr lang="en-CA" dirty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000" dirty="0"/>
              <a:t>Running </a:t>
            </a:r>
            <a:r>
              <a:rPr lang="en-CA" sz="2000" b="1" dirty="0">
                <a:solidFill>
                  <a:srgbClr val="FF0000"/>
                </a:solidFill>
              </a:rPr>
              <a:t>a test </a:t>
            </a:r>
            <a:r>
              <a:rPr lang="en-CA" sz="2000" b="1" dirty="0" smtClean="0">
                <a:solidFill>
                  <a:srgbClr val="FF0000"/>
                </a:solidFill>
              </a:rPr>
              <a:t>case </a:t>
            </a:r>
            <a:r>
              <a:rPr lang="en-CA" sz="2000" dirty="0" smtClean="0"/>
              <a:t>results </a:t>
            </a:r>
            <a:r>
              <a:rPr lang="en-CA" sz="2000" dirty="0"/>
              <a:t>in a </a:t>
            </a:r>
            <a:r>
              <a:rPr lang="en-CA" sz="2000" dirty="0" smtClean="0"/>
              <a:t>verdict:</a:t>
            </a:r>
            <a:endParaRPr lang="en-CA" sz="2000" dirty="0"/>
          </a:p>
          <a:p>
            <a:pPr lvl="1" eaLnBrk="1" hangingPunct="1">
              <a:lnSpc>
                <a:spcPct val="80000"/>
              </a:lnSpc>
            </a:pPr>
            <a:r>
              <a:rPr lang="en-CA" sz="2000" dirty="0">
                <a:solidFill>
                  <a:srgbClr val="009900"/>
                </a:solidFill>
              </a:rPr>
              <a:t>Pass</a:t>
            </a:r>
            <a:r>
              <a:rPr lang="en-CA" sz="2000" dirty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000" dirty="0"/>
              <a:t>The expected responses were observed in the proper sequence with the proper timing, and no other anomalies were observed.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>
                <a:solidFill>
                  <a:srgbClr val="FF3300"/>
                </a:solidFill>
              </a:rPr>
              <a:t>Fail</a:t>
            </a:r>
            <a:r>
              <a:rPr lang="en-CA" sz="2000" dirty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000" dirty="0"/>
              <a:t>One or more of the expected responses were not observed.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>
                <a:solidFill>
                  <a:srgbClr val="3366FF"/>
                </a:solidFill>
              </a:rPr>
              <a:t>Inconclusive / Error</a:t>
            </a:r>
            <a:r>
              <a:rPr lang="en-CA" sz="2000" dirty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000" dirty="0"/>
              <a:t>Anomalies were observed, or the purpose of the test could not be achieved.</a:t>
            </a:r>
          </a:p>
          <a:p>
            <a:pPr lvl="3" eaLnBrk="1" hangingPunct="1">
              <a:lnSpc>
                <a:spcPct val="80000"/>
              </a:lnSpc>
            </a:pPr>
            <a:r>
              <a:rPr lang="en-CA" sz="2000" dirty="0"/>
              <a:t>Example:  the test could not be set up properly.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err="1">
                <a:solidFill>
                  <a:srgbClr val="3366FF"/>
                </a:solidFill>
              </a:rPr>
              <a:t>Conf</a:t>
            </a:r>
            <a:r>
              <a:rPr lang="en-CA" sz="2000" dirty="0">
                <a:solidFill>
                  <a:srgbClr val="3366FF"/>
                </a:solidFill>
              </a:rPr>
              <a:t> </a:t>
            </a:r>
            <a:r>
              <a:rPr lang="en-CA" sz="2000" dirty="0"/>
              <a:t>(used infrequently; from “conforms”):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2000" dirty="0" smtClean="0"/>
              <a:t>A </a:t>
            </a:r>
            <a:r>
              <a:rPr lang="en-CA" sz="2000" dirty="0"/>
              <a:t>response was received that is correct in terms of content, but outside of the correct time window.</a:t>
            </a:r>
          </a:p>
        </p:txBody>
      </p:sp>
    </p:spTree>
    <p:extLst>
      <p:ext uri="{BB962C8B-B14F-4D97-AF65-F5344CB8AC3E}">
        <p14:creationId xmlns:p14="http://schemas.microsoft.com/office/powerpoint/2010/main" val="376822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Testing Axioms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It is </a:t>
            </a:r>
            <a:r>
              <a:rPr lang="en-GB">
                <a:solidFill>
                  <a:srgbClr val="3366FF"/>
                </a:solidFill>
              </a:rPr>
              <a:t>impossible</a:t>
            </a:r>
            <a:r>
              <a:rPr lang="en-GB"/>
              <a:t> to test a program </a:t>
            </a:r>
            <a:r>
              <a:rPr lang="en-GB">
                <a:solidFill>
                  <a:srgbClr val="3366FF"/>
                </a:solidFill>
              </a:rPr>
              <a:t>completely</a:t>
            </a:r>
            <a:r>
              <a:rPr lang="en-GB"/>
              <a:t>.</a:t>
            </a:r>
          </a:p>
          <a:p>
            <a:pPr lvl="1" eaLnBrk="1" hangingPunct="1"/>
            <a:r>
              <a:rPr lang="en-GB"/>
              <a:t>large input space</a:t>
            </a:r>
          </a:p>
          <a:p>
            <a:pPr lvl="1" eaLnBrk="1" hangingPunct="1"/>
            <a:r>
              <a:rPr lang="en-GB"/>
              <a:t>large output space</a:t>
            </a:r>
          </a:p>
          <a:p>
            <a:pPr lvl="1" eaLnBrk="1" hangingPunct="1"/>
            <a:r>
              <a:rPr lang="en-GB"/>
              <a:t>large state space</a:t>
            </a:r>
          </a:p>
          <a:p>
            <a:pPr lvl="1" eaLnBrk="1" hangingPunct="1"/>
            <a:r>
              <a:rPr lang="en-GB"/>
              <a:t>large number of possible execution paths</a:t>
            </a:r>
          </a:p>
          <a:p>
            <a:pPr lvl="1" eaLnBrk="1" hangingPunct="1"/>
            <a:r>
              <a:rPr lang="en-GB"/>
              <a:t>subjectivity of specifications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Testing Axioms 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/>
              <a:t>Large Input/State space</a:t>
            </a:r>
          </a:p>
          <a:p>
            <a:pPr lvl="1" eaLnBrk="1" hangingPunct="1">
              <a:buFontTx/>
              <a:buNone/>
            </a:pP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int exFunction(int x, int y)</a:t>
            </a:r>
          </a:p>
          <a:p>
            <a:pPr lvl="1" eaLnBrk="1" hangingPunct="1">
              <a:buFontTx/>
              <a:buNone/>
            </a:pP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  ...</a:t>
            </a:r>
          </a:p>
          <a:p>
            <a:pPr lvl="1" eaLnBrk="1" hangingPunct="1">
              <a:buFontTx/>
              <a:buNone/>
            </a:pP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}</a:t>
            </a:r>
          </a:p>
          <a:p>
            <a:pPr eaLnBrk="1" hangingPunct="1"/>
            <a:r>
              <a:rPr lang="en-GB" sz="2000">
                <a:solidFill>
                  <a:srgbClr val="000000"/>
                </a:solidFill>
              </a:rPr>
              <a:t>Exhaustive testing ⇒ trying </a:t>
            </a:r>
            <a:r>
              <a:rPr lang="en-GB" sz="2000">
                <a:solidFill>
                  <a:srgbClr val="FF3300"/>
                </a:solidFill>
              </a:rPr>
              <a:t>all</a:t>
            </a:r>
            <a:r>
              <a:rPr lang="en-GB" sz="2000">
                <a:solidFill>
                  <a:srgbClr val="000000"/>
                </a:solidFill>
              </a:rPr>
              <a:t> possible combinations of 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x</a:t>
            </a:r>
            <a:r>
              <a:rPr lang="en-GB" sz="2000">
                <a:solidFill>
                  <a:srgbClr val="000000"/>
                </a:solidFill>
              </a:rPr>
              <a:t> and 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y</a:t>
            </a:r>
          </a:p>
          <a:p>
            <a:pPr lvl="1" eaLnBrk="1" hangingPunct="1"/>
            <a:r>
              <a:rPr lang="en-GB" sz="2000">
                <a:solidFill>
                  <a:srgbClr val="000000"/>
                </a:solidFill>
              </a:rPr>
              <a:t>Range for just </a:t>
            </a:r>
            <a:r>
              <a:rPr lang="en-GB" sz="2000">
                <a:solidFill>
                  <a:srgbClr val="FF3300"/>
                </a:solidFill>
              </a:rPr>
              <a:t>one</a:t>
            </a:r>
            <a:r>
              <a:rPr lang="en-GB" sz="2000">
                <a:solidFill>
                  <a:srgbClr val="000000"/>
                </a:solidFill>
              </a:rPr>
              <a:t> 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int</a:t>
            </a:r>
            <a:r>
              <a:rPr lang="en-GB" sz="2000">
                <a:solidFill>
                  <a:srgbClr val="000000"/>
                </a:solidFill>
              </a:rPr>
              <a:t> in Java:</a:t>
            </a:r>
            <a:r>
              <a:rPr lang="en-GB" sz="2000" b="1">
                <a:solidFill>
                  <a:srgbClr val="3366FF"/>
                </a:solidFill>
              </a:rPr>
              <a:t>  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Integer.MIN_VALUE </a:t>
            </a:r>
            <a:r>
              <a:rPr lang="en-GB" sz="2000">
                <a:solidFill>
                  <a:srgbClr val="000000"/>
                </a:solidFill>
              </a:rPr>
              <a:t>to 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Integer.MAX_VALUE</a:t>
            </a:r>
            <a:r>
              <a:rPr lang="en-GB" sz="2000">
                <a:solidFill>
                  <a:srgbClr val="000000"/>
                </a:solidFill>
              </a:rPr>
              <a:t>;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GB" sz="2000">
                <a:solidFill>
                  <a:srgbClr val="000000"/>
                </a:solidFill>
              </a:rPr>
              <a:t>that is: 4,294,967,295 different possibilities</a:t>
            </a:r>
          </a:p>
          <a:p>
            <a:pPr lvl="2" eaLnBrk="1" hangingPunct="1"/>
            <a:r>
              <a:rPr lang="en-GB" sz="2000">
                <a:solidFill>
                  <a:srgbClr val="000000"/>
                </a:solidFill>
              </a:rPr>
              <a:t>The range is </a:t>
            </a:r>
            <a:r>
              <a:rPr lang="en-GB" sz="2000">
                <a:solidFill>
                  <a:srgbClr val="FF3300"/>
                </a:solidFill>
              </a:rPr>
              <a:t>not</a:t>
            </a:r>
            <a:r>
              <a:rPr lang="en-GB" sz="2000">
                <a:solidFill>
                  <a:srgbClr val="000000"/>
                </a:solidFill>
              </a:rPr>
              <a:t> infinite – but it is very, very large.</a:t>
            </a:r>
          </a:p>
          <a:p>
            <a:pPr lvl="1" eaLnBrk="1" hangingPunct="1"/>
            <a:r>
              <a:rPr lang="en-GB" sz="2000">
                <a:solidFill>
                  <a:srgbClr val="000000"/>
                </a:solidFill>
              </a:rPr>
              <a:t>Combinations of 2 </a:t>
            </a:r>
            <a:r>
              <a:rPr lang="en-GB" sz="2000" b="1">
                <a:solidFill>
                  <a:srgbClr val="3366FF"/>
                </a:solidFill>
                <a:latin typeface="Courier New" charset="0"/>
              </a:rPr>
              <a:t>int</a:t>
            </a:r>
            <a:r>
              <a:rPr lang="en-GB" sz="2000">
                <a:solidFill>
                  <a:srgbClr val="000000"/>
                </a:solidFill>
              </a:rPr>
              <a:t> variables:  square of the above.</a:t>
            </a:r>
          </a:p>
          <a:p>
            <a:pPr eaLnBrk="1" hangingPunct="1"/>
            <a:endParaRPr lang="en-GB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Testing Axioms </a:t>
            </a:r>
          </a:p>
        </p:txBody>
      </p:sp>
      <p:sp>
        <p:nvSpPr>
          <p:cNvPr id="1433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dirty="0"/>
              <a:t>Large number of possible execution paths:</a:t>
            </a:r>
          </a:p>
          <a:p>
            <a:pPr eaLnBrk="1" hangingPunct="1">
              <a:lnSpc>
                <a:spcPct val="90000"/>
              </a:lnSpc>
            </a:pPr>
            <a:endParaRPr lang="en-GB" sz="1800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for (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int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i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= 0; 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i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&lt; 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n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; 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i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++)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if (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a.get(i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) == </a:t>
            </a:r>
            <a:r>
              <a:rPr lang="en-GB" sz="1800" b="1" dirty="0" err="1">
                <a:solidFill>
                  <a:srgbClr val="3366FF"/>
                </a:solidFill>
                <a:latin typeface="Courier New" charset="0"/>
              </a:rPr>
              <a:t>b.get(i</a:t>
            </a: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))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   // do something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else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   // do something else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   }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GB" sz="1800" b="1" dirty="0">
                <a:solidFill>
                  <a:srgbClr val="3366FF"/>
                </a:solidFill>
                <a:latin typeface="Courier New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endParaRPr lang="en-GB" sz="1800" b="1" dirty="0">
              <a:solidFill>
                <a:srgbClr val="3366FF"/>
              </a:solidFill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/>
              <a:t>Number of potential execution paths is </a:t>
            </a:r>
            <a:r>
              <a:rPr lang="en-GB" sz="1800" dirty="0">
                <a:latin typeface="Times New Roman" charset="0"/>
              </a:rPr>
              <a:t>2</a:t>
            </a:r>
            <a:r>
              <a:rPr lang="en-GB" sz="1800" i="1" baseline="30000" dirty="0">
                <a:latin typeface="Times New Roman" charset="0"/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/>
              <a:t>If </a:t>
            </a:r>
            <a:r>
              <a:rPr lang="en-GB" sz="1800" dirty="0" err="1"/>
              <a:t>n</a:t>
            </a:r>
            <a:r>
              <a:rPr lang="en-GB" sz="1800" dirty="0"/>
              <a:t> = 40, the number of paths could be </a:t>
            </a:r>
            <a:r>
              <a:rPr lang="en-GB" sz="1800" dirty="0" smtClean="0"/>
              <a:t>1,099,511,627,776</a:t>
            </a:r>
          </a:p>
          <a:p>
            <a:pPr eaLnBrk="1" hangingPunct="1">
              <a:lnSpc>
                <a:spcPct val="90000"/>
              </a:lnSpc>
            </a:pPr>
            <a:r>
              <a:rPr lang="en-GB" sz="1800" dirty="0" smtClean="0"/>
              <a:t>Binder has a formula to compute the upper limit on the # of tests…</a:t>
            </a:r>
            <a:endParaRPr lang="en-GB" sz="18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Testing Axioms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Software testing is a risk-based exercise</a:t>
            </a:r>
          </a:p>
          <a:p>
            <a:pPr lvl="1" eaLnBrk="1" hangingPunct="1"/>
            <a:r>
              <a:rPr lang="en-GB"/>
              <a:t>Need to balance cost and risk of missing bugs</a:t>
            </a:r>
          </a:p>
          <a:p>
            <a:pPr eaLnBrk="1" hangingPunct="1"/>
            <a:r>
              <a:rPr lang="en-GB"/>
              <a:t>Testing </a:t>
            </a:r>
            <a:r>
              <a:rPr lang="en-GB">
                <a:solidFill>
                  <a:srgbClr val="3366FF"/>
                </a:solidFill>
              </a:rPr>
              <a:t>cannot</a:t>
            </a:r>
            <a:r>
              <a:rPr lang="en-GB"/>
              <a:t> prove the absence of bugs</a:t>
            </a:r>
          </a:p>
          <a:p>
            <a:pPr eaLnBrk="1" hangingPunct="1"/>
            <a:r>
              <a:rPr lang="en-GB"/>
              <a:t>The more bugs you find, the more bugs there are</a:t>
            </a:r>
          </a:p>
          <a:p>
            <a:pPr eaLnBrk="1" hangingPunct="1"/>
            <a:r>
              <a:rPr lang="en-GB"/>
              <a:t>The “pesticide paradox”</a:t>
            </a:r>
          </a:p>
          <a:p>
            <a:pPr lvl="1" eaLnBrk="1" hangingPunct="1"/>
            <a:r>
              <a:rPr lang="en-GB"/>
              <a:t>A system tends to build resistance to a particular testing technique.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Testing Axioms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Not all bugs found are fixed.</a:t>
            </a:r>
          </a:p>
          <a:p>
            <a:pPr eaLnBrk="1" hangingPunct="1"/>
            <a:r>
              <a:rPr lang="en-GB"/>
              <a:t>Difficult to say when a bug is a bug.</a:t>
            </a:r>
          </a:p>
          <a:p>
            <a:pPr lvl="1" eaLnBrk="1" hangingPunct="1"/>
            <a:r>
              <a:rPr lang="en-GB"/>
              <a:t>only when observed (latent otherwise)</a:t>
            </a:r>
          </a:p>
          <a:p>
            <a:pPr eaLnBrk="1" hangingPunct="1"/>
            <a:r>
              <a:rPr lang="en-GB"/>
              <a:t>Product specifications are never final.</a:t>
            </a:r>
          </a:p>
          <a:p>
            <a:pPr eaLnBrk="1" hangingPunct="1"/>
            <a:r>
              <a:rPr lang="en-GB"/>
              <a:t>Software testers sometimes aren't the most popular members of a project team.</a:t>
            </a:r>
          </a:p>
          <a:p>
            <a:pPr eaLnBrk="1" hangingPunct="1"/>
            <a:r>
              <a:rPr lang="en-GB"/>
              <a:t>Software testing is a disciplined technical profession that requires training.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400800"/>
            <a:ext cx="457200" cy="457200"/>
          </a:xfrm>
          <a:prstGeom prst="rect">
            <a:avLst/>
          </a:prstGeom>
        </p:spPr>
        <p:txBody>
          <a:bodyPr/>
          <a:lstStyle/>
          <a:p>
            <a:fld id="{DCBE9774-9371-1143-8DC3-63AA16AB8548}" type="slidenum">
              <a:rPr lang="en-US"/>
              <a:pPr/>
              <a:t>2</a:t>
            </a:fld>
            <a:endParaRPr lang="en-US"/>
          </a:p>
        </p:txBody>
      </p:sp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Dilbert on Validation</a:t>
            </a:r>
          </a:p>
        </p:txBody>
      </p:sp>
      <p:pic>
        <p:nvPicPr>
          <p:cNvPr id="1113091" name="Picture 3" descr="dilbert200303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7772400" cy="27590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78772" y="5410200"/>
            <a:ext cx="486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does the customer fit in V&amp;V?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What Testing can accomplish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Reveal faults that would be too costly or impossible to find  using other techniques</a:t>
            </a:r>
          </a:p>
          <a:p>
            <a:pPr eaLnBrk="1" hangingPunct="1"/>
            <a:r>
              <a:rPr lang="en-GB" dirty="0"/>
              <a:t>Show the system </a:t>
            </a:r>
            <a:r>
              <a:rPr lang="en-GB" dirty="0">
                <a:solidFill>
                  <a:srgbClr val="FF0000"/>
                </a:solidFill>
              </a:rPr>
              <a:t>complies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smtClean="0"/>
              <a:t>JP: or conforms??) </a:t>
            </a:r>
            <a:r>
              <a:rPr lang="en-GB" dirty="0" smtClean="0"/>
              <a:t>with </a:t>
            </a:r>
            <a:r>
              <a:rPr lang="en-GB" dirty="0"/>
              <a:t>its stated requirements for a given test suite</a:t>
            </a:r>
          </a:p>
          <a:p>
            <a:pPr eaLnBrk="1" hangingPunct="1"/>
            <a:r>
              <a:rPr lang="en-GB" dirty="0"/>
              <a:t>Testing is made easier and more effective by good software engineering </a:t>
            </a:r>
            <a:r>
              <a:rPr lang="en-GB" dirty="0" smtClean="0"/>
              <a:t>practices:</a:t>
            </a:r>
          </a:p>
          <a:p>
            <a:pPr lvl="1" eaLnBrk="1" hangingPunct="1"/>
            <a:r>
              <a:rPr lang="en-GB" dirty="0" smtClean="0"/>
              <a:t>That is to say, Fowler and </a:t>
            </a:r>
            <a:r>
              <a:rPr lang="en-GB" dirty="0" err="1" smtClean="0"/>
              <a:t>Meszaros</a:t>
            </a:r>
            <a:r>
              <a:rPr lang="en-GB" dirty="0" smtClean="0"/>
              <a:t> are relevant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A38A31-AE14-2C4A-AE85-DE19F3AF5834}" type="slidenum">
              <a:rPr lang="en-US"/>
              <a:pPr/>
              <a:t>21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Risk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/>
              <a:t>Risk is the probability of an observed failure, multiplied by the potential cost (usually, estimated) of the failure.</a:t>
            </a:r>
          </a:p>
          <a:p>
            <a:pPr lvl="1" eaLnBrk="1" hangingPunct="1"/>
            <a:r>
              <a:rPr lang="en-CA"/>
              <a:t>Example:</a:t>
            </a:r>
          </a:p>
          <a:p>
            <a:pPr lvl="2" eaLnBrk="1" hangingPunct="1"/>
            <a:r>
              <a:rPr lang="en-CA"/>
              <a:t>Dropping one regular phone call:  low probability, low potential cost (customer hits redial)</a:t>
            </a:r>
          </a:p>
          <a:p>
            <a:pPr lvl="2" eaLnBrk="1" hangingPunct="1"/>
            <a:r>
              <a:rPr lang="en-CA"/>
              <a:t>Dropping a 911 emergency call:  low probability, high potential cost (lives)</a:t>
            </a:r>
          </a:p>
          <a:p>
            <a:pPr lvl="2" eaLnBrk="1" hangingPunct="1"/>
            <a:endParaRPr lang="en-CA"/>
          </a:p>
          <a:p>
            <a:pPr lvl="1" eaLnBrk="1" hangingPunct="1"/>
            <a:endParaRPr lang="en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1C4994-D37C-E640-87A4-F4470871538E}" type="slidenum">
              <a:rPr lang="en-US"/>
              <a:pPr/>
              <a:t>22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/>
              <a:t>Risk-based testing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/>
              <a:t>Choosing what to test is often influenced by risk.</a:t>
            </a:r>
          </a:p>
          <a:p>
            <a:pPr eaLnBrk="1" hangingPunct="1">
              <a:lnSpc>
                <a:spcPct val="90000"/>
              </a:lnSpc>
            </a:pPr>
            <a:r>
              <a:rPr lang="en-CA"/>
              <a:t>What are the probabilities that the following were implemented incorrectly...?</a:t>
            </a:r>
          </a:p>
          <a:p>
            <a:pPr lvl="1" eaLnBrk="1" hangingPunct="1">
              <a:lnSpc>
                <a:spcPct val="90000"/>
              </a:lnSpc>
            </a:pPr>
            <a:r>
              <a:rPr lang="en-CA"/>
              <a:t>A “typical” scenario</a:t>
            </a:r>
          </a:p>
          <a:p>
            <a:pPr lvl="1" eaLnBrk="1" hangingPunct="1">
              <a:lnSpc>
                <a:spcPct val="90000"/>
              </a:lnSpc>
            </a:pPr>
            <a:r>
              <a:rPr lang="en-CA"/>
              <a:t>Exceptional scenarios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CA"/>
          </a:p>
          <a:p>
            <a:pPr eaLnBrk="1" hangingPunct="1">
              <a:lnSpc>
                <a:spcPct val="90000"/>
              </a:lnSpc>
            </a:pPr>
            <a:r>
              <a:rPr lang="en-CA"/>
              <a:t>Empirically, the probability of a defect is much higher in the code for exceptional scenarios, and testing resources are often directed towards them.</a:t>
            </a:r>
          </a:p>
          <a:p>
            <a:pPr lvl="1" eaLnBrk="1" hangingPunct="1">
              <a:lnSpc>
                <a:spcPct val="90000"/>
              </a:lnSpc>
            </a:pPr>
            <a:r>
              <a:rPr lang="en-CA"/>
              <a:t>Keep the cost factor of risk in mind as well.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Three General Principles of QA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Know what you are doing</a:t>
            </a:r>
          </a:p>
          <a:p>
            <a:pPr lvl="1" eaLnBrk="1" hangingPunct="1"/>
            <a:r>
              <a:rPr lang="en-GB"/>
              <a:t>Understand </a:t>
            </a:r>
            <a:r>
              <a:rPr lang="en-GB">
                <a:solidFill>
                  <a:srgbClr val="3366FF"/>
                </a:solidFill>
              </a:rPr>
              <a:t>what</a:t>
            </a:r>
            <a:r>
              <a:rPr lang="en-GB"/>
              <a:t> is being built, </a:t>
            </a:r>
            <a:r>
              <a:rPr lang="en-GB">
                <a:solidFill>
                  <a:srgbClr val="3366FF"/>
                </a:solidFill>
              </a:rPr>
              <a:t>how</a:t>
            </a:r>
            <a:r>
              <a:rPr lang="en-GB"/>
              <a:t> it is being built and </a:t>
            </a:r>
            <a:r>
              <a:rPr lang="en-GB">
                <a:solidFill>
                  <a:srgbClr val="3366FF"/>
                </a:solidFill>
              </a:rPr>
              <a:t>what</a:t>
            </a:r>
            <a:r>
              <a:rPr lang="en-GB"/>
              <a:t> it currently does.</a:t>
            </a:r>
          </a:p>
          <a:p>
            <a:pPr lvl="1" eaLnBrk="1" hangingPunct="1"/>
            <a:r>
              <a:rPr lang="en-GB"/>
              <a:t>Follow a software development process with</a:t>
            </a:r>
          </a:p>
          <a:p>
            <a:pPr lvl="2" eaLnBrk="1" hangingPunct="1"/>
            <a:r>
              <a:rPr lang="en-GB"/>
              <a:t>Management structure (milestones, scheduling)</a:t>
            </a:r>
          </a:p>
          <a:p>
            <a:pPr lvl="2" eaLnBrk="1" hangingPunct="1"/>
            <a:r>
              <a:rPr lang="en-GB"/>
              <a:t>Reporting policies</a:t>
            </a:r>
          </a:p>
          <a:p>
            <a:pPr lvl="2" eaLnBrk="1" hangingPunct="1"/>
            <a:r>
              <a:rPr lang="en-GB"/>
              <a:t>Tracking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Three General Principles of QA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Know what you should be doing:</a:t>
            </a:r>
          </a:p>
          <a:p>
            <a:pPr lvl="1" eaLnBrk="1" hangingPunct="1"/>
            <a:r>
              <a:rPr lang="en-GB" dirty="0"/>
              <a:t>Having explicit </a:t>
            </a:r>
            <a:r>
              <a:rPr lang="en-GB" dirty="0">
                <a:solidFill>
                  <a:srgbClr val="3366FF"/>
                </a:solidFill>
              </a:rPr>
              <a:t>requirements</a:t>
            </a:r>
            <a:r>
              <a:rPr lang="en-GB" dirty="0"/>
              <a:t> and </a:t>
            </a:r>
            <a:r>
              <a:rPr lang="en-GB" dirty="0" smtClean="0">
                <a:solidFill>
                  <a:srgbClr val="3366FF"/>
                </a:solidFill>
              </a:rPr>
              <a:t>specifications</a:t>
            </a:r>
          </a:p>
          <a:p>
            <a:pPr lvl="2" eaLnBrk="1" hangingPunct="1"/>
            <a:r>
              <a:rPr lang="en-GB" dirty="0" smtClean="0">
                <a:solidFill>
                  <a:srgbClr val="3366FF"/>
                </a:solidFill>
              </a:rPr>
              <a:t>JP: really?? Can they be the same??</a:t>
            </a:r>
            <a:endParaRPr lang="en-GB" dirty="0">
              <a:solidFill>
                <a:srgbClr val="3366FF"/>
              </a:solidFill>
            </a:endParaRPr>
          </a:p>
          <a:p>
            <a:pPr lvl="1" eaLnBrk="1" hangingPunct="1"/>
            <a:r>
              <a:rPr lang="en-GB" dirty="0"/>
              <a:t>Follow a software development process with</a:t>
            </a:r>
          </a:p>
          <a:p>
            <a:pPr lvl="2" eaLnBrk="1" hangingPunct="1"/>
            <a:r>
              <a:rPr lang="en-GB" dirty="0"/>
              <a:t>Requirements analysis,</a:t>
            </a:r>
          </a:p>
          <a:p>
            <a:pPr lvl="2" eaLnBrk="1" hangingPunct="1"/>
            <a:r>
              <a:rPr lang="en-GB" dirty="0"/>
              <a:t>Acceptance tests,</a:t>
            </a:r>
          </a:p>
          <a:p>
            <a:pPr lvl="2" eaLnBrk="1" hangingPunct="1"/>
            <a:r>
              <a:rPr lang="en-GB" dirty="0"/>
              <a:t>Frequent user feedback.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Three General Principles of QA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/>
              <a:t>Know how to measure the difference.</a:t>
            </a:r>
          </a:p>
          <a:p>
            <a:pPr lvl="1" eaLnBrk="1" hangingPunct="1"/>
            <a:r>
              <a:rPr lang="en-GB" sz="2000" dirty="0" smtClean="0"/>
              <a:t>Have </a:t>
            </a:r>
            <a:r>
              <a:rPr lang="en-GB" sz="2000" dirty="0"/>
              <a:t>explicit </a:t>
            </a:r>
            <a:r>
              <a:rPr lang="en-GB" sz="2000" dirty="0">
                <a:solidFill>
                  <a:srgbClr val="3366FF"/>
                </a:solidFill>
              </a:rPr>
              <a:t>measures</a:t>
            </a:r>
            <a:r>
              <a:rPr lang="en-GB" sz="2000" dirty="0"/>
              <a:t> comparing what is being done from what should be done.</a:t>
            </a:r>
          </a:p>
          <a:p>
            <a:pPr lvl="1" eaLnBrk="1" hangingPunct="1"/>
            <a:r>
              <a:rPr lang="en-GB" sz="2000" dirty="0"/>
              <a:t>Four complementary methods:</a:t>
            </a:r>
          </a:p>
          <a:p>
            <a:pPr lvl="2" eaLnBrk="1" hangingPunct="1"/>
            <a:r>
              <a:rPr lang="en-GB" sz="2000" dirty="0">
                <a:solidFill>
                  <a:srgbClr val="009900"/>
                </a:solidFill>
              </a:rPr>
              <a:t>Formal methods</a:t>
            </a:r>
            <a:r>
              <a:rPr lang="en-GB" sz="2000" dirty="0"/>
              <a:t> – verify mathematically specified properties.</a:t>
            </a:r>
          </a:p>
          <a:p>
            <a:pPr lvl="2" eaLnBrk="1" hangingPunct="1"/>
            <a:r>
              <a:rPr lang="en-GB" sz="2000" dirty="0">
                <a:solidFill>
                  <a:srgbClr val="009900"/>
                </a:solidFill>
              </a:rPr>
              <a:t>Testing</a:t>
            </a:r>
            <a:r>
              <a:rPr lang="en-GB" sz="2000" dirty="0"/>
              <a:t> – explicit input to exercise software and check for expected output.</a:t>
            </a:r>
          </a:p>
          <a:p>
            <a:pPr lvl="2" eaLnBrk="1" hangingPunct="1"/>
            <a:r>
              <a:rPr lang="en-GB" sz="2000" dirty="0">
                <a:solidFill>
                  <a:srgbClr val="009900"/>
                </a:solidFill>
              </a:rPr>
              <a:t>Inspections</a:t>
            </a:r>
            <a:r>
              <a:rPr lang="en-GB" sz="2000" dirty="0"/>
              <a:t> – human examination of requirements, design, code, ... based on checklists.</a:t>
            </a:r>
          </a:p>
          <a:p>
            <a:pPr lvl="2" eaLnBrk="1" hangingPunct="1"/>
            <a:r>
              <a:rPr lang="en-GB" sz="2000" dirty="0">
                <a:solidFill>
                  <a:srgbClr val="009900"/>
                </a:solidFill>
              </a:rPr>
              <a:t>Metrics</a:t>
            </a:r>
            <a:r>
              <a:rPr lang="en-GB" sz="2000" dirty="0"/>
              <a:t> – measures a known set of properties related to quality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categorization of V</a:t>
            </a:r>
            <a:r>
              <a:rPr lang="en-US" dirty="0"/>
              <a:t>&amp;V Approaches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752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Walkthroughs and inspections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Not formal, yet systematic and cost-effective</a:t>
            </a:r>
          </a:p>
          <a:p>
            <a:pPr>
              <a:lnSpc>
                <a:spcPct val="90000"/>
              </a:lnSpc>
            </a:pPr>
            <a:r>
              <a:rPr lang="en-US" dirty="0"/>
              <a:t>Correctness proofs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Theorem proving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Complex, </a:t>
            </a:r>
            <a:r>
              <a:rPr lang="en-US" sz="2000" dirty="0" err="1"/>
              <a:t>undecidable</a:t>
            </a:r>
            <a:r>
              <a:rPr lang="en-US" sz="2000" dirty="0"/>
              <a:t>, not for all programs…</a:t>
            </a:r>
          </a:p>
          <a:p>
            <a:pPr>
              <a:lnSpc>
                <a:spcPct val="90000"/>
              </a:lnSpc>
            </a:pPr>
            <a:r>
              <a:rPr lang="en-US" dirty="0"/>
              <a:t>Symbolic </a:t>
            </a:r>
            <a:r>
              <a:rPr lang="en-US" dirty="0" smtClean="0"/>
              <a:t>execution (NO execution of IUT)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 spec has variables and you explore their possible values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Model checking </a:t>
            </a:r>
            <a:r>
              <a:rPr lang="en-US" dirty="0" smtClean="0"/>
              <a:t>(with/out execution </a:t>
            </a:r>
            <a:r>
              <a:rPr lang="en-US" dirty="0"/>
              <a:t>of IUT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Typically: State</a:t>
            </a:r>
            <a:r>
              <a:rPr lang="en-US" sz="2000" dirty="0"/>
              <a:t>-based model + logical formula (property)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Decidable </a:t>
            </a:r>
            <a:r>
              <a:rPr lang="en-US" sz="2000" dirty="0" smtClean="0"/>
              <a:t>if </a:t>
            </a:r>
            <a:r>
              <a:rPr lang="en-US" sz="2000" dirty="0"/>
              <a:t>state space is finite (and small enough)</a:t>
            </a:r>
          </a:p>
          <a:p>
            <a:pPr>
              <a:lnSpc>
                <a:spcPct val="90000"/>
              </a:lnSpc>
            </a:pPr>
            <a:r>
              <a:rPr lang="en-US" dirty="0"/>
              <a:t>Testing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Incomplete, but practical.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77200" y="6400800"/>
            <a:ext cx="457200" cy="457200"/>
          </a:xfrm>
          <a:prstGeom prst="rect">
            <a:avLst/>
          </a:prstGeom>
        </p:spPr>
        <p:txBody>
          <a:bodyPr/>
          <a:lstStyle/>
          <a:p>
            <a:fld id="{6EF8DC0F-141F-6F4E-94B5-B1510153BD2D}" type="slidenum">
              <a:rPr lang="en-US"/>
              <a:pPr/>
              <a:t>7</a:t>
            </a:fld>
            <a:endParaRPr lang="en-US"/>
          </a:p>
        </p:txBody>
      </p:sp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65100"/>
            <a:ext cx="8153400" cy="863600"/>
          </a:xfrm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About Formal </a:t>
            </a:r>
            <a:r>
              <a:rPr lang="en-US" b="1" dirty="0" smtClean="0">
                <a:solidFill>
                  <a:srgbClr val="FF0000"/>
                </a:solidFill>
              </a:rPr>
              <a:t>Correctness Approaches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87491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5050" y="787400"/>
            <a:ext cx="5054600" cy="553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87492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2850" y="1784350"/>
            <a:ext cx="36068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87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4343400" cy="2667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Risks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Assumes hypothetical </a:t>
            </a:r>
            <a:r>
              <a:rPr lang="en-US" dirty="0" smtClean="0"/>
              <a:t>environment/model </a:t>
            </a:r>
            <a:r>
              <a:rPr lang="en-US" dirty="0"/>
              <a:t>that </a:t>
            </a:r>
            <a:r>
              <a:rPr lang="en-US" dirty="0" smtClean="0"/>
              <a:t>generally does </a:t>
            </a:r>
            <a:r>
              <a:rPr lang="en-US" dirty="0"/>
              <a:t>not match real environment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based on </a:t>
            </a:r>
            <a:r>
              <a:rPr lang="en-US" b="1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 (including temporal): Proof </a:t>
            </a:r>
            <a:r>
              <a:rPr lang="en-US" dirty="0"/>
              <a:t>might </a:t>
            </a:r>
            <a:r>
              <a:rPr lang="en-US" dirty="0" smtClean="0"/>
              <a:t>omit </a:t>
            </a:r>
            <a:r>
              <a:rPr lang="en-US" dirty="0"/>
              <a:t>important </a:t>
            </a:r>
            <a:r>
              <a:rPr lang="en-US" dirty="0" smtClean="0"/>
              <a:t>constraints or </a:t>
            </a:r>
            <a:r>
              <a:rPr lang="en-US" dirty="0"/>
              <a:t>simply </a:t>
            </a:r>
            <a:r>
              <a:rPr lang="en-US" dirty="0" smtClean="0"/>
              <a:t>be wrong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</a:t>
            </a:r>
            <a:fld id="{A7CD51E9-F5B4-C34E-8E16-2CAD9EF6FA9C}" type="slidenum">
              <a:rPr lang="en-US"/>
              <a:pPr/>
              <a:t>8</a:t>
            </a:fld>
            <a:endParaRPr lang="en-US" sz="1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35714" name="Line 2"/>
          <p:cNvSpPr>
            <a:spLocks noChangeShapeType="1"/>
          </p:cNvSpPr>
          <p:nvPr/>
        </p:nvSpPr>
        <p:spPr bwMode="auto">
          <a:xfrm>
            <a:off x="2438400" y="3352800"/>
            <a:ext cx="3886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5715" name="Text Box 3"/>
          <p:cNvSpPr txBox="1">
            <a:spLocks noChangeArrowheads="1"/>
          </p:cNvSpPr>
          <p:nvPr/>
        </p:nvSpPr>
        <p:spPr bwMode="auto">
          <a:xfrm>
            <a:off x="5220072" y="858779"/>
            <a:ext cx="3605213" cy="525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b="1" dirty="0">
                <a:solidFill>
                  <a:schemeClr val="accent1"/>
                </a:solidFill>
              </a:rPr>
              <a:t>Goal: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/>
              <a:t>Testing functional </a:t>
            </a:r>
            <a:r>
              <a:rPr lang="en-US" sz="2000" dirty="0" err="1"/>
              <a:t>behaviour</a:t>
            </a:r>
            <a:endParaRPr lang="en-US" sz="2000" dirty="0"/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/>
              <a:t>of black-box implementation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/>
              <a:t>with respect to specification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/>
              <a:t>in </a:t>
            </a:r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formal</a:t>
            </a:r>
            <a:r>
              <a:rPr lang="en-US" sz="2000" dirty="0" smtClean="0"/>
              <a:t> </a:t>
            </a:r>
            <a:r>
              <a:rPr lang="en-US" sz="2000" dirty="0"/>
              <a:t>language </a:t>
            </a:r>
            <a:endParaRPr lang="en-US" sz="2000" i="1" dirty="0"/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/>
              <a:t>based on formal definition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/>
              <a:t>of </a:t>
            </a:r>
            <a:r>
              <a:rPr lang="en-US" sz="2000" dirty="0" smtClean="0"/>
              <a:t>conformance</a:t>
            </a:r>
            <a:r>
              <a:rPr lang="en-US" sz="2000" i="1" dirty="0" smtClean="0"/>
              <a:t>. 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sz="2000" dirty="0" smtClean="0"/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dirty="0" smtClean="0"/>
              <a:t>s </a:t>
            </a:r>
            <a:r>
              <a:rPr lang="en-US" sz="2000" dirty="0">
                <a:sym typeface="Symbol" charset="0"/>
              </a:rPr>
              <a:t> </a:t>
            </a:r>
            <a:r>
              <a:rPr lang="en-US" sz="2000" dirty="0"/>
              <a:t>SPECS   Specification</a:t>
            </a:r>
            <a:br>
              <a:rPr lang="en-US" sz="2000" dirty="0"/>
            </a:br>
            <a:r>
              <a:rPr lang="en-US" sz="2000" dirty="0"/>
              <a:t>IUT: Implementation under </a:t>
            </a:r>
            <a:r>
              <a:rPr lang="en-US" sz="2000" dirty="0" smtClean="0"/>
              <a:t>Test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sz="2000" i="1" dirty="0"/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r>
              <a:rPr lang="en-US" sz="2000" i="1" dirty="0" smtClean="0"/>
              <a:t>This is the origins of Model-Based Testing (MBT)</a:t>
            </a:r>
          </a:p>
          <a:p>
            <a:pPr>
              <a:lnSpc>
                <a:spcPct val="120000"/>
              </a:lnSpc>
              <a:buClrTx/>
              <a:buSzTx/>
              <a:buFontTx/>
              <a:buNone/>
            </a:pPr>
            <a:endParaRPr lang="en-US" sz="2000" i="1" dirty="0"/>
          </a:p>
        </p:txBody>
      </p:sp>
      <p:sp>
        <p:nvSpPr>
          <p:cNvPr id="2035716" name="Rectangle 4"/>
          <p:cNvSpPr>
            <a:spLocks noGrp="1" noChangeArrowheads="1"/>
          </p:cNvSpPr>
          <p:nvPr>
            <p:ph type="title"/>
          </p:nvPr>
        </p:nvSpPr>
        <p:spPr>
          <a:xfrm>
            <a:off x="924816" y="19179"/>
            <a:ext cx="7772400" cy="961550"/>
          </a:xfrm>
        </p:spPr>
        <p:txBody>
          <a:bodyPr/>
          <a:lstStyle/>
          <a:p>
            <a:r>
              <a:rPr lang="en-US" dirty="0"/>
              <a:t>Specification </a:t>
            </a:r>
            <a:r>
              <a:rPr lang="en-US" dirty="0" smtClean="0"/>
              <a:t>Based Functional </a:t>
            </a:r>
            <a:r>
              <a:rPr lang="en-US" b="1" dirty="0">
                <a:solidFill>
                  <a:srgbClr val="FF0000"/>
                </a:solidFill>
              </a:rPr>
              <a:t>Testing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with Formal Methods</a:t>
            </a:r>
          </a:p>
        </p:txBody>
      </p:sp>
      <p:sp>
        <p:nvSpPr>
          <p:cNvPr id="2035720" name="Oval 8"/>
          <p:cNvSpPr>
            <a:spLocks noChangeArrowheads="1"/>
          </p:cNvSpPr>
          <p:nvPr/>
        </p:nvSpPr>
        <p:spPr bwMode="auto">
          <a:xfrm>
            <a:off x="1725613" y="4830763"/>
            <a:ext cx="2316162" cy="746125"/>
          </a:xfrm>
          <a:prstGeom prst="ellipse">
            <a:avLst/>
          </a:prstGeom>
          <a:solidFill>
            <a:schemeClr val="folHlink"/>
          </a:solidFill>
          <a:ln w="127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90000"/>
              </a:lnSpc>
            </a:pPr>
            <a:r>
              <a:rPr lang="en-GB" sz="1800">
                <a:solidFill>
                  <a:srgbClr val="FF0000"/>
                </a:solidFill>
              </a:rPr>
              <a:t>  implementation</a:t>
            </a:r>
            <a:br>
              <a:rPr lang="en-GB" sz="1800">
                <a:solidFill>
                  <a:srgbClr val="FF0000"/>
                </a:solidFill>
              </a:rPr>
            </a:br>
            <a:r>
              <a:rPr lang="en-GB" sz="1800">
                <a:solidFill>
                  <a:srgbClr val="FF0000"/>
                </a:solidFill>
              </a:rPr>
              <a:t>under test  </a:t>
            </a:r>
          </a:p>
        </p:txBody>
      </p:sp>
      <p:cxnSp>
        <p:nvCxnSpPr>
          <p:cNvPr id="2035722" name="AutoShape 10"/>
          <p:cNvCxnSpPr>
            <a:cxnSpLocks noChangeShapeType="1"/>
            <a:stCxn id="2035729" idx="2"/>
            <a:endCxn id="2035720" idx="0"/>
          </p:cNvCxnSpPr>
          <p:nvPr/>
        </p:nvCxnSpPr>
        <p:spPr bwMode="auto">
          <a:xfrm rot="16200000" flipH="1">
            <a:off x="1422400" y="3368675"/>
            <a:ext cx="1808163" cy="1116013"/>
          </a:xfrm>
          <a:prstGeom prst="curvedConnector3">
            <a:avLst>
              <a:gd name="adj1" fmla="val 49958"/>
            </a:avLst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35723" name="Text Box 11"/>
          <p:cNvSpPr txBox="1">
            <a:spLocks noChangeArrowheads="1"/>
          </p:cNvSpPr>
          <p:nvPr/>
        </p:nvSpPr>
        <p:spPr bwMode="auto">
          <a:xfrm>
            <a:off x="2343150" y="3570288"/>
            <a:ext cx="1711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5715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GB" sz="1800">
                <a:solidFill>
                  <a:schemeClr val="tx2"/>
                </a:solidFill>
              </a:rPr>
              <a:t>formal testing</a:t>
            </a:r>
          </a:p>
        </p:txBody>
      </p:sp>
      <p:sp>
        <p:nvSpPr>
          <p:cNvPr id="2035725" name="Text Box 13"/>
          <p:cNvSpPr txBox="1">
            <a:spLocks noChangeArrowheads="1"/>
          </p:cNvSpPr>
          <p:nvPr/>
        </p:nvSpPr>
        <p:spPr bwMode="auto">
          <a:xfrm>
            <a:off x="339725" y="5829300"/>
            <a:ext cx="4598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Spec S is assumed </a:t>
            </a:r>
            <a:r>
              <a:rPr lang="en-US" sz="2400" dirty="0">
                <a:solidFill>
                  <a:srgbClr val="FF6600"/>
                </a:solidFill>
              </a:rPr>
              <a:t>to be </a:t>
            </a:r>
            <a:r>
              <a:rPr lang="en-US" sz="2400" dirty="0" smtClean="0">
                <a:solidFill>
                  <a:srgbClr val="FF6600"/>
                </a:solidFill>
              </a:rPr>
              <a:t>correct and correspond to the </a:t>
            </a:r>
            <a:r>
              <a:rPr lang="en-US" sz="2400" dirty="0" err="1" smtClean="0">
                <a:solidFill>
                  <a:srgbClr val="FF6600"/>
                </a:solidFill>
              </a:rPr>
              <a:t>reqs</a:t>
            </a:r>
            <a:r>
              <a:rPr lang="en-US" sz="2400" dirty="0" smtClean="0">
                <a:solidFill>
                  <a:srgbClr val="FF6600"/>
                </a:solidFill>
              </a:rPr>
              <a:t>.</a:t>
            </a:r>
            <a:endParaRPr lang="en-GB" sz="2400" dirty="0">
              <a:solidFill>
                <a:srgbClr val="FF6600"/>
              </a:solidFill>
            </a:endParaRPr>
          </a:p>
        </p:txBody>
      </p:sp>
      <p:grpSp>
        <p:nvGrpSpPr>
          <p:cNvPr id="2035726" name="Group 14"/>
          <p:cNvGrpSpPr>
            <a:grpSpLocks/>
          </p:cNvGrpSpPr>
          <p:nvPr/>
        </p:nvGrpSpPr>
        <p:grpSpPr bwMode="auto">
          <a:xfrm>
            <a:off x="606425" y="2244725"/>
            <a:ext cx="2325688" cy="777875"/>
            <a:chOff x="621" y="1008"/>
            <a:chExt cx="1105" cy="490"/>
          </a:xfrm>
        </p:grpSpPr>
        <p:sp>
          <p:nvSpPr>
            <p:cNvPr id="2035727" name="Oval 15"/>
            <p:cNvSpPr>
              <a:spLocks noChangeArrowheads="1"/>
            </p:cNvSpPr>
            <p:nvPr/>
          </p:nvSpPr>
          <p:spPr bwMode="auto">
            <a:xfrm>
              <a:off x="621" y="1008"/>
              <a:ext cx="1105" cy="464"/>
            </a:xfrm>
            <a:prstGeom prst="ellipse">
              <a:avLst/>
            </a:prstGeom>
            <a:solidFill>
              <a:srgbClr val="66FF33"/>
            </a:solidFill>
            <a:ln w="12700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035728" name="Text Box 16"/>
            <p:cNvSpPr txBox="1">
              <a:spLocks noChangeArrowheads="1"/>
            </p:cNvSpPr>
            <p:nvPr/>
          </p:nvSpPr>
          <p:spPr bwMode="auto">
            <a:xfrm>
              <a:off x="683" y="1104"/>
              <a:ext cx="9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71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14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1800">
                  <a:solidFill>
                    <a:schemeClr val="hlink"/>
                  </a:solidFill>
                  <a:latin typeface="Comic Sans MS" charset="0"/>
                </a:rPr>
                <a:t>specification</a:t>
              </a:r>
            </a:p>
          </p:txBody>
        </p:sp>
        <p:sp>
          <p:nvSpPr>
            <p:cNvPr id="2035729" name="Text Box 17"/>
            <p:cNvSpPr txBox="1">
              <a:spLocks noChangeArrowheads="1"/>
            </p:cNvSpPr>
            <p:nvPr/>
          </p:nvSpPr>
          <p:spPr bwMode="auto">
            <a:xfrm>
              <a:off x="1084" y="1248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71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14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000" i="1">
                  <a:solidFill>
                    <a:schemeClr val="hlink"/>
                  </a:solidFill>
                  <a:latin typeface="Comic Sans MS" charset="0"/>
                </a:rPr>
                <a:t>s</a:t>
              </a:r>
              <a:endParaRPr lang="en-GB" sz="1200">
                <a:solidFill>
                  <a:schemeClr val="hlink"/>
                </a:solidFill>
                <a:latin typeface="Comic Sans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32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</a:t>
            </a:r>
            <a:fld id="{B9E1945A-4686-BE41-A04B-28044853775A}" type="slidenum">
              <a:rPr lang="en-US"/>
              <a:pPr/>
              <a:t>9</a:t>
            </a:fld>
            <a:endParaRPr lang="en-US" sz="1400">
              <a:solidFill>
                <a:schemeClr val="tx1"/>
              </a:solidFill>
              <a:latin typeface="Times New Roman" charset="0"/>
            </a:endParaRPr>
          </a:p>
        </p:txBody>
      </p:sp>
      <p:grpSp>
        <p:nvGrpSpPr>
          <p:cNvPr id="2162690" name="Group 2"/>
          <p:cNvGrpSpPr>
            <a:grpSpLocks/>
          </p:cNvGrpSpPr>
          <p:nvPr/>
        </p:nvGrpSpPr>
        <p:grpSpPr bwMode="auto">
          <a:xfrm>
            <a:off x="1976438" y="4691063"/>
            <a:ext cx="6310312" cy="1482725"/>
            <a:chOff x="1245" y="2955"/>
            <a:chExt cx="3975" cy="934"/>
          </a:xfrm>
        </p:grpSpPr>
        <p:grpSp>
          <p:nvGrpSpPr>
            <p:cNvPr id="2162691" name="Group 3"/>
            <p:cNvGrpSpPr>
              <a:grpSpLocks/>
            </p:cNvGrpSpPr>
            <p:nvPr/>
          </p:nvGrpSpPr>
          <p:grpSpPr bwMode="auto">
            <a:xfrm>
              <a:off x="2445" y="3330"/>
              <a:ext cx="1041" cy="559"/>
              <a:chOff x="2218" y="2736"/>
              <a:chExt cx="1041" cy="559"/>
            </a:xfrm>
          </p:grpSpPr>
          <p:sp>
            <p:nvSpPr>
              <p:cNvPr id="2162692" name="Rectangle 4"/>
              <p:cNvSpPr>
                <a:spLocks noChangeArrowheads="1"/>
              </p:cNvSpPr>
              <p:nvPr/>
            </p:nvSpPr>
            <p:spPr bwMode="auto">
              <a:xfrm>
                <a:off x="2218" y="2736"/>
                <a:ext cx="1041" cy="559"/>
              </a:xfrm>
              <a:prstGeom prst="rect">
                <a:avLst/>
              </a:prstGeom>
              <a:solidFill>
                <a:schemeClr val="hlink"/>
              </a:soli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62693" name="Text Box 5"/>
              <p:cNvSpPr txBox="1">
                <a:spLocks noChangeArrowheads="1"/>
              </p:cNvSpPr>
              <p:nvPr/>
            </p:nvSpPr>
            <p:spPr bwMode="auto">
              <a:xfrm>
                <a:off x="2260" y="2822"/>
                <a:ext cx="959" cy="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571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714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286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sz="1800">
                    <a:solidFill>
                      <a:srgbClr val="FFFF00"/>
                    </a:solidFill>
                    <a:latin typeface="Comic Sans MS" charset="0"/>
                  </a:rPr>
                  <a:t>test</a:t>
                </a:r>
              </a:p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sz="1800">
                    <a:solidFill>
                      <a:srgbClr val="FFFF00"/>
                    </a:solidFill>
                    <a:latin typeface="Comic Sans MS" charset="0"/>
                  </a:rPr>
                  <a:t>execution</a:t>
                </a:r>
                <a:endParaRPr lang="en-GB" sz="1800">
                  <a:latin typeface="Comic Sans MS" charset="0"/>
                </a:endParaRPr>
              </a:p>
            </p:txBody>
          </p:sp>
        </p:grpSp>
        <p:sp>
          <p:nvSpPr>
            <p:cNvPr id="2162694" name="Line 6"/>
            <p:cNvSpPr>
              <a:spLocks noChangeShapeType="1"/>
            </p:cNvSpPr>
            <p:nvPr/>
          </p:nvSpPr>
          <p:spPr bwMode="auto">
            <a:xfrm flipH="1">
              <a:off x="2966" y="2955"/>
              <a:ext cx="0" cy="35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62695" name="AutoShape 7"/>
            <p:cNvCxnSpPr>
              <a:cxnSpLocks noChangeShapeType="1"/>
              <a:stCxn id="2162717" idx="0"/>
              <a:endCxn id="2162692" idx="1"/>
            </p:cNvCxnSpPr>
            <p:nvPr/>
          </p:nvCxnSpPr>
          <p:spPr bwMode="auto">
            <a:xfrm rot="5400000" flipV="1">
              <a:off x="1552" y="2717"/>
              <a:ext cx="586" cy="1200"/>
            </a:xfrm>
            <a:prstGeom prst="curvedConnector4">
              <a:avLst>
                <a:gd name="adj1" fmla="val -24574"/>
                <a:gd name="adj2" fmla="val 745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2162696" name="Group 8"/>
            <p:cNvGrpSpPr>
              <a:grpSpLocks/>
            </p:cNvGrpSpPr>
            <p:nvPr/>
          </p:nvGrpSpPr>
          <p:grpSpPr bwMode="auto">
            <a:xfrm>
              <a:off x="3918" y="3359"/>
              <a:ext cx="1302" cy="470"/>
              <a:chOff x="4100" y="3244"/>
              <a:chExt cx="1302" cy="470"/>
            </a:xfrm>
          </p:grpSpPr>
          <p:sp>
            <p:nvSpPr>
              <p:cNvPr id="2162697" name="Oval 9"/>
              <p:cNvSpPr>
                <a:spLocks noChangeArrowheads="1"/>
              </p:cNvSpPr>
              <p:nvPr/>
            </p:nvSpPr>
            <p:spPr bwMode="auto">
              <a:xfrm>
                <a:off x="4100" y="3244"/>
                <a:ext cx="1302" cy="470"/>
              </a:xfrm>
              <a:prstGeom prst="ellipse">
                <a:avLst/>
              </a:prstGeom>
              <a:solidFill>
                <a:schemeClr val="accent2"/>
              </a:soli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62698" name="Text Box 10"/>
              <p:cNvSpPr txBox="1">
                <a:spLocks noChangeArrowheads="1"/>
              </p:cNvSpPr>
              <p:nvPr/>
            </p:nvSpPr>
            <p:spPr bwMode="auto">
              <a:xfrm>
                <a:off x="4322" y="3363"/>
                <a:ext cx="85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571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714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286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sz="1800" b="1">
                    <a:solidFill>
                      <a:schemeClr val="hlink"/>
                    </a:solidFill>
                    <a:latin typeface="Comic Sans MS" charset="0"/>
                  </a:rPr>
                  <a:t>pass / fail</a:t>
                </a:r>
                <a:endParaRPr lang="en-GB" sz="1800">
                  <a:solidFill>
                    <a:srgbClr val="FFFF00"/>
                  </a:solidFill>
                  <a:latin typeface="Comic Sans MS" charset="0"/>
                </a:endParaRPr>
              </a:p>
            </p:txBody>
          </p:sp>
        </p:grpSp>
        <p:sp>
          <p:nvSpPr>
            <p:cNvPr id="2162699" name="Line 11"/>
            <p:cNvSpPr>
              <a:spLocks noChangeShapeType="1"/>
            </p:cNvSpPr>
            <p:nvPr/>
          </p:nvSpPr>
          <p:spPr bwMode="auto">
            <a:xfrm>
              <a:off x="3485" y="3594"/>
              <a:ext cx="443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2700" name="Rectangle 12"/>
          <p:cNvSpPr>
            <a:spLocks noGrp="1" noChangeArrowheads="1"/>
          </p:cNvSpPr>
          <p:nvPr>
            <p:ph type="title"/>
          </p:nvPr>
        </p:nvSpPr>
        <p:spPr>
          <a:xfrm>
            <a:off x="914400" y="215900"/>
            <a:ext cx="7772400" cy="1143000"/>
          </a:xfrm>
        </p:spPr>
        <p:txBody>
          <a:bodyPr/>
          <a:lstStyle/>
          <a:p>
            <a:r>
              <a:rPr lang="en-GB" dirty="0" smtClean="0"/>
              <a:t>An Example of Formal </a:t>
            </a:r>
            <a:r>
              <a:rPr lang="en-GB" b="1" dirty="0">
                <a:solidFill>
                  <a:srgbClr val="FF0000"/>
                </a:solidFill>
              </a:rPr>
              <a:t>Testing</a:t>
            </a:r>
          </a:p>
        </p:txBody>
      </p:sp>
      <p:grpSp>
        <p:nvGrpSpPr>
          <p:cNvPr id="2162701" name="Group 13"/>
          <p:cNvGrpSpPr>
            <a:grpSpLocks/>
          </p:cNvGrpSpPr>
          <p:nvPr/>
        </p:nvGrpSpPr>
        <p:grpSpPr bwMode="auto">
          <a:xfrm>
            <a:off x="2017713" y="1812925"/>
            <a:ext cx="3722687" cy="2878138"/>
            <a:chOff x="1271" y="1142"/>
            <a:chExt cx="2345" cy="1813"/>
          </a:xfrm>
        </p:grpSpPr>
        <p:grpSp>
          <p:nvGrpSpPr>
            <p:cNvPr id="2162702" name="Group 14"/>
            <p:cNvGrpSpPr>
              <a:grpSpLocks/>
            </p:cNvGrpSpPr>
            <p:nvPr/>
          </p:nvGrpSpPr>
          <p:grpSpPr bwMode="auto">
            <a:xfrm>
              <a:off x="2445" y="1555"/>
              <a:ext cx="1041" cy="588"/>
              <a:chOff x="2222" y="1104"/>
              <a:chExt cx="1041" cy="588"/>
            </a:xfrm>
          </p:grpSpPr>
          <p:sp>
            <p:nvSpPr>
              <p:cNvPr id="2162703" name="Rectangle 15"/>
              <p:cNvSpPr>
                <a:spLocks noChangeArrowheads="1"/>
              </p:cNvSpPr>
              <p:nvPr/>
            </p:nvSpPr>
            <p:spPr bwMode="auto">
              <a:xfrm>
                <a:off x="2222" y="1104"/>
                <a:ext cx="1041" cy="588"/>
              </a:xfrm>
              <a:prstGeom prst="rect">
                <a:avLst/>
              </a:prstGeom>
              <a:solidFill>
                <a:schemeClr val="hlink"/>
              </a:solidFill>
              <a:ln w="127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62704" name="Text Box 16"/>
              <p:cNvSpPr txBox="1">
                <a:spLocks noChangeArrowheads="1"/>
              </p:cNvSpPr>
              <p:nvPr/>
            </p:nvSpPr>
            <p:spPr bwMode="auto">
              <a:xfrm>
                <a:off x="2260" y="1204"/>
                <a:ext cx="966" cy="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571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714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286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>
                  <a:lnSpc>
                    <a:spcPct val="7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sz="1800">
                    <a:solidFill>
                      <a:srgbClr val="FFFF00"/>
                    </a:solidFill>
                    <a:latin typeface="Comic Sans MS" charset="0"/>
                  </a:rPr>
                  <a:t>test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sz="1800">
                    <a:solidFill>
                      <a:srgbClr val="FFFF00"/>
                    </a:solidFill>
                    <a:latin typeface="Comic Sans MS" charset="0"/>
                  </a:rPr>
                  <a:t>generation</a:t>
                </a:r>
                <a:endParaRPr lang="en-GB" sz="1800">
                  <a:latin typeface="Comic Sans MS" charset="0"/>
                </a:endParaRPr>
              </a:p>
            </p:txBody>
          </p:sp>
        </p:grpSp>
        <p:grpSp>
          <p:nvGrpSpPr>
            <p:cNvPr id="2162705" name="Group 17"/>
            <p:cNvGrpSpPr>
              <a:grpSpLocks/>
            </p:cNvGrpSpPr>
            <p:nvPr/>
          </p:nvGrpSpPr>
          <p:grpSpPr bwMode="auto">
            <a:xfrm>
              <a:off x="2314" y="2485"/>
              <a:ext cx="1302" cy="470"/>
              <a:chOff x="2127" y="2160"/>
              <a:chExt cx="1302" cy="470"/>
            </a:xfrm>
          </p:grpSpPr>
          <p:sp>
            <p:nvSpPr>
              <p:cNvPr id="2162706" name="Oval 18"/>
              <p:cNvSpPr>
                <a:spLocks noChangeArrowheads="1"/>
              </p:cNvSpPr>
              <p:nvPr/>
            </p:nvSpPr>
            <p:spPr bwMode="auto">
              <a:xfrm>
                <a:off x="2127" y="2160"/>
                <a:ext cx="1302" cy="470"/>
              </a:xfrm>
              <a:prstGeom prst="ellipse">
                <a:avLst/>
              </a:prstGeom>
              <a:solidFill>
                <a:schemeClr val="accent1"/>
              </a:solidFill>
              <a:ln w="12700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162707" name="Text Box 19"/>
              <p:cNvSpPr txBox="1">
                <a:spLocks noChangeArrowheads="1"/>
              </p:cNvSpPr>
              <p:nvPr/>
            </p:nvSpPr>
            <p:spPr bwMode="auto">
              <a:xfrm>
                <a:off x="2249" y="2279"/>
                <a:ext cx="105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1pPr>
                <a:lvl2pPr marL="571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7145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286000" defTabSz="762000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sz="1800">
                    <a:solidFill>
                      <a:schemeClr val="tx2"/>
                    </a:solidFill>
                    <a:latin typeface="Comic Sans MS" charset="0"/>
                  </a:rPr>
                  <a:t>test suite </a:t>
                </a:r>
                <a:r>
                  <a:rPr lang="en-GB" sz="1800" i="1">
                    <a:solidFill>
                      <a:schemeClr val="tx2"/>
                    </a:solidFill>
                    <a:latin typeface="Comic Sans MS" charset="0"/>
                  </a:rPr>
                  <a:t>T</a:t>
                </a:r>
                <a:r>
                  <a:rPr lang="en-GB" i="1" baseline="-25000">
                    <a:solidFill>
                      <a:schemeClr val="tx2"/>
                    </a:solidFill>
                    <a:latin typeface="Comic Sans MS" charset="0"/>
                  </a:rPr>
                  <a:t>S</a:t>
                </a:r>
              </a:p>
            </p:txBody>
          </p:sp>
        </p:grpSp>
        <p:sp>
          <p:nvSpPr>
            <p:cNvPr id="2162708" name="Line 20"/>
            <p:cNvSpPr>
              <a:spLocks noChangeShapeType="1"/>
            </p:cNvSpPr>
            <p:nvPr/>
          </p:nvSpPr>
          <p:spPr bwMode="auto">
            <a:xfrm>
              <a:off x="2965" y="2151"/>
              <a:ext cx="1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62709" name="AutoShape 21"/>
            <p:cNvCxnSpPr>
              <a:cxnSpLocks noChangeShapeType="1"/>
              <a:stCxn id="2162712" idx="0"/>
              <a:endCxn id="2162703" idx="0"/>
            </p:cNvCxnSpPr>
            <p:nvPr/>
          </p:nvCxnSpPr>
          <p:spPr bwMode="auto">
            <a:xfrm rot="5400000" flipV="1">
              <a:off x="1912" y="501"/>
              <a:ext cx="413" cy="1695"/>
            </a:xfrm>
            <a:prstGeom prst="curvedConnector3">
              <a:avLst>
                <a:gd name="adj1" fmla="val -34866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62710" name="Group 22"/>
          <p:cNvGrpSpPr>
            <a:grpSpLocks/>
          </p:cNvGrpSpPr>
          <p:nvPr/>
        </p:nvGrpSpPr>
        <p:grpSpPr bwMode="auto">
          <a:xfrm>
            <a:off x="1139825" y="1660525"/>
            <a:ext cx="1754188" cy="777875"/>
            <a:chOff x="621" y="1008"/>
            <a:chExt cx="1105" cy="490"/>
          </a:xfrm>
        </p:grpSpPr>
        <p:sp>
          <p:nvSpPr>
            <p:cNvPr id="2162711" name="Oval 23"/>
            <p:cNvSpPr>
              <a:spLocks noChangeArrowheads="1"/>
            </p:cNvSpPr>
            <p:nvPr/>
          </p:nvSpPr>
          <p:spPr bwMode="auto">
            <a:xfrm>
              <a:off x="621" y="1008"/>
              <a:ext cx="1105" cy="464"/>
            </a:xfrm>
            <a:prstGeom prst="ellipse">
              <a:avLst/>
            </a:prstGeom>
            <a:solidFill>
              <a:srgbClr val="66FF33"/>
            </a:solidFill>
            <a:ln w="12700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62712" name="Text Box 24"/>
            <p:cNvSpPr txBox="1">
              <a:spLocks noChangeArrowheads="1"/>
            </p:cNvSpPr>
            <p:nvPr/>
          </p:nvSpPr>
          <p:spPr bwMode="auto">
            <a:xfrm>
              <a:off x="683" y="1104"/>
              <a:ext cx="9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71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14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1800">
                  <a:solidFill>
                    <a:schemeClr val="tx2"/>
                  </a:solidFill>
                  <a:latin typeface="Comic Sans MS" charset="0"/>
                </a:rPr>
                <a:t>specification</a:t>
              </a:r>
            </a:p>
          </p:txBody>
        </p:sp>
        <p:sp>
          <p:nvSpPr>
            <p:cNvPr id="2162713" name="Text Box 25"/>
            <p:cNvSpPr txBox="1">
              <a:spLocks noChangeArrowheads="1"/>
            </p:cNvSpPr>
            <p:nvPr/>
          </p:nvSpPr>
          <p:spPr bwMode="auto">
            <a:xfrm>
              <a:off x="1084" y="1248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71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14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2000" i="1">
                  <a:solidFill>
                    <a:schemeClr val="tx2"/>
                  </a:solidFill>
                  <a:latin typeface="Comic Sans MS" charset="0"/>
                </a:rPr>
                <a:t>S</a:t>
              </a:r>
              <a:endParaRPr lang="en-GB" sz="1200">
                <a:solidFill>
                  <a:schemeClr val="bg2"/>
                </a:solidFill>
                <a:latin typeface="Comic Sans MS" charset="0"/>
              </a:endParaRPr>
            </a:p>
          </p:txBody>
        </p:sp>
      </p:grpSp>
      <p:grpSp>
        <p:nvGrpSpPr>
          <p:cNvPr id="2162714" name="Group 26"/>
          <p:cNvGrpSpPr>
            <a:grpSpLocks/>
          </p:cNvGrpSpPr>
          <p:nvPr/>
        </p:nvGrpSpPr>
        <p:grpSpPr bwMode="auto">
          <a:xfrm>
            <a:off x="719138" y="4483100"/>
            <a:ext cx="2511425" cy="841375"/>
            <a:chOff x="355" y="2928"/>
            <a:chExt cx="1582" cy="530"/>
          </a:xfrm>
        </p:grpSpPr>
        <p:sp>
          <p:nvSpPr>
            <p:cNvPr id="2162715" name="Oval 27"/>
            <p:cNvSpPr>
              <a:spLocks noChangeArrowheads="1"/>
            </p:cNvSpPr>
            <p:nvPr/>
          </p:nvSpPr>
          <p:spPr bwMode="auto">
            <a:xfrm>
              <a:off x="593" y="2928"/>
              <a:ext cx="1108" cy="429"/>
            </a:xfrm>
            <a:prstGeom prst="ellipse">
              <a:avLst/>
            </a:prstGeom>
            <a:solidFill>
              <a:schemeClr val="folHlink"/>
            </a:solidFill>
            <a:ln w="12700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62716" name="Oval 28"/>
            <p:cNvSpPr>
              <a:spLocks noChangeArrowheads="1"/>
            </p:cNvSpPr>
            <p:nvPr/>
          </p:nvSpPr>
          <p:spPr bwMode="auto">
            <a:xfrm>
              <a:off x="355" y="2988"/>
              <a:ext cx="1582" cy="30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1800" b="1">
                  <a:solidFill>
                    <a:schemeClr val="tx2"/>
                  </a:solidFill>
                </a:rPr>
                <a:t>implementation</a:t>
              </a:r>
              <a:endParaRPr lang="en-GB" sz="1800">
                <a:solidFill>
                  <a:schemeClr val="bg2"/>
                </a:solidFill>
              </a:endParaRPr>
            </a:p>
          </p:txBody>
        </p:sp>
        <p:sp>
          <p:nvSpPr>
            <p:cNvPr id="2162717" name="Oval 29"/>
            <p:cNvSpPr>
              <a:spLocks noChangeArrowheads="1"/>
            </p:cNvSpPr>
            <p:nvPr/>
          </p:nvSpPr>
          <p:spPr bwMode="auto">
            <a:xfrm>
              <a:off x="1045" y="3128"/>
              <a:ext cx="203" cy="33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7620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2000" i="1">
                  <a:solidFill>
                    <a:schemeClr val="tx2"/>
                  </a:solidFill>
                </a:rPr>
                <a:t>i</a:t>
              </a:r>
              <a:endParaRPr lang="en-GB" sz="1200">
                <a:solidFill>
                  <a:schemeClr val="bg2"/>
                </a:solidFill>
              </a:endParaRPr>
            </a:p>
          </p:txBody>
        </p:sp>
      </p:grpSp>
      <p:grpSp>
        <p:nvGrpSpPr>
          <p:cNvPr id="2162718" name="Group 30"/>
          <p:cNvGrpSpPr>
            <a:grpSpLocks/>
          </p:cNvGrpSpPr>
          <p:nvPr/>
        </p:nvGrpSpPr>
        <p:grpSpPr bwMode="auto">
          <a:xfrm>
            <a:off x="0" y="2406650"/>
            <a:ext cx="2867025" cy="2057400"/>
            <a:chOff x="0" y="1516"/>
            <a:chExt cx="1806" cy="1296"/>
          </a:xfrm>
        </p:grpSpPr>
        <p:sp>
          <p:nvSpPr>
            <p:cNvPr id="2162719" name="Text Box 31"/>
            <p:cNvSpPr txBox="1">
              <a:spLocks noChangeArrowheads="1"/>
            </p:cNvSpPr>
            <p:nvPr/>
          </p:nvSpPr>
          <p:spPr bwMode="auto">
            <a:xfrm>
              <a:off x="0" y="1795"/>
              <a:ext cx="1232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71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14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1800" b="1" i="1" dirty="0">
                  <a:solidFill>
                    <a:srgbClr val="FF0000"/>
                  </a:solidFill>
                  <a:latin typeface="Comic Sans MS" charset="0"/>
                </a:rPr>
                <a:t>correctness criterion</a:t>
              </a:r>
            </a:p>
            <a:p>
              <a:pPr algn="ctr">
                <a:lnSpc>
                  <a:spcPct val="6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1800" i="1" dirty="0">
                  <a:solidFill>
                    <a:srgbClr val="FF6600"/>
                  </a:solidFill>
                  <a:latin typeface="Comic Sans MS" charset="0"/>
                </a:rPr>
                <a:t>implementation</a:t>
              </a:r>
            </a:p>
            <a:p>
              <a:pPr algn="ctr">
                <a:lnSpc>
                  <a:spcPct val="3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sz="1800" i="1" dirty="0">
                  <a:solidFill>
                    <a:srgbClr val="FF6600"/>
                  </a:solidFill>
                  <a:latin typeface="Comic Sans MS" charset="0"/>
                </a:rPr>
                <a:t>relation</a:t>
              </a:r>
            </a:p>
          </p:txBody>
        </p:sp>
        <p:sp>
          <p:nvSpPr>
            <p:cNvPr id="2162720" name="Text Box 32"/>
            <p:cNvSpPr txBox="1">
              <a:spLocks noChangeArrowheads="1"/>
            </p:cNvSpPr>
            <p:nvPr/>
          </p:nvSpPr>
          <p:spPr bwMode="auto">
            <a:xfrm>
              <a:off x="1341" y="2091"/>
              <a:ext cx="4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571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7145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286000" defTabSz="7620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743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32004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657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41148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GB" sz="2000" b="1">
                <a:solidFill>
                  <a:srgbClr val="FFFF66"/>
                </a:solidFill>
                <a:latin typeface="Comic Sans MS" charset="0"/>
              </a:endParaRPr>
            </a:p>
          </p:txBody>
        </p:sp>
        <p:sp>
          <p:nvSpPr>
            <p:cNvPr id="2162721" name="Line 33"/>
            <p:cNvSpPr>
              <a:spLocks noChangeShapeType="1"/>
            </p:cNvSpPr>
            <p:nvPr/>
          </p:nvSpPr>
          <p:spPr bwMode="auto">
            <a:xfrm>
              <a:off x="1271" y="1516"/>
              <a:ext cx="0" cy="12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2722" name="Group 34"/>
          <p:cNvGrpSpPr>
            <a:grpSpLocks/>
          </p:cNvGrpSpPr>
          <p:nvPr/>
        </p:nvGrpSpPr>
        <p:grpSpPr bwMode="auto">
          <a:xfrm>
            <a:off x="7010400" y="1598613"/>
            <a:ext cx="1735138" cy="1647825"/>
            <a:chOff x="4416" y="1007"/>
            <a:chExt cx="1093" cy="1038"/>
          </a:xfrm>
        </p:grpSpPr>
        <p:sp>
          <p:nvSpPr>
            <p:cNvPr id="2162723" name="Text Box 35"/>
            <p:cNvSpPr txBox="1">
              <a:spLocks noChangeArrowheads="1"/>
            </p:cNvSpPr>
            <p:nvPr/>
          </p:nvSpPr>
          <p:spPr bwMode="auto">
            <a:xfrm>
              <a:off x="4416" y="1757"/>
              <a:ext cx="10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2400" i="1">
                  <a:sym typeface="Symbol" charset="0"/>
                </a:rPr>
                <a:t>i </a:t>
              </a:r>
              <a:r>
                <a:rPr lang="en-GB" sz="2400" b="1">
                  <a:sym typeface="Symbol" charset="0"/>
                </a:rPr>
                <a:t>passes</a:t>
              </a:r>
              <a:r>
                <a:rPr lang="en-GB" sz="2400">
                  <a:sym typeface="Symbol" charset="0"/>
                </a:rPr>
                <a:t> </a:t>
              </a:r>
              <a:r>
                <a:rPr lang="en-GB" sz="2400" i="1">
                  <a:sym typeface="Symbol" charset="0"/>
                </a:rPr>
                <a:t>T</a:t>
              </a:r>
              <a:r>
                <a:rPr lang="en-GB" i="1" baseline="-25000">
                  <a:sym typeface="Symbol" charset="0"/>
                </a:rPr>
                <a:t>s</a:t>
              </a:r>
              <a:endParaRPr lang="en-GB" i="1" baseline="-25000"/>
            </a:p>
          </p:txBody>
        </p:sp>
        <p:sp>
          <p:nvSpPr>
            <p:cNvPr id="2162724" name="Text Box 36"/>
            <p:cNvSpPr txBox="1">
              <a:spLocks noChangeArrowheads="1"/>
            </p:cNvSpPr>
            <p:nvPr/>
          </p:nvSpPr>
          <p:spPr bwMode="auto">
            <a:xfrm>
              <a:off x="4596" y="1007"/>
              <a:ext cx="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2400" i="1"/>
                <a:t>i </a:t>
              </a:r>
              <a:r>
                <a:rPr lang="en-GB" sz="2400" b="1"/>
                <a:t>ioco</a:t>
              </a:r>
              <a:r>
                <a:rPr lang="en-GB" sz="2400"/>
                <a:t> </a:t>
              </a:r>
              <a:r>
                <a:rPr lang="en-GB" sz="2400" i="1"/>
                <a:t>s</a:t>
              </a:r>
              <a:endParaRPr lang="en-GB" sz="2400"/>
            </a:p>
          </p:txBody>
        </p:sp>
      </p:grpSp>
      <p:sp>
        <p:nvSpPr>
          <p:cNvPr id="2162725" name="Text Box 37"/>
          <p:cNvSpPr txBox="1">
            <a:spLocks noChangeArrowheads="1"/>
          </p:cNvSpPr>
          <p:nvPr/>
        </p:nvSpPr>
        <p:spPr bwMode="auto">
          <a:xfrm rot="-5400000">
            <a:off x="7380288" y="2038350"/>
            <a:ext cx="8397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sz="4000" b="1">
                <a:sym typeface="Symbol" charset="0"/>
              </a:rPr>
              <a:t></a:t>
            </a:r>
            <a:endParaRPr lang="en-GB" sz="4000" b="1"/>
          </a:p>
        </p:txBody>
      </p:sp>
      <p:grpSp>
        <p:nvGrpSpPr>
          <p:cNvPr id="2162726" name="Group 38"/>
          <p:cNvGrpSpPr>
            <a:grpSpLocks/>
          </p:cNvGrpSpPr>
          <p:nvPr/>
        </p:nvGrpSpPr>
        <p:grpSpPr bwMode="auto">
          <a:xfrm>
            <a:off x="6153150" y="1981200"/>
            <a:ext cx="2990850" cy="946150"/>
            <a:chOff x="3876" y="2352"/>
            <a:chExt cx="1884" cy="596"/>
          </a:xfrm>
        </p:grpSpPr>
        <p:sp>
          <p:nvSpPr>
            <p:cNvPr id="2162727" name="Text Box 39"/>
            <p:cNvSpPr txBox="1">
              <a:spLocks noChangeArrowheads="1"/>
            </p:cNvSpPr>
            <p:nvPr/>
          </p:nvSpPr>
          <p:spPr bwMode="auto">
            <a:xfrm>
              <a:off x="4631" y="2352"/>
              <a:ext cx="66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4000" b="1">
                  <a:sym typeface="Symbol" charset="0"/>
                </a:rPr>
                <a:t> </a:t>
              </a:r>
            </a:p>
          </p:txBody>
        </p:sp>
        <p:sp>
          <p:nvSpPr>
            <p:cNvPr id="2162728" name="Text Box 40"/>
            <p:cNvSpPr txBox="1">
              <a:spLocks noChangeArrowheads="1"/>
            </p:cNvSpPr>
            <p:nvPr/>
          </p:nvSpPr>
          <p:spPr bwMode="auto">
            <a:xfrm>
              <a:off x="5173" y="2500"/>
              <a:ext cx="587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 i="1">
                  <a:sym typeface="Symbol" charset="0"/>
                </a:rPr>
                <a:t>sound</a:t>
              </a:r>
              <a:endParaRPr lang="en-GB" sz="1800"/>
            </a:p>
          </p:txBody>
        </p:sp>
        <p:sp>
          <p:nvSpPr>
            <p:cNvPr id="2162729" name="Text Box 41"/>
            <p:cNvSpPr txBox="1">
              <a:spLocks noChangeArrowheads="1"/>
            </p:cNvSpPr>
            <p:nvPr/>
          </p:nvSpPr>
          <p:spPr bwMode="auto">
            <a:xfrm>
              <a:off x="3876" y="2500"/>
              <a:ext cx="875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lnSpc>
                  <a:spcPct val="14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sz="1800" i="1">
                  <a:sym typeface="Symbol" charset="0"/>
                </a:rPr>
                <a:t>exhaustive</a:t>
              </a:r>
              <a:endParaRPr lang="en-GB" sz="18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9512" y="6366519"/>
            <a:ext cx="427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err="1" smtClean="0"/>
              <a:t>ioco</a:t>
            </a:r>
            <a:r>
              <a:rPr lang="en-US" sz="1200" b="1" dirty="0"/>
              <a:t>-test </a:t>
            </a:r>
            <a:r>
              <a:rPr lang="en-US" sz="1200" b="1" dirty="0" smtClean="0"/>
              <a:t>theory</a:t>
            </a:r>
            <a:r>
              <a:rPr lang="en-US" sz="1200" dirty="0" smtClean="0"/>
              <a:t>: this </a:t>
            </a:r>
            <a:r>
              <a:rPr lang="en-US" sz="1200" dirty="0"/>
              <a:t>theory works on </a:t>
            </a:r>
            <a:r>
              <a:rPr lang="en-US" sz="1200" b="1" dirty="0">
                <a:solidFill>
                  <a:srgbClr val="FF0000"/>
                </a:solidFill>
              </a:rPr>
              <a:t>labeled transition </a:t>
            </a:r>
            <a:r>
              <a:rPr lang="en-US" sz="1200" b="1" dirty="0" smtClean="0">
                <a:solidFill>
                  <a:srgbClr val="FF0000"/>
                </a:solidFill>
              </a:rPr>
              <a:t>systems.</a:t>
            </a:r>
          </a:p>
          <a:p>
            <a:pPr algn="l"/>
            <a:r>
              <a:rPr lang="en-US" sz="1200" dirty="0" smtClean="0"/>
              <a:t>The acronym </a:t>
            </a:r>
            <a:r>
              <a:rPr lang="en-US" sz="1200" i="1" dirty="0" err="1" smtClean="0"/>
              <a:t>ioco</a:t>
            </a:r>
            <a:r>
              <a:rPr lang="en-US" sz="1200" dirty="0" smtClean="0"/>
              <a:t> stands </a:t>
            </a:r>
            <a:r>
              <a:rPr lang="en-US" sz="1200" dirty="0"/>
              <a:t>for input/output </a:t>
            </a:r>
            <a:r>
              <a:rPr lang="en-US" sz="1200" dirty="0" smtClean="0"/>
              <a:t>conformance.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612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6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6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6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6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62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62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62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62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6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6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6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6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2725" grpId="0" autoUpdateAnimBg="0"/>
    </p:bldLst>
  </p:timing>
</p:sld>
</file>

<file path=ppt/theme/theme1.xml><?xml version="1.0" encoding="utf-8"?>
<a:theme xmlns:a="http://schemas.openxmlformats.org/drawingml/2006/main" name="Introduction-1">
  <a:themeElements>
    <a:clrScheme name="Introduction-1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Introduction-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ntroduction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14186</TotalTime>
  <Pages>272</Pages>
  <Words>1298</Words>
  <Application>Microsoft Macintosh PowerPoint</Application>
  <PresentationFormat>On-screen Show (4:3)</PresentationFormat>
  <Paragraphs>213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Introduction-1</vt:lpstr>
      <vt:lpstr>Custom Design</vt:lpstr>
      <vt:lpstr> Basic Principles of Software Quality Assurance</vt:lpstr>
      <vt:lpstr>Dilbert on Validation</vt:lpstr>
      <vt:lpstr>Three General Principles of QA</vt:lpstr>
      <vt:lpstr>Three General Principles of QA</vt:lpstr>
      <vt:lpstr>Three General Principles of QA</vt:lpstr>
      <vt:lpstr>One categorization of V&amp;V Approaches</vt:lpstr>
      <vt:lpstr>About Formal Correctness Approaches</vt:lpstr>
      <vt:lpstr>Specification Based Functional Testing with Formal Methods</vt:lpstr>
      <vt:lpstr>An Example of Formal Testing</vt:lpstr>
      <vt:lpstr>Fault Handling Techniques</vt:lpstr>
      <vt:lpstr>What is Software testing ?</vt:lpstr>
      <vt:lpstr>Objectives of testing</vt:lpstr>
      <vt:lpstr>When does a fault occur ?</vt:lpstr>
      <vt:lpstr>Possible Verdicts of a test case</vt:lpstr>
      <vt:lpstr>Testing Axioms </vt:lpstr>
      <vt:lpstr>Testing Axioms </vt:lpstr>
      <vt:lpstr>Testing Axioms </vt:lpstr>
      <vt:lpstr>Testing Axioms</vt:lpstr>
      <vt:lpstr>Testing Axioms</vt:lpstr>
      <vt:lpstr>What Testing can accomplish</vt:lpstr>
      <vt:lpstr>Risk</vt:lpstr>
      <vt:lpstr>Risk-based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3150 Lecture Notes</dc:title>
  <dc:subject/>
  <dc:creator>Alan Williams</dc:creator>
  <cp:keywords/>
  <dc:description/>
  <cp:lastModifiedBy>jean-pierre corriveau</cp:lastModifiedBy>
  <cp:revision>214</cp:revision>
  <cp:lastPrinted>2013-10-18T01:21:54Z</cp:lastPrinted>
  <dcterms:created xsi:type="dcterms:W3CDTF">2014-11-02T10:57:16Z</dcterms:created>
  <dcterms:modified xsi:type="dcterms:W3CDTF">2018-10-31T00:36:59Z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awilliam@site.uottawa.ca</vt:lpwstr>
  </property>
  <property fmtid="{D5CDD505-2E9C-101B-9397-08002B2CF9AE}" pid="8" name="HomePage">
    <vt:lpwstr>http://www.site.uottawa.ca/~awilliam/csi4118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H:\Windows\CSI4118</vt:lpwstr>
  </property>
</Properties>
</file>