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8" r:id="rId2"/>
    <p:sldId id="380" r:id="rId3"/>
    <p:sldId id="382" r:id="rId4"/>
    <p:sldId id="383" r:id="rId5"/>
    <p:sldId id="340" r:id="rId6"/>
    <p:sldId id="385" r:id="rId7"/>
    <p:sldId id="386" r:id="rId8"/>
    <p:sldId id="387" r:id="rId9"/>
    <p:sldId id="388" r:id="rId10"/>
    <p:sldId id="295" r:id="rId11"/>
    <p:sldId id="303" r:id="rId12"/>
    <p:sldId id="302" r:id="rId13"/>
    <p:sldId id="298" r:id="rId14"/>
    <p:sldId id="371" r:id="rId15"/>
    <p:sldId id="372" r:id="rId16"/>
    <p:sldId id="373" r:id="rId17"/>
    <p:sldId id="379" r:id="rId18"/>
    <p:sldId id="374" r:id="rId19"/>
    <p:sldId id="375" r:id="rId20"/>
    <p:sldId id="306" r:id="rId21"/>
    <p:sldId id="307" r:id="rId22"/>
    <p:sldId id="301" r:id="rId23"/>
    <p:sldId id="299" r:id="rId24"/>
    <p:sldId id="376" r:id="rId25"/>
    <p:sldId id="300" r:id="rId26"/>
    <p:sldId id="308" r:id="rId27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FFD"/>
    <a:srgbClr val="DADADA"/>
    <a:srgbClr val="FDC0E5"/>
    <a:srgbClr val="C1CEFF"/>
    <a:srgbClr val="C8FEC8"/>
    <a:srgbClr val="FC0128"/>
    <a:srgbClr val="790015"/>
    <a:srgbClr val="CF0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32787"/>
    <p:restoredTop sz="90929"/>
  </p:normalViewPr>
  <p:slideViewPr>
    <p:cSldViewPr>
      <p:cViewPr>
        <p:scale>
          <a:sx n="100" d="100"/>
          <a:sy n="100" d="100"/>
        </p:scale>
        <p:origin x="-4584" y="-19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66" y="-72"/>
      </p:cViewPr>
      <p:guideLst>
        <p:guide orient="horz" pos="3024"/>
        <p:guide pos="23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44647" y="9146144"/>
            <a:ext cx="827601" cy="2749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298" tIns="46988" rIns="92298" bIns="46988">
            <a:prstTxWarp prst="textNoShape">
              <a:avLst/>
            </a:prstTxWarp>
            <a:spAutoFit/>
          </a:bodyPr>
          <a:lstStyle/>
          <a:p>
            <a:pPr algn="ctr" defTabSz="917947">
              <a:lnSpc>
                <a:spcPct val="90000"/>
              </a:lnSpc>
            </a:pPr>
            <a:r>
              <a:rPr lang="en-US" sz="1300" dirty="0">
                <a:latin typeface="Arial" charset="0"/>
              </a:rPr>
              <a:t>Page </a:t>
            </a:r>
            <a:fld id="{789064D0-B621-BB4C-8EC4-BBA2E7451AFE}" type="slidenum">
              <a:rPr lang="en-US" sz="1300">
                <a:latin typeface="Arial" charset="0"/>
              </a:rPr>
              <a:pPr algn="ctr" defTabSz="917947">
                <a:lnSpc>
                  <a:spcPct val="90000"/>
                </a:lnSpc>
              </a:pPr>
              <a:t>‹#›</a:t>
            </a:fld>
            <a:endParaRPr lang="en-US" sz="13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985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343322" y="9146144"/>
            <a:ext cx="633637" cy="2749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298" tIns="46988" rIns="92298" bIns="46988">
            <a:prstTxWarp prst="textNoShape">
              <a:avLst/>
            </a:prstTxWarp>
            <a:spAutoFit/>
          </a:bodyPr>
          <a:lstStyle/>
          <a:p>
            <a:pPr algn="ctr" defTabSz="917947">
              <a:lnSpc>
                <a:spcPct val="90000"/>
              </a:lnSpc>
            </a:pPr>
            <a:r>
              <a:rPr lang="en-US" sz="1300" dirty="0">
                <a:latin typeface="Arial" charset="0"/>
              </a:rPr>
              <a:t>0 - </a:t>
            </a:r>
            <a:fld id="{FDDB08A0-2C3F-8242-831A-976A78302DC2}" type="slidenum">
              <a:rPr lang="en-US" sz="1300">
                <a:latin typeface="Arial" charset="0"/>
              </a:rPr>
              <a:pPr algn="ctr" defTabSz="917947">
                <a:lnSpc>
                  <a:spcPct val="90000"/>
                </a:lnSpc>
              </a:pPr>
              <a:t>‹#›</a:t>
            </a:fld>
            <a:endParaRPr lang="en-US" sz="1300" dirty="0">
              <a:latin typeface="Arial" charset="0"/>
            </a:endParaRP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3138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55" tIns="46988" rIns="95655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054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3041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>
            <a:spLocks noChangeArrowheads="1" noTextEdit="1"/>
          </p:cNvSpPr>
          <p:nvPr>
            <p:ph type="sldImg"/>
          </p:nvPr>
        </p:nvSpPr>
        <p:spPr>
          <a:xfrm>
            <a:off x="1462088" y="960438"/>
            <a:ext cx="4389437" cy="3292475"/>
          </a:xfrm>
          <a:ln/>
        </p:spPr>
      </p:sp>
      <p:sp>
        <p:nvSpPr>
          <p:cNvPr id="36867" name="Text Box 3"/>
          <p:cNvSpPr>
            <a:spLocks noChangeArrowheads="1"/>
          </p:cNvSpPr>
          <p:nvPr>
            <p:ph type="body" idx="1"/>
          </p:nvPr>
        </p:nvSpPr>
        <p:spPr>
          <a:xfrm>
            <a:off x="1116013" y="4570413"/>
            <a:ext cx="5089525" cy="36544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CA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>
            <a:spLocks noChangeArrowheads="1" noTextEdit="1"/>
          </p:cNvSpPr>
          <p:nvPr>
            <p:ph type="sldImg"/>
          </p:nvPr>
        </p:nvSpPr>
        <p:spPr>
          <a:xfrm>
            <a:off x="1462088" y="960438"/>
            <a:ext cx="4389437" cy="3292475"/>
          </a:xfrm>
          <a:ln/>
        </p:spPr>
      </p:sp>
      <p:sp>
        <p:nvSpPr>
          <p:cNvPr id="38915" name="Text Box 3"/>
          <p:cNvSpPr>
            <a:spLocks noChangeArrowheads="1"/>
          </p:cNvSpPr>
          <p:nvPr>
            <p:ph type="body" idx="1"/>
          </p:nvPr>
        </p:nvSpPr>
        <p:spPr>
          <a:xfrm>
            <a:off x="1116013" y="4570413"/>
            <a:ext cx="5089525" cy="36544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CA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>
            <a:spLocks noChangeArrowheads="1" noTextEdit="1"/>
          </p:cNvSpPr>
          <p:nvPr>
            <p:ph type="sldImg"/>
          </p:nvPr>
        </p:nvSpPr>
        <p:spPr>
          <a:xfrm>
            <a:off x="1462088" y="960438"/>
            <a:ext cx="4389437" cy="3292475"/>
          </a:xfrm>
          <a:ln/>
        </p:spPr>
      </p:sp>
      <p:sp>
        <p:nvSpPr>
          <p:cNvPr id="40963" name="Text Box 3"/>
          <p:cNvSpPr>
            <a:spLocks noChangeArrowheads="1"/>
          </p:cNvSpPr>
          <p:nvPr>
            <p:ph type="body" idx="1"/>
          </p:nvPr>
        </p:nvSpPr>
        <p:spPr>
          <a:xfrm>
            <a:off x="1116013" y="4570413"/>
            <a:ext cx="5089525" cy="36544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CA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86518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25538"/>
            <a:ext cx="3810000" cy="4970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3810000" cy="4970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AE8A3DB-64E6-8F48-825A-7B08B4A19D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3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534400" y="6477000"/>
            <a:ext cx="355600" cy="206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200" b="1">
                <a:latin typeface="Arial" charset="0"/>
              </a:rPr>
              <a:t> </a:t>
            </a:r>
            <a:fld id="{B025919C-6669-A64B-82D0-3A0ECC856F76}" type="slidenum">
              <a:rPr lang="en-US" sz="1200" b="1">
                <a:latin typeface="Arial" charset="0"/>
              </a:rPr>
              <a:pPr algn="r">
                <a:lnSpc>
                  <a:spcPct val="85000"/>
                </a:lnSpc>
              </a:pPr>
              <a:t>‹#›</a:t>
            </a:fld>
            <a:endParaRPr lang="en-US" sz="1200" b="1">
              <a:latin typeface="Arial" charset="0"/>
            </a:endParaRP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128588" y="6413500"/>
            <a:ext cx="8850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82550" y="88900"/>
            <a:ext cx="8958263" cy="582613"/>
          </a:xfrm>
          <a:prstGeom prst="roundRect">
            <a:avLst>
              <a:gd name="adj" fmla="val 12486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191000" y="228600"/>
            <a:ext cx="75247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1026"/>
          <p:cNvSpPr>
            <a:spLocks noChangeArrowheads="1"/>
          </p:cNvSpPr>
          <p:nvPr/>
        </p:nvSpPr>
        <p:spPr bwMode="auto">
          <a:xfrm>
            <a:off x="990600" y="1905000"/>
            <a:ext cx="7467600" cy="63684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endParaRPr lang="en-US" sz="4000" b="1" dirty="0" smtClean="0">
              <a:latin typeface="Arial" charset="0"/>
            </a:endParaRPr>
          </a:p>
          <a:p>
            <a:pPr algn="ctr"/>
            <a:r>
              <a:rPr lang="en-US" sz="4000" b="1" dirty="0" smtClean="0">
                <a:latin typeface="Arial" charset="0"/>
              </a:rPr>
              <a:t>Model-Based Testing</a:t>
            </a:r>
          </a:p>
          <a:p>
            <a:pPr algn="ctr"/>
            <a:r>
              <a:rPr lang="en-US" sz="4000" b="1" dirty="0" smtClean="0">
                <a:latin typeface="Arial" charset="0"/>
              </a:rPr>
              <a:t>with </a:t>
            </a:r>
          </a:p>
          <a:p>
            <a:pPr algn="ctr"/>
            <a:r>
              <a:rPr lang="en-US" sz="4000" b="1" dirty="0" smtClean="0">
                <a:latin typeface="Arial" charset="0"/>
              </a:rPr>
              <a:t>Use Cases</a:t>
            </a:r>
          </a:p>
          <a:p>
            <a:pPr algn="ctr"/>
            <a:endParaRPr lang="en-US" sz="4000" b="1" dirty="0" smtClean="0">
              <a:latin typeface="Arial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MBT</a:t>
            </a:r>
            <a:r>
              <a:rPr lang="en-US" b="1" dirty="0" smtClean="0">
                <a:latin typeface="Arial" charset="0"/>
              </a:rPr>
              <a:t>: Generate </a:t>
            </a:r>
            <a:r>
              <a:rPr lang="en-US" b="1" i="1" dirty="0" smtClean="0">
                <a:latin typeface="Arial" charset="0"/>
              </a:rPr>
              <a:t>Tests </a:t>
            </a:r>
            <a:r>
              <a:rPr lang="en-US" b="1" dirty="0" smtClean="0">
                <a:latin typeface="Arial" charset="0"/>
              </a:rPr>
              <a:t>(and possibly test cases)</a:t>
            </a:r>
          </a:p>
          <a:p>
            <a:pPr algn="ctr"/>
            <a:r>
              <a:rPr lang="en-US" b="1" dirty="0" smtClean="0">
                <a:latin typeface="Arial" charset="0"/>
              </a:rPr>
              <a:t>from a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Model</a:t>
            </a:r>
          </a:p>
          <a:p>
            <a:pPr algn="ctr"/>
            <a:endParaRPr lang="en-US" sz="4000" b="1" dirty="0" smtClean="0">
              <a:latin typeface="Arial" charset="0"/>
            </a:endParaRPr>
          </a:p>
          <a:p>
            <a:pPr algn="ctr"/>
            <a:endParaRPr lang="en-US" sz="4000" b="1" dirty="0" smtClean="0">
              <a:latin typeface="Arial" charset="0"/>
            </a:endParaRPr>
          </a:p>
          <a:p>
            <a:pPr algn="ctr"/>
            <a:endParaRPr lang="en-US" sz="4000" b="1" dirty="0">
              <a:latin typeface="Arial" charset="0"/>
            </a:endParaRPr>
          </a:p>
          <a:p>
            <a:pPr algn="ctr"/>
            <a:endParaRPr lang="en-US" sz="4000" b="1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63925" y="228600"/>
            <a:ext cx="2403052" cy="380617"/>
          </a:xfrm>
        </p:spPr>
        <p:txBody>
          <a:bodyPr/>
          <a:lstStyle/>
          <a:p>
            <a:r>
              <a:rPr lang="fr-FR" dirty="0"/>
              <a:t>System</a:t>
            </a:r>
            <a:r>
              <a:rPr lang="fr-FR" dirty="0" smtClean="0"/>
              <a:t> </a:t>
            </a:r>
            <a:r>
              <a:rPr lang="fr-FR" dirty="0" err="1" smtClean="0"/>
              <a:t>Testing</a:t>
            </a:r>
            <a:endParaRPr lang="fr-FR" dirty="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943600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9000"/>
              </a:lnSpc>
            </a:pPr>
            <a:r>
              <a:rPr lang="fr-FR" dirty="0" err="1"/>
              <a:t>Fundamental</a:t>
            </a:r>
            <a:r>
              <a:rPr lang="fr-FR" dirty="0"/>
              <a:t> </a:t>
            </a:r>
            <a:r>
              <a:rPr lang="fr-FR" dirty="0" err="1"/>
              <a:t>truth</a:t>
            </a:r>
            <a:r>
              <a:rPr lang="fr-FR" dirty="0"/>
              <a:t> about</a:t>
            </a:r>
            <a:r>
              <a:rPr lang="fr-FR" dirty="0" smtClean="0"/>
              <a:t> OO software </a:t>
            </a:r>
            <a:r>
              <a:rPr lang="fr-FR" dirty="0" err="1"/>
              <a:t>testing</a:t>
            </a:r>
            <a:r>
              <a:rPr lang="fr-FR" dirty="0"/>
              <a:t>: </a:t>
            </a:r>
            <a:r>
              <a:rPr lang="fr-FR" dirty="0" err="1">
                <a:solidFill>
                  <a:srgbClr val="FF0000"/>
                </a:solidFill>
              </a:rPr>
              <a:t>individual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verification</a:t>
            </a:r>
            <a:r>
              <a:rPr lang="fr-FR" dirty="0">
                <a:solidFill>
                  <a:srgbClr val="FF0000"/>
                </a:solidFill>
              </a:rPr>
              <a:t> of components </a:t>
            </a:r>
            <a:r>
              <a:rPr lang="fr-FR" dirty="0" err="1">
                <a:solidFill>
                  <a:srgbClr val="FF0000"/>
                </a:solidFill>
              </a:rPr>
              <a:t>cannot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guarantee</a:t>
            </a:r>
            <a:r>
              <a:rPr lang="fr-FR" dirty="0">
                <a:solidFill>
                  <a:srgbClr val="FF0000"/>
                </a:solidFill>
              </a:rPr>
              <a:t> a </a:t>
            </a:r>
            <a:r>
              <a:rPr lang="fr-FR" dirty="0" err="1">
                <a:solidFill>
                  <a:srgbClr val="FF0000"/>
                </a:solidFill>
              </a:rPr>
              <a:t>correctly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functioning</a:t>
            </a:r>
            <a:r>
              <a:rPr lang="fr-FR" dirty="0">
                <a:solidFill>
                  <a:srgbClr val="FF0000"/>
                </a:solidFill>
              </a:rPr>
              <a:t> system</a:t>
            </a:r>
            <a:r>
              <a:rPr lang="fr-FR" dirty="0"/>
              <a:t>.</a:t>
            </a:r>
            <a:endParaRPr lang="fr-FR" sz="2800" dirty="0"/>
          </a:p>
          <a:p>
            <a:pPr lvl="1">
              <a:lnSpc>
                <a:spcPct val="79000"/>
              </a:lnSpc>
            </a:pPr>
            <a:r>
              <a:rPr lang="fr-FR" sz="2000" dirty="0" err="1"/>
              <a:t>We</a:t>
            </a:r>
            <a:r>
              <a:rPr lang="fr-FR" sz="2000" dirty="0"/>
              <a:t> </a:t>
            </a:r>
            <a:r>
              <a:rPr lang="fr-FR" sz="2000" dirty="0" err="1"/>
              <a:t>need</a:t>
            </a:r>
            <a:r>
              <a:rPr lang="fr-FR" sz="2000" dirty="0"/>
              <a:t> to test the system </a:t>
            </a:r>
            <a:r>
              <a:rPr lang="fr-FR" sz="2000" dirty="0" err="1"/>
              <a:t>against</a:t>
            </a:r>
            <a:r>
              <a:rPr lang="fr-FR" sz="2000" dirty="0"/>
              <a:t> the </a:t>
            </a:r>
            <a:r>
              <a:rPr lang="fr-FR" sz="2000" dirty="0" err="1" smtClean="0"/>
              <a:t>requirements</a:t>
            </a:r>
            <a:endParaRPr lang="fr-FR" sz="2000" dirty="0" smtClean="0"/>
          </a:p>
          <a:p>
            <a:pPr lvl="1">
              <a:lnSpc>
                <a:spcPct val="79000"/>
              </a:lnSpc>
            </a:pPr>
            <a:r>
              <a:rPr lang="fr-FR" sz="2000" dirty="0" smtClean="0"/>
              <a:t>Binder </a:t>
            </a:r>
            <a:r>
              <a:rPr lang="fr-FR" sz="2000" dirty="0" err="1"/>
              <a:t>suggests</a:t>
            </a:r>
            <a:r>
              <a:rPr lang="fr-FR" sz="2000" dirty="0"/>
              <a:t> 3 patterns</a:t>
            </a:r>
            <a:r>
              <a:rPr lang="fr-FR" sz="2000" dirty="0" smtClean="0"/>
              <a:t> for </a:t>
            </a:r>
            <a:r>
              <a:rPr lang="fr-FR" sz="2000" dirty="0" err="1" smtClean="0"/>
              <a:t>system-level</a:t>
            </a:r>
            <a:r>
              <a:rPr lang="fr-FR" sz="2000" dirty="0" smtClean="0"/>
              <a:t> </a:t>
            </a:r>
            <a:r>
              <a:rPr lang="fr-FR" sz="2000" dirty="0" err="1" smtClean="0"/>
              <a:t>testing</a:t>
            </a:r>
            <a:endParaRPr lang="fr-FR" sz="2000" dirty="0" smtClean="0"/>
          </a:p>
          <a:p>
            <a:pPr>
              <a:lnSpc>
                <a:spcPct val="79000"/>
              </a:lnSpc>
            </a:pPr>
            <a:r>
              <a:rPr lang="fr-FR" dirty="0" smtClean="0"/>
              <a:t>UML ’s use cases are </a:t>
            </a:r>
            <a:r>
              <a:rPr lang="fr-FR" dirty="0" err="1" smtClean="0"/>
              <a:t>typically</a:t>
            </a:r>
            <a:r>
              <a:rPr lang="fr-FR" dirty="0" smtClean="0"/>
              <a:t> </a:t>
            </a:r>
            <a:r>
              <a:rPr lang="fr-FR" dirty="0" err="1" smtClean="0"/>
              <a:t>assumed</a:t>
            </a:r>
            <a:r>
              <a:rPr lang="fr-FR" dirty="0" smtClean="0"/>
              <a:t> to capture the </a:t>
            </a:r>
            <a:r>
              <a:rPr lang="fr-FR" dirty="0" err="1" smtClean="0"/>
              <a:t>requirements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in </a:t>
            </a:r>
            <a:r>
              <a:rPr lang="fr-FR" dirty="0" err="1" smtClean="0"/>
              <a:t>fact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capture a set of scenarios </a:t>
            </a:r>
            <a:r>
              <a:rPr lang="fr-FR" dirty="0" err="1" smtClean="0">
                <a:solidFill>
                  <a:schemeClr val="accent1"/>
                </a:solidFill>
              </a:rPr>
              <a:t>associated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smtClean="0"/>
              <a:t>to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requirement</a:t>
            </a:r>
            <a:r>
              <a:rPr lang="fr-FR" dirty="0" smtClean="0"/>
              <a:t>(s)…</a:t>
            </a:r>
          </a:p>
          <a:p>
            <a:pPr>
              <a:lnSpc>
                <a:spcPct val="79000"/>
              </a:lnSpc>
            </a:pPr>
            <a:r>
              <a:rPr lang="fr-FR" dirty="0"/>
              <a:t>Complete, consistent and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verifiable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/>
              <a:t>requirements</a:t>
            </a:r>
            <a:r>
              <a:rPr lang="fr-FR" dirty="0" smtClean="0"/>
              <a:t> </a:t>
            </a:r>
            <a:r>
              <a:rPr lang="fr-FR" dirty="0"/>
              <a:t>are </a:t>
            </a:r>
            <a:r>
              <a:rPr lang="fr-FR" dirty="0" err="1"/>
              <a:t>necessary</a:t>
            </a:r>
            <a:r>
              <a:rPr lang="fr-FR" dirty="0"/>
              <a:t> to </a:t>
            </a:r>
            <a:r>
              <a:rPr lang="fr-FR" dirty="0" err="1"/>
              <a:t>develop</a:t>
            </a:r>
            <a:r>
              <a:rPr lang="fr-FR" dirty="0"/>
              <a:t> an effective test </a:t>
            </a:r>
            <a:r>
              <a:rPr lang="fr-FR" dirty="0" smtClean="0"/>
              <a:t>suite </a:t>
            </a:r>
            <a:r>
              <a:rPr lang="en-US" dirty="0" err="1" smtClean="0">
                <a:sym typeface="Wingdings"/>
              </a:rPr>
              <a:t></a:t>
            </a:r>
            <a:endParaRPr lang="fr-FR" dirty="0" smtClean="0"/>
          </a:p>
          <a:p>
            <a:pPr lvl="1">
              <a:lnSpc>
                <a:spcPct val="79000"/>
              </a:lnSpc>
            </a:pPr>
            <a:r>
              <a:rPr lang="fr-FR" dirty="0" smtClean="0"/>
              <a:t>Use </a:t>
            </a:r>
            <a:r>
              <a:rPr lang="fr-FR" dirty="0"/>
              <a:t>cases are in</a:t>
            </a:r>
            <a:r>
              <a:rPr lang="fr-FR" dirty="0" smtClean="0"/>
              <a:t> English </a:t>
            </a:r>
            <a:r>
              <a:rPr lang="fr-FR" dirty="0"/>
              <a:t>and </a:t>
            </a:r>
            <a:r>
              <a:rPr lang="fr-FR" dirty="0" err="1"/>
              <a:t>thus</a:t>
            </a:r>
            <a:r>
              <a:rPr lang="fr-FR" dirty="0"/>
              <a:t> not </a:t>
            </a:r>
            <a:r>
              <a:rPr lang="fr-FR" dirty="0" err="1"/>
              <a:t>test-ready</a:t>
            </a:r>
            <a:r>
              <a:rPr lang="fr-FR" dirty="0" smtClean="0"/>
              <a:t>.</a:t>
            </a:r>
          </a:p>
          <a:p>
            <a:pPr lvl="1">
              <a:lnSpc>
                <a:spcPct val="79000"/>
              </a:lnSpc>
            </a:pPr>
            <a:r>
              <a:rPr lang="fr-FR" dirty="0" smtClean="0"/>
              <a:t>&lt;</a:t>
            </a:r>
            <a:r>
              <a:rPr lang="fr-FR" dirty="0"/>
              <a:t>&lt;uses&gt;&gt; and</a:t>
            </a:r>
            <a:r>
              <a:rPr lang="fr-FR" dirty="0" smtClean="0"/>
              <a:t> &lt;&lt;</a:t>
            </a:r>
            <a:r>
              <a:rPr lang="fr-FR" dirty="0" err="1" smtClean="0"/>
              <a:t>extends</a:t>
            </a:r>
            <a:r>
              <a:rPr lang="fr-FR" dirty="0"/>
              <a:t>&gt;&gt; are transitive: Binder </a:t>
            </a:r>
            <a:r>
              <a:rPr lang="fr-FR" dirty="0" err="1"/>
              <a:t>suggests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least </a:t>
            </a:r>
            <a:r>
              <a:rPr lang="fr-FR" dirty="0" err="1"/>
              <a:t>checking</a:t>
            </a:r>
            <a:r>
              <a:rPr lang="fr-FR" dirty="0"/>
              <a:t> </a:t>
            </a:r>
            <a:r>
              <a:rPr lang="fr-FR" dirty="0" err="1"/>
              <a:t>every</a:t>
            </a:r>
            <a:r>
              <a:rPr lang="fr-FR" dirty="0"/>
              <a:t> </a:t>
            </a:r>
            <a:r>
              <a:rPr lang="fr-FR" dirty="0" err="1"/>
              <a:t>fully</a:t>
            </a:r>
            <a:r>
              <a:rPr lang="fr-FR" dirty="0"/>
              <a:t> </a:t>
            </a:r>
            <a:r>
              <a:rPr lang="fr-FR" dirty="0" err="1"/>
              <a:t>expanded</a:t>
            </a:r>
            <a:r>
              <a:rPr lang="fr-FR" dirty="0" smtClean="0"/>
              <a:t> UC.</a:t>
            </a:r>
          </a:p>
          <a:p>
            <a:pPr lvl="1">
              <a:lnSpc>
                <a:spcPct val="79000"/>
              </a:lnSpc>
            </a:pPr>
            <a:r>
              <a:rPr lang="fr-FR" dirty="0" smtClean="0"/>
              <a:t>A scenario graph of a use case </a:t>
            </a:r>
            <a:r>
              <a:rPr lang="fr-FR" dirty="0" err="1" smtClean="0"/>
              <a:t>can</a:t>
            </a:r>
            <a:r>
              <a:rPr lang="fr-FR" dirty="0" smtClean="0"/>
              <a:t> help </a:t>
            </a:r>
            <a:r>
              <a:rPr lang="fr-FR" dirty="0" err="1" smtClean="0"/>
              <a:t>understanding</a:t>
            </a:r>
            <a:r>
              <a:rPr lang="fr-FR" dirty="0" smtClean="0"/>
              <a:t> the </a:t>
            </a:r>
            <a:r>
              <a:rPr lang="fr-FR" dirty="0" err="1" smtClean="0"/>
              <a:t>paths</a:t>
            </a:r>
            <a:r>
              <a:rPr lang="fr-FR" dirty="0" smtClean="0"/>
              <a:t> to test.</a:t>
            </a:r>
          </a:p>
          <a:p>
            <a:pPr>
              <a:lnSpc>
                <a:spcPct val="79000"/>
              </a:lnSpc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513" y="228600"/>
            <a:ext cx="5510212" cy="368300"/>
          </a:xfrm>
        </p:spPr>
        <p:txBody>
          <a:bodyPr/>
          <a:lstStyle/>
          <a:p>
            <a:r>
              <a:rPr lang="fr-FR"/>
              <a:t>Binder ’s Format for Testing Patterns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534400" cy="5029200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/>
              <a:t>The </a:t>
            </a:r>
            <a:r>
              <a:rPr lang="fr-FR" dirty="0" err="1"/>
              <a:t>proposed</a:t>
            </a:r>
            <a:r>
              <a:rPr lang="fr-FR" dirty="0"/>
              <a:t> format </a:t>
            </a:r>
            <a:r>
              <a:rPr lang="fr-FR" dirty="0" err="1"/>
              <a:t>is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Name: </a:t>
            </a:r>
            <a:r>
              <a:rPr lang="fr-FR" dirty="0" err="1"/>
              <a:t>suggests</a:t>
            </a:r>
            <a:r>
              <a:rPr lang="fr-FR" dirty="0"/>
              <a:t> a </a:t>
            </a:r>
            <a:r>
              <a:rPr lang="fr-FR" dirty="0" err="1"/>
              <a:t>general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 </a:t>
            </a:r>
          </a:p>
          <a:p>
            <a:pPr lvl="1"/>
            <a:r>
              <a:rPr lang="fr-FR" dirty="0" err="1"/>
              <a:t>Intent</a:t>
            </a:r>
            <a:r>
              <a:rPr lang="fr-FR" dirty="0"/>
              <a:t>: </a:t>
            </a:r>
            <a:r>
              <a:rPr lang="fr-FR" dirty="0" err="1"/>
              <a:t>kind</a:t>
            </a:r>
            <a:r>
              <a:rPr lang="fr-FR" dirty="0"/>
              <a:t> of test suite </a:t>
            </a:r>
            <a:r>
              <a:rPr lang="fr-FR" dirty="0" err="1"/>
              <a:t>produced</a:t>
            </a:r>
            <a:r>
              <a:rPr lang="fr-FR" dirty="0"/>
              <a:t> by </a:t>
            </a:r>
            <a:r>
              <a:rPr lang="fr-FR" dirty="0" err="1"/>
              <a:t>this</a:t>
            </a:r>
            <a:r>
              <a:rPr lang="fr-FR" dirty="0"/>
              <a:t> pattern</a:t>
            </a:r>
          </a:p>
          <a:p>
            <a:pPr lvl="1"/>
            <a:r>
              <a:rPr lang="fr-FR" dirty="0" err="1"/>
              <a:t>Context</a:t>
            </a:r>
            <a:r>
              <a:rPr lang="fr-FR" dirty="0"/>
              <a:t>: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does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pattern </a:t>
            </a:r>
            <a:r>
              <a:rPr lang="fr-FR" dirty="0" err="1"/>
              <a:t>apply</a:t>
            </a:r>
            <a:r>
              <a:rPr lang="fr-FR" dirty="0"/>
              <a:t>?</a:t>
            </a:r>
          </a:p>
          <a:p>
            <a:pPr lvl="1"/>
            <a:r>
              <a:rPr lang="fr-FR" dirty="0" err="1"/>
              <a:t>Fault</a:t>
            </a:r>
            <a:r>
              <a:rPr lang="fr-FR" dirty="0"/>
              <a:t> Model: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kinds</a:t>
            </a:r>
            <a:r>
              <a:rPr lang="fr-FR" dirty="0"/>
              <a:t> of </a:t>
            </a:r>
            <a:r>
              <a:rPr lang="fr-FR" dirty="0" err="1"/>
              <a:t>faults</a:t>
            </a:r>
            <a:r>
              <a:rPr lang="fr-FR" dirty="0"/>
              <a:t> are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detected</a:t>
            </a:r>
            <a:r>
              <a:rPr lang="fr-FR" dirty="0"/>
              <a:t>?</a:t>
            </a:r>
          </a:p>
          <a:p>
            <a:pPr lvl="1"/>
            <a:r>
              <a:rPr lang="fr-FR" dirty="0" err="1"/>
              <a:t>Strategy</a:t>
            </a:r>
            <a:r>
              <a:rPr lang="fr-FR" dirty="0"/>
              <a:t>: How </a:t>
            </a:r>
            <a:r>
              <a:rPr lang="fr-FR" dirty="0" err="1"/>
              <a:t>is</a:t>
            </a:r>
            <a:r>
              <a:rPr lang="fr-FR" dirty="0"/>
              <a:t> the test suite </a:t>
            </a:r>
            <a:r>
              <a:rPr lang="fr-FR" dirty="0" err="1"/>
              <a:t>designed</a:t>
            </a:r>
            <a:r>
              <a:rPr lang="fr-FR" dirty="0"/>
              <a:t> and </a:t>
            </a:r>
            <a:r>
              <a:rPr lang="fr-FR" dirty="0" err="1"/>
              <a:t>coded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Oracle: How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derive</a:t>
            </a:r>
            <a:r>
              <a:rPr lang="fr-FR" dirty="0"/>
              <a:t> </a:t>
            </a:r>
            <a:r>
              <a:rPr lang="fr-FR" dirty="0" err="1"/>
              <a:t>expected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Automation: How </a:t>
            </a:r>
            <a:r>
              <a:rPr lang="fr-FR" dirty="0" err="1"/>
              <a:t>much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possible?</a:t>
            </a:r>
          </a:p>
          <a:p>
            <a:pPr lvl="1"/>
            <a:r>
              <a:rPr lang="fr-FR" dirty="0"/>
              <a:t>Entry and Exit </a:t>
            </a:r>
            <a:r>
              <a:rPr lang="fr-FR" dirty="0" err="1"/>
              <a:t>Criteria</a:t>
            </a:r>
            <a:r>
              <a:rPr lang="fr-FR" dirty="0"/>
              <a:t>: </a:t>
            </a:r>
            <a:r>
              <a:rPr lang="fr-FR" dirty="0" err="1"/>
              <a:t>Pre-</a:t>
            </a:r>
            <a:r>
              <a:rPr lang="fr-FR" dirty="0"/>
              <a:t> and Post conditions to use</a:t>
            </a:r>
          </a:p>
          <a:p>
            <a:pPr lvl="1"/>
            <a:r>
              <a:rPr lang="fr-FR" dirty="0" err="1"/>
              <a:t>Consequences</a:t>
            </a:r>
            <a:r>
              <a:rPr lang="fr-FR" dirty="0"/>
              <a:t>: </a:t>
            </a:r>
            <a:r>
              <a:rPr lang="fr-FR" dirty="0" err="1"/>
              <a:t>Advantages</a:t>
            </a:r>
            <a:r>
              <a:rPr lang="fr-FR" dirty="0"/>
              <a:t> and </a:t>
            </a:r>
            <a:r>
              <a:rPr lang="fr-FR" dirty="0" err="1"/>
              <a:t>disadvantages</a:t>
            </a:r>
            <a:endParaRPr lang="fr-FR" dirty="0"/>
          </a:p>
          <a:p>
            <a:pPr>
              <a:buFontTx/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57450" y="228600"/>
            <a:ext cx="4225925" cy="368300"/>
          </a:xfrm>
        </p:spPr>
        <p:txBody>
          <a:bodyPr/>
          <a:lstStyle/>
          <a:p>
            <a:r>
              <a:rPr lang="fr-FR"/>
              <a:t>Pattern 1: Extended UC Test</a:t>
            </a:r>
          </a:p>
        </p:txBody>
      </p:sp>
      <p:sp>
        <p:nvSpPr>
          <p:cNvPr id="3450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43000"/>
            <a:ext cx="7772400" cy="4800600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err="1"/>
              <a:t>Intent</a:t>
            </a:r>
            <a:r>
              <a:rPr lang="fr-FR" sz="2000" dirty="0"/>
              <a:t>: </a:t>
            </a:r>
            <a:r>
              <a:rPr lang="fr-FR" sz="2000" dirty="0" err="1"/>
              <a:t>Build</a:t>
            </a:r>
            <a:r>
              <a:rPr lang="fr-FR" sz="2000" dirty="0"/>
              <a:t> a </a:t>
            </a:r>
            <a:r>
              <a:rPr lang="fr-FR" sz="2000" dirty="0" err="1"/>
              <a:t>system-level</a:t>
            </a:r>
            <a:r>
              <a:rPr lang="fr-FR" sz="2000" dirty="0"/>
              <a:t> test suite by </a:t>
            </a:r>
            <a:r>
              <a:rPr lang="fr-FR" sz="2000" dirty="0" err="1"/>
              <a:t>modeling</a:t>
            </a:r>
            <a:r>
              <a:rPr lang="fr-FR" sz="2000" dirty="0"/>
              <a:t> </a:t>
            </a:r>
            <a:r>
              <a:rPr lang="fr-FR" sz="2000" i="1" dirty="0">
                <a:solidFill>
                  <a:srgbClr val="FF0000"/>
                </a:solidFill>
              </a:rPr>
              <a:t>essential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/>
              <a:t>capabilities</a:t>
            </a:r>
            <a:r>
              <a:rPr lang="fr-FR" sz="2000" dirty="0"/>
              <a:t> as </a:t>
            </a:r>
            <a:r>
              <a:rPr lang="fr-FR" sz="2000" dirty="0" err="1"/>
              <a:t>extended</a:t>
            </a:r>
            <a:r>
              <a:rPr lang="fr-FR" sz="2000" dirty="0"/>
              <a:t> </a:t>
            </a:r>
            <a:r>
              <a:rPr lang="fr-FR" sz="2000" dirty="0" err="1"/>
              <a:t>use-cases</a:t>
            </a:r>
            <a:endParaRPr lang="fr-FR" sz="2000" dirty="0"/>
          </a:p>
          <a:p>
            <a:r>
              <a:rPr lang="fr-FR" sz="2000" dirty="0" err="1"/>
              <a:t>Context</a:t>
            </a:r>
            <a:r>
              <a:rPr lang="fr-FR" sz="2000" dirty="0"/>
              <a:t>: </a:t>
            </a:r>
            <a:r>
              <a:rPr lang="fr-FR" sz="2000" dirty="0" err="1"/>
              <a:t>Applies</a:t>
            </a:r>
            <a:r>
              <a:rPr lang="fr-FR" sz="2000" dirty="0"/>
              <a:t> if </a:t>
            </a:r>
            <a:r>
              <a:rPr lang="fr-FR" sz="2000" dirty="0" err="1"/>
              <a:t>most</a:t>
            </a:r>
            <a:r>
              <a:rPr lang="fr-FR" sz="2000" dirty="0"/>
              <a:t>, if not all, essential </a:t>
            </a:r>
            <a:r>
              <a:rPr lang="fr-FR" sz="2000" dirty="0" err="1"/>
              <a:t>requirements</a:t>
            </a:r>
            <a:r>
              <a:rPr lang="fr-FR" sz="2000" dirty="0"/>
              <a:t> of the SUT </a:t>
            </a:r>
            <a:r>
              <a:rPr lang="fr-FR" sz="2000" dirty="0" err="1"/>
              <a:t>can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expressed</a:t>
            </a:r>
            <a:r>
              <a:rPr lang="fr-FR" sz="2000" dirty="0"/>
              <a:t> as </a:t>
            </a:r>
            <a:r>
              <a:rPr lang="fr-FR" sz="2000" dirty="0" err="1"/>
              <a:t>extended</a:t>
            </a:r>
            <a:r>
              <a:rPr lang="fr-FR" sz="2000" dirty="0"/>
              <a:t> Use Cases</a:t>
            </a:r>
          </a:p>
          <a:p>
            <a:r>
              <a:rPr lang="fr-FR" sz="2000" dirty="0" err="1"/>
              <a:t>Strategy</a:t>
            </a:r>
            <a:r>
              <a:rPr lang="fr-FR" sz="2000" dirty="0"/>
              <a:t>: A UC </a:t>
            </a:r>
            <a:r>
              <a:rPr lang="fr-FR" sz="2000" dirty="0" err="1"/>
              <a:t>specifies</a:t>
            </a:r>
            <a:r>
              <a:rPr lang="fr-FR" sz="2000" dirty="0"/>
              <a:t> a </a:t>
            </a:r>
            <a:r>
              <a:rPr lang="fr-FR" sz="2000" dirty="0" err="1"/>
              <a:t>family</a:t>
            </a:r>
            <a:r>
              <a:rPr lang="fr-FR" sz="2000" dirty="0"/>
              <a:t> of </a:t>
            </a:r>
            <a:r>
              <a:rPr lang="fr-FR" sz="2000" dirty="0" err="1"/>
              <a:t>responses</a:t>
            </a:r>
            <a:r>
              <a:rPr lang="fr-FR" sz="2000" dirty="0"/>
              <a:t> to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produced</a:t>
            </a:r>
            <a:r>
              <a:rPr lang="fr-FR" sz="2000" dirty="0"/>
              <a:t> for </a:t>
            </a:r>
            <a:r>
              <a:rPr lang="fr-FR" sz="2000" dirty="0" err="1"/>
              <a:t>specific</a:t>
            </a:r>
            <a:r>
              <a:rPr lang="fr-FR" sz="2000" dirty="0"/>
              <a:t> </a:t>
            </a:r>
            <a:r>
              <a:rPr lang="fr-FR" sz="2000" dirty="0" err="1"/>
              <a:t>combinations</a:t>
            </a:r>
            <a:r>
              <a:rPr lang="fr-FR" sz="2000" dirty="0"/>
              <a:t> of </a:t>
            </a:r>
            <a:r>
              <a:rPr lang="fr-FR" sz="2000" dirty="0" err="1"/>
              <a:t>external</a:t>
            </a:r>
            <a:r>
              <a:rPr lang="fr-FR" sz="2000" dirty="0"/>
              <a:t> input and system </a:t>
            </a:r>
            <a:r>
              <a:rPr lang="fr-FR" sz="2000" dirty="0">
                <a:solidFill>
                  <a:srgbClr val="FF0000"/>
                </a:solidFill>
              </a:rPr>
              <a:t>state</a:t>
            </a:r>
            <a:r>
              <a:rPr lang="fr-FR" sz="2000" dirty="0"/>
              <a:t>. This pattern </a:t>
            </a:r>
            <a:r>
              <a:rPr lang="fr-FR" sz="2000" dirty="0" err="1"/>
              <a:t>represents</a:t>
            </a:r>
            <a:r>
              <a:rPr lang="fr-FR" sz="2000" dirty="0"/>
              <a:t> </a:t>
            </a:r>
            <a:r>
              <a:rPr lang="fr-FR" sz="2000" dirty="0" err="1"/>
              <a:t>these</a:t>
            </a:r>
            <a:r>
              <a:rPr lang="fr-FR" sz="2000" dirty="0"/>
              <a:t> </a:t>
            </a:r>
            <a:r>
              <a:rPr lang="fr-FR" sz="2000" dirty="0" err="1"/>
              <a:t>relationships</a:t>
            </a:r>
            <a:r>
              <a:rPr lang="fr-FR" sz="2000" dirty="0"/>
              <a:t> as a </a:t>
            </a:r>
            <a:r>
              <a:rPr lang="fr-FR" sz="2000" dirty="0" err="1"/>
              <a:t>decision</a:t>
            </a:r>
            <a:r>
              <a:rPr lang="fr-FR" sz="2000" dirty="0"/>
              <a:t> table.</a:t>
            </a:r>
            <a:r>
              <a:rPr lang="fr-FR" sz="2000" dirty="0" smtClean="0"/>
              <a:t> </a:t>
            </a:r>
          </a:p>
          <a:p>
            <a:pPr>
              <a:lnSpc>
                <a:spcPct val="79000"/>
              </a:lnSpc>
            </a:pPr>
            <a:r>
              <a:rPr lang="fr-FR" sz="2000" dirty="0" smtClean="0"/>
              <a:t>To use </a:t>
            </a:r>
            <a:r>
              <a:rPr lang="fr-FR" sz="2000" dirty="0" err="1" smtClean="0"/>
              <a:t>eUCs</a:t>
            </a:r>
            <a:r>
              <a:rPr lang="fr-FR" sz="2000" dirty="0" smtClean="0"/>
              <a:t> </a:t>
            </a:r>
            <a:r>
              <a:rPr lang="fr-FR" sz="2000" dirty="0" err="1" smtClean="0"/>
              <a:t>we</a:t>
            </a:r>
            <a:r>
              <a:rPr lang="fr-FR" sz="2000" dirty="0" smtClean="0"/>
              <a:t> </a:t>
            </a:r>
            <a:r>
              <a:rPr lang="fr-FR" sz="2000" dirty="0" err="1" smtClean="0"/>
              <a:t>need</a:t>
            </a:r>
            <a:r>
              <a:rPr lang="fr-FR" sz="2000" dirty="0" smtClean="0"/>
              <a:t> to </a:t>
            </a:r>
            <a:r>
              <a:rPr lang="fr-FR" sz="2000" dirty="0" err="1" smtClean="0"/>
              <a:t>determine</a:t>
            </a:r>
            <a:r>
              <a:rPr lang="fr-FR" sz="2000" dirty="0" smtClean="0"/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operational</a:t>
            </a:r>
            <a:r>
              <a:rPr lang="fr-FR" sz="2000" dirty="0" smtClean="0">
                <a:solidFill>
                  <a:srgbClr val="FF0000"/>
                </a:solidFill>
              </a:rPr>
              <a:t> variables</a:t>
            </a:r>
            <a:endParaRPr lang="fr-FR" dirty="0" smtClean="0">
              <a:solidFill>
                <a:srgbClr val="FF0000"/>
              </a:solidFill>
            </a:endParaRPr>
          </a:p>
          <a:p>
            <a:pPr>
              <a:lnSpc>
                <a:spcPct val="79000"/>
              </a:lnSpc>
            </a:pPr>
            <a:r>
              <a:rPr lang="fr-FR" sz="2000" dirty="0" err="1" smtClean="0"/>
              <a:t>Operational</a:t>
            </a:r>
            <a:r>
              <a:rPr lang="fr-FR" sz="2000" dirty="0" smtClean="0"/>
              <a:t> variables are inputs, outputs, and </a:t>
            </a:r>
            <a:r>
              <a:rPr lang="fr-FR" sz="2000" dirty="0" err="1" smtClean="0"/>
              <a:t>environment</a:t>
            </a:r>
            <a:r>
              <a:rPr lang="fr-FR" sz="2000" dirty="0" smtClean="0"/>
              <a:t> conditions </a:t>
            </a:r>
            <a:r>
              <a:rPr lang="fr-FR" sz="2000" dirty="0" err="1" smtClean="0"/>
              <a:t>that</a:t>
            </a:r>
            <a:r>
              <a:rPr lang="fr-FR" sz="2000" dirty="0" smtClean="0"/>
              <a:t>:</a:t>
            </a:r>
            <a:r>
              <a:rPr lang="fr-FR" dirty="0" smtClean="0"/>
              <a:t> </a:t>
            </a:r>
          </a:p>
          <a:p>
            <a:pPr lvl="1">
              <a:lnSpc>
                <a:spcPct val="79000"/>
              </a:lnSpc>
            </a:pPr>
            <a:r>
              <a:rPr lang="fr-FR" dirty="0" err="1" smtClean="0"/>
              <a:t>lead</a:t>
            </a:r>
            <a:r>
              <a:rPr lang="fr-FR" dirty="0" smtClean="0"/>
              <a:t> to « </a:t>
            </a:r>
            <a:r>
              <a:rPr lang="fr-FR" dirty="0" err="1" smtClean="0"/>
              <a:t>significantly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 » </a:t>
            </a:r>
            <a:r>
              <a:rPr lang="fr-FR" dirty="0" err="1" smtClean="0"/>
              <a:t>paths</a:t>
            </a:r>
            <a:r>
              <a:rPr lang="fr-FR" dirty="0" smtClean="0"/>
              <a:t> of a use case</a:t>
            </a:r>
          </a:p>
          <a:p>
            <a:pPr lvl="1">
              <a:lnSpc>
                <a:spcPct val="79000"/>
              </a:lnSpc>
            </a:pPr>
            <a:r>
              <a:rPr lang="fr-FR" dirty="0" smtClean="0"/>
              <a:t>abstract the state of the system </a:t>
            </a:r>
            <a:r>
              <a:rPr lang="fr-FR" dirty="0" err="1" smtClean="0"/>
              <a:t>under</a:t>
            </a:r>
            <a:r>
              <a:rPr lang="fr-FR" dirty="0" smtClean="0"/>
              <a:t> test</a:t>
            </a:r>
          </a:p>
          <a:p>
            <a:pPr lvl="1">
              <a:lnSpc>
                <a:spcPct val="79000"/>
              </a:lnSpc>
            </a:pPr>
            <a:r>
              <a:rPr lang="fr-FR" dirty="0" err="1" smtClean="0"/>
              <a:t>result</a:t>
            </a:r>
            <a:r>
              <a:rPr lang="fr-FR" dirty="0" smtClean="0"/>
              <a:t> in « </a:t>
            </a:r>
            <a:r>
              <a:rPr lang="fr-FR" dirty="0" err="1" smtClean="0"/>
              <a:t>significantly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 » system </a:t>
            </a:r>
            <a:r>
              <a:rPr lang="fr-FR" dirty="0" err="1" smtClean="0"/>
              <a:t>responses</a:t>
            </a:r>
            <a:endParaRPr lang="fr-FR" dirty="0" smtClean="0"/>
          </a:p>
          <a:p>
            <a:endParaRPr lang="fr-FR" sz="2000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228600"/>
            <a:ext cx="2146371" cy="380617"/>
          </a:xfrm>
        </p:spPr>
        <p:txBody>
          <a:bodyPr/>
          <a:lstStyle/>
          <a:p>
            <a:r>
              <a:rPr lang="fr-FR" dirty="0" smtClean="0"/>
              <a:t>ATM </a:t>
            </a:r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7848600" cy="5181600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9000"/>
              </a:lnSpc>
            </a:pPr>
            <a:r>
              <a:rPr lang="fr-FR" dirty="0" smtClean="0"/>
              <a:t>Figure 8.4: Use </a:t>
            </a:r>
            <a:r>
              <a:rPr lang="fr-FR" dirty="0"/>
              <a:t>Case </a:t>
            </a:r>
            <a:r>
              <a:rPr lang="fr-FR" dirty="0" err="1"/>
              <a:t>Diagram</a:t>
            </a:r>
            <a:r>
              <a:rPr lang="fr-FR" dirty="0"/>
              <a:t> for an ATM </a:t>
            </a:r>
            <a:r>
              <a:rPr lang="fr-FR" dirty="0" smtClean="0"/>
              <a:t>system</a:t>
            </a:r>
          </a:p>
          <a:p>
            <a:pPr>
              <a:lnSpc>
                <a:spcPct val="79000"/>
              </a:lnSpc>
            </a:pPr>
            <a:r>
              <a:rPr lang="fr-FR" dirty="0" smtClean="0"/>
              <a:t>Table </a:t>
            </a:r>
            <a:r>
              <a:rPr lang="fr-FR" dirty="0"/>
              <a:t>14.1</a:t>
            </a:r>
            <a:r>
              <a:rPr lang="fr-FR" dirty="0" smtClean="0"/>
              <a:t> </a:t>
            </a:r>
            <a:r>
              <a:rPr lang="fr-FR" dirty="0" err="1" smtClean="0"/>
              <a:t>considers</a:t>
            </a:r>
            <a:r>
              <a:rPr lang="fr-FR" dirty="0" smtClean="0"/>
              <a:t>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resulting</a:t>
            </a:r>
            <a:r>
              <a:rPr lang="fr-FR" dirty="0"/>
              <a:t> </a:t>
            </a:r>
            <a:r>
              <a:rPr lang="fr-FR" dirty="0" err="1"/>
              <a:t>paths</a:t>
            </a:r>
            <a:r>
              <a:rPr lang="fr-FR" dirty="0"/>
              <a:t> of a </a:t>
            </a:r>
            <a:r>
              <a:rPr lang="fr-FR" dirty="0" err="1"/>
              <a:t>same</a:t>
            </a:r>
            <a:r>
              <a:rPr lang="fr-FR" dirty="0"/>
              <a:t> use case in </a:t>
            </a:r>
            <a:r>
              <a:rPr lang="fr-FR" dirty="0" err="1"/>
              <a:t>terms</a:t>
            </a:r>
            <a:r>
              <a:rPr lang="fr-FR" dirty="0"/>
              <a:t> of input and output </a:t>
            </a:r>
            <a:r>
              <a:rPr lang="fr-FR" dirty="0" err="1" smtClean="0"/>
              <a:t>combinations</a:t>
            </a:r>
            <a:endParaRPr lang="fr-FR" dirty="0"/>
          </a:p>
          <a:p>
            <a:pPr>
              <a:lnSpc>
                <a:spcPct val="79000"/>
              </a:lnSpc>
            </a:pPr>
            <a:r>
              <a:rPr lang="fr-FR" dirty="0" smtClean="0"/>
              <a:t>This </a:t>
            </a:r>
            <a:r>
              <a:rPr lang="fr-FR" dirty="0" err="1"/>
              <a:t>viewpoint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</a:t>
            </a:r>
            <a:r>
              <a:rPr lang="fr-FR" dirty="0" err="1"/>
              <a:t>-expressed</a:t>
            </a:r>
            <a:r>
              <a:rPr lang="fr-FR" dirty="0" smtClean="0"/>
              <a:t> in table 14.2 in </a:t>
            </a:r>
            <a:r>
              <a:rPr lang="fr-FR" dirty="0" err="1"/>
              <a:t>terms</a:t>
            </a:r>
            <a:r>
              <a:rPr lang="fr-FR" dirty="0"/>
              <a:t> of </a:t>
            </a:r>
            <a:r>
              <a:rPr lang="fr-FR" dirty="0" err="1"/>
              <a:t>operational</a:t>
            </a:r>
            <a:r>
              <a:rPr lang="fr-FR" dirty="0"/>
              <a:t> variables for </a:t>
            </a:r>
            <a:r>
              <a:rPr lang="fr-FR" dirty="0" err="1"/>
              <a:t>each</a:t>
            </a:r>
            <a:r>
              <a:rPr lang="fr-FR" dirty="0"/>
              <a:t> use case</a:t>
            </a:r>
            <a:r>
              <a:rPr lang="fr-FR" dirty="0" smtClean="0"/>
              <a:t>:</a:t>
            </a:r>
          </a:p>
          <a:p>
            <a:pPr lvl="1">
              <a:lnSpc>
                <a:spcPct val="79000"/>
              </a:lnSpc>
            </a:pPr>
            <a:r>
              <a:rPr lang="fr-FR" dirty="0" err="1"/>
              <a:t>W</a:t>
            </a:r>
            <a:r>
              <a:rPr lang="fr-FR" dirty="0" err="1" smtClean="0"/>
              <a:t>e</a:t>
            </a:r>
            <a:r>
              <a:rPr lang="fr-FR" dirty="0" smtClean="0"/>
              <a:t> </a:t>
            </a:r>
            <a:r>
              <a:rPr lang="fr-FR" dirty="0" err="1"/>
              <a:t>need</a:t>
            </a:r>
            <a:r>
              <a:rPr lang="fr-FR" dirty="0"/>
              <a:t> 4 variables to capture all </a:t>
            </a:r>
            <a:r>
              <a:rPr lang="fr-FR" dirty="0" err="1"/>
              <a:t>combinations</a:t>
            </a:r>
            <a:endParaRPr lang="fr-FR" dirty="0" smtClean="0"/>
          </a:p>
          <a:p>
            <a:pPr lvl="1">
              <a:lnSpc>
                <a:spcPct val="79000"/>
              </a:lnSpc>
            </a:pPr>
            <a:r>
              <a:rPr lang="fr-FR" dirty="0" err="1"/>
              <a:t>W</a:t>
            </a:r>
            <a:r>
              <a:rPr lang="fr-FR" dirty="0" err="1" smtClean="0"/>
              <a:t>e</a:t>
            </a:r>
            <a:r>
              <a:rPr lang="fr-FR" dirty="0" smtClean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discuss</a:t>
            </a:r>
            <a:r>
              <a:rPr lang="fr-FR" dirty="0"/>
              <a:t> </a:t>
            </a:r>
            <a:r>
              <a:rPr lang="fr-FR" dirty="0" err="1"/>
              <a:t>combinational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 in </a:t>
            </a:r>
            <a:r>
              <a:rPr lang="fr-FR" dirty="0" err="1"/>
              <a:t>detail</a:t>
            </a:r>
            <a:r>
              <a:rPr lang="fr-FR" dirty="0"/>
              <a:t> </a:t>
            </a:r>
            <a:r>
              <a:rPr lang="fr-FR" dirty="0" err="1"/>
              <a:t>later</a:t>
            </a:r>
            <a:r>
              <a:rPr lang="fr-FR" dirty="0"/>
              <a:t> but </a:t>
            </a:r>
            <a:r>
              <a:rPr lang="fr-FR" dirty="0" err="1"/>
              <a:t>we</a:t>
            </a:r>
            <a:r>
              <a:rPr lang="fr-FR" dirty="0"/>
              <a:t> must </a:t>
            </a:r>
            <a:r>
              <a:rPr lang="fr-FR" dirty="0" err="1"/>
              <a:t>understand</a:t>
            </a:r>
            <a:r>
              <a:rPr lang="fr-FR" dirty="0"/>
              <a:t> NOW </a:t>
            </a:r>
            <a:r>
              <a:rPr lang="fr-FR" dirty="0" err="1"/>
              <a:t>that</a:t>
            </a:r>
            <a:r>
              <a:rPr lang="fr-FR" dirty="0"/>
              <a:t> the </a:t>
            </a:r>
            <a:r>
              <a:rPr lang="fr-FR" dirty="0" err="1"/>
              <a:t>variants</a:t>
            </a:r>
            <a:r>
              <a:rPr lang="fr-FR" dirty="0"/>
              <a:t> do not </a:t>
            </a:r>
            <a:r>
              <a:rPr lang="fr-FR" dirty="0" err="1"/>
              <a:t>overlap</a:t>
            </a:r>
            <a:r>
              <a:rPr lang="fr-FR" dirty="0"/>
              <a:t>!</a:t>
            </a:r>
          </a:p>
          <a:p>
            <a:pPr lvl="2">
              <a:lnSpc>
                <a:spcPct val="79000"/>
              </a:lnSpc>
            </a:pPr>
            <a:r>
              <a:rPr lang="fr-FR" sz="2000" dirty="0" err="1"/>
              <a:t>We</a:t>
            </a:r>
            <a:r>
              <a:rPr lang="fr-FR" sz="2000" dirty="0"/>
              <a:t> have </a:t>
            </a:r>
            <a:r>
              <a:rPr lang="fr-FR" sz="2000" i="1" dirty="0" err="1"/>
              <a:t>partitioned</a:t>
            </a:r>
            <a:r>
              <a:rPr lang="fr-FR" sz="2000" dirty="0"/>
              <a:t> the input and output </a:t>
            </a:r>
            <a:r>
              <a:rPr lang="fr-FR" sz="2000" dirty="0" err="1"/>
              <a:t>space</a:t>
            </a:r>
            <a:r>
              <a:rPr lang="fr-FR" sz="2000" dirty="0"/>
              <a:t> </a:t>
            </a:r>
            <a:r>
              <a:rPr lang="fr-FR" sz="2000" dirty="0" err="1"/>
              <a:t>successfully</a:t>
            </a:r>
            <a:r>
              <a:rPr lang="fr-FR" sz="2000" dirty="0"/>
              <a:t>!</a:t>
            </a:r>
          </a:p>
          <a:p>
            <a:pPr>
              <a:lnSpc>
                <a:spcPct val="79000"/>
              </a:lnSpc>
            </a:pPr>
            <a:r>
              <a:rPr lang="fr-FR" dirty="0" err="1"/>
              <a:t>Finally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i="1" dirty="0" err="1"/>
              <a:t>minimally</a:t>
            </a:r>
            <a:r>
              <a:rPr lang="fr-FR" dirty="0"/>
              <a:t> </a:t>
            </a:r>
            <a:r>
              <a:rPr lang="fr-FR" dirty="0" err="1"/>
              <a:t>ensure</a:t>
            </a:r>
            <a:r>
              <a:rPr lang="fr-FR" dirty="0"/>
              <a:t> </a:t>
            </a:r>
            <a:r>
              <a:rPr lang="fr-FR" dirty="0" err="1"/>
              <a:t>every</a:t>
            </a:r>
            <a:r>
              <a:rPr lang="fr-FR" dirty="0"/>
              <a:t> variant </a:t>
            </a:r>
            <a:r>
              <a:rPr lang="fr-FR" dirty="0" err="1"/>
              <a:t>is</a:t>
            </a:r>
            <a:r>
              <a:rPr lang="fr-FR" dirty="0"/>
              <a:t> made </a:t>
            </a:r>
            <a:r>
              <a:rPr lang="fr-FR" dirty="0" err="1"/>
              <a:t>true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least once, and false </a:t>
            </a:r>
            <a:r>
              <a:rPr lang="fr-FR" dirty="0" err="1"/>
              <a:t>at</a:t>
            </a:r>
            <a:r>
              <a:rPr lang="fr-FR" dirty="0"/>
              <a:t> least once.</a:t>
            </a:r>
          </a:p>
          <a:p>
            <a:pPr lvl="1">
              <a:lnSpc>
                <a:spcPct val="79000"/>
              </a:lnSpc>
            </a:pPr>
            <a:r>
              <a:rPr lang="fr-FR" dirty="0"/>
              <a:t>A </a:t>
            </a:r>
            <a:r>
              <a:rPr lang="fr-FR" dirty="0" err="1"/>
              <a:t>true</a:t>
            </a:r>
            <a:r>
              <a:rPr lang="fr-FR" dirty="0"/>
              <a:t> test case </a:t>
            </a:r>
            <a:r>
              <a:rPr lang="fr-FR" dirty="0" err="1"/>
              <a:t>is</a:t>
            </a:r>
            <a:r>
              <a:rPr lang="fr-FR" dirty="0"/>
              <a:t> a set of values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satisfies</a:t>
            </a:r>
            <a:r>
              <a:rPr lang="fr-FR" dirty="0"/>
              <a:t> all conditions in a variant</a:t>
            </a:r>
          </a:p>
          <a:p>
            <a:pPr lvl="1">
              <a:lnSpc>
                <a:spcPct val="79000"/>
              </a:lnSpc>
            </a:pPr>
            <a:r>
              <a:rPr lang="fr-FR" dirty="0"/>
              <a:t>A false test case has </a:t>
            </a:r>
            <a:r>
              <a:rPr lang="fr-FR" dirty="0" err="1"/>
              <a:t>at</a:t>
            </a:r>
            <a:r>
              <a:rPr lang="fr-FR" dirty="0"/>
              <a:t> least one condition false</a:t>
            </a:r>
          </a:p>
          <a:p>
            <a:pPr lvl="1">
              <a:lnSpc>
                <a:spcPct val="79000"/>
              </a:lnSpc>
            </a:pPr>
            <a:r>
              <a:rPr lang="fr-FR" dirty="0" err="1"/>
              <a:t>see</a:t>
            </a:r>
            <a:r>
              <a:rPr lang="fr-FR" dirty="0"/>
              <a:t> table </a:t>
            </a:r>
            <a:r>
              <a:rPr lang="fr-FR" dirty="0" smtClean="0"/>
              <a:t>14.3</a:t>
            </a:r>
          </a:p>
          <a:p>
            <a:pPr>
              <a:lnSpc>
                <a:spcPct val="79000"/>
              </a:lnSpc>
            </a:pPr>
            <a:endParaRPr lang="fr-FR" dirty="0"/>
          </a:p>
          <a:p>
            <a:pPr>
              <a:lnSpc>
                <a:spcPct val="79000"/>
              </a:lnSpc>
              <a:buFontTx/>
              <a:buNone/>
            </a:pPr>
            <a:endParaRPr lang="fr-FR" b="0" dirty="0">
              <a:sym typeface="Webdings" charset="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4079142" cy="380617"/>
          </a:xfrm>
        </p:spPr>
        <p:txBody>
          <a:bodyPr/>
          <a:lstStyle/>
          <a:p>
            <a:pPr algn="ctr"/>
            <a:r>
              <a:rPr lang="en-US" dirty="0" smtClean="0"/>
              <a:t>Use Case Diagram for ATM</a:t>
            </a:r>
            <a:endParaRPr lang="en-US" dirty="0"/>
          </a:p>
        </p:txBody>
      </p:sp>
      <p:pic>
        <p:nvPicPr>
          <p:cNvPr id="7" name="Picture 6" descr="f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2677015" cy="380617"/>
          </a:xfrm>
        </p:spPr>
        <p:txBody>
          <a:bodyPr/>
          <a:lstStyle/>
          <a:p>
            <a:pPr algn="ctr"/>
            <a:r>
              <a:rPr lang="en-US" dirty="0" smtClean="0"/>
              <a:t>I/O for Use Cases</a:t>
            </a:r>
            <a:endParaRPr lang="en-US" dirty="0"/>
          </a:p>
        </p:txBody>
      </p:sp>
      <p:pic>
        <p:nvPicPr>
          <p:cNvPr id="3" name="Picture 2" descr="f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28600"/>
            <a:ext cx="4677412" cy="380617"/>
          </a:xfrm>
        </p:spPr>
        <p:txBody>
          <a:bodyPr/>
          <a:lstStyle/>
          <a:p>
            <a:r>
              <a:rPr lang="en-US" dirty="0" smtClean="0"/>
              <a:t>Identifying Operation Variables</a:t>
            </a:r>
            <a:endParaRPr lang="en-US" dirty="0"/>
          </a:p>
        </p:txBody>
      </p:sp>
      <p:pic>
        <p:nvPicPr>
          <p:cNvPr id="3" name="Picture 2" descr="f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9826"/>
            <a:ext cx="9144000" cy="583817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3976199" cy="380617"/>
          </a:xfrm>
        </p:spPr>
        <p:txBody>
          <a:bodyPr/>
          <a:lstStyle/>
          <a:p>
            <a:r>
              <a:rPr lang="en-US" dirty="0" smtClean="0"/>
              <a:t>From Op. </a:t>
            </a:r>
            <a:r>
              <a:rPr lang="en-US" dirty="0" err="1" smtClean="0"/>
              <a:t>Vars</a:t>
            </a:r>
            <a:r>
              <a:rPr lang="en-US" dirty="0" smtClean="0"/>
              <a:t> to Tests (1)</a:t>
            </a:r>
            <a:endParaRPr lang="en-US" dirty="0"/>
          </a:p>
        </p:txBody>
      </p:sp>
      <p:pic>
        <p:nvPicPr>
          <p:cNvPr id="7" name="Picture 6" descr="f4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607445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3976199" cy="380617"/>
          </a:xfrm>
        </p:spPr>
        <p:txBody>
          <a:bodyPr/>
          <a:lstStyle/>
          <a:p>
            <a:r>
              <a:rPr lang="en-US" dirty="0" smtClean="0"/>
              <a:t>From Op. </a:t>
            </a:r>
            <a:r>
              <a:rPr lang="en-US" dirty="0" err="1" smtClean="0"/>
              <a:t>Vars</a:t>
            </a:r>
            <a:r>
              <a:rPr lang="en-US" dirty="0" smtClean="0"/>
              <a:t> to Tests (2)</a:t>
            </a:r>
            <a:endParaRPr lang="en-US" dirty="0"/>
          </a:p>
        </p:txBody>
      </p:sp>
      <p:pic>
        <p:nvPicPr>
          <p:cNvPr id="4" name="Picture 3" descr="f4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430"/>
            <a:ext cx="9144000" cy="58695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4302310" cy="380617"/>
          </a:xfrm>
        </p:spPr>
        <p:txBody>
          <a:bodyPr/>
          <a:lstStyle/>
          <a:p>
            <a:r>
              <a:rPr lang="en-US" dirty="0" smtClean="0"/>
              <a:t>Use Case Traceability Matrix</a:t>
            </a:r>
            <a:endParaRPr lang="en-US" dirty="0"/>
          </a:p>
        </p:txBody>
      </p:sp>
      <p:pic>
        <p:nvPicPr>
          <p:cNvPr id="3" name="Picture 2" descr="f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8423"/>
            <a:ext cx="9144000" cy="51195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219200"/>
            <a:ext cx="3051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wrap up the pattern: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752475" cy="368300"/>
          </a:xfrm>
        </p:spPr>
        <p:txBody>
          <a:bodyPr/>
          <a:lstStyle/>
          <a:p>
            <a:pPr eaLnBrk="1" hangingPunct="1"/>
            <a:r>
              <a:rPr lang="en-CA" dirty="0">
                <a:latin typeface="Comic Sans MS" charset="0"/>
                <a:ea typeface="ＭＳ Ｐゴシック" charset="0"/>
                <a:cs typeface="ＭＳ Ｐゴシック" charset="0"/>
              </a:rPr>
              <a:t>Models for assessing software quality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z="2000" dirty="0">
                <a:latin typeface="Comic Sans MS" charset="0"/>
                <a:ea typeface="ＭＳ Ｐゴシック" charset="0"/>
                <a:cs typeface="ＭＳ Ｐゴシック" charset="0"/>
              </a:rPr>
              <a:t>Models are a standard engineering practice for performing analysis of a system.</a:t>
            </a:r>
          </a:p>
          <a:p>
            <a:pPr eaLnBrk="1" hangingPunct="1">
              <a:lnSpc>
                <a:spcPct val="90000"/>
              </a:lnSpc>
            </a:pPr>
            <a:r>
              <a:rPr lang="en-CA" sz="2000" dirty="0">
                <a:latin typeface="Comic Sans MS" charset="0"/>
                <a:ea typeface="ＭＳ Ｐゴシック" charset="0"/>
                <a:cs typeface="ＭＳ Ｐゴシック" charset="0"/>
              </a:rPr>
              <a:t>Properties of a good model: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000" dirty="0">
                <a:solidFill>
                  <a:srgbClr val="009900"/>
                </a:solidFill>
                <a:latin typeface="Comic Sans MS" charset="0"/>
                <a:ea typeface="ＭＳ Ｐゴシック" charset="0"/>
              </a:rPr>
              <a:t>Simpler</a:t>
            </a:r>
            <a:r>
              <a:rPr lang="en-CA" sz="2000" dirty="0">
                <a:latin typeface="Comic Sans MS" charset="0"/>
                <a:ea typeface="ＭＳ Ｐゴシック" charset="0"/>
              </a:rPr>
              <a:t> than the actual system, but preserves relevant attributes of the system.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000" dirty="0">
                <a:solidFill>
                  <a:srgbClr val="009900"/>
                </a:solidFill>
                <a:latin typeface="Comic Sans MS" charset="0"/>
                <a:ea typeface="ＭＳ Ｐゴシック" charset="0"/>
              </a:rPr>
              <a:t>Compact</a:t>
            </a:r>
            <a:r>
              <a:rPr lang="en-CA" sz="2000" dirty="0">
                <a:latin typeface="Comic Sans MS" charset="0"/>
                <a:ea typeface="ＭＳ Ｐゴシック" charset="0"/>
              </a:rPr>
              <a:t>:  small enough to be comprehensible – either for human or machine processing, and to be created with less effort than an actual system.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000" dirty="0">
                <a:solidFill>
                  <a:srgbClr val="009900"/>
                </a:solidFill>
                <a:latin typeface="Comic Sans MS" charset="0"/>
                <a:ea typeface="ＭＳ Ｐゴシック" charset="0"/>
              </a:rPr>
              <a:t>Predictive</a:t>
            </a:r>
            <a:r>
              <a:rPr lang="en-CA" sz="2000" dirty="0">
                <a:latin typeface="Comic Sans MS" charset="0"/>
                <a:ea typeface="ＭＳ Ｐゴシック" charset="0"/>
              </a:rPr>
              <a:t>:  The model must represent a relevant characteristic well enough to distinguish between good and bad outcomes of an analysis.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000" dirty="0">
                <a:solidFill>
                  <a:srgbClr val="009900"/>
                </a:solidFill>
                <a:latin typeface="Comic Sans MS" charset="0"/>
                <a:ea typeface="ＭＳ Ｐゴシック" charset="0"/>
              </a:rPr>
              <a:t>Semantically meaningful</a:t>
            </a:r>
            <a:r>
              <a:rPr lang="en-CA" sz="2000" dirty="0">
                <a:latin typeface="Comic Sans MS" charset="0"/>
                <a:ea typeface="ＭＳ Ｐゴシック" charset="0"/>
              </a:rPr>
              <a:t>:  a failure diagnosis with respect to a model should be equally applicable to the actual system.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000" dirty="0">
                <a:solidFill>
                  <a:srgbClr val="009900"/>
                </a:solidFill>
                <a:latin typeface="Comic Sans MS" charset="0"/>
                <a:ea typeface="ＭＳ Ｐゴシック" charset="0"/>
              </a:rPr>
              <a:t>Sufficiently general</a:t>
            </a:r>
            <a:r>
              <a:rPr lang="en-CA" sz="2000" dirty="0">
                <a:latin typeface="Comic Sans MS" charset="0"/>
                <a:ea typeface="ＭＳ Ｐゴシック" charset="0"/>
              </a:rPr>
              <a:t>:  Models intended for use over a range of systems should be applicable across the domain.</a:t>
            </a:r>
          </a:p>
        </p:txBody>
      </p:sp>
    </p:spTree>
    <p:extLst>
      <p:ext uri="{BB962C8B-B14F-4D97-AF65-F5344CB8AC3E}">
        <p14:creationId xmlns:p14="http://schemas.microsoft.com/office/powerpoint/2010/main" val="1224113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4609485" cy="380617"/>
          </a:xfrm>
        </p:spPr>
        <p:txBody>
          <a:bodyPr/>
          <a:lstStyle/>
          <a:p>
            <a:r>
              <a:rPr lang="fr-FR" dirty="0" err="1" smtClean="0"/>
              <a:t>eUCs</a:t>
            </a:r>
            <a:r>
              <a:rPr lang="fr-FR" dirty="0" smtClean="0"/>
              <a:t>: </a:t>
            </a:r>
            <a:r>
              <a:rPr lang="fr-FR" dirty="0" err="1" smtClean="0"/>
              <a:t>Typical</a:t>
            </a:r>
            <a:r>
              <a:rPr lang="fr-FR" dirty="0" smtClean="0"/>
              <a:t> </a:t>
            </a:r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/>
              <a:t>Faults</a:t>
            </a:r>
            <a:endParaRPr lang="fr-FR" dirty="0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14400"/>
            <a:ext cx="8610600" cy="5105400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9000"/>
              </a:lnSpc>
              <a:buNone/>
            </a:pPr>
            <a:endParaRPr lang="fr-FR" dirty="0" smtClean="0"/>
          </a:p>
          <a:p>
            <a:pPr lvl="1">
              <a:lnSpc>
                <a:spcPct val="79000"/>
              </a:lnSpc>
            </a:pPr>
            <a:r>
              <a:rPr lang="fr-FR" dirty="0" err="1"/>
              <a:t>domain</a:t>
            </a:r>
            <a:r>
              <a:rPr lang="fr-FR" dirty="0"/>
              <a:t> </a:t>
            </a:r>
            <a:r>
              <a:rPr lang="fr-FR" dirty="0" err="1"/>
              <a:t>faults</a:t>
            </a:r>
            <a:r>
              <a:rPr lang="fr-FR" dirty="0"/>
              <a:t>: </a:t>
            </a:r>
            <a:r>
              <a:rPr lang="fr-FR" dirty="0" err="1"/>
              <a:t>usually</a:t>
            </a:r>
            <a:r>
              <a:rPr lang="fr-FR" dirty="0"/>
              <a:t> on </a:t>
            </a:r>
            <a:r>
              <a:rPr lang="fr-FR" dirty="0" err="1"/>
              <a:t>boundary</a:t>
            </a:r>
            <a:r>
              <a:rPr lang="fr-FR" dirty="0"/>
              <a:t> of conditions</a:t>
            </a:r>
            <a:endParaRPr lang="fr-FR" dirty="0" smtClean="0"/>
          </a:p>
          <a:p>
            <a:pPr lvl="2">
              <a:lnSpc>
                <a:spcPct val="79000"/>
              </a:lnSpc>
            </a:pPr>
            <a:r>
              <a:rPr lang="fr-FR" dirty="0" err="1" smtClean="0"/>
              <a:t>Card</a:t>
            </a:r>
            <a:r>
              <a:rPr lang="fr-FR" dirty="0" smtClean="0"/>
              <a:t> has </a:t>
            </a:r>
            <a:r>
              <a:rPr lang="fr-FR" dirty="0" err="1" smtClean="0"/>
              <a:t>expired</a:t>
            </a:r>
            <a:endParaRPr lang="fr-FR" dirty="0" smtClean="0"/>
          </a:p>
          <a:p>
            <a:pPr lvl="1">
              <a:lnSpc>
                <a:spcPct val="79000"/>
              </a:lnSpc>
            </a:pPr>
            <a:r>
              <a:rPr lang="fr-FR" dirty="0" err="1"/>
              <a:t>logic</a:t>
            </a:r>
            <a:r>
              <a:rPr lang="fr-FR" dirty="0"/>
              <a:t> </a:t>
            </a:r>
            <a:r>
              <a:rPr lang="fr-FR" dirty="0" err="1"/>
              <a:t>faults</a:t>
            </a:r>
            <a:r>
              <a:rPr lang="fr-FR" dirty="0"/>
              <a:t>: </a:t>
            </a:r>
            <a:r>
              <a:rPr lang="fr-FR" dirty="0" err="1"/>
              <a:t>logic</a:t>
            </a:r>
            <a:r>
              <a:rPr lang="fr-FR" dirty="0"/>
              <a:t> of </a:t>
            </a:r>
            <a:r>
              <a:rPr lang="fr-FR" dirty="0" err="1"/>
              <a:t>specification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incorrectly</a:t>
            </a:r>
            <a:r>
              <a:rPr lang="fr-FR" dirty="0"/>
              <a:t> </a:t>
            </a:r>
            <a:r>
              <a:rPr lang="fr-FR" dirty="0" err="1"/>
              <a:t>coded</a:t>
            </a:r>
            <a:endParaRPr lang="fr-FR" dirty="0" smtClean="0"/>
          </a:p>
          <a:p>
            <a:pPr lvl="2">
              <a:lnSpc>
                <a:spcPct val="79000"/>
              </a:lnSpc>
            </a:pPr>
            <a:r>
              <a:rPr lang="fr-FR" dirty="0" err="1" smtClean="0"/>
              <a:t>Allowing</a:t>
            </a:r>
            <a:r>
              <a:rPr lang="fr-FR" dirty="0" smtClean="0"/>
              <a:t> a </a:t>
            </a:r>
            <a:r>
              <a:rPr lang="fr-FR" dirty="0" err="1" smtClean="0"/>
              <a:t>negative</a:t>
            </a:r>
            <a:r>
              <a:rPr lang="fr-FR" dirty="0" smtClean="0"/>
              <a:t> balance</a:t>
            </a:r>
          </a:p>
          <a:p>
            <a:pPr lvl="1">
              <a:lnSpc>
                <a:spcPct val="79000"/>
              </a:lnSpc>
            </a:pPr>
            <a:r>
              <a:rPr lang="fr-FR" dirty="0"/>
              <a:t>incorrect </a:t>
            </a:r>
            <a:r>
              <a:rPr lang="fr-FR" dirty="0" err="1"/>
              <a:t>handling</a:t>
            </a:r>
            <a:r>
              <a:rPr lang="fr-FR" dirty="0"/>
              <a:t> of </a:t>
            </a:r>
            <a:r>
              <a:rPr lang="fr-FR" dirty="0" err="1" smtClean="0"/>
              <a:t>don’t</a:t>
            </a:r>
            <a:r>
              <a:rPr lang="fr-FR" dirty="0" smtClean="0"/>
              <a:t> cares</a:t>
            </a:r>
          </a:p>
          <a:p>
            <a:pPr lvl="2">
              <a:lnSpc>
                <a:spcPct val="79000"/>
              </a:lnSpc>
            </a:pPr>
            <a:r>
              <a:rPr lang="en-CA" dirty="0" smtClean="0"/>
              <a:t>In a high-interest savings account, there’s a charge for a withdrawal only if your balance is less than 10K. In fact, this charge should be for everyone in this type of account. </a:t>
            </a:r>
            <a:endParaRPr lang="fr-FR" dirty="0" smtClean="0"/>
          </a:p>
          <a:p>
            <a:pPr lvl="1">
              <a:lnSpc>
                <a:spcPct val="79000"/>
              </a:lnSpc>
            </a:pPr>
            <a:r>
              <a:rPr lang="fr-FR" dirty="0" smtClean="0"/>
              <a:t>incorrect </a:t>
            </a:r>
            <a:r>
              <a:rPr lang="fr-FR" dirty="0"/>
              <a:t>or </a:t>
            </a:r>
            <a:r>
              <a:rPr lang="fr-FR" dirty="0" err="1"/>
              <a:t>missing</a:t>
            </a:r>
            <a:r>
              <a:rPr lang="fr-FR" dirty="0"/>
              <a:t> </a:t>
            </a:r>
            <a:r>
              <a:rPr lang="fr-FR" dirty="0" err="1"/>
              <a:t>dependency</a:t>
            </a:r>
            <a:r>
              <a:rPr lang="fr-FR" dirty="0"/>
              <a:t> on </a:t>
            </a:r>
            <a:r>
              <a:rPr lang="fr-FR" dirty="0" err="1"/>
              <a:t>pre-conditions</a:t>
            </a:r>
            <a:endParaRPr lang="fr-FR" dirty="0"/>
          </a:p>
          <a:p>
            <a:pPr lvl="2">
              <a:lnSpc>
                <a:spcPct val="79000"/>
              </a:lnSpc>
            </a:pPr>
            <a:r>
              <a:rPr lang="fr-FR" dirty="0"/>
              <a:t>a UC </a:t>
            </a:r>
            <a:r>
              <a:rPr lang="fr-FR" dirty="0" err="1"/>
              <a:t>behaves</a:t>
            </a:r>
            <a:r>
              <a:rPr lang="fr-FR" dirty="0"/>
              <a:t> </a:t>
            </a:r>
            <a:r>
              <a:rPr lang="fr-FR" dirty="0" err="1"/>
              <a:t>correctly</a:t>
            </a:r>
            <a:r>
              <a:rPr lang="fr-FR" dirty="0"/>
              <a:t> </a:t>
            </a:r>
            <a:r>
              <a:rPr lang="fr-FR" dirty="0" err="1"/>
              <a:t>despite</a:t>
            </a:r>
            <a:r>
              <a:rPr lang="fr-FR" dirty="0"/>
              <a:t> a </a:t>
            </a:r>
            <a:r>
              <a:rPr lang="fr-FR" dirty="0" err="1"/>
              <a:t>violated</a:t>
            </a:r>
            <a:r>
              <a:rPr lang="fr-FR" dirty="0"/>
              <a:t> </a:t>
            </a:r>
            <a:r>
              <a:rPr lang="fr-FR" dirty="0" err="1"/>
              <a:t>pre-condition</a:t>
            </a:r>
            <a:r>
              <a:rPr lang="fr-FR" dirty="0"/>
              <a:t>..</a:t>
            </a:r>
            <a:r>
              <a:rPr lang="fr-FR" dirty="0" smtClean="0"/>
              <a:t>.</a:t>
            </a:r>
          </a:p>
          <a:p>
            <a:pPr lvl="3">
              <a:lnSpc>
                <a:spcPct val="79000"/>
              </a:lnSpc>
            </a:pPr>
            <a:r>
              <a:rPr lang="fr-FR" sz="1800" dirty="0" err="1" smtClean="0"/>
              <a:t>Expired</a:t>
            </a:r>
            <a:r>
              <a:rPr lang="fr-FR" sz="1800" dirty="0" smtClean="0"/>
              <a:t> </a:t>
            </a:r>
            <a:r>
              <a:rPr lang="fr-FR" sz="1800" dirty="0" err="1" smtClean="0"/>
              <a:t>card</a:t>
            </a:r>
            <a:r>
              <a:rPr lang="fr-FR" sz="1800" dirty="0" smtClean="0"/>
              <a:t> </a:t>
            </a:r>
            <a:r>
              <a:rPr lang="fr-FR" sz="1800" dirty="0" err="1" smtClean="0"/>
              <a:t>works</a:t>
            </a:r>
            <a:r>
              <a:rPr lang="fr-FR" sz="1800" dirty="0" smtClean="0"/>
              <a:t>…</a:t>
            </a:r>
          </a:p>
          <a:p>
            <a:pPr lvl="1">
              <a:lnSpc>
                <a:spcPct val="79000"/>
              </a:lnSpc>
            </a:pPr>
            <a:r>
              <a:rPr lang="fr-FR" dirty="0" err="1" smtClean="0"/>
              <a:t>undesirable</a:t>
            </a:r>
            <a:r>
              <a:rPr lang="fr-FR" dirty="0" smtClean="0"/>
              <a:t> </a:t>
            </a:r>
            <a:r>
              <a:rPr lang="fr-FR" dirty="0" err="1"/>
              <a:t>feature</a:t>
            </a:r>
            <a:r>
              <a:rPr lang="fr-FR" dirty="0"/>
              <a:t> interactions (or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scenario interactions)</a:t>
            </a:r>
          </a:p>
          <a:p>
            <a:pPr lvl="2">
              <a:lnSpc>
                <a:spcPct val="79000"/>
              </a:lnSpc>
            </a:pPr>
            <a:r>
              <a:rPr lang="fr-FR" dirty="0" err="1"/>
              <a:t>e.g</a:t>
            </a:r>
            <a:r>
              <a:rPr lang="fr-FR" dirty="0"/>
              <a:t>., ATM </a:t>
            </a:r>
            <a:r>
              <a:rPr lang="fr-FR" dirty="0" err="1"/>
              <a:t>shut</a:t>
            </a:r>
            <a:r>
              <a:rPr lang="fr-FR" dirty="0"/>
              <a:t> </a:t>
            </a:r>
            <a:r>
              <a:rPr lang="fr-FR" dirty="0" err="1"/>
              <a:t>downs</a:t>
            </a:r>
            <a:r>
              <a:rPr lang="fr-FR" dirty="0"/>
              <a:t> </a:t>
            </a:r>
            <a:r>
              <a:rPr lang="fr-FR" dirty="0" err="1"/>
              <a:t>while</a:t>
            </a:r>
            <a:r>
              <a:rPr lang="fr-FR" dirty="0"/>
              <a:t> user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doing</a:t>
            </a:r>
            <a:r>
              <a:rPr lang="fr-FR" dirty="0"/>
              <a:t> a transaction!</a:t>
            </a:r>
          </a:p>
          <a:p>
            <a:pPr lvl="1">
              <a:lnSpc>
                <a:spcPct val="79000"/>
              </a:lnSpc>
            </a:pPr>
            <a:r>
              <a:rPr lang="fr-FR" dirty="0"/>
              <a:t>incorrect output  (</a:t>
            </a:r>
            <a:r>
              <a:rPr lang="fr-FR" dirty="0" err="1"/>
              <a:t>e.g</a:t>
            </a:r>
            <a:r>
              <a:rPr lang="fr-FR" dirty="0"/>
              <a:t>., </a:t>
            </a:r>
            <a:r>
              <a:rPr lang="fr-FR" dirty="0" err="1"/>
              <a:t>wrong</a:t>
            </a:r>
            <a:r>
              <a:rPr lang="fr-FR" dirty="0"/>
              <a:t> balance)</a:t>
            </a:r>
          </a:p>
          <a:p>
            <a:pPr lvl="1">
              <a:lnSpc>
                <a:spcPct val="79000"/>
              </a:lnSpc>
            </a:pPr>
            <a:r>
              <a:rPr lang="fr-FR" dirty="0" err="1"/>
              <a:t>abnormal</a:t>
            </a:r>
            <a:r>
              <a:rPr lang="fr-FR" dirty="0"/>
              <a:t> </a:t>
            </a:r>
            <a:r>
              <a:rPr lang="fr-FR" dirty="0" err="1"/>
              <a:t>termination</a:t>
            </a:r>
            <a:r>
              <a:rPr lang="fr-FR" dirty="0"/>
              <a:t> (</a:t>
            </a:r>
            <a:r>
              <a:rPr lang="fr-FR" dirty="0" err="1"/>
              <a:t>e.g</a:t>
            </a:r>
            <a:r>
              <a:rPr lang="fr-FR" dirty="0"/>
              <a:t>., ATM </a:t>
            </a:r>
            <a:r>
              <a:rPr lang="fr-FR" dirty="0" err="1"/>
              <a:t>eats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card</a:t>
            </a:r>
            <a:r>
              <a:rPr lang="fr-FR" dirty="0"/>
              <a:t>…)</a:t>
            </a:r>
          </a:p>
          <a:p>
            <a:pPr lvl="1">
              <a:lnSpc>
                <a:spcPct val="79000"/>
              </a:lnSpc>
            </a:pPr>
            <a:r>
              <a:rPr lang="fr-FR" dirty="0"/>
              <a:t>omissions and surprises</a:t>
            </a:r>
          </a:p>
          <a:p>
            <a:pPr lvl="2">
              <a:lnSpc>
                <a:spcPct val="79000"/>
              </a:lnSpc>
            </a:pPr>
            <a:r>
              <a:rPr lang="fr-FR" dirty="0" err="1"/>
              <a:t>e.g</a:t>
            </a:r>
            <a:r>
              <a:rPr lang="fr-FR" dirty="0"/>
              <a:t>.,</a:t>
            </a:r>
            <a:r>
              <a:rPr lang="fr-FR" dirty="0" smtClean="0"/>
              <a:t> PIN </a:t>
            </a:r>
            <a:r>
              <a:rPr lang="fr-FR" dirty="0" err="1" smtClean="0"/>
              <a:t>does</a:t>
            </a:r>
            <a:r>
              <a:rPr lang="fr-FR" dirty="0" smtClean="0"/>
              <a:t> </a:t>
            </a:r>
            <a:r>
              <a:rPr lang="fr-FR" dirty="0"/>
              <a:t>not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validated</a:t>
            </a:r>
            <a:r>
              <a:rPr lang="fr-FR" dirty="0"/>
              <a:t>, all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accounts</a:t>
            </a:r>
            <a:r>
              <a:rPr lang="fr-FR" dirty="0"/>
              <a:t> are </a:t>
            </a:r>
            <a:r>
              <a:rPr lang="fr-FR" dirty="0" err="1"/>
              <a:t>zeroed</a:t>
            </a:r>
            <a:r>
              <a:rPr lang="fr-FR" dirty="0"/>
              <a:t>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30513" y="228600"/>
            <a:ext cx="2898830" cy="380617"/>
          </a:xfrm>
        </p:spPr>
        <p:txBody>
          <a:bodyPr/>
          <a:lstStyle/>
          <a:p>
            <a:r>
              <a:rPr lang="fr-FR" dirty="0" err="1" smtClean="0"/>
              <a:t>eUCs</a:t>
            </a:r>
            <a:r>
              <a:rPr lang="fr-FR" dirty="0" smtClean="0"/>
              <a:t>: </a:t>
            </a:r>
            <a:r>
              <a:rPr lang="fr-FR" dirty="0" err="1"/>
              <a:t>Other</a:t>
            </a:r>
            <a:r>
              <a:rPr lang="fr-FR" dirty="0"/>
              <a:t> Fields 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447800"/>
            <a:ext cx="8420100" cy="4800600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/>
              <a:t>Oracle: </a:t>
            </a:r>
            <a:r>
              <a:rPr lang="fr-FR" sz="2000" dirty="0" err="1"/>
              <a:t>expected</a:t>
            </a:r>
            <a:r>
              <a:rPr lang="fr-FR" sz="2000" dirty="0"/>
              <a:t> </a:t>
            </a:r>
            <a:r>
              <a:rPr lang="fr-FR" sz="2000" dirty="0" err="1"/>
              <a:t>results</a:t>
            </a:r>
            <a:r>
              <a:rPr lang="fr-FR" sz="2000" dirty="0"/>
              <a:t> by </a:t>
            </a:r>
            <a:r>
              <a:rPr lang="fr-FR" sz="2000" dirty="0" err="1"/>
              <a:t>human</a:t>
            </a:r>
            <a:r>
              <a:rPr lang="fr-FR" sz="2000" dirty="0"/>
              <a:t> intuition</a:t>
            </a:r>
          </a:p>
          <a:p>
            <a:r>
              <a:rPr lang="fr-FR" sz="2000" dirty="0"/>
              <a:t>Automation:</a:t>
            </a:r>
            <a:r>
              <a:rPr lang="fr-FR" sz="2000" dirty="0" smtClean="0"/>
              <a:t> no… </a:t>
            </a:r>
            <a:r>
              <a:rPr lang="fr-FR" sz="2000" dirty="0" err="1" smtClean="0"/>
              <a:t>finding</a:t>
            </a:r>
            <a:r>
              <a:rPr lang="fr-FR" sz="2000" dirty="0" smtClean="0"/>
              <a:t> </a:t>
            </a:r>
            <a:r>
              <a:rPr lang="fr-FR" sz="2000" dirty="0" err="1" smtClean="0"/>
              <a:t>opvars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not </a:t>
            </a:r>
            <a:r>
              <a:rPr lang="fr-FR" sz="2000" dirty="0" err="1" smtClean="0"/>
              <a:t>necessarily</a:t>
            </a:r>
            <a:r>
              <a:rPr lang="fr-FR" sz="2000" dirty="0" smtClean="0"/>
              <a:t> trivial</a:t>
            </a:r>
          </a:p>
          <a:p>
            <a:r>
              <a:rPr lang="fr-FR" sz="2000" dirty="0"/>
              <a:t>Entry </a:t>
            </a:r>
            <a:r>
              <a:rPr lang="fr-FR" sz="2000" dirty="0" err="1"/>
              <a:t>criteria</a:t>
            </a:r>
            <a:r>
              <a:rPr lang="fr-FR" sz="2000" dirty="0"/>
              <a:t>:</a:t>
            </a:r>
            <a:endParaRPr lang="fr-FR" sz="2000" dirty="0" smtClean="0"/>
          </a:p>
          <a:p>
            <a:pPr lvl="1"/>
            <a:r>
              <a:rPr lang="fr-FR" dirty="0" err="1" smtClean="0"/>
              <a:t>extended</a:t>
            </a:r>
            <a:r>
              <a:rPr lang="fr-FR" dirty="0" smtClean="0"/>
              <a:t> </a:t>
            </a:r>
            <a:r>
              <a:rPr lang="fr-FR" dirty="0" err="1"/>
              <a:t>UCs</a:t>
            </a:r>
            <a:r>
              <a:rPr lang="fr-FR" dirty="0"/>
              <a:t> must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complete</a:t>
            </a:r>
            <a:r>
              <a:rPr lang="fr-FR" dirty="0" smtClean="0"/>
              <a:t>, consistent, </a:t>
            </a:r>
            <a:r>
              <a:rPr lang="fr-FR" dirty="0" err="1" smtClean="0"/>
              <a:t>verifiable</a:t>
            </a:r>
            <a:r>
              <a:rPr lang="fr-FR" dirty="0" smtClean="0"/>
              <a:t> (how to check?)</a:t>
            </a:r>
            <a:endParaRPr lang="fr-FR" dirty="0"/>
          </a:p>
          <a:p>
            <a:pPr lvl="1"/>
            <a:r>
              <a:rPr lang="fr-FR" dirty="0"/>
              <a:t>no </a:t>
            </a:r>
            <a:r>
              <a:rPr lang="fr-FR" i="1" dirty="0" err="1"/>
              <a:t>execution</a:t>
            </a:r>
            <a:r>
              <a:rPr lang="fr-FR" dirty="0"/>
              <a:t> of test cases </a:t>
            </a:r>
            <a:r>
              <a:rPr lang="fr-FR" dirty="0" err="1"/>
              <a:t>at</a:t>
            </a:r>
            <a:r>
              <a:rPr lang="fr-FR" dirty="0"/>
              <a:t> system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before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components have been </a:t>
            </a:r>
            <a:r>
              <a:rPr lang="fr-FR" dirty="0" err="1"/>
              <a:t>tested</a:t>
            </a:r>
            <a:r>
              <a:rPr lang="fr-FR" dirty="0"/>
              <a:t> (i.e., </a:t>
            </a:r>
            <a:r>
              <a:rPr lang="fr-FR" dirty="0" err="1"/>
              <a:t>bottom</a:t>
            </a:r>
            <a:r>
              <a:rPr lang="fr-FR" dirty="0"/>
              <a:t> up test </a:t>
            </a:r>
            <a:r>
              <a:rPr lang="fr-FR" dirty="0" err="1"/>
              <a:t>execution</a:t>
            </a:r>
            <a:r>
              <a:rPr lang="fr-FR" dirty="0" smtClean="0"/>
              <a:t>…)</a:t>
            </a:r>
            <a:endParaRPr lang="fr-FR" dirty="0"/>
          </a:p>
          <a:p>
            <a:r>
              <a:rPr lang="fr-FR" sz="2000" dirty="0"/>
              <a:t>Exit </a:t>
            </a:r>
            <a:r>
              <a:rPr lang="fr-FR" sz="2000" dirty="0" err="1"/>
              <a:t>criteria</a:t>
            </a:r>
            <a:r>
              <a:rPr lang="fr-FR" sz="2000" dirty="0"/>
              <a:t>: (as a % of </a:t>
            </a:r>
            <a:r>
              <a:rPr lang="fr-FR" sz="2000" dirty="0" err="1"/>
              <a:t>completeness</a:t>
            </a:r>
            <a:r>
              <a:rPr lang="fr-FR" sz="2000" dirty="0"/>
              <a:t> of </a:t>
            </a:r>
            <a:r>
              <a:rPr lang="fr-FR" sz="2000" dirty="0" err="1"/>
              <a:t>req</a:t>
            </a:r>
            <a:r>
              <a:rPr lang="fr-FR" sz="2000" dirty="0"/>
              <a:t> </a:t>
            </a:r>
            <a:r>
              <a:rPr lang="fr-FR" sz="2000" dirty="0" err="1"/>
              <a:t>coverage</a:t>
            </a:r>
            <a:r>
              <a:rPr lang="fr-FR" sz="2000" dirty="0"/>
              <a:t>)</a:t>
            </a:r>
          </a:p>
          <a:p>
            <a:pPr lvl="1"/>
            <a:r>
              <a:rPr lang="fr-FR" dirty="0"/>
              <a:t>XUVC = </a:t>
            </a:r>
            <a:r>
              <a:rPr lang="fr-FR" u="sng" dirty="0"/>
              <a:t>(# of </a:t>
            </a:r>
            <a:r>
              <a:rPr lang="fr-FR" u="sng" dirty="0" err="1"/>
              <a:t>implemented</a:t>
            </a:r>
            <a:r>
              <a:rPr lang="fr-FR" u="sng" dirty="0"/>
              <a:t> </a:t>
            </a:r>
            <a:r>
              <a:rPr lang="fr-FR" u="sng" dirty="0" err="1"/>
              <a:t>UCs</a:t>
            </a:r>
            <a:r>
              <a:rPr lang="fr-FR" u="sng" dirty="0"/>
              <a:t>)</a:t>
            </a:r>
            <a:r>
              <a:rPr lang="fr-FR" dirty="0"/>
              <a:t>    * </a:t>
            </a:r>
            <a:r>
              <a:rPr lang="fr-FR" u="sng" dirty="0"/>
              <a:t>(Total # </a:t>
            </a:r>
            <a:r>
              <a:rPr lang="fr-FR" u="sng" dirty="0" err="1"/>
              <a:t>variants</a:t>
            </a:r>
            <a:r>
              <a:rPr lang="fr-FR" u="sng" dirty="0"/>
              <a:t> </a:t>
            </a:r>
            <a:r>
              <a:rPr lang="fr-FR" u="sng" dirty="0" err="1"/>
              <a:t>tested</a:t>
            </a:r>
            <a:r>
              <a:rPr lang="fr-FR" u="sng" dirty="0"/>
              <a:t>)</a:t>
            </a:r>
            <a:r>
              <a:rPr lang="fr-FR" dirty="0"/>
              <a:t> * 100</a:t>
            </a:r>
          </a:p>
          <a:p>
            <a:pPr lvl="3">
              <a:buFontTx/>
              <a:buNone/>
            </a:pPr>
            <a:r>
              <a:rPr lang="fr-FR" sz="1800" dirty="0"/>
              <a:t>       (# of </a:t>
            </a:r>
            <a:r>
              <a:rPr lang="fr-FR" sz="1800" dirty="0" err="1"/>
              <a:t>required</a:t>
            </a:r>
            <a:r>
              <a:rPr lang="fr-FR" sz="1800" dirty="0"/>
              <a:t> </a:t>
            </a:r>
            <a:r>
              <a:rPr lang="fr-FR" sz="1800" dirty="0" err="1"/>
              <a:t>UCs</a:t>
            </a:r>
            <a:r>
              <a:rPr lang="fr-FR" sz="1800" dirty="0"/>
              <a:t>)          (Total # of </a:t>
            </a:r>
            <a:r>
              <a:rPr lang="fr-FR" sz="1800" dirty="0" err="1"/>
              <a:t>variants</a:t>
            </a:r>
            <a:r>
              <a:rPr lang="fr-FR" sz="1800" dirty="0"/>
              <a:t>)</a:t>
            </a:r>
          </a:p>
          <a:p>
            <a:r>
              <a:rPr lang="fr-FR" sz="2000" dirty="0" err="1"/>
              <a:t>Consequences</a:t>
            </a:r>
            <a:r>
              <a:rPr lang="fr-FR" sz="2000" dirty="0"/>
              <a:t>:</a:t>
            </a:r>
            <a:endParaRPr lang="fr-FR" sz="2000" dirty="0" smtClean="0"/>
          </a:p>
          <a:p>
            <a:pPr lvl="1"/>
            <a:r>
              <a:rPr lang="fr-FR" dirty="0" err="1" smtClean="0"/>
              <a:t>Leaves</a:t>
            </a:r>
            <a:r>
              <a:rPr lang="fr-FR" dirty="0" smtClean="0"/>
              <a:t> </a:t>
            </a:r>
            <a:r>
              <a:rPr lang="fr-FR" dirty="0"/>
              <a:t>out performance, </a:t>
            </a:r>
            <a:r>
              <a:rPr lang="fr-FR" dirty="0" err="1"/>
              <a:t>fault</a:t>
            </a:r>
            <a:r>
              <a:rPr lang="fr-FR" dirty="0"/>
              <a:t> </a:t>
            </a:r>
            <a:r>
              <a:rPr lang="fr-FR" dirty="0" err="1"/>
              <a:t>tolerance</a:t>
            </a:r>
            <a:r>
              <a:rPr lang="fr-FR" dirty="0"/>
              <a:t>, etc.</a:t>
            </a:r>
          </a:p>
          <a:p>
            <a:pPr lvl="1"/>
            <a:r>
              <a:rPr lang="fr-FR" dirty="0" err="1"/>
              <a:t>extended</a:t>
            </a:r>
            <a:r>
              <a:rPr lang="fr-FR" dirty="0"/>
              <a:t> UC </a:t>
            </a:r>
            <a:r>
              <a:rPr lang="fr-FR" dirty="0" err="1"/>
              <a:t>reduces</a:t>
            </a:r>
            <a:r>
              <a:rPr lang="fr-FR" dirty="0"/>
              <a:t> to a </a:t>
            </a:r>
            <a:r>
              <a:rPr lang="fr-FR" dirty="0" err="1"/>
              <a:t>decision</a:t>
            </a:r>
            <a:r>
              <a:rPr lang="fr-FR" dirty="0"/>
              <a:t> </a:t>
            </a:r>
            <a:r>
              <a:rPr lang="fr-FR" dirty="0" smtClean="0"/>
              <a:t>table</a:t>
            </a:r>
          </a:p>
          <a:p>
            <a:pPr lvl="1"/>
            <a:r>
              <a:rPr lang="fr-FR" dirty="0" err="1" smtClean="0"/>
              <a:t>Given</a:t>
            </a:r>
            <a:r>
              <a:rPr lang="fr-FR" dirty="0" smtClean="0"/>
              <a:t> no one </a:t>
            </a:r>
            <a:r>
              <a:rPr lang="fr-FR" dirty="0" err="1" smtClean="0"/>
              <a:t>agrees</a:t>
            </a:r>
            <a:r>
              <a:rPr lang="fr-FR" dirty="0" smtClean="0"/>
              <a:t> on </a:t>
            </a:r>
            <a:r>
              <a:rPr lang="fr-FR" dirty="0" err="1" smtClean="0"/>
              <a:t>level</a:t>
            </a:r>
            <a:r>
              <a:rPr lang="fr-FR" dirty="0" smtClean="0"/>
              <a:t> of abstraction of a UC, </a:t>
            </a:r>
            <a:r>
              <a:rPr lang="fr-FR" dirty="0" err="1" smtClean="0"/>
              <a:t>this</a:t>
            </a:r>
            <a:r>
              <a:rPr lang="fr-FR" dirty="0" smtClean="0"/>
              <a:t> pattern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dififcult</a:t>
            </a:r>
            <a:r>
              <a:rPr lang="fr-FR" dirty="0" smtClean="0"/>
              <a:t> to </a:t>
            </a:r>
            <a:r>
              <a:rPr lang="fr-FR" dirty="0" err="1" smtClean="0"/>
              <a:t>apply</a:t>
            </a:r>
            <a:r>
              <a:rPr lang="fr-FR" dirty="0" smtClean="0"/>
              <a:t>!</a:t>
            </a:r>
          </a:p>
          <a:p>
            <a:pPr lvl="1"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0788" y="228600"/>
            <a:ext cx="4159250" cy="368300"/>
          </a:xfrm>
        </p:spPr>
        <p:txBody>
          <a:bodyPr/>
          <a:lstStyle/>
          <a:p>
            <a:r>
              <a:rPr lang="fr-FR"/>
              <a:t>Pattern 2: Covered in CRUD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724400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800" dirty="0" err="1"/>
              <a:t>Intent</a:t>
            </a:r>
            <a:r>
              <a:rPr lang="fr-FR" sz="2800" dirty="0"/>
              <a:t>:</a:t>
            </a:r>
            <a:r>
              <a:rPr lang="fr-FR" sz="2800" dirty="0" smtClean="0"/>
              <a:t> </a:t>
            </a:r>
            <a:r>
              <a:rPr lang="fr-FR" sz="2800" dirty="0" err="1"/>
              <a:t>V</a:t>
            </a:r>
            <a:r>
              <a:rPr lang="fr-FR" sz="2800" dirty="0" err="1" smtClean="0"/>
              <a:t>erifies</a:t>
            </a:r>
            <a:r>
              <a:rPr lang="fr-FR" sz="2800" dirty="0" smtClean="0"/>
              <a:t> </a:t>
            </a:r>
            <a:r>
              <a:rPr lang="fr-FR" sz="2800" dirty="0" err="1"/>
              <a:t>that</a:t>
            </a:r>
            <a:r>
              <a:rPr lang="fr-FR" sz="2800" dirty="0"/>
              <a:t> all basic </a:t>
            </a:r>
            <a:r>
              <a:rPr lang="fr-FR" sz="2800" dirty="0" err="1"/>
              <a:t>operations</a:t>
            </a:r>
            <a:r>
              <a:rPr lang="fr-FR" sz="2800" dirty="0"/>
              <a:t> are </a:t>
            </a:r>
            <a:r>
              <a:rPr lang="fr-FR" sz="2800" dirty="0" err="1"/>
              <a:t>exercised</a:t>
            </a:r>
            <a:r>
              <a:rPr lang="fr-FR" sz="2800" dirty="0"/>
              <a:t> for </a:t>
            </a:r>
            <a:r>
              <a:rPr lang="fr-FR" sz="2800" dirty="0" err="1"/>
              <a:t>each</a:t>
            </a:r>
            <a:r>
              <a:rPr lang="fr-FR" sz="2800" dirty="0"/>
              <a:t> </a:t>
            </a:r>
            <a:r>
              <a:rPr lang="fr-FR" sz="2800" dirty="0">
                <a:solidFill>
                  <a:srgbClr val="FF0000"/>
                </a:solidFill>
              </a:rPr>
              <a:t>class </a:t>
            </a:r>
            <a:r>
              <a:rPr lang="fr-FR" sz="2800" dirty="0"/>
              <a:t>in the system </a:t>
            </a:r>
            <a:r>
              <a:rPr lang="fr-FR" sz="2800" dirty="0" err="1"/>
              <a:t>under</a:t>
            </a:r>
            <a:r>
              <a:rPr lang="fr-FR" sz="2800" dirty="0"/>
              <a:t> test…</a:t>
            </a:r>
          </a:p>
          <a:p>
            <a:r>
              <a:rPr lang="fr-FR" sz="2800" dirty="0" err="1"/>
              <a:t>Strategy</a:t>
            </a:r>
            <a:r>
              <a:rPr lang="fr-FR" sz="2800" dirty="0"/>
              <a:t>: </a:t>
            </a:r>
            <a:endParaRPr lang="fr-FR" sz="2800" dirty="0" smtClean="0"/>
          </a:p>
          <a:p>
            <a:pPr lvl="1"/>
            <a:r>
              <a:rPr lang="fr-FR" sz="2000" dirty="0" err="1"/>
              <a:t>B</a:t>
            </a:r>
            <a:r>
              <a:rPr lang="fr-FR" sz="2000" dirty="0" err="1" smtClean="0"/>
              <a:t>uild</a:t>
            </a:r>
            <a:r>
              <a:rPr lang="fr-FR" sz="2000" dirty="0" smtClean="0"/>
              <a:t> </a:t>
            </a:r>
            <a:r>
              <a:rPr lang="fr-FR" sz="2000" dirty="0"/>
              <a:t>a use case/class </a:t>
            </a:r>
            <a:r>
              <a:rPr lang="fr-FR" sz="2000" dirty="0" err="1"/>
              <a:t>coverage</a:t>
            </a:r>
            <a:r>
              <a:rPr lang="fr-FR" sz="2000" dirty="0"/>
              <a:t> table </a:t>
            </a:r>
            <a:r>
              <a:rPr lang="fr-FR" sz="2000" dirty="0" err="1" smtClean="0"/>
              <a:t>matrix</a:t>
            </a:r>
            <a:endParaRPr lang="fr-FR" sz="2000" dirty="0" smtClean="0"/>
          </a:p>
          <a:p>
            <a:pPr lvl="1">
              <a:buNone/>
            </a:pPr>
            <a:r>
              <a:rPr lang="fr-FR" sz="2000" dirty="0" smtClean="0"/>
              <a:t>		     Class 1	Class 2		Class 3</a:t>
            </a:r>
          </a:p>
          <a:p>
            <a:pPr lvl="1">
              <a:buNone/>
            </a:pPr>
            <a:r>
              <a:rPr lang="fr-FR" sz="2000" dirty="0" smtClean="0"/>
              <a:t>           C R U D 	C R U D	C R U D</a:t>
            </a:r>
          </a:p>
          <a:p>
            <a:pPr lvl="1">
              <a:buNone/>
            </a:pPr>
            <a:r>
              <a:rPr lang="fr-FR" sz="2000" dirty="0" smtClean="0"/>
              <a:t>UC1    √ √    √          √         √</a:t>
            </a:r>
          </a:p>
          <a:p>
            <a:pPr lvl="1">
              <a:buNone/>
            </a:pPr>
            <a:r>
              <a:rPr lang="fr-FR" sz="2000" dirty="0" smtClean="0"/>
              <a:t>UC2		√√                      √ √ √ √ </a:t>
            </a:r>
          </a:p>
          <a:p>
            <a:pPr lvl="1"/>
            <a:r>
              <a:rPr lang="fr-FR" sz="2000" dirty="0" smtClean="0"/>
              <a:t>C</a:t>
            </a:r>
            <a:r>
              <a:rPr lang="fr-FR" sz="2000" dirty="0"/>
              <a:t>: </a:t>
            </a:r>
            <a:r>
              <a:rPr lang="fr-FR" sz="2000" dirty="0" err="1"/>
              <a:t>creation</a:t>
            </a:r>
            <a:r>
              <a:rPr lang="fr-FR" sz="2000" dirty="0"/>
              <a:t>; R: </a:t>
            </a:r>
            <a:r>
              <a:rPr lang="fr-FR" sz="2000" dirty="0" err="1"/>
              <a:t>read</a:t>
            </a:r>
            <a:r>
              <a:rPr lang="fr-FR" sz="2000" dirty="0"/>
              <a:t>, U: update, D: </a:t>
            </a:r>
            <a:r>
              <a:rPr lang="fr-FR" sz="2000" dirty="0" err="1"/>
              <a:t>delete</a:t>
            </a:r>
            <a:endParaRPr lang="fr-FR" sz="2000" dirty="0"/>
          </a:p>
          <a:p>
            <a:r>
              <a:rPr lang="fr-FR" sz="2800" dirty="0"/>
              <a:t>Exit </a:t>
            </a:r>
            <a:r>
              <a:rPr lang="fr-FR" sz="2800" dirty="0" err="1"/>
              <a:t>criterion</a:t>
            </a:r>
            <a:r>
              <a:rPr lang="fr-FR" sz="2800" dirty="0"/>
              <a:t>: </a:t>
            </a:r>
            <a:endParaRPr lang="fr-FR" sz="2800" dirty="0" smtClean="0"/>
          </a:p>
          <a:p>
            <a:pPr lvl="1"/>
            <a:r>
              <a:rPr lang="fr-FR" sz="2000" dirty="0"/>
              <a:t>A</a:t>
            </a:r>
            <a:r>
              <a:rPr lang="fr-FR" sz="2000" dirty="0" smtClean="0"/>
              <a:t>ll </a:t>
            </a:r>
            <a:r>
              <a:rPr lang="fr-FR" sz="2000" dirty="0"/>
              <a:t>basic </a:t>
            </a:r>
            <a:r>
              <a:rPr lang="fr-FR" sz="2000" dirty="0" err="1"/>
              <a:t>operations</a:t>
            </a:r>
            <a:r>
              <a:rPr lang="fr-FR" sz="2000" dirty="0"/>
              <a:t> of </a:t>
            </a:r>
            <a:r>
              <a:rPr lang="fr-FR" sz="2000" dirty="0" err="1"/>
              <a:t>each</a:t>
            </a:r>
            <a:r>
              <a:rPr lang="fr-FR" sz="2000" dirty="0"/>
              <a:t> class have been </a:t>
            </a:r>
            <a:r>
              <a:rPr lang="fr-FR" sz="2000" dirty="0" err="1" smtClean="0"/>
              <a:t>exercised</a:t>
            </a:r>
            <a:r>
              <a:rPr lang="fr-FR" sz="2000" dirty="0" smtClean="0"/>
              <a:t> </a:t>
            </a:r>
            <a:r>
              <a:rPr lang="fr-FR" sz="2000" dirty="0" err="1"/>
              <a:t>at</a:t>
            </a:r>
            <a:r>
              <a:rPr lang="fr-FR" sz="2000" dirty="0"/>
              <a:t> least once</a:t>
            </a:r>
            <a:r>
              <a:rPr lang="fr-FR" sz="2000" dirty="0" smtClean="0"/>
              <a:t>…</a:t>
            </a:r>
            <a:endParaRPr lang="fr-FR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28600"/>
            <a:ext cx="5156200" cy="368300"/>
          </a:xfrm>
        </p:spPr>
        <p:txBody>
          <a:bodyPr/>
          <a:lstStyle/>
          <a:p>
            <a:r>
              <a:rPr lang="fr-FR"/>
              <a:t>Pattern 3: Allocate Tests by Profile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14800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9000"/>
              </a:lnSpc>
            </a:pPr>
            <a:r>
              <a:rPr lang="fr-FR" dirty="0" err="1"/>
              <a:t>Intent</a:t>
            </a:r>
            <a:r>
              <a:rPr lang="fr-FR" dirty="0"/>
              <a:t>: </a:t>
            </a:r>
            <a:r>
              <a:rPr lang="fr-FR" dirty="0" err="1"/>
              <a:t>Allocate</a:t>
            </a:r>
            <a:r>
              <a:rPr lang="fr-FR" dirty="0"/>
              <a:t> the </a:t>
            </a:r>
            <a:r>
              <a:rPr lang="fr-FR" dirty="0" err="1"/>
              <a:t>overall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 budget to </a:t>
            </a:r>
            <a:r>
              <a:rPr lang="fr-FR" dirty="0" err="1"/>
              <a:t>each</a:t>
            </a:r>
            <a:r>
              <a:rPr lang="fr-FR" dirty="0"/>
              <a:t> use case in proportion to </a:t>
            </a:r>
            <a:r>
              <a:rPr lang="fr-FR" dirty="0" err="1"/>
              <a:t>its</a:t>
            </a:r>
            <a:r>
              <a:rPr lang="fr-FR" dirty="0"/>
              <a:t> relative </a:t>
            </a:r>
            <a:r>
              <a:rPr lang="fr-FR" dirty="0" err="1"/>
              <a:t>frequency</a:t>
            </a:r>
            <a:r>
              <a:rPr lang="fr-FR" dirty="0"/>
              <a:t>. </a:t>
            </a:r>
          </a:p>
          <a:p>
            <a:pPr>
              <a:lnSpc>
                <a:spcPct val="79000"/>
              </a:lnSpc>
            </a:pPr>
            <a:r>
              <a:rPr lang="fr-FR" dirty="0" err="1"/>
              <a:t>Context</a:t>
            </a:r>
            <a:r>
              <a:rPr lang="fr-FR" dirty="0"/>
              <a:t>: </a:t>
            </a:r>
            <a:r>
              <a:rPr lang="fr-FR" dirty="0" err="1"/>
              <a:t>any</a:t>
            </a:r>
            <a:r>
              <a:rPr lang="fr-FR" dirty="0"/>
              <a:t> time </a:t>
            </a:r>
            <a:r>
              <a:rPr lang="fr-FR" dirty="0" err="1"/>
              <a:t>you</a:t>
            </a:r>
            <a:r>
              <a:rPr lang="fr-FR" dirty="0"/>
              <a:t> use Pattern 1,</a:t>
            </a:r>
            <a:r>
              <a:rPr lang="fr-FR" dirty="0" smtClean="0"/>
              <a:t> </a:t>
            </a:r>
            <a:r>
              <a:rPr lang="fr-FR" dirty="0" err="1" smtClean="0"/>
              <a:t>especially</a:t>
            </a:r>
            <a:r>
              <a:rPr lang="fr-FR" dirty="0" smtClean="0"/>
              <a:t> </a:t>
            </a:r>
            <a:r>
              <a:rPr lang="fr-FR" dirty="0"/>
              <a:t>in the </a:t>
            </a:r>
            <a:r>
              <a:rPr lang="fr-FR" dirty="0" err="1"/>
              <a:t>presence</a:t>
            </a:r>
            <a:r>
              <a:rPr lang="fr-FR" dirty="0"/>
              <a:t> of a </a:t>
            </a:r>
            <a:r>
              <a:rPr lang="fr-FR" dirty="0" err="1"/>
              <a:t>combinatorial</a:t>
            </a:r>
            <a:r>
              <a:rPr lang="fr-FR" dirty="0"/>
              <a:t> explosion of possible </a:t>
            </a:r>
            <a:r>
              <a:rPr lang="fr-FR" dirty="0" err="1"/>
              <a:t>paths</a:t>
            </a:r>
            <a:r>
              <a:rPr lang="fr-FR" dirty="0"/>
              <a:t>.</a:t>
            </a:r>
          </a:p>
          <a:p>
            <a:pPr>
              <a:lnSpc>
                <a:spcPct val="79000"/>
              </a:lnSpc>
            </a:pPr>
            <a:r>
              <a:rPr lang="fr-FR" dirty="0" err="1"/>
              <a:t>Strategy</a:t>
            </a:r>
            <a:r>
              <a:rPr lang="fr-FR" dirty="0"/>
              <a:t>: </a:t>
            </a:r>
            <a:r>
              <a:rPr lang="fr-FR" dirty="0" err="1"/>
              <a:t>you</a:t>
            </a:r>
            <a:r>
              <a:rPr lang="fr-FR" dirty="0"/>
              <a:t> must </a:t>
            </a:r>
            <a:r>
              <a:rPr lang="fr-FR" dirty="0" err="1"/>
              <a:t>somehow</a:t>
            </a:r>
            <a:r>
              <a:rPr lang="fr-FR" dirty="0"/>
              <a:t> (!) </a:t>
            </a:r>
            <a:r>
              <a:rPr lang="fr-FR" dirty="0" err="1"/>
              <a:t>obtain</a:t>
            </a:r>
            <a:r>
              <a:rPr lang="fr-FR" dirty="0"/>
              <a:t> an </a:t>
            </a:r>
            <a:r>
              <a:rPr lang="fr-FR" dirty="0" err="1"/>
              <a:t>operational</a:t>
            </a:r>
            <a:r>
              <a:rPr lang="fr-FR" dirty="0"/>
              <a:t> profile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potential</a:t>
            </a:r>
            <a:r>
              <a:rPr lang="fr-FR" dirty="0"/>
              <a:t> </a:t>
            </a:r>
            <a:r>
              <a:rPr lang="fr-FR" dirty="0" err="1"/>
              <a:t>users</a:t>
            </a:r>
            <a:r>
              <a:rPr lang="fr-FR" dirty="0"/>
              <a:t>.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merely</a:t>
            </a:r>
            <a:r>
              <a:rPr lang="fr-FR" dirty="0"/>
              <a:t> sort.</a:t>
            </a:r>
            <a:endParaRPr lang="fr-FR" dirty="0" smtClean="0"/>
          </a:p>
          <a:p>
            <a:pPr>
              <a:lnSpc>
                <a:spcPct val="79000"/>
              </a:lnSpc>
            </a:pPr>
            <a:r>
              <a:rPr lang="fr-FR" dirty="0" err="1" smtClean="0"/>
              <a:t>My</a:t>
            </a:r>
            <a:r>
              <a:rPr lang="fr-FR" dirty="0" smtClean="0"/>
              <a:t> </a:t>
            </a:r>
            <a:r>
              <a:rPr lang="fr-FR" dirty="0"/>
              <a:t>comment: </a:t>
            </a:r>
          </a:p>
          <a:p>
            <a:pPr lvl="1">
              <a:lnSpc>
                <a:spcPct val="79000"/>
              </a:lnSpc>
            </a:pPr>
            <a:r>
              <a:rPr lang="fr-FR" dirty="0" err="1"/>
              <a:t>frequency</a:t>
            </a:r>
            <a:r>
              <a:rPr lang="fr-FR" dirty="0"/>
              <a:t> </a:t>
            </a:r>
            <a:r>
              <a:rPr lang="fr-FR" dirty="0" err="1"/>
              <a:t>alone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not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sufficient</a:t>
            </a:r>
            <a:r>
              <a:rPr lang="fr-FR" dirty="0"/>
              <a:t>: </a:t>
            </a:r>
            <a:r>
              <a:rPr lang="fr-FR" dirty="0" err="1"/>
              <a:t>priority</a:t>
            </a:r>
            <a:r>
              <a:rPr lang="fr-FR" dirty="0"/>
              <a:t> or importance (a la Boehm) must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considered</a:t>
            </a:r>
            <a:r>
              <a:rPr lang="fr-FR" dirty="0"/>
              <a:t>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28600"/>
            <a:ext cx="1376328" cy="380617"/>
          </a:xfrm>
        </p:spPr>
        <p:txBody>
          <a:bodyPr/>
          <a:lstStyle/>
          <a:p>
            <a:r>
              <a:rPr lang="en-US" dirty="0" smtClean="0"/>
              <a:t>Profiling</a:t>
            </a:r>
            <a:endParaRPr lang="en-US" dirty="0"/>
          </a:p>
        </p:txBody>
      </p:sp>
      <p:pic>
        <p:nvPicPr>
          <p:cNvPr id="3" name="Picture 2" descr="f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1586"/>
            <a:ext cx="9144000" cy="554881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788" y="228600"/>
            <a:ext cx="5681662" cy="368300"/>
          </a:xfrm>
        </p:spPr>
        <p:txBody>
          <a:bodyPr/>
          <a:lstStyle/>
          <a:p>
            <a:r>
              <a:rPr lang="fr-FR"/>
              <a:t>Implementation Specific System Tests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5029200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800" dirty="0" err="1"/>
              <a:t>Several</a:t>
            </a:r>
            <a:r>
              <a:rPr lang="fr-FR" sz="2800" dirty="0"/>
              <a:t> issues are </a:t>
            </a:r>
            <a:r>
              <a:rPr lang="fr-FR" sz="2800" dirty="0" err="1"/>
              <a:t>typically</a:t>
            </a:r>
            <a:r>
              <a:rPr lang="fr-FR" sz="2800" dirty="0"/>
              <a:t> </a:t>
            </a:r>
            <a:r>
              <a:rPr lang="fr-FR" sz="2800" dirty="0" err="1"/>
              <a:t>downplayed</a:t>
            </a:r>
            <a:r>
              <a:rPr lang="fr-FR" sz="2800" dirty="0"/>
              <a:t> if not </a:t>
            </a:r>
            <a:r>
              <a:rPr lang="fr-FR" sz="2800" dirty="0" err="1"/>
              <a:t>ignored</a:t>
            </a:r>
            <a:r>
              <a:rPr lang="fr-FR" sz="2800" dirty="0"/>
              <a:t> </a:t>
            </a:r>
            <a:r>
              <a:rPr lang="fr-FR" sz="2800" dirty="0" err="1"/>
              <a:t>through</a:t>
            </a:r>
            <a:r>
              <a:rPr lang="fr-FR" sz="2800" dirty="0"/>
              <a:t> use cases:</a:t>
            </a:r>
          </a:p>
          <a:p>
            <a:pPr lvl="1"/>
            <a:r>
              <a:rPr lang="fr-FR" sz="2000" dirty="0"/>
              <a:t>Configuration (</a:t>
            </a:r>
            <a:r>
              <a:rPr lang="fr-FR" sz="2000" dirty="0" err="1"/>
              <a:t>wrt</a:t>
            </a:r>
            <a:r>
              <a:rPr lang="fr-FR" sz="2000" dirty="0"/>
              <a:t> versions of s</a:t>
            </a:r>
            <a:r>
              <a:rPr lang="en-US" sz="2000" dirty="0"/>
              <a:t>/</a:t>
            </a:r>
            <a:r>
              <a:rPr lang="en-US" sz="2000" dirty="0" err="1"/>
              <a:t>w</a:t>
            </a:r>
            <a:r>
              <a:rPr lang="en-US" sz="2000" dirty="0"/>
              <a:t> and </a:t>
            </a:r>
            <a:r>
              <a:rPr lang="en-US" sz="2000" dirty="0" err="1"/>
              <a:t>h/w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Compatibility</a:t>
            </a:r>
          </a:p>
          <a:p>
            <a:pPr lvl="1"/>
            <a:r>
              <a:rPr lang="en-US" sz="2000" dirty="0"/>
              <a:t>Setup/shutdown</a:t>
            </a:r>
          </a:p>
          <a:p>
            <a:pPr lvl="1"/>
            <a:r>
              <a:rPr lang="en-US" sz="2000" dirty="0"/>
              <a:t>Performance (see next slide</a:t>
            </a:r>
            <a:r>
              <a:rPr lang="en-US" sz="2000" dirty="0" smtClean="0"/>
              <a:t>)</a:t>
            </a:r>
          </a:p>
          <a:p>
            <a:r>
              <a:rPr lang="fr-FR" sz="2800" dirty="0"/>
              <a:t>For </a:t>
            </a:r>
            <a:r>
              <a:rPr lang="fr-FR" sz="2800" dirty="0" err="1"/>
              <a:t>Human</a:t>
            </a:r>
            <a:r>
              <a:rPr lang="fr-FR" sz="2800" dirty="0"/>
              <a:t> Computer Interaction:</a:t>
            </a:r>
          </a:p>
          <a:p>
            <a:pPr lvl="1"/>
            <a:r>
              <a:rPr lang="fr-FR" sz="2000" dirty="0" err="1" smtClean="0"/>
              <a:t>Usability</a:t>
            </a:r>
            <a:r>
              <a:rPr lang="fr-FR" sz="2000" dirty="0" smtClean="0"/>
              <a:t>, </a:t>
            </a:r>
            <a:r>
              <a:rPr lang="fr-FR" sz="2000" dirty="0" err="1"/>
              <a:t>security</a:t>
            </a:r>
            <a:r>
              <a:rPr lang="fr-FR" sz="2000" dirty="0"/>
              <a:t>, documentation, </a:t>
            </a:r>
            <a:r>
              <a:rPr lang="fr-FR" sz="2000" dirty="0" err="1"/>
              <a:t>operator</a:t>
            </a:r>
            <a:r>
              <a:rPr lang="fr-FR" sz="2000" dirty="0"/>
              <a:t> </a:t>
            </a:r>
            <a:r>
              <a:rPr lang="fr-FR" sz="2000" dirty="0" err="1"/>
              <a:t>procedure</a:t>
            </a:r>
            <a:r>
              <a:rPr lang="fr-FR" sz="2000" dirty="0"/>
              <a:t> </a:t>
            </a:r>
            <a:r>
              <a:rPr lang="fr-FR" sz="2000" dirty="0" err="1" smtClean="0"/>
              <a:t>testing</a:t>
            </a:r>
            <a:endParaRPr lang="fr-FR" sz="2000" dirty="0" smtClean="0"/>
          </a:p>
          <a:p>
            <a:r>
              <a:rPr lang="fr-FR" sz="2800" dirty="0" err="1"/>
              <a:t>Beyond</a:t>
            </a:r>
            <a:r>
              <a:rPr lang="fr-FR" sz="2800" dirty="0"/>
              <a:t> system </a:t>
            </a:r>
            <a:r>
              <a:rPr lang="fr-FR" sz="2800" dirty="0" err="1" smtClean="0"/>
              <a:t>testing</a:t>
            </a:r>
            <a:r>
              <a:rPr lang="fr-FR" sz="2800" dirty="0"/>
              <a:t>?</a:t>
            </a:r>
            <a:endParaRPr lang="fr-FR" sz="2800" dirty="0" smtClean="0"/>
          </a:p>
          <a:p>
            <a:pPr lvl="1"/>
            <a:r>
              <a:rPr lang="fr-FR" sz="2000" dirty="0"/>
              <a:t>Alpha and beta </a:t>
            </a:r>
            <a:r>
              <a:rPr lang="fr-FR" sz="2000" dirty="0" err="1"/>
              <a:t>testing</a:t>
            </a:r>
            <a:r>
              <a:rPr lang="fr-FR" sz="2000" dirty="0"/>
              <a:t> (by </a:t>
            </a:r>
            <a:r>
              <a:rPr lang="fr-FR" sz="2000" dirty="0" err="1"/>
              <a:t>independent</a:t>
            </a:r>
            <a:r>
              <a:rPr lang="fr-FR" sz="2000" dirty="0"/>
              <a:t> </a:t>
            </a:r>
            <a:r>
              <a:rPr lang="fr-FR" sz="2000" dirty="0" err="1"/>
              <a:t>volunteers</a:t>
            </a:r>
            <a:r>
              <a:rPr lang="fr-FR" sz="2000" dirty="0"/>
              <a:t>), </a:t>
            </a:r>
            <a:r>
              <a:rPr lang="fr-FR" sz="2000" dirty="0" err="1"/>
              <a:t>acceptance</a:t>
            </a:r>
            <a:r>
              <a:rPr lang="fr-FR" sz="2000" dirty="0"/>
              <a:t> </a:t>
            </a:r>
            <a:r>
              <a:rPr lang="fr-FR" sz="2000" dirty="0" err="1"/>
              <a:t>testing</a:t>
            </a:r>
            <a:r>
              <a:rPr lang="fr-FR" sz="2000" dirty="0"/>
              <a:t> (by real </a:t>
            </a:r>
            <a:r>
              <a:rPr lang="fr-FR" sz="2000" dirty="0" err="1"/>
              <a:t>customer</a:t>
            </a:r>
            <a:r>
              <a:rPr lang="fr-FR" sz="2000" dirty="0"/>
              <a:t>), </a:t>
            </a:r>
            <a:r>
              <a:rPr lang="fr-FR" sz="2000" dirty="0" err="1"/>
              <a:t>compliance</a:t>
            </a:r>
            <a:r>
              <a:rPr lang="fr-FR" sz="2000" dirty="0"/>
              <a:t> </a:t>
            </a:r>
            <a:r>
              <a:rPr lang="fr-FR" sz="2000" dirty="0" err="1"/>
              <a:t>testing</a:t>
            </a:r>
            <a:r>
              <a:rPr lang="fr-FR" sz="2000" dirty="0"/>
              <a:t> (</a:t>
            </a:r>
            <a:r>
              <a:rPr lang="fr-FR" sz="2000" dirty="0" err="1"/>
              <a:t>wrt</a:t>
            </a:r>
            <a:r>
              <a:rPr lang="fr-FR" sz="2000" dirty="0"/>
              <a:t> standards and </a:t>
            </a:r>
            <a:r>
              <a:rPr lang="fr-FR" sz="2000" dirty="0" err="1"/>
              <a:t>regulations</a:t>
            </a:r>
            <a:r>
              <a:rPr lang="fr-FR" sz="2000" dirty="0"/>
              <a:t>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4038" y="228600"/>
            <a:ext cx="2955925" cy="368300"/>
          </a:xfrm>
        </p:spPr>
        <p:txBody>
          <a:bodyPr/>
          <a:lstStyle/>
          <a:p>
            <a:r>
              <a:rPr lang="en-US" dirty="0"/>
              <a:t>About Performance</a:t>
            </a:r>
            <a:endParaRPr lang="en-GB" dirty="0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4114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9000"/>
              </a:lnSpc>
            </a:pP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quantitative formulations of performance </a:t>
            </a:r>
            <a:r>
              <a:rPr lang="fr-FR" dirty="0" err="1" smtClean="0"/>
              <a:t>reqs</a:t>
            </a:r>
            <a:r>
              <a:rPr lang="fr-FR" dirty="0"/>
              <a:t>:</a:t>
            </a:r>
          </a:p>
          <a:p>
            <a:pPr lvl="1">
              <a:lnSpc>
                <a:spcPct val="79000"/>
              </a:lnSpc>
            </a:pPr>
            <a:r>
              <a:rPr lang="fr-FR" dirty="0" err="1"/>
              <a:t>Throughput</a:t>
            </a:r>
            <a:r>
              <a:rPr lang="fr-FR" dirty="0"/>
              <a:t>: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tasks</a:t>
            </a:r>
            <a:r>
              <a:rPr lang="fr-FR" dirty="0"/>
              <a:t> </a:t>
            </a:r>
            <a:r>
              <a:rPr lang="fr-FR" dirty="0" err="1"/>
              <a:t>completed</a:t>
            </a:r>
            <a:r>
              <a:rPr lang="fr-FR" dirty="0"/>
              <a:t> per unit of time</a:t>
            </a:r>
          </a:p>
          <a:p>
            <a:pPr lvl="1">
              <a:lnSpc>
                <a:spcPct val="79000"/>
              </a:lnSpc>
            </a:pPr>
            <a:r>
              <a:rPr lang="fr-FR" dirty="0" err="1"/>
              <a:t>Response</a:t>
            </a:r>
            <a:r>
              <a:rPr lang="fr-FR" dirty="0"/>
              <a:t> time: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</a:t>
            </a:r>
            <a:r>
              <a:rPr lang="fr-FR" dirty="0" err="1"/>
              <a:t>average</a:t>
            </a:r>
            <a:r>
              <a:rPr lang="fr-FR" dirty="0"/>
              <a:t> and </a:t>
            </a:r>
            <a:r>
              <a:rPr lang="fr-FR" dirty="0" err="1"/>
              <a:t>worst-case</a:t>
            </a:r>
            <a:endParaRPr lang="fr-FR" dirty="0"/>
          </a:p>
          <a:p>
            <a:pPr lvl="1">
              <a:lnSpc>
                <a:spcPct val="79000"/>
              </a:lnSpc>
            </a:pPr>
            <a:r>
              <a:rPr lang="fr-FR" dirty="0" err="1"/>
              <a:t>Utilization</a:t>
            </a:r>
            <a:r>
              <a:rPr lang="fr-FR" dirty="0"/>
              <a:t>: how </a:t>
            </a:r>
            <a:r>
              <a:rPr lang="fr-FR" dirty="0" err="1"/>
              <a:t>busy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system </a:t>
            </a:r>
          </a:p>
          <a:p>
            <a:pPr>
              <a:lnSpc>
                <a:spcPct val="79000"/>
              </a:lnSpc>
            </a:pPr>
            <a:r>
              <a:rPr lang="fr-FR" dirty="0" err="1"/>
              <a:t>Other</a:t>
            </a:r>
            <a:r>
              <a:rPr lang="fr-FR" dirty="0"/>
              <a:t> issues:</a:t>
            </a:r>
            <a:r>
              <a:rPr lang="fr-FR" dirty="0" smtClean="0"/>
              <a:t>	 </a:t>
            </a:r>
          </a:p>
          <a:p>
            <a:pPr lvl="1">
              <a:lnSpc>
                <a:spcPct val="79000"/>
              </a:lnSpc>
            </a:pP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a </a:t>
            </a:r>
            <a:r>
              <a:rPr lang="fr-FR" dirty="0" err="1"/>
              <a:t>worst</a:t>
            </a:r>
            <a:r>
              <a:rPr lang="fr-FR" dirty="0"/>
              <a:t> case </a:t>
            </a:r>
            <a:r>
              <a:rPr lang="fr-FR" dirty="0" err="1"/>
              <a:t>analysis</a:t>
            </a:r>
            <a:endParaRPr lang="fr-FR" dirty="0"/>
          </a:p>
          <a:p>
            <a:pPr lvl="1">
              <a:lnSpc>
                <a:spcPct val="79000"/>
              </a:lnSpc>
            </a:pPr>
            <a:r>
              <a:rPr lang="fr-FR" dirty="0"/>
              <a:t>Performance </a:t>
            </a:r>
            <a:r>
              <a:rPr lang="fr-FR" dirty="0" err="1"/>
              <a:t>modeling</a:t>
            </a:r>
            <a:r>
              <a:rPr lang="fr-FR" dirty="0"/>
              <a:t> </a:t>
            </a:r>
            <a:r>
              <a:rPr lang="fr-FR" dirty="0" err="1"/>
              <a:t>initially</a:t>
            </a:r>
            <a:r>
              <a:rPr lang="fr-FR" dirty="0"/>
              <a:t> </a:t>
            </a:r>
            <a:r>
              <a:rPr lang="fr-FR" dirty="0" err="1"/>
              <a:t>requires</a:t>
            </a:r>
            <a:r>
              <a:rPr lang="fr-FR" dirty="0"/>
              <a:t> lots of </a:t>
            </a:r>
            <a:r>
              <a:rPr lang="fr-FR" dirty="0" err="1"/>
              <a:t>magic</a:t>
            </a:r>
            <a:r>
              <a:rPr lang="fr-FR" dirty="0"/>
              <a:t> </a:t>
            </a:r>
            <a:r>
              <a:rPr lang="fr-FR" dirty="0" err="1"/>
              <a:t>numbers</a:t>
            </a:r>
            <a:endParaRPr lang="fr-FR" dirty="0"/>
          </a:p>
          <a:p>
            <a:pPr lvl="1">
              <a:lnSpc>
                <a:spcPct val="79000"/>
              </a:lnSpc>
            </a:pPr>
            <a:r>
              <a:rPr lang="fr-FR" dirty="0" err="1"/>
              <a:t>Load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 </a:t>
            </a:r>
            <a:r>
              <a:rPr lang="fr-FR" dirty="0" err="1"/>
              <a:t>considers</a:t>
            </a:r>
            <a:r>
              <a:rPr lang="fr-FR" dirty="0"/>
              <a:t> how the system </a:t>
            </a:r>
            <a:r>
              <a:rPr lang="fr-FR" dirty="0" err="1"/>
              <a:t>responds</a:t>
            </a:r>
            <a:r>
              <a:rPr lang="fr-FR" dirty="0"/>
              <a:t> to </a:t>
            </a:r>
            <a:r>
              <a:rPr lang="fr-FR" dirty="0" err="1"/>
              <a:t>increases</a:t>
            </a:r>
            <a:r>
              <a:rPr lang="fr-FR" dirty="0" smtClean="0"/>
              <a:t> in input </a:t>
            </a:r>
            <a:r>
              <a:rPr lang="fr-FR" dirty="0" err="1"/>
              <a:t>events</a:t>
            </a:r>
            <a:endParaRPr lang="fr-FR" dirty="0"/>
          </a:p>
          <a:p>
            <a:pPr lvl="1">
              <a:lnSpc>
                <a:spcPct val="79000"/>
              </a:lnSpc>
            </a:pPr>
            <a:r>
              <a:rPr lang="fr-FR" dirty="0" err="1"/>
              <a:t>Concurrency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: </a:t>
            </a:r>
            <a:r>
              <a:rPr lang="fr-FR" dirty="0" err="1"/>
              <a:t>load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concurrent </a:t>
            </a:r>
            <a:r>
              <a:rPr lang="fr-FR" dirty="0" err="1"/>
              <a:t>events</a:t>
            </a:r>
            <a:endParaRPr lang="fr-FR" dirty="0"/>
          </a:p>
          <a:p>
            <a:pPr lvl="1">
              <a:lnSpc>
                <a:spcPct val="79000"/>
              </a:lnSpc>
            </a:pPr>
            <a:r>
              <a:rPr lang="fr-FR" dirty="0"/>
              <a:t>Stress </a:t>
            </a:r>
            <a:r>
              <a:rPr lang="fr-FR" dirty="0" err="1"/>
              <a:t>testing</a:t>
            </a:r>
            <a:r>
              <a:rPr lang="fr-FR" dirty="0"/>
              <a:t>: rate of inputs </a:t>
            </a:r>
            <a:r>
              <a:rPr lang="fr-FR" dirty="0" err="1"/>
              <a:t>exceeds</a:t>
            </a:r>
            <a:r>
              <a:rPr lang="fr-FR" dirty="0"/>
              <a:t> design </a:t>
            </a:r>
            <a:r>
              <a:rPr lang="fr-FR" dirty="0" err="1"/>
              <a:t>limits</a:t>
            </a:r>
            <a:endParaRPr lang="fr-FR" dirty="0"/>
          </a:p>
          <a:p>
            <a:pPr lvl="1">
              <a:lnSpc>
                <a:spcPct val="79000"/>
              </a:lnSpc>
            </a:pPr>
            <a:r>
              <a:rPr lang="fr-FR" dirty="0" err="1"/>
              <a:t>Recovery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: </a:t>
            </a:r>
            <a:r>
              <a:rPr lang="fr-FR" dirty="0" err="1"/>
              <a:t>testing</a:t>
            </a:r>
            <a:r>
              <a:rPr lang="fr-FR" dirty="0"/>
              <a:t> </a:t>
            </a:r>
            <a:r>
              <a:rPr lang="fr-FR" dirty="0" err="1"/>
              <a:t>recovery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a </a:t>
            </a:r>
            <a:r>
              <a:rPr lang="fr-FR" dirty="0" err="1"/>
              <a:t>failure</a:t>
            </a:r>
            <a:r>
              <a:rPr lang="fr-FR" dirty="0"/>
              <a:t> mode</a:t>
            </a:r>
          </a:p>
          <a:p>
            <a:pPr>
              <a:lnSpc>
                <a:spcPct val="79000"/>
              </a:lnSpc>
            </a:pPr>
            <a:r>
              <a:rPr lang="fr-FR" dirty="0"/>
              <a:t>For </a:t>
            </a:r>
            <a:r>
              <a:rPr lang="fr-FR" dirty="0" err="1"/>
              <a:t>real-time</a:t>
            </a:r>
            <a:r>
              <a:rPr lang="fr-FR" dirty="0"/>
              <a:t> </a:t>
            </a:r>
            <a:r>
              <a:rPr lang="fr-FR" dirty="0" err="1"/>
              <a:t>systems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must </a:t>
            </a:r>
            <a:r>
              <a:rPr lang="fr-FR" dirty="0" err="1"/>
              <a:t>distinguish</a:t>
            </a:r>
            <a:r>
              <a:rPr lang="fr-FR" dirty="0"/>
              <a:t> 3 types of </a:t>
            </a:r>
            <a:r>
              <a:rPr lang="fr-FR" dirty="0" err="1"/>
              <a:t>events</a:t>
            </a:r>
            <a:r>
              <a:rPr lang="fr-FR" dirty="0"/>
              <a:t>:</a:t>
            </a:r>
          </a:p>
          <a:p>
            <a:pPr lvl="1">
              <a:lnSpc>
                <a:spcPct val="79000"/>
              </a:lnSpc>
            </a:pPr>
            <a:r>
              <a:rPr lang="fr-FR" dirty="0" err="1"/>
              <a:t>Repeating</a:t>
            </a:r>
            <a:r>
              <a:rPr lang="fr-FR" dirty="0"/>
              <a:t>: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accepted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a certain </a:t>
            </a:r>
            <a:r>
              <a:rPr lang="fr-FR" dirty="0" err="1"/>
              <a:t>interval</a:t>
            </a:r>
            <a:endParaRPr lang="fr-FR" dirty="0"/>
          </a:p>
          <a:p>
            <a:pPr lvl="1">
              <a:lnSpc>
                <a:spcPct val="79000"/>
              </a:lnSpc>
            </a:pPr>
            <a:r>
              <a:rPr lang="fr-FR" dirty="0"/>
              <a:t>Intermittent </a:t>
            </a:r>
            <a:r>
              <a:rPr lang="fr-FR" dirty="0" err="1"/>
              <a:t>critical</a:t>
            </a:r>
            <a:r>
              <a:rPr lang="fr-FR" dirty="0"/>
              <a:t>: </a:t>
            </a:r>
            <a:r>
              <a:rPr lang="fr-FR" dirty="0" err="1"/>
              <a:t>aperiodic</a:t>
            </a:r>
            <a:r>
              <a:rPr lang="fr-FR" dirty="0"/>
              <a:t> input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response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a </a:t>
            </a:r>
            <a:r>
              <a:rPr lang="fr-FR" dirty="0" err="1"/>
              <a:t>fixed</a:t>
            </a:r>
            <a:r>
              <a:rPr lang="fr-FR" dirty="0"/>
              <a:t> </a:t>
            </a:r>
            <a:r>
              <a:rPr lang="fr-FR" dirty="0" err="1"/>
              <a:t>interval</a:t>
            </a:r>
            <a:r>
              <a:rPr lang="fr-FR" dirty="0"/>
              <a:t> of time</a:t>
            </a:r>
          </a:p>
          <a:p>
            <a:pPr lvl="1">
              <a:lnSpc>
                <a:spcPct val="79000"/>
              </a:lnSpc>
            </a:pPr>
            <a:r>
              <a:rPr lang="fr-FR" dirty="0" err="1"/>
              <a:t>Repeating</a:t>
            </a:r>
            <a:r>
              <a:rPr lang="fr-FR" dirty="0"/>
              <a:t> </a:t>
            </a:r>
            <a:r>
              <a:rPr lang="fr-FR" dirty="0" err="1"/>
              <a:t>critical</a:t>
            </a:r>
            <a:r>
              <a:rPr lang="fr-FR" dirty="0"/>
              <a:t>: </a:t>
            </a:r>
            <a:r>
              <a:rPr lang="fr-FR" dirty="0" err="1"/>
              <a:t>combination</a:t>
            </a:r>
            <a:r>
              <a:rPr lang="fr-FR" dirty="0"/>
              <a:t> of 2 </a:t>
            </a:r>
            <a:r>
              <a:rPr lang="fr-FR" dirty="0" err="1"/>
              <a:t>previous</a:t>
            </a:r>
            <a:r>
              <a:rPr lang="fr-FR" dirty="0"/>
              <a:t> </a:t>
            </a:r>
            <a:r>
              <a:rPr lang="fr-FR" dirty="0" err="1"/>
              <a:t>ones</a:t>
            </a:r>
            <a:endParaRPr lang="fr-FR" dirty="0"/>
          </a:p>
          <a:p>
            <a:pPr lvl="1">
              <a:lnSpc>
                <a:spcPct val="79000"/>
              </a:lnSpc>
            </a:pPr>
            <a:endParaRPr lang="fr-FR" sz="1600" dirty="0"/>
          </a:p>
          <a:p>
            <a:pPr>
              <a:lnSpc>
                <a:spcPct val="79000"/>
              </a:lnSpc>
            </a:pPr>
            <a:endParaRPr lang="en-GB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260648"/>
            <a:ext cx="5339553" cy="380617"/>
          </a:xfrm>
        </p:spPr>
        <p:txBody>
          <a:bodyPr/>
          <a:lstStyle/>
          <a:p>
            <a:pPr eaLnBrk="1" hangingPunct="1"/>
            <a:r>
              <a:rPr lang="en-CA" dirty="0">
                <a:latin typeface="Comic Sans MS" charset="0"/>
                <a:ea typeface="ＭＳ Ｐゴシック" charset="0"/>
                <a:cs typeface="ＭＳ Ｐゴシック" charset="0"/>
              </a:rPr>
              <a:t>Graph representations of </a:t>
            </a:r>
            <a:r>
              <a:rPr lang="en-CA" dirty="0" smtClean="0">
                <a:latin typeface="Comic Sans MS" charset="0"/>
                <a:ea typeface="ＭＳ Ｐゴシック" charset="0"/>
                <a:cs typeface="ＭＳ Ｐゴシック" charset="0"/>
              </a:rPr>
              <a:t>software</a:t>
            </a:r>
            <a:endParaRPr lang="en-CA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>
                <a:latin typeface="Comic Sans MS" charset="0"/>
                <a:ea typeface="ＭＳ Ｐゴシック" charset="0"/>
                <a:cs typeface="ＭＳ Ｐゴシック" charset="0"/>
              </a:rPr>
              <a:t>Software execution can be considered as a sequence of </a:t>
            </a:r>
            <a:r>
              <a:rPr lang="en-CA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states </a:t>
            </a:r>
            <a:r>
              <a:rPr lang="en-CA">
                <a:latin typeface="Comic Sans MS" charset="0"/>
                <a:ea typeface="ＭＳ Ｐゴシック" charset="0"/>
                <a:cs typeface="ＭＳ Ｐゴシック" charset="0"/>
              </a:rPr>
              <a:t>alternated with actions (i.e. machine operations) that modify the system state.</a:t>
            </a:r>
          </a:p>
          <a:p>
            <a:pPr eaLnBrk="1" hangingPunct="1"/>
            <a:r>
              <a:rPr lang="en-CA">
                <a:latin typeface="Comic Sans MS" charset="0"/>
                <a:ea typeface="ＭＳ Ｐゴシック" charset="0"/>
                <a:cs typeface="ＭＳ Ｐゴシック" charset="0"/>
              </a:rPr>
              <a:t>A graph can be used as the execution model in two ways:</a:t>
            </a:r>
          </a:p>
          <a:p>
            <a:pPr lvl="1" eaLnBrk="1" hangingPunct="1"/>
            <a:r>
              <a:rPr lang="en-CA">
                <a:latin typeface="Comic Sans MS" charset="0"/>
                <a:ea typeface="ＭＳ Ｐゴシック" charset="0"/>
              </a:rPr>
              <a:t>Option 1:  Actions occur within graph nodes, and an edge represents a system state while control flow transfer occurs. </a:t>
            </a:r>
          </a:p>
          <a:p>
            <a:pPr lvl="1" eaLnBrk="1" hangingPunct="1"/>
            <a:r>
              <a:rPr lang="en-CA">
                <a:latin typeface="Comic Sans MS" charset="0"/>
                <a:ea typeface="ＭＳ Ｐゴシック" charset="0"/>
              </a:rPr>
              <a:t>Option 2:  A system state is represented by a graph node, and actions occur on the graph edges.</a:t>
            </a:r>
          </a:p>
        </p:txBody>
      </p:sp>
    </p:spTree>
    <p:extLst>
      <p:ext uri="{BB962C8B-B14F-4D97-AF65-F5344CB8AC3E}">
        <p14:creationId xmlns:p14="http://schemas.microsoft.com/office/powerpoint/2010/main" val="214045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>
          <a:xfrm>
            <a:off x="2699792" y="260648"/>
            <a:ext cx="752475" cy="368300"/>
          </a:xfrm>
        </p:spPr>
        <p:txBody>
          <a:bodyPr/>
          <a:lstStyle/>
          <a:p>
            <a:pPr eaLnBrk="1" hangingPunct="1"/>
            <a:r>
              <a:rPr lang="en-CA" dirty="0">
                <a:latin typeface="Comic Sans MS" charset="0"/>
                <a:ea typeface="ＭＳ Ｐゴシック" charset="0"/>
                <a:cs typeface="ＭＳ Ｐゴシック" charset="0"/>
              </a:rPr>
              <a:t>Examples of graph models</a:t>
            </a:r>
          </a:p>
        </p:txBody>
      </p:sp>
      <p:sp>
        <p:nvSpPr>
          <p:cNvPr id="3379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25538"/>
            <a:ext cx="3810000" cy="790575"/>
          </a:xfrm>
        </p:spPr>
        <p:txBody>
          <a:bodyPr/>
          <a:lstStyle/>
          <a:p>
            <a:pPr eaLnBrk="1" hangingPunct="1"/>
            <a:r>
              <a:rPr lang="en-CA" sz="2000">
                <a:latin typeface="Comic Sans MS" charset="0"/>
                <a:ea typeface="ＭＳ Ｐゴシック" charset="0"/>
                <a:cs typeface="ＭＳ Ｐゴシック" charset="0"/>
              </a:rPr>
              <a:t>Option 1:  A control flow graph.</a:t>
            </a:r>
          </a:p>
        </p:txBody>
      </p:sp>
      <p:sp>
        <p:nvSpPr>
          <p:cNvPr id="3379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25538"/>
            <a:ext cx="3810000" cy="790575"/>
          </a:xfrm>
        </p:spPr>
        <p:txBody>
          <a:bodyPr/>
          <a:lstStyle/>
          <a:p>
            <a:pPr eaLnBrk="1" hangingPunct="1"/>
            <a:r>
              <a:rPr lang="en-CA" sz="2000">
                <a:latin typeface="Comic Sans MS" charset="0"/>
                <a:ea typeface="ＭＳ Ｐゴシック" charset="0"/>
                <a:cs typeface="ＭＳ Ｐゴシック" charset="0"/>
              </a:rPr>
              <a:t>Option 2:  A finite state machine.</a:t>
            </a:r>
          </a:p>
        </p:txBody>
      </p:sp>
      <p:sp>
        <p:nvSpPr>
          <p:cNvPr id="33798" name="AutoShape 7"/>
          <p:cNvSpPr>
            <a:spLocks noChangeArrowheads="1"/>
          </p:cNvSpPr>
          <p:nvPr/>
        </p:nvSpPr>
        <p:spPr bwMode="auto">
          <a:xfrm>
            <a:off x="1763713" y="2276475"/>
            <a:ext cx="1584325" cy="10080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CA" sz="2000" b="1">
                <a:latin typeface="Courier New" charset="0"/>
              </a:rPr>
              <a:t>read(a)</a:t>
            </a:r>
          </a:p>
          <a:p>
            <a:r>
              <a:rPr lang="en-CA" sz="2000" b="1">
                <a:latin typeface="Courier New" charset="0"/>
              </a:rPr>
              <a:t>if (a&gt;7)</a:t>
            </a:r>
          </a:p>
        </p:txBody>
      </p:sp>
      <p:sp>
        <p:nvSpPr>
          <p:cNvPr id="33799" name="AutoShape 8"/>
          <p:cNvSpPr>
            <a:spLocks noChangeArrowheads="1"/>
          </p:cNvSpPr>
          <p:nvPr/>
        </p:nvSpPr>
        <p:spPr bwMode="auto">
          <a:xfrm>
            <a:off x="1081088" y="3860800"/>
            <a:ext cx="1365250" cy="5762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CA" sz="2000" b="1">
                <a:latin typeface="Courier New" charset="0"/>
              </a:rPr>
              <a:t>b = 12</a:t>
            </a:r>
          </a:p>
        </p:txBody>
      </p:sp>
      <p:sp>
        <p:nvSpPr>
          <p:cNvPr id="33800" name="AutoShape 9"/>
          <p:cNvSpPr>
            <a:spLocks noChangeArrowheads="1"/>
          </p:cNvSpPr>
          <p:nvPr/>
        </p:nvSpPr>
        <p:spPr bwMode="auto">
          <a:xfrm>
            <a:off x="2665413" y="3860800"/>
            <a:ext cx="1365250" cy="5762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CA" sz="2000" b="1">
                <a:latin typeface="Courier New" charset="0"/>
              </a:rPr>
              <a:t>b = 7</a:t>
            </a:r>
          </a:p>
        </p:txBody>
      </p:sp>
      <p:sp>
        <p:nvSpPr>
          <p:cNvPr id="33801" name="AutoShape 10"/>
          <p:cNvSpPr>
            <a:spLocks noChangeArrowheads="1"/>
          </p:cNvSpPr>
          <p:nvPr/>
        </p:nvSpPr>
        <p:spPr bwMode="auto">
          <a:xfrm>
            <a:off x="1763713" y="5157788"/>
            <a:ext cx="1365250" cy="57626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CA" sz="2000" b="1">
                <a:latin typeface="Courier New" charset="0"/>
              </a:rPr>
              <a:t>print(b)</a:t>
            </a:r>
          </a:p>
        </p:txBody>
      </p:sp>
      <p:cxnSp>
        <p:nvCxnSpPr>
          <p:cNvPr id="33802" name="AutoShape 11"/>
          <p:cNvCxnSpPr>
            <a:cxnSpLocks noChangeShapeType="1"/>
            <a:stCxn id="33798" idx="2"/>
            <a:endCxn id="33799" idx="0"/>
          </p:cNvCxnSpPr>
          <p:nvPr/>
        </p:nvCxnSpPr>
        <p:spPr bwMode="auto">
          <a:xfrm rot="5400000">
            <a:off x="1871663" y="3176588"/>
            <a:ext cx="576262" cy="792162"/>
          </a:xfrm>
          <a:prstGeom prst="curvedConnector3">
            <a:avLst>
              <a:gd name="adj1" fmla="val 49861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3" name="AutoShape 12"/>
          <p:cNvCxnSpPr>
            <a:cxnSpLocks noChangeShapeType="1"/>
            <a:stCxn id="33798" idx="2"/>
            <a:endCxn id="33800" idx="0"/>
          </p:cNvCxnSpPr>
          <p:nvPr/>
        </p:nvCxnSpPr>
        <p:spPr bwMode="auto">
          <a:xfrm rot="16200000" flipH="1">
            <a:off x="2663826" y="3176587"/>
            <a:ext cx="576262" cy="792163"/>
          </a:xfrm>
          <a:prstGeom prst="curvedConnector3">
            <a:avLst>
              <a:gd name="adj1" fmla="val 49861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4" name="AutoShape 13"/>
          <p:cNvCxnSpPr>
            <a:cxnSpLocks noChangeShapeType="1"/>
            <a:stCxn id="33799" idx="2"/>
            <a:endCxn id="33801" idx="0"/>
          </p:cNvCxnSpPr>
          <p:nvPr/>
        </p:nvCxnSpPr>
        <p:spPr bwMode="auto">
          <a:xfrm rot="16200000" flipH="1">
            <a:off x="1744663" y="4456113"/>
            <a:ext cx="720725" cy="682625"/>
          </a:xfrm>
          <a:prstGeom prst="curvedConnector3">
            <a:avLst>
              <a:gd name="adj1" fmla="val 49778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5" name="AutoShape 14"/>
          <p:cNvCxnSpPr>
            <a:cxnSpLocks noChangeShapeType="1"/>
            <a:stCxn id="33800" idx="2"/>
            <a:endCxn id="33801" idx="0"/>
          </p:cNvCxnSpPr>
          <p:nvPr/>
        </p:nvCxnSpPr>
        <p:spPr bwMode="auto">
          <a:xfrm rot="5400000">
            <a:off x="2536825" y="4346576"/>
            <a:ext cx="720725" cy="901700"/>
          </a:xfrm>
          <a:prstGeom prst="curvedConnector3">
            <a:avLst>
              <a:gd name="adj1" fmla="val 49778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6" name="Text Box 15"/>
          <p:cNvSpPr txBox="1">
            <a:spLocks noChangeArrowheads="1"/>
          </p:cNvSpPr>
          <p:nvPr/>
        </p:nvSpPr>
        <p:spPr bwMode="auto">
          <a:xfrm>
            <a:off x="896938" y="3284538"/>
            <a:ext cx="866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800" b="1">
                <a:latin typeface="Courier New" charset="0"/>
              </a:rPr>
              <a:t>false</a:t>
            </a:r>
          </a:p>
        </p:txBody>
      </p:sp>
      <p:sp>
        <p:nvSpPr>
          <p:cNvPr id="33807" name="Text Box 16"/>
          <p:cNvSpPr txBox="1">
            <a:spLocks noChangeArrowheads="1"/>
          </p:cNvSpPr>
          <p:nvPr/>
        </p:nvSpPr>
        <p:spPr bwMode="auto">
          <a:xfrm>
            <a:off x="3416300" y="3284538"/>
            <a:ext cx="73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800" b="1">
                <a:latin typeface="Courier New" charset="0"/>
              </a:rPr>
              <a:t>true</a:t>
            </a:r>
          </a:p>
        </p:txBody>
      </p:sp>
      <p:sp>
        <p:nvSpPr>
          <p:cNvPr id="33808" name="Oval 17"/>
          <p:cNvSpPr>
            <a:spLocks noChangeArrowheads="1"/>
          </p:cNvSpPr>
          <p:nvPr/>
        </p:nvSpPr>
        <p:spPr bwMode="auto">
          <a:xfrm>
            <a:off x="6516688" y="1916113"/>
            <a:ext cx="576262" cy="504825"/>
          </a:xfrm>
          <a:prstGeom prst="ellipse">
            <a:avLst/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CA">
                <a:latin typeface="Arial" charset="0"/>
              </a:rPr>
              <a:t>1</a:t>
            </a:r>
          </a:p>
        </p:txBody>
      </p:sp>
      <p:sp>
        <p:nvSpPr>
          <p:cNvPr id="33809" name="Oval 18"/>
          <p:cNvSpPr>
            <a:spLocks noChangeArrowheads="1"/>
          </p:cNvSpPr>
          <p:nvPr/>
        </p:nvSpPr>
        <p:spPr bwMode="auto">
          <a:xfrm>
            <a:off x="6516688" y="3398838"/>
            <a:ext cx="576262" cy="504825"/>
          </a:xfrm>
          <a:prstGeom prst="ellipse">
            <a:avLst/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CA">
                <a:latin typeface="Arial" charset="0"/>
              </a:rPr>
              <a:t>2</a:t>
            </a:r>
          </a:p>
        </p:txBody>
      </p:sp>
      <p:sp>
        <p:nvSpPr>
          <p:cNvPr id="33810" name="Oval 19"/>
          <p:cNvSpPr>
            <a:spLocks noChangeArrowheads="1"/>
          </p:cNvSpPr>
          <p:nvPr/>
        </p:nvSpPr>
        <p:spPr bwMode="auto">
          <a:xfrm>
            <a:off x="5508625" y="4905375"/>
            <a:ext cx="576263" cy="504825"/>
          </a:xfrm>
          <a:prstGeom prst="ellipse">
            <a:avLst/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CA">
                <a:latin typeface="Arial" charset="0"/>
              </a:rPr>
              <a:t>3</a:t>
            </a:r>
          </a:p>
        </p:txBody>
      </p:sp>
      <p:sp>
        <p:nvSpPr>
          <p:cNvPr id="33811" name="Oval 20"/>
          <p:cNvSpPr>
            <a:spLocks noChangeArrowheads="1"/>
          </p:cNvSpPr>
          <p:nvPr/>
        </p:nvSpPr>
        <p:spPr bwMode="auto">
          <a:xfrm>
            <a:off x="7308850" y="4905375"/>
            <a:ext cx="576263" cy="504825"/>
          </a:xfrm>
          <a:prstGeom prst="ellipse">
            <a:avLst/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CA">
                <a:latin typeface="Arial" charset="0"/>
              </a:rPr>
              <a:t>4</a:t>
            </a:r>
          </a:p>
        </p:txBody>
      </p:sp>
      <p:cxnSp>
        <p:nvCxnSpPr>
          <p:cNvPr id="33812" name="AutoShape 22"/>
          <p:cNvCxnSpPr>
            <a:cxnSpLocks noChangeShapeType="1"/>
            <a:stCxn id="33808" idx="2"/>
            <a:endCxn id="33809" idx="2"/>
          </p:cNvCxnSpPr>
          <p:nvPr/>
        </p:nvCxnSpPr>
        <p:spPr bwMode="auto">
          <a:xfrm rot="10800000" flipH="1" flipV="1">
            <a:off x="6516688" y="2168525"/>
            <a:ext cx="1587" cy="1482725"/>
          </a:xfrm>
          <a:prstGeom prst="curvedConnector3">
            <a:avLst>
              <a:gd name="adj1" fmla="val -1440000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3" name="Text Box 23"/>
          <p:cNvSpPr txBox="1">
            <a:spLocks noChangeArrowheads="1"/>
          </p:cNvSpPr>
          <p:nvPr/>
        </p:nvSpPr>
        <p:spPr bwMode="auto">
          <a:xfrm>
            <a:off x="5508625" y="2420938"/>
            <a:ext cx="795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Courier New" charset="0"/>
              </a:rPr>
              <a:t>a / b</a:t>
            </a:r>
          </a:p>
        </p:txBody>
      </p:sp>
      <p:cxnSp>
        <p:nvCxnSpPr>
          <p:cNvPr id="33814" name="AutoShape 25"/>
          <p:cNvCxnSpPr>
            <a:cxnSpLocks noChangeShapeType="1"/>
            <a:stCxn id="33808" idx="6"/>
            <a:endCxn id="33809" idx="6"/>
          </p:cNvCxnSpPr>
          <p:nvPr/>
        </p:nvCxnSpPr>
        <p:spPr bwMode="auto">
          <a:xfrm>
            <a:off x="7092950" y="2168525"/>
            <a:ext cx="1588" cy="1482725"/>
          </a:xfrm>
          <a:prstGeom prst="curvedConnector3">
            <a:avLst>
              <a:gd name="adj1" fmla="val 1430000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5" name="Text Box 26"/>
          <p:cNvSpPr txBox="1">
            <a:spLocks noChangeArrowheads="1"/>
          </p:cNvSpPr>
          <p:nvPr/>
        </p:nvSpPr>
        <p:spPr bwMode="auto">
          <a:xfrm>
            <a:off x="7486650" y="2636838"/>
            <a:ext cx="795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Courier New" charset="0"/>
              </a:rPr>
              <a:t>c / d</a:t>
            </a:r>
          </a:p>
        </p:txBody>
      </p:sp>
      <p:cxnSp>
        <p:nvCxnSpPr>
          <p:cNvPr id="33816" name="AutoShape 27"/>
          <p:cNvCxnSpPr>
            <a:cxnSpLocks noChangeShapeType="1"/>
            <a:stCxn id="33809" idx="3"/>
            <a:endCxn id="33810" idx="0"/>
          </p:cNvCxnSpPr>
          <p:nvPr/>
        </p:nvCxnSpPr>
        <p:spPr bwMode="auto">
          <a:xfrm rot="5400000">
            <a:off x="5661025" y="3965575"/>
            <a:ext cx="1076325" cy="803275"/>
          </a:xfrm>
          <a:prstGeom prst="curvedConnector3">
            <a:avLst>
              <a:gd name="adj1" fmla="val 53394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7" name="AutoShape 28"/>
          <p:cNvCxnSpPr>
            <a:cxnSpLocks noChangeShapeType="1"/>
            <a:stCxn id="33809" idx="5"/>
            <a:endCxn id="33811" idx="0"/>
          </p:cNvCxnSpPr>
          <p:nvPr/>
        </p:nvCxnSpPr>
        <p:spPr bwMode="auto">
          <a:xfrm rot="16200000" flipH="1">
            <a:off x="6765131" y="4072732"/>
            <a:ext cx="1076325" cy="588962"/>
          </a:xfrm>
          <a:prstGeom prst="curvedConnector3">
            <a:avLst>
              <a:gd name="adj1" fmla="val 53394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8" name="Text Box 29"/>
          <p:cNvSpPr txBox="1">
            <a:spLocks noChangeArrowheads="1"/>
          </p:cNvSpPr>
          <p:nvPr/>
        </p:nvSpPr>
        <p:spPr bwMode="auto">
          <a:xfrm>
            <a:off x="6119813" y="4437063"/>
            <a:ext cx="795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Courier New" charset="0"/>
              </a:rPr>
              <a:t>c / g</a:t>
            </a:r>
          </a:p>
        </p:txBody>
      </p:sp>
      <p:sp>
        <p:nvSpPr>
          <p:cNvPr id="33819" name="Text Box 30"/>
          <p:cNvSpPr txBox="1">
            <a:spLocks noChangeArrowheads="1"/>
          </p:cNvSpPr>
          <p:nvPr/>
        </p:nvSpPr>
        <p:spPr bwMode="auto">
          <a:xfrm>
            <a:off x="7597775" y="4268788"/>
            <a:ext cx="795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Courier New" charset="0"/>
              </a:rPr>
              <a:t>a / g</a:t>
            </a:r>
          </a:p>
        </p:txBody>
      </p:sp>
      <p:sp>
        <p:nvSpPr>
          <p:cNvPr id="33820" name="Text Box 31"/>
          <p:cNvSpPr txBox="1">
            <a:spLocks noChangeArrowheads="1"/>
          </p:cNvSpPr>
          <p:nvPr/>
        </p:nvSpPr>
        <p:spPr bwMode="auto">
          <a:xfrm>
            <a:off x="5440363" y="5735638"/>
            <a:ext cx="339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/>
              <a:t>Notation:  </a:t>
            </a:r>
            <a:r>
              <a:rPr lang="en-CA" sz="1800" b="1">
                <a:latin typeface="Courier New" charset="0"/>
              </a:rPr>
              <a:t>input / output</a:t>
            </a:r>
          </a:p>
        </p:txBody>
      </p:sp>
    </p:spTree>
    <p:extLst>
      <p:ext uri="{BB962C8B-B14F-4D97-AF65-F5344CB8AC3E}">
        <p14:creationId xmlns:p14="http://schemas.microsoft.com/office/powerpoint/2010/main" val="257389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598674" y="2533650"/>
            <a:ext cx="2349552" cy="25519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4000" b="1" dirty="0" smtClean="0">
                <a:latin typeface="Arial" charset="0"/>
              </a:rPr>
              <a:t>Scenario</a:t>
            </a:r>
          </a:p>
          <a:p>
            <a:pPr algn="ctr"/>
            <a:r>
              <a:rPr lang="en-US" sz="4000" b="1" dirty="0" smtClean="0">
                <a:latin typeface="Arial" charset="0"/>
              </a:rPr>
              <a:t>Graphs</a:t>
            </a:r>
            <a:endParaRPr lang="en-US" sz="4000" b="1" dirty="0" smtClean="0">
              <a:latin typeface="Arial" charset="0"/>
            </a:endParaRPr>
          </a:p>
          <a:p>
            <a:pPr algn="ctr"/>
            <a:endParaRPr lang="en-US" sz="4000" b="1" dirty="0" smtClean="0">
              <a:latin typeface="Arial" charset="0"/>
            </a:endParaRPr>
          </a:p>
          <a:p>
            <a:pPr algn="ctr"/>
            <a:endParaRPr lang="en-US" sz="4000" b="1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0" y="188640"/>
            <a:ext cx="752475" cy="368300"/>
          </a:xfrm>
        </p:spPr>
        <p:txBody>
          <a:bodyPr/>
          <a:lstStyle/>
          <a:p>
            <a:pPr eaLnBrk="1" hangingPunct="1"/>
            <a:r>
              <a:rPr lang="en-GB" dirty="0">
                <a:latin typeface="Comic Sans MS" charset="0"/>
                <a:ea typeface="ＭＳ Ｐゴシック" charset="0"/>
                <a:cs typeface="ＭＳ Ｐゴシック" charset="0"/>
              </a:rPr>
              <a:t>Scenario Graph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>
                <a:latin typeface="Comic Sans MS" charset="0"/>
                <a:ea typeface="ＭＳ Ｐゴシック" charset="0"/>
                <a:cs typeface="ＭＳ Ｐゴシック" charset="0"/>
              </a:rPr>
              <a:t>Generated from a use case</a:t>
            </a:r>
          </a:p>
          <a:p>
            <a:pPr eaLnBrk="1" hangingPunct="1">
              <a:lnSpc>
                <a:spcPct val="90000"/>
              </a:lnSpc>
            </a:pPr>
            <a:r>
              <a:rPr lang="en-GB" sz="2000">
                <a:latin typeface="Comic Sans MS" charset="0"/>
                <a:ea typeface="ＭＳ Ｐゴシック" charset="0"/>
                <a:cs typeface="ＭＳ Ｐゴシック" charset="0"/>
              </a:rPr>
              <a:t>Nodes correspond to point where system waits for an event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>
                <a:latin typeface="Comic Sans MS" charset="0"/>
                <a:ea typeface="ＭＳ Ｐゴシック" charset="0"/>
              </a:rPr>
              <a:t>environment event, system reaction</a:t>
            </a:r>
          </a:p>
          <a:p>
            <a:pPr eaLnBrk="1" hangingPunct="1">
              <a:lnSpc>
                <a:spcPct val="90000"/>
              </a:lnSpc>
            </a:pPr>
            <a:r>
              <a:rPr lang="en-GB" sz="2000">
                <a:latin typeface="Comic Sans MS" charset="0"/>
                <a:ea typeface="ＭＳ Ｐゴシック" charset="0"/>
                <a:cs typeface="ＭＳ Ｐゴシック" charset="0"/>
              </a:rPr>
              <a:t>There is a single </a:t>
            </a:r>
            <a:r>
              <a:rPr lang="en-GB" sz="2000">
                <a:solidFill>
                  <a:srgbClr val="0099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starting node</a:t>
            </a:r>
          </a:p>
          <a:p>
            <a:pPr eaLnBrk="1" hangingPunct="1">
              <a:lnSpc>
                <a:spcPct val="90000"/>
              </a:lnSpc>
            </a:pPr>
            <a:r>
              <a:rPr lang="en-GB" sz="2000">
                <a:latin typeface="Comic Sans MS" charset="0"/>
                <a:ea typeface="ＭＳ Ｐゴシック" charset="0"/>
                <a:cs typeface="ＭＳ Ｐゴシック" charset="0"/>
              </a:rPr>
              <a:t>End of use case is </a:t>
            </a:r>
            <a:r>
              <a:rPr lang="en-GB" sz="2000">
                <a:solidFill>
                  <a:srgbClr val="0099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finish node</a:t>
            </a:r>
          </a:p>
          <a:p>
            <a:pPr eaLnBrk="1" hangingPunct="1">
              <a:lnSpc>
                <a:spcPct val="90000"/>
              </a:lnSpc>
            </a:pPr>
            <a:r>
              <a:rPr lang="en-GB" sz="2000">
                <a:latin typeface="Comic Sans MS" charset="0"/>
                <a:ea typeface="ＭＳ Ｐゴシック" charset="0"/>
                <a:cs typeface="ＭＳ Ｐゴシック" charset="0"/>
              </a:rPr>
              <a:t>Edges correspond to event occurrences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>
                <a:latin typeface="Comic Sans MS" charset="0"/>
                <a:ea typeface="ＭＳ Ｐゴシック" charset="0"/>
              </a:rPr>
              <a:t>May include conditions and looping edges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>
                <a:latin typeface="Comic Sans MS" charset="0"/>
                <a:ea typeface="ＭＳ Ｐゴシック" charset="0"/>
                <a:cs typeface="ＭＳ Ｐゴシック" charset="0"/>
              </a:rPr>
              <a:t>Scenario: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>
                <a:solidFill>
                  <a:srgbClr val="009900"/>
                </a:solidFill>
                <a:latin typeface="Comic Sans MS" charset="0"/>
                <a:ea typeface="ＭＳ Ｐゴシック" charset="0"/>
              </a:rPr>
              <a:t>Path</a:t>
            </a:r>
            <a:r>
              <a:rPr lang="en-GB" sz="2000">
                <a:latin typeface="Comic Sans MS" charset="0"/>
                <a:ea typeface="ＭＳ Ｐゴシック" charset="0"/>
              </a:rPr>
              <a:t> from starting node to a finish node</a:t>
            </a:r>
          </a:p>
        </p:txBody>
      </p:sp>
    </p:spTree>
    <p:extLst>
      <p:ext uri="{BB962C8B-B14F-4D97-AF65-F5344CB8AC3E}">
        <p14:creationId xmlns:p14="http://schemas.microsoft.com/office/powerpoint/2010/main" val="5724143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7772400" cy="865187"/>
          </a:xfrm>
        </p:spPr>
        <p:txBody>
          <a:bodyPr/>
          <a:lstStyle/>
          <a:p>
            <a:pPr eaLnBrk="1" hangingPunct="1"/>
            <a:r>
              <a:rPr lang="en-GB" dirty="0">
                <a:latin typeface="Comic Sans MS" charset="0"/>
                <a:ea typeface="ＭＳ Ｐゴシック" charset="0"/>
                <a:cs typeface="ＭＳ Ｐゴシック" charset="0"/>
              </a:rPr>
              <a:t>Use Case Scenario Graph (1)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Title: User login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Actors: User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Precondition: System is ON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User inserts a card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System asks for personal identification number (PIN)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User types PIN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System validates user identification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System displays a welcome message to user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System ejects card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Postcondition: User is logged in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GB" sz="180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GB" sz="180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2" name="Oval 44"/>
          <p:cNvSpPr>
            <a:spLocks noChangeArrowheads="1"/>
          </p:cNvSpPr>
          <p:nvPr/>
        </p:nvSpPr>
        <p:spPr bwMode="auto">
          <a:xfrm>
            <a:off x="6838950" y="1916113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Oval 45"/>
          <p:cNvSpPr>
            <a:spLocks noChangeArrowheads="1"/>
          </p:cNvSpPr>
          <p:nvPr/>
        </p:nvSpPr>
        <p:spPr bwMode="auto">
          <a:xfrm>
            <a:off x="5902325" y="2420938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Oval 46"/>
          <p:cNvSpPr>
            <a:spLocks noChangeArrowheads="1"/>
          </p:cNvSpPr>
          <p:nvPr/>
        </p:nvSpPr>
        <p:spPr bwMode="auto">
          <a:xfrm>
            <a:off x="6838950" y="2565400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Oval 47"/>
          <p:cNvSpPr>
            <a:spLocks noChangeArrowheads="1"/>
          </p:cNvSpPr>
          <p:nvPr/>
        </p:nvSpPr>
        <p:spPr bwMode="auto">
          <a:xfrm>
            <a:off x="5902325" y="3211513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Oval 48"/>
          <p:cNvSpPr>
            <a:spLocks noChangeArrowheads="1"/>
          </p:cNvSpPr>
          <p:nvPr/>
        </p:nvSpPr>
        <p:spPr bwMode="auto">
          <a:xfrm>
            <a:off x="6913563" y="1484313"/>
            <a:ext cx="179387" cy="14446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Oval 49"/>
          <p:cNvSpPr>
            <a:spLocks noChangeArrowheads="1"/>
          </p:cNvSpPr>
          <p:nvPr/>
        </p:nvSpPr>
        <p:spPr bwMode="auto">
          <a:xfrm>
            <a:off x="6838950" y="3211513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Oval 50"/>
          <p:cNvSpPr>
            <a:spLocks noChangeArrowheads="1"/>
          </p:cNvSpPr>
          <p:nvPr/>
        </p:nvSpPr>
        <p:spPr bwMode="auto">
          <a:xfrm>
            <a:off x="6838950" y="3860800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Oval 51"/>
          <p:cNvSpPr>
            <a:spLocks noChangeArrowheads="1"/>
          </p:cNvSpPr>
          <p:nvPr/>
        </p:nvSpPr>
        <p:spPr bwMode="auto">
          <a:xfrm>
            <a:off x="6838950" y="4437063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Oval 52"/>
          <p:cNvSpPr>
            <a:spLocks noChangeArrowheads="1"/>
          </p:cNvSpPr>
          <p:nvPr/>
        </p:nvSpPr>
        <p:spPr bwMode="auto">
          <a:xfrm>
            <a:off x="6838950" y="5084763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Oval 53"/>
          <p:cNvSpPr>
            <a:spLocks noChangeArrowheads="1"/>
          </p:cNvSpPr>
          <p:nvPr/>
        </p:nvSpPr>
        <p:spPr bwMode="auto">
          <a:xfrm>
            <a:off x="5902325" y="4437063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902" name="AutoShape 54"/>
          <p:cNvCxnSpPr>
            <a:cxnSpLocks noChangeShapeType="1"/>
            <a:stCxn id="37896" idx="4"/>
            <a:endCxn id="37892" idx="0"/>
          </p:cNvCxnSpPr>
          <p:nvPr/>
        </p:nvCxnSpPr>
        <p:spPr bwMode="auto">
          <a:xfrm>
            <a:off x="7004050" y="1628775"/>
            <a:ext cx="15875" cy="287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3" name="AutoShape 55"/>
          <p:cNvCxnSpPr>
            <a:cxnSpLocks noChangeShapeType="1"/>
            <a:stCxn id="37892" idx="4"/>
            <a:endCxn id="37894" idx="0"/>
          </p:cNvCxnSpPr>
          <p:nvPr/>
        </p:nvCxnSpPr>
        <p:spPr bwMode="auto">
          <a:xfrm>
            <a:off x="7019925" y="2205038"/>
            <a:ext cx="0" cy="360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4" name="AutoShape 56"/>
          <p:cNvCxnSpPr>
            <a:cxnSpLocks noChangeShapeType="1"/>
            <a:stCxn id="37894" idx="4"/>
            <a:endCxn id="37897" idx="0"/>
          </p:cNvCxnSpPr>
          <p:nvPr/>
        </p:nvCxnSpPr>
        <p:spPr bwMode="auto">
          <a:xfrm>
            <a:off x="7019925" y="2854325"/>
            <a:ext cx="0" cy="3571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5" name="AutoShape 57"/>
          <p:cNvCxnSpPr>
            <a:cxnSpLocks noChangeShapeType="1"/>
            <a:stCxn id="37897" idx="4"/>
            <a:endCxn id="37898" idx="0"/>
          </p:cNvCxnSpPr>
          <p:nvPr/>
        </p:nvCxnSpPr>
        <p:spPr bwMode="auto">
          <a:xfrm>
            <a:off x="7019925" y="3500438"/>
            <a:ext cx="0" cy="360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6" name="AutoShape 58"/>
          <p:cNvCxnSpPr>
            <a:cxnSpLocks noChangeShapeType="1"/>
            <a:stCxn id="37898" idx="4"/>
            <a:endCxn id="37899" idx="0"/>
          </p:cNvCxnSpPr>
          <p:nvPr/>
        </p:nvCxnSpPr>
        <p:spPr bwMode="auto">
          <a:xfrm>
            <a:off x="7019925" y="4149725"/>
            <a:ext cx="0" cy="287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7" name="AutoShape 59"/>
          <p:cNvCxnSpPr>
            <a:cxnSpLocks noChangeShapeType="1"/>
            <a:stCxn id="37899" idx="4"/>
            <a:endCxn id="37900" idx="0"/>
          </p:cNvCxnSpPr>
          <p:nvPr/>
        </p:nvCxnSpPr>
        <p:spPr bwMode="auto">
          <a:xfrm>
            <a:off x="7019925" y="4725988"/>
            <a:ext cx="0" cy="3587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8" name="AutoShape 60"/>
          <p:cNvCxnSpPr>
            <a:cxnSpLocks noChangeShapeType="1"/>
            <a:stCxn id="37892" idx="2"/>
            <a:endCxn id="37893" idx="0"/>
          </p:cNvCxnSpPr>
          <p:nvPr/>
        </p:nvCxnSpPr>
        <p:spPr bwMode="auto">
          <a:xfrm rot="10800000" flipV="1">
            <a:off x="6083300" y="2060575"/>
            <a:ext cx="755650" cy="360363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9" name="AutoShape 61"/>
          <p:cNvCxnSpPr>
            <a:cxnSpLocks noChangeShapeType="1"/>
            <a:stCxn id="37893" idx="4"/>
            <a:endCxn id="37895" idx="0"/>
          </p:cNvCxnSpPr>
          <p:nvPr/>
        </p:nvCxnSpPr>
        <p:spPr bwMode="auto">
          <a:xfrm>
            <a:off x="6083300" y="2709863"/>
            <a:ext cx="0" cy="5016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0" name="AutoShape 62"/>
          <p:cNvCxnSpPr>
            <a:cxnSpLocks noChangeShapeType="1"/>
            <a:stCxn id="37898" idx="2"/>
            <a:endCxn id="37901" idx="0"/>
          </p:cNvCxnSpPr>
          <p:nvPr/>
        </p:nvCxnSpPr>
        <p:spPr bwMode="auto">
          <a:xfrm rot="10800000" flipV="1">
            <a:off x="6083300" y="4005263"/>
            <a:ext cx="755650" cy="431800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11" name="Oval 63"/>
          <p:cNvSpPr>
            <a:spLocks noChangeArrowheads="1"/>
          </p:cNvSpPr>
          <p:nvPr/>
        </p:nvSpPr>
        <p:spPr bwMode="auto">
          <a:xfrm>
            <a:off x="5902325" y="5084763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912" name="AutoShape 64"/>
          <p:cNvCxnSpPr>
            <a:cxnSpLocks noChangeShapeType="1"/>
            <a:stCxn id="37901" idx="4"/>
            <a:endCxn id="37911" idx="0"/>
          </p:cNvCxnSpPr>
          <p:nvPr/>
        </p:nvCxnSpPr>
        <p:spPr bwMode="auto">
          <a:xfrm>
            <a:off x="6083300" y="4725988"/>
            <a:ext cx="0" cy="3587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13" name="Text Box 65"/>
          <p:cNvSpPr txBox="1">
            <a:spLocks noChangeArrowheads="1"/>
          </p:cNvSpPr>
          <p:nvPr/>
        </p:nvSpPr>
        <p:spPr bwMode="auto">
          <a:xfrm>
            <a:off x="7199313" y="1671638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1</a:t>
            </a:r>
          </a:p>
        </p:txBody>
      </p:sp>
      <p:sp>
        <p:nvSpPr>
          <p:cNvPr id="37914" name="Text Box 66"/>
          <p:cNvSpPr txBox="1">
            <a:spLocks noChangeArrowheads="1"/>
          </p:cNvSpPr>
          <p:nvPr/>
        </p:nvSpPr>
        <p:spPr bwMode="auto">
          <a:xfrm>
            <a:off x="7199313" y="2854325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3</a:t>
            </a:r>
          </a:p>
        </p:txBody>
      </p:sp>
      <p:sp>
        <p:nvSpPr>
          <p:cNvPr id="37915" name="Text Box 67"/>
          <p:cNvSpPr txBox="1">
            <a:spLocks noChangeArrowheads="1"/>
          </p:cNvSpPr>
          <p:nvPr/>
        </p:nvSpPr>
        <p:spPr bwMode="auto">
          <a:xfrm>
            <a:off x="7199313" y="352425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4</a:t>
            </a:r>
          </a:p>
        </p:txBody>
      </p:sp>
      <p:sp>
        <p:nvSpPr>
          <p:cNvPr id="37916" name="Text Box 68"/>
          <p:cNvSpPr txBox="1">
            <a:spLocks noChangeArrowheads="1"/>
          </p:cNvSpPr>
          <p:nvPr/>
        </p:nvSpPr>
        <p:spPr bwMode="auto">
          <a:xfrm>
            <a:off x="7199313" y="4149725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5</a:t>
            </a:r>
          </a:p>
        </p:txBody>
      </p:sp>
      <p:sp>
        <p:nvSpPr>
          <p:cNvPr id="37917" name="Text Box 69"/>
          <p:cNvSpPr txBox="1">
            <a:spLocks noChangeArrowheads="1"/>
          </p:cNvSpPr>
          <p:nvPr/>
        </p:nvSpPr>
        <p:spPr bwMode="auto">
          <a:xfrm>
            <a:off x="7199313" y="47482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6</a:t>
            </a:r>
          </a:p>
        </p:txBody>
      </p:sp>
      <p:sp>
        <p:nvSpPr>
          <p:cNvPr id="37918" name="Text Box 70"/>
          <p:cNvSpPr txBox="1">
            <a:spLocks noChangeArrowheads="1"/>
          </p:cNvSpPr>
          <p:nvPr/>
        </p:nvSpPr>
        <p:spPr bwMode="auto">
          <a:xfrm>
            <a:off x="6191250" y="2205038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1a.1</a:t>
            </a:r>
          </a:p>
        </p:txBody>
      </p:sp>
      <p:sp>
        <p:nvSpPr>
          <p:cNvPr id="37919" name="Text Box 71"/>
          <p:cNvSpPr txBox="1">
            <a:spLocks noChangeArrowheads="1"/>
          </p:cNvSpPr>
          <p:nvPr/>
        </p:nvSpPr>
        <p:spPr bwMode="auto">
          <a:xfrm>
            <a:off x="6248400" y="4149725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4b.1</a:t>
            </a:r>
          </a:p>
        </p:txBody>
      </p:sp>
      <p:sp>
        <p:nvSpPr>
          <p:cNvPr id="37920" name="Text Box 72"/>
          <p:cNvSpPr txBox="1">
            <a:spLocks noChangeArrowheads="1"/>
          </p:cNvSpPr>
          <p:nvPr/>
        </p:nvSpPr>
        <p:spPr bwMode="auto">
          <a:xfrm>
            <a:off x="7199313" y="2205038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2</a:t>
            </a:r>
          </a:p>
        </p:txBody>
      </p:sp>
      <p:sp>
        <p:nvSpPr>
          <p:cNvPr id="37921" name="Text Box 73"/>
          <p:cNvSpPr txBox="1">
            <a:spLocks noChangeArrowheads="1"/>
          </p:cNvSpPr>
          <p:nvPr/>
        </p:nvSpPr>
        <p:spPr bwMode="auto">
          <a:xfrm>
            <a:off x="5364163" y="2686050"/>
            <a:ext cx="579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1a.2</a:t>
            </a:r>
          </a:p>
        </p:txBody>
      </p:sp>
      <p:sp>
        <p:nvSpPr>
          <p:cNvPr id="37922" name="Text Box 74"/>
          <p:cNvSpPr txBox="1">
            <a:spLocks noChangeArrowheads="1"/>
          </p:cNvSpPr>
          <p:nvPr/>
        </p:nvSpPr>
        <p:spPr bwMode="auto">
          <a:xfrm>
            <a:off x="5364163" y="4725988"/>
            <a:ext cx="579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4a.2</a:t>
            </a:r>
          </a:p>
        </p:txBody>
      </p:sp>
      <p:sp>
        <p:nvSpPr>
          <p:cNvPr id="37923" name="Oval 75"/>
          <p:cNvSpPr>
            <a:spLocks noChangeArrowheads="1"/>
          </p:cNvSpPr>
          <p:nvPr/>
        </p:nvSpPr>
        <p:spPr bwMode="auto">
          <a:xfrm>
            <a:off x="6913563" y="5156200"/>
            <a:ext cx="179387" cy="14446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4" name="Oval 76"/>
          <p:cNvSpPr>
            <a:spLocks noChangeArrowheads="1"/>
          </p:cNvSpPr>
          <p:nvPr/>
        </p:nvSpPr>
        <p:spPr bwMode="auto">
          <a:xfrm>
            <a:off x="6011863" y="5156200"/>
            <a:ext cx="179387" cy="14446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Text Box 77"/>
          <p:cNvSpPr txBox="1">
            <a:spLocks noChangeArrowheads="1"/>
          </p:cNvSpPr>
          <p:nvPr/>
        </p:nvSpPr>
        <p:spPr bwMode="auto">
          <a:xfrm>
            <a:off x="5624513" y="1479550"/>
            <a:ext cx="11334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1a:</a:t>
            </a:r>
            <a:r>
              <a:rPr lang="en-CA" sz="1600">
                <a:latin typeface="Arial" charset="0"/>
              </a:rPr>
              <a:t> card is</a:t>
            </a:r>
            <a:br>
              <a:rPr lang="en-CA" sz="1600">
                <a:latin typeface="Arial" charset="0"/>
              </a:rPr>
            </a:br>
            <a:r>
              <a:rPr lang="en-CA" sz="1600">
                <a:latin typeface="Arial" charset="0"/>
              </a:rPr>
              <a:t>not valid</a:t>
            </a:r>
          </a:p>
        </p:txBody>
      </p:sp>
      <p:sp>
        <p:nvSpPr>
          <p:cNvPr id="37926" name="Text Box 78"/>
          <p:cNvSpPr txBox="1">
            <a:spLocks noChangeArrowheads="1"/>
          </p:cNvSpPr>
          <p:nvPr/>
        </p:nvSpPr>
        <p:spPr bwMode="auto">
          <a:xfrm>
            <a:off x="4775200" y="3568700"/>
            <a:ext cx="1698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4b:</a:t>
            </a:r>
            <a:r>
              <a:rPr lang="en-CA" sz="1600">
                <a:latin typeface="Arial" charset="0"/>
              </a:rPr>
              <a:t>PIN invalid</a:t>
            </a:r>
          </a:p>
          <a:p>
            <a:pPr eaLnBrk="1" hangingPunct="1"/>
            <a:r>
              <a:rPr lang="en-CA" sz="1600">
                <a:latin typeface="Arial" charset="0"/>
              </a:rPr>
              <a:t>and attempts </a:t>
            </a:r>
            <a:r>
              <a:rPr lang="en-CA" sz="1600">
                <a:latin typeface="Arial" charset="0"/>
                <a:cs typeface="Arial" charset="0"/>
              </a:rPr>
              <a:t>≥ 4</a:t>
            </a:r>
          </a:p>
        </p:txBody>
      </p:sp>
      <p:sp>
        <p:nvSpPr>
          <p:cNvPr id="37927" name="Text Box 79"/>
          <p:cNvSpPr txBox="1">
            <a:spLocks noChangeArrowheads="1"/>
          </p:cNvSpPr>
          <p:nvPr/>
        </p:nvSpPr>
        <p:spPr bwMode="auto">
          <a:xfrm>
            <a:off x="7334250" y="3927475"/>
            <a:ext cx="1841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4a:</a:t>
            </a:r>
            <a:r>
              <a:rPr lang="en-CA" sz="1600">
                <a:latin typeface="Arial" charset="0"/>
              </a:rPr>
              <a:t>PIN invalid and</a:t>
            </a:r>
          </a:p>
          <a:p>
            <a:pPr eaLnBrk="1" hangingPunct="1"/>
            <a:r>
              <a:rPr lang="en-CA" sz="1600">
                <a:latin typeface="Arial" charset="0"/>
              </a:rPr>
              <a:t>attempts </a:t>
            </a:r>
            <a:r>
              <a:rPr lang="en-CA" sz="1600">
                <a:latin typeface="Arial" charset="0"/>
                <a:cs typeface="Arial" charset="0"/>
              </a:rPr>
              <a:t>&lt; 4</a:t>
            </a:r>
          </a:p>
        </p:txBody>
      </p:sp>
      <p:cxnSp>
        <p:nvCxnSpPr>
          <p:cNvPr id="37928" name="AutoShape 80"/>
          <p:cNvCxnSpPr>
            <a:cxnSpLocks noChangeShapeType="1"/>
            <a:stCxn id="37898" idx="6"/>
            <a:endCxn id="37894" idx="6"/>
          </p:cNvCxnSpPr>
          <p:nvPr/>
        </p:nvCxnSpPr>
        <p:spPr bwMode="auto">
          <a:xfrm flipV="1">
            <a:off x="7199313" y="2709863"/>
            <a:ext cx="1587" cy="1295400"/>
          </a:xfrm>
          <a:prstGeom prst="curvedConnector3">
            <a:avLst>
              <a:gd name="adj1" fmla="val 85000032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29" name="Text Box 81"/>
          <p:cNvSpPr txBox="1">
            <a:spLocks noChangeArrowheads="1"/>
          </p:cNvSpPr>
          <p:nvPr/>
        </p:nvSpPr>
        <p:spPr bwMode="auto">
          <a:xfrm>
            <a:off x="8470900" y="3211513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4a.1</a:t>
            </a:r>
          </a:p>
        </p:txBody>
      </p:sp>
      <p:sp>
        <p:nvSpPr>
          <p:cNvPr id="37930" name="Oval 82"/>
          <p:cNvSpPr>
            <a:spLocks noChangeArrowheads="1"/>
          </p:cNvSpPr>
          <p:nvPr/>
        </p:nvSpPr>
        <p:spPr bwMode="auto">
          <a:xfrm>
            <a:off x="5976938" y="3284538"/>
            <a:ext cx="179387" cy="14446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423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7772400" cy="865187"/>
          </a:xfrm>
        </p:spPr>
        <p:txBody>
          <a:bodyPr/>
          <a:lstStyle/>
          <a:p>
            <a:pPr eaLnBrk="1" hangingPunct="1"/>
            <a:r>
              <a:rPr lang="en-GB" dirty="0">
                <a:latin typeface="Comic Sans MS" charset="0"/>
                <a:ea typeface="ＭＳ Ｐゴシック" charset="0"/>
                <a:cs typeface="ＭＳ Ｐゴシック" charset="0"/>
              </a:rPr>
              <a:t>Use Case Scenario Graph (2)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Alternatives: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1a:  Card is not valid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1a.1: System emits alarm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1a.2: System ejects card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4a: User identification is invalid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     AND number of attempts &lt; 4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4a.1 Ask for PIN again and go back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4b: User identification is invalid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    AND number of attempts </a:t>
            </a:r>
            <a:r>
              <a:rPr lang="en-CA" sz="1800">
                <a:latin typeface="Comic Sans MS" charset="0"/>
                <a:ea typeface="ＭＳ Ｐゴシック" charset="0"/>
                <a:cs typeface="ＭＳ Ｐゴシック" charset="0"/>
              </a:rPr>
              <a:t>≥</a:t>
            </a: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 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4b.1: System emits alarm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4b.2: System ejects card</a:t>
            </a:r>
          </a:p>
          <a:p>
            <a:pPr eaLnBrk="1" hangingPunct="1">
              <a:lnSpc>
                <a:spcPct val="80000"/>
              </a:lnSpc>
            </a:pPr>
            <a:endParaRPr lang="en-GB" sz="180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6838950" y="1916113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5902325" y="2420938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6838950" y="2565400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5902325" y="3211513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6913563" y="1484313"/>
            <a:ext cx="179387" cy="14446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6838950" y="3211513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6838950" y="3860800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6838950" y="4437063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auto">
          <a:xfrm>
            <a:off x="6838950" y="5084763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5902325" y="4437063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9950" name="AutoShape 14"/>
          <p:cNvCxnSpPr>
            <a:cxnSpLocks noChangeShapeType="1"/>
            <a:stCxn id="39944" idx="4"/>
            <a:endCxn id="39940" idx="0"/>
          </p:cNvCxnSpPr>
          <p:nvPr/>
        </p:nvCxnSpPr>
        <p:spPr bwMode="auto">
          <a:xfrm>
            <a:off x="7004050" y="1628775"/>
            <a:ext cx="15875" cy="287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1" name="AutoShape 15"/>
          <p:cNvCxnSpPr>
            <a:cxnSpLocks noChangeShapeType="1"/>
            <a:stCxn id="39940" idx="4"/>
            <a:endCxn id="39942" idx="0"/>
          </p:cNvCxnSpPr>
          <p:nvPr/>
        </p:nvCxnSpPr>
        <p:spPr bwMode="auto">
          <a:xfrm>
            <a:off x="7019925" y="2205038"/>
            <a:ext cx="0" cy="360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2" name="AutoShape 16"/>
          <p:cNvCxnSpPr>
            <a:cxnSpLocks noChangeShapeType="1"/>
            <a:stCxn id="39942" idx="4"/>
            <a:endCxn id="39945" idx="0"/>
          </p:cNvCxnSpPr>
          <p:nvPr/>
        </p:nvCxnSpPr>
        <p:spPr bwMode="auto">
          <a:xfrm>
            <a:off x="7019925" y="2854325"/>
            <a:ext cx="0" cy="3571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3" name="AutoShape 17"/>
          <p:cNvCxnSpPr>
            <a:cxnSpLocks noChangeShapeType="1"/>
            <a:stCxn id="39945" idx="4"/>
            <a:endCxn id="39946" idx="0"/>
          </p:cNvCxnSpPr>
          <p:nvPr/>
        </p:nvCxnSpPr>
        <p:spPr bwMode="auto">
          <a:xfrm>
            <a:off x="7019925" y="3500438"/>
            <a:ext cx="0" cy="360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4" name="AutoShape 18"/>
          <p:cNvCxnSpPr>
            <a:cxnSpLocks noChangeShapeType="1"/>
            <a:stCxn id="39946" idx="4"/>
            <a:endCxn id="39947" idx="0"/>
          </p:cNvCxnSpPr>
          <p:nvPr/>
        </p:nvCxnSpPr>
        <p:spPr bwMode="auto">
          <a:xfrm>
            <a:off x="7019925" y="4149725"/>
            <a:ext cx="0" cy="287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5" name="AutoShape 19"/>
          <p:cNvCxnSpPr>
            <a:cxnSpLocks noChangeShapeType="1"/>
            <a:stCxn id="39947" idx="4"/>
            <a:endCxn id="39948" idx="0"/>
          </p:cNvCxnSpPr>
          <p:nvPr/>
        </p:nvCxnSpPr>
        <p:spPr bwMode="auto">
          <a:xfrm>
            <a:off x="7019925" y="4725988"/>
            <a:ext cx="0" cy="3587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6" name="AutoShape 20"/>
          <p:cNvCxnSpPr>
            <a:cxnSpLocks noChangeShapeType="1"/>
            <a:stCxn id="39940" idx="2"/>
            <a:endCxn id="39941" idx="0"/>
          </p:cNvCxnSpPr>
          <p:nvPr/>
        </p:nvCxnSpPr>
        <p:spPr bwMode="auto">
          <a:xfrm rot="10800000" flipV="1">
            <a:off x="6083300" y="2060575"/>
            <a:ext cx="755650" cy="360363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7" name="AutoShape 21"/>
          <p:cNvCxnSpPr>
            <a:cxnSpLocks noChangeShapeType="1"/>
            <a:stCxn id="39941" idx="4"/>
            <a:endCxn id="39943" idx="0"/>
          </p:cNvCxnSpPr>
          <p:nvPr/>
        </p:nvCxnSpPr>
        <p:spPr bwMode="auto">
          <a:xfrm>
            <a:off x="6083300" y="2709863"/>
            <a:ext cx="0" cy="5016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8" name="AutoShape 22"/>
          <p:cNvCxnSpPr>
            <a:cxnSpLocks noChangeShapeType="1"/>
            <a:stCxn id="39946" idx="2"/>
            <a:endCxn id="39949" idx="0"/>
          </p:cNvCxnSpPr>
          <p:nvPr/>
        </p:nvCxnSpPr>
        <p:spPr bwMode="auto">
          <a:xfrm rot="10800000" flipV="1">
            <a:off x="6083300" y="4005263"/>
            <a:ext cx="755650" cy="431800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5902325" y="5084763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9960" name="AutoShape 24"/>
          <p:cNvCxnSpPr>
            <a:cxnSpLocks noChangeShapeType="1"/>
            <a:stCxn id="39949" idx="4"/>
            <a:endCxn id="39959" idx="0"/>
          </p:cNvCxnSpPr>
          <p:nvPr/>
        </p:nvCxnSpPr>
        <p:spPr bwMode="auto">
          <a:xfrm>
            <a:off x="6083300" y="4725988"/>
            <a:ext cx="0" cy="3587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7199313" y="1671638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1</a:t>
            </a: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7199313" y="2854325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3</a:t>
            </a:r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7199313" y="352425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4</a:t>
            </a: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7199313" y="4149725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5</a:t>
            </a:r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7199313" y="47482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6</a:t>
            </a:r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6191250" y="2205038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1a.1</a:t>
            </a: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6248400" y="4149725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4b.1</a:t>
            </a:r>
          </a:p>
        </p:txBody>
      </p:sp>
      <p:sp>
        <p:nvSpPr>
          <p:cNvPr id="39968" name="Text Box 32"/>
          <p:cNvSpPr txBox="1">
            <a:spLocks noChangeArrowheads="1"/>
          </p:cNvSpPr>
          <p:nvPr/>
        </p:nvSpPr>
        <p:spPr bwMode="auto">
          <a:xfrm>
            <a:off x="7199313" y="2205038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2</a:t>
            </a:r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5364163" y="2686050"/>
            <a:ext cx="579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1a.2</a:t>
            </a:r>
          </a:p>
        </p:txBody>
      </p:sp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5364163" y="4725988"/>
            <a:ext cx="579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4a.2</a:t>
            </a:r>
          </a:p>
        </p:txBody>
      </p:sp>
      <p:sp>
        <p:nvSpPr>
          <p:cNvPr id="39971" name="Oval 35"/>
          <p:cNvSpPr>
            <a:spLocks noChangeArrowheads="1"/>
          </p:cNvSpPr>
          <p:nvPr/>
        </p:nvSpPr>
        <p:spPr bwMode="auto">
          <a:xfrm>
            <a:off x="6913563" y="5156200"/>
            <a:ext cx="179387" cy="14446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2" name="Oval 36"/>
          <p:cNvSpPr>
            <a:spLocks noChangeArrowheads="1"/>
          </p:cNvSpPr>
          <p:nvPr/>
        </p:nvSpPr>
        <p:spPr bwMode="auto">
          <a:xfrm>
            <a:off x="6011863" y="5156200"/>
            <a:ext cx="179387" cy="14446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5624513" y="1479550"/>
            <a:ext cx="11334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1a:</a:t>
            </a:r>
            <a:r>
              <a:rPr lang="en-CA" sz="1600">
                <a:latin typeface="Arial" charset="0"/>
              </a:rPr>
              <a:t> card is</a:t>
            </a:r>
            <a:br>
              <a:rPr lang="en-CA" sz="1600">
                <a:latin typeface="Arial" charset="0"/>
              </a:rPr>
            </a:br>
            <a:r>
              <a:rPr lang="en-CA" sz="1600">
                <a:latin typeface="Arial" charset="0"/>
              </a:rPr>
              <a:t>not valid</a:t>
            </a:r>
          </a:p>
        </p:txBody>
      </p:sp>
      <p:sp>
        <p:nvSpPr>
          <p:cNvPr id="39974" name="Text Box 38"/>
          <p:cNvSpPr txBox="1">
            <a:spLocks noChangeArrowheads="1"/>
          </p:cNvSpPr>
          <p:nvPr/>
        </p:nvSpPr>
        <p:spPr bwMode="auto">
          <a:xfrm>
            <a:off x="4775200" y="3568700"/>
            <a:ext cx="1698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4b:</a:t>
            </a:r>
            <a:r>
              <a:rPr lang="en-CA" sz="1600">
                <a:latin typeface="Arial" charset="0"/>
              </a:rPr>
              <a:t>PIN invalid</a:t>
            </a:r>
          </a:p>
          <a:p>
            <a:pPr eaLnBrk="1" hangingPunct="1"/>
            <a:r>
              <a:rPr lang="en-CA" sz="1600">
                <a:latin typeface="Arial" charset="0"/>
              </a:rPr>
              <a:t>and attempts </a:t>
            </a:r>
            <a:r>
              <a:rPr lang="en-CA" sz="1600">
                <a:latin typeface="Arial" charset="0"/>
                <a:cs typeface="Arial" charset="0"/>
              </a:rPr>
              <a:t>≥ 4</a:t>
            </a:r>
          </a:p>
        </p:txBody>
      </p:sp>
      <p:sp>
        <p:nvSpPr>
          <p:cNvPr id="39975" name="Text Box 39"/>
          <p:cNvSpPr txBox="1">
            <a:spLocks noChangeArrowheads="1"/>
          </p:cNvSpPr>
          <p:nvPr/>
        </p:nvSpPr>
        <p:spPr bwMode="auto">
          <a:xfrm>
            <a:off x="7334250" y="3927475"/>
            <a:ext cx="1841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4a:</a:t>
            </a:r>
            <a:r>
              <a:rPr lang="en-CA" sz="1600">
                <a:latin typeface="Arial" charset="0"/>
              </a:rPr>
              <a:t>PIN invalid and</a:t>
            </a:r>
          </a:p>
          <a:p>
            <a:pPr eaLnBrk="1" hangingPunct="1"/>
            <a:r>
              <a:rPr lang="en-CA" sz="1600">
                <a:latin typeface="Arial" charset="0"/>
              </a:rPr>
              <a:t>attempts </a:t>
            </a:r>
            <a:r>
              <a:rPr lang="en-CA" sz="1600">
                <a:latin typeface="Arial" charset="0"/>
                <a:cs typeface="Arial" charset="0"/>
              </a:rPr>
              <a:t>&lt; 4</a:t>
            </a:r>
          </a:p>
        </p:txBody>
      </p:sp>
      <p:cxnSp>
        <p:nvCxnSpPr>
          <p:cNvPr id="39976" name="AutoShape 40"/>
          <p:cNvCxnSpPr>
            <a:cxnSpLocks noChangeShapeType="1"/>
            <a:stCxn id="39946" idx="6"/>
            <a:endCxn id="39942" idx="6"/>
          </p:cNvCxnSpPr>
          <p:nvPr/>
        </p:nvCxnSpPr>
        <p:spPr bwMode="auto">
          <a:xfrm flipV="1">
            <a:off x="7199313" y="2709863"/>
            <a:ext cx="1587" cy="1295400"/>
          </a:xfrm>
          <a:prstGeom prst="curvedConnector3">
            <a:avLst>
              <a:gd name="adj1" fmla="val 85000032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77" name="Text Box 41"/>
          <p:cNvSpPr txBox="1">
            <a:spLocks noChangeArrowheads="1"/>
          </p:cNvSpPr>
          <p:nvPr/>
        </p:nvSpPr>
        <p:spPr bwMode="auto">
          <a:xfrm>
            <a:off x="8470900" y="3211513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4a.1</a:t>
            </a:r>
          </a:p>
        </p:txBody>
      </p:sp>
      <p:sp>
        <p:nvSpPr>
          <p:cNvPr id="39978" name="Oval 42"/>
          <p:cNvSpPr>
            <a:spLocks noChangeArrowheads="1"/>
          </p:cNvSpPr>
          <p:nvPr/>
        </p:nvSpPr>
        <p:spPr bwMode="auto">
          <a:xfrm>
            <a:off x="5976938" y="3284538"/>
            <a:ext cx="179387" cy="14446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851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43388" y="2533650"/>
            <a:ext cx="6460153" cy="42755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4000" b="1" dirty="0" smtClean="0">
                <a:latin typeface="Arial" charset="0"/>
              </a:rPr>
              <a:t>Binder’s 3 Patterns for </a:t>
            </a:r>
          </a:p>
          <a:p>
            <a:pPr algn="ctr"/>
            <a:r>
              <a:rPr lang="en-US" sz="4000" b="1" dirty="0" smtClean="0">
                <a:latin typeface="Arial" charset="0"/>
              </a:rPr>
              <a:t>System-Level Testing</a:t>
            </a:r>
          </a:p>
          <a:p>
            <a:pPr algn="ctr"/>
            <a:endParaRPr lang="en-US" sz="4000" b="1" dirty="0" smtClean="0">
              <a:latin typeface="Arial" charset="0"/>
            </a:endParaRPr>
          </a:p>
          <a:p>
            <a:pPr algn="ctr"/>
            <a:r>
              <a:rPr lang="en-US" b="1" dirty="0" smtClean="0">
                <a:latin typeface="Arial" charset="0"/>
              </a:rPr>
              <a:t>Path Sensitization </a:t>
            </a:r>
            <a:r>
              <a:rPr lang="en-US" b="1" dirty="0" smtClean="0">
                <a:latin typeface="Arial" charset="0"/>
              </a:rPr>
              <a:t>via </a:t>
            </a:r>
            <a:r>
              <a:rPr lang="en-US" b="1" dirty="0" smtClean="0">
                <a:latin typeface="Arial" charset="0"/>
              </a:rPr>
              <a:t>Extended Use Cases</a:t>
            </a:r>
          </a:p>
          <a:p>
            <a:pPr algn="ctr"/>
            <a:r>
              <a:rPr lang="en-US" b="1" dirty="0" smtClean="0">
                <a:latin typeface="Arial" charset="0"/>
              </a:rPr>
              <a:t>CRUD</a:t>
            </a:r>
          </a:p>
          <a:p>
            <a:pPr algn="ctr"/>
            <a:r>
              <a:rPr lang="en-US" b="1" dirty="0" smtClean="0">
                <a:latin typeface="Arial" charset="0"/>
              </a:rPr>
              <a:t>Performance Profiling</a:t>
            </a:r>
            <a:endParaRPr lang="en-US" b="1" dirty="0" smtClean="0">
              <a:latin typeface="Arial" charset="0"/>
            </a:endParaRPr>
          </a:p>
          <a:p>
            <a:pPr algn="ctr"/>
            <a:endParaRPr lang="en-US" sz="4000" b="1" dirty="0" smtClean="0">
              <a:latin typeface="Arial" charset="0"/>
            </a:endParaRPr>
          </a:p>
          <a:p>
            <a:pPr algn="ctr"/>
            <a:endParaRPr lang="en-US" sz="4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413806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OOADv2.0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OADv2.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OADv2.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OADv2.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OADv2.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OADv2.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OADv2.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OADv2.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OADv2.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46318849</TotalTime>
  <Pages>6</Pages>
  <Words>1537</Words>
  <Application>Microsoft Macintosh PowerPoint</Application>
  <PresentationFormat>On-screen Show (4:3)</PresentationFormat>
  <Paragraphs>235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OOADv2.0</vt:lpstr>
      <vt:lpstr>PowerPoint Presentation</vt:lpstr>
      <vt:lpstr>Models for assessing software quality</vt:lpstr>
      <vt:lpstr>Graph representations of software</vt:lpstr>
      <vt:lpstr>Examples of graph models</vt:lpstr>
      <vt:lpstr>PowerPoint Presentation</vt:lpstr>
      <vt:lpstr>Scenario Graph</vt:lpstr>
      <vt:lpstr>Use Case Scenario Graph (1)</vt:lpstr>
      <vt:lpstr>Use Case Scenario Graph (2)</vt:lpstr>
      <vt:lpstr>PowerPoint Presentation</vt:lpstr>
      <vt:lpstr>System Testing</vt:lpstr>
      <vt:lpstr>Binder ’s Format for Testing Patterns</vt:lpstr>
      <vt:lpstr>Pattern 1: Extended UC Test</vt:lpstr>
      <vt:lpstr>ATM Example</vt:lpstr>
      <vt:lpstr>Use Case Diagram for ATM</vt:lpstr>
      <vt:lpstr>I/O for Use Cases</vt:lpstr>
      <vt:lpstr>Identifying Operation Variables</vt:lpstr>
      <vt:lpstr>From Op. Vars to Tests (1)</vt:lpstr>
      <vt:lpstr>From Op. Vars to Tests (2)</vt:lpstr>
      <vt:lpstr>Use Case Traceability Matrix</vt:lpstr>
      <vt:lpstr>eUCs: Typical Expected Faults</vt:lpstr>
      <vt:lpstr>eUCs: Other Fields </vt:lpstr>
      <vt:lpstr>Pattern 2: Covered in CRUD</vt:lpstr>
      <vt:lpstr>Pattern 3: Allocate Tests by Profile</vt:lpstr>
      <vt:lpstr>Profiling</vt:lpstr>
      <vt:lpstr>Implementation Specific System Tests</vt:lpstr>
      <vt:lpstr>About Performance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JP Corriveau</dc:creator>
  <cp:keywords/>
  <dc:description/>
  <cp:lastModifiedBy>jean-pierre corriveau</cp:lastModifiedBy>
  <cp:revision>198</cp:revision>
  <cp:lastPrinted>1999-08-27T20:40:45Z</cp:lastPrinted>
  <dcterms:created xsi:type="dcterms:W3CDTF">2014-11-18T15:52:07Z</dcterms:created>
  <dcterms:modified xsi:type="dcterms:W3CDTF">2015-10-27T17:26:27Z</dcterms:modified>
</cp:coreProperties>
</file>