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308" r:id="rId3"/>
    <p:sldId id="293" r:id="rId4"/>
    <p:sldId id="294" r:id="rId5"/>
    <p:sldId id="295" r:id="rId6"/>
    <p:sldId id="319" r:id="rId7"/>
    <p:sldId id="300" r:id="rId8"/>
    <p:sldId id="318" r:id="rId9"/>
    <p:sldId id="301" r:id="rId10"/>
    <p:sldId id="30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99FF99"/>
    <a:srgbClr val="DFDFFF"/>
    <a:srgbClr val="D3D3FF"/>
    <a:srgbClr val="CCFFCC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napVertSplitter="1" vertBarState="minimized" horzBarState="maximized">
    <p:restoredLeft sz="11100" autoAdjust="0"/>
    <p:restoredTop sz="94660"/>
  </p:normalViewPr>
  <p:slideViewPr>
    <p:cSldViewPr>
      <p:cViewPr varScale="1">
        <p:scale>
          <a:sx n="166" d="100"/>
          <a:sy n="16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26" d="100"/>
          <a:sy n="126" d="100"/>
        </p:scale>
        <p:origin x="-3072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2C4932-EC22-3542-9891-2E10B58E69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4DBD1-B748-1247-9184-63EE87B53110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DD5F3-0324-A748-B0ED-89678D90CBA3}" type="slidenum">
              <a:rPr lang="en-US"/>
              <a:pPr/>
              <a:t>3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0563"/>
            <a:ext cx="4552950" cy="3414712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 lIns="86607" tIns="43303" rIns="86607" bIns="433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C4932-EC22-3542-9891-2E10B58E69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grpSp>
          <p:nvGrpSpPr>
            <p:cNvPr id="378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78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8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379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61F419-09F1-154D-A5C4-86A2593149CB}" type="slidenum">
              <a:rPr lang="en-US"/>
              <a:pPr/>
              <a:t>‹#›</a:t>
            </a:fld>
            <a:r>
              <a:rPr lang="en-US"/>
              <a:t>/27</a:t>
            </a:r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A30C14-8CF1-E84A-8CEB-C542E54F71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DFDEF2-9AF1-4242-BF9C-A943A3FC55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DFF813-1896-5E4C-904C-B020734CF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39A2F9-ECF6-0541-9085-0AD12F088C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8BD0E-5690-B24B-B8D9-1C96A5F234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4506F8-41B5-DD44-97ED-894F1504C2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4BE99A-8A38-3F41-9F90-303DC8ADCD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AF8FF6-2676-D143-8889-8022D39AF8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DA3348-2A17-F24E-B22B-8B45166A20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B47454-E86B-AD4E-A742-F31922306F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NOTERE 2004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20342FC9-7505-974C-A7F4-59F219A9FA3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L'Université canadienne - Canada's Universit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444"/>
          <a:stretch>
            <a:fillRect/>
          </a:stretch>
        </p:blipFill>
        <p:spPr bwMode="auto">
          <a:xfrm>
            <a:off x="228600" y="4419600"/>
            <a:ext cx="2314575" cy="22098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UCM-Based Generation of </a:t>
            </a:r>
            <a:br>
              <a:rPr lang="en-US" b="1"/>
            </a:br>
            <a:r>
              <a:rPr lang="en-US" b="1"/>
              <a:t>Test Goals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495800"/>
            <a:ext cx="6172200" cy="190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Daniel Amyot</a:t>
            </a:r>
            <a:r>
              <a:rPr lang="en-US" sz="2400"/>
              <a:t>, University of Ottawa</a:t>
            </a:r>
          </a:p>
          <a:p>
            <a:pPr>
              <a:lnSpc>
                <a:spcPct val="80000"/>
              </a:lnSpc>
            </a:pPr>
            <a:r>
              <a:rPr lang="en-US" sz="2400"/>
              <a:t>(with Michael Weiss and Luigi Logrippo)</a:t>
            </a:r>
          </a:p>
          <a:p>
            <a:pPr>
              <a:lnSpc>
                <a:spcPct val="80000"/>
              </a:lnSpc>
            </a:pPr>
            <a:r>
              <a:rPr lang="en-US" sz="2000"/>
              <a:t>damyot@site.uottawa.ca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 i="1"/>
              <a:t>RDA Project</a:t>
            </a:r>
            <a:r>
              <a:rPr lang="en-US" sz="2000"/>
              <a:t> (funded by NSERC)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389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by J-Pierre Corriveau from: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69AED-7B27-B042-8053-A3B6CEA8B998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TP6: Causally-Linked Stubs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28600" y="4419601"/>
            <a:ext cx="8534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25425" indent="-225425"/>
            <a:r>
              <a:rPr lang="en-US" sz="2000" dirty="0"/>
              <a:t>Handles </a:t>
            </a:r>
            <a:r>
              <a:rPr lang="en-US" sz="2000" dirty="0">
                <a:solidFill>
                  <a:srgbClr val="FF0000"/>
                </a:solidFill>
              </a:rPr>
              <a:t>combinations </a:t>
            </a:r>
            <a:r>
              <a:rPr lang="en-US" sz="2000" dirty="0"/>
              <a:t>of plug-ins bound to causally linked stubs</a:t>
            </a:r>
            <a:r>
              <a:rPr lang="en-US" sz="2000" dirty="0" smtClean="0"/>
              <a:t>.</a:t>
            </a:r>
          </a:p>
          <a:p>
            <a:pPr marL="225425" indent="-225425"/>
            <a:r>
              <a:rPr lang="en-US" sz="2000" dirty="0" smtClean="0"/>
              <a:t>	</a:t>
            </a:r>
            <a:r>
              <a:rPr lang="en-US" sz="2000" dirty="0" err="1" smtClean="0">
                <a:sym typeface="Wingdings" charset="2"/>
              </a:rPr>
              <a:t></a:t>
            </a:r>
            <a:r>
              <a:rPr lang="en-US" sz="2000" dirty="0" smtClean="0">
                <a:sym typeface="Wingdings" charset="2"/>
              </a:rPr>
              <a:t> </a:t>
            </a:r>
            <a:r>
              <a:rPr lang="en-US" dirty="0" smtClean="0">
                <a:sym typeface="Wingdings" charset="2"/>
              </a:rPr>
              <a:t>causal: selection of plug-in for 2</a:t>
            </a:r>
            <a:r>
              <a:rPr lang="en-US" baseline="30000" dirty="0" smtClean="0">
                <a:sym typeface="Wingdings" charset="2"/>
              </a:rPr>
              <a:t>nd</a:t>
            </a:r>
            <a:r>
              <a:rPr lang="en-US" dirty="0" smtClean="0">
                <a:sym typeface="Wingdings" charset="2"/>
              </a:rPr>
              <a:t> stub depends on (is caused by) 1</a:t>
            </a:r>
            <a:r>
              <a:rPr lang="en-US" baseline="30000" dirty="0" smtClean="0">
                <a:sym typeface="Wingdings" charset="2"/>
              </a:rPr>
              <a:t>st</a:t>
            </a:r>
            <a:r>
              <a:rPr lang="en-US" dirty="0" smtClean="0">
                <a:sym typeface="Wingdings" charset="2"/>
              </a:rPr>
              <a:t> stub’s</a:t>
            </a:r>
          </a:p>
          <a:p>
            <a:pPr marL="225425" indent="-225425"/>
            <a:r>
              <a:rPr lang="en-US" dirty="0" smtClean="0">
                <a:sym typeface="Wingdings" charset="2"/>
              </a:rPr>
              <a:t>		 selection of plug-in</a:t>
            </a:r>
          </a:p>
          <a:p>
            <a:pPr marL="225425" indent="-225425"/>
            <a:endParaRPr lang="en-US" dirty="0" smtClean="0"/>
          </a:p>
          <a:p>
            <a:pPr marL="225425" indent="-225425"/>
            <a:r>
              <a:rPr lang="en-US" b="1" dirty="0" smtClean="0"/>
              <a:t>Strategies</a:t>
            </a:r>
            <a:r>
              <a:rPr lang="en-US" dirty="0" smtClean="0"/>
              <a:t>:	</a:t>
            </a:r>
            <a:r>
              <a:rPr lang="en-US" dirty="0" smtClean="0"/>
              <a:t>	</a:t>
            </a:r>
          </a:p>
          <a:p>
            <a:pPr marL="225425" indent="-225425">
              <a:buFontTx/>
              <a:buChar char="•"/>
            </a:pPr>
            <a:r>
              <a:rPr lang="en-US" dirty="0"/>
              <a:t>6A: </a:t>
            </a:r>
            <a:r>
              <a:rPr lang="en-US" i="1" dirty="0"/>
              <a:t>Default behavior</a:t>
            </a:r>
            <a:r>
              <a:rPr lang="en-US" dirty="0"/>
              <a:t> (when no feature is active)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6B:</a:t>
            </a:r>
            <a:r>
              <a:rPr lang="en-US" dirty="0" smtClean="0"/>
              <a:t> </a:t>
            </a:r>
            <a:r>
              <a:rPr lang="en-US" i="1" dirty="0" smtClean="0"/>
              <a:t>1 combination</a:t>
            </a:r>
            <a:endParaRPr lang="en-US" dirty="0" smtClean="0"/>
          </a:p>
          <a:p>
            <a:pPr marL="225425" indent="-225425">
              <a:buFontTx/>
              <a:buChar char="•"/>
            </a:pPr>
            <a:r>
              <a:rPr lang="en-US" dirty="0"/>
              <a:t>6C:</a:t>
            </a:r>
            <a:r>
              <a:rPr lang="en-US" dirty="0" smtClean="0"/>
              <a:t> </a:t>
            </a:r>
            <a:r>
              <a:rPr lang="en-US" i="1" dirty="0" smtClean="0"/>
              <a:t>several or all combinations…</a:t>
            </a:r>
            <a:endParaRPr lang="en-US" dirty="0"/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685800" y="1676400"/>
            <a:ext cx="7602538" cy="2819400"/>
            <a:chOff x="48" y="816"/>
            <a:chExt cx="4789" cy="1776"/>
          </a:xfrm>
        </p:grpSpPr>
        <p:sp>
          <p:nvSpPr>
            <p:cNvPr id="88069" name="Oval 5"/>
            <p:cNvSpPr>
              <a:spLocks noChangeArrowheads="1"/>
            </p:cNvSpPr>
            <p:nvPr/>
          </p:nvSpPr>
          <p:spPr bwMode="auto">
            <a:xfrm>
              <a:off x="291" y="1517"/>
              <a:ext cx="153" cy="15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384" y="1593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48" y="1497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SP</a:t>
              </a:r>
            </a:p>
          </p:txBody>
        </p:sp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717" y="12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 i="1"/>
                <a:t>S1</a:t>
              </a:r>
            </a:p>
          </p:txBody>
        </p:sp>
        <p:grpSp>
          <p:nvGrpSpPr>
            <p:cNvPr id="88073" name="Group 9"/>
            <p:cNvGrpSpPr>
              <a:grpSpLocks/>
            </p:cNvGrpSpPr>
            <p:nvPr/>
          </p:nvGrpSpPr>
          <p:grpSpPr bwMode="auto">
            <a:xfrm>
              <a:off x="3875" y="1422"/>
              <a:ext cx="528" cy="297"/>
              <a:chOff x="4848" y="2424"/>
              <a:chExt cx="526" cy="945"/>
            </a:xfrm>
          </p:grpSpPr>
          <p:grpSp>
            <p:nvGrpSpPr>
              <p:cNvPr id="88074" name="Group 10"/>
              <p:cNvGrpSpPr>
                <a:grpSpLocks/>
              </p:cNvGrpSpPr>
              <p:nvPr/>
            </p:nvGrpSpPr>
            <p:grpSpPr bwMode="auto">
              <a:xfrm>
                <a:off x="4848" y="2424"/>
                <a:ext cx="526" cy="474"/>
                <a:chOff x="3120" y="1462"/>
                <a:chExt cx="480" cy="288"/>
              </a:xfrm>
            </p:grpSpPr>
            <p:sp>
              <p:nvSpPr>
                <p:cNvPr id="88075" name="Arc 11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076" name="Arc 12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8077" name="Group 13"/>
              <p:cNvGrpSpPr>
                <a:grpSpLocks/>
              </p:cNvGrpSpPr>
              <p:nvPr/>
            </p:nvGrpSpPr>
            <p:grpSpPr bwMode="auto">
              <a:xfrm flipV="1">
                <a:off x="4848" y="2895"/>
                <a:ext cx="526" cy="474"/>
                <a:chOff x="3120" y="1462"/>
                <a:chExt cx="480" cy="288"/>
              </a:xfrm>
            </p:grpSpPr>
            <p:sp>
              <p:nvSpPr>
                <p:cNvPr id="88078" name="Arc 14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079" name="Arc 15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1296" y="1155"/>
              <a:ext cx="114" cy="190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flipV="1">
              <a:off x="912" y="1248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432" y="1426"/>
              <a:ext cx="2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IN1</a:t>
              </a:r>
            </a:p>
          </p:txBody>
        </p:sp>
        <p:sp>
          <p:nvSpPr>
            <p:cNvPr id="88083" name="AutoShape 19"/>
            <p:cNvSpPr>
              <a:spLocks noChangeArrowheads="1"/>
            </p:cNvSpPr>
            <p:nvPr/>
          </p:nvSpPr>
          <p:spPr bwMode="auto">
            <a:xfrm>
              <a:off x="675" y="1425"/>
              <a:ext cx="336" cy="336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/>
            </a:p>
          </p:txBody>
        </p:sp>
        <p:sp>
          <p:nvSpPr>
            <p:cNvPr id="88084" name="Text Box 20"/>
            <p:cNvSpPr txBox="1">
              <a:spLocks noChangeArrowheads="1"/>
            </p:cNvSpPr>
            <p:nvPr/>
          </p:nvSpPr>
          <p:spPr bwMode="auto">
            <a:xfrm>
              <a:off x="1008" y="1400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 dirty="0"/>
                <a:t>OUT1</a:t>
              </a:r>
            </a:p>
          </p:txBody>
        </p:sp>
        <p:sp>
          <p:nvSpPr>
            <p:cNvPr id="88085" name="Line 21"/>
            <p:cNvSpPr>
              <a:spLocks noChangeShapeType="1"/>
            </p:cNvSpPr>
            <p:nvPr/>
          </p:nvSpPr>
          <p:spPr bwMode="auto">
            <a:xfrm>
              <a:off x="2810" y="969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86" name="Text Box 22"/>
            <p:cNvSpPr txBox="1">
              <a:spLocks noChangeArrowheads="1"/>
            </p:cNvSpPr>
            <p:nvPr/>
          </p:nvSpPr>
          <p:spPr bwMode="auto">
            <a:xfrm>
              <a:off x="1392" y="1104"/>
              <a:ext cx="3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EP1</a:t>
              </a:r>
            </a:p>
          </p:txBody>
        </p:sp>
        <p:sp>
          <p:nvSpPr>
            <p:cNvPr id="88087" name="Text Box 23"/>
            <p:cNvSpPr txBox="1">
              <a:spLocks noChangeArrowheads="1"/>
            </p:cNvSpPr>
            <p:nvPr/>
          </p:nvSpPr>
          <p:spPr bwMode="auto">
            <a:xfrm>
              <a:off x="2466" y="1488"/>
              <a:ext cx="3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EP3</a:t>
              </a:r>
            </a:p>
          </p:txBody>
        </p:sp>
        <p:grpSp>
          <p:nvGrpSpPr>
            <p:cNvPr id="88088" name="Group 24"/>
            <p:cNvGrpSpPr>
              <a:grpSpLocks/>
            </p:cNvGrpSpPr>
            <p:nvPr/>
          </p:nvGrpSpPr>
          <p:grpSpPr bwMode="auto">
            <a:xfrm rot="2700000">
              <a:off x="4196" y="1380"/>
              <a:ext cx="120" cy="120"/>
              <a:chOff x="2760" y="1896"/>
              <a:chExt cx="96" cy="96"/>
            </a:xfrm>
          </p:grpSpPr>
          <p:sp>
            <p:nvSpPr>
              <p:cNvPr id="88089" name="Line 25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0" name="Line 26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091" name="Oval 27"/>
            <p:cNvSpPr>
              <a:spLocks noChangeArrowheads="1"/>
            </p:cNvSpPr>
            <p:nvPr/>
          </p:nvSpPr>
          <p:spPr bwMode="auto">
            <a:xfrm>
              <a:off x="3482" y="1517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3578" y="1575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3" name="Text Box 29"/>
            <p:cNvSpPr txBox="1">
              <a:spLocks noChangeArrowheads="1"/>
            </p:cNvSpPr>
            <p:nvPr/>
          </p:nvSpPr>
          <p:spPr bwMode="auto">
            <a:xfrm>
              <a:off x="3411" y="1355"/>
              <a:ext cx="27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IN1</a:t>
              </a:r>
            </a:p>
          </p:txBody>
        </p:sp>
        <p:sp>
          <p:nvSpPr>
            <p:cNvPr id="88094" name="Text Box 30"/>
            <p:cNvSpPr txBox="1">
              <a:spLocks noChangeArrowheads="1"/>
            </p:cNvSpPr>
            <p:nvPr/>
          </p:nvSpPr>
          <p:spPr bwMode="auto">
            <a:xfrm>
              <a:off x="4444" y="1337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OUT1</a:t>
              </a:r>
            </a:p>
          </p:txBody>
        </p:sp>
        <p:sp>
          <p:nvSpPr>
            <p:cNvPr id="88095" name="Line 31"/>
            <p:cNvSpPr>
              <a:spLocks noChangeShapeType="1"/>
            </p:cNvSpPr>
            <p:nvPr/>
          </p:nvSpPr>
          <p:spPr bwMode="auto">
            <a:xfrm>
              <a:off x="4429" y="1323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96" name="Text Box 32"/>
            <p:cNvSpPr txBox="1">
              <a:spLocks noChangeArrowheads="1"/>
            </p:cNvSpPr>
            <p:nvPr/>
          </p:nvSpPr>
          <p:spPr bwMode="auto">
            <a:xfrm>
              <a:off x="4165" y="123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a</a:t>
              </a:r>
            </a:p>
          </p:txBody>
        </p:sp>
        <p:grpSp>
          <p:nvGrpSpPr>
            <p:cNvPr id="88097" name="Group 33"/>
            <p:cNvGrpSpPr>
              <a:grpSpLocks/>
            </p:cNvGrpSpPr>
            <p:nvPr/>
          </p:nvGrpSpPr>
          <p:grpSpPr bwMode="auto">
            <a:xfrm rot="2700000">
              <a:off x="4205" y="1647"/>
              <a:ext cx="120" cy="120"/>
              <a:chOff x="2760" y="1896"/>
              <a:chExt cx="96" cy="96"/>
            </a:xfrm>
          </p:grpSpPr>
          <p:sp>
            <p:nvSpPr>
              <p:cNvPr id="88098" name="Line 34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99" name="Line 35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00" name="Text Box 36"/>
            <p:cNvSpPr txBox="1">
              <a:spLocks noChangeArrowheads="1"/>
            </p:cNvSpPr>
            <p:nvPr/>
          </p:nvSpPr>
          <p:spPr bwMode="auto">
            <a:xfrm>
              <a:off x="4444" y="1631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OUT2</a:t>
              </a:r>
            </a:p>
          </p:txBody>
        </p:sp>
        <p:sp>
          <p:nvSpPr>
            <p:cNvPr id="88101" name="Line 37"/>
            <p:cNvSpPr>
              <a:spLocks noChangeShapeType="1"/>
            </p:cNvSpPr>
            <p:nvPr/>
          </p:nvSpPr>
          <p:spPr bwMode="auto">
            <a:xfrm>
              <a:off x="4429" y="1626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2" name="Text Box 38"/>
            <p:cNvSpPr txBox="1">
              <a:spLocks noChangeArrowheads="1"/>
            </p:cNvSpPr>
            <p:nvPr/>
          </p:nvSpPr>
          <p:spPr bwMode="auto">
            <a:xfrm>
              <a:off x="4171" y="1728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b</a:t>
              </a:r>
            </a:p>
          </p:txBody>
        </p:sp>
        <p:sp>
          <p:nvSpPr>
            <p:cNvPr id="88103" name="Text Box 39"/>
            <p:cNvSpPr txBox="1">
              <a:spLocks noChangeArrowheads="1"/>
            </p:cNvSpPr>
            <p:nvPr/>
          </p:nvSpPr>
          <p:spPr bwMode="auto">
            <a:xfrm>
              <a:off x="2906" y="1306"/>
              <a:ext cx="4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200" b="1" i="1" dirty="0"/>
                <a:t>Plug-</a:t>
              </a:r>
              <a:r>
                <a:rPr lang="en-US" sz="1200" b="1" i="1" dirty="0" smtClean="0"/>
                <a:t>in</a:t>
              </a:r>
              <a:endParaRPr lang="en-US" sz="1200" b="1" i="1" dirty="0" smtClean="0"/>
            </a:p>
            <a:p>
              <a:pPr eaLnBrk="1" hangingPunct="1"/>
              <a:r>
                <a:rPr lang="en-US" sz="1200" b="1" i="1" dirty="0" smtClean="0"/>
                <a:t>for S1</a:t>
              </a:r>
              <a:endParaRPr lang="en-US" sz="1200" b="1" i="1" dirty="0"/>
            </a:p>
          </p:txBody>
        </p:sp>
        <p:sp>
          <p:nvSpPr>
            <p:cNvPr id="88104" name="Text Box 40"/>
            <p:cNvSpPr txBox="1">
              <a:spLocks noChangeArrowheads="1"/>
            </p:cNvSpPr>
            <p:nvPr/>
          </p:nvSpPr>
          <p:spPr bwMode="auto">
            <a:xfrm>
              <a:off x="951" y="1609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OUT2</a:t>
              </a:r>
            </a:p>
          </p:txBody>
        </p:sp>
        <p:sp>
          <p:nvSpPr>
            <p:cNvPr id="88105" name="Line 41"/>
            <p:cNvSpPr>
              <a:spLocks noChangeShapeType="1"/>
            </p:cNvSpPr>
            <p:nvPr/>
          </p:nvSpPr>
          <p:spPr bwMode="auto">
            <a:xfrm>
              <a:off x="2448" y="1481"/>
              <a:ext cx="0" cy="225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6" name="Text Box 42"/>
            <p:cNvSpPr txBox="1">
              <a:spLocks noChangeArrowheads="1"/>
            </p:cNvSpPr>
            <p:nvPr/>
          </p:nvSpPr>
          <p:spPr bwMode="auto">
            <a:xfrm>
              <a:off x="1694" y="12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 i="1"/>
                <a:t>S2</a:t>
              </a:r>
            </a:p>
          </p:txBody>
        </p:sp>
        <p:sp>
          <p:nvSpPr>
            <p:cNvPr id="88107" name="Line 43"/>
            <p:cNvSpPr>
              <a:spLocks noChangeShapeType="1"/>
            </p:cNvSpPr>
            <p:nvPr/>
          </p:nvSpPr>
          <p:spPr bwMode="auto">
            <a:xfrm>
              <a:off x="2273" y="1155"/>
              <a:ext cx="114" cy="190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8" name="Line 44"/>
            <p:cNvSpPr>
              <a:spLocks noChangeShapeType="1"/>
            </p:cNvSpPr>
            <p:nvPr/>
          </p:nvSpPr>
          <p:spPr bwMode="auto">
            <a:xfrm flipV="1">
              <a:off x="1889" y="1248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auto">
            <a:xfrm>
              <a:off x="1436" y="1426"/>
              <a:ext cx="26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IN2</a:t>
              </a:r>
            </a:p>
          </p:txBody>
        </p:sp>
        <p:sp>
          <p:nvSpPr>
            <p:cNvPr id="88110" name="AutoShape 46"/>
            <p:cNvSpPr>
              <a:spLocks noChangeArrowheads="1"/>
            </p:cNvSpPr>
            <p:nvPr/>
          </p:nvSpPr>
          <p:spPr bwMode="auto">
            <a:xfrm>
              <a:off x="1652" y="1425"/>
              <a:ext cx="336" cy="336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/>
            </a:p>
          </p:txBody>
        </p:sp>
        <p:sp>
          <p:nvSpPr>
            <p:cNvPr id="88111" name="Text Box 47"/>
            <p:cNvSpPr txBox="1">
              <a:spLocks noChangeArrowheads="1"/>
            </p:cNvSpPr>
            <p:nvPr/>
          </p:nvSpPr>
          <p:spPr bwMode="auto">
            <a:xfrm>
              <a:off x="1985" y="1400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OUT3</a:t>
              </a:r>
            </a:p>
          </p:txBody>
        </p:sp>
        <p:sp>
          <p:nvSpPr>
            <p:cNvPr id="88112" name="Text Box 48"/>
            <p:cNvSpPr txBox="1">
              <a:spLocks noChangeArrowheads="1"/>
            </p:cNvSpPr>
            <p:nvPr/>
          </p:nvSpPr>
          <p:spPr bwMode="auto">
            <a:xfrm>
              <a:off x="2369" y="1104"/>
              <a:ext cx="3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EP2</a:t>
              </a:r>
            </a:p>
          </p:txBody>
        </p:sp>
        <p:sp>
          <p:nvSpPr>
            <p:cNvPr id="88113" name="Text Box 49"/>
            <p:cNvSpPr txBox="1">
              <a:spLocks noChangeArrowheads="1"/>
            </p:cNvSpPr>
            <p:nvPr/>
          </p:nvSpPr>
          <p:spPr bwMode="auto">
            <a:xfrm>
              <a:off x="1928" y="1609"/>
              <a:ext cx="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200" i="1"/>
                <a:t>OUT4</a:t>
              </a:r>
            </a:p>
          </p:txBody>
        </p:sp>
        <p:grpSp>
          <p:nvGrpSpPr>
            <p:cNvPr id="88114" name="Group 50"/>
            <p:cNvGrpSpPr>
              <a:grpSpLocks/>
            </p:cNvGrpSpPr>
            <p:nvPr/>
          </p:nvGrpSpPr>
          <p:grpSpPr bwMode="auto">
            <a:xfrm>
              <a:off x="3867" y="2094"/>
              <a:ext cx="528" cy="297"/>
              <a:chOff x="4848" y="2424"/>
              <a:chExt cx="526" cy="945"/>
            </a:xfrm>
          </p:grpSpPr>
          <p:grpSp>
            <p:nvGrpSpPr>
              <p:cNvPr id="88115" name="Group 51"/>
              <p:cNvGrpSpPr>
                <a:grpSpLocks/>
              </p:cNvGrpSpPr>
              <p:nvPr/>
            </p:nvGrpSpPr>
            <p:grpSpPr bwMode="auto">
              <a:xfrm>
                <a:off x="4848" y="2424"/>
                <a:ext cx="526" cy="474"/>
                <a:chOff x="3120" y="1462"/>
                <a:chExt cx="480" cy="288"/>
              </a:xfrm>
            </p:grpSpPr>
            <p:sp>
              <p:nvSpPr>
                <p:cNvPr id="88116" name="Arc 52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17" name="Arc 53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8118" name="Group 54"/>
              <p:cNvGrpSpPr>
                <a:grpSpLocks/>
              </p:cNvGrpSpPr>
              <p:nvPr/>
            </p:nvGrpSpPr>
            <p:grpSpPr bwMode="auto">
              <a:xfrm flipV="1">
                <a:off x="4848" y="2895"/>
                <a:ext cx="526" cy="474"/>
                <a:chOff x="3120" y="1462"/>
                <a:chExt cx="480" cy="288"/>
              </a:xfrm>
            </p:grpSpPr>
            <p:sp>
              <p:nvSpPr>
                <p:cNvPr id="88119" name="Arc 55"/>
                <p:cNvSpPr>
                  <a:spLocks/>
                </p:cNvSpPr>
                <p:nvPr/>
              </p:nvSpPr>
              <p:spPr bwMode="auto">
                <a:xfrm flipV="1">
                  <a:off x="3120" y="1606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120" name="Arc 56"/>
                <p:cNvSpPr>
                  <a:spLocks/>
                </p:cNvSpPr>
                <p:nvPr/>
              </p:nvSpPr>
              <p:spPr bwMode="auto">
                <a:xfrm flipH="1">
                  <a:off x="3360" y="1462"/>
                  <a:ext cx="240" cy="14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8121" name="Group 57"/>
            <p:cNvGrpSpPr>
              <a:grpSpLocks/>
            </p:cNvGrpSpPr>
            <p:nvPr/>
          </p:nvGrpSpPr>
          <p:grpSpPr bwMode="auto">
            <a:xfrm rot="2700000">
              <a:off x="4188" y="2052"/>
              <a:ext cx="120" cy="120"/>
              <a:chOff x="2760" y="1896"/>
              <a:chExt cx="96" cy="96"/>
            </a:xfrm>
          </p:grpSpPr>
          <p:sp>
            <p:nvSpPr>
              <p:cNvPr id="88122" name="Line 58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23" name="Line 59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24" name="Oval 60"/>
            <p:cNvSpPr>
              <a:spLocks noChangeArrowheads="1"/>
            </p:cNvSpPr>
            <p:nvPr/>
          </p:nvSpPr>
          <p:spPr bwMode="auto">
            <a:xfrm>
              <a:off x="3474" y="2189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5" name="Line 61"/>
            <p:cNvSpPr>
              <a:spLocks noChangeShapeType="1"/>
            </p:cNvSpPr>
            <p:nvPr/>
          </p:nvSpPr>
          <p:spPr bwMode="auto">
            <a:xfrm>
              <a:off x="3570" y="2247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6" name="Text Box 62"/>
            <p:cNvSpPr txBox="1">
              <a:spLocks noChangeArrowheads="1"/>
            </p:cNvSpPr>
            <p:nvPr/>
          </p:nvSpPr>
          <p:spPr bwMode="auto">
            <a:xfrm>
              <a:off x="3403" y="2027"/>
              <a:ext cx="27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IN2</a:t>
              </a:r>
            </a:p>
          </p:txBody>
        </p:sp>
        <p:sp>
          <p:nvSpPr>
            <p:cNvPr id="88127" name="Text Box 63"/>
            <p:cNvSpPr txBox="1">
              <a:spLocks noChangeArrowheads="1"/>
            </p:cNvSpPr>
            <p:nvPr/>
          </p:nvSpPr>
          <p:spPr bwMode="auto">
            <a:xfrm>
              <a:off x="4436" y="2009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OUT3</a:t>
              </a:r>
            </a:p>
          </p:txBody>
        </p:sp>
        <p:sp>
          <p:nvSpPr>
            <p:cNvPr id="88128" name="Line 64"/>
            <p:cNvSpPr>
              <a:spLocks noChangeShapeType="1"/>
            </p:cNvSpPr>
            <p:nvPr/>
          </p:nvSpPr>
          <p:spPr bwMode="auto">
            <a:xfrm>
              <a:off x="4421" y="1995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29" name="Text Box 65"/>
            <p:cNvSpPr txBox="1">
              <a:spLocks noChangeArrowheads="1"/>
            </p:cNvSpPr>
            <p:nvPr/>
          </p:nvSpPr>
          <p:spPr bwMode="auto">
            <a:xfrm>
              <a:off x="4157" y="1902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c</a:t>
              </a:r>
            </a:p>
          </p:txBody>
        </p:sp>
        <p:grpSp>
          <p:nvGrpSpPr>
            <p:cNvPr id="88130" name="Group 66"/>
            <p:cNvGrpSpPr>
              <a:grpSpLocks/>
            </p:cNvGrpSpPr>
            <p:nvPr/>
          </p:nvGrpSpPr>
          <p:grpSpPr bwMode="auto">
            <a:xfrm rot="2700000">
              <a:off x="4197" y="2319"/>
              <a:ext cx="120" cy="120"/>
              <a:chOff x="2760" y="1896"/>
              <a:chExt cx="96" cy="96"/>
            </a:xfrm>
          </p:grpSpPr>
          <p:sp>
            <p:nvSpPr>
              <p:cNvPr id="88131" name="Line 67"/>
              <p:cNvSpPr>
                <a:spLocks noChangeShapeType="1"/>
              </p:cNvSpPr>
              <p:nvPr/>
            </p:nvSpPr>
            <p:spPr bwMode="auto">
              <a:xfrm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32" name="Line 68"/>
              <p:cNvSpPr>
                <a:spLocks noChangeShapeType="1"/>
              </p:cNvSpPr>
              <p:nvPr/>
            </p:nvSpPr>
            <p:spPr bwMode="auto">
              <a:xfrm rot="-5400000">
                <a:off x="2760" y="194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133" name="Text Box 69"/>
            <p:cNvSpPr txBox="1">
              <a:spLocks noChangeArrowheads="1"/>
            </p:cNvSpPr>
            <p:nvPr/>
          </p:nvSpPr>
          <p:spPr bwMode="auto">
            <a:xfrm>
              <a:off x="4436" y="2303"/>
              <a:ext cx="39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300" b="1"/>
                <a:t>OUT4</a:t>
              </a:r>
            </a:p>
          </p:txBody>
        </p:sp>
        <p:sp>
          <p:nvSpPr>
            <p:cNvPr id="88134" name="Line 70"/>
            <p:cNvSpPr>
              <a:spLocks noChangeShapeType="1"/>
            </p:cNvSpPr>
            <p:nvPr/>
          </p:nvSpPr>
          <p:spPr bwMode="auto">
            <a:xfrm>
              <a:off x="4421" y="2298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5" name="Text Box 71"/>
            <p:cNvSpPr txBox="1">
              <a:spLocks noChangeArrowheads="1"/>
            </p:cNvSpPr>
            <p:nvPr/>
          </p:nvSpPr>
          <p:spPr bwMode="auto">
            <a:xfrm>
              <a:off x="4163" y="2400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CA" sz="1400" b="1"/>
                <a:t>d</a:t>
              </a:r>
            </a:p>
          </p:txBody>
        </p:sp>
        <p:sp>
          <p:nvSpPr>
            <p:cNvPr id="88136" name="Text Box 72"/>
            <p:cNvSpPr txBox="1">
              <a:spLocks noChangeArrowheads="1"/>
            </p:cNvSpPr>
            <p:nvPr/>
          </p:nvSpPr>
          <p:spPr bwMode="auto">
            <a:xfrm>
              <a:off x="2898" y="1978"/>
              <a:ext cx="4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200" b="1" i="1" dirty="0"/>
                <a:t>Plug-</a:t>
              </a:r>
              <a:r>
                <a:rPr lang="en-US" sz="1200" b="1" i="1" dirty="0" smtClean="0"/>
                <a:t>in</a:t>
              </a:r>
              <a:endParaRPr lang="en-US" sz="1200" b="1" i="1" dirty="0" smtClean="0"/>
            </a:p>
            <a:p>
              <a:pPr eaLnBrk="1" hangingPunct="1"/>
              <a:r>
                <a:rPr lang="en-US" sz="1200" b="1" i="1" dirty="0" smtClean="0"/>
                <a:t>for S2</a:t>
              </a:r>
              <a:endParaRPr lang="en-US" sz="1200" b="1" i="1" dirty="0"/>
            </a:p>
          </p:txBody>
        </p:sp>
        <p:sp>
          <p:nvSpPr>
            <p:cNvPr id="88137" name="Oval 73"/>
            <p:cNvSpPr>
              <a:spLocks noChangeArrowheads="1"/>
            </p:cNvSpPr>
            <p:nvPr/>
          </p:nvSpPr>
          <p:spPr bwMode="auto">
            <a:xfrm>
              <a:off x="3484" y="1030"/>
              <a:ext cx="105" cy="1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38" name="Line 74"/>
            <p:cNvSpPr>
              <a:spLocks noChangeShapeType="1"/>
            </p:cNvSpPr>
            <p:nvPr/>
          </p:nvSpPr>
          <p:spPr bwMode="auto">
            <a:xfrm>
              <a:off x="3580" y="1085"/>
              <a:ext cx="8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41" name="Line 77"/>
            <p:cNvSpPr>
              <a:spLocks noChangeShapeType="1"/>
            </p:cNvSpPr>
            <p:nvPr/>
          </p:nvSpPr>
          <p:spPr bwMode="auto">
            <a:xfrm>
              <a:off x="4431" y="995"/>
              <a:ext cx="0" cy="177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42" name="Text Box 78"/>
            <p:cNvSpPr txBox="1">
              <a:spLocks noChangeArrowheads="1"/>
            </p:cNvSpPr>
            <p:nvPr/>
          </p:nvSpPr>
          <p:spPr bwMode="auto">
            <a:xfrm>
              <a:off x="2908" y="816"/>
              <a:ext cx="5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200" b="1" i="1" dirty="0"/>
                <a:t>Plug-in 1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5029200" y="1905000"/>
            <a:ext cx="1236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Default for </a:t>
            </a:r>
            <a:r>
              <a:rPr lang="en-US" sz="1200" dirty="0" smtClean="0">
                <a:solidFill>
                  <a:srgbClr val="FF0000"/>
                </a:solidFill>
              </a:rPr>
              <a:t>both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52C0D-B2F6-694E-9AA8-4A6EA23D1533}" type="slidenum">
              <a:rPr lang="en-US"/>
              <a:pPr/>
              <a:t>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Generation Approaches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marL="347663" indent="-347663">
              <a:lnSpc>
                <a:spcPct val="80000"/>
              </a:lnSpc>
            </a:pPr>
            <a:r>
              <a:rPr lang="en-US" sz="2800" dirty="0"/>
              <a:t>Based on UCM Testing </a:t>
            </a:r>
            <a:r>
              <a:rPr lang="en-US" sz="2800" dirty="0" smtClean="0"/>
              <a:t>Patterns  (</a:t>
            </a:r>
            <a:r>
              <a:rPr lang="en-US" sz="2800" dirty="0" err="1" smtClean="0">
                <a:solidFill>
                  <a:srgbClr val="FF0000"/>
                </a:solidFill>
              </a:rPr>
              <a:t>TPs</a:t>
            </a:r>
            <a:r>
              <a:rPr lang="en-US" sz="2800" dirty="0" smtClean="0"/>
              <a:t>)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Grey-box test </a:t>
            </a:r>
            <a:r>
              <a:rPr lang="en-US" sz="2400" dirty="0">
                <a:solidFill>
                  <a:srgbClr val="FF0000"/>
                </a:solidFill>
              </a:rPr>
              <a:t>selection </a:t>
            </a:r>
            <a:r>
              <a:rPr lang="en-US" sz="2400" dirty="0"/>
              <a:t>strategies, applied to requirements scenarios 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Manual</a:t>
            </a:r>
          </a:p>
          <a:p>
            <a:pPr marL="347663" indent="-347663">
              <a:lnSpc>
                <a:spcPct val="80000"/>
              </a:lnSpc>
            </a:pPr>
            <a:r>
              <a:rPr lang="en-US" sz="2800" dirty="0"/>
              <a:t>Based on UCM Scenario Definitions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UCM + </a:t>
            </a:r>
            <a:r>
              <a:rPr lang="en-US" sz="2400" dirty="0">
                <a:solidFill>
                  <a:srgbClr val="FF0000"/>
                </a:solidFill>
              </a:rPr>
              <a:t>simple data model</a:t>
            </a:r>
            <a:r>
              <a:rPr lang="en-US" sz="2400" dirty="0"/>
              <a:t>, initial values and start points, and </a:t>
            </a:r>
            <a:r>
              <a:rPr lang="en-US" sz="2400" dirty="0">
                <a:solidFill>
                  <a:srgbClr val="FF0000"/>
                </a:solidFill>
              </a:rPr>
              <a:t>path traversal algorithms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Semi-automatic</a:t>
            </a:r>
          </a:p>
          <a:p>
            <a:pPr marL="347663" indent="-347663">
              <a:lnSpc>
                <a:spcPct val="80000"/>
              </a:lnSpc>
            </a:pPr>
            <a:r>
              <a:rPr lang="en-US" sz="2800" dirty="0"/>
              <a:t>Based on UCM Transformations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/>
              <a:t>Exhaustive traversal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Mapping </a:t>
            </a:r>
            <a:r>
              <a:rPr lang="en-US" sz="2400" dirty="0"/>
              <a:t>to formal language (e.g., LOTOS)</a:t>
            </a:r>
          </a:p>
          <a:p>
            <a:pPr marL="855663" lvl="1" indent="-347663">
              <a:lnSpc>
                <a:spcPct val="80000"/>
              </a:lnSpc>
            </a:pPr>
            <a:r>
              <a:rPr lang="en-US" sz="2400" dirty="0" smtClean="0"/>
              <a:t>Automated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B22EF1-FF16-FB42-A192-0888FA71797B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TP1: Alternatives</a:t>
            </a: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905000" y="1912938"/>
            <a:ext cx="5486400" cy="781050"/>
            <a:chOff x="1344" y="2228"/>
            <a:chExt cx="3773" cy="537"/>
          </a:xfrm>
        </p:grpSpPr>
        <p:sp>
          <p:nvSpPr>
            <p:cNvPr id="73732" name="Freeform 4"/>
            <p:cNvSpPr>
              <a:spLocks/>
            </p:cNvSpPr>
            <p:nvPr/>
          </p:nvSpPr>
          <p:spPr bwMode="auto">
            <a:xfrm>
              <a:off x="1373" y="2228"/>
              <a:ext cx="3744" cy="294"/>
            </a:xfrm>
            <a:custGeom>
              <a:avLst/>
              <a:gdLst/>
              <a:ahLst/>
              <a:cxnLst>
                <a:cxn ang="0">
                  <a:pos x="0" y="261"/>
                </a:cxn>
                <a:cxn ang="0">
                  <a:pos x="464" y="245"/>
                </a:cxn>
                <a:cxn ang="0">
                  <a:pos x="1099" y="0"/>
                </a:cxn>
                <a:cxn ang="0">
                  <a:pos x="1616" y="245"/>
                </a:cxn>
                <a:cxn ang="0">
                  <a:pos x="1925" y="266"/>
                </a:cxn>
                <a:cxn ang="0">
                  <a:pos x="2144" y="245"/>
                </a:cxn>
                <a:cxn ang="0">
                  <a:pos x="2720" y="0"/>
                </a:cxn>
                <a:cxn ang="0">
                  <a:pos x="3200" y="245"/>
                </a:cxn>
                <a:cxn ang="0">
                  <a:pos x="3744" y="293"/>
                </a:cxn>
              </a:cxnLst>
              <a:rect l="0" t="0" r="r" b="b"/>
              <a:pathLst>
                <a:path w="3744" h="294">
                  <a:moveTo>
                    <a:pt x="0" y="261"/>
                  </a:moveTo>
                  <a:cubicBezTo>
                    <a:pt x="77" y="259"/>
                    <a:pt x="281" y="288"/>
                    <a:pt x="464" y="245"/>
                  </a:cubicBezTo>
                  <a:cubicBezTo>
                    <a:pt x="647" y="202"/>
                    <a:pt x="907" y="0"/>
                    <a:pt x="1099" y="0"/>
                  </a:cubicBezTo>
                  <a:cubicBezTo>
                    <a:pt x="1291" y="0"/>
                    <a:pt x="1478" y="201"/>
                    <a:pt x="1616" y="245"/>
                  </a:cubicBezTo>
                  <a:cubicBezTo>
                    <a:pt x="1754" y="289"/>
                    <a:pt x="1837" y="266"/>
                    <a:pt x="1925" y="266"/>
                  </a:cubicBezTo>
                  <a:cubicBezTo>
                    <a:pt x="2013" y="266"/>
                    <a:pt x="2012" y="289"/>
                    <a:pt x="2144" y="245"/>
                  </a:cubicBezTo>
                  <a:cubicBezTo>
                    <a:pt x="2276" y="201"/>
                    <a:pt x="2544" y="0"/>
                    <a:pt x="2720" y="0"/>
                  </a:cubicBezTo>
                  <a:cubicBezTo>
                    <a:pt x="2896" y="0"/>
                    <a:pt x="3029" y="196"/>
                    <a:pt x="3200" y="245"/>
                  </a:cubicBezTo>
                  <a:cubicBezTo>
                    <a:pt x="3371" y="294"/>
                    <a:pt x="3631" y="283"/>
                    <a:pt x="3744" y="29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auto">
            <a:xfrm>
              <a:off x="1344" y="2478"/>
              <a:ext cx="3768" cy="287"/>
            </a:xfrm>
            <a:custGeom>
              <a:avLst/>
              <a:gdLst/>
              <a:ahLst/>
              <a:cxnLst>
                <a:cxn ang="0">
                  <a:pos x="50" y="16"/>
                </a:cxn>
                <a:cxn ang="0">
                  <a:pos x="82" y="22"/>
                </a:cxn>
                <a:cxn ang="0">
                  <a:pos x="541" y="43"/>
                </a:cxn>
                <a:cxn ang="0">
                  <a:pos x="1117" y="283"/>
                </a:cxn>
                <a:cxn ang="0">
                  <a:pos x="1693" y="43"/>
                </a:cxn>
                <a:cxn ang="0">
                  <a:pos x="2221" y="43"/>
                </a:cxn>
                <a:cxn ang="0">
                  <a:pos x="2749" y="283"/>
                </a:cxn>
                <a:cxn ang="0">
                  <a:pos x="3282" y="70"/>
                </a:cxn>
                <a:cxn ang="0">
                  <a:pos x="3768" y="48"/>
                </a:cxn>
              </a:cxnLst>
              <a:rect l="0" t="0" r="r" b="b"/>
              <a:pathLst>
                <a:path w="3768" h="287">
                  <a:moveTo>
                    <a:pt x="50" y="16"/>
                  </a:moveTo>
                  <a:cubicBezTo>
                    <a:pt x="55" y="16"/>
                    <a:pt x="0" y="18"/>
                    <a:pt x="82" y="22"/>
                  </a:cubicBezTo>
                  <a:cubicBezTo>
                    <a:pt x="164" y="26"/>
                    <a:pt x="369" y="0"/>
                    <a:pt x="541" y="43"/>
                  </a:cubicBezTo>
                  <a:cubicBezTo>
                    <a:pt x="713" y="86"/>
                    <a:pt x="925" y="283"/>
                    <a:pt x="1117" y="283"/>
                  </a:cubicBezTo>
                  <a:cubicBezTo>
                    <a:pt x="1309" y="283"/>
                    <a:pt x="1509" y="83"/>
                    <a:pt x="1693" y="43"/>
                  </a:cubicBezTo>
                  <a:cubicBezTo>
                    <a:pt x="1877" y="3"/>
                    <a:pt x="2045" y="3"/>
                    <a:pt x="2221" y="43"/>
                  </a:cubicBezTo>
                  <a:cubicBezTo>
                    <a:pt x="2397" y="83"/>
                    <a:pt x="2572" y="279"/>
                    <a:pt x="2749" y="283"/>
                  </a:cubicBezTo>
                  <a:cubicBezTo>
                    <a:pt x="2926" y="287"/>
                    <a:pt x="3112" y="109"/>
                    <a:pt x="3282" y="70"/>
                  </a:cubicBezTo>
                  <a:cubicBezTo>
                    <a:pt x="3452" y="31"/>
                    <a:pt x="3667" y="53"/>
                    <a:pt x="3768" y="4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1676400" y="2179638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352800" y="15192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a</a:t>
            </a: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7391400" y="2109788"/>
            <a:ext cx="0" cy="4556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3737" name="Group 9"/>
          <p:cNvGrpSpPr>
            <a:grpSpLocks/>
          </p:cNvGrpSpPr>
          <p:nvPr/>
        </p:nvGrpSpPr>
        <p:grpSpPr bwMode="auto">
          <a:xfrm rot="2700000">
            <a:off x="3429000" y="1822450"/>
            <a:ext cx="190500" cy="190500"/>
            <a:chOff x="2760" y="1896"/>
            <a:chExt cx="96" cy="96"/>
          </a:xfrm>
        </p:grpSpPr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40" name="Group 12"/>
          <p:cNvGrpSpPr>
            <a:grpSpLocks/>
          </p:cNvGrpSpPr>
          <p:nvPr/>
        </p:nvGrpSpPr>
        <p:grpSpPr bwMode="auto">
          <a:xfrm rot="2700000">
            <a:off x="3425825" y="2586038"/>
            <a:ext cx="190500" cy="190500"/>
            <a:chOff x="2760" y="1896"/>
            <a:chExt cx="96" cy="96"/>
          </a:xfrm>
        </p:grpSpPr>
        <p:sp>
          <p:nvSpPr>
            <p:cNvPr id="73741" name="Line 13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2" name="Line 14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1209675" y="2151063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SP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7400925" y="2151063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3352800" y="22844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b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5753100" y="15160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c</a:t>
            </a:r>
          </a:p>
        </p:txBody>
      </p:sp>
      <p:grpSp>
        <p:nvGrpSpPr>
          <p:cNvPr id="73747" name="Group 19"/>
          <p:cNvGrpSpPr>
            <a:grpSpLocks/>
          </p:cNvGrpSpPr>
          <p:nvPr/>
        </p:nvGrpSpPr>
        <p:grpSpPr bwMode="auto">
          <a:xfrm rot="2700000">
            <a:off x="5829300" y="1819275"/>
            <a:ext cx="190500" cy="190500"/>
            <a:chOff x="2760" y="1896"/>
            <a:chExt cx="96" cy="96"/>
          </a:xfrm>
        </p:grpSpPr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9" name="Line 2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50" name="Group 22"/>
          <p:cNvGrpSpPr>
            <a:grpSpLocks/>
          </p:cNvGrpSpPr>
          <p:nvPr/>
        </p:nvGrpSpPr>
        <p:grpSpPr bwMode="auto">
          <a:xfrm rot="2700000">
            <a:off x="5826125" y="2582863"/>
            <a:ext cx="190500" cy="190500"/>
            <a:chOff x="2760" y="1896"/>
            <a:chExt cx="96" cy="96"/>
          </a:xfrm>
        </p:grpSpPr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5753100" y="22812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d</a:t>
            </a:r>
          </a:p>
        </p:txBody>
      </p:sp>
      <p:sp>
        <p:nvSpPr>
          <p:cNvPr id="7375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09600" y="2881313"/>
            <a:ext cx="7924800" cy="3962400"/>
          </a:xfrm>
          <a:noFill/>
          <a:ln/>
        </p:spPr>
        <p:txBody>
          <a:bodyPr/>
          <a:lstStyle/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1A: </a:t>
            </a:r>
            <a:r>
              <a:rPr lang="en-US" sz="2800" i="1" dirty="0"/>
              <a:t>All results</a:t>
            </a:r>
            <a:r>
              <a:rPr lang="en-US" sz="2800" dirty="0"/>
              <a:t> (end points)</a:t>
            </a:r>
            <a:br>
              <a:rPr lang="en-US" sz="2800" dirty="0"/>
            </a:br>
            <a:r>
              <a:rPr lang="en-US" sz="2400" dirty="0"/>
              <a:t>{&lt;SP, a, </a:t>
            </a:r>
            <a:r>
              <a:rPr lang="en-US" sz="2400" dirty="0" err="1"/>
              <a:t>c</a:t>
            </a:r>
            <a:r>
              <a:rPr lang="en-US" sz="2400" dirty="0"/>
              <a:t>, EP&gt;}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1B: </a:t>
            </a:r>
            <a:r>
              <a:rPr lang="en-US" sz="2800" i="1" dirty="0"/>
              <a:t>All segments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{&lt;SP, a, </a:t>
            </a:r>
            <a:r>
              <a:rPr lang="en-US" sz="2400" dirty="0" err="1"/>
              <a:t>c</a:t>
            </a:r>
            <a:r>
              <a:rPr lang="en-US" sz="2400" dirty="0"/>
              <a:t>, EP&gt;, &lt;SP, </a:t>
            </a:r>
            <a:r>
              <a:rPr lang="en-US" sz="2400" dirty="0" err="1"/>
              <a:t>b</a:t>
            </a:r>
            <a:r>
              <a:rPr lang="en-US" sz="2400" dirty="0"/>
              <a:t>, </a:t>
            </a:r>
            <a:r>
              <a:rPr lang="en-US" sz="2400" dirty="0" err="1"/>
              <a:t>d</a:t>
            </a:r>
            <a:r>
              <a:rPr lang="en-US" sz="2400" dirty="0"/>
              <a:t>, EP&gt;}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1C: </a:t>
            </a:r>
            <a:r>
              <a:rPr lang="en-US" sz="2800" i="1" dirty="0"/>
              <a:t>All paths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{&lt;SP, a, </a:t>
            </a:r>
            <a:r>
              <a:rPr lang="en-US" sz="2400" dirty="0" err="1"/>
              <a:t>c</a:t>
            </a:r>
            <a:r>
              <a:rPr lang="en-US" sz="2400" dirty="0"/>
              <a:t>, EP&gt;, &lt;SP, a, </a:t>
            </a:r>
            <a:r>
              <a:rPr lang="en-US" sz="2400" dirty="0" err="1"/>
              <a:t>d</a:t>
            </a:r>
            <a:r>
              <a:rPr lang="en-US" sz="2400" dirty="0"/>
              <a:t>, EP&gt;, </a:t>
            </a:r>
            <a:br>
              <a:rPr lang="en-US" sz="2400" dirty="0"/>
            </a:br>
            <a:r>
              <a:rPr lang="en-US" sz="2400" dirty="0"/>
              <a:t> &lt;SP, </a:t>
            </a:r>
            <a:r>
              <a:rPr lang="en-US" sz="2400" dirty="0" err="1"/>
              <a:t>b</a:t>
            </a:r>
            <a:r>
              <a:rPr lang="en-US" sz="2400" dirty="0"/>
              <a:t>, </a:t>
            </a:r>
            <a:r>
              <a:rPr lang="en-US" sz="2400" dirty="0" err="1"/>
              <a:t>c</a:t>
            </a:r>
            <a:r>
              <a:rPr lang="en-US" sz="2400" dirty="0"/>
              <a:t>, EP&gt;, &lt;SP, </a:t>
            </a:r>
            <a:r>
              <a:rPr lang="en-US" sz="2400" dirty="0" err="1"/>
              <a:t>b</a:t>
            </a:r>
            <a:r>
              <a:rPr lang="en-US" sz="2400" dirty="0"/>
              <a:t>, </a:t>
            </a:r>
            <a:r>
              <a:rPr lang="en-US" sz="2400" dirty="0" err="1"/>
              <a:t>d</a:t>
            </a:r>
            <a:r>
              <a:rPr lang="en-US" sz="2400" dirty="0"/>
              <a:t>, EP&gt;}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sz="2800" dirty="0"/>
              <a:t>1D: </a:t>
            </a:r>
            <a:r>
              <a:rPr lang="en-US" sz="2800" i="1" dirty="0">
                <a:solidFill>
                  <a:srgbClr val="FF0000"/>
                </a:solidFill>
              </a:rPr>
              <a:t>All combinations </a:t>
            </a:r>
            <a:r>
              <a:rPr lang="en-US" sz="2800" i="1" dirty="0"/>
              <a:t>of sub-conditions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400" dirty="0"/>
              <a:t>(for composite conditions, e.g., </a:t>
            </a:r>
            <a:r>
              <a:rPr lang="en-US" sz="2400" i="1" dirty="0"/>
              <a:t>(X OR Y) AND Z</a:t>
            </a:r>
            <a:r>
              <a:rPr lang="en-US" sz="2400" dirty="0"/>
              <a:t> ) </a:t>
            </a:r>
            <a:endParaRPr lang="en-C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1C953-342D-D348-B127-3E4128A58927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TP2: Concurrency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7924800" cy="3352800"/>
          </a:xfrm>
          <a:noFill/>
          <a:ln/>
        </p:spPr>
        <p:txBody>
          <a:bodyPr/>
          <a:lstStyle/>
          <a:p>
            <a:pPr marL="347663" indent="-347663">
              <a:lnSpc>
                <a:spcPct val="90000"/>
              </a:lnSpc>
              <a:tabLst>
                <a:tab pos="342900" algn="l"/>
                <a:tab pos="628650" algn="l"/>
              </a:tabLst>
            </a:pPr>
            <a:r>
              <a:rPr lang="en-CA" dirty="0"/>
              <a:t>2A:</a:t>
            </a:r>
            <a:r>
              <a:rPr lang="en-CA" i="1" dirty="0"/>
              <a:t> One </a:t>
            </a:r>
            <a:r>
              <a:rPr lang="en-CA" i="1" dirty="0" smtClean="0"/>
              <a:t>combination (</a:t>
            </a:r>
            <a:r>
              <a:rPr lang="en-CA" i="1" dirty="0" err="1" smtClean="0"/>
              <a:t>wrt</a:t>
            </a:r>
            <a:r>
              <a:rPr lang="en-CA" i="1" dirty="0" smtClean="0"/>
              <a:t> ordering)</a:t>
            </a:r>
            <a:br>
              <a:rPr lang="en-CA" i="1" dirty="0" smtClean="0"/>
            </a:br>
            <a:r>
              <a:rPr lang="en-CA" sz="2800" dirty="0"/>
              <a:t>{&lt;SP, a,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EP&gt;}</a:t>
            </a:r>
          </a:p>
          <a:p>
            <a:pPr marL="347663" indent="-347663">
              <a:lnSpc>
                <a:spcPct val="90000"/>
              </a:lnSpc>
              <a:spcBef>
                <a:spcPts val="1000"/>
              </a:spcBef>
              <a:tabLst>
                <a:tab pos="342900" algn="l"/>
                <a:tab pos="628650" algn="l"/>
              </a:tabLst>
            </a:pPr>
            <a:r>
              <a:rPr lang="en-CA" dirty="0"/>
              <a:t>2B: </a:t>
            </a:r>
            <a:r>
              <a:rPr lang="en-CA" i="1" dirty="0"/>
              <a:t>Some combinations</a:t>
            </a:r>
            <a:r>
              <a:rPr lang="en-CA" b="1" dirty="0"/>
              <a:t/>
            </a:r>
            <a:br>
              <a:rPr lang="en-CA" b="1" dirty="0"/>
            </a:br>
            <a:r>
              <a:rPr lang="en-CA" sz="2800" dirty="0"/>
              <a:t>{&lt;SP, a,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EP&gt;, &lt;SP, </a:t>
            </a:r>
            <a:r>
              <a:rPr lang="en-CA" sz="2800" dirty="0" err="1"/>
              <a:t>b</a:t>
            </a:r>
            <a:r>
              <a:rPr lang="en-CA" sz="2800" dirty="0"/>
              <a:t>, a, </a:t>
            </a:r>
            <a:r>
              <a:rPr lang="en-CA" sz="2800" dirty="0" err="1"/>
              <a:t>c</a:t>
            </a:r>
            <a:r>
              <a:rPr lang="en-CA" sz="2800" dirty="0"/>
              <a:t>, EP&gt;}</a:t>
            </a:r>
            <a:endParaRPr lang="en-CA" sz="2800" b="1" dirty="0"/>
          </a:p>
          <a:p>
            <a:pPr marL="347663" indent="-347663">
              <a:lnSpc>
                <a:spcPct val="90000"/>
              </a:lnSpc>
              <a:spcBef>
                <a:spcPts val="1000"/>
              </a:spcBef>
              <a:tabLst>
                <a:tab pos="342900" algn="l"/>
                <a:tab pos="628650" algn="l"/>
              </a:tabLst>
            </a:pPr>
            <a:r>
              <a:rPr lang="en-CA" dirty="0"/>
              <a:t>2C: </a:t>
            </a:r>
            <a:r>
              <a:rPr lang="en-CA" i="1" dirty="0"/>
              <a:t>All combinations</a:t>
            </a:r>
            <a:r>
              <a:rPr lang="en-CA" b="1" dirty="0"/>
              <a:t/>
            </a:r>
            <a:br>
              <a:rPr lang="en-CA" b="1" dirty="0"/>
            </a:br>
            <a:r>
              <a:rPr lang="en-CA" sz="2800" dirty="0"/>
              <a:t>{&lt;SP, a,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EP&gt;, &lt;SP, </a:t>
            </a:r>
            <a:r>
              <a:rPr lang="en-CA" sz="2800" dirty="0" err="1"/>
              <a:t>b</a:t>
            </a:r>
            <a:r>
              <a:rPr lang="en-CA" sz="2800" dirty="0"/>
              <a:t>, a, </a:t>
            </a:r>
            <a:r>
              <a:rPr lang="en-CA" sz="2800" dirty="0" err="1"/>
              <a:t>c</a:t>
            </a:r>
            <a:r>
              <a:rPr lang="en-CA" sz="2800" dirty="0"/>
              <a:t>, EP&gt;,  </a:t>
            </a:r>
            <a:br>
              <a:rPr lang="en-CA" sz="2800" dirty="0"/>
            </a:br>
            <a:r>
              <a:rPr lang="en-CA" sz="2800" dirty="0"/>
              <a:t> &lt;SP, </a:t>
            </a:r>
            <a:r>
              <a:rPr lang="en-CA" sz="2800" dirty="0" err="1"/>
              <a:t>b</a:t>
            </a:r>
            <a:r>
              <a:rPr lang="en-CA" sz="2800" dirty="0"/>
              <a:t>, </a:t>
            </a:r>
            <a:r>
              <a:rPr lang="en-CA" sz="2800" dirty="0" err="1"/>
              <a:t>c</a:t>
            </a:r>
            <a:r>
              <a:rPr lang="en-CA" sz="2800" dirty="0"/>
              <a:t>, a, EP&gt;}</a:t>
            </a: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1828800" y="2189163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a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7543800" y="2119313"/>
            <a:ext cx="0" cy="455612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05000" y="2347913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5562600" y="2351088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114800" y="1960563"/>
            <a:ext cx="762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486400" y="1960563"/>
            <a:ext cx="762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4191000" y="2084388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4191000" y="2617788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5789" name="Group 13"/>
          <p:cNvGrpSpPr>
            <a:grpSpLocks/>
          </p:cNvGrpSpPr>
          <p:nvPr/>
        </p:nvGrpSpPr>
        <p:grpSpPr bwMode="auto">
          <a:xfrm rot="2700000">
            <a:off x="4724400" y="1979613"/>
            <a:ext cx="190500" cy="190500"/>
            <a:chOff x="2760" y="1896"/>
            <a:chExt cx="96" cy="96"/>
          </a:xfrm>
        </p:grpSpPr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92" name="Group 16"/>
          <p:cNvGrpSpPr>
            <a:grpSpLocks/>
          </p:cNvGrpSpPr>
          <p:nvPr/>
        </p:nvGrpSpPr>
        <p:grpSpPr bwMode="auto">
          <a:xfrm rot="2700000">
            <a:off x="4991100" y="2522538"/>
            <a:ext cx="190500" cy="190500"/>
            <a:chOff x="2760" y="1896"/>
            <a:chExt cx="96" cy="96"/>
          </a:xfrm>
        </p:grpSpPr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795" name="Group 19"/>
          <p:cNvGrpSpPr>
            <a:grpSpLocks/>
          </p:cNvGrpSpPr>
          <p:nvPr/>
        </p:nvGrpSpPr>
        <p:grpSpPr bwMode="auto">
          <a:xfrm rot="2700000">
            <a:off x="4457700" y="2522538"/>
            <a:ext cx="190500" cy="190500"/>
            <a:chOff x="2760" y="1896"/>
            <a:chExt cx="96" cy="96"/>
          </a:xfrm>
        </p:grpSpPr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362075" y="21605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SP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7553325" y="21605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4384675" y="22209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b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4913313" y="222091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D1A7F-E841-F745-A8C4-C2986231268E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TP3: Loops</a:t>
            </a:r>
            <a:endParaRPr lang="en-US"/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1609725" y="2238375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429125" y="199231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a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7324725" y="2168525"/>
            <a:ext cx="0" cy="455613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1685925" y="2397125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 rot="2700000">
            <a:off x="4505325" y="2295525"/>
            <a:ext cx="190500" cy="190500"/>
            <a:chOff x="2760" y="1896"/>
            <a:chExt cx="96" cy="96"/>
          </a:xfrm>
        </p:grpSpPr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6811" name="Group 11"/>
          <p:cNvGrpSpPr>
            <a:grpSpLocks/>
          </p:cNvGrpSpPr>
          <p:nvPr/>
        </p:nvGrpSpPr>
        <p:grpSpPr bwMode="auto">
          <a:xfrm rot="2700000">
            <a:off x="4505325" y="1749425"/>
            <a:ext cx="190500" cy="190500"/>
            <a:chOff x="2760" y="1896"/>
            <a:chExt cx="96" cy="96"/>
          </a:xfrm>
        </p:grpSpPr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143000" y="22098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SP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334250" y="22098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4432300" y="14478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b</a:t>
            </a:r>
          </a:p>
        </p:txBody>
      </p:sp>
      <p:sp>
        <p:nvSpPr>
          <p:cNvPr id="76817" name="AutoShape 17"/>
          <p:cNvSpPr>
            <a:spLocks noChangeArrowheads="1"/>
          </p:cNvSpPr>
          <p:nvPr/>
        </p:nvSpPr>
        <p:spPr bwMode="auto">
          <a:xfrm>
            <a:off x="3819525" y="1857375"/>
            <a:ext cx="1524000" cy="533400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09600" y="3124200"/>
            <a:ext cx="7924800" cy="3352800"/>
          </a:xfrm>
          <a:noFill/>
          <a:ln/>
        </p:spPr>
        <p:txBody>
          <a:bodyPr/>
          <a:lstStyle/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3A: </a:t>
            </a:r>
            <a:r>
              <a:rPr lang="en-US" i="1" dirty="0"/>
              <a:t>All segments</a:t>
            </a:r>
            <a:endParaRPr lang="en-US" dirty="0"/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3B: </a:t>
            </a:r>
            <a:r>
              <a:rPr lang="en-US" i="1" dirty="0"/>
              <a:t>At most </a:t>
            </a:r>
            <a:r>
              <a:rPr lang="en-US" i="1" dirty="0" err="1"/>
              <a:t>k</a:t>
            </a:r>
            <a:r>
              <a:rPr lang="en-US" i="1" dirty="0"/>
              <a:t> iterations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3C: </a:t>
            </a:r>
            <a:r>
              <a:rPr lang="en-US" i="1" dirty="0"/>
              <a:t>Valid boundaries [low, high]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Tests </a:t>
            </a:r>
            <a:r>
              <a:rPr lang="en-US" sz="2800" i="1" dirty="0"/>
              <a:t>low</a:t>
            </a:r>
            <a:r>
              <a:rPr lang="en-US" sz="2800" dirty="0"/>
              <a:t>, </a:t>
            </a:r>
            <a:r>
              <a:rPr lang="en-US" sz="2800" i="1" dirty="0"/>
              <a:t>low</a:t>
            </a:r>
            <a:r>
              <a:rPr lang="en-US" sz="2800" dirty="0"/>
              <a:t>+1, </a:t>
            </a:r>
            <a:r>
              <a:rPr lang="en-US" sz="2800" i="1" dirty="0"/>
              <a:t>high</a:t>
            </a:r>
            <a:r>
              <a:rPr lang="en-US" sz="2800" dirty="0"/>
              <a:t>-1, and </a:t>
            </a:r>
            <a:r>
              <a:rPr lang="en-US" sz="2800" i="1" dirty="0"/>
              <a:t>high</a:t>
            </a:r>
          </a:p>
          <a:p>
            <a:pPr marL="347663" indent="-347663">
              <a:tabLst>
                <a:tab pos="342900" algn="l"/>
                <a:tab pos="628650" algn="l"/>
              </a:tabLst>
            </a:pPr>
            <a:r>
              <a:rPr lang="en-US" dirty="0"/>
              <a:t>3D: </a:t>
            </a:r>
            <a:r>
              <a:rPr lang="en-US" i="1" dirty="0"/>
              <a:t>All boundaries</a:t>
            </a:r>
            <a:r>
              <a:rPr lang="en-US" dirty="0"/>
              <a:t> </a:t>
            </a:r>
            <a:r>
              <a:rPr lang="en-US" i="1" dirty="0"/>
              <a:t>[low, high]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Tests valid ones (3C) and invalid ones (</a:t>
            </a:r>
            <a:r>
              <a:rPr lang="en-US" sz="2800" i="1" dirty="0"/>
              <a:t>low</a:t>
            </a:r>
            <a:r>
              <a:rPr lang="en-US" sz="2800" dirty="0"/>
              <a:t>-1 and </a:t>
            </a:r>
            <a:r>
              <a:rPr lang="en-US" sz="2800" i="1" dirty="0"/>
              <a:t>high</a:t>
            </a:r>
            <a:r>
              <a:rPr lang="en-US" sz="2800" dirty="0"/>
              <a:t>+1, for rejection tests)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Flattening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3A: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segments: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EP&gt;}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3B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At most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iterations: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&lt;SP, a, EP&gt;, &lt;SP,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EP&gt;, &lt;SP,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a, EP&gt;} (if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2)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3C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Valid boundaries [low, high]: Tests low, low+1, high-1, and high. If low = 1 and high = 5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&gt;}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3D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boundaries [low, high]: Tests valid ones (3C) and invalid ones (low-1 and high+1). If low = 1 and high = 5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{&lt;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&gt;}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Reject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{&lt;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SP,a,b,a,b,a,b,a,b,a,b,a,b,a,EP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FF813-1896-5E4C-904C-B020734CFA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FA2B2-9B9D-0949-8D12-7B1EEB186DEF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TP4: Multiple Start Points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81000" y="33528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Strategies based on necessary, redundant, insufficient, and racing subsets</a:t>
            </a:r>
          </a:p>
          <a:p>
            <a:pPr algn="ctr"/>
            <a:r>
              <a:rPr lang="en-US" b="1" dirty="0"/>
              <a:t>(8 strategies based on path </a:t>
            </a:r>
            <a:r>
              <a:rPr lang="en-US" b="1" dirty="0" smtClean="0"/>
              <a:t>sensitization)</a:t>
            </a:r>
            <a:endParaRPr lang="en-US" b="1" dirty="0"/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1914525" y="2867025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7629525" y="2092325"/>
            <a:ext cx="0" cy="455613"/>
          </a:xfrm>
          <a:prstGeom prst="line">
            <a:avLst/>
          </a:prstGeom>
          <a:noFill/>
          <a:ln w="1143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1990725" y="3025775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5648325" y="23241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200525" y="2376488"/>
            <a:ext cx="762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4276725" y="2778125"/>
            <a:ext cx="676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1306513" y="2838450"/>
            <a:ext cx="66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2000" b="1">
                <a:latin typeface="Helvetica" charset="0"/>
              </a:rPr>
              <a:t>SP3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7639050" y="21336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A" sz="2000" b="1">
                <a:latin typeface="Helvetica" charset="0"/>
              </a:rPr>
              <a:t>EP</a:t>
            </a:r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1912938" y="2349500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1989138" y="250825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1304925" y="2320925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2000" b="1">
                <a:latin typeface="Helvetica" charset="0"/>
              </a:rPr>
              <a:t>SP2</a:t>
            </a:r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1912938" y="1704975"/>
            <a:ext cx="298450" cy="2984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989138" y="1863725"/>
            <a:ext cx="2963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1304925" y="1676400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CA" sz="2000" b="1">
                <a:latin typeface="Helvetica" charset="0"/>
              </a:rPr>
              <a:t>SP1</a:t>
            </a:r>
          </a:p>
        </p:txBody>
      </p:sp>
      <p:sp>
        <p:nvSpPr>
          <p:cNvPr id="86034" name="Arc 18"/>
          <p:cNvSpPr>
            <a:spLocks/>
          </p:cNvSpPr>
          <p:nvPr/>
        </p:nvSpPr>
        <p:spPr bwMode="auto">
          <a:xfrm flipV="1">
            <a:off x="4953000" y="2549525"/>
            <a:ext cx="3810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5" name="Arc 19"/>
          <p:cNvSpPr>
            <a:spLocks/>
          </p:cNvSpPr>
          <p:nvPr/>
        </p:nvSpPr>
        <p:spPr bwMode="auto">
          <a:xfrm flipH="1">
            <a:off x="5334000" y="2320925"/>
            <a:ext cx="3810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036" name="Group 20"/>
          <p:cNvGrpSpPr>
            <a:grpSpLocks/>
          </p:cNvGrpSpPr>
          <p:nvPr/>
        </p:nvGrpSpPr>
        <p:grpSpPr bwMode="auto">
          <a:xfrm flipV="1">
            <a:off x="4953000" y="1863725"/>
            <a:ext cx="762000" cy="457200"/>
            <a:chOff x="3216" y="2016"/>
            <a:chExt cx="480" cy="288"/>
          </a:xfrm>
        </p:grpSpPr>
        <p:sp>
          <p:nvSpPr>
            <p:cNvPr id="86037" name="Arc 21"/>
            <p:cNvSpPr>
              <a:spLocks/>
            </p:cNvSpPr>
            <p:nvPr/>
          </p:nvSpPr>
          <p:spPr bwMode="auto">
            <a:xfrm flipV="1">
              <a:off x="3216" y="2160"/>
              <a:ext cx="24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38" name="Arc 22"/>
            <p:cNvSpPr>
              <a:spLocks/>
            </p:cNvSpPr>
            <p:nvPr/>
          </p:nvSpPr>
          <p:spPr bwMode="auto">
            <a:xfrm flipH="1">
              <a:off x="3456" y="2016"/>
              <a:ext cx="24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86111" name="Group 95"/>
          <p:cNvGraphicFramePr>
            <a:graphicFrameLocks noGrp="1"/>
          </p:cNvGraphicFramePr>
          <p:nvPr/>
        </p:nvGraphicFramePr>
        <p:xfrm>
          <a:off x="685800" y="4000500"/>
          <a:ext cx="7848600" cy="2414015"/>
        </p:xfrm>
        <a:graphic>
          <a:graphicData uri="http://schemas.openxmlformats.org/drawingml/2006/table">
            <a:tbl>
              <a:tblPr/>
              <a:tblGrid>
                <a:gridCol w="762000"/>
                <a:gridCol w="609600"/>
                <a:gridCol w="611188"/>
                <a:gridCol w="609600"/>
                <a:gridCol w="2001837"/>
                <a:gridCol w="32543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Case #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SP1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SP2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SP3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SP1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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(SP2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charset="2"/>
                        </a:rPr>
                        <a:t>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SP3)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Subset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Insufficient stimuli. Not interesting.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Insufficient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Insufficient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Necessary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Necessary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Redundant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Redundant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45720" marR="45720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Racing stimuli</a:t>
                      </a: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Eight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strategies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start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38862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ased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necessary, redundant, insufficient, and racing subsets of inputs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necessary subset,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SP3, EP&gt;} (if case 3 is selected)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4B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necessary subsets,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SP3, EP&gt;, &lt;SP1, EP&gt;} (assume interleaving)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4C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necessary subsets, all goals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{&lt;SP2, SP3, EP&gt;, &lt;SP3, SP2, EP&gt;, &lt;SP1, EP&gt;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4D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One </a:t>
            </a:r>
            <a:r>
              <a:rPr lang="en-US" sz="18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redundant 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&lt;SP1, SP2, EP&gt;}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4E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redundant subsets,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&lt;SP1, SP2, EP&gt;, &lt;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SP3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SP1, EP&gt;}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4F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One </a:t>
            </a:r>
            <a:r>
              <a:rPr lang="en-US" sz="18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insufficient 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EP&gt;} (rejection)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4G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insufficient subsets, one goal: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&lt;SP3, EP&gt;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&lt;SP2, EP&gt;} (rejection)</a:t>
            </a:r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4H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Some racing subsets, some goals: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1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&lt;SP1, SP3, SP2, </a:t>
            </a:r>
            <a:r>
              <a:rPr lang="en-US" sz="14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EP, EP</a:t>
            </a:r>
            <a:r>
              <a:rPr lang="en-US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&gt;, &lt;SP2, SP3, SP1, EP, EP&gt;}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FF813-1896-5E4C-904C-B020734CFA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1E567-0405-CF49-A5F0-61860D05A7CA}" type="slidenum">
              <a:rPr lang="en-US"/>
              <a:pPr/>
              <a:t>9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TP5: Single Stub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1604963" y="2532063"/>
            <a:ext cx="242887" cy="242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1717675" y="265271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219200" y="2500313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SP</a:t>
            </a: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V="1">
            <a:off x="6213475" y="2835275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676525" y="21193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 i="1">
                <a:latin typeface="Helvetica" charset="0"/>
              </a:rPr>
              <a:t>S</a:t>
            </a:r>
          </a:p>
        </p:txBody>
      </p:sp>
      <p:grpSp>
        <p:nvGrpSpPr>
          <p:cNvPr id="87049" name="Group 9"/>
          <p:cNvGrpSpPr>
            <a:grpSpLocks/>
          </p:cNvGrpSpPr>
          <p:nvPr/>
        </p:nvGrpSpPr>
        <p:grpSpPr bwMode="auto">
          <a:xfrm>
            <a:off x="6075363" y="1876425"/>
            <a:ext cx="838200" cy="471488"/>
            <a:chOff x="4848" y="2424"/>
            <a:chExt cx="526" cy="945"/>
          </a:xfrm>
        </p:grpSpPr>
        <p:grpSp>
          <p:nvGrpSpPr>
            <p:cNvPr id="87050" name="Group 10"/>
            <p:cNvGrpSpPr>
              <a:grpSpLocks/>
            </p:cNvGrpSpPr>
            <p:nvPr/>
          </p:nvGrpSpPr>
          <p:grpSpPr bwMode="auto">
            <a:xfrm>
              <a:off x="4848" y="2424"/>
              <a:ext cx="526" cy="474"/>
              <a:chOff x="3120" y="1462"/>
              <a:chExt cx="480" cy="288"/>
            </a:xfrm>
          </p:grpSpPr>
          <p:sp>
            <p:nvSpPr>
              <p:cNvPr id="87051" name="Arc 11"/>
              <p:cNvSpPr>
                <a:spLocks/>
              </p:cNvSpPr>
              <p:nvPr/>
            </p:nvSpPr>
            <p:spPr bwMode="auto">
              <a:xfrm flipV="1">
                <a:off x="3120" y="1606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52" name="Arc 12"/>
              <p:cNvSpPr>
                <a:spLocks/>
              </p:cNvSpPr>
              <p:nvPr/>
            </p:nvSpPr>
            <p:spPr bwMode="auto">
              <a:xfrm flipH="1">
                <a:off x="3360" y="1462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7053" name="Group 13"/>
            <p:cNvGrpSpPr>
              <a:grpSpLocks/>
            </p:cNvGrpSpPr>
            <p:nvPr/>
          </p:nvGrpSpPr>
          <p:grpSpPr bwMode="auto">
            <a:xfrm flipV="1">
              <a:off x="4848" y="2895"/>
              <a:ext cx="526" cy="474"/>
              <a:chOff x="3120" y="1462"/>
              <a:chExt cx="480" cy="288"/>
            </a:xfrm>
          </p:grpSpPr>
          <p:sp>
            <p:nvSpPr>
              <p:cNvPr id="87054" name="Arc 14"/>
              <p:cNvSpPr>
                <a:spLocks/>
              </p:cNvSpPr>
              <p:nvPr/>
            </p:nvSpPr>
            <p:spPr bwMode="auto">
              <a:xfrm flipV="1">
                <a:off x="3120" y="1606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55" name="Arc 15"/>
              <p:cNvSpPr>
                <a:spLocks/>
              </p:cNvSpPr>
              <p:nvPr/>
            </p:nvSpPr>
            <p:spPr bwMode="auto">
              <a:xfrm flipH="1">
                <a:off x="3360" y="1462"/>
                <a:ext cx="240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7056" name="Group 16"/>
          <p:cNvGrpSpPr>
            <a:grpSpLocks/>
          </p:cNvGrpSpPr>
          <p:nvPr/>
        </p:nvGrpSpPr>
        <p:grpSpPr bwMode="auto">
          <a:xfrm>
            <a:off x="2970213" y="2224088"/>
            <a:ext cx="762000" cy="338137"/>
            <a:chOff x="1680" y="2610"/>
            <a:chExt cx="480" cy="213"/>
          </a:xfrm>
        </p:grpSpPr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2112" y="2610"/>
              <a:ext cx="48" cy="211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 flipV="1">
              <a:off x="1680" y="2727"/>
              <a:ext cx="43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2174875" y="2390775"/>
            <a:ext cx="420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200" i="1">
                <a:latin typeface="Helvetica" charset="0"/>
              </a:rPr>
              <a:t>IN1</a:t>
            </a:r>
          </a:p>
        </p:txBody>
      </p:sp>
      <p:grpSp>
        <p:nvGrpSpPr>
          <p:cNvPr id="87060" name="Group 20"/>
          <p:cNvGrpSpPr>
            <a:grpSpLocks/>
          </p:cNvGrpSpPr>
          <p:nvPr/>
        </p:nvGrpSpPr>
        <p:grpSpPr bwMode="auto">
          <a:xfrm rot="2700000">
            <a:off x="6499225" y="2844800"/>
            <a:ext cx="190500" cy="190500"/>
            <a:chOff x="2760" y="1896"/>
            <a:chExt cx="96" cy="96"/>
          </a:xfrm>
        </p:grpSpPr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7063" name="Group 23"/>
          <p:cNvGrpSpPr>
            <a:grpSpLocks/>
          </p:cNvGrpSpPr>
          <p:nvPr/>
        </p:nvGrpSpPr>
        <p:grpSpPr bwMode="auto">
          <a:xfrm flipV="1">
            <a:off x="2970213" y="2771775"/>
            <a:ext cx="762000" cy="338138"/>
            <a:chOff x="1680" y="2610"/>
            <a:chExt cx="480" cy="213"/>
          </a:xfrm>
        </p:grpSpPr>
        <p:sp>
          <p:nvSpPr>
            <p:cNvPr id="87064" name="Line 24"/>
            <p:cNvSpPr>
              <a:spLocks noChangeShapeType="1"/>
            </p:cNvSpPr>
            <p:nvPr/>
          </p:nvSpPr>
          <p:spPr bwMode="auto">
            <a:xfrm>
              <a:off x="2112" y="2610"/>
              <a:ext cx="48" cy="211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5" name="Line 25"/>
            <p:cNvSpPr>
              <a:spLocks noChangeShapeType="1"/>
            </p:cNvSpPr>
            <p:nvPr/>
          </p:nvSpPr>
          <p:spPr bwMode="auto">
            <a:xfrm flipV="1">
              <a:off x="1680" y="2727"/>
              <a:ext cx="43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66" name="AutoShape 26"/>
          <p:cNvSpPr>
            <a:spLocks noChangeArrowheads="1"/>
          </p:cNvSpPr>
          <p:nvPr/>
        </p:nvSpPr>
        <p:spPr bwMode="auto">
          <a:xfrm>
            <a:off x="2560638" y="2386013"/>
            <a:ext cx="533400" cy="533400"/>
          </a:xfrm>
          <a:prstGeom prst="diamond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2879725" y="2238375"/>
            <a:ext cx="59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200" i="1">
                <a:latin typeface="Helvetica" charset="0"/>
              </a:rPr>
              <a:t>OUT1</a:t>
            </a: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2827338" y="2819400"/>
            <a:ext cx="59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200" i="1">
                <a:latin typeface="Helvetica" charset="0"/>
              </a:rPr>
              <a:t>OUT2</a:t>
            </a:r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>
            <a:off x="4384675" y="1662113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3711575" y="2195513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EP1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3698875" y="2805113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EP2</a:t>
            </a:r>
          </a:p>
        </p:txBody>
      </p:sp>
      <p:sp>
        <p:nvSpPr>
          <p:cNvPr id="87072" name="Oval 32"/>
          <p:cNvSpPr>
            <a:spLocks noChangeArrowheads="1"/>
          </p:cNvSpPr>
          <p:nvPr/>
        </p:nvSpPr>
        <p:spPr bwMode="auto">
          <a:xfrm>
            <a:off x="5451475" y="3052763"/>
            <a:ext cx="166688" cy="1666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>
            <a:off x="5603875" y="3140075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4" name="Text Box 34"/>
          <p:cNvSpPr txBox="1">
            <a:spLocks noChangeArrowheads="1"/>
          </p:cNvSpPr>
          <p:nvPr/>
        </p:nvSpPr>
        <p:spPr bwMode="auto">
          <a:xfrm>
            <a:off x="5338763" y="2790825"/>
            <a:ext cx="441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IN2</a:t>
            </a:r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6978650" y="2805113"/>
            <a:ext cx="623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OUT1</a:t>
            </a:r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6954838" y="2797175"/>
            <a:ext cx="0" cy="28098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7" name="Line 37"/>
          <p:cNvSpPr>
            <a:spLocks noChangeShapeType="1"/>
          </p:cNvSpPr>
          <p:nvPr/>
        </p:nvSpPr>
        <p:spPr bwMode="auto">
          <a:xfrm>
            <a:off x="6213475" y="294481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6450013" y="26066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c</a:t>
            </a:r>
          </a:p>
        </p:txBody>
      </p:sp>
      <p:grpSp>
        <p:nvGrpSpPr>
          <p:cNvPr id="87079" name="Group 39"/>
          <p:cNvGrpSpPr>
            <a:grpSpLocks/>
          </p:cNvGrpSpPr>
          <p:nvPr/>
        </p:nvGrpSpPr>
        <p:grpSpPr bwMode="auto">
          <a:xfrm rot="2700000">
            <a:off x="6499225" y="3240088"/>
            <a:ext cx="190500" cy="190500"/>
            <a:chOff x="2760" y="1896"/>
            <a:chExt cx="96" cy="96"/>
          </a:xfrm>
        </p:grpSpPr>
        <p:sp>
          <p:nvSpPr>
            <p:cNvPr id="87080" name="Line 40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81" name="Line 41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82" name="Text Box 42"/>
          <p:cNvSpPr txBox="1">
            <a:spLocks noChangeArrowheads="1"/>
          </p:cNvSpPr>
          <p:nvPr/>
        </p:nvSpPr>
        <p:spPr bwMode="auto">
          <a:xfrm>
            <a:off x="6978650" y="3200400"/>
            <a:ext cx="6238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OUT2</a:t>
            </a:r>
          </a:p>
        </p:txBody>
      </p:sp>
      <p:sp>
        <p:nvSpPr>
          <p:cNvPr id="87083" name="Line 43"/>
          <p:cNvSpPr>
            <a:spLocks noChangeShapeType="1"/>
          </p:cNvSpPr>
          <p:nvPr/>
        </p:nvSpPr>
        <p:spPr bwMode="auto">
          <a:xfrm>
            <a:off x="6954838" y="3192463"/>
            <a:ext cx="0" cy="28098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4" name="Line 44"/>
          <p:cNvSpPr>
            <a:spLocks noChangeShapeType="1"/>
          </p:cNvSpPr>
          <p:nvPr/>
        </p:nvSpPr>
        <p:spPr bwMode="auto">
          <a:xfrm>
            <a:off x="6213475" y="33401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85" name="Text Box 45"/>
          <p:cNvSpPr txBox="1">
            <a:spLocks noChangeArrowheads="1"/>
          </p:cNvSpPr>
          <p:nvPr/>
        </p:nvSpPr>
        <p:spPr bwMode="auto">
          <a:xfrm>
            <a:off x="6445250" y="33528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d</a:t>
            </a:r>
          </a:p>
        </p:txBody>
      </p: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4537075" y="2682875"/>
            <a:ext cx="830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b="1" i="1"/>
              <a:t>Plug-in 2</a:t>
            </a:r>
          </a:p>
        </p:txBody>
      </p:sp>
      <p:grpSp>
        <p:nvGrpSpPr>
          <p:cNvPr id="87087" name="Group 47"/>
          <p:cNvGrpSpPr>
            <a:grpSpLocks/>
          </p:cNvGrpSpPr>
          <p:nvPr/>
        </p:nvGrpSpPr>
        <p:grpSpPr bwMode="auto">
          <a:xfrm rot="2700000">
            <a:off x="6584950" y="1809750"/>
            <a:ext cx="190500" cy="190500"/>
            <a:chOff x="2760" y="1896"/>
            <a:chExt cx="96" cy="96"/>
          </a:xfrm>
        </p:grpSpPr>
        <p:sp>
          <p:nvSpPr>
            <p:cNvPr id="87088" name="Line 48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89" name="Line 49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90" name="Oval 50"/>
          <p:cNvSpPr>
            <a:spLocks noChangeArrowheads="1"/>
          </p:cNvSpPr>
          <p:nvPr/>
        </p:nvSpPr>
        <p:spPr bwMode="auto">
          <a:xfrm>
            <a:off x="5451475" y="2032000"/>
            <a:ext cx="166688" cy="1666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1" name="Line 51"/>
          <p:cNvSpPr>
            <a:spLocks noChangeShapeType="1"/>
          </p:cNvSpPr>
          <p:nvPr/>
        </p:nvSpPr>
        <p:spPr bwMode="auto">
          <a:xfrm>
            <a:off x="5603875" y="21193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2" name="Text Box 52"/>
          <p:cNvSpPr txBox="1">
            <a:spLocks noChangeArrowheads="1"/>
          </p:cNvSpPr>
          <p:nvPr/>
        </p:nvSpPr>
        <p:spPr bwMode="auto">
          <a:xfrm>
            <a:off x="5338763" y="1770063"/>
            <a:ext cx="441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IN1</a:t>
            </a:r>
          </a:p>
        </p:txBody>
      </p:sp>
      <p:sp>
        <p:nvSpPr>
          <p:cNvPr id="87093" name="Text Box 53"/>
          <p:cNvSpPr txBox="1">
            <a:spLocks noChangeArrowheads="1"/>
          </p:cNvSpPr>
          <p:nvPr/>
        </p:nvSpPr>
        <p:spPr bwMode="auto">
          <a:xfrm>
            <a:off x="6978650" y="1741488"/>
            <a:ext cx="623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OUT1</a:t>
            </a:r>
          </a:p>
        </p:txBody>
      </p:sp>
      <p:sp>
        <p:nvSpPr>
          <p:cNvPr id="87094" name="Line 54"/>
          <p:cNvSpPr>
            <a:spLocks noChangeShapeType="1"/>
          </p:cNvSpPr>
          <p:nvPr/>
        </p:nvSpPr>
        <p:spPr bwMode="auto">
          <a:xfrm>
            <a:off x="6954838" y="1719263"/>
            <a:ext cx="0" cy="28098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6535738" y="15716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a</a:t>
            </a:r>
          </a:p>
        </p:txBody>
      </p:sp>
      <p:grpSp>
        <p:nvGrpSpPr>
          <p:cNvPr id="87096" name="Group 56"/>
          <p:cNvGrpSpPr>
            <a:grpSpLocks/>
          </p:cNvGrpSpPr>
          <p:nvPr/>
        </p:nvGrpSpPr>
        <p:grpSpPr bwMode="auto">
          <a:xfrm rot="2700000">
            <a:off x="6599238" y="2233613"/>
            <a:ext cx="190500" cy="190500"/>
            <a:chOff x="2760" y="1896"/>
            <a:chExt cx="96" cy="96"/>
          </a:xfrm>
        </p:grpSpPr>
        <p:sp>
          <p:nvSpPr>
            <p:cNvPr id="87097" name="Line 57"/>
            <p:cNvSpPr>
              <a:spLocks noChangeShapeType="1"/>
            </p:cNvSpPr>
            <p:nvPr/>
          </p:nvSpPr>
          <p:spPr bwMode="auto">
            <a:xfrm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98" name="Line 58"/>
            <p:cNvSpPr>
              <a:spLocks noChangeShapeType="1"/>
            </p:cNvSpPr>
            <p:nvPr/>
          </p:nvSpPr>
          <p:spPr bwMode="auto">
            <a:xfrm rot="-5400000">
              <a:off x="2760" y="194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99" name="Text Box 59"/>
          <p:cNvSpPr txBox="1">
            <a:spLocks noChangeArrowheads="1"/>
          </p:cNvSpPr>
          <p:nvPr/>
        </p:nvSpPr>
        <p:spPr bwMode="auto">
          <a:xfrm>
            <a:off x="6978650" y="2208213"/>
            <a:ext cx="6238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300" b="1">
                <a:latin typeface="Helvetica" charset="0"/>
              </a:rPr>
              <a:t>OUT2</a:t>
            </a:r>
          </a:p>
        </p:txBody>
      </p:sp>
      <p:sp>
        <p:nvSpPr>
          <p:cNvPr id="87100" name="Line 60"/>
          <p:cNvSpPr>
            <a:spLocks noChangeShapeType="1"/>
          </p:cNvSpPr>
          <p:nvPr/>
        </p:nvSpPr>
        <p:spPr bwMode="auto">
          <a:xfrm>
            <a:off x="6954838" y="2200275"/>
            <a:ext cx="0" cy="28098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101" name="Text Box 61"/>
          <p:cNvSpPr txBox="1">
            <a:spLocks noChangeArrowheads="1"/>
          </p:cNvSpPr>
          <p:nvPr/>
        </p:nvSpPr>
        <p:spPr bwMode="auto">
          <a:xfrm>
            <a:off x="6545263" y="23622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CA" sz="1400" b="1">
                <a:latin typeface="Helvetica" charset="0"/>
              </a:rPr>
              <a:t>b</a:t>
            </a:r>
          </a:p>
        </p:txBody>
      </p:sp>
      <p:sp>
        <p:nvSpPr>
          <p:cNvPr id="87102" name="Text Box 62"/>
          <p:cNvSpPr txBox="1">
            <a:spLocks noChangeArrowheads="1"/>
          </p:cNvSpPr>
          <p:nvPr/>
        </p:nvSpPr>
        <p:spPr bwMode="auto">
          <a:xfrm>
            <a:off x="4537075" y="1692275"/>
            <a:ext cx="830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b="1" i="1"/>
              <a:t>Plug-in 1</a:t>
            </a:r>
          </a:p>
        </p:txBody>
      </p:sp>
      <p:sp>
        <p:nvSpPr>
          <p:cNvPr id="87103" name="Text Box 63"/>
          <p:cNvSpPr txBox="1">
            <a:spLocks noChangeArrowheads="1"/>
          </p:cNvSpPr>
          <p:nvPr/>
        </p:nvSpPr>
        <p:spPr bwMode="auto">
          <a:xfrm>
            <a:off x="228600" y="3886200"/>
            <a:ext cx="8915400" cy="29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5425" indent="-225425"/>
            <a:r>
              <a:rPr lang="en-US" sz="2000" dirty="0"/>
              <a:t>Flattens one stub from a hierarchical UCM.</a:t>
            </a:r>
            <a:endParaRPr lang="en-US" sz="2000" dirty="0" smtClean="0"/>
          </a:p>
          <a:p>
            <a:pPr marL="225425" indent="-225425"/>
            <a:r>
              <a:rPr lang="en-US" sz="2000" dirty="0" smtClean="0"/>
              <a:t>Strategies:</a:t>
            </a:r>
          </a:p>
          <a:p>
            <a:pPr marL="225425" indent="-225425">
              <a:buFontTx/>
              <a:buChar char="•"/>
            </a:pPr>
            <a:r>
              <a:rPr lang="en-US" dirty="0"/>
              <a:t>5A: </a:t>
            </a:r>
            <a:r>
              <a:rPr lang="en-US" i="1" dirty="0"/>
              <a:t>Static flattening</a:t>
            </a:r>
            <a:r>
              <a:rPr lang="en-US" dirty="0"/>
              <a:t> (when only one plug-in in the static stub)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5B: </a:t>
            </a:r>
            <a:r>
              <a:rPr lang="en-US" i="1" dirty="0"/>
              <a:t>Dynamic flattening, </a:t>
            </a:r>
            <a:r>
              <a:rPr lang="en-US" i="1" dirty="0">
                <a:solidFill>
                  <a:srgbClr val="FF0000"/>
                </a:solidFill>
              </a:rPr>
              <a:t>some </a:t>
            </a:r>
            <a:r>
              <a:rPr lang="en-US" i="1" dirty="0"/>
              <a:t>plug-ins</a:t>
            </a:r>
            <a:r>
              <a:rPr lang="en-US" dirty="0"/>
              <a:t> (when several plug-ins in the dynamic stub)</a:t>
            </a:r>
          </a:p>
          <a:p>
            <a:pPr marL="225425" indent="-225425">
              <a:buFontTx/>
              <a:buChar char="•"/>
            </a:pPr>
            <a:r>
              <a:rPr lang="en-US" dirty="0"/>
              <a:t>5C: </a:t>
            </a:r>
            <a:r>
              <a:rPr lang="en-US" i="1" dirty="0"/>
              <a:t>Dynamic flattening, </a:t>
            </a:r>
            <a:r>
              <a:rPr lang="en-US" i="1" dirty="0">
                <a:solidFill>
                  <a:srgbClr val="FF0000"/>
                </a:solidFill>
              </a:rPr>
              <a:t>all </a:t>
            </a:r>
            <a:r>
              <a:rPr lang="en-US" i="1" dirty="0"/>
              <a:t>plug-ins</a:t>
            </a:r>
            <a:r>
              <a:rPr lang="en-US" dirty="0"/>
              <a:t> (when several plug-ins in the dynamic stub</a:t>
            </a:r>
            <a:r>
              <a:rPr lang="en-US" dirty="0" smtClean="0"/>
              <a:t>)</a:t>
            </a:r>
          </a:p>
          <a:p>
            <a:pPr marL="225425" indent="-225425">
              <a:buFontTx/>
              <a:buChar char="•"/>
            </a:pPr>
            <a:endParaRPr lang="en-US" dirty="0" smtClean="0"/>
          </a:p>
          <a:p>
            <a:pPr marL="225425" indent="-225425"/>
            <a:r>
              <a:rPr lang="en-US" dirty="0" smtClean="0"/>
              <a:t>Assuming all </a:t>
            </a:r>
            <a:r>
              <a:rPr lang="en-US" dirty="0" smtClean="0"/>
              <a:t>branch </a:t>
            </a:r>
            <a:r>
              <a:rPr lang="en-US" dirty="0" smtClean="0"/>
              <a:t>coverage for each plug-in: </a:t>
            </a:r>
          </a:p>
          <a:p>
            <a:pPr marL="225425" indent="-225425">
              <a:buFontTx/>
              <a:buChar char="•"/>
            </a:pPr>
            <a:r>
              <a:rPr lang="en-US" dirty="0" smtClean="0"/>
              <a:t>5A: 2 paths {&lt;SP, a, EP1&gt;, &lt;SP, 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smtClean="0"/>
              <a:t>EP2&gt;</a:t>
            </a:r>
            <a:r>
              <a:rPr lang="en-US" dirty="0" smtClean="0"/>
              <a:t>} </a:t>
            </a:r>
            <a:r>
              <a:rPr lang="en-US" i="1" dirty="0" smtClean="0">
                <a:solidFill>
                  <a:srgbClr val="FF0000"/>
                </a:solidFill>
              </a:rPr>
              <a:t>IF S were static</a:t>
            </a:r>
            <a:endParaRPr lang="en-US" dirty="0" smtClean="0"/>
          </a:p>
          <a:p>
            <a:pPr marL="225425" indent="-225425">
              <a:buFontTx/>
              <a:buChar char="•"/>
            </a:pPr>
            <a:r>
              <a:rPr lang="en-US" dirty="0" smtClean="0"/>
              <a:t>5B: 2 paths { &lt;SP, </a:t>
            </a:r>
            <a:r>
              <a:rPr lang="en-US" dirty="0" err="1" smtClean="0"/>
              <a:t>c</a:t>
            </a:r>
            <a:r>
              <a:rPr lang="en-US" dirty="0" smtClean="0"/>
              <a:t>, </a:t>
            </a:r>
            <a:r>
              <a:rPr lang="en-US" dirty="0" smtClean="0"/>
              <a:t>EP1&gt;</a:t>
            </a:r>
            <a:r>
              <a:rPr lang="en-US" dirty="0" smtClean="0"/>
              <a:t>, &lt;SP,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smtClean="0"/>
              <a:t>, </a:t>
            </a:r>
            <a:r>
              <a:rPr lang="en-US" dirty="0" smtClean="0"/>
              <a:t>EP2&gt;}  or same as </a:t>
            </a:r>
            <a:r>
              <a:rPr lang="en-US" dirty="0" smtClean="0"/>
              <a:t>5A (</a:t>
            </a:r>
            <a:r>
              <a:rPr lang="en-US" dirty="0" err="1" smtClean="0"/>
              <a:t>ie</a:t>
            </a:r>
            <a:r>
              <a:rPr lang="en-US" dirty="0" smtClean="0"/>
              <a:t> test 1 of the 2 </a:t>
            </a:r>
            <a:r>
              <a:rPr lang="en-US" dirty="0" err="1" smtClean="0"/>
              <a:t>plugins</a:t>
            </a:r>
            <a:r>
              <a:rPr lang="en-US" dirty="0" smtClean="0"/>
              <a:t>)</a:t>
            </a:r>
          </a:p>
          <a:p>
            <a:pPr marL="225425" indent="-225425">
              <a:buFontTx/>
              <a:buChar char="•"/>
            </a:pPr>
            <a:r>
              <a:rPr lang="en-US" dirty="0" smtClean="0"/>
              <a:t>5C: 4 paths {&lt;SP, a, EP1&gt;, &lt;SP, 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smtClean="0"/>
              <a:t>EP2&gt;</a:t>
            </a:r>
            <a:r>
              <a:rPr lang="en-US" dirty="0" smtClean="0"/>
              <a:t>, &lt;SP, </a:t>
            </a:r>
            <a:r>
              <a:rPr lang="en-US" dirty="0" err="1" smtClean="0"/>
              <a:t>c</a:t>
            </a:r>
            <a:r>
              <a:rPr lang="en-US" dirty="0" smtClean="0"/>
              <a:t>, </a:t>
            </a:r>
            <a:r>
              <a:rPr lang="en-US" dirty="0" smtClean="0"/>
              <a:t>EP1&gt;</a:t>
            </a:r>
            <a:r>
              <a:rPr lang="en-US" dirty="0" smtClean="0"/>
              <a:t>, &lt;SP,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smtClean="0"/>
              <a:t>, </a:t>
            </a:r>
            <a:r>
              <a:rPr lang="en-US" dirty="0" smtClean="0"/>
              <a:t>EP2&gt;}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1730</TotalTime>
  <Words>1411</Words>
  <Application>Microsoft Macintosh PowerPoint</Application>
  <PresentationFormat>On-screen Show (4:3)</PresentationFormat>
  <Paragraphs>215</Paragraphs>
  <Slides>10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UCM-Based Generation of  Test Goals</vt:lpstr>
      <vt:lpstr>Test Generation Approaches</vt:lpstr>
      <vt:lpstr>TP1: Alternatives</vt:lpstr>
      <vt:lpstr>TP2: Concurrency</vt:lpstr>
      <vt:lpstr>TP3: Loops</vt:lpstr>
      <vt:lpstr>Flattening the Loops</vt:lpstr>
      <vt:lpstr>TP4: Multiple Start Points</vt:lpstr>
      <vt:lpstr>Eight strategies for start points </vt:lpstr>
      <vt:lpstr>TP5: Single Stub</vt:lpstr>
      <vt:lpstr>TP6: Causally-Linked Stubs</vt:lpstr>
    </vt:vector>
  </TitlesOfParts>
  <Company>Ottawa 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UCMExporter: Supporting scenario transformations  from Use Case Maps</dc:title>
  <dc:creator>SITE</dc:creator>
  <cp:lastModifiedBy>jean-pierre corriveau</cp:lastModifiedBy>
  <cp:revision>64</cp:revision>
  <dcterms:created xsi:type="dcterms:W3CDTF">2014-11-20T15:40:32Z</dcterms:created>
  <dcterms:modified xsi:type="dcterms:W3CDTF">2014-11-20T16:16:50Z</dcterms:modified>
</cp:coreProperties>
</file>