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57" r:id="rId2"/>
    <p:sldId id="283" r:id="rId3"/>
    <p:sldId id="284" r:id="rId4"/>
    <p:sldId id="286" r:id="rId5"/>
    <p:sldId id="285" r:id="rId6"/>
    <p:sldId id="351" r:id="rId7"/>
    <p:sldId id="352" r:id="rId8"/>
    <p:sldId id="289" r:id="rId9"/>
    <p:sldId id="290" r:id="rId10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00FF"/>
    <a:srgbClr val="3333CC"/>
    <a:srgbClr val="FFFF00"/>
    <a:srgbClr val="009900"/>
    <a:srgbClr val="FF0000"/>
    <a:srgbClr val="99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15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fld id="{8D93E3E9-D406-B84B-B1C5-5BF7735D3A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89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fld id="{4238C4A5-0153-534E-9086-1DAFAE2576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69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58C461A-96BE-1F46-ADAC-36FCCA6016D8}" type="slidenum">
              <a:rPr lang="en-CA" sz="1300" b="0">
                <a:latin typeface="Arial" charset="0"/>
              </a:rPr>
              <a:pPr eaLnBrk="1" hangingPunct="1"/>
              <a:t>2</a:t>
            </a:fld>
            <a:endParaRPr lang="en-CA" sz="1300" b="0">
              <a:latin typeface="Arial" charset="0"/>
            </a:endParaRPr>
          </a:p>
        </p:txBody>
      </p:sp>
      <p:sp>
        <p:nvSpPr>
          <p:cNvPr id="48131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462088" y="960438"/>
            <a:ext cx="4391025" cy="3292475"/>
          </a:xfrm>
          <a:ln/>
        </p:spPr>
      </p:sp>
      <p:sp>
        <p:nvSpPr>
          <p:cNvPr id="48132" name="Text Box 3"/>
          <p:cNvSpPr>
            <a:spLocks noChangeArrowheads="1"/>
          </p:cNvSpPr>
          <p:nvPr>
            <p:ph type="body" idx="1"/>
          </p:nvPr>
        </p:nvSpPr>
        <p:spPr>
          <a:xfrm>
            <a:off x="1116013" y="4570413"/>
            <a:ext cx="5089525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CB05C07-0D0B-8642-966E-6A7D8166EDAD}" type="slidenum">
              <a:rPr lang="en-CA" sz="1300" b="0">
                <a:latin typeface="Arial" charset="0"/>
              </a:rPr>
              <a:pPr eaLnBrk="1" hangingPunct="1"/>
              <a:t>3</a:t>
            </a:fld>
            <a:endParaRPr lang="en-CA" sz="1300" b="0">
              <a:latin typeface="Arial" charset="0"/>
            </a:endParaRPr>
          </a:p>
        </p:txBody>
      </p:sp>
      <p:sp>
        <p:nvSpPr>
          <p:cNvPr id="50179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462088" y="960438"/>
            <a:ext cx="4391025" cy="3292475"/>
          </a:xfrm>
          <a:ln/>
        </p:spPr>
      </p:sp>
      <p:sp>
        <p:nvSpPr>
          <p:cNvPr id="50180" name="Text Box 3"/>
          <p:cNvSpPr>
            <a:spLocks noChangeArrowheads="1"/>
          </p:cNvSpPr>
          <p:nvPr>
            <p:ph type="body" idx="1"/>
          </p:nvPr>
        </p:nvSpPr>
        <p:spPr>
          <a:xfrm>
            <a:off x="1116013" y="4570413"/>
            <a:ext cx="5089525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2A9E63F-B640-DE4D-88CE-B35F1B2929AD}" type="slidenum">
              <a:rPr lang="en-CA" sz="1300" b="0">
                <a:latin typeface="Arial" charset="0"/>
              </a:rPr>
              <a:pPr eaLnBrk="1" hangingPunct="1"/>
              <a:t>4</a:t>
            </a:fld>
            <a:endParaRPr lang="en-CA" sz="1300" b="0">
              <a:latin typeface="Arial" charset="0"/>
            </a:endParaRPr>
          </a:p>
        </p:txBody>
      </p:sp>
      <p:sp>
        <p:nvSpPr>
          <p:cNvPr id="52227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462088" y="960438"/>
            <a:ext cx="4391025" cy="3292475"/>
          </a:xfrm>
          <a:ln/>
        </p:spPr>
      </p:sp>
      <p:sp>
        <p:nvSpPr>
          <p:cNvPr id="52228" name="Text Box 3"/>
          <p:cNvSpPr>
            <a:spLocks noChangeArrowheads="1"/>
          </p:cNvSpPr>
          <p:nvPr>
            <p:ph type="body" idx="1"/>
          </p:nvPr>
        </p:nvSpPr>
        <p:spPr>
          <a:xfrm>
            <a:off x="1116013" y="4570413"/>
            <a:ext cx="5087937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742143A-EFBF-A044-8A73-ECA27636B1F2}" type="slidenum">
              <a:rPr lang="en-CA" sz="1300" b="0">
                <a:latin typeface="Arial" charset="0"/>
              </a:rPr>
              <a:pPr eaLnBrk="1" hangingPunct="1"/>
              <a:t>5</a:t>
            </a:fld>
            <a:endParaRPr lang="en-CA" sz="1300" b="0">
              <a:latin typeface="Arial" charset="0"/>
            </a:endParaRPr>
          </a:p>
        </p:txBody>
      </p:sp>
      <p:sp>
        <p:nvSpPr>
          <p:cNvPr id="54275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462088" y="960438"/>
            <a:ext cx="4391025" cy="3292475"/>
          </a:xfrm>
          <a:ln/>
        </p:spPr>
      </p:sp>
      <p:sp>
        <p:nvSpPr>
          <p:cNvPr id="54276" name="Text Box 3"/>
          <p:cNvSpPr>
            <a:spLocks noChangeArrowheads="1"/>
          </p:cNvSpPr>
          <p:nvPr>
            <p:ph type="body" idx="1"/>
          </p:nvPr>
        </p:nvSpPr>
        <p:spPr>
          <a:xfrm>
            <a:off x="1116013" y="4570413"/>
            <a:ext cx="5089525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C6D527-5750-294A-9670-362DF90AF43E}" type="slidenum">
              <a:rPr lang="en-CA" sz="1300" b="0">
                <a:latin typeface="Arial" charset="0"/>
              </a:rPr>
              <a:pPr eaLnBrk="1" hangingPunct="1"/>
              <a:t>8</a:t>
            </a:fld>
            <a:endParaRPr lang="en-CA" sz="1300" b="0">
              <a:latin typeface="Arial" charset="0"/>
            </a:endParaRPr>
          </a:p>
        </p:txBody>
      </p:sp>
      <p:sp>
        <p:nvSpPr>
          <p:cNvPr id="58371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462088" y="960438"/>
            <a:ext cx="4391025" cy="3292475"/>
          </a:xfrm>
          <a:ln/>
        </p:spPr>
      </p:sp>
      <p:sp>
        <p:nvSpPr>
          <p:cNvPr id="58372" name="Text Box 3"/>
          <p:cNvSpPr>
            <a:spLocks noChangeArrowheads="1"/>
          </p:cNvSpPr>
          <p:nvPr>
            <p:ph type="body" idx="1"/>
          </p:nvPr>
        </p:nvSpPr>
        <p:spPr>
          <a:xfrm>
            <a:off x="1116013" y="4570413"/>
            <a:ext cx="5089525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EA02DB-5976-794B-9BBD-ACC3B035635A}" type="slidenum">
              <a:rPr lang="en-CA" sz="1300" b="0">
                <a:latin typeface="Arial" charset="0"/>
              </a:rPr>
              <a:pPr eaLnBrk="1" hangingPunct="1"/>
              <a:t>9</a:t>
            </a:fld>
            <a:endParaRPr lang="en-CA" sz="1300" b="0">
              <a:latin typeface="Arial" charset="0"/>
            </a:endParaRPr>
          </a:p>
        </p:txBody>
      </p:sp>
      <p:sp>
        <p:nvSpPr>
          <p:cNvPr id="60419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462088" y="960438"/>
            <a:ext cx="4391025" cy="3292475"/>
          </a:xfrm>
          <a:ln/>
        </p:spPr>
      </p:sp>
      <p:sp>
        <p:nvSpPr>
          <p:cNvPr id="60420" name="Text Box 3"/>
          <p:cNvSpPr>
            <a:spLocks noChangeArrowheads="1"/>
          </p:cNvSpPr>
          <p:nvPr>
            <p:ph type="body" idx="1"/>
          </p:nvPr>
        </p:nvSpPr>
        <p:spPr>
          <a:xfrm>
            <a:off x="1116013" y="4570413"/>
            <a:ext cx="5089525" cy="365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AED5D-C5D4-A648-95D7-93A61B4B6D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32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CAE63-FD40-0D45-A3D1-2A2665E9E0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25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62785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62785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4489-A2D1-2445-B8B0-62EF4B97D33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005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484313"/>
            <a:ext cx="8229600" cy="245745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4094163"/>
            <a:ext cx="8229600" cy="245903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2DDD8-886C-A641-9DE6-90F1CE0837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69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484313"/>
            <a:ext cx="8229600" cy="50688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67408-756F-F144-8D79-7FDE966DAC3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8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93A6-AA7F-CB47-A0A9-E464BA52F7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2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D0FC-B58E-E843-9D09-4A4DC4FA0B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9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5068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5068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4F8B-A6C5-8F4C-B6B2-5D5DCEF334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54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E57CA-5B0E-C44F-B505-1D542F4217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062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09827-CE10-5B4D-8FDB-E5A734EAE74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48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D175-1645-C043-9FD8-D4ED136B5F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5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163C-995C-0746-A653-DDF27CFA586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99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75CC-4161-AA47-8FAA-E015B4F5911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67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68313" y="1341438"/>
            <a:ext cx="8280400" cy="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fld id="{AA18184B-A425-614E-BAEA-007E987913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44BA082-A945-8444-BAAF-6E0B86A42B9A}" type="slidenum">
              <a:rPr lang="en-US" sz="1400" b="0">
                <a:latin typeface="Arial" charset="0"/>
              </a:rPr>
              <a:pPr eaLnBrk="1" hangingPunct="1"/>
              <a:t>1</a:t>
            </a:fld>
            <a:endParaRPr lang="en-US" sz="1400" b="0">
              <a:latin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CA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Decision Tables</a:t>
            </a: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CA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From S. Som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é</a:t>
            </a: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, A. Williams</a:t>
            </a:r>
          </a:p>
          <a:p>
            <a:pPr eaLnBrk="1" hangingPunct="1"/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(insurance example for Binder)</a:t>
            </a: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Decision Models</a:t>
            </a:r>
          </a:p>
        </p:txBody>
      </p:sp>
      <p:sp>
        <p:nvSpPr>
          <p:cNvPr id="4710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Ideal for situations where: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combinations of actions are taken under varying set of conditions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conditions depends on  input variables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response produced </a:t>
            </a:r>
            <a:r>
              <a:rPr lang="en-GB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doesn't </a:t>
            </a:r>
            <a:r>
              <a:rPr lang="en-GB">
                <a:latin typeface="Comic Sans MS" charset="0"/>
                <a:ea typeface="ＭＳ Ｐゴシック" charset="0"/>
              </a:rPr>
              <a:t>depend on the order in which input variables are set or evaluated, and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response produced </a:t>
            </a:r>
            <a:r>
              <a:rPr lang="en-GB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doesn't</a:t>
            </a:r>
            <a:r>
              <a:rPr lang="en-GB">
                <a:latin typeface="Comic Sans MS" charset="0"/>
                <a:ea typeface="ＭＳ Ｐゴシック" charset="0"/>
              </a:rPr>
              <a:t> depend on prior input or output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538"/>
            <a:ext cx="8231188" cy="493712"/>
          </a:xfrm>
        </p:spPr>
        <p:txBody>
          <a:bodyPr lIns="0" tIns="0" rIns="0" bIns="0">
            <a:spAutoFit/>
          </a:bodyPr>
          <a:lstStyle/>
          <a:p>
            <a:pPr marL="358775" indent="-358775"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Decision Table – General Format</a:t>
            </a:r>
          </a:p>
        </p:txBody>
      </p:sp>
      <p:sp>
        <p:nvSpPr>
          <p:cNvPr id="49154" name="AutoShape 3"/>
          <p:cNvSpPr>
            <a:spLocks noChangeArrowheads="1"/>
          </p:cNvSpPr>
          <p:nvPr/>
        </p:nvSpPr>
        <p:spPr bwMode="auto">
          <a:xfrm>
            <a:off x="1722438" y="2592388"/>
            <a:ext cx="5692775" cy="34671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1743075" y="4289425"/>
            <a:ext cx="5683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3276600" y="2627313"/>
            <a:ext cx="1588" cy="3465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1835150" y="3284538"/>
            <a:ext cx="18589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200" b="0">
                <a:solidFill>
                  <a:srgbClr val="000000"/>
                </a:solidFill>
                <a:latin typeface="Nimbus Roman No9 L" charset="0"/>
              </a:rPr>
              <a:t>Conditions</a:t>
            </a: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4770438" y="3157538"/>
            <a:ext cx="246221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14338" eaLnBrk="0" hangingPunct="0"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414338" eaLnBrk="0" hangingPunct="0"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414338" eaLnBrk="0" hangingPunct="0"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414338" eaLnBrk="0" hangingPunct="0"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414338" eaLnBrk="0" hangingPunct="0"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200" b="0">
                <a:solidFill>
                  <a:srgbClr val="000000"/>
                </a:solidFill>
                <a:latin typeface="Nimbus Roman No9 L" charset="0"/>
              </a:rPr>
              <a:t>Combination of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200" b="0">
                <a:solidFill>
                  <a:srgbClr val="000000"/>
                </a:solidFill>
                <a:latin typeface="Nimbus Roman No9 L" charset="0"/>
              </a:rPr>
              <a:t>conditions (variants)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1927225" y="5013325"/>
            <a:ext cx="11318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14338" eaLnBrk="0" hangingPunct="0"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414338" eaLnBrk="0" hangingPunct="0"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414338" eaLnBrk="0" hangingPunct="0"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414338" eaLnBrk="0" hangingPunct="0"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414338" eaLnBrk="0" hangingPunct="0"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200" b="0">
                <a:solidFill>
                  <a:srgbClr val="000000"/>
                </a:solidFill>
                <a:latin typeface="Nimbus Roman No9 L" charset="0"/>
              </a:rPr>
              <a:t>Outcomes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4140200" y="4868863"/>
            <a:ext cx="20859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414338" eaLnBrk="0" hangingPunct="0"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200" b="0">
                <a:solidFill>
                  <a:srgbClr val="000000"/>
                </a:solidFill>
                <a:latin typeface="Nimbus Roman No9 L" charset="0"/>
              </a:rPr>
              <a:t>Selected outcomes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Suppose the following rules are used to renew auto insurance policies: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0 claims, age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 </a:t>
            </a:r>
            <a:r>
              <a:rPr lang="en-GB">
                <a:latin typeface="Comic Sans MS" charset="0"/>
                <a:ea typeface="ＭＳ Ｐゴシック" charset="0"/>
              </a:rPr>
              <a:t>25: raise by $50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0 claims, age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</a:t>
            </a:r>
            <a:r>
              <a:rPr lang="en-GB">
                <a:latin typeface="Comic Sans MS" charset="0"/>
                <a:ea typeface="ＭＳ Ｐゴシック" charset="0"/>
              </a:rPr>
              <a:t> 25: raise by $25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1 claim, age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</a:t>
            </a:r>
            <a:r>
              <a:rPr lang="en-GB">
                <a:latin typeface="Comic Sans MS" charset="0"/>
                <a:ea typeface="ＭＳ Ｐゴシック" charset="0"/>
              </a:rPr>
              <a:t> 25: raise by $100, send letter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1 claim, age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</a:t>
            </a:r>
            <a:r>
              <a:rPr lang="en-GB">
                <a:latin typeface="Comic Sans MS" charset="0"/>
                <a:ea typeface="ＭＳ Ｐゴシック" charset="0"/>
              </a:rPr>
              <a:t> 25: raise by $50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2, 3 or 4 claims, age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</a:t>
            </a:r>
            <a:r>
              <a:rPr lang="en-GB">
                <a:latin typeface="Comic Sans MS" charset="0"/>
                <a:ea typeface="ＭＳ Ｐゴシック" charset="0"/>
              </a:rPr>
              <a:t> 25: raise by $400, send letter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2, 3 or 4 claims, age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</a:t>
            </a:r>
            <a:r>
              <a:rPr lang="en-GB">
                <a:latin typeface="Comic Sans MS" charset="0"/>
                <a:ea typeface="ＭＳ Ｐゴシック" charset="0"/>
              </a:rPr>
              <a:t> 25: raise by $200, send letter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</a:rPr>
              <a:t>more than 5 claims: cancel policy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Decision Model - Development</a:t>
            </a:r>
          </a:p>
        </p:txBody>
      </p:sp>
      <p:sp>
        <p:nvSpPr>
          <p:cNvPr id="5325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Identify decision variables and conditions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Identify resultant outcomes to be selected or controlled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Identify which outcome should be produced in response to particular combinations of conditions</a:t>
            </a:r>
          </a:p>
          <a:p>
            <a:pPr marL="457200" indent="-457200" eaLnBrk="1" hangingPunct="1">
              <a:buFontTx/>
              <a:buAutoNum type="arabicPeriod"/>
            </a:pPr>
            <a:endParaRPr lang="en-GB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See equivalent models from Binder’s book: pp.125-128, 132, 145</a:t>
            </a:r>
          </a:p>
          <a:p>
            <a:pPr marL="457200" indent="-457200" eaLnBrk="1" hangingPunct="1">
              <a:buFontTx/>
              <a:buNone/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Resulting test cases; pp.165-168</a:t>
            </a:r>
          </a:p>
          <a:p>
            <a:pPr marL="457200" indent="-457200" eaLnBrk="1" hangingPunct="1">
              <a:buFontTx/>
              <a:buNone/>
            </a:pPr>
            <a:endParaRPr lang="en-GB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If you DO model using a decision table, then be aware of table 6.14 p.169…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Details: Generating a Truth Table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Select an outcome to be present (1).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Find all combinations of causes – subject to constraints – that will set the effect to 1 </a:t>
            </a:r>
          </a:p>
          <a:p>
            <a:pPr marL="914400" lvl="1" indent="-457200" eaLnBrk="1" hangingPunct="1"/>
            <a:r>
              <a:rPr lang="en-CA">
                <a:latin typeface="Comic Sans MS" charset="0"/>
                <a:ea typeface="ＭＳ Ｐゴシック" charset="0"/>
              </a:rPr>
              <a:t>see next slide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Create a column in the decision table for each combination of causes.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Having determined the causes for a selected outcome, determine the states of all other outcomes.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Repeat for each outcome set to absent (0).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CA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Consolidate </a:t>
            </a: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decision table columns when don</a:t>
            </a:r>
            <a:r>
              <a:rPr lang="ja-JP" altLang="en-CA">
                <a:latin typeface="Comic Sans MS" charset="0"/>
                <a:ea typeface="ＭＳ Ｐゴシック" charset="0"/>
                <a:cs typeface="ＭＳ Ｐゴシック" charset="0"/>
              </a:rPr>
              <a:t>’</a:t>
            </a:r>
            <a:r>
              <a:rPr lang="en-CA" altLang="ja-JP">
                <a:latin typeface="Comic Sans MS" charset="0"/>
                <a:ea typeface="ＭＳ Ｐゴシック" charset="0"/>
                <a:cs typeface="ＭＳ Ｐゴシック" charset="0"/>
              </a:rPr>
              <a:t>t care values can overlap.</a:t>
            </a:r>
          </a:p>
          <a:p>
            <a:pPr marL="457200" indent="-457200" eaLnBrk="1" hangingPunct="1">
              <a:buFontTx/>
              <a:buAutoNum type="arabicPeriod"/>
            </a:pPr>
            <a:endParaRPr lang="en-CA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Details: Sensitization </a:t>
            </a: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of outcomes </a:t>
            </a:r>
            <a:br>
              <a:rPr lang="en-CA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in a Truth Table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The goal is to set up the conditions such that changing a condition from 0 to 1 (or vice versa) will also change the desired outcome.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CA">
                <a:latin typeface="Comic Sans MS" charset="0"/>
                <a:ea typeface="ＭＳ Ｐゴシック" charset="0"/>
              </a:rPr>
              <a:t>That is, a condition is not only </a:t>
            </a:r>
            <a:r>
              <a:rPr lang="en-CA">
                <a:solidFill>
                  <a:srgbClr val="6600FF"/>
                </a:solidFill>
                <a:latin typeface="Comic Sans MS" charset="0"/>
                <a:ea typeface="ＭＳ Ｐゴシック" charset="0"/>
              </a:rPr>
              <a:t>sufficient</a:t>
            </a:r>
            <a:r>
              <a:rPr lang="en-CA">
                <a:latin typeface="Comic Sans MS" charset="0"/>
                <a:ea typeface="ＭＳ Ｐゴシック" charset="0"/>
              </a:rPr>
              <a:t> to cause the outcome, but also </a:t>
            </a:r>
            <a:r>
              <a:rPr lang="en-CA">
                <a:solidFill>
                  <a:srgbClr val="6600FF"/>
                </a:solidFill>
                <a:latin typeface="Comic Sans MS" charset="0"/>
                <a:ea typeface="ＭＳ Ｐゴシック" charset="0"/>
              </a:rPr>
              <a:t>necessary</a:t>
            </a:r>
            <a:r>
              <a:rPr lang="en-CA">
                <a:latin typeface="Comic Sans MS" charset="0"/>
                <a:ea typeface="ＭＳ Ｐゴシック" charset="0"/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CA">
                <a:latin typeface="Comic Sans MS" charset="0"/>
                <a:ea typeface="ＭＳ Ｐゴシック" charset="0"/>
                <a:cs typeface="ＭＳ Ｐゴシック" charset="0"/>
              </a:rPr>
              <a:t>Strategies: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</a:rPr>
              <a:t>If an outcome of 1 can be produced by several conditions (an OR constraint), only set </a:t>
            </a:r>
            <a:r>
              <a:rPr lang="en-CA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one</a:t>
            </a:r>
            <a:r>
              <a:rPr lang="en-CA">
                <a:latin typeface="Comic Sans MS" charset="0"/>
                <a:ea typeface="ＭＳ Ｐゴシック" charset="0"/>
              </a:rPr>
              <a:t> condition to be 1 at a time.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</a:rPr>
              <a:t>If an outcome of 0 can be produced if one of any condition is absent (an AND constraint), set </a:t>
            </a:r>
            <a:r>
              <a:rPr lang="en-CA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all</a:t>
            </a:r>
            <a:r>
              <a:rPr lang="en-CA">
                <a:latin typeface="Comic Sans MS" charset="0"/>
                <a:ea typeface="ＭＳ Ｐゴシック" charset="0"/>
              </a:rPr>
              <a:t> conditions to 1 except the primary condition.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CA">
                <a:latin typeface="Comic Sans MS" charset="0"/>
                <a:ea typeface="ＭＳ Ｐゴシック" charset="0"/>
              </a:rPr>
              <a:t>Use the logical negation of these when trying to achieve an outcome of 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Don't Care condition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0099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Don't Care</a:t>
            </a: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 condition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May be true or false without changing the action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Simplifies the decision table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Corresponds to different implementation cases:</a:t>
            </a:r>
          </a:p>
          <a:p>
            <a:pPr lvl="2" eaLnBrk="1" hangingPunct="1"/>
            <a:r>
              <a:rPr lang="en-GB">
                <a:latin typeface="Comic Sans MS" charset="0"/>
                <a:ea typeface="ＭＳ Ｐゴシック" charset="0"/>
              </a:rPr>
              <a:t>Inputs are necessary but have no effect for the variant</a:t>
            </a:r>
          </a:p>
          <a:p>
            <a:pPr lvl="2" eaLnBrk="1" hangingPunct="1"/>
            <a:r>
              <a:rPr lang="en-GB">
                <a:latin typeface="Comic Sans MS" charset="0"/>
                <a:ea typeface="ＭＳ Ｐゴシック" charset="0"/>
              </a:rPr>
              <a:t>Inputs may be omitted but have no effect if supplied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Can't Happen &amp; Don't know conditions</a:t>
            </a:r>
          </a:p>
        </p:txBody>
      </p:sp>
      <p:sp>
        <p:nvSpPr>
          <p:cNvPr id="5939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0099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Can't Happen Condition</a:t>
            </a: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 - reflects assumption that</a:t>
            </a:r>
          </a:p>
          <a:p>
            <a:pPr lvl="2" eaLnBrk="1" hangingPunct="1"/>
            <a:r>
              <a:rPr lang="en-GB">
                <a:latin typeface="Comic Sans MS" charset="0"/>
                <a:ea typeface="ＭＳ Ｐゴシック" charset="0"/>
              </a:rPr>
              <a:t>some inputs are mutually exclusive,</a:t>
            </a:r>
          </a:p>
          <a:p>
            <a:pPr lvl="2" eaLnBrk="1" hangingPunct="1"/>
            <a:r>
              <a:rPr lang="en-GB">
                <a:latin typeface="Comic Sans MS" charset="0"/>
                <a:ea typeface="ＭＳ Ｐゴシック" charset="0"/>
              </a:rPr>
              <a:t>some inputs can't be produced by the environment, or</a:t>
            </a:r>
          </a:p>
          <a:p>
            <a:pPr lvl="2" eaLnBrk="1" hangingPunct="1"/>
            <a:r>
              <a:rPr lang="en-GB">
                <a:latin typeface="Comic Sans MS" charset="0"/>
                <a:ea typeface="ＭＳ Ｐゴシック" charset="0"/>
              </a:rPr>
              <a:t>implementation is structured so as to prevent evaluation </a:t>
            </a:r>
          </a:p>
          <a:p>
            <a:pPr eaLnBrk="1" hangingPunct="1"/>
            <a:r>
              <a:rPr lang="en-GB">
                <a:solidFill>
                  <a:srgbClr val="0099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Don't Know</a:t>
            </a: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 Condition – reflects an incomplete model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Usually indication of mis-specification </a:t>
            </a:r>
          </a:p>
          <a:p>
            <a:pPr lvl="1" eaLnBrk="1" hangingPunct="1"/>
            <a:r>
              <a:rPr lang="en-GB">
                <a:latin typeface="Comic Sans MS" charset="0"/>
                <a:ea typeface="ＭＳ Ｐゴシック" charset="0"/>
              </a:rPr>
              <a:t>Tests needed to exercise these undefined cases</a:t>
            </a:r>
          </a:p>
          <a:p>
            <a:pPr eaLnBrk="1" hangingPunct="1"/>
            <a:endParaRPr lang="en-GB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Be careful</a:t>
            </a: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 not to confuse a </a:t>
            </a:r>
            <a:r>
              <a:rPr lang="en-GB">
                <a:solidFill>
                  <a:srgbClr val="0099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Don't Care</a:t>
            </a:r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 condition with either of the above.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I1100 Notes">
  <a:themeElements>
    <a:clrScheme name="CSI1100 No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I1100 Not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I1100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1100 Not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1100 Not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1100 Not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1100 Not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1100 Not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1100 Not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1100 Not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1100 Not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1100 Not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1100 Not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1100 Not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CSI1100 Notes</Template>
  <TotalTime>2757</TotalTime>
  <Words>595</Words>
  <Application>Microsoft Macintosh PowerPoint</Application>
  <PresentationFormat>On-screen Show (4:3)</PresentationFormat>
  <Paragraphs>73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Courier New</vt:lpstr>
      <vt:lpstr>ＭＳ Ｐゴシック</vt:lpstr>
      <vt:lpstr>Arial</vt:lpstr>
      <vt:lpstr>Comic Sans MS</vt:lpstr>
      <vt:lpstr>Symbol</vt:lpstr>
      <vt:lpstr>Nimbus Roman No9 L</vt:lpstr>
      <vt:lpstr>StarSymbol</vt:lpstr>
      <vt:lpstr>CSI1100 Notes</vt:lpstr>
      <vt:lpstr> Decision Tables</vt:lpstr>
      <vt:lpstr>Decision Models</vt:lpstr>
      <vt:lpstr>Decision Table – General Format</vt:lpstr>
      <vt:lpstr>Example</vt:lpstr>
      <vt:lpstr>Decision Model - Development</vt:lpstr>
      <vt:lpstr>Details: Generating a Truth Table</vt:lpstr>
      <vt:lpstr>Details: Sensitization of outcomes  in a Truth Table</vt:lpstr>
      <vt:lpstr>Don't Care condition</vt:lpstr>
      <vt:lpstr>Can't Happen &amp; Don't know conditions</vt:lpstr>
    </vt:vector>
  </TitlesOfParts>
  <Company>Univ. of/d'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3150 Winter 2003 Telecom. Software Engineering</dc:title>
  <dc:creator>Alan Williams</dc:creator>
  <cp:lastModifiedBy>jean-pierre corriveau</cp:lastModifiedBy>
  <cp:revision>51</cp:revision>
  <dcterms:created xsi:type="dcterms:W3CDTF">2012-11-21T11:41:34Z</dcterms:created>
  <dcterms:modified xsi:type="dcterms:W3CDTF">2018-11-23T19:02:24Z</dcterms:modified>
</cp:coreProperties>
</file>