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64" r:id="rId7"/>
    <p:sldId id="301" r:id="rId8"/>
    <p:sldId id="302" r:id="rId9"/>
    <p:sldId id="260" r:id="rId10"/>
    <p:sldId id="263" r:id="rId11"/>
    <p:sldId id="265" r:id="rId12"/>
    <p:sldId id="266" r:id="rId13"/>
    <p:sldId id="315" r:id="rId14"/>
    <p:sldId id="261" r:id="rId15"/>
    <p:sldId id="267" r:id="rId16"/>
    <p:sldId id="268" r:id="rId17"/>
    <p:sldId id="284" r:id="rId18"/>
    <p:sldId id="269" r:id="rId19"/>
    <p:sldId id="270" r:id="rId20"/>
    <p:sldId id="285" r:id="rId21"/>
    <p:sldId id="286" r:id="rId22"/>
    <p:sldId id="288" r:id="rId23"/>
    <p:sldId id="271" r:id="rId24"/>
    <p:sldId id="272" r:id="rId25"/>
    <p:sldId id="273" r:id="rId26"/>
    <p:sldId id="274" r:id="rId27"/>
    <p:sldId id="275" r:id="rId28"/>
    <p:sldId id="276" r:id="rId29"/>
    <p:sldId id="312" r:id="rId30"/>
    <p:sldId id="277" r:id="rId31"/>
    <p:sldId id="278" r:id="rId32"/>
    <p:sldId id="313" r:id="rId33"/>
    <p:sldId id="279" r:id="rId34"/>
    <p:sldId id="280" r:id="rId35"/>
    <p:sldId id="281" r:id="rId36"/>
    <p:sldId id="282" r:id="rId37"/>
    <p:sldId id="283" r:id="rId38"/>
    <p:sldId id="303" r:id="rId39"/>
    <p:sldId id="287" r:id="rId40"/>
    <p:sldId id="289" r:id="rId41"/>
    <p:sldId id="290" r:id="rId42"/>
    <p:sldId id="304" r:id="rId43"/>
    <p:sldId id="305" r:id="rId44"/>
    <p:sldId id="306" r:id="rId45"/>
    <p:sldId id="307" r:id="rId46"/>
    <p:sldId id="308" r:id="rId47"/>
    <p:sldId id="310" r:id="rId48"/>
    <p:sldId id="311" r:id="rId49"/>
    <p:sldId id="292" r:id="rId50"/>
    <p:sldId id="309" r:id="rId51"/>
    <p:sldId id="294" r:id="rId52"/>
    <p:sldId id="299" r:id="rId53"/>
    <p:sldId id="293" r:id="rId54"/>
    <p:sldId id="295" r:id="rId55"/>
    <p:sldId id="300" r:id="rId56"/>
    <p:sldId id="297" r:id="rId57"/>
    <p:sldId id="298" r:id="rId58"/>
    <p:sldId id="291" r:id="rId59"/>
    <p:sldId id="296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8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Physics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The science of motion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8501596" cy="59245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76200"/>
            <a:ext cx="6324600" cy="6706256"/>
          </a:xfrm>
        </p:spPr>
      </p:pic>
      <p:sp>
        <p:nvSpPr>
          <p:cNvPr id="3" name="TextBox 2"/>
          <p:cNvSpPr txBox="1"/>
          <p:nvPr/>
        </p:nvSpPr>
        <p:spPr>
          <a:xfrm>
            <a:off x="7793630" y="5867400"/>
            <a:ext cx="1350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[ </a:t>
            </a:r>
            <a:r>
              <a:rPr lang="en-CA" i="1" dirty="0" smtClean="0"/>
              <a:t>Pain</a:t>
            </a:r>
            <a:r>
              <a:rPr lang="en-CA" dirty="0" smtClean="0"/>
              <a:t>,</a:t>
            </a:r>
          </a:p>
          <a:p>
            <a:r>
              <a:rPr lang="en-CA" dirty="0" smtClean="0"/>
              <a:t>Idol Minds]</a:t>
            </a:r>
            <a:endParaRPr lang="en-C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use real physics?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Well studied body of knowledge</a:t>
            </a:r>
          </a:p>
          <a:p>
            <a:r>
              <a:rPr lang="en-CA" dirty="0" smtClean="0"/>
              <a:t>Familiar to players</a:t>
            </a:r>
          </a:p>
          <a:p>
            <a:r>
              <a:rPr lang="en-CA" dirty="0" smtClean="0"/>
              <a:t>Entirely algorithmic</a:t>
            </a:r>
          </a:p>
          <a:p>
            <a:pPr lvl="1"/>
            <a:r>
              <a:rPr lang="en-CA" dirty="0" smtClean="0"/>
              <a:t>"clockwork universe"</a:t>
            </a:r>
          </a:p>
          <a:p>
            <a:pPr lvl="1"/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We don't actually use real physics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Quaternion Rotations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Quaternion encodes a rotation by angle </a:t>
            </a:r>
            <a:r>
              <a:rPr lang="el-GR" dirty="0" smtClean="0"/>
              <a:t>θ</a:t>
            </a:r>
            <a:r>
              <a:rPr lang="en-US" dirty="0" smtClean="0"/>
              <a:t> about axis v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note, must normalize axis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Written </a:t>
            </a:r>
            <a:r>
              <a:rPr lang="en-US" dirty="0" smtClean="0"/>
              <a:t>as (</a:t>
            </a:r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l-GR" dirty="0" smtClean="0"/>
              <a:t>θ</a:t>
            </a:r>
            <a:r>
              <a:rPr lang="en-US" dirty="0" smtClean="0"/>
              <a:t>/2), v sin(</a:t>
            </a:r>
            <a:r>
              <a:rPr lang="el-GR" dirty="0" smtClean="0"/>
              <a:t>θ</a:t>
            </a:r>
            <a:r>
              <a:rPr lang="en-US" dirty="0" smtClean="0"/>
              <a:t>/2))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"Unit quaternion": </a:t>
            </a:r>
            <a:r>
              <a:rPr lang="en-US" dirty="0" err="1" smtClean="0"/>
              <a:t>q∙q</a:t>
            </a:r>
            <a:r>
              <a:rPr lang="en-US" dirty="0" smtClean="0"/>
              <a:t> = 1 (if v is a unit vector)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Why </a:t>
            </a:r>
            <a:r>
              <a:rPr lang="en-US" dirty="0" smtClean="0"/>
              <a:t>not use s for angle, v for axis directly?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lack ability to normalize (trivial objection)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difficult to compose rotations (serious)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q * q' = s*s' - </a:t>
            </a:r>
            <a:r>
              <a:rPr lang="en-US" sz="2400" dirty="0" err="1" smtClean="0"/>
              <a:t>u∙u</a:t>
            </a:r>
            <a:r>
              <a:rPr lang="en-US" sz="2400" dirty="0" smtClean="0"/>
              <a:t>' + (u x u' + s*u' + s' * u)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Game physics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Subset and simplified form of real physics</a:t>
            </a:r>
          </a:p>
          <a:p>
            <a:r>
              <a:rPr lang="en-CA" dirty="0" smtClean="0"/>
              <a:t>Motion</a:t>
            </a:r>
          </a:p>
          <a:p>
            <a:pPr lvl="1"/>
            <a:r>
              <a:rPr lang="en-CA" dirty="0" smtClean="0"/>
              <a:t>forces, resulting movement</a:t>
            </a:r>
          </a:p>
          <a:p>
            <a:r>
              <a:rPr lang="en-CA" dirty="0" smtClean="0"/>
              <a:t>Collision</a:t>
            </a:r>
          </a:p>
          <a:p>
            <a:pPr lvl="1"/>
            <a:r>
              <a:rPr lang="en-CA" dirty="0" smtClean="0"/>
              <a:t>collision detection</a:t>
            </a:r>
          </a:p>
          <a:p>
            <a:pPr lvl="1"/>
            <a:r>
              <a:rPr lang="en-CA" dirty="0" smtClean="0"/>
              <a:t>collision resolution</a:t>
            </a:r>
            <a:endParaRPr lang="en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Simulation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Possible for human characters, but the control problem is basically unsolved</a:t>
            </a:r>
          </a:p>
          <a:p>
            <a:r>
              <a:rPr lang="en-US"/>
              <a:t>Widely used for situations where errors are more tolerated, and strict control less valuable</a:t>
            </a:r>
          </a:p>
          <a:p>
            <a:pPr lvl="1"/>
            <a:r>
              <a:rPr lang="en-US"/>
              <a:t>cloth and fluid animation (very high DOF)</a:t>
            </a:r>
          </a:p>
          <a:p>
            <a:pPr lvl="1"/>
            <a:r>
              <a:rPr lang="en-US"/>
              <a:t>rigid body motion (excellent algorithmic specification)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Simulation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Particle motion</a:t>
            </a:r>
          </a:p>
          <a:p>
            <a:pPr lvl="1"/>
            <a:r>
              <a:rPr lang="en-US"/>
              <a:t>each object is a point</a:t>
            </a:r>
          </a:p>
          <a:p>
            <a:pPr lvl="1"/>
            <a:r>
              <a:rPr lang="en-US"/>
              <a:t>forces lead to changes in velocity lead to changes in position</a:t>
            </a:r>
          </a:p>
          <a:p>
            <a:r>
              <a:rPr lang="en-US"/>
              <a:t>Rigid-body motion</a:t>
            </a:r>
          </a:p>
          <a:p>
            <a:pPr lvl="1"/>
            <a:r>
              <a:rPr lang="en-US"/>
              <a:t>each object has spatial extent</a:t>
            </a:r>
          </a:p>
          <a:p>
            <a:pPr lvl="1"/>
            <a:r>
              <a:rPr lang="en-US"/>
              <a:t>need to consider torques, leading to changes in angular momentum, which produces changes in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905000"/>
            <a:ext cx="8153400" cy="17526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Simulation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Particle motion</a:t>
            </a:r>
          </a:p>
          <a:p>
            <a:pPr lvl="1"/>
            <a:r>
              <a:rPr lang="en-US" dirty="0"/>
              <a:t>each object is a point</a:t>
            </a:r>
          </a:p>
          <a:p>
            <a:pPr lvl="1"/>
            <a:r>
              <a:rPr lang="en-US" dirty="0"/>
              <a:t>forces lead to changes in velocity lead to changes in position</a:t>
            </a:r>
          </a:p>
          <a:p>
            <a:r>
              <a:rPr lang="en-US" dirty="0"/>
              <a:t>Rigid-body motion</a:t>
            </a:r>
          </a:p>
          <a:p>
            <a:pPr lvl="1"/>
            <a:r>
              <a:rPr lang="en-US" dirty="0"/>
              <a:t>each object has spatial extent</a:t>
            </a:r>
          </a:p>
          <a:p>
            <a:pPr lvl="1"/>
            <a:r>
              <a:rPr lang="en-US" dirty="0"/>
              <a:t>need to consider torques, leading to changes in angular momentum, which produces changes in orientation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3657600"/>
            <a:ext cx="8153400" cy="1828800"/>
          </a:xfrm>
          <a:prstGeom prst="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0" y="2133600"/>
            <a:ext cx="3302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Linear Physics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3733800"/>
            <a:ext cx="4231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Rotational Physics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Simulation: Advantages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Well-studied (in physics) description of the way the world really </a:t>
            </a:r>
            <a:r>
              <a:rPr lang="en-US" dirty="0" smtClean="0"/>
              <a:t>works</a:t>
            </a:r>
          </a:p>
          <a:p>
            <a:pPr lvl="1"/>
            <a:r>
              <a:rPr lang="en-US" dirty="0" smtClean="0"/>
              <a:t>game designer: doesn’t need to invent it</a:t>
            </a:r>
          </a:p>
          <a:p>
            <a:pPr lvl="1"/>
            <a:r>
              <a:rPr lang="en-US" dirty="0" smtClean="0"/>
              <a:t>player: doesn’t need to be taught it</a:t>
            </a:r>
          </a:p>
          <a:p>
            <a:r>
              <a:rPr lang="en-US" dirty="0" smtClean="0"/>
              <a:t>Potentially rich </a:t>
            </a:r>
            <a:r>
              <a:rPr lang="en-US" dirty="0" err="1" smtClean="0"/>
              <a:t>gameplay</a:t>
            </a:r>
            <a:r>
              <a:rPr lang="en-US" dirty="0" smtClean="0"/>
              <a:t> possibilities</a:t>
            </a:r>
            <a:endParaRPr lang="en-US" dirty="0"/>
          </a:p>
          <a:p>
            <a:r>
              <a:rPr lang="en-US" dirty="0"/>
              <a:t>Algorithmic, no heuristics needed</a:t>
            </a:r>
          </a:p>
          <a:p>
            <a:r>
              <a:rPr lang="en-US" dirty="0"/>
              <a:t>Interactions with environment come "for free"</a:t>
            </a:r>
          </a:p>
          <a:p>
            <a:r>
              <a:rPr lang="en-US" dirty="0"/>
              <a:t>Everything can be computed at run-time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Simulation: Disadvantages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Difficult to control</a:t>
            </a:r>
          </a:p>
          <a:p>
            <a:pPr lvl="1"/>
            <a:r>
              <a:rPr lang="en-US" dirty="0"/>
              <a:t>controls can be incorporated; if physical, still difficult to use, and if non-physical, reduces the advantages of </a:t>
            </a:r>
            <a:r>
              <a:rPr lang="en-US" dirty="0" smtClean="0"/>
              <a:t>simulation</a:t>
            </a:r>
          </a:p>
          <a:p>
            <a:r>
              <a:rPr lang="en-US" dirty="0" smtClean="0"/>
              <a:t>Difficult to implement and test</a:t>
            </a:r>
            <a:endParaRPr lang="en-US" dirty="0"/>
          </a:p>
          <a:p>
            <a:pPr lvl="1"/>
            <a:r>
              <a:rPr lang="en-US" dirty="0"/>
              <a:t>Subject to numerical error</a:t>
            </a:r>
          </a:p>
          <a:p>
            <a:pPr lvl="1"/>
            <a:r>
              <a:rPr lang="en-US" dirty="0"/>
              <a:t>Collision detection </a:t>
            </a:r>
            <a:r>
              <a:rPr lang="en-US" dirty="0" smtClean="0"/>
              <a:t>difficult</a:t>
            </a:r>
          </a:p>
          <a:p>
            <a:pPr lvl="1"/>
            <a:r>
              <a:rPr lang="en-US" dirty="0" smtClean="0"/>
              <a:t>Players might short-circuit challenges</a:t>
            </a:r>
            <a:endParaRPr lang="en-US" dirty="0"/>
          </a:p>
          <a:p>
            <a:r>
              <a:rPr lang="en-US" dirty="0"/>
              <a:t>Incomplete description – does not scale well to extremely complex scene </a:t>
            </a:r>
            <a:r>
              <a:rPr lang="en-US" dirty="0" smtClean="0"/>
              <a:t>elements</a:t>
            </a:r>
          </a:p>
          <a:p>
            <a:r>
              <a:rPr lang="en-US" dirty="0" smtClean="0"/>
              <a:t>May not advance </a:t>
            </a:r>
            <a:r>
              <a:rPr lang="en-US" dirty="0" err="1" smtClean="0"/>
              <a:t>gameplay</a:t>
            </a:r>
            <a:r>
              <a:rPr lang="en-US" dirty="0" smtClean="0"/>
              <a:t> goals, distraction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study of matter and energy</a:t>
            </a:r>
          </a:p>
          <a:p>
            <a:pPr lvl="1"/>
            <a:r>
              <a:rPr lang="en-CA" dirty="0" smtClean="0"/>
              <a:t>Astronomy</a:t>
            </a:r>
          </a:p>
          <a:p>
            <a:pPr lvl="1"/>
            <a:r>
              <a:rPr lang="en-CA" dirty="0" smtClean="0"/>
              <a:t>Classical mechanics</a:t>
            </a:r>
          </a:p>
          <a:p>
            <a:pPr lvl="1"/>
            <a:r>
              <a:rPr lang="en-CA" dirty="0" smtClean="0"/>
              <a:t>Thermodynamics, statistical mechanics</a:t>
            </a:r>
          </a:p>
          <a:p>
            <a:pPr lvl="1"/>
            <a:r>
              <a:rPr lang="en-CA" dirty="0" smtClean="0"/>
              <a:t>Electricity and magnetism</a:t>
            </a:r>
          </a:p>
          <a:p>
            <a:pPr lvl="1"/>
            <a:r>
              <a:rPr lang="en-CA" dirty="0" smtClean="0"/>
              <a:t>Quantum mechanics</a:t>
            </a:r>
          </a:p>
          <a:p>
            <a:pPr lvl="1"/>
            <a:r>
              <a:rPr lang="en-CA" dirty="0" smtClean="0"/>
              <a:t>Particle physics</a:t>
            </a:r>
          </a:p>
          <a:p>
            <a:pPr lvl="1"/>
            <a:r>
              <a:rPr lang="en-CA" dirty="0" smtClean="0"/>
              <a:t>Relativity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livion-phys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9179169" cy="6629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smap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3918" y="0"/>
            <a:ext cx="64561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Physics of Points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A body is equivalent to a point: the entire motion of the object can be specified by giving the trajectory of the centre of mass</a:t>
            </a:r>
          </a:p>
          <a:p>
            <a:endParaRPr lang="en-US" sz="2800"/>
          </a:p>
          <a:p>
            <a:r>
              <a:rPr lang="en-US" sz="2800"/>
              <a:t>We need:</a:t>
            </a:r>
          </a:p>
          <a:p>
            <a:pPr>
              <a:buFontTx/>
              <a:buNone/>
            </a:pPr>
            <a:r>
              <a:rPr lang="en-US" sz="2800"/>
              <a:t>		position x, velocity v, acceleration a</a:t>
            </a:r>
          </a:p>
          <a:p>
            <a:pPr>
              <a:buFontTx/>
              <a:buNone/>
            </a:pPr>
            <a:r>
              <a:rPr lang="en-US" sz="2800"/>
              <a:t>		mass m</a:t>
            </a:r>
          </a:p>
          <a:p>
            <a:pPr>
              <a:buFontTx/>
              <a:buNone/>
            </a:pPr>
            <a:r>
              <a:rPr lang="en-US" sz="2800"/>
              <a:t>		forces F</a:t>
            </a:r>
          </a:p>
          <a:p>
            <a:pPr>
              <a:buFontTx/>
              <a:buNone/>
            </a:pPr>
            <a:r>
              <a:rPr lang="en-US" sz="2800"/>
              <a:t>		Some notion of time (t)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Physics of Points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trajectory of a body is its position, x(t), for all times t.</a:t>
            </a:r>
          </a:p>
          <a:p>
            <a:r>
              <a:rPr lang="en-US"/>
              <a:t>The rate of change of position wrt time is called velocity.</a:t>
            </a:r>
          </a:p>
          <a:p>
            <a:r>
              <a:rPr lang="en-US"/>
              <a:t>The velocity is affected by forces, which induce acceleration.</a:t>
            </a:r>
          </a:p>
          <a:p>
            <a:r>
              <a:rPr lang="en-US"/>
              <a:t>v = dx/dt or x = ∫vdt</a:t>
            </a:r>
          </a:p>
          <a:p>
            <a:r>
              <a:rPr lang="en-US"/>
              <a:t>a = dv/dt or v = ∫adt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Newton's Laws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Law: A body at rest remains at rest.</a:t>
            </a:r>
          </a:p>
          <a:p>
            <a:r>
              <a:rPr lang="en-US" dirty="0"/>
              <a:t>Second Law: F=ma.</a:t>
            </a:r>
          </a:p>
          <a:p>
            <a:r>
              <a:rPr lang="en-US" dirty="0"/>
              <a:t>Third Law: For every action there is an equal and opposite reaction.</a:t>
            </a:r>
          </a:p>
          <a:p>
            <a:endParaRPr lang="en-US" dirty="0"/>
          </a:p>
          <a:p>
            <a:r>
              <a:rPr lang="en-US" dirty="0"/>
              <a:t>The Second Law is the most </a:t>
            </a:r>
            <a:r>
              <a:rPr lang="en-US" dirty="0" smtClean="0"/>
              <a:t>useful for us</a:t>
            </a:r>
          </a:p>
          <a:p>
            <a:pPr lvl="1"/>
            <a:r>
              <a:rPr lang="en-US" dirty="0" smtClean="0"/>
              <a:t>has </a:t>
            </a:r>
            <a:r>
              <a:rPr lang="en-US" dirty="0"/>
              <a:t>the most predictive </a:t>
            </a:r>
            <a:r>
              <a:rPr lang="en-US" dirty="0" smtClean="0"/>
              <a:t>power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F=ma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F=ma </a:t>
            </a:r>
            <a:r>
              <a:rPr lang="en-US" sz="2400" dirty="0"/>
              <a:t>(plus the relationships between position, velocity, and acceleration)</a:t>
            </a:r>
            <a:r>
              <a:rPr lang="en-US" dirty="0"/>
              <a:t> allows us to derive the positions of scene elements based on their histories and current </a:t>
            </a:r>
            <a:r>
              <a:rPr lang="en-US" dirty="0" smtClean="0"/>
              <a:t>forces</a:t>
            </a:r>
          </a:p>
          <a:p>
            <a:endParaRPr lang="en-US" dirty="0" smtClean="0"/>
          </a:p>
          <a:p>
            <a:r>
              <a:rPr lang="en-US" dirty="0" smtClean="0"/>
              <a:t>Store force explicitly with object</a:t>
            </a:r>
          </a:p>
          <a:p>
            <a:pPr lvl="1"/>
            <a:r>
              <a:rPr lang="en-US" dirty="0" err="1" smtClean="0"/>
              <a:t>D'Alembert's</a:t>
            </a:r>
            <a:r>
              <a:rPr lang="en-US" dirty="0" smtClean="0"/>
              <a:t> principle: forces accumulate (vector sum)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 of Forces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Forces can come from</a:t>
            </a:r>
          </a:p>
          <a:p>
            <a:pPr lvl="1"/>
            <a:r>
              <a:rPr lang="en-US" dirty="0" smtClean="0"/>
              <a:t>game world: </a:t>
            </a:r>
            <a:r>
              <a:rPr lang="en-US" dirty="0"/>
              <a:t>gravity, collisions, springs, air resistance</a:t>
            </a:r>
          </a:p>
          <a:p>
            <a:pPr lvl="1"/>
            <a:r>
              <a:rPr lang="en-US" dirty="0" smtClean="0"/>
              <a:t>players, player-controlled game elements</a:t>
            </a:r>
          </a:p>
          <a:p>
            <a:pPr lvl="2"/>
            <a:r>
              <a:rPr lang="en-US" dirty="0" smtClean="0"/>
              <a:t>e.g., “</a:t>
            </a:r>
            <a:r>
              <a:rPr lang="en-US" dirty="0" err="1" smtClean="0"/>
              <a:t>Ooch</a:t>
            </a:r>
            <a:r>
              <a:rPr lang="en-US" dirty="0" smtClean="0"/>
              <a:t>” in </a:t>
            </a:r>
            <a:r>
              <a:rPr lang="en-US" i="1" dirty="0" smtClean="0"/>
              <a:t>Pain</a:t>
            </a:r>
          </a:p>
          <a:p>
            <a:pPr lvl="1"/>
            <a:r>
              <a:rPr lang="en-US" dirty="0" err="1" smtClean="0"/>
              <a:t>gameplay</a:t>
            </a:r>
            <a:r>
              <a:rPr lang="en-US" dirty="0" smtClean="0"/>
              <a:t> mechanics: fake </a:t>
            </a:r>
            <a:r>
              <a:rPr lang="en-US" dirty="0"/>
              <a:t>forces to enforce a certain </a:t>
            </a:r>
            <a:r>
              <a:rPr lang="en-US" dirty="0" smtClean="0"/>
              <a:t>trajectory, state</a:t>
            </a:r>
          </a:p>
          <a:p>
            <a:pPr lvl="2"/>
            <a:r>
              <a:rPr lang="en-US" dirty="0" smtClean="0"/>
              <a:t>e.g., </a:t>
            </a:r>
            <a:r>
              <a:rPr lang="en-US" dirty="0" err="1" smtClean="0"/>
              <a:t>Mako</a:t>
            </a:r>
            <a:r>
              <a:rPr lang="en-US" dirty="0" smtClean="0"/>
              <a:t> in </a:t>
            </a:r>
            <a:r>
              <a:rPr lang="en-US" i="1" dirty="0" smtClean="0"/>
              <a:t>Mass Effect </a:t>
            </a:r>
            <a:r>
              <a:rPr lang="en-US" dirty="0" smtClean="0"/>
              <a:t>tries to stay upright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Humans are sensitive to ballistic errors, so be careful when injecting fake forces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Numerical Integration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Suppose we have known forces, F(t)</a:t>
            </a:r>
          </a:p>
          <a:p>
            <a:r>
              <a:rPr lang="en-US"/>
              <a:t>How do we determine position?</a:t>
            </a:r>
          </a:p>
          <a:p>
            <a:endParaRPr lang="en-US"/>
          </a:p>
          <a:p>
            <a:r>
              <a:rPr lang="en-US"/>
              <a:t>x(t) = ∫∫(F/m)dt</a:t>
            </a:r>
          </a:p>
          <a:p>
            <a:endParaRPr lang="en-US"/>
          </a:p>
          <a:p>
            <a:r>
              <a:rPr lang="en-US"/>
              <a:t>Analytic solution possible only in simple cases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Concept: State Vector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state vector x(t), derivative x'(t)</a:t>
            </a:r>
          </a:p>
          <a:p>
            <a:r>
              <a:rPr lang="en-CA" dirty="0" smtClean="0"/>
              <a:t>Update state by integrating x'</a:t>
            </a:r>
          </a:p>
          <a:p>
            <a:pPr lvl="1"/>
            <a:r>
              <a:rPr lang="en-CA" dirty="0" smtClean="0"/>
              <a:t>i.e., x(t+∆t) = x(t) + ∫x'(t)</a:t>
            </a:r>
            <a:r>
              <a:rPr lang="en-CA" dirty="0" err="1" smtClean="0"/>
              <a:t>dt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State vector contains all information about object</a:t>
            </a:r>
          </a:p>
          <a:p>
            <a:pPr lvl="1"/>
            <a:r>
              <a:rPr lang="en-CA" dirty="0" smtClean="0"/>
              <a:t>position, velocity, mass, orientation, whatever your simulator has to keep track of (dynamic properties)</a:t>
            </a:r>
          </a:p>
          <a:p>
            <a:r>
              <a:rPr lang="en-CA" dirty="0" smtClean="0"/>
              <a:t>Update state by integrating</a:t>
            </a:r>
          </a:p>
          <a:p>
            <a:r>
              <a:rPr lang="en-CA" dirty="0" smtClean="0"/>
              <a:t>Note "x" used in general sense here, not just x position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819400"/>
            <a:ext cx="3962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study of matter and energy</a:t>
            </a:r>
          </a:p>
          <a:p>
            <a:pPr lvl="1"/>
            <a:r>
              <a:rPr lang="en-CA" dirty="0" smtClean="0"/>
              <a:t>Astronomy</a:t>
            </a:r>
          </a:p>
          <a:p>
            <a:pPr lvl="1"/>
            <a:r>
              <a:rPr lang="en-CA" dirty="0" smtClean="0"/>
              <a:t>Classical mechanics</a:t>
            </a:r>
          </a:p>
          <a:p>
            <a:pPr lvl="1"/>
            <a:r>
              <a:rPr lang="en-CA" dirty="0" smtClean="0"/>
              <a:t>Thermodynamics, statistical mechanics</a:t>
            </a:r>
          </a:p>
          <a:p>
            <a:pPr lvl="1"/>
            <a:r>
              <a:rPr lang="en-CA" dirty="0" smtClean="0"/>
              <a:t>Electricity and magnetism</a:t>
            </a:r>
          </a:p>
          <a:p>
            <a:pPr lvl="1"/>
            <a:r>
              <a:rPr lang="en-CA" dirty="0" smtClean="0"/>
              <a:t>Quantum mechanics</a:t>
            </a:r>
          </a:p>
          <a:p>
            <a:pPr lvl="1"/>
            <a:r>
              <a:rPr lang="en-CA" dirty="0" smtClean="0"/>
              <a:t>Particle physics</a:t>
            </a:r>
          </a:p>
          <a:p>
            <a:pPr lvl="1"/>
            <a:r>
              <a:rPr lang="en-CA" dirty="0" smtClean="0"/>
              <a:t>Relativity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Physics</a:t>
            </a:r>
            <a:endParaRPr lang="en-C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Euler Integration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Assume we can determine derivative from state (dx/dt from x, t, other variables)</a:t>
            </a:r>
          </a:p>
          <a:p>
            <a:r>
              <a:rPr lang="en-US"/>
              <a:t>Then, assume derivative is constant over a small interval (</a:t>
            </a:r>
            <a:r>
              <a:rPr lang="en-US" i="1"/>
              <a:t>time step</a:t>
            </a:r>
            <a:r>
              <a:rPr lang="en-US"/>
              <a:t>) dt</a:t>
            </a:r>
          </a:p>
          <a:p>
            <a:endParaRPr lang="en-US"/>
          </a:p>
          <a:p>
            <a:r>
              <a:rPr lang="en-US"/>
              <a:t>x(t+dt) = x(t) + x'(t) * dt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Euler Integration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54102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x(t+dt) = x(t) + x'(t) * dt</a:t>
            </a: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1828800" y="2362200"/>
            <a:ext cx="0" cy="3733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 flipH="1">
            <a:off x="1828800" y="6248400"/>
            <a:ext cx="533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78" name="Freeform 6"/>
          <p:cNvSpPr>
            <a:spLocks/>
          </p:cNvSpPr>
          <p:nvPr/>
        </p:nvSpPr>
        <p:spPr bwMode="auto">
          <a:xfrm>
            <a:off x="1828800" y="3352800"/>
            <a:ext cx="5600700" cy="2895600"/>
          </a:xfrm>
          <a:custGeom>
            <a:avLst/>
            <a:gdLst/>
            <a:ahLst/>
            <a:cxnLst>
              <a:cxn ang="0">
                <a:pos x="0" y="1824"/>
              </a:cxn>
              <a:cxn ang="0">
                <a:pos x="1008" y="624"/>
              </a:cxn>
              <a:cxn ang="0">
                <a:pos x="2208" y="192"/>
              </a:cxn>
              <a:cxn ang="0">
                <a:pos x="3312" y="384"/>
              </a:cxn>
              <a:cxn ang="0">
                <a:pos x="3504" y="0"/>
              </a:cxn>
            </a:cxnLst>
            <a:rect l="0" t="0" r="r" b="b"/>
            <a:pathLst>
              <a:path w="3528" h="1824">
                <a:moveTo>
                  <a:pt x="0" y="1824"/>
                </a:moveTo>
                <a:cubicBezTo>
                  <a:pt x="320" y="1360"/>
                  <a:pt x="640" y="896"/>
                  <a:pt x="1008" y="624"/>
                </a:cubicBezTo>
                <a:cubicBezTo>
                  <a:pt x="1376" y="352"/>
                  <a:pt x="1824" y="232"/>
                  <a:pt x="2208" y="192"/>
                </a:cubicBezTo>
                <a:cubicBezTo>
                  <a:pt x="2592" y="152"/>
                  <a:pt x="3096" y="416"/>
                  <a:pt x="3312" y="384"/>
                </a:cubicBezTo>
                <a:cubicBezTo>
                  <a:pt x="3528" y="352"/>
                  <a:pt x="3516" y="176"/>
                  <a:pt x="3504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746125" y="3673475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x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479925" y="6111875"/>
            <a:ext cx="29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t</a:t>
            </a:r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V="1">
            <a:off x="3505200" y="32766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V="1">
            <a:off x="1981200" y="4876800"/>
            <a:ext cx="914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6781800" y="39624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Inverse Mass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Usually better to store momentum as state variable, not velocity</a:t>
            </a:r>
          </a:p>
          <a:p>
            <a:pPr lvl="1"/>
            <a:r>
              <a:rPr lang="en-CA" dirty="0" smtClean="0"/>
              <a:t>will store angular momentum with rigid bodies</a:t>
            </a:r>
          </a:p>
          <a:p>
            <a:r>
              <a:rPr lang="en-CA" dirty="0" smtClean="0"/>
              <a:t>Momentum: p = </a:t>
            </a:r>
            <a:r>
              <a:rPr lang="en-CA" dirty="0" err="1" smtClean="0"/>
              <a:t>mv</a:t>
            </a:r>
            <a:endParaRPr lang="en-CA" dirty="0" smtClean="0"/>
          </a:p>
          <a:p>
            <a:r>
              <a:rPr lang="en-CA" dirty="0" smtClean="0"/>
              <a:t>Need to compute v for position updates: v = p/m</a:t>
            </a:r>
          </a:p>
          <a:p>
            <a:r>
              <a:rPr lang="en-CA" dirty="0" smtClean="0"/>
              <a:t>Inverse mass: </a:t>
            </a:r>
            <a:r>
              <a:rPr lang="en-CA" dirty="0" err="1" smtClean="0"/>
              <a:t>ssam</a:t>
            </a:r>
            <a:r>
              <a:rPr lang="en-CA" dirty="0" smtClean="0"/>
              <a:t> = 1/m</a:t>
            </a:r>
          </a:p>
          <a:p>
            <a:r>
              <a:rPr lang="en-CA" dirty="0" smtClean="0"/>
              <a:t>Advantages:</a:t>
            </a:r>
          </a:p>
          <a:p>
            <a:pPr lvl="1"/>
            <a:r>
              <a:rPr lang="en-CA" dirty="0" smtClean="0"/>
              <a:t>Can represent infinite mass</a:t>
            </a:r>
          </a:p>
          <a:p>
            <a:pPr lvl="1"/>
            <a:r>
              <a:rPr lang="en-CA" dirty="0" smtClean="0"/>
              <a:t>Can use impulse directly (j = ∆p)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Stiff Equations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systems of equations are called "stiff</a:t>
            </a:r>
            <a:r>
              <a:rPr lang="en-US" dirty="0" smtClean="0"/>
              <a:t>":</a:t>
            </a:r>
          </a:p>
          <a:p>
            <a:pPr lvl="1"/>
            <a:r>
              <a:rPr lang="en-US" dirty="0" smtClean="0"/>
              <a:t>so </a:t>
            </a:r>
            <a:r>
              <a:rPr lang="en-US" dirty="0"/>
              <a:t>difficult to integrate that the time step must be chosen </a:t>
            </a:r>
            <a:r>
              <a:rPr lang="en-US" dirty="0" err="1"/>
              <a:t>wrt</a:t>
            </a:r>
            <a:r>
              <a:rPr lang="en-US" dirty="0"/>
              <a:t> stability concerns rather than error bounds</a:t>
            </a:r>
          </a:p>
          <a:p>
            <a:r>
              <a:rPr lang="en-US" dirty="0"/>
              <a:t>Unfortunately, some very common systems of equations are stiff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Spring-Mass Systems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Simple </a:t>
            </a:r>
            <a:r>
              <a:rPr lang="en-US" dirty="0" err="1"/>
              <a:t>Hookean</a:t>
            </a:r>
            <a:r>
              <a:rPr lang="en-US" dirty="0"/>
              <a:t> springs: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 = -</a:t>
            </a:r>
            <a:r>
              <a:rPr lang="en-US" dirty="0" err="1" smtClean="0"/>
              <a:t>k∆x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Force </a:t>
            </a:r>
            <a:r>
              <a:rPr lang="en-US" dirty="0"/>
              <a:t>is proportional to distance moved from rest, but opposite in direction.</a:t>
            </a:r>
          </a:p>
          <a:p>
            <a:pPr>
              <a:lnSpc>
                <a:spcPct val="90000"/>
              </a:lnSpc>
            </a:pPr>
            <a:r>
              <a:rPr lang="en-US" dirty="0"/>
              <a:t>Single spring has simple solution (harmonic oscillator)</a:t>
            </a:r>
          </a:p>
          <a:p>
            <a:pPr>
              <a:lnSpc>
                <a:spcPct val="90000"/>
              </a:lnSpc>
            </a:pPr>
            <a:r>
              <a:rPr lang="en-US" dirty="0"/>
              <a:t>Systems of springs in common use in graphics (cloth, muscles, other elastic structures)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Spring-Mass Systems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7772400" cy="3578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Connect points in 1D line: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hair, springs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Connect points in 2D mesh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cloth, skin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Connect points in 3D lattice: 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semi-rigid structures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used for flesh/muscle motion</a:t>
            </a:r>
          </a:p>
          <a:p>
            <a:pPr lvl="2">
              <a:lnSpc>
                <a:spcPct val="90000"/>
              </a:lnSpc>
            </a:pPr>
            <a:r>
              <a:rPr lang="en-US" sz="2200" dirty="0"/>
              <a:t>e.g., Jurassic park dinosaurs</a:t>
            </a:r>
          </a:p>
        </p:txBody>
      </p:sp>
      <p:pic>
        <p:nvPicPr>
          <p:cNvPr id="89092" name="Picture 4" descr="shi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5988" y="1808163"/>
            <a:ext cx="24653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Spring-Mass Systems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Spring-mass systems are stiff, hence suffer from stability problems</a:t>
            </a:r>
          </a:p>
          <a:p>
            <a:r>
              <a:rPr lang="en-US"/>
              <a:t>The stiffer the spring (the larger the proportionality constant k) the worse the stiffness of the equations.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Spring-Mass Systems</a:t>
            </a:r>
          </a:p>
        </p:txBody>
      </p:sp>
      <p:pic>
        <p:nvPicPr>
          <p:cNvPr id="64516" name="Picture 4" descr="sp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47925"/>
            <a:ext cx="6096000" cy="441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address stiffness?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Use better integrator</a:t>
            </a:r>
          </a:p>
          <a:p>
            <a:pPr lvl="1"/>
            <a:r>
              <a:rPr lang="en-CA" dirty="0" smtClean="0"/>
              <a:t>not always plausible</a:t>
            </a:r>
          </a:p>
          <a:p>
            <a:r>
              <a:rPr lang="en-CA" dirty="0" smtClean="0"/>
              <a:t>Move out of stiff regime: introduce damping</a:t>
            </a:r>
          </a:p>
          <a:p>
            <a:pPr lvl="1"/>
            <a:r>
              <a:rPr lang="en-CA" dirty="0" smtClean="0"/>
              <a:t>friction, viscosity, air resistance</a:t>
            </a:r>
          </a:p>
          <a:p>
            <a:pPr lvl="1"/>
            <a:r>
              <a:rPr lang="en-CA" dirty="0" smtClean="0"/>
              <a:t>things slow down</a:t>
            </a:r>
          </a:p>
          <a:p>
            <a:pPr>
              <a:lnSpc>
                <a:spcPct val="90000"/>
              </a:lnSpc>
            </a:pPr>
            <a:r>
              <a:rPr lang="en-CA" dirty="0" smtClean="0"/>
              <a:t>Spring case: </a:t>
            </a:r>
            <a:r>
              <a:rPr lang="en-US" dirty="0" smtClean="0"/>
              <a:t>F = -</a:t>
            </a:r>
            <a:r>
              <a:rPr lang="en-US" dirty="0" err="1" smtClean="0"/>
              <a:t>k∆x</a:t>
            </a:r>
            <a:r>
              <a:rPr lang="en-US" dirty="0" smtClean="0"/>
              <a:t> – </a:t>
            </a:r>
            <a:r>
              <a:rPr lang="el-GR" dirty="0" smtClean="0"/>
              <a:t>μ</a:t>
            </a:r>
            <a:r>
              <a:rPr lang="en-CA" dirty="0" smtClean="0"/>
              <a:t>v</a:t>
            </a:r>
          </a:p>
          <a:p>
            <a:pPr lvl="1">
              <a:lnSpc>
                <a:spcPct val="90000"/>
              </a:lnSpc>
            </a:pPr>
            <a:r>
              <a:rPr lang="en-CA" dirty="0" smtClean="0"/>
              <a:t>adds a term always opposing velocity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Relatively simple: move a point in space without interactions</a:t>
            </a:r>
          </a:p>
          <a:p>
            <a:pPr lvl="1"/>
            <a:r>
              <a:rPr lang="en-US" i="1" dirty="0" smtClean="0"/>
              <a:t>particle systems </a:t>
            </a:r>
            <a:endParaRPr lang="en-US" dirty="0" smtClean="0"/>
          </a:p>
          <a:p>
            <a:r>
              <a:rPr lang="en-US" dirty="0" smtClean="0"/>
              <a:t>More complex: include interactions</a:t>
            </a:r>
          </a:p>
          <a:p>
            <a:endParaRPr lang="en-US" dirty="0" smtClean="0"/>
          </a:p>
          <a:p>
            <a:r>
              <a:rPr lang="en-US" dirty="0" smtClean="0"/>
              <a:t>Collision: two objects come near enough to interact</a:t>
            </a:r>
          </a:p>
          <a:p>
            <a:pPr lvl="1"/>
            <a:r>
              <a:rPr lang="en-US" dirty="0" smtClean="0"/>
              <a:t>collision detection</a:t>
            </a:r>
          </a:p>
          <a:p>
            <a:pPr lvl="1"/>
            <a:r>
              <a:rPr lang="en-US" dirty="0" smtClean="0"/>
              <a:t>collision resolution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Game physics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Classical mechanics</a:t>
            </a:r>
          </a:p>
          <a:p>
            <a:pPr lvl="1"/>
            <a:r>
              <a:rPr lang="en-CA" dirty="0" smtClean="0"/>
              <a:t>movement of objects responding to forces</a:t>
            </a:r>
          </a:p>
          <a:p>
            <a:pPr lvl="2"/>
            <a:r>
              <a:rPr lang="en-CA" dirty="0" smtClean="0"/>
              <a:t>F=ma</a:t>
            </a:r>
          </a:p>
          <a:p>
            <a:pPr lvl="1"/>
            <a:r>
              <a:rPr lang="en-CA" dirty="0" smtClean="0"/>
              <a:t>"Galilean relativity"</a:t>
            </a:r>
          </a:p>
          <a:p>
            <a:pPr lvl="2"/>
            <a:r>
              <a:rPr lang="en-CA" dirty="0" smtClean="0"/>
              <a:t>ordinary vector sum of velocities</a:t>
            </a:r>
          </a:p>
          <a:p>
            <a:pPr lvl="2"/>
            <a:r>
              <a:rPr lang="en-CA" dirty="0" smtClean="0"/>
              <a:t>excellent approximation at speeds much lower than c</a:t>
            </a:r>
          </a:p>
          <a:p>
            <a:r>
              <a:rPr lang="en-CA" dirty="0" smtClean="0"/>
              <a:t>Computational elements</a:t>
            </a:r>
          </a:p>
          <a:p>
            <a:pPr lvl="1"/>
            <a:r>
              <a:rPr lang="en-CA" dirty="0" err="1" smtClean="0"/>
              <a:t>discretization</a:t>
            </a:r>
            <a:r>
              <a:rPr lang="en-CA" dirty="0" smtClean="0"/>
              <a:t>, numerical methods</a:t>
            </a:r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Collision Detection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case where accuracy </a:t>
            </a:r>
            <a:r>
              <a:rPr lang="en-US" i="1" dirty="0"/>
              <a:t>is</a:t>
            </a:r>
            <a:r>
              <a:rPr lang="en-US" dirty="0"/>
              <a:t> required: objects must not interpenetrate</a:t>
            </a:r>
          </a:p>
          <a:p>
            <a:endParaRPr lang="en-US" dirty="0"/>
          </a:p>
          <a:p>
            <a:r>
              <a:rPr lang="en-US" dirty="0"/>
              <a:t>Can test all pairs of objects for collisions: n^2 tests (far too costly in </a:t>
            </a:r>
            <a:r>
              <a:rPr lang="en-US" dirty="0" smtClean="0"/>
              <a:t>practice)</a:t>
            </a:r>
            <a:endParaRPr lang="en-US" dirty="0"/>
          </a:p>
          <a:p>
            <a:r>
              <a:rPr lang="en-US" dirty="0" smtClean="0"/>
              <a:t>Spatial subdivision: only test nearby objects</a:t>
            </a:r>
          </a:p>
          <a:p>
            <a:pPr lvl="1"/>
            <a:r>
              <a:rPr lang="en-US" dirty="0" smtClean="0"/>
              <a:t>nearby = objects in same bin (or adjacent bin)</a:t>
            </a:r>
          </a:p>
          <a:p>
            <a:r>
              <a:rPr lang="en-US" dirty="0" smtClean="0"/>
              <a:t>Bounding geometry</a:t>
            </a:r>
          </a:p>
          <a:p>
            <a:pPr lvl="1"/>
            <a:r>
              <a:rPr lang="en-US" dirty="0" smtClean="0"/>
              <a:t>detect collisions with simpler geometry (e.g., spheres)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Spatial Subdivision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Subdivide space in some clever way (e.g., </a:t>
            </a:r>
            <a:r>
              <a:rPr lang="en-US" dirty="0" err="1"/>
              <a:t>octree</a:t>
            </a:r>
            <a:r>
              <a:rPr lang="en-US" dirty="0"/>
              <a:t>)</a:t>
            </a:r>
          </a:p>
          <a:p>
            <a:r>
              <a:rPr lang="en-US" dirty="0"/>
              <a:t>Can be useful for rendering also</a:t>
            </a:r>
            <a:r>
              <a:rPr lang="en-US" dirty="0" smtClean="0"/>
              <a:t>!</a:t>
            </a:r>
          </a:p>
          <a:p>
            <a:pPr lvl="1"/>
            <a:r>
              <a:rPr lang="en-US" dirty="0" err="1" smtClean="0"/>
              <a:t>raytracing</a:t>
            </a:r>
            <a:r>
              <a:rPr lang="en-US" dirty="0" smtClean="0"/>
              <a:t> involves “collision detection” with rays</a:t>
            </a:r>
          </a:p>
          <a:p>
            <a:pPr lvl="1"/>
            <a:endParaRPr lang="en-US" dirty="0"/>
          </a:p>
          <a:p>
            <a:r>
              <a:rPr lang="en-US" dirty="0"/>
              <a:t>Reduces the number of tests needed to determine whether object intersection </a:t>
            </a:r>
            <a:r>
              <a:rPr lang="en-US" dirty="0" smtClean="0"/>
              <a:t>occurs</a:t>
            </a:r>
          </a:p>
          <a:p>
            <a:endParaRPr lang="en-US" dirty="0" smtClean="0"/>
          </a:p>
          <a:p>
            <a:r>
              <a:rPr lang="en-US" dirty="0" smtClean="0"/>
              <a:t>Can be hierarchical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Spatial Subdivision: Grid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Divide space into regular grid (2D or 3D)</a:t>
            </a:r>
          </a:p>
          <a:p>
            <a:pPr lvl="1"/>
            <a:r>
              <a:rPr lang="en-CA" dirty="0" smtClean="0"/>
              <a:t>surprisingly, 2D grid often sufficient for 3D</a:t>
            </a:r>
          </a:p>
          <a:p>
            <a:endParaRPr lang="en-CA" dirty="0" smtClean="0"/>
          </a:p>
          <a:p>
            <a:r>
              <a:rPr lang="en-CA" dirty="0" smtClean="0"/>
              <a:t>In O(1), can find cell that point lies inside</a:t>
            </a:r>
          </a:p>
          <a:p>
            <a:endParaRPr lang="en-CA" dirty="0" smtClean="0"/>
          </a:p>
          <a:p>
            <a:r>
              <a:rPr lang="en-CA" dirty="0" smtClean="0"/>
              <a:t>Only perform collision detection between objects that lie in the same cell</a:t>
            </a:r>
          </a:p>
          <a:p>
            <a:pPr lvl="1"/>
            <a:r>
              <a:rPr lang="en-CA" dirty="0" smtClean="0"/>
              <a:t>Large objects: may occupy multiple cells</a:t>
            </a:r>
            <a:endParaRPr lang="en-CA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Spatial Subdivision: Grid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Advantages:</a:t>
            </a:r>
          </a:p>
          <a:p>
            <a:pPr lvl="1"/>
            <a:r>
              <a:rPr lang="en-CA" dirty="0" smtClean="0"/>
              <a:t>simple to code</a:t>
            </a:r>
          </a:p>
          <a:p>
            <a:pPr lvl="1"/>
            <a:r>
              <a:rPr lang="en-CA" dirty="0" smtClean="0"/>
              <a:t>no </a:t>
            </a:r>
            <a:r>
              <a:rPr lang="en-CA" dirty="0" err="1" smtClean="0"/>
              <a:t>preprocessing</a:t>
            </a:r>
            <a:r>
              <a:rPr lang="en-CA" dirty="0" smtClean="0"/>
              <a:t>, run-time data structure</a:t>
            </a:r>
          </a:p>
          <a:p>
            <a:r>
              <a:rPr lang="en-CA" dirty="0" smtClean="0"/>
              <a:t>Disadvantages:</a:t>
            </a:r>
          </a:p>
          <a:p>
            <a:pPr lvl="1"/>
            <a:r>
              <a:rPr lang="en-CA" dirty="0" smtClean="0"/>
              <a:t>most helpful when objects evenly spaced out</a:t>
            </a:r>
          </a:p>
          <a:p>
            <a:pPr lvl="1"/>
            <a:r>
              <a:rPr lang="en-CA" dirty="0" smtClean="0"/>
              <a:t>works best for points</a:t>
            </a:r>
          </a:p>
          <a:p>
            <a:pPr lvl="2"/>
            <a:r>
              <a:rPr lang="en-CA" dirty="0" smtClean="0"/>
              <a:t>very large objects (relative to grid size) slow things down</a:t>
            </a:r>
          </a:p>
          <a:p>
            <a:pPr lvl="2"/>
            <a:endParaRPr lang="en-CA" dirty="0" smtClean="0"/>
          </a:p>
          <a:p>
            <a:pPr lvl="1"/>
            <a:r>
              <a:rPr lang="en-CA" dirty="0" smtClean="0"/>
              <a:t>doesn't take advantage of known structure</a:t>
            </a:r>
            <a:endParaRPr lang="en-CA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Collisions in Games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Relatively few moving objects</a:t>
            </a:r>
          </a:p>
          <a:p>
            <a:pPr lvl="1"/>
            <a:r>
              <a:rPr lang="en-CA" dirty="0" smtClean="0"/>
              <a:t>player, enemies, bullets, ...</a:t>
            </a:r>
          </a:p>
          <a:p>
            <a:r>
              <a:rPr lang="en-CA" dirty="0" smtClean="0"/>
              <a:t>Complex but static scene geometry</a:t>
            </a:r>
          </a:p>
          <a:p>
            <a:pPr lvl="1"/>
            <a:r>
              <a:rPr lang="en-CA" dirty="0" smtClean="0"/>
              <a:t>buildings, walkways, trees, crates, ...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Often have large flat surfaces (walls, floors, ground)</a:t>
            </a:r>
          </a:p>
          <a:p>
            <a:r>
              <a:rPr lang="en-CA" dirty="0" smtClean="0"/>
              <a:t>These characteristics play to the strengths of BSP: binary spatial partition (partitioned by planes)</a:t>
            </a:r>
            <a:endParaRPr lang="en-CA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Spatial Subdivision: BSP Tree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Irregular subdivision: series of arbitrary planes</a:t>
            </a:r>
          </a:p>
          <a:p>
            <a:pPr lvl="1"/>
            <a:r>
              <a:rPr lang="en-CA" dirty="0" smtClean="0"/>
              <a:t>i.e., any orientation</a:t>
            </a:r>
          </a:p>
          <a:p>
            <a:r>
              <a:rPr lang="en-CA" dirty="0" smtClean="0"/>
              <a:t>Hierarchical: Each side of the plane has separate subdivision</a:t>
            </a:r>
          </a:p>
          <a:p>
            <a:r>
              <a:rPr lang="en-CA" dirty="0" smtClean="0"/>
              <a:t>Customizable: Can match plane placement, orientation with scene geometry</a:t>
            </a:r>
            <a:endParaRPr lang="en-CA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133600"/>
            <a:ext cx="66294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Connector 22"/>
          <p:cNvCxnSpPr/>
          <p:nvPr/>
        </p:nvCxnSpPr>
        <p:spPr>
          <a:xfrm>
            <a:off x="4648200" y="4876800"/>
            <a:ext cx="2286000" cy="10668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5486400" y="4724400"/>
            <a:ext cx="2590800" cy="609600"/>
          </a:xfrm>
          <a:prstGeom prst="line">
            <a:avLst/>
          </a:prstGeom>
          <a:ln w="254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Spatial Subdivision: BSP Tree</a:t>
            </a:r>
            <a:endParaRPr lang="en-CA" dirty="0"/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2057400" y="3124200"/>
            <a:ext cx="4191000" cy="2209800"/>
          </a:xfrm>
          <a:prstGeom prst="line">
            <a:avLst/>
          </a:prstGeom>
          <a:ln w="406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267200" y="3505200"/>
            <a:ext cx="3352800" cy="685800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990600" y="3276600"/>
            <a:ext cx="2971800" cy="685800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4152900" y="2628900"/>
            <a:ext cx="1752600" cy="762000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1371600" y="2743200"/>
            <a:ext cx="1295400" cy="76200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90600" y="5029200"/>
            <a:ext cx="3352800" cy="76200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5600700" y="2628900"/>
            <a:ext cx="1524000" cy="533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Spatial Subdivision: BSP Tree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 (log n) traversal of tree – each node a plane</a:t>
            </a:r>
          </a:p>
          <a:p>
            <a:pPr lvl="1"/>
            <a:r>
              <a:rPr lang="en-CA" dirty="0" smtClean="0"/>
              <a:t>extended objects: descend both sides of plane</a:t>
            </a:r>
          </a:p>
          <a:p>
            <a:pPr lvl="2"/>
            <a:r>
              <a:rPr lang="en-CA" dirty="0" smtClean="0"/>
              <a:t>often crossing plane means collision</a:t>
            </a:r>
          </a:p>
          <a:p>
            <a:r>
              <a:rPr lang="en-CA" dirty="0" smtClean="0"/>
              <a:t>Collision detection between objects in same leaf</a:t>
            </a:r>
          </a:p>
          <a:p>
            <a:r>
              <a:rPr lang="en-CA" dirty="0" smtClean="0"/>
              <a:t>Often, align planes with geometry (e.g., walls, floor) so that traversal can double as collision detection</a:t>
            </a:r>
          </a:p>
          <a:p>
            <a:pPr lvl="1"/>
            <a:r>
              <a:rPr lang="en-CA" dirty="0" smtClean="0"/>
              <a:t>e.g., if you are an extended object across such a plane, then a collision has happened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Spatial Subdivision: BSP Tree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Advantages:</a:t>
            </a:r>
          </a:p>
          <a:p>
            <a:pPr lvl="1"/>
            <a:r>
              <a:rPr lang="en-CA" dirty="0" smtClean="0"/>
              <a:t>use high resolution where needed, low resolution in empty areas</a:t>
            </a:r>
          </a:p>
          <a:p>
            <a:pPr lvl="1"/>
            <a:r>
              <a:rPr lang="en-CA" dirty="0" smtClean="0"/>
              <a:t>oriented planes can match scene geometry</a:t>
            </a:r>
          </a:p>
          <a:p>
            <a:pPr lvl="1"/>
            <a:r>
              <a:rPr lang="en-CA" dirty="0" smtClean="0"/>
              <a:t>well suited to static geometry (fixed tree)</a:t>
            </a:r>
          </a:p>
          <a:p>
            <a:r>
              <a:rPr lang="en-CA" dirty="0" smtClean="0"/>
              <a:t>Disadvantages</a:t>
            </a:r>
          </a:p>
          <a:p>
            <a:pPr lvl="1"/>
            <a:r>
              <a:rPr lang="en-CA" dirty="0" smtClean="0"/>
              <a:t>creating BSP tree is hard (usually offline)</a:t>
            </a:r>
          </a:p>
          <a:p>
            <a:pPr lvl="1"/>
            <a:r>
              <a:rPr lang="en-CA" dirty="0" smtClean="0"/>
              <a:t>not well suited for completely dynamic environments</a:t>
            </a:r>
          </a:p>
          <a:p>
            <a:pPr lvl="1"/>
            <a:r>
              <a:rPr lang="en-CA" dirty="0" smtClean="0"/>
              <a:t>not everything is well described by planes</a:t>
            </a:r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simple geometry that encloses your actual geometry: sphere, cylinder, axis-aligned box, any box</a:t>
            </a:r>
          </a:p>
          <a:p>
            <a:r>
              <a:rPr lang="en-US" dirty="0" smtClean="0"/>
              <a:t>Detect collisions between bounding geometries</a:t>
            </a:r>
          </a:p>
          <a:p>
            <a:pPr lvl="1"/>
            <a:r>
              <a:rPr lang="en-US" dirty="0" smtClean="0"/>
              <a:t>no collision: definitely no real collision</a:t>
            </a:r>
          </a:p>
          <a:p>
            <a:pPr lvl="1"/>
            <a:r>
              <a:rPr lang="en-US" dirty="0" smtClean="0"/>
              <a:t>collision found: might be a collision</a:t>
            </a:r>
          </a:p>
          <a:p>
            <a:pPr lvl="2"/>
            <a:r>
              <a:rPr lang="en-US" dirty="0" smtClean="0"/>
              <a:t>depends how tight the bound is</a:t>
            </a:r>
          </a:p>
          <a:p>
            <a:r>
              <a:rPr lang="en-US" dirty="0" smtClean="0"/>
              <a:t>Often use hierarchical bounding geometry</a:t>
            </a:r>
          </a:p>
          <a:p>
            <a:pPr lvl="1"/>
            <a:r>
              <a:rPr lang="en-US" dirty="0" smtClean="0"/>
              <a:t>especially when rendering (pixel-perfect images)</a:t>
            </a:r>
          </a:p>
          <a:p>
            <a:r>
              <a:rPr lang="en-US" dirty="0" smtClean="0"/>
              <a:t>More often, first test was good enough (physics)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laxi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56057"/>
            <a:ext cx="6019800" cy="654954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Bounding Geometry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Philosophy: separate rendering geometry from simulation geometry</a:t>
            </a:r>
          </a:p>
          <a:p>
            <a:r>
              <a:rPr lang="en-CA" dirty="0" smtClean="0"/>
              <a:t>Can afford high-resolution meshes for rendering</a:t>
            </a:r>
          </a:p>
          <a:p>
            <a:pPr lvl="1"/>
            <a:r>
              <a:rPr lang="en-CA" dirty="0" smtClean="0"/>
              <a:t>still tricks for </a:t>
            </a:r>
            <a:r>
              <a:rPr lang="en-CA" dirty="0" err="1" smtClean="0"/>
              <a:t>sublinear</a:t>
            </a:r>
            <a:r>
              <a:rPr lang="en-CA" dirty="0" smtClean="0"/>
              <a:t> performance, but max O(n)</a:t>
            </a:r>
          </a:p>
          <a:p>
            <a:r>
              <a:rPr lang="en-CA" dirty="0" smtClean="0"/>
              <a:t>Can't afford them for physics</a:t>
            </a:r>
          </a:p>
          <a:p>
            <a:pPr lvl="1"/>
            <a:r>
              <a:rPr lang="en-CA" dirty="0" smtClean="0"/>
              <a:t>mostly wasted anyway: player can't tell</a:t>
            </a:r>
          </a:p>
          <a:p>
            <a:endParaRPr lang="en-CA" dirty="0" smtClean="0"/>
          </a:p>
          <a:p>
            <a:r>
              <a:rPr lang="en-CA" dirty="0" smtClean="0"/>
              <a:t>If your game has high-resolution simulation geometry, you're doing it wrong</a:t>
            </a:r>
            <a:endParaRPr lang="en-CA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Intersection testing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495800" cy="4343400"/>
          </a:xfrm>
        </p:spPr>
        <p:txBody>
          <a:bodyPr/>
          <a:lstStyle/>
          <a:p>
            <a:r>
              <a:rPr lang="en-CA" dirty="0" smtClean="0"/>
              <a:t>Collision detection boils down to intersection testing</a:t>
            </a:r>
          </a:p>
          <a:p>
            <a:r>
              <a:rPr lang="en-CA" dirty="0" smtClean="0"/>
              <a:t>Various intersections used:</a:t>
            </a:r>
          </a:p>
          <a:p>
            <a:pPr lvl="1"/>
            <a:r>
              <a:rPr lang="en-CA" dirty="0" smtClean="0"/>
              <a:t>sphere-sphere</a:t>
            </a:r>
          </a:p>
          <a:p>
            <a:pPr lvl="1"/>
            <a:r>
              <a:rPr lang="en-CA" dirty="0" smtClean="0"/>
              <a:t>sphere-line</a:t>
            </a:r>
          </a:p>
          <a:p>
            <a:pPr lvl="1"/>
            <a:r>
              <a:rPr lang="en-CA" dirty="0" smtClean="0"/>
              <a:t>sphere-plane</a:t>
            </a:r>
          </a:p>
          <a:p>
            <a:pPr lvl="1"/>
            <a:r>
              <a:rPr lang="en-CA" dirty="0" smtClean="0"/>
              <a:t>line-plane</a:t>
            </a:r>
          </a:p>
          <a:p>
            <a:pPr lvl="1"/>
            <a:r>
              <a:rPr lang="en-CA" dirty="0" smtClean="0"/>
              <a:t>plane-plane</a:t>
            </a:r>
          </a:p>
          <a:p>
            <a:pPr lvl="1"/>
            <a:r>
              <a:rPr lang="en-CA" dirty="0" smtClean="0"/>
              <a:t>others</a:t>
            </a:r>
          </a:p>
          <a:p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5715000" y="2743200"/>
            <a:ext cx="18288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5791200" y="3886200"/>
            <a:ext cx="2667000" cy="2514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Explosion 1 5"/>
          <p:cNvSpPr/>
          <p:nvPr/>
        </p:nvSpPr>
        <p:spPr>
          <a:xfrm>
            <a:off x="6324600" y="3886200"/>
            <a:ext cx="990600" cy="609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Three philosophies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proximity testing</a:t>
            </a:r>
          </a:p>
          <a:p>
            <a:pPr lvl="1"/>
            <a:r>
              <a:rPr lang="en-CA" dirty="0" smtClean="0"/>
              <a:t>"am I too close?"</a:t>
            </a:r>
          </a:p>
          <a:p>
            <a:r>
              <a:rPr lang="en-CA" dirty="0" smtClean="0"/>
              <a:t>actual intersection</a:t>
            </a:r>
          </a:p>
          <a:p>
            <a:pPr lvl="1"/>
            <a:r>
              <a:rPr lang="en-CA" dirty="0" smtClean="0"/>
              <a:t>does this line cross this plane?</a:t>
            </a:r>
          </a:p>
          <a:p>
            <a:r>
              <a:rPr lang="en-CA" dirty="0" smtClean="0"/>
              <a:t>inside-outside testing</a:t>
            </a:r>
          </a:p>
          <a:p>
            <a:pPr lvl="1"/>
            <a:r>
              <a:rPr lang="en-CA" dirty="0" smtClean="0"/>
              <a:t>"am I inside this box?"</a:t>
            </a:r>
          </a:p>
          <a:p>
            <a:pPr lvl="1"/>
            <a:r>
              <a:rPr lang="en-CA" dirty="0" smtClean="0"/>
              <a:t>bounding boxes, planes</a:t>
            </a:r>
            <a:endParaRPr lang="en-CA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Sphere-Sphere intersection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Simplest case</a:t>
            </a:r>
          </a:p>
          <a:p>
            <a:r>
              <a:rPr lang="en-CA" dirty="0" smtClean="0"/>
              <a:t>Sphere 1 with radius R, sphere 2 with radius r</a:t>
            </a:r>
          </a:p>
          <a:p>
            <a:r>
              <a:rPr lang="en-CA" dirty="0" smtClean="0"/>
              <a:t>positions p1, p2</a:t>
            </a:r>
          </a:p>
          <a:p>
            <a:endParaRPr lang="en-CA" dirty="0" smtClean="0"/>
          </a:p>
          <a:p>
            <a:r>
              <a:rPr lang="en-CA" dirty="0" smtClean="0"/>
              <a:t>if |p1-p2| &lt; </a:t>
            </a:r>
            <a:r>
              <a:rPr lang="en-CA" dirty="0" err="1" smtClean="0"/>
              <a:t>R+r</a:t>
            </a:r>
            <a:r>
              <a:rPr lang="en-CA" dirty="0" smtClean="0"/>
              <a:t>, collision happened</a:t>
            </a:r>
          </a:p>
          <a:p>
            <a:r>
              <a:rPr lang="en-CA" dirty="0" smtClean="0"/>
              <a:t>Otherwise, safe</a:t>
            </a:r>
          </a:p>
          <a:p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3657600" y="4495800"/>
            <a:ext cx="18288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6019800" y="2895600"/>
            <a:ext cx="2667000" cy="2514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7010400" y="4495800"/>
            <a:ext cx="1981200" cy="1371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648200" y="4267200"/>
            <a:ext cx="2743200" cy="9906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4495800" y="5257800"/>
            <a:ext cx="4191000" cy="914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0" y="533400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p1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58674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p2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5410200" y="464820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p1-p2</a:t>
            </a:r>
            <a:endParaRPr lang="en-CA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Sphere-line intersection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equivalent to "point-to-line distance"</a:t>
            </a:r>
          </a:p>
          <a:p>
            <a:r>
              <a:rPr lang="en-CA" dirty="0" smtClean="0"/>
              <a:t>A, B, C, D all positions (vectors)</a:t>
            </a:r>
          </a:p>
          <a:p>
            <a:r>
              <a:rPr lang="en-CA" dirty="0" smtClean="0"/>
              <a:t>line to C distance: (B-A)x(C-A)/|B-A|</a:t>
            </a:r>
          </a:p>
          <a:p>
            <a:pPr lvl="1"/>
            <a:r>
              <a:rPr lang="en-CA" dirty="0" smtClean="0"/>
              <a:t>cross product gives area of parallelogram</a:t>
            </a:r>
          </a:p>
          <a:p>
            <a:pPr lvl="1"/>
            <a:r>
              <a:rPr lang="en-CA" dirty="0" smtClean="0"/>
              <a:t>parallelogram area is base times height</a:t>
            </a:r>
          </a:p>
          <a:p>
            <a:pPr lvl="1"/>
            <a:r>
              <a:rPr lang="en-CA" dirty="0" smtClean="0"/>
              <a:t>ergo, base is cross product / height</a:t>
            </a:r>
          </a:p>
          <a:p>
            <a:r>
              <a:rPr lang="en-CA" dirty="0" smtClean="0"/>
              <a:t>line to D distance:</a:t>
            </a:r>
          </a:p>
          <a:p>
            <a:pPr lvl="1"/>
            <a:r>
              <a:rPr lang="en-CA" dirty="0" smtClean="0"/>
              <a:t>check if endpoints are further</a:t>
            </a:r>
          </a:p>
          <a:p>
            <a:pPr lvl="1"/>
            <a:r>
              <a:rPr lang="en-CA" dirty="0" smtClean="0"/>
              <a:t>dot product check available</a:t>
            </a:r>
          </a:p>
          <a:p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486400" y="3810000"/>
            <a:ext cx="2362200" cy="18288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848600" y="2514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7467600" y="5410200"/>
            <a:ext cx="304800" cy="304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7353300" y="3162300"/>
            <a:ext cx="1143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6743700" y="4686300"/>
            <a:ext cx="990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53000" y="5715000"/>
            <a:ext cx="130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endpoint A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7467600" y="4114800"/>
            <a:ext cx="128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endpoint B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7239000" y="5867400"/>
            <a:ext cx="104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sphere C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7391400" y="2057400"/>
            <a:ext cx="1071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sphere D</a:t>
            </a:r>
            <a:endParaRPr lang="en-CA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Bounding Box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Test whether point is inside</a:t>
            </a:r>
          </a:p>
          <a:p>
            <a:pPr lvl="1"/>
            <a:r>
              <a:rPr lang="en-CA" dirty="0" smtClean="0"/>
              <a:t>corners of one box </a:t>
            </a:r>
            <a:r>
              <a:rPr lang="en-CA" dirty="0" err="1" smtClean="0"/>
              <a:t>vs</a:t>
            </a:r>
            <a:r>
              <a:rPr lang="en-CA" dirty="0" smtClean="0"/>
              <a:t> other, then reverse</a:t>
            </a:r>
          </a:p>
          <a:p>
            <a:r>
              <a:rPr lang="en-CA" dirty="0" smtClean="0"/>
              <a:t>Check the axes: x, then y, then z</a:t>
            </a:r>
          </a:p>
          <a:p>
            <a:endParaRPr lang="en-CA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238500" y="5219700"/>
            <a:ext cx="32766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001294" y="5218906"/>
            <a:ext cx="32766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44788" y="4038600"/>
            <a:ext cx="5027612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2362200" y="6172200"/>
            <a:ext cx="54864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743200" y="4724400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/>
          <p:cNvSpPr/>
          <p:nvPr/>
        </p:nvSpPr>
        <p:spPr>
          <a:xfrm>
            <a:off x="3962400" y="4724400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Oval 23"/>
          <p:cNvSpPr/>
          <p:nvPr/>
        </p:nvSpPr>
        <p:spPr>
          <a:xfrm>
            <a:off x="5105400" y="5410200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Connector 25"/>
          <p:cNvCxnSpPr>
            <a:stCxn id="22" idx="1"/>
            <a:endCxn id="23" idx="1"/>
          </p:cNvCxnSpPr>
          <p:nvPr/>
        </p:nvCxnSpPr>
        <p:spPr>
          <a:xfrm rot="5400000" flipH="1" flipV="1">
            <a:off x="3375118" y="4148278"/>
            <a:ext cx="1588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2" idx="4"/>
            <a:endCxn id="24" idx="5"/>
          </p:cNvCxnSpPr>
          <p:nvPr/>
        </p:nvCxnSpPr>
        <p:spPr>
          <a:xfrm rot="16200000" flipH="1">
            <a:off x="3701280" y="4071120"/>
            <a:ext cx="652322" cy="2416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4" idx="0"/>
            <a:endCxn id="23" idx="6"/>
          </p:cNvCxnSpPr>
          <p:nvPr/>
        </p:nvCxnSpPr>
        <p:spPr>
          <a:xfrm rot="16200000" flipV="1">
            <a:off x="4362450" y="4591050"/>
            <a:ext cx="5715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Bounding Geometries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various possibilities:</a:t>
            </a:r>
          </a:p>
          <a:p>
            <a:pPr lvl="1"/>
            <a:r>
              <a:rPr lang="en-CA" dirty="0" smtClean="0"/>
              <a:t>spheres, hierarchies of spheres</a:t>
            </a:r>
          </a:p>
          <a:p>
            <a:pPr lvl="2"/>
            <a:r>
              <a:rPr lang="en-CA" dirty="0" smtClean="0"/>
              <a:t>anything remotely compact, highly recommended</a:t>
            </a:r>
          </a:p>
          <a:p>
            <a:pPr lvl="1"/>
            <a:r>
              <a:rPr lang="en-CA" dirty="0" smtClean="0"/>
              <a:t>cylinders</a:t>
            </a:r>
          </a:p>
          <a:p>
            <a:pPr lvl="2"/>
            <a:r>
              <a:rPr lang="en-CA" dirty="0" smtClean="0"/>
              <a:t>for humans, say: upright cylinder</a:t>
            </a:r>
          </a:p>
          <a:p>
            <a:pPr lvl="1"/>
            <a:r>
              <a:rPr lang="en-CA" dirty="0" smtClean="0"/>
              <a:t>axis aligned bounding boxes (AABBs)</a:t>
            </a:r>
          </a:p>
          <a:p>
            <a:pPr lvl="2"/>
            <a:r>
              <a:rPr lang="en-CA" dirty="0" smtClean="0"/>
              <a:t>not very compact if object rotates off-axis, fast</a:t>
            </a:r>
          </a:p>
          <a:p>
            <a:pPr lvl="1"/>
            <a:r>
              <a:rPr lang="en-CA" dirty="0" smtClean="0"/>
              <a:t>object oriented bounding boxes (OOBBs)</a:t>
            </a:r>
          </a:p>
          <a:p>
            <a:pPr lvl="2"/>
            <a:r>
              <a:rPr lang="en-CA" dirty="0" smtClean="0"/>
              <a:t>can be compact, need to transform, in common use today</a:t>
            </a:r>
          </a:p>
          <a:p>
            <a:pPr lvl="2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special common case where no bounding geometry needed: use the plane directly</a:t>
            </a:r>
          </a:p>
          <a:p>
            <a:pPr lvl="1"/>
            <a:r>
              <a:rPr lang="en-CA" dirty="0" smtClean="0"/>
              <a:t>plane representation: point P, normal N</a:t>
            </a:r>
          </a:p>
          <a:p>
            <a:pPr lvl="1"/>
            <a:r>
              <a:rPr lang="en-CA" dirty="0" smtClean="0"/>
              <a:t>object located at B</a:t>
            </a:r>
          </a:p>
          <a:p>
            <a:r>
              <a:rPr lang="en-CA" dirty="0" smtClean="0"/>
              <a:t>compute signed distance: s = (P-B)∙N</a:t>
            </a:r>
          </a:p>
          <a:p>
            <a:r>
              <a:rPr lang="en-CA" dirty="0" smtClean="0"/>
              <a:t>if s changes sign, point crossed plane</a:t>
            </a:r>
          </a:p>
          <a:p>
            <a:endParaRPr lang="en-CA" dirty="0" smtClean="0"/>
          </a:p>
          <a:p>
            <a:r>
              <a:rPr lang="en-CA" dirty="0" smtClean="0"/>
              <a:t>Note, can also find projection of B onto plane:</a:t>
            </a:r>
          </a:p>
          <a:p>
            <a:pPr lvl="1"/>
            <a:r>
              <a:rPr lang="en-CA" dirty="0" smtClean="0"/>
              <a:t>B-</a:t>
            </a:r>
            <a:r>
              <a:rPr lang="en-CA" dirty="0" err="1" smtClean="0"/>
              <a:t>sN</a:t>
            </a:r>
            <a:r>
              <a:rPr lang="en-CA" dirty="0" smtClean="0"/>
              <a:t> for s as above</a:t>
            </a:r>
            <a:endParaRPr lang="en-CA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Collision Resolution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	</a:t>
            </a:r>
          </a:p>
          <a:p>
            <a:r>
              <a:rPr lang="en-US"/>
              <a:t>Can appeal to physics: momentum is conserved</a:t>
            </a:r>
          </a:p>
          <a:p>
            <a:r>
              <a:rPr lang="en-US"/>
              <a:t>Elastic collisions: also conserve energy</a:t>
            </a:r>
          </a:p>
          <a:p>
            <a:r>
              <a:rPr lang="en-US"/>
              <a:t>Plastic collisions: some amount of energy is lost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Impulse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Instantaneous change in momentum</a:t>
            </a:r>
          </a:p>
          <a:p>
            <a:r>
              <a:rPr lang="en-CA" dirty="0" smtClean="0"/>
              <a:t>Useful concept for instantaneous collisions</a:t>
            </a:r>
          </a:p>
          <a:p>
            <a:pPr lvl="1"/>
            <a:r>
              <a:rPr lang="en-CA" dirty="0" smtClean="0"/>
              <a:t>collisions resolved within one </a:t>
            </a:r>
            <a:r>
              <a:rPr lang="en-CA" dirty="0" err="1" smtClean="0"/>
              <a:t>timestep</a:t>
            </a:r>
            <a:endParaRPr lang="en-CA" dirty="0" smtClean="0"/>
          </a:p>
          <a:p>
            <a:pPr lvl="1"/>
            <a:r>
              <a:rPr lang="en-CA" smtClean="0"/>
              <a:t>can avoid </a:t>
            </a:r>
            <a:r>
              <a:rPr lang="en-CA" dirty="0" smtClean="0"/>
              <a:t>complicated force calculations</a:t>
            </a:r>
          </a:p>
          <a:p>
            <a:pPr lvl="1"/>
            <a:r>
              <a:rPr lang="en-CA" dirty="0" smtClean="0"/>
              <a:t>rigid bodies: forces are infinite – no alternative to impulse</a:t>
            </a:r>
          </a:p>
          <a:p>
            <a:endParaRPr lang="en-CA" dirty="0" smtClean="0"/>
          </a:p>
          <a:p>
            <a:r>
              <a:rPr lang="en-CA" dirty="0" smtClean="0"/>
              <a:t>J = ∆p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nkeyk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"/>
            <a:ext cx="68809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Kinematics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movement without forces</a:t>
            </a:r>
          </a:p>
          <a:p>
            <a:r>
              <a:rPr lang="en-CA" dirty="0" smtClean="0"/>
              <a:t>still have velocity, maybe acceleration</a:t>
            </a:r>
          </a:p>
          <a:p>
            <a:endParaRPr lang="en-CA" dirty="0" smtClean="0"/>
          </a:p>
          <a:p>
            <a:r>
              <a:rPr lang="en-CA" dirty="0" smtClean="0"/>
              <a:t>space invaders: aliens can change direction, move in straight lines or arcs, but no force simulation used</a:t>
            </a:r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Parametric Motion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Can step even further back from physics: if you have a function of position </a:t>
            </a:r>
            <a:r>
              <a:rPr lang="en-CA" dirty="0" err="1" smtClean="0"/>
              <a:t>wrt</a:t>
            </a:r>
            <a:r>
              <a:rPr lang="en-CA" dirty="0" smtClean="0"/>
              <a:t> some parameter, can use directly (1d parameter to </a:t>
            </a:r>
            <a:r>
              <a:rPr lang="en-CA" dirty="0" err="1" smtClean="0"/>
              <a:t>nd</a:t>
            </a:r>
            <a:r>
              <a:rPr lang="en-CA" dirty="0" smtClean="0"/>
              <a:t> position)</a:t>
            </a:r>
          </a:p>
          <a:p>
            <a:pPr lvl="1"/>
            <a:r>
              <a:rPr lang="en-CA" dirty="0" smtClean="0"/>
              <a:t>must define function, either mathematical expression or lookup of handcrafted movement path</a:t>
            </a:r>
          </a:p>
          <a:p>
            <a:endParaRPr lang="en-CA" dirty="0" smtClean="0"/>
          </a:p>
          <a:p>
            <a:r>
              <a:rPr lang="en-CA" dirty="0" smtClean="0"/>
              <a:t>Ballistic motion (cannonball, firework)</a:t>
            </a:r>
          </a:p>
          <a:p>
            <a:r>
              <a:rPr lang="en-CA" dirty="0" smtClean="0"/>
              <a:t>platforms, elevators (8-bit games, early consoles)</a:t>
            </a:r>
          </a:p>
          <a:p>
            <a:r>
              <a:rPr lang="en-CA" dirty="0" smtClean="0"/>
              <a:t>primitive human figure ("</a:t>
            </a:r>
            <a:r>
              <a:rPr lang="en-CA" dirty="0" err="1" smtClean="0"/>
              <a:t>animatronic</a:t>
            </a:r>
            <a:r>
              <a:rPr lang="en-CA" dirty="0" smtClean="0"/>
              <a:t>")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Physics proper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Physics: the study of motion</a:t>
            </a:r>
          </a:p>
          <a:p>
            <a:pPr lvl="1"/>
            <a:r>
              <a:rPr lang="en-CA" dirty="0" smtClean="0"/>
              <a:t>or, laws governing motion</a:t>
            </a:r>
          </a:p>
          <a:p>
            <a:r>
              <a:rPr lang="en-CA" dirty="0" smtClean="0"/>
              <a:t>A game (that has moving parts) has laws (code/algorithms) governing motion</a:t>
            </a:r>
          </a:p>
          <a:p>
            <a:r>
              <a:rPr lang="en-CA" dirty="0" smtClean="0"/>
              <a:t>Ideas from physics are needed even if your game does not include real-world physics</a:t>
            </a:r>
          </a:p>
          <a:p>
            <a:r>
              <a:rPr lang="en-CA" dirty="0" smtClean="0"/>
              <a:t>Real-world physics is (somewhat) familiar and is a shortcut to inventing and communicating a new physics</a:t>
            </a:r>
            <a:endParaRPr lang="en-C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</TotalTime>
  <Words>2254</Words>
  <Application>Microsoft Office PowerPoint</Application>
  <PresentationFormat>On-screen Show (4:3)</PresentationFormat>
  <Paragraphs>379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Flow</vt:lpstr>
      <vt:lpstr>Physics</vt:lpstr>
      <vt:lpstr>Physics</vt:lpstr>
      <vt:lpstr>Physics</vt:lpstr>
      <vt:lpstr>Game physics</vt:lpstr>
      <vt:lpstr>Slide 5</vt:lpstr>
      <vt:lpstr>Slide 6</vt:lpstr>
      <vt:lpstr>Kinematics</vt:lpstr>
      <vt:lpstr>Parametric Motion</vt:lpstr>
      <vt:lpstr>Physics proper</vt:lpstr>
      <vt:lpstr>Slide 10</vt:lpstr>
      <vt:lpstr>Slide 11</vt:lpstr>
      <vt:lpstr>Why use real physics?</vt:lpstr>
      <vt:lpstr>Quaternion Rotations</vt:lpstr>
      <vt:lpstr>Game physics</vt:lpstr>
      <vt:lpstr>Physical Simulation</vt:lpstr>
      <vt:lpstr>Physical Simulation</vt:lpstr>
      <vt:lpstr>Physical Simulation</vt:lpstr>
      <vt:lpstr>Simulation: Advantages</vt:lpstr>
      <vt:lpstr>Simulation: Disadvantages</vt:lpstr>
      <vt:lpstr>Slide 20</vt:lpstr>
      <vt:lpstr>Slide 21</vt:lpstr>
      <vt:lpstr>Slide 22</vt:lpstr>
      <vt:lpstr>The Physics of Points</vt:lpstr>
      <vt:lpstr>The Physics of Points</vt:lpstr>
      <vt:lpstr>Newton's Laws</vt:lpstr>
      <vt:lpstr>F=ma</vt:lpstr>
      <vt:lpstr>Sources of Forces</vt:lpstr>
      <vt:lpstr>Numerical Integration</vt:lpstr>
      <vt:lpstr>Key Concept: State Vector</vt:lpstr>
      <vt:lpstr>Euler Integration</vt:lpstr>
      <vt:lpstr>Euler Integration</vt:lpstr>
      <vt:lpstr>Inverse Mass</vt:lpstr>
      <vt:lpstr>Stiff Equations</vt:lpstr>
      <vt:lpstr>Spring-Mass Systems</vt:lpstr>
      <vt:lpstr>Spring-Mass Systems</vt:lpstr>
      <vt:lpstr>Spring-Mass Systems</vt:lpstr>
      <vt:lpstr>Spring-Mass Systems</vt:lpstr>
      <vt:lpstr>How to address stiffness?</vt:lpstr>
      <vt:lpstr>Collisions</vt:lpstr>
      <vt:lpstr>Collision Detection</vt:lpstr>
      <vt:lpstr>Spatial Subdivision</vt:lpstr>
      <vt:lpstr>Spatial Subdivision: Grid</vt:lpstr>
      <vt:lpstr>Spatial Subdivision: Grid</vt:lpstr>
      <vt:lpstr>Collisions in Games</vt:lpstr>
      <vt:lpstr>Spatial Subdivision: BSP Tree</vt:lpstr>
      <vt:lpstr>Spatial Subdivision: BSP Tree</vt:lpstr>
      <vt:lpstr>Spatial Subdivision: BSP Tree</vt:lpstr>
      <vt:lpstr>Spatial Subdivision: BSP Tree</vt:lpstr>
      <vt:lpstr>Bounding Geometry</vt:lpstr>
      <vt:lpstr>Bounding Geometry</vt:lpstr>
      <vt:lpstr>Intersection testing</vt:lpstr>
      <vt:lpstr>Three philosophies</vt:lpstr>
      <vt:lpstr>Sphere-Sphere intersection</vt:lpstr>
      <vt:lpstr>Sphere-line intersection</vt:lpstr>
      <vt:lpstr>Bounding Box</vt:lpstr>
      <vt:lpstr>Bounding Geometries</vt:lpstr>
      <vt:lpstr>Planes</vt:lpstr>
      <vt:lpstr>Collision Resolution</vt:lpstr>
      <vt:lpstr>Impulse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hp</dc:creator>
  <cp:lastModifiedBy>hp</cp:lastModifiedBy>
  <cp:revision>18</cp:revision>
  <dcterms:created xsi:type="dcterms:W3CDTF">2006-08-16T00:00:00Z</dcterms:created>
  <dcterms:modified xsi:type="dcterms:W3CDTF">2010-11-15T14:41:04Z</dcterms:modified>
</cp:coreProperties>
</file>