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3" r:id="rId18"/>
    <p:sldId id="267" r:id="rId19"/>
    <p:sldId id="268" r:id="rId20"/>
    <p:sldId id="269" r:id="rId21"/>
    <p:sldId id="270" r:id="rId22"/>
    <p:sldId id="271" r:id="rId23"/>
    <p:sldId id="272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6" r:id="rId36"/>
    <p:sldId id="288" r:id="rId37"/>
    <p:sldId id="285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86B1-E165-4868-BF17-87F7B96E77C0}" type="datetimeFigureOut">
              <a:rPr lang="en-US" smtClean="0"/>
              <a:pPr/>
              <a:t>10/6/2010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2DE6-2B34-4637-9B93-37F79CD8CCE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6"/>
          <p:cNvSpPr>
            <a:spLocks noChangeShapeType="1"/>
          </p:cNvSpPr>
          <p:nvPr/>
        </p:nvSpPr>
        <p:spPr bwMode="auto">
          <a:xfrm>
            <a:off x="2057400" y="5257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V="1">
            <a:off x="2019300" y="4038600"/>
            <a:ext cx="51054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2019300" y="5257800"/>
            <a:ext cx="49911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276600" y="4953000"/>
            <a:ext cx="0" cy="609600"/>
          </a:xfrm>
          <a:prstGeom prst="line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7086600" y="4038600"/>
            <a:ext cx="0" cy="2514600"/>
          </a:xfrm>
          <a:prstGeom prst="line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355725" y="460851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aperture</a:t>
            </a:r>
          </a:p>
        </p:txBody>
      </p:sp>
      <p:sp>
        <p:nvSpPr>
          <p:cNvPr id="20490" name="Oval 12"/>
          <p:cNvSpPr>
            <a:spLocks noChangeArrowheads="1"/>
          </p:cNvSpPr>
          <p:nvPr/>
        </p:nvSpPr>
        <p:spPr bwMode="auto">
          <a:xfrm>
            <a:off x="19812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2590800" y="4038600"/>
            <a:ext cx="0" cy="2286000"/>
          </a:xfrm>
          <a:prstGeom prst="line">
            <a:avLst/>
          </a:prstGeom>
          <a:noFill/>
          <a:ln w="63500">
            <a:solidFill>
              <a:srgbClr val="FFFF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2" name="Oval 14"/>
          <p:cNvSpPr>
            <a:spLocks noChangeArrowheads="1"/>
          </p:cNvSpPr>
          <p:nvPr/>
        </p:nvSpPr>
        <p:spPr bwMode="auto">
          <a:xfrm>
            <a:off x="3200400" y="4876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5"/>
          <p:cNvSpPr>
            <a:spLocks noChangeArrowheads="1"/>
          </p:cNvSpPr>
          <p:nvPr/>
        </p:nvSpPr>
        <p:spPr bwMode="auto">
          <a:xfrm>
            <a:off x="7010400" y="3962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7"/>
          <p:cNvSpPr txBox="1">
            <a:spLocks noChangeArrowheads="1"/>
          </p:cNvSpPr>
          <p:nvPr/>
        </p:nvSpPr>
        <p:spPr bwMode="auto">
          <a:xfrm>
            <a:off x="3352800" y="4221088"/>
            <a:ext cx="859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66FF33"/>
                </a:solidFill>
              </a:rPr>
              <a:t>y</a:t>
            </a:r>
            <a:r>
              <a:rPr lang="en-US" sz="3600" baseline="-25000">
                <a:solidFill>
                  <a:srgbClr val="66FF33"/>
                </a:solidFill>
              </a:rPr>
              <a:t>g</a:t>
            </a:r>
          </a:p>
        </p:txBody>
      </p:sp>
      <p:sp>
        <p:nvSpPr>
          <p:cNvPr id="20495" name="Text Box 18"/>
          <p:cNvSpPr txBox="1">
            <a:spLocks noChangeArrowheads="1"/>
          </p:cNvSpPr>
          <p:nvPr/>
        </p:nvSpPr>
        <p:spPr bwMode="auto">
          <a:xfrm>
            <a:off x="7239000" y="3738563"/>
            <a:ext cx="454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</a:t>
            </a:r>
            <a:r>
              <a:rPr lang="en-US" sz="3600" baseline="-25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0496" name="Oval 19"/>
          <p:cNvSpPr>
            <a:spLocks noChangeArrowheads="1"/>
          </p:cNvSpPr>
          <p:nvPr/>
        </p:nvSpPr>
        <p:spPr bwMode="auto">
          <a:xfrm>
            <a:off x="2514600" y="5029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20"/>
          <p:cNvSpPr txBox="1">
            <a:spLocks noChangeArrowheads="1"/>
          </p:cNvSpPr>
          <p:nvPr/>
        </p:nvSpPr>
        <p:spPr bwMode="auto">
          <a:xfrm>
            <a:off x="2117725" y="575151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0498" name="Text Box 21"/>
          <p:cNvSpPr txBox="1">
            <a:spLocks noChangeArrowheads="1"/>
          </p:cNvSpPr>
          <p:nvPr/>
        </p:nvSpPr>
        <p:spPr bwMode="auto">
          <a:xfrm>
            <a:off x="2667000" y="5410200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66FF33"/>
                </a:solidFill>
              </a:rPr>
              <a:t>z</a:t>
            </a:r>
            <a:r>
              <a:rPr lang="en-US" sz="3600" baseline="-25000">
                <a:solidFill>
                  <a:srgbClr val="66FF33"/>
                </a:solidFill>
              </a:rPr>
              <a:t>g</a:t>
            </a:r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20574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>
            <a:off x="2057400" y="510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1" name="Line 24"/>
          <p:cNvSpPr>
            <a:spLocks noChangeShapeType="1"/>
          </p:cNvSpPr>
          <p:nvPr/>
        </p:nvSpPr>
        <p:spPr bwMode="auto">
          <a:xfrm>
            <a:off x="2057400" y="5486400"/>
            <a:ext cx="1219200" cy="0"/>
          </a:xfrm>
          <a:prstGeom prst="line">
            <a:avLst/>
          </a:prstGeom>
          <a:noFill/>
          <a:ln w="9525">
            <a:solidFill>
              <a:srgbClr val="66FF33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2" name="Text Box 25"/>
          <p:cNvSpPr txBox="1">
            <a:spLocks noChangeArrowheads="1"/>
          </p:cNvSpPr>
          <p:nvPr/>
        </p:nvSpPr>
        <p:spPr bwMode="auto">
          <a:xfrm>
            <a:off x="1905000" y="1447800"/>
            <a:ext cx="43100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/>
              <a:t>y</a:t>
            </a:r>
            <a:r>
              <a:rPr lang="en-US" sz="4400" baseline="-25000" dirty="0" err="1"/>
              <a:t>s</a:t>
            </a:r>
            <a:r>
              <a:rPr lang="en-US" sz="4400" dirty="0"/>
              <a:t> = </a:t>
            </a:r>
            <a:r>
              <a:rPr lang="en-US" sz="4400" dirty="0" err="1"/>
              <a:t>y</a:t>
            </a:r>
            <a:r>
              <a:rPr lang="en-US" sz="4400" baseline="-25000" dirty="0" err="1"/>
              <a:t>g</a:t>
            </a:r>
            <a:r>
              <a:rPr lang="en-US" sz="4400" dirty="0"/>
              <a:t> (n/</a:t>
            </a:r>
            <a:r>
              <a:rPr lang="en-US" sz="4400" dirty="0" err="1"/>
              <a:t>z</a:t>
            </a:r>
            <a:r>
              <a:rPr lang="en-US" sz="4400" baseline="-25000" dirty="0" err="1"/>
              <a:t>g</a:t>
            </a:r>
            <a:r>
              <a:rPr lang="en-US" sz="4400" dirty="0"/>
              <a:t>)</a:t>
            </a:r>
          </a:p>
        </p:txBody>
      </p:sp>
      <p:sp>
        <p:nvSpPr>
          <p:cNvPr id="20503" name="Text Box 26"/>
          <p:cNvSpPr txBox="1">
            <a:spLocks noChangeArrowheads="1"/>
          </p:cNvSpPr>
          <p:nvPr/>
        </p:nvSpPr>
        <p:spPr bwMode="auto">
          <a:xfrm>
            <a:off x="2651125" y="3927475"/>
            <a:ext cx="496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y</a:t>
            </a:r>
            <a:r>
              <a:rPr lang="en-US" sz="3600" baseline="-25000"/>
              <a:t>s</a:t>
            </a:r>
          </a:p>
        </p:txBody>
      </p:sp>
      <p:sp>
        <p:nvSpPr>
          <p:cNvPr id="20504" name="Line 27"/>
          <p:cNvSpPr>
            <a:spLocks noChangeShapeType="1"/>
          </p:cNvSpPr>
          <p:nvPr/>
        </p:nvSpPr>
        <p:spPr bwMode="auto">
          <a:xfrm flipV="1">
            <a:off x="25908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5" name="Line 28"/>
          <p:cNvSpPr>
            <a:spLocks noChangeShapeType="1"/>
          </p:cNvSpPr>
          <p:nvPr/>
        </p:nvSpPr>
        <p:spPr bwMode="auto">
          <a:xfrm flipV="1">
            <a:off x="2590800" y="5105400"/>
            <a:ext cx="0" cy="152400"/>
          </a:xfrm>
          <a:prstGeom prst="line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6" name="Line 29"/>
          <p:cNvSpPr>
            <a:spLocks noChangeShapeType="1"/>
          </p:cNvSpPr>
          <p:nvPr/>
        </p:nvSpPr>
        <p:spPr bwMode="auto">
          <a:xfrm>
            <a:off x="2057400" y="5562600"/>
            <a:ext cx="5029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07" name="Text Box 30"/>
          <p:cNvSpPr txBox="1">
            <a:spLocks noChangeArrowheads="1"/>
          </p:cNvSpPr>
          <p:nvPr/>
        </p:nvSpPr>
        <p:spPr bwMode="auto">
          <a:xfrm>
            <a:off x="1981200" y="2514600"/>
            <a:ext cx="3876684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/>
              <a:t>y</a:t>
            </a:r>
            <a:r>
              <a:rPr lang="en-US" sz="4400" baseline="-25000" dirty="0" err="1"/>
              <a:t>s</a:t>
            </a:r>
            <a:r>
              <a:rPr lang="en-US" sz="4400" dirty="0"/>
              <a:t> = y</a:t>
            </a:r>
            <a:r>
              <a:rPr lang="en-US" sz="4400" baseline="-25000" dirty="0"/>
              <a:t>r</a:t>
            </a:r>
            <a:r>
              <a:rPr lang="en-US" sz="4400" dirty="0"/>
              <a:t> (n/</a:t>
            </a:r>
            <a:r>
              <a:rPr lang="en-US" sz="4400" dirty="0" err="1"/>
              <a:t>z</a:t>
            </a:r>
            <a:r>
              <a:rPr lang="en-US" sz="4400" baseline="-25000" dirty="0" err="1"/>
              <a:t>r</a:t>
            </a:r>
            <a:r>
              <a:rPr lang="en-US" sz="4400" dirty="0"/>
              <a:t>)</a:t>
            </a:r>
          </a:p>
        </p:txBody>
      </p:sp>
      <p:sp>
        <p:nvSpPr>
          <p:cNvPr id="20508" name="Text Box 31"/>
          <p:cNvSpPr txBox="1">
            <a:spLocks noChangeArrowheads="1"/>
          </p:cNvSpPr>
          <p:nvPr/>
        </p:nvSpPr>
        <p:spPr bwMode="auto">
          <a:xfrm>
            <a:off x="5791200" y="5562600"/>
            <a:ext cx="454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z</a:t>
            </a:r>
            <a:r>
              <a:rPr lang="en-US" sz="3600" baseline="-25000">
                <a:solidFill>
                  <a:srgbClr val="FF0000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Shading Languages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High level shading languages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 main ones: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Cg (NVIDIA's "C for graphics")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HLSL (MS's "high level shading language")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GLSL (OpenGL's shading language)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 quite similar, differ in details of API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Graphics Pipeline</a:t>
            </a: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785786" y="1928802"/>
            <a:ext cx="7824814" cy="16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en-US" sz="3200" dirty="0">
              <a:latin typeface="Arial" charset="0"/>
              <a:cs typeface="Arial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19152" y="4572008"/>
            <a:ext cx="7753376" cy="15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en-US" sz="32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2071678"/>
            <a:ext cx="321471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Transformations &amp; Lighting</a:t>
            </a:r>
            <a:endParaRPr lang="en-CA" sz="3200" dirty="0"/>
          </a:p>
        </p:txBody>
      </p:sp>
      <p:sp>
        <p:nvSpPr>
          <p:cNvPr id="11" name="Rectangle 10"/>
          <p:cNvSpPr/>
          <p:nvPr/>
        </p:nvSpPr>
        <p:spPr>
          <a:xfrm>
            <a:off x="6572264" y="2071678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Clipping</a:t>
            </a:r>
            <a:endParaRPr lang="en-CA" sz="3200" dirty="0"/>
          </a:p>
        </p:txBody>
      </p:sp>
      <p:sp>
        <p:nvSpPr>
          <p:cNvPr id="12" name="Rectangle 11"/>
          <p:cNvSpPr/>
          <p:nvPr/>
        </p:nvSpPr>
        <p:spPr>
          <a:xfrm>
            <a:off x="2857488" y="4714884"/>
            <a:ext cx="2500330" cy="128588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rgbClr val="002060"/>
                </a:solidFill>
              </a:rPr>
              <a:t>Pixel Shading</a:t>
            </a:r>
            <a:endParaRPr lang="en-CA" sz="32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8662" y="4714884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Texturing</a:t>
            </a:r>
            <a:endParaRPr lang="en-CA" sz="3200" dirty="0"/>
          </a:p>
        </p:txBody>
      </p:sp>
      <p:sp>
        <p:nvSpPr>
          <p:cNvPr id="14" name="Rectangle 13"/>
          <p:cNvSpPr/>
          <p:nvPr/>
        </p:nvSpPr>
        <p:spPr>
          <a:xfrm>
            <a:off x="5500694" y="4714884"/>
            <a:ext cx="292895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Frame Buffer Operations</a:t>
            </a:r>
            <a:endParaRPr lang="en-CA" sz="3200" dirty="0"/>
          </a:p>
        </p:txBody>
      </p:sp>
      <p:sp>
        <p:nvSpPr>
          <p:cNvPr id="10" name="Rectangle 9"/>
          <p:cNvSpPr/>
          <p:nvPr/>
        </p:nvSpPr>
        <p:spPr>
          <a:xfrm>
            <a:off x="4286248" y="2071678"/>
            <a:ext cx="2143140" cy="128588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chemeClr val="tx1"/>
                </a:solidFill>
              </a:rPr>
              <a:t>Vertex Shading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3786190"/>
            <a:ext cx="77867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err="1" smtClean="0"/>
              <a:t>Rasterization</a:t>
            </a:r>
            <a:r>
              <a:rPr lang="en-CA" sz="3200" dirty="0" smtClean="0"/>
              <a:t> and Interpolation</a:t>
            </a:r>
            <a:endParaRPr lang="en-CA" sz="3200" dirty="0"/>
          </a:p>
        </p:txBody>
      </p:sp>
      <p:sp>
        <p:nvSpPr>
          <p:cNvPr id="16" name="Curved Left Arrow 15"/>
          <p:cNvSpPr/>
          <p:nvPr/>
        </p:nvSpPr>
        <p:spPr>
          <a:xfrm>
            <a:off x="8643966" y="2428868"/>
            <a:ext cx="357190" cy="178595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428596" y="3929066"/>
            <a:ext cx="357190" cy="157163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500298" y="1571612"/>
            <a:ext cx="4572032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2214546" y="6429396"/>
            <a:ext cx="4572032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Replaces fixed functionality of vertex processor</a:t>
            </a:r>
          </a:p>
          <a:p>
            <a:pPr eaLnBrk="1" hangingPunct="1"/>
            <a:r>
              <a:rPr lang="en-US" sz="2800" smtClean="0"/>
              <a:t>Normally get:</a:t>
            </a:r>
          </a:p>
          <a:p>
            <a:pPr lvl="1" eaLnBrk="1" hangingPunct="1"/>
            <a:r>
              <a:rPr lang="en-US" sz="2400" smtClean="0"/>
              <a:t>vertex transformation</a:t>
            </a:r>
          </a:p>
          <a:p>
            <a:pPr lvl="1" eaLnBrk="1" hangingPunct="1"/>
            <a:r>
              <a:rPr lang="en-US" sz="2400" smtClean="0"/>
              <a:t>normal transformation</a:t>
            </a:r>
          </a:p>
          <a:p>
            <a:pPr lvl="1" eaLnBrk="1" hangingPunct="1"/>
            <a:r>
              <a:rPr lang="en-US" sz="2400" smtClean="0"/>
              <a:t>illumination</a:t>
            </a:r>
          </a:p>
          <a:p>
            <a:pPr eaLnBrk="1" hangingPunct="1"/>
            <a:r>
              <a:rPr lang="en-US" sz="2800" smtClean="0"/>
              <a:t>Now, can write programs that do anything</a:t>
            </a:r>
          </a:p>
          <a:p>
            <a:pPr lvl="1" eaLnBrk="1" hangingPunct="1"/>
            <a:r>
              <a:rPr lang="en-US" sz="2400" smtClean="0"/>
              <a:t>same program on all vertices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Input:</a:t>
            </a:r>
          </a:p>
          <a:p>
            <a:pPr lvl="1" eaLnBrk="1" hangingPunct="1"/>
            <a:r>
              <a:rPr lang="en-US" smtClean="0"/>
              <a:t>Built-in attributes</a:t>
            </a:r>
          </a:p>
          <a:p>
            <a:pPr lvl="2" eaLnBrk="1" hangingPunct="1"/>
            <a:r>
              <a:rPr lang="en-US" smtClean="0"/>
              <a:t>color</a:t>
            </a:r>
          </a:p>
          <a:p>
            <a:pPr lvl="2" eaLnBrk="1" hangingPunct="1"/>
            <a:r>
              <a:rPr lang="en-US" smtClean="0"/>
              <a:t>normal</a:t>
            </a:r>
          </a:p>
          <a:p>
            <a:pPr lvl="2" eaLnBrk="1" hangingPunct="1"/>
            <a:r>
              <a:rPr lang="en-US" smtClean="0"/>
              <a:t>position</a:t>
            </a:r>
          </a:p>
          <a:p>
            <a:pPr lvl="2" eaLnBrk="1" hangingPunct="1"/>
            <a:r>
              <a:rPr lang="en-US" smtClean="0"/>
              <a:t>texture coordinate</a:t>
            </a:r>
          </a:p>
          <a:p>
            <a:pPr lvl="1" eaLnBrk="1" hangingPunct="1"/>
            <a:r>
              <a:rPr lang="en-US" smtClean="0"/>
              <a:t>User-defined attributes</a:t>
            </a:r>
          </a:p>
          <a:p>
            <a:pPr lvl="1" eaLnBrk="1" hangingPunct="1"/>
            <a:r>
              <a:rPr lang="en-US" smtClean="0"/>
              <a:t>Texture maps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Transform and light a single vertex</a:t>
            </a:r>
          </a:p>
          <a:p>
            <a:pPr eaLnBrk="1" hangingPunct="1"/>
            <a:r>
              <a:rPr lang="en-US" smtClean="0"/>
              <a:t>Output:</a:t>
            </a:r>
          </a:p>
          <a:p>
            <a:pPr lvl="1" eaLnBrk="1" hangingPunct="1"/>
            <a:r>
              <a:rPr lang="en-US" smtClean="0"/>
              <a:t>position</a:t>
            </a:r>
          </a:p>
          <a:p>
            <a:pPr lvl="1" eaLnBrk="1" hangingPunct="1"/>
            <a:r>
              <a:rPr lang="en-US" smtClean="0"/>
              <a:t>color</a:t>
            </a:r>
          </a:p>
          <a:p>
            <a:pPr lvl="1" eaLnBrk="1" hangingPunct="1"/>
            <a:r>
              <a:rPr lang="en-US" smtClean="0"/>
              <a:t>user-defined variables (for fragment shader)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Transform and light a single vertex</a:t>
            </a:r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/>
            <a:r>
              <a:rPr lang="en-US" dirty="0" smtClean="0"/>
              <a:t>position</a:t>
            </a:r>
          </a:p>
          <a:p>
            <a:pPr lvl="1" eaLnBrk="1" hangingPunct="1"/>
            <a:r>
              <a:rPr lang="en-US" dirty="0" smtClean="0"/>
              <a:t>color</a:t>
            </a:r>
          </a:p>
          <a:p>
            <a:pPr lvl="1" eaLnBrk="1" hangingPunct="1"/>
            <a:r>
              <a:rPr lang="en-US" dirty="0" smtClean="0"/>
              <a:t>user-defined variables (for fragment </a:t>
            </a:r>
            <a:r>
              <a:rPr lang="en-US" dirty="0" err="1" smtClean="0"/>
              <a:t>shader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714348" y="1643050"/>
            <a:ext cx="1905000" cy="457200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214414" y="2786058"/>
            <a:ext cx="1295400" cy="457200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vertex position in a shader</a:t>
            </a:r>
          </a:p>
          <a:p>
            <a:pPr lvl="1" eaLnBrk="1" hangingPunct="1"/>
            <a:r>
              <a:rPr lang="en-US" smtClean="0"/>
              <a:t>create simple animations</a:t>
            </a:r>
          </a:p>
          <a:p>
            <a:pPr lvl="2" eaLnBrk="1" hangingPunct="1"/>
            <a:r>
              <a:rPr lang="en-US" smtClean="0"/>
              <a:t>Use time as input, compute x(t), </a:t>
            </a:r>
            <a:r>
              <a:rPr lang="el-GR" smtClean="0"/>
              <a:t>θ</a:t>
            </a:r>
            <a:r>
              <a:rPr lang="en-US" smtClean="0"/>
              <a:t>(t)</a:t>
            </a:r>
          </a:p>
          <a:p>
            <a:pPr lvl="1" eaLnBrk="1" hangingPunct="1"/>
            <a:r>
              <a:rPr lang="en-US" smtClean="0"/>
              <a:t> perform displacement mapping (to mesh resolution)</a:t>
            </a:r>
          </a:p>
          <a:p>
            <a:pPr lvl="1" eaLnBrk="1" hangingPunct="1"/>
            <a:r>
              <a:rPr lang="en-US" smtClean="0"/>
              <a:t>Generally, modify the geometry at runtime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000364" y="5929330"/>
            <a:ext cx="357190" cy="285752"/>
          </a:xfrm>
          <a:prstGeom prst="ellipse">
            <a:avLst/>
          </a:prstGeom>
          <a:solidFill>
            <a:srgbClr val="FF0000">
              <a:alpha val="65882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000364" y="4286256"/>
            <a:ext cx="357190" cy="285752"/>
          </a:xfrm>
          <a:prstGeom prst="ellipse">
            <a:avLst/>
          </a:prstGeom>
          <a:solidFill>
            <a:srgbClr val="FF0000">
              <a:alpha val="65882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Rasterization</a:t>
            </a:r>
            <a:r>
              <a:rPr lang="en-CA" dirty="0" smtClean="0"/>
              <a:t> and Interpolation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Turns the space between vertices into fragments</a:t>
            </a:r>
          </a:p>
          <a:p>
            <a:r>
              <a:rPr lang="en-CA" dirty="0" smtClean="0"/>
              <a:t>Computes input values for fragments by interpolating values from vertices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5500694" y="5929330"/>
            <a:ext cx="357190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3143240" y="4429132"/>
            <a:ext cx="2571768" cy="1643074"/>
          </a:xfrm>
          <a:prstGeom prst="rtTriangl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8150" y="528559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286778" y="528559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786844" y="528559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286910" y="528559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786976" y="528559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287042" y="528559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928926" y="5572140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000364" y="5072074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928926" y="457200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2928926" y="407194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Pixel Shader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Operates on fragments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color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texture coordinates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user-defined variables (from vertex </a:t>
            </a:r>
            <a:r>
              <a:rPr lang="en-US" dirty="0" err="1" smtClean="0"/>
              <a:t>shader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texture maps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Cannot access other pixels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although, texture can be exploited for this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Pixel Shader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Output:</a:t>
            </a:r>
          </a:p>
          <a:p>
            <a:pPr lvl="1" eaLnBrk="1" hangingPunct="1"/>
            <a:r>
              <a:rPr lang="en-US" smtClean="0"/>
              <a:t>color (RGBA)</a:t>
            </a:r>
          </a:p>
          <a:p>
            <a:pPr lvl="1" eaLnBrk="1" hangingPunct="1"/>
            <a:r>
              <a:rPr lang="en-US" smtClean="0"/>
              <a:t>depth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Note, cannot change position at this point</a:t>
            </a:r>
          </a:p>
          <a:p>
            <a:pPr eaLnBrk="1" hangingPunct="1"/>
            <a:r>
              <a:rPr lang="en-US" smtClean="0"/>
              <a:t>But, can compute color in sophisticated way, in parallel at each pixel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 Matrix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609600" y="1917700"/>
          <a:ext cx="2971800" cy="3021013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n+f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-fn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5" name="Group 31"/>
          <p:cNvGraphicFramePr>
            <a:graphicFrameLocks noGrp="1"/>
          </p:cNvGraphicFramePr>
          <p:nvPr/>
        </p:nvGraphicFramePr>
        <p:xfrm>
          <a:off x="3657600" y="1917700"/>
          <a:ext cx="838200" cy="30226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87" name="Group 43"/>
          <p:cNvGraphicFramePr>
            <a:graphicFrameLocks noGrp="1"/>
          </p:cNvGraphicFramePr>
          <p:nvPr/>
        </p:nvGraphicFramePr>
        <p:xfrm>
          <a:off x="5257800" y="1784350"/>
          <a:ext cx="1524000" cy="3287714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(n+f)z-fn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4572000" y="2590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/>
              <a:t>=</a:t>
            </a:r>
          </a:p>
        </p:txBody>
      </p:sp>
      <p:graphicFrame>
        <p:nvGraphicFramePr>
          <p:cNvPr id="31800" name="Group 56"/>
          <p:cNvGraphicFramePr>
            <a:graphicFrameLocks noGrp="1"/>
          </p:cNvGraphicFramePr>
          <p:nvPr/>
        </p:nvGraphicFramePr>
        <p:xfrm>
          <a:off x="7467600" y="2667000"/>
          <a:ext cx="1524000" cy="3287714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nx/z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ny/z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(n+f)-fn/z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7716" name="AutoShape 68"/>
          <p:cNvCxnSpPr>
            <a:cxnSpLocks noChangeShapeType="1"/>
          </p:cNvCxnSpPr>
          <p:nvPr/>
        </p:nvCxnSpPr>
        <p:spPr bwMode="auto">
          <a:xfrm flipV="1">
            <a:off x="6781800" y="2652713"/>
            <a:ext cx="685800" cy="166687"/>
          </a:xfrm>
          <a:prstGeom prst="curvedConnector4">
            <a:avLst>
              <a:gd name="adj1" fmla="val 50000"/>
              <a:gd name="adj2" fmla="val 25428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7070725" y="1789113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homogenize</a:t>
            </a: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3429000" y="5562601"/>
            <a:ext cx="41433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/>
              <a:t>y</a:t>
            </a:r>
            <a:r>
              <a:rPr lang="en-US" sz="4400" baseline="-25000" dirty="0" err="1"/>
              <a:t>s</a:t>
            </a:r>
            <a:r>
              <a:rPr lang="en-US" sz="4400" dirty="0"/>
              <a:t> = </a:t>
            </a:r>
            <a:r>
              <a:rPr lang="en-US" sz="4400" dirty="0" err="1"/>
              <a:t>y</a:t>
            </a:r>
            <a:r>
              <a:rPr lang="en-US" sz="4400" baseline="-25000" dirty="0" err="1"/>
              <a:t>g</a:t>
            </a:r>
            <a:r>
              <a:rPr lang="en-US" sz="4400" dirty="0"/>
              <a:t> (n/</a:t>
            </a:r>
            <a:r>
              <a:rPr lang="en-US" sz="4400" dirty="0" err="1"/>
              <a:t>z</a:t>
            </a:r>
            <a:r>
              <a:rPr lang="en-US" sz="4400" baseline="-25000" dirty="0" err="1"/>
              <a:t>g</a:t>
            </a:r>
            <a:r>
              <a:rPr lang="en-US" sz="4400" dirty="0"/>
              <a:t>)</a:t>
            </a:r>
          </a:p>
        </p:txBody>
      </p:sp>
      <p:sp>
        <p:nvSpPr>
          <p:cNvPr id="27719" name="Text Box 71"/>
          <p:cNvSpPr txBox="1">
            <a:spLocks noChangeArrowheads="1"/>
          </p:cNvSpPr>
          <p:nvPr/>
        </p:nvSpPr>
        <p:spPr bwMode="auto">
          <a:xfrm>
            <a:off x="2133600" y="5943600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compare: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Shader input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Previously mentioned inputs available per-vertex (per-pixel)</a:t>
            </a:r>
          </a:p>
          <a:p>
            <a:pPr eaLnBrk="1" hangingPunct="1"/>
            <a:r>
              <a:rPr lang="en-US" dirty="0" smtClean="0"/>
              <a:t>Also have </a:t>
            </a:r>
            <a:r>
              <a:rPr lang="en-US" dirty="0" err="1" smtClean="0"/>
              <a:t>shader</a:t>
            </a:r>
            <a:r>
              <a:rPr lang="en-US" dirty="0" smtClean="0"/>
              <a:t> parameters that can be set (like global variables)</a:t>
            </a:r>
          </a:p>
          <a:p>
            <a:pPr lvl="1" eaLnBrk="1" hangingPunct="1"/>
            <a:r>
              <a:rPr lang="en-US" dirty="0" smtClean="0"/>
              <a:t>E.g., direction of sun, location of viewer (same for all primitives)</a:t>
            </a:r>
          </a:p>
          <a:p>
            <a:pPr lvl="1" eaLnBrk="1" hangingPunct="1"/>
            <a:r>
              <a:rPr lang="en-US" dirty="0" smtClean="0"/>
              <a:t>E.g., specific parameters (material glossiness, what texture to use)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Phong and Gouraud Shading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Gouraud shading: per-vertex lighting, interpolated to pixels</a:t>
            </a:r>
          </a:p>
          <a:p>
            <a:pPr eaLnBrk="1" hangingPunct="1"/>
            <a:r>
              <a:rPr lang="en-US" smtClean="0"/>
              <a:t>Various problems:</a:t>
            </a:r>
          </a:p>
          <a:p>
            <a:pPr lvl="1" eaLnBrk="1" hangingPunct="1"/>
            <a:r>
              <a:rPr lang="en-US" smtClean="0"/>
              <a:t>Visible mesh boundaries</a:t>
            </a:r>
          </a:p>
          <a:p>
            <a:pPr lvl="1" eaLnBrk="1" hangingPunct="1"/>
            <a:r>
              <a:rPr lang="en-US" smtClean="0"/>
              <a:t>Strange effects at low mesh resolution</a:t>
            </a:r>
          </a:p>
          <a:p>
            <a:pPr eaLnBrk="1" hangingPunct="1"/>
            <a:r>
              <a:rPr lang="en-US" smtClean="0"/>
              <a:t>Phong shading: normals interpolated, per-pixel lighting: done in pixel shader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Render to Texture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Shaders are “memoryless”</a:t>
            </a:r>
          </a:p>
          <a:p>
            <a:pPr eaLnBrk="1" hangingPunct="1"/>
            <a:r>
              <a:rPr lang="en-US" smtClean="0"/>
              <a:t>Also, limit to how many instructions in shader (varies with card)</a:t>
            </a:r>
          </a:p>
          <a:p>
            <a:pPr eaLnBrk="1" hangingPunct="1"/>
            <a:r>
              <a:rPr lang="en-US" smtClean="0"/>
              <a:t>Can render display buffer to texture, then use texture as input to later (or same) shader</a:t>
            </a:r>
          </a:p>
          <a:p>
            <a:pPr lvl="1" eaLnBrk="1" hangingPunct="1"/>
            <a:r>
              <a:rPr lang="en-US" smtClean="0"/>
              <a:t>Or, just display texture on object</a:t>
            </a:r>
          </a:p>
          <a:p>
            <a:pPr lvl="2" eaLnBrk="1" hangingPunct="1"/>
            <a:r>
              <a:rPr lang="en-US" smtClean="0"/>
              <a:t>eg, mirror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Render to Texture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postprocessing effects:</a:t>
            </a:r>
          </a:p>
          <a:p>
            <a:pPr lvl="1"/>
            <a:r>
              <a:rPr lang="en-US" smtClean="0"/>
              <a:t>render to texture</a:t>
            </a:r>
          </a:p>
          <a:p>
            <a:pPr lvl="1"/>
            <a:r>
              <a:rPr lang="en-US" smtClean="0"/>
              <a:t>apply pixel shader involving texture</a:t>
            </a:r>
          </a:p>
          <a:p>
            <a:pPr lvl="1"/>
            <a:r>
              <a:rPr lang="en-US" smtClean="0"/>
              <a:t>draw texture to screen</a:t>
            </a:r>
          </a:p>
          <a:p>
            <a:pPr lvl="2"/>
            <a:r>
              <a:rPr lang="en-US" smtClean="0"/>
              <a:t>Create quad covering screen, apply texture</a:t>
            </a:r>
          </a:p>
          <a:p>
            <a:r>
              <a:rPr lang="en-US" smtClean="0"/>
              <a:t>Color modification, darken/brighten, fade/dissolve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Shaders</a:t>
            </a:r>
            <a:r>
              <a:rPr lang="en-CA" dirty="0" smtClean="0"/>
              <a:t> in XNA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a single .</a:t>
            </a:r>
            <a:r>
              <a:rPr lang="en-CA" dirty="0" err="1" smtClean="0"/>
              <a:t>fx</a:t>
            </a:r>
            <a:r>
              <a:rPr lang="en-CA" dirty="0" smtClean="0"/>
              <a:t> file with:</a:t>
            </a:r>
          </a:p>
          <a:p>
            <a:pPr lvl="1"/>
            <a:r>
              <a:rPr lang="en-CA" dirty="0" smtClean="0"/>
              <a:t>list of </a:t>
            </a:r>
            <a:r>
              <a:rPr lang="en-CA" dirty="0" err="1" smtClean="0"/>
              <a:t>shader</a:t>
            </a:r>
            <a:r>
              <a:rPr lang="en-CA" dirty="0" smtClean="0"/>
              <a:t> parameters</a:t>
            </a:r>
          </a:p>
          <a:p>
            <a:pPr lvl="1"/>
            <a:r>
              <a:rPr lang="en-CA" dirty="0" smtClean="0"/>
              <a:t>structure definitions for </a:t>
            </a:r>
            <a:r>
              <a:rPr lang="en-CA" dirty="0" err="1" smtClean="0"/>
              <a:t>shader</a:t>
            </a:r>
            <a:r>
              <a:rPr lang="en-CA" dirty="0" smtClean="0"/>
              <a:t> I/O</a:t>
            </a:r>
          </a:p>
          <a:p>
            <a:pPr lvl="1"/>
            <a:r>
              <a:rPr lang="en-CA" dirty="0" smtClean="0"/>
              <a:t>vertex </a:t>
            </a:r>
            <a:r>
              <a:rPr lang="en-CA" dirty="0" err="1" smtClean="0"/>
              <a:t>shader</a:t>
            </a:r>
            <a:endParaRPr lang="en-CA" dirty="0" smtClean="0"/>
          </a:p>
          <a:p>
            <a:pPr lvl="1"/>
            <a:r>
              <a:rPr lang="en-CA" dirty="0" smtClean="0"/>
              <a:t>pixel </a:t>
            </a:r>
            <a:r>
              <a:rPr lang="en-CA" dirty="0" err="1" smtClean="0"/>
              <a:t>shader</a:t>
            </a:r>
            <a:endParaRPr lang="en-CA" dirty="0" smtClean="0"/>
          </a:p>
          <a:p>
            <a:pPr lvl="1"/>
            <a:r>
              <a:rPr lang="en-CA" dirty="0" smtClean="0"/>
              <a:t>technique and pass definition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flow</a:t>
            </a:r>
            <a:endParaRPr lang="en-CA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142844" y="2143116"/>
            <a:ext cx="2714644" cy="200026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Vertex </a:t>
            </a:r>
            <a:r>
              <a:rPr lang="en-CA" sz="3200" dirty="0" err="1" smtClean="0"/>
              <a:t>Shader</a:t>
            </a:r>
            <a:r>
              <a:rPr lang="en-CA" sz="3200" dirty="0" smtClean="0"/>
              <a:t> Input</a:t>
            </a:r>
            <a:endParaRPr lang="en-CA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2214546" y="1571612"/>
            <a:ext cx="1714512" cy="28575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Vertex </a:t>
            </a:r>
            <a:r>
              <a:rPr lang="en-CA" sz="2800" dirty="0" err="1" smtClean="0"/>
              <a:t>Shader</a:t>
            </a:r>
            <a:endParaRPr lang="en-CA" sz="2800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3071802" y="3571876"/>
            <a:ext cx="2714644" cy="192882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Pixel </a:t>
            </a:r>
            <a:r>
              <a:rPr lang="en-CA" sz="3200" dirty="0" err="1" smtClean="0"/>
              <a:t>Shader</a:t>
            </a:r>
            <a:r>
              <a:rPr lang="en-CA" sz="3200" dirty="0" smtClean="0"/>
              <a:t> Input</a:t>
            </a:r>
            <a:endParaRPr lang="en-CA" sz="3200" dirty="0"/>
          </a:p>
        </p:txBody>
      </p:sp>
      <p:sp>
        <p:nvSpPr>
          <p:cNvPr id="8" name="Flowchart: Process 7"/>
          <p:cNvSpPr/>
          <p:nvPr/>
        </p:nvSpPr>
        <p:spPr>
          <a:xfrm>
            <a:off x="5214942" y="3000372"/>
            <a:ext cx="1714512" cy="28575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Pixel </a:t>
            </a:r>
            <a:r>
              <a:rPr lang="en-CA" sz="3200" dirty="0" err="1" smtClean="0"/>
              <a:t>Shader</a:t>
            </a:r>
            <a:endParaRPr lang="en-CA" sz="3200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786446" y="5000636"/>
            <a:ext cx="3000396" cy="17144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Pixel </a:t>
            </a:r>
            <a:r>
              <a:rPr lang="en-CA" sz="3200" dirty="0" err="1" smtClean="0"/>
              <a:t>Shader</a:t>
            </a:r>
            <a:r>
              <a:rPr lang="en-CA" sz="3200" dirty="0" smtClean="0"/>
              <a:t> Output</a:t>
            </a:r>
            <a:endParaRPr lang="en-CA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Shader</a:t>
            </a:r>
            <a:r>
              <a:rPr lang="en-CA" dirty="0" smtClean="0"/>
              <a:t> I/O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Markers that suggest how data is passed into and out of the </a:t>
            </a:r>
            <a:r>
              <a:rPr lang="en-CA" dirty="0" err="1" smtClean="0"/>
              <a:t>shaders</a:t>
            </a:r>
            <a:endParaRPr lang="en-CA" dirty="0" smtClean="0"/>
          </a:p>
          <a:p>
            <a:pPr lvl="1"/>
            <a:r>
              <a:rPr lang="en-CA" dirty="0" smtClean="0"/>
              <a:t>e.g., put "position" data in POSITION semantic </a:t>
            </a:r>
          </a:p>
          <a:p>
            <a:r>
              <a:rPr lang="en-CA" dirty="0" smtClean="0"/>
              <a:t>Example vertex </a:t>
            </a:r>
            <a:r>
              <a:rPr lang="en-CA" dirty="0" err="1" smtClean="0"/>
              <a:t>shader</a:t>
            </a:r>
            <a:r>
              <a:rPr lang="en-CA" dirty="0" smtClean="0"/>
              <a:t> input:</a:t>
            </a:r>
          </a:p>
          <a:p>
            <a:pPr>
              <a:buNone/>
            </a:pPr>
            <a:r>
              <a:rPr lang="en-CA" dirty="0" err="1" smtClean="0"/>
              <a:t>struct</a:t>
            </a:r>
            <a:r>
              <a:rPr lang="en-CA" dirty="0" smtClean="0"/>
              <a:t> </a:t>
            </a:r>
            <a:r>
              <a:rPr lang="en-CA" dirty="0" err="1" smtClean="0"/>
              <a:t>vs_in</a:t>
            </a:r>
            <a:r>
              <a:rPr lang="en-CA" dirty="0" smtClean="0"/>
              <a:t> {</a:t>
            </a:r>
          </a:p>
          <a:p>
            <a:pPr>
              <a:buNone/>
            </a:pPr>
            <a:r>
              <a:rPr lang="en-CA" dirty="0" smtClean="0"/>
              <a:t>   float4 pos : POSITION0;</a:t>
            </a:r>
          </a:p>
          <a:p>
            <a:pPr>
              <a:buNone/>
            </a:pPr>
            <a:r>
              <a:rPr lang="en-CA" dirty="0" smtClean="0"/>
              <a:t>   float4 </a:t>
            </a:r>
            <a:r>
              <a:rPr lang="en-CA" dirty="0" err="1" smtClean="0"/>
              <a:t>col</a:t>
            </a:r>
            <a:r>
              <a:rPr lang="en-CA" dirty="0" smtClean="0"/>
              <a:t> : COLOR0;</a:t>
            </a:r>
          </a:p>
          <a:p>
            <a:pPr>
              <a:buNone/>
            </a:pPr>
            <a:r>
              <a:rPr lang="en-CA" dirty="0" smtClean="0"/>
              <a:t>};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Available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Differ depending on what the structure is</a:t>
            </a:r>
          </a:p>
          <a:p>
            <a:pPr lvl="1"/>
            <a:r>
              <a:rPr lang="en-CA" dirty="0" smtClean="0"/>
              <a:t>position semantic not available for pixel </a:t>
            </a:r>
            <a:r>
              <a:rPr lang="en-CA" dirty="0" err="1" smtClean="0"/>
              <a:t>shader</a:t>
            </a:r>
            <a:r>
              <a:rPr lang="en-CA" dirty="0" smtClean="0"/>
              <a:t> output, for example</a:t>
            </a:r>
          </a:p>
          <a:p>
            <a:r>
              <a:rPr lang="en-CA" dirty="0" smtClean="0"/>
              <a:t>TEXCOORD semantic for user-defined variables</a:t>
            </a:r>
          </a:p>
          <a:p>
            <a:endParaRPr lang="en-CA" dirty="0" smtClean="0"/>
          </a:p>
          <a:p>
            <a:r>
              <a:rPr lang="en-CA" dirty="0" smtClean="0"/>
              <a:t>Can be used multiple times: TEXCOORD0 for first, then TEXCOORD1, TEXCOORD2...</a:t>
            </a: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Vertex </a:t>
            </a:r>
            <a:r>
              <a:rPr lang="en-CA" dirty="0" err="1" smtClean="0"/>
              <a:t>Shader</a:t>
            </a:r>
            <a:r>
              <a:rPr lang="en-CA" dirty="0" smtClean="0"/>
              <a:t> Input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POSITION – vertex location in space</a:t>
            </a:r>
          </a:p>
          <a:p>
            <a:r>
              <a:rPr lang="en-CA" dirty="0" smtClean="0"/>
              <a:t>COLOR – for the vertex color</a:t>
            </a:r>
          </a:p>
          <a:p>
            <a:r>
              <a:rPr lang="en-CA" dirty="0" smtClean="0"/>
              <a:t>NORMAL – surface normal</a:t>
            </a:r>
          </a:p>
          <a:p>
            <a:r>
              <a:rPr lang="en-CA" dirty="0" smtClean="0"/>
              <a:t>TEXCOORD – texture coordinates, also "generic"</a:t>
            </a:r>
          </a:p>
          <a:p>
            <a:endParaRPr lang="en-CA" dirty="0" smtClean="0"/>
          </a:p>
          <a:p>
            <a:r>
              <a:rPr lang="en-CA" dirty="0" smtClean="0"/>
              <a:t>PSIZE – point size (used with point sprites, chiefly for particle system effects)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Vertex </a:t>
            </a:r>
            <a:r>
              <a:rPr lang="en-CA" dirty="0" err="1" smtClean="0"/>
              <a:t>Shader</a:t>
            </a:r>
            <a:r>
              <a:rPr lang="en-CA" dirty="0" smtClean="0"/>
              <a:t> Output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subset of the inputs</a:t>
            </a:r>
          </a:p>
          <a:p>
            <a:endParaRPr lang="en-CA" dirty="0" smtClean="0"/>
          </a:p>
          <a:p>
            <a:r>
              <a:rPr lang="en-CA" dirty="0" smtClean="0"/>
              <a:t>POSITION</a:t>
            </a:r>
          </a:p>
          <a:p>
            <a:r>
              <a:rPr lang="en-CA" dirty="0" smtClean="0"/>
              <a:t>COLOR</a:t>
            </a:r>
          </a:p>
          <a:p>
            <a:r>
              <a:rPr lang="en-CA" dirty="0" smtClean="0"/>
              <a:t>TEXCOORD</a:t>
            </a:r>
          </a:p>
          <a:p>
            <a:r>
              <a:rPr lang="en-CA" dirty="0" smtClean="0"/>
              <a:t>PSIZE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position (vector)</a:t>
            </a:r>
          </a:p>
          <a:p>
            <a:pPr lvl="1"/>
            <a:r>
              <a:rPr lang="en-US" dirty="0" smtClean="0"/>
              <a:t>forward direction (vector)</a:t>
            </a:r>
          </a:p>
          <a:p>
            <a:pPr lvl="1"/>
            <a:r>
              <a:rPr lang="en-US" dirty="0" smtClean="0"/>
              <a:t>up direction (vector)</a:t>
            </a:r>
          </a:p>
          <a:p>
            <a:pPr lvl="1"/>
            <a:endParaRPr lang="en-US" dirty="0"/>
          </a:p>
          <a:p>
            <a:r>
              <a:rPr lang="en-US" dirty="0" smtClean="0"/>
              <a:t>Want to be able to swing the camera sideways, up and down, spin (roll), plus move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Camera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Pixel </a:t>
            </a:r>
            <a:r>
              <a:rPr lang="en-CA" dirty="0" err="1" smtClean="0"/>
              <a:t>Shader</a:t>
            </a:r>
            <a:r>
              <a:rPr lang="en-CA" dirty="0" smtClean="0"/>
              <a:t> Input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Only COLOR and TEXCOORD are allowed</a:t>
            </a:r>
          </a:p>
          <a:p>
            <a:r>
              <a:rPr lang="en-CA" dirty="0" smtClean="0"/>
              <a:t>Note: considered good practice to use vertex </a:t>
            </a:r>
            <a:r>
              <a:rPr lang="en-CA" dirty="0" err="1" smtClean="0"/>
              <a:t>shader</a:t>
            </a:r>
            <a:r>
              <a:rPr lang="en-CA" dirty="0" smtClean="0"/>
              <a:t> output as pixel </a:t>
            </a:r>
            <a:r>
              <a:rPr lang="en-CA" dirty="0" err="1" smtClean="0"/>
              <a:t>shader</a:t>
            </a:r>
            <a:r>
              <a:rPr lang="en-CA" dirty="0" smtClean="0"/>
              <a:t> input – but permitted semantics different!</a:t>
            </a:r>
          </a:p>
          <a:p>
            <a:pPr lvl="1"/>
            <a:r>
              <a:rPr lang="en-CA" dirty="0" smtClean="0"/>
              <a:t>notably, POSITION required for </a:t>
            </a:r>
            <a:r>
              <a:rPr lang="en-CA" dirty="0" err="1" smtClean="0"/>
              <a:t>vs_out</a:t>
            </a:r>
            <a:r>
              <a:rPr lang="en-CA" dirty="0" smtClean="0"/>
              <a:t>, prohibited by </a:t>
            </a:r>
            <a:r>
              <a:rPr lang="en-CA" dirty="0" err="1" smtClean="0"/>
              <a:t>ps_in</a:t>
            </a:r>
            <a:endParaRPr lang="en-CA" dirty="0" smtClean="0"/>
          </a:p>
          <a:p>
            <a:r>
              <a:rPr lang="en-CA" dirty="0" smtClean="0"/>
              <a:t>"Illegal" semantics ignored by compiler in definition, but DO NOT USE in </a:t>
            </a:r>
            <a:r>
              <a:rPr lang="en-CA" dirty="0" err="1" smtClean="0"/>
              <a:t>ps</a:t>
            </a:r>
            <a:r>
              <a:rPr lang="en-CA" dirty="0" smtClean="0"/>
              <a:t> code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Pixel </a:t>
            </a:r>
            <a:r>
              <a:rPr lang="en-CA" dirty="0" err="1" smtClean="0"/>
              <a:t>Shader</a:t>
            </a:r>
            <a:r>
              <a:rPr lang="en-CA" dirty="0" smtClean="0"/>
              <a:t> Output Semantics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COLOR </a:t>
            </a:r>
          </a:p>
          <a:p>
            <a:r>
              <a:rPr lang="en-CA" dirty="0" smtClean="0"/>
              <a:t>DEPTH – depth value for depth test</a:t>
            </a:r>
          </a:p>
          <a:p>
            <a:endParaRPr lang="en-CA" dirty="0" smtClean="0"/>
          </a:p>
          <a:p>
            <a:r>
              <a:rPr lang="en-CA" dirty="0" smtClean="0"/>
              <a:t>In routine operation, one color value (ultimate pixel color) and one depth value</a:t>
            </a:r>
          </a:p>
          <a:p>
            <a:r>
              <a:rPr lang="en-CA" dirty="0" smtClean="0"/>
              <a:t>Can have more outputs if </a:t>
            </a:r>
            <a:r>
              <a:rPr lang="en-CA" dirty="0" err="1" smtClean="0"/>
              <a:t>multipass</a:t>
            </a:r>
            <a:r>
              <a:rPr lang="en-CA" dirty="0" smtClean="0"/>
              <a:t> </a:t>
            </a:r>
            <a:r>
              <a:rPr lang="en-CA" dirty="0" err="1" smtClean="0"/>
              <a:t>shader</a:t>
            </a:r>
            <a:r>
              <a:rPr lang="en-CA" dirty="0" smtClean="0"/>
              <a:t>, unconventional operation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Techniques and Passes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technique </a:t>
            </a:r>
            <a:r>
              <a:rPr lang="en-CA" dirty="0" err="1" smtClean="0"/>
              <a:t>mytechnique</a:t>
            </a:r>
            <a:r>
              <a:rPr lang="en-CA" dirty="0" smtClean="0"/>
              <a:t> {</a:t>
            </a:r>
          </a:p>
          <a:p>
            <a:pPr>
              <a:buNone/>
            </a:pPr>
            <a:r>
              <a:rPr lang="en-CA" dirty="0" smtClean="0"/>
              <a:t>   // one or more passes, ordinarily one</a:t>
            </a:r>
          </a:p>
          <a:p>
            <a:pPr>
              <a:buNone/>
            </a:pPr>
            <a:r>
              <a:rPr lang="en-CA" dirty="0" smtClean="0"/>
              <a:t>   pass </a:t>
            </a:r>
            <a:r>
              <a:rPr lang="en-CA" dirty="0" err="1" smtClean="0"/>
              <a:t>mypass</a:t>
            </a:r>
            <a:r>
              <a:rPr lang="en-CA" dirty="0" smtClean="0"/>
              <a:t> {</a:t>
            </a:r>
          </a:p>
          <a:p>
            <a:pPr>
              <a:buNone/>
            </a:pPr>
            <a:r>
              <a:rPr lang="en-CA" dirty="0" smtClean="0"/>
              <a:t>      </a:t>
            </a:r>
            <a:r>
              <a:rPr lang="en-CA" dirty="0" err="1" smtClean="0"/>
              <a:t>vertexshader</a:t>
            </a:r>
            <a:r>
              <a:rPr lang="en-CA" dirty="0" smtClean="0"/>
              <a:t> = compile vs_1_1 </a:t>
            </a:r>
            <a:r>
              <a:rPr lang="en-CA" dirty="0" err="1" smtClean="0"/>
              <a:t>myvs</a:t>
            </a:r>
            <a:r>
              <a:rPr lang="en-CA" dirty="0" smtClean="0"/>
              <a:t>();</a:t>
            </a:r>
          </a:p>
          <a:p>
            <a:pPr>
              <a:buNone/>
            </a:pPr>
            <a:r>
              <a:rPr lang="en-CA" dirty="0" smtClean="0"/>
              <a:t>      </a:t>
            </a:r>
            <a:r>
              <a:rPr lang="en-CA" dirty="0" err="1" smtClean="0"/>
              <a:t>pixelshader</a:t>
            </a:r>
            <a:r>
              <a:rPr lang="en-CA" dirty="0" smtClean="0"/>
              <a:t> = compile ps_2_0 </a:t>
            </a:r>
            <a:r>
              <a:rPr lang="en-CA" dirty="0" err="1" smtClean="0"/>
              <a:t>myps</a:t>
            </a:r>
            <a:r>
              <a:rPr lang="en-CA" dirty="0" smtClean="0"/>
              <a:t>();</a:t>
            </a:r>
          </a:p>
          <a:p>
            <a:pPr>
              <a:buNone/>
            </a:pPr>
            <a:r>
              <a:rPr lang="en-CA" dirty="0" smtClean="0"/>
              <a:t>   }</a:t>
            </a:r>
          </a:p>
          <a:p>
            <a:pPr>
              <a:buNone/>
            </a:pPr>
            <a:r>
              <a:rPr lang="en-CA" dirty="0" smtClean="0"/>
              <a:t>} </a:t>
            </a: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Shader</a:t>
            </a:r>
            <a:r>
              <a:rPr lang="en-CA" dirty="0" smtClean="0"/>
              <a:t> Code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Written in C-like HLSL</a:t>
            </a:r>
          </a:p>
          <a:p>
            <a:pPr lvl="1"/>
            <a:r>
              <a:rPr lang="en-CA" dirty="0" smtClean="0"/>
              <a:t>if, for, = for assignment...</a:t>
            </a:r>
          </a:p>
          <a:p>
            <a:r>
              <a:rPr lang="en-CA" dirty="0" smtClean="0"/>
              <a:t>scalar, vector, and matrix types</a:t>
            </a:r>
          </a:p>
          <a:p>
            <a:pPr lvl="1"/>
            <a:r>
              <a:rPr lang="en-CA" dirty="0" err="1" smtClean="0"/>
              <a:t>int</a:t>
            </a:r>
            <a:r>
              <a:rPr lang="en-CA" dirty="0" smtClean="0"/>
              <a:t>, float</a:t>
            </a:r>
          </a:p>
          <a:p>
            <a:pPr lvl="1"/>
            <a:r>
              <a:rPr lang="en-CA" dirty="0" smtClean="0"/>
              <a:t>float2, float3, float4</a:t>
            </a:r>
          </a:p>
          <a:p>
            <a:pPr lvl="1"/>
            <a:r>
              <a:rPr lang="en-CA" dirty="0" smtClean="0"/>
              <a:t>float4x4</a:t>
            </a:r>
          </a:p>
          <a:p>
            <a:r>
              <a:rPr lang="en-CA" dirty="0" smtClean="0"/>
              <a:t>Texture type (2D texture)</a:t>
            </a: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Intrinsic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functions are built in</a:t>
            </a:r>
          </a:p>
          <a:p>
            <a:r>
              <a:rPr lang="en-CA" dirty="0" smtClean="0"/>
              <a:t>Various mathematical functions</a:t>
            </a:r>
          </a:p>
          <a:p>
            <a:pPr lvl="1"/>
            <a:r>
              <a:rPr lang="en-CA" dirty="0" smtClean="0"/>
              <a:t>math (exp, </a:t>
            </a:r>
            <a:r>
              <a:rPr lang="en-CA" dirty="0" err="1" smtClean="0"/>
              <a:t>pow</a:t>
            </a:r>
            <a:r>
              <a:rPr lang="en-CA" dirty="0" smtClean="0"/>
              <a:t>, log)</a:t>
            </a:r>
          </a:p>
          <a:p>
            <a:pPr lvl="1"/>
            <a:r>
              <a:rPr lang="en-CA" dirty="0" smtClean="0"/>
              <a:t>trigonometric (sin, </a:t>
            </a:r>
            <a:r>
              <a:rPr lang="en-CA" dirty="0" err="1" smtClean="0"/>
              <a:t>cos</a:t>
            </a:r>
            <a:r>
              <a:rPr lang="en-CA" dirty="0" smtClean="0"/>
              <a:t>, tan, </a:t>
            </a:r>
            <a:r>
              <a:rPr lang="en-CA" dirty="0" err="1" smtClean="0"/>
              <a:t>asin</a:t>
            </a:r>
            <a:r>
              <a:rPr lang="en-CA" dirty="0" smtClean="0"/>
              <a:t>...)</a:t>
            </a:r>
          </a:p>
          <a:p>
            <a:pPr lvl="1"/>
            <a:r>
              <a:rPr lang="en-CA" dirty="0" smtClean="0"/>
              <a:t>vector (dot, cross)</a:t>
            </a:r>
          </a:p>
          <a:p>
            <a:pPr lvl="1"/>
            <a:r>
              <a:rPr lang="en-CA" dirty="0" smtClean="0"/>
              <a:t>"housekeeping" (clamp, lerp, abs, max)</a:t>
            </a:r>
          </a:p>
          <a:p>
            <a:r>
              <a:rPr lang="en-CA" dirty="0" smtClean="0"/>
              <a:t>Functions for dealing with texture</a:t>
            </a:r>
          </a:p>
          <a:p>
            <a:r>
              <a:rPr lang="en-CA" dirty="0" smtClean="0"/>
              <a:t>Partial list (common ones) in textbook</a:t>
            </a: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Shader</a:t>
            </a:r>
            <a:r>
              <a:rPr lang="en-CA" dirty="0" smtClean="0"/>
              <a:t> Code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control of the pipeline</a:t>
            </a:r>
          </a:p>
          <a:p>
            <a:r>
              <a:rPr lang="en-CA" dirty="0" smtClean="0"/>
              <a:t>Very abstract right now, but examples to come in the following weeks</a:t>
            </a:r>
          </a:p>
          <a:p>
            <a:pPr lvl="1"/>
            <a:r>
              <a:rPr lang="en-CA" dirty="0" smtClean="0"/>
              <a:t>texture</a:t>
            </a:r>
          </a:p>
          <a:p>
            <a:pPr lvl="1"/>
            <a:r>
              <a:rPr lang="en-CA" dirty="0" smtClean="0"/>
              <a:t>procedural texture</a:t>
            </a:r>
          </a:p>
          <a:p>
            <a:pPr lvl="1"/>
            <a:r>
              <a:rPr lang="en-CA" dirty="0" smtClean="0"/>
              <a:t>basic lighting (</a:t>
            </a:r>
            <a:r>
              <a:rPr lang="en-CA" dirty="0" err="1" smtClean="0"/>
              <a:t>Phong</a:t>
            </a:r>
            <a:r>
              <a:rPr lang="en-CA" dirty="0" smtClean="0"/>
              <a:t> shading)</a:t>
            </a:r>
          </a:p>
          <a:p>
            <a:pPr lvl="1"/>
            <a:r>
              <a:rPr lang="en-CA" dirty="0" smtClean="0"/>
              <a:t>specialized lighting</a:t>
            </a:r>
          </a:p>
          <a:p>
            <a:pPr lvl="1"/>
            <a:r>
              <a:rPr lang="en-CA" dirty="0" smtClean="0"/>
              <a:t>particle systems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Connecting your </a:t>
            </a:r>
            <a:r>
              <a:rPr lang="en-CA" dirty="0" err="1" smtClean="0"/>
              <a:t>Shader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is similar to the </a:t>
            </a:r>
            <a:r>
              <a:rPr lang="en-CA" dirty="0" err="1" smtClean="0"/>
              <a:t>BasicEffect</a:t>
            </a:r>
            <a:endParaRPr lang="en-CA" dirty="0" smtClean="0"/>
          </a:p>
          <a:p>
            <a:r>
              <a:rPr lang="en-CA" dirty="0" smtClean="0"/>
              <a:t>May need a custom vertex format, if your vertex </a:t>
            </a:r>
            <a:r>
              <a:rPr lang="en-CA" dirty="0" err="1" smtClean="0"/>
              <a:t>shader</a:t>
            </a:r>
            <a:r>
              <a:rPr lang="en-CA" dirty="0" smtClean="0"/>
              <a:t> input is different from all existing vertex formats</a:t>
            </a:r>
          </a:p>
          <a:p>
            <a:r>
              <a:rPr lang="en-CA" dirty="0" smtClean="0"/>
              <a:t>Set all your parameters</a:t>
            </a:r>
          </a:p>
          <a:p>
            <a:r>
              <a:rPr lang="en-CA" dirty="0" smtClean="0"/>
              <a:t>Link to project, configure, and invoke in Draw()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program parts of the graphics pipeline</a:t>
            </a:r>
          </a:p>
          <a:p>
            <a:pPr lvl="1"/>
            <a:r>
              <a:rPr lang="en-CA" dirty="0" smtClean="0"/>
              <a:t>vertex </a:t>
            </a:r>
            <a:r>
              <a:rPr lang="en-CA" dirty="0" err="1" smtClean="0"/>
              <a:t>shader</a:t>
            </a:r>
            <a:endParaRPr lang="en-CA" dirty="0" smtClean="0"/>
          </a:p>
          <a:p>
            <a:pPr lvl="2"/>
            <a:r>
              <a:rPr lang="en-CA" dirty="0" smtClean="0"/>
              <a:t>output is position, color, texture coordinates</a:t>
            </a:r>
          </a:p>
          <a:p>
            <a:pPr lvl="1"/>
            <a:r>
              <a:rPr lang="en-CA" dirty="0" smtClean="0"/>
              <a:t>pixel </a:t>
            </a:r>
            <a:r>
              <a:rPr lang="en-CA" dirty="0" err="1" smtClean="0"/>
              <a:t>shader</a:t>
            </a:r>
            <a:endParaRPr lang="en-CA" dirty="0" smtClean="0"/>
          </a:p>
          <a:p>
            <a:pPr lvl="2"/>
            <a:r>
              <a:rPr lang="en-CA" dirty="0" smtClean="0"/>
              <a:t>output is color</a:t>
            </a:r>
          </a:p>
          <a:p>
            <a:r>
              <a:rPr lang="en-CA" dirty="0" smtClean="0"/>
              <a:t>for XNA, use HLSL, a C-like language with many built-in functions</a:t>
            </a: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Things to know:</a:t>
            </a:r>
          </a:p>
          <a:p>
            <a:pPr lvl="1"/>
            <a:r>
              <a:rPr lang="en-CA" dirty="0" smtClean="0"/>
              <a:t>graphics pipeline</a:t>
            </a:r>
          </a:p>
          <a:p>
            <a:pPr lvl="2"/>
            <a:r>
              <a:rPr lang="en-CA" dirty="0" smtClean="0"/>
              <a:t>tasks of vertex and pixel </a:t>
            </a:r>
            <a:r>
              <a:rPr lang="en-CA" dirty="0" err="1" smtClean="0"/>
              <a:t>shaders</a:t>
            </a:r>
            <a:endParaRPr lang="en-CA" dirty="0" smtClean="0"/>
          </a:p>
          <a:p>
            <a:pPr lvl="2"/>
            <a:r>
              <a:rPr lang="en-CA" dirty="0" err="1" smtClean="0"/>
              <a:t>rasterization</a:t>
            </a:r>
            <a:r>
              <a:rPr lang="en-CA" dirty="0" smtClean="0"/>
              <a:t> and interpolation</a:t>
            </a:r>
          </a:p>
          <a:p>
            <a:pPr lvl="1"/>
            <a:r>
              <a:rPr lang="en-CA" dirty="0" smtClean="0"/>
              <a:t>vertex and pixel </a:t>
            </a:r>
            <a:r>
              <a:rPr lang="en-CA" dirty="0" err="1" smtClean="0"/>
              <a:t>shader</a:t>
            </a:r>
            <a:r>
              <a:rPr lang="en-CA" dirty="0" smtClean="0"/>
              <a:t> input and output semantics</a:t>
            </a:r>
          </a:p>
          <a:p>
            <a:r>
              <a:rPr lang="en-CA" dirty="0" smtClean="0"/>
              <a:t>To learn by practice: writing your own </a:t>
            </a:r>
            <a:r>
              <a:rPr lang="en-CA" dirty="0" err="1" smtClean="0"/>
              <a:t>shaders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and up known as part of camera, can change position easily</a:t>
            </a:r>
          </a:p>
          <a:p>
            <a:pPr lvl="1"/>
            <a:r>
              <a:rPr lang="en-US" dirty="0" smtClean="0"/>
              <a:t>move forward: x(</a:t>
            </a:r>
            <a:r>
              <a:rPr lang="en-US" dirty="0" err="1" smtClean="0"/>
              <a:t>t+dt</a:t>
            </a:r>
            <a:r>
              <a:rPr lang="en-US" dirty="0" smtClean="0"/>
              <a:t>) = x(t) + f(t)*s*</a:t>
            </a:r>
            <a:r>
              <a:rPr lang="en-US" dirty="0" err="1" smtClean="0"/>
              <a:t>dt</a:t>
            </a:r>
            <a:endParaRPr lang="en-US" dirty="0" smtClean="0"/>
          </a:p>
          <a:p>
            <a:pPr lvl="2"/>
            <a:r>
              <a:rPr lang="en-US" dirty="0" smtClean="0"/>
              <a:t>s = speed, f(t) = forward direction at time t</a:t>
            </a:r>
          </a:p>
          <a:p>
            <a:pPr lvl="1"/>
            <a:r>
              <a:rPr lang="en-US" dirty="0" smtClean="0"/>
              <a:t>can get sideways vector as u x f (cross product)</a:t>
            </a:r>
          </a:p>
          <a:p>
            <a:pPr lvl="1"/>
            <a:r>
              <a:rPr lang="en-US" dirty="0" smtClean="0"/>
              <a:t>moving sideways uses same principle as moving forward, just direction differs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control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Store orientation as quaternion q</a:t>
            </a:r>
          </a:p>
          <a:p>
            <a:r>
              <a:rPr lang="en-US" dirty="0" smtClean="0"/>
              <a:t>Update forward, up directions using current q</a:t>
            </a:r>
          </a:p>
          <a:p>
            <a:pPr lvl="1"/>
            <a:r>
              <a:rPr lang="en-US" dirty="0" smtClean="0"/>
              <a:t>rotation of initial forward f</a:t>
            </a:r>
            <a:r>
              <a:rPr lang="en-US" baseline="-25000" dirty="0" smtClean="0"/>
              <a:t>0</a:t>
            </a:r>
            <a:r>
              <a:rPr lang="en-US" dirty="0" smtClean="0"/>
              <a:t>, initial up u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say p = (0,f</a:t>
            </a:r>
            <a:r>
              <a:rPr lang="en-US" baseline="-25000" dirty="0" smtClean="0"/>
              <a:t>0</a:t>
            </a:r>
            <a:r>
              <a:rPr lang="en-US" dirty="0" smtClean="0"/>
              <a:t>), q’ = conjugate of q</a:t>
            </a:r>
          </a:p>
          <a:p>
            <a:pPr lvl="1"/>
            <a:r>
              <a:rPr lang="en-US" dirty="0" smtClean="0"/>
              <a:t>for q = (</a:t>
            </a:r>
            <a:r>
              <a:rPr lang="en-US" dirty="0" err="1" smtClean="0"/>
              <a:t>s,v</a:t>
            </a:r>
            <a:r>
              <a:rPr lang="en-US" dirty="0" smtClean="0"/>
              <a:t>), q' = (s,-v)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 = vector(</a:t>
            </a:r>
            <a:r>
              <a:rPr lang="en-US" dirty="0" err="1" smtClean="0"/>
              <a:t>qpq</a:t>
            </a:r>
            <a:r>
              <a:rPr lang="en-US" smtClean="0"/>
              <a:t>’)</a:t>
            </a:r>
          </a:p>
          <a:p>
            <a:endParaRPr lang="en-US" dirty="0" smtClean="0"/>
          </a:p>
          <a:p>
            <a:r>
              <a:rPr lang="en-US" dirty="0" smtClean="0"/>
              <a:t>In XNA, f = </a:t>
            </a:r>
            <a:r>
              <a:rPr lang="en-US" dirty="0" err="1" smtClean="0"/>
              <a:t>Vector.Transform</a:t>
            </a:r>
            <a:r>
              <a:rPr lang="en-US" dirty="0" smtClean="0"/>
              <a:t>(f0, q)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orientation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Shaders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Custom calculations </a:t>
            </a:r>
          </a:p>
          <a:p>
            <a:r>
              <a:rPr lang="en-CA" dirty="0" smtClean="0"/>
              <a:t>on vertices and pixels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</a:t>
            </a:r>
            <a:r>
              <a:rPr lang="en-US" dirty="0" err="1" smtClean="0"/>
              <a:t>Shaders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with the fixed functionality in old graphics cards, you were restricted to texture and the 3-term lighting </a:t>
            </a:r>
            <a:r>
              <a:rPr lang="en-US" dirty="0" smtClean="0"/>
              <a:t>model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BasicEffect</a:t>
            </a:r>
            <a:r>
              <a:rPr lang="en-US" dirty="0" smtClean="0"/>
              <a:t> more or less does this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Pixel </a:t>
            </a:r>
            <a:r>
              <a:rPr lang="en-US" dirty="0" smtClean="0"/>
              <a:t>information was interpolated to vertices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Now, custom </a:t>
            </a:r>
            <a:r>
              <a:rPr lang="en-US" dirty="0" err="1" smtClean="0"/>
              <a:t>shader</a:t>
            </a:r>
            <a:r>
              <a:rPr lang="en-US" dirty="0" smtClean="0"/>
              <a:t>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vertex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pixel </a:t>
            </a:r>
            <a:r>
              <a:rPr lang="en-US" dirty="0" err="1" smtClean="0"/>
              <a:t>shaders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Shaders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 in parallel across all vertices</a:t>
            </a:r>
          </a:p>
          <a:p>
            <a:pPr eaLnBrk="1" hangingPunct="1"/>
            <a:r>
              <a:rPr lang="en-US" smtClean="0"/>
              <a:t>responsible for transforming and making initial lighting of vertex</a:t>
            </a:r>
          </a:p>
          <a:p>
            <a:pPr eaLnBrk="1" hangingPunct="1"/>
            <a:r>
              <a:rPr lang="en-US" smtClean="0"/>
              <a:t>compute temporary variables to be consumed by fragment shader</a:t>
            </a:r>
          </a:p>
          <a:p>
            <a:pPr eaLnBrk="1" hangingPunct="1"/>
            <a:r>
              <a:rPr lang="en-US" smtClean="0"/>
              <a:t>only information from one vertex available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 Shaders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 in parallel across all fragments</a:t>
            </a:r>
          </a:p>
          <a:p>
            <a:pPr eaLnBrk="1" hangingPunct="1"/>
            <a:r>
              <a:rPr lang="en-US" smtClean="0"/>
              <a:t>Responsible for computing depth and color information</a:t>
            </a:r>
          </a:p>
          <a:p>
            <a:pPr eaLnBrk="1" hangingPunct="1"/>
            <a:r>
              <a:rPr lang="en-US" smtClean="0"/>
              <a:t>Only information from current fragment available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but can get information from textures, where images might be stored (multipass shaders)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1344</Words>
  <Application>Microsoft Office PowerPoint</Application>
  <PresentationFormat>On-screen Show (4:3)</PresentationFormat>
  <Paragraphs>284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Perspective</vt:lpstr>
      <vt:lpstr>Perspective Matrix</vt:lpstr>
      <vt:lpstr>Example Camera</vt:lpstr>
      <vt:lpstr>Player control</vt:lpstr>
      <vt:lpstr>Describing orientation</vt:lpstr>
      <vt:lpstr>Shaders</vt:lpstr>
      <vt:lpstr>Introduction to Shaders</vt:lpstr>
      <vt:lpstr>Vertex Shaders</vt:lpstr>
      <vt:lpstr>Fragment Shaders</vt:lpstr>
      <vt:lpstr>Shading Languages</vt:lpstr>
      <vt:lpstr>The Graphics Pipeline</vt:lpstr>
      <vt:lpstr>Vertex Shaders</vt:lpstr>
      <vt:lpstr>Vertex Shaders</vt:lpstr>
      <vt:lpstr>Vertex Shaders</vt:lpstr>
      <vt:lpstr>Vertex Shaders</vt:lpstr>
      <vt:lpstr>Vertex Shader</vt:lpstr>
      <vt:lpstr>Rasterization and Interpolation</vt:lpstr>
      <vt:lpstr>Pixel Shader</vt:lpstr>
      <vt:lpstr>Pixel Shader</vt:lpstr>
      <vt:lpstr>Shader input</vt:lpstr>
      <vt:lpstr>Phong and Gouraud Shading</vt:lpstr>
      <vt:lpstr>Render to Texture</vt:lpstr>
      <vt:lpstr>Render to Texture</vt:lpstr>
      <vt:lpstr>Shaders in XNA</vt:lpstr>
      <vt:lpstr>Data flow</vt:lpstr>
      <vt:lpstr>Shader I/O Semantics</vt:lpstr>
      <vt:lpstr>Available semantics</vt:lpstr>
      <vt:lpstr>Vertex Shader Input Semantics</vt:lpstr>
      <vt:lpstr>Vertex Shader Output Semantics</vt:lpstr>
      <vt:lpstr>Pixel Shader Input Semantics</vt:lpstr>
      <vt:lpstr>Pixel Shader Output Semantics</vt:lpstr>
      <vt:lpstr>Techniques and Passes</vt:lpstr>
      <vt:lpstr>Shader Code</vt:lpstr>
      <vt:lpstr>Intrinsic Functions</vt:lpstr>
      <vt:lpstr>Shader Code</vt:lpstr>
      <vt:lpstr>Connecting your Shader</vt:lpstr>
      <vt:lpstr>Recap</vt:lpstr>
      <vt:lpstr>Recap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Shaders</dc:title>
  <dc:creator>hp</dc:creator>
  <cp:lastModifiedBy>hp</cp:lastModifiedBy>
  <cp:revision>6</cp:revision>
  <dcterms:created xsi:type="dcterms:W3CDTF">2008-09-13T16:36:34Z</dcterms:created>
  <dcterms:modified xsi:type="dcterms:W3CDTF">2010-10-06T13:06:57Z</dcterms:modified>
</cp:coreProperties>
</file>