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7" r:id="rId5"/>
    <p:sldId id="268" r:id="rId6"/>
    <p:sldId id="258" r:id="rId7"/>
    <p:sldId id="259" r:id="rId8"/>
    <p:sldId id="260" r:id="rId9"/>
    <p:sldId id="261" r:id="rId10"/>
    <p:sldId id="274" r:id="rId11"/>
    <p:sldId id="275" r:id="rId12"/>
    <p:sldId id="273" r:id="rId13"/>
    <p:sldId id="276" r:id="rId14"/>
    <p:sldId id="263" r:id="rId15"/>
    <p:sldId id="264" r:id="rId16"/>
    <p:sldId id="262" r:id="rId17"/>
    <p:sldId id="278" r:id="rId18"/>
    <p:sldId id="279" r:id="rId19"/>
    <p:sldId id="280" r:id="rId20"/>
    <p:sldId id="281" r:id="rId21"/>
    <p:sldId id="282" r:id="rId22"/>
    <p:sldId id="266" r:id="rId23"/>
    <p:sldId id="277" r:id="rId24"/>
    <p:sldId id="270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B0C1-57A6-4DCA-9C3D-827AC67613DB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C0A9-D997-4C92-B46E-4C94A2DE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ssc@carleton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ould@scs.carleton.c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Science Student Success Centre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833563"/>
            <a:ext cx="3810000" cy="409098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dirty="0" smtClean="0"/>
              <a:t>Find the resources you need on campus</a:t>
            </a:r>
          </a:p>
          <a:p>
            <a:pPr eaLnBrk="1" hangingPunct="1">
              <a:defRPr/>
            </a:pPr>
            <a:r>
              <a:rPr lang="en-US" sz="1600" dirty="0" smtClean="0"/>
              <a:t>Improve the way you prepare for your semester.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dirty="0" smtClean="0"/>
              <a:t>Find summer research opportunities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dirty="0" smtClean="0"/>
              <a:t>Improve the way you</a:t>
            </a:r>
          </a:p>
          <a:p>
            <a:pPr lvl="1" eaLnBrk="1" hangingPunct="1">
              <a:defRPr/>
            </a:pPr>
            <a:r>
              <a:rPr lang="en-US" sz="1600" dirty="0" smtClean="0"/>
              <a:t>Manage your time</a:t>
            </a:r>
          </a:p>
          <a:p>
            <a:pPr lvl="1" eaLnBrk="1" hangingPunct="1">
              <a:defRPr/>
            </a:pPr>
            <a:r>
              <a:rPr lang="en-US" sz="1600" dirty="0" smtClean="0"/>
              <a:t>Take notes</a:t>
            </a:r>
          </a:p>
          <a:p>
            <a:pPr lvl="1" eaLnBrk="1" hangingPunct="1">
              <a:defRPr/>
            </a:pPr>
            <a:r>
              <a:rPr lang="en-US" sz="1600" dirty="0" smtClean="0"/>
              <a:t>Study for science exams</a:t>
            </a:r>
          </a:p>
          <a:p>
            <a:pPr lvl="1" eaLnBrk="1" hangingPunct="1">
              <a:defRPr/>
            </a:pPr>
            <a:r>
              <a:rPr lang="en-US" sz="1600" dirty="0" smtClean="0"/>
              <a:t>Clarify ideas and concepts to better understand course content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sz="1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1600" dirty="0" smtClean="0"/>
              <a:t>        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178425" y="1371600"/>
            <a:ext cx="281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Calibri" pitchFamily="-111" charset="0"/>
              </a:rPr>
              <a:t>We can help you…….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914400" y="1371600"/>
            <a:ext cx="240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Calibri" pitchFamily="-111" charset="0"/>
              </a:rPr>
              <a:t>How to reach us!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59245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-111" charset="0"/>
              </a:rPr>
              <a:t>We are here to help you </a:t>
            </a:r>
            <a:r>
              <a:rPr lang="en-US" sz="2000" b="1">
                <a:latin typeface="Calibri" pitchFamily="-111" charset="0"/>
              </a:rPr>
              <a:t>learn how to learn </a:t>
            </a:r>
            <a:r>
              <a:rPr lang="en-US" sz="2000">
                <a:latin typeface="Calibri" pitchFamily="-111" charset="0"/>
              </a:rPr>
              <a:t>the things you need to know.</a:t>
            </a:r>
          </a:p>
        </p:txBody>
      </p:sp>
      <p:sp>
        <p:nvSpPr>
          <p:cNvPr id="13319" name="Rectangle 4"/>
          <p:cNvSpPr txBox="1">
            <a:spLocks noChangeArrowheads="1"/>
          </p:cNvSpPr>
          <p:nvPr/>
        </p:nvSpPr>
        <p:spPr bwMode="auto">
          <a:xfrm>
            <a:off x="457200" y="63246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4400"/>
            <a:r>
              <a:rPr lang="en-US" b="1">
                <a:solidFill>
                  <a:srgbClr val="F10040"/>
                </a:solidFill>
                <a:latin typeface="Calibri" pitchFamily="-111" charset="0"/>
              </a:rPr>
              <a:t>Office hours: Monday-Friday 9:00 – 5:00</a:t>
            </a:r>
          </a:p>
        </p:txBody>
      </p:sp>
      <p:pic>
        <p:nvPicPr>
          <p:cNvPr id="13320" name="Picture 12" descr="graduation-h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5791200"/>
            <a:ext cx="1062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85750" y="1928813"/>
            <a:ext cx="3929063" cy="314325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b="1" u="sng" dirty="0" smtClean="0"/>
              <a:t>Office</a:t>
            </a:r>
            <a:r>
              <a:rPr lang="en-US" sz="2000" b="1" dirty="0" smtClean="0"/>
              <a:t>: 	</a:t>
            </a:r>
            <a:r>
              <a:rPr lang="en-US" sz="2000" dirty="0" smtClean="0"/>
              <a:t>1152  HP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b="1" u="sng" dirty="0" smtClean="0"/>
              <a:t>Phone</a:t>
            </a:r>
            <a:r>
              <a:rPr lang="en-US" sz="2000" b="1" dirty="0" smtClean="0"/>
              <a:t>: 	</a:t>
            </a:r>
            <a:r>
              <a:rPr lang="en-US" sz="2000" dirty="0" smtClean="0"/>
              <a:t>613- 520-2600 ext 3111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b="1" u="sng" dirty="0" smtClean="0"/>
              <a:t>Email: </a:t>
            </a:r>
            <a:r>
              <a:rPr lang="en-US" sz="2000" b="1" dirty="0" smtClean="0"/>
              <a:t>	</a:t>
            </a:r>
            <a:r>
              <a:rPr lang="en-US" sz="2000" u="sng" dirty="0" smtClean="0">
                <a:hlinkClick r:id="rId3"/>
              </a:rPr>
              <a:t>sssc@carleton.ca</a:t>
            </a:r>
            <a:r>
              <a:rPr lang="en-US" sz="2000" u="sng" dirty="0" smtClean="0"/>
              <a:t> </a:t>
            </a:r>
            <a:r>
              <a:rPr lang="en-US" sz="2000" dirty="0" smtClean="0"/>
              <a:t>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b="1" u="sng" dirty="0" smtClean="0"/>
              <a:t>Website: </a:t>
            </a:r>
            <a:r>
              <a:rPr lang="en-US" sz="2000" dirty="0" smtClean="0"/>
              <a:t>www.carleton.ca/sssc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b="1" u="sng" dirty="0" err="1" smtClean="0"/>
              <a:t>Facebook</a:t>
            </a:r>
            <a:r>
              <a:rPr lang="en-US" sz="2000" b="1" u="sng" dirty="0" smtClean="0"/>
              <a:t> Group: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 SSSC - Carleton University Science Student Success Centre</a:t>
            </a:r>
          </a:p>
        </p:txBody>
      </p:sp>
      <p:pic>
        <p:nvPicPr>
          <p:cNvPr id="14" name="Picture 13" descr="readingBookGoldStickMan_2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0" y="4429125"/>
            <a:ext cx="1357313" cy="1495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9278938" y="42116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 descr="proced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705"/>
            <a:ext cx="9122400" cy="570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91" name="Picture 7" descr="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06"/>
            <a:ext cx="9144000" cy="571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perpixelligh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400" y="41765"/>
            <a:ext cx="6449760" cy="6773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maje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4459"/>
            <a:ext cx="9144000" cy="571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proposal: Sept 27</a:t>
            </a:r>
          </a:p>
          <a:p>
            <a:pPr lvl="1"/>
            <a:r>
              <a:rPr lang="en-US" dirty="0" smtClean="0"/>
              <a:t>one to two pages</a:t>
            </a:r>
          </a:p>
          <a:p>
            <a:pPr lvl="1"/>
            <a:r>
              <a:rPr lang="en-US" dirty="0" smtClean="0"/>
              <a:t>names of team members</a:t>
            </a:r>
          </a:p>
          <a:p>
            <a:pPr lvl="1"/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plan for completion: pieces, roles, timeline</a:t>
            </a:r>
          </a:p>
          <a:p>
            <a:r>
              <a:rPr lang="en-US" dirty="0" smtClean="0"/>
              <a:t>Preliminary report: Oct 22</a:t>
            </a:r>
          </a:p>
          <a:p>
            <a:pPr lvl="1"/>
            <a:r>
              <a:rPr lang="en-US" dirty="0" smtClean="0"/>
              <a:t>one to two pages</a:t>
            </a:r>
          </a:p>
          <a:p>
            <a:pPr lvl="1"/>
            <a:r>
              <a:rPr lang="en-US" dirty="0" smtClean="0"/>
              <a:t>progress report, screenshots, revised timeline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milestones,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Presentation: in class, Nov 29 or Dec 1</a:t>
            </a:r>
          </a:p>
          <a:p>
            <a:pPr lvl="1"/>
            <a:r>
              <a:rPr lang="en-US" dirty="0" smtClean="0"/>
              <a:t>about 10-20 minutes</a:t>
            </a:r>
          </a:p>
          <a:p>
            <a:pPr lvl="2"/>
            <a:r>
              <a:rPr lang="en-US" dirty="0" smtClean="0"/>
              <a:t>exact time depends on number of groups</a:t>
            </a:r>
          </a:p>
          <a:p>
            <a:pPr lvl="1"/>
            <a:r>
              <a:rPr lang="en-US" dirty="0" smtClean="0"/>
              <a:t>ideally, live demo of completed system</a:t>
            </a:r>
          </a:p>
          <a:p>
            <a:r>
              <a:rPr lang="en-US" dirty="0" smtClean="0"/>
              <a:t>Final project: Dec 6</a:t>
            </a:r>
          </a:p>
          <a:p>
            <a:pPr lvl="1"/>
            <a:r>
              <a:rPr lang="en-US" dirty="0" err="1" smtClean="0"/>
              <a:t>writeup</a:t>
            </a:r>
            <a:r>
              <a:rPr lang="en-US" dirty="0" smtClean="0"/>
              <a:t> (“game manual”): 6-8 pages</a:t>
            </a:r>
          </a:p>
          <a:p>
            <a:pPr lvl="2"/>
            <a:r>
              <a:rPr lang="en-US" dirty="0" smtClean="0"/>
              <a:t>plus appendix with technical notes, credits</a:t>
            </a:r>
          </a:p>
          <a:p>
            <a:pPr lvl="1"/>
            <a:r>
              <a:rPr lang="en-US" dirty="0" smtClean="0"/>
              <a:t>XNA project, assets</a:t>
            </a:r>
          </a:p>
          <a:p>
            <a:pPr lvl="2"/>
            <a:r>
              <a:rPr lang="en-US" dirty="0" smtClean="0"/>
              <a:t>adequately documented code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professor</a:t>
            </a:r>
          </a:p>
          <a:p>
            <a:r>
              <a:rPr lang="en-US" dirty="0" smtClean="0"/>
              <a:t>the graphics literature</a:t>
            </a:r>
          </a:p>
          <a:p>
            <a:r>
              <a:rPr lang="en-US" dirty="0" smtClean="0"/>
              <a:t>the textbook and other texts</a:t>
            </a:r>
          </a:p>
          <a:p>
            <a:r>
              <a:rPr lang="en-US" dirty="0" smtClean="0"/>
              <a:t>tutorials </a:t>
            </a:r>
            <a:r>
              <a:rPr lang="en-US" dirty="0" smtClean="0"/>
              <a:t>and code snippets found online</a:t>
            </a:r>
          </a:p>
          <a:p>
            <a:endParaRPr lang="en-US" dirty="0"/>
          </a:p>
          <a:p>
            <a:r>
              <a:rPr lang="en-US" dirty="0" smtClean="0"/>
              <a:t>All of these are fair game, but remember:</a:t>
            </a:r>
          </a:p>
          <a:p>
            <a:pPr>
              <a:buNone/>
            </a:pPr>
            <a:r>
              <a:rPr lang="en-US" dirty="0" smtClean="0"/>
              <a:t>You MUST give credit when you have used someone else’s work!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Pitfalls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Various problems inevitably emerge during the term</a:t>
            </a:r>
          </a:p>
          <a:p>
            <a:endParaRPr lang="en-CA" dirty="0" smtClean="0"/>
          </a:p>
          <a:p>
            <a:r>
              <a:rPr lang="en-CA" dirty="0" smtClean="0"/>
              <a:t>people problems</a:t>
            </a:r>
          </a:p>
          <a:p>
            <a:r>
              <a:rPr lang="en-CA" dirty="0" smtClean="0"/>
              <a:t>design problems</a:t>
            </a:r>
          </a:p>
          <a:p>
            <a:r>
              <a:rPr lang="en-CA" dirty="0" smtClean="0"/>
              <a:t>technical problems</a:t>
            </a:r>
          </a:p>
          <a:p>
            <a:r>
              <a:rPr lang="en-CA" i="1" dirty="0" smtClean="0"/>
              <a:t>time management problems</a:t>
            </a:r>
            <a:endParaRPr lang="en-CA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 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DO:</a:t>
            </a:r>
          </a:p>
          <a:p>
            <a:pPr lvl="1"/>
            <a:r>
              <a:rPr lang="en-CA" dirty="0" smtClean="0"/>
              <a:t>keep your group informed (of absences, illnesses, travel plans, future plans)</a:t>
            </a:r>
          </a:p>
          <a:p>
            <a:pPr lvl="1"/>
            <a:r>
              <a:rPr lang="en-CA" dirty="0" smtClean="0"/>
              <a:t>involve everyone in all parts of the project</a:t>
            </a:r>
          </a:p>
          <a:p>
            <a:pPr lvl="1"/>
            <a:r>
              <a:rPr lang="en-CA" dirty="0" smtClean="0"/>
              <a:t>maintain a single build</a:t>
            </a:r>
          </a:p>
          <a:p>
            <a:r>
              <a:rPr lang="en-CA" dirty="0" smtClean="0"/>
              <a:t>DO NOT:</a:t>
            </a:r>
          </a:p>
          <a:p>
            <a:pPr lvl="1"/>
            <a:r>
              <a:rPr lang="en-CA" dirty="0" smtClean="0"/>
              <a:t>change groups without informing your first group</a:t>
            </a:r>
          </a:p>
          <a:p>
            <a:pPr lvl="1"/>
            <a:r>
              <a:rPr lang="en-CA" dirty="0" smtClean="0"/>
              <a:t>fork development with the idea of merging later</a:t>
            </a:r>
          </a:p>
          <a:p>
            <a:pPr lvl="1"/>
            <a:r>
              <a:rPr lang="en-CA" dirty="0" smtClean="0"/>
              <a:t>try to merge multiple projects the week before the end of term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 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DO: (or at least think about doing)</a:t>
            </a:r>
          </a:p>
          <a:p>
            <a:pPr lvl="1"/>
            <a:r>
              <a:rPr lang="en-CA" dirty="0" smtClean="0"/>
              <a:t>design a small game that can be expanded</a:t>
            </a:r>
          </a:p>
          <a:p>
            <a:pPr lvl="1"/>
            <a:r>
              <a:rPr lang="en-CA" dirty="0" smtClean="0"/>
              <a:t>prototype novel game mechanics on paper</a:t>
            </a:r>
          </a:p>
          <a:p>
            <a:pPr lvl="1"/>
            <a:r>
              <a:rPr lang="en-CA" dirty="0" smtClean="0"/>
              <a:t>separate level design from game technology</a:t>
            </a:r>
          </a:p>
          <a:p>
            <a:r>
              <a:rPr lang="en-CA" dirty="0" smtClean="0"/>
              <a:t>DO NOT:</a:t>
            </a:r>
          </a:p>
          <a:p>
            <a:pPr lvl="1"/>
            <a:r>
              <a:rPr lang="en-CA" dirty="0" smtClean="0"/>
              <a:t>try to make Oblivion</a:t>
            </a:r>
          </a:p>
          <a:p>
            <a:pPr lvl="1"/>
            <a:r>
              <a:rPr lang="en-CA" dirty="0" smtClean="0"/>
              <a:t>focus on design to the exclusion of technology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 3501</a:t>
            </a:r>
            <a:br>
              <a:rPr lang="en-US" dirty="0" smtClean="0"/>
            </a:br>
            <a:r>
              <a:rPr lang="en-US" dirty="0" smtClean="0"/>
              <a:t>Foundations of Game Programming and Computer Graphics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David Mould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Technical 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 NOT:</a:t>
            </a:r>
          </a:p>
          <a:p>
            <a:pPr lvl="1"/>
            <a:r>
              <a:rPr lang="en-CA" dirty="0" smtClean="0"/>
              <a:t>wait to see if a topic will be covered in class</a:t>
            </a:r>
          </a:p>
          <a:p>
            <a:pPr lvl="1"/>
            <a:r>
              <a:rPr lang="en-CA" dirty="0" smtClean="0"/>
              <a:t>attempt to use human-figure animation</a:t>
            </a:r>
          </a:p>
          <a:p>
            <a:pPr lvl="1"/>
            <a:r>
              <a:rPr lang="en-CA" dirty="0" smtClean="0"/>
              <a:t>design your own camera from scratch</a:t>
            </a:r>
          </a:p>
          <a:p>
            <a:r>
              <a:rPr lang="en-CA" dirty="0" smtClean="0"/>
              <a:t>DO:</a:t>
            </a:r>
          </a:p>
          <a:p>
            <a:pPr lvl="1"/>
            <a:r>
              <a:rPr lang="en-CA" dirty="0" smtClean="0"/>
              <a:t>use tricks to avoid AI programming</a:t>
            </a:r>
          </a:p>
          <a:p>
            <a:pPr lvl="1"/>
            <a:r>
              <a:rPr lang="en-CA" dirty="0" smtClean="0"/>
              <a:t>separate design problems and technical problems</a:t>
            </a:r>
          </a:p>
          <a:p>
            <a:pPr lvl="1"/>
            <a:r>
              <a:rPr lang="en-CA" dirty="0" smtClean="0"/>
              <a:t>ask the professor for help</a:t>
            </a: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of the preceding can be solved by taking more time</a:t>
            </a:r>
          </a:p>
          <a:p>
            <a:pPr lvl="1"/>
            <a:r>
              <a:rPr lang="en-CA" dirty="0" smtClean="0"/>
              <a:t>But, the term is of fixed length</a:t>
            </a:r>
          </a:p>
          <a:p>
            <a:r>
              <a:rPr lang="en-CA" dirty="0" smtClean="0"/>
              <a:t>Plan ahead! Write an explicit time budget</a:t>
            </a:r>
          </a:p>
          <a:p>
            <a:r>
              <a:rPr lang="en-CA" dirty="0" smtClean="0"/>
              <a:t>Include 2 weeks of </a:t>
            </a:r>
            <a:r>
              <a:rPr lang="en-CA" dirty="0" err="1" smtClean="0"/>
              <a:t>bugfixes</a:t>
            </a:r>
            <a:r>
              <a:rPr lang="en-CA" dirty="0" smtClean="0"/>
              <a:t> at the end</a:t>
            </a:r>
          </a:p>
          <a:p>
            <a:r>
              <a:rPr lang="en-CA" dirty="0" smtClean="0"/>
              <a:t>Front-load your development</a:t>
            </a:r>
          </a:p>
          <a:p>
            <a:r>
              <a:rPr lang="en-CA" dirty="0" smtClean="0"/>
              <a:t>Have </a:t>
            </a:r>
            <a:r>
              <a:rPr lang="en-CA" dirty="0" smtClean="0"/>
              <a:t>a playable prototype by Oct 1!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course you know about the game lab, games available on Steam</a:t>
            </a:r>
          </a:p>
          <a:p>
            <a:r>
              <a:rPr lang="en-US" dirty="0" smtClean="0"/>
              <a:t>library also has console games (no PC games because of legal issues)</a:t>
            </a:r>
          </a:p>
          <a:p>
            <a:pPr lvl="1"/>
            <a:r>
              <a:rPr lang="en-US" dirty="0" smtClean="0"/>
              <a:t>and can get more – email me your requests</a:t>
            </a:r>
          </a:p>
          <a:p>
            <a:r>
              <a:rPr lang="en-US" dirty="0" smtClean="0"/>
              <a:t>and, library has board games</a:t>
            </a:r>
          </a:p>
          <a:p>
            <a:pPr lvl="1"/>
            <a:r>
              <a:rPr lang="en-US" dirty="0" smtClean="0"/>
              <a:t>source of game design ideas – board games tend to be more varied than modern computer games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will use XNA 3.1, the latest full release</a:t>
            </a:r>
          </a:p>
          <a:p>
            <a:pPr lvl="1"/>
            <a:r>
              <a:rPr lang="en-CA" dirty="0" smtClean="0"/>
              <a:t>XNA 4.0 still in beta as of this writing</a:t>
            </a:r>
          </a:p>
          <a:p>
            <a:r>
              <a:rPr lang="en-CA" dirty="0" smtClean="0"/>
              <a:t>Installed in the game lab</a:t>
            </a:r>
          </a:p>
          <a:p>
            <a:endParaRPr lang="en-CA" dirty="0" smtClean="0"/>
          </a:p>
          <a:p>
            <a:r>
              <a:rPr lang="en-CA" dirty="0" smtClean="0"/>
              <a:t>Home use: </a:t>
            </a:r>
          </a:p>
          <a:p>
            <a:pPr lvl="1"/>
            <a:r>
              <a:rPr lang="en-CA" dirty="0" smtClean="0"/>
              <a:t>uninstall XNA 3.0, if necessary</a:t>
            </a:r>
          </a:p>
          <a:p>
            <a:pPr lvl="1"/>
            <a:r>
              <a:rPr lang="en-CA" dirty="0" err="1" smtClean="0"/>
              <a:t>download+install</a:t>
            </a:r>
            <a:r>
              <a:rPr lang="en-CA" dirty="0" smtClean="0"/>
              <a:t> XNA Game Studio Express 3.1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Topics of interest?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Favorite games?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basics of graphics for computer games</a:t>
            </a:r>
          </a:p>
          <a:p>
            <a:pPr lvl="1"/>
            <a:r>
              <a:rPr lang="en-US" dirty="0" smtClean="0"/>
              <a:t>Real-time hardware-accelerated rendering</a:t>
            </a:r>
          </a:p>
          <a:p>
            <a:pPr lvl="1"/>
            <a:r>
              <a:rPr lang="en-US" dirty="0" smtClean="0"/>
              <a:t>Realistic and stylized lighting; texture</a:t>
            </a:r>
          </a:p>
          <a:p>
            <a:pPr lvl="1"/>
            <a:r>
              <a:rPr lang="en-US" dirty="0" smtClean="0"/>
              <a:t>Linear and rotational physics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athematical foundations of 3D graphics</a:t>
            </a:r>
          </a:p>
          <a:p>
            <a:r>
              <a:rPr lang="en-US" dirty="0" smtClean="0"/>
              <a:t>XNA for game development</a:t>
            </a:r>
          </a:p>
          <a:p>
            <a:pPr lvl="1"/>
            <a:r>
              <a:rPr lang="en-US" dirty="0" smtClean="0"/>
              <a:t>Simultaneous development for PC and Xbox</a:t>
            </a:r>
          </a:p>
          <a:p>
            <a:pPr lvl="1"/>
            <a:r>
              <a:rPr lang="en-US" dirty="0" smtClean="0"/>
              <a:t>Free, sophisticated IDE and graphics engine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“XNA Game Studio Creator’s Guide”, Stephen </a:t>
            </a:r>
            <a:r>
              <a:rPr lang="en-US" dirty="0" err="1" smtClean="0"/>
              <a:t>Cawood</a:t>
            </a:r>
            <a:r>
              <a:rPr lang="en-US" dirty="0" smtClean="0"/>
              <a:t> and Pat McGee</a:t>
            </a:r>
          </a:p>
          <a:p>
            <a:r>
              <a:rPr lang="en-US" dirty="0" smtClean="0"/>
              <a:t>Basic XNA primer</a:t>
            </a:r>
          </a:p>
          <a:p>
            <a:r>
              <a:rPr lang="en-US" dirty="0" smtClean="0"/>
              <a:t>Includes useful program examples, models</a:t>
            </a:r>
            <a:endParaRPr lang="en-US" dirty="0"/>
          </a:p>
          <a:p>
            <a:r>
              <a:rPr lang="en-US" dirty="0" smtClean="0"/>
              <a:t>We will use the text as support material</a:t>
            </a:r>
          </a:p>
          <a:p>
            <a:pPr lvl="1"/>
            <a:r>
              <a:rPr lang="en-US" dirty="0" smtClean="0"/>
              <a:t>some advanced topics not in textbook: procedural texture, </a:t>
            </a:r>
            <a:r>
              <a:rPr lang="en-US" dirty="0" err="1" smtClean="0"/>
              <a:t>raytracing</a:t>
            </a:r>
            <a:endParaRPr lang="en-US" dirty="0" smtClean="0"/>
          </a:p>
          <a:p>
            <a:r>
              <a:rPr lang="en-US" dirty="0" smtClean="0"/>
              <a:t>Available at bookstore, elsewhere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naboo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21447"/>
            <a:ext cx="4929222" cy="6126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David Mould</a:t>
            </a:r>
          </a:p>
          <a:p>
            <a:r>
              <a:rPr lang="en-US" dirty="0" smtClean="0"/>
              <a:t>5346 Herzberg</a:t>
            </a:r>
          </a:p>
          <a:p>
            <a:r>
              <a:rPr lang="en-US" dirty="0" smtClean="0">
                <a:hlinkClick r:id="rId2"/>
              </a:rPr>
              <a:t>mould@scs.carleton.ca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Office hours: </a:t>
            </a:r>
          </a:p>
          <a:p>
            <a:pPr lvl="1"/>
            <a:r>
              <a:rPr lang="en-US" dirty="0" smtClean="0"/>
              <a:t>10:00-11:30 Tues, or by appointment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Assignments: 25%</a:t>
            </a:r>
          </a:p>
          <a:p>
            <a:pPr lvl="1"/>
            <a:r>
              <a:rPr lang="en-US" dirty="0" smtClean="0"/>
              <a:t> 8 assignments of varying difficulty</a:t>
            </a:r>
          </a:p>
          <a:p>
            <a:pPr lvl="1"/>
            <a:r>
              <a:rPr lang="en-US" dirty="0" smtClean="0"/>
              <a:t>approximately weekly, with gaps</a:t>
            </a:r>
          </a:p>
          <a:p>
            <a:r>
              <a:rPr lang="en-US" dirty="0" smtClean="0"/>
              <a:t>Midterm: 15%</a:t>
            </a:r>
          </a:p>
          <a:p>
            <a:pPr lvl="1"/>
            <a:r>
              <a:rPr lang="en-US" dirty="0" smtClean="0"/>
              <a:t>Oct 27</a:t>
            </a:r>
          </a:p>
          <a:p>
            <a:r>
              <a:rPr lang="en-US" dirty="0" smtClean="0"/>
              <a:t>Final exam: 40%</a:t>
            </a:r>
          </a:p>
          <a:p>
            <a:pPr lvl="1"/>
            <a:r>
              <a:rPr lang="en-US" dirty="0" smtClean="0"/>
              <a:t>as determined by exam schedule</a:t>
            </a:r>
          </a:p>
          <a:p>
            <a:r>
              <a:rPr lang="en-US" dirty="0" smtClean="0"/>
              <a:t>Project: 20%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significant development project</a:t>
            </a:r>
          </a:p>
          <a:p>
            <a:r>
              <a:rPr lang="en-US" dirty="0" smtClean="0"/>
              <a:t>Presented in the last week of class</a:t>
            </a:r>
          </a:p>
          <a:p>
            <a:r>
              <a:rPr lang="en-US" dirty="0" smtClean="0"/>
              <a:t>Three requirements:</a:t>
            </a:r>
          </a:p>
          <a:p>
            <a:pPr lvl="1"/>
            <a:r>
              <a:rPr lang="en-US" dirty="0" smtClean="0"/>
              <a:t>interactive system</a:t>
            </a:r>
          </a:p>
          <a:p>
            <a:pPr lvl="1"/>
            <a:r>
              <a:rPr lang="en-US" dirty="0" smtClean="0"/>
              <a:t>includes 3D graphics</a:t>
            </a:r>
          </a:p>
          <a:p>
            <a:pPr lvl="1"/>
            <a:r>
              <a:rPr lang="en-US" dirty="0" smtClean="0"/>
              <a:t>developed in XNA</a:t>
            </a:r>
          </a:p>
          <a:p>
            <a:r>
              <a:rPr lang="en-US" dirty="0" smtClean="0"/>
              <a:t>Group of 2 or 3</a:t>
            </a:r>
          </a:p>
          <a:p>
            <a:r>
              <a:rPr lang="en-US" dirty="0" smtClean="0"/>
              <a:t>Suggested projects online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game: "</a:t>
            </a:r>
            <a:r>
              <a:rPr lang="en-US" dirty="0" err="1" smtClean="0"/>
              <a:t>Monkeyship</a:t>
            </a:r>
            <a:r>
              <a:rPr lang="en-US" dirty="0" smtClean="0"/>
              <a:t>", "Illumination", "Guided missile"</a:t>
            </a:r>
          </a:p>
          <a:p>
            <a:r>
              <a:rPr lang="en-US" dirty="0" smtClean="0"/>
              <a:t>Special effects</a:t>
            </a:r>
          </a:p>
          <a:p>
            <a:pPr lvl="1"/>
            <a:r>
              <a:rPr lang="en-US" dirty="0" smtClean="0"/>
              <a:t>particle system</a:t>
            </a:r>
          </a:p>
          <a:p>
            <a:pPr lvl="1"/>
            <a:r>
              <a:rPr lang="en-US" dirty="0" smtClean="0"/>
              <a:t>X-</a:t>
            </a:r>
            <a:r>
              <a:rPr lang="en-US" dirty="0" err="1" smtClean="0"/>
              <a:t>toon</a:t>
            </a:r>
            <a:r>
              <a:rPr lang="en-US" dirty="0" smtClean="0"/>
              <a:t> specialized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Physical simulation</a:t>
            </a:r>
          </a:p>
          <a:p>
            <a:pPr lvl="1"/>
            <a:r>
              <a:rPr lang="en-US" dirty="0" smtClean="0"/>
              <a:t>solar system</a:t>
            </a:r>
          </a:p>
          <a:p>
            <a:pPr lvl="1"/>
            <a:r>
              <a:rPr lang="en-US" dirty="0" smtClean="0"/>
              <a:t>fluid simulation, cloth simulation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765</Words>
  <Application>Microsoft Office PowerPoint</Application>
  <PresentationFormat>On-screen Show (4:3)</PresentationFormat>
  <Paragraphs>155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Science Student Success Centre</vt:lpstr>
      <vt:lpstr>COMP 3501 Foundations of Game Programming and Computer Graphics </vt:lpstr>
      <vt:lpstr>What this course is</vt:lpstr>
      <vt:lpstr>Textbook</vt:lpstr>
      <vt:lpstr>Slide 5</vt:lpstr>
      <vt:lpstr>Instructor information</vt:lpstr>
      <vt:lpstr>Grading</vt:lpstr>
      <vt:lpstr>Project</vt:lpstr>
      <vt:lpstr>Previous projects</vt:lpstr>
      <vt:lpstr>Slide 10</vt:lpstr>
      <vt:lpstr>Slide 11</vt:lpstr>
      <vt:lpstr>Slide 12</vt:lpstr>
      <vt:lpstr>Slide 13</vt:lpstr>
      <vt:lpstr>Project milestones</vt:lpstr>
      <vt:lpstr>Project milestones, cont’d</vt:lpstr>
      <vt:lpstr>Project resources</vt:lpstr>
      <vt:lpstr>Pitfalls</vt:lpstr>
      <vt:lpstr>People problems</vt:lpstr>
      <vt:lpstr>Design problems</vt:lpstr>
      <vt:lpstr>Technical problems</vt:lpstr>
      <vt:lpstr>Time management</vt:lpstr>
      <vt:lpstr>Access to games</vt:lpstr>
      <vt:lpstr>XNA</vt:lpstr>
      <vt:lpstr>Topics of interest?</vt:lpstr>
      <vt:lpstr>Favorite games?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3501</dc:title>
  <dc:creator> </dc:creator>
  <cp:lastModifiedBy>hp</cp:lastModifiedBy>
  <cp:revision>196</cp:revision>
  <dcterms:created xsi:type="dcterms:W3CDTF">2008-09-02T17:01:39Z</dcterms:created>
  <dcterms:modified xsi:type="dcterms:W3CDTF">2010-09-13T13:41:39Z</dcterms:modified>
</cp:coreProperties>
</file>