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7" r:id="rId6"/>
    <p:sldId id="268" r:id="rId7"/>
    <p:sldId id="269" r:id="rId8"/>
    <p:sldId id="270" r:id="rId9"/>
    <p:sldId id="271" r:id="rId10"/>
    <p:sldId id="261" r:id="rId11"/>
    <p:sldId id="262" r:id="rId12"/>
    <p:sldId id="263" r:id="rId13"/>
    <p:sldId id="264" r:id="rId14"/>
    <p:sldId id="272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D18839-1ACD-4CED-B82D-24DD65FF0986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AAF2F5-5D9A-4E97-A5DA-CAEE0331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Mathematical Foundations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Useful math for graphics and games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Addition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components</a:t>
            </a:r>
          </a:p>
          <a:p>
            <a:pPr eaLnBrk="1" hangingPunct="1"/>
            <a:r>
              <a:rPr lang="en-US" smtClean="0"/>
              <a:t>p = ai + bj + ck</a:t>
            </a:r>
          </a:p>
          <a:p>
            <a:pPr eaLnBrk="1" hangingPunct="1"/>
            <a:r>
              <a:rPr lang="en-US" smtClean="0"/>
              <a:t>q = si + tj + uk</a:t>
            </a:r>
          </a:p>
          <a:p>
            <a:pPr eaLnBrk="1" hangingPunct="1"/>
            <a:r>
              <a:rPr lang="en-US" smtClean="0"/>
              <a:t>p + q = (a + s) i + (b + t) j + (c + u) k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Subtraction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 </a:t>
            </a:r>
            <a:r>
              <a:rPr lang="en-US" smtClean="0">
                <a:latin typeface="Times New Roman" charset="0"/>
              </a:rPr>
              <a:t>–</a:t>
            </a:r>
            <a:r>
              <a:rPr lang="en-US" smtClean="0"/>
              <a:t> q = p + (-q)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vector inverse defined: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q = si + tj + uk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-q = (-s)i + (-t)j + (-u)k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 = ai + bj + ck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q = si + tj + uk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 </a:t>
            </a:r>
            <a:r>
              <a:rPr lang="en-US" smtClean="0">
                <a:latin typeface="Times New Roman" charset="0"/>
              </a:rPr>
              <a:t>–</a:t>
            </a:r>
            <a:r>
              <a:rPr lang="en-US" smtClean="0"/>
              <a:t> q = (a </a:t>
            </a:r>
            <a:r>
              <a:rPr lang="en-US" smtClean="0">
                <a:latin typeface="Times New Roman" charset="0"/>
              </a:rPr>
              <a:t>–</a:t>
            </a:r>
            <a:r>
              <a:rPr lang="en-US" smtClean="0"/>
              <a:t> s) i + (b </a:t>
            </a:r>
            <a:r>
              <a:rPr lang="en-US" smtClean="0">
                <a:latin typeface="Times New Roman" charset="0"/>
              </a:rPr>
              <a:t>–</a:t>
            </a:r>
            <a:r>
              <a:rPr lang="en-US" smtClean="0"/>
              <a:t> t) j + (c </a:t>
            </a:r>
            <a:r>
              <a:rPr lang="en-US" smtClean="0">
                <a:latin typeface="Times New Roman" charset="0"/>
              </a:rPr>
              <a:t>–</a:t>
            </a:r>
            <a:r>
              <a:rPr lang="en-US" smtClean="0"/>
              <a:t> u) 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Multiplication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Dot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magnitude of projection of one vector onto the other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Cross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only defined for 3-vectors!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vector perpendicular to arguments, with magnitude equal to area of the spanned parallelogram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Dot product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= ai + bj + ck</a:t>
            </a:r>
          </a:p>
          <a:p>
            <a:pPr eaLnBrk="1" hangingPunct="1"/>
            <a:r>
              <a:rPr lang="en-US" smtClean="0"/>
              <a:t>q = si + tj + uk</a:t>
            </a:r>
          </a:p>
          <a:p>
            <a:pPr eaLnBrk="1" hangingPunct="1"/>
            <a:r>
              <a:rPr lang="en-US" smtClean="0"/>
              <a:t>p </a:t>
            </a:r>
            <a:r>
              <a:rPr lang="el-GR" smtClean="0"/>
              <a:t>∙</a:t>
            </a:r>
            <a:r>
              <a:rPr lang="en-US" smtClean="0"/>
              <a:t> q = a*s + b*t + c*u</a:t>
            </a:r>
          </a:p>
          <a:p>
            <a:pPr eaLnBrk="1" hangingPunct="1"/>
            <a:r>
              <a:rPr lang="en-US" smtClean="0"/>
              <a:t>scalar quantity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 ∙ q = |p| |q| cos </a:t>
            </a:r>
            <a:r>
              <a:rPr lang="el-GR" smtClean="0"/>
              <a:t>θ</a:t>
            </a:r>
            <a:r>
              <a:rPr lang="en-US" baseline="-25000" smtClean="0"/>
              <a:t>pq</a:t>
            </a:r>
            <a:endParaRPr lang="el-GR" baseline="-25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Dot product applications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Basic use: projection of one vector onto another</a:t>
            </a:r>
          </a:p>
          <a:p>
            <a:endParaRPr lang="en-CA" dirty="0" smtClean="0"/>
          </a:p>
          <a:p>
            <a:r>
              <a:rPr lang="en-CA" dirty="0" smtClean="0"/>
              <a:t>Lighting: </a:t>
            </a:r>
          </a:p>
          <a:p>
            <a:pPr lvl="1"/>
            <a:r>
              <a:rPr lang="en-CA" dirty="0" smtClean="0"/>
              <a:t>classic diffuse shading: N∙L</a:t>
            </a:r>
          </a:p>
          <a:p>
            <a:r>
              <a:rPr lang="en-CA" dirty="0" smtClean="0"/>
              <a:t>Collisions:</a:t>
            </a:r>
          </a:p>
          <a:p>
            <a:pPr lvl="1"/>
            <a:r>
              <a:rPr lang="en-CA" dirty="0" smtClean="0"/>
              <a:t>amount of velocity in arbitrary direction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Vector reflection: R = V – 2 V ∙ N ( N/|N|)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Cross product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 = </a:t>
            </a:r>
            <a:r>
              <a:rPr lang="en-US" sz="2800" dirty="0" err="1" smtClean="0"/>
              <a:t>ai</a:t>
            </a:r>
            <a:r>
              <a:rPr lang="en-US" sz="2800" dirty="0" smtClean="0"/>
              <a:t> + </a:t>
            </a:r>
            <a:r>
              <a:rPr lang="en-US" sz="2800" dirty="0" err="1" smtClean="0"/>
              <a:t>bj</a:t>
            </a:r>
            <a:r>
              <a:rPr lang="en-US" sz="2800" dirty="0" smtClean="0"/>
              <a:t> + ck</a:t>
            </a:r>
          </a:p>
          <a:p>
            <a:pPr eaLnBrk="1" hangingPunct="1"/>
            <a:r>
              <a:rPr lang="en-US" sz="2800" dirty="0" smtClean="0"/>
              <a:t>q = </a:t>
            </a:r>
            <a:r>
              <a:rPr lang="en-US" sz="2800" dirty="0" err="1" smtClean="0"/>
              <a:t>si</a:t>
            </a:r>
            <a:r>
              <a:rPr lang="en-US" sz="2800" dirty="0" smtClean="0"/>
              <a:t> + </a:t>
            </a:r>
            <a:r>
              <a:rPr lang="en-US" sz="2800" dirty="0" err="1" smtClean="0"/>
              <a:t>tj</a:t>
            </a:r>
            <a:r>
              <a:rPr lang="en-US" sz="2800" dirty="0" smtClean="0"/>
              <a:t> + </a:t>
            </a:r>
            <a:r>
              <a:rPr lang="en-US" sz="2800" dirty="0" err="1" smtClean="0"/>
              <a:t>uk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p x q = (b*u </a:t>
            </a:r>
            <a:r>
              <a:rPr lang="en-US" sz="2800" dirty="0" smtClean="0">
                <a:latin typeface="Times New Roman" charset="0"/>
              </a:rPr>
              <a:t>–</a:t>
            </a:r>
            <a:r>
              <a:rPr lang="en-US" sz="2800" dirty="0" smtClean="0"/>
              <a:t> c*t)</a:t>
            </a:r>
            <a:r>
              <a:rPr lang="en-US" sz="2800" dirty="0" err="1" smtClean="0"/>
              <a:t>i</a:t>
            </a:r>
            <a:r>
              <a:rPr lang="en-US" sz="2800" dirty="0" smtClean="0"/>
              <a:t> + (c*s </a:t>
            </a:r>
            <a:r>
              <a:rPr lang="en-US" sz="2800" dirty="0" smtClean="0">
                <a:latin typeface="Times New Roman" charset="0"/>
              </a:rPr>
              <a:t>–</a:t>
            </a:r>
            <a:r>
              <a:rPr lang="en-US" sz="2800" dirty="0" smtClean="0"/>
              <a:t> a*u)j + (a*t </a:t>
            </a:r>
            <a:r>
              <a:rPr lang="en-US" sz="2800" dirty="0" smtClean="0">
                <a:latin typeface="Times New Roman" charset="0"/>
              </a:rPr>
              <a:t>–</a:t>
            </a:r>
            <a:r>
              <a:rPr lang="en-US" sz="2800" dirty="0" smtClean="0"/>
              <a:t> b*s)k</a:t>
            </a:r>
          </a:p>
          <a:p>
            <a:pPr lvl="1"/>
            <a:r>
              <a:rPr lang="en-US" sz="2400" dirty="0" smtClean="0"/>
              <a:t>new vector perpendicular to both </a:t>
            </a:r>
            <a:r>
              <a:rPr lang="en-US" sz="2400" smtClean="0"/>
              <a:t>starting vectors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p x q = |p| |q| sin </a:t>
            </a:r>
            <a:r>
              <a:rPr lang="el-GR" sz="2800" dirty="0" smtClean="0"/>
              <a:t>θ</a:t>
            </a:r>
            <a:r>
              <a:rPr lang="en-US" sz="2800" baseline="-25000" dirty="0" err="1" smtClean="0"/>
              <a:t>pq</a:t>
            </a:r>
            <a:r>
              <a:rPr lang="en-US" sz="2800" dirty="0" smtClean="0"/>
              <a:t> 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Conventionally, right handed coordinate system used</a:t>
            </a:r>
            <a:endParaRPr 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Cross product applications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Obtain surface normal for triangle</a:t>
            </a:r>
          </a:p>
          <a:p>
            <a:pPr lvl="1" eaLnBrk="1" hangingPunct="1"/>
            <a:r>
              <a:rPr lang="en-US" dirty="0" smtClean="0"/>
              <a:t>use two vectors in plane, cross product is perpendicular</a:t>
            </a:r>
          </a:p>
          <a:p>
            <a:pPr lvl="1" eaLnBrk="1" hangingPunct="1"/>
            <a:r>
              <a:rPr lang="en-US" dirty="0" smtClean="0"/>
              <a:t>also note, can find winding order (front or back facing)</a:t>
            </a:r>
          </a:p>
          <a:p>
            <a:r>
              <a:rPr lang="en-US" dirty="0" smtClean="0"/>
              <a:t>Calculate area of triangle		</a:t>
            </a:r>
          </a:p>
          <a:p>
            <a:pPr eaLnBrk="1" hangingPunct="1"/>
            <a:r>
              <a:rPr lang="en-US" dirty="0" smtClean="0"/>
              <a:t>In physics, cross product appears regularly</a:t>
            </a:r>
          </a:p>
          <a:p>
            <a:pPr lvl="1" eaLnBrk="1" hangingPunct="1"/>
            <a:r>
              <a:rPr lang="en-US" dirty="0" smtClean="0"/>
              <a:t>torque = F x d</a:t>
            </a:r>
          </a:p>
          <a:p>
            <a:pPr lvl="1" eaLnBrk="1" hangingPunct="1"/>
            <a:r>
              <a:rPr lang="en-US" dirty="0" smtClean="0"/>
              <a:t>F = q v x B for charged particle in magnetic field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Lots of math used in graphics and games</a:t>
            </a:r>
          </a:p>
          <a:p>
            <a:r>
              <a:rPr lang="en-US" dirty="0" smtClean="0"/>
              <a:t>Various concepts in this course:</a:t>
            </a:r>
            <a:endParaRPr lang="en-US" dirty="0" smtClean="0"/>
          </a:p>
          <a:p>
            <a:pPr lvl="1"/>
            <a:r>
              <a:rPr lang="en-US" dirty="0" smtClean="0"/>
              <a:t>aliasing</a:t>
            </a:r>
            <a:endParaRPr lang="en-US" dirty="0" smtClean="0"/>
          </a:p>
          <a:p>
            <a:pPr lvl="1"/>
            <a:r>
              <a:rPr lang="en-US" dirty="0" smtClean="0"/>
              <a:t>coordinate systems</a:t>
            </a:r>
          </a:p>
          <a:p>
            <a:pPr lvl="1"/>
            <a:r>
              <a:rPr lang="en-US" dirty="0" smtClean="0"/>
              <a:t>homogeneous coordinates</a:t>
            </a:r>
          </a:p>
          <a:p>
            <a:pPr lvl="1"/>
            <a:r>
              <a:rPr lang="en-US" dirty="0" smtClean="0"/>
              <a:t>matrices</a:t>
            </a:r>
          </a:p>
          <a:p>
            <a:pPr lvl="1"/>
            <a:r>
              <a:rPr lang="en-US" dirty="0" err="1" smtClean="0"/>
              <a:t>quaternions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vectors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quantity expressing magnitude and direction</a:t>
            </a:r>
          </a:p>
          <a:p>
            <a:pPr eaLnBrk="1" hangingPunct="1"/>
            <a:r>
              <a:rPr lang="en-US" smtClean="0"/>
              <a:t>often written with respect to a basis</a:t>
            </a:r>
          </a:p>
          <a:p>
            <a:pPr lvl="1" eaLnBrk="1" hangingPunct="1"/>
            <a:r>
              <a:rPr lang="en-US" smtClean="0"/>
              <a:t>e.g., basis vectors i, j, k</a:t>
            </a:r>
          </a:p>
          <a:p>
            <a:pPr lvl="1" eaLnBrk="1" hangingPunct="1"/>
            <a:r>
              <a:rPr lang="en-US" smtClean="0"/>
              <a:t>p = ai + bj + ck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4343400" y="4800600"/>
            <a:ext cx="2743200" cy="8382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160020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600200" y="586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4343400" y="5638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V="1">
            <a:off x="43434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736725" y="5980113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1800">
                <a:latin typeface="Arial" charset="0"/>
                <a:cs typeface="Arial" charset="0"/>
              </a:rPr>
              <a:t>i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203325" y="5065713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1800"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5394325" y="59039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1800">
                <a:latin typeface="Arial" charset="0"/>
                <a:cs typeface="Arial" charset="0"/>
              </a:rPr>
              <a:t>ai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3641725" y="49895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1800">
                <a:latin typeface="Arial" charset="0"/>
                <a:cs typeface="Arial" charset="0"/>
              </a:rPr>
              <a:t>bj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magnitude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length of vector == magnitude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 = </a:t>
            </a:r>
            <a:r>
              <a:rPr lang="en-US" dirty="0" err="1" smtClean="0"/>
              <a:t>ai</a:t>
            </a:r>
            <a:r>
              <a:rPr lang="en-US" dirty="0" smtClean="0"/>
              <a:t> + </a:t>
            </a:r>
            <a:r>
              <a:rPr lang="en-US" dirty="0" err="1" smtClean="0"/>
              <a:t>bj</a:t>
            </a:r>
            <a:r>
              <a:rPr lang="en-US" dirty="0" smtClean="0"/>
              <a:t> + ck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|p| = </a:t>
            </a:r>
            <a:r>
              <a:rPr lang="en-US" dirty="0" err="1" smtClean="0"/>
              <a:t>sqrt</a:t>
            </a:r>
            <a:r>
              <a:rPr lang="en-US" dirty="0" smtClean="0"/>
              <a:t>(a*a + b*b + c*c)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Normalized vector: magnitude is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Normal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Perpendicular to surface</a:t>
            </a:r>
          </a:p>
          <a:p>
            <a:r>
              <a:rPr lang="en-US" dirty="0" smtClean="0"/>
              <a:t>Specified at vertices in usual geometric models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28926" y="3500438"/>
            <a:ext cx="2857520" cy="2500330"/>
            <a:chOff x="3929058" y="3500438"/>
            <a:chExt cx="2857520" cy="2500330"/>
          </a:xfrm>
        </p:grpSpPr>
        <p:sp>
          <p:nvSpPr>
            <p:cNvPr id="4" name="Oval 3"/>
            <p:cNvSpPr/>
            <p:nvPr/>
          </p:nvSpPr>
          <p:spPr>
            <a:xfrm>
              <a:off x="3929058" y="3500438"/>
              <a:ext cx="2857520" cy="2500330"/>
            </a:xfrm>
            <a:prstGeom prst="ellipse">
              <a:avLst/>
            </a:prstGeom>
            <a:scene3d>
              <a:camera prst="orthographicFront">
                <a:rot lat="20699989" lon="18299985" rev="9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5000628" y="3929066"/>
              <a:ext cx="1785950" cy="571504"/>
            </a:xfrm>
            <a:prstGeom prst="rightArrow">
              <a:avLst/>
            </a:prstGeom>
            <a:solidFill>
              <a:srgbClr val="FF0000"/>
            </a:solidFill>
            <a:scene3d>
              <a:camera prst="orthographicFront">
                <a:rot lat="2700000" lon="17999983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reeform 8"/>
          <p:cNvSpPr/>
          <p:nvPr/>
        </p:nvSpPr>
        <p:spPr>
          <a:xfrm>
            <a:off x="548640" y="4195596"/>
            <a:ext cx="1625600" cy="864084"/>
          </a:xfrm>
          <a:custGeom>
            <a:avLst/>
            <a:gdLst>
              <a:gd name="connsiteX0" fmla="*/ 0 w 1625600"/>
              <a:gd name="connsiteY0" fmla="*/ 295124 h 864084"/>
              <a:gd name="connsiteX1" fmla="*/ 20320 w 1625600"/>
              <a:gd name="connsiteY1" fmla="*/ 234164 h 864084"/>
              <a:gd name="connsiteX2" fmla="*/ 81280 w 1625600"/>
              <a:gd name="connsiteY2" fmla="*/ 173204 h 864084"/>
              <a:gd name="connsiteX3" fmla="*/ 203200 w 1625600"/>
              <a:gd name="connsiteY3" fmla="*/ 91924 h 864084"/>
              <a:gd name="connsiteX4" fmla="*/ 406400 w 1625600"/>
              <a:gd name="connsiteY4" fmla="*/ 51284 h 864084"/>
              <a:gd name="connsiteX5" fmla="*/ 487680 w 1625600"/>
              <a:gd name="connsiteY5" fmla="*/ 30964 h 864084"/>
              <a:gd name="connsiteX6" fmla="*/ 1097280 w 1625600"/>
              <a:gd name="connsiteY6" fmla="*/ 51284 h 864084"/>
              <a:gd name="connsiteX7" fmla="*/ 1219200 w 1625600"/>
              <a:gd name="connsiteY7" fmla="*/ 91924 h 864084"/>
              <a:gd name="connsiteX8" fmla="*/ 1320800 w 1625600"/>
              <a:gd name="connsiteY8" fmla="*/ 193524 h 864084"/>
              <a:gd name="connsiteX9" fmla="*/ 1503680 w 1625600"/>
              <a:gd name="connsiteY9" fmla="*/ 396724 h 864084"/>
              <a:gd name="connsiteX10" fmla="*/ 1564640 w 1625600"/>
              <a:gd name="connsiteY10" fmla="*/ 538964 h 864084"/>
              <a:gd name="connsiteX11" fmla="*/ 1605280 w 1625600"/>
              <a:gd name="connsiteY11" fmla="*/ 660884 h 864084"/>
              <a:gd name="connsiteX12" fmla="*/ 1625600 w 1625600"/>
              <a:gd name="connsiteY12" fmla="*/ 721844 h 864084"/>
              <a:gd name="connsiteX13" fmla="*/ 1625600 w 1625600"/>
              <a:gd name="connsiteY13" fmla="*/ 864084 h 86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5600" h="864084">
                <a:moveTo>
                  <a:pt x="0" y="295124"/>
                </a:moveTo>
                <a:cubicBezTo>
                  <a:pt x="6773" y="274804"/>
                  <a:pt x="8439" y="251986"/>
                  <a:pt x="20320" y="234164"/>
                </a:cubicBezTo>
                <a:cubicBezTo>
                  <a:pt x="36260" y="210254"/>
                  <a:pt x="58597" y="190847"/>
                  <a:pt x="81280" y="173204"/>
                </a:cubicBezTo>
                <a:cubicBezTo>
                  <a:pt x="119834" y="143217"/>
                  <a:pt x="155815" y="103770"/>
                  <a:pt x="203200" y="91924"/>
                </a:cubicBezTo>
                <a:cubicBezTo>
                  <a:pt x="391993" y="44726"/>
                  <a:pt x="157288" y="101106"/>
                  <a:pt x="406400" y="51284"/>
                </a:cubicBezTo>
                <a:cubicBezTo>
                  <a:pt x="433785" y="45807"/>
                  <a:pt x="460587" y="37737"/>
                  <a:pt x="487680" y="30964"/>
                </a:cubicBezTo>
                <a:cubicBezTo>
                  <a:pt x="690880" y="37737"/>
                  <a:pt x="894669" y="34400"/>
                  <a:pt x="1097280" y="51284"/>
                </a:cubicBezTo>
                <a:cubicBezTo>
                  <a:pt x="1139970" y="54842"/>
                  <a:pt x="1219200" y="91924"/>
                  <a:pt x="1219200" y="91924"/>
                </a:cubicBezTo>
                <a:cubicBezTo>
                  <a:pt x="1366278" y="312541"/>
                  <a:pt x="1146629" y="0"/>
                  <a:pt x="1320800" y="193524"/>
                </a:cubicBezTo>
                <a:cubicBezTo>
                  <a:pt x="1525659" y="421146"/>
                  <a:pt x="1361741" y="302098"/>
                  <a:pt x="1503680" y="396724"/>
                </a:cubicBezTo>
                <a:cubicBezTo>
                  <a:pt x="1568156" y="493438"/>
                  <a:pt x="1528854" y="419677"/>
                  <a:pt x="1564640" y="538964"/>
                </a:cubicBezTo>
                <a:cubicBezTo>
                  <a:pt x="1576950" y="579996"/>
                  <a:pt x="1591733" y="620244"/>
                  <a:pt x="1605280" y="660884"/>
                </a:cubicBezTo>
                <a:cubicBezTo>
                  <a:pt x="1612053" y="681204"/>
                  <a:pt x="1625600" y="700425"/>
                  <a:pt x="1625600" y="721844"/>
                </a:cubicBezTo>
                <a:lnTo>
                  <a:pt x="1625600" y="864084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67840" y="3520189"/>
            <a:ext cx="548640" cy="767331"/>
          </a:xfrm>
          <a:custGeom>
            <a:avLst/>
            <a:gdLst>
              <a:gd name="connsiteX0" fmla="*/ 0 w 548640"/>
              <a:gd name="connsiteY0" fmla="*/ 767331 h 767331"/>
              <a:gd name="connsiteX1" fmla="*/ 142240 w 548640"/>
              <a:gd name="connsiteY1" fmla="*/ 503171 h 767331"/>
              <a:gd name="connsiteX2" fmla="*/ 243840 w 548640"/>
              <a:gd name="connsiteY2" fmla="*/ 340611 h 767331"/>
              <a:gd name="connsiteX3" fmla="*/ 365760 w 548640"/>
              <a:gd name="connsiteY3" fmla="*/ 198371 h 767331"/>
              <a:gd name="connsiteX4" fmla="*/ 386080 w 548640"/>
              <a:gd name="connsiteY4" fmla="*/ 76451 h 767331"/>
              <a:gd name="connsiteX5" fmla="*/ 406400 w 548640"/>
              <a:gd name="connsiteY5" fmla="*/ 15491 h 767331"/>
              <a:gd name="connsiteX6" fmla="*/ 325120 w 548640"/>
              <a:gd name="connsiteY6" fmla="*/ 35811 h 767331"/>
              <a:gd name="connsiteX7" fmla="*/ 182880 w 548640"/>
              <a:gd name="connsiteY7" fmla="*/ 137411 h 767331"/>
              <a:gd name="connsiteX8" fmla="*/ 121920 w 548640"/>
              <a:gd name="connsiteY8" fmla="*/ 157731 h 767331"/>
              <a:gd name="connsiteX9" fmla="*/ 264160 w 548640"/>
              <a:gd name="connsiteY9" fmla="*/ 198371 h 767331"/>
              <a:gd name="connsiteX10" fmla="*/ 325120 w 548640"/>
              <a:gd name="connsiteY10" fmla="*/ 239011 h 767331"/>
              <a:gd name="connsiteX11" fmla="*/ 548640 w 548640"/>
              <a:gd name="connsiteY11" fmla="*/ 299971 h 767331"/>
              <a:gd name="connsiteX12" fmla="*/ 528320 w 548640"/>
              <a:gd name="connsiteY12" fmla="*/ 218691 h 767331"/>
              <a:gd name="connsiteX13" fmla="*/ 426720 w 548640"/>
              <a:gd name="connsiteY13" fmla="*/ 96771 h 767331"/>
              <a:gd name="connsiteX14" fmla="*/ 406400 w 548640"/>
              <a:gd name="connsiteY14" fmla="*/ 15491 h 76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8640" h="767331">
                <a:moveTo>
                  <a:pt x="0" y="767331"/>
                </a:moveTo>
                <a:cubicBezTo>
                  <a:pt x="45299" y="631435"/>
                  <a:pt x="9300" y="724738"/>
                  <a:pt x="142240" y="503171"/>
                </a:cubicBezTo>
                <a:cubicBezTo>
                  <a:pt x="150738" y="489008"/>
                  <a:pt x="221501" y="367417"/>
                  <a:pt x="243840" y="340611"/>
                </a:cubicBezTo>
                <a:cubicBezTo>
                  <a:pt x="456108" y="85889"/>
                  <a:pt x="137462" y="502769"/>
                  <a:pt x="365760" y="198371"/>
                </a:cubicBezTo>
                <a:cubicBezTo>
                  <a:pt x="372533" y="157731"/>
                  <a:pt x="377142" y="116670"/>
                  <a:pt x="386080" y="76451"/>
                </a:cubicBezTo>
                <a:cubicBezTo>
                  <a:pt x="390726" y="55542"/>
                  <a:pt x="424222" y="27372"/>
                  <a:pt x="406400" y="15491"/>
                </a:cubicBezTo>
                <a:cubicBezTo>
                  <a:pt x="383163" y="0"/>
                  <a:pt x="352213" y="29038"/>
                  <a:pt x="325120" y="35811"/>
                </a:cubicBezTo>
                <a:cubicBezTo>
                  <a:pt x="306712" y="49617"/>
                  <a:pt x="212593" y="122555"/>
                  <a:pt x="182880" y="137411"/>
                </a:cubicBezTo>
                <a:cubicBezTo>
                  <a:pt x="163722" y="146990"/>
                  <a:pt x="142240" y="150958"/>
                  <a:pt x="121920" y="157731"/>
                </a:cubicBezTo>
                <a:cubicBezTo>
                  <a:pt x="147962" y="164242"/>
                  <a:pt x="235009" y="183795"/>
                  <a:pt x="264160" y="198371"/>
                </a:cubicBezTo>
                <a:cubicBezTo>
                  <a:pt x="286003" y="209293"/>
                  <a:pt x="302803" y="229092"/>
                  <a:pt x="325120" y="239011"/>
                </a:cubicBezTo>
                <a:cubicBezTo>
                  <a:pt x="409494" y="276510"/>
                  <a:pt x="461720" y="282587"/>
                  <a:pt x="548640" y="299971"/>
                </a:cubicBezTo>
                <a:cubicBezTo>
                  <a:pt x="541867" y="272878"/>
                  <a:pt x="539321" y="244360"/>
                  <a:pt x="528320" y="218691"/>
                </a:cubicBezTo>
                <a:cubicBezTo>
                  <a:pt x="507102" y="169183"/>
                  <a:pt x="463338" y="133389"/>
                  <a:pt x="426720" y="96771"/>
                </a:cubicBezTo>
                <a:cubicBezTo>
                  <a:pt x="404258" y="29385"/>
                  <a:pt x="406400" y="57230"/>
                  <a:pt x="406400" y="15491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“How do you know if something is a vector?”</a:t>
            </a:r>
          </a:p>
          <a:p>
            <a:r>
              <a:rPr lang="en-US" dirty="0" smtClean="0"/>
              <a:t>In code – look at the type!</a:t>
            </a:r>
          </a:p>
          <a:p>
            <a:pPr lvl="1"/>
            <a:r>
              <a:rPr lang="en-US" dirty="0" smtClean="0"/>
              <a:t>XNA: Vector2, Vector3, Vector4</a:t>
            </a:r>
          </a:p>
          <a:p>
            <a:r>
              <a:rPr lang="en-US" dirty="0" smtClean="0"/>
              <a:t>In math (or on slides) – may not have types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an arrow: x</a:t>
            </a:r>
          </a:p>
          <a:p>
            <a:endParaRPr lang="en-US" dirty="0" smtClean="0"/>
          </a:p>
          <a:p>
            <a:r>
              <a:rPr lang="en-US" dirty="0" smtClean="0"/>
              <a:t>in bold (sometimes) a</a:t>
            </a:r>
            <a:r>
              <a:rPr lang="en-US" b="1" dirty="0" smtClean="0"/>
              <a:t>x </a:t>
            </a:r>
            <a:r>
              <a:rPr lang="en-US" dirty="0" smtClean="0"/>
              <a:t>+ </a:t>
            </a:r>
            <a:r>
              <a:rPr lang="en-US" b="1" dirty="0" smtClean="0"/>
              <a:t>y</a:t>
            </a:r>
          </a:p>
          <a:p>
            <a:pPr lvl="1"/>
            <a:r>
              <a:rPr lang="en-US" dirty="0" smtClean="0"/>
              <a:t>very hard to see, I hate this notation</a:t>
            </a:r>
          </a:p>
          <a:p>
            <a:endParaRPr lang="en-US" dirty="0" smtClean="0"/>
          </a:p>
          <a:p>
            <a:r>
              <a:rPr lang="en-US" dirty="0" smtClean="0"/>
              <a:t>use domain knowledge</a:t>
            </a:r>
          </a:p>
          <a:p>
            <a:pPr lvl="1"/>
            <a:r>
              <a:rPr lang="en-US" dirty="0" smtClean="0"/>
              <a:t>F=ma: which quantities are vectors?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15001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→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you want to extract components of a vector</a:t>
            </a:r>
          </a:p>
          <a:p>
            <a:r>
              <a:rPr lang="en-US" dirty="0" smtClean="0"/>
              <a:t>If written explicitly, p = </a:t>
            </a:r>
            <a:r>
              <a:rPr lang="en-US" dirty="0" err="1" smtClean="0"/>
              <a:t>ai</a:t>
            </a:r>
            <a:r>
              <a:rPr lang="en-US" dirty="0" smtClean="0"/>
              <a:t> + </a:t>
            </a:r>
            <a:r>
              <a:rPr lang="en-US" dirty="0" err="1" smtClean="0"/>
              <a:t>bj</a:t>
            </a:r>
            <a:r>
              <a:rPr lang="en-US" dirty="0" smtClean="0"/>
              <a:t> + ck, can refer to pieces by symbol</a:t>
            </a:r>
          </a:p>
          <a:p>
            <a:r>
              <a:rPr lang="en-US" dirty="0" smtClean="0"/>
              <a:t>If not…</a:t>
            </a:r>
          </a:p>
          <a:p>
            <a:endParaRPr lang="en-US" dirty="0" smtClean="0"/>
          </a:p>
          <a:p>
            <a:r>
              <a:rPr lang="en-US" dirty="0" smtClean="0"/>
              <a:t>Index like arrays: p[0]</a:t>
            </a:r>
          </a:p>
          <a:p>
            <a:r>
              <a:rPr lang="en-US" dirty="0" smtClean="0"/>
              <a:t>Subscript to show what piece: p</a:t>
            </a:r>
            <a:r>
              <a:rPr lang="en-US" baseline="-25000" dirty="0" smtClean="0"/>
              <a:t>x</a:t>
            </a:r>
            <a:endParaRPr lang="en-US" baseline="-2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symbol for a unit vector (length 1): ^</a:t>
            </a:r>
          </a:p>
          <a:p>
            <a:endParaRPr lang="en-US" dirty="0" smtClean="0"/>
          </a:p>
          <a:p>
            <a:r>
              <a:rPr lang="en-US" dirty="0" smtClean="0"/>
              <a:t>so if we have ŵ, by definition |ŵ| = 1</a:t>
            </a:r>
          </a:p>
          <a:p>
            <a:endParaRPr lang="en-US" dirty="0" smtClean="0"/>
          </a:p>
          <a:p>
            <a:r>
              <a:rPr lang="en-US" dirty="0" smtClean="0"/>
              <a:t>Used sometimes in addition to arrow, sometimes alone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593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Mathematical Foundations </vt:lpstr>
      <vt:lpstr>Mathematical Topics </vt:lpstr>
      <vt:lpstr>Vectors</vt:lpstr>
      <vt:lpstr>Vector magnitude</vt:lpstr>
      <vt:lpstr>Aside: Normal vector</vt:lpstr>
      <vt:lpstr>Vector Notation</vt:lpstr>
      <vt:lpstr>Vector Notation</vt:lpstr>
      <vt:lpstr>Vector Notation</vt:lpstr>
      <vt:lpstr>Vector Notation</vt:lpstr>
      <vt:lpstr>Vector Addition</vt:lpstr>
      <vt:lpstr>Vector Subtraction</vt:lpstr>
      <vt:lpstr>Vector Multiplication</vt:lpstr>
      <vt:lpstr>Dot product</vt:lpstr>
      <vt:lpstr>Dot product applications</vt:lpstr>
      <vt:lpstr>Cross product</vt:lpstr>
      <vt:lpstr>Cross product applications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Foundations </dc:title>
  <dc:creator> </dc:creator>
  <cp:lastModifiedBy>hp</cp:lastModifiedBy>
  <cp:revision>10</cp:revision>
  <dcterms:created xsi:type="dcterms:W3CDTF">2008-10-07T19:42:49Z</dcterms:created>
  <dcterms:modified xsi:type="dcterms:W3CDTF">2009-10-01T02:23:38Z</dcterms:modified>
</cp:coreProperties>
</file>