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1" r:id="rId2"/>
    <p:sldId id="292" r:id="rId3"/>
    <p:sldId id="293" r:id="rId4"/>
    <p:sldId id="257" r:id="rId5"/>
    <p:sldId id="279" r:id="rId6"/>
    <p:sldId id="258" r:id="rId7"/>
    <p:sldId id="259" r:id="rId8"/>
    <p:sldId id="260" r:id="rId9"/>
    <p:sldId id="261" r:id="rId10"/>
    <p:sldId id="277" r:id="rId11"/>
    <p:sldId id="278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89" r:id="rId25"/>
    <p:sldId id="290" r:id="rId26"/>
    <p:sldId id="280" r:id="rId27"/>
    <p:sldId id="281" r:id="rId28"/>
    <p:sldId id="282" r:id="rId29"/>
    <p:sldId id="286" r:id="rId30"/>
    <p:sldId id="287" r:id="rId31"/>
    <p:sldId id="283" r:id="rId32"/>
    <p:sldId id="284" r:id="rId33"/>
    <p:sldId id="285" r:id="rId34"/>
    <p:sldId id="288" r:id="rId35"/>
    <p:sldId id="274" r:id="rId36"/>
    <p:sldId id="275" r:id="rId37"/>
    <p:sldId id="27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hart>
    <c:plotArea>
      <c:layout>
        <c:manualLayout>
          <c:layoutTarget val="inner"/>
          <c:xMode val="edge"/>
          <c:yMode val="edge"/>
          <c:x val="6.0155164427975916E-2"/>
          <c:y val="2.0347185768445609E-2"/>
          <c:w val="0.85017049339420803"/>
          <c:h val="0.8784012831729367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40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50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60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70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80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90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axId val="69624192"/>
        <c:axId val="69625728"/>
      </c:barChart>
      <c:catAx>
        <c:axId val="69624192"/>
        <c:scaling>
          <c:orientation val="minMax"/>
        </c:scaling>
        <c:axPos val="b"/>
        <c:tickLblPos val="nextTo"/>
        <c:crossAx val="69625728"/>
        <c:crosses val="autoZero"/>
        <c:auto val="1"/>
        <c:lblAlgn val="ctr"/>
        <c:lblOffset val="100"/>
      </c:catAx>
      <c:valAx>
        <c:axId val="69625728"/>
        <c:scaling>
          <c:orientation val="minMax"/>
        </c:scaling>
        <c:axPos val="l"/>
        <c:majorGridlines/>
        <c:numFmt formatCode="General" sourceLinked="1"/>
        <c:tickLblPos val="nextTo"/>
        <c:crossAx val="696241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0155164427975909E-2"/>
          <c:y val="2.0347185768445609E-2"/>
          <c:w val="0.85017049339420814"/>
          <c:h val="0.8784012831729366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40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50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60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70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80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90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axId val="63812352"/>
        <c:axId val="63813888"/>
      </c:barChart>
      <c:catAx>
        <c:axId val="63812352"/>
        <c:scaling>
          <c:orientation val="minMax"/>
        </c:scaling>
        <c:axPos val="b"/>
        <c:tickLblPos val="nextTo"/>
        <c:crossAx val="63813888"/>
        <c:crosses val="autoZero"/>
        <c:auto val="1"/>
        <c:lblAlgn val="ctr"/>
        <c:lblOffset val="100"/>
      </c:catAx>
      <c:valAx>
        <c:axId val="63813888"/>
        <c:scaling>
          <c:orientation val="minMax"/>
        </c:scaling>
        <c:axPos val="l"/>
        <c:majorGridlines/>
        <c:numFmt formatCode="General" sourceLinked="1"/>
        <c:tickLblPos val="nextTo"/>
        <c:crossAx val="638123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0155164427975902E-2"/>
          <c:y val="2.0347185768445609E-2"/>
          <c:w val="0.85017049339420825"/>
          <c:h val="0.8784012831729365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40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50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60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70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80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90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axId val="82586240"/>
        <c:axId val="82896000"/>
      </c:barChart>
      <c:catAx>
        <c:axId val="82586240"/>
        <c:scaling>
          <c:orientation val="minMax"/>
        </c:scaling>
        <c:axPos val="b"/>
        <c:tickLblPos val="nextTo"/>
        <c:crossAx val="82896000"/>
        <c:crosses val="autoZero"/>
        <c:auto val="1"/>
        <c:lblAlgn val="ctr"/>
        <c:lblOffset val="100"/>
      </c:catAx>
      <c:valAx>
        <c:axId val="82896000"/>
        <c:scaling>
          <c:orientation val="minMax"/>
        </c:scaling>
        <c:axPos val="l"/>
        <c:majorGridlines/>
        <c:numFmt formatCode="General" sourceLinked="1"/>
        <c:tickLblPos val="nextTo"/>
        <c:crossAx val="825862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96ED4-C2E6-4084-8331-EDAA5057CED3}" type="datetimeFigureOut">
              <a:rPr lang="en-US" smtClean="0"/>
              <a:pPr/>
              <a:t>11/8/2010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FB770-001F-4648-B7AB-03A2A537DC0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First</a:t>
            </a:r>
            <a:r>
              <a:rPr lang="en-CA" baseline="0" dirty="0" smtClean="0"/>
              <a:t> use of particle systems – invented by Bill Reeves (1982)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FB770-001F-4648-B7AB-03A2A537DC06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"Genesis Effect",</a:t>
            </a:r>
            <a:r>
              <a:rPr lang="en-CA" baseline="0" dirty="0" smtClean="0"/>
              <a:t> Star Trek 2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FB770-001F-4648-B7AB-03A2A537DC06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Fire is probably the most widely used particle system effect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FB770-001F-4648-B7AB-03A2A537DC06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This is the</a:t>
            </a:r>
            <a:r>
              <a:rPr lang="en-CA" baseline="0" dirty="0" smtClean="0"/>
              <a:t> login screen for world of </a:t>
            </a:r>
            <a:r>
              <a:rPr lang="en-CA" baseline="0" dirty="0" err="1" smtClean="0"/>
              <a:t>warcraft</a:t>
            </a:r>
            <a:r>
              <a:rPr lang="en-CA" baseline="0" dirty="0" smtClean="0"/>
              <a:t> – probably the fire effect seen by the most people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FB770-001F-4648-B7AB-03A2A537DC06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fire effect in the demo code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FB770-001F-4648-B7AB-03A2A537DC06}" type="slidenum">
              <a:rPr lang="en-CA" smtClean="0"/>
              <a:pPr/>
              <a:t>33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0"/>
          <a:ext cx="90678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re_partic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"/>
            <a:ext cx="856878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wow-logi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Particle Systems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Huge number of particles representing a complex system</a:t>
            </a:r>
          </a:p>
          <a:p>
            <a:pPr>
              <a:lnSpc>
                <a:spcPct val="90000"/>
              </a:lnSpc>
            </a:pPr>
            <a:r>
              <a:rPr lang="en-US"/>
              <a:t>Each particle has its own properties:</a:t>
            </a:r>
          </a:p>
          <a:p>
            <a:pPr lvl="1">
              <a:lnSpc>
                <a:spcPct val="90000"/>
              </a:lnSpc>
            </a:pPr>
            <a:r>
              <a:rPr lang="en-US"/>
              <a:t>position, velocity</a:t>
            </a:r>
          </a:p>
          <a:p>
            <a:pPr lvl="1">
              <a:lnSpc>
                <a:spcPct val="90000"/>
              </a:lnSpc>
            </a:pPr>
            <a:r>
              <a:rPr lang="en-US"/>
              <a:t>size, shape, color</a:t>
            </a:r>
          </a:p>
          <a:p>
            <a:pPr lvl="1">
              <a:lnSpc>
                <a:spcPct val="90000"/>
              </a:lnSpc>
            </a:pPr>
            <a:r>
              <a:rPr lang="en-US"/>
              <a:t>temperature, mass</a:t>
            </a:r>
          </a:p>
          <a:p>
            <a:pPr lvl="1">
              <a:lnSpc>
                <a:spcPct val="90000"/>
              </a:lnSpc>
            </a:pPr>
            <a:r>
              <a:rPr lang="en-US"/>
              <a:t>age, maximum lifespan</a:t>
            </a:r>
          </a:p>
          <a:p>
            <a:pPr>
              <a:lnSpc>
                <a:spcPct val="90000"/>
              </a:lnSpc>
            </a:pPr>
            <a:r>
              <a:rPr lang="en-US"/>
              <a:t>All properties are functions of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Particle Systems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Each particle independently obeys its own dynamics</a:t>
            </a:r>
          </a:p>
          <a:p>
            <a:pPr>
              <a:lnSpc>
                <a:spcPct val="90000"/>
              </a:lnSpc>
            </a:pPr>
            <a:r>
              <a:rPr lang="en-US" sz="2800"/>
              <a:t>The system should have a way of generating new particles</a:t>
            </a:r>
          </a:p>
          <a:p>
            <a:pPr>
              <a:lnSpc>
                <a:spcPct val="90000"/>
              </a:lnSpc>
            </a:pPr>
            <a:r>
              <a:rPr lang="en-US" sz="2800"/>
              <a:t>Particles generally have a finite lifespan, and die when their time is up (or when other conditions are met)</a:t>
            </a:r>
          </a:p>
          <a:p>
            <a:pPr>
              <a:lnSpc>
                <a:spcPct val="90000"/>
              </a:lnSpc>
            </a:pPr>
            <a:r>
              <a:rPr lang="en-US" sz="2800"/>
              <a:t>Behavior of generator as important as dynamics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Rendering Particle Systems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Particles are points from a dynamics point of view, but can be rendered differently</a:t>
            </a:r>
          </a:p>
          <a:p>
            <a:pPr lvl="1"/>
            <a:r>
              <a:rPr lang="en-US" sz="2400" dirty="0"/>
              <a:t>polygons</a:t>
            </a:r>
          </a:p>
          <a:p>
            <a:pPr lvl="2"/>
            <a:r>
              <a:rPr lang="en-US" sz="2000" dirty="0"/>
              <a:t>alpha blended </a:t>
            </a:r>
            <a:r>
              <a:rPr lang="en-US" sz="2000" dirty="0" err="1"/>
              <a:t>polys</a:t>
            </a:r>
            <a:endParaRPr lang="en-US" sz="2000" dirty="0"/>
          </a:p>
          <a:p>
            <a:pPr lvl="2"/>
            <a:r>
              <a:rPr lang="en-US" sz="2000" dirty="0"/>
              <a:t>texture chips</a:t>
            </a:r>
          </a:p>
          <a:p>
            <a:pPr lvl="1"/>
            <a:r>
              <a:rPr lang="en-US" sz="2400" dirty="0"/>
              <a:t>groups of polygons</a:t>
            </a:r>
          </a:p>
          <a:p>
            <a:pPr lvl="2"/>
            <a:r>
              <a:rPr lang="en-US" sz="2000" dirty="0"/>
              <a:t>small models</a:t>
            </a:r>
          </a:p>
          <a:p>
            <a:pPr lvl="2"/>
            <a:r>
              <a:rPr lang="en-US" sz="2000" dirty="0"/>
              <a:t>secondary particle system</a:t>
            </a:r>
          </a:p>
          <a:p>
            <a:pPr lvl="1"/>
            <a:r>
              <a:rPr lang="en-US" sz="2400" dirty="0"/>
              <a:t>point sprites (points with texture</a:t>
            </a:r>
            <a:r>
              <a:rPr lang="en-US" sz="2400" dirty="0" smtClean="0"/>
              <a:t>)</a:t>
            </a:r>
          </a:p>
          <a:p>
            <a:pPr lvl="2"/>
            <a:r>
              <a:rPr lang="en-US" sz="2000" dirty="0" smtClean="0"/>
              <a:t>available in XNA</a:t>
            </a:r>
            <a:endParaRPr lang="en-US" sz="2000" dirty="0"/>
          </a:p>
          <a:p>
            <a:pPr lvl="2">
              <a:buFont typeface="Wingdings" pitchFamily="2" charset="2"/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Rendering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Rendering parameters can be functions of time</a:t>
            </a:r>
          </a:p>
          <a:p>
            <a:pPr lvl="1"/>
            <a:r>
              <a:rPr lang="en-US"/>
              <a:t>control color directly</a:t>
            </a:r>
          </a:p>
          <a:p>
            <a:pPr lvl="1"/>
            <a:r>
              <a:rPr lang="en-US"/>
              <a:t>derive color from temperature</a:t>
            </a:r>
          </a:p>
          <a:p>
            <a:pPr lvl="1"/>
            <a:r>
              <a:rPr lang="en-US"/>
              <a:t>material parameters changing</a:t>
            </a:r>
          </a:p>
          <a:p>
            <a:pPr lvl="1"/>
            <a:r>
              <a:rPr lang="en-US"/>
              <a:t>dynamic textures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Particle Dynamics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Position, velocity, other characteristics of particles change over time</a:t>
            </a:r>
          </a:p>
          <a:p>
            <a:r>
              <a:rPr lang="en-US"/>
              <a:t>Can determine future state of system from present state</a:t>
            </a:r>
          </a:p>
          <a:p>
            <a:r>
              <a:rPr lang="en-US"/>
              <a:t>Updates made by numerical integration (e.g., Euler integration, Runge-Kutta integration)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Generator Dynamics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Can obtain many interesting effects by adding dynamics to the generator</a:t>
            </a:r>
          </a:p>
          <a:p>
            <a:r>
              <a:rPr lang="en-US" sz="2800"/>
              <a:t>Simple generator: fixed position, fixed distribution of outgoing particles (e.g., fountain)</a:t>
            </a:r>
          </a:p>
          <a:p>
            <a:r>
              <a:rPr lang="en-US" sz="2800"/>
              <a:t>More complex generators: changing position, changing parameters of outgoing particles (e.g., comet, rocket; arbitrarily complex generator shape)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head"/>
          <p:cNvPicPr>
            <a:picLocks noChangeAspect="1" noChangeArrowheads="1"/>
          </p:cNvPicPr>
          <p:nvPr/>
        </p:nvPicPr>
        <p:blipFill>
          <a:blip r:embed="rId2" cstate="print"/>
          <a:srcRect l="4688" t="18750" r="51563" b="31250"/>
          <a:stretch>
            <a:fillRect/>
          </a:stretch>
        </p:blipFill>
        <p:spPr bwMode="auto">
          <a:xfrm>
            <a:off x="0" y="-533400"/>
            <a:ext cx="9144000" cy="78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"Self-Breathing Head" </a:t>
            </a:r>
            <a:r>
              <a:rPr lang="en-US" sz="4000">
                <a:latin typeface="Times New Roman"/>
              </a:rPr>
              <a:t>–</a:t>
            </a:r>
            <a:r>
              <a:rPr lang="en-US" sz="4000"/>
              <a:t> Sims, 1990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Particle Dynamics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Gravity:</a:t>
            </a:r>
          </a:p>
          <a:p>
            <a:pPr lvl="1"/>
            <a:r>
              <a:rPr lang="en-US"/>
              <a:t>constant force (F=mg)</a:t>
            </a:r>
          </a:p>
          <a:p>
            <a:pPr lvl="1"/>
            <a:r>
              <a:rPr lang="en-US"/>
              <a:t>on the large scale: F = GMm/r</a:t>
            </a:r>
            <a:r>
              <a:rPr lang="en-US" baseline="30000"/>
              <a:t>2</a:t>
            </a:r>
          </a:p>
          <a:p>
            <a:pPr lvl="1"/>
            <a:endParaRPr lang="en-US" baseline="30000"/>
          </a:p>
          <a:p>
            <a:r>
              <a:rPr lang="en-US"/>
              <a:t>Orbital dynamics: force along radius, but nonzero velocity perpendicular to radius leads to elliptical trajectories</a:t>
            </a:r>
          </a:p>
          <a:p>
            <a:pPr lvl="1"/>
            <a:endParaRPr lang="en-US" baseline="30000"/>
          </a:p>
          <a:p>
            <a:pPr lvl="1"/>
            <a:endParaRPr lang="en-US" baseline="3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0"/>
          <a:ext cx="90678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4343400" y="1828800"/>
            <a:ext cx="3810000" cy="4648200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Particle Dynamics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Air resistance (wind resistance)</a:t>
            </a:r>
          </a:p>
          <a:p>
            <a:pPr lvl="1"/>
            <a:r>
              <a:rPr lang="en-US" sz="2400"/>
              <a:t>F = </a:t>
            </a:r>
            <a:r>
              <a:rPr lang="el-GR" sz="2400"/>
              <a:t>μ</a:t>
            </a:r>
            <a:r>
              <a:rPr lang="en-US" sz="2400"/>
              <a:t>∆v, for coefficient of friction </a:t>
            </a:r>
            <a:r>
              <a:rPr lang="el-GR" sz="2400"/>
              <a:t>μ</a:t>
            </a:r>
            <a:r>
              <a:rPr lang="en-US" sz="2400"/>
              <a:t>, difference in velocities ∆v</a:t>
            </a:r>
          </a:p>
          <a:p>
            <a:pPr lvl="1"/>
            <a:r>
              <a:rPr lang="en-US" sz="2400"/>
              <a:t>Force direction opposed to velocity difference</a:t>
            </a:r>
          </a:p>
          <a:p>
            <a:r>
              <a:rPr lang="en-US" sz="2800"/>
              <a:t>In still air, ∆v = -v</a:t>
            </a:r>
          </a:p>
          <a:p>
            <a:r>
              <a:rPr lang="en-US" sz="2800"/>
              <a:t>If air is moving, need to know wind direction and magnitude</a:t>
            </a:r>
          </a:p>
          <a:p>
            <a:pPr lvl="1"/>
            <a:r>
              <a:rPr lang="en-US" sz="2400"/>
              <a:t>simple models often suffice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Particle Dynamics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Can add in whatever force terms you like</a:t>
            </a:r>
          </a:p>
          <a:p>
            <a:pPr lvl="1">
              <a:lnSpc>
                <a:spcPct val="90000"/>
              </a:lnSpc>
            </a:pPr>
            <a:r>
              <a:rPr lang="en-US"/>
              <a:t>Radial force in xy-plane, no force in z-direction: helical paths</a:t>
            </a:r>
          </a:p>
          <a:p>
            <a:pPr lvl="1">
              <a:lnSpc>
                <a:spcPct val="90000"/>
              </a:lnSpc>
            </a:pPr>
            <a:r>
              <a:rPr lang="en-US"/>
              <a:t>Derive forces from sampling a texture (especially procedural texture): chaotic, unpredictable paths</a:t>
            </a:r>
          </a:p>
          <a:p>
            <a:pPr lvl="1">
              <a:lnSpc>
                <a:spcPct val="90000"/>
              </a:lnSpc>
            </a:pPr>
            <a:r>
              <a:rPr lang="en-US"/>
              <a:t>Forces based on behaviour of nearby particles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Fireworks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Simple dynamics, well-defined rules for birth and death</a:t>
            </a:r>
          </a:p>
          <a:p>
            <a:pPr lvl="1"/>
            <a:r>
              <a:rPr lang="en-US" sz="2400"/>
              <a:t>dynamics: F=mg is only force</a:t>
            </a:r>
          </a:p>
          <a:p>
            <a:pPr lvl="1"/>
            <a:r>
              <a:rPr lang="en-US" sz="2400"/>
              <a:t>death: either by explosion (lifespan expires) or on striking the ground</a:t>
            </a:r>
          </a:p>
          <a:p>
            <a:pPr lvl="1"/>
            <a:r>
              <a:rPr lang="en-US" sz="2400"/>
              <a:t>birth: in explosion event, some number of new particles are created</a:t>
            </a:r>
          </a:p>
          <a:p>
            <a:pPr lvl="2"/>
            <a:r>
              <a:rPr lang="en-US" sz="2000"/>
              <a:t>initial position: at location of explosion</a:t>
            </a:r>
          </a:p>
          <a:p>
            <a:pPr lvl="2"/>
            <a:r>
              <a:rPr lang="en-US" sz="2000"/>
              <a:t>initial velocity: random distribution around velocity of exploding particle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Particle Trails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Not all particles need the same dynamics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Simple way of producing trails: each active particle leaves behind a trail of inactive particles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Inactive particles: may change color, transparency, etc., but location not subject to dynamics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Once used for modeling (e.g., grass) </a:t>
            </a:r>
            <a:r>
              <a:rPr lang="en-US" sz="2800" dirty="0">
                <a:latin typeface="Times New Roman"/>
              </a:rPr>
              <a:t>–</a:t>
            </a:r>
            <a:r>
              <a:rPr lang="en-US" sz="2800" dirty="0"/>
              <a:t> rarely used this way </a:t>
            </a:r>
            <a:r>
              <a:rPr lang="en-US" sz="2800" dirty="0" smtClean="0"/>
              <a:t>now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sometimes still see it: </a:t>
            </a:r>
            <a:r>
              <a:rPr lang="en-US" sz="2400" dirty="0" err="1" smtClean="0"/>
              <a:t>Neubert</a:t>
            </a:r>
            <a:r>
              <a:rPr lang="en-US" sz="2400" dirty="0" smtClean="0"/>
              <a:t> et al, SIGGRAPH 2007; </a:t>
            </a:r>
            <a:r>
              <a:rPr lang="en-US" sz="2400" dirty="0" err="1" smtClean="0"/>
              <a:t>Xu</a:t>
            </a:r>
            <a:r>
              <a:rPr lang="en-US" sz="2400" dirty="0" smtClean="0"/>
              <a:t> &amp; Mould, </a:t>
            </a:r>
            <a:r>
              <a:rPr lang="en-US" sz="2400" dirty="0" err="1" smtClean="0"/>
              <a:t>Cae</a:t>
            </a:r>
            <a:r>
              <a:rPr lang="en-US" sz="2400" dirty="0" smtClean="0"/>
              <a:t> 2009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gnetic-curv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"/>
            <a:ext cx="685800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ubert-tr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35090"/>
            <a:ext cx="9144000" cy="561331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Point Sprites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Primitive designed for particle systems</a:t>
            </a:r>
          </a:p>
          <a:p>
            <a:pPr lvl="1"/>
            <a:r>
              <a:rPr lang="en-CA" dirty="0" smtClean="0"/>
              <a:t>point with spatial extent</a:t>
            </a:r>
          </a:p>
          <a:p>
            <a:pPr lvl="1"/>
            <a:r>
              <a:rPr lang="en-CA" dirty="0" smtClean="0"/>
              <a:t>oriented towards camera (exists in screen space and world space)</a:t>
            </a:r>
          </a:p>
          <a:p>
            <a:pPr lvl="1"/>
            <a:r>
              <a:rPr lang="en-CA" dirty="0" smtClean="0"/>
              <a:t>has texture (but no texture coordinates)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Point Sprites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Upside: extremely useful for special effects</a:t>
            </a:r>
          </a:p>
          <a:p>
            <a:pPr lvl="1"/>
            <a:r>
              <a:rPr lang="en-CA" dirty="0" smtClean="0"/>
              <a:t>good performance</a:t>
            </a:r>
          </a:p>
          <a:p>
            <a:pPr lvl="1"/>
            <a:r>
              <a:rPr lang="en-CA" dirty="0" smtClean="0"/>
              <a:t>particle systems well understood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Downside: XNA functionality lacking</a:t>
            </a:r>
          </a:p>
          <a:p>
            <a:pPr lvl="1"/>
            <a:r>
              <a:rPr lang="en-CA" dirty="0" smtClean="0"/>
              <a:t>need to create custom vertex declaration</a:t>
            </a:r>
          </a:p>
          <a:p>
            <a:pPr lvl="1"/>
            <a:r>
              <a:rPr lang="en-CA" dirty="0" smtClean="0"/>
              <a:t>need to write custom </a:t>
            </a:r>
            <a:r>
              <a:rPr lang="en-CA" dirty="0" err="1" smtClean="0"/>
              <a:t>shader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Custom Vertex Declaration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Create a structure that contains your data</a:t>
            </a:r>
          </a:p>
          <a:p>
            <a:pPr lvl="1"/>
            <a:r>
              <a:rPr lang="en-CA" dirty="0" smtClean="0"/>
              <a:t>position (location in 3D)</a:t>
            </a:r>
          </a:p>
          <a:p>
            <a:pPr lvl="1"/>
            <a:r>
              <a:rPr lang="en-CA" dirty="0" smtClean="0"/>
              <a:t>size (spatial extent around </a:t>
            </a:r>
            <a:r>
              <a:rPr lang="en-CA" smtClean="0"/>
              <a:t>central position)</a:t>
            </a:r>
            <a:endParaRPr lang="en-CA" dirty="0" smtClean="0"/>
          </a:p>
          <a:p>
            <a:pPr lvl="1"/>
            <a:r>
              <a:rPr lang="en-CA" dirty="0" smtClean="0"/>
              <a:t> color (optional)</a:t>
            </a:r>
          </a:p>
          <a:p>
            <a:pPr lvl="1"/>
            <a:r>
              <a:rPr lang="en-CA" dirty="0" smtClean="0"/>
              <a:t>other stuff your </a:t>
            </a:r>
            <a:r>
              <a:rPr lang="en-CA" dirty="0" err="1" smtClean="0"/>
              <a:t>shader</a:t>
            </a:r>
            <a:r>
              <a:rPr lang="en-CA" dirty="0" smtClean="0"/>
              <a:t> might want</a:t>
            </a:r>
          </a:p>
          <a:p>
            <a:r>
              <a:rPr lang="en-CA" dirty="0" smtClean="0"/>
              <a:t>... plus methods</a:t>
            </a:r>
          </a:p>
          <a:p>
            <a:pPr lvl="1"/>
            <a:r>
              <a:rPr lang="en-CA" dirty="0" smtClean="0"/>
              <a:t>getters and setters for data (optional)</a:t>
            </a:r>
          </a:p>
          <a:p>
            <a:pPr lvl="1"/>
            <a:r>
              <a:rPr lang="en-CA" dirty="0" err="1" smtClean="0"/>
              <a:t>VertexElements</a:t>
            </a:r>
            <a:r>
              <a:rPr lang="en-CA" dirty="0" smtClean="0"/>
              <a:t>: detailed description of data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VertexElement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One </a:t>
            </a:r>
            <a:r>
              <a:rPr lang="en-CA" dirty="0" err="1" smtClean="0"/>
              <a:t>VertexElement</a:t>
            </a:r>
            <a:r>
              <a:rPr lang="en-CA" dirty="0" smtClean="0"/>
              <a:t> has:</a:t>
            </a:r>
          </a:p>
          <a:p>
            <a:pPr lvl="1"/>
            <a:r>
              <a:rPr lang="en-CA" dirty="0" smtClean="0"/>
              <a:t>stream it is read from (typically 0)</a:t>
            </a:r>
          </a:p>
          <a:p>
            <a:pPr lvl="1"/>
            <a:r>
              <a:rPr lang="en-CA" dirty="0" smtClean="0"/>
              <a:t>offset from beginning of list (starts at 0, counts up)</a:t>
            </a:r>
          </a:p>
          <a:p>
            <a:pPr lvl="1"/>
            <a:r>
              <a:rPr lang="en-CA" dirty="0" smtClean="0"/>
              <a:t>data type (such as VertexElementFormat.Vector3)</a:t>
            </a:r>
          </a:p>
          <a:p>
            <a:pPr lvl="1"/>
            <a:r>
              <a:rPr lang="en-CA" dirty="0" smtClean="0"/>
              <a:t>render-time method (often </a:t>
            </a:r>
            <a:r>
              <a:rPr lang="en-CA" dirty="0" err="1" smtClean="0"/>
              <a:t>VertexElementMethod.Default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usage for data (such as </a:t>
            </a:r>
            <a:r>
              <a:rPr lang="en-CA" dirty="0" err="1" smtClean="0"/>
              <a:t>VertexElementUsage.Position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counter for semantic (0 for first, 1 for second...)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0"/>
          <a:ext cx="90678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4343400" y="1828800"/>
            <a:ext cx="3810000" cy="4648200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Isosceles Triangle 4"/>
          <p:cNvSpPr/>
          <p:nvPr/>
        </p:nvSpPr>
        <p:spPr>
          <a:xfrm>
            <a:off x="1066800" y="0"/>
            <a:ext cx="3886200" cy="6248400"/>
          </a:xfrm>
          <a:prstGeom prst="triangl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VertexElements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array of </a:t>
            </a:r>
            <a:r>
              <a:rPr lang="en-CA" dirty="0" err="1" smtClean="0"/>
              <a:t>VertexElement</a:t>
            </a:r>
            <a:r>
              <a:rPr lang="en-CA" dirty="0" smtClean="0"/>
              <a:t> items</a:t>
            </a:r>
          </a:p>
          <a:p>
            <a:pPr lvl="1"/>
            <a:r>
              <a:rPr lang="en-CA" dirty="0" smtClean="0"/>
              <a:t>one for each piece of data</a:t>
            </a:r>
          </a:p>
          <a:p>
            <a:pPr lvl="1"/>
            <a:r>
              <a:rPr lang="en-CA" dirty="0" smtClean="0"/>
              <a:t>note: calculate offset by accumulating the size of the elements listed so far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Ugly, but has to be done once for each different particle type you want</a:t>
            </a:r>
            <a:endParaRPr lang="en-C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Custom </a:t>
            </a:r>
            <a:r>
              <a:rPr lang="en-CA" dirty="0" err="1" smtClean="0"/>
              <a:t>Shader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Create vertex and pixel </a:t>
            </a:r>
            <a:r>
              <a:rPr lang="en-CA" dirty="0" err="1" smtClean="0"/>
              <a:t>shader</a:t>
            </a:r>
            <a:r>
              <a:rPr lang="en-CA" dirty="0" smtClean="0"/>
              <a:t> as before</a:t>
            </a:r>
          </a:p>
          <a:p>
            <a:r>
              <a:rPr lang="en-CA" dirty="0" smtClean="0"/>
              <a:t>Note: input to vertex </a:t>
            </a:r>
            <a:r>
              <a:rPr lang="en-CA" dirty="0" err="1" smtClean="0"/>
              <a:t>shader</a:t>
            </a:r>
            <a:r>
              <a:rPr lang="en-CA" dirty="0" smtClean="0"/>
              <a:t> should have:</a:t>
            </a:r>
          </a:p>
          <a:p>
            <a:pPr lvl="1"/>
            <a:r>
              <a:rPr lang="en-CA" dirty="0" smtClean="0"/>
              <a:t>same data as specified in vertex format</a:t>
            </a:r>
          </a:p>
          <a:p>
            <a:pPr lvl="1"/>
            <a:r>
              <a:rPr lang="en-CA" dirty="0" smtClean="0"/>
              <a:t>same semantics used (</a:t>
            </a:r>
            <a:r>
              <a:rPr lang="en-CA" dirty="0" err="1" smtClean="0"/>
              <a:t>eg</a:t>
            </a:r>
            <a:r>
              <a:rPr lang="en-CA" dirty="0" smtClean="0"/>
              <a:t>, PSIZE0)</a:t>
            </a:r>
          </a:p>
          <a:p>
            <a:pPr lvl="1"/>
            <a:r>
              <a:rPr lang="en-CA" dirty="0" smtClean="0"/>
              <a:t>data should be in the same order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Vertex </a:t>
            </a:r>
            <a:r>
              <a:rPr lang="en-CA" dirty="0" err="1" smtClean="0"/>
              <a:t>shader</a:t>
            </a:r>
            <a:r>
              <a:rPr lang="en-CA" dirty="0" smtClean="0"/>
              <a:t> should spit out UV 1.0,1.0 if texture-mapped particle is desired</a:t>
            </a:r>
            <a:endParaRPr lang="en-C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Point Size Semantic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PSIZE: </a:t>
            </a:r>
            <a:r>
              <a:rPr lang="en-CA" dirty="0" err="1" smtClean="0"/>
              <a:t>shader</a:t>
            </a:r>
            <a:r>
              <a:rPr lang="en-CA" dirty="0" smtClean="0"/>
              <a:t> semantic we haven't used before</a:t>
            </a:r>
          </a:p>
          <a:p>
            <a:pPr lvl="1"/>
            <a:r>
              <a:rPr lang="en-CA" dirty="0" smtClean="0"/>
              <a:t>represents radius of point</a:t>
            </a:r>
          </a:p>
          <a:p>
            <a:pPr lvl="1"/>
            <a:r>
              <a:rPr lang="en-CA" dirty="0" smtClean="0"/>
              <a:t>single floating point value</a:t>
            </a:r>
          </a:p>
          <a:p>
            <a:r>
              <a:rPr lang="en-CA" dirty="0" smtClean="0"/>
              <a:t>PSIZE must be part of vertex </a:t>
            </a:r>
            <a:r>
              <a:rPr lang="en-CA" dirty="0" err="1" smtClean="0"/>
              <a:t>shader</a:t>
            </a:r>
            <a:r>
              <a:rPr lang="en-CA" dirty="0" smtClean="0"/>
              <a:t> output</a:t>
            </a:r>
          </a:p>
          <a:p>
            <a:pPr lvl="1"/>
            <a:r>
              <a:rPr lang="en-CA" dirty="0" smtClean="0"/>
              <a:t>Can calculate point size in  vertex </a:t>
            </a:r>
            <a:r>
              <a:rPr lang="en-CA" dirty="0" err="1" smtClean="0"/>
              <a:t>shader</a:t>
            </a:r>
            <a:r>
              <a:rPr lang="en-CA" dirty="0" smtClean="0"/>
              <a:t>, or just pass through input point size</a:t>
            </a:r>
          </a:p>
          <a:p>
            <a:pPr lvl="1"/>
            <a:r>
              <a:rPr lang="en-CA" dirty="0" smtClean="0"/>
              <a:t>PSIZE is not available to be modified in pixel </a:t>
            </a:r>
            <a:r>
              <a:rPr lang="en-CA" dirty="0" err="1" smtClean="0"/>
              <a:t>shader</a:t>
            </a:r>
            <a:r>
              <a:rPr lang="en-CA" dirty="0" smtClean="0"/>
              <a:t> (too late)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me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76400" y="1066800"/>
            <a:ext cx="5715000" cy="45393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Focus on Dynamics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CA" dirty="0" smtClean="0"/>
              <a:t>Important things: </a:t>
            </a:r>
          </a:p>
          <a:p>
            <a:pPr lvl="1"/>
            <a:r>
              <a:rPr lang="en-CA" dirty="0" smtClean="0"/>
              <a:t>appearance of individual particles</a:t>
            </a:r>
          </a:p>
          <a:p>
            <a:pPr lvl="1"/>
            <a:r>
              <a:rPr lang="en-CA" dirty="0" smtClean="0"/>
              <a:t>how the appearance changes over time</a:t>
            </a:r>
          </a:p>
          <a:p>
            <a:pPr lvl="2"/>
            <a:r>
              <a:rPr lang="en-CA" dirty="0" smtClean="0"/>
              <a:t>become smaller, fade, change color</a:t>
            </a:r>
          </a:p>
          <a:p>
            <a:pPr lvl="1"/>
            <a:r>
              <a:rPr lang="en-CA" dirty="0" smtClean="0"/>
              <a:t>how the particles move</a:t>
            </a:r>
          </a:p>
          <a:p>
            <a:pPr lvl="1"/>
            <a:r>
              <a:rPr lang="en-CA" dirty="0" smtClean="0"/>
              <a:t>how the particles are born and die</a:t>
            </a:r>
          </a:p>
          <a:p>
            <a:r>
              <a:rPr lang="en-CA" dirty="0" smtClean="0"/>
              <a:t>Relatively unimportant:</a:t>
            </a:r>
          </a:p>
          <a:p>
            <a:pPr lvl="1"/>
            <a:r>
              <a:rPr lang="en-CA" dirty="0" smtClean="0"/>
              <a:t>details of setting up vertex format, etc.</a:t>
            </a:r>
          </a:p>
          <a:p>
            <a:pPr lvl="1"/>
            <a:r>
              <a:rPr lang="en-CA" dirty="0" smtClean="0"/>
              <a:t>necessary, but look it up when you need it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Flocking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Designed for flock/school dynamics</a:t>
            </a:r>
          </a:p>
          <a:p>
            <a:r>
              <a:rPr lang="en-US"/>
              <a:t>Particles with this particular behaviour called 'boids'</a:t>
            </a:r>
          </a:p>
          <a:p>
            <a:r>
              <a:rPr lang="en-US"/>
              <a:t>Boids know where other nearby boids are, and react to what is going 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Flocking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Each boid obeys only its own local rules, yet an overall flock behaviour results</a:t>
            </a:r>
          </a:p>
          <a:p>
            <a:r>
              <a:rPr lang="en-US" sz="2800"/>
              <a:t>Cited as an example of </a:t>
            </a:r>
            <a:r>
              <a:rPr lang="en-US" sz="2800" i="1"/>
              <a:t>emergence</a:t>
            </a:r>
            <a:r>
              <a:rPr lang="en-US" sz="2800"/>
              <a:t>: local rules produce global behaviour</a:t>
            </a:r>
          </a:p>
          <a:p>
            <a:r>
              <a:rPr lang="en-US" sz="2800"/>
              <a:t>Unpredictable complexity can arise from repeated application of seemingly simple rules</a:t>
            </a:r>
          </a:p>
          <a:p>
            <a:r>
              <a:rPr lang="en-US" sz="2800"/>
              <a:t>Exploited in graphics for data amplification</a:t>
            </a:r>
          </a:p>
          <a:p>
            <a:endParaRPr lang="en-US" sz="2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Boid Rules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Separation: each boid tries to avoid getting too close to any other boid</a:t>
            </a:r>
          </a:p>
          <a:p>
            <a:pPr>
              <a:lnSpc>
                <a:spcPct val="90000"/>
              </a:lnSpc>
            </a:pPr>
            <a:r>
              <a:rPr lang="en-US"/>
              <a:t>Alignment: each boid tries to match its velocity with that of its flockmates</a:t>
            </a:r>
          </a:p>
          <a:p>
            <a:pPr>
              <a:lnSpc>
                <a:spcPct val="90000"/>
              </a:lnSpc>
            </a:pPr>
            <a:r>
              <a:rPr lang="en-US"/>
              <a:t>Cohesion: each boid tries to move towards the center of the flock</a:t>
            </a:r>
          </a:p>
          <a:p>
            <a:pPr>
              <a:lnSpc>
                <a:spcPct val="90000"/>
              </a:lnSpc>
            </a:pPr>
            <a:r>
              <a:rPr lang="en-US"/>
              <a:t>These simple rules provide extremely robust flocking behaviour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Particle Systems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Simulation for special 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Physics of points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F=ma, v = ∫</a:t>
            </a:r>
            <a:r>
              <a:rPr lang="en-CA" dirty="0" err="1" smtClean="0"/>
              <a:t>adt</a:t>
            </a:r>
            <a:r>
              <a:rPr lang="en-CA" dirty="0" smtClean="0"/>
              <a:t>, x = ∫</a:t>
            </a:r>
            <a:r>
              <a:rPr lang="en-CA" dirty="0" err="1" smtClean="0"/>
              <a:t>vdt</a:t>
            </a:r>
            <a:endParaRPr lang="en-CA" dirty="0" smtClean="0"/>
          </a:p>
          <a:p>
            <a:r>
              <a:rPr lang="en-CA" dirty="0" smtClean="0"/>
              <a:t>Without interaction, point physics is very easy</a:t>
            </a:r>
          </a:p>
          <a:p>
            <a:endParaRPr lang="en-CA" dirty="0" smtClean="0"/>
          </a:p>
          <a:p>
            <a:r>
              <a:rPr lang="en-CA" dirty="0" smtClean="0"/>
              <a:t>Particle systems: </a:t>
            </a:r>
          </a:p>
          <a:p>
            <a:pPr lvl="1"/>
            <a:r>
              <a:rPr lang="en-CA" dirty="0" smtClean="0"/>
              <a:t>large numbers of points</a:t>
            </a:r>
          </a:p>
          <a:p>
            <a:pPr lvl="1"/>
            <a:r>
              <a:rPr lang="en-CA" i="1" dirty="0" smtClean="0"/>
              <a:t>do not interact with each other</a:t>
            </a:r>
          </a:p>
          <a:p>
            <a:pPr lvl="1"/>
            <a:r>
              <a:rPr lang="en-CA" dirty="0" smtClean="0"/>
              <a:t>might interact with rest of game world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Particle Systems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Use a huge number of points to represent objects or phenomena</a:t>
            </a:r>
          </a:p>
          <a:p>
            <a:pPr>
              <a:lnSpc>
                <a:spcPct val="90000"/>
              </a:lnSpc>
            </a:pPr>
            <a:r>
              <a:rPr lang="en-US"/>
              <a:t>Usually, motion governed by physics</a:t>
            </a:r>
          </a:p>
          <a:p>
            <a:pPr>
              <a:lnSpc>
                <a:spcPct val="90000"/>
              </a:lnSpc>
            </a:pPr>
            <a:r>
              <a:rPr lang="en-US"/>
              <a:t>Well-suited to amorphous objects or to phenomena inherently made of points:</a:t>
            </a:r>
          </a:p>
          <a:p>
            <a:pPr lvl="1">
              <a:lnSpc>
                <a:spcPct val="90000"/>
              </a:lnSpc>
            </a:pPr>
            <a:r>
              <a:rPr lang="en-US"/>
              <a:t>smoke, fire, clouds</a:t>
            </a:r>
          </a:p>
          <a:p>
            <a:pPr lvl="1">
              <a:lnSpc>
                <a:spcPct val="90000"/>
              </a:lnSpc>
            </a:pPr>
            <a:r>
              <a:rPr lang="en-US"/>
              <a:t>explosion, fireworks, fountain</a:t>
            </a:r>
          </a:p>
          <a:p>
            <a:pPr lvl="1">
              <a:lnSpc>
                <a:spcPct val="90000"/>
              </a:lnSpc>
            </a:pPr>
            <a:r>
              <a:rPr lang="en-US"/>
              <a:t>rainfall, snowfall, galaxy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ph idx="1"/>
          </p:nvPr>
        </p:nvGraphicFramePr>
        <p:xfrm>
          <a:off x="609600" y="636588"/>
          <a:ext cx="7924800" cy="5568950"/>
        </p:xfrm>
        <a:graphic>
          <a:graphicData uri="http://schemas.openxmlformats.org/presentationml/2006/ole">
            <p:oleObj spid="_x0000_s1026" name="Bitmap Image" r:id="rId3" imgW="3048426" imgH="228571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Particle Systems</a:t>
            </a:r>
          </a:p>
        </p:txBody>
      </p:sp>
      <p:pic>
        <p:nvPicPr>
          <p:cNvPr id="6147" name="Picture 3" descr="genesis-effec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8229600" cy="4605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Particle Systems</a:t>
            </a:r>
          </a:p>
        </p:txBody>
      </p:sp>
      <p:pic>
        <p:nvPicPr>
          <p:cNvPr id="7171" name="Picture 3" descr="genesi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47800"/>
            <a:ext cx="7315200" cy="5062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1175</Words>
  <Application>Microsoft Office PowerPoint</Application>
  <PresentationFormat>On-screen Show (4:3)</PresentationFormat>
  <Paragraphs>173</Paragraphs>
  <Slides>37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Bitmap Image</vt:lpstr>
      <vt:lpstr>Slide 1</vt:lpstr>
      <vt:lpstr>Slide 2</vt:lpstr>
      <vt:lpstr>Slide 3</vt:lpstr>
      <vt:lpstr>Particle Systems</vt:lpstr>
      <vt:lpstr>Physics of points</vt:lpstr>
      <vt:lpstr>Particle Systems</vt:lpstr>
      <vt:lpstr>Slide 7</vt:lpstr>
      <vt:lpstr>Particle Systems</vt:lpstr>
      <vt:lpstr>Particle Systems</vt:lpstr>
      <vt:lpstr>Slide 10</vt:lpstr>
      <vt:lpstr>Slide 11</vt:lpstr>
      <vt:lpstr>Particle Systems</vt:lpstr>
      <vt:lpstr>Particle Systems</vt:lpstr>
      <vt:lpstr>Rendering Particle Systems</vt:lpstr>
      <vt:lpstr>Dynamic Rendering</vt:lpstr>
      <vt:lpstr>Particle Dynamics</vt:lpstr>
      <vt:lpstr>Generator Dynamics</vt:lpstr>
      <vt:lpstr>"Self-Breathing Head" – Sims, 1990</vt:lpstr>
      <vt:lpstr>Particle Dynamics</vt:lpstr>
      <vt:lpstr>Particle Dynamics</vt:lpstr>
      <vt:lpstr>Particle Dynamics</vt:lpstr>
      <vt:lpstr>Fireworks</vt:lpstr>
      <vt:lpstr>Particle Trails</vt:lpstr>
      <vt:lpstr>Slide 24</vt:lpstr>
      <vt:lpstr>Slide 25</vt:lpstr>
      <vt:lpstr>Point Sprites</vt:lpstr>
      <vt:lpstr>Point Sprites</vt:lpstr>
      <vt:lpstr>Custom Vertex Declaration</vt:lpstr>
      <vt:lpstr>VertexElement</vt:lpstr>
      <vt:lpstr>VertexElements</vt:lpstr>
      <vt:lpstr>Custom Shader</vt:lpstr>
      <vt:lpstr>Point Size Semantic</vt:lpstr>
      <vt:lpstr>Slide 33</vt:lpstr>
      <vt:lpstr>Focus on Dynamics</vt:lpstr>
      <vt:lpstr>Flocking</vt:lpstr>
      <vt:lpstr>Flocking</vt:lpstr>
      <vt:lpstr>Boid Rules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 Systems</dc:title>
  <dc:creator>hp</dc:creator>
  <cp:lastModifiedBy>hp</cp:lastModifiedBy>
  <cp:revision>11</cp:revision>
  <dcterms:created xsi:type="dcterms:W3CDTF">2006-08-16T00:00:00Z</dcterms:created>
  <dcterms:modified xsi:type="dcterms:W3CDTF">2010-11-08T14:31:52Z</dcterms:modified>
</cp:coreProperties>
</file>