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6" r:id="rId2"/>
    <p:sldId id="325" r:id="rId3"/>
    <p:sldId id="256" r:id="rId4"/>
    <p:sldId id="319" r:id="rId5"/>
    <p:sldId id="320" r:id="rId6"/>
    <p:sldId id="321" r:id="rId7"/>
    <p:sldId id="328" r:id="rId8"/>
    <p:sldId id="258" r:id="rId9"/>
    <p:sldId id="260" r:id="rId10"/>
    <p:sldId id="259" r:id="rId11"/>
    <p:sldId id="262" r:id="rId12"/>
    <p:sldId id="263" r:id="rId13"/>
    <p:sldId id="264" r:id="rId14"/>
    <p:sldId id="268" r:id="rId15"/>
    <p:sldId id="269" r:id="rId16"/>
    <p:sldId id="270" r:id="rId17"/>
    <p:sldId id="272" r:id="rId18"/>
    <p:sldId id="271" r:id="rId19"/>
    <p:sldId id="273" r:id="rId20"/>
    <p:sldId id="278" r:id="rId21"/>
    <p:sldId id="274" r:id="rId22"/>
    <p:sldId id="275" r:id="rId23"/>
    <p:sldId id="276" r:id="rId24"/>
    <p:sldId id="279" r:id="rId25"/>
    <p:sldId id="280" r:id="rId26"/>
    <p:sldId id="313" r:id="rId27"/>
    <p:sldId id="315" r:id="rId28"/>
    <p:sldId id="316" r:id="rId29"/>
    <p:sldId id="317" r:id="rId30"/>
    <p:sldId id="318" r:id="rId31"/>
    <p:sldId id="322" r:id="rId32"/>
    <p:sldId id="329" r:id="rId33"/>
    <p:sldId id="330" r:id="rId34"/>
    <p:sldId id="331" r:id="rId35"/>
    <p:sldId id="323" r:id="rId36"/>
    <p:sldId id="324" r:id="rId37"/>
    <p:sldId id="286" r:id="rId38"/>
    <p:sldId id="296" r:id="rId39"/>
    <p:sldId id="295" r:id="rId40"/>
    <p:sldId id="287" r:id="rId41"/>
    <p:sldId id="288" r:id="rId42"/>
    <p:sldId id="289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0F1641-67EB-4BE2-8243-436218EF38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37372-0D03-4547-9EC6-0BC980C34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83C73-149B-44A7-93FD-6539702A6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A4D58-F5E3-42B8-8BB7-B0A65425C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5DCE87-FEE0-488D-AB34-650C540752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1581625-192C-43E7-AC79-1C13F9EF9F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DBE7A-8B82-46C0-AC69-6FD089E9BF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9223D-2366-4D93-A905-F761D6526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4151D-DEC9-47B3-B528-E69EF4F7CD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164B-4552-427E-A938-ED7001E42E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87565-153F-413F-84EA-70939A29FE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87660-FA52-4722-994F-1EDEB9A5ED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7AC47-72F6-4AC5-935C-67D0D399D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D676C-6EDA-4229-BA6C-980A4795C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B2B5A6-A765-470A-9CDB-E4609FF05D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Upcoming deadlines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Midterm: Wed, Nov 3</a:t>
            </a:r>
          </a:p>
          <a:p>
            <a:r>
              <a:rPr lang="en-CA" dirty="0" smtClean="0"/>
              <a:t>Project presentations: last week of class</a:t>
            </a:r>
          </a:p>
          <a:p>
            <a:pPr lvl="1"/>
            <a:r>
              <a:rPr lang="en-CA" dirty="0" smtClean="0"/>
              <a:t>Nov 29, Dec 1</a:t>
            </a:r>
          </a:p>
          <a:p>
            <a:r>
              <a:rPr lang="en-CA" dirty="0" smtClean="0"/>
              <a:t>Project submission: last day of class</a:t>
            </a:r>
          </a:p>
          <a:p>
            <a:pPr lvl="1"/>
            <a:r>
              <a:rPr lang="en-CA" dirty="0" smtClean="0"/>
              <a:t>Dec 6</a:t>
            </a:r>
          </a:p>
          <a:p>
            <a:pPr lvl="1"/>
            <a:r>
              <a:rPr lang="en-CA" dirty="0" smtClean="0"/>
              <a:t>will accept late without penalty until Dec 10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Thresholding</a:t>
            </a:r>
          </a:p>
        </p:txBody>
      </p:sp>
      <p:pic>
        <p:nvPicPr>
          <p:cNvPr id="5125" name="Picture 5" descr="pepp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  <p:pic>
        <p:nvPicPr>
          <p:cNvPr id="5127" name="Picture 7" descr="pep-thre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Mapping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Very general case of thresholding</a:t>
            </a:r>
          </a:p>
          <a:p>
            <a:r>
              <a:rPr lang="en-US"/>
              <a:t>Each pixel value indexes into a color table</a:t>
            </a:r>
          </a:p>
          <a:p>
            <a:endParaRPr lang="en-US"/>
          </a:p>
          <a:p>
            <a:r>
              <a:rPr lang="en-US"/>
              <a:t>Can be called false-coloring, pseudocoloring</a:t>
            </a:r>
          </a:p>
          <a:p>
            <a:r>
              <a:rPr lang="en-US"/>
              <a:t>Human visual system sensitive to color edges, so enhances feature visibility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 Mapping</a:t>
            </a:r>
          </a:p>
        </p:txBody>
      </p:sp>
      <p:pic>
        <p:nvPicPr>
          <p:cNvPr id="13316" name="Picture 4" descr="pepper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43088"/>
            <a:ext cx="4038600" cy="4038600"/>
          </a:xfrm>
          <a:noFill/>
          <a:ln/>
        </p:spPr>
      </p:pic>
      <p:pic>
        <p:nvPicPr>
          <p:cNvPr id="13318" name="Picture 6" descr="recolpepp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828800"/>
            <a:ext cx="403860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Applying a function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general case</a:t>
            </a:r>
          </a:p>
          <a:p>
            <a:r>
              <a:rPr lang="en-US"/>
              <a:t>Pixel value takes on the value of an arbitrary function</a:t>
            </a:r>
          </a:p>
          <a:p>
            <a:pPr>
              <a:buFontTx/>
              <a:buNone/>
            </a:pPr>
            <a:r>
              <a:rPr lang="en-US"/>
              <a:t> </a:t>
            </a:r>
            <a:endParaRPr lang="en-US" sz="48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76600" y="3810000"/>
            <a:ext cx="2819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800"/>
              <a:t>I</a:t>
            </a:r>
            <a:r>
              <a:rPr lang="en-US" sz="4800" baseline="-25000"/>
              <a:t>ij</a:t>
            </a:r>
            <a:r>
              <a:rPr lang="en-US" sz="4800"/>
              <a:t> = F(I</a:t>
            </a:r>
            <a:r>
              <a:rPr lang="en-US" sz="4800" baseline="-25000"/>
              <a:t>ij</a:t>
            </a:r>
            <a:r>
              <a:rPr lang="en-US" sz="48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Most general linear neighbourhood operation</a:t>
            </a:r>
          </a:p>
          <a:p>
            <a:r>
              <a:rPr lang="en-US"/>
              <a:t>Each pixel becomes a weighted sum of the pixel values in its neighbourhood</a:t>
            </a:r>
          </a:p>
          <a:p>
            <a:r>
              <a:rPr lang="en-US"/>
              <a:t>Not computed in-place! Use only the original values in the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/>
              <a:t>    C</a:t>
            </a:r>
            <a:r>
              <a:rPr lang="en-US" sz="6000" baseline="-25000"/>
              <a:t>ij</a:t>
            </a:r>
            <a:r>
              <a:rPr lang="en-US" sz="6000"/>
              <a:t> = </a:t>
            </a:r>
            <a:r>
              <a:rPr lang="el-GR" sz="6000"/>
              <a:t>Σ</a:t>
            </a:r>
            <a:r>
              <a:rPr lang="en-US" sz="6000" baseline="-25000"/>
              <a:t>s,t</a:t>
            </a:r>
            <a:r>
              <a:rPr lang="en-US" sz="6000"/>
              <a:t> W</a:t>
            </a:r>
            <a:r>
              <a:rPr lang="en-US" sz="6000" baseline="-25000"/>
              <a:t>s,t</a:t>
            </a:r>
            <a:r>
              <a:rPr lang="en-US" sz="6000"/>
              <a:t> I</a:t>
            </a:r>
            <a:r>
              <a:rPr lang="en-US" sz="6000" baseline="-25000"/>
              <a:t>i+s,j+t</a:t>
            </a:r>
          </a:p>
          <a:p>
            <a:pPr>
              <a:buFontTx/>
              <a:buNone/>
            </a:pPr>
            <a:endParaRPr lang="en-US" sz="6000" baseline="-25000"/>
          </a:p>
          <a:p>
            <a:pPr>
              <a:buFontTx/>
              <a:buNone/>
            </a:pPr>
            <a:endParaRPr lang="el-GR" sz="6000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/>
              <a:t>    C</a:t>
            </a:r>
            <a:r>
              <a:rPr lang="en-US" sz="6000" baseline="-25000"/>
              <a:t>ij</a:t>
            </a:r>
            <a:r>
              <a:rPr lang="en-US" sz="6000"/>
              <a:t> = </a:t>
            </a:r>
            <a:r>
              <a:rPr lang="el-GR" sz="6000"/>
              <a:t>Σ</a:t>
            </a:r>
            <a:r>
              <a:rPr lang="en-US" sz="6000" baseline="-25000"/>
              <a:t>s,t</a:t>
            </a:r>
            <a:r>
              <a:rPr lang="en-US" sz="6000"/>
              <a:t> W</a:t>
            </a:r>
            <a:r>
              <a:rPr lang="en-US" sz="6000" baseline="-25000"/>
              <a:t>s,t</a:t>
            </a:r>
            <a:r>
              <a:rPr lang="en-US" sz="6000"/>
              <a:t> I</a:t>
            </a:r>
            <a:r>
              <a:rPr lang="en-US" sz="6000" baseline="-25000"/>
              <a:t>i+s,j+t</a:t>
            </a:r>
          </a:p>
          <a:p>
            <a:pPr>
              <a:buFontTx/>
              <a:buNone/>
            </a:pPr>
            <a:endParaRPr lang="en-US" sz="6000" baseline="-25000"/>
          </a:p>
          <a:p>
            <a:pPr>
              <a:buFontTx/>
              <a:buNone/>
            </a:pPr>
            <a:endParaRPr lang="el-GR" sz="6000" baseline="-250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66800" y="1600200"/>
            <a:ext cx="15240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3962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Convolution result – same dimensions as original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/>
              <a:t>    C</a:t>
            </a:r>
            <a:r>
              <a:rPr lang="en-US" sz="6000" baseline="-25000"/>
              <a:t>ij</a:t>
            </a:r>
            <a:r>
              <a:rPr lang="en-US" sz="6000"/>
              <a:t> = </a:t>
            </a:r>
            <a:r>
              <a:rPr lang="el-GR" sz="6000"/>
              <a:t>Σ</a:t>
            </a:r>
            <a:r>
              <a:rPr lang="en-US" sz="6000" baseline="-25000"/>
              <a:t>s,t</a:t>
            </a:r>
            <a:r>
              <a:rPr lang="en-US" sz="6000"/>
              <a:t> W</a:t>
            </a:r>
            <a:r>
              <a:rPr lang="en-US" sz="6000" baseline="-25000"/>
              <a:t>s,t</a:t>
            </a:r>
            <a:r>
              <a:rPr lang="en-US" sz="6000"/>
              <a:t> I</a:t>
            </a:r>
            <a:r>
              <a:rPr lang="en-US" sz="6000" baseline="-25000"/>
              <a:t>i+s,j+t</a:t>
            </a:r>
          </a:p>
          <a:p>
            <a:pPr>
              <a:buFontTx/>
              <a:buNone/>
            </a:pPr>
            <a:endParaRPr lang="en-US" sz="6000" baseline="-25000"/>
          </a:p>
          <a:p>
            <a:pPr>
              <a:buFontTx/>
              <a:buNone/>
            </a:pPr>
            <a:endParaRPr lang="el-GR" sz="6000" baseline="-250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819400" y="1600200"/>
            <a:ext cx="15240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Sum over the size of the neighbourhood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/>
              <a:t>    C</a:t>
            </a:r>
            <a:r>
              <a:rPr lang="en-US" sz="6000" baseline="-25000"/>
              <a:t>ij</a:t>
            </a:r>
            <a:r>
              <a:rPr lang="en-US" sz="6000"/>
              <a:t> = </a:t>
            </a:r>
            <a:r>
              <a:rPr lang="el-GR" sz="6000"/>
              <a:t>Σ</a:t>
            </a:r>
            <a:r>
              <a:rPr lang="en-US" sz="6000" baseline="-25000"/>
              <a:t>s,t</a:t>
            </a:r>
            <a:r>
              <a:rPr lang="en-US" sz="6000"/>
              <a:t> W</a:t>
            </a:r>
            <a:r>
              <a:rPr lang="en-US" sz="6000" baseline="-25000"/>
              <a:t>s,t</a:t>
            </a:r>
            <a:r>
              <a:rPr lang="en-US" sz="6000"/>
              <a:t> I</a:t>
            </a:r>
            <a:r>
              <a:rPr lang="en-US" sz="6000" baseline="-25000"/>
              <a:t>i+s,j+t</a:t>
            </a:r>
          </a:p>
          <a:p>
            <a:pPr>
              <a:buFontTx/>
              <a:buNone/>
            </a:pPr>
            <a:endParaRPr lang="en-US" sz="6000" baseline="-25000"/>
          </a:p>
          <a:p>
            <a:pPr>
              <a:buFontTx/>
              <a:buNone/>
            </a:pPr>
            <a:endParaRPr lang="el-GR" sz="6000" baseline="-250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114800" y="1676400"/>
            <a:ext cx="15240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71800" y="30480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set of weights – one per point in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6000"/>
              <a:t>    C</a:t>
            </a:r>
            <a:r>
              <a:rPr lang="en-US" sz="6000" baseline="-25000"/>
              <a:t>ij</a:t>
            </a:r>
            <a:r>
              <a:rPr lang="en-US" sz="6000"/>
              <a:t> = </a:t>
            </a:r>
            <a:r>
              <a:rPr lang="el-GR" sz="6000"/>
              <a:t>Σ</a:t>
            </a:r>
            <a:r>
              <a:rPr lang="en-US" sz="6000" baseline="-25000"/>
              <a:t>s,t</a:t>
            </a:r>
            <a:r>
              <a:rPr lang="en-US" sz="6000"/>
              <a:t> W</a:t>
            </a:r>
            <a:r>
              <a:rPr lang="en-US" sz="6000" baseline="-25000"/>
              <a:t>s,t</a:t>
            </a:r>
            <a:r>
              <a:rPr lang="en-US" sz="6000"/>
              <a:t> I</a:t>
            </a:r>
            <a:r>
              <a:rPr lang="en-US" sz="6000" baseline="-25000"/>
              <a:t>i+s,j+t</a:t>
            </a:r>
          </a:p>
          <a:p>
            <a:pPr>
              <a:buFontTx/>
              <a:buNone/>
            </a:pPr>
            <a:endParaRPr lang="en-US" sz="6000" baseline="-25000"/>
          </a:p>
          <a:p>
            <a:pPr>
              <a:buFontTx/>
              <a:buNone/>
            </a:pPr>
            <a:endParaRPr lang="el-GR" sz="6000" baseline="-250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715000" y="1676400"/>
            <a:ext cx="1676400" cy="11430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029200" y="3048000"/>
            <a:ext cx="3810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each pixel in the neighbourhood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Project comments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mostly in good shape</a:t>
            </a:r>
          </a:p>
          <a:p>
            <a:r>
              <a:rPr lang="en-CA" dirty="0" err="1" smtClean="0"/>
              <a:t>gameplay</a:t>
            </a:r>
            <a:r>
              <a:rPr lang="en-CA" dirty="0" smtClean="0"/>
              <a:t> often lacking</a:t>
            </a:r>
          </a:p>
          <a:p>
            <a:endParaRPr lang="en-CA" dirty="0" smtClean="0"/>
          </a:p>
          <a:p>
            <a:r>
              <a:rPr lang="en-CA" dirty="0" smtClean="0"/>
              <a:t>Universal advice: set a schedule</a:t>
            </a:r>
          </a:p>
          <a:p>
            <a:pPr lvl="1"/>
            <a:r>
              <a:rPr lang="en-CA" dirty="0" smtClean="0"/>
              <a:t>a realistic schedule</a:t>
            </a:r>
          </a:p>
          <a:p>
            <a:pPr lvl="1"/>
            <a:r>
              <a:rPr lang="en-CA" dirty="0" smtClean="0"/>
              <a:t>include recognition of delays</a:t>
            </a:r>
          </a:p>
          <a:p>
            <a:pPr lvl="1"/>
            <a:r>
              <a:rPr lang="en-CA" dirty="0" smtClean="0"/>
              <a:t>avoid one-person "keystone" dependencies 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Boundary Conditions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to do at the edges of the image?</a:t>
            </a:r>
          </a:p>
          <a:p>
            <a:r>
              <a:rPr lang="en-US"/>
              <a:t>Have to do something!</a:t>
            </a:r>
          </a:p>
          <a:p>
            <a:r>
              <a:rPr lang="en-US"/>
              <a:t>Three possibilities:</a:t>
            </a:r>
          </a:p>
          <a:p>
            <a:pPr lvl="1"/>
            <a:r>
              <a:rPr lang="en-US"/>
              <a:t>special operators at boundary</a:t>
            </a:r>
          </a:p>
          <a:p>
            <a:pPr lvl="1"/>
            <a:r>
              <a:rPr lang="en-US"/>
              <a:t>treat pixels outside image as zero/constant</a:t>
            </a:r>
          </a:p>
          <a:p>
            <a:pPr lvl="1"/>
            <a:r>
              <a:rPr lang="en-US"/>
              <a:t>use toroidal topology (wrap around)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Convolution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achieve many different effects depending on what the weights are</a:t>
            </a:r>
          </a:p>
          <a:p>
            <a:r>
              <a:rPr lang="en-US"/>
              <a:t>NB, set of weights called </a:t>
            </a:r>
            <a:r>
              <a:rPr lang="en-US" i="1"/>
              <a:t>mask</a:t>
            </a:r>
            <a:r>
              <a:rPr lang="en-US"/>
              <a:t> or </a:t>
            </a:r>
            <a:r>
              <a:rPr lang="en-US" i="1"/>
              <a:t>kernel</a:t>
            </a:r>
          </a:p>
          <a:p>
            <a:endParaRPr lang="en-US" i="1"/>
          </a:p>
          <a:p>
            <a:r>
              <a:rPr lang="en-US"/>
              <a:t>blurring</a:t>
            </a:r>
          </a:p>
          <a:p>
            <a:r>
              <a:rPr lang="en-US"/>
              <a:t>sharpening</a:t>
            </a:r>
          </a:p>
          <a:p>
            <a:r>
              <a:rPr lang="en-US"/>
              <a:t>edge detection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7924800" cy="1600200"/>
          </a:xfrm>
        </p:spPr>
        <p:txBody>
          <a:bodyPr/>
          <a:lstStyle/>
          <a:p>
            <a:r>
              <a:rPr lang="en-US" sz="2800"/>
              <a:t>Simple filter: all weights 1/(n*n) for a neighbourhood of n x n</a:t>
            </a:r>
          </a:p>
        </p:txBody>
      </p:sp>
      <p:pic>
        <p:nvPicPr>
          <p:cNvPr id="30724" name="Picture 4" descr="pepper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2590800"/>
            <a:ext cx="4038600" cy="4038600"/>
          </a:xfrm>
          <a:noFill/>
          <a:ln/>
        </p:spPr>
      </p:pic>
      <p:pic>
        <p:nvPicPr>
          <p:cNvPr id="30726" name="Picture 6" descr="pepblur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2568575"/>
            <a:ext cx="403860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Blurring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1066800"/>
          </a:xfrm>
        </p:spPr>
        <p:txBody>
          <a:bodyPr/>
          <a:lstStyle/>
          <a:p>
            <a:r>
              <a:rPr lang="en-US" sz="2800"/>
              <a:t>The larger the mask, the stronger the blurring.</a:t>
            </a:r>
          </a:p>
        </p:txBody>
      </p:sp>
      <p:pic>
        <p:nvPicPr>
          <p:cNvPr id="33796" name="Picture 4" descr="pepblur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2133600"/>
            <a:ext cx="4495800" cy="4495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What are edges?</a:t>
            </a:r>
          </a:p>
          <a:p>
            <a:pPr lvl="1"/>
            <a:r>
              <a:rPr lang="en-US"/>
              <a:t>discontinuities in image characteristics</a:t>
            </a:r>
          </a:p>
          <a:p>
            <a:pPr lvl="2"/>
            <a:r>
              <a:rPr lang="en-US"/>
              <a:t>intensity</a:t>
            </a:r>
          </a:p>
          <a:p>
            <a:pPr lvl="2"/>
            <a:r>
              <a:rPr lang="en-US"/>
              <a:t>color</a:t>
            </a:r>
          </a:p>
          <a:p>
            <a:pPr lvl="2"/>
            <a:r>
              <a:rPr lang="en-US"/>
              <a:t>texture</a:t>
            </a:r>
          </a:p>
          <a:p>
            <a:pPr lvl="1"/>
            <a:r>
              <a:rPr lang="en-US"/>
              <a:t>boundaries of objects</a:t>
            </a:r>
          </a:p>
          <a:p>
            <a:pPr lvl="2"/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82296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Certain convolution masks can detect intensity edges</a:t>
            </a:r>
          </a:p>
          <a:p>
            <a:pPr>
              <a:lnSpc>
                <a:spcPct val="90000"/>
              </a:lnSpc>
            </a:pPr>
            <a:r>
              <a:rPr lang="en-US" sz="2800"/>
              <a:t>Simple masks: Sobel operators, detect edges in x direction or y direction</a:t>
            </a:r>
          </a:p>
          <a:p>
            <a:pPr>
              <a:lnSpc>
                <a:spcPct val="90000"/>
              </a:lnSpc>
            </a:pPr>
            <a:r>
              <a:rPr lang="en-US" sz="2800"/>
              <a:t>First derivative operators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magnitude of difference = edge strength</a:t>
            </a:r>
          </a:p>
        </p:txBody>
      </p:sp>
      <p:graphicFrame>
        <p:nvGraphicFramePr>
          <p:cNvPr id="38934" name="Group 22"/>
          <p:cNvGraphicFramePr>
            <a:graphicFrameLocks noGrp="1"/>
          </p:cNvGraphicFramePr>
          <p:nvPr>
            <p:ph sz="quarter" idx="2"/>
          </p:nvPr>
        </p:nvGraphicFramePr>
        <p:xfrm>
          <a:off x="1828800" y="4419600"/>
          <a:ext cx="1828800" cy="16764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8956" name="Group 44"/>
          <p:cNvGraphicFramePr>
            <a:graphicFrameLocks noGrp="1"/>
          </p:cNvGraphicFramePr>
          <p:nvPr>
            <p:ph sz="quarter" idx="3"/>
          </p:nvPr>
        </p:nvGraphicFramePr>
        <p:xfrm>
          <a:off x="4343400" y="4495800"/>
          <a:ext cx="1905000" cy="1624014"/>
        </p:xfrm>
        <a:graphic>
          <a:graphicData uri="http://schemas.openxmlformats.org/drawingml/2006/table">
            <a:tbl>
              <a:tblPr/>
              <a:tblGrid>
                <a:gridCol w="611188"/>
                <a:gridCol w="646112"/>
                <a:gridCol w="647700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Morphological Operators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Cleaning up binary images</a:t>
            </a:r>
          </a:p>
          <a:p>
            <a:r>
              <a:rPr lang="en-US"/>
              <a:t>Nonlinear neighbourhood operator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Simplest operators: erosion and dilation</a:t>
            </a:r>
          </a:p>
          <a:p>
            <a:r>
              <a:rPr lang="en-US"/>
              <a:t>Erosion: run eraser along boundary pixels</a:t>
            </a:r>
          </a:p>
          <a:p>
            <a:r>
              <a:rPr lang="en-US"/>
              <a:t>Dilation: run paintbrush along boundary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Morphological Operators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case:</a:t>
            </a:r>
          </a:p>
          <a:p>
            <a:pPr lvl="1"/>
            <a:r>
              <a:rPr lang="en-US"/>
              <a:t>binary image input</a:t>
            </a:r>
          </a:p>
          <a:p>
            <a:pPr lvl="1"/>
            <a:r>
              <a:rPr lang="en-US"/>
              <a:t>structuring element: binary mask</a:t>
            </a:r>
          </a:p>
          <a:p>
            <a:pPr lvl="1"/>
            <a:r>
              <a:rPr lang="en-US"/>
              <a:t>set operator (intersection, union…)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Erosion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Center structuring element on pixel</a:t>
            </a:r>
          </a:p>
          <a:p>
            <a:pPr>
              <a:lnSpc>
                <a:spcPct val="90000"/>
              </a:lnSpc>
            </a:pPr>
            <a:r>
              <a:rPr lang="en-US" sz="2800"/>
              <a:t>If any 1 in the structuring element covers a 0 in the input, set the output pixel to 0</a:t>
            </a:r>
          </a:p>
          <a:p>
            <a:pPr>
              <a:lnSpc>
                <a:spcPct val="90000"/>
              </a:lnSpc>
            </a:pPr>
            <a:r>
              <a:rPr lang="en-US" sz="2800"/>
              <a:t>Apply to entire input simulteneously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Interiors of regions (all 1's) unchanged</a:t>
            </a:r>
          </a:p>
          <a:p>
            <a:pPr>
              <a:lnSpc>
                <a:spcPct val="90000"/>
              </a:lnSpc>
            </a:pPr>
            <a:r>
              <a:rPr lang="en-US" sz="2800"/>
              <a:t>Holes grow</a:t>
            </a:r>
          </a:p>
          <a:p>
            <a:pPr>
              <a:lnSpc>
                <a:spcPct val="90000"/>
              </a:lnSpc>
            </a:pPr>
            <a:r>
              <a:rPr lang="en-US" sz="2800"/>
              <a:t>Regions shrink</a:t>
            </a:r>
          </a:p>
          <a:p>
            <a:pPr>
              <a:lnSpc>
                <a:spcPct val="90000"/>
              </a:lnSpc>
            </a:pPr>
            <a:r>
              <a:rPr lang="en-US" sz="2800"/>
              <a:t>Isolated tiny regions vanish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Dilation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Reverse of erosion</a:t>
            </a:r>
          </a:p>
          <a:p>
            <a:r>
              <a:rPr lang="en-US"/>
              <a:t>Cover pixel with structuring element</a:t>
            </a:r>
          </a:p>
          <a:p>
            <a:r>
              <a:rPr lang="en-US"/>
              <a:t>If any 1 in structuring element matches 1 in input, set output to 1</a:t>
            </a:r>
          </a:p>
          <a:p>
            <a:endParaRPr lang="en-US"/>
          </a:p>
          <a:p>
            <a:r>
              <a:rPr lang="en-US"/>
              <a:t>Regions grow, holes shrink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Screen-Space</a:t>
            </a:r>
            <a:br>
              <a:rPr lang="en-US" dirty="0" smtClean="0"/>
            </a:br>
            <a:r>
              <a:rPr lang="en-US" dirty="0" smtClean="0"/>
              <a:t>Special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Opening and Closing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Opening: erosion followed by dilation</a:t>
            </a:r>
          </a:p>
          <a:p>
            <a:pPr lvl="1"/>
            <a:r>
              <a:rPr lang="en-US"/>
              <a:t>opens up gaps between regions</a:t>
            </a:r>
          </a:p>
          <a:p>
            <a:pPr lvl="1"/>
            <a:endParaRPr lang="en-US"/>
          </a:p>
          <a:p>
            <a:r>
              <a:rPr lang="en-US"/>
              <a:t>Closing: dilation followed by erosion</a:t>
            </a:r>
          </a:p>
          <a:p>
            <a:pPr lvl="1"/>
            <a:r>
              <a:rPr lang="en-US"/>
              <a:t>fills in little holes</a:t>
            </a:r>
          </a:p>
          <a:p>
            <a:pPr lvl="1"/>
            <a:r>
              <a:rPr lang="en-US"/>
              <a:t>disconnected strings of pixels become connected – tidies up edge map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Bloom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Light bleeding into dark areas from nearby light areas</a:t>
            </a:r>
          </a:p>
          <a:p>
            <a:pPr lvl="1"/>
            <a:r>
              <a:rPr lang="en-CA" dirty="0" smtClean="0"/>
              <a:t>phenomenon of sensor, seen in photos</a:t>
            </a:r>
          </a:p>
          <a:p>
            <a:pPr lvl="1"/>
            <a:r>
              <a:rPr lang="en-CA" dirty="0" smtClean="0"/>
              <a:t>related to effect experienced as eye adjusts to amount of incident light</a:t>
            </a:r>
          </a:p>
          <a:p>
            <a:r>
              <a:rPr lang="en-CA" dirty="0" smtClean="0"/>
              <a:t>One approach: greyscale dilation</a:t>
            </a:r>
          </a:p>
          <a:p>
            <a:r>
              <a:rPr lang="en-CA" dirty="0" smtClean="0"/>
              <a:t>B(</a:t>
            </a:r>
            <a:r>
              <a:rPr lang="en-CA" dirty="0" err="1" smtClean="0"/>
              <a:t>u,v</a:t>
            </a:r>
            <a:r>
              <a:rPr lang="en-CA" dirty="0" smtClean="0"/>
              <a:t>) = max(G*I)</a:t>
            </a:r>
          </a:p>
          <a:p>
            <a:pPr lvl="1"/>
            <a:r>
              <a:rPr lang="en-CA" dirty="0" smtClean="0"/>
              <a:t>convolution of Gaussian </a:t>
            </a:r>
            <a:r>
              <a:rPr lang="en-CA" smtClean="0"/>
              <a:t>with original </a:t>
            </a:r>
            <a:endParaRPr lang="en-C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oom-i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0438"/>
            <a:ext cx="9144000" cy="686843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d-headlight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80286" cy="52578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shafts-of-ligh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400"/>
            <a:ext cx="9144000" cy="64008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Wavering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Remember, we can sample the texture anywhere, not just at our own pixel</a:t>
            </a:r>
          </a:p>
          <a:p>
            <a:r>
              <a:rPr lang="en-CA" dirty="0" smtClean="0"/>
              <a:t>Are not even obliged to sample our own pixel: i.e., can read from elsewhere in texture</a:t>
            </a:r>
          </a:p>
          <a:p>
            <a:r>
              <a:rPr lang="en-CA" dirty="0" smtClean="0"/>
              <a:t>Recall </a:t>
            </a:r>
            <a:r>
              <a:rPr lang="en-CA" dirty="0" err="1" smtClean="0"/>
              <a:t>Perlin</a:t>
            </a:r>
            <a:r>
              <a:rPr lang="en-CA" dirty="0" smtClean="0"/>
              <a:t> marble:</a:t>
            </a:r>
          </a:p>
          <a:p>
            <a:pPr lvl="1"/>
            <a:r>
              <a:rPr lang="en-CA" dirty="0" smtClean="0"/>
              <a:t>sin(</a:t>
            </a:r>
            <a:r>
              <a:rPr lang="en-CA" dirty="0" err="1" smtClean="0"/>
              <a:t>x+a</a:t>
            </a:r>
            <a:r>
              <a:rPr lang="en-CA" dirty="0" smtClean="0"/>
              <a:t>*T(</a:t>
            </a:r>
            <a:r>
              <a:rPr lang="en-CA" dirty="0" err="1" smtClean="0"/>
              <a:t>x,y</a:t>
            </a:r>
            <a:r>
              <a:rPr lang="en-CA" dirty="0" smtClean="0"/>
              <a:t>))</a:t>
            </a:r>
          </a:p>
          <a:p>
            <a:pPr lvl="1"/>
            <a:r>
              <a:rPr lang="en-CA" dirty="0" smtClean="0"/>
              <a:t>sample location offset by </a:t>
            </a:r>
            <a:r>
              <a:rPr lang="en-CA" dirty="0" err="1" smtClean="0"/>
              <a:t>Perlin</a:t>
            </a:r>
            <a:r>
              <a:rPr lang="en-CA" dirty="0" smtClean="0"/>
              <a:t> turbulence</a:t>
            </a:r>
            <a:endParaRPr lang="en-CA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Wavering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Same principle: modify location where sample is taken</a:t>
            </a:r>
          </a:p>
          <a:p>
            <a:r>
              <a:rPr lang="en-CA" dirty="0" smtClean="0"/>
              <a:t>Funhouse mirror: static modification (location-dependent)</a:t>
            </a:r>
          </a:p>
          <a:p>
            <a:r>
              <a:rPr lang="en-CA" dirty="0" smtClean="0"/>
              <a:t>Underwater: time-dependent modification</a:t>
            </a:r>
          </a:p>
          <a:p>
            <a:r>
              <a:rPr lang="en-CA" dirty="0" smtClean="0"/>
              <a:t>Hallucination, drunkenness: sum of local value and offset value ("seeing double")</a:t>
            </a:r>
            <a:endParaRPr lang="en-C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for Special Effects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Image processing</a:t>
            </a:r>
            <a:r>
              <a:rPr lang="en-US" dirty="0" smtClean="0"/>
              <a:t> </a:t>
            </a:r>
            <a:r>
              <a:rPr lang="en-US" dirty="0" smtClean="0"/>
              <a:t>operators can be combined and composed to create a wide variety of effects</a:t>
            </a:r>
            <a:endParaRPr lang="en-US" dirty="0"/>
          </a:p>
          <a:p>
            <a:r>
              <a:rPr lang="en-US" dirty="0"/>
              <a:t>Exploring the space of nonlinear local operators is extremely difficult!</a:t>
            </a:r>
          </a:p>
          <a:p>
            <a:r>
              <a:rPr lang="en-US" dirty="0"/>
              <a:t>One approach – genetic algorithms (Karl Sims, 1991)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Artificial Evolution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Striking images</a:t>
            </a:r>
          </a:p>
          <a:p>
            <a:r>
              <a:rPr lang="en-US"/>
              <a:t>Incomprehensible code</a:t>
            </a:r>
          </a:p>
          <a:p>
            <a:pPr lvl="1"/>
            <a:r>
              <a:rPr lang="en-US"/>
              <a:t>(warped-color-noise (warped-bw-noise (dissolve x 2.53 y) z 0.09 12.0) (invert z) 0.05 -2.06)</a:t>
            </a:r>
          </a:p>
          <a:p>
            <a:r>
              <a:rPr lang="en-US"/>
              <a:t>Human in the loop making decisions about which genelines live or die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Sims: random code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Various primitives:</a:t>
            </a:r>
          </a:p>
          <a:p>
            <a:pPr lvl="1">
              <a:buFontTx/>
              <a:buChar char="-"/>
            </a:pPr>
            <a:r>
              <a:rPr lang="en-US"/>
              <a:t>+, -, *, /, mod, round, min, max, exp, log, and, or, xor, cos, tan, blur, hsv-to-rgb, noise, …</a:t>
            </a:r>
          </a:p>
          <a:p>
            <a:pPr>
              <a:buFontTx/>
              <a:buChar char="-"/>
            </a:pPr>
            <a:r>
              <a:rPr lang="en-US"/>
              <a:t>Random arguments:</a:t>
            </a:r>
          </a:p>
          <a:p>
            <a:pPr lvl="1">
              <a:buFontTx/>
              <a:buChar char="-"/>
            </a:pPr>
            <a:r>
              <a:rPr lang="en-US"/>
              <a:t>random scalar or vector, variable, another expression, an image</a:t>
            </a:r>
          </a:p>
          <a:p>
            <a:pPr>
              <a:buFontTx/>
              <a:buChar char="-"/>
            </a:pPr>
            <a:r>
              <a:rPr lang="en-US"/>
              <a:t>Combined at random, guided by small changes to what looks good to a user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 Idea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Pixel </a:t>
            </a:r>
            <a:r>
              <a:rPr lang="en-CA" dirty="0" err="1" smtClean="0"/>
              <a:t>shaders</a:t>
            </a:r>
            <a:r>
              <a:rPr lang="en-CA" dirty="0" smtClean="0"/>
              <a:t> can modify final color</a:t>
            </a:r>
          </a:p>
          <a:p>
            <a:r>
              <a:rPr lang="en-CA" dirty="0" smtClean="0"/>
              <a:t>But, execute in parallel over entire image</a:t>
            </a:r>
          </a:p>
          <a:p>
            <a:pPr lvl="1"/>
            <a:r>
              <a:rPr lang="en-CA" dirty="0" smtClean="0"/>
              <a:t>without ability to look at nearby pixels</a:t>
            </a:r>
          </a:p>
          <a:p>
            <a:pPr lvl="1"/>
            <a:endParaRPr lang="en-CA" dirty="0"/>
          </a:p>
          <a:p>
            <a:r>
              <a:rPr lang="en-CA" dirty="0" smtClean="0"/>
              <a:t>Perform color calculation in two passes:</a:t>
            </a:r>
          </a:p>
          <a:p>
            <a:r>
              <a:rPr lang="en-CA" dirty="0" smtClean="0"/>
              <a:t>First, render to texture</a:t>
            </a:r>
          </a:p>
          <a:p>
            <a:r>
              <a:rPr lang="en-CA" dirty="0" smtClean="0"/>
              <a:t>Second, render sprite or triangles to screen with texture from first pass as input</a:t>
            </a:r>
            <a:endParaRPr lang="en-CA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ksf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3" y="519113"/>
            <a:ext cx="7419975" cy="581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ksf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934200" cy="548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ks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6934200" cy="542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Second Pass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Now, can sample texture arbitrarily in second pass, allowing typical image processing operators to be used:</a:t>
            </a:r>
          </a:p>
          <a:p>
            <a:pPr lvl="1"/>
            <a:r>
              <a:rPr lang="en-CA" dirty="0" smtClean="0"/>
              <a:t>blurring, sharpening</a:t>
            </a:r>
          </a:p>
          <a:p>
            <a:pPr lvl="1"/>
            <a:r>
              <a:rPr lang="en-CA" dirty="0" smtClean="0"/>
              <a:t>edge detection</a:t>
            </a:r>
          </a:p>
          <a:p>
            <a:pPr lvl="1"/>
            <a:r>
              <a:rPr lang="en-CA" dirty="0" smtClean="0"/>
              <a:t>morphological operators</a:t>
            </a:r>
          </a:p>
          <a:p>
            <a:pPr lvl="1"/>
            <a:r>
              <a:rPr lang="en-CA" dirty="0" smtClean="0"/>
              <a:t>whatever you can fit in the instruction limit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Effects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toon</a:t>
            </a:r>
            <a:r>
              <a:rPr lang="en-CA" dirty="0" smtClean="0"/>
              <a:t> shading, greyscale / sepia, negative</a:t>
            </a:r>
          </a:p>
          <a:p>
            <a:r>
              <a:rPr lang="en-CA" dirty="0" smtClean="0"/>
              <a:t>blur, depth-of-field</a:t>
            </a:r>
          </a:p>
          <a:p>
            <a:r>
              <a:rPr lang="en-CA" dirty="0" smtClean="0"/>
              <a:t>bloom</a:t>
            </a:r>
          </a:p>
          <a:p>
            <a:r>
              <a:rPr lang="en-CA" dirty="0" smtClean="0"/>
              <a:t>"wavy" – drunkenness, underwater </a:t>
            </a:r>
            <a:r>
              <a:rPr lang="en-CA" dirty="0" smtClean="0"/>
              <a:t>(?)</a:t>
            </a:r>
          </a:p>
          <a:p>
            <a:r>
              <a:rPr lang="en-CA" dirty="0" smtClean="0"/>
              <a:t>"transmission error" – flicker, film grain</a:t>
            </a:r>
          </a:p>
          <a:p>
            <a:endParaRPr lang="en-CA" dirty="0" smtClean="0"/>
          </a:p>
          <a:p>
            <a:r>
              <a:rPr lang="en-CA" dirty="0" smtClean="0"/>
              <a:t>transitions, pausing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oom-obliv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-203211"/>
            <a:ext cx="12559466" cy="706121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Operators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Single-point operators – act simultaneously on each pixel in the image</a:t>
            </a:r>
          </a:p>
          <a:p>
            <a:pPr lvl="1"/>
            <a:r>
              <a:rPr lang="en-US" dirty="0" smtClean="0"/>
              <a:t>do not actually need multiple </a:t>
            </a:r>
            <a:r>
              <a:rPr lang="en-US" dirty="0" smtClean="0"/>
              <a:t>passes</a:t>
            </a:r>
          </a:p>
          <a:p>
            <a:pPr lvl="1"/>
            <a:r>
              <a:rPr lang="en-US" dirty="0" smtClean="0"/>
              <a:t>may be easier to manage if all in one </a:t>
            </a:r>
            <a:r>
              <a:rPr lang="en-US" dirty="0" err="1" smtClean="0"/>
              <a:t>shader</a:t>
            </a:r>
            <a:r>
              <a:rPr lang="en-US" dirty="0" smtClean="0"/>
              <a:t> rather than distributed to many </a:t>
            </a:r>
            <a:r>
              <a:rPr lang="en-US" dirty="0" err="1" smtClean="0"/>
              <a:t>shaders</a:t>
            </a:r>
            <a:endParaRPr lang="en-US" dirty="0" smtClean="0"/>
          </a:p>
          <a:p>
            <a:r>
              <a:rPr lang="en-US" dirty="0" err="1" smtClean="0"/>
              <a:t>Neighbourhood</a:t>
            </a:r>
            <a:r>
              <a:rPr lang="en-US" dirty="0" smtClean="0"/>
              <a:t> </a:t>
            </a:r>
            <a:r>
              <a:rPr lang="en-US" dirty="0"/>
              <a:t>operators – act at a single pixel using information from a small region of surrounding pixels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pixel is compared with a threshold:</a:t>
            </a:r>
          </a:p>
          <a:p>
            <a:endParaRPr lang="en-US"/>
          </a:p>
          <a:p>
            <a:pPr lvl="1">
              <a:buFontTx/>
              <a:buNone/>
            </a:pPr>
            <a:r>
              <a:rPr lang="en-US" sz="4400"/>
              <a:t>I</a:t>
            </a:r>
            <a:r>
              <a:rPr lang="en-US" sz="4400" baseline="-25000"/>
              <a:t>ij </a:t>
            </a:r>
            <a:r>
              <a:rPr lang="en-US" sz="4400"/>
              <a:t>= 255, if I</a:t>
            </a:r>
            <a:r>
              <a:rPr lang="en-US" sz="4400" baseline="-25000"/>
              <a:t>ij</a:t>
            </a:r>
            <a:r>
              <a:rPr lang="en-US" sz="4400"/>
              <a:t> &gt; t</a:t>
            </a:r>
          </a:p>
          <a:p>
            <a:pPr lvl="1">
              <a:buFontTx/>
              <a:buNone/>
            </a:pPr>
            <a:r>
              <a:rPr lang="en-US" sz="4400"/>
              <a:t>I</a:t>
            </a:r>
            <a:r>
              <a:rPr lang="en-US" sz="4400" baseline="-25000"/>
              <a:t>ij</a:t>
            </a:r>
            <a:r>
              <a:rPr lang="en-US" sz="4400"/>
              <a:t> = 0,     if I</a:t>
            </a:r>
            <a:r>
              <a:rPr lang="en-US" sz="4400" baseline="-25000"/>
              <a:t>ij</a:t>
            </a:r>
            <a:r>
              <a:rPr lang="en-US" sz="4400"/>
              <a:t> &lt; t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1020</Words>
  <Application>Microsoft Office PowerPoint</Application>
  <PresentationFormat>On-screen Show (4:3)</PresentationFormat>
  <Paragraphs>196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Upcoming deadlines</vt:lpstr>
      <vt:lpstr>Project comments</vt:lpstr>
      <vt:lpstr>Screen-Space Special Effects</vt:lpstr>
      <vt:lpstr>Basic Idea</vt:lpstr>
      <vt:lpstr>Second Pass</vt:lpstr>
      <vt:lpstr>Example Effects</vt:lpstr>
      <vt:lpstr>Slide 7</vt:lpstr>
      <vt:lpstr>Operators</vt:lpstr>
      <vt:lpstr>Thresholding</vt:lpstr>
      <vt:lpstr>Thresholding</vt:lpstr>
      <vt:lpstr>Color Mapping</vt:lpstr>
      <vt:lpstr>Color Mapping</vt:lpstr>
      <vt:lpstr>Applying a function</vt:lpstr>
      <vt:lpstr>Convolution</vt:lpstr>
      <vt:lpstr>Convolution</vt:lpstr>
      <vt:lpstr>Convolution</vt:lpstr>
      <vt:lpstr>Convolution</vt:lpstr>
      <vt:lpstr>Convolution</vt:lpstr>
      <vt:lpstr>Convolution</vt:lpstr>
      <vt:lpstr>Boundary Conditions</vt:lpstr>
      <vt:lpstr>Convolution</vt:lpstr>
      <vt:lpstr>Blurring</vt:lpstr>
      <vt:lpstr>Blurring</vt:lpstr>
      <vt:lpstr>Edge detection</vt:lpstr>
      <vt:lpstr>Edge detection</vt:lpstr>
      <vt:lpstr>Morphological Operators</vt:lpstr>
      <vt:lpstr>Morphological Operators</vt:lpstr>
      <vt:lpstr>Erosion</vt:lpstr>
      <vt:lpstr>Dilation</vt:lpstr>
      <vt:lpstr>Opening and Closing</vt:lpstr>
      <vt:lpstr>Bloom</vt:lpstr>
      <vt:lpstr>Slide 32</vt:lpstr>
      <vt:lpstr>Slide 33</vt:lpstr>
      <vt:lpstr>Slide 34</vt:lpstr>
      <vt:lpstr>Wavering</vt:lpstr>
      <vt:lpstr>Wavering</vt:lpstr>
      <vt:lpstr>Use for Special Effects</vt:lpstr>
      <vt:lpstr>Artificial Evolution</vt:lpstr>
      <vt:lpstr>Sims: random code</vt:lpstr>
      <vt:lpstr>Slide 40</vt:lpstr>
      <vt:lpstr>Slide 41</vt:lpstr>
      <vt:lpstr>Slide 42</vt:lpstr>
    </vt:vector>
  </TitlesOfParts>
  <Company>University of Saskatchewan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Processing and Texture Synthesis</dc:title>
  <dc:creator>MOULD</dc:creator>
  <cp:lastModifiedBy>hp</cp:lastModifiedBy>
  <cp:revision>15</cp:revision>
  <dcterms:created xsi:type="dcterms:W3CDTF">2005-01-24T22:06:08Z</dcterms:created>
  <dcterms:modified xsi:type="dcterms:W3CDTF">2010-11-01T13:52:26Z</dcterms:modified>
</cp:coreProperties>
</file>