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0"/>
  </p:notesMasterIdLst>
  <p:sldIdLst>
    <p:sldId id="256" r:id="rId2"/>
    <p:sldId id="373" r:id="rId3"/>
    <p:sldId id="308" r:id="rId4"/>
    <p:sldId id="309" r:id="rId5"/>
    <p:sldId id="310" r:id="rId6"/>
    <p:sldId id="311" r:id="rId7"/>
    <p:sldId id="312" r:id="rId8"/>
    <p:sldId id="313" r:id="rId9"/>
    <p:sldId id="314" r:id="rId10"/>
    <p:sldId id="315" r:id="rId11"/>
    <p:sldId id="316"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74" r:id="rId25"/>
    <p:sldId id="331" r:id="rId26"/>
    <p:sldId id="332" r:id="rId27"/>
    <p:sldId id="333" r:id="rId28"/>
    <p:sldId id="334" r:id="rId29"/>
    <p:sldId id="338" r:id="rId30"/>
    <p:sldId id="377" r:id="rId31"/>
    <p:sldId id="339" r:id="rId32"/>
    <p:sldId id="340" r:id="rId33"/>
    <p:sldId id="341" r:id="rId34"/>
    <p:sldId id="375" r:id="rId35"/>
    <p:sldId id="343" r:id="rId36"/>
    <p:sldId id="376" r:id="rId37"/>
    <p:sldId id="345" r:id="rId38"/>
    <p:sldId id="351" r:id="rId39"/>
    <p:sldId id="378" r:id="rId40"/>
    <p:sldId id="352" r:id="rId41"/>
    <p:sldId id="353" r:id="rId42"/>
    <p:sldId id="354" r:id="rId43"/>
    <p:sldId id="355" r:id="rId44"/>
    <p:sldId id="356" r:id="rId45"/>
    <p:sldId id="357" r:id="rId46"/>
    <p:sldId id="358" r:id="rId47"/>
    <p:sldId id="360" r:id="rId48"/>
    <p:sldId id="364" r:id="rId49"/>
    <p:sldId id="362" r:id="rId50"/>
    <p:sldId id="361" r:id="rId51"/>
    <p:sldId id="365" r:id="rId52"/>
    <p:sldId id="363" r:id="rId53"/>
    <p:sldId id="368" r:id="rId54"/>
    <p:sldId id="369" r:id="rId55"/>
    <p:sldId id="370" r:id="rId56"/>
    <p:sldId id="367" r:id="rId57"/>
    <p:sldId id="366" r:id="rId58"/>
    <p:sldId id="372" r:id="rId59"/>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A48"/>
    <a:srgbClr val="E2931E"/>
    <a:srgbClr val="5B5B89"/>
    <a:srgbClr val="D3D3FF"/>
    <a:srgbClr val="EAEAFF"/>
    <a:srgbClr val="FF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2263" autoAdjust="0"/>
  </p:normalViewPr>
  <p:slideViewPr>
    <p:cSldViewPr>
      <p:cViewPr varScale="1">
        <p:scale>
          <a:sx n="101" d="100"/>
          <a:sy n="101" d="100"/>
        </p:scale>
        <p:origin x="-1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ichy\Dropbox\SoftEng%20Department\Invited%20Talks\20150312%20-%20AI%20course\Zip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ichy\Dropbox\SoftEng%20Department\Invited%20Talks\20150312%20-%20AI%20course\Zipf.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Richy\Dropbox\SoftEng%20Department\Invited%20Talks\20150312%20-%20AI%20course\L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CA"/>
  <c:clrMapOvr bg1="dk2" tx1="lt1" bg2="dk1" tx2="lt2" accent1="accent1" accent2="accent2" accent3="accent3" accent4="accent4" accent5="accent5" accent6="accent6" hlink="hlink" folHlink="folHlink"/>
  <c:chart>
    <c:autoTitleDeleted val="1"/>
    <c:plotArea>
      <c:layout/>
      <c:lineChart>
        <c:grouping val="standard"/>
        <c:ser>
          <c:idx val="0"/>
          <c:order val="0"/>
          <c:tx>
            <c:v>text1</c:v>
          </c:tx>
          <c:spPr>
            <a:ln>
              <a:solidFill>
                <a:srgbClr val="C00000"/>
              </a:solidFill>
            </a:ln>
          </c:spPr>
          <c:marker>
            <c:symbol val="none"/>
          </c:marker>
          <c:val>
            <c:numRef>
              <c:f>Sheet1!$B$1:$B$174</c:f>
              <c:numCache>
                <c:formatCode>General</c:formatCode>
                <c:ptCount val="174"/>
                <c:pt idx="0">
                  <c:v>22</c:v>
                </c:pt>
                <c:pt idx="1">
                  <c:v>13</c:v>
                </c:pt>
                <c:pt idx="2">
                  <c:v>11</c:v>
                </c:pt>
                <c:pt idx="3">
                  <c:v>9</c:v>
                </c:pt>
                <c:pt idx="4">
                  <c:v>9</c:v>
                </c:pt>
                <c:pt idx="5">
                  <c:v>7</c:v>
                </c:pt>
                <c:pt idx="6">
                  <c:v>7</c:v>
                </c:pt>
                <c:pt idx="7">
                  <c:v>6</c:v>
                </c:pt>
                <c:pt idx="8">
                  <c:v>6</c:v>
                </c:pt>
                <c:pt idx="9">
                  <c:v>6</c:v>
                </c:pt>
                <c:pt idx="10">
                  <c:v>5</c:v>
                </c:pt>
                <c:pt idx="11">
                  <c:v>5</c:v>
                </c:pt>
                <c:pt idx="12">
                  <c:v>4</c:v>
                </c:pt>
                <c:pt idx="13">
                  <c:v>4</c:v>
                </c:pt>
                <c:pt idx="14">
                  <c:v>4</c:v>
                </c:pt>
                <c:pt idx="15">
                  <c:v>4</c:v>
                </c:pt>
                <c:pt idx="16">
                  <c:v>4</c:v>
                </c:pt>
                <c:pt idx="17">
                  <c:v>4</c:v>
                </c:pt>
                <c:pt idx="18">
                  <c:v>3</c:v>
                </c:pt>
                <c:pt idx="19">
                  <c:v>3</c:v>
                </c:pt>
                <c:pt idx="20">
                  <c:v>3</c:v>
                </c:pt>
                <c:pt idx="21">
                  <c:v>3</c:v>
                </c:pt>
                <c:pt idx="22">
                  <c:v>3</c:v>
                </c:pt>
                <c:pt idx="23">
                  <c:v>3</c:v>
                </c:pt>
                <c:pt idx="24">
                  <c:v>3</c:v>
                </c:pt>
                <c:pt idx="25">
                  <c:v>3</c:v>
                </c:pt>
                <c:pt idx="26">
                  <c:v>3</c:v>
                </c:pt>
                <c:pt idx="27">
                  <c:v>3</c:v>
                </c:pt>
                <c:pt idx="28">
                  <c:v>3</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numCache>
            </c:numRef>
          </c:val>
        </c:ser>
        <c:marker val="1"/>
        <c:axId val="126736640"/>
        <c:axId val="126846848"/>
      </c:lineChart>
      <c:catAx>
        <c:axId val="126736640"/>
        <c:scaling>
          <c:orientation val="minMax"/>
        </c:scaling>
        <c:axPos val="b"/>
        <c:tickLblPos val="nextTo"/>
        <c:crossAx val="126846848"/>
        <c:crosses val="autoZero"/>
        <c:auto val="1"/>
        <c:lblAlgn val="ctr"/>
        <c:lblOffset val="100"/>
      </c:catAx>
      <c:valAx>
        <c:axId val="126846848"/>
        <c:scaling>
          <c:orientation val="minMax"/>
        </c:scaling>
        <c:axPos val="l"/>
        <c:majorGridlines/>
        <c:numFmt formatCode="General" sourceLinked="1"/>
        <c:tickLblPos val="nextTo"/>
        <c:crossAx val="126736640"/>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lrMapOvr bg1="dk2" tx1="lt1" bg2="dk1" tx2="lt2" accent1="accent1" accent2="accent2" accent3="accent3" accent4="accent4" accent5="accent5" accent6="accent6" hlink="hlink" folHlink="folHlink"/>
  <c:chart>
    <c:plotArea>
      <c:layout/>
      <c:lineChart>
        <c:grouping val="standard"/>
        <c:ser>
          <c:idx val="1"/>
          <c:order val="0"/>
          <c:spPr>
            <a:ln>
              <a:solidFill>
                <a:srgbClr val="C00000"/>
              </a:solidFill>
            </a:ln>
          </c:spPr>
          <c:marker>
            <c:symbol val="none"/>
          </c:marker>
          <c:val>
            <c:numRef>
              <c:f>Sheet1!$D$1:$D$250</c:f>
              <c:numCache>
                <c:formatCode>General</c:formatCode>
                <c:ptCount val="250"/>
                <c:pt idx="0">
                  <c:v>35</c:v>
                </c:pt>
                <c:pt idx="1">
                  <c:v>24</c:v>
                </c:pt>
                <c:pt idx="2">
                  <c:v>19</c:v>
                </c:pt>
                <c:pt idx="3">
                  <c:v>18</c:v>
                </c:pt>
                <c:pt idx="4">
                  <c:v>16</c:v>
                </c:pt>
                <c:pt idx="5">
                  <c:v>15</c:v>
                </c:pt>
                <c:pt idx="6">
                  <c:v>11</c:v>
                </c:pt>
                <c:pt idx="7">
                  <c:v>10</c:v>
                </c:pt>
                <c:pt idx="8">
                  <c:v>9</c:v>
                </c:pt>
                <c:pt idx="9">
                  <c:v>9</c:v>
                </c:pt>
                <c:pt idx="10">
                  <c:v>8</c:v>
                </c:pt>
                <c:pt idx="11">
                  <c:v>8</c:v>
                </c:pt>
                <c:pt idx="12">
                  <c:v>8</c:v>
                </c:pt>
                <c:pt idx="13">
                  <c:v>8</c:v>
                </c:pt>
                <c:pt idx="14">
                  <c:v>7</c:v>
                </c:pt>
                <c:pt idx="15">
                  <c:v>7</c:v>
                </c:pt>
                <c:pt idx="16">
                  <c:v>6</c:v>
                </c:pt>
                <c:pt idx="17">
                  <c:v>6</c:v>
                </c:pt>
                <c:pt idx="18">
                  <c:v>6</c:v>
                </c:pt>
                <c:pt idx="19">
                  <c:v>5</c:v>
                </c:pt>
                <c:pt idx="20">
                  <c:v>5</c:v>
                </c:pt>
                <c:pt idx="21">
                  <c:v>5</c:v>
                </c:pt>
                <c:pt idx="22">
                  <c:v>5</c:v>
                </c:pt>
                <c:pt idx="23">
                  <c:v>5</c:v>
                </c:pt>
                <c:pt idx="24">
                  <c:v>5</c:v>
                </c:pt>
                <c:pt idx="25">
                  <c:v>5</c:v>
                </c:pt>
                <c:pt idx="26">
                  <c:v>4</c:v>
                </c:pt>
                <c:pt idx="27">
                  <c:v>4</c:v>
                </c:pt>
                <c:pt idx="28">
                  <c:v>4</c:v>
                </c:pt>
                <c:pt idx="29">
                  <c:v>4</c:v>
                </c:pt>
                <c:pt idx="30">
                  <c:v>4</c:v>
                </c:pt>
                <c:pt idx="31">
                  <c:v>4</c:v>
                </c:pt>
                <c:pt idx="32">
                  <c:v>4</c:v>
                </c:pt>
                <c:pt idx="33">
                  <c:v>4</c:v>
                </c:pt>
                <c:pt idx="34">
                  <c:v>4</c:v>
                </c:pt>
                <c:pt idx="35">
                  <c:v>4</c:v>
                </c:pt>
                <c:pt idx="36">
                  <c:v>4</c:v>
                </c:pt>
                <c:pt idx="37">
                  <c:v>4</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numCache>
            </c:numRef>
          </c:val>
        </c:ser>
        <c:marker val="1"/>
        <c:axId val="127030784"/>
        <c:axId val="127032320"/>
      </c:lineChart>
      <c:catAx>
        <c:axId val="127030784"/>
        <c:scaling>
          <c:orientation val="minMax"/>
        </c:scaling>
        <c:axPos val="b"/>
        <c:tickLblPos val="nextTo"/>
        <c:crossAx val="127032320"/>
        <c:crosses val="autoZero"/>
        <c:auto val="1"/>
        <c:lblAlgn val="ctr"/>
        <c:lblOffset val="100"/>
      </c:catAx>
      <c:valAx>
        <c:axId val="127032320"/>
        <c:scaling>
          <c:orientation val="minMax"/>
        </c:scaling>
        <c:axPos val="l"/>
        <c:majorGridlines/>
        <c:numFmt formatCode="General" sourceLinked="1"/>
        <c:tickLblPos val="nextTo"/>
        <c:crossAx val="127030784"/>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CA"/>
  <c:chart>
    <c:plotArea>
      <c:layout/>
      <c:scatterChart>
        <c:scatterStyle val="lineMarker"/>
        <c:ser>
          <c:idx val="0"/>
          <c:order val="0"/>
          <c:tx>
            <c:v>Arts</c:v>
          </c:tx>
          <c:spPr>
            <a:ln w="28575">
              <a:noFill/>
            </a:ln>
          </c:spPr>
          <c:marker>
            <c:spPr>
              <a:solidFill>
                <a:srgbClr val="92D050"/>
              </a:solidFill>
              <a:ln>
                <a:solidFill>
                  <a:srgbClr val="92D050"/>
                </a:solidFill>
              </a:ln>
            </c:spPr>
          </c:marker>
          <c:xVal>
            <c:numRef>
              <c:f>SVD!$B$2:$F$2</c:f>
              <c:numCache>
                <c:formatCode>General</c:formatCode>
                <c:ptCount val="5"/>
                <c:pt idx="0">
                  <c:v>0.43000000000000038</c:v>
                </c:pt>
                <c:pt idx="1">
                  <c:v>0</c:v>
                </c:pt>
                <c:pt idx="2">
                  <c:v>0.21000000000000021</c:v>
                </c:pt>
                <c:pt idx="3">
                  <c:v>0</c:v>
                </c:pt>
                <c:pt idx="4">
                  <c:v>2.13</c:v>
                </c:pt>
              </c:numCache>
            </c:numRef>
          </c:xVal>
          <c:yVal>
            <c:numRef>
              <c:f>SVD!$B$3:$F$3</c:f>
              <c:numCache>
                <c:formatCode>General</c:formatCode>
                <c:ptCount val="5"/>
                <c:pt idx="0">
                  <c:v>9.27</c:v>
                </c:pt>
                <c:pt idx="1">
                  <c:v>1.2</c:v>
                </c:pt>
                <c:pt idx="2">
                  <c:v>14.41</c:v>
                </c:pt>
                <c:pt idx="3">
                  <c:v>0.34</c:v>
                </c:pt>
                <c:pt idx="4">
                  <c:v>0</c:v>
                </c:pt>
              </c:numCache>
            </c:numRef>
          </c:yVal>
        </c:ser>
        <c:ser>
          <c:idx val="1"/>
          <c:order val="1"/>
          <c:tx>
            <c:v>Sports</c:v>
          </c:tx>
          <c:spPr>
            <a:ln w="28575">
              <a:noFill/>
            </a:ln>
          </c:spPr>
          <c:marker>
            <c:symbol val="circle"/>
            <c:size val="7"/>
            <c:spPr>
              <a:solidFill>
                <a:srgbClr val="FF0000"/>
              </a:solidFill>
              <a:ln>
                <a:solidFill>
                  <a:srgbClr val="FF0000"/>
                </a:solidFill>
              </a:ln>
            </c:spPr>
          </c:marker>
          <c:xVal>
            <c:numRef>
              <c:f>SVD!$G$2:$K$2</c:f>
              <c:numCache>
                <c:formatCode>General</c:formatCode>
                <c:ptCount val="5"/>
                <c:pt idx="0">
                  <c:v>5.76</c:v>
                </c:pt>
                <c:pt idx="1">
                  <c:v>11.1</c:v>
                </c:pt>
                <c:pt idx="2">
                  <c:v>7.68</c:v>
                </c:pt>
                <c:pt idx="3">
                  <c:v>11.950000000000006</c:v>
                </c:pt>
                <c:pt idx="4">
                  <c:v>9.82</c:v>
                </c:pt>
              </c:numCache>
            </c:numRef>
          </c:xVal>
          <c:yVal>
            <c:numRef>
              <c:f>SVD!$G$3:$K$3</c:f>
              <c:numCache>
                <c:formatCode>General</c:formatCode>
                <c:ptCount val="5"/>
                <c:pt idx="0">
                  <c:v>-0.17</c:v>
                </c:pt>
                <c:pt idx="1">
                  <c:v>0</c:v>
                </c:pt>
                <c:pt idx="2">
                  <c:v>-0.17</c:v>
                </c:pt>
                <c:pt idx="3">
                  <c:v>-0.17</c:v>
                </c:pt>
                <c:pt idx="4">
                  <c:v>-0.17</c:v>
                </c:pt>
              </c:numCache>
            </c:numRef>
          </c:yVal>
        </c:ser>
        <c:ser>
          <c:idx val="2"/>
          <c:order val="2"/>
          <c:tx>
            <c:strRef>
              <c:f>SVD!$L$1</c:f>
              <c:strCache>
                <c:ptCount val="1"/>
                <c:pt idx="0">
                  <c:v>Query "Game"</c:v>
                </c:pt>
              </c:strCache>
            </c:strRef>
          </c:tx>
          <c:spPr>
            <a:ln w="28575">
              <a:noFill/>
            </a:ln>
          </c:spPr>
          <c:marker>
            <c:symbol val="square"/>
            <c:size val="7"/>
            <c:spPr>
              <a:solidFill>
                <a:srgbClr val="F6FA48"/>
              </a:solidFill>
              <a:ln>
                <a:solidFill>
                  <a:srgbClr val="F6FA48"/>
                </a:solidFill>
              </a:ln>
            </c:spPr>
          </c:marker>
          <c:xVal>
            <c:numRef>
              <c:f>SVD!$L$2</c:f>
              <c:numCache>
                <c:formatCode>General</c:formatCode>
                <c:ptCount val="1"/>
                <c:pt idx="0">
                  <c:v>6.6</c:v>
                </c:pt>
              </c:numCache>
            </c:numRef>
          </c:xVal>
          <c:yVal>
            <c:numRef>
              <c:f>SVD!$L$3</c:f>
              <c:numCache>
                <c:formatCode>General</c:formatCode>
                <c:ptCount val="1"/>
                <c:pt idx="0">
                  <c:v>0.1</c:v>
                </c:pt>
              </c:numCache>
            </c:numRef>
          </c:yVal>
        </c:ser>
        <c:ser>
          <c:idx val="3"/>
          <c:order val="3"/>
          <c:tx>
            <c:strRef>
              <c:f>SVD!$M$1</c:f>
              <c:strCache>
                <c:ptCount val="1"/>
                <c:pt idx="0">
                  <c:v>Query "Show"</c:v>
                </c:pt>
              </c:strCache>
            </c:strRef>
          </c:tx>
          <c:spPr>
            <a:ln w="28575">
              <a:noFill/>
            </a:ln>
          </c:spPr>
          <c:marker>
            <c:symbol val="square"/>
            <c:size val="7"/>
            <c:spPr>
              <a:solidFill>
                <a:srgbClr val="E2931E"/>
              </a:solidFill>
              <a:ln>
                <a:solidFill>
                  <a:srgbClr val="E2931E"/>
                </a:solidFill>
              </a:ln>
            </c:spPr>
          </c:marker>
          <c:xVal>
            <c:numRef>
              <c:f>SVD!$M$2</c:f>
              <c:numCache>
                <c:formatCode>General</c:formatCode>
                <c:ptCount val="1"/>
                <c:pt idx="0">
                  <c:v>0.30000000000000032</c:v>
                </c:pt>
              </c:numCache>
            </c:numRef>
          </c:xVal>
          <c:yVal>
            <c:numRef>
              <c:f>SVD!$M$3</c:f>
              <c:numCache>
                <c:formatCode>General</c:formatCode>
                <c:ptCount val="1"/>
                <c:pt idx="0">
                  <c:v>-2.9</c:v>
                </c:pt>
              </c:numCache>
            </c:numRef>
          </c:yVal>
        </c:ser>
        <c:axId val="127066496"/>
        <c:axId val="127068800"/>
      </c:scatterChart>
      <c:valAx>
        <c:axId val="127066496"/>
        <c:scaling>
          <c:orientation val="minMax"/>
        </c:scaling>
        <c:axPos val="b"/>
        <c:title>
          <c:tx>
            <c:rich>
              <a:bodyPr/>
              <a:lstStyle/>
              <a:p>
                <a:pPr>
                  <a:defRPr/>
                </a:pPr>
                <a:r>
                  <a:rPr lang="en-US"/>
                  <a:t>Dimension 1</a:t>
                </a:r>
              </a:p>
            </c:rich>
          </c:tx>
        </c:title>
        <c:numFmt formatCode="General" sourceLinked="1"/>
        <c:tickLblPos val="nextTo"/>
        <c:crossAx val="127068800"/>
        <c:crosses val="autoZero"/>
        <c:crossBetween val="midCat"/>
      </c:valAx>
      <c:valAx>
        <c:axId val="127068800"/>
        <c:scaling>
          <c:orientation val="minMax"/>
        </c:scaling>
        <c:axPos val="l"/>
        <c:majorGridlines/>
        <c:title>
          <c:tx>
            <c:rich>
              <a:bodyPr rot="-5400000" vert="horz"/>
              <a:lstStyle/>
              <a:p>
                <a:pPr>
                  <a:defRPr/>
                </a:pPr>
                <a:r>
                  <a:rPr lang="en-US"/>
                  <a:t>Dimension 2</a:t>
                </a:r>
              </a:p>
            </c:rich>
          </c:tx>
        </c:title>
        <c:numFmt formatCode="General" sourceLinked="1"/>
        <c:tickLblPos val="nextTo"/>
        <c:crossAx val="127066496"/>
        <c:crosses val="autoZero"/>
        <c:crossBetween val="midCat"/>
      </c:valAx>
    </c:plotArea>
    <c:legend>
      <c:legendPos val="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BB917695-EA81-400F-86FC-5F64E2735DF4}" type="datetimeFigureOut">
              <a:rPr lang="en-US"/>
              <a:pPr>
                <a:defRPr/>
              </a:pPr>
              <a:t>3/9/2015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215E47DF-CEC2-4AAC-8F26-77523EADE5A9}" type="slidenum">
              <a:rPr lang="en-CA"/>
              <a:pPr>
                <a:defRPr/>
              </a:pPr>
              <a:t>‹#›</a:t>
            </a:fld>
            <a:endParaRPr lang="en-CA"/>
          </a:p>
        </p:txBody>
      </p:sp>
    </p:spTree>
    <p:extLst>
      <p:ext uri="{BB962C8B-B14F-4D97-AF65-F5344CB8AC3E}">
        <p14:creationId xmlns:p14="http://schemas.microsoft.com/office/powerpoint/2010/main" xmlns="" val="4293447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defRPr/>
            </a:pPr>
            <a:fld id="{215E47DF-CEC2-4AAC-8F26-77523EADE5A9}" type="slidenum">
              <a:rPr lang="en-CA" smtClean="0"/>
              <a:pPr>
                <a:defRPr/>
              </a:pPr>
              <a:t>5</a:t>
            </a:fld>
            <a:endParaRPr lang="en-CA"/>
          </a:p>
        </p:txBody>
      </p:sp>
    </p:spTree>
    <p:extLst>
      <p:ext uri="{BB962C8B-B14F-4D97-AF65-F5344CB8AC3E}">
        <p14:creationId xmlns:p14="http://schemas.microsoft.com/office/powerpoint/2010/main" xmlns="" val="353792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43FF1D-860B-47E3-98D4-4DAC0EF8D636}" type="slidenum">
              <a:rPr lang="en-CA" altLang="en-US" smtClean="0"/>
              <a:pPr eaLnBrk="1" hangingPunct="1">
                <a:defRPr/>
              </a:pPr>
              <a:t>18</a:t>
            </a:fld>
            <a:endParaRPr lang="en-CA" altLang="en-US" smtClean="0"/>
          </a:p>
        </p:txBody>
      </p:sp>
    </p:spTree>
    <p:extLst>
      <p:ext uri="{BB962C8B-B14F-4D97-AF65-F5344CB8AC3E}">
        <p14:creationId xmlns:p14="http://schemas.microsoft.com/office/powerpoint/2010/main" xmlns="" val="2268796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pic>
        <p:nvPicPr>
          <p:cNvPr id="4" name="Picture 8" descr="C:\Users\Richy\Desktop\BackgroundATAC.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346" name="Rectangle 218"/>
          <p:cNvSpPr>
            <a:spLocks noGrp="1" noChangeArrowheads="1"/>
          </p:cNvSpPr>
          <p:nvPr>
            <p:ph type="ctrTitle" sz="quarter"/>
          </p:nvPr>
        </p:nvSpPr>
        <p:spPr>
          <a:xfrm>
            <a:off x="685800" y="1844675"/>
            <a:ext cx="7772400" cy="1736725"/>
          </a:xfrm>
        </p:spPr>
        <p:txBody>
          <a:bodyPr anchor="b" anchorCtr="1"/>
          <a:lstStyle>
            <a:lvl1pPr>
              <a:defRPr sz="5400">
                <a:solidFill>
                  <a:srgbClr val="FFFFFF"/>
                </a:solidFill>
              </a:defRPr>
            </a:lvl1pPr>
          </a:lstStyle>
          <a:p>
            <a:r>
              <a:rPr lang="en-CA" dirty="0" err="1"/>
              <a:t>Cliquez</a:t>
            </a:r>
            <a:r>
              <a:rPr lang="en-CA" dirty="0"/>
              <a:t> pour modifier le style du titre</a:t>
            </a:r>
          </a:p>
        </p:txBody>
      </p:sp>
      <p:sp>
        <p:nvSpPr>
          <p:cNvPr id="4834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solidFill>
                  <a:srgbClr val="FFFF00"/>
                </a:solidFill>
              </a:defRPr>
            </a:lvl1pPr>
          </a:lstStyle>
          <a:p>
            <a:r>
              <a:rPr lang="en-CA" dirty="0" err="1"/>
              <a:t>Cliquez</a:t>
            </a:r>
            <a:r>
              <a:rPr lang="en-CA" dirty="0"/>
              <a:t> pour modifier le style des </a:t>
            </a:r>
            <a:r>
              <a:rPr lang="en-CA" dirty="0" err="1"/>
              <a:t>sous</a:t>
            </a:r>
            <a:r>
              <a:rPr lang="en-CA" dirty="0"/>
              <a:t>-titres du masque</a:t>
            </a:r>
          </a:p>
        </p:txBody>
      </p:sp>
      <p:sp>
        <p:nvSpPr>
          <p:cNvPr id="5" name="Rectangle 220"/>
          <p:cNvSpPr>
            <a:spLocks noGrp="1" noChangeArrowheads="1"/>
          </p:cNvSpPr>
          <p:nvPr>
            <p:ph type="dt" sz="quarter" idx="10"/>
          </p:nvPr>
        </p:nvSpPr>
        <p:spPr/>
        <p:txBody>
          <a:bodyPr/>
          <a:lstStyle>
            <a:lvl1pPr>
              <a:defRPr/>
            </a:lvl1pPr>
          </a:lstStyle>
          <a:p>
            <a:pPr>
              <a:defRPr/>
            </a:pPr>
            <a:endParaRPr lang="en-CA"/>
          </a:p>
        </p:txBody>
      </p:sp>
      <p:sp>
        <p:nvSpPr>
          <p:cNvPr id="6"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CA"/>
          </a:p>
        </p:txBody>
      </p:sp>
      <p:sp>
        <p:nvSpPr>
          <p:cNvPr id="7" name="Rectangle 222"/>
          <p:cNvSpPr>
            <a:spLocks noGrp="1" noChangeArrowheads="1"/>
          </p:cNvSpPr>
          <p:nvPr>
            <p:ph type="sldNum" sz="quarter" idx="12"/>
          </p:nvPr>
        </p:nvSpPr>
        <p:spPr/>
        <p:txBody>
          <a:bodyPr/>
          <a:lstStyle>
            <a:lvl1pPr>
              <a:defRPr/>
            </a:lvl1pPr>
          </a:lstStyle>
          <a:p>
            <a:pPr>
              <a:defRPr/>
            </a:pPr>
            <a:fld id="{E962B629-4794-4C64-82CF-E35D34250162}" type="slidenum">
              <a:rPr lang="en-CA"/>
              <a:pPr>
                <a:defRPr/>
              </a:pPr>
              <a:t>‹#›</a:t>
            </a:fld>
            <a:endParaRPr lang="en-CA"/>
          </a:p>
        </p:txBody>
      </p:sp>
    </p:spTree>
    <p:extLst>
      <p:ext uri="{BB962C8B-B14F-4D97-AF65-F5344CB8AC3E}">
        <p14:creationId xmlns:p14="http://schemas.microsoft.com/office/powerpoint/2010/main" xmlns="" val="10527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18"/>
          <p:cNvSpPr>
            <a:spLocks noGrp="1" noChangeArrowheads="1"/>
          </p:cNvSpPr>
          <p:nvPr>
            <p:ph type="sldNum" sz="quarter" idx="10"/>
          </p:nvPr>
        </p:nvSpPr>
        <p:spPr>
          <a:ln/>
        </p:spPr>
        <p:txBody>
          <a:bodyPr/>
          <a:lstStyle>
            <a:lvl1pPr>
              <a:defRPr/>
            </a:lvl1pPr>
          </a:lstStyle>
          <a:p>
            <a:pPr>
              <a:defRPr/>
            </a:pPr>
            <a:fld id="{6569DF22-79D3-48D5-9D15-C3D5C238A357}" type="slidenum">
              <a:rPr lang="en-CA"/>
              <a:pPr>
                <a:defRPr/>
              </a:pPr>
              <a:t>‹#›</a:t>
            </a:fld>
            <a:endParaRPr lang="en-CA"/>
          </a:p>
        </p:txBody>
      </p:sp>
      <p:sp>
        <p:nvSpPr>
          <p:cNvPr id="5" name="Rectangle 219"/>
          <p:cNvSpPr>
            <a:spLocks noGrp="1" noChangeArrowheads="1"/>
          </p:cNvSpPr>
          <p:nvPr>
            <p:ph type="dt" sz="half" idx="11"/>
          </p:nvPr>
        </p:nvSpPr>
        <p:spPr>
          <a:ln/>
        </p:spPr>
        <p:txBody>
          <a:bodyPr/>
          <a:lstStyle>
            <a:lvl1pPr>
              <a:defRPr/>
            </a:lvl1pPr>
          </a:lstStyle>
          <a:p>
            <a:pPr>
              <a:defRPr/>
            </a:pPr>
            <a:endParaRPr lang="en-CA"/>
          </a:p>
        </p:txBody>
      </p:sp>
      <p:sp>
        <p:nvSpPr>
          <p:cNvPr id="6"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320070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18"/>
          <p:cNvSpPr>
            <a:spLocks noGrp="1" noChangeArrowheads="1"/>
          </p:cNvSpPr>
          <p:nvPr>
            <p:ph type="sldNum" sz="quarter" idx="10"/>
          </p:nvPr>
        </p:nvSpPr>
        <p:spPr>
          <a:ln/>
        </p:spPr>
        <p:txBody>
          <a:bodyPr/>
          <a:lstStyle>
            <a:lvl1pPr>
              <a:defRPr/>
            </a:lvl1pPr>
          </a:lstStyle>
          <a:p>
            <a:pPr>
              <a:defRPr/>
            </a:pPr>
            <a:fld id="{91C9959F-F034-42FB-A78F-BE2862BD79FA}" type="slidenum">
              <a:rPr lang="en-CA"/>
              <a:pPr>
                <a:defRPr/>
              </a:pPr>
              <a:t>‹#›</a:t>
            </a:fld>
            <a:endParaRPr lang="en-CA"/>
          </a:p>
        </p:txBody>
      </p:sp>
      <p:sp>
        <p:nvSpPr>
          <p:cNvPr id="5" name="Rectangle 219"/>
          <p:cNvSpPr>
            <a:spLocks noGrp="1" noChangeArrowheads="1"/>
          </p:cNvSpPr>
          <p:nvPr>
            <p:ph type="dt" sz="half" idx="11"/>
          </p:nvPr>
        </p:nvSpPr>
        <p:spPr>
          <a:ln/>
        </p:spPr>
        <p:txBody>
          <a:bodyPr/>
          <a:lstStyle>
            <a:lvl1pPr>
              <a:defRPr/>
            </a:lvl1pPr>
          </a:lstStyle>
          <a:p>
            <a:pPr>
              <a:defRPr/>
            </a:pPr>
            <a:endParaRPr lang="en-CA"/>
          </a:p>
        </p:txBody>
      </p:sp>
      <p:sp>
        <p:nvSpPr>
          <p:cNvPr id="6"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353097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218"/>
          <p:cNvSpPr>
            <a:spLocks noGrp="1" noChangeArrowheads="1"/>
          </p:cNvSpPr>
          <p:nvPr>
            <p:ph type="sldNum" sz="quarter" idx="10"/>
          </p:nvPr>
        </p:nvSpPr>
        <p:spPr>
          <a:ln/>
        </p:spPr>
        <p:txBody>
          <a:bodyPr/>
          <a:lstStyle>
            <a:lvl1pPr>
              <a:defRPr/>
            </a:lvl1pPr>
          </a:lstStyle>
          <a:p>
            <a:pPr>
              <a:defRPr/>
            </a:pPr>
            <a:fld id="{1727A26A-155D-49E0-912F-702F289B5986}" type="slidenum">
              <a:rPr lang="en-CA"/>
              <a:pPr>
                <a:defRPr/>
              </a:pPr>
              <a:t>‹#›</a:t>
            </a:fld>
            <a:endParaRPr lang="en-CA"/>
          </a:p>
        </p:txBody>
      </p:sp>
      <p:sp>
        <p:nvSpPr>
          <p:cNvPr id="7" name="Rectangle 219"/>
          <p:cNvSpPr>
            <a:spLocks noGrp="1" noChangeArrowheads="1"/>
          </p:cNvSpPr>
          <p:nvPr>
            <p:ph type="dt" sz="half" idx="11"/>
          </p:nvPr>
        </p:nvSpPr>
        <p:spPr>
          <a:ln/>
        </p:spPr>
        <p:txBody>
          <a:bodyPr/>
          <a:lstStyle>
            <a:lvl1pPr>
              <a:defRPr/>
            </a:lvl1pPr>
          </a:lstStyle>
          <a:p>
            <a:pPr>
              <a:defRPr/>
            </a:pPr>
            <a:endParaRPr lang="en-CA"/>
          </a:p>
        </p:txBody>
      </p:sp>
      <p:sp>
        <p:nvSpPr>
          <p:cNvPr id="8"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306241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descr="C:\Users\Richy\Desktop\BackgroundATAC.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600200"/>
            <a:ext cx="8229600" cy="5141168"/>
          </a:xfrm>
        </p:spPr>
        <p:txBody>
          <a:bodyPr/>
          <a:lstStyle>
            <a:lvl1pPr>
              <a:buClr>
                <a:srgbClr val="FFFF00"/>
              </a:buClr>
              <a:buFont typeface="Arial" pitchFamily="34" charset="0"/>
              <a:buChar char="•"/>
              <a:defRPr/>
            </a:lvl1pPr>
            <a:lvl2pPr>
              <a:buClr>
                <a:srgbClr val="FFFF00"/>
              </a:buClr>
              <a:defRPr/>
            </a:lvl2pPr>
            <a:lvl3pPr>
              <a:buClr>
                <a:srgbClr val="FFFF00"/>
              </a:buClr>
              <a:buFont typeface="Arial" pitchFamily="34" charset="0"/>
              <a:buChar char="•"/>
              <a:defRPr/>
            </a:lvl3pPr>
            <a:lvl4pPr>
              <a:buClr>
                <a:srgbClr val="FFFF00"/>
              </a:buClr>
              <a:defRPr/>
            </a:lvl4pPr>
            <a:lvl5pPr>
              <a:buClr>
                <a:srgbClr val="FFFF00"/>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Rectangle 218"/>
          <p:cNvSpPr>
            <a:spLocks noGrp="1" noChangeArrowheads="1"/>
          </p:cNvSpPr>
          <p:nvPr>
            <p:ph type="sldNum" sz="quarter" idx="10"/>
          </p:nvPr>
        </p:nvSpPr>
        <p:spPr>
          <a:xfrm>
            <a:off x="0" y="0"/>
            <a:ext cx="428625" cy="457200"/>
          </a:xfrm>
        </p:spPr>
        <p:txBody>
          <a:bodyPr/>
          <a:lstStyle>
            <a:lvl1pPr>
              <a:defRPr b="1">
                <a:solidFill>
                  <a:srgbClr val="FFFF00"/>
                </a:solidFill>
              </a:defRPr>
            </a:lvl1pPr>
          </a:lstStyle>
          <a:p>
            <a:pPr>
              <a:defRPr/>
            </a:pPr>
            <a:fld id="{BA7D436A-B2A9-4C64-AD43-37C22FC71579}" type="slidenum">
              <a:rPr lang="en-CA"/>
              <a:pPr>
                <a:defRPr/>
              </a:pPr>
              <a:t>‹#›</a:t>
            </a:fld>
            <a:endParaRPr lang="en-CA" dirty="0"/>
          </a:p>
        </p:txBody>
      </p:sp>
    </p:spTree>
    <p:extLst>
      <p:ext uri="{BB962C8B-B14F-4D97-AF65-F5344CB8AC3E}">
        <p14:creationId xmlns:p14="http://schemas.microsoft.com/office/powerpoint/2010/main" xmlns="" val="24123036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E26D3FA0-F3B8-4043-AB68-DD02F2390EE8}" type="slidenum">
              <a:rPr lang="en-CA"/>
              <a:pPr>
                <a:defRPr/>
              </a:pPr>
              <a:t>‹#›</a:t>
            </a:fld>
            <a:endParaRPr lang="en-CA"/>
          </a:p>
        </p:txBody>
      </p:sp>
      <p:sp>
        <p:nvSpPr>
          <p:cNvPr id="5" name="Rectangle 219"/>
          <p:cNvSpPr>
            <a:spLocks noGrp="1" noChangeArrowheads="1"/>
          </p:cNvSpPr>
          <p:nvPr>
            <p:ph type="dt" sz="half" idx="11"/>
          </p:nvPr>
        </p:nvSpPr>
        <p:spPr>
          <a:ln/>
        </p:spPr>
        <p:txBody>
          <a:bodyPr/>
          <a:lstStyle>
            <a:lvl1pPr>
              <a:defRPr/>
            </a:lvl1pPr>
          </a:lstStyle>
          <a:p>
            <a:pPr>
              <a:defRPr/>
            </a:pPr>
            <a:endParaRPr lang="en-CA"/>
          </a:p>
        </p:txBody>
      </p:sp>
      <p:sp>
        <p:nvSpPr>
          <p:cNvPr id="6"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274792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18"/>
          <p:cNvSpPr>
            <a:spLocks noGrp="1" noChangeArrowheads="1"/>
          </p:cNvSpPr>
          <p:nvPr>
            <p:ph type="sldNum" sz="quarter" idx="10"/>
          </p:nvPr>
        </p:nvSpPr>
        <p:spPr>
          <a:ln/>
        </p:spPr>
        <p:txBody>
          <a:bodyPr/>
          <a:lstStyle>
            <a:lvl1pPr>
              <a:defRPr/>
            </a:lvl1pPr>
          </a:lstStyle>
          <a:p>
            <a:pPr>
              <a:defRPr/>
            </a:pPr>
            <a:fld id="{005E49C9-12F0-4320-8C21-3A7C60F094C7}" type="slidenum">
              <a:rPr lang="en-CA"/>
              <a:pPr>
                <a:defRPr/>
              </a:pPr>
              <a:t>‹#›</a:t>
            </a:fld>
            <a:endParaRPr lang="en-CA"/>
          </a:p>
        </p:txBody>
      </p:sp>
      <p:sp>
        <p:nvSpPr>
          <p:cNvPr id="6" name="Rectangle 219"/>
          <p:cNvSpPr>
            <a:spLocks noGrp="1" noChangeArrowheads="1"/>
          </p:cNvSpPr>
          <p:nvPr>
            <p:ph type="dt" sz="half" idx="11"/>
          </p:nvPr>
        </p:nvSpPr>
        <p:spPr>
          <a:ln/>
        </p:spPr>
        <p:txBody>
          <a:bodyPr/>
          <a:lstStyle>
            <a:lvl1pPr>
              <a:defRPr/>
            </a:lvl1pPr>
          </a:lstStyle>
          <a:p>
            <a:pPr>
              <a:defRPr/>
            </a:pPr>
            <a:endParaRPr lang="en-CA"/>
          </a:p>
        </p:txBody>
      </p:sp>
      <p:sp>
        <p:nvSpPr>
          <p:cNvPr id="7"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386652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218"/>
          <p:cNvSpPr>
            <a:spLocks noGrp="1" noChangeArrowheads="1"/>
          </p:cNvSpPr>
          <p:nvPr>
            <p:ph type="sldNum" sz="quarter" idx="10"/>
          </p:nvPr>
        </p:nvSpPr>
        <p:spPr>
          <a:ln/>
        </p:spPr>
        <p:txBody>
          <a:bodyPr/>
          <a:lstStyle>
            <a:lvl1pPr>
              <a:defRPr/>
            </a:lvl1pPr>
          </a:lstStyle>
          <a:p>
            <a:pPr>
              <a:defRPr/>
            </a:pPr>
            <a:fld id="{5F56528B-5649-4591-9531-03CD65BDD0DF}" type="slidenum">
              <a:rPr lang="en-CA"/>
              <a:pPr>
                <a:defRPr/>
              </a:pPr>
              <a:t>‹#›</a:t>
            </a:fld>
            <a:endParaRPr lang="en-CA"/>
          </a:p>
        </p:txBody>
      </p:sp>
      <p:sp>
        <p:nvSpPr>
          <p:cNvPr id="8" name="Rectangle 219"/>
          <p:cNvSpPr>
            <a:spLocks noGrp="1" noChangeArrowheads="1"/>
          </p:cNvSpPr>
          <p:nvPr>
            <p:ph type="dt" sz="half" idx="11"/>
          </p:nvPr>
        </p:nvSpPr>
        <p:spPr>
          <a:ln/>
        </p:spPr>
        <p:txBody>
          <a:bodyPr/>
          <a:lstStyle>
            <a:lvl1pPr>
              <a:defRPr/>
            </a:lvl1pPr>
          </a:lstStyle>
          <a:p>
            <a:pPr>
              <a:defRPr/>
            </a:pPr>
            <a:endParaRPr lang="en-CA"/>
          </a:p>
        </p:txBody>
      </p:sp>
      <p:sp>
        <p:nvSpPr>
          <p:cNvPr id="9"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204506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18"/>
          <p:cNvSpPr>
            <a:spLocks noGrp="1" noChangeArrowheads="1"/>
          </p:cNvSpPr>
          <p:nvPr>
            <p:ph type="sldNum" sz="quarter" idx="10"/>
          </p:nvPr>
        </p:nvSpPr>
        <p:spPr>
          <a:ln/>
        </p:spPr>
        <p:txBody>
          <a:bodyPr/>
          <a:lstStyle>
            <a:lvl1pPr>
              <a:defRPr/>
            </a:lvl1pPr>
          </a:lstStyle>
          <a:p>
            <a:pPr>
              <a:defRPr/>
            </a:pPr>
            <a:fld id="{ADE94334-650D-450A-BB57-12488BC169F4}" type="slidenum">
              <a:rPr lang="en-CA"/>
              <a:pPr>
                <a:defRPr/>
              </a:pPr>
              <a:t>‹#›</a:t>
            </a:fld>
            <a:endParaRPr lang="en-CA"/>
          </a:p>
        </p:txBody>
      </p:sp>
      <p:sp>
        <p:nvSpPr>
          <p:cNvPr id="4" name="Rectangle 219"/>
          <p:cNvSpPr>
            <a:spLocks noGrp="1" noChangeArrowheads="1"/>
          </p:cNvSpPr>
          <p:nvPr>
            <p:ph type="dt" sz="half" idx="11"/>
          </p:nvPr>
        </p:nvSpPr>
        <p:spPr>
          <a:ln/>
        </p:spPr>
        <p:txBody>
          <a:bodyPr/>
          <a:lstStyle>
            <a:lvl1pPr>
              <a:defRPr/>
            </a:lvl1pPr>
          </a:lstStyle>
          <a:p>
            <a:pPr>
              <a:defRPr/>
            </a:pPr>
            <a:endParaRPr lang="en-CA"/>
          </a:p>
        </p:txBody>
      </p:sp>
      <p:sp>
        <p:nvSpPr>
          <p:cNvPr id="5"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50192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EEC78D06-12BA-4B9D-8151-DFA08BE402B1}" type="slidenum">
              <a:rPr lang="en-CA"/>
              <a:pPr>
                <a:defRPr/>
              </a:pPr>
              <a:t>‹#›</a:t>
            </a:fld>
            <a:endParaRPr lang="en-CA"/>
          </a:p>
        </p:txBody>
      </p:sp>
      <p:sp>
        <p:nvSpPr>
          <p:cNvPr id="3" name="Rectangle 219"/>
          <p:cNvSpPr>
            <a:spLocks noGrp="1" noChangeArrowheads="1"/>
          </p:cNvSpPr>
          <p:nvPr>
            <p:ph type="dt" sz="half" idx="11"/>
          </p:nvPr>
        </p:nvSpPr>
        <p:spPr>
          <a:ln/>
        </p:spPr>
        <p:txBody>
          <a:bodyPr/>
          <a:lstStyle>
            <a:lvl1pPr>
              <a:defRPr/>
            </a:lvl1pPr>
          </a:lstStyle>
          <a:p>
            <a:pPr>
              <a:defRPr/>
            </a:pPr>
            <a:endParaRPr lang="en-CA"/>
          </a:p>
        </p:txBody>
      </p:sp>
      <p:sp>
        <p:nvSpPr>
          <p:cNvPr id="4"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363650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E7A9ED65-E3CF-4D25-A193-087C8FB7D98D}" type="slidenum">
              <a:rPr lang="en-CA"/>
              <a:pPr>
                <a:defRPr/>
              </a:pPr>
              <a:t>‹#›</a:t>
            </a:fld>
            <a:endParaRPr lang="en-CA"/>
          </a:p>
        </p:txBody>
      </p:sp>
      <p:sp>
        <p:nvSpPr>
          <p:cNvPr id="6" name="Rectangle 219"/>
          <p:cNvSpPr>
            <a:spLocks noGrp="1" noChangeArrowheads="1"/>
          </p:cNvSpPr>
          <p:nvPr>
            <p:ph type="dt" sz="half" idx="11"/>
          </p:nvPr>
        </p:nvSpPr>
        <p:spPr>
          <a:ln/>
        </p:spPr>
        <p:txBody>
          <a:bodyPr/>
          <a:lstStyle>
            <a:lvl1pPr>
              <a:defRPr/>
            </a:lvl1pPr>
          </a:lstStyle>
          <a:p>
            <a:pPr>
              <a:defRPr/>
            </a:pPr>
            <a:endParaRPr lang="en-CA"/>
          </a:p>
        </p:txBody>
      </p:sp>
      <p:sp>
        <p:nvSpPr>
          <p:cNvPr id="7"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381800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4B757E48-61FE-47C9-8B6B-F12FEED89C0C}" type="slidenum">
              <a:rPr lang="en-CA"/>
              <a:pPr>
                <a:defRPr/>
              </a:pPr>
              <a:t>‹#›</a:t>
            </a:fld>
            <a:endParaRPr lang="en-CA"/>
          </a:p>
        </p:txBody>
      </p:sp>
      <p:sp>
        <p:nvSpPr>
          <p:cNvPr id="6" name="Rectangle 219"/>
          <p:cNvSpPr>
            <a:spLocks noGrp="1" noChangeArrowheads="1"/>
          </p:cNvSpPr>
          <p:nvPr>
            <p:ph type="dt" sz="half" idx="11"/>
          </p:nvPr>
        </p:nvSpPr>
        <p:spPr>
          <a:ln/>
        </p:spPr>
        <p:txBody>
          <a:bodyPr/>
          <a:lstStyle>
            <a:lvl1pPr>
              <a:defRPr/>
            </a:lvl1pPr>
          </a:lstStyle>
          <a:p>
            <a:pPr>
              <a:defRPr/>
            </a:pPr>
            <a:endParaRPr lang="en-CA"/>
          </a:p>
        </p:txBody>
      </p:sp>
      <p:sp>
        <p:nvSpPr>
          <p:cNvPr id="7"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xmlns="" val="223542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pic>
        <p:nvPicPr>
          <p:cNvPr id="1026" name="Picture 8" descr="C:\Users\Richy\Desktop\BackgroundATAC.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322"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charset="0"/>
                <a:cs typeface="+mn-cs"/>
              </a:defRPr>
            </a:lvl1pPr>
          </a:lstStyle>
          <a:p>
            <a:pPr>
              <a:defRPr/>
            </a:pPr>
            <a:fld id="{C83AD97C-4F77-4720-8F2E-ED9D30BF8E57}" type="slidenum">
              <a:rPr lang="en-CA"/>
              <a:pPr>
                <a:defRPr/>
              </a:pPr>
              <a:t>‹#›</a:t>
            </a:fld>
            <a:endParaRPr lang="en-CA"/>
          </a:p>
        </p:txBody>
      </p:sp>
      <p:sp>
        <p:nvSpPr>
          <p:cNvPr id="47323"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cs typeface="+mn-cs"/>
              </a:defRPr>
            </a:lvl1pPr>
          </a:lstStyle>
          <a:p>
            <a:pPr>
              <a:defRPr/>
            </a:pPr>
            <a:endParaRPr lang="en-CA"/>
          </a:p>
        </p:txBody>
      </p:sp>
      <p:sp>
        <p:nvSpPr>
          <p:cNvPr id="47324"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cs typeface="+mn-cs"/>
              </a:defRPr>
            </a:lvl1pPr>
          </a:lstStyle>
          <a:p>
            <a:pPr>
              <a:defRPr/>
            </a:pPr>
            <a:endParaRPr lang="en-CA"/>
          </a:p>
        </p:txBody>
      </p:sp>
      <p:sp>
        <p:nvSpPr>
          <p:cNvPr id="47325"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Cliquez pour modifier les styles du texte du masque</a:t>
            </a:r>
          </a:p>
          <a:p>
            <a:pPr lvl="1"/>
            <a:r>
              <a:rPr lang="en-CA" smtClean="0"/>
              <a:t>Deuxième niveau</a:t>
            </a:r>
          </a:p>
          <a:p>
            <a:pPr lvl="2"/>
            <a:r>
              <a:rPr lang="en-CA" smtClean="0"/>
              <a:t>Troisième niveau</a:t>
            </a:r>
          </a:p>
          <a:p>
            <a:pPr lvl="3"/>
            <a:r>
              <a:rPr lang="en-CA" smtClean="0"/>
              <a:t>Quatrième niveau</a:t>
            </a:r>
          </a:p>
          <a:p>
            <a:pPr lvl="4"/>
            <a:r>
              <a:rPr lang="en-CA" smtClean="0"/>
              <a:t>Cinquième niveau</a:t>
            </a:r>
          </a:p>
        </p:txBody>
      </p:sp>
      <p:sp>
        <p:nvSpPr>
          <p:cNvPr id="47326"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dirty="0" err="1" smtClean="0"/>
              <a:t>Cliquez</a:t>
            </a:r>
            <a:r>
              <a:rPr lang="en-CA" dirty="0" smtClean="0"/>
              <a:t> pour modifier le style du titre</a:t>
            </a:r>
          </a:p>
        </p:txBody>
      </p:sp>
    </p:spTree>
  </p:cSld>
  <p:clrMap bg1="dk2" tx1="lt1" bg2="dk1" tx2="lt2" accent1="accent1" accent2="accent2" accent3="accent3" accent4="accent4" accent5="accent5" accent6="accent6" hlink="hlink" folHlink="folHlink"/>
  <p:sldLayoutIdLst>
    <p:sldLayoutId id="2147484082" r:id="rId1"/>
    <p:sldLayoutId id="2147484083"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xStyles>
    <p:titleStyle>
      <a:lvl1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44675"/>
            <a:ext cx="9144000" cy="1736725"/>
          </a:xfrm>
        </p:spPr>
        <p:txBody>
          <a:bodyPr/>
          <a:lstStyle/>
          <a:p>
            <a:pPr>
              <a:defRPr/>
            </a:pPr>
            <a:r>
              <a:rPr lang="en-CA" dirty="0" smtClean="0"/>
              <a:t>Statistical Natural </a:t>
            </a:r>
            <a:br>
              <a:rPr lang="en-CA" dirty="0" smtClean="0"/>
            </a:br>
            <a:r>
              <a:rPr lang="en-CA" dirty="0" smtClean="0"/>
              <a:t>Language Processing</a:t>
            </a:r>
          </a:p>
        </p:txBody>
      </p:sp>
      <p:sp>
        <p:nvSpPr>
          <p:cNvPr id="2051" name="Rectangle 3"/>
          <p:cNvSpPr>
            <a:spLocks noGrp="1" noChangeArrowheads="1"/>
          </p:cNvSpPr>
          <p:nvPr>
            <p:ph type="subTitle" idx="1"/>
          </p:nvPr>
        </p:nvSpPr>
        <p:spPr>
          <a:xfrm>
            <a:off x="1371600" y="3886200"/>
            <a:ext cx="6400800" cy="766763"/>
          </a:xfrm>
        </p:spPr>
        <p:txBody>
          <a:bodyPr/>
          <a:lstStyle/>
          <a:p>
            <a:pPr eaLnBrk="1" hangingPunct="1">
              <a:lnSpc>
                <a:spcPct val="80000"/>
              </a:lnSpc>
              <a:defRPr/>
            </a:pPr>
            <a:r>
              <a:rPr lang="en-CA" sz="2800" b="1" dirty="0" smtClean="0"/>
              <a:t>Richard Khoury</a:t>
            </a:r>
          </a:p>
          <a:p>
            <a:pPr eaLnBrk="1" hangingPunct="1">
              <a:lnSpc>
                <a:spcPct val="80000"/>
              </a:lnSpc>
              <a:defRPr/>
            </a:pPr>
            <a:r>
              <a:rPr lang="en-CA" sz="2800" dirty="0" smtClean="0"/>
              <a:t>12 March 2015</a:t>
            </a:r>
          </a:p>
        </p:txBody>
      </p:sp>
      <p:pic>
        <p:nvPicPr>
          <p:cNvPr id="4100" name="Picture 12" descr="E:\Richy's Stuff\Research\Papers\016 - Exploring Wikipedia's Category Graph for Query Classification\Presentation\lakehead-university-logo.png"/>
          <p:cNvPicPr>
            <a:picLocks noChangeAspect="1" noChangeArrowheads="1"/>
          </p:cNvPicPr>
          <p:nvPr/>
        </p:nvPicPr>
        <p:blipFill>
          <a:blip r:embed="rId2" cstate="print">
            <a:duotone>
              <a:schemeClr val="accent4">
                <a:shade val="45000"/>
                <a:satMod val="135000"/>
              </a:schemeClr>
              <a:prstClr val="white"/>
            </a:duotone>
            <a:extLst/>
          </a:blip>
          <a:srcRect/>
          <a:stretch>
            <a:fillRect/>
          </a:stretch>
        </p:blipFill>
        <p:spPr bwMode="auto">
          <a:xfrm>
            <a:off x="4067175" y="5732463"/>
            <a:ext cx="2449513" cy="671512"/>
          </a:xfrm>
          <a:prstGeom prst="rect">
            <a:avLst/>
          </a:prstGeom>
          <a:noFill/>
          <a:ln>
            <a:noFill/>
          </a:ln>
          <a:extLst/>
        </p:spPr>
      </p:pic>
      <p:pic>
        <p:nvPicPr>
          <p:cNvPr id="4101" name="Picture 7" descr="E:\Richy's Stuff\Research\Papers\015 - Question Type Classification using a Part-of-Speech Hierarchy\AIS Paper\Lakehead+University.jpg"/>
          <p:cNvPicPr>
            <a:picLocks noChangeAspect="1" noChangeArrowheads="1"/>
          </p:cNvPicPr>
          <p:nvPr/>
        </p:nvPicPr>
        <p:blipFill>
          <a:blip r:embed="rId3" cstate="print">
            <a:clrChange>
              <a:clrFrom>
                <a:srgbClr val="CD3CF3"/>
              </a:clrFrom>
              <a:clrTo>
                <a:srgbClr val="CD3CF3">
                  <a:alpha val="0"/>
                </a:srgbClr>
              </a:clrTo>
            </a:clrChange>
            <a:extLst>
              <a:ext uri="{28A0092B-C50C-407E-A947-70E740481C1C}">
                <a14:useLocalDpi xmlns:a14="http://schemas.microsoft.com/office/drawing/2010/main" xmlns="" val="0"/>
              </a:ext>
            </a:extLst>
          </a:blip>
          <a:srcRect/>
          <a:stretch>
            <a:fillRect/>
          </a:stretch>
        </p:blipFill>
        <p:spPr bwMode="auto">
          <a:xfrm>
            <a:off x="2916238" y="5013325"/>
            <a:ext cx="958850" cy="17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8229600" cy="1900238"/>
          </a:xfrm>
        </p:spPr>
        <p:txBody>
          <a:bodyPr>
            <a:normAutofit fontScale="85000" lnSpcReduction="20000"/>
          </a:bodyPr>
          <a:lstStyle/>
          <a:p>
            <a:pPr>
              <a:defRPr/>
            </a:pPr>
            <a:r>
              <a:rPr lang="en-CA" dirty="0" smtClean="0"/>
              <a:t>Natural language have:</a:t>
            </a:r>
          </a:p>
          <a:p>
            <a:pPr lvl="1">
              <a:defRPr/>
            </a:pPr>
            <a:r>
              <a:rPr lang="en-CA" dirty="0" smtClean="0"/>
              <a:t>A few words that are used a lot and have flexible meanings</a:t>
            </a:r>
          </a:p>
          <a:p>
            <a:pPr lvl="1">
              <a:defRPr/>
            </a:pPr>
            <a:r>
              <a:rPr lang="en-CA" dirty="0" smtClean="0"/>
              <a:t>A lot of words that have precise meanings and are rarely used</a:t>
            </a:r>
            <a:endParaRPr lang="en-CA" dirty="0"/>
          </a:p>
        </p:txBody>
      </p:sp>
      <p:sp>
        <p:nvSpPr>
          <p:cNvPr id="4" name="Slide Number Placeholder 3"/>
          <p:cNvSpPr>
            <a:spLocks noGrp="1"/>
          </p:cNvSpPr>
          <p:nvPr>
            <p:ph type="sldNum" sz="quarter" idx="10"/>
          </p:nvPr>
        </p:nvSpPr>
        <p:spPr/>
        <p:txBody>
          <a:bodyPr/>
          <a:lstStyle/>
          <a:p>
            <a:pPr>
              <a:defRPr/>
            </a:pPr>
            <a:fld id="{20BF3AC0-5E81-44CD-89E6-7FC582EDAFA4}" type="slidenum">
              <a:rPr lang="en-CA" smtClean="0"/>
              <a:pPr>
                <a:defRPr/>
              </a:pPr>
              <a:t>10</a:t>
            </a:fld>
            <a:endParaRPr lang="en-CA" dirty="0"/>
          </a:p>
        </p:txBody>
      </p:sp>
      <p:pic>
        <p:nvPicPr>
          <p:cNvPr id="13317"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3" descr="C:\Users\Richy\Desktop\ma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smtClean="0"/>
              <a:t>Zipf</a:t>
            </a:r>
            <a:r>
              <a:rPr lang="en-CA" dirty="0" smtClean="0"/>
              <a:t>-Mandelbrot Law</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Count frequency of each word in a NL corpus of any language</a:t>
            </a:r>
          </a:p>
          <a:p>
            <a:pPr>
              <a:defRPr/>
            </a:pPr>
            <a:r>
              <a:rPr lang="en-CA" dirty="0" smtClean="0"/>
              <a:t>Plot frequency rank </a:t>
            </a:r>
            <a:r>
              <a:rPr lang="en-CA" dirty="0" smtClean="0">
                <a:sym typeface="Symbol"/>
              </a:rPr>
              <a:t> frequency count</a:t>
            </a:r>
          </a:p>
          <a:p>
            <a:pPr>
              <a:defRPr/>
            </a:pPr>
            <a:r>
              <a:rPr lang="en-CA" dirty="0" smtClean="0">
                <a:sym typeface="Symbol"/>
              </a:rPr>
              <a:t>Will create a power-law distribution</a:t>
            </a:r>
          </a:p>
          <a:p>
            <a:pPr lvl="1">
              <a:defRPr/>
            </a:pPr>
            <a:r>
              <a:rPr lang="en-CA" dirty="0" smtClean="0">
                <a:sym typeface="Symbol"/>
              </a:rPr>
              <a:t> </a:t>
            </a:r>
            <a:endParaRPr lang="en-CA" dirty="0">
              <a:sym typeface="Symbol"/>
            </a:endParaRPr>
          </a:p>
          <a:p>
            <a:pPr lvl="1">
              <a:defRPr/>
            </a:pPr>
            <a:r>
              <a:rPr lang="en-CA" dirty="0" smtClean="0">
                <a:sym typeface="Symbol"/>
              </a:rPr>
              <a:t>English: </a:t>
            </a:r>
            <a:r>
              <a:rPr lang="en-CA" i="1" dirty="0" smtClean="0">
                <a:sym typeface="Symbol"/>
              </a:rPr>
              <a:t>P</a:t>
            </a:r>
            <a:r>
              <a:rPr lang="en-CA" dirty="0" smtClean="0">
                <a:sym typeface="Symbol"/>
              </a:rPr>
              <a:t> = 10</a:t>
            </a:r>
            <a:r>
              <a:rPr lang="en-CA" baseline="30000" dirty="0" smtClean="0">
                <a:sym typeface="Symbol"/>
              </a:rPr>
              <a:t>5.4</a:t>
            </a:r>
            <a:r>
              <a:rPr lang="en-CA" dirty="0" smtClean="0">
                <a:sym typeface="Symbol"/>
              </a:rPr>
              <a:t>, </a:t>
            </a:r>
            <a:r>
              <a:rPr lang="en-CA" i="1" dirty="0" smtClean="0">
                <a:sym typeface="Symbol"/>
              </a:rPr>
              <a:t></a:t>
            </a:r>
            <a:r>
              <a:rPr lang="en-CA" dirty="0" smtClean="0">
                <a:sym typeface="Symbol"/>
              </a:rPr>
              <a:t> = 100, </a:t>
            </a:r>
            <a:r>
              <a:rPr lang="en-CA" i="1" dirty="0" smtClean="0">
                <a:sym typeface="Symbol"/>
              </a:rPr>
              <a:t>B</a:t>
            </a:r>
            <a:r>
              <a:rPr lang="en-CA" dirty="0" smtClean="0">
                <a:sym typeface="Symbol"/>
              </a:rPr>
              <a:t> = 1.15</a:t>
            </a:r>
          </a:p>
          <a:p>
            <a:pPr>
              <a:defRPr/>
            </a:pPr>
            <a:r>
              <a:rPr lang="en-CA" dirty="0" smtClean="0">
                <a:sym typeface="Symbol"/>
              </a:rPr>
              <a:t>Foundation of statistical NLP!</a:t>
            </a:r>
            <a:endParaRPr lang="en-CA" dirty="0"/>
          </a:p>
        </p:txBody>
      </p:sp>
      <p:sp>
        <p:nvSpPr>
          <p:cNvPr id="4" name="Slide Number Placeholder 3"/>
          <p:cNvSpPr>
            <a:spLocks noGrp="1"/>
          </p:cNvSpPr>
          <p:nvPr>
            <p:ph type="sldNum" sz="quarter" idx="10"/>
          </p:nvPr>
        </p:nvSpPr>
        <p:spPr/>
        <p:txBody>
          <a:bodyPr/>
          <a:lstStyle/>
          <a:p>
            <a:pPr>
              <a:defRPr/>
            </a:pPr>
            <a:fld id="{4948005D-310B-44E9-832D-E8C8305FA321}" type="slidenum">
              <a:rPr lang="en-CA" smtClean="0"/>
              <a:pPr>
                <a:defRPr/>
              </a:pPr>
              <a:t>11</a:t>
            </a:fld>
            <a:endParaRPr lang="en-CA" dirty="0"/>
          </a:p>
        </p:txBody>
      </p:sp>
      <mc:AlternateContent xmlns:mc="http://schemas.openxmlformats.org/markup-compatibility/2006">
        <mc:Choice xmlns:a14="http://schemas.microsoft.com/office/drawing/2010/main" xmlns="" Requires="a14">
          <p:sp>
            <p:nvSpPr>
              <p:cNvPr id="5" name="Rectangle 4"/>
              <p:cNvSpPr/>
              <p:nvPr/>
            </p:nvSpPr>
            <p:spPr>
              <a:xfrm>
                <a:off x="1115616" y="3854946"/>
                <a:ext cx="479682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800" i="1">
                          <a:latin typeface="Cambria Math"/>
                        </a:rPr>
                        <m:t>𝑓𝑟𝑒𝑞𝑢𝑒𝑛𝑐𝑦</m:t>
                      </m:r>
                      <m:r>
                        <a:rPr lang="en-CA" sz="2800">
                          <a:latin typeface="Cambria Math"/>
                        </a:rPr>
                        <m:t>=</m:t>
                      </m:r>
                      <m:r>
                        <a:rPr lang="en-CA" sz="2800" i="1">
                          <a:latin typeface="Cambria Math"/>
                        </a:rPr>
                        <m:t>𝑃</m:t>
                      </m:r>
                      <m:sSup>
                        <m:sSupPr>
                          <m:ctrlPr>
                            <a:rPr lang="en-CA" sz="2800" i="1">
                              <a:latin typeface="Cambria Math" panose="02040503050406030204" pitchFamily="18" charset="0"/>
                            </a:rPr>
                          </m:ctrlPr>
                        </m:sSupPr>
                        <m:e>
                          <m:d>
                            <m:dPr>
                              <m:ctrlPr>
                                <a:rPr lang="en-CA" sz="2800" i="1">
                                  <a:latin typeface="Cambria Math" panose="02040503050406030204" pitchFamily="18" charset="0"/>
                                </a:rPr>
                              </m:ctrlPr>
                            </m:dPr>
                            <m:e>
                              <m:r>
                                <a:rPr lang="en-CA" sz="2800" i="1">
                                  <a:latin typeface="Cambria Math"/>
                                </a:rPr>
                                <m:t>𝑟𝑎𝑛𝑘</m:t>
                              </m:r>
                              <m:r>
                                <a:rPr lang="en-CA" sz="2800">
                                  <a:latin typeface="Cambria Math"/>
                                </a:rPr>
                                <m:t>+</m:t>
                              </m:r>
                              <m:r>
                                <a:rPr lang="en-CA" sz="2800" i="1">
                                  <a:latin typeface="Cambria Math"/>
                                </a:rPr>
                                <m:t>𝜌</m:t>
                              </m:r>
                            </m:e>
                          </m:d>
                        </m:e>
                        <m:sup>
                          <m:r>
                            <a:rPr lang="en-CA" sz="2800">
                              <a:latin typeface="Cambria Math"/>
                            </a:rPr>
                            <m:t>−</m:t>
                          </m:r>
                          <m:r>
                            <a:rPr lang="en-CA" sz="2800" i="1">
                              <a:latin typeface="Cambria Math"/>
                            </a:rPr>
                            <m:t>𝐵</m:t>
                          </m:r>
                        </m:sup>
                      </m:sSup>
                    </m:oMath>
                  </m:oMathPara>
                </a14:m>
                <a:endParaRPr lang="en-CA" sz="2800" dirty="0"/>
              </a:p>
            </p:txBody>
          </p:sp>
        </mc:Choice>
        <mc:Fallback>
          <p:sp>
            <p:nvSpPr>
              <p:cNvPr id="5" name="Rectangle 4"/>
              <p:cNvSpPr>
                <a:spLocks noRot="1" noChangeAspect="1" noMove="1" noResize="1" noEditPoints="1" noAdjustHandles="1" noChangeArrowheads="1" noChangeShapeType="1" noTextEdit="1"/>
              </p:cNvSpPr>
              <p:nvPr/>
            </p:nvSpPr>
            <p:spPr>
              <a:xfrm>
                <a:off x="1115616" y="3854946"/>
                <a:ext cx="4796826" cy="523220"/>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a:t>Zipf</a:t>
            </a:r>
            <a:r>
              <a:rPr lang="en-CA" dirty="0"/>
              <a:t>-Mandelbrot </a:t>
            </a:r>
            <a:r>
              <a:rPr lang="en-CA" dirty="0" smtClean="0"/>
              <a:t>Law (example)</a:t>
            </a:r>
            <a:endParaRPr lang="en-CA" dirty="0"/>
          </a:p>
        </p:txBody>
      </p:sp>
      <p:sp>
        <p:nvSpPr>
          <p:cNvPr id="3" name="Content Placeholder 2"/>
          <p:cNvSpPr>
            <a:spLocks noGrp="1"/>
          </p:cNvSpPr>
          <p:nvPr>
            <p:ph idx="1"/>
          </p:nvPr>
        </p:nvSpPr>
        <p:spPr>
          <a:xfrm>
            <a:off x="457200" y="1600200"/>
            <a:ext cx="4043363" cy="5141913"/>
          </a:xfrm>
        </p:spPr>
        <p:txBody>
          <a:bodyPr>
            <a:normAutofit fontScale="77500" lnSpcReduction="20000"/>
          </a:bodyPr>
          <a:lstStyle/>
          <a:p>
            <a:pPr>
              <a:defRPr/>
            </a:pPr>
            <a:r>
              <a:rPr lang="en-CA" dirty="0" smtClean="0"/>
              <a:t>Two articles from The Charlatan, 8 January 2014</a:t>
            </a:r>
          </a:p>
          <a:p>
            <a:pPr>
              <a:defRPr/>
            </a:pPr>
            <a:r>
              <a:rPr lang="en-CA" dirty="0" smtClean="0"/>
              <a:t>“</a:t>
            </a:r>
            <a:r>
              <a:rPr lang="en-CA" dirty="0" err="1" smtClean="0"/>
              <a:t>Sprott</a:t>
            </a:r>
            <a:r>
              <a:rPr lang="en-CA" dirty="0" smtClean="0"/>
              <a:t> unveils new Master of Accounting program”</a:t>
            </a:r>
          </a:p>
          <a:p>
            <a:pPr lvl="1">
              <a:defRPr/>
            </a:pPr>
            <a:r>
              <a:rPr lang="en-CA" dirty="0" smtClean="0"/>
              <a:t>331 words</a:t>
            </a:r>
          </a:p>
          <a:p>
            <a:pPr lvl="1">
              <a:defRPr/>
            </a:pPr>
            <a:r>
              <a:rPr lang="en-CA" dirty="0" smtClean="0"/>
              <a:t>174 distinct words</a:t>
            </a:r>
          </a:p>
          <a:p>
            <a:pPr lvl="1">
              <a:defRPr/>
            </a:pPr>
            <a:r>
              <a:rPr lang="en-CA" dirty="0" smtClean="0"/>
              <a:t>122 words used once</a:t>
            </a:r>
          </a:p>
          <a:p>
            <a:pPr>
              <a:defRPr/>
            </a:pPr>
            <a:r>
              <a:rPr lang="en-CA" dirty="0" smtClean="0"/>
              <a:t>“CUSA Midterm Review: have they kept their campaign promises”</a:t>
            </a:r>
          </a:p>
          <a:p>
            <a:pPr lvl="1">
              <a:defRPr/>
            </a:pPr>
            <a:r>
              <a:rPr lang="en-CA" dirty="0" smtClean="0"/>
              <a:t>611 words</a:t>
            </a:r>
          </a:p>
          <a:p>
            <a:pPr lvl="1">
              <a:defRPr/>
            </a:pPr>
            <a:r>
              <a:rPr lang="en-CA" dirty="0" smtClean="0"/>
              <a:t>250 distinct words</a:t>
            </a:r>
          </a:p>
          <a:p>
            <a:pPr lvl="1">
              <a:defRPr/>
            </a:pPr>
            <a:r>
              <a:rPr lang="en-CA" dirty="0" smtClean="0"/>
              <a:t>145 words used once</a:t>
            </a:r>
            <a:endParaRPr lang="en-CA" dirty="0"/>
          </a:p>
        </p:txBody>
      </p:sp>
      <p:sp>
        <p:nvSpPr>
          <p:cNvPr id="4" name="Slide Number Placeholder 3"/>
          <p:cNvSpPr>
            <a:spLocks noGrp="1"/>
          </p:cNvSpPr>
          <p:nvPr>
            <p:ph type="sldNum" sz="quarter" idx="10"/>
          </p:nvPr>
        </p:nvSpPr>
        <p:spPr/>
        <p:txBody>
          <a:bodyPr/>
          <a:lstStyle/>
          <a:p>
            <a:pPr>
              <a:defRPr/>
            </a:pPr>
            <a:fld id="{9FAECA23-0578-4EBD-8A80-BAF814F762DA}" type="slidenum">
              <a:rPr lang="en-CA" smtClean="0"/>
              <a:pPr>
                <a:defRPr/>
              </a:pPr>
              <a:t>12</a:t>
            </a:fld>
            <a:endParaRPr lang="en-CA" dirty="0"/>
          </a:p>
        </p:txBody>
      </p:sp>
      <p:graphicFrame>
        <p:nvGraphicFramePr>
          <p:cNvPr id="5" name="Chart 4"/>
          <p:cNvGraphicFramePr>
            <a:graphicFrameLocks/>
          </p:cNvGraphicFramePr>
          <p:nvPr/>
        </p:nvGraphicFramePr>
        <p:xfrm>
          <a:off x="4572000" y="141277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4572000" y="4077072"/>
          <a:ext cx="4499992" cy="27363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a:t>Zipf</a:t>
            </a:r>
            <a:r>
              <a:rPr lang="en-CA" dirty="0"/>
              <a:t>-Mandelbrot </a:t>
            </a:r>
            <a:r>
              <a:rPr lang="en-CA" dirty="0" smtClean="0"/>
              <a:t>Law (example)</a:t>
            </a:r>
            <a:endParaRPr lang="en-CA" dirty="0"/>
          </a:p>
        </p:txBody>
      </p:sp>
      <p:graphicFrame>
        <p:nvGraphicFramePr>
          <p:cNvPr id="5" name="Content Placeholder 4"/>
          <p:cNvGraphicFramePr>
            <a:graphicFrameLocks noGrp="1"/>
          </p:cNvGraphicFramePr>
          <p:nvPr>
            <p:ph idx="1"/>
          </p:nvPr>
        </p:nvGraphicFramePr>
        <p:xfrm>
          <a:off x="1042988" y="2354263"/>
          <a:ext cx="2944812" cy="4449768"/>
        </p:xfrm>
        <a:graphic>
          <a:graphicData uri="http://schemas.openxmlformats.org/drawingml/2006/table">
            <a:tbl>
              <a:tblPr firstRow="1" bandRow="1">
                <a:tableStyleId>{5C22544A-7EE6-4342-B048-85BDC9FD1C3A}</a:tableStyleId>
              </a:tblPr>
              <a:tblGrid>
                <a:gridCol w="1542279"/>
                <a:gridCol w="1402533"/>
              </a:tblGrid>
              <a:tr h="370814">
                <a:tc>
                  <a:txBody>
                    <a:bodyPr/>
                    <a:lstStyle/>
                    <a:p>
                      <a:r>
                        <a:rPr lang="en-CA" sz="1800" dirty="0" smtClean="0"/>
                        <a:t>Word</a:t>
                      </a:r>
                      <a:endParaRPr lang="en-CA" sz="1800" dirty="0"/>
                    </a:p>
                  </a:txBody>
                  <a:tcPr marL="91470" marR="91470" marT="45717" marB="45717"/>
                </a:tc>
                <a:tc>
                  <a:txBody>
                    <a:bodyPr/>
                    <a:lstStyle/>
                    <a:p>
                      <a:r>
                        <a:rPr lang="en-CA" sz="1800" dirty="0" smtClean="0"/>
                        <a:t>Frequency</a:t>
                      </a:r>
                      <a:endParaRPr lang="en-CA" sz="1800" dirty="0"/>
                    </a:p>
                  </a:txBody>
                  <a:tcPr marL="91470" marR="91470" marT="45717" marB="45717"/>
                </a:tc>
              </a:tr>
              <a:tr h="370814">
                <a:tc>
                  <a:txBody>
                    <a:bodyPr/>
                    <a:lstStyle/>
                    <a:p>
                      <a:r>
                        <a:rPr lang="en-CA" sz="1800" dirty="0" smtClean="0"/>
                        <a:t>the</a:t>
                      </a:r>
                      <a:endParaRPr lang="en-CA" sz="1800" dirty="0"/>
                    </a:p>
                  </a:txBody>
                  <a:tcPr marL="91470" marR="91470" marT="45717" marB="45717"/>
                </a:tc>
                <a:tc>
                  <a:txBody>
                    <a:bodyPr/>
                    <a:lstStyle/>
                    <a:p>
                      <a:r>
                        <a:rPr lang="en-CA" sz="1800" dirty="0" smtClean="0"/>
                        <a:t>22</a:t>
                      </a:r>
                      <a:endParaRPr lang="en-CA" sz="1800" dirty="0"/>
                    </a:p>
                  </a:txBody>
                  <a:tcPr marL="91470" marR="91470" marT="45717" marB="45717"/>
                </a:tc>
              </a:tr>
              <a:tr h="370814">
                <a:tc>
                  <a:txBody>
                    <a:bodyPr/>
                    <a:lstStyle/>
                    <a:p>
                      <a:r>
                        <a:rPr lang="en-CA" sz="1800" dirty="0" smtClean="0"/>
                        <a:t>to</a:t>
                      </a:r>
                      <a:endParaRPr lang="en-CA" sz="1800" dirty="0"/>
                    </a:p>
                  </a:txBody>
                  <a:tcPr marL="91470" marR="91470" marT="45717" marB="45717"/>
                </a:tc>
                <a:tc>
                  <a:txBody>
                    <a:bodyPr/>
                    <a:lstStyle/>
                    <a:p>
                      <a:r>
                        <a:rPr lang="en-CA" sz="1800" dirty="0" smtClean="0"/>
                        <a:t>13</a:t>
                      </a:r>
                      <a:endParaRPr lang="en-CA" sz="1800" dirty="0"/>
                    </a:p>
                  </a:txBody>
                  <a:tcPr marL="91470" marR="91470" marT="45717" marB="45717"/>
                </a:tc>
              </a:tr>
              <a:tr h="370814">
                <a:tc>
                  <a:txBody>
                    <a:bodyPr/>
                    <a:lstStyle/>
                    <a:p>
                      <a:r>
                        <a:rPr lang="en-CA" sz="1800" dirty="0" smtClean="0"/>
                        <a:t>program</a:t>
                      </a:r>
                      <a:endParaRPr lang="en-CA" sz="1800" dirty="0"/>
                    </a:p>
                  </a:txBody>
                  <a:tcPr marL="91470" marR="91470" marT="45717" marB="45717"/>
                </a:tc>
                <a:tc>
                  <a:txBody>
                    <a:bodyPr/>
                    <a:lstStyle/>
                    <a:p>
                      <a:r>
                        <a:rPr lang="en-CA" sz="1800" dirty="0" smtClean="0"/>
                        <a:t>11</a:t>
                      </a:r>
                      <a:endParaRPr lang="en-CA" sz="1800" dirty="0"/>
                    </a:p>
                  </a:txBody>
                  <a:tcPr marL="91470" marR="91470" marT="45717" marB="45717"/>
                </a:tc>
              </a:tr>
              <a:tr h="370814">
                <a:tc>
                  <a:txBody>
                    <a:bodyPr/>
                    <a:lstStyle/>
                    <a:p>
                      <a:r>
                        <a:rPr lang="en-CA" sz="1800" dirty="0" smtClean="0"/>
                        <a:t>said</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smtClean="0"/>
                        <a:t>of</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err="1" smtClean="0"/>
                        <a:t>Herauf</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dirty="0" smtClean="0"/>
                        <a:t>a</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smtClean="0"/>
                        <a:t>students</a:t>
                      </a:r>
                      <a:endParaRPr lang="en-CA" sz="1800" dirty="0"/>
                    </a:p>
                  </a:txBody>
                  <a:tcPr marL="91470" marR="91470" marT="45717" marB="45717"/>
                </a:tc>
                <a:tc>
                  <a:txBody>
                    <a:bodyPr/>
                    <a:lstStyle/>
                    <a:p>
                      <a:r>
                        <a:rPr lang="en-CA" sz="1800" smtClean="0"/>
                        <a:t>6</a:t>
                      </a:r>
                      <a:endParaRPr lang="en-CA" sz="1800" dirty="0"/>
                    </a:p>
                  </a:txBody>
                  <a:tcPr marL="91470" marR="91470" marT="45717" marB="45717"/>
                </a:tc>
              </a:tr>
              <a:tr h="370814">
                <a:tc>
                  <a:txBody>
                    <a:bodyPr/>
                    <a:lstStyle/>
                    <a:p>
                      <a:r>
                        <a:rPr lang="en-CA" sz="1800" dirty="0" smtClean="0"/>
                        <a:t>in</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professional</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by</a:t>
                      </a:r>
                      <a:endParaRPr lang="en-CA" sz="1800" dirty="0"/>
                    </a:p>
                  </a:txBody>
                  <a:tcPr marL="91470" marR="91470" marT="45717" marB="45717"/>
                </a:tc>
                <a:tc>
                  <a:txBody>
                    <a:bodyPr/>
                    <a:lstStyle/>
                    <a:p>
                      <a:r>
                        <a:rPr lang="en-CA" sz="1800" dirty="0" smtClean="0"/>
                        <a:t>5</a:t>
                      </a:r>
                      <a:endParaRPr lang="en-CA" sz="1800" dirty="0"/>
                    </a:p>
                  </a:txBody>
                  <a:tcPr marL="91470" marR="91470" marT="45717" marB="45717"/>
                </a:tc>
              </a:tr>
            </a:tbl>
          </a:graphicData>
        </a:graphic>
      </p:graphicFrame>
      <p:sp>
        <p:nvSpPr>
          <p:cNvPr id="4" name="Slide Number Placeholder 3"/>
          <p:cNvSpPr>
            <a:spLocks noGrp="1"/>
          </p:cNvSpPr>
          <p:nvPr>
            <p:ph type="sldNum" sz="quarter" idx="10"/>
          </p:nvPr>
        </p:nvSpPr>
        <p:spPr/>
        <p:txBody>
          <a:bodyPr/>
          <a:lstStyle/>
          <a:p>
            <a:pPr>
              <a:defRPr/>
            </a:pPr>
            <a:fld id="{C75A46EE-BCDE-4F64-9AF5-835916142BC4}" type="slidenum">
              <a:rPr lang="en-CA" smtClean="0"/>
              <a:pPr>
                <a:defRPr/>
              </a:pPr>
              <a:t>13</a:t>
            </a:fld>
            <a:endParaRPr lang="en-CA" dirty="0"/>
          </a:p>
        </p:txBody>
      </p:sp>
      <p:graphicFrame>
        <p:nvGraphicFramePr>
          <p:cNvPr id="6" name="Content Placeholder 4"/>
          <p:cNvGraphicFramePr>
            <a:graphicFrameLocks/>
          </p:cNvGraphicFramePr>
          <p:nvPr/>
        </p:nvGraphicFramePr>
        <p:xfrm>
          <a:off x="5508625" y="2316163"/>
          <a:ext cx="2574925" cy="4449768"/>
        </p:xfrm>
        <a:graphic>
          <a:graphicData uri="http://schemas.openxmlformats.org/drawingml/2006/table">
            <a:tbl>
              <a:tblPr firstRow="1" bandRow="1">
                <a:tableStyleId>{5C22544A-7EE6-4342-B048-85BDC9FD1C3A}</a:tableStyleId>
              </a:tblPr>
              <a:tblGrid>
                <a:gridCol w="1173191"/>
                <a:gridCol w="1401734"/>
              </a:tblGrid>
              <a:tr h="370814">
                <a:tc>
                  <a:txBody>
                    <a:bodyPr/>
                    <a:lstStyle/>
                    <a:p>
                      <a:r>
                        <a:rPr lang="en-CA" sz="1800" dirty="0" smtClean="0"/>
                        <a:t>Word</a:t>
                      </a:r>
                      <a:endParaRPr lang="en-CA" sz="1800" dirty="0"/>
                    </a:p>
                  </a:txBody>
                  <a:tcPr marL="91417" marR="91417" marT="45717" marB="45717"/>
                </a:tc>
                <a:tc>
                  <a:txBody>
                    <a:bodyPr/>
                    <a:lstStyle/>
                    <a:p>
                      <a:r>
                        <a:rPr lang="en-CA" sz="1800" dirty="0" smtClean="0"/>
                        <a:t>Frequency</a:t>
                      </a:r>
                      <a:endParaRPr lang="en-CA" sz="1800" dirty="0"/>
                    </a:p>
                  </a:txBody>
                  <a:tcPr marL="91417" marR="91417" marT="45717" marB="45717"/>
                </a:tc>
              </a:tr>
              <a:tr h="370814">
                <a:tc>
                  <a:txBody>
                    <a:bodyPr/>
                    <a:lstStyle/>
                    <a:p>
                      <a:r>
                        <a:rPr lang="en-CA" sz="1800" dirty="0" smtClean="0"/>
                        <a:t>the</a:t>
                      </a:r>
                      <a:endParaRPr lang="en-CA" sz="1800" dirty="0"/>
                    </a:p>
                  </a:txBody>
                  <a:tcPr marL="91417" marR="91417" marT="45717" marB="45717"/>
                </a:tc>
                <a:tc>
                  <a:txBody>
                    <a:bodyPr/>
                    <a:lstStyle/>
                    <a:p>
                      <a:r>
                        <a:rPr lang="en-CA" sz="1800" dirty="0" smtClean="0"/>
                        <a:t>35</a:t>
                      </a:r>
                      <a:endParaRPr lang="en-CA" sz="1800" dirty="0"/>
                    </a:p>
                  </a:txBody>
                  <a:tcPr marL="91417" marR="91417" marT="45717" marB="45717"/>
                </a:tc>
              </a:tr>
              <a:tr h="370814">
                <a:tc>
                  <a:txBody>
                    <a:bodyPr/>
                    <a:lstStyle/>
                    <a:p>
                      <a:r>
                        <a:rPr lang="en-CA" sz="1800" dirty="0" smtClean="0"/>
                        <a:t>to</a:t>
                      </a:r>
                      <a:endParaRPr lang="en-CA" sz="1800" dirty="0"/>
                    </a:p>
                  </a:txBody>
                  <a:tcPr marL="91417" marR="91417" marT="45717" marB="45717"/>
                </a:tc>
                <a:tc>
                  <a:txBody>
                    <a:bodyPr/>
                    <a:lstStyle/>
                    <a:p>
                      <a:r>
                        <a:rPr lang="en-CA" sz="1800" dirty="0" smtClean="0"/>
                        <a:t>24</a:t>
                      </a:r>
                      <a:endParaRPr lang="en-CA" sz="1800" dirty="0"/>
                    </a:p>
                  </a:txBody>
                  <a:tcPr marL="91417" marR="91417" marT="45717" marB="45717"/>
                </a:tc>
              </a:tr>
              <a:tr h="370814">
                <a:tc>
                  <a:txBody>
                    <a:bodyPr/>
                    <a:lstStyle/>
                    <a:p>
                      <a:r>
                        <a:rPr lang="en-CA" sz="1800" dirty="0" smtClean="0"/>
                        <a:t>of</a:t>
                      </a:r>
                      <a:endParaRPr lang="en-CA" sz="1800" dirty="0"/>
                    </a:p>
                  </a:txBody>
                  <a:tcPr marL="91417" marR="91417" marT="45717" marB="45717"/>
                </a:tc>
                <a:tc>
                  <a:txBody>
                    <a:bodyPr/>
                    <a:lstStyle/>
                    <a:p>
                      <a:r>
                        <a:rPr lang="en-CA" sz="1800" dirty="0" smtClean="0"/>
                        <a:t>19</a:t>
                      </a:r>
                      <a:endParaRPr lang="en-CA" sz="1800" dirty="0"/>
                    </a:p>
                  </a:txBody>
                  <a:tcPr marL="91417" marR="91417" marT="45717" marB="45717"/>
                </a:tc>
              </a:tr>
              <a:tr h="370814">
                <a:tc>
                  <a:txBody>
                    <a:bodyPr/>
                    <a:lstStyle/>
                    <a:p>
                      <a:r>
                        <a:rPr lang="en-CA" sz="1800" dirty="0" smtClean="0"/>
                        <a:t>and</a:t>
                      </a:r>
                      <a:endParaRPr lang="en-CA" sz="1800" dirty="0"/>
                    </a:p>
                  </a:txBody>
                  <a:tcPr marL="91417" marR="91417" marT="45717" marB="45717"/>
                </a:tc>
                <a:tc>
                  <a:txBody>
                    <a:bodyPr/>
                    <a:lstStyle/>
                    <a:p>
                      <a:r>
                        <a:rPr lang="en-CA" sz="1800" dirty="0" smtClean="0"/>
                        <a:t>18</a:t>
                      </a:r>
                      <a:endParaRPr lang="en-CA" sz="1800" dirty="0"/>
                    </a:p>
                  </a:txBody>
                  <a:tcPr marL="91417" marR="91417" marT="45717" marB="45717"/>
                </a:tc>
              </a:tr>
              <a:tr h="370814">
                <a:tc>
                  <a:txBody>
                    <a:bodyPr/>
                    <a:lstStyle/>
                    <a:p>
                      <a:r>
                        <a:rPr lang="en-CA" sz="1800" dirty="0" smtClean="0"/>
                        <a:t>a</a:t>
                      </a:r>
                      <a:endParaRPr lang="en-CA" sz="1800" dirty="0"/>
                    </a:p>
                  </a:txBody>
                  <a:tcPr marL="91417" marR="91417" marT="45717" marB="45717"/>
                </a:tc>
                <a:tc>
                  <a:txBody>
                    <a:bodyPr/>
                    <a:lstStyle/>
                    <a:p>
                      <a:r>
                        <a:rPr lang="en-CA" sz="1800" dirty="0" smtClean="0"/>
                        <a:t>16</a:t>
                      </a:r>
                      <a:endParaRPr lang="en-CA" sz="1800" dirty="0"/>
                    </a:p>
                  </a:txBody>
                  <a:tcPr marL="91417" marR="91417" marT="45717" marB="45717"/>
                </a:tc>
              </a:tr>
              <a:tr h="370814">
                <a:tc>
                  <a:txBody>
                    <a:bodyPr/>
                    <a:lstStyle/>
                    <a:p>
                      <a:r>
                        <a:rPr lang="en-CA" sz="1800" dirty="0" smtClean="0"/>
                        <a:t>CUSA</a:t>
                      </a:r>
                      <a:endParaRPr lang="en-CA" sz="1800" dirty="0"/>
                    </a:p>
                  </a:txBody>
                  <a:tcPr marL="91417" marR="91417" marT="45717" marB="45717"/>
                </a:tc>
                <a:tc>
                  <a:txBody>
                    <a:bodyPr/>
                    <a:lstStyle/>
                    <a:p>
                      <a:r>
                        <a:rPr lang="en-CA" sz="1800" dirty="0" smtClean="0"/>
                        <a:t>15</a:t>
                      </a:r>
                      <a:endParaRPr lang="en-CA" sz="1800" dirty="0"/>
                    </a:p>
                  </a:txBody>
                  <a:tcPr marL="91417" marR="91417" marT="45717" marB="45717"/>
                </a:tc>
              </a:tr>
              <a:tr h="370814">
                <a:tc>
                  <a:txBody>
                    <a:bodyPr/>
                    <a:lstStyle/>
                    <a:p>
                      <a:r>
                        <a:rPr lang="en-CA" sz="1800" dirty="0" smtClean="0"/>
                        <a:t>is</a:t>
                      </a:r>
                      <a:endParaRPr lang="en-CA" sz="1800" dirty="0"/>
                    </a:p>
                  </a:txBody>
                  <a:tcPr marL="91417" marR="91417" marT="45717" marB="45717"/>
                </a:tc>
                <a:tc>
                  <a:txBody>
                    <a:bodyPr/>
                    <a:lstStyle/>
                    <a:p>
                      <a:r>
                        <a:rPr lang="en-CA" sz="1800" dirty="0" smtClean="0"/>
                        <a:t>11</a:t>
                      </a:r>
                      <a:endParaRPr lang="en-CA" sz="1800" dirty="0"/>
                    </a:p>
                  </a:txBody>
                  <a:tcPr marL="91417" marR="91417" marT="45717" marB="45717"/>
                </a:tc>
              </a:tr>
              <a:tr h="370814">
                <a:tc>
                  <a:txBody>
                    <a:bodyPr/>
                    <a:lstStyle/>
                    <a:p>
                      <a:r>
                        <a:rPr lang="en-CA" sz="1800" dirty="0" smtClean="0"/>
                        <a:t>it</a:t>
                      </a:r>
                      <a:endParaRPr lang="en-CA" sz="1800" dirty="0"/>
                    </a:p>
                  </a:txBody>
                  <a:tcPr marL="91417" marR="91417" marT="45717" marB="45717"/>
                </a:tc>
                <a:tc>
                  <a:txBody>
                    <a:bodyPr/>
                    <a:lstStyle/>
                    <a:p>
                      <a:r>
                        <a:rPr lang="en-CA" sz="1800" dirty="0" smtClean="0"/>
                        <a:t>10</a:t>
                      </a:r>
                      <a:endParaRPr lang="en-CA" sz="1800" dirty="0"/>
                    </a:p>
                  </a:txBody>
                  <a:tcPr marL="91417" marR="91417" marT="45717" marB="45717"/>
                </a:tc>
              </a:tr>
              <a:tr h="370814">
                <a:tc>
                  <a:txBody>
                    <a:bodyPr/>
                    <a:lstStyle/>
                    <a:p>
                      <a:r>
                        <a:rPr lang="en-CA" sz="1800" dirty="0" err="1" smtClean="0"/>
                        <a:t>Odunayo</a:t>
                      </a:r>
                      <a:endParaRPr lang="en-CA" sz="1800" dirty="0"/>
                    </a:p>
                  </a:txBody>
                  <a:tcPr marL="91417" marR="91417" marT="45717" marB="45717"/>
                </a:tc>
                <a:tc>
                  <a:txBody>
                    <a:bodyPr/>
                    <a:lstStyle/>
                    <a:p>
                      <a:r>
                        <a:rPr lang="en-CA" sz="1800" dirty="0" smtClean="0"/>
                        <a:t>9</a:t>
                      </a:r>
                      <a:endParaRPr lang="en-CA" sz="1800" dirty="0"/>
                    </a:p>
                  </a:txBody>
                  <a:tcPr marL="91417" marR="91417" marT="45717" marB="45717"/>
                </a:tc>
              </a:tr>
              <a:tr h="370814">
                <a:tc>
                  <a:txBody>
                    <a:bodyPr/>
                    <a:lstStyle/>
                    <a:p>
                      <a:r>
                        <a:rPr lang="en-CA" sz="1800" dirty="0" smtClean="0"/>
                        <a:t>in</a:t>
                      </a:r>
                      <a:endParaRPr lang="en-CA" sz="1800" dirty="0"/>
                    </a:p>
                  </a:txBody>
                  <a:tcPr marL="91417" marR="91417" marT="45717" marB="45717"/>
                </a:tc>
                <a:tc>
                  <a:txBody>
                    <a:bodyPr/>
                    <a:lstStyle/>
                    <a:p>
                      <a:r>
                        <a:rPr lang="en-CA" sz="1800" dirty="0" smtClean="0"/>
                        <a:t>9</a:t>
                      </a:r>
                      <a:endParaRPr lang="en-CA" sz="1800" dirty="0"/>
                    </a:p>
                  </a:txBody>
                  <a:tcPr marL="91417" marR="91417" marT="45717" marB="45717"/>
                </a:tc>
              </a:tr>
              <a:tr h="370814">
                <a:tc>
                  <a:txBody>
                    <a:bodyPr/>
                    <a:lstStyle/>
                    <a:p>
                      <a:r>
                        <a:rPr lang="en-CA" sz="1800" dirty="0" smtClean="0"/>
                        <a:t>students</a:t>
                      </a:r>
                      <a:endParaRPr lang="en-CA" sz="1800" dirty="0"/>
                    </a:p>
                  </a:txBody>
                  <a:tcPr marL="91417" marR="91417" marT="45717" marB="45717"/>
                </a:tc>
                <a:tc>
                  <a:txBody>
                    <a:bodyPr/>
                    <a:lstStyle/>
                    <a:p>
                      <a:r>
                        <a:rPr lang="en-CA" sz="1800" dirty="0" smtClean="0"/>
                        <a:t>8</a:t>
                      </a:r>
                      <a:endParaRPr lang="en-CA" sz="1800" dirty="0"/>
                    </a:p>
                  </a:txBody>
                  <a:tcPr marL="91417" marR="91417" marT="45717" marB="45717"/>
                </a:tc>
              </a:tr>
            </a:tbl>
          </a:graphicData>
        </a:graphic>
      </p:graphicFrame>
      <p:sp>
        <p:nvSpPr>
          <p:cNvPr id="7" name="Content Placeholder 2"/>
          <p:cNvSpPr txBox="1">
            <a:spLocks/>
          </p:cNvSpPr>
          <p:nvPr/>
        </p:nvSpPr>
        <p:spPr bwMode="auto">
          <a:xfrm>
            <a:off x="428625" y="1412875"/>
            <a:ext cx="4043363" cy="936625"/>
          </a:xfrm>
          <a:prstGeom prst="rect">
            <a:avLst/>
          </a:prstGeom>
          <a:noFill/>
          <a:ln w="9525">
            <a:noFill/>
            <a:miter lim="800000"/>
            <a:headEnd/>
            <a:tailEnd/>
          </a:ln>
          <a:effectLst/>
        </p:spPr>
        <p:txBody>
          <a:bodyPr>
            <a:normAutofit fontScale="77500" lnSpcReduction="20000"/>
          </a:bodyPr>
          <a:lstStyle>
            <a:lvl1pPr marL="342900" indent="-342900" algn="l" rtl="0" eaLnBrk="0" fontAlgn="base" hangingPunct="0">
              <a:spcBef>
                <a:spcPct val="20000"/>
              </a:spcBef>
              <a:spcAft>
                <a:spcPct val="0"/>
              </a:spcAft>
              <a:buClr>
                <a:srgbClr val="FFFF00"/>
              </a:buClr>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indent="0">
              <a:buFont typeface="Arial" pitchFamily="34" charset="0"/>
              <a:buNone/>
              <a:defRPr/>
            </a:pPr>
            <a:r>
              <a:rPr lang="en-CA" kern="0" dirty="0" smtClean="0"/>
              <a:t>“</a:t>
            </a:r>
            <a:r>
              <a:rPr lang="en-CA" kern="0" dirty="0" err="1" smtClean="0"/>
              <a:t>Sprott</a:t>
            </a:r>
            <a:r>
              <a:rPr lang="en-CA" kern="0" dirty="0" smtClean="0"/>
              <a:t> unveils new Master of Accounting program”</a:t>
            </a:r>
          </a:p>
        </p:txBody>
      </p:sp>
      <p:sp>
        <p:nvSpPr>
          <p:cNvPr id="8" name="Content Placeholder 2"/>
          <p:cNvSpPr txBox="1">
            <a:spLocks/>
          </p:cNvSpPr>
          <p:nvPr/>
        </p:nvSpPr>
        <p:spPr bwMode="auto">
          <a:xfrm>
            <a:off x="5003800" y="1341438"/>
            <a:ext cx="4043363" cy="1008062"/>
          </a:xfrm>
          <a:prstGeom prst="rect">
            <a:avLst/>
          </a:prstGeom>
          <a:noFill/>
          <a:ln w="9525">
            <a:noFill/>
            <a:miter lim="800000"/>
            <a:headEnd/>
            <a:tailEnd/>
          </a:ln>
          <a:effectLst/>
        </p:spPr>
        <p:txBody>
          <a:bodyPr>
            <a:normAutofit fontScale="77500" lnSpcReduction="20000"/>
          </a:bodyPr>
          <a:lstStyle>
            <a:lvl1pPr marL="342900" indent="-342900" algn="l" rtl="0" eaLnBrk="0" fontAlgn="base" hangingPunct="0">
              <a:spcBef>
                <a:spcPct val="20000"/>
              </a:spcBef>
              <a:spcAft>
                <a:spcPct val="0"/>
              </a:spcAft>
              <a:buClr>
                <a:srgbClr val="FFFF00"/>
              </a:buClr>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indent="0">
              <a:buFont typeface="Arial" pitchFamily="34" charset="0"/>
              <a:buNone/>
              <a:defRPr/>
            </a:pPr>
            <a:r>
              <a:rPr lang="en-CA" kern="0" dirty="0" smtClean="0"/>
              <a:t>“CUSA Midterm Review: have they kept their campaign promises”</a:t>
            </a:r>
            <a:endParaRPr lang="en-CA" kern="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a:t>Zipf</a:t>
            </a:r>
            <a:r>
              <a:rPr lang="en-CA" dirty="0"/>
              <a:t>-Mandelbrot Law</a:t>
            </a:r>
          </a:p>
        </p:txBody>
      </p:sp>
      <p:sp>
        <p:nvSpPr>
          <p:cNvPr id="3" name="Content Placeholder 2"/>
          <p:cNvSpPr>
            <a:spLocks noGrp="1"/>
          </p:cNvSpPr>
          <p:nvPr>
            <p:ph idx="1"/>
          </p:nvPr>
        </p:nvSpPr>
        <p:spPr>
          <a:xfrm>
            <a:off x="457200" y="1600200"/>
            <a:ext cx="8362950" cy="5141913"/>
          </a:xfrm>
        </p:spPr>
        <p:txBody>
          <a:bodyPr>
            <a:normAutofit fontScale="85000" lnSpcReduction="20000"/>
          </a:bodyPr>
          <a:lstStyle/>
          <a:p>
            <a:pPr>
              <a:defRPr/>
            </a:pPr>
            <a:r>
              <a:rPr lang="en-CA" dirty="0"/>
              <a:t>A few words that are used a lot and have flexible meanings</a:t>
            </a:r>
            <a:endParaRPr lang="en-CA" dirty="0" smtClean="0"/>
          </a:p>
          <a:p>
            <a:pPr lvl="1">
              <a:defRPr/>
            </a:pPr>
            <a:r>
              <a:rPr lang="en-CA" dirty="0"/>
              <a:t>10 most frequent words are 30% </a:t>
            </a:r>
            <a:r>
              <a:rPr lang="en-CA" dirty="0" smtClean="0"/>
              <a:t>of each article</a:t>
            </a:r>
            <a:endParaRPr lang="en-CA" dirty="0"/>
          </a:p>
          <a:p>
            <a:pPr lvl="1">
              <a:defRPr/>
            </a:pPr>
            <a:r>
              <a:rPr lang="en-CA" dirty="0" smtClean="0"/>
              <a:t>The (10 definitions), to (14 definitions), of (12 definitions), and (15 definitions)</a:t>
            </a:r>
          </a:p>
          <a:p>
            <a:pPr lvl="1">
              <a:defRPr/>
            </a:pPr>
            <a:r>
              <a:rPr lang="en-CA" dirty="0" smtClean="0"/>
              <a:t>Short list of stopwords that can be filtered out</a:t>
            </a:r>
          </a:p>
          <a:p>
            <a:pPr>
              <a:defRPr/>
            </a:pPr>
            <a:r>
              <a:rPr lang="en-CA" dirty="0"/>
              <a:t>A lot of words that have precise meanings and are rarely </a:t>
            </a:r>
            <a:r>
              <a:rPr lang="en-CA" dirty="0" smtClean="0"/>
              <a:t>used</a:t>
            </a:r>
          </a:p>
          <a:p>
            <a:pPr lvl="1">
              <a:defRPr/>
            </a:pPr>
            <a:r>
              <a:rPr lang="en-CA" dirty="0" smtClean="0"/>
              <a:t>More than half the words used only once</a:t>
            </a:r>
          </a:p>
          <a:p>
            <a:pPr lvl="1">
              <a:defRPr/>
            </a:pPr>
            <a:r>
              <a:rPr lang="en-CA" dirty="0" smtClean="0"/>
              <a:t>Includes: campaign, faculty, graduate, administration, vegetables, president, education,…</a:t>
            </a:r>
          </a:p>
          <a:p>
            <a:pPr>
              <a:defRPr/>
            </a:pPr>
            <a:r>
              <a:rPr lang="en-CA" dirty="0" smtClean="0"/>
              <a:t>And some exceptions!</a:t>
            </a:r>
          </a:p>
          <a:p>
            <a:pPr lvl="1">
              <a:defRPr/>
            </a:pPr>
            <a:r>
              <a:rPr lang="en-CA" dirty="0" smtClean="0"/>
              <a:t>Program, students, professional, CUSA, </a:t>
            </a:r>
            <a:r>
              <a:rPr lang="en-CA" dirty="0" err="1" smtClean="0"/>
              <a:t>Herauf</a:t>
            </a:r>
            <a:r>
              <a:rPr lang="en-CA" dirty="0" smtClean="0"/>
              <a:t>, </a:t>
            </a:r>
            <a:r>
              <a:rPr lang="en-CA" dirty="0" err="1" smtClean="0"/>
              <a:t>Odunayo</a:t>
            </a:r>
            <a:endParaRPr lang="en-CA" dirty="0"/>
          </a:p>
        </p:txBody>
      </p:sp>
      <p:sp>
        <p:nvSpPr>
          <p:cNvPr id="4" name="Slide Number Placeholder 3"/>
          <p:cNvSpPr>
            <a:spLocks noGrp="1"/>
          </p:cNvSpPr>
          <p:nvPr>
            <p:ph type="sldNum" sz="quarter" idx="10"/>
          </p:nvPr>
        </p:nvSpPr>
        <p:spPr/>
        <p:txBody>
          <a:bodyPr/>
          <a:lstStyle/>
          <a:p>
            <a:pPr>
              <a:defRPr/>
            </a:pPr>
            <a:fld id="{B3B76878-2A1C-4B34-8754-8BC5C76310FF}" type="slidenum">
              <a:rPr lang="en-CA" smtClean="0"/>
              <a:pPr>
                <a:defRPr/>
              </a:pPr>
              <a:t>14</a:t>
            </a:fld>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Bag of Words</a:t>
            </a:r>
            <a:endParaRPr lang="en-CA" dirty="0"/>
          </a:p>
        </p:txBody>
      </p:sp>
      <p:sp>
        <p:nvSpPr>
          <p:cNvPr id="3" name="Content Placeholder 2"/>
          <p:cNvSpPr>
            <a:spLocks noGrp="1"/>
          </p:cNvSpPr>
          <p:nvPr>
            <p:ph idx="1"/>
          </p:nvPr>
        </p:nvSpPr>
        <p:spPr>
          <a:xfrm>
            <a:off x="457200" y="1600200"/>
            <a:ext cx="5554960" cy="5141913"/>
          </a:xfrm>
        </p:spPr>
        <p:txBody>
          <a:bodyPr>
            <a:normAutofit fontScale="92500" lnSpcReduction="10000"/>
          </a:bodyPr>
          <a:lstStyle/>
          <a:p>
            <a:pPr>
              <a:defRPr/>
            </a:pPr>
            <a:r>
              <a:rPr lang="en-CA" dirty="0" smtClean="0"/>
              <a:t>The “word + frequency” representation of text is the </a:t>
            </a:r>
            <a:r>
              <a:rPr lang="en-CA" b="1" dirty="0" smtClean="0">
                <a:solidFill>
                  <a:srgbClr val="00B0F0"/>
                </a:solidFill>
              </a:rPr>
              <a:t>bag of words model</a:t>
            </a:r>
          </a:p>
          <a:p>
            <a:pPr lvl="1">
              <a:defRPr/>
            </a:pPr>
            <a:r>
              <a:rPr lang="en-CA" dirty="0" smtClean="0"/>
              <a:t>Assumes words are independent of each other</a:t>
            </a:r>
          </a:p>
          <a:p>
            <a:pPr lvl="1">
              <a:defRPr/>
            </a:pPr>
            <a:r>
              <a:rPr lang="en-CA" dirty="0" smtClean="0"/>
              <a:t>Assumes word order does not matter</a:t>
            </a:r>
          </a:p>
          <a:p>
            <a:pPr lvl="1">
              <a:defRPr/>
            </a:pPr>
            <a:r>
              <a:rPr lang="en-CA" dirty="0" smtClean="0"/>
              <a:t>Sometimes enhanced by including </a:t>
            </a:r>
            <a:r>
              <a:rPr lang="en-CA" b="1" dirty="0" smtClean="0">
                <a:solidFill>
                  <a:srgbClr val="00B0F0"/>
                </a:solidFill>
              </a:rPr>
              <a:t>collocations</a:t>
            </a:r>
            <a:r>
              <a:rPr lang="en-CA" dirty="0" smtClean="0"/>
              <a:t>: pairs of words used together (ex.: wall street, make up)</a:t>
            </a:r>
          </a:p>
          <a:p>
            <a:pPr>
              <a:defRPr/>
            </a:pPr>
            <a:r>
              <a:rPr lang="en-CA" dirty="0" smtClean="0"/>
              <a:t>Creates the </a:t>
            </a:r>
            <a:r>
              <a:rPr lang="en-CA" dirty="0" smtClean="0">
                <a:solidFill>
                  <a:srgbClr val="00B0F0"/>
                </a:solidFill>
              </a:rPr>
              <a:t>document vector</a:t>
            </a:r>
          </a:p>
        </p:txBody>
      </p:sp>
      <p:sp>
        <p:nvSpPr>
          <p:cNvPr id="4" name="Slide Number Placeholder 3"/>
          <p:cNvSpPr>
            <a:spLocks noGrp="1"/>
          </p:cNvSpPr>
          <p:nvPr>
            <p:ph type="sldNum" sz="quarter" idx="10"/>
          </p:nvPr>
        </p:nvSpPr>
        <p:spPr/>
        <p:txBody>
          <a:bodyPr/>
          <a:lstStyle/>
          <a:p>
            <a:pPr>
              <a:defRPr/>
            </a:pPr>
            <a:fld id="{84259346-09DE-413B-A34A-29D012BD91B4}" type="slidenum">
              <a:rPr lang="en-CA" smtClean="0"/>
              <a:pPr>
                <a:defRPr/>
              </a:pPr>
              <a:t>15</a:t>
            </a:fld>
            <a:endParaRPr lang="en-CA" dirty="0"/>
          </a:p>
        </p:txBody>
      </p:sp>
      <p:graphicFrame>
        <p:nvGraphicFramePr>
          <p:cNvPr id="5" name="Content Placeholder 4"/>
          <p:cNvGraphicFramePr>
            <a:graphicFrameLocks/>
          </p:cNvGraphicFramePr>
          <p:nvPr/>
        </p:nvGraphicFramePr>
        <p:xfrm>
          <a:off x="6012160" y="1700808"/>
          <a:ext cx="2944812" cy="4449768"/>
        </p:xfrm>
        <a:graphic>
          <a:graphicData uri="http://schemas.openxmlformats.org/drawingml/2006/table">
            <a:tbl>
              <a:tblPr firstRow="1" bandRow="1">
                <a:tableStyleId>{5C22544A-7EE6-4342-B048-85BDC9FD1C3A}</a:tableStyleId>
              </a:tblPr>
              <a:tblGrid>
                <a:gridCol w="1542279"/>
                <a:gridCol w="1402533"/>
              </a:tblGrid>
              <a:tr h="370814">
                <a:tc>
                  <a:txBody>
                    <a:bodyPr/>
                    <a:lstStyle/>
                    <a:p>
                      <a:r>
                        <a:rPr lang="en-CA" sz="1800" dirty="0" smtClean="0"/>
                        <a:t>Word</a:t>
                      </a:r>
                      <a:endParaRPr lang="en-CA" sz="1800" dirty="0"/>
                    </a:p>
                  </a:txBody>
                  <a:tcPr marL="91470" marR="91470" marT="45717" marB="45717"/>
                </a:tc>
                <a:tc>
                  <a:txBody>
                    <a:bodyPr/>
                    <a:lstStyle/>
                    <a:p>
                      <a:r>
                        <a:rPr lang="en-CA" sz="1800" dirty="0" smtClean="0"/>
                        <a:t>Frequency</a:t>
                      </a:r>
                      <a:endParaRPr lang="en-CA" sz="1800" dirty="0"/>
                    </a:p>
                  </a:txBody>
                  <a:tcPr marL="91470" marR="91470" marT="45717" marB="45717"/>
                </a:tc>
              </a:tr>
              <a:tr h="370814">
                <a:tc>
                  <a:txBody>
                    <a:bodyPr/>
                    <a:lstStyle/>
                    <a:p>
                      <a:r>
                        <a:rPr lang="en-CA" sz="1800" dirty="0" smtClean="0"/>
                        <a:t>the</a:t>
                      </a:r>
                      <a:endParaRPr lang="en-CA" sz="1800" dirty="0"/>
                    </a:p>
                  </a:txBody>
                  <a:tcPr marL="91470" marR="91470" marT="45717" marB="45717"/>
                </a:tc>
                <a:tc>
                  <a:txBody>
                    <a:bodyPr/>
                    <a:lstStyle/>
                    <a:p>
                      <a:r>
                        <a:rPr lang="en-CA" sz="1800" dirty="0" smtClean="0"/>
                        <a:t>22</a:t>
                      </a:r>
                      <a:endParaRPr lang="en-CA" sz="1800" dirty="0"/>
                    </a:p>
                  </a:txBody>
                  <a:tcPr marL="91470" marR="91470" marT="45717" marB="45717"/>
                </a:tc>
              </a:tr>
              <a:tr h="370814">
                <a:tc>
                  <a:txBody>
                    <a:bodyPr/>
                    <a:lstStyle/>
                    <a:p>
                      <a:r>
                        <a:rPr lang="en-CA" sz="1800" dirty="0" smtClean="0"/>
                        <a:t>to</a:t>
                      </a:r>
                      <a:endParaRPr lang="en-CA" sz="1800" dirty="0"/>
                    </a:p>
                  </a:txBody>
                  <a:tcPr marL="91470" marR="91470" marT="45717" marB="45717"/>
                </a:tc>
                <a:tc>
                  <a:txBody>
                    <a:bodyPr/>
                    <a:lstStyle/>
                    <a:p>
                      <a:r>
                        <a:rPr lang="en-CA" sz="1800" dirty="0" smtClean="0"/>
                        <a:t>13</a:t>
                      </a:r>
                      <a:endParaRPr lang="en-CA" sz="1800" dirty="0"/>
                    </a:p>
                  </a:txBody>
                  <a:tcPr marL="91470" marR="91470" marT="45717" marB="45717"/>
                </a:tc>
              </a:tr>
              <a:tr h="370814">
                <a:tc>
                  <a:txBody>
                    <a:bodyPr/>
                    <a:lstStyle/>
                    <a:p>
                      <a:r>
                        <a:rPr lang="en-CA" sz="1800" dirty="0" smtClean="0"/>
                        <a:t>program</a:t>
                      </a:r>
                      <a:endParaRPr lang="en-CA" sz="1800" dirty="0"/>
                    </a:p>
                  </a:txBody>
                  <a:tcPr marL="91470" marR="91470" marT="45717" marB="45717"/>
                </a:tc>
                <a:tc>
                  <a:txBody>
                    <a:bodyPr/>
                    <a:lstStyle/>
                    <a:p>
                      <a:r>
                        <a:rPr lang="en-CA" sz="1800" dirty="0" smtClean="0"/>
                        <a:t>11</a:t>
                      </a:r>
                      <a:endParaRPr lang="en-CA" sz="1800" dirty="0"/>
                    </a:p>
                  </a:txBody>
                  <a:tcPr marL="91470" marR="91470" marT="45717" marB="45717"/>
                </a:tc>
              </a:tr>
              <a:tr h="370814">
                <a:tc>
                  <a:txBody>
                    <a:bodyPr/>
                    <a:lstStyle/>
                    <a:p>
                      <a:r>
                        <a:rPr lang="en-CA" sz="1800" dirty="0" smtClean="0"/>
                        <a:t>said</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smtClean="0"/>
                        <a:t>of</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err="1" smtClean="0"/>
                        <a:t>Herauf</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dirty="0" smtClean="0"/>
                        <a:t>a</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smtClean="0"/>
                        <a:t>students</a:t>
                      </a:r>
                      <a:endParaRPr lang="en-CA" sz="1800" dirty="0"/>
                    </a:p>
                  </a:txBody>
                  <a:tcPr marL="91470" marR="91470" marT="45717" marB="45717"/>
                </a:tc>
                <a:tc>
                  <a:txBody>
                    <a:bodyPr/>
                    <a:lstStyle/>
                    <a:p>
                      <a:r>
                        <a:rPr lang="en-CA" sz="1800" smtClean="0"/>
                        <a:t>6</a:t>
                      </a:r>
                      <a:endParaRPr lang="en-CA" sz="1800" dirty="0"/>
                    </a:p>
                  </a:txBody>
                  <a:tcPr marL="91470" marR="91470" marT="45717" marB="45717"/>
                </a:tc>
              </a:tr>
              <a:tr h="370814">
                <a:tc>
                  <a:txBody>
                    <a:bodyPr/>
                    <a:lstStyle/>
                    <a:p>
                      <a:r>
                        <a:rPr lang="en-CA" sz="1800" dirty="0" smtClean="0"/>
                        <a:t>in</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professional</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by</a:t>
                      </a:r>
                      <a:endParaRPr lang="en-CA" sz="1800" dirty="0"/>
                    </a:p>
                  </a:txBody>
                  <a:tcPr marL="91470" marR="91470" marT="45717" marB="45717"/>
                </a:tc>
                <a:tc>
                  <a:txBody>
                    <a:bodyPr/>
                    <a:lstStyle/>
                    <a:p>
                      <a:r>
                        <a:rPr lang="en-CA" sz="1800" dirty="0" smtClean="0"/>
                        <a:t>5</a:t>
                      </a:r>
                      <a:endParaRPr lang="en-CA" sz="1800" dirty="0"/>
                    </a:p>
                  </a:txBody>
                  <a:tcPr marL="91470" marR="91470" marT="45717" marB="45717"/>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a:t>
            </a:r>
            <a:r>
              <a:rPr lang="en-CA" dirty="0" smtClean="0"/>
              <a:t>Words Classification</a:t>
            </a:r>
            <a:endParaRPr lang="en-CA" dirty="0"/>
          </a:p>
        </p:txBody>
      </p:sp>
      <p:sp>
        <p:nvSpPr>
          <p:cNvPr id="3" name="Content Placeholder 2"/>
          <p:cNvSpPr>
            <a:spLocks noGrp="1"/>
          </p:cNvSpPr>
          <p:nvPr>
            <p:ph idx="1"/>
          </p:nvPr>
        </p:nvSpPr>
        <p:spPr>
          <a:xfrm>
            <a:off x="457200" y="1600200"/>
            <a:ext cx="8507288" cy="5141913"/>
          </a:xfrm>
        </p:spPr>
        <p:txBody>
          <a:bodyPr>
            <a:normAutofit/>
          </a:bodyPr>
          <a:lstStyle/>
          <a:p>
            <a:pPr>
              <a:defRPr/>
            </a:pPr>
            <a:r>
              <a:rPr lang="en-CA" dirty="0" smtClean="0"/>
              <a:t>Predicting </a:t>
            </a:r>
            <a:r>
              <a:rPr lang="en-CA" dirty="0"/>
              <a:t>the </a:t>
            </a:r>
            <a:r>
              <a:rPr lang="en-CA" dirty="0" smtClean="0"/>
              <a:t>topic </a:t>
            </a:r>
            <a:r>
              <a:rPr lang="en-CA" dirty="0"/>
              <a:t>of </a:t>
            </a:r>
            <a:r>
              <a:rPr lang="en-CA" dirty="0" smtClean="0"/>
              <a:t>a document given </a:t>
            </a:r>
            <a:r>
              <a:rPr lang="en-CA" dirty="0"/>
              <a:t>its </a:t>
            </a:r>
            <a:r>
              <a:rPr lang="en-CA" dirty="0" smtClean="0"/>
              <a:t>words</a:t>
            </a:r>
          </a:p>
          <a:p>
            <a:pPr lvl="1">
              <a:defRPr/>
            </a:pPr>
            <a:r>
              <a:rPr lang="en-CA" dirty="0" smtClean="0"/>
              <a:t>Common task in NLP</a:t>
            </a:r>
          </a:p>
          <a:p>
            <a:pPr lvl="2">
              <a:defRPr/>
            </a:pPr>
            <a:r>
              <a:rPr lang="en-CA" dirty="0" smtClean="0"/>
              <a:t>Spam filtering, genre classification (libraries, websites), reading level assessment (education), etc.</a:t>
            </a:r>
          </a:p>
          <a:p>
            <a:pPr lvl="2">
              <a:defRPr/>
            </a:pPr>
            <a:r>
              <a:rPr lang="en-CA" dirty="0" smtClean="0"/>
              <a:t>Active research area</a:t>
            </a:r>
            <a:endParaRPr lang="en-CA" dirty="0"/>
          </a:p>
          <a:p>
            <a:pPr>
              <a:defRPr/>
            </a:pPr>
            <a:r>
              <a:rPr lang="en-CA" b="1" dirty="0" smtClean="0">
                <a:solidFill>
                  <a:srgbClr val="00B0F0"/>
                </a:solidFill>
              </a:rPr>
              <a:t>Supervised learning</a:t>
            </a:r>
            <a:r>
              <a:rPr lang="en-CA" dirty="0" smtClean="0"/>
              <a:t>: Trained on correct examples</a:t>
            </a:r>
          </a:p>
          <a:p>
            <a:pPr lvl="1">
              <a:defRPr/>
            </a:pPr>
            <a:r>
              <a:rPr lang="en-CA" dirty="0" smtClean="0"/>
              <a:t>Training corpus of classified documents</a:t>
            </a:r>
          </a:p>
          <a:p>
            <a:pPr lvl="1">
              <a:defRPr/>
            </a:pPr>
            <a:r>
              <a:rPr lang="en-CA" dirty="0" smtClean="0"/>
              <a:t>AI learns features useful for classification</a:t>
            </a:r>
            <a:endParaRPr lang="en-CA" dirty="0"/>
          </a:p>
        </p:txBody>
      </p:sp>
      <p:sp>
        <p:nvSpPr>
          <p:cNvPr id="4" name="Slide Number Placeholder 3"/>
          <p:cNvSpPr>
            <a:spLocks noGrp="1"/>
          </p:cNvSpPr>
          <p:nvPr>
            <p:ph type="sldNum" sz="quarter" idx="10"/>
          </p:nvPr>
        </p:nvSpPr>
        <p:spPr/>
        <p:txBody>
          <a:bodyPr/>
          <a:lstStyle/>
          <a:p>
            <a:pPr>
              <a:defRPr/>
            </a:pPr>
            <a:fld id="{B81731DB-B94C-4EDF-BEC0-88317183D40E}" type="slidenum">
              <a:rPr lang="en-CA" smtClean="0"/>
              <a:pPr>
                <a:defRPr/>
              </a:pPr>
              <a:t>16</a:t>
            </a:fld>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Words Classification</a:t>
            </a:r>
          </a:p>
        </p:txBody>
      </p:sp>
      <p:sp>
        <p:nvSpPr>
          <p:cNvPr id="3" name="Content Placeholder 2"/>
          <p:cNvSpPr>
            <a:spLocks noGrp="1"/>
          </p:cNvSpPr>
          <p:nvPr>
            <p:ph idx="1"/>
          </p:nvPr>
        </p:nvSpPr>
        <p:spPr>
          <a:xfrm>
            <a:off x="457200" y="1600201"/>
            <a:ext cx="8229600" cy="3845024"/>
          </a:xfrm>
        </p:spPr>
        <p:txBody>
          <a:bodyPr>
            <a:normAutofit fontScale="62500" lnSpcReduction="20000"/>
          </a:bodyPr>
          <a:lstStyle/>
          <a:p>
            <a:pPr>
              <a:defRPr/>
            </a:pPr>
            <a:r>
              <a:rPr lang="en-CA" sz="5100" dirty="0" smtClean="0"/>
              <a:t>Training:</a:t>
            </a:r>
          </a:p>
          <a:p>
            <a:pPr marL="914400" lvl="1" indent="-514350">
              <a:buFont typeface="+mj-lt"/>
              <a:buAutoNum type="arabicPeriod"/>
              <a:defRPr/>
            </a:pPr>
            <a:r>
              <a:rPr lang="en-CA" sz="4500" dirty="0" smtClean="0"/>
              <a:t>Build word list of entire corpus</a:t>
            </a:r>
          </a:p>
          <a:p>
            <a:pPr marL="914400" lvl="1" indent="-514350">
              <a:buFont typeface="+mj-lt"/>
              <a:buAutoNum type="arabicPeriod"/>
              <a:defRPr/>
            </a:pPr>
            <a:r>
              <a:rPr lang="en-CA" sz="4500" dirty="0" smtClean="0"/>
              <a:t>Build bag of word for each category</a:t>
            </a:r>
          </a:p>
          <a:p>
            <a:pPr>
              <a:defRPr/>
            </a:pPr>
            <a:r>
              <a:rPr lang="en-CA" sz="5100" dirty="0" smtClean="0"/>
              <a:t>Example</a:t>
            </a:r>
          </a:p>
          <a:p>
            <a:pPr lvl="1">
              <a:defRPr/>
            </a:pPr>
            <a:r>
              <a:rPr lang="en-CA" sz="4500" dirty="0" smtClean="0"/>
              <a:t>5 Charlatan articles each on sports &amp; arts</a:t>
            </a:r>
          </a:p>
          <a:p>
            <a:pPr lvl="2">
              <a:defRPr/>
            </a:pPr>
            <a:r>
              <a:rPr lang="en-CA" dirty="0" smtClean="0"/>
              <a:t>“The best and brightest films of December”, “Aboriginal Service Centre hosts storytelling night”, “Author talks queerness in art history”, “Monthly concert series welcomes minors”, “Venus Envy hosts second dirty art show”, “Midseason review: Women’s hockey”, “Midseason review: Women’s basketball”, “Midseason review: Men’s basketball”, “Men’s hockey team edges York in exhibition play”, “Killeen practices with the Senators”</a:t>
            </a:r>
          </a:p>
          <a:p>
            <a:pPr lvl="1">
              <a:defRPr/>
            </a:pPr>
            <a:r>
              <a:rPr lang="en-CA" sz="4500" dirty="0"/>
              <a:t>2418 </a:t>
            </a:r>
            <a:r>
              <a:rPr lang="en-CA" sz="4500" dirty="0" smtClean="0"/>
              <a:t>instances of 1233 words</a:t>
            </a:r>
            <a:endParaRPr lang="en-CA" sz="4500" dirty="0"/>
          </a:p>
        </p:txBody>
      </p:sp>
      <p:sp>
        <p:nvSpPr>
          <p:cNvPr id="4" name="Slide Number Placeholder 3"/>
          <p:cNvSpPr>
            <a:spLocks noGrp="1"/>
          </p:cNvSpPr>
          <p:nvPr>
            <p:ph type="sldNum" sz="quarter" idx="10"/>
          </p:nvPr>
        </p:nvSpPr>
        <p:spPr/>
        <p:txBody>
          <a:bodyPr/>
          <a:lstStyle/>
          <a:p>
            <a:pPr>
              <a:defRPr/>
            </a:pPr>
            <a:fld id="{35BD639D-B02B-4762-9CF8-942C8EB62698}" type="slidenum">
              <a:rPr lang="en-CA" smtClean="0"/>
              <a:pPr>
                <a:defRPr/>
              </a:pPr>
              <a:t>17</a:t>
            </a:fld>
            <a:endParaRPr lang="en-CA" dirty="0"/>
          </a:p>
        </p:txBody>
      </p:sp>
      <p:graphicFrame>
        <p:nvGraphicFramePr>
          <p:cNvPr id="5" name="Table 4"/>
          <p:cNvGraphicFramePr>
            <a:graphicFrameLocks noGrp="1"/>
          </p:cNvGraphicFramePr>
          <p:nvPr/>
        </p:nvGraphicFramePr>
        <p:xfrm>
          <a:off x="179388" y="5445125"/>
          <a:ext cx="8766175" cy="1112838"/>
        </p:xfrm>
        <a:graphic>
          <a:graphicData uri="http://schemas.openxmlformats.org/drawingml/2006/table">
            <a:tbl>
              <a:tblPr firstRow="1" bandRow="1">
                <a:tableStyleId>{5C22544A-7EE6-4342-B048-85BDC9FD1C3A}</a:tableStyleId>
              </a:tblPr>
              <a:tblGrid>
                <a:gridCol w="906857"/>
                <a:gridCol w="496292"/>
                <a:gridCol w="817949"/>
                <a:gridCol w="730392"/>
                <a:gridCol w="678238"/>
                <a:gridCol w="970362"/>
                <a:gridCol w="822395"/>
                <a:gridCol w="648457"/>
                <a:gridCol w="1021167"/>
                <a:gridCol w="868754"/>
                <a:gridCol w="805312"/>
              </a:tblGrid>
              <a:tr h="370946">
                <a:tc>
                  <a:txBody>
                    <a:bodyPr/>
                    <a:lstStyle/>
                    <a:p>
                      <a:endParaRPr lang="en-CA" sz="1800" dirty="0"/>
                    </a:p>
                  </a:txBody>
                  <a:tcPr marL="91448" marR="91448" marT="45733" marB="45733"/>
                </a:tc>
                <a:tc>
                  <a:txBody>
                    <a:bodyPr/>
                    <a:lstStyle/>
                    <a:p>
                      <a:r>
                        <a:rPr lang="en-CA" sz="1800" b="0" dirty="0" smtClean="0"/>
                        <a:t>Art</a:t>
                      </a:r>
                      <a:endParaRPr lang="en-CA" sz="1800" b="0" dirty="0"/>
                    </a:p>
                  </a:txBody>
                  <a:tcPr marL="91448" marR="91448" marT="45733" marB="45733"/>
                </a:tc>
                <a:tc>
                  <a:txBody>
                    <a:bodyPr/>
                    <a:lstStyle/>
                    <a:p>
                      <a:r>
                        <a:rPr lang="en-CA" sz="1800" b="0" dirty="0" smtClean="0"/>
                        <a:t>Show</a:t>
                      </a:r>
                      <a:endParaRPr lang="en-CA" sz="1800" b="0" dirty="0"/>
                    </a:p>
                  </a:txBody>
                  <a:tcPr marL="91448" marR="91448" marT="45733" marB="45733"/>
                </a:tc>
                <a:tc>
                  <a:txBody>
                    <a:bodyPr/>
                    <a:lstStyle/>
                    <a:p>
                      <a:r>
                        <a:rPr lang="en-CA" sz="1800" b="0" dirty="0" smtClean="0"/>
                        <a:t>Films</a:t>
                      </a:r>
                      <a:endParaRPr lang="en-CA" sz="1800" b="0" dirty="0"/>
                    </a:p>
                  </a:txBody>
                  <a:tcPr marL="91448" marR="91448" marT="45733" marB="45733"/>
                </a:tc>
                <a:tc>
                  <a:txBody>
                    <a:bodyPr/>
                    <a:lstStyle/>
                    <a:p>
                      <a:r>
                        <a:rPr lang="en-CA" sz="1800" b="0" dirty="0" smtClean="0"/>
                        <a:t>Film</a:t>
                      </a:r>
                      <a:endParaRPr lang="en-CA" sz="1800" b="0" dirty="0"/>
                    </a:p>
                  </a:txBody>
                  <a:tcPr marL="91448" marR="91448" marT="45733" marB="45733"/>
                </a:tc>
                <a:tc>
                  <a:txBody>
                    <a:bodyPr/>
                    <a:lstStyle/>
                    <a:p>
                      <a:r>
                        <a:rPr lang="en-CA" sz="1800" b="0" dirty="0" smtClean="0"/>
                        <a:t>Ottawa</a:t>
                      </a:r>
                      <a:endParaRPr lang="en-CA" sz="1800" b="0" dirty="0"/>
                    </a:p>
                  </a:txBody>
                  <a:tcPr marL="91448" marR="91448" marT="45733" marB="45733"/>
                </a:tc>
                <a:tc>
                  <a:txBody>
                    <a:bodyPr/>
                    <a:lstStyle/>
                    <a:p>
                      <a:r>
                        <a:rPr lang="en-CA" sz="1800" b="0" dirty="0" smtClean="0"/>
                        <a:t>Years</a:t>
                      </a:r>
                      <a:endParaRPr lang="en-CA" sz="1800" b="0" dirty="0"/>
                    </a:p>
                  </a:txBody>
                  <a:tcPr marL="91448" marR="91448" marT="45733" marB="45733"/>
                </a:tc>
                <a:tc>
                  <a:txBody>
                    <a:bodyPr/>
                    <a:lstStyle/>
                    <a:p>
                      <a:r>
                        <a:rPr lang="en-CA" sz="1800" b="0" dirty="0" smtClean="0"/>
                        <a:t>Said</a:t>
                      </a:r>
                      <a:endParaRPr lang="en-CA" sz="1800" b="0" dirty="0"/>
                    </a:p>
                  </a:txBody>
                  <a:tcPr marL="91448" marR="91448" marT="45733" marB="45733"/>
                </a:tc>
                <a:tc>
                  <a:txBody>
                    <a:bodyPr/>
                    <a:lstStyle/>
                    <a:p>
                      <a:r>
                        <a:rPr lang="en-CA" sz="1800" b="0" dirty="0" smtClean="0"/>
                        <a:t>Ravens</a:t>
                      </a:r>
                      <a:endParaRPr lang="en-CA" sz="1800" b="0" dirty="0"/>
                    </a:p>
                  </a:txBody>
                  <a:tcPr marL="91448" marR="91448" marT="45733" marB="45733"/>
                </a:tc>
                <a:tc>
                  <a:txBody>
                    <a:bodyPr/>
                    <a:lstStyle/>
                    <a:p>
                      <a:r>
                        <a:rPr lang="en-CA" sz="1800" b="0" dirty="0" smtClean="0"/>
                        <a:t>Game</a:t>
                      </a:r>
                      <a:endParaRPr lang="en-CA" sz="1800" b="0" dirty="0"/>
                    </a:p>
                  </a:txBody>
                  <a:tcPr marL="91448" marR="91448" marT="45733" marB="45733"/>
                </a:tc>
                <a:tc>
                  <a:txBody>
                    <a:bodyPr/>
                    <a:lstStyle/>
                    <a:p>
                      <a:r>
                        <a:rPr lang="en-CA" sz="1800" b="0" dirty="0" smtClean="0"/>
                        <a:t>Team</a:t>
                      </a:r>
                      <a:endParaRPr lang="en-CA" sz="1800" b="0" dirty="0"/>
                    </a:p>
                  </a:txBody>
                  <a:tcPr marL="91448" marR="91448" marT="45733" marB="45733"/>
                </a:tc>
              </a:tr>
              <a:tr h="370946">
                <a:tc>
                  <a:txBody>
                    <a:bodyPr/>
                    <a:lstStyle/>
                    <a:p>
                      <a:r>
                        <a:rPr lang="en-CA" sz="1800" dirty="0" smtClean="0"/>
                        <a:t>Sports</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4</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26</a:t>
                      </a:r>
                      <a:endParaRPr lang="en-CA" sz="1800" dirty="0"/>
                    </a:p>
                  </a:txBody>
                  <a:tcPr marL="91448" marR="91448" marT="45733" marB="45733"/>
                </a:tc>
                <a:tc>
                  <a:txBody>
                    <a:bodyPr/>
                    <a:lstStyle/>
                    <a:p>
                      <a:r>
                        <a:rPr lang="en-CA" sz="1800" dirty="0" smtClean="0"/>
                        <a:t>32</a:t>
                      </a:r>
                      <a:endParaRPr lang="en-CA" sz="1800" dirty="0"/>
                    </a:p>
                  </a:txBody>
                  <a:tcPr marL="91448" marR="91448" marT="45733" marB="45733"/>
                </a:tc>
                <a:tc>
                  <a:txBody>
                    <a:bodyPr/>
                    <a:lstStyle/>
                    <a:p>
                      <a:r>
                        <a:rPr lang="en-CA" sz="1800" dirty="0" smtClean="0"/>
                        <a:t>28</a:t>
                      </a:r>
                      <a:endParaRPr lang="en-CA" sz="1800" dirty="0"/>
                    </a:p>
                  </a:txBody>
                  <a:tcPr marL="91448" marR="91448" marT="45733" marB="45733"/>
                </a:tc>
                <a:tc>
                  <a:txBody>
                    <a:bodyPr/>
                    <a:lstStyle/>
                    <a:p>
                      <a:r>
                        <a:rPr lang="en-CA" sz="1800" dirty="0" smtClean="0"/>
                        <a:t>17</a:t>
                      </a:r>
                      <a:endParaRPr lang="en-CA" sz="1800" dirty="0"/>
                    </a:p>
                  </a:txBody>
                  <a:tcPr marL="91448" marR="91448" marT="45733" marB="45733"/>
                </a:tc>
              </a:tr>
              <a:tr h="370946">
                <a:tc>
                  <a:txBody>
                    <a:bodyPr/>
                    <a:lstStyle/>
                    <a:p>
                      <a:r>
                        <a:rPr lang="en-CA" sz="1800" dirty="0" smtClean="0"/>
                        <a:t>Arts</a:t>
                      </a:r>
                      <a:endParaRPr lang="en-CA" sz="1800" dirty="0"/>
                    </a:p>
                  </a:txBody>
                  <a:tcPr marL="91448" marR="91448" marT="45733" marB="45733"/>
                </a:tc>
                <a:tc>
                  <a:txBody>
                    <a:bodyPr/>
                    <a:lstStyle/>
                    <a:p>
                      <a:r>
                        <a:rPr lang="en-CA" sz="1800" dirty="0" smtClean="0"/>
                        <a:t>24</a:t>
                      </a:r>
                      <a:endParaRPr lang="en-CA" sz="1800" dirty="0"/>
                    </a:p>
                  </a:txBody>
                  <a:tcPr marL="91448" marR="91448" marT="45733" marB="45733"/>
                </a:tc>
                <a:tc>
                  <a:txBody>
                    <a:bodyPr/>
                    <a:lstStyle/>
                    <a:p>
                      <a:r>
                        <a:rPr lang="en-CA" sz="1800" dirty="0" smtClean="0"/>
                        <a:t>11</a:t>
                      </a:r>
                      <a:endParaRPr lang="en-CA" sz="1800" dirty="0"/>
                    </a:p>
                  </a:txBody>
                  <a:tcPr marL="91448" marR="91448" marT="45733" marB="45733"/>
                </a:tc>
                <a:tc>
                  <a:txBody>
                    <a:bodyPr/>
                    <a:lstStyle/>
                    <a:p>
                      <a:r>
                        <a:rPr lang="en-CA" sz="1800" dirty="0" smtClean="0"/>
                        <a:t>8</a:t>
                      </a:r>
                      <a:endParaRPr lang="en-CA" sz="1800" dirty="0"/>
                    </a:p>
                  </a:txBody>
                  <a:tcPr marL="91448" marR="91448" marT="45733" marB="45733"/>
                </a:tc>
                <a:tc>
                  <a:txBody>
                    <a:bodyPr/>
                    <a:lstStyle/>
                    <a:p>
                      <a:r>
                        <a:rPr lang="en-CA" sz="1800" dirty="0" smtClean="0"/>
                        <a:t>6</a:t>
                      </a:r>
                      <a:endParaRPr lang="en-CA" sz="1800" dirty="0"/>
                    </a:p>
                  </a:txBody>
                  <a:tcPr marL="91448" marR="91448" marT="45733" marB="45733"/>
                </a:tc>
                <a:tc>
                  <a:txBody>
                    <a:bodyPr/>
                    <a:lstStyle/>
                    <a:p>
                      <a:r>
                        <a:rPr lang="en-CA" sz="1800" dirty="0" smtClean="0"/>
                        <a:t>9</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30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Words Classification</a:t>
            </a:r>
          </a:p>
        </p:txBody>
      </p:sp>
      <p:sp>
        <p:nvSpPr>
          <p:cNvPr id="3" name="Content Placeholder 2"/>
          <p:cNvSpPr>
            <a:spLocks noGrp="1"/>
          </p:cNvSpPr>
          <p:nvPr>
            <p:ph idx="1"/>
          </p:nvPr>
        </p:nvSpPr>
        <p:spPr>
          <a:xfrm>
            <a:off x="457200" y="1600200"/>
            <a:ext cx="8507413" cy="5141913"/>
          </a:xfrm>
        </p:spPr>
        <p:txBody>
          <a:bodyPr/>
          <a:lstStyle/>
          <a:p>
            <a:pPr>
              <a:defRPr/>
            </a:pPr>
            <a:r>
              <a:rPr lang="en-CA" dirty="0" smtClean="0"/>
              <a:t>Testing</a:t>
            </a:r>
          </a:p>
          <a:p>
            <a:pPr marL="914400" lvl="1" indent="-514350">
              <a:buFont typeface="+mj-lt"/>
              <a:buAutoNum type="arabicPeriod"/>
              <a:defRPr/>
            </a:pPr>
            <a:r>
              <a:rPr lang="en-CA" dirty="0" smtClean="0"/>
              <a:t>Build word vector of new document </a:t>
            </a:r>
            <a:r>
              <a:rPr lang="en-CA" i="1" dirty="0" smtClean="0"/>
              <a:t>d</a:t>
            </a:r>
            <a:endParaRPr lang="en-CA" dirty="0" smtClean="0"/>
          </a:p>
          <a:p>
            <a:pPr marL="914400" lvl="1" indent="-514350">
              <a:buFont typeface="+mj-lt"/>
              <a:buAutoNum type="arabicPeriod"/>
              <a:defRPr/>
            </a:pPr>
            <a:r>
              <a:rPr lang="en-CA" dirty="0" smtClean="0"/>
              <a:t>Compute cosine similarity with vector of each category </a:t>
            </a:r>
            <a:r>
              <a:rPr lang="en-CA" i="1" dirty="0" smtClean="0"/>
              <a:t>c</a:t>
            </a:r>
            <a:endParaRPr lang="en-CA" dirty="0" smtClean="0"/>
          </a:p>
          <a:p>
            <a:pPr marL="914400" lvl="1" indent="-514350">
              <a:buFont typeface="+mj-lt"/>
              <a:buAutoNum type="arabicPeriod"/>
              <a:defRPr/>
            </a:pPr>
            <a:endParaRPr lang="en-CA" dirty="0" smtClean="0"/>
          </a:p>
          <a:p>
            <a:pPr marL="914400" lvl="1" indent="-514350">
              <a:buFont typeface="+mj-lt"/>
              <a:buAutoNum type="arabicPeriod"/>
              <a:defRPr/>
            </a:pPr>
            <a:endParaRPr lang="en-CA" dirty="0"/>
          </a:p>
          <a:p>
            <a:pPr marL="914400" lvl="1" indent="-514350">
              <a:buFont typeface="+mj-lt"/>
              <a:buAutoNum type="arabicPeriod"/>
              <a:defRPr/>
            </a:pPr>
            <a:endParaRPr lang="en-CA" dirty="0" smtClean="0"/>
          </a:p>
          <a:p>
            <a:pPr marL="914400" lvl="1" indent="-514350">
              <a:buFont typeface="+mj-lt"/>
              <a:buAutoNum type="arabicPeriod"/>
              <a:defRPr/>
            </a:pPr>
            <a:endParaRPr lang="en-CA" dirty="0" smtClean="0"/>
          </a:p>
          <a:p>
            <a:pPr marL="914400" lvl="1" indent="-514350">
              <a:buFont typeface="+mj-lt"/>
              <a:buAutoNum type="arabicPeriod"/>
              <a:defRPr/>
            </a:pPr>
            <a:r>
              <a:rPr lang="en-CA" dirty="0" smtClean="0"/>
              <a:t>Classify into most similar category</a:t>
            </a:r>
            <a:endParaRPr lang="en-CA" dirty="0"/>
          </a:p>
        </p:txBody>
      </p:sp>
      <p:sp>
        <p:nvSpPr>
          <p:cNvPr id="4" name="Slide Number Placeholder 3"/>
          <p:cNvSpPr>
            <a:spLocks noGrp="1"/>
          </p:cNvSpPr>
          <p:nvPr>
            <p:ph type="sldNum" sz="quarter" idx="10"/>
          </p:nvPr>
        </p:nvSpPr>
        <p:spPr/>
        <p:txBody>
          <a:bodyPr/>
          <a:lstStyle/>
          <a:p>
            <a:pPr>
              <a:defRPr/>
            </a:pPr>
            <a:fld id="{F8C4FDF7-BFB6-4038-B4E3-11B4263A2398}" type="slidenum">
              <a:rPr lang="en-CA" smtClean="0"/>
              <a:pPr>
                <a:defRPr/>
              </a:pPr>
              <a:t>18</a:t>
            </a:fld>
            <a:endParaRPr lang="en-CA" dirty="0"/>
          </a:p>
        </p:txBody>
      </p:sp>
      <mc:AlternateContent xmlns:mc="http://schemas.openxmlformats.org/markup-compatibility/2006">
        <mc:Choice xmlns:a14="http://schemas.microsoft.com/office/drawing/2010/main" xmlns="" Requires="a14">
          <p:sp>
            <p:nvSpPr>
              <p:cNvPr id="5" name="Rectangle 4"/>
              <p:cNvSpPr/>
              <p:nvPr/>
            </p:nvSpPr>
            <p:spPr>
              <a:xfrm>
                <a:off x="200488" y="4084830"/>
                <a:ext cx="3310137" cy="7901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i="1">
                          <a:latin typeface="Cambria Math"/>
                        </a:rPr>
                        <m:t>𝑠𝑖𝑚</m:t>
                      </m:r>
                      <m:r>
                        <a:rPr lang="en-CA" sz="2400">
                          <a:latin typeface="Cambria Math"/>
                        </a:rPr>
                        <m:t>(</m:t>
                      </m:r>
                      <m:r>
                        <a:rPr lang="en-CA" sz="2400" i="1">
                          <a:latin typeface="Cambria Math"/>
                        </a:rPr>
                        <m:t>𝑑</m:t>
                      </m:r>
                      <m:r>
                        <a:rPr lang="en-CA" sz="2400">
                          <a:latin typeface="Cambria Math"/>
                        </a:rPr>
                        <m:t>,</m:t>
                      </m:r>
                      <m:r>
                        <a:rPr lang="en-CA" sz="2400" i="1">
                          <a:latin typeface="Cambria Math"/>
                        </a:rPr>
                        <m:t>𝑐</m:t>
                      </m:r>
                      <m:r>
                        <a:rPr lang="en-CA" sz="2400">
                          <a:latin typeface="Cambria Math"/>
                        </a:rPr>
                        <m:t>)=</m:t>
                      </m:r>
                      <m:f>
                        <m:fPr>
                          <m:ctrlPr>
                            <a:rPr lang="en-CA" sz="2400" i="1">
                              <a:latin typeface="Cambria Math" panose="02040503050406030204" pitchFamily="18" charset="0"/>
                            </a:rPr>
                          </m:ctrlPr>
                        </m:fPr>
                        <m:num>
                          <m:sSub>
                            <m:sSubPr>
                              <m:ctrlPr>
                                <a:rPr lang="en-CA" sz="2400" i="1">
                                  <a:latin typeface="Cambria Math" panose="02040503050406030204" pitchFamily="18" charset="0"/>
                                </a:rPr>
                              </m:ctrlPr>
                            </m:sSubPr>
                            <m:e>
                              <m:r>
                                <a:rPr lang="en-CA" sz="2400" b="1">
                                  <a:latin typeface="Cambria Math"/>
                                </a:rPr>
                                <m:t>𝐰</m:t>
                              </m:r>
                            </m:e>
                            <m:sub>
                              <m:r>
                                <a:rPr lang="en-CA" sz="2400" i="1">
                                  <a:latin typeface="Cambria Math"/>
                                </a:rPr>
                                <m:t>𝑑</m:t>
                              </m:r>
                            </m:sub>
                          </m:sSub>
                          <m:r>
                            <a:rPr lang="en-CA" sz="2400">
                              <a:latin typeface="Cambria Math"/>
                            </a:rPr>
                            <m:t>•</m:t>
                          </m:r>
                          <m:sSub>
                            <m:sSubPr>
                              <m:ctrlPr>
                                <a:rPr lang="en-CA" sz="2400" i="1">
                                  <a:latin typeface="Cambria Math" panose="02040503050406030204" pitchFamily="18" charset="0"/>
                                </a:rPr>
                              </m:ctrlPr>
                            </m:sSubPr>
                            <m:e>
                              <m:r>
                                <a:rPr lang="en-CA" sz="2400" b="1">
                                  <a:latin typeface="Cambria Math"/>
                                </a:rPr>
                                <m:t>𝐰</m:t>
                              </m:r>
                            </m:e>
                            <m:sub>
                              <m:r>
                                <a:rPr lang="en-CA" sz="2400" i="1">
                                  <a:latin typeface="Cambria Math"/>
                                </a:rPr>
                                <m:t>𝑐</m:t>
                              </m:r>
                            </m:sub>
                          </m:sSub>
                        </m:num>
                        <m:den>
                          <m:r>
                            <a:rPr lang="en-CA" sz="2400">
                              <a:latin typeface="Cambria Math"/>
                            </a:rPr>
                            <m:t>‖</m:t>
                          </m:r>
                          <m:sSub>
                            <m:sSubPr>
                              <m:ctrlPr>
                                <a:rPr lang="en-CA" sz="2400" i="1">
                                  <a:latin typeface="Cambria Math" panose="02040503050406030204" pitchFamily="18" charset="0"/>
                                </a:rPr>
                              </m:ctrlPr>
                            </m:sSubPr>
                            <m:e>
                              <m:r>
                                <a:rPr lang="en-CA" sz="2400" b="1">
                                  <a:latin typeface="Cambria Math"/>
                                </a:rPr>
                                <m:t>𝐰</m:t>
                              </m:r>
                            </m:e>
                            <m:sub>
                              <m:r>
                                <a:rPr lang="en-CA" sz="2400" i="1">
                                  <a:latin typeface="Cambria Math"/>
                                </a:rPr>
                                <m:t>𝑑</m:t>
                              </m:r>
                            </m:sub>
                          </m:sSub>
                          <m:r>
                            <a:rPr lang="en-CA" sz="2400">
                              <a:latin typeface="Cambria Math"/>
                            </a:rPr>
                            <m:t>‖‖</m:t>
                          </m:r>
                          <m:sSub>
                            <m:sSubPr>
                              <m:ctrlPr>
                                <a:rPr lang="en-CA" sz="2400" i="1">
                                  <a:latin typeface="Cambria Math" panose="02040503050406030204" pitchFamily="18" charset="0"/>
                                </a:rPr>
                              </m:ctrlPr>
                            </m:sSubPr>
                            <m:e>
                              <m:r>
                                <a:rPr lang="en-CA" sz="2400" b="1">
                                  <a:latin typeface="Cambria Math"/>
                                </a:rPr>
                                <m:t>𝐰</m:t>
                              </m:r>
                            </m:e>
                            <m:sub>
                              <m:r>
                                <a:rPr lang="en-CA" sz="2400" i="1">
                                  <a:latin typeface="Cambria Math"/>
                                </a:rPr>
                                <m:t>𝑐</m:t>
                              </m:r>
                            </m:sub>
                          </m:sSub>
                          <m:r>
                            <a:rPr lang="en-CA" sz="2400">
                              <a:latin typeface="Cambria Math"/>
                            </a:rPr>
                            <m:t>‖</m:t>
                          </m:r>
                        </m:den>
                      </m:f>
                    </m:oMath>
                  </m:oMathPara>
                </a14:m>
                <a:endParaRPr lang="en-CA" sz="2400" dirty="0"/>
              </a:p>
            </p:txBody>
          </p:sp>
        </mc:Choice>
        <mc:Fallback>
          <p:sp>
            <p:nvSpPr>
              <p:cNvPr id="5" name="Rectangle 4"/>
              <p:cNvSpPr>
                <a:spLocks noRot="1" noChangeAspect="1" noMove="1" noResize="1" noEditPoints="1" noAdjustHandles="1" noChangeArrowheads="1" noChangeShapeType="1" noTextEdit="1"/>
              </p:cNvSpPr>
              <p:nvPr/>
            </p:nvSpPr>
            <p:spPr>
              <a:xfrm>
                <a:off x="200488" y="4084830"/>
                <a:ext cx="3310137" cy="790153"/>
              </a:xfrm>
              <a:prstGeom prst="rect">
                <a:avLst/>
              </a:prstGeom>
              <a:blipFill rotWithShape="0">
                <a:blip r:embed="rId3" cstate="print"/>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3891227" y="3717032"/>
                <a:ext cx="5238328"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b="1" i="1">
                              <a:latin typeface="Cambria Math" panose="02040503050406030204" pitchFamily="18" charset="0"/>
                            </a:rPr>
                          </m:ctrlPr>
                        </m:sSubPr>
                        <m:e>
                          <m:r>
                            <a:rPr lang="en-CA" b="1">
                              <a:latin typeface="Cambria Math"/>
                            </a:rPr>
                            <m:t>𝐰</m:t>
                          </m:r>
                        </m:e>
                        <m:sub>
                          <m:r>
                            <a:rPr lang="en-CA" i="1">
                              <a:latin typeface="Cambria Math"/>
                            </a:rPr>
                            <m:t>𝑑</m:t>
                          </m:r>
                        </m:sub>
                      </m:sSub>
                      <m:r>
                        <a:rPr lang="en-CA">
                          <a:latin typeface="Cambria Math"/>
                        </a:rPr>
                        <m:t>•</m:t>
                      </m:r>
                      <m:sSub>
                        <m:sSubPr>
                          <m:ctrlPr>
                            <a:rPr lang="en-CA" i="1">
                              <a:latin typeface="Cambria Math" panose="02040503050406030204" pitchFamily="18" charset="0"/>
                            </a:rPr>
                          </m:ctrlPr>
                        </m:sSubPr>
                        <m:e>
                          <m:r>
                            <a:rPr lang="en-CA" b="1">
                              <a:latin typeface="Cambria Math"/>
                            </a:rPr>
                            <m:t>𝐰</m:t>
                          </m:r>
                        </m:e>
                        <m:sub>
                          <m:r>
                            <a:rPr lang="en-CA" i="1">
                              <a:latin typeface="Cambria Math"/>
                            </a:rPr>
                            <m:t>𝑐</m:t>
                          </m:r>
                        </m:sub>
                      </m:sSub>
                      <m:r>
                        <a:rPr lang="en-CA">
                          <a:latin typeface="Cambria Math"/>
                        </a:rPr>
                        <m:t>=</m:t>
                      </m:r>
                      <m:sSub>
                        <m:sSubPr>
                          <m:ctrlPr>
                            <a:rPr lang="en-CA" i="1">
                              <a:latin typeface="Cambria Math" panose="02040503050406030204" pitchFamily="18" charset="0"/>
                            </a:rPr>
                          </m:ctrlPr>
                        </m:sSubPr>
                        <m:e>
                          <m:r>
                            <a:rPr lang="en-CA" i="1">
                              <a:latin typeface="Cambria Math"/>
                            </a:rPr>
                            <m:t>𝑤</m:t>
                          </m:r>
                        </m:e>
                        <m:sub>
                          <m:r>
                            <a:rPr lang="en-CA" i="1">
                              <a:latin typeface="Cambria Math"/>
                            </a:rPr>
                            <m:t>𝑑</m:t>
                          </m:r>
                          <m:r>
                            <a:rPr lang="en-CA">
                              <a:latin typeface="Cambria Math"/>
                            </a:rPr>
                            <m:t>,0</m:t>
                          </m:r>
                        </m:sub>
                      </m:sSub>
                      <m:sSub>
                        <m:sSubPr>
                          <m:ctrlPr>
                            <a:rPr lang="en-CA" i="1">
                              <a:latin typeface="Cambria Math" panose="02040503050406030204" pitchFamily="18" charset="0"/>
                            </a:rPr>
                          </m:ctrlPr>
                        </m:sSubPr>
                        <m:e>
                          <m:r>
                            <a:rPr lang="en-CA" i="1">
                              <a:latin typeface="Cambria Math"/>
                            </a:rPr>
                            <m:t>𝑤</m:t>
                          </m:r>
                        </m:e>
                        <m:sub>
                          <m:r>
                            <a:rPr lang="en-CA" i="1">
                              <a:latin typeface="Cambria Math"/>
                            </a:rPr>
                            <m:t>𝑐</m:t>
                          </m:r>
                          <m:r>
                            <a:rPr lang="en-CA">
                              <a:latin typeface="Cambria Math"/>
                            </a:rPr>
                            <m:t>,0</m:t>
                          </m:r>
                        </m:sub>
                      </m:sSub>
                      <m:r>
                        <a:rPr lang="en-CA">
                          <a:latin typeface="Cambria Math"/>
                        </a:rPr>
                        <m:t>+</m:t>
                      </m:r>
                      <m:sSub>
                        <m:sSubPr>
                          <m:ctrlPr>
                            <a:rPr lang="en-CA" i="1">
                              <a:latin typeface="Cambria Math" panose="02040503050406030204" pitchFamily="18" charset="0"/>
                            </a:rPr>
                          </m:ctrlPr>
                        </m:sSubPr>
                        <m:e>
                          <m:r>
                            <a:rPr lang="en-CA" i="1">
                              <a:latin typeface="Cambria Math"/>
                            </a:rPr>
                            <m:t>𝑤</m:t>
                          </m:r>
                        </m:e>
                        <m:sub>
                          <m:r>
                            <a:rPr lang="en-CA" i="1">
                              <a:latin typeface="Cambria Math"/>
                            </a:rPr>
                            <m:t>𝑑</m:t>
                          </m:r>
                          <m:r>
                            <a:rPr lang="en-CA">
                              <a:latin typeface="Cambria Math"/>
                            </a:rPr>
                            <m:t>,1</m:t>
                          </m:r>
                        </m:sub>
                      </m:sSub>
                      <m:sSub>
                        <m:sSubPr>
                          <m:ctrlPr>
                            <a:rPr lang="en-CA" i="1">
                              <a:latin typeface="Cambria Math" panose="02040503050406030204" pitchFamily="18" charset="0"/>
                            </a:rPr>
                          </m:ctrlPr>
                        </m:sSubPr>
                        <m:e>
                          <m:r>
                            <a:rPr lang="en-CA" i="1">
                              <a:latin typeface="Cambria Math"/>
                            </a:rPr>
                            <m:t>𝑤</m:t>
                          </m:r>
                        </m:e>
                        <m:sub>
                          <m:r>
                            <a:rPr lang="en-CA" i="1">
                              <a:latin typeface="Cambria Math"/>
                            </a:rPr>
                            <m:t>𝑐</m:t>
                          </m:r>
                          <m:r>
                            <a:rPr lang="en-CA">
                              <a:latin typeface="Cambria Math"/>
                            </a:rPr>
                            <m:t>,1</m:t>
                          </m:r>
                        </m:sub>
                      </m:sSub>
                      <m:r>
                        <a:rPr lang="en-CA">
                          <a:latin typeface="Cambria Math"/>
                        </a:rPr>
                        <m:t>+...+</m:t>
                      </m:r>
                      <m:sSub>
                        <m:sSubPr>
                          <m:ctrlPr>
                            <a:rPr lang="en-CA" i="1">
                              <a:latin typeface="Cambria Math" panose="02040503050406030204" pitchFamily="18" charset="0"/>
                            </a:rPr>
                          </m:ctrlPr>
                        </m:sSubPr>
                        <m:e>
                          <m:r>
                            <a:rPr lang="en-CA" i="1">
                              <a:latin typeface="Cambria Math"/>
                            </a:rPr>
                            <m:t>𝑤</m:t>
                          </m:r>
                        </m:e>
                        <m:sub>
                          <m:r>
                            <a:rPr lang="en-CA" i="1">
                              <a:latin typeface="Cambria Math"/>
                            </a:rPr>
                            <m:t>𝑑</m:t>
                          </m:r>
                          <m:r>
                            <a:rPr lang="en-CA">
                              <a:latin typeface="Cambria Math"/>
                            </a:rPr>
                            <m:t>,</m:t>
                          </m:r>
                          <m:r>
                            <a:rPr lang="en-CA" i="1">
                              <a:latin typeface="Cambria Math"/>
                            </a:rPr>
                            <m:t>𝑁</m:t>
                          </m:r>
                          <m:r>
                            <a:rPr lang="en-CA">
                              <a:latin typeface="Cambria Math"/>
                            </a:rPr>
                            <m:t>−1</m:t>
                          </m:r>
                        </m:sub>
                      </m:sSub>
                      <m:sSub>
                        <m:sSubPr>
                          <m:ctrlPr>
                            <a:rPr lang="en-CA" i="1">
                              <a:latin typeface="Cambria Math" panose="02040503050406030204" pitchFamily="18" charset="0"/>
                            </a:rPr>
                          </m:ctrlPr>
                        </m:sSubPr>
                        <m:e>
                          <m:r>
                            <a:rPr lang="en-CA" i="1">
                              <a:latin typeface="Cambria Math"/>
                            </a:rPr>
                            <m:t>𝑤</m:t>
                          </m:r>
                        </m:e>
                        <m:sub>
                          <m:r>
                            <a:rPr lang="en-CA" i="1">
                              <a:latin typeface="Cambria Math"/>
                            </a:rPr>
                            <m:t>𝑐</m:t>
                          </m:r>
                          <m:r>
                            <a:rPr lang="en-CA">
                              <a:latin typeface="Cambria Math"/>
                            </a:rPr>
                            <m:t>,</m:t>
                          </m:r>
                          <m:r>
                            <a:rPr lang="en-CA" i="1">
                              <a:latin typeface="Cambria Math"/>
                            </a:rPr>
                            <m:t>𝑁</m:t>
                          </m:r>
                          <m:r>
                            <a:rPr lang="en-CA">
                              <a:latin typeface="Cambria Math"/>
                            </a:rPr>
                            <m:t>−1</m:t>
                          </m:r>
                        </m:sub>
                      </m:sSub>
                    </m:oMath>
                  </m:oMathPara>
                </a14:m>
                <a:endParaRPr lang="en-CA" dirty="0"/>
              </a:p>
            </p:txBody>
          </p:sp>
        </mc:Choice>
        <mc:Fallback>
          <p:sp>
            <p:nvSpPr>
              <p:cNvPr id="6" name="Rectangle 5"/>
              <p:cNvSpPr>
                <a:spLocks noRot="1" noChangeAspect="1" noMove="1" noResize="1" noEditPoints="1" noAdjustHandles="1" noChangeArrowheads="1" noChangeShapeType="1" noTextEdit="1"/>
              </p:cNvSpPr>
              <p:nvPr/>
            </p:nvSpPr>
            <p:spPr>
              <a:xfrm>
                <a:off x="3891227" y="3717032"/>
                <a:ext cx="5238328" cy="381515"/>
              </a:xfrm>
              <a:prstGeom prst="rect">
                <a:avLst/>
              </a:prstGeom>
              <a:blipFill rotWithShape="0">
                <a:blip r:embed="rId4" cstate="print"/>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4016912" y="4627870"/>
                <a:ext cx="3525196"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a:latin typeface="Cambria Math"/>
                        </a:rPr>
                        <m:t>‖</m:t>
                      </m:r>
                      <m:sSub>
                        <m:sSubPr>
                          <m:ctrlPr>
                            <a:rPr lang="en-CA" i="1">
                              <a:latin typeface="Cambria Math" panose="02040503050406030204" pitchFamily="18" charset="0"/>
                            </a:rPr>
                          </m:ctrlPr>
                        </m:sSubPr>
                        <m:e>
                          <m:r>
                            <a:rPr lang="en-CA" b="1">
                              <a:latin typeface="Cambria Math"/>
                            </a:rPr>
                            <m:t>𝐰</m:t>
                          </m:r>
                        </m:e>
                        <m:sub>
                          <m:r>
                            <a:rPr lang="en-CA" i="1">
                              <a:latin typeface="Cambria Math"/>
                            </a:rPr>
                            <m:t>𝑐</m:t>
                          </m:r>
                        </m:sub>
                      </m:sSub>
                      <m:r>
                        <a:rPr lang="en-CA">
                          <a:latin typeface="Cambria Math"/>
                        </a:rPr>
                        <m:t>‖=</m:t>
                      </m:r>
                      <m:rad>
                        <m:radPr>
                          <m:degHide m:val="on"/>
                          <m:ctrlPr>
                            <a:rPr lang="en-CA" i="1">
                              <a:latin typeface="Cambria Math" panose="02040503050406030204" pitchFamily="18" charset="0"/>
                            </a:rPr>
                          </m:ctrlPr>
                        </m:radPr>
                        <m:deg/>
                        <m:e>
                          <m:sSubSup>
                            <m:sSubSupPr>
                              <m:ctrlPr>
                                <a:rPr lang="en-CA" i="1">
                                  <a:latin typeface="Cambria Math" panose="02040503050406030204" pitchFamily="18" charset="0"/>
                                </a:rPr>
                              </m:ctrlPr>
                            </m:sSubSupPr>
                            <m:e>
                              <m:r>
                                <a:rPr lang="en-CA" i="1">
                                  <a:latin typeface="Cambria Math"/>
                                </a:rPr>
                                <m:t>𝑤</m:t>
                              </m:r>
                            </m:e>
                            <m:sub>
                              <m:r>
                                <a:rPr lang="en-CA" i="1">
                                  <a:latin typeface="Cambria Math"/>
                                </a:rPr>
                                <m:t>𝑐</m:t>
                              </m:r>
                              <m:r>
                                <a:rPr lang="en-CA">
                                  <a:latin typeface="Cambria Math"/>
                                </a:rPr>
                                <m:t>,0</m:t>
                              </m:r>
                            </m:sub>
                            <m:sup>
                              <m:r>
                                <a:rPr lang="en-CA">
                                  <a:latin typeface="Cambria Math"/>
                                </a:rPr>
                                <m:t>2</m:t>
                              </m:r>
                            </m:sup>
                          </m:sSubSup>
                          <m:r>
                            <a:rPr lang="en-CA">
                              <a:latin typeface="Cambria Math"/>
                            </a:rPr>
                            <m:t>+</m:t>
                          </m:r>
                          <m:sSubSup>
                            <m:sSubSupPr>
                              <m:ctrlPr>
                                <a:rPr lang="en-CA" i="1">
                                  <a:latin typeface="Cambria Math" panose="02040503050406030204" pitchFamily="18" charset="0"/>
                                </a:rPr>
                              </m:ctrlPr>
                            </m:sSubSupPr>
                            <m:e>
                              <m:r>
                                <a:rPr lang="en-CA" i="1">
                                  <a:latin typeface="Cambria Math"/>
                                </a:rPr>
                                <m:t>𝑤</m:t>
                              </m:r>
                            </m:e>
                            <m:sub>
                              <m:r>
                                <a:rPr lang="en-CA" i="1">
                                  <a:latin typeface="Cambria Math"/>
                                </a:rPr>
                                <m:t>𝑐</m:t>
                              </m:r>
                              <m:r>
                                <a:rPr lang="en-CA">
                                  <a:latin typeface="Cambria Math"/>
                                </a:rPr>
                                <m:t>,1</m:t>
                              </m:r>
                            </m:sub>
                            <m:sup>
                              <m:r>
                                <a:rPr lang="en-CA">
                                  <a:latin typeface="Cambria Math"/>
                                </a:rPr>
                                <m:t>2</m:t>
                              </m:r>
                            </m:sup>
                          </m:sSubSup>
                          <m:r>
                            <a:rPr lang="en-CA">
                              <a:latin typeface="Cambria Math"/>
                            </a:rPr>
                            <m:t>+...+</m:t>
                          </m:r>
                          <m:sSubSup>
                            <m:sSubSupPr>
                              <m:ctrlPr>
                                <a:rPr lang="en-CA" i="1">
                                  <a:latin typeface="Cambria Math" panose="02040503050406030204" pitchFamily="18" charset="0"/>
                                </a:rPr>
                              </m:ctrlPr>
                            </m:sSubSupPr>
                            <m:e>
                              <m:r>
                                <a:rPr lang="en-CA" i="1">
                                  <a:latin typeface="Cambria Math"/>
                                </a:rPr>
                                <m:t>𝑤</m:t>
                              </m:r>
                            </m:e>
                            <m:sub>
                              <m:r>
                                <a:rPr lang="en-CA" i="1">
                                  <a:latin typeface="Cambria Math"/>
                                </a:rPr>
                                <m:t>𝑐</m:t>
                              </m:r>
                              <m:r>
                                <a:rPr lang="en-CA">
                                  <a:latin typeface="Cambria Math"/>
                                </a:rPr>
                                <m:t>,</m:t>
                              </m:r>
                              <m:r>
                                <a:rPr lang="en-CA" i="1">
                                  <a:latin typeface="Cambria Math"/>
                                </a:rPr>
                                <m:t>𝑁</m:t>
                              </m:r>
                              <m:r>
                                <a:rPr lang="en-CA">
                                  <a:latin typeface="Cambria Math"/>
                                </a:rPr>
                                <m:t>−1</m:t>
                              </m:r>
                            </m:sub>
                            <m:sup>
                              <m:r>
                                <a:rPr lang="en-CA">
                                  <a:latin typeface="Cambria Math"/>
                                </a:rPr>
                                <m:t>2</m:t>
                              </m:r>
                            </m:sup>
                          </m:sSubSup>
                        </m:e>
                      </m:rad>
                    </m:oMath>
                  </m:oMathPara>
                </a14:m>
                <a:endParaRPr lang="en-CA" dirty="0"/>
              </a:p>
            </p:txBody>
          </p:sp>
        </mc:Choice>
        <mc:Fallback>
          <p:sp>
            <p:nvSpPr>
              <p:cNvPr id="7" name="Rectangle 6"/>
              <p:cNvSpPr>
                <a:spLocks noRot="1" noChangeAspect="1" noMove="1" noResize="1" noEditPoints="1" noAdjustHandles="1" noChangeArrowheads="1" noChangeShapeType="1" noTextEdit="1"/>
              </p:cNvSpPr>
              <p:nvPr/>
            </p:nvSpPr>
            <p:spPr>
              <a:xfrm>
                <a:off x="4016912" y="4627870"/>
                <a:ext cx="3525196" cy="656013"/>
              </a:xfrm>
              <a:prstGeom prst="rect">
                <a:avLst/>
              </a:prstGeom>
              <a:blipFill rotWithShape="0">
                <a:blip r:embed="rId5" cstate="print"/>
                <a:stretch>
                  <a:fillRect/>
                </a:stretch>
              </a:blipFill>
            </p:spPr>
            <p:txBody>
              <a:bodyPr/>
              <a:lstStyle/>
              <a:p>
                <a:r>
                  <a:rPr lang="fr-CA">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Words Classification</a:t>
            </a:r>
          </a:p>
        </p:txBody>
      </p:sp>
      <p:sp>
        <p:nvSpPr>
          <p:cNvPr id="3" name="Content Placeholder 2"/>
          <p:cNvSpPr>
            <a:spLocks noGrp="1"/>
          </p:cNvSpPr>
          <p:nvPr>
            <p:ph idx="1"/>
          </p:nvPr>
        </p:nvSpPr>
        <p:spPr>
          <a:xfrm>
            <a:off x="457200" y="2492896"/>
            <a:ext cx="8435280" cy="4365104"/>
          </a:xfrm>
        </p:spPr>
        <p:txBody>
          <a:bodyPr>
            <a:normAutofit fontScale="85000" lnSpcReduction="20000"/>
          </a:bodyPr>
          <a:lstStyle/>
          <a:p>
            <a:pPr>
              <a:defRPr/>
            </a:pPr>
            <a:r>
              <a:rPr lang="en-CA" dirty="0" smtClean="0"/>
              <a:t>Can we do better?</a:t>
            </a:r>
          </a:p>
          <a:p>
            <a:pPr lvl="1">
              <a:defRPr/>
            </a:pPr>
            <a:r>
              <a:rPr lang="en-CA" dirty="0" smtClean="0"/>
              <a:t>We already filter out stopwords (determiners, articles, and pronouns)</a:t>
            </a:r>
          </a:p>
          <a:p>
            <a:pPr>
              <a:defRPr/>
            </a:pPr>
            <a:r>
              <a:rPr lang="en-CA" dirty="0" smtClean="0"/>
              <a:t>Group together different forms of same word</a:t>
            </a:r>
          </a:p>
          <a:p>
            <a:pPr lvl="1">
              <a:defRPr/>
            </a:pPr>
            <a:r>
              <a:rPr lang="en-CA" b="1" dirty="0" smtClean="0">
                <a:solidFill>
                  <a:srgbClr val="00B0F0"/>
                </a:solidFill>
              </a:rPr>
              <a:t>Word stemming</a:t>
            </a:r>
            <a:r>
              <a:rPr lang="en-CA" dirty="0" smtClean="0"/>
              <a:t>: remove prefix, suffix and ending of words, keeping only stem or root</a:t>
            </a:r>
          </a:p>
          <a:p>
            <a:pPr>
              <a:defRPr/>
            </a:pPr>
            <a:r>
              <a:rPr lang="en-CA" dirty="0" smtClean="0"/>
              <a:t>Add words missing from some documents</a:t>
            </a:r>
          </a:p>
          <a:p>
            <a:pPr lvl="1">
              <a:defRPr/>
            </a:pPr>
            <a:r>
              <a:rPr lang="en-CA" b="1" dirty="0" smtClean="0">
                <a:solidFill>
                  <a:srgbClr val="00B0F0"/>
                </a:solidFill>
              </a:rPr>
              <a:t>Expansion:</a:t>
            </a:r>
            <a:r>
              <a:rPr lang="en-CA" dirty="0" smtClean="0"/>
              <a:t> Add synonyms, dictionary definitions, collocations, of keywords </a:t>
            </a:r>
          </a:p>
          <a:p>
            <a:pPr lvl="1">
              <a:defRPr/>
            </a:pPr>
            <a:r>
              <a:rPr lang="en-CA" dirty="0" smtClean="0"/>
              <a:t>Especially useful for short texts (e.g. query expansion)</a:t>
            </a:r>
          </a:p>
          <a:p>
            <a:pPr>
              <a:defRPr/>
            </a:pPr>
            <a:r>
              <a:rPr lang="en-CA" dirty="0" smtClean="0"/>
              <a:t>Weight words</a:t>
            </a:r>
          </a:p>
          <a:p>
            <a:pPr lvl="1">
              <a:defRPr/>
            </a:pPr>
            <a:r>
              <a:rPr lang="en-CA" dirty="0" smtClean="0"/>
              <a:t>Tell apart significant and insignificant words</a:t>
            </a:r>
            <a:endParaRPr lang="en-CA" dirty="0"/>
          </a:p>
        </p:txBody>
      </p:sp>
      <p:sp>
        <p:nvSpPr>
          <p:cNvPr id="4" name="Slide Number Placeholder 3"/>
          <p:cNvSpPr>
            <a:spLocks noGrp="1"/>
          </p:cNvSpPr>
          <p:nvPr>
            <p:ph type="sldNum" sz="quarter" idx="10"/>
          </p:nvPr>
        </p:nvSpPr>
        <p:spPr/>
        <p:txBody>
          <a:bodyPr/>
          <a:lstStyle/>
          <a:p>
            <a:pPr>
              <a:defRPr/>
            </a:pPr>
            <a:fld id="{8C64F8C9-68B3-45C5-89DC-B9FB28416C78}" type="slidenum">
              <a:rPr lang="en-CA" smtClean="0"/>
              <a:pPr>
                <a:defRPr/>
              </a:pPr>
              <a:t>19</a:t>
            </a:fld>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xmlns="" val="3311523802"/>
              </p:ext>
            </p:extLst>
          </p:nvPr>
        </p:nvGraphicFramePr>
        <p:xfrm>
          <a:off x="179512" y="1268760"/>
          <a:ext cx="8766175" cy="1112838"/>
        </p:xfrm>
        <a:graphic>
          <a:graphicData uri="http://schemas.openxmlformats.org/drawingml/2006/table">
            <a:tbl>
              <a:tblPr firstRow="1" bandRow="1">
                <a:tableStyleId>{5C22544A-7EE6-4342-B048-85BDC9FD1C3A}</a:tableStyleId>
              </a:tblPr>
              <a:tblGrid>
                <a:gridCol w="906857"/>
                <a:gridCol w="496292"/>
                <a:gridCol w="817949"/>
                <a:gridCol w="730392"/>
                <a:gridCol w="678238"/>
                <a:gridCol w="970362"/>
                <a:gridCol w="822395"/>
                <a:gridCol w="648457"/>
                <a:gridCol w="1021167"/>
                <a:gridCol w="868754"/>
                <a:gridCol w="805312"/>
              </a:tblGrid>
              <a:tr h="370946">
                <a:tc>
                  <a:txBody>
                    <a:bodyPr/>
                    <a:lstStyle/>
                    <a:p>
                      <a:endParaRPr lang="en-CA" sz="1800" dirty="0"/>
                    </a:p>
                  </a:txBody>
                  <a:tcPr marL="91448" marR="91448" marT="45733" marB="45733"/>
                </a:tc>
                <a:tc>
                  <a:txBody>
                    <a:bodyPr/>
                    <a:lstStyle/>
                    <a:p>
                      <a:r>
                        <a:rPr lang="en-CA" sz="1800" b="0" dirty="0" smtClean="0"/>
                        <a:t>Art</a:t>
                      </a:r>
                      <a:endParaRPr lang="en-CA" sz="1800" b="0" dirty="0"/>
                    </a:p>
                  </a:txBody>
                  <a:tcPr marL="91448" marR="91448" marT="45733" marB="45733"/>
                </a:tc>
                <a:tc>
                  <a:txBody>
                    <a:bodyPr/>
                    <a:lstStyle/>
                    <a:p>
                      <a:r>
                        <a:rPr lang="en-CA" sz="1800" b="0" dirty="0" smtClean="0"/>
                        <a:t>Show</a:t>
                      </a:r>
                      <a:endParaRPr lang="en-CA" sz="1800" b="0" dirty="0"/>
                    </a:p>
                  </a:txBody>
                  <a:tcPr marL="91448" marR="91448" marT="45733" marB="45733"/>
                </a:tc>
                <a:tc>
                  <a:txBody>
                    <a:bodyPr/>
                    <a:lstStyle/>
                    <a:p>
                      <a:r>
                        <a:rPr lang="en-CA" sz="1800" b="0" dirty="0" smtClean="0"/>
                        <a:t>Films</a:t>
                      </a:r>
                      <a:endParaRPr lang="en-CA" sz="1800" b="0" dirty="0"/>
                    </a:p>
                  </a:txBody>
                  <a:tcPr marL="91448" marR="91448" marT="45733" marB="45733"/>
                </a:tc>
                <a:tc>
                  <a:txBody>
                    <a:bodyPr/>
                    <a:lstStyle/>
                    <a:p>
                      <a:r>
                        <a:rPr lang="en-CA" sz="1800" b="0" dirty="0" smtClean="0"/>
                        <a:t>Film</a:t>
                      </a:r>
                      <a:endParaRPr lang="en-CA" sz="1800" b="0" dirty="0"/>
                    </a:p>
                  </a:txBody>
                  <a:tcPr marL="91448" marR="91448" marT="45733" marB="45733"/>
                </a:tc>
                <a:tc>
                  <a:txBody>
                    <a:bodyPr/>
                    <a:lstStyle/>
                    <a:p>
                      <a:r>
                        <a:rPr lang="en-CA" sz="1800" b="0" dirty="0" smtClean="0"/>
                        <a:t>Ottawa</a:t>
                      </a:r>
                      <a:endParaRPr lang="en-CA" sz="1800" b="0" dirty="0"/>
                    </a:p>
                  </a:txBody>
                  <a:tcPr marL="91448" marR="91448" marT="45733" marB="45733"/>
                </a:tc>
                <a:tc>
                  <a:txBody>
                    <a:bodyPr/>
                    <a:lstStyle/>
                    <a:p>
                      <a:r>
                        <a:rPr lang="en-CA" sz="1800" b="0" dirty="0" smtClean="0"/>
                        <a:t>Years</a:t>
                      </a:r>
                      <a:endParaRPr lang="en-CA" sz="1800" b="0" dirty="0"/>
                    </a:p>
                  </a:txBody>
                  <a:tcPr marL="91448" marR="91448" marT="45733" marB="45733"/>
                </a:tc>
                <a:tc>
                  <a:txBody>
                    <a:bodyPr/>
                    <a:lstStyle/>
                    <a:p>
                      <a:r>
                        <a:rPr lang="en-CA" sz="1800" b="0" dirty="0" smtClean="0"/>
                        <a:t>Said</a:t>
                      </a:r>
                      <a:endParaRPr lang="en-CA" sz="1800" b="0" dirty="0"/>
                    </a:p>
                  </a:txBody>
                  <a:tcPr marL="91448" marR="91448" marT="45733" marB="45733"/>
                </a:tc>
                <a:tc>
                  <a:txBody>
                    <a:bodyPr/>
                    <a:lstStyle/>
                    <a:p>
                      <a:r>
                        <a:rPr lang="en-CA" sz="1800" b="0" dirty="0" smtClean="0"/>
                        <a:t>Ravens</a:t>
                      </a:r>
                      <a:endParaRPr lang="en-CA" sz="1800" b="0" dirty="0"/>
                    </a:p>
                  </a:txBody>
                  <a:tcPr marL="91448" marR="91448" marT="45733" marB="45733"/>
                </a:tc>
                <a:tc>
                  <a:txBody>
                    <a:bodyPr/>
                    <a:lstStyle/>
                    <a:p>
                      <a:r>
                        <a:rPr lang="en-CA" sz="1800" b="0" dirty="0" smtClean="0"/>
                        <a:t>Game</a:t>
                      </a:r>
                      <a:endParaRPr lang="en-CA" sz="1800" b="0" dirty="0"/>
                    </a:p>
                  </a:txBody>
                  <a:tcPr marL="91448" marR="91448" marT="45733" marB="45733"/>
                </a:tc>
                <a:tc>
                  <a:txBody>
                    <a:bodyPr/>
                    <a:lstStyle/>
                    <a:p>
                      <a:r>
                        <a:rPr lang="en-CA" sz="1800" b="0" dirty="0" smtClean="0"/>
                        <a:t>Team</a:t>
                      </a:r>
                      <a:endParaRPr lang="en-CA" sz="1800" b="0" dirty="0"/>
                    </a:p>
                  </a:txBody>
                  <a:tcPr marL="91448" marR="91448" marT="45733" marB="45733"/>
                </a:tc>
              </a:tr>
              <a:tr h="370946">
                <a:tc>
                  <a:txBody>
                    <a:bodyPr/>
                    <a:lstStyle/>
                    <a:p>
                      <a:r>
                        <a:rPr lang="en-CA" sz="1800" dirty="0" smtClean="0"/>
                        <a:t>Sports</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4</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26</a:t>
                      </a:r>
                      <a:endParaRPr lang="en-CA" sz="1800" dirty="0"/>
                    </a:p>
                  </a:txBody>
                  <a:tcPr marL="91448" marR="91448" marT="45733" marB="45733"/>
                </a:tc>
                <a:tc>
                  <a:txBody>
                    <a:bodyPr/>
                    <a:lstStyle/>
                    <a:p>
                      <a:r>
                        <a:rPr lang="en-CA" sz="1800" dirty="0" smtClean="0"/>
                        <a:t>32</a:t>
                      </a:r>
                      <a:endParaRPr lang="en-CA" sz="1800" dirty="0"/>
                    </a:p>
                  </a:txBody>
                  <a:tcPr marL="91448" marR="91448" marT="45733" marB="45733"/>
                </a:tc>
                <a:tc>
                  <a:txBody>
                    <a:bodyPr/>
                    <a:lstStyle/>
                    <a:p>
                      <a:r>
                        <a:rPr lang="en-CA" sz="1800" dirty="0" smtClean="0"/>
                        <a:t>28</a:t>
                      </a:r>
                      <a:endParaRPr lang="en-CA" sz="1800" dirty="0"/>
                    </a:p>
                  </a:txBody>
                  <a:tcPr marL="91448" marR="91448" marT="45733" marB="45733"/>
                </a:tc>
                <a:tc>
                  <a:txBody>
                    <a:bodyPr/>
                    <a:lstStyle/>
                    <a:p>
                      <a:r>
                        <a:rPr lang="en-CA" sz="1800" dirty="0" smtClean="0"/>
                        <a:t>17</a:t>
                      </a:r>
                      <a:endParaRPr lang="en-CA" sz="1800" dirty="0"/>
                    </a:p>
                  </a:txBody>
                  <a:tcPr marL="91448" marR="91448" marT="45733" marB="45733"/>
                </a:tc>
              </a:tr>
              <a:tr h="370946">
                <a:tc>
                  <a:txBody>
                    <a:bodyPr/>
                    <a:lstStyle/>
                    <a:p>
                      <a:r>
                        <a:rPr lang="en-CA" sz="1800" dirty="0" smtClean="0"/>
                        <a:t>Arts</a:t>
                      </a:r>
                      <a:endParaRPr lang="en-CA" sz="1800" dirty="0"/>
                    </a:p>
                  </a:txBody>
                  <a:tcPr marL="91448" marR="91448" marT="45733" marB="45733"/>
                </a:tc>
                <a:tc>
                  <a:txBody>
                    <a:bodyPr/>
                    <a:lstStyle/>
                    <a:p>
                      <a:r>
                        <a:rPr lang="en-CA" sz="1800" dirty="0" smtClean="0"/>
                        <a:t>24</a:t>
                      </a:r>
                      <a:endParaRPr lang="en-CA" sz="1800" dirty="0"/>
                    </a:p>
                  </a:txBody>
                  <a:tcPr marL="91448" marR="91448" marT="45733" marB="45733"/>
                </a:tc>
                <a:tc>
                  <a:txBody>
                    <a:bodyPr/>
                    <a:lstStyle/>
                    <a:p>
                      <a:r>
                        <a:rPr lang="en-CA" sz="1800" dirty="0" smtClean="0"/>
                        <a:t>11</a:t>
                      </a:r>
                      <a:endParaRPr lang="en-CA" sz="1800" dirty="0"/>
                    </a:p>
                  </a:txBody>
                  <a:tcPr marL="91448" marR="91448" marT="45733" marB="45733"/>
                </a:tc>
                <a:tc>
                  <a:txBody>
                    <a:bodyPr/>
                    <a:lstStyle/>
                    <a:p>
                      <a:r>
                        <a:rPr lang="en-CA" sz="1800" dirty="0" smtClean="0"/>
                        <a:t>8</a:t>
                      </a:r>
                      <a:endParaRPr lang="en-CA" sz="1800" dirty="0"/>
                    </a:p>
                  </a:txBody>
                  <a:tcPr marL="91448" marR="91448" marT="45733" marB="45733"/>
                </a:tc>
                <a:tc>
                  <a:txBody>
                    <a:bodyPr/>
                    <a:lstStyle/>
                    <a:p>
                      <a:r>
                        <a:rPr lang="en-CA" sz="1800" dirty="0" smtClean="0"/>
                        <a:t>6</a:t>
                      </a:r>
                      <a:endParaRPr lang="en-CA" sz="1800" dirty="0"/>
                    </a:p>
                  </a:txBody>
                  <a:tcPr marL="91448" marR="91448" marT="45733" marB="45733"/>
                </a:tc>
                <a:tc>
                  <a:txBody>
                    <a:bodyPr/>
                    <a:lstStyle/>
                    <a:p>
                      <a:r>
                        <a:rPr lang="en-CA" sz="1800" dirty="0" smtClean="0"/>
                        <a:t>9</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30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lstStyle/>
          <a:p>
            <a:r>
              <a:rPr lang="en-CA" dirty="0" smtClean="0"/>
              <a:t>Overview of standard NLP techniques</a:t>
            </a:r>
          </a:p>
          <a:p>
            <a:r>
              <a:rPr lang="en-CA" dirty="0" smtClean="0"/>
              <a:t>Build a question-answering AI</a:t>
            </a:r>
          </a:p>
          <a:p>
            <a:pPr lvl="1"/>
            <a:r>
              <a:rPr lang="en-CA" dirty="0" smtClean="0"/>
              <a:t>Text Representation → Classification → Information Retrieval  → Question-Answering</a:t>
            </a:r>
          </a:p>
          <a:p>
            <a:pPr lvl="1"/>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a:t>
            </a:fld>
            <a:endParaRPr lang="en-CA" dirty="0"/>
          </a:p>
        </p:txBody>
      </p:sp>
      <p:pic>
        <p:nvPicPr>
          <p:cNvPr id="5" name="Picture 2" descr="C:\Users\Richy\Dropbox\SoftEng Department\Invited Talks\20150312 - AI course\DeepQA-Arch.PNG"/>
          <p:cNvPicPr>
            <a:picLocks noChangeAspect="1" noChangeArrowheads="1"/>
          </p:cNvPicPr>
          <p:nvPr/>
        </p:nvPicPr>
        <p:blipFill>
          <a:blip r:embed="rId2" cstate="print"/>
          <a:srcRect/>
          <a:stretch>
            <a:fillRect/>
          </a:stretch>
        </p:blipFill>
        <p:spPr bwMode="auto">
          <a:xfrm>
            <a:off x="1331640" y="3706431"/>
            <a:ext cx="5904656" cy="30637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TF</a:t>
            </a:r>
            <a:r>
              <a:rPr lang="en-CA" dirty="0" smtClean="0">
                <a:sym typeface="Symbol"/>
              </a:rPr>
              <a:t>IDF</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Recall </a:t>
            </a:r>
            <a:r>
              <a:rPr lang="en-CA" dirty="0" err="1" smtClean="0"/>
              <a:t>Zipf</a:t>
            </a:r>
            <a:r>
              <a:rPr lang="en-CA" dirty="0" smtClean="0"/>
              <a:t>-Mandelbrot law</a:t>
            </a:r>
          </a:p>
          <a:p>
            <a:pPr lvl="1">
              <a:defRPr/>
            </a:pPr>
            <a:r>
              <a:rPr lang="en-CA" dirty="0" smtClean="0"/>
              <a:t>Significant words are generally rare words with unusually high occurrence</a:t>
            </a:r>
            <a:r>
              <a:rPr lang="en-CA" dirty="0"/>
              <a:t> in </a:t>
            </a:r>
            <a:r>
              <a:rPr lang="en-CA" dirty="0" smtClean="0"/>
              <a:t>a document</a:t>
            </a:r>
          </a:p>
          <a:p>
            <a:pPr>
              <a:defRPr/>
            </a:pPr>
            <a:r>
              <a:rPr lang="en-CA" dirty="0" smtClean="0"/>
              <a:t>So we need the general occurrence </a:t>
            </a:r>
          </a:p>
          <a:p>
            <a:pPr lvl="1">
              <a:defRPr/>
            </a:pPr>
            <a:r>
              <a:rPr lang="en-CA" dirty="0" smtClean="0"/>
              <a:t>Proportion of documents </a:t>
            </a:r>
            <a:r>
              <a:rPr lang="en-CA" i="1" dirty="0" smtClean="0"/>
              <a:t>d </a:t>
            </a:r>
            <a:r>
              <a:rPr lang="en-CA" dirty="0" smtClean="0"/>
              <a:t>in corpus </a:t>
            </a:r>
            <a:r>
              <a:rPr lang="en-CA" i="1" dirty="0" smtClean="0"/>
              <a:t>C</a:t>
            </a:r>
            <a:r>
              <a:rPr lang="en-CA" dirty="0" smtClean="0"/>
              <a:t> that contain word </a:t>
            </a:r>
            <a:r>
              <a:rPr lang="en-CA" i="1" dirty="0" smtClean="0"/>
              <a:t>w</a:t>
            </a:r>
          </a:p>
          <a:p>
            <a:pPr lvl="1">
              <a:defRPr/>
            </a:pPr>
            <a:r>
              <a:rPr lang="en-CA" dirty="0" smtClean="0"/>
              <a:t>Inverse Document Frequency</a:t>
            </a:r>
          </a:p>
          <a:p>
            <a:pPr>
              <a:defRPr/>
            </a:pPr>
            <a:r>
              <a:rPr lang="en-CA" dirty="0" smtClean="0"/>
              <a:t>And the occurrence in document </a:t>
            </a:r>
            <a:r>
              <a:rPr lang="en-CA" i="1" dirty="0" smtClean="0"/>
              <a:t>d</a:t>
            </a:r>
            <a:r>
              <a:rPr lang="en-CA" i="1" baseline="-25000" dirty="0" smtClean="0"/>
              <a:t>i</a:t>
            </a:r>
          </a:p>
          <a:p>
            <a:pPr lvl="1">
              <a:defRPr/>
            </a:pPr>
            <a:r>
              <a:rPr lang="en-CA" dirty="0" smtClean="0"/>
              <a:t>Term Frequency</a:t>
            </a:r>
            <a:endParaRPr lang="en-CA" dirty="0"/>
          </a:p>
        </p:txBody>
      </p:sp>
      <p:sp>
        <p:nvSpPr>
          <p:cNvPr id="4" name="Slide Number Placeholder 3"/>
          <p:cNvSpPr>
            <a:spLocks noGrp="1"/>
          </p:cNvSpPr>
          <p:nvPr>
            <p:ph type="sldNum" sz="quarter" idx="10"/>
          </p:nvPr>
        </p:nvSpPr>
        <p:spPr/>
        <p:txBody>
          <a:bodyPr/>
          <a:lstStyle/>
          <a:p>
            <a:pPr>
              <a:defRPr/>
            </a:pPr>
            <a:fld id="{3F462EBA-2D86-41D4-AA2F-CB9B5BA38E0E}" type="slidenum">
              <a:rPr lang="en-CA" smtClean="0"/>
              <a:pPr>
                <a:defRPr/>
              </a:pPr>
              <a:t>20</a:t>
            </a:fld>
            <a:endParaRPr lang="en-CA" dirty="0"/>
          </a:p>
        </p:txBody>
      </p:sp>
      <mc:AlternateContent xmlns:mc="http://schemas.openxmlformats.org/markup-compatibility/2006">
        <mc:Choice xmlns:a14="http://schemas.microsoft.com/office/drawing/2010/main" xmlns="" Requires="a14">
          <p:sp>
            <p:nvSpPr>
              <p:cNvPr id="7" name="Rectangle 6"/>
              <p:cNvSpPr/>
              <p:nvPr/>
            </p:nvSpPr>
            <p:spPr>
              <a:xfrm>
                <a:off x="6012160" y="4581128"/>
                <a:ext cx="2839302" cy="7286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a:rPr>
                        <m:t>𝑖𝑑𝑓</m:t>
                      </m:r>
                      <m:d>
                        <m:dPr>
                          <m:ctrlPr>
                            <a:rPr lang="en-CA" sz="2000" i="1">
                              <a:latin typeface="Cambria Math" panose="02040503050406030204" pitchFamily="18" charset="0"/>
                            </a:rPr>
                          </m:ctrlPr>
                        </m:dPr>
                        <m:e>
                          <m:r>
                            <a:rPr lang="en-CA" sz="2000" i="1">
                              <a:latin typeface="Cambria Math"/>
                            </a:rPr>
                            <m:t>𝑤</m:t>
                          </m:r>
                          <m:r>
                            <a:rPr lang="en-CA" sz="2000">
                              <a:latin typeface="Cambria Math"/>
                            </a:rPr>
                            <m:t>,</m:t>
                          </m:r>
                          <m:r>
                            <a:rPr lang="en-CA" sz="2000" i="1">
                              <a:latin typeface="Cambria Math"/>
                            </a:rPr>
                            <m:t>𝐶</m:t>
                          </m:r>
                        </m:e>
                      </m:d>
                      <m:r>
                        <a:rPr lang="en-CA" sz="2000">
                          <a:latin typeface="Cambria Math"/>
                        </a:rPr>
                        <m:t>=</m:t>
                      </m:r>
                      <m:r>
                        <m:rPr>
                          <m:sty m:val="p"/>
                        </m:rPr>
                        <a:rPr lang="en-CA" sz="2000">
                          <a:latin typeface="Cambria Math"/>
                        </a:rPr>
                        <m:t>log</m:t>
                      </m:r>
                      <m:f>
                        <m:fPr>
                          <m:ctrlPr>
                            <a:rPr lang="en-CA" sz="2000" i="1">
                              <a:latin typeface="Cambria Math" panose="02040503050406030204" pitchFamily="18" charset="0"/>
                            </a:rPr>
                          </m:ctrlPr>
                        </m:fPr>
                        <m:num>
                          <m:r>
                            <a:rPr lang="en-CA" sz="2000">
                              <a:latin typeface="Cambria Math"/>
                            </a:rPr>
                            <m:t>|</m:t>
                          </m:r>
                          <m:r>
                            <a:rPr lang="en-CA" sz="2000" i="1">
                              <a:latin typeface="Cambria Math"/>
                            </a:rPr>
                            <m:t>𝐶</m:t>
                          </m:r>
                          <m:r>
                            <a:rPr lang="en-CA" sz="2000">
                              <a:latin typeface="Cambria Math"/>
                            </a:rPr>
                            <m:t>|</m:t>
                          </m:r>
                        </m:num>
                        <m:den>
                          <m:r>
                            <a:rPr lang="en-CA" sz="2000">
                              <a:latin typeface="Cambria Math"/>
                            </a:rPr>
                            <m:t>|</m:t>
                          </m:r>
                          <m:r>
                            <a:rPr lang="en-CA" sz="2000" i="1">
                              <a:latin typeface="Cambria Math"/>
                            </a:rPr>
                            <m:t>𝑤</m:t>
                          </m:r>
                          <m:r>
                            <a:rPr lang="en-CA" sz="2000">
                              <a:latin typeface="Cambria Math"/>
                            </a:rPr>
                            <m:t>∈</m:t>
                          </m:r>
                          <m:r>
                            <a:rPr lang="en-CA" sz="2000" i="1">
                              <a:latin typeface="Cambria Math"/>
                            </a:rPr>
                            <m:t>𝐶</m:t>
                          </m:r>
                          <m:r>
                            <a:rPr lang="en-CA" sz="2000">
                              <a:latin typeface="Cambria Math"/>
                            </a:rPr>
                            <m:t>|</m:t>
                          </m:r>
                        </m:den>
                      </m:f>
                    </m:oMath>
                  </m:oMathPara>
                </a14:m>
                <a:endParaRPr lang="en-CA" sz="2000" dirty="0"/>
              </a:p>
            </p:txBody>
          </p:sp>
        </mc:Choice>
        <mc:Fallback>
          <p:sp>
            <p:nvSpPr>
              <p:cNvPr id="7" name="Rectangle 6"/>
              <p:cNvSpPr>
                <a:spLocks noRot="1" noChangeAspect="1" noMove="1" noResize="1" noEditPoints="1" noAdjustHandles="1" noChangeArrowheads="1" noChangeShapeType="1" noTextEdit="1"/>
              </p:cNvSpPr>
              <p:nvPr/>
            </p:nvSpPr>
            <p:spPr>
              <a:xfrm>
                <a:off x="6012160" y="4581128"/>
                <a:ext cx="2839302" cy="728661"/>
              </a:xfrm>
              <a:prstGeom prst="rect">
                <a:avLst/>
              </a:prstGeom>
              <a:blipFill rotWithShape="1">
                <a:blip r:embed="rId2" cstate="print"/>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3923928" y="5733255"/>
                <a:ext cx="2471446" cy="7287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a:rPr>
                        <m:t>𝑡𝑓</m:t>
                      </m:r>
                      <m:d>
                        <m:dPr>
                          <m:ctrlPr>
                            <a:rPr lang="en-CA" sz="2000" i="1">
                              <a:latin typeface="Cambria Math" panose="02040503050406030204" pitchFamily="18" charset="0"/>
                            </a:rPr>
                          </m:ctrlPr>
                        </m:dPr>
                        <m:e>
                          <m:r>
                            <a:rPr lang="en-CA" sz="2000" i="1">
                              <a:latin typeface="Cambria Math"/>
                            </a:rPr>
                            <m:t>𝑤</m:t>
                          </m:r>
                          <m:r>
                            <a:rPr lang="en-CA" sz="2000">
                              <a:latin typeface="Cambria Math"/>
                            </a:rPr>
                            <m:t>,</m:t>
                          </m:r>
                          <m:sSub>
                            <m:sSubPr>
                              <m:ctrlPr>
                                <a:rPr lang="en-CA" sz="2000" i="1">
                                  <a:latin typeface="Cambria Math" panose="02040503050406030204" pitchFamily="18" charset="0"/>
                                </a:rPr>
                              </m:ctrlPr>
                            </m:sSubPr>
                            <m:e>
                              <m:r>
                                <a:rPr lang="en-CA" sz="2000" i="1">
                                  <a:latin typeface="Cambria Math"/>
                                </a:rPr>
                                <m:t>𝑑</m:t>
                              </m:r>
                            </m:e>
                            <m:sub>
                              <m:r>
                                <a:rPr lang="en-CA" sz="2000" i="1">
                                  <a:latin typeface="Cambria Math"/>
                                </a:rPr>
                                <m:t>𝑖</m:t>
                              </m:r>
                            </m:sub>
                          </m:sSub>
                        </m:e>
                      </m:d>
                      <m:r>
                        <a:rPr lang="en-CA" sz="2000">
                          <a:latin typeface="Cambria Math"/>
                        </a:rPr>
                        <m:t>=</m:t>
                      </m:r>
                      <m:f>
                        <m:fPr>
                          <m:ctrlPr>
                            <a:rPr lang="en-CA" sz="2000" i="1">
                              <a:latin typeface="Cambria Math" panose="02040503050406030204" pitchFamily="18" charset="0"/>
                            </a:rPr>
                          </m:ctrlPr>
                        </m:fPr>
                        <m:num>
                          <m:r>
                            <a:rPr lang="en-CA" sz="2000">
                              <a:latin typeface="Cambria Math"/>
                            </a:rPr>
                            <m:t>|</m:t>
                          </m:r>
                          <m:r>
                            <a:rPr lang="en-CA" sz="2000" i="1">
                              <a:latin typeface="Cambria Math"/>
                            </a:rPr>
                            <m:t>𝑤</m:t>
                          </m:r>
                          <m:r>
                            <a:rPr lang="en-CA" sz="2000">
                              <a:latin typeface="Cambria Math"/>
                            </a:rPr>
                            <m:t>∈</m:t>
                          </m:r>
                          <m:sSub>
                            <m:sSubPr>
                              <m:ctrlPr>
                                <a:rPr lang="en-CA" sz="2000" i="1">
                                  <a:latin typeface="Cambria Math" panose="02040503050406030204" pitchFamily="18" charset="0"/>
                                </a:rPr>
                              </m:ctrlPr>
                            </m:sSubPr>
                            <m:e>
                              <m:r>
                                <a:rPr lang="en-CA" sz="2000" i="1">
                                  <a:latin typeface="Cambria Math"/>
                                </a:rPr>
                                <m:t>𝑑</m:t>
                              </m:r>
                            </m:e>
                            <m:sub>
                              <m:r>
                                <a:rPr lang="en-CA" sz="2000" i="1">
                                  <a:latin typeface="Cambria Math"/>
                                </a:rPr>
                                <m:t>𝑖</m:t>
                              </m:r>
                            </m:sub>
                          </m:sSub>
                          <m:r>
                            <a:rPr lang="en-CA" sz="2000">
                              <a:latin typeface="Cambria Math"/>
                            </a:rPr>
                            <m:t>|</m:t>
                          </m:r>
                        </m:num>
                        <m:den>
                          <m:r>
                            <a:rPr lang="en-CA" sz="2000">
                              <a:latin typeface="Cambria Math"/>
                            </a:rPr>
                            <m:t>|</m:t>
                          </m:r>
                          <m:sSub>
                            <m:sSubPr>
                              <m:ctrlPr>
                                <a:rPr lang="en-CA" sz="2000" i="1">
                                  <a:latin typeface="Cambria Math" panose="02040503050406030204" pitchFamily="18" charset="0"/>
                                </a:rPr>
                              </m:ctrlPr>
                            </m:sSubPr>
                            <m:e>
                              <m:r>
                                <a:rPr lang="en-CA" sz="2000" i="1">
                                  <a:latin typeface="Cambria Math"/>
                                </a:rPr>
                                <m:t>𝑑</m:t>
                              </m:r>
                            </m:e>
                            <m:sub>
                              <m:r>
                                <a:rPr lang="en-CA" sz="2000" i="1">
                                  <a:latin typeface="Cambria Math"/>
                                </a:rPr>
                                <m:t>𝑖</m:t>
                              </m:r>
                            </m:sub>
                          </m:sSub>
                          <m:r>
                            <a:rPr lang="en-CA" sz="2000">
                              <a:latin typeface="Cambria Math"/>
                            </a:rPr>
                            <m:t>|</m:t>
                          </m:r>
                        </m:den>
                      </m:f>
                    </m:oMath>
                  </m:oMathPara>
                </a14:m>
                <a:endParaRPr lang="en-CA" sz="2000" dirty="0"/>
              </a:p>
            </p:txBody>
          </p:sp>
        </mc:Choice>
        <mc:Fallback>
          <p:sp>
            <p:nvSpPr>
              <p:cNvPr id="8" name="Rectangle 7"/>
              <p:cNvSpPr>
                <a:spLocks noRot="1" noChangeAspect="1" noMove="1" noResize="1" noEditPoints="1" noAdjustHandles="1" noChangeArrowheads="1" noChangeShapeType="1" noTextEdit="1"/>
              </p:cNvSpPr>
              <p:nvPr/>
            </p:nvSpPr>
            <p:spPr>
              <a:xfrm>
                <a:off x="3923928" y="5733255"/>
                <a:ext cx="2471446" cy="728789"/>
              </a:xfrm>
              <a:prstGeom prst="rect">
                <a:avLst/>
              </a:prstGeom>
              <a:blipFill rotWithShape="1">
                <a:blip r:embed="rId3"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TF</a:t>
            </a:r>
            <a:r>
              <a:rPr lang="en-CA" dirty="0">
                <a:sym typeface="Symbol"/>
              </a:rPr>
              <a:t>IDF</a:t>
            </a:r>
            <a:endParaRPr lang="en-CA" dirty="0"/>
          </a:p>
        </p:txBody>
      </p:sp>
      <p:sp>
        <p:nvSpPr>
          <p:cNvPr id="3" name="Content Placeholder 2"/>
          <p:cNvSpPr>
            <a:spLocks noGrp="1"/>
          </p:cNvSpPr>
          <p:nvPr>
            <p:ph idx="1"/>
          </p:nvPr>
        </p:nvSpPr>
        <p:spPr>
          <a:xfrm>
            <a:off x="467544" y="4077072"/>
            <a:ext cx="8435975" cy="2780928"/>
          </a:xfrm>
        </p:spPr>
        <p:txBody>
          <a:bodyPr>
            <a:normAutofit fontScale="92500" lnSpcReduction="20000"/>
          </a:bodyPr>
          <a:lstStyle/>
          <a:p>
            <a:pPr>
              <a:defRPr/>
            </a:pPr>
            <a:r>
              <a:rPr lang="en-CA" dirty="0" smtClean="0"/>
              <a:t>Computation notes:</a:t>
            </a:r>
          </a:p>
          <a:p>
            <a:pPr>
              <a:defRPr/>
            </a:pPr>
            <a:r>
              <a:rPr lang="en-CA" dirty="0" smtClean="0"/>
              <a:t>|Sports| = 1147, |Arts| = 1271, |Corpus| = 3</a:t>
            </a:r>
          </a:p>
          <a:p>
            <a:pPr lvl="1">
              <a:defRPr/>
            </a:pPr>
            <a:r>
              <a:rPr lang="en-CA" dirty="0" smtClean="0"/>
              <a:t>Assume a 3</a:t>
            </a:r>
            <a:r>
              <a:rPr lang="en-CA" baseline="30000" dirty="0" smtClean="0"/>
              <a:t>rd</a:t>
            </a:r>
            <a:r>
              <a:rPr lang="en-CA" dirty="0" smtClean="0"/>
              <a:t> category that is 0 everywhere</a:t>
            </a:r>
          </a:p>
          <a:p>
            <a:pPr lvl="1">
              <a:defRPr/>
            </a:pPr>
            <a:r>
              <a:rPr lang="en-CA" dirty="0" smtClean="0"/>
              <a:t>Otherwise log(2/2) = 0</a:t>
            </a:r>
          </a:p>
          <a:p>
            <a:pPr lvl="1">
              <a:defRPr/>
            </a:pPr>
            <a:r>
              <a:rPr lang="en-CA" dirty="0" smtClean="0"/>
              <a:t>Not an issue for real corpora</a:t>
            </a:r>
          </a:p>
          <a:p>
            <a:pPr>
              <a:defRPr/>
            </a:pPr>
            <a:r>
              <a:rPr lang="en-CA" dirty="0" smtClean="0"/>
              <a:t>TF</a:t>
            </a:r>
            <a:r>
              <a:rPr lang="en-CA" dirty="0" smtClean="0">
                <a:sym typeface="Symbol"/>
              </a:rPr>
              <a:t></a:t>
            </a:r>
            <a:r>
              <a:rPr lang="en-CA" dirty="0" smtClean="0"/>
              <a:t>IDF values </a:t>
            </a:r>
            <a:r>
              <a:rPr lang="en-CA" dirty="0" smtClean="0">
                <a:sym typeface="Symbol"/>
              </a:rPr>
              <a:t>10</a:t>
            </a:r>
            <a:r>
              <a:rPr lang="en-CA" baseline="30000" dirty="0" smtClean="0">
                <a:sym typeface="Symbol"/>
              </a:rPr>
              <a:t>-3</a:t>
            </a:r>
            <a:endParaRPr lang="en-CA" baseline="30000" dirty="0"/>
          </a:p>
        </p:txBody>
      </p:sp>
      <p:sp>
        <p:nvSpPr>
          <p:cNvPr id="4" name="Slide Number Placeholder 3"/>
          <p:cNvSpPr>
            <a:spLocks noGrp="1"/>
          </p:cNvSpPr>
          <p:nvPr>
            <p:ph type="sldNum" sz="quarter" idx="10"/>
          </p:nvPr>
        </p:nvSpPr>
        <p:spPr/>
        <p:txBody>
          <a:bodyPr/>
          <a:lstStyle/>
          <a:p>
            <a:pPr>
              <a:defRPr/>
            </a:pPr>
            <a:fld id="{55E2BE5B-BA95-4FFF-861F-05DAFCD413D4}" type="slidenum">
              <a:rPr lang="en-CA" smtClean="0"/>
              <a:pPr>
                <a:defRPr/>
              </a:pPr>
              <a:t>21</a:t>
            </a:fld>
            <a:endParaRPr lang="en-CA" dirty="0"/>
          </a:p>
        </p:txBody>
      </p:sp>
      <p:graphicFrame>
        <p:nvGraphicFramePr>
          <p:cNvPr id="5" name="Table 4"/>
          <p:cNvGraphicFramePr>
            <a:graphicFrameLocks noGrp="1"/>
          </p:cNvGraphicFramePr>
          <p:nvPr/>
        </p:nvGraphicFramePr>
        <p:xfrm>
          <a:off x="179512" y="1556792"/>
          <a:ext cx="8766175" cy="1112838"/>
        </p:xfrm>
        <a:graphic>
          <a:graphicData uri="http://schemas.openxmlformats.org/drawingml/2006/table">
            <a:tbl>
              <a:tblPr firstRow="1" bandRow="1">
                <a:tableStyleId>{5C22544A-7EE6-4342-B048-85BDC9FD1C3A}</a:tableStyleId>
              </a:tblPr>
              <a:tblGrid>
                <a:gridCol w="906857"/>
                <a:gridCol w="496292"/>
                <a:gridCol w="817949"/>
                <a:gridCol w="730392"/>
                <a:gridCol w="678238"/>
                <a:gridCol w="970362"/>
                <a:gridCol w="822395"/>
                <a:gridCol w="648457"/>
                <a:gridCol w="1021167"/>
                <a:gridCol w="868754"/>
                <a:gridCol w="805312"/>
              </a:tblGrid>
              <a:tr h="370946">
                <a:tc>
                  <a:txBody>
                    <a:bodyPr/>
                    <a:lstStyle/>
                    <a:p>
                      <a:endParaRPr lang="en-CA" sz="1800" dirty="0"/>
                    </a:p>
                  </a:txBody>
                  <a:tcPr marL="91448" marR="91448" marT="45733" marB="45733"/>
                </a:tc>
                <a:tc>
                  <a:txBody>
                    <a:bodyPr/>
                    <a:lstStyle/>
                    <a:p>
                      <a:r>
                        <a:rPr lang="en-CA" sz="1800" b="0" dirty="0" smtClean="0"/>
                        <a:t>Art</a:t>
                      </a:r>
                      <a:endParaRPr lang="en-CA" sz="1800" b="0" dirty="0"/>
                    </a:p>
                  </a:txBody>
                  <a:tcPr marL="91448" marR="91448" marT="45733" marB="45733"/>
                </a:tc>
                <a:tc>
                  <a:txBody>
                    <a:bodyPr/>
                    <a:lstStyle/>
                    <a:p>
                      <a:r>
                        <a:rPr lang="en-CA" sz="1800" b="0" dirty="0" smtClean="0"/>
                        <a:t>Show</a:t>
                      </a:r>
                      <a:endParaRPr lang="en-CA" sz="1800" b="0" dirty="0"/>
                    </a:p>
                  </a:txBody>
                  <a:tcPr marL="91448" marR="91448" marT="45733" marB="45733"/>
                </a:tc>
                <a:tc>
                  <a:txBody>
                    <a:bodyPr/>
                    <a:lstStyle/>
                    <a:p>
                      <a:r>
                        <a:rPr lang="en-CA" sz="1800" b="0" dirty="0" smtClean="0"/>
                        <a:t>Films</a:t>
                      </a:r>
                      <a:endParaRPr lang="en-CA" sz="1800" b="0" dirty="0"/>
                    </a:p>
                  </a:txBody>
                  <a:tcPr marL="91448" marR="91448" marT="45733" marB="45733"/>
                </a:tc>
                <a:tc>
                  <a:txBody>
                    <a:bodyPr/>
                    <a:lstStyle/>
                    <a:p>
                      <a:r>
                        <a:rPr lang="en-CA" sz="1800" b="0" dirty="0" smtClean="0"/>
                        <a:t>Film</a:t>
                      </a:r>
                      <a:endParaRPr lang="en-CA" sz="1800" b="0" dirty="0"/>
                    </a:p>
                  </a:txBody>
                  <a:tcPr marL="91448" marR="91448" marT="45733" marB="45733"/>
                </a:tc>
                <a:tc>
                  <a:txBody>
                    <a:bodyPr/>
                    <a:lstStyle/>
                    <a:p>
                      <a:r>
                        <a:rPr lang="en-CA" sz="1800" b="0" dirty="0" smtClean="0"/>
                        <a:t>Ottawa</a:t>
                      </a:r>
                      <a:endParaRPr lang="en-CA" sz="1800" b="0" dirty="0"/>
                    </a:p>
                  </a:txBody>
                  <a:tcPr marL="91448" marR="91448" marT="45733" marB="45733"/>
                </a:tc>
                <a:tc>
                  <a:txBody>
                    <a:bodyPr/>
                    <a:lstStyle/>
                    <a:p>
                      <a:r>
                        <a:rPr lang="en-CA" sz="1800" b="0" dirty="0" smtClean="0"/>
                        <a:t>Years</a:t>
                      </a:r>
                      <a:endParaRPr lang="en-CA" sz="1800" b="0" dirty="0"/>
                    </a:p>
                  </a:txBody>
                  <a:tcPr marL="91448" marR="91448" marT="45733" marB="45733"/>
                </a:tc>
                <a:tc>
                  <a:txBody>
                    <a:bodyPr/>
                    <a:lstStyle/>
                    <a:p>
                      <a:r>
                        <a:rPr lang="en-CA" sz="1800" b="0" dirty="0" smtClean="0"/>
                        <a:t>Said</a:t>
                      </a:r>
                      <a:endParaRPr lang="en-CA" sz="1800" b="0" dirty="0"/>
                    </a:p>
                  </a:txBody>
                  <a:tcPr marL="91448" marR="91448" marT="45733" marB="45733"/>
                </a:tc>
                <a:tc>
                  <a:txBody>
                    <a:bodyPr/>
                    <a:lstStyle/>
                    <a:p>
                      <a:r>
                        <a:rPr lang="en-CA" sz="1800" b="0" dirty="0" smtClean="0"/>
                        <a:t>Ravens</a:t>
                      </a:r>
                      <a:endParaRPr lang="en-CA" sz="1800" b="0" dirty="0"/>
                    </a:p>
                  </a:txBody>
                  <a:tcPr marL="91448" marR="91448" marT="45733" marB="45733"/>
                </a:tc>
                <a:tc>
                  <a:txBody>
                    <a:bodyPr/>
                    <a:lstStyle/>
                    <a:p>
                      <a:r>
                        <a:rPr lang="en-CA" sz="1800" b="0" dirty="0" smtClean="0"/>
                        <a:t>Game</a:t>
                      </a:r>
                      <a:endParaRPr lang="en-CA" sz="1800" b="0" dirty="0"/>
                    </a:p>
                  </a:txBody>
                  <a:tcPr marL="91448" marR="91448" marT="45733" marB="45733"/>
                </a:tc>
                <a:tc>
                  <a:txBody>
                    <a:bodyPr/>
                    <a:lstStyle/>
                    <a:p>
                      <a:r>
                        <a:rPr lang="en-CA" sz="1800" b="0" dirty="0" smtClean="0"/>
                        <a:t>Team</a:t>
                      </a:r>
                      <a:endParaRPr lang="en-CA" sz="1800" b="0" dirty="0"/>
                    </a:p>
                  </a:txBody>
                  <a:tcPr marL="91448" marR="91448" marT="45733" marB="45733"/>
                </a:tc>
              </a:tr>
              <a:tr h="370946">
                <a:tc>
                  <a:txBody>
                    <a:bodyPr/>
                    <a:lstStyle/>
                    <a:p>
                      <a:r>
                        <a:rPr lang="en-CA" sz="1800" dirty="0" smtClean="0"/>
                        <a:t>Sports</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4</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26</a:t>
                      </a:r>
                      <a:endParaRPr lang="en-CA" sz="1800" dirty="0"/>
                    </a:p>
                  </a:txBody>
                  <a:tcPr marL="91448" marR="91448" marT="45733" marB="45733"/>
                </a:tc>
                <a:tc>
                  <a:txBody>
                    <a:bodyPr/>
                    <a:lstStyle/>
                    <a:p>
                      <a:r>
                        <a:rPr lang="en-CA" sz="1800" dirty="0" smtClean="0"/>
                        <a:t>32</a:t>
                      </a:r>
                      <a:endParaRPr lang="en-CA" sz="1800" dirty="0"/>
                    </a:p>
                  </a:txBody>
                  <a:tcPr marL="91448" marR="91448" marT="45733" marB="45733"/>
                </a:tc>
                <a:tc>
                  <a:txBody>
                    <a:bodyPr/>
                    <a:lstStyle/>
                    <a:p>
                      <a:r>
                        <a:rPr lang="en-CA" sz="1800" dirty="0" smtClean="0"/>
                        <a:t>28</a:t>
                      </a:r>
                      <a:endParaRPr lang="en-CA" sz="1800" dirty="0"/>
                    </a:p>
                  </a:txBody>
                  <a:tcPr marL="91448" marR="91448" marT="45733" marB="45733"/>
                </a:tc>
                <a:tc>
                  <a:txBody>
                    <a:bodyPr/>
                    <a:lstStyle/>
                    <a:p>
                      <a:r>
                        <a:rPr lang="en-CA" sz="1800" dirty="0" smtClean="0"/>
                        <a:t>17</a:t>
                      </a:r>
                      <a:endParaRPr lang="en-CA" sz="1800" dirty="0"/>
                    </a:p>
                  </a:txBody>
                  <a:tcPr marL="91448" marR="91448" marT="45733" marB="45733"/>
                </a:tc>
              </a:tr>
              <a:tr h="370946">
                <a:tc>
                  <a:txBody>
                    <a:bodyPr/>
                    <a:lstStyle/>
                    <a:p>
                      <a:r>
                        <a:rPr lang="en-CA" sz="1800" dirty="0" smtClean="0"/>
                        <a:t>Arts</a:t>
                      </a:r>
                      <a:endParaRPr lang="en-CA" sz="1800" dirty="0"/>
                    </a:p>
                  </a:txBody>
                  <a:tcPr marL="91448" marR="91448" marT="45733" marB="45733"/>
                </a:tc>
                <a:tc>
                  <a:txBody>
                    <a:bodyPr/>
                    <a:lstStyle/>
                    <a:p>
                      <a:r>
                        <a:rPr lang="en-CA" sz="1800" dirty="0" smtClean="0"/>
                        <a:t>24</a:t>
                      </a:r>
                      <a:endParaRPr lang="en-CA" sz="1800" dirty="0"/>
                    </a:p>
                  </a:txBody>
                  <a:tcPr marL="91448" marR="91448" marT="45733" marB="45733"/>
                </a:tc>
                <a:tc>
                  <a:txBody>
                    <a:bodyPr/>
                    <a:lstStyle/>
                    <a:p>
                      <a:r>
                        <a:rPr lang="en-CA" sz="1800" dirty="0" smtClean="0"/>
                        <a:t>11</a:t>
                      </a:r>
                      <a:endParaRPr lang="en-CA" sz="1800" dirty="0"/>
                    </a:p>
                  </a:txBody>
                  <a:tcPr marL="91448" marR="91448" marT="45733" marB="45733"/>
                </a:tc>
                <a:tc>
                  <a:txBody>
                    <a:bodyPr/>
                    <a:lstStyle/>
                    <a:p>
                      <a:r>
                        <a:rPr lang="en-CA" sz="1800" dirty="0" smtClean="0"/>
                        <a:t>8</a:t>
                      </a:r>
                      <a:endParaRPr lang="en-CA" sz="1800" dirty="0"/>
                    </a:p>
                  </a:txBody>
                  <a:tcPr marL="91448" marR="91448" marT="45733" marB="45733"/>
                </a:tc>
                <a:tc>
                  <a:txBody>
                    <a:bodyPr/>
                    <a:lstStyle/>
                    <a:p>
                      <a:r>
                        <a:rPr lang="en-CA" sz="1800" dirty="0" smtClean="0"/>
                        <a:t>6</a:t>
                      </a:r>
                      <a:endParaRPr lang="en-CA" sz="1800" dirty="0"/>
                    </a:p>
                  </a:txBody>
                  <a:tcPr marL="91448" marR="91448" marT="45733" marB="45733"/>
                </a:tc>
                <a:tc>
                  <a:txBody>
                    <a:bodyPr/>
                    <a:lstStyle/>
                    <a:p>
                      <a:r>
                        <a:rPr lang="en-CA" sz="1800" dirty="0" smtClean="0"/>
                        <a:t>9</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30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193481103"/>
              </p:ext>
            </p:extLst>
          </p:nvPr>
        </p:nvGraphicFramePr>
        <p:xfrm>
          <a:off x="184148" y="2852936"/>
          <a:ext cx="8959852" cy="1112838"/>
        </p:xfrm>
        <a:graphic>
          <a:graphicData uri="http://schemas.openxmlformats.org/drawingml/2006/table">
            <a:tbl>
              <a:tblPr firstRow="1" bandRow="1">
                <a:tableStyleId>{5C22544A-7EE6-4342-B048-85BDC9FD1C3A}</a:tableStyleId>
              </a:tblPr>
              <a:tblGrid>
                <a:gridCol w="906759"/>
                <a:gridCol w="690864"/>
                <a:gridCol w="817861"/>
                <a:gridCol w="730313"/>
                <a:gridCol w="678164"/>
                <a:gridCol w="970257"/>
                <a:gridCol w="822306"/>
                <a:gridCol w="648387"/>
                <a:gridCol w="1021056"/>
                <a:gridCol w="868660"/>
                <a:gridCol w="805225"/>
              </a:tblGrid>
              <a:tr h="370946">
                <a:tc>
                  <a:txBody>
                    <a:bodyPr/>
                    <a:lstStyle/>
                    <a:p>
                      <a:endParaRPr lang="en-CA" sz="1800" dirty="0"/>
                    </a:p>
                  </a:txBody>
                  <a:tcPr marL="91438" marR="91438" marT="45733" marB="45733"/>
                </a:tc>
                <a:tc>
                  <a:txBody>
                    <a:bodyPr/>
                    <a:lstStyle/>
                    <a:p>
                      <a:r>
                        <a:rPr lang="en-CA" sz="1800" b="0" dirty="0" smtClean="0"/>
                        <a:t>Art</a:t>
                      </a:r>
                      <a:endParaRPr lang="en-CA" sz="1800" b="0" dirty="0"/>
                    </a:p>
                  </a:txBody>
                  <a:tcPr marL="91438" marR="91438" marT="45733" marB="45733"/>
                </a:tc>
                <a:tc>
                  <a:txBody>
                    <a:bodyPr/>
                    <a:lstStyle/>
                    <a:p>
                      <a:r>
                        <a:rPr lang="en-CA" sz="1800" b="0" dirty="0" smtClean="0"/>
                        <a:t>Show</a:t>
                      </a:r>
                      <a:endParaRPr lang="en-CA" sz="1800" b="0" dirty="0"/>
                    </a:p>
                  </a:txBody>
                  <a:tcPr marL="91438" marR="91438" marT="45733" marB="45733"/>
                </a:tc>
                <a:tc>
                  <a:txBody>
                    <a:bodyPr/>
                    <a:lstStyle/>
                    <a:p>
                      <a:r>
                        <a:rPr lang="en-CA" sz="1800" b="0" dirty="0" smtClean="0"/>
                        <a:t>Films</a:t>
                      </a:r>
                      <a:endParaRPr lang="en-CA" sz="1800" b="0" dirty="0"/>
                    </a:p>
                  </a:txBody>
                  <a:tcPr marL="91438" marR="91438" marT="45733" marB="45733"/>
                </a:tc>
                <a:tc>
                  <a:txBody>
                    <a:bodyPr/>
                    <a:lstStyle/>
                    <a:p>
                      <a:r>
                        <a:rPr lang="en-CA" sz="1800" b="0" dirty="0" smtClean="0"/>
                        <a:t>Film</a:t>
                      </a:r>
                      <a:endParaRPr lang="en-CA" sz="1800" b="0" dirty="0"/>
                    </a:p>
                  </a:txBody>
                  <a:tcPr marL="91438" marR="91438" marT="45733" marB="45733"/>
                </a:tc>
                <a:tc>
                  <a:txBody>
                    <a:bodyPr/>
                    <a:lstStyle/>
                    <a:p>
                      <a:r>
                        <a:rPr lang="en-CA" sz="1800" b="0" dirty="0" smtClean="0"/>
                        <a:t>Ottawa</a:t>
                      </a:r>
                      <a:endParaRPr lang="en-CA" sz="1800" b="0" dirty="0"/>
                    </a:p>
                  </a:txBody>
                  <a:tcPr marL="91438" marR="91438" marT="45733" marB="45733"/>
                </a:tc>
                <a:tc>
                  <a:txBody>
                    <a:bodyPr/>
                    <a:lstStyle/>
                    <a:p>
                      <a:r>
                        <a:rPr lang="en-CA" sz="1800" b="0" dirty="0" smtClean="0"/>
                        <a:t>Years</a:t>
                      </a:r>
                      <a:endParaRPr lang="en-CA" sz="1800" b="0" dirty="0"/>
                    </a:p>
                  </a:txBody>
                  <a:tcPr marL="91438" marR="91438" marT="45733" marB="45733"/>
                </a:tc>
                <a:tc>
                  <a:txBody>
                    <a:bodyPr/>
                    <a:lstStyle/>
                    <a:p>
                      <a:r>
                        <a:rPr lang="en-CA" sz="1800" b="0" dirty="0" smtClean="0"/>
                        <a:t>Said</a:t>
                      </a:r>
                      <a:endParaRPr lang="en-CA" sz="1800" b="0" dirty="0"/>
                    </a:p>
                  </a:txBody>
                  <a:tcPr marL="91438" marR="91438" marT="45733" marB="45733"/>
                </a:tc>
                <a:tc>
                  <a:txBody>
                    <a:bodyPr/>
                    <a:lstStyle/>
                    <a:p>
                      <a:r>
                        <a:rPr lang="en-CA" sz="1800" b="0" dirty="0" smtClean="0"/>
                        <a:t>Ravens</a:t>
                      </a:r>
                      <a:endParaRPr lang="en-CA" sz="1800" b="0" dirty="0"/>
                    </a:p>
                  </a:txBody>
                  <a:tcPr marL="91438" marR="91438" marT="45733" marB="45733"/>
                </a:tc>
                <a:tc>
                  <a:txBody>
                    <a:bodyPr/>
                    <a:lstStyle/>
                    <a:p>
                      <a:r>
                        <a:rPr lang="en-CA" sz="1800" b="0" dirty="0" smtClean="0"/>
                        <a:t>Game</a:t>
                      </a:r>
                      <a:endParaRPr lang="en-CA" sz="1800" b="0" dirty="0"/>
                    </a:p>
                  </a:txBody>
                  <a:tcPr marL="91438" marR="91438" marT="45733" marB="45733"/>
                </a:tc>
                <a:tc>
                  <a:txBody>
                    <a:bodyPr/>
                    <a:lstStyle/>
                    <a:p>
                      <a:r>
                        <a:rPr lang="en-CA" sz="1800" b="0" dirty="0" smtClean="0"/>
                        <a:t>Team</a:t>
                      </a:r>
                      <a:endParaRPr lang="en-CA" sz="1800" b="0" dirty="0"/>
                    </a:p>
                  </a:txBody>
                  <a:tcPr marL="91438" marR="91438" marT="45733" marB="45733"/>
                </a:tc>
              </a:tr>
              <a:tr h="370946">
                <a:tc>
                  <a:txBody>
                    <a:bodyPr/>
                    <a:lstStyle/>
                    <a:p>
                      <a:r>
                        <a:rPr lang="en-CA" sz="1800" dirty="0" smtClean="0"/>
                        <a:t>Sports</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0.15</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0.61</a:t>
                      </a:r>
                      <a:endParaRPr lang="en-CA" sz="1800" dirty="0"/>
                    </a:p>
                  </a:txBody>
                  <a:tcPr marL="91438" marR="91438" marT="45733" marB="45733"/>
                </a:tc>
                <a:tc>
                  <a:txBody>
                    <a:bodyPr/>
                    <a:lstStyle/>
                    <a:p>
                      <a:r>
                        <a:rPr lang="en-CA" sz="1800" dirty="0" smtClean="0"/>
                        <a:t>0.15</a:t>
                      </a:r>
                      <a:endParaRPr lang="en-CA" sz="1800" dirty="0"/>
                    </a:p>
                  </a:txBody>
                  <a:tcPr marL="91438" marR="91438" marT="45733" marB="45733"/>
                </a:tc>
                <a:tc>
                  <a:txBody>
                    <a:bodyPr/>
                    <a:lstStyle/>
                    <a:p>
                      <a:r>
                        <a:rPr lang="en-CA" sz="1800" dirty="0" smtClean="0"/>
                        <a:t>4.00</a:t>
                      </a:r>
                      <a:endParaRPr lang="en-CA" sz="1800" dirty="0"/>
                    </a:p>
                  </a:txBody>
                  <a:tcPr marL="91438" marR="91438" marT="45733" marB="45733"/>
                </a:tc>
                <a:tc>
                  <a:txBody>
                    <a:bodyPr/>
                    <a:lstStyle/>
                    <a:p>
                      <a:r>
                        <a:rPr lang="en-CA" sz="1800" dirty="0" smtClean="0"/>
                        <a:t>13.32</a:t>
                      </a:r>
                      <a:endParaRPr lang="en-CA" sz="1800" dirty="0"/>
                    </a:p>
                  </a:txBody>
                  <a:tcPr marL="91438" marR="91438" marT="45733" marB="45733"/>
                </a:tc>
                <a:tc>
                  <a:txBody>
                    <a:bodyPr/>
                    <a:lstStyle/>
                    <a:p>
                      <a:r>
                        <a:rPr lang="en-CA" sz="1800" dirty="0" smtClean="0"/>
                        <a:t>4.30</a:t>
                      </a:r>
                      <a:endParaRPr lang="en-CA" sz="1800" dirty="0"/>
                    </a:p>
                  </a:txBody>
                  <a:tcPr marL="91438" marR="91438" marT="45733" marB="45733"/>
                </a:tc>
                <a:tc>
                  <a:txBody>
                    <a:bodyPr/>
                    <a:lstStyle/>
                    <a:p>
                      <a:r>
                        <a:rPr lang="en-CA" sz="1800" dirty="0" smtClean="0"/>
                        <a:t>2.61</a:t>
                      </a:r>
                      <a:endParaRPr lang="en-CA" sz="1800" dirty="0"/>
                    </a:p>
                  </a:txBody>
                  <a:tcPr marL="91438" marR="91438" marT="45733" marB="45733"/>
                </a:tc>
              </a:tr>
              <a:tr h="370946">
                <a:tc>
                  <a:txBody>
                    <a:bodyPr/>
                    <a:lstStyle/>
                    <a:p>
                      <a:r>
                        <a:rPr lang="en-CA" sz="1800" dirty="0" smtClean="0"/>
                        <a:t>Arts</a:t>
                      </a:r>
                      <a:endParaRPr lang="en-CA" sz="1800" dirty="0"/>
                    </a:p>
                  </a:txBody>
                  <a:tcPr marL="91438" marR="91438" marT="45733" marB="45733"/>
                </a:tc>
                <a:tc>
                  <a:txBody>
                    <a:bodyPr/>
                    <a:lstStyle/>
                    <a:p>
                      <a:r>
                        <a:rPr lang="en-CA" sz="1800" dirty="0" smtClean="0"/>
                        <a:t>9.00</a:t>
                      </a:r>
                      <a:endParaRPr lang="en-CA" sz="1800" dirty="0"/>
                    </a:p>
                  </a:txBody>
                  <a:tcPr marL="91438" marR="91438" marT="45733" marB="45733"/>
                </a:tc>
                <a:tc>
                  <a:txBody>
                    <a:bodyPr/>
                    <a:lstStyle/>
                    <a:p>
                      <a:r>
                        <a:rPr lang="en-CA" sz="1800" dirty="0" smtClean="0"/>
                        <a:t>1.52</a:t>
                      </a:r>
                      <a:endParaRPr lang="en-CA" sz="1800" dirty="0"/>
                    </a:p>
                  </a:txBody>
                  <a:tcPr marL="91438" marR="91438" marT="45733" marB="45733"/>
                </a:tc>
                <a:tc>
                  <a:txBody>
                    <a:bodyPr/>
                    <a:lstStyle/>
                    <a:p>
                      <a:r>
                        <a:rPr lang="en-CA" sz="1800" dirty="0" smtClean="0"/>
                        <a:t>3.00</a:t>
                      </a:r>
                      <a:endParaRPr lang="en-CA" sz="1800" dirty="0"/>
                    </a:p>
                  </a:txBody>
                  <a:tcPr marL="91438" marR="91438" marT="45733" marB="45733"/>
                </a:tc>
                <a:tc>
                  <a:txBody>
                    <a:bodyPr/>
                    <a:lstStyle/>
                    <a:p>
                      <a:r>
                        <a:rPr lang="en-CA" sz="1800" dirty="0" smtClean="0"/>
                        <a:t>2.25</a:t>
                      </a:r>
                      <a:endParaRPr lang="en-CA" sz="1800" dirty="0"/>
                    </a:p>
                  </a:txBody>
                  <a:tcPr marL="91438" marR="91438" marT="45733" marB="45733"/>
                </a:tc>
                <a:tc>
                  <a:txBody>
                    <a:bodyPr/>
                    <a:lstStyle/>
                    <a:p>
                      <a:r>
                        <a:rPr lang="en-CA" sz="1800" dirty="0" smtClean="0"/>
                        <a:t>1.24</a:t>
                      </a:r>
                      <a:endParaRPr lang="en-CA" sz="1800" dirty="0"/>
                    </a:p>
                  </a:txBody>
                  <a:tcPr marL="91438" marR="91438" marT="45733" marB="45733"/>
                </a:tc>
                <a:tc>
                  <a:txBody>
                    <a:bodyPr/>
                    <a:lstStyle/>
                    <a:p>
                      <a:r>
                        <a:rPr lang="en-CA" sz="1800" dirty="0" smtClean="0"/>
                        <a:t>0.13</a:t>
                      </a:r>
                      <a:endParaRPr lang="en-CA" sz="1800" dirty="0"/>
                    </a:p>
                  </a:txBody>
                  <a:tcPr marL="91438" marR="91438" marT="45733" marB="45733"/>
                </a:tc>
                <a:tc>
                  <a:txBody>
                    <a:bodyPr/>
                    <a:lstStyle/>
                    <a:p>
                      <a:r>
                        <a:rPr lang="en-CA" sz="1800" dirty="0" smtClean="0"/>
                        <a:t>4.16</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0.28</a:t>
                      </a:r>
                      <a:endParaRPr lang="en-CA" sz="1800" dirty="0"/>
                    </a:p>
                  </a:txBody>
                  <a:tcPr marL="91438" marR="91438" marT="45733" marB="45733"/>
                </a:tc>
                <a:tc>
                  <a:txBody>
                    <a:bodyPr/>
                    <a:lstStyle/>
                    <a:p>
                      <a:r>
                        <a:rPr lang="en-CA" sz="1800" dirty="0" smtClean="0"/>
                        <a:t>0.28</a:t>
                      </a:r>
                      <a:endParaRPr lang="en-CA" sz="1800" dirty="0"/>
                    </a:p>
                  </a:txBody>
                  <a:tcPr marL="91438" marR="91438" marT="45733" marB="45733"/>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Naïve Bayes Classification</a:t>
            </a:r>
            <a:endParaRPr lang="en-CA" dirty="0"/>
          </a:p>
        </p:txBody>
      </p:sp>
      <p:sp>
        <p:nvSpPr>
          <p:cNvPr id="3" name="Content Placeholder 2"/>
          <p:cNvSpPr>
            <a:spLocks noGrp="1"/>
          </p:cNvSpPr>
          <p:nvPr>
            <p:ph idx="1"/>
          </p:nvPr>
        </p:nvSpPr>
        <p:spPr>
          <a:xfrm>
            <a:off x="457200" y="1600200"/>
            <a:ext cx="8229600" cy="5141913"/>
          </a:xfrm>
        </p:spPr>
        <p:txBody>
          <a:bodyPr>
            <a:normAutofit lnSpcReduction="10000"/>
          </a:bodyPr>
          <a:lstStyle/>
          <a:p>
            <a:pPr>
              <a:defRPr/>
            </a:pPr>
            <a:r>
              <a:rPr lang="en-CA" dirty="0" smtClean="0"/>
              <a:t>Most popular alternative to bag of words</a:t>
            </a:r>
          </a:p>
          <a:p>
            <a:pPr>
              <a:defRPr/>
            </a:pPr>
            <a:endParaRPr lang="en-CA" dirty="0" smtClean="0"/>
          </a:p>
          <a:p>
            <a:pPr>
              <a:defRPr/>
            </a:pPr>
            <a:endParaRPr lang="en-CA" dirty="0" smtClean="0"/>
          </a:p>
          <a:p>
            <a:pPr>
              <a:defRPr/>
            </a:pPr>
            <a:r>
              <a:rPr lang="en-CA" i="1" dirty="0" smtClean="0"/>
              <a:t>P</a:t>
            </a:r>
            <a:r>
              <a:rPr lang="en-CA" dirty="0" smtClean="0"/>
              <a:t>(</a:t>
            </a:r>
            <a:r>
              <a:rPr lang="en-CA" i="1" dirty="0" smtClean="0"/>
              <a:t>C</a:t>
            </a:r>
            <a:r>
              <a:rPr lang="en-CA" dirty="0" smtClean="0"/>
              <a:t>)</a:t>
            </a:r>
          </a:p>
          <a:p>
            <a:pPr lvl="1">
              <a:defRPr/>
            </a:pPr>
            <a:r>
              <a:rPr lang="en-CA" dirty="0" smtClean="0"/>
              <a:t>Proportion of documents per category in the corpus</a:t>
            </a:r>
          </a:p>
          <a:p>
            <a:pPr>
              <a:defRPr/>
            </a:pPr>
            <a:r>
              <a:rPr lang="en-CA" i="1" dirty="0" smtClean="0"/>
              <a:t>P</a:t>
            </a:r>
            <a:r>
              <a:rPr lang="en-CA" dirty="0" smtClean="0"/>
              <a:t>(</a:t>
            </a:r>
            <a:r>
              <a:rPr lang="en-CA" i="1" dirty="0" err="1" smtClean="0"/>
              <a:t>w</a:t>
            </a:r>
            <a:r>
              <a:rPr lang="en-CA" i="1" baseline="-25000" dirty="0" err="1" smtClean="0"/>
              <a:t>d</a:t>
            </a:r>
            <a:r>
              <a:rPr lang="en-CA" baseline="-25000" dirty="0" err="1" smtClean="0"/>
              <a:t>,</a:t>
            </a:r>
            <a:r>
              <a:rPr lang="en-CA" i="1" baseline="-25000" dirty="0" err="1" smtClean="0"/>
              <a:t>i</a:t>
            </a:r>
            <a:r>
              <a:rPr lang="en-CA" dirty="0" err="1" smtClean="0"/>
              <a:t>|</a:t>
            </a:r>
            <a:r>
              <a:rPr lang="en-CA" i="1" dirty="0" err="1" smtClean="0"/>
              <a:t>C</a:t>
            </a:r>
            <a:r>
              <a:rPr lang="en-CA" dirty="0" smtClean="0"/>
              <a:t>)</a:t>
            </a:r>
            <a:endParaRPr lang="en-CA" i="1" dirty="0" smtClean="0"/>
          </a:p>
          <a:p>
            <a:pPr lvl="1">
              <a:defRPr/>
            </a:pPr>
            <a:r>
              <a:rPr lang="en-CA" dirty="0" smtClean="0"/>
              <a:t>Proportion of word </a:t>
            </a:r>
            <a:r>
              <a:rPr lang="en-CA" i="1" dirty="0" err="1" smtClean="0"/>
              <a:t>w</a:t>
            </a:r>
            <a:r>
              <a:rPr lang="en-CA" i="1" baseline="-25000" dirty="0" err="1" smtClean="0"/>
              <a:t>i</a:t>
            </a:r>
            <a:r>
              <a:rPr lang="en-CA" dirty="0" smtClean="0"/>
              <a:t> per category in the training corpus</a:t>
            </a:r>
          </a:p>
          <a:p>
            <a:pPr>
              <a:defRPr/>
            </a:pPr>
            <a:r>
              <a:rPr lang="en-CA" dirty="0" smtClean="0"/>
              <a:t>Classify in most probable category</a:t>
            </a:r>
            <a:endParaRPr lang="en-CA" dirty="0"/>
          </a:p>
        </p:txBody>
      </p:sp>
      <p:sp>
        <p:nvSpPr>
          <p:cNvPr id="4" name="Slide Number Placeholder 3"/>
          <p:cNvSpPr>
            <a:spLocks noGrp="1"/>
          </p:cNvSpPr>
          <p:nvPr>
            <p:ph type="sldNum" sz="quarter" idx="10"/>
          </p:nvPr>
        </p:nvSpPr>
        <p:spPr/>
        <p:txBody>
          <a:bodyPr/>
          <a:lstStyle/>
          <a:p>
            <a:pPr>
              <a:defRPr/>
            </a:pPr>
            <a:fld id="{684ACF1E-255A-4F3B-87C4-607C88BC29D5}" type="slidenum">
              <a:rPr lang="en-CA" smtClean="0"/>
              <a:pPr>
                <a:defRPr/>
              </a:pPr>
              <a:t>22</a:t>
            </a:fld>
            <a:endParaRPr lang="en-CA" dirty="0"/>
          </a:p>
        </p:txBody>
      </p:sp>
      <mc:AlternateContent xmlns:mc="http://schemas.openxmlformats.org/markup-compatibility/2006">
        <mc:Choice xmlns:a14="http://schemas.microsoft.com/office/drawing/2010/main" xmlns="" Requires="a14">
          <p:sp>
            <p:nvSpPr>
              <p:cNvPr id="6" name="Rectangle 5"/>
              <p:cNvSpPr/>
              <p:nvPr/>
            </p:nvSpPr>
            <p:spPr>
              <a:xfrm>
                <a:off x="467544" y="2204864"/>
                <a:ext cx="8208912" cy="8572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2400" i="1">
                          <a:latin typeface="Cambria Math"/>
                        </a:rPr>
                        <m:t>𝑃</m:t>
                      </m:r>
                      <m:d>
                        <m:dPr>
                          <m:ctrlPr>
                            <a:rPr lang="en-CA" sz="2400" i="1">
                              <a:latin typeface="Cambria Math" panose="02040503050406030204" pitchFamily="18" charset="0"/>
                            </a:rPr>
                          </m:ctrlPr>
                        </m:dPr>
                        <m:e>
                          <m:r>
                            <a:rPr lang="en-CA" sz="2400" i="1">
                              <a:latin typeface="Cambria Math"/>
                            </a:rPr>
                            <m:t>𝐶</m:t>
                          </m:r>
                          <m:r>
                            <a:rPr lang="en-CA" sz="2400">
                              <a:latin typeface="Cambria Math"/>
                            </a:rPr>
                            <m:t>|</m:t>
                          </m:r>
                          <m:r>
                            <a:rPr lang="en-CA" sz="2400" i="1">
                              <a:latin typeface="Cambria Math"/>
                            </a:rPr>
                            <m:t>𝑑</m:t>
                          </m:r>
                        </m:e>
                      </m:d>
                      <m:r>
                        <a:rPr lang="en-CA" sz="2400">
                          <a:latin typeface="Cambria Math"/>
                        </a:rPr>
                        <m:t>=</m:t>
                      </m:r>
                      <m:r>
                        <a:rPr lang="en-CA" sz="2400" i="1">
                          <a:latin typeface="Cambria Math"/>
                        </a:rPr>
                        <m:t>𝑃</m:t>
                      </m:r>
                      <m:d>
                        <m:dPr>
                          <m:ctrlPr>
                            <a:rPr lang="en-CA" sz="2400" i="1">
                              <a:latin typeface="Cambria Math" panose="02040503050406030204" pitchFamily="18" charset="0"/>
                            </a:rPr>
                          </m:ctrlPr>
                        </m:dPr>
                        <m:e>
                          <m:r>
                            <a:rPr lang="en-CA" sz="2400" i="1">
                              <a:latin typeface="Cambria Math"/>
                            </a:rPr>
                            <m:t>𝐶</m:t>
                          </m:r>
                          <m:r>
                            <a:rPr lang="en-CA" sz="2400">
                              <a:latin typeface="Cambria Math"/>
                            </a:rPr>
                            <m:t>|</m:t>
                          </m:r>
                          <m:sSub>
                            <m:sSubPr>
                              <m:ctrlPr>
                                <a:rPr lang="en-CA" sz="2400" i="1">
                                  <a:latin typeface="Cambria Math" panose="02040503050406030204" pitchFamily="18" charset="0"/>
                                </a:rPr>
                              </m:ctrlPr>
                            </m:sSubPr>
                            <m:e>
                              <m:r>
                                <a:rPr lang="en-CA" sz="2400" i="1">
                                  <a:latin typeface="Cambria Math"/>
                                </a:rPr>
                                <m:t>𝑤</m:t>
                              </m:r>
                            </m:e>
                            <m:sub>
                              <m:r>
                                <a:rPr lang="en-CA" sz="2400" i="1">
                                  <a:latin typeface="Cambria Math"/>
                                </a:rPr>
                                <m:t>𝑑</m:t>
                              </m:r>
                              <m:r>
                                <a:rPr lang="en-CA" sz="2400">
                                  <a:latin typeface="Cambria Math"/>
                                </a:rPr>
                                <m:t>,0</m:t>
                              </m:r>
                            </m:sub>
                          </m:sSub>
                          <m:r>
                            <a:rPr lang="en-CA" sz="2400">
                              <a:latin typeface="Cambria Math"/>
                            </a:rPr>
                            <m:t>,...,</m:t>
                          </m:r>
                          <m:sSub>
                            <m:sSubPr>
                              <m:ctrlPr>
                                <a:rPr lang="en-CA" sz="2400" i="1">
                                  <a:latin typeface="Cambria Math" panose="02040503050406030204" pitchFamily="18" charset="0"/>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𝑁</m:t>
                              </m:r>
                              <m:r>
                                <a:rPr lang="en-CA" sz="2400">
                                  <a:latin typeface="Cambria Math"/>
                                </a:rPr>
                                <m:t>−1</m:t>
                              </m:r>
                            </m:sub>
                          </m:sSub>
                        </m:e>
                      </m:d>
                      <m:r>
                        <a:rPr lang="en-CA" sz="2400">
                          <a:latin typeface="Cambria Math"/>
                        </a:rPr>
                        <m:t>=</m:t>
                      </m:r>
                      <m:r>
                        <a:rPr lang="en-CA" sz="2400" i="1">
                          <a:latin typeface="Cambria Math"/>
                        </a:rPr>
                        <m:t>𝑃</m:t>
                      </m:r>
                      <m:d>
                        <m:dPr>
                          <m:ctrlPr>
                            <a:rPr lang="en-CA" sz="2400" i="1">
                              <a:latin typeface="Cambria Math" panose="02040503050406030204" pitchFamily="18" charset="0"/>
                            </a:rPr>
                          </m:ctrlPr>
                        </m:dPr>
                        <m:e>
                          <m:r>
                            <a:rPr lang="en-CA" sz="2400" i="1">
                              <a:latin typeface="Cambria Math"/>
                            </a:rPr>
                            <m:t>𝐶</m:t>
                          </m:r>
                        </m:e>
                      </m:d>
                      <m:nary>
                        <m:naryPr>
                          <m:chr m:val="∏"/>
                          <m:limLoc m:val="subSup"/>
                          <m:grow m:val="on"/>
                          <m:ctrlPr>
                            <a:rPr lang="en-CA" sz="2400" i="1">
                              <a:latin typeface="Cambria Math" panose="02040503050406030204" pitchFamily="18" charset="0"/>
                            </a:rPr>
                          </m:ctrlPr>
                        </m:naryPr>
                        <m:sub>
                          <m:r>
                            <a:rPr lang="en-CA" sz="2400" i="1">
                              <a:latin typeface="Cambria Math"/>
                            </a:rPr>
                            <m:t>𝑖</m:t>
                          </m:r>
                          <m:r>
                            <a:rPr lang="en-CA" sz="2400">
                              <a:latin typeface="Cambria Math"/>
                            </a:rPr>
                            <m:t>=0</m:t>
                          </m:r>
                        </m:sub>
                        <m:sup>
                          <m:r>
                            <a:rPr lang="en-CA" sz="2400" i="1">
                              <a:latin typeface="Cambria Math"/>
                            </a:rPr>
                            <m:t>𝑁</m:t>
                          </m:r>
                          <m:r>
                            <a:rPr lang="en-CA" sz="2400">
                              <a:latin typeface="Cambria Math"/>
                            </a:rPr>
                            <m:t>−1</m:t>
                          </m:r>
                        </m:sup>
                        <m:e>
                          <m:r>
                            <a:rPr lang="en-CA" sz="2400" i="1">
                              <a:latin typeface="Cambria Math"/>
                            </a:rPr>
                            <m:t>𝑃</m:t>
                          </m:r>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𝑖</m:t>
                                  </m:r>
                                </m:sub>
                              </m:sSub>
                              <m:r>
                                <a:rPr lang="en-CA" sz="2400">
                                  <a:latin typeface="Cambria Math"/>
                                </a:rPr>
                                <m:t>|</m:t>
                              </m:r>
                              <m:r>
                                <a:rPr lang="en-CA" sz="2400" i="1">
                                  <a:latin typeface="Cambria Math"/>
                                </a:rPr>
                                <m:t>𝐶</m:t>
                              </m:r>
                            </m:e>
                          </m:d>
                        </m:e>
                      </m:nary>
                    </m:oMath>
                  </m:oMathPara>
                </a14:m>
                <a:endParaRPr lang="en-CA" sz="2400" dirty="0"/>
              </a:p>
            </p:txBody>
          </p:sp>
        </mc:Choice>
        <mc:Fallback>
          <p:sp>
            <p:nvSpPr>
              <p:cNvPr id="6" name="Rectangle 5"/>
              <p:cNvSpPr>
                <a:spLocks noRot="1" noChangeAspect="1" noMove="1" noResize="1" noEditPoints="1" noAdjustHandles="1" noChangeArrowheads="1" noChangeShapeType="1" noTextEdit="1"/>
              </p:cNvSpPr>
              <p:nvPr/>
            </p:nvSpPr>
            <p:spPr>
              <a:xfrm>
                <a:off x="467544" y="2204864"/>
                <a:ext cx="8208912" cy="857286"/>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Naïve Bayes Classification</a:t>
            </a:r>
          </a:p>
        </p:txBody>
      </p:sp>
      <p:sp>
        <p:nvSpPr>
          <p:cNvPr id="3" name="Content Placeholder 2"/>
          <p:cNvSpPr>
            <a:spLocks noGrp="1"/>
          </p:cNvSpPr>
          <p:nvPr>
            <p:ph idx="1"/>
          </p:nvPr>
        </p:nvSpPr>
        <p:spPr>
          <a:xfrm>
            <a:off x="457200" y="2657146"/>
            <a:ext cx="8229600" cy="4084967"/>
          </a:xfrm>
        </p:spPr>
        <p:txBody>
          <a:bodyPr>
            <a:normAutofit fontScale="92500"/>
          </a:bodyPr>
          <a:lstStyle/>
          <a:p>
            <a:pPr>
              <a:defRPr/>
            </a:pPr>
            <a:r>
              <a:rPr lang="en-CA" i="1" dirty="0" smtClean="0"/>
              <a:t>P</a:t>
            </a:r>
            <a:r>
              <a:rPr lang="en-CA" dirty="0" smtClean="0"/>
              <a:t>(</a:t>
            </a:r>
            <a:r>
              <a:rPr lang="en-CA" i="1" dirty="0" err="1" smtClean="0"/>
              <a:t>w</a:t>
            </a:r>
            <a:r>
              <a:rPr lang="en-CA" i="1" baseline="-25000" dirty="0" err="1" smtClean="0"/>
              <a:t>i</a:t>
            </a:r>
            <a:r>
              <a:rPr lang="en-CA" dirty="0" err="1" smtClean="0"/>
              <a:t>|</a:t>
            </a:r>
            <a:r>
              <a:rPr lang="en-CA" i="1" dirty="0" err="1" smtClean="0"/>
              <a:t>C</a:t>
            </a:r>
            <a:r>
              <a:rPr lang="en-CA" dirty="0" smtClean="0"/>
              <a:t>) computed from observation in corpus</a:t>
            </a:r>
          </a:p>
          <a:p>
            <a:pPr>
              <a:defRPr/>
            </a:pPr>
            <a:r>
              <a:rPr lang="en-CA" dirty="0" smtClean="0"/>
              <a:t>What if word </a:t>
            </a:r>
            <a:r>
              <a:rPr lang="en-CA" i="1" dirty="0" err="1" smtClean="0"/>
              <a:t>w</a:t>
            </a:r>
            <a:r>
              <a:rPr lang="en-CA" i="1" baseline="-25000" dirty="0" err="1" smtClean="0"/>
              <a:t>i</a:t>
            </a:r>
            <a:r>
              <a:rPr lang="en-CA" dirty="0" smtClean="0"/>
              <a:t> never occurs in a category?</a:t>
            </a:r>
          </a:p>
          <a:p>
            <a:pPr lvl="1">
              <a:defRPr/>
            </a:pPr>
            <a:r>
              <a:rPr lang="en-CA" dirty="0" smtClean="0"/>
              <a:t>Multiplication by zero!</a:t>
            </a:r>
          </a:p>
          <a:p>
            <a:pPr lvl="1">
              <a:defRPr/>
            </a:pPr>
            <a:r>
              <a:rPr lang="en-CA" dirty="0" smtClean="0"/>
              <a:t>Given most words occur rarely (recall </a:t>
            </a:r>
            <a:r>
              <a:rPr lang="en-CA" dirty="0" err="1" smtClean="0"/>
              <a:t>Zipf</a:t>
            </a:r>
            <a:r>
              <a:rPr lang="en-CA" dirty="0" smtClean="0"/>
              <a:t>-Mandelbrot), this will happen a lot</a:t>
            </a:r>
          </a:p>
          <a:p>
            <a:pPr>
              <a:defRPr/>
            </a:pPr>
            <a:r>
              <a:rPr lang="en-CA" b="1" dirty="0" smtClean="0">
                <a:solidFill>
                  <a:srgbClr val="00B0F0"/>
                </a:solidFill>
              </a:rPr>
              <a:t>Probability smoothing</a:t>
            </a:r>
            <a:r>
              <a:rPr lang="en-CA" dirty="0" smtClean="0"/>
              <a:t>: decreasing probability of observed words and distributing it to unobserved words</a:t>
            </a:r>
            <a:endParaRPr lang="en-CA" dirty="0"/>
          </a:p>
        </p:txBody>
      </p:sp>
      <p:sp>
        <p:nvSpPr>
          <p:cNvPr id="4" name="Slide Number Placeholder 3"/>
          <p:cNvSpPr>
            <a:spLocks noGrp="1"/>
          </p:cNvSpPr>
          <p:nvPr>
            <p:ph type="sldNum" sz="quarter" idx="10"/>
          </p:nvPr>
        </p:nvSpPr>
        <p:spPr/>
        <p:txBody>
          <a:bodyPr/>
          <a:lstStyle/>
          <a:p>
            <a:pPr>
              <a:defRPr/>
            </a:pPr>
            <a:fld id="{824C11F7-98EE-4088-B8D9-8F01D02113B7}" type="slidenum">
              <a:rPr lang="en-CA" smtClean="0"/>
              <a:pPr>
                <a:defRPr/>
              </a:pPr>
              <a:t>23</a:t>
            </a:fld>
            <a:endParaRPr lang="en-CA" dirty="0"/>
          </a:p>
        </p:txBody>
      </p:sp>
      <mc:AlternateContent xmlns:mc="http://schemas.openxmlformats.org/markup-compatibility/2006">
        <mc:Choice xmlns:a14="http://schemas.microsoft.com/office/drawing/2010/main" xmlns="" Requires="a14">
          <p:sp>
            <p:nvSpPr>
              <p:cNvPr id="6" name="Rectangle 5"/>
              <p:cNvSpPr/>
              <p:nvPr/>
            </p:nvSpPr>
            <p:spPr>
              <a:xfrm>
                <a:off x="467544" y="1700808"/>
                <a:ext cx="8208912" cy="8572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2400" i="1">
                          <a:latin typeface="Cambria Math"/>
                        </a:rPr>
                        <m:t>𝑃</m:t>
                      </m:r>
                      <m:d>
                        <m:dPr>
                          <m:ctrlPr>
                            <a:rPr lang="en-CA" sz="2400" i="1">
                              <a:latin typeface="Cambria Math" panose="02040503050406030204" pitchFamily="18" charset="0"/>
                            </a:rPr>
                          </m:ctrlPr>
                        </m:dPr>
                        <m:e>
                          <m:r>
                            <a:rPr lang="en-CA" sz="2400" i="1">
                              <a:latin typeface="Cambria Math"/>
                            </a:rPr>
                            <m:t>𝐶</m:t>
                          </m:r>
                          <m:r>
                            <a:rPr lang="en-CA" sz="2400">
                              <a:latin typeface="Cambria Math"/>
                            </a:rPr>
                            <m:t>|</m:t>
                          </m:r>
                          <m:r>
                            <a:rPr lang="en-CA" sz="2400" i="1">
                              <a:latin typeface="Cambria Math"/>
                            </a:rPr>
                            <m:t>𝑑</m:t>
                          </m:r>
                        </m:e>
                      </m:d>
                      <m:r>
                        <a:rPr lang="en-CA" sz="2400">
                          <a:latin typeface="Cambria Math"/>
                        </a:rPr>
                        <m:t>=</m:t>
                      </m:r>
                      <m:r>
                        <a:rPr lang="en-CA" sz="2400" i="1">
                          <a:latin typeface="Cambria Math"/>
                        </a:rPr>
                        <m:t>𝑃</m:t>
                      </m:r>
                      <m:d>
                        <m:dPr>
                          <m:ctrlPr>
                            <a:rPr lang="en-CA" sz="2400" i="1">
                              <a:latin typeface="Cambria Math" panose="02040503050406030204" pitchFamily="18" charset="0"/>
                            </a:rPr>
                          </m:ctrlPr>
                        </m:dPr>
                        <m:e>
                          <m:r>
                            <a:rPr lang="en-CA" sz="2400" i="1">
                              <a:latin typeface="Cambria Math"/>
                            </a:rPr>
                            <m:t>𝐶</m:t>
                          </m:r>
                          <m:r>
                            <a:rPr lang="en-CA" sz="2400">
                              <a:latin typeface="Cambria Math"/>
                            </a:rPr>
                            <m:t>|</m:t>
                          </m:r>
                          <m:sSub>
                            <m:sSubPr>
                              <m:ctrlPr>
                                <a:rPr lang="en-CA" sz="2400" i="1">
                                  <a:latin typeface="Cambria Math" panose="02040503050406030204" pitchFamily="18" charset="0"/>
                                </a:rPr>
                              </m:ctrlPr>
                            </m:sSubPr>
                            <m:e>
                              <m:r>
                                <a:rPr lang="en-CA" sz="2400" i="1">
                                  <a:latin typeface="Cambria Math"/>
                                </a:rPr>
                                <m:t>𝑤</m:t>
                              </m:r>
                            </m:e>
                            <m:sub>
                              <m:r>
                                <a:rPr lang="en-CA" sz="2400" i="1">
                                  <a:latin typeface="Cambria Math"/>
                                </a:rPr>
                                <m:t>𝑑</m:t>
                              </m:r>
                              <m:r>
                                <a:rPr lang="en-CA" sz="2400">
                                  <a:latin typeface="Cambria Math"/>
                                </a:rPr>
                                <m:t>,0</m:t>
                              </m:r>
                            </m:sub>
                          </m:sSub>
                          <m:r>
                            <a:rPr lang="en-CA" sz="2400">
                              <a:latin typeface="Cambria Math"/>
                            </a:rPr>
                            <m:t>,...,</m:t>
                          </m:r>
                          <m:sSub>
                            <m:sSubPr>
                              <m:ctrlPr>
                                <a:rPr lang="en-CA" sz="2400" i="1">
                                  <a:latin typeface="Cambria Math" panose="02040503050406030204" pitchFamily="18" charset="0"/>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𝑁</m:t>
                              </m:r>
                              <m:r>
                                <a:rPr lang="en-CA" sz="2400">
                                  <a:latin typeface="Cambria Math"/>
                                </a:rPr>
                                <m:t>−1</m:t>
                              </m:r>
                            </m:sub>
                          </m:sSub>
                        </m:e>
                      </m:d>
                      <m:r>
                        <a:rPr lang="en-CA" sz="2400">
                          <a:latin typeface="Cambria Math"/>
                        </a:rPr>
                        <m:t>=</m:t>
                      </m:r>
                      <m:r>
                        <a:rPr lang="en-CA" sz="2400" i="1">
                          <a:latin typeface="Cambria Math"/>
                        </a:rPr>
                        <m:t>𝑃</m:t>
                      </m:r>
                      <m:d>
                        <m:dPr>
                          <m:ctrlPr>
                            <a:rPr lang="en-CA" sz="2400" i="1">
                              <a:latin typeface="Cambria Math" panose="02040503050406030204" pitchFamily="18" charset="0"/>
                            </a:rPr>
                          </m:ctrlPr>
                        </m:dPr>
                        <m:e>
                          <m:r>
                            <a:rPr lang="en-CA" sz="2400" i="1">
                              <a:latin typeface="Cambria Math"/>
                            </a:rPr>
                            <m:t>𝐶</m:t>
                          </m:r>
                        </m:e>
                      </m:d>
                      <m:nary>
                        <m:naryPr>
                          <m:chr m:val="∏"/>
                          <m:limLoc m:val="subSup"/>
                          <m:grow m:val="on"/>
                          <m:ctrlPr>
                            <a:rPr lang="en-CA" sz="2400" i="1">
                              <a:latin typeface="Cambria Math" panose="02040503050406030204" pitchFamily="18" charset="0"/>
                            </a:rPr>
                          </m:ctrlPr>
                        </m:naryPr>
                        <m:sub>
                          <m:r>
                            <a:rPr lang="en-CA" sz="2400" i="1">
                              <a:latin typeface="Cambria Math"/>
                            </a:rPr>
                            <m:t>𝑖</m:t>
                          </m:r>
                          <m:r>
                            <a:rPr lang="en-CA" sz="2400">
                              <a:latin typeface="Cambria Math"/>
                            </a:rPr>
                            <m:t>=0</m:t>
                          </m:r>
                        </m:sub>
                        <m:sup>
                          <m:r>
                            <a:rPr lang="en-CA" sz="2400" i="1">
                              <a:latin typeface="Cambria Math"/>
                            </a:rPr>
                            <m:t>𝑁</m:t>
                          </m:r>
                          <m:r>
                            <a:rPr lang="en-CA" sz="2400">
                              <a:latin typeface="Cambria Math"/>
                            </a:rPr>
                            <m:t>−1</m:t>
                          </m:r>
                        </m:sup>
                        <m:e>
                          <m:r>
                            <a:rPr lang="en-CA" sz="2400" i="1">
                              <a:latin typeface="Cambria Math"/>
                            </a:rPr>
                            <m:t>𝑃</m:t>
                          </m:r>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𝑖</m:t>
                                  </m:r>
                                </m:sub>
                              </m:sSub>
                              <m:r>
                                <a:rPr lang="en-CA" sz="2400">
                                  <a:latin typeface="Cambria Math"/>
                                </a:rPr>
                                <m:t>|</m:t>
                              </m:r>
                              <m:r>
                                <a:rPr lang="en-CA" sz="2400" i="1">
                                  <a:latin typeface="Cambria Math"/>
                                </a:rPr>
                                <m:t>𝐶</m:t>
                              </m:r>
                            </m:e>
                          </m:d>
                        </m:e>
                      </m:nary>
                    </m:oMath>
                  </m:oMathPara>
                </a14:m>
                <a:endParaRPr lang="en-CA" sz="2400" dirty="0"/>
              </a:p>
            </p:txBody>
          </p:sp>
        </mc:Choice>
        <mc:Fallback>
          <p:sp>
            <p:nvSpPr>
              <p:cNvPr id="6" name="Rectangle 5"/>
              <p:cNvSpPr>
                <a:spLocks noRot="1" noChangeAspect="1" noMove="1" noResize="1" noEditPoints="1" noAdjustHandles="1" noChangeArrowheads="1" noChangeShapeType="1" noTextEdit="1"/>
              </p:cNvSpPr>
              <p:nvPr/>
            </p:nvSpPr>
            <p:spPr>
              <a:xfrm>
                <a:off x="467544" y="1700808"/>
                <a:ext cx="8208912" cy="857286"/>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a:t>
            </a:r>
            <a:endParaRPr lang="en-CA" dirty="0"/>
          </a:p>
        </p:txBody>
      </p:sp>
      <p:sp>
        <p:nvSpPr>
          <p:cNvPr id="3" name="Content Placeholder 2"/>
          <p:cNvSpPr>
            <a:spLocks noGrp="1"/>
          </p:cNvSpPr>
          <p:nvPr>
            <p:ph idx="1"/>
          </p:nvPr>
        </p:nvSpPr>
        <p:spPr/>
        <p:txBody>
          <a:bodyPr/>
          <a:lstStyle/>
          <a:p>
            <a:r>
              <a:rPr lang="en-CA" dirty="0" smtClean="0"/>
              <a:t>Retrieve text documents that contain a requested (query) information in a corpus</a:t>
            </a:r>
          </a:p>
          <a:p>
            <a:r>
              <a:rPr lang="en-CA" dirty="0" smtClean="0"/>
              <a:t>How?</a:t>
            </a:r>
          </a:p>
          <a:p>
            <a:pPr lvl="1"/>
            <a:r>
              <a:rPr lang="en-CA" dirty="0" smtClean="0"/>
              <a:t>Text classification (</a:t>
            </a:r>
            <a:r>
              <a:rPr lang="en-CA" dirty="0" err="1" smtClean="0"/>
              <a:t>BoW</a:t>
            </a:r>
            <a:r>
              <a:rPr lang="en-CA" dirty="0" smtClean="0"/>
              <a:t> or NB) identifies document topics and measures similarity of documents</a:t>
            </a:r>
          </a:p>
          <a:p>
            <a:pPr lvl="1"/>
            <a:r>
              <a:rPr lang="en-CA" dirty="0" smtClean="0"/>
              <a:t>IR Query = short document</a:t>
            </a:r>
          </a:p>
          <a:p>
            <a:pPr lvl="1"/>
            <a:r>
              <a:rPr lang="en-CA" dirty="0" smtClean="0"/>
              <a:t>Find most similar documents in corpus!</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24</a:t>
            </a:fld>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Information Retrieval</a:t>
            </a:r>
          </a:p>
        </p:txBody>
      </p:sp>
      <p:sp>
        <p:nvSpPr>
          <p:cNvPr id="3" name="Content Placeholder 2"/>
          <p:cNvSpPr>
            <a:spLocks noGrp="1"/>
          </p:cNvSpPr>
          <p:nvPr>
            <p:ph idx="1"/>
          </p:nvPr>
        </p:nvSpPr>
        <p:spPr>
          <a:xfrm>
            <a:off x="457200" y="1600200"/>
            <a:ext cx="8229600" cy="5141913"/>
          </a:xfrm>
        </p:spPr>
        <p:txBody>
          <a:bodyPr>
            <a:normAutofit fontScale="92500" lnSpcReduction="20000"/>
          </a:bodyPr>
          <a:lstStyle/>
          <a:p>
            <a:pPr>
              <a:defRPr/>
            </a:pPr>
            <a:r>
              <a:rPr lang="en-CA" dirty="0" smtClean="0"/>
              <a:t>Massive and unstructured document corpus</a:t>
            </a:r>
          </a:p>
          <a:p>
            <a:pPr lvl="1">
              <a:defRPr/>
            </a:pPr>
            <a:r>
              <a:rPr lang="en-CA" dirty="0" smtClean="0"/>
              <a:t>Institutional databases, Internet collections, Wikipedia</a:t>
            </a:r>
          </a:p>
          <a:p>
            <a:pPr lvl="1">
              <a:defRPr/>
            </a:pPr>
            <a:r>
              <a:rPr lang="en-CA" dirty="0" smtClean="0"/>
              <a:t>How to speed up IR search?</a:t>
            </a:r>
          </a:p>
          <a:p>
            <a:pPr>
              <a:defRPr/>
            </a:pPr>
            <a:r>
              <a:rPr lang="en-CA" b="1" dirty="0" smtClean="0">
                <a:solidFill>
                  <a:srgbClr val="00B0F0"/>
                </a:solidFill>
              </a:rPr>
              <a:t>Inverted index</a:t>
            </a:r>
          </a:p>
          <a:p>
            <a:pPr lvl="1">
              <a:defRPr/>
            </a:pPr>
            <a:r>
              <a:rPr lang="en-CA" dirty="0" smtClean="0"/>
              <a:t>Database with words as keys and documents as attributes</a:t>
            </a:r>
          </a:p>
          <a:p>
            <a:pPr lvl="1">
              <a:defRPr/>
            </a:pPr>
            <a:r>
              <a:rPr lang="en-CA" dirty="0" smtClean="0"/>
              <a:t>Faster retrieval of documents using keywords</a:t>
            </a:r>
          </a:p>
          <a:p>
            <a:pPr>
              <a:defRPr/>
            </a:pPr>
            <a:r>
              <a:rPr lang="en-CA" dirty="0" smtClean="0"/>
              <a:t>Positional information</a:t>
            </a:r>
          </a:p>
          <a:p>
            <a:pPr lvl="1">
              <a:defRPr/>
            </a:pPr>
            <a:r>
              <a:rPr lang="en-CA" dirty="0" smtClean="0"/>
              <a:t>Position of words within document</a:t>
            </a:r>
          </a:p>
          <a:p>
            <a:pPr lvl="1">
              <a:defRPr/>
            </a:pPr>
            <a:r>
              <a:rPr lang="en-CA" dirty="0" smtClean="0"/>
              <a:t>Easier to retrieve collocations</a:t>
            </a:r>
          </a:p>
          <a:p>
            <a:pPr lvl="1">
              <a:defRPr/>
            </a:pPr>
            <a:r>
              <a:rPr lang="en-CA" dirty="0" smtClean="0"/>
              <a:t>Find documents with multiple keywords in proximity of each other</a:t>
            </a:r>
            <a:endParaRPr lang="en-CA" dirty="0"/>
          </a:p>
        </p:txBody>
      </p:sp>
      <p:sp>
        <p:nvSpPr>
          <p:cNvPr id="4" name="Slide Number Placeholder 3"/>
          <p:cNvSpPr>
            <a:spLocks noGrp="1"/>
          </p:cNvSpPr>
          <p:nvPr>
            <p:ph type="sldNum" sz="quarter" idx="10"/>
          </p:nvPr>
        </p:nvSpPr>
        <p:spPr/>
        <p:txBody>
          <a:bodyPr/>
          <a:lstStyle/>
          <a:p>
            <a:pPr>
              <a:defRPr/>
            </a:pPr>
            <a:fld id="{68ECC69D-5478-4515-9B96-CC0E47BE2644}" type="slidenum">
              <a:rPr lang="en-CA" smtClean="0"/>
              <a:pPr>
                <a:defRPr/>
              </a:pPr>
              <a:t>25</a:t>
            </a:fld>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Retrieval</a:t>
            </a:r>
          </a:p>
        </p:txBody>
      </p:sp>
      <p:sp>
        <p:nvSpPr>
          <p:cNvPr id="3" name="Content Placeholder 2"/>
          <p:cNvSpPr>
            <a:spLocks noGrp="1"/>
          </p:cNvSpPr>
          <p:nvPr>
            <p:ph idx="1"/>
          </p:nvPr>
        </p:nvSpPr>
        <p:spPr>
          <a:xfrm>
            <a:off x="457200" y="1600199"/>
            <a:ext cx="8229600" cy="5134738"/>
          </a:xfrm>
        </p:spPr>
        <p:txBody>
          <a:bodyPr>
            <a:normAutofit fontScale="92500" lnSpcReduction="10000"/>
          </a:bodyPr>
          <a:lstStyle/>
          <a:p>
            <a:r>
              <a:rPr lang="en-CA" dirty="0" smtClean="0"/>
              <a:t>How to find and rank relevant documents?</a:t>
            </a:r>
          </a:p>
          <a:p>
            <a:r>
              <a:rPr lang="en-CA" b="1" dirty="0" smtClean="0">
                <a:solidFill>
                  <a:srgbClr val="00B0F0"/>
                </a:solidFill>
              </a:rPr>
              <a:t>Vector Space Model </a:t>
            </a:r>
            <a:r>
              <a:rPr lang="en-CA" dirty="0" smtClean="0"/>
              <a:t>(VSM)</a:t>
            </a:r>
          </a:p>
          <a:p>
            <a:pPr lvl="1"/>
            <a:r>
              <a:rPr lang="en-CA" dirty="0" smtClean="0"/>
              <a:t>Most widely used IR method</a:t>
            </a:r>
          </a:p>
          <a:p>
            <a:pPr lvl="1"/>
            <a:r>
              <a:rPr lang="en-CA" dirty="0" smtClean="0"/>
              <a:t>Each document’s </a:t>
            </a:r>
            <a:r>
              <a:rPr lang="en-CA" i="1" dirty="0" smtClean="0"/>
              <a:t>N</a:t>
            </a:r>
            <a:r>
              <a:rPr lang="en-CA" dirty="0" smtClean="0"/>
              <a:t>-word-long bag-of-words is a vector in </a:t>
            </a:r>
            <a:r>
              <a:rPr lang="en-CA" i="1" dirty="0" smtClean="0"/>
              <a:t>N</a:t>
            </a:r>
            <a:r>
              <a:rPr lang="en-CA" dirty="0" smtClean="0"/>
              <a:t>-dimensional space</a:t>
            </a:r>
          </a:p>
          <a:p>
            <a:pPr lvl="1"/>
            <a:r>
              <a:rPr lang="en-CA" dirty="0" smtClean="0"/>
              <a:t>Cosine distance between query </a:t>
            </a:r>
            <a:r>
              <a:rPr lang="en-CA" dirty="0" err="1" smtClean="0"/>
              <a:t>BoW</a:t>
            </a:r>
            <a:r>
              <a:rPr lang="en-CA" dirty="0" smtClean="0"/>
              <a:t> and each document </a:t>
            </a:r>
            <a:r>
              <a:rPr lang="en-CA" dirty="0" err="1" smtClean="0"/>
              <a:t>BoW</a:t>
            </a:r>
            <a:endParaRPr lang="en-CA" dirty="0" smtClean="0"/>
          </a:p>
          <a:p>
            <a:pPr lvl="2"/>
            <a:r>
              <a:rPr lang="en-CA" dirty="0" smtClean="0"/>
              <a:t>Most similar documents are </a:t>
            </a:r>
            <a:br>
              <a:rPr lang="en-CA" dirty="0" smtClean="0"/>
            </a:br>
            <a:r>
              <a:rPr lang="en-CA" dirty="0" smtClean="0"/>
              <a:t>most relevant</a:t>
            </a:r>
          </a:p>
          <a:p>
            <a:pPr lvl="2"/>
            <a:r>
              <a:rPr lang="en-CA" dirty="0" smtClean="0"/>
              <a:t>Can be made more accurate </a:t>
            </a:r>
            <a:br>
              <a:rPr lang="en-CA" dirty="0" smtClean="0"/>
            </a:br>
            <a:r>
              <a:rPr lang="en-CA" dirty="0" smtClean="0"/>
              <a:t>using TF</a:t>
            </a:r>
            <a:r>
              <a:rPr lang="en-CA" dirty="0" smtClean="0">
                <a:sym typeface="Symbol"/>
              </a:rPr>
              <a:t>IDF, etc.</a:t>
            </a:r>
          </a:p>
          <a:p>
            <a:pPr lvl="2"/>
            <a:r>
              <a:rPr lang="en-CA" dirty="0" smtClean="0">
                <a:sym typeface="Symbol"/>
              </a:rPr>
              <a:t>Inverted index useful to quickly</a:t>
            </a:r>
            <a:br>
              <a:rPr lang="en-CA" dirty="0" smtClean="0">
                <a:sym typeface="Symbol"/>
              </a:rPr>
            </a:br>
            <a:r>
              <a:rPr lang="en-CA" dirty="0" smtClean="0">
                <a:sym typeface="Symbol"/>
              </a:rPr>
              <a:t>find documents for cosine</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26</a:t>
            </a:fld>
            <a:endParaRPr lang="en-CA" dirty="0"/>
          </a:p>
        </p:txBody>
      </p:sp>
      <p:grpSp>
        <p:nvGrpSpPr>
          <p:cNvPr id="30" name="Group 29"/>
          <p:cNvGrpSpPr/>
          <p:nvPr/>
        </p:nvGrpSpPr>
        <p:grpSpPr>
          <a:xfrm>
            <a:off x="5938568" y="4225253"/>
            <a:ext cx="3089611" cy="2510125"/>
            <a:chOff x="2850541" y="4365104"/>
            <a:chExt cx="3089611" cy="2510125"/>
          </a:xfrm>
        </p:grpSpPr>
        <p:sp>
          <p:nvSpPr>
            <p:cNvPr id="5" name="Rectangle 4"/>
            <p:cNvSpPr/>
            <p:nvPr/>
          </p:nvSpPr>
          <p:spPr>
            <a:xfrm>
              <a:off x="3203848" y="4581128"/>
              <a:ext cx="2520280" cy="2016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H="1" flipV="1">
              <a:off x="3275112" y="4581128"/>
              <a:ext cx="744" cy="1944216"/>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5856" y="6525344"/>
              <a:ext cx="2448272" cy="0"/>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605242" y="4610403"/>
              <a:ext cx="859930" cy="369332"/>
            </a:xfrm>
            <a:prstGeom prst="rect">
              <a:avLst/>
            </a:prstGeom>
            <a:noFill/>
          </p:spPr>
          <p:txBody>
            <a:bodyPr wrap="square" rtlCol="0">
              <a:spAutoFit/>
            </a:bodyPr>
            <a:lstStyle/>
            <a:p>
              <a:r>
                <a:rPr lang="en-CA" i="1" dirty="0" smtClean="0"/>
                <a:t>word</a:t>
              </a:r>
              <a:r>
                <a:rPr lang="en-CA" baseline="-25000" dirty="0" smtClean="0"/>
                <a:t>0</a:t>
              </a:r>
              <a:endParaRPr lang="en-CA" baseline="-25000" dirty="0"/>
            </a:p>
          </p:txBody>
        </p:sp>
        <p:sp>
          <p:nvSpPr>
            <p:cNvPr id="16" name="TextBox 15"/>
            <p:cNvSpPr txBox="1"/>
            <p:nvPr/>
          </p:nvSpPr>
          <p:spPr>
            <a:xfrm>
              <a:off x="5084373" y="6505897"/>
              <a:ext cx="855779" cy="369332"/>
            </a:xfrm>
            <a:prstGeom prst="rect">
              <a:avLst/>
            </a:prstGeom>
            <a:noFill/>
          </p:spPr>
          <p:txBody>
            <a:bodyPr wrap="square" rtlCol="0">
              <a:spAutoFit/>
            </a:bodyPr>
            <a:lstStyle/>
            <a:p>
              <a:r>
                <a:rPr lang="en-CA" i="1" dirty="0" smtClean="0"/>
                <a:t>word</a:t>
              </a:r>
              <a:r>
                <a:rPr lang="en-CA" baseline="-25000" dirty="0" smtClean="0"/>
                <a:t>1</a:t>
              </a:r>
              <a:endParaRPr lang="en-CA" baseline="-25000" dirty="0"/>
            </a:p>
          </p:txBody>
        </p:sp>
        <p:cxnSp>
          <p:nvCxnSpPr>
            <p:cNvPr id="18" name="Straight Arrow Connector 17"/>
            <p:cNvCxnSpPr/>
            <p:nvPr/>
          </p:nvCxnSpPr>
          <p:spPr>
            <a:xfrm flipV="1">
              <a:off x="3275856" y="4941168"/>
              <a:ext cx="1224136" cy="1564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499992" y="4653136"/>
              <a:ext cx="864096" cy="369332"/>
            </a:xfrm>
            <a:prstGeom prst="rect">
              <a:avLst/>
            </a:prstGeom>
            <a:noFill/>
          </p:spPr>
          <p:txBody>
            <a:bodyPr wrap="square" rtlCol="0">
              <a:spAutoFit/>
            </a:bodyPr>
            <a:lstStyle/>
            <a:p>
              <a:r>
                <a:rPr lang="en-CA" dirty="0" smtClean="0">
                  <a:solidFill>
                    <a:schemeClr val="accent1"/>
                  </a:solidFill>
                </a:rPr>
                <a:t>query</a:t>
              </a:r>
              <a:endParaRPr lang="en-CA" dirty="0">
                <a:solidFill>
                  <a:schemeClr val="accent1"/>
                </a:solidFill>
              </a:endParaRPr>
            </a:p>
          </p:txBody>
        </p:sp>
        <p:cxnSp>
          <p:nvCxnSpPr>
            <p:cNvPr id="21" name="Straight Arrow Connector 20"/>
            <p:cNvCxnSpPr/>
            <p:nvPr/>
          </p:nvCxnSpPr>
          <p:spPr>
            <a:xfrm flipV="1">
              <a:off x="3275856" y="4653136"/>
              <a:ext cx="288032" cy="1852761"/>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284240" y="5085184"/>
              <a:ext cx="1503784" cy="1420714"/>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275112" y="6165305"/>
              <a:ext cx="2232992" cy="340592"/>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63888" y="4525456"/>
              <a:ext cx="504056" cy="369332"/>
            </a:xfrm>
            <a:prstGeom prst="rect">
              <a:avLst/>
            </a:prstGeom>
            <a:noFill/>
          </p:spPr>
          <p:txBody>
            <a:bodyPr wrap="square" rtlCol="0">
              <a:spAutoFit/>
            </a:bodyPr>
            <a:lstStyle/>
            <a:p>
              <a:r>
                <a:rPr lang="en-CA" i="1" dirty="0" smtClean="0">
                  <a:solidFill>
                    <a:srgbClr val="7030A0"/>
                  </a:solidFill>
                </a:rPr>
                <a:t>d</a:t>
              </a:r>
              <a:r>
                <a:rPr lang="en-CA" baseline="-25000" dirty="0" smtClean="0">
                  <a:solidFill>
                    <a:srgbClr val="7030A0"/>
                  </a:solidFill>
                </a:rPr>
                <a:t>0</a:t>
              </a:r>
              <a:endParaRPr lang="en-CA" baseline="-25000" dirty="0">
                <a:solidFill>
                  <a:srgbClr val="7030A0"/>
                </a:solidFill>
              </a:endParaRPr>
            </a:p>
          </p:txBody>
        </p:sp>
        <p:sp>
          <p:nvSpPr>
            <p:cNvPr id="27" name="TextBox 26"/>
            <p:cNvSpPr txBox="1"/>
            <p:nvPr/>
          </p:nvSpPr>
          <p:spPr>
            <a:xfrm>
              <a:off x="4788024" y="4941168"/>
              <a:ext cx="504056" cy="369332"/>
            </a:xfrm>
            <a:prstGeom prst="rect">
              <a:avLst/>
            </a:prstGeom>
            <a:noFill/>
          </p:spPr>
          <p:txBody>
            <a:bodyPr wrap="square" rtlCol="0">
              <a:spAutoFit/>
            </a:bodyPr>
            <a:lstStyle/>
            <a:p>
              <a:r>
                <a:rPr lang="en-CA" i="1" dirty="0" smtClean="0">
                  <a:solidFill>
                    <a:srgbClr val="7030A0"/>
                  </a:solidFill>
                </a:rPr>
                <a:t>d</a:t>
              </a:r>
              <a:r>
                <a:rPr lang="en-CA" baseline="-25000" dirty="0" smtClean="0">
                  <a:solidFill>
                    <a:srgbClr val="7030A0"/>
                  </a:solidFill>
                </a:rPr>
                <a:t>1</a:t>
              </a:r>
              <a:endParaRPr lang="en-CA" baseline="-25000" dirty="0">
                <a:solidFill>
                  <a:srgbClr val="7030A0"/>
                </a:solidFill>
              </a:endParaRPr>
            </a:p>
          </p:txBody>
        </p:sp>
        <p:sp>
          <p:nvSpPr>
            <p:cNvPr id="28" name="TextBox 27"/>
            <p:cNvSpPr txBox="1"/>
            <p:nvPr/>
          </p:nvSpPr>
          <p:spPr>
            <a:xfrm>
              <a:off x="5292080" y="5795972"/>
              <a:ext cx="504056" cy="369332"/>
            </a:xfrm>
            <a:prstGeom prst="rect">
              <a:avLst/>
            </a:prstGeom>
            <a:noFill/>
          </p:spPr>
          <p:txBody>
            <a:bodyPr wrap="square" rtlCol="0">
              <a:spAutoFit/>
            </a:bodyPr>
            <a:lstStyle/>
            <a:p>
              <a:r>
                <a:rPr lang="en-CA" i="1" dirty="0" smtClean="0">
                  <a:solidFill>
                    <a:srgbClr val="7030A0"/>
                  </a:solidFill>
                </a:rPr>
                <a:t>d</a:t>
              </a:r>
              <a:r>
                <a:rPr lang="en-CA" baseline="-25000" dirty="0" smtClean="0">
                  <a:solidFill>
                    <a:srgbClr val="7030A0"/>
                  </a:solidFill>
                </a:rPr>
                <a:t>2</a:t>
              </a:r>
              <a:endParaRPr lang="en-CA" baseline="-25000" dirty="0">
                <a:solidFill>
                  <a:srgbClr val="7030A0"/>
                </a:solidFill>
              </a:endParaRPr>
            </a:p>
          </p:txBody>
        </p:sp>
      </p:grpSp>
    </p:spTree>
    <p:extLst>
      <p:ext uri="{BB962C8B-B14F-4D97-AF65-F5344CB8AC3E}">
        <p14:creationId xmlns:p14="http://schemas.microsoft.com/office/powerpoint/2010/main" xmlns="" val="160902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Retrieval</a:t>
            </a:r>
          </a:p>
        </p:txBody>
      </p:sp>
      <p:sp>
        <p:nvSpPr>
          <p:cNvPr id="3" name="Content Placeholder 2"/>
          <p:cNvSpPr>
            <a:spLocks noGrp="1"/>
          </p:cNvSpPr>
          <p:nvPr>
            <p:ph idx="1"/>
          </p:nvPr>
        </p:nvSpPr>
        <p:spPr>
          <a:xfrm>
            <a:off x="457200" y="1600200"/>
            <a:ext cx="8229600" cy="2620888"/>
          </a:xfrm>
        </p:spPr>
        <p:txBody>
          <a:bodyPr>
            <a:normAutofit fontScale="85000" lnSpcReduction="10000"/>
          </a:bodyPr>
          <a:lstStyle/>
          <a:p>
            <a:r>
              <a:rPr lang="en-CA" dirty="0" smtClean="0"/>
              <a:t>Problem: short queries</a:t>
            </a:r>
          </a:p>
          <a:p>
            <a:pPr lvl="1"/>
            <a:r>
              <a:rPr lang="en-CA" dirty="0" smtClean="0"/>
              <a:t>Might not use same words as documents</a:t>
            </a:r>
          </a:p>
          <a:p>
            <a:r>
              <a:rPr lang="en-CA" dirty="0" smtClean="0"/>
              <a:t>Word co-occurrence</a:t>
            </a:r>
          </a:p>
          <a:p>
            <a:pPr lvl="1"/>
            <a:r>
              <a:rPr lang="en-CA" dirty="0" smtClean="0"/>
              <a:t>Some words are frequently used in the same context</a:t>
            </a:r>
          </a:p>
          <a:p>
            <a:pPr lvl="1"/>
            <a:r>
              <a:rPr lang="en-CA" dirty="0" smtClean="0"/>
              <a:t>If query has one word and document has the other, VSM won’t match them</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27</a:t>
            </a:fld>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xmlns="" val="2036680130"/>
              </p:ext>
            </p:extLst>
          </p:nvPr>
        </p:nvGraphicFramePr>
        <p:xfrm>
          <a:off x="1763688" y="4149080"/>
          <a:ext cx="6562900" cy="2595880"/>
        </p:xfrm>
        <a:graphic>
          <a:graphicData uri="http://schemas.openxmlformats.org/drawingml/2006/table">
            <a:tbl>
              <a:tblPr firstRow="1" bandRow="1">
                <a:tableStyleId>{5C22544A-7EE6-4342-B048-85BDC9FD1C3A}</a:tableStyleId>
              </a:tblPr>
              <a:tblGrid>
                <a:gridCol w="1021080"/>
                <a:gridCol w="554182"/>
                <a:gridCol w="554182"/>
                <a:gridCol w="554182"/>
                <a:gridCol w="554182"/>
                <a:gridCol w="554182"/>
                <a:gridCol w="554182"/>
                <a:gridCol w="554182"/>
                <a:gridCol w="554182"/>
                <a:gridCol w="554182"/>
                <a:gridCol w="554182"/>
              </a:tblGrid>
              <a:tr h="370840">
                <a:tc>
                  <a:txBody>
                    <a:bodyPr/>
                    <a:lstStyle/>
                    <a:p>
                      <a:endParaRPr lang="en-CA" b="0" dirty="0"/>
                    </a:p>
                  </a:txBody>
                  <a:tcPr/>
                </a:tc>
                <a:tc>
                  <a:txBody>
                    <a:bodyPr/>
                    <a:lstStyle/>
                    <a:p>
                      <a:r>
                        <a:rPr lang="en-CA" b="0" i="1" dirty="0" smtClean="0"/>
                        <a:t>d</a:t>
                      </a:r>
                      <a:r>
                        <a:rPr lang="en-CA" b="0" baseline="-25000" dirty="0" smtClean="0"/>
                        <a:t>0</a:t>
                      </a:r>
                      <a:endParaRPr lang="en-CA" b="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baseline="-25000"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2</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3</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4</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5</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6</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7</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8</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9</a:t>
                      </a:r>
                      <a:endParaRPr lang="en-CA" b="0" baseline="-25000" dirty="0" smtClean="0"/>
                    </a:p>
                  </a:txBody>
                  <a:tcPr/>
                </a:tc>
              </a:tr>
              <a:tr h="370840">
                <a:tc>
                  <a:txBody>
                    <a:bodyPr/>
                    <a:lstStyle/>
                    <a:p>
                      <a:r>
                        <a:rPr lang="en-CA" dirty="0" smtClean="0"/>
                        <a:t>Art</a:t>
                      </a:r>
                      <a:endParaRPr lang="en-CA" dirty="0"/>
                    </a:p>
                  </a:txBody>
                  <a:tcPr/>
                </a:tc>
                <a:tc>
                  <a:txBody>
                    <a:bodyPr/>
                    <a:lstStyle/>
                    <a:p>
                      <a:r>
                        <a:rPr lang="en-CA" dirty="0" smtClean="0"/>
                        <a:t>7</a:t>
                      </a:r>
                      <a:endParaRPr lang="en-CA" dirty="0"/>
                    </a:p>
                  </a:txBody>
                  <a:tcPr/>
                </a:tc>
                <a:tc>
                  <a:txBody>
                    <a:bodyPr/>
                    <a:lstStyle/>
                    <a:p>
                      <a:r>
                        <a:rPr lang="en-CA" smtClean="0"/>
                        <a:t>1</a:t>
                      </a:r>
                      <a:endParaRPr lang="en-CA" dirty="0"/>
                    </a:p>
                  </a:txBody>
                  <a:tcPr/>
                </a:tc>
                <a:tc>
                  <a:txBody>
                    <a:bodyPr/>
                    <a:lstStyle/>
                    <a:p>
                      <a:r>
                        <a:rPr lang="en-CA" dirty="0" smtClean="0"/>
                        <a:t>15</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r>
              <a:tr h="370840">
                <a:tc>
                  <a:txBody>
                    <a:bodyPr/>
                    <a:lstStyle/>
                    <a:p>
                      <a:r>
                        <a:rPr lang="en-CA" dirty="0" smtClean="0"/>
                        <a:t>Show</a:t>
                      </a:r>
                      <a:endParaRPr lang="en-CA" dirty="0"/>
                    </a:p>
                  </a:txBody>
                  <a:tcPr/>
                </a:tc>
                <a:tc>
                  <a:txBody>
                    <a:bodyPr/>
                    <a:lstStyle/>
                    <a:p>
                      <a:r>
                        <a:rPr lang="en-CA" dirty="0" smtClean="0"/>
                        <a:t>9</a:t>
                      </a:r>
                      <a:endParaRPr lang="en-CA" dirty="0"/>
                    </a:p>
                  </a:txBody>
                  <a:tcPr/>
                </a:tc>
                <a:tc>
                  <a:txBody>
                    <a:bodyPr/>
                    <a:lstStyle/>
                    <a:p>
                      <a:r>
                        <a:rPr lang="en-CA" smtClean="0"/>
                        <a:t>1</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r>
              <a:tr h="370840">
                <a:tc>
                  <a:txBody>
                    <a:bodyPr/>
                    <a:lstStyle/>
                    <a:p>
                      <a:r>
                        <a:rPr lang="en-CA" dirty="0" smtClean="0"/>
                        <a:t>Films</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0</a:t>
                      </a:r>
                      <a:endParaRPr lang="en-CA" dirty="0"/>
                    </a:p>
                  </a:txBody>
                  <a:tcPr/>
                </a:tc>
                <a:tc>
                  <a:txBody>
                    <a:bodyPr/>
                    <a:lstStyle/>
                    <a:p>
                      <a:r>
                        <a:rPr lang="en-CA" dirty="0" smtClean="0"/>
                        <a:t>8</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r>
              <a:tr h="370840">
                <a:tc>
                  <a:txBody>
                    <a:bodyPr/>
                    <a:lstStyle/>
                    <a:p>
                      <a:r>
                        <a:rPr lang="en-CA" dirty="0" smtClean="0"/>
                        <a:t>Ravens</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7</a:t>
                      </a:r>
                      <a:endParaRPr lang="en-CA" dirty="0"/>
                    </a:p>
                  </a:txBody>
                  <a:tcPr/>
                </a:tc>
                <a:tc>
                  <a:txBody>
                    <a:bodyPr/>
                    <a:lstStyle/>
                    <a:p>
                      <a:r>
                        <a:rPr lang="en-CA" dirty="0" smtClean="0"/>
                        <a:t>7</a:t>
                      </a:r>
                      <a:endParaRPr lang="en-CA" dirty="0"/>
                    </a:p>
                  </a:txBody>
                  <a:tcPr/>
                </a:tc>
                <a:tc>
                  <a:txBody>
                    <a:bodyPr/>
                    <a:lstStyle/>
                    <a:p>
                      <a:r>
                        <a:rPr lang="en-CA" dirty="0" smtClean="0"/>
                        <a:t>5</a:t>
                      </a:r>
                      <a:endParaRPr lang="en-CA" dirty="0"/>
                    </a:p>
                  </a:txBody>
                  <a:tcPr/>
                </a:tc>
                <a:tc>
                  <a:txBody>
                    <a:bodyPr/>
                    <a:lstStyle/>
                    <a:p>
                      <a:r>
                        <a:rPr lang="en-CA" dirty="0" smtClean="0"/>
                        <a:t>6</a:t>
                      </a:r>
                      <a:endParaRPr lang="en-CA" dirty="0"/>
                    </a:p>
                  </a:txBody>
                  <a:tcPr/>
                </a:tc>
                <a:tc>
                  <a:txBody>
                    <a:bodyPr/>
                    <a:lstStyle/>
                    <a:p>
                      <a:r>
                        <a:rPr lang="en-CA" dirty="0" smtClean="0"/>
                        <a:t>9</a:t>
                      </a:r>
                      <a:endParaRPr lang="en-CA" dirty="0"/>
                    </a:p>
                  </a:txBody>
                  <a:tcPr/>
                </a:tc>
              </a:tr>
              <a:tr h="370840">
                <a:tc>
                  <a:txBody>
                    <a:bodyPr/>
                    <a:lstStyle/>
                    <a:p>
                      <a:r>
                        <a:rPr lang="en-CA" dirty="0" smtClean="0"/>
                        <a:t>Game</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2</a:t>
                      </a:r>
                      <a:endParaRPr lang="en-CA" dirty="0"/>
                    </a:p>
                  </a:txBody>
                  <a:tcPr/>
                </a:tc>
                <a:tc>
                  <a:txBody>
                    <a:bodyPr/>
                    <a:lstStyle/>
                    <a:p>
                      <a:r>
                        <a:rPr lang="en-CA" dirty="0" smtClean="0"/>
                        <a:t>0</a:t>
                      </a:r>
                      <a:endParaRPr lang="en-CA" dirty="0"/>
                    </a:p>
                  </a:txBody>
                  <a:tcPr/>
                </a:tc>
                <a:tc>
                  <a:txBody>
                    <a:bodyPr/>
                    <a:lstStyle/>
                    <a:p>
                      <a:r>
                        <a:rPr lang="en-CA" dirty="0" smtClean="0"/>
                        <a:t>8</a:t>
                      </a:r>
                      <a:endParaRPr lang="en-CA" dirty="0"/>
                    </a:p>
                  </a:txBody>
                  <a:tcPr/>
                </a:tc>
                <a:tc>
                  <a:txBody>
                    <a:bodyPr/>
                    <a:lstStyle/>
                    <a:p>
                      <a:r>
                        <a:rPr lang="en-CA" dirty="0" smtClean="0"/>
                        <a:t>5</a:t>
                      </a:r>
                      <a:endParaRPr lang="en-CA" dirty="0"/>
                    </a:p>
                  </a:txBody>
                  <a:tcPr/>
                </a:tc>
                <a:tc>
                  <a:txBody>
                    <a:bodyPr/>
                    <a:lstStyle/>
                    <a:p>
                      <a:r>
                        <a:rPr lang="en-CA" dirty="0" smtClean="0"/>
                        <a:t>11</a:t>
                      </a:r>
                      <a:endParaRPr lang="en-CA" dirty="0"/>
                    </a:p>
                  </a:txBody>
                  <a:tcPr/>
                </a:tc>
                <a:tc>
                  <a:txBody>
                    <a:bodyPr/>
                    <a:lstStyle/>
                    <a:p>
                      <a:r>
                        <a:rPr lang="en-CA" dirty="0" smtClean="0"/>
                        <a:t>4</a:t>
                      </a:r>
                      <a:endParaRPr lang="en-CA" dirty="0"/>
                    </a:p>
                  </a:txBody>
                  <a:tcPr/>
                </a:tc>
              </a:tr>
              <a:tr h="370840">
                <a:tc>
                  <a:txBody>
                    <a:bodyPr/>
                    <a:lstStyle/>
                    <a:p>
                      <a:r>
                        <a:rPr lang="en-CA" dirty="0" smtClean="0"/>
                        <a:t>Team</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3</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r>
            </a:tbl>
          </a:graphicData>
        </a:graphic>
      </p:graphicFrame>
    </p:spTree>
    <p:extLst>
      <p:ext uri="{BB962C8B-B14F-4D97-AF65-F5344CB8AC3E}">
        <p14:creationId xmlns:p14="http://schemas.microsoft.com/office/powerpoint/2010/main" xmlns="" val="1017758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Retrieval</a:t>
            </a:r>
          </a:p>
        </p:txBody>
      </p:sp>
      <p:sp>
        <p:nvSpPr>
          <p:cNvPr id="3" name="Content Placeholder 2"/>
          <p:cNvSpPr>
            <a:spLocks noGrp="1"/>
          </p:cNvSpPr>
          <p:nvPr>
            <p:ph idx="1"/>
          </p:nvPr>
        </p:nvSpPr>
        <p:spPr>
          <a:xfrm>
            <a:off x="457200" y="1600200"/>
            <a:ext cx="8363272" cy="5069160"/>
          </a:xfrm>
        </p:spPr>
        <p:txBody>
          <a:bodyPr/>
          <a:lstStyle/>
          <a:p>
            <a:r>
              <a:rPr lang="en-CA" b="1" dirty="0" smtClean="0"/>
              <a:t>Solution: </a:t>
            </a:r>
            <a:r>
              <a:rPr lang="en-CA" b="1" dirty="0" smtClean="0">
                <a:solidFill>
                  <a:srgbClr val="00B0F0"/>
                </a:solidFill>
              </a:rPr>
              <a:t>Latent Semantic Indexing</a:t>
            </a:r>
            <a:r>
              <a:rPr lang="en-CA" dirty="0" smtClean="0"/>
              <a:t> (LSI)</a:t>
            </a:r>
          </a:p>
          <a:p>
            <a:pPr lvl="1"/>
            <a:r>
              <a:rPr lang="en-CA" dirty="0" smtClean="0"/>
              <a:t>Vector space with latent semantic dimensions</a:t>
            </a:r>
          </a:p>
          <a:p>
            <a:pPr lvl="1"/>
            <a:r>
              <a:rPr lang="en-CA" dirty="0" smtClean="0"/>
              <a:t>Co-occurring words projected into same dimension</a:t>
            </a:r>
          </a:p>
          <a:p>
            <a:pPr lvl="1"/>
            <a:r>
              <a:rPr lang="en-CA" dirty="0" smtClean="0"/>
              <a:t>Non-co-occurring words projected into orthogonal dimensions</a:t>
            </a:r>
          </a:p>
          <a:p>
            <a:r>
              <a:rPr lang="en-CA" dirty="0" smtClean="0"/>
              <a:t>Dimensionality reduction</a:t>
            </a:r>
          </a:p>
          <a:p>
            <a:pPr lvl="1"/>
            <a:r>
              <a:rPr lang="en-CA" dirty="0" smtClean="0"/>
              <a:t>VSM has </a:t>
            </a:r>
            <a:r>
              <a:rPr lang="en-CA" i="1" dirty="0" smtClean="0"/>
              <a:t>N</a:t>
            </a:r>
            <a:r>
              <a:rPr lang="en-CA" dirty="0" smtClean="0"/>
              <a:t> dimensions for </a:t>
            </a:r>
            <a:r>
              <a:rPr lang="en-CA" i="1" dirty="0" smtClean="0"/>
              <a:t>N </a:t>
            </a:r>
            <a:r>
              <a:rPr lang="en-CA" dirty="0" smtClean="0"/>
              <a:t>words</a:t>
            </a:r>
          </a:p>
          <a:p>
            <a:pPr lvl="1"/>
            <a:r>
              <a:rPr lang="en-CA" dirty="0" smtClean="0"/>
              <a:t>LSI has </a:t>
            </a:r>
            <a:r>
              <a:rPr lang="en-CA" i="1" dirty="0" smtClean="0"/>
              <a:t>k</a:t>
            </a:r>
            <a:r>
              <a:rPr lang="en-CA" dirty="0" smtClean="0"/>
              <a:t> dimensions for </a:t>
            </a:r>
            <a:r>
              <a:rPr lang="en-CA" i="1" dirty="0" smtClean="0"/>
              <a:t>k</a:t>
            </a:r>
            <a:r>
              <a:rPr lang="en-CA" dirty="0" smtClean="0"/>
              <a:t> semantic meanings</a:t>
            </a:r>
          </a:p>
          <a:p>
            <a:pPr lvl="1"/>
            <a:r>
              <a:rPr lang="en-CA" i="1" dirty="0" smtClean="0"/>
              <a:t>k</a:t>
            </a:r>
            <a:r>
              <a:rPr lang="en-CA" dirty="0" smtClean="0"/>
              <a:t> &lt;&lt; </a:t>
            </a:r>
            <a:r>
              <a:rPr lang="en-CA" i="1" dirty="0" smtClean="0"/>
              <a:t>N</a:t>
            </a:r>
            <a:endParaRPr lang="en-CA" i="1"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28</a:t>
            </a:fld>
            <a:endParaRPr lang="en-CA" dirty="0"/>
          </a:p>
        </p:txBody>
      </p:sp>
    </p:spTree>
    <p:extLst>
      <p:ext uri="{BB962C8B-B14F-4D97-AF65-F5344CB8AC3E}">
        <p14:creationId xmlns:p14="http://schemas.microsoft.com/office/powerpoint/2010/main" xmlns="" val="2535773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Singular Value Decomposition (SVD)</a:t>
            </a:r>
          </a:p>
          <a:p>
            <a:pPr lvl="1"/>
            <a:r>
              <a:rPr lang="en-CA" dirty="0" smtClean="0"/>
              <a:t>LSI computation method</a:t>
            </a:r>
          </a:p>
          <a:p>
            <a:pPr lvl="1"/>
            <a:r>
              <a:rPr lang="en-CA" dirty="0" smtClean="0"/>
              <a:t>Represents matrix </a:t>
            </a:r>
            <a:r>
              <a:rPr lang="en-CA" b="1" dirty="0" smtClean="0"/>
              <a:t>A </a:t>
            </a:r>
            <a:r>
              <a:rPr lang="en-CA" dirty="0" smtClean="0"/>
              <a:t>(in word space) as matrix </a:t>
            </a:r>
            <a:r>
              <a:rPr lang="en-CA" b="1" dirty="0" smtClean="0"/>
              <a:t>Â</a:t>
            </a:r>
            <a:r>
              <a:rPr lang="en-CA" dirty="0" smtClean="0"/>
              <a:t> (in semantic space)</a:t>
            </a:r>
          </a:p>
          <a:p>
            <a:pPr lvl="2"/>
            <a:r>
              <a:rPr lang="en-CA" dirty="0" smtClean="0"/>
              <a:t>Matrix </a:t>
            </a:r>
            <a:r>
              <a:rPr lang="en-CA" b="1" dirty="0" smtClean="0"/>
              <a:t>A</a:t>
            </a:r>
            <a:r>
              <a:rPr lang="en-CA" dirty="0" smtClean="0"/>
              <a:t> is the document/word matrix with </a:t>
            </a:r>
            <a:r>
              <a:rPr lang="en-CA" i="1" dirty="0" smtClean="0"/>
              <a:t>N</a:t>
            </a:r>
            <a:r>
              <a:rPr lang="en-CA" dirty="0" smtClean="0"/>
              <a:t> words and </a:t>
            </a:r>
            <a:r>
              <a:rPr lang="en-CA" i="1" dirty="0" smtClean="0"/>
              <a:t>d</a:t>
            </a:r>
            <a:r>
              <a:rPr lang="en-CA" dirty="0" smtClean="0"/>
              <a:t> documents</a:t>
            </a:r>
          </a:p>
          <a:p>
            <a:pPr lvl="2"/>
            <a:r>
              <a:rPr lang="en-CA" dirty="0" smtClean="0"/>
              <a:t>Matrix </a:t>
            </a:r>
            <a:r>
              <a:rPr lang="en-CA" b="1" dirty="0" smtClean="0"/>
              <a:t>Â </a:t>
            </a:r>
            <a:r>
              <a:rPr lang="en-CA" dirty="0" smtClean="0"/>
              <a:t>is the semantic space matrix with </a:t>
            </a:r>
            <a:r>
              <a:rPr lang="en-CA" i="1" dirty="0" smtClean="0"/>
              <a:t>N</a:t>
            </a:r>
            <a:r>
              <a:rPr lang="en-CA" dirty="0" smtClean="0"/>
              <a:t> words and </a:t>
            </a:r>
            <a:r>
              <a:rPr lang="en-CA" i="1" dirty="0" smtClean="0"/>
              <a:t>d</a:t>
            </a:r>
            <a:r>
              <a:rPr lang="en-CA" dirty="0" smtClean="0"/>
              <a:t> documents</a:t>
            </a:r>
          </a:p>
          <a:p>
            <a:pPr lvl="1"/>
            <a:r>
              <a:rPr lang="en-CA" dirty="0" smtClean="0"/>
              <a:t>Sorts </a:t>
            </a:r>
            <a:r>
              <a:rPr lang="en-CA" b="1" dirty="0"/>
              <a:t>Â </a:t>
            </a:r>
            <a:r>
              <a:rPr lang="en-CA" dirty="0" smtClean="0"/>
              <a:t>dimensions by importance</a:t>
            </a:r>
          </a:p>
          <a:p>
            <a:pPr lvl="2"/>
            <a:r>
              <a:rPr lang="en-CA" dirty="0" smtClean="0"/>
              <a:t>Makes it easy to reduce by cropping less useful dimension</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29</a:t>
            </a:fld>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Natural Language Processing</a:t>
            </a:r>
            <a:endParaRPr lang="en-CA" dirty="0"/>
          </a:p>
        </p:txBody>
      </p:sp>
      <p:sp>
        <p:nvSpPr>
          <p:cNvPr id="3" name="Content Placeholder 2"/>
          <p:cNvSpPr>
            <a:spLocks noGrp="1"/>
          </p:cNvSpPr>
          <p:nvPr>
            <p:ph idx="1"/>
          </p:nvPr>
        </p:nvSpPr>
        <p:spPr>
          <a:xfrm>
            <a:off x="457200" y="1600200"/>
            <a:ext cx="8229600" cy="1181100"/>
          </a:xfrm>
        </p:spPr>
        <p:txBody>
          <a:bodyPr>
            <a:normAutofit/>
          </a:bodyPr>
          <a:lstStyle/>
          <a:p>
            <a:pPr>
              <a:defRPr/>
            </a:pPr>
            <a:r>
              <a:rPr lang="en-CA" dirty="0" smtClean="0"/>
              <a:t>Branch of AI that makes computer agents that can “use” human languages</a:t>
            </a:r>
          </a:p>
        </p:txBody>
      </p:sp>
      <p:sp>
        <p:nvSpPr>
          <p:cNvPr id="4" name="Slide Number Placeholder 3"/>
          <p:cNvSpPr>
            <a:spLocks noGrp="1"/>
          </p:cNvSpPr>
          <p:nvPr>
            <p:ph type="sldNum" sz="quarter" idx="10"/>
          </p:nvPr>
        </p:nvSpPr>
        <p:spPr/>
        <p:txBody>
          <a:bodyPr/>
          <a:lstStyle/>
          <a:p>
            <a:pPr>
              <a:defRPr/>
            </a:pPr>
            <a:fld id="{048287B5-1030-4B6B-8EEF-2D96DF545BB4}" type="slidenum">
              <a:rPr lang="en-CA" smtClean="0"/>
              <a:pPr>
                <a:defRPr/>
              </a:pPr>
              <a:t>3</a:t>
            </a:fld>
            <a:endParaRPr lang="en-CA" dirty="0"/>
          </a:p>
        </p:txBody>
      </p:sp>
      <p:sp>
        <p:nvSpPr>
          <p:cNvPr id="7" name="Content Placeholder 2"/>
          <p:cNvSpPr txBox="1">
            <a:spLocks/>
          </p:cNvSpPr>
          <p:nvPr/>
        </p:nvSpPr>
        <p:spPr bwMode="auto">
          <a:xfrm>
            <a:off x="250825" y="2781300"/>
            <a:ext cx="4537075" cy="4076700"/>
          </a:xfrm>
          <a:prstGeom prst="rect">
            <a:avLst/>
          </a:prstGeom>
          <a:noFill/>
          <a:ln w="9525">
            <a:noFill/>
            <a:miter lim="800000"/>
            <a:headEnd/>
            <a:tailEnd/>
          </a:ln>
          <a:effectLst/>
        </p:spPr>
        <p:txBody>
          <a:bodyPr>
            <a:normAutofit/>
          </a:bodyPr>
          <a:lstStyle/>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Automated translation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Automated summary</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Text classification &amp; clustering</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Text generation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Speech understanding &amp; generation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Author recognition</a:t>
            </a:r>
          </a:p>
        </p:txBody>
      </p:sp>
      <p:sp>
        <p:nvSpPr>
          <p:cNvPr id="8" name="Rectangle 7"/>
          <p:cNvSpPr/>
          <p:nvPr/>
        </p:nvSpPr>
        <p:spPr>
          <a:xfrm>
            <a:off x="4572000" y="2781300"/>
            <a:ext cx="4572000" cy="3970338"/>
          </a:xfrm>
          <a:prstGeom prst="rect">
            <a:avLst/>
          </a:prstGeom>
        </p:spPr>
        <p:txBody>
          <a:bodyPr>
            <a:spAutoFit/>
          </a:bodyPr>
          <a:lstStyle/>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Information retrieval &amp; question-answering</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Sentiment detection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Event detection in social media</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Spam filtering</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Digital assistants</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Visualizing SVD transformation</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30</a:t>
            </a:fld>
            <a:endParaRPr lang="en-CA" dirty="0"/>
          </a:p>
        </p:txBody>
      </p:sp>
      <p:cxnSp>
        <p:nvCxnSpPr>
          <p:cNvPr id="6" name="Straight Arrow Connector 5"/>
          <p:cNvCxnSpPr/>
          <p:nvPr/>
        </p:nvCxnSpPr>
        <p:spPr>
          <a:xfrm flipV="1">
            <a:off x="1619672" y="2348880"/>
            <a:ext cx="0" cy="38164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a:off x="1619672" y="6173688"/>
            <a:ext cx="6768752"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6084168" y="6237312"/>
            <a:ext cx="2088232" cy="461665"/>
          </a:xfrm>
          <a:prstGeom prst="rect">
            <a:avLst/>
          </a:prstGeom>
          <a:noFill/>
        </p:spPr>
        <p:txBody>
          <a:bodyPr wrap="square" rtlCol="0">
            <a:spAutoFit/>
          </a:bodyPr>
          <a:lstStyle/>
          <a:p>
            <a:r>
              <a:rPr lang="en-CA" sz="2400" dirty="0" smtClean="0"/>
              <a:t>Word space</a:t>
            </a:r>
            <a:endParaRPr lang="en-CA" sz="2400" dirty="0"/>
          </a:p>
        </p:txBody>
      </p:sp>
      <p:sp>
        <p:nvSpPr>
          <p:cNvPr id="11" name="Oval 10"/>
          <p:cNvSpPr/>
          <p:nvPr/>
        </p:nvSpPr>
        <p:spPr>
          <a:xfrm rot="20382345">
            <a:off x="1734566" y="3892761"/>
            <a:ext cx="5811154" cy="1287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flipH="1" flipV="1">
            <a:off x="3851920" y="2420888"/>
            <a:ext cx="1368152" cy="3384376"/>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flipV="1">
            <a:off x="1835696" y="2924944"/>
            <a:ext cx="6840760" cy="2711984"/>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rot="20331449">
            <a:off x="6148040" y="2607049"/>
            <a:ext cx="2715531" cy="461665"/>
          </a:xfrm>
          <a:prstGeom prst="rect">
            <a:avLst/>
          </a:prstGeom>
          <a:noFill/>
        </p:spPr>
        <p:txBody>
          <a:bodyPr wrap="square" rtlCol="0">
            <a:spAutoFit/>
          </a:bodyPr>
          <a:lstStyle/>
          <a:p>
            <a:r>
              <a:rPr lang="en-CA" sz="2400" dirty="0" smtClean="0">
                <a:solidFill>
                  <a:srgbClr val="00B0F0"/>
                </a:solidFill>
              </a:rPr>
              <a:t>Semantic space</a:t>
            </a:r>
            <a:endParaRPr lang="en-CA" sz="2400" dirty="0">
              <a:solidFill>
                <a:srgbClr val="00B0F0"/>
              </a:solidFill>
            </a:endParaRPr>
          </a:p>
        </p:txBody>
      </p:sp>
      <p:sp>
        <p:nvSpPr>
          <p:cNvPr id="27" name="TextBox 26"/>
          <p:cNvSpPr txBox="1"/>
          <p:nvPr/>
        </p:nvSpPr>
        <p:spPr>
          <a:xfrm>
            <a:off x="5940152" y="4653136"/>
            <a:ext cx="2232248" cy="461665"/>
          </a:xfrm>
          <a:prstGeom prst="rect">
            <a:avLst/>
          </a:prstGeom>
          <a:noFill/>
        </p:spPr>
        <p:txBody>
          <a:bodyPr wrap="square" rtlCol="0">
            <a:spAutoFit/>
          </a:bodyPr>
          <a:lstStyle/>
          <a:p>
            <a:r>
              <a:rPr lang="en-CA" sz="2400" b="1" dirty="0" smtClean="0">
                <a:solidFill>
                  <a:schemeClr val="accent1"/>
                </a:solidFill>
              </a:rPr>
              <a:t>Documents</a:t>
            </a:r>
            <a:endParaRPr lang="en-CA" sz="24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Reduced Singular Value Decomposition</a:t>
            </a:r>
          </a:p>
          <a:p>
            <a:pPr lvl="1"/>
            <a:r>
              <a:rPr lang="en-CA" dirty="0" smtClean="0"/>
              <a:t>One of many SVD algorithms</a:t>
            </a:r>
          </a:p>
          <a:p>
            <a:pPr marL="971550" lvl="1" indent="-514350">
              <a:buFont typeface="+mj-lt"/>
              <a:buAutoNum type="arabicPeriod"/>
            </a:pPr>
            <a:r>
              <a:rPr lang="en-CA" dirty="0" smtClean="0"/>
              <a:t>Document/word matrix </a:t>
            </a:r>
            <a:r>
              <a:rPr lang="en-CA" b="1" dirty="0" smtClean="0"/>
              <a:t>A</a:t>
            </a:r>
            <a:r>
              <a:rPr lang="en-CA" dirty="0" smtClean="0"/>
              <a:t> with </a:t>
            </a:r>
            <a:r>
              <a:rPr lang="en-CA" i="1" dirty="0" smtClean="0"/>
              <a:t>N</a:t>
            </a:r>
            <a:r>
              <a:rPr lang="en-CA" dirty="0" smtClean="0"/>
              <a:t> words/dimensions</a:t>
            </a:r>
          </a:p>
          <a:p>
            <a:pPr marL="971550" lvl="1" indent="-514350">
              <a:buFont typeface="+mj-lt"/>
              <a:buAutoNum type="arabicPeriod"/>
            </a:pPr>
            <a:r>
              <a:rPr lang="en-CA" dirty="0" smtClean="0"/>
              <a:t>Decompose matrix as</a:t>
            </a:r>
            <a:endParaRPr lang="en-CA" b="1" baseline="30000" dirty="0" smtClean="0"/>
          </a:p>
          <a:p>
            <a:pPr marL="1371600" lvl="2" indent="-514350"/>
            <a:r>
              <a:rPr lang="en-CA" dirty="0" smtClean="0"/>
              <a:t>Rotates dimensions to orientation of largest variation</a:t>
            </a:r>
          </a:p>
          <a:p>
            <a:pPr marL="1371600" lvl="2" indent="-514350"/>
            <a:r>
              <a:rPr lang="en-CA" dirty="0" smtClean="0"/>
              <a:t>Matrix </a:t>
            </a:r>
            <a:r>
              <a:rPr lang="el-GR" b="1" dirty="0" smtClean="0"/>
              <a:t>Σ</a:t>
            </a:r>
            <a:r>
              <a:rPr lang="en-CA" dirty="0" smtClean="0"/>
              <a:t> contains ordered singular values measuring variation of each dimension</a:t>
            </a:r>
          </a:p>
          <a:p>
            <a:pPr marL="971550" lvl="1" indent="-514350">
              <a:buFont typeface="+mj-lt"/>
              <a:buAutoNum type="arabicPeriod"/>
            </a:pPr>
            <a:r>
              <a:rPr lang="en-CA" dirty="0" smtClean="0"/>
              <a:t>Keep </a:t>
            </a:r>
            <a:r>
              <a:rPr lang="en-CA" i="1" dirty="0" smtClean="0"/>
              <a:t>k</a:t>
            </a:r>
            <a:r>
              <a:rPr lang="en-CA" dirty="0" smtClean="0"/>
              <a:t> dimensions in </a:t>
            </a:r>
            <a:r>
              <a:rPr lang="el-GR" b="1" dirty="0" smtClean="0"/>
              <a:t>Σ</a:t>
            </a:r>
            <a:r>
              <a:rPr lang="en-CA" dirty="0" smtClean="0"/>
              <a:t> where </a:t>
            </a:r>
            <a:r>
              <a:rPr lang="el-GR" b="1" dirty="0" smtClean="0"/>
              <a:t>Σ</a:t>
            </a:r>
            <a:r>
              <a:rPr lang="en-CA" dirty="0" smtClean="0"/>
              <a:t> value &gt; threshold</a:t>
            </a:r>
          </a:p>
          <a:p>
            <a:pPr marL="1371600" lvl="2" indent="-514350"/>
            <a:r>
              <a:rPr lang="en-CA" dirty="0" smtClean="0"/>
              <a:t>Keep only </a:t>
            </a:r>
            <a:r>
              <a:rPr lang="en-CA" i="1" dirty="0" smtClean="0"/>
              <a:t>k </a:t>
            </a:r>
            <a:r>
              <a:rPr lang="en-CA" dirty="0" smtClean="0"/>
              <a:t>dimensions with noteworthy variations</a:t>
            </a:r>
          </a:p>
          <a:p>
            <a:pPr marL="1371600" lvl="2" indent="-514350"/>
            <a:r>
              <a:rPr lang="fr-CA" b="1" dirty="0" smtClean="0"/>
              <a:t> </a:t>
            </a:r>
            <a:endParaRPr lang="en-CA" baseline="30000" dirty="0" smtClean="0"/>
          </a:p>
          <a:p>
            <a:pPr marL="971550" lvl="1" indent="-514350">
              <a:buFont typeface="+mj-lt"/>
              <a:buAutoNum type="arabicPeriod"/>
            </a:pPr>
            <a:r>
              <a:rPr lang="en-CA" dirty="0" smtClean="0"/>
              <a:t>Rescale to </a:t>
            </a:r>
            <a:r>
              <a:rPr lang="en-CA" i="1" dirty="0" smtClean="0"/>
              <a:t>k</a:t>
            </a:r>
            <a:r>
              <a:rPr lang="en-CA" dirty="0" smtClean="0"/>
              <a:t> dimensions</a:t>
            </a:r>
          </a:p>
          <a:p>
            <a:pPr marL="1371600" lvl="2" indent="-514350"/>
            <a:r>
              <a:rPr lang="en-CA" dirty="0" smtClean="0"/>
              <a:t>Word/document matrix:</a:t>
            </a:r>
            <a:r>
              <a:rPr lang="en-CA" i="1" dirty="0" smtClean="0"/>
              <a:t> </a:t>
            </a:r>
          </a:p>
          <a:p>
            <a:pPr marL="1371600" lvl="2" indent="-514350"/>
            <a:r>
              <a:rPr lang="en-CA" dirty="0" smtClean="0"/>
              <a:t>Document or IR query:</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31</a:t>
            </a:fld>
            <a:endParaRPr lang="en-CA" dirty="0"/>
          </a:p>
        </p:txBody>
      </p:sp>
      <mc:AlternateContent xmlns:mc="http://schemas.openxmlformats.org/markup-compatibility/2006">
        <mc:Choice xmlns:a14="http://schemas.microsoft.com/office/drawing/2010/main" xmlns="" Requires="a14">
          <p:sp>
            <p:nvSpPr>
              <p:cNvPr id="5" name="Rectangle 4"/>
              <p:cNvSpPr/>
              <p:nvPr/>
            </p:nvSpPr>
            <p:spPr>
              <a:xfrm>
                <a:off x="4499993" y="2780928"/>
                <a:ext cx="3744416" cy="4682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2400" b="1" i="1">
                              <a:latin typeface="Cambria Math" panose="02040503050406030204" pitchFamily="18" charset="0"/>
                            </a:rPr>
                          </m:ctrlPr>
                        </m:sSubPr>
                        <m:e>
                          <m:r>
                            <a:rPr lang="en-CA" sz="2400" b="1">
                              <a:latin typeface="Cambria Math"/>
                            </a:rPr>
                            <m:t>𝐀</m:t>
                          </m:r>
                        </m:e>
                        <m:sub>
                          <m:r>
                            <a:rPr lang="en-CA" sz="2400" i="1">
                              <a:latin typeface="Cambria Math"/>
                            </a:rPr>
                            <m:t>𝑁</m:t>
                          </m:r>
                          <m:r>
                            <a:rPr lang="en-CA" sz="2400">
                              <a:latin typeface="Cambria Math"/>
                            </a:rPr>
                            <m:t>×</m:t>
                          </m:r>
                          <m:r>
                            <a:rPr lang="en-CA" sz="2400" i="1">
                              <a:latin typeface="Cambria Math"/>
                            </a:rPr>
                            <m:t>𝑑</m:t>
                          </m:r>
                        </m:sub>
                      </m:sSub>
                      <m:r>
                        <a:rPr lang="en-CA" sz="2400">
                          <a:latin typeface="Cambria Math"/>
                        </a:rPr>
                        <m:t>=</m:t>
                      </m:r>
                      <m:sSub>
                        <m:sSubPr>
                          <m:ctrlPr>
                            <a:rPr lang="en-CA" sz="2400" i="1">
                              <a:latin typeface="Cambria Math" panose="02040503050406030204" pitchFamily="18" charset="0"/>
                            </a:rPr>
                          </m:ctrlPr>
                        </m:sSubPr>
                        <m:e>
                          <m:r>
                            <a:rPr lang="en-CA" sz="2400" b="1">
                              <a:latin typeface="Cambria Math"/>
                            </a:rPr>
                            <m:t>𝐔</m:t>
                          </m:r>
                        </m:e>
                        <m:sub>
                          <m:r>
                            <a:rPr lang="en-CA" sz="2400" i="1">
                              <a:latin typeface="Cambria Math"/>
                            </a:rPr>
                            <m:t>𝑁</m:t>
                          </m:r>
                          <m:r>
                            <a:rPr lang="en-CA" sz="2400">
                              <a:latin typeface="Cambria Math"/>
                            </a:rPr>
                            <m:t>×</m:t>
                          </m:r>
                          <m:r>
                            <a:rPr lang="en-CA" sz="2400" i="1">
                              <a:latin typeface="Cambria Math"/>
                            </a:rPr>
                            <m:t>𝑑</m:t>
                          </m:r>
                        </m:sub>
                      </m:sSub>
                      <m:sSub>
                        <m:sSubPr>
                          <m:ctrlPr>
                            <a:rPr lang="en-CA" sz="2400" i="1">
                              <a:latin typeface="Cambria Math" panose="02040503050406030204" pitchFamily="18" charset="0"/>
                            </a:rPr>
                          </m:ctrlPr>
                        </m:sSubPr>
                        <m:e>
                          <m:r>
                            <a:rPr lang="en-CA" sz="2400" b="1">
                              <a:latin typeface="Cambria Math"/>
                            </a:rPr>
                            <m:t>𝚺</m:t>
                          </m:r>
                        </m:e>
                        <m:sub>
                          <m:r>
                            <a:rPr lang="en-CA" sz="2400" i="1">
                              <a:latin typeface="Cambria Math"/>
                            </a:rPr>
                            <m:t>𝑛</m:t>
                          </m:r>
                          <m:r>
                            <a:rPr lang="en-CA" sz="2400">
                              <a:latin typeface="Cambria Math"/>
                            </a:rPr>
                            <m:t>×</m:t>
                          </m:r>
                          <m:r>
                            <a:rPr lang="en-CA" sz="2400" i="1">
                              <a:latin typeface="Cambria Math"/>
                            </a:rPr>
                            <m:t>𝑛</m:t>
                          </m:r>
                        </m:sub>
                      </m:sSub>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b="1">
                                      <a:latin typeface="Cambria Math"/>
                                    </a:rPr>
                                    <m:t>𝐕</m:t>
                                  </m:r>
                                </m:e>
                                <m:sub>
                                  <m:r>
                                    <a:rPr lang="en-CA" sz="2400" i="1">
                                      <a:latin typeface="Cambria Math"/>
                                    </a:rPr>
                                    <m:t>𝑑</m:t>
                                  </m:r>
                                  <m:r>
                                    <a:rPr lang="en-CA" sz="2400">
                                      <a:latin typeface="Cambria Math"/>
                                    </a:rPr>
                                    <m:t>×</m:t>
                                  </m:r>
                                  <m:r>
                                    <a:rPr lang="en-CA" sz="2400" i="1">
                                      <a:latin typeface="Cambria Math"/>
                                    </a:rPr>
                                    <m:t>𝑛</m:t>
                                  </m:r>
                                </m:sub>
                              </m:sSub>
                            </m:e>
                          </m:d>
                        </m:e>
                        <m:sup>
                          <m:r>
                            <a:rPr lang="en-CA" sz="2400" i="1">
                              <a:latin typeface="Cambria Math"/>
                            </a:rPr>
                            <m:t>𝑇</m:t>
                          </m:r>
                        </m:sup>
                      </m:sSup>
                    </m:oMath>
                  </m:oMathPara>
                </a14:m>
                <a:endParaRPr lang="en-CA" sz="2400" dirty="0"/>
              </a:p>
            </p:txBody>
          </p:sp>
        </mc:Choice>
        <mc:Fallback>
          <p:sp>
            <p:nvSpPr>
              <p:cNvPr id="5" name="Rectangle 4"/>
              <p:cNvSpPr>
                <a:spLocks noRot="1" noChangeAspect="1" noMove="1" noResize="1" noEditPoints="1" noAdjustHandles="1" noChangeArrowheads="1" noChangeShapeType="1" noTextEdit="1"/>
              </p:cNvSpPr>
              <p:nvPr/>
            </p:nvSpPr>
            <p:spPr>
              <a:xfrm>
                <a:off x="4499993" y="2780928"/>
                <a:ext cx="3744416" cy="468205"/>
              </a:xfrm>
              <a:prstGeom prst="rect">
                <a:avLst/>
              </a:prstGeom>
              <a:blipFill rotWithShape="0">
                <a:blip r:embed="rId2" cstate="print"/>
                <a:stretch>
                  <a:fillRect b="-3896"/>
                </a:stretch>
              </a:blipFill>
            </p:spPr>
            <p:txBody>
              <a:bodyPr/>
              <a:lstStyle/>
              <a:p>
                <a:r>
                  <a:rPr lang="fr-CA">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1763688" y="4869160"/>
                <a:ext cx="3692293" cy="473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i="1" smtClean="0">
                              <a:latin typeface="Cambria Math" panose="02040503050406030204" pitchFamily="18" charset="0"/>
                            </a:rPr>
                          </m:ctrlPr>
                        </m:sSubPr>
                        <m:e>
                          <m:r>
                            <a:rPr lang="en-CA" sz="2400">
                              <a:latin typeface="Cambria Math"/>
                            </a:rPr>
                            <m:t>Â</m:t>
                          </m:r>
                        </m:e>
                        <m:sub>
                          <m:r>
                            <a:rPr lang="en-CA" sz="2400" i="1">
                              <a:latin typeface="Cambria Math"/>
                            </a:rPr>
                            <m:t>𝑁</m:t>
                          </m:r>
                          <m:r>
                            <a:rPr lang="en-CA" sz="2400">
                              <a:latin typeface="Cambria Math"/>
                            </a:rPr>
                            <m:t>×</m:t>
                          </m:r>
                          <m:r>
                            <a:rPr lang="en-CA" sz="2400" i="1">
                              <a:latin typeface="Cambria Math"/>
                            </a:rPr>
                            <m:t>𝑑</m:t>
                          </m:r>
                        </m:sub>
                      </m:sSub>
                      <m:r>
                        <a:rPr lang="en-CA" sz="2400">
                          <a:latin typeface="Cambria Math"/>
                        </a:rPr>
                        <m:t>=</m:t>
                      </m:r>
                      <m:sSub>
                        <m:sSubPr>
                          <m:ctrlPr>
                            <a:rPr lang="en-CA" sz="2400" i="1">
                              <a:latin typeface="Cambria Math" panose="02040503050406030204" pitchFamily="18" charset="0"/>
                            </a:rPr>
                          </m:ctrlPr>
                        </m:sSubPr>
                        <m:e>
                          <m:r>
                            <a:rPr lang="en-CA" sz="2400" b="1">
                              <a:latin typeface="Cambria Math"/>
                            </a:rPr>
                            <m:t>𝐔</m:t>
                          </m:r>
                        </m:e>
                        <m:sub>
                          <m:r>
                            <a:rPr lang="en-CA" sz="2400" i="1">
                              <a:latin typeface="Cambria Math"/>
                            </a:rPr>
                            <m:t>𝑁</m:t>
                          </m:r>
                          <m:r>
                            <a:rPr lang="en-CA" sz="2400">
                              <a:latin typeface="Cambria Math"/>
                            </a:rPr>
                            <m:t>×</m:t>
                          </m:r>
                          <m:r>
                            <a:rPr lang="fr-CA" sz="2400" b="0" i="1" smtClean="0">
                              <a:latin typeface="Cambria Math"/>
                            </a:rPr>
                            <m:t>𝑘</m:t>
                          </m:r>
                        </m:sub>
                      </m:sSub>
                      <m:sSub>
                        <m:sSubPr>
                          <m:ctrlPr>
                            <a:rPr lang="en-CA" sz="2400" i="1">
                              <a:latin typeface="Cambria Math" panose="02040503050406030204" pitchFamily="18" charset="0"/>
                            </a:rPr>
                          </m:ctrlPr>
                        </m:sSubPr>
                        <m:e>
                          <m:r>
                            <a:rPr lang="en-CA" sz="2400" b="1">
                              <a:latin typeface="Cambria Math"/>
                            </a:rPr>
                            <m:t>𝚺</m:t>
                          </m:r>
                        </m:e>
                        <m:sub>
                          <m:r>
                            <a:rPr lang="fr-CA" sz="2400" b="0" i="1" smtClean="0">
                              <a:latin typeface="Cambria Math"/>
                            </a:rPr>
                            <m:t>𝑘</m:t>
                          </m:r>
                          <m:r>
                            <a:rPr lang="en-CA" sz="2400">
                              <a:latin typeface="Cambria Math"/>
                            </a:rPr>
                            <m:t>×</m:t>
                          </m:r>
                          <m:r>
                            <a:rPr lang="fr-CA" sz="2400" b="0" i="1" smtClean="0">
                              <a:latin typeface="Cambria Math"/>
                            </a:rPr>
                            <m:t>𝑘</m:t>
                          </m:r>
                        </m:sub>
                      </m:sSub>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b="1">
                                      <a:latin typeface="Cambria Math"/>
                                    </a:rPr>
                                    <m:t>𝐕</m:t>
                                  </m:r>
                                </m:e>
                                <m:sub>
                                  <m:r>
                                    <a:rPr lang="en-CA" sz="2400" i="1">
                                      <a:latin typeface="Cambria Math"/>
                                    </a:rPr>
                                    <m:t>𝑑</m:t>
                                  </m:r>
                                  <m:r>
                                    <a:rPr lang="en-CA" sz="2400">
                                      <a:latin typeface="Cambria Math"/>
                                    </a:rPr>
                                    <m:t>×</m:t>
                                  </m:r>
                                  <m:r>
                                    <a:rPr lang="fr-CA" sz="2400" b="0" i="1" smtClean="0">
                                      <a:latin typeface="Cambria Math"/>
                                    </a:rPr>
                                    <m:t>𝑘</m:t>
                                  </m:r>
                                </m:sub>
                              </m:sSub>
                            </m:e>
                          </m:d>
                        </m:e>
                        <m:sup>
                          <m:r>
                            <a:rPr lang="en-CA" sz="2400" i="1">
                              <a:latin typeface="Cambria Math"/>
                            </a:rPr>
                            <m:t>𝑇</m:t>
                          </m:r>
                        </m:sup>
                      </m:sSup>
                    </m:oMath>
                  </m:oMathPara>
                </a14:m>
                <a:endParaRPr lang="en-CA" sz="2400" dirty="0"/>
              </a:p>
            </p:txBody>
          </p:sp>
        </mc:Choice>
        <mc:Fallback>
          <p:sp>
            <p:nvSpPr>
              <p:cNvPr id="6" name="Rectangle 5"/>
              <p:cNvSpPr>
                <a:spLocks noRot="1" noChangeAspect="1" noMove="1" noResize="1" noEditPoints="1" noAdjustHandles="1" noChangeArrowheads="1" noChangeShapeType="1" noTextEdit="1"/>
              </p:cNvSpPr>
              <p:nvPr/>
            </p:nvSpPr>
            <p:spPr>
              <a:xfrm>
                <a:off x="1763688" y="4869160"/>
                <a:ext cx="3692293" cy="473271"/>
              </a:xfrm>
              <a:prstGeom prst="rect">
                <a:avLst/>
              </a:prstGeom>
              <a:blipFill rotWithShape="1">
                <a:blip r:embed="rId3" cstate="print"/>
                <a:stretch>
                  <a:fillRect b="-6494"/>
                </a:stretch>
              </a:blipFill>
            </p:spPr>
            <p:txBody>
              <a:bodyPr/>
              <a:lstStyle/>
              <a:p>
                <a:r>
                  <a:rPr lang="en-CA">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4546480" y="5589240"/>
                <a:ext cx="4114331"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b="1" i="1">
                              <a:latin typeface="Cambria Math" panose="02040503050406030204" pitchFamily="18" charset="0"/>
                            </a:rPr>
                          </m:ctrlPr>
                        </m:sSubPr>
                        <m:e>
                          <m:r>
                            <a:rPr lang="en-CA" sz="2400" b="1">
                              <a:latin typeface="Cambria Math"/>
                            </a:rPr>
                            <m:t>𝐀</m:t>
                          </m:r>
                        </m:e>
                        <m:sub>
                          <m:r>
                            <a:rPr lang="en-CA" sz="2400" i="1">
                              <a:latin typeface="Cambria Math"/>
                            </a:rPr>
                            <m:t>𝑁</m:t>
                          </m:r>
                          <m:r>
                            <a:rPr lang="en-CA" sz="2400">
                              <a:latin typeface="Cambria Math"/>
                            </a:rPr>
                            <m:t>×</m:t>
                          </m:r>
                          <m:r>
                            <a:rPr lang="en-CA" sz="2400" i="1">
                              <a:latin typeface="Cambria Math"/>
                            </a:rPr>
                            <m:t>𝑑</m:t>
                          </m:r>
                        </m:sub>
                      </m:sSub>
                      <m:r>
                        <a:rPr lang="en-CA" sz="2400">
                          <a:latin typeface="Cambria Math"/>
                        </a:rPr>
                        <m:t>→</m:t>
                      </m:r>
                      <m:sSub>
                        <m:sSubPr>
                          <m:ctrlPr>
                            <a:rPr lang="en-CA" sz="2400" i="1">
                              <a:latin typeface="Cambria Math" panose="02040503050406030204" pitchFamily="18" charset="0"/>
                            </a:rPr>
                          </m:ctrlPr>
                        </m:sSubPr>
                        <m:e>
                          <m:r>
                            <a:rPr lang="en-CA" sz="2400" b="1">
                              <a:latin typeface="Cambria Math"/>
                            </a:rPr>
                            <m:t>𝚺</m:t>
                          </m:r>
                        </m:e>
                        <m:sub>
                          <m:r>
                            <a:rPr lang="en-CA" sz="2400" i="1">
                              <a:latin typeface="Cambria Math"/>
                            </a:rPr>
                            <m:t>𝑘</m:t>
                          </m:r>
                          <m:r>
                            <a:rPr lang="en-CA" sz="2400">
                              <a:latin typeface="Cambria Math"/>
                            </a:rPr>
                            <m:t>×</m:t>
                          </m:r>
                          <m:r>
                            <a:rPr lang="en-CA" sz="2400" i="1">
                              <a:latin typeface="Cambria Math"/>
                            </a:rPr>
                            <m:t>𝑘</m:t>
                          </m:r>
                        </m:sub>
                      </m:sSub>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b="1">
                                      <a:latin typeface="Cambria Math"/>
                                    </a:rPr>
                                    <m:t>𝐕</m:t>
                                  </m:r>
                                </m:e>
                                <m:sub>
                                  <m:r>
                                    <a:rPr lang="en-CA" sz="2400" i="1">
                                      <a:latin typeface="Cambria Math"/>
                                    </a:rPr>
                                    <m:t>𝑑</m:t>
                                  </m:r>
                                  <m:r>
                                    <a:rPr lang="en-CA" sz="2400">
                                      <a:latin typeface="Cambria Math"/>
                                    </a:rPr>
                                    <m:t>×</m:t>
                                  </m:r>
                                  <m:r>
                                    <a:rPr lang="en-CA" sz="2400" i="1">
                                      <a:latin typeface="Cambria Math"/>
                                    </a:rPr>
                                    <m:t>𝑘</m:t>
                                  </m:r>
                                </m:sub>
                              </m:sSub>
                            </m:e>
                          </m:d>
                        </m:e>
                        <m:sup>
                          <m:r>
                            <a:rPr lang="en-CA" sz="2400" i="1">
                              <a:latin typeface="Cambria Math"/>
                            </a:rPr>
                            <m:t>𝑇</m:t>
                          </m:r>
                        </m:sup>
                      </m:sSup>
                      <m:r>
                        <a:rPr lang="en-CA" sz="2400">
                          <a:latin typeface="Cambria Math"/>
                        </a:rPr>
                        <m:t>=</m:t>
                      </m:r>
                      <m:r>
                        <a:rPr lang="en-CA" sz="2400" b="1">
                          <a:latin typeface="Cambria Math"/>
                        </a:rPr>
                        <m:t>𝐀</m:t>
                      </m:r>
                      <m:sSub>
                        <m:sSubPr>
                          <m:ctrlPr>
                            <a:rPr lang="en-CA" sz="2400" b="1" i="1">
                              <a:latin typeface="Cambria Math" panose="02040503050406030204" pitchFamily="18" charset="0"/>
                            </a:rPr>
                          </m:ctrlPr>
                        </m:sSubPr>
                        <m:e>
                          <m:r>
                            <a:rPr lang="en-CA" sz="2400">
                              <a:latin typeface="Cambria Math"/>
                            </a:rPr>
                            <m:t>′</m:t>
                          </m:r>
                        </m:e>
                        <m:sub>
                          <m:r>
                            <a:rPr lang="en-CA" sz="2400" i="1">
                              <a:latin typeface="Cambria Math"/>
                            </a:rPr>
                            <m:t>𝑘</m:t>
                          </m:r>
                          <m:r>
                            <a:rPr lang="en-CA" sz="2400">
                              <a:latin typeface="Cambria Math"/>
                            </a:rPr>
                            <m:t>×</m:t>
                          </m:r>
                          <m:r>
                            <a:rPr lang="en-CA" sz="2400" i="1">
                              <a:latin typeface="Cambria Math"/>
                            </a:rPr>
                            <m:t>𝑑</m:t>
                          </m:r>
                        </m:sub>
                      </m:sSub>
                    </m:oMath>
                  </m:oMathPara>
                </a14:m>
                <a:endParaRPr lang="en-CA" sz="2400" dirty="0"/>
              </a:p>
            </p:txBody>
          </p:sp>
        </mc:Choice>
        <mc:Fallback>
          <p:sp>
            <p:nvSpPr>
              <p:cNvPr id="7" name="Rectangle 6"/>
              <p:cNvSpPr>
                <a:spLocks noRot="1" noChangeAspect="1" noMove="1" noResize="1" noEditPoints="1" noAdjustHandles="1" noChangeArrowheads="1" noChangeShapeType="1" noTextEdit="1"/>
              </p:cNvSpPr>
              <p:nvPr/>
            </p:nvSpPr>
            <p:spPr>
              <a:xfrm>
                <a:off x="4546480" y="5589240"/>
                <a:ext cx="4114331" cy="468205"/>
              </a:xfrm>
              <a:prstGeom prst="rect">
                <a:avLst/>
              </a:prstGeom>
              <a:blipFill rotWithShape="1">
                <a:blip r:embed="rId4" cstate="print"/>
                <a:stretch>
                  <a:fillRect b="-5195"/>
                </a:stretch>
              </a:blipFill>
            </p:spPr>
            <p:txBody>
              <a:bodyPr/>
              <a:lstStyle/>
              <a:p>
                <a:r>
                  <a:rPr lang="en-CA">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4499992" y="5949280"/>
                <a:ext cx="4160819" cy="512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b="1" i="1">
                              <a:latin typeface="Cambria Math" panose="02040503050406030204" pitchFamily="18" charset="0"/>
                            </a:rPr>
                          </m:ctrlPr>
                        </m:sSubPr>
                        <m:e>
                          <m:r>
                            <a:rPr lang="en-CA" sz="2400" b="1">
                              <a:latin typeface="Cambria Math"/>
                            </a:rPr>
                            <m:t>𝐪</m:t>
                          </m:r>
                        </m:e>
                        <m:sub>
                          <m:r>
                            <a:rPr lang="en-CA" sz="2400" i="1">
                              <a:latin typeface="Cambria Math"/>
                            </a:rPr>
                            <m:t>𝑁</m:t>
                          </m:r>
                          <m:r>
                            <a:rPr lang="en-CA" sz="2400">
                              <a:latin typeface="Cambria Math"/>
                            </a:rPr>
                            <m:t>×1</m:t>
                          </m:r>
                        </m:sub>
                      </m:sSub>
                      <m:r>
                        <a:rPr lang="en-CA" sz="2400">
                          <a:latin typeface="Cambria Math"/>
                        </a:rPr>
                        <m:t>→</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b="1">
                                      <a:latin typeface="Cambria Math"/>
                                    </a:rPr>
                                    <m:t>𝐔</m:t>
                                  </m:r>
                                </m:e>
                                <m:sub>
                                  <m:r>
                                    <a:rPr lang="en-CA" sz="2400" i="1">
                                      <a:latin typeface="Cambria Math"/>
                                    </a:rPr>
                                    <m:t>𝑁</m:t>
                                  </m:r>
                                  <m:r>
                                    <a:rPr lang="en-CA" sz="2400">
                                      <a:latin typeface="Cambria Math"/>
                                    </a:rPr>
                                    <m:t>×</m:t>
                                  </m:r>
                                  <m:r>
                                    <a:rPr lang="en-CA" sz="2400" i="1">
                                      <a:latin typeface="Cambria Math"/>
                                    </a:rPr>
                                    <m:t>𝑘</m:t>
                                  </m:r>
                                </m:sub>
                              </m:sSub>
                            </m:e>
                          </m:d>
                        </m:e>
                        <m:sup>
                          <m:r>
                            <a:rPr lang="en-CA" sz="2400" i="1">
                              <a:latin typeface="Cambria Math"/>
                            </a:rPr>
                            <m:t>𝑇</m:t>
                          </m:r>
                        </m:sup>
                      </m:sSup>
                      <m:sSub>
                        <m:sSubPr>
                          <m:ctrlPr>
                            <a:rPr lang="en-CA" sz="2400" i="1">
                              <a:latin typeface="Cambria Math" panose="02040503050406030204" pitchFamily="18" charset="0"/>
                            </a:rPr>
                          </m:ctrlPr>
                        </m:sSubPr>
                        <m:e>
                          <m:r>
                            <a:rPr lang="en-CA" sz="2400" b="1">
                              <a:latin typeface="Cambria Math"/>
                            </a:rPr>
                            <m:t>𝐪</m:t>
                          </m:r>
                        </m:e>
                        <m:sub>
                          <m:r>
                            <a:rPr lang="en-CA" sz="2400" i="1">
                              <a:latin typeface="Cambria Math"/>
                            </a:rPr>
                            <m:t>𝑁</m:t>
                          </m:r>
                          <m:r>
                            <a:rPr lang="en-CA" sz="2400">
                              <a:latin typeface="Cambria Math"/>
                            </a:rPr>
                            <m:t>×1</m:t>
                          </m:r>
                        </m:sub>
                      </m:sSub>
                      <m:r>
                        <a:rPr lang="en-CA" sz="2400">
                          <a:latin typeface="Cambria Math"/>
                        </a:rPr>
                        <m:t>=</m:t>
                      </m:r>
                      <m:r>
                        <a:rPr lang="en-CA" sz="2400" b="1">
                          <a:latin typeface="Cambria Math"/>
                        </a:rPr>
                        <m:t>𝐪</m:t>
                      </m:r>
                      <m:sSub>
                        <m:sSubPr>
                          <m:ctrlPr>
                            <a:rPr lang="en-CA" sz="2400" b="1" i="1">
                              <a:latin typeface="Cambria Math" panose="02040503050406030204" pitchFamily="18" charset="0"/>
                            </a:rPr>
                          </m:ctrlPr>
                        </m:sSubPr>
                        <m:e>
                          <m:r>
                            <a:rPr lang="en-CA" sz="2400">
                              <a:latin typeface="Cambria Math"/>
                            </a:rPr>
                            <m:t>′</m:t>
                          </m:r>
                        </m:e>
                        <m:sub>
                          <m:r>
                            <a:rPr lang="en-CA" sz="2400" i="1">
                              <a:latin typeface="Cambria Math"/>
                            </a:rPr>
                            <m:t>𝑘</m:t>
                          </m:r>
                          <m:r>
                            <a:rPr lang="en-CA" sz="2400">
                              <a:latin typeface="Cambria Math"/>
                            </a:rPr>
                            <m:t>×1</m:t>
                          </m:r>
                        </m:sub>
                      </m:sSub>
                    </m:oMath>
                  </m:oMathPara>
                </a14:m>
                <a:endParaRPr lang="en-CA" sz="2400" dirty="0"/>
              </a:p>
            </p:txBody>
          </p:sp>
        </mc:Choice>
        <mc:Fallback>
          <p:sp>
            <p:nvSpPr>
              <p:cNvPr id="8" name="Rectangle 7"/>
              <p:cNvSpPr>
                <a:spLocks noRot="1" noChangeAspect="1" noMove="1" noResize="1" noEditPoints="1" noAdjustHandles="1" noChangeArrowheads="1" noChangeShapeType="1" noTextEdit="1"/>
              </p:cNvSpPr>
              <p:nvPr/>
            </p:nvSpPr>
            <p:spPr>
              <a:xfrm>
                <a:off x="4499992" y="5949280"/>
                <a:ext cx="4160819" cy="512513"/>
              </a:xfrm>
              <a:prstGeom prst="rect">
                <a:avLst/>
              </a:prstGeom>
              <a:blipFill rotWithShape="1">
                <a:blip r:embed="rId5"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Reduced SVD computation: </a:t>
            </a:r>
            <a:br>
              <a:rPr lang="en-CA" dirty="0" smtClean="0"/>
            </a:br>
            <a:r>
              <a:rPr lang="en-CA" dirty="0" smtClean="0"/>
              <a:t>			</a:t>
            </a:r>
          </a:p>
          <a:p>
            <a:pPr lvl="4"/>
            <a:endParaRPr lang="en-CA" b="1" dirty="0" smtClean="0"/>
          </a:p>
          <a:p>
            <a:pPr lvl="1"/>
            <a:r>
              <a:rPr lang="en-CA" b="1" dirty="0" smtClean="0"/>
              <a:t>U</a:t>
            </a:r>
            <a:r>
              <a:rPr lang="en-CA" dirty="0" smtClean="0"/>
              <a:t> is the eigenvectors of </a:t>
            </a:r>
            <a:r>
              <a:rPr lang="en-CA" b="1" dirty="0" smtClean="0"/>
              <a:t>AA</a:t>
            </a:r>
            <a:r>
              <a:rPr lang="en-CA" baseline="30000" dirty="0" smtClean="0"/>
              <a:t>T</a:t>
            </a:r>
            <a:r>
              <a:rPr lang="en-CA" dirty="0" smtClean="0"/>
              <a:t> sorted by decreasing order of eigenvalue</a:t>
            </a:r>
          </a:p>
          <a:p>
            <a:pPr lvl="1"/>
            <a:r>
              <a:rPr lang="en-CA" b="1" dirty="0" smtClean="0"/>
              <a:t>V</a:t>
            </a:r>
            <a:r>
              <a:rPr lang="en-CA" dirty="0" smtClean="0"/>
              <a:t> is the eigenvectors of </a:t>
            </a:r>
            <a:r>
              <a:rPr lang="en-CA" b="1" dirty="0" smtClean="0"/>
              <a:t>A</a:t>
            </a:r>
            <a:r>
              <a:rPr lang="en-CA" baseline="30000" dirty="0" smtClean="0"/>
              <a:t>T</a:t>
            </a:r>
            <a:r>
              <a:rPr lang="en-CA" b="1" dirty="0" smtClean="0"/>
              <a:t>A</a:t>
            </a:r>
            <a:r>
              <a:rPr lang="en-CA" dirty="0" smtClean="0"/>
              <a:t> sorted by decreasing order of </a:t>
            </a:r>
            <a:r>
              <a:rPr lang="en-CA" dirty="0" err="1" smtClean="0"/>
              <a:t>eigenvalue</a:t>
            </a:r>
            <a:endParaRPr lang="en-CA" dirty="0" smtClean="0"/>
          </a:p>
          <a:p>
            <a:pPr lvl="1"/>
            <a:r>
              <a:rPr lang="el-GR" b="1" dirty="0" smtClean="0"/>
              <a:t>Σ </a:t>
            </a:r>
            <a:r>
              <a:rPr lang="en-CA" dirty="0" smtClean="0"/>
              <a:t>Is the square roots of the </a:t>
            </a:r>
            <a:r>
              <a:rPr lang="en-CA" dirty="0" err="1" smtClean="0"/>
              <a:t>eigenvalues</a:t>
            </a:r>
            <a:r>
              <a:rPr lang="en-CA" dirty="0" smtClean="0"/>
              <a:t> sorted by decreasing order in a diagonal matrix</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32</a:t>
            </a:fld>
            <a:endParaRPr lang="en-CA" dirty="0"/>
          </a:p>
        </p:txBody>
      </p:sp>
      <mc:AlternateContent xmlns:mc="http://schemas.openxmlformats.org/markup-compatibility/2006">
        <mc:Choice xmlns:a14="http://schemas.microsoft.com/office/drawing/2010/main" xmlns="" Requires="a14">
          <p:sp>
            <p:nvSpPr>
              <p:cNvPr id="5" name="Rectangle 4"/>
              <p:cNvSpPr/>
              <p:nvPr/>
            </p:nvSpPr>
            <p:spPr>
              <a:xfrm>
                <a:off x="2051720" y="2204864"/>
                <a:ext cx="5112509" cy="593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3200" b="1" i="1">
                              <a:latin typeface="Cambria Math" panose="02040503050406030204" pitchFamily="18" charset="0"/>
                            </a:rPr>
                          </m:ctrlPr>
                        </m:sSubPr>
                        <m:e>
                          <m:r>
                            <a:rPr lang="en-CA" sz="3200" b="1">
                              <a:latin typeface="Cambria Math"/>
                            </a:rPr>
                            <m:t>𝐀</m:t>
                          </m:r>
                        </m:e>
                        <m:sub>
                          <m:r>
                            <a:rPr lang="en-CA" sz="3200" i="1">
                              <a:latin typeface="Cambria Math"/>
                            </a:rPr>
                            <m:t>𝑁</m:t>
                          </m:r>
                          <m:r>
                            <a:rPr lang="en-CA" sz="3200">
                              <a:latin typeface="Cambria Math"/>
                            </a:rPr>
                            <m:t>×</m:t>
                          </m:r>
                          <m:r>
                            <a:rPr lang="en-CA" sz="3200" i="1">
                              <a:latin typeface="Cambria Math"/>
                            </a:rPr>
                            <m:t>𝑑</m:t>
                          </m:r>
                        </m:sub>
                      </m:sSub>
                      <m:r>
                        <a:rPr lang="en-CA" sz="3200">
                          <a:latin typeface="Cambria Math"/>
                        </a:rPr>
                        <m:t>=</m:t>
                      </m:r>
                      <m:sSub>
                        <m:sSubPr>
                          <m:ctrlPr>
                            <a:rPr lang="en-CA" sz="3200" i="1">
                              <a:latin typeface="Cambria Math" panose="02040503050406030204" pitchFamily="18" charset="0"/>
                            </a:rPr>
                          </m:ctrlPr>
                        </m:sSubPr>
                        <m:e>
                          <m:r>
                            <a:rPr lang="en-CA" sz="3200" b="1">
                              <a:latin typeface="Cambria Math"/>
                            </a:rPr>
                            <m:t>𝐔</m:t>
                          </m:r>
                        </m:e>
                        <m:sub>
                          <m:r>
                            <a:rPr lang="en-CA" sz="3200" i="1">
                              <a:latin typeface="Cambria Math"/>
                            </a:rPr>
                            <m:t>𝑁</m:t>
                          </m:r>
                          <m:r>
                            <a:rPr lang="en-CA" sz="3200">
                              <a:latin typeface="Cambria Math"/>
                            </a:rPr>
                            <m:t>×</m:t>
                          </m:r>
                          <m:r>
                            <a:rPr lang="en-CA" sz="3200" i="1">
                              <a:latin typeface="Cambria Math"/>
                            </a:rPr>
                            <m:t>𝑑</m:t>
                          </m:r>
                        </m:sub>
                      </m:sSub>
                      <m:sSub>
                        <m:sSubPr>
                          <m:ctrlPr>
                            <a:rPr lang="en-CA" sz="3200" i="1">
                              <a:latin typeface="Cambria Math" panose="02040503050406030204" pitchFamily="18" charset="0"/>
                            </a:rPr>
                          </m:ctrlPr>
                        </m:sSubPr>
                        <m:e>
                          <m:r>
                            <a:rPr lang="en-CA" sz="3200" b="1">
                              <a:latin typeface="Cambria Math"/>
                            </a:rPr>
                            <m:t>𝚺</m:t>
                          </m:r>
                        </m:e>
                        <m:sub>
                          <m:r>
                            <a:rPr lang="en-CA" sz="3200" i="1">
                              <a:latin typeface="Cambria Math"/>
                            </a:rPr>
                            <m:t>𝑛</m:t>
                          </m:r>
                          <m:r>
                            <a:rPr lang="en-CA" sz="3200">
                              <a:latin typeface="Cambria Math"/>
                            </a:rPr>
                            <m:t>×</m:t>
                          </m:r>
                          <m:r>
                            <a:rPr lang="en-CA" sz="3200" i="1">
                              <a:latin typeface="Cambria Math"/>
                            </a:rPr>
                            <m:t>𝑛</m:t>
                          </m:r>
                        </m:sub>
                      </m:sSub>
                      <m:sSup>
                        <m:sSupPr>
                          <m:ctrlPr>
                            <a:rPr lang="en-CA" sz="3200" i="1">
                              <a:latin typeface="Cambria Math" panose="02040503050406030204" pitchFamily="18" charset="0"/>
                            </a:rPr>
                          </m:ctrlPr>
                        </m:sSupPr>
                        <m:e>
                          <m:d>
                            <m:dPr>
                              <m:ctrlPr>
                                <a:rPr lang="en-CA" sz="3200" i="1">
                                  <a:latin typeface="Cambria Math" panose="02040503050406030204" pitchFamily="18" charset="0"/>
                                </a:rPr>
                              </m:ctrlPr>
                            </m:dPr>
                            <m:e>
                              <m:sSub>
                                <m:sSubPr>
                                  <m:ctrlPr>
                                    <a:rPr lang="en-CA" sz="3200" i="1">
                                      <a:latin typeface="Cambria Math" panose="02040503050406030204" pitchFamily="18" charset="0"/>
                                    </a:rPr>
                                  </m:ctrlPr>
                                </m:sSubPr>
                                <m:e>
                                  <m:r>
                                    <a:rPr lang="en-CA" sz="3200" b="1">
                                      <a:latin typeface="Cambria Math"/>
                                    </a:rPr>
                                    <m:t>𝐕</m:t>
                                  </m:r>
                                </m:e>
                                <m:sub>
                                  <m:r>
                                    <a:rPr lang="en-CA" sz="3200" i="1">
                                      <a:latin typeface="Cambria Math"/>
                                    </a:rPr>
                                    <m:t>𝑑</m:t>
                                  </m:r>
                                  <m:r>
                                    <a:rPr lang="en-CA" sz="3200">
                                      <a:latin typeface="Cambria Math"/>
                                    </a:rPr>
                                    <m:t>×</m:t>
                                  </m:r>
                                  <m:r>
                                    <a:rPr lang="en-CA" sz="3200" i="1">
                                      <a:latin typeface="Cambria Math"/>
                                    </a:rPr>
                                    <m:t>𝑛</m:t>
                                  </m:r>
                                </m:sub>
                              </m:sSub>
                            </m:e>
                          </m:d>
                        </m:e>
                        <m:sup>
                          <m:r>
                            <a:rPr lang="en-CA" sz="3200" i="1">
                              <a:latin typeface="Cambria Math"/>
                            </a:rPr>
                            <m:t>𝑇</m:t>
                          </m:r>
                        </m:sup>
                      </m:sSup>
                    </m:oMath>
                  </m:oMathPara>
                </a14:m>
                <a:endParaRPr lang="en-CA" sz="3200" dirty="0"/>
              </a:p>
            </p:txBody>
          </p:sp>
        </mc:Choice>
        <mc:Fallback>
          <p:sp>
            <p:nvSpPr>
              <p:cNvPr id="5" name="Rectangle 4"/>
              <p:cNvSpPr>
                <a:spLocks noRot="1" noChangeAspect="1" noMove="1" noResize="1" noEditPoints="1" noAdjustHandles="1" noChangeArrowheads="1" noChangeShapeType="1" noTextEdit="1"/>
              </p:cNvSpPr>
              <p:nvPr/>
            </p:nvSpPr>
            <p:spPr>
              <a:xfrm>
                <a:off x="2051720" y="2204864"/>
                <a:ext cx="5112509" cy="593624"/>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33</a:t>
            </a:fld>
            <a:endParaRPr lang="en-CA" dirty="0"/>
          </a:p>
        </p:txBody>
      </p:sp>
      <mc:AlternateContent xmlns:mc="http://schemas.openxmlformats.org/markup-compatibility/2006">
        <mc:Choice xmlns:a14="http://schemas.microsoft.com/office/drawing/2010/main" xmlns="" Requires="a14">
          <p:sp>
            <p:nvSpPr>
              <p:cNvPr id="3" name="Rectangle 2"/>
              <p:cNvSpPr/>
              <p:nvPr/>
            </p:nvSpPr>
            <p:spPr>
              <a:xfrm>
                <a:off x="-31254" y="2636912"/>
                <a:ext cx="9144000" cy="36924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CA" sz="900" b="1" i="1">
                              <a:latin typeface="Cambria Math" panose="02040503050406030204" pitchFamily="18" charset="0"/>
                            </a:rPr>
                          </m:ctrlPr>
                        </m:mPr>
                        <m:mr>
                          <m:e/>
                          <m:e>
                            <m:r>
                              <a:rPr lang="en-CA" sz="900" b="1">
                                <a:latin typeface="Cambria Math"/>
                              </a:rPr>
                              <m:t>𝐀</m:t>
                            </m:r>
                            <m:r>
                              <a:rPr lang="en-CA" sz="900">
                                <a:latin typeface="Cambria Math"/>
                              </a:rPr>
                              <m:t>=</m:t>
                            </m:r>
                            <m:d>
                              <m:dPr>
                                <m:begChr m:val="["/>
                                <m:endChr m:val="]"/>
                                <m:ctrlPr>
                                  <a:rPr lang="en-CA" sz="900" i="1">
                                    <a:latin typeface="Cambria Math" panose="02040503050406030204" pitchFamily="18" charset="0"/>
                                  </a:rPr>
                                </m:ctrlPr>
                              </m:dPr>
                              <m:e>
                                <m:m>
                                  <m:mPr>
                                    <m:mcs>
                                      <m:mc>
                                        <m:mcPr>
                                          <m:count m:val="11"/>
                                          <m:mcJc m:val="center"/>
                                        </m:mcPr>
                                      </m:mc>
                                    </m:mcs>
                                    <m:ctrlPr>
                                      <a:rPr lang="en-CA" sz="900" i="1">
                                        <a:latin typeface="Cambria Math" panose="02040503050406030204" pitchFamily="18" charset="0"/>
                                      </a:rPr>
                                    </m:ctrlPr>
                                  </m:mPr>
                                  <m:mr>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0</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1</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2</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3</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4</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5</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6</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7</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8</m:t>
                                          </m:r>
                                        </m:sub>
                                      </m:sSub>
                                    </m:e>
                                    <m:e>
                                      <m:sSub>
                                        <m:sSubPr>
                                          <m:ctrlPr>
                                            <a:rPr lang="en-CA" sz="900" i="1">
                                              <a:latin typeface="Cambria Math" panose="02040503050406030204" pitchFamily="18" charset="0"/>
                                            </a:rPr>
                                          </m:ctrlPr>
                                        </m:sSubPr>
                                        <m:e>
                                          <m:r>
                                            <a:rPr lang="en-CA" sz="900" i="1">
                                              <a:latin typeface="Cambria Math"/>
                                            </a:rPr>
                                            <m:t>𝑑</m:t>
                                          </m:r>
                                        </m:e>
                                        <m:sub>
                                          <m:r>
                                            <a:rPr lang="en-CA" sz="900">
                                              <a:latin typeface="Cambria Math"/>
                                            </a:rPr>
                                            <m:t>9</m:t>
                                          </m:r>
                                        </m:sub>
                                      </m:sSub>
                                    </m:e>
                                  </m:mr>
                                  <m:mr>
                                    <m:e>
                                      <m:r>
                                        <m:rPr>
                                          <m:nor/>
                                        </m:rPr>
                                        <a:rPr lang="en-CA" sz="900" i="1"/>
                                        <m:t>Art</m:t>
                                      </m:r>
                                    </m:e>
                                    <m:e>
                                      <m:r>
                                        <a:rPr lang="en-CA" sz="900">
                                          <a:latin typeface="Cambria Math"/>
                                        </a:rPr>
                                        <m:t>7</m:t>
                                      </m:r>
                                    </m:e>
                                    <m:e>
                                      <m:r>
                                        <a:rPr lang="en-CA" sz="900">
                                          <a:latin typeface="Cambria Math"/>
                                        </a:rPr>
                                        <m:t>1</m:t>
                                      </m:r>
                                    </m:e>
                                    <m:e>
                                      <m:r>
                                        <a:rPr lang="en-CA" sz="900">
                                          <a:latin typeface="Cambria Math"/>
                                        </a:rPr>
                                        <m:t>15</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m:rPr>
                                          <m:nor/>
                                        </m:rPr>
                                        <a:rPr lang="en-CA" sz="900" i="1"/>
                                        <m:t>Show</m:t>
                                      </m:r>
                                    </m:e>
                                    <m:e>
                                      <m:r>
                                        <a:rPr lang="en-CA" sz="900">
                                          <a:latin typeface="Cambria Math"/>
                                        </a:rPr>
                                        <m:t>9</m:t>
                                      </m:r>
                                    </m:e>
                                    <m:e>
                                      <m:r>
                                        <a:rPr lang="en-CA" sz="900">
                                          <a:latin typeface="Cambria Math"/>
                                        </a:rPr>
                                        <m:t>1</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0</m:t>
                                      </m:r>
                                    </m:e>
                                  </m:mr>
                                  <m:mr>
                                    <m:e>
                                      <m:r>
                                        <m:rPr>
                                          <m:nor/>
                                        </m:rPr>
                                        <a:rPr lang="en-CA" sz="900" i="1"/>
                                        <m:t>Films</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8</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m:rPr>
                                          <m:nor/>
                                        </m:rPr>
                                        <a:rPr lang="en-CA" sz="900" i="1"/>
                                        <m:t>Ravens</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7</m:t>
                                      </m:r>
                                    </m:e>
                                    <m:e>
                                      <m:r>
                                        <a:rPr lang="en-CA" sz="900">
                                          <a:latin typeface="Cambria Math"/>
                                        </a:rPr>
                                        <m:t>7</m:t>
                                      </m:r>
                                    </m:e>
                                    <m:e>
                                      <m:r>
                                        <a:rPr lang="en-CA" sz="900">
                                          <a:latin typeface="Cambria Math"/>
                                        </a:rPr>
                                        <m:t>5</m:t>
                                      </m:r>
                                    </m:e>
                                    <m:e>
                                      <m:r>
                                        <a:rPr lang="en-CA" sz="900">
                                          <a:latin typeface="Cambria Math"/>
                                        </a:rPr>
                                        <m:t>6</m:t>
                                      </m:r>
                                    </m:e>
                                    <m:e>
                                      <m:r>
                                        <a:rPr lang="en-CA" sz="900">
                                          <a:latin typeface="Cambria Math"/>
                                        </a:rPr>
                                        <m:t>9</m:t>
                                      </m:r>
                                    </m:e>
                                  </m:mr>
                                  <m:mr>
                                    <m:e>
                                      <m:r>
                                        <m:rPr>
                                          <m:nor/>
                                        </m:rPr>
                                        <a:rPr lang="en-CA" sz="900" i="1"/>
                                        <m:t>Game</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2</m:t>
                                      </m:r>
                                    </m:e>
                                    <m:e>
                                      <m:r>
                                        <a:rPr lang="en-CA" sz="900">
                                          <a:latin typeface="Cambria Math"/>
                                        </a:rPr>
                                        <m:t>0</m:t>
                                      </m:r>
                                    </m:e>
                                    <m:e>
                                      <m:r>
                                        <a:rPr lang="en-CA" sz="900">
                                          <a:latin typeface="Cambria Math"/>
                                        </a:rPr>
                                        <m:t>8</m:t>
                                      </m:r>
                                    </m:e>
                                    <m:e>
                                      <m:r>
                                        <a:rPr lang="en-CA" sz="900">
                                          <a:latin typeface="Cambria Math"/>
                                        </a:rPr>
                                        <m:t>5</m:t>
                                      </m:r>
                                    </m:e>
                                    <m:e>
                                      <m:r>
                                        <a:rPr lang="en-CA" sz="900">
                                          <a:latin typeface="Cambria Math"/>
                                        </a:rPr>
                                        <m:t>11</m:t>
                                      </m:r>
                                    </m:e>
                                    <m:e>
                                      <m:r>
                                        <a:rPr lang="en-CA" sz="900">
                                          <a:latin typeface="Cambria Math"/>
                                        </a:rPr>
                                        <m:t>4</m:t>
                                      </m:r>
                                    </m:e>
                                  </m:mr>
                                  <m:mr>
                                    <m:e>
                                      <m:r>
                                        <m:rPr>
                                          <m:nor/>
                                        </m:rPr>
                                        <a:rPr lang="en-CA" sz="900" i="1"/>
                                        <m:t>Team</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2</m:t>
                                      </m:r>
                                    </m:e>
                                    <m:e>
                                      <m:r>
                                        <a:rPr lang="en-CA" sz="900">
                                          <a:latin typeface="Cambria Math"/>
                                        </a:rPr>
                                        <m:t>3</m:t>
                                      </m:r>
                                    </m:e>
                                    <m:e>
                                      <m:r>
                                        <a:rPr lang="en-CA" sz="900">
                                          <a:latin typeface="Cambria Math"/>
                                        </a:rPr>
                                        <m:t>3</m:t>
                                      </m:r>
                                    </m:e>
                                    <m:e>
                                      <m:r>
                                        <a:rPr lang="en-CA" sz="900">
                                          <a:latin typeface="Cambria Math"/>
                                        </a:rPr>
                                        <m:t>3</m:t>
                                      </m:r>
                                    </m:e>
                                    <m:e>
                                      <m:r>
                                        <a:rPr lang="en-CA" sz="900">
                                          <a:latin typeface="Cambria Math"/>
                                        </a:rPr>
                                        <m:t>2</m:t>
                                      </m:r>
                                    </m:e>
                                    <m:e>
                                      <m:r>
                                        <a:rPr lang="en-CA" sz="900">
                                          <a:latin typeface="Cambria Math"/>
                                        </a:rPr>
                                        <m:t>3</m:t>
                                      </m:r>
                                    </m:e>
                                  </m:mr>
                                </m:m>
                              </m:e>
                            </m:d>
                          </m:e>
                          <m:e/>
                        </m:mr>
                        <m:mr>
                          <m:e>
                            <m:r>
                              <a:rPr lang="en-CA" sz="900" b="1">
                                <a:latin typeface="Cambria Math"/>
                              </a:rPr>
                              <m:t>𝐀</m:t>
                            </m:r>
                            <m:sSup>
                              <m:sSupPr>
                                <m:ctrlPr>
                                  <a:rPr lang="en-CA" sz="900" b="1" i="1">
                                    <a:latin typeface="Cambria Math" panose="02040503050406030204" pitchFamily="18" charset="0"/>
                                  </a:rPr>
                                </m:ctrlPr>
                              </m:sSupPr>
                              <m:e>
                                <m:r>
                                  <a:rPr lang="en-CA" sz="900" b="1">
                                    <a:latin typeface="Cambria Math"/>
                                  </a:rPr>
                                  <m:t>𝐀</m:t>
                                </m:r>
                              </m:e>
                              <m:sup>
                                <m:r>
                                  <a:rPr lang="en-CA" sz="900" i="1">
                                    <a:latin typeface="Cambria Math"/>
                                  </a:rPr>
                                  <m:t>𝑇</m:t>
                                </m:r>
                              </m:sup>
                            </m:sSup>
                            <m:r>
                              <a:rPr lang="en-CA" sz="900">
                                <a:latin typeface="Cambria Math"/>
                              </a:rPr>
                              <m:t>=</m:t>
                            </m:r>
                            <m:d>
                              <m:dPr>
                                <m:begChr m:val="["/>
                                <m:endChr m:val="]"/>
                                <m:ctrlPr>
                                  <a:rPr lang="en-CA" sz="900" i="1">
                                    <a:latin typeface="Cambria Math" panose="02040503050406030204" pitchFamily="18" charset="0"/>
                                  </a:rPr>
                                </m:ctrlPr>
                              </m:dPr>
                              <m:e>
                                <m:m>
                                  <m:mPr>
                                    <m:mcs>
                                      <m:mc>
                                        <m:mcPr>
                                          <m:count m:val="6"/>
                                          <m:mcJc m:val="center"/>
                                        </m:mcPr>
                                      </m:mc>
                                    </m:mcs>
                                    <m:ctrlPr>
                                      <a:rPr lang="en-CA" sz="900" i="1">
                                        <a:latin typeface="Cambria Math" panose="02040503050406030204" pitchFamily="18" charset="0"/>
                                      </a:rPr>
                                    </m:ctrlPr>
                                  </m:mPr>
                                  <m:mr>
                                    <m:e>
                                      <m:r>
                                        <a:rPr lang="en-CA" sz="900">
                                          <a:latin typeface="Cambria Math"/>
                                        </a:rPr>
                                        <m:t>275</m:t>
                                      </m:r>
                                    </m:e>
                                    <m:e>
                                      <m:r>
                                        <a:rPr lang="en-CA" sz="900">
                                          <a:latin typeface="Cambria Math"/>
                                        </a:rPr>
                                        <m:t>64</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64</m:t>
                                      </m:r>
                                    </m:e>
                                    <m:e>
                                      <m:r>
                                        <a:rPr lang="en-CA" sz="900">
                                          <a:latin typeface="Cambria Math"/>
                                        </a:rPr>
                                        <m:t>84</m:t>
                                      </m:r>
                                    </m:e>
                                    <m:e>
                                      <m:r>
                                        <a:rPr lang="en-CA" sz="900">
                                          <a:latin typeface="Cambria Math"/>
                                        </a:rPr>
                                        <m:t>0</m:t>
                                      </m:r>
                                    </m:e>
                                    <m:e>
                                      <m:r>
                                        <a:rPr lang="en-CA" sz="900">
                                          <a:latin typeface="Cambria Math"/>
                                        </a:rPr>
                                        <m:t>7</m:t>
                                      </m:r>
                                    </m:e>
                                    <m:e>
                                      <m:r>
                                        <a:rPr lang="en-CA" sz="900">
                                          <a:latin typeface="Cambria Math"/>
                                        </a:rPr>
                                        <m:t>8</m:t>
                                      </m:r>
                                    </m:e>
                                    <m:e>
                                      <m:r>
                                        <a:rPr lang="en-CA" sz="900">
                                          <a:latin typeface="Cambria Math"/>
                                        </a:rPr>
                                        <m:t>3</m:t>
                                      </m:r>
                                    </m:e>
                                  </m:mr>
                                  <m:mr>
                                    <m:e>
                                      <m:r>
                                        <a:rPr lang="en-CA" sz="900">
                                          <a:latin typeface="Cambria Math"/>
                                        </a:rPr>
                                        <m:t>0</m:t>
                                      </m:r>
                                    </m:e>
                                    <m:e>
                                      <m:r>
                                        <a:rPr lang="en-CA" sz="900">
                                          <a:latin typeface="Cambria Math"/>
                                        </a:rPr>
                                        <m:t>0</m:t>
                                      </m:r>
                                    </m:e>
                                    <m:e>
                                      <m:r>
                                        <a:rPr lang="en-CA" sz="900">
                                          <a:latin typeface="Cambria Math"/>
                                        </a:rPr>
                                        <m:t>64</m:t>
                                      </m:r>
                                    </m:e>
                                    <m:e>
                                      <m:r>
                                        <a:rPr lang="en-CA" sz="900">
                                          <a:latin typeface="Cambria Math"/>
                                        </a:rPr>
                                        <m:t>0</m:t>
                                      </m:r>
                                    </m:e>
                                    <m:e>
                                      <m:r>
                                        <a:rPr lang="en-CA" sz="900">
                                          <a:latin typeface="Cambria Math"/>
                                        </a:rPr>
                                        <m:t>16</m:t>
                                      </m:r>
                                    </m:e>
                                    <m:e>
                                      <m:r>
                                        <a:rPr lang="en-CA" sz="900">
                                          <a:latin typeface="Cambria Math"/>
                                        </a:rPr>
                                        <m:t>16</m:t>
                                      </m:r>
                                    </m:e>
                                  </m:mr>
                                  <m:mr>
                                    <m:e>
                                      <m:r>
                                        <a:rPr lang="en-CA" sz="900">
                                          <a:latin typeface="Cambria Math"/>
                                        </a:rPr>
                                        <m:t>0</m:t>
                                      </m:r>
                                    </m:e>
                                    <m:e>
                                      <m:r>
                                        <a:rPr lang="en-CA" sz="900">
                                          <a:latin typeface="Cambria Math"/>
                                        </a:rPr>
                                        <m:t>7</m:t>
                                      </m:r>
                                    </m:e>
                                    <m:e>
                                      <m:r>
                                        <a:rPr lang="en-CA" sz="900">
                                          <a:latin typeface="Cambria Math"/>
                                        </a:rPr>
                                        <m:t>0</m:t>
                                      </m:r>
                                    </m:e>
                                    <m:e>
                                      <m:r>
                                        <a:rPr lang="en-CA" sz="900">
                                          <a:latin typeface="Cambria Math"/>
                                        </a:rPr>
                                        <m:t>240</m:t>
                                      </m:r>
                                    </m:e>
                                    <m:e>
                                      <m:r>
                                        <a:rPr lang="en-CA" sz="900">
                                          <a:latin typeface="Cambria Math"/>
                                        </a:rPr>
                                        <m:t>183</m:t>
                                      </m:r>
                                    </m:e>
                                    <m:e>
                                      <m:r>
                                        <a:rPr lang="en-CA" sz="900">
                                          <a:latin typeface="Cambria Math"/>
                                        </a:rPr>
                                        <m:t>96</m:t>
                                      </m:r>
                                    </m:e>
                                  </m:mr>
                                  <m:mr>
                                    <m:e>
                                      <m:r>
                                        <a:rPr lang="en-CA" sz="900">
                                          <a:latin typeface="Cambria Math"/>
                                        </a:rPr>
                                        <m:t>0</m:t>
                                      </m:r>
                                    </m:e>
                                    <m:e>
                                      <m:r>
                                        <a:rPr lang="en-CA" sz="900">
                                          <a:latin typeface="Cambria Math"/>
                                        </a:rPr>
                                        <m:t>8</m:t>
                                      </m:r>
                                    </m:e>
                                    <m:e>
                                      <m:r>
                                        <a:rPr lang="en-CA" sz="900">
                                          <a:latin typeface="Cambria Math"/>
                                        </a:rPr>
                                        <m:t>16</m:t>
                                      </m:r>
                                    </m:e>
                                    <m:e>
                                      <m:r>
                                        <a:rPr lang="en-CA" sz="900">
                                          <a:latin typeface="Cambria Math"/>
                                        </a:rPr>
                                        <m:t>183</m:t>
                                      </m:r>
                                    </m:e>
                                    <m:e>
                                      <m:r>
                                        <a:rPr lang="en-CA" sz="900">
                                          <a:latin typeface="Cambria Math"/>
                                        </a:rPr>
                                        <m:t>230</m:t>
                                      </m:r>
                                    </m:e>
                                    <m:e>
                                      <m:r>
                                        <a:rPr lang="en-CA" sz="900">
                                          <a:latin typeface="Cambria Math"/>
                                        </a:rPr>
                                        <m:t>77</m:t>
                                      </m:r>
                                    </m:e>
                                  </m:mr>
                                  <m:mr>
                                    <m:e>
                                      <m:r>
                                        <a:rPr lang="en-CA" sz="900">
                                          <a:latin typeface="Cambria Math"/>
                                        </a:rPr>
                                        <m:t>0</m:t>
                                      </m:r>
                                    </m:e>
                                    <m:e>
                                      <m:r>
                                        <a:rPr lang="en-CA" sz="900">
                                          <a:latin typeface="Cambria Math"/>
                                        </a:rPr>
                                        <m:t>3</m:t>
                                      </m:r>
                                    </m:e>
                                    <m:e>
                                      <m:r>
                                        <a:rPr lang="en-CA" sz="900">
                                          <a:latin typeface="Cambria Math"/>
                                        </a:rPr>
                                        <m:t>16</m:t>
                                      </m:r>
                                    </m:e>
                                    <m:e>
                                      <m:r>
                                        <a:rPr lang="en-CA" sz="900">
                                          <a:latin typeface="Cambria Math"/>
                                        </a:rPr>
                                        <m:t>96</m:t>
                                      </m:r>
                                    </m:e>
                                    <m:e>
                                      <m:r>
                                        <a:rPr lang="en-CA" sz="900">
                                          <a:latin typeface="Cambria Math"/>
                                        </a:rPr>
                                        <m:t>77</m:t>
                                      </m:r>
                                    </m:e>
                                    <m:e>
                                      <m:r>
                                        <a:rPr lang="en-CA" sz="900">
                                          <a:latin typeface="Cambria Math"/>
                                        </a:rPr>
                                        <m:t>44</m:t>
                                      </m:r>
                                    </m:e>
                                  </m:mr>
                                </m:m>
                              </m:e>
                            </m:d>
                          </m:e>
                          <m:e>
                            <m:r>
                              <m:rPr>
                                <m:nor/>
                              </m:rPr>
                              <a:rPr lang="en-CA" sz="900" i="1"/>
                              <m:t>Eigenvalues</m:t>
                            </m:r>
                            <m:r>
                              <m:rPr>
                                <m:nor/>
                              </m:rPr>
                              <a:rPr lang="en-CA" sz="900" i="1"/>
                              <m:t> = </m:t>
                            </m:r>
                            <m:d>
                              <m:dPr>
                                <m:begChr m:val="["/>
                                <m:endChr m:val="]"/>
                                <m:ctrlPr>
                                  <a:rPr lang="en-CA" sz="900" i="1">
                                    <a:latin typeface="Cambria Math" panose="02040503050406030204" pitchFamily="18" charset="0"/>
                                  </a:rPr>
                                </m:ctrlPr>
                              </m:dPr>
                              <m:e>
                                <m:m>
                                  <m:mPr>
                                    <m:mcs>
                                      <m:mc>
                                        <m:mcPr>
                                          <m:count m:val="6"/>
                                          <m:mcJc m:val="center"/>
                                        </m:mcPr>
                                      </m:mc>
                                    </m:mcs>
                                    <m:ctrlPr>
                                      <a:rPr lang="en-CA" sz="900" i="1">
                                        <a:latin typeface="Cambria Math" panose="02040503050406030204" pitchFamily="18" charset="0"/>
                                      </a:rPr>
                                    </m:ctrlPr>
                                  </m:mPr>
                                  <m:mr>
                                    <m:e>
                                      <m:r>
                                        <a:rPr lang="en-CA" sz="900">
                                          <a:latin typeface="Cambria Math"/>
                                        </a:rPr>
                                        <m:t>455.58</m:t>
                                      </m:r>
                                    </m:e>
                                    <m:e>
                                      <m:r>
                                        <a:rPr lang="en-CA" sz="900">
                                          <a:latin typeface="Cambria Math"/>
                                        </a:rPr>
                                        <m:t>294.40</m:t>
                                      </m:r>
                                    </m:e>
                                    <m:e>
                                      <m:r>
                                        <a:rPr lang="en-CA" sz="900">
                                          <a:latin typeface="Cambria Math"/>
                                        </a:rPr>
                                        <m:t>70.95</m:t>
                                      </m:r>
                                    </m:e>
                                    <m:e>
                                      <m:r>
                                        <a:rPr lang="en-CA" sz="900">
                                          <a:latin typeface="Cambria Math"/>
                                        </a:rPr>
                                        <m:t>64.32</m:t>
                                      </m:r>
                                    </m:e>
                                    <m:e>
                                      <m:r>
                                        <a:rPr lang="en-CA" sz="900">
                                          <a:latin typeface="Cambria Math"/>
                                        </a:rPr>
                                        <m:t>50.45</m:t>
                                      </m:r>
                                    </m:e>
                                    <m:e>
                                      <m:r>
                                        <a:rPr lang="en-CA" sz="900">
                                          <a:latin typeface="Cambria Math"/>
                                        </a:rPr>
                                        <m:t>1.30</m:t>
                                      </m:r>
                                    </m:e>
                                  </m:mr>
                                </m:m>
                              </m:e>
                            </m:d>
                          </m:e>
                          <m:e>
                            <m:sSup>
                              <m:sSupPr>
                                <m:ctrlPr>
                                  <a:rPr lang="en-CA" sz="900" i="1">
                                    <a:latin typeface="Cambria Math" panose="02040503050406030204" pitchFamily="18" charset="0"/>
                                  </a:rPr>
                                </m:ctrlPr>
                              </m:sSupPr>
                              <m:e>
                                <m:r>
                                  <a:rPr lang="en-CA" sz="900" b="1">
                                    <a:latin typeface="Cambria Math"/>
                                  </a:rPr>
                                  <m:t>𝐀</m:t>
                                </m:r>
                              </m:e>
                              <m:sup>
                                <m:r>
                                  <a:rPr lang="en-CA" sz="900" i="1">
                                    <a:latin typeface="Cambria Math"/>
                                  </a:rPr>
                                  <m:t>𝑇</m:t>
                                </m:r>
                              </m:sup>
                            </m:sSup>
                            <m:r>
                              <a:rPr lang="en-CA" sz="900" b="1">
                                <a:latin typeface="Cambria Math"/>
                              </a:rPr>
                              <m:t>𝐀</m:t>
                            </m:r>
                            <m:r>
                              <a:rPr lang="en-CA" sz="900">
                                <a:latin typeface="Cambria Math"/>
                              </a:rPr>
                              <m:t>=</m:t>
                            </m:r>
                            <m:d>
                              <m:dPr>
                                <m:begChr m:val="["/>
                                <m:endChr m:val="]"/>
                                <m:ctrlPr>
                                  <a:rPr lang="en-CA" sz="900" i="1">
                                    <a:latin typeface="Cambria Math" panose="02040503050406030204" pitchFamily="18" charset="0"/>
                                  </a:rPr>
                                </m:ctrlPr>
                              </m:dPr>
                              <m:e>
                                <m:m>
                                  <m:mPr>
                                    <m:mcs>
                                      <m:mc>
                                        <m:mcPr>
                                          <m:count m:val="10"/>
                                          <m:mcJc m:val="center"/>
                                        </m:mcPr>
                                      </m:mc>
                                    </m:mcs>
                                    <m:ctrlPr>
                                      <a:rPr lang="en-CA" sz="900" i="1">
                                        <a:latin typeface="Cambria Math" panose="02040503050406030204" pitchFamily="18" charset="0"/>
                                      </a:rPr>
                                    </m:ctrlPr>
                                  </m:mPr>
                                  <m:mr>
                                    <m:e>
                                      <m:r>
                                        <a:rPr lang="en-CA" sz="900">
                                          <a:latin typeface="Cambria Math"/>
                                        </a:rPr>
                                        <m:t>130</m:t>
                                      </m:r>
                                    </m:e>
                                    <m:e>
                                      <m:r>
                                        <a:rPr lang="en-CA" sz="900">
                                          <a:latin typeface="Cambria Math"/>
                                        </a:rPr>
                                        <m:t>16</m:t>
                                      </m:r>
                                    </m:e>
                                    <m:e>
                                      <m:r>
                                        <a:rPr lang="en-CA" sz="900">
                                          <a:latin typeface="Cambria Math"/>
                                        </a:rPr>
                                        <m:t>105</m:t>
                                      </m:r>
                                    </m:e>
                                    <m:e>
                                      <m:r>
                                        <a:rPr lang="en-CA" sz="900">
                                          <a:latin typeface="Cambria Math"/>
                                        </a:rPr>
                                        <m:t>9</m:t>
                                      </m:r>
                                    </m:e>
                                    <m:e>
                                      <m:r>
                                        <a:rPr lang="en-CA" sz="900">
                                          <a:latin typeface="Cambria Math"/>
                                        </a:rPr>
                                        <m:t>0</m:t>
                                      </m:r>
                                    </m:e>
                                    <m:e>
                                      <m:r>
                                        <a:rPr lang="en-CA" sz="900">
                                          <a:latin typeface="Cambria Math"/>
                                        </a:rPr>
                                        <m:t>0</m:t>
                                      </m:r>
                                    </m:e>
                                    <m:e>
                                      <m:r>
                                        <a:rPr lang="en-CA" sz="900">
                                          <a:latin typeface="Cambria Math"/>
                                        </a:rPr>
                                        <m:t>9</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16</m:t>
                                      </m:r>
                                    </m:e>
                                    <m:e>
                                      <m:r>
                                        <a:rPr lang="en-CA" sz="900">
                                          <a:latin typeface="Cambria Math"/>
                                        </a:rPr>
                                        <m:t>2</m:t>
                                      </m:r>
                                    </m:e>
                                    <m:e>
                                      <m:r>
                                        <a:rPr lang="en-CA" sz="900">
                                          <a:latin typeface="Cambria Math"/>
                                        </a:rPr>
                                        <m:t>15</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105</m:t>
                                      </m:r>
                                    </m:e>
                                    <m:e>
                                      <m:r>
                                        <a:rPr lang="en-CA" sz="900">
                                          <a:latin typeface="Cambria Math"/>
                                        </a:rPr>
                                        <m:t>15</m:t>
                                      </m:r>
                                    </m:e>
                                    <m:e>
                                      <m:r>
                                        <a:rPr lang="en-CA" sz="900">
                                          <a:latin typeface="Cambria Math"/>
                                        </a:rPr>
                                        <m:t>225</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9</m:t>
                                      </m:r>
                                    </m:e>
                                    <m:e>
                                      <m:r>
                                        <a:rPr lang="en-CA" sz="900">
                                          <a:latin typeface="Cambria Math"/>
                                        </a:rPr>
                                        <m:t>1</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72</m:t>
                                      </m:r>
                                    </m:e>
                                    <m:e>
                                      <m:r>
                                        <a:rPr lang="en-CA" sz="900">
                                          <a:latin typeface="Cambria Math"/>
                                        </a:rPr>
                                        <m:t>6</m:t>
                                      </m:r>
                                    </m:e>
                                    <m:e>
                                      <m:r>
                                        <a:rPr lang="en-CA" sz="900">
                                          <a:latin typeface="Cambria Math"/>
                                        </a:rPr>
                                        <m:t>22</m:t>
                                      </m:r>
                                    </m:e>
                                    <m:e>
                                      <m:r>
                                        <a:rPr lang="en-CA" sz="900">
                                          <a:latin typeface="Cambria Math"/>
                                        </a:rPr>
                                        <m:t>16</m:t>
                                      </m:r>
                                    </m:e>
                                    <m:e>
                                      <m:r>
                                        <a:rPr lang="en-CA" sz="900">
                                          <a:latin typeface="Cambria Math"/>
                                        </a:rPr>
                                        <m:t>26</m:t>
                                      </m:r>
                                    </m:e>
                                    <m:e>
                                      <m:r>
                                        <a:rPr lang="en-CA" sz="900">
                                          <a:latin typeface="Cambria Math"/>
                                        </a:rPr>
                                        <m:t>14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6</m:t>
                                      </m:r>
                                    </m:e>
                                    <m:e>
                                      <m:r>
                                        <a:rPr lang="en-CA" sz="900">
                                          <a:latin typeface="Cambria Math"/>
                                        </a:rPr>
                                        <m:t>58</m:t>
                                      </m:r>
                                    </m:e>
                                    <m:e>
                                      <m:r>
                                        <a:rPr lang="en-CA" sz="900">
                                          <a:latin typeface="Cambria Math"/>
                                        </a:rPr>
                                        <m:t>58</m:t>
                                      </m:r>
                                    </m:e>
                                    <m:e>
                                      <m:r>
                                        <a:rPr lang="en-CA" sz="900">
                                          <a:latin typeface="Cambria Math"/>
                                        </a:rPr>
                                        <m:t>44</m:t>
                                      </m:r>
                                    </m:e>
                                    <m:e>
                                      <m:r>
                                        <a:rPr lang="en-CA" sz="900">
                                          <a:latin typeface="Cambria Math"/>
                                        </a:rPr>
                                        <m:t>48</m:t>
                                      </m:r>
                                    </m:e>
                                    <m:e>
                                      <m:r>
                                        <a:rPr lang="en-CA" sz="900">
                                          <a:latin typeface="Cambria Math"/>
                                        </a:rPr>
                                        <m:t>72</m:t>
                                      </m:r>
                                    </m:e>
                                  </m:mr>
                                  <m:mr>
                                    <m:e>
                                      <m:r>
                                        <a:rPr lang="en-CA" sz="900">
                                          <a:latin typeface="Cambria Math"/>
                                        </a:rPr>
                                        <m:t>9</m:t>
                                      </m:r>
                                    </m:e>
                                    <m:e>
                                      <m:r>
                                        <a:rPr lang="en-CA" sz="900">
                                          <a:latin typeface="Cambria Math"/>
                                        </a:rPr>
                                        <m:t>1</m:t>
                                      </m:r>
                                    </m:e>
                                    <m:e>
                                      <m:r>
                                        <a:rPr lang="en-CA" sz="900">
                                          <a:latin typeface="Cambria Math"/>
                                        </a:rPr>
                                        <m:t>0</m:t>
                                      </m:r>
                                    </m:e>
                                    <m:e>
                                      <m:r>
                                        <a:rPr lang="en-CA" sz="900">
                                          <a:latin typeface="Cambria Math"/>
                                        </a:rPr>
                                        <m:t>1</m:t>
                                      </m:r>
                                    </m:e>
                                    <m:e>
                                      <m:r>
                                        <a:rPr lang="en-CA" sz="900">
                                          <a:latin typeface="Cambria Math"/>
                                        </a:rPr>
                                        <m:t>22</m:t>
                                      </m:r>
                                    </m:e>
                                    <m:e>
                                      <m:r>
                                        <a:rPr lang="en-CA" sz="900">
                                          <a:latin typeface="Cambria Math"/>
                                        </a:rPr>
                                        <m:t>58</m:t>
                                      </m:r>
                                    </m:e>
                                    <m:e>
                                      <m:r>
                                        <a:rPr lang="en-CA" sz="900">
                                          <a:latin typeface="Cambria Math"/>
                                        </a:rPr>
                                        <m:t>123</m:t>
                                      </m:r>
                                    </m:e>
                                    <m:e>
                                      <m:r>
                                        <a:rPr lang="en-CA" sz="900">
                                          <a:latin typeface="Cambria Math"/>
                                        </a:rPr>
                                        <m:t>84</m:t>
                                      </m:r>
                                    </m:e>
                                    <m:e>
                                      <m:r>
                                        <a:rPr lang="en-CA" sz="900">
                                          <a:latin typeface="Cambria Math"/>
                                        </a:rPr>
                                        <m:t>136</m:t>
                                      </m:r>
                                    </m:e>
                                    <m:e>
                                      <m:r>
                                        <a:rPr lang="en-CA" sz="900">
                                          <a:latin typeface="Cambria Math"/>
                                        </a:rPr>
                                        <m:t>104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16</m:t>
                                      </m:r>
                                    </m:e>
                                    <m:e>
                                      <m:r>
                                        <a:rPr lang="en-CA" sz="900">
                                          <a:latin typeface="Cambria Math"/>
                                        </a:rPr>
                                        <m:t>44</m:t>
                                      </m:r>
                                    </m:e>
                                    <m:e>
                                      <m:r>
                                        <a:rPr lang="en-CA" sz="900">
                                          <a:latin typeface="Cambria Math"/>
                                        </a:rPr>
                                        <m:t>84</m:t>
                                      </m:r>
                                    </m:e>
                                    <m:e>
                                      <m:r>
                                        <a:rPr lang="en-CA" sz="900">
                                          <a:latin typeface="Cambria Math"/>
                                        </a:rPr>
                                        <m:t>59</m:t>
                                      </m:r>
                                    </m:e>
                                    <m:e>
                                      <m:r>
                                        <a:rPr lang="en-CA" sz="900">
                                          <a:latin typeface="Cambria Math"/>
                                        </a:rPr>
                                        <m:t>91</m:t>
                                      </m:r>
                                    </m:e>
                                    <m:e>
                                      <m:r>
                                        <a:rPr lang="en-CA" sz="900">
                                          <a:latin typeface="Cambria Math"/>
                                        </a:rPr>
                                        <m:t>74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26</m:t>
                                      </m:r>
                                    </m:e>
                                    <m:e>
                                      <m:r>
                                        <a:rPr lang="en-CA" sz="900">
                                          <a:latin typeface="Cambria Math"/>
                                        </a:rPr>
                                        <m:t>48</m:t>
                                      </m:r>
                                    </m:e>
                                    <m:e>
                                      <m:r>
                                        <a:rPr lang="en-CA" sz="900">
                                          <a:latin typeface="Cambria Math"/>
                                        </a:rPr>
                                        <m:t>136</m:t>
                                      </m:r>
                                    </m:e>
                                    <m:e>
                                      <m:r>
                                        <a:rPr lang="en-CA" sz="900">
                                          <a:latin typeface="Cambria Math"/>
                                        </a:rPr>
                                        <m:t>91</m:t>
                                      </m:r>
                                    </m:e>
                                    <m:e>
                                      <m:r>
                                        <a:rPr lang="en-CA" sz="900">
                                          <a:latin typeface="Cambria Math"/>
                                        </a:rPr>
                                        <m:t>161</m:t>
                                      </m:r>
                                    </m:e>
                                    <m:e>
                                      <m:r>
                                        <a:rPr lang="en-CA" sz="900">
                                          <a:latin typeface="Cambria Math"/>
                                        </a:rPr>
                                        <m:t>104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14</m:t>
                                      </m:r>
                                    </m:e>
                                    <m:e>
                                      <m:r>
                                        <a:rPr lang="en-CA" sz="900">
                                          <a:latin typeface="Cambria Math"/>
                                        </a:rPr>
                                        <m:t>72</m:t>
                                      </m:r>
                                    </m:e>
                                    <m:e>
                                      <m:r>
                                        <a:rPr lang="en-CA" sz="900">
                                          <a:latin typeface="Cambria Math"/>
                                        </a:rPr>
                                        <m:t>104</m:t>
                                      </m:r>
                                    </m:e>
                                    <m:e>
                                      <m:r>
                                        <a:rPr lang="en-CA" sz="900">
                                          <a:latin typeface="Cambria Math"/>
                                        </a:rPr>
                                        <m:t>74</m:t>
                                      </m:r>
                                    </m:e>
                                    <m:e>
                                      <m:r>
                                        <a:rPr lang="en-CA" sz="900">
                                          <a:latin typeface="Cambria Math"/>
                                        </a:rPr>
                                        <m:t>104</m:t>
                                      </m:r>
                                    </m:e>
                                    <m:e>
                                      <m:r>
                                        <a:rPr lang="en-CA" sz="900">
                                          <a:latin typeface="Cambria Math"/>
                                        </a:rPr>
                                        <m:t>106</m:t>
                                      </m:r>
                                    </m:e>
                                  </m:mr>
                                </m:m>
                              </m:e>
                            </m:d>
                          </m:e>
                        </m:mr>
                        <m:mr>
                          <m:e>
                            <m:r>
                              <a:rPr lang="en-CA" sz="900" b="1">
                                <a:latin typeface="Cambria Math"/>
                              </a:rPr>
                              <m:t>𝐔</m:t>
                            </m:r>
                            <m:r>
                              <a:rPr lang="en-CA" sz="900">
                                <a:latin typeface="Cambria Math"/>
                              </a:rPr>
                              <m:t>=</m:t>
                            </m:r>
                            <m:d>
                              <m:dPr>
                                <m:begChr m:val="["/>
                                <m:endChr m:val="]"/>
                                <m:ctrlPr>
                                  <a:rPr lang="en-CA" sz="900" i="1">
                                    <a:latin typeface="Cambria Math" panose="02040503050406030204" pitchFamily="18" charset="0"/>
                                  </a:rPr>
                                </m:ctrlPr>
                              </m:dPr>
                              <m:e>
                                <m:m>
                                  <m:mPr>
                                    <m:mcs>
                                      <m:mc>
                                        <m:mcPr>
                                          <m:count m:val="6"/>
                                          <m:mcJc m:val="center"/>
                                        </m:mcPr>
                                      </m:mc>
                                    </m:mcs>
                                    <m:ctrlPr>
                                      <a:rPr lang="en-CA" sz="900" i="1">
                                        <a:latin typeface="Cambria Math" panose="02040503050406030204" pitchFamily="18" charset="0"/>
                                      </a:rPr>
                                    </m:ctrlPr>
                                  </m:mPr>
                                  <m:mr>
                                    <m:e>
                                      <m:r>
                                        <a:rPr lang="en-CA" sz="900">
                                          <a:latin typeface="Cambria Math"/>
                                        </a:rPr>
                                        <m:t>0.01</m:t>
                                      </m:r>
                                    </m:e>
                                    <m:e>
                                      <m:r>
                                        <a:rPr lang="en-CA" sz="900">
                                          <a:latin typeface="Cambria Math"/>
                                        </a:rPr>
                                        <m:t>−0.96</m:t>
                                      </m:r>
                                    </m:e>
                                    <m:e>
                                      <m:r>
                                        <a:rPr lang="en-CA" sz="900">
                                          <a:latin typeface="Cambria Math"/>
                                        </a:rPr>
                                        <m:t>0.00</m:t>
                                      </m:r>
                                    </m:e>
                                    <m:e>
                                      <m:r>
                                        <a:rPr lang="en-CA" sz="900">
                                          <a:latin typeface="Cambria Math"/>
                                        </a:rPr>
                                        <m:t>0.29</m:t>
                                      </m:r>
                                    </m:e>
                                    <m:e>
                                      <m:r>
                                        <a:rPr lang="en-CA" sz="900">
                                          <a:latin typeface="Cambria Math"/>
                                        </a:rPr>
                                        <m:t>−0.02</m:t>
                                      </m:r>
                                    </m:e>
                                    <m:e>
                                      <m:r>
                                        <a:rPr lang="en-CA" sz="900">
                                          <a:latin typeface="Cambria Math"/>
                                        </a:rPr>
                                        <m:t>0.00</m:t>
                                      </m:r>
                                    </m:e>
                                  </m:mr>
                                  <m:mr>
                                    <m:e>
                                      <m:r>
                                        <a:rPr lang="en-CA" sz="900">
                                          <a:latin typeface="Cambria Math"/>
                                        </a:rPr>
                                        <m:t>0.03</m:t>
                                      </m:r>
                                    </m:e>
                                    <m:e>
                                      <m:r>
                                        <a:rPr lang="en-CA" sz="900">
                                          <a:latin typeface="Cambria Math"/>
                                        </a:rPr>
                                        <m:t>−0.29</m:t>
                                      </m:r>
                                    </m:e>
                                    <m:e>
                                      <m:r>
                                        <a:rPr lang="en-CA" sz="900">
                                          <a:latin typeface="Cambria Math"/>
                                        </a:rPr>
                                        <m:t>−0.01</m:t>
                                      </m:r>
                                    </m:e>
                                    <m:e>
                                      <m:r>
                                        <a:rPr lang="en-CA" sz="900">
                                          <a:latin typeface="Cambria Math"/>
                                        </a:rPr>
                                        <m:t>−0.95</m:t>
                                      </m:r>
                                    </m:e>
                                    <m:e>
                                      <m:r>
                                        <a:rPr lang="en-CA" sz="900">
                                          <a:latin typeface="Cambria Math"/>
                                        </a:rPr>
                                        <m:t>0.07</m:t>
                                      </m:r>
                                    </m:e>
                                    <m:e>
                                      <m:r>
                                        <a:rPr lang="en-CA" sz="900">
                                          <a:latin typeface="Cambria Math"/>
                                        </a:rPr>
                                        <m:t>0.00</m:t>
                                      </m:r>
                                    </m:e>
                                  </m:mr>
                                  <m:mr>
                                    <m:e>
                                      <m:r>
                                        <a:rPr lang="en-CA" sz="900">
                                          <a:latin typeface="Cambria Math"/>
                                        </a:rPr>
                                        <m:t>0.04</m:t>
                                      </m:r>
                                    </m:e>
                                    <m:e>
                                      <m:r>
                                        <a:rPr lang="en-CA" sz="900">
                                          <a:latin typeface="Cambria Math"/>
                                        </a:rPr>
                                        <m:t>0.00</m:t>
                                      </m:r>
                                    </m:e>
                                    <m:e>
                                      <m:r>
                                        <a:rPr lang="en-CA" sz="900">
                                          <a:latin typeface="Cambria Math"/>
                                        </a:rPr>
                                        <m:t>−0.87</m:t>
                                      </m:r>
                                    </m:e>
                                    <m:e>
                                      <m:r>
                                        <a:rPr lang="en-CA" sz="900">
                                          <a:latin typeface="Cambria Math"/>
                                        </a:rPr>
                                        <m:t>0.04</m:t>
                                      </m:r>
                                    </m:e>
                                    <m:e>
                                      <m:r>
                                        <a:rPr lang="en-CA" sz="900">
                                          <a:latin typeface="Cambria Math"/>
                                        </a:rPr>
                                        <m:t>0.43</m:t>
                                      </m:r>
                                    </m:e>
                                    <m:e>
                                      <m:r>
                                        <a:rPr lang="en-CA" sz="900">
                                          <a:latin typeface="Cambria Math"/>
                                        </a:rPr>
                                        <m:t>−0.23</m:t>
                                      </m:r>
                                    </m:e>
                                  </m:mr>
                                  <m:mr>
                                    <m:e>
                                      <m:r>
                                        <a:rPr lang="en-CA" sz="900">
                                          <a:latin typeface="Cambria Math"/>
                                        </a:rPr>
                                        <m:t>0.69</m:t>
                                      </m:r>
                                    </m:e>
                                    <m:e>
                                      <m:r>
                                        <a:rPr lang="en-CA" sz="900">
                                          <a:latin typeface="Cambria Math"/>
                                        </a:rPr>
                                        <m:t>0.01</m:t>
                                      </m:r>
                                    </m:e>
                                    <m:e>
                                      <m:r>
                                        <a:rPr lang="en-CA" sz="900">
                                          <a:latin typeface="Cambria Math"/>
                                        </a:rPr>
                                        <m:t>0.37</m:t>
                                      </m:r>
                                    </m:e>
                                    <m:e>
                                      <m:r>
                                        <a:rPr lang="en-CA" sz="900">
                                          <a:latin typeface="Cambria Math"/>
                                        </a:rPr>
                                        <m:t>0.05</m:t>
                                      </m:r>
                                    </m:e>
                                    <m:e>
                                      <m:r>
                                        <a:rPr lang="en-CA" sz="900">
                                          <a:latin typeface="Cambria Math"/>
                                        </a:rPr>
                                        <m:t>0.49</m:t>
                                      </m:r>
                                    </m:e>
                                    <m:e>
                                      <m:r>
                                        <a:rPr lang="en-CA" sz="900">
                                          <a:latin typeface="Cambria Math"/>
                                        </a:rPr>
                                        <m:t>−0.37</m:t>
                                      </m:r>
                                    </m:e>
                                  </m:mr>
                                  <m:mr>
                                    <m:e>
                                      <m:r>
                                        <a:rPr lang="en-CA" sz="900">
                                          <a:latin typeface="Cambria Math"/>
                                        </a:rPr>
                                        <m:t>0.66</m:t>
                                      </m:r>
                                    </m:e>
                                    <m:e>
                                      <m:r>
                                        <a:rPr lang="en-CA" sz="900">
                                          <a:latin typeface="Cambria Math"/>
                                        </a:rPr>
                                        <m:t>0.01</m:t>
                                      </m:r>
                                    </m:e>
                                    <m:e>
                                      <m:r>
                                        <a:rPr lang="en-CA" sz="900">
                                          <a:latin typeface="Cambria Math"/>
                                        </a:rPr>
                                        <m:t>−0.31</m:t>
                                      </m:r>
                                    </m:e>
                                    <m:e>
                                      <m:r>
                                        <a:rPr lang="en-CA" sz="900">
                                          <a:latin typeface="Cambria Math"/>
                                        </a:rPr>
                                        <m:t>−0.03</m:t>
                                      </m:r>
                                    </m:e>
                                    <m:e>
                                      <m:r>
                                        <a:rPr lang="en-CA" sz="900">
                                          <a:latin typeface="Cambria Math"/>
                                        </a:rPr>
                                        <m:t>−0.68</m:t>
                                      </m:r>
                                    </m:e>
                                    <m:e>
                                      <m:r>
                                        <a:rPr lang="en-CA" sz="900">
                                          <a:latin typeface="Cambria Math"/>
                                        </a:rPr>
                                        <m:t>0.01</m:t>
                                      </m:r>
                                    </m:e>
                                  </m:mr>
                                  <m:mr>
                                    <m:e>
                                      <m:r>
                                        <a:rPr lang="en-CA" sz="900">
                                          <a:latin typeface="Cambria Math"/>
                                        </a:rPr>
                                        <m:t>0.29</m:t>
                                      </m:r>
                                    </m:e>
                                    <m:e>
                                      <m:r>
                                        <a:rPr lang="en-CA" sz="900">
                                          <a:latin typeface="Cambria Math"/>
                                        </a:rPr>
                                        <m:t>0.01</m:t>
                                      </m:r>
                                    </m:e>
                                    <m:e>
                                      <m:r>
                                        <a:rPr lang="en-CA" sz="900">
                                          <a:latin typeface="Cambria Math"/>
                                        </a:rPr>
                                        <m:t>−0.07</m:t>
                                      </m:r>
                                    </m:e>
                                    <m:e>
                                      <m:r>
                                        <a:rPr lang="en-CA" sz="900">
                                          <a:latin typeface="Cambria Math"/>
                                        </a:rPr>
                                        <m:t>0.03</m:t>
                                      </m:r>
                                    </m:e>
                                    <m:e>
                                      <m:r>
                                        <a:rPr lang="en-CA" sz="900">
                                          <a:latin typeface="Cambria Math"/>
                                        </a:rPr>
                                        <m:t>0.32</m:t>
                                      </m:r>
                                    </m:e>
                                    <m:e>
                                      <m:r>
                                        <a:rPr lang="en-CA" sz="900">
                                          <a:latin typeface="Cambria Math"/>
                                        </a:rPr>
                                        <m:t>0.90</m:t>
                                      </m:r>
                                    </m:e>
                                  </m:mr>
                                </m:m>
                              </m:e>
                            </m:d>
                          </m:e>
                          <m:e>
                            <m:r>
                              <a:rPr lang="en-CA" sz="900" b="1">
                                <a:latin typeface="Cambria Math"/>
                              </a:rPr>
                              <m:t>𝚺</m:t>
                            </m:r>
                            <m:r>
                              <a:rPr lang="en-CA" sz="900">
                                <a:latin typeface="Cambria Math"/>
                              </a:rPr>
                              <m:t>=</m:t>
                            </m:r>
                            <m:d>
                              <m:dPr>
                                <m:begChr m:val="["/>
                                <m:endChr m:val="]"/>
                                <m:ctrlPr>
                                  <a:rPr lang="en-CA" sz="900" i="1">
                                    <a:latin typeface="Cambria Math" panose="02040503050406030204" pitchFamily="18" charset="0"/>
                                  </a:rPr>
                                </m:ctrlPr>
                              </m:dPr>
                              <m:e>
                                <m:m>
                                  <m:mPr>
                                    <m:mcs>
                                      <m:mc>
                                        <m:mcPr>
                                          <m:count m:val="6"/>
                                          <m:mcJc m:val="center"/>
                                        </m:mcPr>
                                      </m:mc>
                                    </m:mcs>
                                    <m:ctrlPr>
                                      <a:rPr lang="en-CA" sz="900" i="1">
                                        <a:latin typeface="Cambria Math" panose="02040503050406030204" pitchFamily="18" charset="0"/>
                                      </a:rPr>
                                    </m:ctrlPr>
                                  </m:mPr>
                                  <m:mr>
                                    <m:e>
                                      <m:r>
                                        <a:rPr lang="en-CA" sz="900">
                                          <a:latin typeface="Cambria Math"/>
                                        </a:rPr>
                                        <m:t>21.34</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17.16</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8.42</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8.02</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7.10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1.14</m:t>
                                      </m:r>
                                    </m:e>
                                  </m:mr>
                                </m:m>
                              </m:e>
                            </m:d>
                          </m:e>
                          <m:e>
                            <m:r>
                              <a:rPr lang="en-CA" sz="900" b="1">
                                <a:latin typeface="Cambria Math"/>
                              </a:rPr>
                              <m:t>𝐕</m:t>
                            </m:r>
                            <m:r>
                              <a:rPr lang="en-CA" sz="900">
                                <a:latin typeface="Cambria Math"/>
                              </a:rPr>
                              <m:t>=</m:t>
                            </m:r>
                            <m:d>
                              <m:dPr>
                                <m:begChr m:val="["/>
                                <m:endChr m:val="]"/>
                                <m:ctrlPr>
                                  <a:rPr lang="en-CA" sz="900" i="1">
                                    <a:latin typeface="Cambria Math" panose="02040503050406030204" pitchFamily="18" charset="0"/>
                                  </a:rPr>
                                </m:ctrlPr>
                              </m:dPr>
                              <m:e>
                                <m:m>
                                  <m:mPr>
                                    <m:mcs>
                                      <m:mc>
                                        <m:mcPr>
                                          <m:count m:val="6"/>
                                          <m:mcJc m:val="center"/>
                                        </m:mcPr>
                                      </m:mc>
                                    </m:mcs>
                                    <m:ctrlPr>
                                      <a:rPr lang="en-CA" sz="900" i="1">
                                        <a:latin typeface="Cambria Math" panose="02040503050406030204" pitchFamily="18" charset="0"/>
                                      </a:rPr>
                                    </m:ctrlPr>
                                  </m:mPr>
                                  <m:mr>
                                    <m:e>
                                      <m:r>
                                        <a:rPr lang="en-CA" sz="900">
                                          <a:latin typeface="Cambria Math"/>
                                        </a:rPr>
                                        <m:t>0.02</m:t>
                                      </m:r>
                                    </m:e>
                                    <m:e>
                                      <m:r>
                                        <a:rPr lang="en-CA" sz="900">
                                          <a:latin typeface="Cambria Math"/>
                                        </a:rPr>
                                        <m:t>0.54</m:t>
                                      </m:r>
                                    </m:e>
                                    <m:e>
                                      <m:r>
                                        <a:rPr lang="en-CA" sz="900">
                                          <a:latin typeface="Cambria Math"/>
                                        </a:rPr>
                                        <m:t>0.01</m:t>
                                      </m:r>
                                    </m:e>
                                    <m:e>
                                      <m:r>
                                        <a:rPr lang="en-CA" sz="900">
                                          <a:latin typeface="Cambria Math"/>
                                        </a:rPr>
                                        <m:t>0.82</m:t>
                                      </m:r>
                                    </m:e>
                                    <m:e>
                                      <m:r>
                                        <a:rPr lang="en-CA" sz="900">
                                          <a:latin typeface="Cambria Math"/>
                                        </a:rPr>
                                        <m:t>0.07</m:t>
                                      </m:r>
                                    </m:e>
                                    <m:e>
                                      <m:r>
                                        <a:rPr lang="en-CA" sz="900">
                                          <a:latin typeface="Cambria Math"/>
                                        </a:rPr>
                                        <m:t>0.02</m:t>
                                      </m:r>
                                    </m:e>
                                  </m:mr>
                                  <m:mr>
                                    <m:e>
                                      <m:r>
                                        <a:rPr lang="en-CA" sz="900">
                                          <a:latin typeface="Cambria Math"/>
                                        </a:rPr>
                                        <m:t>0.00</m:t>
                                      </m:r>
                                    </m:e>
                                    <m:e>
                                      <m:r>
                                        <a:rPr lang="en-CA" sz="900">
                                          <a:latin typeface="Cambria Math"/>
                                        </a:rPr>
                                        <m:t>0.07</m:t>
                                      </m:r>
                                    </m:e>
                                    <m:e>
                                      <m:r>
                                        <a:rPr lang="en-CA" sz="900">
                                          <a:latin typeface="Cambria Math"/>
                                        </a:rPr>
                                        <m:t>0.00</m:t>
                                      </m:r>
                                    </m:e>
                                    <m:e>
                                      <m:r>
                                        <a:rPr lang="en-CA" sz="900">
                                          <a:latin typeface="Cambria Math"/>
                                        </a:rPr>
                                        <m:t>0.08</m:t>
                                      </m:r>
                                    </m:e>
                                    <m:e>
                                      <m:r>
                                        <a:rPr lang="en-CA" sz="900">
                                          <a:latin typeface="Cambria Math"/>
                                        </a:rPr>
                                        <m:t>0.01</m:t>
                                      </m:r>
                                    </m:e>
                                    <m:e>
                                      <m:r>
                                        <a:rPr lang="en-CA" sz="900">
                                          <a:latin typeface="Cambria Math"/>
                                        </a:rPr>
                                        <m:t>0.00</m:t>
                                      </m:r>
                                    </m:e>
                                  </m:mr>
                                  <m:mr>
                                    <m:e>
                                      <m:r>
                                        <a:rPr lang="en-CA" sz="900">
                                          <a:latin typeface="Cambria Math"/>
                                        </a:rPr>
                                        <m:t>0.01</m:t>
                                      </m:r>
                                    </m:e>
                                    <m:e>
                                      <m:r>
                                        <a:rPr lang="en-CA" sz="900">
                                          <a:latin typeface="Cambria Math"/>
                                        </a:rPr>
                                        <m:t>0.84</m:t>
                                      </m:r>
                                    </m:e>
                                    <m:e>
                                      <m:r>
                                        <a:rPr lang="en-CA" sz="900">
                                          <a:latin typeface="Cambria Math"/>
                                        </a:rPr>
                                        <m:t>0.00</m:t>
                                      </m:r>
                                    </m:e>
                                    <m:e>
                                      <m:r>
                                        <a:rPr lang="en-CA" sz="900">
                                          <a:latin typeface="Cambria Math"/>
                                        </a:rPr>
                                        <m:t>−0.54</m:t>
                                      </m:r>
                                    </m:e>
                                    <m:e>
                                      <m:r>
                                        <a:rPr lang="en-CA" sz="900">
                                          <a:latin typeface="Cambria Math"/>
                                        </a:rPr>
                                        <m:t>−0.04</m:t>
                                      </m:r>
                                    </m:e>
                                    <m:e>
                                      <m:r>
                                        <a:rPr lang="en-CA" sz="900">
                                          <a:latin typeface="Cambria Math"/>
                                        </a:rPr>
                                        <m:t>−0.01</m:t>
                                      </m:r>
                                    </m:e>
                                  </m:mr>
                                  <m:mr>
                                    <m:e>
                                      <m:r>
                                        <a:rPr lang="en-CA" sz="900">
                                          <a:latin typeface="Cambria Math"/>
                                        </a:rPr>
                                        <m:t>0.00</m:t>
                                      </m:r>
                                    </m:e>
                                    <m:e>
                                      <m:r>
                                        <a:rPr lang="en-CA" sz="900">
                                          <a:latin typeface="Cambria Math"/>
                                        </a:rPr>
                                        <m:t>0.02</m:t>
                                      </m:r>
                                    </m:e>
                                    <m:e>
                                      <m:r>
                                        <a:rPr lang="en-CA" sz="900">
                                          <a:latin typeface="Cambria Math"/>
                                        </a:rPr>
                                        <m:t>0.00</m:t>
                                      </m:r>
                                    </m:e>
                                    <m:e>
                                      <m:r>
                                        <a:rPr lang="en-CA" sz="900">
                                          <a:latin typeface="Cambria Math"/>
                                        </a:rPr>
                                        <m:t>0.12</m:t>
                                      </m:r>
                                    </m:e>
                                    <m:e>
                                      <m:r>
                                        <a:rPr lang="en-CA" sz="900">
                                          <a:latin typeface="Cambria Math"/>
                                        </a:rPr>
                                        <m:t>0.01</m:t>
                                      </m:r>
                                    </m:e>
                                    <m:e>
                                      <m:r>
                                        <a:rPr lang="en-CA" sz="900">
                                          <a:latin typeface="Cambria Math"/>
                                        </a:rPr>
                                        <m:t>0.00</m:t>
                                      </m:r>
                                    </m:e>
                                  </m:mr>
                                  <m:mr>
                                    <m:e>
                                      <m:r>
                                        <a:rPr lang="en-CA" sz="900">
                                          <a:latin typeface="Cambria Math"/>
                                        </a:rPr>
                                        <m:t>0.10</m:t>
                                      </m:r>
                                    </m:e>
                                    <m:e>
                                      <m:r>
                                        <a:rPr lang="en-CA" sz="900">
                                          <a:latin typeface="Cambria Math"/>
                                        </a:rPr>
                                        <m:t>0.00</m:t>
                                      </m:r>
                                    </m:e>
                                    <m:e>
                                      <m:r>
                                        <a:rPr lang="en-CA" sz="900">
                                          <a:latin typeface="Cambria Math"/>
                                        </a:rPr>
                                        <m:t>0.92</m:t>
                                      </m:r>
                                    </m:e>
                                    <m:e>
                                      <m:r>
                                        <a:rPr lang="en-CA" sz="900">
                                          <a:latin typeface="Cambria Math"/>
                                        </a:rPr>
                                        <m:t>−0.04</m:t>
                                      </m:r>
                                    </m:e>
                                    <m:e>
                                      <m:r>
                                        <a:rPr lang="en-CA" sz="900">
                                          <a:latin typeface="Cambria Math"/>
                                        </a:rPr>
                                        <m:t>0.38</m:t>
                                      </m:r>
                                    </m:e>
                                    <m:e>
                                      <m:r>
                                        <a:rPr lang="en-CA" sz="900">
                                          <a:latin typeface="Cambria Math"/>
                                        </a:rPr>
                                        <m:t>0.03</m:t>
                                      </m:r>
                                    </m:e>
                                  </m:mr>
                                  <m:mr>
                                    <m:e>
                                      <m:r>
                                        <a:rPr lang="en-CA" sz="900">
                                          <a:latin typeface="Cambria Math"/>
                                        </a:rPr>
                                        <m:t>0.27</m:t>
                                      </m:r>
                                    </m:e>
                                    <m:e>
                                      <m:r>
                                        <a:rPr lang="en-CA" sz="900">
                                          <a:latin typeface="Cambria Math"/>
                                        </a:rPr>
                                        <m:t>−0.01</m:t>
                                      </m:r>
                                    </m:e>
                                    <m:e>
                                      <m:r>
                                        <a:rPr lang="en-CA" sz="900">
                                          <a:latin typeface="Cambria Math"/>
                                        </a:rPr>
                                        <m:t>−0.29</m:t>
                                      </m:r>
                                    </m:e>
                                    <m:e>
                                      <m:r>
                                        <a:rPr lang="en-CA" sz="900">
                                          <a:latin typeface="Cambria Math"/>
                                        </a:rPr>
                                        <m:t>−0.06</m:t>
                                      </m:r>
                                    </m:e>
                                    <m:e>
                                      <m:r>
                                        <a:rPr lang="en-CA" sz="900">
                                          <a:latin typeface="Cambria Math"/>
                                        </a:rPr>
                                        <m:t>0.62</m:t>
                                      </m:r>
                                    </m:e>
                                    <m:e>
                                      <m:r>
                                        <a:rPr lang="en-CA" sz="900">
                                          <a:latin typeface="Cambria Math"/>
                                        </a:rPr>
                                        <m:t>−0.11</m:t>
                                      </m:r>
                                    </m:e>
                                  </m:mr>
                                  <m:mr>
                                    <m:e>
                                      <m:r>
                                        <a:rPr lang="en-CA" sz="900">
                                          <a:latin typeface="Cambria Math"/>
                                        </a:rPr>
                                        <m:t>0.52</m:t>
                                      </m:r>
                                    </m:e>
                                    <m:e>
                                      <m:r>
                                        <a:rPr lang="en-CA" sz="900">
                                          <a:latin typeface="Cambria Math"/>
                                        </a:rPr>
                                        <m:t>0.00</m:t>
                                      </m:r>
                                    </m:e>
                                    <m:e>
                                      <m:r>
                                        <a:rPr lang="en-CA" sz="900">
                                          <a:latin typeface="Cambria Math"/>
                                        </a:rPr>
                                        <m:t>0.01</m:t>
                                      </m:r>
                                    </m:e>
                                    <m:e>
                                      <m:r>
                                        <a:rPr lang="en-CA" sz="900">
                                          <a:latin typeface="Cambria Math"/>
                                        </a:rPr>
                                        <m:t>0.09</m:t>
                                      </m:r>
                                    </m:e>
                                    <m:e>
                                      <m:r>
                                        <a:rPr lang="en-CA" sz="900">
                                          <a:latin typeface="Cambria Math"/>
                                        </a:rPr>
                                        <m:t>−0.14</m:t>
                                      </m:r>
                                    </m:e>
                                    <m:e>
                                      <m:r>
                                        <a:rPr lang="en-CA" sz="900">
                                          <a:latin typeface="Cambria Math"/>
                                        </a:rPr>
                                        <m:t>−0.16</m:t>
                                      </m:r>
                                    </m:e>
                                  </m:mr>
                                  <m:mr>
                                    <m:e>
                                      <m:r>
                                        <a:rPr lang="en-CA" sz="900">
                                          <a:latin typeface="Cambria Math"/>
                                        </a:rPr>
                                        <m:t>0.36</m:t>
                                      </m:r>
                                    </m:e>
                                    <m:e>
                                      <m:r>
                                        <a:rPr lang="en-CA" sz="900">
                                          <a:latin typeface="Cambria Math"/>
                                        </a:rPr>
                                        <m:t>−0.01</m:t>
                                      </m:r>
                                    </m:e>
                                    <m:e>
                                      <m:r>
                                        <a:rPr lang="en-CA" sz="900">
                                          <a:latin typeface="Cambria Math"/>
                                        </a:rPr>
                                        <m:t>−0.01</m:t>
                                      </m:r>
                                    </m:e>
                                    <m:e>
                                      <m:r>
                                        <a:rPr lang="en-CA" sz="900">
                                          <a:latin typeface="Cambria Math"/>
                                        </a:rPr>
                                        <m:t>−0.03</m:t>
                                      </m:r>
                                    </m:e>
                                    <m:e>
                                      <m:r>
                                        <a:rPr lang="en-CA" sz="900">
                                          <a:latin typeface="Cambria Math"/>
                                        </a:rPr>
                                        <m:t>0.00</m:t>
                                      </m:r>
                                    </m:e>
                                    <m:e>
                                      <m:r>
                                        <a:rPr lang="en-CA" sz="900">
                                          <a:latin typeface="Cambria Math"/>
                                        </a:rPr>
                                        <m:t>−0.79</m:t>
                                      </m:r>
                                    </m:e>
                                  </m:mr>
                                  <m:mr>
                                    <m:e>
                                      <m:r>
                                        <a:rPr lang="en-CA" sz="900">
                                          <a:latin typeface="Cambria Math"/>
                                        </a:rPr>
                                        <m:t>0.56</m:t>
                                      </m:r>
                                    </m:e>
                                    <m:e>
                                      <m:r>
                                        <a:rPr lang="en-CA" sz="900">
                                          <a:latin typeface="Cambria Math"/>
                                        </a:rPr>
                                        <m:t>−0.01</m:t>
                                      </m:r>
                                    </m:e>
                                    <m:e>
                                      <m:r>
                                        <a:rPr lang="en-CA" sz="900">
                                          <a:latin typeface="Cambria Math"/>
                                        </a:rPr>
                                        <m:t>0.15</m:t>
                                      </m:r>
                                    </m:e>
                                    <m:e>
                                      <m:r>
                                        <a:rPr lang="en-CA" sz="900">
                                          <a:latin typeface="Cambria Math"/>
                                        </a:rPr>
                                        <m:t>−0.01</m:t>
                                      </m:r>
                                    </m:e>
                                    <m:e>
                                      <m:r>
                                        <a:rPr lang="en-CA" sz="900">
                                          <a:latin typeface="Cambria Math"/>
                                        </a:rPr>
                                        <m:t>−0.55</m:t>
                                      </m:r>
                                    </m:e>
                                    <m:e>
                                      <m:r>
                                        <a:rPr lang="en-CA" sz="900">
                                          <a:latin typeface="Cambria Math"/>
                                        </a:rPr>
                                        <m:t>0.28</m:t>
                                      </m:r>
                                    </m:e>
                                  </m:mr>
                                  <m:mr>
                                    <m:e>
                                      <m:r>
                                        <a:rPr lang="en-CA" sz="900">
                                          <a:latin typeface="Cambria Math"/>
                                        </a:rPr>
                                        <m:t>0.46</m:t>
                                      </m:r>
                                    </m:e>
                                    <m:e>
                                      <m:r>
                                        <a:rPr lang="en-CA" sz="900">
                                          <a:latin typeface="Cambria Math"/>
                                        </a:rPr>
                                        <m:t>−0.01</m:t>
                                      </m:r>
                                    </m:e>
                                    <m:e>
                                      <m:r>
                                        <a:rPr lang="en-CA" sz="900">
                                          <a:latin typeface="Cambria Math"/>
                                        </a:rPr>
                                        <m:t>−0.23</m:t>
                                      </m:r>
                                    </m:e>
                                    <m:e>
                                      <m:r>
                                        <a:rPr lang="en-CA" sz="900">
                                          <a:latin typeface="Cambria Math"/>
                                        </a:rPr>
                                        <m:t>−0.05</m:t>
                                      </m:r>
                                    </m:e>
                                    <m:e>
                                      <m:r>
                                        <a:rPr lang="en-CA" sz="900">
                                          <a:latin typeface="Cambria Math"/>
                                        </a:rPr>
                                        <m:t>0.38</m:t>
                                      </m:r>
                                    </m:e>
                                    <m:e>
                                      <m:r>
                                        <a:rPr lang="en-CA" sz="900">
                                          <a:latin typeface="Cambria Math"/>
                                        </a:rPr>
                                        <m:t>0.51</m:t>
                                      </m:r>
                                    </m:e>
                                  </m:mr>
                                </m:m>
                              </m:e>
                            </m:d>
                          </m:e>
                        </m:mr>
                      </m:m>
                    </m:oMath>
                  </m:oMathPara>
                </a14:m>
                <a:endParaRPr lang="en-CA" sz="900" dirty="0"/>
              </a:p>
            </p:txBody>
          </p:sp>
        </mc:Choice>
        <mc:Fallback>
          <p:sp>
            <p:nvSpPr>
              <p:cNvPr id="3" name="Rectangle 2"/>
              <p:cNvSpPr>
                <a:spLocks noRot="1" noChangeAspect="1" noMove="1" noResize="1" noEditPoints="1" noAdjustHandles="1" noChangeArrowheads="1" noChangeShapeType="1" noTextEdit="1"/>
              </p:cNvSpPr>
              <p:nvPr/>
            </p:nvSpPr>
            <p:spPr>
              <a:xfrm>
                <a:off x="-31254" y="2636912"/>
                <a:ext cx="9144000" cy="3692486"/>
              </a:xfrm>
              <a:prstGeom prst="rect">
                <a:avLst/>
              </a:prstGeom>
              <a:blipFill rotWithShape="1">
                <a:blip r:embed="rId2" cstate="print"/>
                <a:stretch>
                  <a:fillRect/>
                </a:stretch>
              </a:blipFill>
            </p:spPr>
            <p:txBody>
              <a:bodyPr/>
              <a:lstStyle/>
              <a:p>
                <a:r>
                  <a:rPr lang="en-CA">
                    <a:noFill/>
                  </a:rPr>
                  <a:t> </a:t>
                </a:r>
              </a:p>
            </p:txBody>
          </p:sp>
        </mc:Fallback>
      </mc:AlternateContent>
      <p:sp>
        <p:nvSpPr>
          <p:cNvPr id="6" name="Content Placeholder 2"/>
          <p:cNvSpPr>
            <a:spLocks noGrp="1"/>
          </p:cNvSpPr>
          <p:nvPr>
            <p:ph idx="1"/>
          </p:nvPr>
        </p:nvSpPr>
        <p:spPr>
          <a:xfrm>
            <a:off x="457200" y="1600200"/>
            <a:ext cx="8229600" cy="820688"/>
          </a:xfrm>
        </p:spPr>
        <p:txBody>
          <a:bodyPr/>
          <a:lstStyle/>
          <a:p>
            <a:r>
              <a:rPr lang="en-CA" dirty="0" smtClean="0"/>
              <a:t>Reduced SVD </a:t>
            </a:r>
            <a:r>
              <a:rPr lang="fr-CA" dirty="0" err="1" smtClean="0"/>
              <a:t>example</a:t>
            </a:r>
            <a:r>
              <a:rPr lang="fr-CA" dirty="0" smtClean="0"/>
              <a:t>:</a:t>
            </a:r>
            <a:endParaRPr lang="en-CA" dirty="0" smtClean="0"/>
          </a:p>
        </p:txBody>
      </p:sp>
      <p:cxnSp>
        <p:nvCxnSpPr>
          <p:cNvPr id="7" name="Straight Arrow Connector 6"/>
          <p:cNvCxnSpPr/>
          <p:nvPr/>
        </p:nvCxnSpPr>
        <p:spPr>
          <a:xfrm>
            <a:off x="6012160" y="3140968"/>
            <a:ext cx="864096" cy="21602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1547664" y="3185356"/>
            <a:ext cx="1152128" cy="53167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a:off x="2483768" y="3933056"/>
            <a:ext cx="576064" cy="21602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0" name="Straight Arrow Connector 29"/>
          <p:cNvCxnSpPr/>
          <p:nvPr/>
        </p:nvCxnSpPr>
        <p:spPr>
          <a:xfrm flipH="1">
            <a:off x="5580112" y="3717032"/>
            <a:ext cx="720080" cy="41565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p:nvPr/>
        </p:nvCxnSpPr>
        <p:spPr>
          <a:xfrm>
            <a:off x="3203848" y="4437112"/>
            <a:ext cx="0" cy="100811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107504" y="4437112"/>
            <a:ext cx="360040" cy="93610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a:off x="6120172" y="4437112"/>
            <a:ext cx="108012" cy="100811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Reduced SVD example: Rescaling into 2D</a:t>
            </a:r>
          </a:p>
          <a:p>
            <a:pPr lvl="1"/>
            <a:r>
              <a:rPr lang="en-CA" dirty="0" smtClean="0"/>
              <a:t>Simply crop matrices to </a:t>
            </a:r>
            <a:r>
              <a:rPr lang="en-CA" i="1" dirty="0" smtClean="0"/>
              <a:t>k</a:t>
            </a:r>
            <a:r>
              <a:rPr lang="en-CA" dirty="0" smtClean="0"/>
              <a:t> = 2!</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34</a:t>
            </a:fld>
            <a:endParaRPr lang="en-CA" dirty="0"/>
          </a:p>
        </p:txBody>
      </p:sp>
      <mc:AlternateContent xmlns:mc="http://schemas.openxmlformats.org/markup-compatibility/2006">
        <mc:Choice xmlns:a14="http://schemas.microsoft.com/office/drawing/2010/main" xmlns="" Requires="a14">
          <p:sp>
            <p:nvSpPr>
              <p:cNvPr id="6" name="Rectangle 5"/>
              <p:cNvSpPr/>
              <p:nvPr/>
            </p:nvSpPr>
            <p:spPr>
              <a:xfrm>
                <a:off x="1331640" y="2973099"/>
                <a:ext cx="5958408" cy="5763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b="1" smtClean="0">
                          <a:latin typeface="Cambria Math"/>
                        </a:rPr>
                        <m:t>𝐔</m:t>
                      </m:r>
                      <m:r>
                        <a:rPr lang="en-CA">
                          <a:latin typeface="Cambria Math"/>
                        </a:rPr>
                        <m:t>=</m:t>
                      </m:r>
                      <m:d>
                        <m:dPr>
                          <m:begChr m:val="["/>
                          <m:endChr m:val="]"/>
                          <m:ctrlPr>
                            <a:rPr lang="en-CA" i="1">
                              <a:latin typeface="Cambria Math" panose="02040503050406030204" pitchFamily="18" charset="0"/>
                            </a:rPr>
                          </m:ctrlPr>
                        </m:dPr>
                        <m:e>
                          <m:m>
                            <m:mPr>
                              <m:mcs>
                                <m:mc>
                                  <m:mcPr>
                                    <m:count m:val="3"/>
                                    <m:mcJc m:val="center"/>
                                  </m:mcPr>
                                </m:mc>
                              </m:mcs>
                              <m:ctrlPr>
                                <a:rPr lang="en-CA" i="1" smtClean="0">
                                  <a:latin typeface="Cambria Math" panose="02040503050406030204" pitchFamily="18" charset="0"/>
                                </a:rPr>
                              </m:ctrlPr>
                            </m:mPr>
                            <m:mr>
                              <m:e>
                                <m:r>
                                  <m:rPr>
                                    <m:brk m:alnAt="7"/>
                                  </m:rPr>
                                  <a:rPr lang="en-CA" b="0" i="1" smtClean="0">
                                    <a:latin typeface="Cambria Math" panose="02040503050406030204" pitchFamily="18" charset="0"/>
                                  </a:rPr>
                                  <m:t>0</m:t>
                                </m:r>
                                <m:r>
                                  <a:rPr lang="en-CA" b="0" i="1" smtClean="0">
                                    <a:latin typeface="Cambria Math" panose="02040503050406030204" pitchFamily="18" charset="0"/>
                                  </a:rPr>
                                  <m:t>.01</m:t>
                                </m:r>
                              </m:e>
                              <m:e>
                                <m:r>
                                  <a:rPr lang="en-CA" b="0" i="1" smtClean="0">
                                    <a:latin typeface="Cambria Math" panose="02040503050406030204" pitchFamily="18" charset="0"/>
                                  </a:rPr>
                                  <m:t>−0.96</m:t>
                                </m:r>
                              </m:e>
                              <m:e>
                                <m:r>
                                  <a:rPr lang="en-CA" b="0" i="1" smtClean="0">
                                    <a:latin typeface="Cambria Math" panose="02040503050406030204" pitchFamily="18" charset="0"/>
                                  </a:rPr>
                                  <m:t>0.00</m:t>
                                </m:r>
                              </m:e>
                            </m:mr>
                            <m:mr>
                              <m:e>
                                <m:r>
                                  <a:rPr lang="en-CA" b="0" i="1" smtClean="0">
                                    <a:latin typeface="Cambria Math" panose="02040503050406030204" pitchFamily="18" charset="0"/>
                                  </a:rPr>
                                  <m:t>0.03</m:t>
                                </m:r>
                              </m:e>
                              <m:e>
                                <m:r>
                                  <a:rPr lang="en-CA" b="0" i="1" smtClean="0">
                                    <a:latin typeface="Cambria Math" panose="02040503050406030204" pitchFamily="18" charset="0"/>
                                  </a:rPr>
                                  <m:t>−0.29</m:t>
                                </m:r>
                              </m:e>
                              <m:e>
                                <m:r>
                                  <a:rPr lang="en-CA" b="0" i="1" smtClean="0">
                                    <a:latin typeface="Cambria Math" panose="02040503050406030204" pitchFamily="18" charset="0"/>
                                  </a:rPr>
                                  <m:t>−0.01</m:t>
                                </m:r>
                              </m:e>
                            </m:mr>
                          </m:m>
                          <m:r>
                            <a:rPr lang="en-CA" b="0" i="1" smtClean="0">
                              <a:latin typeface="Cambria Math" panose="02040503050406030204" pitchFamily="18" charset="0"/>
                            </a:rPr>
                            <m:t>   </m:t>
                          </m:r>
                          <m:m>
                            <m:mPr>
                              <m:mcs>
                                <m:mc>
                                  <m:mcPr>
                                    <m:count m:val="3"/>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0</m:t>
                                </m:r>
                                <m:r>
                                  <a:rPr lang="en-CA" b="0" i="1" smtClean="0">
                                    <a:latin typeface="Cambria Math" panose="02040503050406030204" pitchFamily="18" charset="0"/>
                                  </a:rPr>
                                  <m:t>.29</m:t>
                                </m:r>
                              </m:e>
                              <m:e>
                                <m:r>
                                  <a:rPr lang="en-CA" b="0" i="1" smtClean="0">
                                    <a:latin typeface="Cambria Math" panose="02040503050406030204" pitchFamily="18" charset="0"/>
                                  </a:rPr>
                                  <m:t>−0.02</m:t>
                                </m:r>
                              </m:e>
                              <m:e>
                                <m:r>
                                  <a:rPr lang="en-CA" b="0" i="1" smtClean="0">
                                    <a:latin typeface="Cambria Math" panose="02040503050406030204" pitchFamily="18" charset="0"/>
                                  </a:rPr>
                                  <m:t>0.00</m:t>
                                </m:r>
                              </m:e>
                            </m:mr>
                            <m:mr>
                              <m:e>
                                <m:r>
                                  <a:rPr lang="en-CA" b="0" i="1" smtClean="0">
                                    <a:latin typeface="Cambria Math" panose="02040503050406030204" pitchFamily="18" charset="0"/>
                                  </a:rPr>
                                  <m:t>−0.95</m:t>
                                </m:r>
                              </m:e>
                              <m:e>
                                <m:r>
                                  <a:rPr lang="en-CA" b="0" i="1" smtClean="0">
                                    <a:latin typeface="Cambria Math" panose="02040503050406030204" pitchFamily="18" charset="0"/>
                                  </a:rPr>
                                  <m:t>0.07</m:t>
                                </m:r>
                              </m:e>
                              <m:e>
                                <m:r>
                                  <a:rPr lang="en-CA" b="0" i="1" smtClean="0">
                                    <a:latin typeface="Cambria Math" panose="02040503050406030204" pitchFamily="18" charset="0"/>
                                  </a:rPr>
                                  <m:t>0.00</m:t>
                                </m:r>
                              </m:e>
                            </m:mr>
                          </m:m>
                        </m:e>
                      </m:d>
                    </m:oMath>
                  </m:oMathPara>
                </a14:m>
                <a:endParaRPr lang="fr-CA" dirty="0"/>
              </a:p>
            </p:txBody>
          </p:sp>
        </mc:Choice>
        <mc:Fallback>
          <p:sp>
            <p:nvSpPr>
              <p:cNvPr id="6" name="Rectangle 5"/>
              <p:cNvSpPr>
                <a:spLocks noRot="1" noChangeAspect="1" noMove="1" noResize="1" noEditPoints="1" noAdjustHandles="1" noChangeArrowheads="1" noChangeShapeType="1" noTextEdit="1"/>
              </p:cNvSpPr>
              <p:nvPr/>
            </p:nvSpPr>
            <p:spPr>
              <a:xfrm>
                <a:off x="1331640" y="2973099"/>
                <a:ext cx="5958408" cy="576312"/>
              </a:xfrm>
              <a:prstGeom prst="rect">
                <a:avLst/>
              </a:prstGeom>
              <a:blipFill rotWithShape="0">
                <a:blip r:embed="rId2" cstate="print"/>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1763688" y="3939823"/>
                <a:ext cx="2020105"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smtClean="0">
                          <a:latin typeface="Cambria Math"/>
                        </a:rPr>
                        <m:t>𝚺</m:t>
                      </m:r>
                      <m:r>
                        <a:rPr lang="en-CA">
                          <a:latin typeface="Cambria Math"/>
                        </a:rPr>
                        <m:t>=</m:t>
                      </m:r>
                      <m:d>
                        <m:dPr>
                          <m:begChr m:val="["/>
                          <m:endChr m:val="]"/>
                          <m:ctrlPr>
                            <a:rPr lang="en-CA" i="1">
                              <a:latin typeface="Cambria Math" panose="02040503050406030204" pitchFamily="18" charset="0"/>
                            </a:rPr>
                          </m:ctrlPr>
                        </m:dPr>
                        <m:e>
                          <m:m>
                            <m:mPr>
                              <m:mcs>
                                <m:mc>
                                  <m:mcPr>
                                    <m:count m:val="2"/>
                                    <m:mcJc m:val="center"/>
                                  </m:mcPr>
                                </m:mc>
                              </m:mcs>
                              <m:ctrlPr>
                                <a:rPr lang="en-CA" i="1" smtClean="0">
                                  <a:latin typeface="Cambria Math" panose="02040503050406030204" pitchFamily="18" charset="0"/>
                                </a:rPr>
                              </m:ctrlPr>
                            </m:mPr>
                            <m:mr>
                              <m:e>
                                <m:r>
                                  <m:rPr>
                                    <m:brk m:alnAt="7"/>
                                  </m:rPr>
                                  <a:rPr lang="en-CA" b="0" i="1" smtClean="0">
                                    <a:latin typeface="Cambria Math" panose="02040503050406030204" pitchFamily="18" charset="0"/>
                                  </a:rPr>
                                  <m:t>2</m:t>
                                </m:r>
                                <m:r>
                                  <a:rPr lang="en-CA" b="0" i="1" smtClean="0">
                                    <a:latin typeface="Cambria Math" panose="02040503050406030204" pitchFamily="18" charset="0"/>
                                  </a:rPr>
                                  <m:t>1.34</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17.16</m:t>
                                </m:r>
                              </m:e>
                            </m:mr>
                          </m:m>
                        </m:e>
                      </m:d>
                    </m:oMath>
                  </m:oMathPara>
                </a14:m>
                <a:endParaRPr lang="fr-CA" dirty="0"/>
              </a:p>
            </p:txBody>
          </p:sp>
        </mc:Choice>
        <mc:Fallback>
          <p:sp>
            <p:nvSpPr>
              <p:cNvPr id="7" name="TextBox 6"/>
              <p:cNvSpPr txBox="1">
                <a:spLocks noRot="1" noChangeAspect="1" noMove="1" noResize="1" noEditPoints="1" noAdjustHandles="1" noChangeArrowheads="1" noChangeShapeType="1" noTextEdit="1"/>
              </p:cNvSpPr>
              <p:nvPr/>
            </p:nvSpPr>
            <p:spPr>
              <a:xfrm>
                <a:off x="1763688" y="3939823"/>
                <a:ext cx="2020105" cy="461921"/>
              </a:xfrm>
              <a:prstGeom prst="rect">
                <a:avLst/>
              </a:prstGeom>
              <a:blipFill rotWithShape="0">
                <a:blip r:embed="rId3" cstate="print"/>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4932040" y="3829933"/>
                <a:ext cx="1945725" cy="2630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i="0" smtClean="0">
                          <a:latin typeface="Cambria Math" panose="02040503050406030204" pitchFamily="18" charset="0"/>
                        </a:rPr>
                        <m:t>𝐕</m:t>
                      </m:r>
                      <m:r>
                        <a:rPr lang="en-CA">
                          <a:latin typeface="Cambria Math"/>
                        </a:rPr>
                        <m:t>=</m:t>
                      </m:r>
                      <m:d>
                        <m:dPr>
                          <m:begChr m:val="["/>
                          <m:endChr m:val="]"/>
                          <m:ctrlPr>
                            <a:rPr lang="en-CA" i="1">
                              <a:latin typeface="Cambria Math" panose="02040503050406030204" pitchFamily="18" charset="0"/>
                            </a:rPr>
                          </m:ctrlPr>
                        </m:dPr>
                        <m:e>
                          <m:m>
                            <m:mPr>
                              <m:mcs>
                                <m:mc>
                                  <m:mcPr>
                                    <m:count m:val="2"/>
                                    <m:mcJc m:val="center"/>
                                  </m:mcPr>
                                </m:mc>
                              </m:mcs>
                              <m:ctrlPr>
                                <a:rPr lang="en-CA" b="0" i="1" smtClean="0">
                                  <a:latin typeface="Cambria Math" panose="02040503050406030204" pitchFamily="18" charset="0"/>
                                </a:rPr>
                              </m:ctrlPr>
                            </m:mPr>
                            <m:mr>
                              <m:e>
                                <m:r>
                                  <m:rPr>
                                    <m:brk m:alnAt="7"/>
                                  </m:rPr>
                                  <a:rPr lang="en-CA" b="0" i="1" smtClean="0">
                                    <a:latin typeface="Cambria Math" panose="02040503050406030204" pitchFamily="18" charset="0"/>
                                  </a:rPr>
                                  <m:t>0</m:t>
                                </m:r>
                                <m:r>
                                  <a:rPr lang="en-CA" b="0" i="1" smtClean="0">
                                    <a:latin typeface="Cambria Math" panose="02040503050406030204" pitchFamily="18" charset="0"/>
                                  </a:rPr>
                                  <m:t>.02</m:t>
                                </m:r>
                              </m:e>
                              <m:e>
                                <m:r>
                                  <a:rPr lang="en-CA" b="0" i="1" smtClean="0">
                                    <a:latin typeface="Cambria Math" panose="02040503050406030204" pitchFamily="18" charset="0"/>
                                  </a:rPr>
                                  <m:t>0.54</m:t>
                                </m:r>
                              </m:e>
                            </m:mr>
                            <m:mr>
                              <m:e>
                                <m:r>
                                  <a:rPr lang="en-CA" b="0" i="1" smtClean="0">
                                    <a:latin typeface="Cambria Math" panose="02040503050406030204" pitchFamily="18" charset="0"/>
                                  </a:rPr>
                                  <m:t>0.00</m:t>
                                </m:r>
                              </m:e>
                              <m:e>
                                <m:r>
                                  <a:rPr lang="en-CA" b="0" i="1" smtClean="0">
                                    <a:latin typeface="Cambria Math" panose="02040503050406030204" pitchFamily="18" charset="0"/>
                                  </a:rPr>
                                  <m:t>0.07</m:t>
                                </m:r>
                              </m:e>
                            </m:mr>
                            <m:mr>
                              <m:e>
                                <m:r>
                                  <a:rPr lang="en-CA" b="0" i="1" smtClean="0">
                                    <a:latin typeface="Cambria Math" panose="02040503050406030204" pitchFamily="18" charset="0"/>
                                  </a:rPr>
                                  <m:t>0.01</m:t>
                                </m:r>
                              </m:e>
                              <m:e>
                                <m:r>
                                  <a:rPr lang="en-CA" b="0" i="1" smtClean="0">
                                    <a:latin typeface="Cambria Math" panose="02040503050406030204" pitchFamily="18" charset="0"/>
                                  </a:rPr>
                                  <m:t>0.84</m:t>
                                </m:r>
                              </m:e>
                            </m:mr>
                            <m:mr>
                              <m:e>
                                <m:r>
                                  <a:rPr lang="en-CA" b="0" i="1" smtClean="0">
                                    <a:latin typeface="Cambria Math" panose="02040503050406030204" pitchFamily="18" charset="0"/>
                                  </a:rPr>
                                  <m:t>0.00</m:t>
                                </m:r>
                              </m:e>
                              <m:e>
                                <m:r>
                                  <a:rPr lang="en-CA" b="0" i="1" smtClean="0">
                                    <a:latin typeface="Cambria Math" panose="02040503050406030204" pitchFamily="18" charset="0"/>
                                  </a:rPr>
                                  <m:t>0.02</m:t>
                                </m:r>
                              </m:e>
                            </m:mr>
                            <m:mr>
                              <m:e>
                                <m:r>
                                  <a:rPr lang="en-CA" b="0" i="1" smtClean="0">
                                    <a:latin typeface="Cambria Math" panose="02040503050406030204" pitchFamily="18" charset="0"/>
                                  </a:rPr>
                                  <m:t>0.10</m:t>
                                </m:r>
                              </m:e>
                              <m:e>
                                <m:r>
                                  <a:rPr lang="en-CA" b="0" i="1" smtClean="0">
                                    <a:latin typeface="Cambria Math" panose="02040503050406030204" pitchFamily="18" charset="0"/>
                                  </a:rPr>
                                  <m:t>0.00</m:t>
                                </m:r>
                              </m:e>
                            </m:mr>
                            <m:mr>
                              <m:e>
                                <m:r>
                                  <a:rPr lang="en-CA" b="0" i="1" smtClean="0">
                                    <a:latin typeface="Cambria Math" panose="02040503050406030204" pitchFamily="18" charset="0"/>
                                  </a:rPr>
                                  <m:t>0.27</m:t>
                                </m:r>
                              </m:e>
                              <m:e>
                                <m:r>
                                  <a:rPr lang="en-CA" b="0" i="1" smtClean="0">
                                    <a:latin typeface="Cambria Math" panose="02040503050406030204" pitchFamily="18" charset="0"/>
                                  </a:rPr>
                                  <m:t>0.01</m:t>
                                </m:r>
                              </m:e>
                            </m:mr>
                            <m:mr>
                              <m:e>
                                <m:r>
                                  <a:rPr lang="en-CA" b="0" i="1" smtClean="0">
                                    <a:latin typeface="Cambria Math" panose="02040503050406030204" pitchFamily="18" charset="0"/>
                                  </a:rPr>
                                  <m:t>0.52</m:t>
                                </m:r>
                              </m:e>
                              <m:e>
                                <m:r>
                                  <a:rPr lang="en-CA" b="0" i="1" smtClean="0">
                                    <a:latin typeface="Cambria Math" panose="02040503050406030204" pitchFamily="18" charset="0"/>
                                  </a:rPr>
                                  <m:t>0.00</m:t>
                                </m:r>
                              </m:e>
                            </m:mr>
                            <m:mr>
                              <m:e>
                                <m:r>
                                  <a:rPr lang="en-CA" b="0" i="1" smtClean="0">
                                    <a:latin typeface="Cambria Math" panose="02040503050406030204" pitchFamily="18" charset="0"/>
                                  </a:rPr>
                                  <m:t>0.36</m:t>
                                </m:r>
                              </m:e>
                              <m:e>
                                <m:r>
                                  <a:rPr lang="en-CA" b="0" i="1" smtClean="0">
                                    <a:latin typeface="Cambria Math" panose="02040503050406030204" pitchFamily="18" charset="0"/>
                                  </a:rPr>
                                  <m:t>−0.01</m:t>
                                </m:r>
                              </m:e>
                            </m:mr>
                            <m:mr>
                              <m:e>
                                <m:r>
                                  <a:rPr lang="en-CA" b="0" i="1" smtClean="0">
                                    <a:latin typeface="Cambria Math" panose="02040503050406030204" pitchFamily="18" charset="0"/>
                                  </a:rPr>
                                  <m:t>0.56</m:t>
                                </m:r>
                              </m:e>
                              <m:e>
                                <m:r>
                                  <a:rPr lang="en-CA" b="0" i="1" smtClean="0">
                                    <a:latin typeface="Cambria Math" panose="02040503050406030204" pitchFamily="18" charset="0"/>
                                  </a:rPr>
                                  <m:t>−0.01</m:t>
                                </m:r>
                              </m:e>
                            </m:mr>
                            <m:mr>
                              <m:e>
                                <m:r>
                                  <a:rPr lang="en-CA" b="0" i="1" smtClean="0">
                                    <a:latin typeface="Cambria Math" panose="02040503050406030204" pitchFamily="18" charset="0"/>
                                  </a:rPr>
                                  <m:t>0.46</m:t>
                                </m:r>
                              </m:e>
                              <m:e>
                                <m:r>
                                  <a:rPr lang="en-CA" b="0" i="1" smtClean="0">
                                    <a:latin typeface="Cambria Math" panose="02040503050406030204" pitchFamily="18" charset="0"/>
                                  </a:rPr>
                                  <m:t>−0.01</m:t>
                                </m:r>
                              </m:e>
                            </m:mr>
                          </m:m>
                        </m:e>
                      </m:d>
                    </m:oMath>
                  </m:oMathPara>
                </a14:m>
                <a:endParaRPr lang="fr-CA" dirty="0"/>
              </a:p>
            </p:txBody>
          </p:sp>
        </mc:Choice>
        <mc:Fallback>
          <p:sp>
            <p:nvSpPr>
              <p:cNvPr id="8" name="TextBox 7"/>
              <p:cNvSpPr txBox="1">
                <a:spLocks noRot="1" noChangeAspect="1" noMove="1" noResize="1" noEditPoints="1" noAdjustHandles="1" noChangeArrowheads="1" noChangeShapeType="1" noTextEdit="1"/>
              </p:cNvSpPr>
              <p:nvPr/>
            </p:nvSpPr>
            <p:spPr>
              <a:xfrm>
                <a:off x="4932040" y="3829933"/>
                <a:ext cx="1945725" cy="2630913"/>
              </a:xfrm>
              <a:prstGeom prst="rect">
                <a:avLst/>
              </a:prstGeom>
              <a:blipFill rotWithShape="0">
                <a:blip r:embed="rId4" cstate="print"/>
                <a:stretch>
                  <a:fillRect/>
                </a:stretch>
              </a:blipFill>
            </p:spPr>
            <p:txBody>
              <a:bodyPr/>
              <a:lstStyle/>
              <a:p>
                <a:r>
                  <a:rPr lang="fr-CA">
                    <a:noFill/>
                  </a:rPr>
                  <a:t> </a:t>
                </a:r>
              </a:p>
            </p:txBody>
          </p:sp>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Rescaling word/document matrix to 2D</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35</a:t>
            </a:fld>
            <a:endParaRPr lang="en-CA" dirty="0"/>
          </a:p>
        </p:txBody>
      </p:sp>
      <mc:AlternateContent xmlns:mc="http://schemas.openxmlformats.org/markup-compatibility/2006">
        <mc:Choice xmlns:a14="http://schemas.microsoft.com/office/drawing/2010/main" xmlns="" Requires="a14">
          <p:sp>
            <p:nvSpPr>
              <p:cNvPr id="5" name="Rectangle 4"/>
              <p:cNvSpPr/>
              <p:nvPr/>
            </p:nvSpPr>
            <p:spPr>
              <a:xfrm>
                <a:off x="457200" y="2974024"/>
                <a:ext cx="8686800" cy="19231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CA" sz="1600" b="1" i="1" smtClean="0">
                              <a:latin typeface="Cambria Math" panose="02040503050406030204" pitchFamily="18" charset="0"/>
                            </a:rPr>
                          </m:ctrlPr>
                        </m:mPr>
                        <m:mr>
                          <m:e>
                            <m:eqArr>
                              <m:eqArrPr>
                                <m:ctrlPr>
                                  <a:rPr lang="en-CA" sz="1600" b="1" i="1">
                                    <a:latin typeface="Cambria Math" panose="02040503050406030204" pitchFamily="18" charset="0"/>
                                  </a:rPr>
                                </m:ctrlPr>
                              </m:eqArrPr>
                              <m:e/>
                              <m:e>
                                <m:r>
                                  <a:rPr lang="en-CA" sz="1600">
                                    <a:latin typeface="Cambria Math"/>
                                  </a:rPr>
                                  <m:t>=</m:t>
                                </m:r>
                                <m:d>
                                  <m:dPr>
                                    <m:begChr m:val="["/>
                                    <m:endChr m:val="]"/>
                                    <m:ctrlPr>
                                      <a:rPr lang="en-CA" sz="1600" i="1">
                                        <a:latin typeface="Cambria Math" panose="02040503050406030204" pitchFamily="18" charset="0"/>
                                      </a:rPr>
                                    </m:ctrlPr>
                                  </m:dPr>
                                  <m:e>
                                    <m:m>
                                      <m:mPr>
                                        <m:mcs>
                                          <m:mc>
                                            <m:mcPr>
                                              <m:count m:val="2"/>
                                              <m:mcJc m:val="center"/>
                                            </m:mcPr>
                                          </m:mc>
                                        </m:mcs>
                                        <m:ctrlPr>
                                          <a:rPr lang="en-CA" sz="1600" i="1">
                                            <a:latin typeface="Cambria Math" panose="02040503050406030204" pitchFamily="18" charset="0"/>
                                          </a:rPr>
                                        </m:ctrlPr>
                                      </m:mPr>
                                      <m:mr>
                                        <m:e>
                                          <m:r>
                                            <a:rPr lang="en-CA" sz="1600">
                                              <a:latin typeface="Cambria Math"/>
                                            </a:rPr>
                                            <m:t>21.34</m:t>
                                          </m:r>
                                        </m:e>
                                        <m:e>
                                          <m:r>
                                            <a:rPr lang="en-CA" sz="1600">
                                              <a:latin typeface="Cambria Math"/>
                                            </a:rPr>
                                            <m:t>0</m:t>
                                          </m:r>
                                        </m:e>
                                      </m:mr>
                                      <m:mr>
                                        <m:e>
                                          <m:r>
                                            <a:rPr lang="en-CA" sz="1600">
                                              <a:latin typeface="Cambria Math"/>
                                            </a:rPr>
                                            <m:t>0</m:t>
                                          </m:r>
                                        </m:e>
                                        <m:e>
                                          <m:r>
                                            <a:rPr lang="en-CA" sz="1600">
                                              <a:latin typeface="Cambria Math"/>
                                            </a:rPr>
                                            <m:t>17.16</m:t>
                                          </m:r>
                                        </m:e>
                                      </m:mr>
                                    </m:m>
                                  </m:e>
                                </m:d>
                                <m:d>
                                  <m:dPr>
                                    <m:begChr m:val="["/>
                                    <m:endChr m:val="]"/>
                                    <m:ctrlPr>
                                      <a:rPr lang="en-CA" sz="1600" i="1">
                                        <a:latin typeface="Cambria Math" panose="02040503050406030204" pitchFamily="18" charset="0"/>
                                      </a:rPr>
                                    </m:ctrlPr>
                                  </m:dPr>
                                  <m:e>
                                    <m:m>
                                      <m:mPr>
                                        <m:mcs>
                                          <m:mc>
                                            <m:mcPr>
                                              <m:count m:val="10"/>
                                              <m:mcJc m:val="center"/>
                                            </m:mcPr>
                                          </m:mc>
                                        </m:mcs>
                                        <m:ctrlPr>
                                          <a:rPr lang="en-CA" sz="1600" i="1">
                                            <a:latin typeface="Cambria Math" panose="02040503050406030204" pitchFamily="18" charset="0"/>
                                          </a:rPr>
                                        </m:ctrlPr>
                                      </m:mPr>
                                      <m:mr>
                                        <m:e>
                                          <m:r>
                                            <a:rPr lang="en-CA" sz="1600">
                                              <a:latin typeface="Cambria Math"/>
                                            </a:rPr>
                                            <m:t>0.02</m:t>
                                          </m:r>
                                        </m:e>
                                        <m:e>
                                          <m:r>
                                            <a:rPr lang="en-CA" sz="1600">
                                              <a:latin typeface="Cambria Math"/>
                                            </a:rPr>
                                            <m:t>0.00</m:t>
                                          </m:r>
                                        </m:e>
                                        <m:e>
                                          <m:r>
                                            <a:rPr lang="en-CA" sz="1600">
                                              <a:latin typeface="Cambria Math"/>
                                            </a:rPr>
                                            <m:t>0.01</m:t>
                                          </m:r>
                                        </m:e>
                                        <m:e>
                                          <m:r>
                                            <a:rPr lang="en-CA" sz="1600">
                                              <a:latin typeface="Cambria Math"/>
                                            </a:rPr>
                                            <m:t>0.00</m:t>
                                          </m:r>
                                        </m:e>
                                        <m:e>
                                          <m:r>
                                            <a:rPr lang="en-CA" sz="1600">
                                              <a:latin typeface="Cambria Math"/>
                                            </a:rPr>
                                            <m:t>0.10</m:t>
                                          </m:r>
                                        </m:e>
                                        <m:e>
                                          <m:r>
                                            <a:rPr lang="en-CA" sz="1600">
                                              <a:latin typeface="Cambria Math"/>
                                            </a:rPr>
                                            <m:t>0.27</m:t>
                                          </m:r>
                                        </m:e>
                                        <m:e>
                                          <m:r>
                                            <a:rPr lang="en-CA" sz="1600">
                                              <a:latin typeface="Cambria Math"/>
                                            </a:rPr>
                                            <m:t>0.52</m:t>
                                          </m:r>
                                        </m:e>
                                        <m:e>
                                          <m:r>
                                            <a:rPr lang="en-CA" sz="1600">
                                              <a:latin typeface="Cambria Math"/>
                                            </a:rPr>
                                            <m:t>0.36</m:t>
                                          </m:r>
                                        </m:e>
                                        <m:e>
                                          <m:r>
                                            <a:rPr lang="en-CA" sz="1600">
                                              <a:latin typeface="Cambria Math"/>
                                            </a:rPr>
                                            <m:t>0.56</m:t>
                                          </m:r>
                                        </m:e>
                                        <m:e>
                                          <m:r>
                                            <a:rPr lang="en-CA" sz="1600">
                                              <a:latin typeface="Cambria Math"/>
                                            </a:rPr>
                                            <m:t>0.4</m:t>
                                          </m:r>
                                          <m:r>
                                            <a:rPr lang="en-CA" sz="1600" b="0" i="0" smtClean="0">
                                              <a:latin typeface="Cambria Math" panose="02040503050406030204" pitchFamily="18" charset="0"/>
                                            </a:rPr>
                                            <m:t>6</m:t>
                                          </m:r>
                                        </m:e>
                                      </m:mr>
                                      <m:mr>
                                        <m:e>
                                          <m:r>
                                            <a:rPr lang="en-CA" sz="1600">
                                              <a:latin typeface="Cambria Math"/>
                                            </a:rPr>
                                            <m:t>0.54</m:t>
                                          </m:r>
                                        </m:e>
                                        <m:e>
                                          <m:r>
                                            <a:rPr lang="en-CA" sz="1600">
                                              <a:latin typeface="Cambria Math"/>
                                            </a:rPr>
                                            <m:t>0.07</m:t>
                                          </m:r>
                                        </m:e>
                                        <m:e>
                                          <m:r>
                                            <a:rPr lang="en-CA" sz="1600">
                                              <a:latin typeface="Cambria Math"/>
                                            </a:rPr>
                                            <m:t>0.84</m:t>
                                          </m:r>
                                        </m:e>
                                        <m:e>
                                          <m:r>
                                            <a:rPr lang="en-CA" sz="1600">
                                              <a:latin typeface="Cambria Math"/>
                                            </a:rPr>
                                            <m:t>0.02</m:t>
                                          </m:r>
                                        </m:e>
                                        <m:e>
                                          <m:r>
                                            <a:rPr lang="en-CA" sz="1600">
                                              <a:latin typeface="Cambria Math"/>
                                            </a:rPr>
                                            <m:t>0.00</m:t>
                                          </m:r>
                                        </m:e>
                                        <m:e>
                                          <m:r>
                                            <a:rPr lang="en-CA" sz="1600">
                                              <a:latin typeface="Cambria Math"/>
                                            </a:rPr>
                                            <m:t>−0.01</m:t>
                                          </m:r>
                                        </m:e>
                                        <m:e>
                                          <m:r>
                                            <a:rPr lang="en-CA" sz="1600">
                                              <a:latin typeface="Cambria Math"/>
                                            </a:rPr>
                                            <m:t>0.00</m:t>
                                          </m:r>
                                        </m:e>
                                        <m:e>
                                          <m:r>
                                            <a:rPr lang="en-CA" sz="1600">
                                              <a:latin typeface="Cambria Math"/>
                                            </a:rPr>
                                            <m:t>−0.01</m:t>
                                          </m:r>
                                        </m:e>
                                        <m:e>
                                          <m:r>
                                            <a:rPr lang="en-CA" sz="1600">
                                              <a:latin typeface="Cambria Math"/>
                                            </a:rPr>
                                            <m:t>−0.01</m:t>
                                          </m:r>
                                        </m:e>
                                        <m:e>
                                          <m:r>
                                            <a:rPr lang="en-CA" sz="1600">
                                              <a:latin typeface="Cambria Math"/>
                                            </a:rPr>
                                            <m:t>−0.01</m:t>
                                          </m:r>
                                        </m:e>
                                      </m:mr>
                                    </m:m>
                                  </m:e>
                                </m:d>
                              </m:e>
                            </m:eqArr>
                          </m:e>
                        </m:mr>
                        <m:mr>
                          <m:e>
                            <m:eqArr>
                              <m:eqArrPr>
                                <m:ctrlPr>
                                  <a:rPr lang="en-CA" sz="1600" i="1">
                                    <a:latin typeface="Cambria Math" panose="02040503050406030204" pitchFamily="18" charset="0"/>
                                  </a:rPr>
                                </m:ctrlPr>
                              </m:eqArrPr>
                              <m:e/>
                              <m:e/>
                              <m:e>
                                <m:r>
                                  <a:rPr lang="en-CA" sz="1600">
                                    <a:latin typeface="Cambria Math"/>
                                  </a:rPr>
                                  <m:t>=</m:t>
                                </m:r>
                                <m:d>
                                  <m:dPr>
                                    <m:begChr m:val="["/>
                                    <m:endChr m:val="]"/>
                                    <m:ctrlPr>
                                      <a:rPr lang="en-CA" sz="1600" i="1">
                                        <a:latin typeface="Cambria Math" panose="02040503050406030204" pitchFamily="18" charset="0"/>
                                      </a:rPr>
                                    </m:ctrlPr>
                                  </m:dPr>
                                  <m:e>
                                    <m:m>
                                      <m:mPr>
                                        <m:mcs>
                                          <m:mc>
                                            <m:mcPr>
                                              <m:count m:val="11"/>
                                              <m:mcJc m:val="center"/>
                                            </m:mcPr>
                                          </m:mc>
                                        </m:mcs>
                                        <m:ctrlPr>
                                          <a:rPr lang="en-CA" sz="1600" i="1">
                                            <a:latin typeface="Cambria Math" panose="02040503050406030204" pitchFamily="18" charset="0"/>
                                          </a:rPr>
                                        </m:ctrlPr>
                                      </m:mPr>
                                      <m:mr>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0</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1</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2</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3</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4</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5</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6</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7</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8</m:t>
                                              </m:r>
                                            </m:sub>
                                          </m:sSub>
                                        </m:e>
                                        <m:e>
                                          <m:sSub>
                                            <m:sSubPr>
                                              <m:ctrlPr>
                                                <a:rPr lang="en-CA" sz="1600" i="1">
                                                  <a:latin typeface="Cambria Math" panose="02040503050406030204" pitchFamily="18" charset="0"/>
                                                </a:rPr>
                                              </m:ctrlPr>
                                            </m:sSubPr>
                                            <m:e>
                                              <m:r>
                                                <a:rPr lang="en-CA" sz="1600" i="1">
                                                  <a:latin typeface="Cambria Math"/>
                                                </a:rPr>
                                                <m:t>𝑑</m:t>
                                              </m:r>
                                            </m:e>
                                            <m:sub>
                                              <m:r>
                                                <a:rPr lang="en-CA" sz="1600">
                                                  <a:latin typeface="Cambria Math"/>
                                                </a:rPr>
                                                <m:t>9</m:t>
                                              </m:r>
                                            </m:sub>
                                          </m:sSub>
                                        </m:e>
                                      </m:mr>
                                      <m:mr>
                                        <m:e>
                                          <m:r>
                                            <m:rPr>
                                              <m:nor/>
                                            </m:rPr>
                                            <a:rPr lang="en-CA" sz="1600" i="1"/>
                                            <m:t>Dimension</m:t>
                                          </m:r>
                                          <m:r>
                                            <m:rPr>
                                              <m:nor/>
                                            </m:rPr>
                                            <a:rPr lang="en-CA" sz="1600" i="1"/>
                                            <m:t> 1</m:t>
                                          </m:r>
                                        </m:e>
                                        <m:e>
                                          <m:r>
                                            <a:rPr lang="en-CA" sz="1600">
                                              <a:latin typeface="Cambria Math"/>
                                            </a:rPr>
                                            <m:t>0.43</m:t>
                                          </m:r>
                                        </m:e>
                                        <m:e>
                                          <m:r>
                                            <a:rPr lang="en-CA" sz="1600">
                                              <a:latin typeface="Cambria Math"/>
                                            </a:rPr>
                                            <m:t>0.00</m:t>
                                          </m:r>
                                        </m:e>
                                        <m:e>
                                          <m:r>
                                            <a:rPr lang="en-CA" sz="1600">
                                              <a:latin typeface="Cambria Math"/>
                                            </a:rPr>
                                            <m:t>0.21</m:t>
                                          </m:r>
                                        </m:e>
                                        <m:e>
                                          <m:r>
                                            <a:rPr lang="en-CA" sz="1600">
                                              <a:latin typeface="Cambria Math"/>
                                            </a:rPr>
                                            <m:t>0.00</m:t>
                                          </m:r>
                                        </m:e>
                                        <m:e>
                                          <m:r>
                                            <a:rPr lang="en-CA" sz="1600">
                                              <a:latin typeface="Cambria Math"/>
                                            </a:rPr>
                                            <m:t>2.13</m:t>
                                          </m:r>
                                        </m:e>
                                        <m:e>
                                          <m:r>
                                            <a:rPr lang="en-CA" sz="1600">
                                              <a:latin typeface="Cambria Math"/>
                                            </a:rPr>
                                            <m:t>5.76</m:t>
                                          </m:r>
                                        </m:e>
                                        <m:e>
                                          <m:r>
                                            <a:rPr lang="en-CA" sz="1600">
                                              <a:latin typeface="Cambria Math"/>
                                            </a:rPr>
                                            <m:t>11.10</m:t>
                                          </m:r>
                                        </m:e>
                                        <m:e>
                                          <m:r>
                                            <a:rPr lang="en-CA" sz="1600">
                                              <a:latin typeface="Cambria Math"/>
                                            </a:rPr>
                                            <m:t>7.68</m:t>
                                          </m:r>
                                        </m:e>
                                        <m:e>
                                          <m:r>
                                            <a:rPr lang="en-CA" sz="1600">
                                              <a:latin typeface="Cambria Math"/>
                                            </a:rPr>
                                            <m:t>11.95</m:t>
                                          </m:r>
                                        </m:e>
                                        <m:e>
                                          <m:r>
                                            <a:rPr lang="en-CA" sz="1600">
                                              <a:latin typeface="Cambria Math"/>
                                            </a:rPr>
                                            <m:t>9.82</m:t>
                                          </m:r>
                                        </m:e>
                                      </m:mr>
                                      <m:mr>
                                        <m:e>
                                          <m:r>
                                            <m:rPr>
                                              <m:nor/>
                                            </m:rPr>
                                            <a:rPr lang="en-CA" sz="1600" i="1"/>
                                            <m:t>Dimension</m:t>
                                          </m:r>
                                          <m:r>
                                            <m:rPr>
                                              <m:nor/>
                                            </m:rPr>
                                            <a:rPr lang="en-CA" sz="1600" i="1"/>
                                            <m:t> 2</m:t>
                                          </m:r>
                                        </m:e>
                                        <m:e>
                                          <m:r>
                                            <a:rPr lang="en-CA" sz="1600">
                                              <a:latin typeface="Cambria Math"/>
                                            </a:rPr>
                                            <m:t>9.27</m:t>
                                          </m:r>
                                        </m:e>
                                        <m:e>
                                          <m:r>
                                            <a:rPr lang="en-CA" sz="1600">
                                              <a:latin typeface="Cambria Math"/>
                                            </a:rPr>
                                            <m:t>1.20</m:t>
                                          </m:r>
                                        </m:e>
                                        <m:e>
                                          <m:r>
                                            <a:rPr lang="en-CA" sz="1600">
                                              <a:latin typeface="Cambria Math"/>
                                            </a:rPr>
                                            <m:t>14.41</m:t>
                                          </m:r>
                                        </m:e>
                                        <m:e>
                                          <m:r>
                                            <a:rPr lang="en-CA" sz="1600">
                                              <a:latin typeface="Cambria Math"/>
                                            </a:rPr>
                                            <m:t>0.34</m:t>
                                          </m:r>
                                        </m:e>
                                        <m:e>
                                          <m:r>
                                            <a:rPr lang="en-CA" sz="1600">
                                              <a:latin typeface="Cambria Math"/>
                                            </a:rPr>
                                            <m:t>0.00</m:t>
                                          </m:r>
                                        </m:e>
                                        <m:e>
                                          <m:r>
                                            <a:rPr lang="en-CA" sz="1600">
                                              <a:latin typeface="Cambria Math"/>
                                            </a:rPr>
                                            <m:t>−0.17</m:t>
                                          </m:r>
                                        </m:e>
                                        <m:e>
                                          <m:r>
                                            <a:rPr lang="en-CA" sz="1600">
                                              <a:latin typeface="Cambria Math"/>
                                            </a:rPr>
                                            <m:t>0.00</m:t>
                                          </m:r>
                                        </m:e>
                                        <m:e>
                                          <m:r>
                                            <a:rPr lang="en-CA" sz="1600">
                                              <a:latin typeface="Cambria Math"/>
                                            </a:rPr>
                                            <m:t>−0.17</m:t>
                                          </m:r>
                                        </m:e>
                                        <m:e>
                                          <m:r>
                                            <a:rPr lang="en-CA" sz="1600">
                                              <a:latin typeface="Cambria Math"/>
                                            </a:rPr>
                                            <m:t>−0.17</m:t>
                                          </m:r>
                                        </m:e>
                                        <m:e>
                                          <m:r>
                                            <a:rPr lang="en-CA" sz="1600">
                                              <a:latin typeface="Cambria Math"/>
                                            </a:rPr>
                                            <m:t>−0.17</m:t>
                                          </m:r>
                                        </m:e>
                                      </m:mr>
                                    </m:m>
                                  </m:e>
                                </m:d>
                              </m:e>
                            </m:eqArr>
                          </m:e>
                        </m:mr>
                      </m:m>
                    </m:oMath>
                  </m:oMathPara>
                </a14:m>
                <a:endParaRPr lang="en-CA" sz="1600" dirty="0"/>
              </a:p>
            </p:txBody>
          </p:sp>
        </mc:Choice>
        <mc:Fallback>
          <p:sp>
            <p:nvSpPr>
              <p:cNvPr id="5" name="Rectangle 4"/>
              <p:cNvSpPr>
                <a:spLocks noRot="1" noChangeAspect="1" noMove="1" noResize="1" noEditPoints="1" noAdjustHandles="1" noChangeArrowheads="1" noChangeShapeType="1" noTextEdit="1"/>
              </p:cNvSpPr>
              <p:nvPr/>
            </p:nvSpPr>
            <p:spPr>
              <a:xfrm>
                <a:off x="457200" y="2974024"/>
                <a:ext cx="8686800" cy="1923155"/>
              </a:xfrm>
              <a:prstGeom prst="rect">
                <a:avLst/>
              </a:prstGeom>
              <a:blipFill rotWithShape="0">
                <a:blip r:embed="rId2" cstate="print"/>
                <a:stretch>
                  <a:fillRect/>
                </a:stretch>
              </a:blipFill>
            </p:spPr>
            <p:txBody>
              <a:bodyPr/>
              <a:lstStyle/>
              <a:p>
                <a:r>
                  <a:rPr lang="fr-CA">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3158" y="2482633"/>
                <a:ext cx="262745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smtClean="0">
                          <a:latin typeface="Cambria Math"/>
                        </a:rPr>
                        <m:t>𝐀</m:t>
                      </m:r>
                      <m:sSub>
                        <m:sSubPr>
                          <m:ctrlPr>
                            <a:rPr lang="en-CA" sz="2000" b="1" i="1">
                              <a:latin typeface="Cambria Math" panose="02040503050406030204" pitchFamily="18" charset="0"/>
                            </a:rPr>
                          </m:ctrlPr>
                        </m:sSubPr>
                        <m:e>
                          <m:r>
                            <a:rPr lang="en-CA" sz="2000">
                              <a:latin typeface="Cambria Math"/>
                            </a:rPr>
                            <m:t>′</m:t>
                          </m:r>
                        </m:e>
                        <m:sub>
                          <m:r>
                            <a:rPr lang="en-CA" sz="2000" i="1">
                              <a:latin typeface="Cambria Math"/>
                            </a:rPr>
                            <m:t>𝑘</m:t>
                          </m:r>
                          <m:r>
                            <a:rPr lang="en-CA" sz="2000">
                              <a:latin typeface="Cambria Math"/>
                            </a:rPr>
                            <m:t>×</m:t>
                          </m:r>
                          <m:r>
                            <a:rPr lang="en-CA" sz="2000" i="1">
                              <a:latin typeface="Cambria Math"/>
                            </a:rPr>
                            <m:t>𝑑</m:t>
                          </m:r>
                        </m:sub>
                      </m:sSub>
                      <m:r>
                        <a:rPr lang="en-CA" sz="2000" b="0" i="1" smtClean="0">
                          <a:latin typeface="Cambria Math" panose="02040503050406030204" pitchFamily="18" charset="0"/>
                        </a:rPr>
                        <m:t>=</m:t>
                      </m:r>
                      <m:sSub>
                        <m:sSubPr>
                          <m:ctrlPr>
                            <a:rPr lang="en-CA" sz="2000" i="1">
                              <a:latin typeface="Cambria Math" panose="02040503050406030204" pitchFamily="18" charset="0"/>
                            </a:rPr>
                          </m:ctrlPr>
                        </m:sSubPr>
                        <m:e>
                          <m:r>
                            <a:rPr lang="en-CA" sz="2000" b="1">
                              <a:latin typeface="Cambria Math"/>
                            </a:rPr>
                            <m:t>𝚺</m:t>
                          </m:r>
                        </m:e>
                        <m:sub>
                          <m:r>
                            <a:rPr lang="en-CA" sz="2000" i="1">
                              <a:latin typeface="Cambria Math"/>
                            </a:rPr>
                            <m:t>𝑘</m:t>
                          </m:r>
                          <m:r>
                            <a:rPr lang="en-CA" sz="2000">
                              <a:latin typeface="Cambria Math"/>
                            </a:rPr>
                            <m:t>×</m:t>
                          </m:r>
                          <m:r>
                            <a:rPr lang="en-CA" sz="2000" i="1">
                              <a:latin typeface="Cambria Math"/>
                            </a:rPr>
                            <m:t>𝑘</m:t>
                          </m:r>
                        </m:sub>
                      </m:sSub>
                      <m:sSup>
                        <m:sSupPr>
                          <m:ctrlPr>
                            <a:rPr lang="en-CA" sz="2000" i="1">
                              <a:latin typeface="Cambria Math" panose="02040503050406030204" pitchFamily="18" charset="0"/>
                            </a:rPr>
                          </m:ctrlPr>
                        </m:sSupPr>
                        <m:e>
                          <m:d>
                            <m:dPr>
                              <m:ctrlPr>
                                <a:rPr lang="en-CA" sz="2000" i="1">
                                  <a:latin typeface="Cambria Math" panose="02040503050406030204" pitchFamily="18" charset="0"/>
                                </a:rPr>
                              </m:ctrlPr>
                            </m:dPr>
                            <m:e>
                              <m:sSub>
                                <m:sSubPr>
                                  <m:ctrlPr>
                                    <a:rPr lang="en-CA" sz="2000" i="1">
                                      <a:latin typeface="Cambria Math" panose="02040503050406030204" pitchFamily="18" charset="0"/>
                                    </a:rPr>
                                  </m:ctrlPr>
                                </m:sSubPr>
                                <m:e>
                                  <m:r>
                                    <a:rPr lang="en-CA" sz="2000" b="1">
                                      <a:latin typeface="Cambria Math"/>
                                    </a:rPr>
                                    <m:t>𝐕</m:t>
                                  </m:r>
                                </m:e>
                                <m:sub>
                                  <m:r>
                                    <a:rPr lang="en-CA" sz="2000" i="1">
                                      <a:latin typeface="Cambria Math"/>
                                    </a:rPr>
                                    <m:t>𝑑</m:t>
                                  </m:r>
                                  <m:r>
                                    <a:rPr lang="en-CA" sz="2000">
                                      <a:latin typeface="Cambria Math"/>
                                    </a:rPr>
                                    <m:t>×</m:t>
                                  </m:r>
                                  <m:r>
                                    <a:rPr lang="en-CA" sz="2000" i="1">
                                      <a:latin typeface="Cambria Math"/>
                                    </a:rPr>
                                    <m:t>𝑘</m:t>
                                  </m:r>
                                </m:sub>
                              </m:sSub>
                            </m:e>
                          </m:d>
                        </m:e>
                        <m:sup>
                          <m:r>
                            <a:rPr lang="en-CA" sz="2000" i="1">
                              <a:latin typeface="Cambria Math"/>
                            </a:rPr>
                            <m:t>𝑇</m:t>
                          </m:r>
                        </m:sup>
                      </m:sSup>
                    </m:oMath>
                  </m:oMathPara>
                </a14:m>
                <a:endParaRPr lang="fr-CA" sz="2000" dirty="0"/>
              </a:p>
            </p:txBody>
          </p:sp>
        </mc:Choice>
        <mc:Fallback>
          <p:sp>
            <p:nvSpPr>
              <p:cNvPr id="7" name="Rectangle 6"/>
              <p:cNvSpPr>
                <a:spLocks noRot="1" noChangeAspect="1" noMove="1" noResize="1" noEditPoints="1" noAdjustHandles="1" noChangeArrowheads="1" noChangeShapeType="1" noTextEdit="1"/>
              </p:cNvSpPr>
              <p:nvPr/>
            </p:nvSpPr>
            <p:spPr>
              <a:xfrm>
                <a:off x="3158" y="2482633"/>
                <a:ext cx="2627451" cy="400110"/>
              </a:xfrm>
              <a:prstGeom prst="rect">
                <a:avLst/>
              </a:prstGeom>
              <a:blipFill rotWithShape="0">
                <a:blip r:embed="rId3" cstate="print"/>
                <a:stretch>
                  <a:fillRect b="-4545"/>
                </a:stretch>
              </a:blipFill>
            </p:spPr>
            <p:txBody>
              <a:bodyPr/>
              <a:lstStyle/>
              <a:p>
                <a:r>
                  <a:rPr lang="fr-CA">
                    <a:noFill/>
                  </a:rPr>
                  <a:t> </a:t>
                </a:r>
              </a:p>
            </p:txBody>
          </p:sp>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Rescaling IR queries to 2D</a:t>
            </a:r>
          </a:p>
          <a:p>
            <a:endParaRPr lang="en-CA" dirty="0" smtClean="0"/>
          </a:p>
          <a:p>
            <a:endParaRPr lang="en-CA" dirty="0" smtClean="0"/>
          </a:p>
          <a:p>
            <a:r>
              <a:rPr lang="en-CA" dirty="0" smtClean="0"/>
              <a:t>Query 1: 10x “game”</a:t>
            </a:r>
          </a:p>
          <a:p>
            <a:endParaRPr lang="en-CA" dirty="0" smtClean="0"/>
          </a:p>
          <a:p>
            <a:endParaRPr lang="en-CA" dirty="0" smtClean="0"/>
          </a:p>
          <a:p>
            <a:r>
              <a:rPr lang="en-CA" dirty="0" smtClean="0"/>
              <a:t>Query 2: 10x “show”</a:t>
            </a:r>
          </a:p>
          <a:p>
            <a:endParaRPr lang="en-CA" dirty="0" smtClean="0"/>
          </a:p>
          <a:p>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36</a:t>
            </a:fld>
            <a:endParaRPr lang="en-CA" dirty="0"/>
          </a:p>
        </p:txBody>
      </p:sp>
      <mc:AlternateContent xmlns:mc="http://schemas.openxmlformats.org/markup-compatibility/2006">
        <mc:Choice xmlns:a14="http://schemas.microsoft.com/office/drawing/2010/main" xmlns="" Requires="a14">
          <p:sp>
            <p:nvSpPr>
              <p:cNvPr id="11" name="Rectangle 10"/>
              <p:cNvSpPr/>
              <p:nvPr/>
            </p:nvSpPr>
            <p:spPr>
              <a:xfrm>
                <a:off x="1331640" y="3847213"/>
                <a:ext cx="7020272" cy="14652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CA" sz="1600" i="1">
                              <a:latin typeface="Cambria Math" panose="02040503050406030204" pitchFamily="18" charset="0"/>
                            </a:rPr>
                          </m:ctrlPr>
                        </m:sSubSupPr>
                        <m:e>
                          <m:r>
                            <a:rPr lang="en-CA" sz="1600" i="1">
                              <a:latin typeface="Cambria Math"/>
                            </a:rPr>
                            <m:t>𝑞</m:t>
                          </m:r>
                        </m:e>
                        <m:sub>
                          <m:r>
                            <a:rPr lang="en-CA" sz="1600">
                              <a:latin typeface="Cambria Math"/>
                            </a:rPr>
                            <m:t>1</m:t>
                          </m:r>
                        </m:sub>
                        <m:sup>
                          <m:r>
                            <a:rPr lang="en-CA" sz="1600">
                              <a:latin typeface="Cambria Math"/>
                            </a:rPr>
                            <m:t>′</m:t>
                          </m:r>
                        </m:sup>
                      </m:sSubSup>
                      <m:r>
                        <a:rPr lang="en-CA" sz="1600">
                          <a:latin typeface="Cambria Math"/>
                        </a:rPr>
                        <m:t>=</m:t>
                      </m:r>
                      <m:d>
                        <m:dPr>
                          <m:begChr m:val="["/>
                          <m:endChr m:val="]"/>
                          <m:ctrlPr>
                            <a:rPr lang="en-CA" sz="1600" i="1">
                              <a:latin typeface="Cambria Math" panose="02040503050406030204" pitchFamily="18" charset="0"/>
                            </a:rPr>
                          </m:ctrlPr>
                        </m:dPr>
                        <m:e>
                          <m:m>
                            <m:mPr>
                              <m:mcs>
                                <m:mc>
                                  <m:mcPr>
                                    <m:count m:val="6"/>
                                    <m:mcJc m:val="center"/>
                                  </m:mcPr>
                                </m:mc>
                              </m:mcs>
                              <m:ctrlPr>
                                <a:rPr lang="en-CA" sz="1600" i="1">
                                  <a:latin typeface="Cambria Math" panose="02040503050406030204" pitchFamily="18" charset="0"/>
                                </a:rPr>
                              </m:ctrlPr>
                            </m:mPr>
                            <m:mr>
                              <m:e>
                                <m:r>
                                  <a:rPr lang="en-CA" sz="1600">
                                    <a:latin typeface="Cambria Math"/>
                                  </a:rPr>
                                  <m:t>0.01</m:t>
                                </m:r>
                              </m:e>
                              <m:e>
                                <m:r>
                                  <a:rPr lang="en-CA" sz="1600">
                                    <a:latin typeface="Cambria Math"/>
                                  </a:rPr>
                                  <m:t>0.03</m:t>
                                </m:r>
                              </m:e>
                              <m:e>
                                <m:r>
                                  <a:rPr lang="en-CA" sz="1600">
                                    <a:latin typeface="Cambria Math"/>
                                  </a:rPr>
                                  <m:t>0.04</m:t>
                                </m:r>
                              </m:e>
                              <m:e>
                                <m:r>
                                  <a:rPr lang="en-CA" sz="1600">
                                    <a:latin typeface="Cambria Math"/>
                                  </a:rPr>
                                  <m:t>0.69</m:t>
                                </m:r>
                              </m:e>
                              <m:e>
                                <m:r>
                                  <a:rPr lang="en-CA" sz="1600">
                                    <a:latin typeface="Cambria Math"/>
                                  </a:rPr>
                                  <m:t>0.66</m:t>
                                </m:r>
                              </m:e>
                              <m:e>
                                <m:r>
                                  <a:rPr lang="en-CA" sz="1600">
                                    <a:latin typeface="Cambria Math"/>
                                  </a:rPr>
                                  <m:t>0.29</m:t>
                                </m:r>
                              </m:e>
                            </m:mr>
                            <m:mr>
                              <m:e>
                                <m:r>
                                  <a:rPr lang="en-CA" sz="1600">
                                    <a:latin typeface="Cambria Math"/>
                                  </a:rPr>
                                  <m:t>−0.96</m:t>
                                </m:r>
                              </m:e>
                              <m:e>
                                <m:r>
                                  <a:rPr lang="en-CA" sz="1600">
                                    <a:latin typeface="Cambria Math"/>
                                  </a:rPr>
                                  <m:t>−0.29</m:t>
                                </m:r>
                              </m:e>
                              <m:e>
                                <m:r>
                                  <a:rPr lang="en-CA" sz="1600">
                                    <a:latin typeface="Cambria Math"/>
                                  </a:rPr>
                                  <m:t>0.00</m:t>
                                </m:r>
                              </m:e>
                              <m:e>
                                <m:r>
                                  <a:rPr lang="en-CA" sz="1600">
                                    <a:latin typeface="Cambria Math"/>
                                  </a:rPr>
                                  <m:t>0.01</m:t>
                                </m:r>
                              </m:e>
                              <m:e>
                                <m:r>
                                  <a:rPr lang="en-CA" sz="1600">
                                    <a:latin typeface="Cambria Math"/>
                                  </a:rPr>
                                  <m:t>0.01</m:t>
                                </m:r>
                              </m:e>
                              <m:e>
                                <m:r>
                                  <a:rPr lang="en-CA" sz="1600">
                                    <a:latin typeface="Cambria Math"/>
                                  </a:rPr>
                                  <m:t>0.01</m:t>
                                </m:r>
                              </m:e>
                            </m:mr>
                          </m:m>
                        </m:e>
                      </m:d>
                      <m:d>
                        <m:dPr>
                          <m:begChr m:val="["/>
                          <m:endChr m:val="]"/>
                          <m:ctrlPr>
                            <a:rPr lang="en-CA" sz="1600" i="1">
                              <a:latin typeface="Cambria Math" panose="02040503050406030204" pitchFamily="18" charset="0"/>
                            </a:rPr>
                          </m:ctrlPr>
                        </m:dPr>
                        <m:e>
                          <m:m>
                            <m:mPr>
                              <m:mcs>
                                <m:mc>
                                  <m:mcPr>
                                    <m:count m:val="1"/>
                                    <m:mcJc m:val="center"/>
                                  </m:mcPr>
                                </m:mc>
                              </m:mcs>
                              <m:ctrlPr>
                                <a:rPr lang="en-CA" sz="1600" i="1">
                                  <a:latin typeface="Cambria Math" panose="02040503050406030204" pitchFamily="18" charset="0"/>
                                </a:rPr>
                              </m:ctrlPr>
                            </m:mPr>
                            <m:mr>
                              <m:e>
                                <m:r>
                                  <a:rPr lang="en-CA" sz="1600">
                                    <a:latin typeface="Cambria Math"/>
                                  </a:rPr>
                                  <m:t>0</m:t>
                                </m:r>
                              </m:e>
                            </m:mr>
                            <m:mr>
                              <m:e>
                                <m:r>
                                  <a:rPr lang="en-CA" sz="1600">
                                    <a:latin typeface="Cambria Math"/>
                                  </a:rPr>
                                  <m:t>0</m:t>
                                </m:r>
                              </m:e>
                            </m:mr>
                            <m:mr>
                              <m:e>
                                <m:r>
                                  <a:rPr lang="en-CA" sz="1600">
                                    <a:latin typeface="Cambria Math"/>
                                  </a:rPr>
                                  <m:t>0</m:t>
                                </m:r>
                              </m:e>
                            </m:mr>
                            <m:mr>
                              <m:e>
                                <m:r>
                                  <a:rPr lang="en-CA" sz="1600">
                                    <a:latin typeface="Cambria Math"/>
                                  </a:rPr>
                                  <m:t>0</m:t>
                                </m:r>
                              </m:e>
                            </m:mr>
                            <m:mr>
                              <m:e>
                                <m:r>
                                  <a:rPr lang="en-CA" sz="1600">
                                    <a:latin typeface="Cambria Math"/>
                                  </a:rPr>
                                  <m:t>10</m:t>
                                </m:r>
                              </m:e>
                            </m:mr>
                            <m:mr>
                              <m:e>
                                <m:r>
                                  <a:rPr lang="en-CA" sz="1600">
                                    <a:latin typeface="Cambria Math"/>
                                  </a:rPr>
                                  <m:t>0</m:t>
                                </m:r>
                              </m:e>
                            </m:mr>
                          </m:m>
                        </m:e>
                      </m:d>
                      <m:r>
                        <a:rPr lang="en-CA" sz="1600">
                          <a:latin typeface="Cambria Math"/>
                        </a:rPr>
                        <m:t>=</m:t>
                      </m:r>
                      <m:d>
                        <m:dPr>
                          <m:begChr m:val="["/>
                          <m:endChr m:val="]"/>
                          <m:ctrlPr>
                            <a:rPr lang="en-CA" sz="1600" i="1">
                              <a:latin typeface="Cambria Math" panose="02040503050406030204" pitchFamily="18" charset="0"/>
                            </a:rPr>
                          </m:ctrlPr>
                        </m:dPr>
                        <m:e>
                          <m:m>
                            <m:mPr>
                              <m:mcs>
                                <m:mc>
                                  <m:mcPr>
                                    <m:count m:val="2"/>
                                    <m:mcJc m:val="center"/>
                                  </m:mcPr>
                                </m:mc>
                              </m:mcs>
                              <m:ctrlPr>
                                <a:rPr lang="en-CA" sz="1600" i="1">
                                  <a:latin typeface="Cambria Math" panose="02040503050406030204" pitchFamily="18" charset="0"/>
                                </a:rPr>
                              </m:ctrlPr>
                            </m:mPr>
                            <m:mr>
                              <m:e/>
                              <m:e/>
                            </m:mr>
                            <m:mr>
                              <m:e>
                                <m:r>
                                  <m:rPr>
                                    <m:nor/>
                                  </m:rPr>
                                  <a:rPr lang="en-CA" sz="1600" i="1"/>
                                  <m:t>Dimension</m:t>
                                </m:r>
                                <m:r>
                                  <m:rPr>
                                    <m:nor/>
                                  </m:rPr>
                                  <a:rPr lang="en-CA" sz="1600" i="1"/>
                                  <m:t> 1</m:t>
                                </m:r>
                              </m:e>
                              <m:e>
                                <m:r>
                                  <a:rPr lang="en-CA" sz="1600">
                                    <a:latin typeface="Cambria Math"/>
                                  </a:rPr>
                                  <m:t>6.60</m:t>
                                </m:r>
                              </m:e>
                            </m:mr>
                            <m:mr>
                              <m:e>
                                <m:r>
                                  <m:rPr>
                                    <m:nor/>
                                  </m:rPr>
                                  <a:rPr lang="en-CA" sz="1600" i="1"/>
                                  <m:t>Dimension</m:t>
                                </m:r>
                                <m:r>
                                  <m:rPr>
                                    <m:nor/>
                                  </m:rPr>
                                  <a:rPr lang="en-CA" sz="1600" i="1"/>
                                  <m:t> 2</m:t>
                                </m:r>
                              </m:e>
                              <m:e>
                                <m:r>
                                  <a:rPr lang="en-CA" sz="1600">
                                    <a:latin typeface="Cambria Math"/>
                                  </a:rPr>
                                  <m:t>0.10</m:t>
                                </m:r>
                              </m:e>
                            </m:mr>
                          </m:m>
                        </m:e>
                      </m:d>
                    </m:oMath>
                  </m:oMathPara>
                </a14:m>
                <a:endParaRPr lang="en-CA" sz="1600" dirty="0"/>
              </a:p>
            </p:txBody>
          </p:sp>
        </mc:Choice>
        <mc:Fallback>
          <p:sp>
            <p:nvSpPr>
              <p:cNvPr id="11" name="Rectangle 10"/>
              <p:cNvSpPr>
                <a:spLocks noRot="1" noChangeAspect="1" noMove="1" noResize="1" noEditPoints="1" noAdjustHandles="1" noChangeArrowheads="1" noChangeShapeType="1" noTextEdit="1"/>
              </p:cNvSpPr>
              <p:nvPr/>
            </p:nvSpPr>
            <p:spPr>
              <a:xfrm>
                <a:off x="1331640" y="3847213"/>
                <a:ext cx="7020272" cy="1465273"/>
              </a:xfrm>
              <a:prstGeom prst="rect">
                <a:avLst/>
              </a:prstGeom>
              <a:blipFill rotWithShape="1">
                <a:blip r:embed="rId2" cstate="print"/>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1331640" y="5380534"/>
                <a:ext cx="7164287" cy="14652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CA" sz="1600" i="1">
                              <a:latin typeface="Cambria Math" panose="02040503050406030204" pitchFamily="18" charset="0"/>
                            </a:rPr>
                          </m:ctrlPr>
                        </m:sSubSupPr>
                        <m:e>
                          <m:r>
                            <a:rPr lang="en-CA" sz="1600" i="1">
                              <a:latin typeface="Cambria Math"/>
                            </a:rPr>
                            <m:t>𝑞</m:t>
                          </m:r>
                        </m:e>
                        <m:sub>
                          <m:r>
                            <a:rPr lang="en-CA" sz="1600">
                              <a:latin typeface="Cambria Math"/>
                            </a:rPr>
                            <m:t>2</m:t>
                          </m:r>
                        </m:sub>
                        <m:sup>
                          <m:r>
                            <a:rPr lang="en-CA" sz="1600">
                              <a:latin typeface="Cambria Math"/>
                            </a:rPr>
                            <m:t>′</m:t>
                          </m:r>
                        </m:sup>
                      </m:sSubSup>
                      <m:r>
                        <a:rPr lang="en-CA" sz="1600">
                          <a:latin typeface="Cambria Math"/>
                        </a:rPr>
                        <m:t>=</m:t>
                      </m:r>
                      <m:d>
                        <m:dPr>
                          <m:begChr m:val="["/>
                          <m:endChr m:val="]"/>
                          <m:ctrlPr>
                            <a:rPr lang="en-CA" sz="1600" i="1">
                              <a:latin typeface="Cambria Math" panose="02040503050406030204" pitchFamily="18" charset="0"/>
                            </a:rPr>
                          </m:ctrlPr>
                        </m:dPr>
                        <m:e>
                          <m:m>
                            <m:mPr>
                              <m:mcs>
                                <m:mc>
                                  <m:mcPr>
                                    <m:count m:val="6"/>
                                    <m:mcJc m:val="center"/>
                                  </m:mcPr>
                                </m:mc>
                              </m:mcs>
                              <m:ctrlPr>
                                <a:rPr lang="en-CA" sz="1600" i="1">
                                  <a:latin typeface="Cambria Math" panose="02040503050406030204" pitchFamily="18" charset="0"/>
                                </a:rPr>
                              </m:ctrlPr>
                            </m:mPr>
                            <m:mr>
                              <m:e>
                                <m:r>
                                  <a:rPr lang="en-CA" sz="1600">
                                    <a:latin typeface="Cambria Math"/>
                                  </a:rPr>
                                  <m:t>0.01</m:t>
                                </m:r>
                              </m:e>
                              <m:e>
                                <m:r>
                                  <a:rPr lang="en-CA" sz="1600">
                                    <a:latin typeface="Cambria Math"/>
                                  </a:rPr>
                                  <m:t>0.03</m:t>
                                </m:r>
                              </m:e>
                              <m:e>
                                <m:r>
                                  <a:rPr lang="en-CA" sz="1600">
                                    <a:latin typeface="Cambria Math"/>
                                  </a:rPr>
                                  <m:t>0.04</m:t>
                                </m:r>
                              </m:e>
                              <m:e>
                                <m:r>
                                  <a:rPr lang="en-CA" sz="1600">
                                    <a:latin typeface="Cambria Math"/>
                                  </a:rPr>
                                  <m:t>0.69</m:t>
                                </m:r>
                              </m:e>
                              <m:e>
                                <m:r>
                                  <a:rPr lang="en-CA" sz="1600">
                                    <a:latin typeface="Cambria Math"/>
                                  </a:rPr>
                                  <m:t>0.66</m:t>
                                </m:r>
                              </m:e>
                              <m:e>
                                <m:r>
                                  <a:rPr lang="en-CA" sz="1600">
                                    <a:latin typeface="Cambria Math"/>
                                  </a:rPr>
                                  <m:t>0.29</m:t>
                                </m:r>
                              </m:e>
                            </m:mr>
                            <m:mr>
                              <m:e>
                                <m:r>
                                  <a:rPr lang="en-CA" sz="1600">
                                    <a:latin typeface="Cambria Math"/>
                                  </a:rPr>
                                  <m:t>−0.96</m:t>
                                </m:r>
                              </m:e>
                              <m:e>
                                <m:r>
                                  <a:rPr lang="en-CA" sz="1600">
                                    <a:latin typeface="Cambria Math"/>
                                  </a:rPr>
                                  <m:t>−0.29</m:t>
                                </m:r>
                              </m:e>
                              <m:e>
                                <m:r>
                                  <a:rPr lang="en-CA" sz="1600">
                                    <a:latin typeface="Cambria Math"/>
                                  </a:rPr>
                                  <m:t>0.00</m:t>
                                </m:r>
                              </m:e>
                              <m:e>
                                <m:r>
                                  <a:rPr lang="en-CA" sz="1600">
                                    <a:latin typeface="Cambria Math"/>
                                  </a:rPr>
                                  <m:t>0.01</m:t>
                                </m:r>
                              </m:e>
                              <m:e>
                                <m:r>
                                  <a:rPr lang="en-CA" sz="1600">
                                    <a:latin typeface="Cambria Math"/>
                                  </a:rPr>
                                  <m:t>0.01</m:t>
                                </m:r>
                              </m:e>
                              <m:e>
                                <m:r>
                                  <a:rPr lang="en-CA" sz="1600">
                                    <a:latin typeface="Cambria Math"/>
                                  </a:rPr>
                                  <m:t>0.01</m:t>
                                </m:r>
                              </m:e>
                            </m:mr>
                          </m:m>
                        </m:e>
                      </m:d>
                      <m:d>
                        <m:dPr>
                          <m:begChr m:val="["/>
                          <m:endChr m:val="]"/>
                          <m:ctrlPr>
                            <a:rPr lang="en-CA" sz="1600" i="1">
                              <a:latin typeface="Cambria Math" panose="02040503050406030204" pitchFamily="18" charset="0"/>
                            </a:rPr>
                          </m:ctrlPr>
                        </m:dPr>
                        <m:e>
                          <m:m>
                            <m:mPr>
                              <m:mcs>
                                <m:mc>
                                  <m:mcPr>
                                    <m:count m:val="1"/>
                                    <m:mcJc m:val="center"/>
                                  </m:mcPr>
                                </m:mc>
                              </m:mcs>
                              <m:ctrlPr>
                                <a:rPr lang="en-CA" sz="1600" i="1">
                                  <a:latin typeface="Cambria Math" panose="02040503050406030204" pitchFamily="18" charset="0"/>
                                </a:rPr>
                              </m:ctrlPr>
                            </m:mPr>
                            <m:mr>
                              <m:e>
                                <m:r>
                                  <a:rPr lang="en-CA" sz="1600">
                                    <a:latin typeface="Cambria Math"/>
                                  </a:rPr>
                                  <m:t>0</m:t>
                                </m:r>
                              </m:e>
                            </m:mr>
                            <m:mr>
                              <m:e>
                                <m:r>
                                  <a:rPr lang="en-CA" sz="1600">
                                    <a:latin typeface="Cambria Math"/>
                                  </a:rPr>
                                  <m:t>10</m:t>
                                </m:r>
                              </m:e>
                            </m:mr>
                            <m:mr>
                              <m:e>
                                <m:r>
                                  <a:rPr lang="en-CA" sz="1600">
                                    <a:latin typeface="Cambria Math"/>
                                  </a:rPr>
                                  <m:t>0</m:t>
                                </m:r>
                              </m:e>
                            </m:mr>
                            <m:mr>
                              <m:e>
                                <m:r>
                                  <a:rPr lang="en-CA" sz="1600">
                                    <a:latin typeface="Cambria Math"/>
                                  </a:rPr>
                                  <m:t>0</m:t>
                                </m:r>
                              </m:e>
                            </m:mr>
                            <m:mr>
                              <m:e>
                                <m:r>
                                  <a:rPr lang="en-CA" sz="1600">
                                    <a:latin typeface="Cambria Math"/>
                                  </a:rPr>
                                  <m:t>0</m:t>
                                </m:r>
                              </m:e>
                            </m:mr>
                            <m:mr>
                              <m:e>
                                <m:r>
                                  <a:rPr lang="en-CA" sz="1600">
                                    <a:latin typeface="Cambria Math"/>
                                  </a:rPr>
                                  <m:t>0</m:t>
                                </m:r>
                              </m:e>
                            </m:mr>
                          </m:m>
                        </m:e>
                      </m:d>
                      <m:r>
                        <a:rPr lang="en-CA" sz="1600">
                          <a:latin typeface="Cambria Math"/>
                        </a:rPr>
                        <m:t>=</m:t>
                      </m:r>
                      <m:d>
                        <m:dPr>
                          <m:begChr m:val="["/>
                          <m:endChr m:val="]"/>
                          <m:ctrlPr>
                            <a:rPr lang="en-CA" sz="1600" i="1">
                              <a:latin typeface="Cambria Math" panose="02040503050406030204" pitchFamily="18" charset="0"/>
                            </a:rPr>
                          </m:ctrlPr>
                        </m:dPr>
                        <m:e>
                          <m:m>
                            <m:mPr>
                              <m:mcs>
                                <m:mc>
                                  <m:mcPr>
                                    <m:count m:val="2"/>
                                    <m:mcJc m:val="center"/>
                                  </m:mcPr>
                                </m:mc>
                              </m:mcs>
                              <m:ctrlPr>
                                <a:rPr lang="en-CA" sz="1600" i="1">
                                  <a:latin typeface="Cambria Math" panose="02040503050406030204" pitchFamily="18" charset="0"/>
                                </a:rPr>
                              </m:ctrlPr>
                            </m:mPr>
                            <m:mr>
                              <m:e/>
                              <m:e/>
                            </m:mr>
                            <m:mr>
                              <m:e>
                                <m:r>
                                  <m:rPr>
                                    <m:nor/>
                                  </m:rPr>
                                  <a:rPr lang="en-CA" sz="1600" i="1"/>
                                  <m:t>Dimension</m:t>
                                </m:r>
                                <m:r>
                                  <m:rPr>
                                    <m:nor/>
                                  </m:rPr>
                                  <a:rPr lang="en-CA" sz="1600" i="1"/>
                                  <m:t> 1</m:t>
                                </m:r>
                              </m:e>
                              <m:e>
                                <m:r>
                                  <a:rPr lang="en-CA" sz="1600">
                                    <a:latin typeface="Cambria Math"/>
                                  </a:rPr>
                                  <m:t>0.30</m:t>
                                </m:r>
                              </m:e>
                            </m:mr>
                            <m:mr>
                              <m:e>
                                <m:r>
                                  <m:rPr>
                                    <m:nor/>
                                  </m:rPr>
                                  <a:rPr lang="en-CA" sz="1600" i="1"/>
                                  <m:t>Dimension</m:t>
                                </m:r>
                                <m:r>
                                  <m:rPr>
                                    <m:nor/>
                                  </m:rPr>
                                  <a:rPr lang="en-CA" sz="1600" i="1"/>
                                  <m:t> 2</m:t>
                                </m:r>
                              </m:e>
                              <m:e>
                                <m:r>
                                  <a:rPr lang="en-CA" sz="1600">
                                    <a:latin typeface="Cambria Math"/>
                                  </a:rPr>
                                  <m:t>−2.90</m:t>
                                </m:r>
                              </m:e>
                            </m:mr>
                          </m:m>
                        </m:e>
                      </m:d>
                    </m:oMath>
                  </m:oMathPara>
                </a14:m>
                <a:endParaRPr lang="en-CA" sz="1600" dirty="0"/>
              </a:p>
            </p:txBody>
          </p:sp>
        </mc:Choice>
        <mc:Fallback>
          <p:sp>
            <p:nvSpPr>
              <p:cNvPr id="12" name="Rectangle 11"/>
              <p:cNvSpPr>
                <a:spLocks noRot="1" noChangeAspect="1" noMove="1" noResize="1" noEditPoints="1" noAdjustHandles="1" noChangeArrowheads="1" noChangeShapeType="1" noTextEdit="1"/>
              </p:cNvSpPr>
              <p:nvPr/>
            </p:nvSpPr>
            <p:spPr>
              <a:xfrm>
                <a:off x="1331640" y="5380534"/>
                <a:ext cx="7164287" cy="1465273"/>
              </a:xfrm>
              <a:prstGeom prst="rect">
                <a:avLst/>
              </a:prstGeom>
              <a:blipFill rotWithShape="1">
                <a:blip r:embed="rId3" cstate="print"/>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xmlns="" Requires="a14">
          <p:sp>
            <p:nvSpPr>
              <p:cNvPr id="8" name="Rectangle 7"/>
              <p:cNvSpPr/>
              <p:nvPr/>
            </p:nvSpPr>
            <p:spPr>
              <a:xfrm>
                <a:off x="2771800" y="2348880"/>
                <a:ext cx="31628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b="1" i="1" smtClean="0">
                              <a:latin typeface="Cambria Math" panose="02040503050406030204" pitchFamily="18" charset="0"/>
                            </a:rPr>
                          </m:ctrlPr>
                        </m:sSubPr>
                        <m:e>
                          <m:r>
                            <a:rPr lang="en-CA" sz="2400" b="1">
                              <a:latin typeface="Cambria Math"/>
                            </a:rPr>
                            <m:t>𝐪</m:t>
                          </m:r>
                          <m:r>
                            <a:rPr lang="en-CA" sz="2400" b="1" i="0" smtClean="0">
                              <a:latin typeface="Cambria Math" panose="02040503050406030204" pitchFamily="18" charset="0"/>
                            </a:rPr>
                            <m:t>′</m:t>
                          </m:r>
                        </m:e>
                        <m:sub>
                          <m:r>
                            <a:rPr lang="en-CA" sz="2400" b="0" i="1" smtClean="0">
                              <a:latin typeface="Cambria Math" panose="02040503050406030204" pitchFamily="18" charset="0"/>
                            </a:rPr>
                            <m:t>𝑘</m:t>
                          </m:r>
                          <m:r>
                            <a:rPr lang="en-CA" sz="2400">
                              <a:latin typeface="Cambria Math"/>
                            </a:rPr>
                            <m:t>×1</m:t>
                          </m:r>
                        </m:sub>
                      </m:sSub>
                      <m:r>
                        <a:rPr lang="en-CA" sz="2400" b="0" i="0" smtClean="0">
                          <a:latin typeface="Cambria Math" panose="02040503050406030204" pitchFamily="18" charset="0"/>
                        </a:rPr>
                        <m:t>=</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b="1">
                                      <a:latin typeface="Cambria Math"/>
                                    </a:rPr>
                                    <m:t>𝐔</m:t>
                                  </m:r>
                                </m:e>
                                <m:sub>
                                  <m:r>
                                    <a:rPr lang="en-CA" sz="2400" i="1">
                                      <a:latin typeface="Cambria Math"/>
                                    </a:rPr>
                                    <m:t>𝑁</m:t>
                                  </m:r>
                                  <m:r>
                                    <a:rPr lang="en-CA" sz="2400">
                                      <a:latin typeface="Cambria Math"/>
                                    </a:rPr>
                                    <m:t>×</m:t>
                                  </m:r>
                                  <m:r>
                                    <a:rPr lang="en-CA" sz="2400" i="1">
                                      <a:latin typeface="Cambria Math"/>
                                    </a:rPr>
                                    <m:t>𝑘</m:t>
                                  </m:r>
                                </m:sub>
                              </m:sSub>
                            </m:e>
                          </m:d>
                        </m:e>
                        <m:sup>
                          <m:r>
                            <a:rPr lang="en-CA" sz="2400" i="1">
                              <a:latin typeface="Cambria Math"/>
                            </a:rPr>
                            <m:t>𝑇</m:t>
                          </m:r>
                        </m:sup>
                      </m:sSup>
                      <m:sSub>
                        <m:sSubPr>
                          <m:ctrlPr>
                            <a:rPr lang="en-CA" sz="2400" i="1">
                              <a:latin typeface="Cambria Math" panose="02040503050406030204" pitchFamily="18" charset="0"/>
                            </a:rPr>
                          </m:ctrlPr>
                        </m:sSubPr>
                        <m:e>
                          <m:r>
                            <a:rPr lang="en-CA" sz="2400" b="1">
                              <a:latin typeface="Cambria Math"/>
                            </a:rPr>
                            <m:t>𝐪</m:t>
                          </m:r>
                        </m:e>
                        <m:sub>
                          <m:r>
                            <a:rPr lang="en-CA" sz="2400" i="1">
                              <a:latin typeface="Cambria Math"/>
                            </a:rPr>
                            <m:t>𝑁</m:t>
                          </m:r>
                          <m:r>
                            <a:rPr lang="en-CA" sz="2400">
                              <a:latin typeface="Cambria Math"/>
                            </a:rPr>
                            <m:t>×1</m:t>
                          </m:r>
                        </m:sub>
                      </m:sSub>
                    </m:oMath>
                  </m:oMathPara>
                </a14:m>
                <a:endParaRPr lang="en-CA" sz="2400" dirty="0"/>
              </a:p>
            </p:txBody>
          </p:sp>
        </mc:Choice>
        <mc:Fallback>
          <p:sp>
            <p:nvSpPr>
              <p:cNvPr id="8" name="Rectangle 7"/>
              <p:cNvSpPr>
                <a:spLocks noRot="1" noChangeAspect="1" noMove="1" noResize="1" noEditPoints="1" noAdjustHandles="1" noChangeArrowheads="1" noChangeShapeType="1" noTextEdit="1"/>
              </p:cNvSpPr>
              <p:nvPr/>
            </p:nvSpPr>
            <p:spPr>
              <a:xfrm>
                <a:off x="2771800" y="2348880"/>
                <a:ext cx="3162853" cy="461665"/>
              </a:xfrm>
              <a:prstGeom prst="rect">
                <a:avLst/>
              </a:prstGeom>
              <a:blipFill rotWithShape="0">
                <a:blip r:embed="rId4" cstate="print"/>
                <a:stretch>
                  <a:fillRect b="-13158"/>
                </a:stretch>
              </a:blipFill>
            </p:spPr>
            <p:txBody>
              <a:bodyPr/>
              <a:lstStyle/>
              <a:p>
                <a:r>
                  <a:rPr lang="fr-CA">
                    <a:noFill/>
                  </a:rPr>
                  <a:t> </a:t>
                </a:r>
              </a:p>
            </p:txBody>
          </p:sp>
        </mc:Fallback>
      </mc:AlternateContent>
    </p:spTree>
    <p:extLst>
      <p:ext uri="{BB962C8B-B14F-4D97-AF65-F5344CB8AC3E}">
        <p14:creationId xmlns:p14="http://schemas.microsoft.com/office/powerpoint/2010/main" xmlns="" val="3779903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a:xfrm>
            <a:off x="457200" y="1600200"/>
            <a:ext cx="8507288" cy="1540768"/>
          </a:xfrm>
        </p:spPr>
        <p:txBody>
          <a:bodyPr/>
          <a:lstStyle/>
          <a:p>
            <a:r>
              <a:rPr lang="en-CA" dirty="0" smtClean="0"/>
              <a:t>SVD example: Visualization into 2D</a:t>
            </a:r>
          </a:p>
          <a:p>
            <a:pPr lvl="1"/>
            <a:r>
              <a:rPr lang="en-CA" dirty="0" smtClean="0"/>
              <a:t>Easy to find relevant documents for IR using Euclidean distance, cosine similarity, clustering, etc.</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37</a:t>
            </a:fld>
            <a:endParaRPr lang="en-CA" dirty="0"/>
          </a:p>
        </p:txBody>
      </p:sp>
      <p:graphicFrame>
        <p:nvGraphicFramePr>
          <p:cNvPr id="8" name="Chart 7"/>
          <p:cNvGraphicFramePr>
            <a:graphicFrameLocks/>
          </p:cNvGraphicFramePr>
          <p:nvPr>
            <p:extLst>
              <p:ext uri="{D42A27DB-BD31-4B8C-83A1-F6EECF244321}">
                <p14:modId xmlns:p14="http://schemas.microsoft.com/office/powerpoint/2010/main" xmlns="" val="159980930"/>
              </p:ext>
            </p:extLst>
          </p:nvPr>
        </p:nvGraphicFramePr>
        <p:xfrm>
          <a:off x="2195736" y="3068960"/>
          <a:ext cx="6264696"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19648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Answering</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IR: query is words, retrieved info is relevant documents</a:t>
            </a:r>
          </a:p>
          <a:p>
            <a:r>
              <a:rPr lang="en-CA" dirty="0" smtClean="0"/>
              <a:t>QA: query is question, retrieved info is answer found in relevant documents</a:t>
            </a:r>
          </a:p>
          <a:p>
            <a:r>
              <a:rPr lang="en-CA" dirty="0" smtClean="0"/>
              <a:t>Requires additional steps from IR</a:t>
            </a:r>
          </a:p>
          <a:p>
            <a:pPr lvl="1"/>
            <a:r>
              <a:rPr lang="en-CA" dirty="0" smtClean="0"/>
              <a:t>Question analysis</a:t>
            </a:r>
          </a:p>
          <a:p>
            <a:pPr lvl="2"/>
            <a:r>
              <a:rPr lang="en-CA" dirty="0" smtClean="0"/>
              <a:t>Precisely determine what is asked for</a:t>
            </a:r>
          </a:p>
          <a:p>
            <a:pPr lvl="1"/>
            <a:r>
              <a:rPr lang="en-CA" dirty="0" smtClean="0"/>
              <a:t>Passage retrieval</a:t>
            </a:r>
          </a:p>
          <a:p>
            <a:pPr lvl="2"/>
            <a:r>
              <a:rPr lang="en-CA" dirty="0" smtClean="0"/>
              <a:t>Find texts likely to contain answers</a:t>
            </a:r>
          </a:p>
          <a:p>
            <a:pPr lvl="1"/>
            <a:r>
              <a:rPr lang="en-CA" dirty="0" smtClean="0"/>
              <a:t>Answer selection</a:t>
            </a:r>
          </a:p>
          <a:p>
            <a:pPr lvl="2"/>
            <a:r>
              <a:rPr lang="en-CA" dirty="0" smtClean="0"/>
              <a:t>Pick the best answer from the passages</a:t>
            </a:r>
          </a:p>
          <a:p>
            <a:pPr lvl="1"/>
            <a:r>
              <a:rPr lang="en-CA" dirty="0" smtClean="0"/>
              <a:t>Answer presentation</a:t>
            </a:r>
          </a:p>
          <a:p>
            <a:pPr lvl="2"/>
            <a:r>
              <a:rPr lang="en-CA" dirty="0" smtClean="0"/>
              <a:t>Give the answer to the user</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38</a:t>
            </a:fld>
            <a:endParaRPr lang="en-CA" dirty="0"/>
          </a:p>
        </p:txBody>
      </p:sp>
    </p:spTree>
    <p:extLst>
      <p:ext uri="{BB962C8B-B14F-4D97-AF65-F5344CB8AC3E}">
        <p14:creationId xmlns:p14="http://schemas.microsoft.com/office/powerpoint/2010/main" xmlns="" val="1945254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Analysis</a:t>
            </a:r>
            <a:endParaRPr lang="en-CA" dirty="0"/>
          </a:p>
        </p:txBody>
      </p:sp>
      <p:sp>
        <p:nvSpPr>
          <p:cNvPr id="3" name="Content Placeholder 2"/>
          <p:cNvSpPr>
            <a:spLocks noGrp="1"/>
          </p:cNvSpPr>
          <p:nvPr>
            <p:ph idx="1"/>
          </p:nvPr>
        </p:nvSpPr>
        <p:spPr/>
        <p:txBody>
          <a:bodyPr/>
          <a:lstStyle/>
          <a:p>
            <a:r>
              <a:rPr lang="en-CA" dirty="0" smtClean="0"/>
              <a:t>AI needs to understand what user is asking about</a:t>
            </a:r>
          </a:p>
          <a:p>
            <a:pPr lvl="1"/>
            <a:r>
              <a:rPr lang="en-CA" dirty="0" smtClean="0"/>
              <a:t>What type of information?</a:t>
            </a:r>
          </a:p>
          <a:p>
            <a:pPr lvl="1"/>
            <a:r>
              <a:rPr lang="en-CA" dirty="0" smtClean="0"/>
              <a:t>About what subject?</a:t>
            </a:r>
          </a:p>
          <a:p>
            <a:r>
              <a:rPr lang="en-CA" dirty="0" smtClean="0"/>
              <a:t>Problem: Query is only a few words (1 to 4 on average after </a:t>
            </a:r>
            <a:r>
              <a:rPr lang="en-CA" dirty="0" err="1" smtClean="0"/>
              <a:t>stopword</a:t>
            </a:r>
            <a:r>
              <a:rPr lang="en-CA" dirty="0" smtClean="0"/>
              <a:t> removal)</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39</a:t>
            </a:fld>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Statistical NLP</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Uses </a:t>
            </a:r>
            <a:r>
              <a:rPr lang="en-CA" b="1" dirty="0" smtClean="0">
                <a:solidFill>
                  <a:srgbClr val="00B0F0"/>
                </a:solidFill>
              </a:rPr>
              <a:t>corpus</a:t>
            </a:r>
            <a:r>
              <a:rPr lang="en-CA" dirty="0" smtClean="0"/>
              <a:t> of language to learn typical usage probabilities</a:t>
            </a:r>
          </a:p>
          <a:p>
            <a:pPr>
              <a:defRPr/>
            </a:pPr>
            <a:r>
              <a:rPr lang="en-CA" dirty="0" smtClean="0"/>
              <a:t>Develop algorithms that make best (e.g. most probably correct) decision</a:t>
            </a:r>
          </a:p>
          <a:p>
            <a:pPr>
              <a:defRPr/>
            </a:pPr>
            <a:r>
              <a:rPr lang="en-CA" dirty="0" smtClean="0"/>
              <a:t>Other alternatives:</a:t>
            </a:r>
          </a:p>
          <a:p>
            <a:pPr lvl="1">
              <a:defRPr/>
            </a:pPr>
            <a:r>
              <a:rPr lang="en-CA" dirty="0" smtClean="0"/>
              <a:t>Neural network NLP</a:t>
            </a:r>
          </a:p>
          <a:p>
            <a:pPr lvl="1">
              <a:defRPr/>
            </a:pPr>
            <a:r>
              <a:rPr lang="en-CA" dirty="0" smtClean="0"/>
              <a:t>Rule-based NLP</a:t>
            </a:r>
          </a:p>
          <a:p>
            <a:pPr lvl="1">
              <a:defRPr/>
            </a:pPr>
            <a:r>
              <a:rPr lang="en-CA" dirty="0" smtClean="0"/>
              <a:t>Fuzzy NLP</a:t>
            </a:r>
            <a:endParaRPr lang="en-CA" dirty="0"/>
          </a:p>
        </p:txBody>
      </p:sp>
      <p:sp>
        <p:nvSpPr>
          <p:cNvPr id="4" name="Slide Number Placeholder 3"/>
          <p:cNvSpPr>
            <a:spLocks noGrp="1"/>
          </p:cNvSpPr>
          <p:nvPr>
            <p:ph type="sldNum" sz="quarter" idx="10"/>
          </p:nvPr>
        </p:nvSpPr>
        <p:spPr/>
        <p:txBody>
          <a:bodyPr/>
          <a:lstStyle/>
          <a:p>
            <a:pPr>
              <a:defRPr/>
            </a:pPr>
            <a:fld id="{FDB6DBF5-B2B8-49F7-9A4F-27755D250EED}" type="slidenum">
              <a:rPr lang="en-CA" smtClean="0"/>
              <a:pPr>
                <a:defRPr/>
              </a:pPr>
              <a:t>4</a:t>
            </a:fld>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Analysis</a:t>
            </a:r>
            <a:endParaRPr lang="en-CA" dirty="0"/>
          </a:p>
        </p:txBody>
      </p:sp>
      <p:sp>
        <p:nvSpPr>
          <p:cNvPr id="3" name="Content Placeholder 2"/>
          <p:cNvSpPr>
            <a:spLocks noGrp="1"/>
          </p:cNvSpPr>
          <p:nvPr>
            <p:ph idx="1"/>
          </p:nvPr>
        </p:nvSpPr>
        <p:spPr/>
        <p:txBody>
          <a:bodyPr>
            <a:normAutofit/>
          </a:bodyPr>
          <a:lstStyle/>
          <a:p>
            <a:r>
              <a:rPr lang="en-CA" b="1" dirty="0" smtClean="0">
                <a:solidFill>
                  <a:srgbClr val="00B0F0"/>
                </a:solidFill>
              </a:rPr>
              <a:t>Question type</a:t>
            </a:r>
            <a:r>
              <a:rPr lang="en-CA" dirty="0" smtClean="0"/>
              <a:t> or </a:t>
            </a:r>
            <a:r>
              <a:rPr lang="en-CA" b="1" dirty="0" smtClean="0">
                <a:solidFill>
                  <a:srgbClr val="00B0F0"/>
                </a:solidFill>
              </a:rPr>
              <a:t>Answer type</a:t>
            </a:r>
            <a:endParaRPr lang="en-CA" dirty="0" smtClean="0"/>
          </a:p>
          <a:p>
            <a:r>
              <a:rPr lang="en-CA" dirty="0" smtClean="0"/>
              <a:t>What type of information is asked for?</a:t>
            </a:r>
          </a:p>
          <a:p>
            <a:pPr lvl="1"/>
            <a:r>
              <a:rPr lang="en-CA" dirty="0" smtClean="0"/>
              <a:t>E.g.: person, location, date, quantity, definition, yes/no, …</a:t>
            </a:r>
          </a:p>
          <a:p>
            <a:pPr lvl="1"/>
            <a:r>
              <a:rPr lang="en-CA" dirty="0" smtClean="0"/>
              <a:t>No standard type list</a:t>
            </a:r>
          </a:p>
          <a:p>
            <a:pPr lvl="1"/>
            <a:r>
              <a:rPr lang="en-CA" dirty="0" smtClean="0"/>
              <a:t>Not as simple as it sounds</a:t>
            </a:r>
          </a:p>
          <a:p>
            <a:pPr lvl="2"/>
            <a:r>
              <a:rPr lang="en-CA" dirty="0" smtClean="0"/>
              <a:t>“Who was Napoleon?” vs. “Who defeated Napoleon?”</a:t>
            </a:r>
          </a:p>
          <a:p>
            <a:pPr lvl="2"/>
            <a:r>
              <a:rPr lang="en-CA" dirty="0" smtClean="0"/>
              <a:t>“What French emperor was defeated at Waterloo?” vs. “What year was a </a:t>
            </a:r>
            <a:r>
              <a:rPr lang="en-CA" dirty="0"/>
              <a:t>French emperor </a:t>
            </a:r>
            <a:r>
              <a:rPr lang="en-CA" dirty="0" smtClean="0"/>
              <a:t>defeated </a:t>
            </a:r>
            <a:r>
              <a:rPr lang="en-CA" dirty="0"/>
              <a:t>at Waterloo</a:t>
            </a:r>
            <a:r>
              <a:rPr lang="en-CA" dirty="0" smtClean="0"/>
              <a:t>?” vs. “What was the Battle of Waterloo?”</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40</a:t>
            </a:fld>
            <a:endParaRPr lang="en-CA" dirty="0"/>
          </a:p>
        </p:txBody>
      </p:sp>
    </p:spTree>
    <p:extLst>
      <p:ext uri="{BB962C8B-B14F-4D97-AF65-F5344CB8AC3E}">
        <p14:creationId xmlns:p14="http://schemas.microsoft.com/office/powerpoint/2010/main" xmlns="" val="68231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Analysis</a:t>
            </a:r>
          </a:p>
        </p:txBody>
      </p:sp>
      <p:sp>
        <p:nvSpPr>
          <p:cNvPr id="3" name="Content Placeholder 2"/>
          <p:cNvSpPr>
            <a:spLocks noGrp="1"/>
          </p:cNvSpPr>
          <p:nvPr>
            <p:ph idx="1"/>
          </p:nvPr>
        </p:nvSpPr>
        <p:spPr>
          <a:xfrm>
            <a:off x="457200" y="1556792"/>
            <a:ext cx="8507288" cy="5301208"/>
          </a:xfrm>
        </p:spPr>
        <p:txBody>
          <a:bodyPr>
            <a:normAutofit fontScale="85000" lnSpcReduction="10000"/>
          </a:bodyPr>
          <a:lstStyle/>
          <a:p>
            <a:r>
              <a:rPr lang="en-CA" dirty="0" smtClean="0"/>
              <a:t>Question type classification approaches</a:t>
            </a:r>
          </a:p>
          <a:p>
            <a:r>
              <a:rPr lang="en-CA" dirty="0" smtClean="0"/>
              <a:t>Bayesian classification</a:t>
            </a:r>
          </a:p>
          <a:p>
            <a:pPr lvl="1"/>
            <a:r>
              <a:rPr lang="en-CA" dirty="0" smtClean="0"/>
              <a:t> </a:t>
            </a:r>
            <a:endParaRPr lang="en-CA" dirty="0"/>
          </a:p>
          <a:p>
            <a:pPr lvl="1"/>
            <a:r>
              <a:rPr lang="en-CA" dirty="0" smtClean="0"/>
              <a:t>Where </a:t>
            </a:r>
            <a:r>
              <a:rPr lang="en-CA" i="1" dirty="0" smtClean="0"/>
              <a:t>P</a:t>
            </a:r>
            <a:r>
              <a:rPr lang="en-CA" dirty="0" smtClean="0"/>
              <a:t>(</a:t>
            </a:r>
            <a:r>
              <a:rPr lang="en-CA" i="1" dirty="0" smtClean="0"/>
              <a:t>C</a:t>
            </a:r>
            <a:r>
              <a:rPr lang="en-CA" dirty="0" smtClean="0"/>
              <a:t>) is probability of a question type and </a:t>
            </a:r>
            <a:r>
              <a:rPr lang="en-CA" i="1" dirty="0" smtClean="0"/>
              <a:t>P</a:t>
            </a:r>
            <a:r>
              <a:rPr lang="en-CA" dirty="0" smtClean="0"/>
              <a:t>(</a:t>
            </a:r>
            <a:r>
              <a:rPr lang="en-CA" i="1" dirty="0" err="1" smtClean="0"/>
              <a:t>w</a:t>
            </a:r>
            <a:r>
              <a:rPr lang="en-CA" i="1" baseline="-25000" dirty="0" err="1" smtClean="0"/>
              <a:t>i</a:t>
            </a:r>
            <a:r>
              <a:rPr lang="en-CA" dirty="0" err="1" smtClean="0"/>
              <a:t>|</a:t>
            </a:r>
            <a:r>
              <a:rPr lang="en-CA" i="1" dirty="0" err="1" smtClean="0"/>
              <a:t>C</a:t>
            </a:r>
            <a:r>
              <a:rPr lang="en-CA" dirty="0" smtClean="0"/>
              <a:t>) is probability of a query word given a question type</a:t>
            </a:r>
          </a:p>
          <a:p>
            <a:r>
              <a:rPr lang="en-CA" dirty="0" smtClean="0"/>
              <a:t>Lexicon sorting keywords by query types</a:t>
            </a:r>
          </a:p>
          <a:p>
            <a:pPr lvl="1"/>
            <a:r>
              <a:rPr lang="en-CA" dirty="0" smtClean="0"/>
              <a:t>Classify question based on its keywords</a:t>
            </a:r>
          </a:p>
          <a:p>
            <a:pPr lvl="1"/>
            <a:r>
              <a:rPr lang="en-CA" dirty="0" smtClean="0"/>
              <a:t>Recall </a:t>
            </a:r>
            <a:r>
              <a:rPr lang="en-CA" dirty="0" err="1" smtClean="0"/>
              <a:t>Zipf’s</a:t>
            </a:r>
            <a:r>
              <a:rPr lang="en-CA" dirty="0" smtClean="0"/>
              <a:t> law: a few words are used most often; lexicon can work with only 100 common words</a:t>
            </a:r>
          </a:p>
          <a:p>
            <a:r>
              <a:rPr lang="en-CA" dirty="0" smtClean="0"/>
              <a:t>Pattern matching</a:t>
            </a:r>
          </a:p>
          <a:p>
            <a:pPr lvl="1"/>
            <a:r>
              <a:rPr lang="en-CA" dirty="0" smtClean="0"/>
              <a:t>“what {</a:t>
            </a:r>
            <a:r>
              <a:rPr lang="en-CA" dirty="0" err="1" smtClean="0"/>
              <a:t>is|are</a:t>
            </a:r>
            <a:r>
              <a:rPr lang="en-CA" dirty="0" smtClean="0"/>
              <a:t>} &lt;noun phrase&gt;” </a:t>
            </a:r>
            <a:r>
              <a:rPr lang="en-CA" dirty="0" smtClean="0">
                <a:sym typeface="Symbol"/>
              </a:rPr>
              <a:t> Definition</a:t>
            </a:r>
          </a:p>
          <a:p>
            <a:pPr lvl="1"/>
            <a:r>
              <a:rPr lang="en-CA" dirty="0" smtClean="0">
                <a:sym typeface="Symbol"/>
              </a:rPr>
              <a:t>Can match entire query or a subset of words (the </a:t>
            </a:r>
            <a:r>
              <a:rPr lang="en-CA" b="1" dirty="0" smtClean="0">
                <a:solidFill>
                  <a:srgbClr val="00B0F0"/>
                </a:solidFill>
                <a:sym typeface="Symbol"/>
              </a:rPr>
              <a:t>informer span</a:t>
            </a:r>
            <a:r>
              <a:rPr lang="en-CA" dirty="0" smtClean="0">
                <a:sym typeface="Symbol"/>
              </a:rPr>
              <a:t>)</a:t>
            </a:r>
            <a:endParaRPr lang="en-CA" dirty="0" smtClean="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41</a:t>
            </a:fld>
            <a:endParaRPr lang="en-CA" dirty="0"/>
          </a:p>
        </p:txBody>
      </p:sp>
      <mc:AlternateContent xmlns:mc="http://schemas.openxmlformats.org/markup-compatibility/2006">
        <mc:Choice xmlns:a14="http://schemas.microsoft.com/office/drawing/2010/main" xmlns="" Requires="a14">
          <p:sp>
            <p:nvSpPr>
              <p:cNvPr id="5" name="Rectangle 4"/>
              <p:cNvSpPr/>
              <p:nvPr/>
            </p:nvSpPr>
            <p:spPr>
              <a:xfrm>
                <a:off x="1115616" y="2204864"/>
                <a:ext cx="5976664" cy="7225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a:rPr>
                        <m:t>𝑃</m:t>
                      </m:r>
                      <m:d>
                        <m:dPr>
                          <m:ctrlPr>
                            <a:rPr lang="en-CA" sz="2000" i="1">
                              <a:latin typeface="Cambria Math" panose="02040503050406030204" pitchFamily="18" charset="0"/>
                            </a:rPr>
                          </m:ctrlPr>
                        </m:dPr>
                        <m:e>
                          <m:r>
                            <a:rPr lang="en-CA" sz="2000" i="1">
                              <a:latin typeface="Cambria Math"/>
                            </a:rPr>
                            <m:t>𝐶</m:t>
                          </m:r>
                          <m:r>
                            <a:rPr lang="en-CA" sz="2000">
                              <a:latin typeface="Cambria Math"/>
                            </a:rPr>
                            <m:t>|</m:t>
                          </m:r>
                          <m:r>
                            <a:rPr lang="fr-CA" sz="2000" b="0" i="1" smtClean="0">
                              <a:latin typeface="Cambria Math"/>
                            </a:rPr>
                            <m:t>𝑞</m:t>
                          </m:r>
                        </m:e>
                      </m:d>
                      <m:r>
                        <a:rPr lang="en-CA" sz="2000">
                          <a:latin typeface="Cambria Math"/>
                        </a:rPr>
                        <m:t>=</m:t>
                      </m:r>
                      <m:r>
                        <a:rPr lang="en-CA" sz="2000" i="1">
                          <a:latin typeface="Cambria Math"/>
                        </a:rPr>
                        <m:t>𝑃</m:t>
                      </m:r>
                      <m:d>
                        <m:dPr>
                          <m:ctrlPr>
                            <a:rPr lang="en-CA" sz="2000" i="1">
                              <a:latin typeface="Cambria Math" panose="02040503050406030204" pitchFamily="18" charset="0"/>
                            </a:rPr>
                          </m:ctrlPr>
                        </m:dPr>
                        <m:e>
                          <m:r>
                            <a:rPr lang="en-CA" sz="2000" i="1">
                              <a:latin typeface="Cambria Math"/>
                            </a:rPr>
                            <m:t>𝐶</m:t>
                          </m:r>
                          <m:r>
                            <a:rPr lang="en-CA" sz="2000">
                              <a:latin typeface="Cambria Math"/>
                            </a:rPr>
                            <m:t>|</m:t>
                          </m:r>
                          <m:sSub>
                            <m:sSubPr>
                              <m:ctrlPr>
                                <a:rPr lang="en-CA" sz="2000" i="1">
                                  <a:latin typeface="Cambria Math" panose="02040503050406030204" pitchFamily="18" charset="0"/>
                                </a:rPr>
                              </m:ctrlPr>
                            </m:sSubPr>
                            <m:e>
                              <m:r>
                                <a:rPr lang="en-CA" sz="2000" i="1">
                                  <a:latin typeface="Cambria Math"/>
                                </a:rPr>
                                <m:t>𝑤</m:t>
                              </m:r>
                            </m:e>
                            <m:sub>
                              <m:r>
                                <a:rPr lang="en-CA" sz="2000">
                                  <a:latin typeface="Cambria Math"/>
                                </a:rPr>
                                <m:t>0</m:t>
                              </m:r>
                            </m:sub>
                          </m:sSub>
                          <m:r>
                            <a:rPr lang="en-CA" sz="2000">
                              <a:latin typeface="Cambria Math"/>
                            </a:rPr>
                            <m:t>,...,</m:t>
                          </m:r>
                          <m:sSub>
                            <m:sSubPr>
                              <m:ctrlPr>
                                <a:rPr lang="en-CA" sz="2000" i="1">
                                  <a:latin typeface="Cambria Math" panose="02040503050406030204" pitchFamily="18" charset="0"/>
                                </a:rPr>
                              </m:ctrlPr>
                            </m:sSubPr>
                            <m:e>
                              <m:r>
                                <a:rPr lang="en-CA" sz="2000" i="1">
                                  <a:latin typeface="Cambria Math"/>
                                </a:rPr>
                                <m:t>𝑤</m:t>
                              </m:r>
                            </m:e>
                            <m:sub>
                              <m:r>
                                <a:rPr lang="en-CA" sz="2000" i="1">
                                  <a:latin typeface="Cambria Math"/>
                                </a:rPr>
                                <m:t>𝑁</m:t>
                              </m:r>
                              <m:r>
                                <a:rPr lang="en-CA" sz="2000">
                                  <a:latin typeface="Cambria Math"/>
                                </a:rPr>
                                <m:t>−1</m:t>
                              </m:r>
                            </m:sub>
                          </m:sSub>
                        </m:e>
                      </m:d>
                      <m:r>
                        <a:rPr lang="en-CA" sz="2000">
                          <a:latin typeface="Cambria Math"/>
                        </a:rPr>
                        <m:t>=</m:t>
                      </m:r>
                      <m:r>
                        <a:rPr lang="en-CA" sz="2000" i="1">
                          <a:latin typeface="Cambria Math"/>
                        </a:rPr>
                        <m:t>𝑃</m:t>
                      </m:r>
                      <m:d>
                        <m:dPr>
                          <m:ctrlPr>
                            <a:rPr lang="en-CA" sz="2000" i="1">
                              <a:latin typeface="Cambria Math" panose="02040503050406030204" pitchFamily="18" charset="0"/>
                            </a:rPr>
                          </m:ctrlPr>
                        </m:dPr>
                        <m:e>
                          <m:r>
                            <a:rPr lang="en-CA" sz="2000" i="1">
                              <a:latin typeface="Cambria Math"/>
                            </a:rPr>
                            <m:t>𝐶</m:t>
                          </m:r>
                        </m:e>
                      </m:d>
                      <m:nary>
                        <m:naryPr>
                          <m:chr m:val="∏"/>
                          <m:limLoc m:val="subSup"/>
                          <m:grow m:val="on"/>
                          <m:ctrlPr>
                            <a:rPr lang="en-CA" sz="2000" i="1">
                              <a:latin typeface="Cambria Math" panose="02040503050406030204" pitchFamily="18" charset="0"/>
                            </a:rPr>
                          </m:ctrlPr>
                        </m:naryPr>
                        <m:sub>
                          <m:r>
                            <a:rPr lang="en-CA" sz="2000" i="1">
                              <a:latin typeface="Cambria Math"/>
                            </a:rPr>
                            <m:t>𝑖</m:t>
                          </m:r>
                          <m:r>
                            <a:rPr lang="en-CA" sz="2000">
                              <a:latin typeface="Cambria Math"/>
                            </a:rPr>
                            <m:t>=0</m:t>
                          </m:r>
                        </m:sub>
                        <m:sup>
                          <m:r>
                            <a:rPr lang="en-CA" sz="2000" i="1">
                              <a:latin typeface="Cambria Math"/>
                            </a:rPr>
                            <m:t>𝑁</m:t>
                          </m:r>
                          <m:r>
                            <a:rPr lang="en-CA" sz="2000">
                              <a:latin typeface="Cambria Math"/>
                            </a:rPr>
                            <m:t>−1</m:t>
                          </m:r>
                        </m:sup>
                        <m:e>
                          <m:r>
                            <a:rPr lang="en-CA" sz="2000" i="1">
                              <a:latin typeface="Cambria Math"/>
                            </a:rPr>
                            <m:t>𝑃</m:t>
                          </m:r>
                          <m:d>
                            <m:dPr>
                              <m:ctrlPr>
                                <a:rPr lang="en-CA" sz="2000" i="1">
                                  <a:latin typeface="Cambria Math" panose="02040503050406030204" pitchFamily="18" charset="0"/>
                                </a:rPr>
                              </m:ctrlPr>
                            </m:dPr>
                            <m:e>
                              <m:sSub>
                                <m:sSubPr>
                                  <m:ctrlPr>
                                    <a:rPr lang="en-CA" sz="2000" i="1">
                                      <a:latin typeface="Cambria Math" panose="02040503050406030204" pitchFamily="18" charset="0"/>
                                    </a:rPr>
                                  </m:ctrlPr>
                                </m:sSubPr>
                                <m:e>
                                  <m:r>
                                    <a:rPr lang="en-CA" sz="2000" i="1">
                                      <a:latin typeface="Cambria Math"/>
                                    </a:rPr>
                                    <m:t>𝑤</m:t>
                                  </m:r>
                                </m:e>
                                <m:sub>
                                  <m:r>
                                    <a:rPr lang="en-CA" sz="2000" i="1">
                                      <a:latin typeface="Cambria Math"/>
                                    </a:rPr>
                                    <m:t>𝑖</m:t>
                                  </m:r>
                                </m:sub>
                              </m:sSub>
                              <m:r>
                                <a:rPr lang="en-CA" sz="2000">
                                  <a:latin typeface="Cambria Math"/>
                                </a:rPr>
                                <m:t>|</m:t>
                              </m:r>
                              <m:r>
                                <a:rPr lang="en-CA" sz="2000" i="1">
                                  <a:latin typeface="Cambria Math"/>
                                </a:rPr>
                                <m:t>𝐶</m:t>
                              </m:r>
                            </m:e>
                          </m:d>
                        </m:e>
                      </m:nary>
                    </m:oMath>
                  </m:oMathPara>
                </a14:m>
                <a:endParaRPr lang="en-CA" sz="2000" dirty="0"/>
              </a:p>
            </p:txBody>
          </p:sp>
        </mc:Choice>
        <mc:Fallback>
          <p:sp>
            <p:nvSpPr>
              <p:cNvPr id="5" name="Rectangle 4"/>
              <p:cNvSpPr>
                <a:spLocks noRot="1" noChangeAspect="1" noMove="1" noResize="1" noEditPoints="1" noAdjustHandles="1" noChangeArrowheads="1" noChangeShapeType="1" noTextEdit="1"/>
              </p:cNvSpPr>
              <p:nvPr/>
            </p:nvSpPr>
            <p:spPr>
              <a:xfrm>
                <a:off x="1115616" y="2204864"/>
                <a:ext cx="5976664" cy="722570"/>
              </a:xfrm>
              <a:prstGeom prst="rect">
                <a:avLst/>
              </a:prstGeom>
              <a:blipFill rotWithShape="1">
                <a:blip r:embed="rId2" cstate="print"/>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xmlns="" val="2908406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Analysis</a:t>
            </a:r>
          </a:p>
        </p:txBody>
      </p:sp>
      <p:sp>
        <p:nvSpPr>
          <p:cNvPr id="3" name="Content Placeholder 2"/>
          <p:cNvSpPr>
            <a:spLocks noGrp="1"/>
          </p:cNvSpPr>
          <p:nvPr>
            <p:ph idx="1"/>
          </p:nvPr>
        </p:nvSpPr>
        <p:spPr/>
        <p:txBody>
          <a:bodyPr/>
          <a:lstStyle/>
          <a:p>
            <a:r>
              <a:rPr lang="en-CA" dirty="0" smtClean="0"/>
              <a:t>Dealing with few words: picking out important information</a:t>
            </a:r>
          </a:p>
          <a:p>
            <a:r>
              <a:rPr lang="en-CA" b="1" dirty="0" smtClean="0">
                <a:solidFill>
                  <a:srgbClr val="00B0F0"/>
                </a:solidFill>
              </a:rPr>
              <a:t>Named Entity Recognition</a:t>
            </a:r>
            <a:r>
              <a:rPr lang="en-CA" dirty="0" smtClean="0"/>
              <a:t> (NER)</a:t>
            </a:r>
          </a:p>
          <a:p>
            <a:pPr lvl="1"/>
            <a:r>
              <a:rPr lang="en-CA" dirty="0" smtClean="0"/>
              <a:t>A proper named used in the query is usually very important</a:t>
            </a:r>
          </a:p>
          <a:p>
            <a:pPr lvl="1"/>
            <a:r>
              <a:rPr lang="en-CA" dirty="0" smtClean="0"/>
              <a:t>Compare words to database of NE (can be constructed from Wikipedia)</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42</a:t>
            </a:fld>
            <a:endParaRPr lang="en-CA" dirty="0"/>
          </a:p>
        </p:txBody>
      </p:sp>
    </p:spTree>
    <p:extLst>
      <p:ext uri="{BB962C8B-B14F-4D97-AF65-F5344CB8AC3E}">
        <p14:creationId xmlns:p14="http://schemas.microsoft.com/office/powerpoint/2010/main" xmlns="" val="2979261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Analysis</a:t>
            </a:r>
          </a:p>
        </p:txBody>
      </p:sp>
      <p:sp>
        <p:nvSpPr>
          <p:cNvPr id="3" name="Content Placeholder 2"/>
          <p:cNvSpPr>
            <a:spLocks noGrp="1"/>
          </p:cNvSpPr>
          <p:nvPr>
            <p:ph idx="1"/>
          </p:nvPr>
        </p:nvSpPr>
        <p:spPr/>
        <p:txBody>
          <a:bodyPr>
            <a:normAutofit fontScale="92500" lnSpcReduction="10000"/>
          </a:bodyPr>
          <a:lstStyle/>
          <a:p>
            <a:r>
              <a:rPr lang="en-CA" dirty="0" smtClean="0"/>
              <a:t>Dealing with few words: inferring more words</a:t>
            </a:r>
          </a:p>
          <a:p>
            <a:r>
              <a:rPr lang="en-CA" dirty="0" smtClean="0"/>
              <a:t>Query expansion</a:t>
            </a:r>
          </a:p>
          <a:p>
            <a:pPr lvl="1"/>
            <a:r>
              <a:rPr lang="en-CA" dirty="0" smtClean="0"/>
              <a:t>Problem: “Who killed Abraham Lincoln?” and “President Lincoln was assassinated by John Wilkes Booth.” have only one word in common</a:t>
            </a:r>
          </a:p>
          <a:p>
            <a:pPr lvl="1"/>
            <a:r>
              <a:rPr lang="en-CA" dirty="0"/>
              <a:t>Add more words in query to help IR</a:t>
            </a:r>
          </a:p>
          <a:p>
            <a:r>
              <a:rPr lang="en-CA" dirty="0" smtClean="0"/>
              <a:t>Add synonyms</a:t>
            </a:r>
            <a:endParaRPr lang="en-CA" b="1" dirty="0" smtClean="0">
              <a:solidFill>
                <a:srgbClr val="00B0F0"/>
              </a:solidFill>
            </a:endParaRPr>
          </a:p>
          <a:p>
            <a:pPr lvl="1"/>
            <a:r>
              <a:rPr lang="en-CA" dirty="0" smtClean="0"/>
              <a:t>Kill </a:t>
            </a:r>
            <a:r>
              <a:rPr lang="en-CA" dirty="0" smtClean="0">
                <a:sym typeface="Symbol"/>
              </a:rPr>
              <a:t> murder, assassinate, take down, defeat</a:t>
            </a:r>
          </a:p>
          <a:p>
            <a:pPr lvl="1"/>
            <a:r>
              <a:rPr lang="en-CA" dirty="0" smtClean="0">
                <a:sym typeface="Symbol"/>
              </a:rPr>
              <a:t>Problem: some words have multiple meanings</a:t>
            </a:r>
          </a:p>
          <a:p>
            <a:pPr lvl="1"/>
            <a:r>
              <a:rPr lang="en-CA" dirty="0" smtClean="0"/>
              <a:t>Lincoln </a:t>
            </a:r>
            <a:r>
              <a:rPr lang="en-CA" dirty="0">
                <a:sym typeface="Symbol"/>
              </a:rPr>
              <a:t> </a:t>
            </a:r>
            <a:r>
              <a:rPr lang="en-CA" dirty="0" smtClean="0">
                <a:sym typeface="Symbol"/>
              </a:rPr>
              <a:t>president, capital of Nebraska, mutton sheep</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43</a:t>
            </a:fld>
            <a:endParaRPr lang="en-CA" dirty="0"/>
          </a:p>
        </p:txBody>
      </p:sp>
    </p:spTree>
    <p:extLst>
      <p:ext uri="{BB962C8B-B14F-4D97-AF65-F5344CB8AC3E}">
        <p14:creationId xmlns:p14="http://schemas.microsoft.com/office/powerpoint/2010/main" xmlns="" val="2163213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Passage Retrieval</a:t>
            </a:r>
            <a:endParaRPr lang="en-CA" dirty="0"/>
          </a:p>
        </p:txBody>
      </p:sp>
      <p:sp>
        <p:nvSpPr>
          <p:cNvPr id="3" name="Content Placeholder 2"/>
          <p:cNvSpPr>
            <a:spLocks noGrp="1"/>
          </p:cNvSpPr>
          <p:nvPr>
            <p:ph idx="1"/>
          </p:nvPr>
        </p:nvSpPr>
        <p:spPr>
          <a:xfrm>
            <a:off x="457200" y="1484784"/>
            <a:ext cx="8435280" cy="5256584"/>
          </a:xfrm>
        </p:spPr>
        <p:txBody>
          <a:bodyPr>
            <a:normAutofit fontScale="92500"/>
          </a:bodyPr>
          <a:lstStyle/>
          <a:p>
            <a:r>
              <a:rPr lang="en-CA" dirty="0" smtClean="0"/>
              <a:t>We can already retrieve documents with IR</a:t>
            </a:r>
          </a:p>
          <a:p>
            <a:r>
              <a:rPr lang="en-CA" dirty="0" smtClean="0"/>
              <a:t>But for QA we need to retrieve specific passages with possible answers</a:t>
            </a:r>
          </a:p>
          <a:p>
            <a:pPr lvl="1"/>
            <a:r>
              <a:rPr lang="en-CA" dirty="0"/>
              <a:t>“Who killed Abraham Lincoln</a:t>
            </a:r>
            <a:r>
              <a:rPr lang="en-CA" dirty="0" smtClean="0"/>
              <a:t>?” </a:t>
            </a:r>
          </a:p>
          <a:p>
            <a:pPr lvl="1"/>
            <a:r>
              <a:rPr lang="en-CA" dirty="0" smtClean="0"/>
              <a:t>Answer is not Wikipedia page on </a:t>
            </a:r>
            <a:r>
              <a:rPr lang="en-CA" dirty="0"/>
              <a:t>Abraham Lincoln</a:t>
            </a:r>
            <a:endParaRPr lang="en-CA" dirty="0" smtClean="0"/>
          </a:p>
          <a:p>
            <a:pPr lvl="1"/>
            <a:r>
              <a:rPr lang="en-CA" dirty="0" smtClean="0"/>
              <a:t>Answer is not paragraph about Lincoln assassination</a:t>
            </a:r>
          </a:p>
          <a:p>
            <a:pPr lvl="1"/>
            <a:r>
              <a:rPr lang="en-CA" dirty="0" smtClean="0"/>
              <a:t>Answer is the passage “President </a:t>
            </a:r>
            <a:r>
              <a:rPr lang="en-CA" dirty="0"/>
              <a:t>Lincoln was assassinated by John Wilkes Booth</a:t>
            </a:r>
            <a:r>
              <a:rPr lang="en-CA" dirty="0" smtClean="0"/>
              <a:t>.”</a:t>
            </a:r>
          </a:p>
          <a:p>
            <a:r>
              <a:rPr lang="en-CA" dirty="0" smtClean="0"/>
              <a:t>Different algorithms possible based on info available to us</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44</a:t>
            </a:fld>
            <a:endParaRPr lang="en-CA" dirty="0"/>
          </a:p>
        </p:txBody>
      </p:sp>
    </p:spTree>
    <p:extLst>
      <p:ext uri="{BB962C8B-B14F-4D97-AF65-F5344CB8AC3E}">
        <p14:creationId xmlns:p14="http://schemas.microsoft.com/office/powerpoint/2010/main" xmlns="" val="6874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Passage </a:t>
            </a:r>
            <a:r>
              <a:rPr lang="en-CA" dirty="0" smtClean="0"/>
              <a:t>Retrieval (example)</a:t>
            </a:r>
            <a:endParaRPr lang="en-CA" dirty="0"/>
          </a:p>
        </p:txBody>
      </p:sp>
      <p:sp>
        <p:nvSpPr>
          <p:cNvPr id="3" name="Content Placeholder 2"/>
          <p:cNvSpPr>
            <a:spLocks noGrp="1"/>
          </p:cNvSpPr>
          <p:nvPr>
            <p:ph idx="1"/>
          </p:nvPr>
        </p:nvSpPr>
        <p:spPr/>
        <p:txBody>
          <a:bodyPr/>
          <a:lstStyle/>
          <a:p>
            <a:r>
              <a:rPr lang="en-CA" dirty="0" smtClean="0"/>
              <a:t>If we have:</a:t>
            </a:r>
          </a:p>
          <a:p>
            <a:pPr lvl="1"/>
            <a:r>
              <a:rPr lang="en-CA" dirty="0" smtClean="0"/>
              <a:t>Important query keywords</a:t>
            </a:r>
          </a:p>
          <a:p>
            <a:pPr lvl="2"/>
            <a:r>
              <a:rPr lang="en-CA" dirty="0" smtClean="0"/>
              <a:t>From NER, word weights (e.g. </a:t>
            </a:r>
            <a:r>
              <a:rPr lang="en-CA" dirty="0" err="1" smtClean="0"/>
              <a:t>TFxIDF</a:t>
            </a:r>
            <a:r>
              <a:rPr lang="en-CA" dirty="0" smtClean="0"/>
              <a:t>), etc.</a:t>
            </a:r>
          </a:p>
          <a:p>
            <a:pPr lvl="1"/>
            <a:r>
              <a:rPr lang="en-CA" dirty="0" smtClean="0"/>
              <a:t>Inverted index &amp; positional information</a:t>
            </a:r>
          </a:p>
          <a:p>
            <a:pPr lvl="2"/>
            <a:r>
              <a:rPr lang="en-CA" dirty="0" smtClean="0"/>
              <a:t>From IR: Index of corpus words linked to documents with exact position of word in document</a:t>
            </a:r>
          </a:p>
          <a:p>
            <a:r>
              <a:rPr lang="en-CA" dirty="0" smtClean="0"/>
              <a:t>Algorithm:</a:t>
            </a:r>
          </a:p>
          <a:p>
            <a:pPr lvl="1"/>
            <a:r>
              <a:rPr lang="en-CA" dirty="0" smtClean="0"/>
              <a:t>Window of words in document around each keyword</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45</a:t>
            </a:fld>
            <a:endParaRPr lang="en-CA" dirty="0"/>
          </a:p>
        </p:txBody>
      </p:sp>
    </p:spTree>
    <p:extLst>
      <p:ext uri="{BB962C8B-B14F-4D97-AF65-F5344CB8AC3E}">
        <p14:creationId xmlns:p14="http://schemas.microsoft.com/office/powerpoint/2010/main" xmlns="" val="4134361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Passage Retrieval (example)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If </a:t>
            </a:r>
            <a:r>
              <a:rPr lang="en-CA" dirty="0"/>
              <a:t>we have:</a:t>
            </a:r>
          </a:p>
          <a:p>
            <a:pPr lvl="1"/>
            <a:r>
              <a:rPr lang="en-CA" dirty="0" smtClean="0"/>
              <a:t>Question patterns &amp; correct pattern for query (from question type classification)</a:t>
            </a:r>
          </a:p>
          <a:p>
            <a:pPr lvl="1"/>
            <a:r>
              <a:rPr lang="en-CA" dirty="0" smtClean="0"/>
              <a:t>Relevant documents (from IR)</a:t>
            </a:r>
          </a:p>
          <a:p>
            <a:r>
              <a:rPr lang="en-CA" dirty="0" smtClean="0"/>
              <a:t>Algorithm: </a:t>
            </a:r>
          </a:p>
          <a:p>
            <a:pPr lvl="1"/>
            <a:r>
              <a:rPr lang="en-CA" dirty="0" smtClean="0"/>
              <a:t>Find matching answer patterns in document</a:t>
            </a:r>
          </a:p>
          <a:p>
            <a:pPr lvl="1"/>
            <a:r>
              <a:rPr lang="en-CA" dirty="0" smtClean="0"/>
              <a:t>Simple modification of question pattern</a:t>
            </a:r>
          </a:p>
          <a:p>
            <a:pPr lvl="2"/>
            <a:r>
              <a:rPr lang="en-CA" dirty="0" smtClean="0"/>
              <a:t>E.g.: </a:t>
            </a:r>
            <a:r>
              <a:rPr lang="en-CA" dirty="0"/>
              <a:t>“what {</a:t>
            </a:r>
            <a:r>
              <a:rPr lang="en-CA" dirty="0" err="1"/>
              <a:t>is|are</a:t>
            </a:r>
            <a:r>
              <a:rPr lang="en-CA" dirty="0"/>
              <a:t>} &lt;noun phrase</a:t>
            </a:r>
            <a:r>
              <a:rPr lang="en-CA" dirty="0" smtClean="0"/>
              <a:t>&gt;” </a:t>
            </a:r>
            <a:r>
              <a:rPr lang="en-CA" dirty="0" smtClean="0">
                <a:sym typeface="Symbol"/>
              </a:rPr>
              <a:t> </a:t>
            </a:r>
            <a:br>
              <a:rPr lang="en-CA" dirty="0" smtClean="0">
                <a:sym typeface="Symbol"/>
              </a:rPr>
            </a:br>
            <a:r>
              <a:rPr lang="en-CA" dirty="0" smtClean="0">
                <a:sym typeface="Symbol"/>
              </a:rPr>
              <a:t>“</a:t>
            </a:r>
            <a:r>
              <a:rPr lang="en-CA" dirty="0" smtClean="0"/>
              <a:t>&lt;</a:t>
            </a:r>
            <a:r>
              <a:rPr lang="en-CA" dirty="0"/>
              <a:t>noun phrase</a:t>
            </a:r>
            <a:r>
              <a:rPr lang="en-CA" dirty="0" smtClean="0"/>
              <a:t>&gt; </a:t>
            </a:r>
            <a:r>
              <a:rPr lang="en-CA" dirty="0"/>
              <a:t>{</a:t>
            </a:r>
            <a:r>
              <a:rPr lang="en-CA" dirty="0" err="1"/>
              <a:t>is|are</a:t>
            </a:r>
            <a:r>
              <a:rPr lang="en-CA" dirty="0" smtClean="0"/>
              <a:t>} &lt;answer&gt;”</a:t>
            </a:r>
          </a:p>
          <a:p>
            <a:pPr lvl="1"/>
            <a:r>
              <a:rPr lang="en-CA" dirty="0" smtClean="0"/>
              <a:t>Can be enhanced with grammar rules, synonyms of less important words</a:t>
            </a:r>
          </a:p>
          <a:p>
            <a:pPr lvl="2"/>
            <a:r>
              <a:rPr lang="en-CA" dirty="0" smtClean="0"/>
              <a:t>“Who killed Abraham Lincoln” </a:t>
            </a:r>
            <a:r>
              <a:rPr lang="en-CA" dirty="0">
                <a:sym typeface="Symbol"/>
              </a:rPr>
              <a:t> </a:t>
            </a:r>
            <a:r>
              <a:rPr lang="en-CA" dirty="0" smtClean="0">
                <a:sym typeface="Symbol"/>
              </a:rPr>
              <a:t>“Abraham Lincoln was {</a:t>
            </a:r>
            <a:r>
              <a:rPr lang="en-CA" dirty="0" err="1" smtClean="0">
                <a:sym typeface="Symbol"/>
              </a:rPr>
              <a:t>killed|assassinated|murdered</a:t>
            </a:r>
            <a:r>
              <a:rPr lang="en-CA" dirty="0" smtClean="0">
                <a:sym typeface="Symbol"/>
              </a:rPr>
              <a:t>} by &lt;answer&gt;”</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46</a:t>
            </a:fld>
            <a:endParaRPr lang="en-CA" dirty="0"/>
          </a:p>
        </p:txBody>
      </p:sp>
    </p:spTree>
    <p:extLst>
      <p:ext uri="{BB962C8B-B14F-4D97-AF65-F5344CB8AC3E}">
        <p14:creationId xmlns:p14="http://schemas.microsoft.com/office/powerpoint/2010/main" xmlns="" val="2727673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Selection</a:t>
            </a:r>
            <a:endParaRPr lang="en-CA" dirty="0"/>
          </a:p>
        </p:txBody>
      </p:sp>
      <p:sp>
        <p:nvSpPr>
          <p:cNvPr id="3" name="Content Placeholder 2"/>
          <p:cNvSpPr>
            <a:spLocks noGrp="1"/>
          </p:cNvSpPr>
          <p:nvPr>
            <p:ph idx="1"/>
          </p:nvPr>
        </p:nvSpPr>
        <p:spPr/>
        <p:txBody>
          <a:bodyPr/>
          <a:lstStyle/>
          <a:p>
            <a:r>
              <a:rPr lang="en-CA" dirty="0" smtClean="0"/>
              <a:t>Passage retrieval will generate a lot of passages</a:t>
            </a:r>
          </a:p>
          <a:p>
            <a:pPr lvl="1"/>
            <a:r>
              <a:rPr lang="en-CA" dirty="0" smtClean="0"/>
              <a:t>Some will have the same answer written differently</a:t>
            </a:r>
          </a:p>
          <a:p>
            <a:pPr lvl="1"/>
            <a:r>
              <a:rPr lang="en-CA" dirty="0" smtClean="0"/>
              <a:t>Some will have different/conflicting answers</a:t>
            </a:r>
          </a:p>
          <a:p>
            <a:pPr lvl="1"/>
            <a:r>
              <a:rPr lang="en-CA" dirty="0" smtClean="0"/>
              <a:t>Some are irrelevant</a:t>
            </a:r>
          </a:p>
          <a:p>
            <a:r>
              <a:rPr lang="en-CA" dirty="0" smtClean="0"/>
              <a:t>Problem: how to find the answer?</a:t>
            </a:r>
          </a:p>
          <a:p>
            <a:pPr lvl="1"/>
            <a:r>
              <a:rPr lang="en-CA" dirty="0" smtClean="0"/>
              <a:t>Need to rate confidence of individual passage</a:t>
            </a:r>
          </a:p>
          <a:p>
            <a:pPr lvl="1"/>
            <a:r>
              <a:rPr lang="en-CA" dirty="0" smtClean="0"/>
              <a:t>Need to compare/contrast different passages</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47</a:t>
            </a:fld>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Selection</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Passage / answer rating</a:t>
            </a:r>
          </a:p>
          <a:p>
            <a:pPr lvl="1"/>
            <a:r>
              <a:rPr lang="en-CA" dirty="0" smtClean="0"/>
              <a:t>Determine system confidence in individual answer</a:t>
            </a:r>
          </a:p>
          <a:p>
            <a:r>
              <a:rPr lang="en-CA" dirty="0" smtClean="0"/>
              <a:t>Does answer fit the question?</a:t>
            </a:r>
          </a:p>
          <a:p>
            <a:pPr lvl="1"/>
            <a:r>
              <a:rPr lang="en-CA" dirty="0" smtClean="0"/>
              <a:t>Important question words (especially named entities) appear in passage</a:t>
            </a:r>
          </a:p>
          <a:p>
            <a:pPr lvl="1"/>
            <a:r>
              <a:rPr lang="en-CA" dirty="0" smtClean="0"/>
              <a:t>Keywords in passage match question semantics (distance in ontology, WordNet)</a:t>
            </a:r>
          </a:p>
          <a:p>
            <a:pPr lvl="1"/>
            <a:r>
              <a:rPr lang="en-CA" dirty="0" smtClean="0"/>
              <a:t>Answer in passage match syntactic role in question</a:t>
            </a:r>
          </a:p>
          <a:p>
            <a:r>
              <a:rPr lang="en-CA" dirty="0" smtClean="0"/>
              <a:t>Does answer fit predicted answer type?</a:t>
            </a:r>
          </a:p>
          <a:p>
            <a:pPr lvl="1"/>
            <a:r>
              <a:rPr lang="en-CA" dirty="0" smtClean="0"/>
              <a:t>But the answer type classifier can make mistakes…</a:t>
            </a:r>
          </a:p>
          <a:p>
            <a:r>
              <a:rPr lang="en-CA" dirty="0" smtClean="0"/>
              <a:t>Geospatial &amp; temporal relevance of answer</a:t>
            </a:r>
          </a:p>
          <a:p>
            <a:pPr lvl="1"/>
            <a:r>
              <a:rPr lang="en-CA" dirty="0" smtClean="0"/>
              <a:t>Useful for cell phone QA, virtual assistants, etc.</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48</a:t>
            </a:fld>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Selection</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Deal with same answer written differently</a:t>
            </a:r>
          </a:p>
          <a:p>
            <a:pPr lvl="1"/>
            <a:r>
              <a:rPr lang="en-CA" dirty="0" smtClean="0"/>
              <a:t>System needs lists of synonyms, abbreviations, idioms, alternate spellings, etc.</a:t>
            </a:r>
          </a:p>
          <a:p>
            <a:pPr lvl="1"/>
            <a:r>
              <a:rPr lang="en-CA" dirty="0" smtClean="0"/>
              <a:t>Merge together answers &amp; combine ratings</a:t>
            </a:r>
          </a:p>
          <a:p>
            <a:pPr lvl="2"/>
            <a:r>
              <a:rPr lang="en-CA" dirty="0" smtClean="0"/>
              <a:t>Can serve as democratic rating below</a:t>
            </a:r>
          </a:p>
          <a:p>
            <a:r>
              <a:rPr lang="en-CA" dirty="0" smtClean="0"/>
              <a:t>Deal with different/conflicting answers</a:t>
            </a:r>
          </a:p>
          <a:p>
            <a:pPr lvl="1"/>
            <a:r>
              <a:rPr lang="en-CA" dirty="0" smtClean="0"/>
              <a:t>Answer rating includes answer frequency</a:t>
            </a:r>
          </a:p>
          <a:p>
            <a:pPr lvl="2"/>
            <a:r>
              <a:rPr lang="en-CA" dirty="0" smtClean="0"/>
              <a:t>Democratic: correct answer is most frequently cited in different sources</a:t>
            </a:r>
          </a:p>
          <a:p>
            <a:pPr lvl="2"/>
            <a:r>
              <a:rPr lang="en-CA" dirty="0" smtClean="0"/>
              <a:t>But don’t score same source multiple times!</a:t>
            </a:r>
          </a:p>
          <a:p>
            <a:pPr lvl="1"/>
            <a:r>
              <a:rPr lang="en-CA" dirty="0" smtClean="0"/>
              <a:t>Answer rating includes source reliability</a:t>
            </a:r>
          </a:p>
          <a:p>
            <a:pPr lvl="2"/>
            <a:r>
              <a:rPr lang="en-CA" dirty="0" smtClean="0"/>
              <a:t>Elitism: answer from trusted source is correct one</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49</a:t>
            </a:fld>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Statistical NLP</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Modelling language use with probabilities</a:t>
            </a:r>
          </a:p>
          <a:p>
            <a:pPr lvl="1">
              <a:defRPr/>
            </a:pPr>
            <a:r>
              <a:rPr lang="en-CA" dirty="0" smtClean="0"/>
              <a:t>“But I don’t count probabilities when I talk!”</a:t>
            </a:r>
          </a:p>
          <a:p>
            <a:pPr lvl="1">
              <a:defRPr/>
            </a:pPr>
            <a:r>
              <a:rPr lang="en-CA" dirty="0" smtClean="0"/>
              <a:t>Actually, you do…</a:t>
            </a:r>
          </a:p>
          <a:p>
            <a:pPr>
              <a:defRPr/>
            </a:pPr>
            <a:r>
              <a:rPr lang="en-CA" b="1" dirty="0" err="1" smtClean="0">
                <a:solidFill>
                  <a:srgbClr val="00B0F0"/>
                </a:solidFill>
              </a:rPr>
              <a:t>Zipf’s</a:t>
            </a:r>
            <a:r>
              <a:rPr lang="en-CA" b="1" dirty="0" smtClean="0">
                <a:solidFill>
                  <a:srgbClr val="00B0F0"/>
                </a:solidFill>
              </a:rPr>
              <a:t> law of least effort</a:t>
            </a:r>
          </a:p>
          <a:p>
            <a:pPr lvl="1">
              <a:defRPr/>
            </a:pPr>
            <a:r>
              <a:rPr lang="en-CA" dirty="0" smtClean="0"/>
              <a:t>People try to do the minimum amount of effort</a:t>
            </a:r>
          </a:p>
          <a:p>
            <a:pPr lvl="1">
              <a:defRPr/>
            </a:pPr>
            <a:r>
              <a:rPr lang="en-CA" dirty="0" smtClean="0"/>
              <a:t>But they are smart about it</a:t>
            </a:r>
          </a:p>
          <a:p>
            <a:pPr lvl="2">
              <a:defRPr/>
            </a:pPr>
            <a:r>
              <a:rPr lang="en-CA" dirty="0" smtClean="0"/>
              <a:t>If more effort now means much less effort later on, they use effort now</a:t>
            </a:r>
          </a:p>
          <a:p>
            <a:pPr lvl="1">
              <a:defRPr/>
            </a:pPr>
            <a:r>
              <a:rPr lang="en-CA" dirty="0" smtClean="0"/>
              <a:t>So what is the effort to minimize when using language?</a:t>
            </a:r>
            <a:endParaRPr lang="en-CA" dirty="0"/>
          </a:p>
        </p:txBody>
      </p:sp>
      <p:sp>
        <p:nvSpPr>
          <p:cNvPr id="4" name="Slide Number Placeholder 3"/>
          <p:cNvSpPr>
            <a:spLocks noGrp="1"/>
          </p:cNvSpPr>
          <p:nvPr>
            <p:ph type="sldNum" sz="quarter" idx="10"/>
          </p:nvPr>
        </p:nvSpPr>
        <p:spPr/>
        <p:txBody>
          <a:bodyPr/>
          <a:lstStyle/>
          <a:p>
            <a:pPr>
              <a:defRPr/>
            </a:pPr>
            <a:fld id="{49574FA2-4F9B-4A8A-B0AF-3B81D3FAD095}" type="slidenum">
              <a:rPr lang="en-CA" smtClean="0"/>
              <a:pPr>
                <a:defRPr/>
              </a:pPr>
              <a:t>5</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Presentation</a:t>
            </a:r>
            <a:endParaRPr lang="en-CA" dirty="0"/>
          </a:p>
        </p:txBody>
      </p:sp>
      <p:sp>
        <p:nvSpPr>
          <p:cNvPr id="3" name="Content Placeholder 2"/>
          <p:cNvSpPr>
            <a:spLocks noGrp="1"/>
          </p:cNvSpPr>
          <p:nvPr>
            <p:ph idx="1"/>
          </p:nvPr>
        </p:nvSpPr>
        <p:spPr>
          <a:xfrm>
            <a:off x="457200" y="1600200"/>
            <a:ext cx="8229600" cy="2476872"/>
          </a:xfrm>
        </p:spPr>
        <p:txBody>
          <a:bodyPr>
            <a:normAutofit fontScale="92500"/>
          </a:bodyPr>
          <a:lstStyle/>
          <a:p>
            <a:r>
              <a:rPr lang="en-CA" dirty="0" smtClean="0"/>
              <a:t>What is returned by QA system?</a:t>
            </a:r>
          </a:p>
          <a:p>
            <a:pPr lvl="1"/>
            <a:r>
              <a:rPr lang="en-CA" dirty="0" smtClean="0"/>
              <a:t>Single best answer vs. list of possible answers </a:t>
            </a:r>
          </a:p>
          <a:p>
            <a:pPr lvl="1"/>
            <a:r>
              <a:rPr lang="en-CA" dirty="0" smtClean="0"/>
              <a:t>Include or not confidence rating of answers</a:t>
            </a:r>
          </a:p>
          <a:p>
            <a:pPr lvl="1"/>
            <a:r>
              <a:rPr lang="en-CA" dirty="0" smtClean="0"/>
              <a:t>Include or not sources of answer</a:t>
            </a:r>
          </a:p>
          <a:p>
            <a:pPr lvl="1"/>
            <a:r>
              <a:rPr lang="en-CA" dirty="0" smtClean="0"/>
              <a:t>Reword answer properly or copy-paste text</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50</a:t>
            </a:fld>
            <a:endParaRPr lang="en-CA" dirty="0"/>
          </a:p>
        </p:txBody>
      </p:sp>
      <p:pic>
        <p:nvPicPr>
          <p:cNvPr id="1026" name="Picture 2" descr="C:\Users\Richy\Dropbox\SoftEng Department\Invited Talks\20150312 - AI course\watson_jeopardy.jpg"/>
          <p:cNvPicPr>
            <a:picLocks noChangeAspect="1" noChangeArrowheads="1"/>
          </p:cNvPicPr>
          <p:nvPr/>
        </p:nvPicPr>
        <p:blipFill>
          <a:blip r:embed="rId2" cstate="print"/>
          <a:srcRect/>
          <a:stretch>
            <a:fillRect/>
          </a:stretch>
        </p:blipFill>
        <p:spPr bwMode="auto">
          <a:xfrm>
            <a:off x="107504" y="4077072"/>
            <a:ext cx="3982854" cy="2675980"/>
          </a:xfrm>
          <a:prstGeom prst="rect">
            <a:avLst/>
          </a:prstGeom>
          <a:noFill/>
        </p:spPr>
      </p:pic>
      <p:pic>
        <p:nvPicPr>
          <p:cNvPr id="1027" name="Picture 3" descr="C:\Users\Richy\Dropbox\SoftEng Department\Invited Talks\20150312 - AI course\penguins.png"/>
          <p:cNvPicPr>
            <a:picLocks noChangeAspect="1" noChangeArrowheads="1"/>
          </p:cNvPicPr>
          <p:nvPr/>
        </p:nvPicPr>
        <p:blipFill>
          <a:blip r:embed="rId3" cstate="print"/>
          <a:srcRect/>
          <a:stretch>
            <a:fillRect/>
          </a:stretch>
        </p:blipFill>
        <p:spPr bwMode="auto">
          <a:xfrm>
            <a:off x="4226826" y="4077072"/>
            <a:ext cx="4776010" cy="266288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Presentation</a:t>
            </a:r>
            <a:endParaRPr lang="en-CA"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CA" dirty="0" smtClean="0"/>
              <a:t>How to reword answers properly</a:t>
            </a:r>
          </a:p>
          <a:p>
            <a:r>
              <a:rPr lang="en-CA" dirty="0" smtClean="0"/>
              <a:t>Syntactic answer templates</a:t>
            </a:r>
          </a:p>
          <a:p>
            <a:pPr lvl="1"/>
            <a:r>
              <a:rPr lang="en-CA" dirty="0" smtClean="0"/>
              <a:t>Detect question syntax</a:t>
            </a:r>
          </a:p>
          <a:p>
            <a:pPr lvl="2"/>
            <a:r>
              <a:rPr lang="en-CA" dirty="0" smtClean="0"/>
              <a:t>Words’ part-of-speech and word order</a:t>
            </a:r>
          </a:p>
          <a:p>
            <a:pPr lvl="1"/>
            <a:r>
              <a:rPr lang="en-CA" dirty="0" smtClean="0"/>
              <a:t>Corresponding answer template filled </a:t>
            </a:r>
            <a:br>
              <a:rPr lang="en-CA" dirty="0" smtClean="0"/>
            </a:br>
            <a:r>
              <a:rPr lang="en-CA" dirty="0" smtClean="0"/>
              <a:t>it from question and answer words</a:t>
            </a:r>
          </a:p>
          <a:p>
            <a:pPr lvl="1"/>
            <a:r>
              <a:rPr lang="en-CA" dirty="0" smtClean="0"/>
              <a:t>Advantage: human-like answers</a:t>
            </a:r>
          </a:p>
          <a:p>
            <a:r>
              <a:rPr lang="en-CA" dirty="0" smtClean="0"/>
              <a:t>Semantic answer templates</a:t>
            </a:r>
          </a:p>
          <a:p>
            <a:pPr lvl="1"/>
            <a:r>
              <a:rPr lang="en-CA" dirty="0" smtClean="0"/>
              <a:t>Tag semantic content in answer</a:t>
            </a:r>
          </a:p>
          <a:p>
            <a:pPr lvl="2"/>
            <a:r>
              <a:rPr lang="en-CA" dirty="0" smtClean="0"/>
              <a:t>E.g. core answer, complementary information, justifications, constraints, etc.</a:t>
            </a:r>
          </a:p>
          <a:p>
            <a:pPr lvl="1"/>
            <a:r>
              <a:rPr lang="en-CA" dirty="0" smtClean="0"/>
              <a:t>Template selects which content to display and where</a:t>
            </a:r>
          </a:p>
          <a:p>
            <a:pPr lvl="1"/>
            <a:r>
              <a:rPr lang="en-CA" dirty="0" smtClean="0"/>
              <a:t>Advantage: can be tailored </a:t>
            </a:r>
            <a:br>
              <a:rPr lang="en-CA" dirty="0" smtClean="0"/>
            </a:br>
            <a:r>
              <a:rPr lang="en-CA" dirty="0" smtClean="0"/>
              <a:t>to devices or needs without </a:t>
            </a:r>
            <a:br>
              <a:rPr lang="en-CA" dirty="0" smtClean="0"/>
            </a:br>
            <a:r>
              <a:rPr lang="en-CA" dirty="0" smtClean="0"/>
              <a:t>losing critical info</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51</a:t>
            </a:fld>
            <a:endParaRPr lang="en-CA" dirty="0"/>
          </a:p>
        </p:txBody>
      </p:sp>
      <p:pic>
        <p:nvPicPr>
          <p:cNvPr id="2052" name="Picture 4" descr="C:\Users\Richy\Dropbox\SoftEng Department\Invited Talks\20150312 - AI course\syntactic templates.png"/>
          <p:cNvPicPr>
            <a:picLocks noChangeAspect="1" noChangeArrowheads="1"/>
          </p:cNvPicPr>
          <p:nvPr/>
        </p:nvPicPr>
        <p:blipFill>
          <a:blip r:embed="rId2" cstate="print">
            <a:clrChange>
              <a:clrFrom>
                <a:srgbClr val="22B14C"/>
              </a:clrFrom>
              <a:clrTo>
                <a:srgbClr val="22B14C">
                  <a:alpha val="0"/>
                </a:srgbClr>
              </a:clrTo>
            </a:clrChange>
          </a:blip>
          <a:srcRect/>
          <a:stretch>
            <a:fillRect/>
          </a:stretch>
        </p:blipFill>
        <p:spPr bwMode="auto">
          <a:xfrm>
            <a:off x="6444208" y="1484784"/>
            <a:ext cx="2562226" cy="3048000"/>
          </a:xfrm>
          <a:prstGeom prst="rect">
            <a:avLst/>
          </a:prstGeom>
          <a:noFill/>
        </p:spPr>
      </p:pic>
      <p:pic>
        <p:nvPicPr>
          <p:cNvPr id="2053" name="Picture 5" descr="C:\Users\Richy\Dropbox\SoftEng Department\Invited Talks\20150312 - AI course\semantic templates.png"/>
          <p:cNvPicPr>
            <a:picLocks noChangeAspect="1" noChangeArrowheads="1"/>
          </p:cNvPicPr>
          <p:nvPr/>
        </p:nvPicPr>
        <p:blipFill>
          <a:blip r:embed="rId3" cstate="print"/>
          <a:srcRect/>
          <a:stretch>
            <a:fillRect/>
          </a:stretch>
        </p:blipFill>
        <p:spPr bwMode="auto">
          <a:xfrm>
            <a:off x="5341531" y="5877272"/>
            <a:ext cx="3720539" cy="862583"/>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QA Systems: </a:t>
            </a:r>
            <a:br>
              <a:rPr lang="en-CA" dirty="0" smtClean="0"/>
            </a:br>
            <a:r>
              <a:rPr lang="en-CA" dirty="0" smtClean="0"/>
              <a:t>IBM Watson</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52</a:t>
            </a:fld>
            <a:endParaRPr lang="en-CA" dirty="0"/>
          </a:p>
        </p:txBody>
      </p:sp>
      <p:pic>
        <p:nvPicPr>
          <p:cNvPr id="1026" name="Picture 2" descr="C:\Users\Richy\Dropbox\SoftEng Department\Invited Talks\20150312 - AI course\DeepQA-Arch.PNG"/>
          <p:cNvPicPr>
            <a:picLocks noChangeAspect="1" noChangeArrowheads="1"/>
          </p:cNvPicPr>
          <p:nvPr/>
        </p:nvPicPr>
        <p:blipFill>
          <a:blip r:embed="rId2" cstate="print"/>
          <a:srcRect/>
          <a:stretch>
            <a:fillRect/>
          </a:stretch>
        </p:blipFill>
        <p:spPr bwMode="auto">
          <a:xfrm>
            <a:off x="467544" y="2132856"/>
            <a:ext cx="8208912" cy="4259341"/>
          </a:xfrm>
          <a:prstGeom prst="rect">
            <a:avLst/>
          </a:prstGeom>
          <a:noFill/>
        </p:spPr>
      </p:pic>
      <p:cxnSp>
        <p:nvCxnSpPr>
          <p:cNvPr id="7" name="Straight Arrow Connector 6"/>
          <p:cNvCxnSpPr/>
          <p:nvPr/>
        </p:nvCxnSpPr>
        <p:spPr>
          <a:xfrm flipV="1">
            <a:off x="827584" y="5301208"/>
            <a:ext cx="0" cy="6480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0" y="5949280"/>
            <a:ext cx="2267744" cy="923330"/>
          </a:xfrm>
          <a:prstGeom prst="rect">
            <a:avLst/>
          </a:prstGeom>
          <a:solidFill>
            <a:schemeClr val="accent5">
              <a:lumMod val="25000"/>
            </a:schemeClr>
          </a:solidFill>
        </p:spPr>
        <p:txBody>
          <a:bodyPr wrap="square" rtlCol="0">
            <a:spAutoFit/>
          </a:bodyPr>
          <a:lstStyle/>
          <a:p>
            <a:r>
              <a:rPr lang="en-CA" dirty="0" smtClean="0"/>
              <a:t>Query parsing, semantic role labelling, NER, etc.  </a:t>
            </a:r>
            <a:endParaRPr lang="en-CA" dirty="0"/>
          </a:p>
        </p:txBody>
      </p:sp>
      <p:sp>
        <p:nvSpPr>
          <p:cNvPr id="11" name="TextBox 10"/>
          <p:cNvSpPr txBox="1"/>
          <p:nvPr/>
        </p:nvSpPr>
        <p:spPr>
          <a:xfrm>
            <a:off x="2267744" y="6211669"/>
            <a:ext cx="3528392" cy="646331"/>
          </a:xfrm>
          <a:prstGeom prst="rect">
            <a:avLst/>
          </a:prstGeom>
          <a:solidFill>
            <a:schemeClr val="accent5">
              <a:lumMod val="25000"/>
            </a:schemeClr>
          </a:solidFill>
        </p:spPr>
        <p:txBody>
          <a:bodyPr wrap="square" rtlCol="0">
            <a:spAutoFit/>
          </a:bodyPr>
          <a:lstStyle/>
          <a:p>
            <a:r>
              <a:rPr lang="en-CA" dirty="0" smtClean="0"/>
              <a:t>Special type of question analysis to handle Jeopardy clues</a:t>
            </a:r>
            <a:endParaRPr lang="en-CA" dirty="0"/>
          </a:p>
        </p:txBody>
      </p:sp>
      <p:cxnSp>
        <p:nvCxnSpPr>
          <p:cNvPr id="13" name="Straight Arrow Connector 12"/>
          <p:cNvCxnSpPr>
            <a:stCxn id="11" idx="0"/>
          </p:cNvCxnSpPr>
          <p:nvPr/>
        </p:nvCxnSpPr>
        <p:spPr>
          <a:xfrm flipH="1" flipV="1">
            <a:off x="2411760" y="5229200"/>
            <a:ext cx="1620180" cy="9824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179512" y="1700808"/>
            <a:ext cx="3456384" cy="923330"/>
          </a:xfrm>
          <a:prstGeom prst="rect">
            <a:avLst/>
          </a:prstGeom>
          <a:solidFill>
            <a:schemeClr val="accent5">
              <a:lumMod val="25000"/>
            </a:schemeClr>
          </a:solidFill>
        </p:spPr>
        <p:txBody>
          <a:bodyPr wrap="square" rtlCol="0">
            <a:spAutoFit/>
          </a:bodyPr>
          <a:lstStyle/>
          <a:p>
            <a:r>
              <a:rPr lang="en-CA" dirty="0" smtClean="0"/>
              <a:t>Passage retrieval contains correct answer for 85% of questions in top 250 candidates</a:t>
            </a:r>
            <a:endParaRPr lang="en-CA" dirty="0"/>
          </a:p>
        </p:txBody>
      </p:sp>
      <p:cxnSp>
        <p:nvCxnSpPr>
          <p:cNvPr id="16" name="Straight Arrow Connector 15"/>
          <p:cNvCxnSpPr/>
          <p:nvPr/>
        </p:nvCxnSpPr>
        <p:spPr>
          <a:xfrm>
            <a:off x="1331640" y="2636912"/>
            <a:ext cx="432048" cy="10801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4067944" y="1628800"/>
            <a:ext cx="4464496" cy="646331"/>
          </a:xfrm>
          <a:prstGeom prst="rect">
            <a:avLst/>
          </a:prstGeom>
          <a:solidFill>
            <a:schemeClr val="accent5">
              <a:lumMod val="25000"/>
            </a:schemeClr>
          </a:solidFill>
        </p:spPr>
        <p:txBody>
          <a:bodyPr wrap="square" rtlCol="0">
            <a:spAutoFit/>
          </a:bodyPr>
          <a:lstStyle/>
          <a:p>
            <a:r>
              <a:rPr lang="en-CA" dirty="0" smtClean="0"/>
              <a:t>Evidence: passage search featuring candidate answer in context of question</a:t>
            </a:r>
            <a:endParaRPr lang="en-CA" dirty="0"/>
          </a:p>
        </p:txBody>
      </p:sp>
      <p:cxnSp>
        <p:nvCxnSpPr>
          <p:cNvPr id="19" name="Straight Arrow Connector 18"/>
          <p:cNvCxnSpPr>
            <a:stCxn id="17" idx="2"/>
          </p:cNvCxnSpPr>
          <p:nvPr/>
        </p:nvCxnSpPr>
        <p:spPr>
          <a:xfrm flipH="1">
            <a:off x="5436096" y="2275131"/>
            <a:ext cx="864096" cy="11538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6300192" y="2492896"/>
            <a:ext cx="2843808" cy="2031325"/>
          </a:xfrm>
          <a:prstGeom prst="rect">
            <a:avLst/>
          </a:prstGeom>
          <a:solidFill>
            <a:schemeClr val="accent5">
              <a:lumMod val="25000"/>
            </a:schemeClr>
          </a:solidFill>
        </p:spPr>
        <p:txBody>
          <a:bodyPr wrap="square" rtlCol="0">
            <a:spAutoFit/>
          </a:bodyPr>
          <a:lstStyle/>
          <a:p>
            <a:r>
              <a:rPr lang="en-CA" dirty="0" smtClean="0"/>
              <a:t>Aggregate score  of 50 features including taxonomy, geospatial, temporal, source reliability, gender, name consistency, relation, passage support, etc.</a:t>
            </a:r>
            <a:endParaRPr lang="en-CA" dirty="0"/>
          </a:p>
        </p:txBody>
      </p:sp>
      <p:cxnSp>
        <p:nvCxnSpPr>
          <p:cNvPr id="22" name="Straight Arrow Connector 21"/>
          <p:cNvCxnSpPr>
            <a:stCxn id="20" idx="1"/>
          </p:cNvCxnSpPr>
          <p:nvPr/>
        </p:nvCxnSpPr>
        <p:spPr>
          <a:xfrm flipH="1">
            <a:off x="5220072" y="3508559"/>
            <a:ext cx="1080120" cy="12165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6228184" y="6211669"/>
            <a:ext cx="2915816" cy="646331"/>
          </a:xfrm>
          <a:prstGeom prst="rect">
            <a:avLst/>
          </a:prstGeom>
          <a:solidFill>
            <a:schemeClr val="accent5">
              <a:lumMod val="25000"/>
            </a:schemeClr>
          </a:solidFill>
        </p:spPr>
        <p:txBody>
          <a:bodyPr wrap="square" rtlCol="0">
            <a:spAutoFit/>
          </a:bodyPr>
          <a:lstStyle/>
          <a:p>
            <a:r>
              <a:rPr lang="en-CA" dirty="0" smtClean="0"/>
              <a:t>Merge multiple instances of same answer</a:t>
            </a:r>
            <a:endParaRPr lang="en-CA" dirty="0"/>
          </a:p>
        </p:txBody>
      </p:sp>
      <p:cxnSp>
        <p:nvCxnSpPr>
          <p:cNvPr id="25" name="Straight Arrow Connector 24"/>
          <p:cNvCxnSpPr>
            <a:stCxn id="23" idx="0"/>
          </p:cNvCxnSpPr>
          <p:nvPr/>
        </p:nvCxnSpPr>
        <p:spPr>
          <a:xfrm flipV="1">
            <a:off x="7686092" y="5301208"/>
            <a:ext cx="198276" cy="91046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4" grpId="0" animBg="1"/>
      <p:bldP spid="14" grpId="1" animBg="1"/>
      <p:bldP spid="17" grpId="0" animBg="1"/>
      <p:bldP spid="17" grpId="1" animBg="1"/>
      <p:bldP spid="20" grpId="0" animBg="1"/>
      <p:bldP spid="20" grpId="1"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QA Systems:</a:t>
            </a:r>
            <a:br>
              <a:rPr lang="en-CA" dirty="0" smtClean="0"/>
            </a:br>
            <a:r>
              <a:rPr lang="en-CA" dirty="0" err="1" smtClean="0"/>
              <a:t>Ephyra</a:t>
            </a:r>
            <a:endParaRPr lang="en-CA" dirty="0"/>
          </a:p>
        </p:txBody>
      </p:sp>
      <p:sp>
        <p:nvSpPr>
          <p:cNvPr id="3" name="Content Placeholder 2"/>
          <p:cNvSpPr>
            <a:spLocks noGrp="1"/>
          </p:cNvSpPr>
          <p:nvPr>
            <p:ph idx="1"/>
          </p:nvPr>
        </p:nvSpPr>
        <p:spPr/>
        <p:txBody>
          <a:bodyPr/>
          <a:lstStyle/>
          <a:p>
            <a:r>
              <a:rPr lang="en-CA" dirty="0" err="1" smtClean="0"/>
              <a:t>Ephyra</a:t>
            </a:r>
            <a:r>
              <a:rPr lang="en-CA" dirty="0" smtClean="0"/>
              <a:t> uses “filters” for answer selection</a:t>
            </a:r>
          </a:p>
          <a:p>
            <a:r>
              <a:rPr lang="en-CA" dirty="0" smtClean="0"/>
              <a:t>Selection and order can be changed</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53</a:t>
            </a:fld>
            <a:endParaRPr lang="en-CA" dirty="0"/>
          </a:p>
        </p:txBody>
      </p:sp>
      <p:pic>
        <p:nvPicPr>
          <p:cNvPr id="2050" name="Picture 2" descr="C:\Users\Richy\Dropbox\SoftEng Department\Invited Talks\20150312 - AI course\Ephyra.png"/>
          <p:cNvPicPr>
            <a:picLocks noChangeAspect="1" noChangeArrowheads="1"/>
          </p:cNvPicPr>
          <p:nvPr/>
        </p:nvPicPr>
        <p:blipFill>
          <a:blip r:embed="rId2" cstate="print"/>
          <a:srcRect/>
          <a:stretch>
            <a:fillRect/>
          </a:stretch>
        </p:blipFill>
        <p:spPr bwMode="auto">
          <a:xfrm>
            <a:off x="1331640" y="2759425"/>
            <a:ext cx="6408712" cy="409857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QA Systems:</a:t>
            </a:r>
            <a:br>
              <a:rPr lang="en-CA" dirty="0" smtClean="0"/>
            </a:br>
            <a:r>
              <a:rPr lang="en-CA" dirty="0" smtClean="0"/>
              <a:t>LCC Chaucer-2</a:t>
            </a:r>
            <a:endParaRPr lang="en-CA" dirty="0"/>
          </a:p>
        </p:txBody>
      </p:sp>
      <p:sp>
        <p:nvSpPr>
          <p:cNvPr id="3" name="Content Placeholder 2"/>
          <p:cNvSpPr>
            <a:spLocks noGrp="1"/>
          </p:cNvSpPr>
          <p:nvPr>
            <p:ph idx="1"/>
          </p:nvPr>
        </p:nvSpPr>
        <p:spPr/>
        <p:txBody>
          <a:bodyPr/>
          <a:lstStyle/>
          <a:p>
            <a:r>
              <a:rPr lang="en-CA" dirty="0" smtClean="0"/>
              <a:t>2</a:t>
            </a:r>
            <a:r>
              <a:rPr lang="en-CA" baseline="30000" dirty="0" smtClean="0"/>
              <a:t>nd</a:t>
            </a:r>
            <a:r>
              <a:rPr lang="en-CA" dirty="0" smtClean="0"/>
              <a:t> place in TREC 2007 QA competition</a:t>
            </a:r>
          </a:p>
          <a:p>
            <a:r>
              <a:rPr lang="en-CA" dirty="0" smtClean="0"/>
              <a:t>Series of queries on each topic</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54</a:t>
            </a:fld>
            <a:endParaRPr lang="en-CA" dirty="0"/>
          </a:p>
        </p:txBody>
      </p:sp>
      <p:pic>
        <p:nvPicPr>
          <p:cNvPr id="3074" name="Picture 2" descr="C:\Users\Richy\Dropbox\SoftEng Department\Invited Talks\20150312 - AI course\chaucer-2.png"/>
          <p:cNvPicPr>
            <a:picLocks noChangeAspect="1" noChangeArrowheads="1"/>
          </p:cNvPicPr>
          <p:nvPr/>
        </p:nvPicPr>
        <p:blipFill>
          <a:blip r:embed="rId2" cstate="print"/>
          <a:srcRect/>
          <a:stretch>
            <a:fillRect/>
          </a:stretch>
        </p:blipFill>
        <p:spPr bwMode="auto">
          <a:xfrm>
            <a:off x="539552" y="2780928"/>
            <a:ext cx="8280920" cy="395876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a:t>
            </a:r>
            <a:br>
              <a:rPr lang="en-CA" dirty="0" smtClean="0"/>
            </a:br>
            <a:r>
              <a:rPr lang="en-CA" dirty="0" smtClean="0"/>
              <a:t>Natural Language Processing</a:t>
            </a:r>
            <a:endParaRPr lang="en-CA" dirty="0"/>
          </a:p>
        </p:txBody>
      </p:sp>
      <p:sp>
        <p:nvSpPr>
          <p:cNvPr id="3" name="Content Placeholder 2"/>
          <p:cNvSpPr>
            <a:spLocks noGrp="1"/>
          </p:cNvSpPr>
          <p:nvPr>
            <p:ph idx="1"/>
          </p:nvPr>
        </p:nvSpPr>
        <p:spPr/>
        <p:txBody>
          <a:bodyPr>
            <a:normAutofit fontScale="92500" lnSpcReduction="10000"/>
          </a:bodyPr>
          <a:lstStyle/>
          <a:p>
            <a:r>
              <a:rPr lang="en-CA" dirty="0" err="1" smtClean="0"/>
              <a:t>Zipf</a:t>
            </a:r>
            <a:r>
              <a:rPr lang="en-CA" dirty="0" smtClean="0"/>
              <a:t>-Mandelbrot Law</a:t>
            </a:r>
          </a:p>
          <a:p>
            <a:r>
              <a:rPr lang="en-CA" dirty="0" smtClean="0"/>
              <a:t>Bag of Words representation</a:t>
            </a:r>
          </a:p>
          <a:p>
            <a:pPr lvl="1"/>
            <a:r>
              <a:rPr lang="en-CA" dirty="0" err="1" smtClean="0"/>
              <a:t>Stopwords</a:t>
            </a:r>
            <a:r>
              <a:rPr lang="en-CA" dirty="0" smtClean="0"/>
              <a:t>, word stemming, collocations, </a:t>
            </a:r>
            <a:r>
              <a:rPr lang="en-CA" dirty="0" err="1" smtClean="0"/>
              <a:t>TFxIDF</a:t>
            </a:r>
            <a:endParaRPr lang="en-CA" dirty="0" smtClean="0"/>
          </a:p>
          <a:p>
            <a:r>
              <a:rPr lang="en-CA" dirty="0" smtClean="0"/>
              <a:t>Classification</a:t>
            </a:r>
          </a:p>
          <a:p>
            <a:pPr lvl="1"/>
            <a:r>
              <a:rPr lang="en-CA" dirty="0" smtClean="0"/>
              <a:t>Bag of Words &amp; cosine distance, Naïve Bayes</a:t>
            </a:r>
          </a:p>
          <a:p>
            <a:r>
              <a:rPr lang="en-CA" dirty="0" smtClean="0"/>
              <a:t>Information retrieval</a:t>
            </a:r>
          </a:p>
          <a:p>
            <a:pPr lvl="1"/>
            <a:r>
              <a:rPr lang="en-CA" dirty="0" smtClean="0"/>
              <a:t>Inverted index, Vector Space Model, Latent Semantic Indexing, text segmentation</a:t>
            </a:r>
          </a:p>
          <a:p>
            <a:r>
              <a:rPr lang="en-CA" dirty="0" smtClean="0"/>
              <a:t>Question Answering</a:t>
            </a:r>
          </a:p>
          <a:p>
            <a:pPr lvl="1"/>
            <a:r>
              <a:rPr lang="en-CA" dirty="0" smtClean="0"/>
              <a:t>Question analysis, passage retrieval, answer rating, answer presentation, examples</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55</a:t>
            </a:fld>
            <a:endParaRPr lang="en-C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Further Readings</a:t>
            </a:r>
            <a:endParaRPr lang="en-CA" dirty="0"/>
          </a:p>
        </p:txBody>
      </p:sp>
      <p:sp>
        <p:nvSpPr>
          <p:cNvPr id="4" name="Slide Number Placeholder 3"/>
          <p:cNvSpPr>
            <a:spLocks noGrp="1"/>
          </p:cNvSpPr>
          <p:nvPr>
            <p:ph type="sldNum" sz="quarter" idx="10"/>
          </p:nvPr>
        </p:nvSpPr>
        <p:spPr/>
        <p:txBody>
          <a:bodyPr/>
          <a:lstStyle/>
          <a:p>
            <a:pPr>
              <a:defRPr/>
            </a:pPr>
            <a:fld id="{63C00B98-C555-4335-9EE3-1D5F9B27E098}" type="slidenum">
              <a:rPr lang="en-CA" smtClean="0"/>
              <a:pPr>
                <a:defRPr/>
              </a:pPr>
              <a:t>56</a:t>
            </a:fld>
            <a:endParaRPr lang="en-CA" dirty="0"/>
          </a:p>
        </p:txBody>
      </p:sp>
      <p:pic>
        <p:nvPicPr>
          <p:cNvPr id="5124" name="Picture 2" descr="C:\Users\Richy\Dropbox\SoftEng Department\Invited Talks\20150312 - AI course\fsnlp-bigg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7900" y="1649413"/>
            <a:ext cx="3854450" cy="483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3" descr="C:\Users\Richy\Dropbox\SoftEng Department\Invited Talks\20150312 - AI course\013604259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1657350"/>
            <a:ext cx="3743325" cy="485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Further Readings</a:t>
            </a:r>
            <a:endParaRPr lang="en-CA" dirty="0"/>
          </a:p>
        </p:txBody>
      </p:sp>
      <p:sp>
        <p:nvSpPr>
          <p:cNvPr id="3" name="Content Placeholder 2"/>
          <p:cNvSpPr>
            <a:spLocks noGrp="1"/>
          </p:cNvSpPr>
          <p:nvPr>
            <p:ph idx="1"/>
          </p:nvPr>
        </p:nvSpPr>
        <p:spPr>
          <a:xfrm>
            <a:off x="0" y="1268760"/>
            <a:ext cx="9144000" cy="5589240"/>
          </a:xfrm>
        </p:spPr>
        <p:txBody>
          <a:bodyPr>
            <a:normAutofit fontScale="47500" lnSpcReduction="20000"/>
          </a:bodyPr>
          <a:lstStyle/>
          <a:p>
            <a:r>
              <a:rPr lang="en-US" dirty="0" smtClean="0"/>
              <a:t>U. </a:t>
            </a:r>
            <a:r>
              <a:rPr lang="en-US" dirty="0" err="1" smtClean="0"/>
              <a:t>Côté</a:t>
            </a:r>
            <a:r>
              <a:rPr lang="en-US" dirty="0" smtClean="0"/>
              <a:t> Allard, R. Khoury, L. </a:t>
            </a:r>
            <a:r>
              <a:rPr lang="en-US" dirty="0" err="1" smtClean="0"/>
              <a:t>Lamontagne</a:t>
            </a:r>
            <a:r>
              <a:rPr lang="en-US" dirty="0" smtClean="0"/>
              <a:t>, J. Bergeron, F. </a:t>
            </a:r>
            <a:r>
              <a:rPr lang="en-US" dirty="0" err="1" smtClean="0"/>
              <a:t>Laviolette</a:t>
            </a:r>
            <a:r>
              <a:rPr lang="en-US" dirty="0" smtClean="0"/>
              <a:t>, and A. Bergeron-</a:t>
            </a:r>
            <a:r>
              <a:rPr lang="en-US" dirty="0" err="1" smtClean="0"/>
              <a:t>Guyard</a:t>
            </a:r>
            <a:r>
              <a:rPr lang="en-US" dirty="0" smtClean="0"/>
              <a:t>, “Optimizing Question-Answering Systems Using Genetic Algorithms”, </a:t>
            </a:r>
            <a:r>
              <a:rPr lang="en-US" i="1" dirty="0" smtClean="0"/>
              <a:t>FLAIRS-28</a:t>
            </a:r>
            <a:r>
              <a:rPr lang="en-US" dirty="0" smtClean="0"/>
              <a:t> (2015).</a:t>
            </a:r>
            <a:endParaRPr lang="en-CA" dirty="0" smtClean="0"/>
          </a:p>
          <a:p>
            <a:r>
              <a:rPr lang="en-CA" dirty="0" smtClean="0"/>
              <a:t>F.B. Dian </a:t>
            </a:r>
            <a:r>
              <a:rPr lang="en-CA" dirty="0" err="1" smtClean="0"/>
              <a:t>Paskalis</a:t>
            </a:r>
            <a:r>
              <a:rPr lang="en-CA" dirty="0" smtClean="0"/>
              <a:t> and M.L. </a:t>
            </a:r>
            <a:r>
              <a:rPr lang="en-CA" dirty="0" err="1" smtClean="0"/>
              <a:t>Khodra</a:t>
            </a:r>
            <a:r>
              <a:rPr lang="en-CA" dirty="0" smtClean="0"/>
              <a:t>, “Word sense disambiguation in information retrieval using query expansion”, </a:t>
            </a:r>
            <a:r>
              <a:rPr lang="en-CA" i="1" dirty="0" smtClean="0"/>
              <a:t>ICEEI, pp. 1-6 </a:t>
            </a:r>
            <a:r>
              <a:rPr lang="en-CA" dirty="0" smtClean="0"/>
              <a:t>(2011). </a:t>
            </a:r>
          </a:p>
          <a:p>
            <a:r>
              <a:rPr lang="en-CA" dirty="0" smtClean="0"/>
              <a:t>D. </a:t>
            </a:r>
            <a:r>
              <a:rPr lang="en-CA" dirty="0" err="1" smtClean="0"/>
              <a:t>Ferrucci</a:t>
            </a:r>
            <a:r>
              <a:rPr lang="en-CA" dirty="0" smtClean="0"/>
              <a:t>, E. Brown, J. Chu-Carroll, J. Fan, D. </a:t>
            </a:r>
            <a:r>
              <a:rPr lang="en-CA" dirty="0" err="1" smtClean="0"/>
              <a:t>Gondek</a:t>
            </a:r>
            <a:r>
              <a:rPr lang="en-CA" dirty="0" smtClean="0"/>
              <a:t>, A. A. </a:t>
            </a:r>
            <a:r>
              <a:rPr lang="en-CA" dirty="0" err="1" smtClean="0"/>
              <a:t>Kalyanpur</a:t>
            </a:r>
            <a:r>
              <a:rPr lang="en-CA" dirty="0" smtClean="0"/>
              <a:t>, A. </a:t>
            </a:r>
            <a:r>
              <a:rPr lang="en-CA" dirty="0" err="1" smtClean="0"/>
              <a:t>Lally</a:t>
            </a:r>
            <a:r>
              <a:rPr lang="en-CA" dirty="0" smtClean="0"/>
              <a:t>, J. W. Murdock, E. Nyberg, J. </a:t>
            </a:r>
            <a:r>
              <a:rPr lang="en-CA" dirty="0" err="1" smtClean="0"/>
              <a:t>Prager</a:t>
            </a:r>
            <a:r>
              <a:rPr lang="en-CA" dirty="0" smtClean="0"/>
              <a:t>, N. </a:t>
            </a:r>
            <a:r>
              <a:rPr lang="en-CA" dirty="0" err="1" smtClean="0"/>
              <a:t>Schlaefer</a:t>
            </a:r>
            <a:r>
              <a:rPr lang="en-CA" dirty="0" smtClean="0"/>
              <a:t>, C. Welty, "Building Watson: An Overview of the </a:t>
            </a:r>
            <a:r>
              <a:rPr lang="en-CA" dirty="0" err="1" smtClean="0"/>
              <a:t>DeepQA</a:t>
            </a:r>
            <a:r>
              <a:rPr lang="en-CA" dirty="0" smtClean="0"/>
              <a:t> Project", </a:t>
            </a:r>
            <a:r>
              <a:rPr lang="en-CA" i="1" dirty="0" smtClean="0"/>
              <a:t>AI Magazine</a:t>
            </a:r>
            <a:r>
              <a:rPr lang="en-CA" dirty="0" smtClean="0"/>
              <a:t>, 31:3, pp. 59-79 (2010).</a:t>
            </a:r>
          </a:p>
          <a:p>
            <a:r>
              <a:rPr lang="en-CA" dirty="0" smtClean="0"/>
              <a:t>S. </a:t>
            </a:r>
            <a:r>
              <a:rPr lang="en-CA" dirty="0" err="1" smtClean="0"/>
              <a:t>Harabagiu</a:t>
            </a:r>
            <a:r>
              <a:rPr lang="en-CA" dirty="0" smtClean="0"/>
              <a:t>, D. Moldovan, M. </a:t>
            </a:r>
            <a:r>
              <a:rPr lang="en-CA" dirty="0" err="1" smtClean="0"/>
              <a:t>Pasca</a:t>
            </a:r>
            <a:r>
              <a:rPr lang="en-CA" dirty="0" smtClean="0"/>
              <a:t>, R. </a:t>
            </a:r>
            <a:r>
              <a:rPr lang="en-CA" dirty="0" err="1" smtClean="0"/>
              <a:t>Mihalcea</a:t>
            </a:r>
            <a:r>
              <a:rPr lang="en-CA" dirty="0" smtClean="0"/>
              <a:t>, M. </a:t>
            </a:r>
            <a:r>
              <a:rPr lang="en-CA" dirty="0" err="1" smtClean="0"/>
              <a:t>Surdeanu</a:t>
            </a:r>
            <a:r>
              <a:rPr lang="en-CA" dirty="0" smtClean="0"/>
              <a:t>, R. </a:t>
            </a:r>
            <a:r>
              <a:rPr lang="en-CA" dirty="0" err="1" smtClean="0"/>
              <a:t>Bunescu</a:t>
            </a:r>
            <a:r>
              <a:rPr lang="en-CA" dirty="0" smtClean="0"/>
              <a:t>, R. </a:t>
            </a:r>
            <a:r>
              <a:rPr lang="en-CA" dirty="0" err="1" smtClean="0"/>
              <a:t>Gîrji</a:t>
            </a:r>
            <a:r>
              <a:rPr lang="en-CA" dirty="0" smtClean="0"/>
              <a:t>, V. </a:t>
            </a:r>
            <a:r>
              <a:rPr lang="en-CA" dirty="0" err="1" smtClean="0"/>
              <a:t>Rus</a:t>
            </a:r>
            <a:r>
              <a:rPr lang="en-CA" dirty="0" smtClean="0"/>
              <a:t> and P. </a:t>
            </a:r>
            <a:r>
              <a:rPr lang="en-CA" dirty="0" err="1" smtClean="0"/>
              <a:t>Morarescu</a:t>
            </a:r>
            <a:r>
              <a:rPr lang="en-CA" dirty="0" smtClean="0"/>
              <a:t>. “FALCON: Boosting knowledge for answer engines”, </a:t>
            </a:r>
            <a:r>
              <a:rPr lang="en-CA" i="1" dirty="0" smtClean="0"/>
              <a:t>Proceedings  of TREC-9, pp. 479-488 </a:t>
            </a:r>
            <a:r>
              <a:rPr lang="en-CA" dirty="0" smtClean="0"/>
              <a:t>(2000). </a:t>
            </a:r>
          </a:p>
          <a:p>
            <a:r>
              <a:rPr lang="en-CA" dirty="0" smtClean="0"/>
              <a:t>A. </a:t>
            </a:r>
            <a:r>
              <a:rPr lang="en-CA" dirty="0" err="1" smtClean="0"/>
              <a:t>Hickl</a:t>
            </a:r>
            <a:r>
              <a:rPr lang="en-CA" dirty="0" smtClean="0"/>
              <a:t>, K. Roberts, B. Rink, J. </a:t>
            </a:r>
            <a:r>
              <a:rPr lang="en-CA" dirty="0" err="1" smtClean="0"/>
              <a:t>Bensley</a:t>
            </a:r>
            <a:r>
              <a:rPr lang="en-CA" dirty="0" smtClean="0"/>
              <a:t>, T. </a:t>
            </a:r>
            <a:r>
              <a:rPr lang="en-CA" dirty="0" err="1" smtClean="0"/>
              <a:t>Jungen</a:t>
            </a:r>
            <a:r>
              <a:rPr lang="en-CA" dirty="0" smtClean="0"/>
              <a:t>, Y. Shi, J. Williams, “Question answering with LCC’s Chaucer-2 at TREC 2007”, </a:t>
            </a:r>
            <a:r>
              <a:rPr lang="en-CA" i="1" dirty="0" smtClean="0"/>
              <a:t>Proceedings of TREC-16 </a:t>
            </a:r>
            <a:r>
              <a:rPr lang="en-CA" dirty="0" smtClean="0"/>
              <a:t>(2007).</a:t>
            </a:r>
            <a:endParaRPr lang="en-CA" i="1" dirty="0" smtClean="0"/>
          </a:p>
          <a:p>
            <a:r>
              <a:rPr lang="en-CA" dirty="0" smtClean="0"/>
              <a:t>J. </a:t>
            </a:r>
            <a:r>
              <a:rPr lang="en-CA" dirty="0" err="1" smtClean="0"/>
              <a:t>Luo</a:t>
            </a:r>
            <a:r>
              <a:rPr lang="en-CA" dirty="0" smtClean="0"/>
              <a:t>, B. </a:t>
            </a:r>
            <a:r>
              <a:rPr lang="en-CA" dirty="0" err="1" smtClean="0"/>
              <a:t>Meng</a:t>
            </a:r>
            <a:r>
              <a:rPr lang="en-CA" dirty="0" smtClean="0"/>
              <a:t> and X. </a:t>
            </a:r>
            <a:r>
              <a:rPr lang="en-CA" dirty="0" err="1" smtClean="0"/>
              <a:t>Tu</a:t>
            </a:r>
            <a:r>
              <a:rPr lang="en-CA" dirty="0" smtClean="0"/>
              <a:t> “Selecting good expansion terms based on similarity kernel function”, </a:t>
            </a:r>
            <a:r>
              <a:rPr lang="en-CA" i="1" dirty="0" smtClean="0"/>
              <a:t>NLP-KE, pp. 156-160 </a:t>
            </a:r>
            <a:r>
              <a:rPr lang="en-CA" dirty="0" smtClean="0"/>
              <a:t>(2011).</a:t>
            </a:r>
          </a:p>
          <a:p>
            <a:r>
              <a:rPr lang="en-CA" dirty="0" smtClean="0"/>
              <a:t>B. </a:t>
            </a:r>
            <a:r>
              <a:rPr lang="en-CA" dirty="0" err="1" smtClean="0"/>
              <a:t>Magnini</a:t>
            </a:r>
            <a:r>
              <a:rPr lang="en-CA" dirty="0" smtClean="0"/>
              <a:t>, M. </a:t>
            </a:r>
            <a:r>
              <a:rPr lang="en-CA" dirty="0" err="1" smtClean="0"/>
              <a:t>Speranza</a:t>
            </a:r>
            <a:r>
              <a:rPr lang="en-CA" dirty="0" smtClean="0"/>
              <a:t> and V. Kumar. “Towards Interactive Question Answering: An Ontology-Based Approach”, </a:t>
            </a:r>
            <a:r>
              <a:rPr lang="en-CA" i="1" dirty="0" smtClean="0"/>
              <a:t>IEEE ICSC '09, pp. 612-617 (2009).</a:t>
            </a:r>
          </a:p>
          <a:p>
            <a:r>
              <a:rPr lang="en-US" dirty="0" smtClean="0"/>
              <a:t>B. </a:t>
            </a:r>
            <a:r>
              <a:rPr lang="en-US" dirty="0" smtClean="0"/>
              <a:t>J. </a:t>
            </a:r>
            <a:r>
              <a:rPr lang="en-US" dirty="0" err="1" smtClean="0"/>
              <a:t>Oommen</a:t>
            </a:r>
            <a:r>
              <a:rPr lang="en-US" dirty="0" smtClean="0"/>
              <a:t>, </a:t>
            </a:r>
            <a:r>
              <a:rPr lang="en-US" dirty="0" smtClean="0"/>
              <a:t>R. Khoury </a:t>
            </a:r>
            <a:r>
              <a:rPr lang="en-US" dirty="0" smtClean="0"/>
              <a:t>and </a:t>
            </a:r>
            <a:r>
              <a:rPr lang="en-US" dirty="0" smtClean="0"/>
              <a:t>A. </a:t>
            </a:r>
            <a:r>
              <a:rPr lang="en-US" dirty="0" smtClean="0"/>
              <a:t>Schmidt, “Text Classification Using Novel </a:t>
            </a:r>
            <a:r>
              <a:rPr lang="en-US" dirty="0" smtClean="0"/>
              <a:t>Anti-Bayesian </a:t>
            </a:r>
            <a:r>
              <a:rPr lang="en-US" dirty="0" smtClean="0"/>
              <a:t>Techniques</a:t>
            </a:r>
            <a:r>
              <a:rPr lang="en-US" smtClean="0"/>
              <a:t>”, </a:t>
            </a:r>
            <a:r>
              <a:rPr lang="en-US" smtClean="0"/>
              <a:t>ICCCI-7 </a:t>
            </a:r>
            <a:r>
              <a:rPr lang="en-US" dirty="0" smtClean="0"/>
              <a:t>(2015).</a:t>
            </a:r>
            <a:endParaRPr lang="en-CA" dirty="0" smtClean="0"/>
          </a:p>
          <a:p>
            <a:r>
              <a:rPr lang="en-CA" dirty="0" smtClean="0"/>
              <a:t>M</a:t>
            </a:r>
            <a:r>
              <a:rPr lang="en-CA" dirty="0" smtClean="0"/>
              <a:t>. </a:t>
            </a:r>
            <a:r>
              <a:rPr lang="en-CA" dirty="0" err="1" smtClean="0"/>
              <a:t>Razmara</a:t>
            </a:r>
            <a:r>
              <a:rPr lang="en-CA" dirty="0" smtClean="0"/>
              <a:t>, A. Fee and L. </a:t>
            </a:r>
            <a:r>
              <a:rPr lang="en-CA" dirty="0" err="1" smtClean="0"/>
              <a:t>Kosseim</a:t>
            </a:r>
            <a:r>
              <a:rPr lang="en-CA" dirty="0" smtClean="0"/>
              <a:t>. “Concordia University at the TREC 2007 QA track”; </a:t>
            </a:r>
            <a:r>
              <a:rPr lang="en-CA" i="1" dirty="0" smtClean="0"/>
              <a:t>Proceedings of TREC-16 </a:t>
            </a:r>
            <a:r>
              <a:rPr lang="en-CA" dirty="0" smtClean="0"/>
              <a:t>(2007).</a:t>
            </a:r>
          </a:p>
          <a:p>
            <a:r>
              <a:rPr lang="en-CA" dirty="0" smtClean="0"/>
              <a:t>N. </a:t>
            </a:r>
            <a:r>
              <a:rPr lang="en-CA" dirty="0" err="1" smtClean="0"/>
              <a:t>Schlaefer</a:t>
            </a:r>
            <a:r>
              <a:rPr lang="en-CA" dirty="0" smtClean="0"/>
              <a:t>, R. </a:t>
            </a:r>
            <a:r>
              <a:rPr lang="en-CA" dirty="0" err="1" smtClean="0"/>
              <a:t>Gieselmann</a:t>
            </a:r>
            <a:r>
              <a:rPr lang="en-CA" dirty="0" smtClean="0"/>
              <a:t>, T. </a:t>
            </a:r>
            <a:r>
              <a:rPr lang="en-CA" dirty="0" err="1" smtClean="0"/>
              <a:t>Schaaf</a:t>
            </a:r>
            <a:r>
              <a:rPr lang="en-CA" dirty="0" smtClean="0"/>
              <a:t>, A. </a:t>
            </a:r>
            <a:r>
              <a:rPr lang="en-CA" dirty="0" err="1" smtClean="0"/>
              <a:t>Waibel</a:t>
            </a:r>
            <a:r>
              <a:rPr lang="en-CA" dirty="0" smtClean="0"/>
              <a:t>, A pattern learning approach to question answering within the </a:t>
            </a:r>
            <a:r>
              <a:rPr lang="en-CA" dirty="0" err="1" smtClean="0"/>
              <a:t>Ephyra</a:t>
            </a:r>
            <a:r>
              <a:rPr lang="en-CA" dirty="0" smtClean="0"/>
              <a:t> framework. </a:t>
            </a:r>
            <a:r>
              <a:rPr lang="en-CA" i="1" dirty="0" smtClean="0"/>
              <a:t>LNAI,</a:t>
            </a:r>
            <a:r>
              <a:rPr lang="en-CA" dirty="0" smtClean="0"/>
              <a:t> 4188:687-694. P. </a:t>
            </a:r>
            <a:r>
              <a:rPr lang="en-CA" dirty="0" err="1" smtClean="0"/>
              <a:t>Sojka</a:t>
            </a:r>
            <a:r>
              <a:rPr lang="en-CA" dirty="0" smtClean="0"/>
              <a:t>, I. </a:t>
            </a:r>
            <a:r>
              <a:rPr lang="en-CA" dirty="0" err="1" smtClean="0"/>
              <a:t>Kopecek</a:t>
            </a:r>
            <a:r>
              <a:rPr lang="en-CA" dirty="0" smtClean="0"/>
              <a:t>, K. Pala, (eds.): Springer. (2006)</a:t>
            </a:r>
          </a:p>
          <a:p>
            <a:r>
              <a:rPr lang="en-CA" dirty="0" smtClean="0"/>
              <a:t>D. </a:t>
            </a:r>
            <a:r>
              <a:rPr lang="en-CA" dirty="0" err="1" smtClean="0"/>
              <a:t>Shen</a:t>
            </a:r>
            <a:r>
              <a:rPr lang="en-CA" dirty="0" smtClean="0"/>
              <a:t>, R. Pan, J.-T. Sun, J.J. Pan, K. Wu, J. Yin, and Q. Yang. “Q2C@UST: our winning solution to query classification in KDDCUP 2005”, </a:t>
            </a:r>
            <a:r>
              <a:rPr lang="en-CA" i="1" dirty="0" smtClean="0"/>
              <a:t>ACM SIGKDD, vol. 7, </a:t>
            </a:r>
            <a:r>
              <a:rPr lang="en-CA" dirty="0" smtClean="0"/>
              <a:t>no. 2, pp. 100-110 (2005).</a:t>
            </a:r>
          </a:p>
          <a:p>
            <a:r>
              <a:rPr lang="en-CA" dirty="0" smtClean="0"/>
              <a:t>S. Song and Y.-N. </a:t>
            </a:r>
            <a:r>
              <a:rPr lang="en-CA" dirty="0" err="1" smtClean="0"/>
              <a:t>Cheah</a:t>
            </a:r>
            <a:r>
              <a:rPr lang="en-CA" dirty="0" smtClean="0"/>
              <a:t>, “An unsupervised center sentence-based clustering approach for rule-based question answering”, </a:t>
            </a:r>
            <a:r>
              <a:rPr lang="en-CA" i="1" dirty="0" smtClean="0"/>
              <a:t>IEEE </a:t>
            </a:r>
            <a:r>
              <a:rPr lang="it-IT" i="1" dirty="0" smtClean="0"/>
              <a:t>ISCI, pp. 125-129 </a:t>
            </a:r>
            <a:r>
              <a:rPr lang="it-IT" dirty="0" smtClean="0"/>
              <a:t>(2011).</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57</a:t>
            </a:fld>
            <a:endParaRPr lang="en-C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Thank You</a:t>
            </a:r>
            <a:endParaRPr lang="en-CA" dirty="0"/>
          </a:p>
        </p:txBody>
      </p:sp>
      <p:sp>
        <p:nvSpPr>
          <p:cNvPr id="4" name="Slide Number Placeholder 3"/>
          <p:cNvSpPr>
            <a:spLocks noGrp="1"/>
          </p:cNvSpPr>
          <p:nvPr>
            <p:ph type="sldNum" sz="quarter" idx="10"/>
          </p:nvPr>
        </p:nvSpPr>
        <p:spPr/>
        <p:txBody>
          <a:bodyPr/>
          <a:lstStyle/>
          <a:p>
            <a:pPr>
              <a:defRPr/>
            </a:pPr>
            <a:fld id="{A98AB014-68B6-48F5-9A3E-A7E91923A566}" type="slidenum">
              <a:rPr lang="en-CA" smtClean="0"/>
              <a:pPr>
                <a:defRPr/>
              </a:pPr>
              <a:t>58</a:t>
            </a:fld>
            <a:endParaRPr lang="en-CA" dirty="0"/>
          </a:p>
        </p:txBody>
      </p:sp>
      <p:pic>
        <p:nvPicPr>
          <p:cNvPr id="28676" name="Picture 4" descr="H:\AIS Wikipedia\Presentation\questions2.jp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627313" y="1281113"/>
            <a:ext cx="3744912" cy="5576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Imagine two people</a:t>
            </a:r>
          </a:p>
          <a:p>
            <a:pPr lvl="1">
              <a:defRPr/>
            </a:pPr>
            <a:r>
              <a:rPr lang="en-CA" dirty="0" smtClean="0"/>
              <a:t>Tina talks all the time</a:t>
            </a:r>
          </a:p>
          <a:p>
            <a:pPr lvl="1">
              <a:defRPr/>
            </a:pPr>
            <a:r>
              <a:rPr lang="en-CA" dirty="0" smtClean="0"/>
              <a:t>Lester listens all the time</a:t>
            </a:r>
            <a:endParaRPr lang="en-CA" dirty="0"/>
          </a:p>
        </p:txBody>
      </p:sp>
      <p:sp>
        <p:nvSpPr>
          <p:cNvPr id="4" name="Slide Number Placeholder 3"/>
          <p:cNvSpPr>
            <a:spLocks noGrp="1"/>
          </p:cNvSpPr>
          <p:nvPr>
            <p:ph type="sldNum" sz="quarter" idx="10"/>
          </p:nvPr>
        </p:nvSpPr>
        <p:spPr/>
        <p:txBody>
          <a:bodyPr/>
          <a:lstStyle/>
          <a:p>
            <a:pPr>
              <a:defRPr/>
            </a:pPr>
            <a:fld id="{5E9B241E-F60E-4DAA-9EA3-23FCEF72FAC9}" type="slidenum">
              <a:rPr lang="en-CA" smtClean="0"/>
              <a:pPr>
                <a:defRPr/>
              </a:pPr>
              <a:t>6</a:t>
            </a:fld>
            <a:endParaRPr lang="en-CA" dirty="0"/>
          </a:p>
        </p:txBody>
      </p:sp>
      <p:pic>
        <p:nvPicPr>
          <p:cNvPr id="9221"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3" descr="C:\Users\Richy\Desktop\ma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3492500" y="1600200"/>
            <a:ext cx="5194300" cy="5141913"/>
          </a:xfrm>
        </p:spPr>
        <p:txBody>
          <a:bodyPr/>
          <a:lstStyle/>
          <a:p>
            <a:pPr>
              <a:defRPr/>
            </a:pPr>
            <a:r>
              <a:rPr lang="en-CA" dirty="0" smtClean="0"/>
              <a:t>What’s the effort in talking?</a:t>
            </a:r>
          </a:p>
          <a:p>
            <a:pPr>
              <a:defRPr/>
            </a:pPr>
            <a:r>
              <a:rPr lang="en-CA" dirty="0" smtClean="0"/>
              <a:t>Choosing the words to say with the correct meaning</a:t>
            </a:r>
          </a:p>
          <a:p>
            <a:pPr>
              <a:defRPr/>
            </a:pPr>
            <a:r>
              <a:rPr lang="en-CA" dirty="0" smtClean="0"/>
              <a:t>Least effort = one word with all meanings</a:t>
            </a:r>
          </a:p>
          <a:p>
            <a:pPr>
              <a:defRPr/>
            </a:pPr>
            <a:endParaRPr lang="en-CA" dirty="0"/>
          </a:p>
        </p:txBody>
      </p:sp>
      <p:sp>
        <p:nvSpPr>
          <p:cNvPr id="4" name="Slide Number Placeholder 3"/>
          <p:cNvSpPr>
            <a:spLocks noGrp="1"/>
          </p:cNvSpPr>
          <p:nvPr>
            <p:ph type="sldNum" sz="quarter" idx="10"/>
          </p:nvPr>
        </p:nvSpPr>
        <p:spPr/>
        <p:txBody>
          <a:bodyPr/>
          <a:lstStyle/>
          <a:p>
            <a:pPr>
              <a:defRPr/>
            </a:pPr>
            <a:fld id="{BCDC757D-640D-4796-822B-85CBD1820171}" type="slidenum">
              <a:rPr lang="en-CA" smtClean="0"/>
              <a:pPr>
                <a:defRPr/>
              </a:pPr>
              <a:t>7</a:t>
            </a:fld>
            <a:endParaRPr lang="en-CA" dirty="0"/>
          </a:p>
        </p:txBody>
      </p:sp>
      <p:pic>
        <p:nvPicPr>
          <p:cNvPr id="10245"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5410200" cy="5141913"/>
          </a:xfrm>
        </p:spPr>
        <p:txBody>
          <a:bodyPr/>
          <a:lstStyle/>
          <a:p>
            <a:pPr>
              <a:defRPr/>
            </a:pPr>
            <a:r>
              <a:rPr lang="en-CA" dirty="0" smtClean="0"/>
              <a:t>What’s the effort in listening?</a:t>
            </a:r>
          </a:p>
          <a:p>
            <a:pPr>
              <a:defRPr/>
            </a:pPr>
            <a:r>
              <a:rPr lang="en-CA" dirty="0" smtClean="0"/>
              <a:t>Choosing the correct meaning of the words heard</a:t>
            </a:r>
          </a:p>
          <a:p>
            <a:pPr>
              <a:defRPr/>
            </a:pPr>
            <a:r>
              <a:rPr lang="en-CA" dirty="0" smtClean="0"/>
              <a:t>Least effort = one meaning per word</a:t>
            </a:r>
            <a:endParaRPr lang="en-CA" dirty="0"/>
          </a:p>
        </p:txBody>
      </p:sp>
      <p:sp>
        <p:nvSpPr>
          <p:cNvPr id="4" name="Slide Number Placeholder 3"/>
          <p:cNvSpPr>
            <a:spLocks noGrp="1"/>
          </p:cNvSpPr>
          <p:nvPr>
            <p:ph type="sldNum" sz="quarter" idx="10"/>
          </p:nvPr>
        </p:nvSpPr>
        <p:spPr/>
        <p:txBody>
          <a:bodyPr/>
          <a:lstStyle/>
          <a:p>
            <a:pPr>
              <a:defRPr/>
            </a:pPr>
            <a:fld id="{88CDE257-9739-4F89-8E97-5B150BBA645C}" type="slidenum">
              <a:rPr lang="en-CA" smtClean="0"/>
              <a:pPr>
                <a:defRPr/>
              </a:pPr>
              <a:t>8</a:t>
            </a:fld>
            <a:endParaRPr lang="en-CA" dirty="0"/>
          </a:p>
        </p:txBody>
      </p:sp>
      <p:pic>
        <p:nvPicPr>
          <p:cNvPr id="11269" name="Picture 3" descr="C:\Users\Richy\Desktop\m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8229600" cy="1828800"/>
          </a:xfrm>
        </p:spPr>
        <p:txBody>
          <a:bodyPr>
            <a:normAutofit fontScale="85000" lnSpcReduction="10000"/>
          </a:bodyPr>
          <a:lstStyle/>
          <a:p>
            <a:pPr>
              <a:defRPr/>
            </a:pPr>
            <a:r>
              <a:rPr lang="en-CA" dirty="0" smtClean="0"/>
              <a:t>Tina and Lester have exactly opposite least efforts</a:t>
            </a:r>
          </a:p>
          <a:p>
            <a:pPr>
              <a:defRPr/>
            </a:pPr>
            <a:r>
              <a:rPr lang="en-CA" dirty="0" smtClean="0"/>
              <a:t>But in real life, no one talks or listens all the time</a:t>
            </a:r>
          </a:p>
          <a:p>
            <a:pPr>
              <a:defRPr/>
            </a:pPr>
            <a:r>
              <a:rPr lang="en-CA" dirty="0" smtClean="0"/>
              <a:t>Natural languages evolve to balance out effort of talking and listening</a:t>
            </a:r>
            <a:endParaRPr lang="en-CA" dirty="0"/>
          </a:p>
        </p:txBody>
      </p:sp>
      <p:sp>
        <p:nvSpPr>
          <p:cNvPr id="4" name="Slide Number Placeholder 3"/>
          <p:cNvSpPr>
            <a:spLocks noGrp="1"/>
          </p:cNvSpPr>
          <p:nvPr>
            <p:ph type="sldNum" sz="quarter" idx="10"/>
          </p:nvPr>
        </p:nvSpPr>
        <p:spPr/>
        <p:txBody>
          <a:bodyPr/>
          <a:lstStyle/>
          <a:p>
            <a:pPr>
              <a:defRPr/>
            </a:pPr>
            <a:fld id="{22159B4B-63C2-4D7E-8DF1-22A1EBAA680E}" type="slidenum">
              <a:rPr lang="en-CA" smtClean="0"/>
              <a:pPr>
                <a:defRPr/>
              </a:pPr>
              <a:t>9</a:t>
            </a:fld>
            <a:endParaRPr lang="en-CA" dirty="0"/>
          </a:p>
        </p:txBody>
      </p:sp>
      <p:pic>
        <p:nvPicPr>
          <p:cNvPr id="12293"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3" descr="C:\Users\Richy\Desktop\ma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ints numériques">
  <a:themeElements>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oints numériq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ints numériqu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oints numériqu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ints numériqu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oints numériqu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oints numériqu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oints numériqu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oints numériqu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oints numériqu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oints numériq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oints numériq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Digital Dots</Template>
  <TotalTime>14998</TotalTime>
  <Words>3397</Words>
  <Application>Microsoft Office PowerPoint</Application>
  <PresentationFormat>On-screen Show (4:3)</PresentationFormat>
  <Paragraphs>778</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Points numériques</vt:lpstr>
      <vt:lpstr>Statistical Natural  Language Processing</vt:lpstr>
      <vt:lpstr>Objectives</vt:lpstr>
      <vt:lpstr>Natural Language Processing</vt:lpstr>
      <vt:lpstr>Statistical NLP</vt:lpstr>
      <vt:lpstr>Statistical NLP</vt:lpstr>
      <vt:lpstr>Least Effort in Language</vt:lpstr>
      <vt:lpstr>Least Effort in Language</vt:lpstr>
      <vt:lpstr>Least Effort in Language</vt:lpstr>
      <vt:lpstr>Least Effort in Language</vt:lpstr>
      <vt:lpstr>Least Effort in Language</vt:lpstr>
      <vt:lpstr>Zipf-Mandelbrot Law</vt:lpstr>
      <vt:lpstr>Zipf-Mandelbrot Law (example)</vt:lpstr>
      <vt:lpstr>Zipf-Mandelbrot Law (example)</vt:lpstr>
      <vt:lpstr>Zipf-Mandelbrot Law</vt:lpstr>
      <vt:lpstr>Bag of Words</vt:lpstr>
      <vt:lpstr>Bag of Words Classification</vt:lpstr>
      <vt:lpstr>Bag of Words Classification</vt:lpstr>
      <vt:lpstr>Bag of Words Classification</vt:lpstr>
      <vt:lpstr>Bag of Words Classification</vt:lpstr>
      <vt:lpstr>TFIDF</vt:lpstr>
      <vt:lpstr>TFIDF</vt:lpstr>
      <vt:lpstr>Naïve Bayes Classification</vt:lpstr>
      <vt:lpstr>Naïve Bayes Classification</vt:lpstr>
      <vt:lpstr>Information Retrieval</vt:lpstr>
      <vt:lpstr>Information Retrieval</vt:lpstr>
      <vt:lpstr>Information Retrieval</vt:lpstr>
      <vt:lpstr>Information Retrieval</vt:lpstr>
      <vt:lpstr>Information Retrieval</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Question Answering</vt:lpstr>
      <vt:lpstr>Question Analysis</vt:lpstr>
      <vt:lpstr>Question Analysis</vt:lpstr>
      <vt:lpstr>Question Analysis</vt:lpstr>
      <vt:lpstr>Question Analysis</vt:lpstr>
      <vt:lpstr>Question Analysis</vt:lpstr>
      <vt:lpstr>Passage Retrieval</vt:lpstr>
      <vt:lpstr>Passage Retrieval (example)</vt:lpstr>
      <vt:lpstr>Passage Retrieval (example)</vt:lpstr>
      <vt:lpstr>Answer Selection</vt:lpstr>
      <vt:lpstr>Answer Selection</vt:lpstr>
      <vt:lpstr>Answer Selection</vt:lpstr>
      <vt:lpstr>Answer Presentation</vt:lpstr>
      <vt:lpstr>Answer Presentation</vt:lpstr>
      <vt:lpstr>Example of QA Systems:  IBM Watson</vt:lpstr>
      <vt:lpstr>Example of QA Systems: Ephyra</vt:lpstr>
      <vt:lpstr>Example of QA Systems: LCC Chaucer-2</vt:lpstr>
      <vt:lpstr>Summary:  Natural Language Processing</vt:lpstr>
      <vt:lpstr>Further Readings</vt:lpstr>
      <vt:lpstr>Further Readings</vt:lpstr>
      <vt:lpstr>Thank You</vt:lpstr>
    </vt:vector>
  </TitlesOfParts>
  <Company>World Domination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Network</dc:title>
  <dc:creator>Richy</dc:creator>
  <cp:lastModifiedBy>Richy</cp:lastModifiedBy>
  <cp:revision>446</cp:revision>
  <dcterms:created xsi:type="dcterms:W3CDTF">2008-07-20T19:25:26Z</dcterms:created>
  <dcterms:modified xsi:type="dcterms:W3CDTF">2015-03-10T01:44:31Z</dcterms:modified>
</cp:coreProperties>
</file>