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handoutMasterIdLst>
    <p:handoutMasterId r:id="rId52"/>
  </p:handoutMasterIdLst>
  <p:sldIdLst>
    <p:sldId id="310" r:id="rId2"/>
    <p:sldId id="363" r:id="rId3"/>
    <p:sldId id="364" r:id="rId4"/>
    <p:sldId id="359" r:id="rId5"/>
    <p:sldId id="390" r:id="rId6"/>
    <p:sldId id="360" r:id="rId7"/>
    <p:sldId id="365" r:id="rId8"/>
    <p:sldId id="366" r:id="rId9"/>
    <p:sldId id="367" r:id="rId10"/>
    <p:sldId id="361" r:id="rId11"/>
    <p:sldId id="362" r:id="rId12"/>
    <p:sldId id="312" r:id="rId13"/>
    <p:sldId id="314" r:id="rId14"/>
    <p:sldId id="315" r:id="rId15"/>
    <p:sldId id="368" r:id="rId16"/>
    <p:sldId id="369" r:id="rId17"/>
    <p:sldId id="370" r:id="rId18"/>
    <p:sldId id="388" r:id="rId19"/>
    <p:sldId id="316" r:id="rId20"/>
    <p:sldId id="371" r:id="rId21"/>
    <p:sldId id="317" r:id="rId22"/>
    <p:sldId id="318" r:id="rId23"/>
    <p:sldId id="319" r:id="rId24"/>
    <p:sldId id="320" r:id="rId25"/>
    <p:sldId id="321" r:id="rId26"/>
    <p:sldId id="322" r:id="rId27"/>
    <p:sldId id="323" r:id="rId28"/>
    <p:sldId id="372" r:id="rId29"/>
    <p:sldId id="373" r:id="rId30"/>
    <p:sldId id="374" r:id="rId31"/>
    <p:sldId id="375" r:id="rId32"/>
    <p:sldId id="324" r:id="rId33"/>
    <p:sldId id="325" r:id="rId34"/>
    <p:sldId id="326" r:id="rId35"/>
    <p:sldId id="376" r:id="rId36"/>
    <p:sldId id="377" r:id="rId37"/>
    <p:sldId id="389" r:id="rId38"/>
    <p:sldId id="378" r:id="rId39"/>
    <p:sldId id="379" r:id="rId40"/>
    <p:sldId id="327" r:id="rId41"/>
    <p:sldId id="380" r:id="rId42"/>
    <p:sldId id="381" r:id="rId43"/>
    <p:sldId id="383" r:id="rId44"/>
    <p:sldId id="384" r:id="rId45"/>
    <p:sldId id="385" r:id="rId46"/>
    <p:sldId id="386" r:id="rId47"/>
    <p:sldId id="387" r:id="rId48"/>
    <p:sldId id="346" r:id="rId49"/>
    <p:sldId id="347"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77" autoAdjust="0"/>
    <p:restoredTop sz="86411" autoAdjust="0"/>
  </p:normalViewPr>
  <p:slideViewPr>
    <p:cSldViewPr>
      <p:cViewPr varScale="1">
        <p:scale>
          <a:sx n="100" d="100"/>
          <a:sy n="100" d="100"/>
        </p:scale>
        <p:origin x="1288" y="176"/>
      </p:cViewPr>
      <p:guideLst>
        <p:guide orient="horz" pos="2160"/>
        <p:guide pos="2880"/>
      </p:guideLst>
    </p:cSldViewPr>
  </p:slideViewPr>
  <p:outlineViewPr>
    <p:cViewPr>
      <p:scale>
        <a:sx n="33" d="100"/>
        <a:sy n="33" d="100"/>
      </p:scale>
      <p:origin x="0" y="-1320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5" Type="http://schemas.openxmlformats.org/officeDocument/2006/relationships/image" Target="../media/image39.wmf"/><Relationship Id="rId4" Type="http://schemas.openxmlformats.org/officeDocument/2006/relationships/image" Target="../media/image3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ABE13E-E82B-B743-B444-D1AA1ACF8B15}" type="datetimeFigureOut">
              <a:rPr lang="en-US" smtClean="0"/>
              <a:t>3/18/19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F10F55-DC38-6140-956D-9FD63E40929D}" type="slidenum">
              <a:rPr lang="en-US" smtClean="0"/>
              <a:t>‹#›</a:t>
            </a:fld>
            <a:endParaRPr lang="en-US"/>
          </a:p>
        </p:txBody>
      </p:sp>
    </p:spTree>
    <p:extLst>
      <p:ext uri="{BB962C8B-B14F-4D97-AF65-F5344CB8AC3E}">
        <p14:creationId xmlns:p14="http://schemas.microsoft.com/office/powerpoint/2010/main" val="3324009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2EC0E3DB-C235-FA41-ADB4-6096CC46907D}" type="slidenum">
              <a:rPr lang="en-US"/>
              <a:pPr/>
              <a:t>‹#›</a:t>
            </a:fld>
            <a:endParaRPr lang="en-US"/>
          </a:p>
        </p:txBody>
      </p:sp>
    </p:spTree>
    <p:extLst>
      <p:ext uri="{BB962C8B-B14F-4D97-AF65-F5344CB8AC3E}">
        <p14:creationId xmlns:p14="http://schemas.microsoft.com/office/powerpoint/2010/main" val="1271035042"/>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030F4E6-1B72-C046-A87F-B67F33054A3C}" type="slidenum">
              <a:rPr lang="en-US" sz="1200"/>
              <a:pPr/>
              <a:t>1</a:t>
            </a:fld>
            <a:endParaRPr lang="en-US" sz="1200"/>
          </a:p>
        </p:txBody>
      </p:sp>
      <p:sp>
        <p:nvSpPr>
          <p:cNvPr id="16386" name="Rectangle 2"/>
          <p:cNvSpPr>
            <a:spLocks noGrp="1" noRot="1" noChangeAspect="1" noChangeArrowheads="1"/>
          </p:cNvSpPr>
          <p:nvPr>
            <p:ph type="sldImg"/>
          </p:nvPr>
        </p:nvSpPr>
        <p:spPr>
          <a:solidFill>
            <a:srgbClr val="FFFFFF"/>
          </a:solidFill>
          <a:ln/>
        </p:spPr>
      </p:sp>
      <p:sp>
        <p:nvSpPr>
          <p:cNvPr id="16387"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837DE8-34A7-C742-A643-4BE5B39797E1}" type="slidenum">
              <a:rPr lang="en-US"/>
              <a:pPr/>
              <a:t>10</a:t>
            </a:fld>
            <a:endParaRPr lang="en-US"/>
          </a:p>
        </p:txBody>
      </p:sp>
      <p:sp>
        <p:nvSpPr>
          <p:cNvPr id="327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0E3DB-C235-FA41-ADB4-6096CC46907D}" type="slidenum">
              <a:rPr lang="en-US" smtClean="0"/>
              <a:pPr/>
              <a:t>11</a:t>
            </a:fld>
            <a:endParaRPr lang="en-US"/>
          </a:p>
        </p:txBody>
      </p:sp>
    </p:spTree>
    <p:extLst>
      <p:ext uri="{BB962C8B-B14F-4D97-AF65-F5344CB8AC3E}">
        <p14:creationId xmlns:p14="http://schemas.microsoft.com/office/powerpoint/2010/main" val="1271603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091A4F6-BB7D-134E-9C55-D7E159F3306B}" type="slidenum">
              <a:rPr lang="en-GB"/>
              <a:pPr>
                <a:defRPr/>
              </a:pPr>
              <a:t>12</a:t>
            </a:fld>
            <a:endParaRPr lang="en-GB"/>
          </a:p>
        </p:txBody>
      </p:sp>
      <p:sp>
        <p:nvSpPr>
          <p:cNvPr id="1095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9571" name="Rectangle 3"/>
          <p:cNvSpPr>
            <a:spLocks noGrp="1" noChangeArrowheads="1"/>
          </p:cNvSpPr>
          <p:nvPr>
            <p:ph type="body" idx="1"/>
          </p:nvPr>
        </p:nvSpPr>
        <p:spPr/>
        <p:txBody>
          <a:bodyPr/>
          <a:lstStyle/>
          <a:p>
            <a:pPr>
              <a:defRPr/>
            </a:pPr>
            <a:endParaRPr lang="en-GB" dirty="0">
              <a:cs typeface="+mn-cs"/>
            </a:endParaRPr>
          </a:p>
          <a:p>
            <a:pPr>
              <a:defRPr/>
            </a:pPr>
            <a:r>
              <a:rPr lang="en-GB" dirty="0">
                <a:cs typeface="+mn-cs"/>
              </a:rPr>
              <a:t>PSO </a:t>
            </a:r>
            <a:r>
              <a:rPr lang="en-GB" altLang="en-US" dirty="0">
                <a:cs typeface="+mn-cs"/>
              </a:rPr>
              <a:t>“</a:t>
            </a:r>
            <a:r>
              <a:rPr lang="en-GB" dirty="0">
                <a:cs typeface="+mn-cs"/>
              </a:rPr>
              <a:t>invented</a:t>
            </a:r>
            <a:r>
              <a:rPr lang="en-GB" altLang="en-US" dirty="0">
                <a:cs typeface="+mn-cs"/>
              </a:rPr>
              <a:t>”</a:t>
            </a:r>
            <a:r>
              <a:rPr lang="en-GB" dirty="0">
                <a:cs typeface="+mn-cs"/>
              </a:rPr>
              <a:t> mainly by two people. </a:t>
            </a:r>
          </a:p>
          <a:p>
            <a:pPr>
              <a:defRPr/>
            </a:pPr>
            <a:r>
              <a:rPr lang="en-GB" dirty="0">
                <a:cs typeface="+mn-cs"/>
              </a:rPr>
              <a:t>The first one is Russ, he is professor at the Purdue School of Engineering and Technology,  in Indianapolis.</a:t>
            </a:r>
          </a:p>
          <a:p>
            <a:pPr>
              <a:defRPr/>
            </a:pPr>
            <a:r>
              <a:rPr lang="en-GB" dirty="0">
                <a:cs typeface="+mn-cs"/>
              </a:rPr>
              <a:t>Co-author of Computational Intelligence PC Tools, published by Academic Press Professional in 1996, and also co-author of Swarm Intelligence,  published by Morgan Kaufmann in 2001.</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B79BCE5-8D9F-6F48-A97F-FC74D411F8D7}" type="slidenum">
              <a:rPr lang="en-GB"/>
              <a:pPr>
                <a:defRPr/>
              </a:pPr>
              <a:t>13</a:t>
            </a:fld>
            <a:endParaRPr lang="en-GB"/>
          </a:p>
        </p:txBody>
      </p:sp>
      <p:sp>
        <p:nvSpPr>
          <p:cNvPr id="532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3251" name="Rectangle 3"/>
          <p:cNvSpPr>
            <a:spLocks noGrp="1" noChangeArrowheads="1"/>
          </p:cNvSpPr>
          <p:nvPr>
            <p:ph type="body" idx="1"/>
          </p:nvPr>
        </p:nvSpPr>
        <p:spPr/>
        <p:txBody>
          <a:bodyPr/>
          <a:lstStyle/>
          <a:p>
            <a:pPr>
              <a:defRPr/>
            </a:pPr>
            <a:r>
              <a:rPr lang="en-GB">
                <a:cs typeface="+mn-cs"/>
              </a:rPr>
              <a:t>The big boss told you to explore this nice search space for, say, find the highest summit. Unfortunately your team is quite ridiculous: just one stupid guy. Morever he does not like very much to be ordered.</a:t>
            </a:r>
          </a:p>
          <a:p>
            <a:pPr>
              <a:defRPr/>
            </a:pPr>
            <a:r>
              <a:rPr lang="en-GB">
                <a:cs typeface="+mn-cs"/>
              </a:rPr>
              <a:t>So you moan </a:t>
            </a:r>
            <a:r>
              <a:rPr lang="en-GB" altLang="en-US">
                <a:cs typeface="+mn-cs"/>
              </a:rPr>
              <a:t>“</a:t>
            </a:r>
            <a:r>
              <a:rPr lang="en-GB">
                <a:cs typeface="+mn-cs"/>
              </a:rPr>
              <a:t>I can</a:t>
            </a:r>
            <a:r>
              <a:rPr lang="en-GB" altLang="en-US">
                <a:cs typeface="+mn-cs"/>
              </a:rPr>
              <a:t>’</a:t>
            </a:r>
            <a:r>
              <a:rPr lang="en-GB">
                <a:cs typeface="+mn-cs"/>
              </a:rPr>
              <a:t>t do the job, give me more people</a:t>
            </a:r>
            <a:r>
              <a:rPr lang="en-GB" altLang="en-US">
                <a:cs typeface="+mn-cs"/>
              </a:rPr>
              <a:t>”</a:t>
            </a:r>
            <a:r>
              <a:rPr lang="en-GB">
                <a:cs typeface="+mn-cs"/>
              </a:rPr>
              <a:t>. OK, OK, no problem, here is another one. Just like the previous one, though. </a:t>
            </a:r>
          </a:p>
          <a:p>
            <a:pPr>
              <a:defRPr/>
            </a:pPr>
            <a:r>
              <a:rPr lang="en-GB">
                <a:cs typeface="+mn-cs"/>
              </a:rPr>
              <a:t>The question is </a:t>
            </a:r>
            <a:r>
              <a:rPr lang="en-GB" altLang="en-US">
                <a:cs typeface="+mn-cs"/>
              </a:rPr>
              <a:t>“</a:t>
            </a:r>
            <a:r>
              <a:rPr lang="en-GB">
                <a:cs typeface="+mn-cs"/>
              </a:rPr>
              <a:t>can you really use such a team?</a:t>
            </a:r>
            <a:r>
              <a:rPr lang="en-GB" altLang="en-US">
                <a:cs typeface="+mn-cs"/>
              </a:rPr>
              <a:t>”</a:t>
            </a:r>
            <a:r>
              <a:rPr lang="en-GB">
                <a:cs typeface="+mn-cs"/>
              </a:rPr>
              <a:t>. And the answer is </a:t>
            </a:r>
            <a:r>
              <a:rPr lang="en-GB" altLang="en-US">
                <a:cs typeface="+mn-cs"/>
              </a:rPr>
              <a:t>“</a:t>
            </a:r>
            <a:r>
              <a:rPr lang="en-GB">
                <a:cs typeface="+mn-cs"/>
              </a:rPr>
              <a:t>yes</a:t>
            </a:r>
            <a:r>
              <a:rPr lang="en-GB" altLang="en-US">
                <a:cs typeface="+mn-cs"/>
              </a:rPr>
              <a:t>”</a:t>
            </a:r>
            <a:r>
              <a:rPr lang="en-GB">
                <a:cs typeface="+mn-cs"/>
              </a:rPr>
              <a:t>, if you are able to define an extremely small set of extremely simple rules so that team members can follow them and work together, without any foreman. </a:t>
            </a:r>
          </a:p>
          <a:p>
            <a:pPr>
              <a:defRPr/>
            </a:pPr>
            <a:r>
              <a:rPr lang="en-GB">
                <a:cs typeface="+mn-cs"/>
              </a:rPr>
              <a:t>That is what PSO does. Like, say, Genetic algorithms, PSO is a population based method, but </a:t>
            </a:r>
            <a:r>
              <a:rPr lang="en-GB" i="1">
                <a:cs typeface="+mn-cs"/>
              </a:rPr>
              <a:t>unlike</a:t>
            </a:r>
            <a:r>
              <a:rPr lang="en-GB">
                <a:cs typeface="+mn-cs"/>
              </a:rPr>
              <a:t> GAs, the underlying metaphor is </a:t>
            </a:r>
            <a:r>
              <a:rPr lang="en-GB" i="1">
                <a:cs typeface="+mn-cs"/>
              </a:rPr>
              <a:t>cooperation</a:t>
            </a:r>
            <a:r>
              <a:rPr lang="en-GB">
                <a:cs typeface="+mn-cs"/>
              </a:rPr>
              <a:t> instead of </a:t>
            </a:r>
            <a:r>
              <a:rPr lang="en-GB" i="1">
                <a:cs typeface="+mn-cs"/>
              </a:rPr>
              <a:t>rivalry</a:t>
            </a:r>
            <a:r>
              <a:rPr lang="en-GB">
                <a:cs typeface="+mn-cs"/>
              </a:rPr>
              <a:t>.</a:t>
            </a:r>
          </a:p>
          <a:p>
            <a:pPr>
              <a:defRPr/>
            </a:pPr>
            <a:r>
              <a:rPr lang="en-GB">
                <a:cs typeface="+mn-cs"/>
              </a:rPr>
              <a:t>Nevertheless, there is, if I dare say, a kind of convergent evolution, for, on the one hand, some GAs do reduce pressure selection by using nesting and, on the other hand, some PSO variants do use selection to permanently update some parameters, like, typically, swarm size.</a:t>
            </a:r>
          </a:p>
          <a:p>
            <a:pPr>
              <a:defRPr/>
            </a:pPr>
            <a:r>
              <a:rPr lang="en-GB">
                <a:cs typeface="+mn-cs"/>
              </a:rPr>
              <a:t>If we have time, we will see such variants, but, for the moment, we are just trying to understand the basic principles.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FFDDC43-36D7-B444-AA34-3C564A5E1833}" type="slidenum">
              <a:rPr lang="en-GB"/>
              <a:pPr>
                <a:defRPr/>
              </a:pPr>
              <a:t>14</a:t>
            </a:fld>
            <a:endParaRPr lang="en-GB"/>
          </a:p>
        </p:txBody>
      </p:sp>
      <p:sp>
        <p:nvSpPr>
          <p:cNvPr id="1054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5475" name="Rectangle 3"/>
          <p:cNvSpPr>
            <a:spLocks noGrp="1" noChangeArrowheads="1"/>
          </p:cNvSpPr>
          <p:nvPr>
            <p:ph type="body" idx="1"/>
          </p:nvPr>
        </p:nvSpPr>
        <p:spPr/>
        <p:txBody>
          <a:bodyPr/>
          <a:lstStyle/>
          <a:p>
            <a:r>
              <a:rPr lang="en-GB" dirty="0"/>
              <a:t>To illustrate what “</a:t>
            </a:r>
            <a:r>
              <a:rPr lang="en-GB" altLang="ja-JP" dirty="0"/>
              <a:t>cooperation</a:t>
            </a:r>
            <a:r>
              <a:rPr lang="en-GB" dirty="0"/>
              <a:t>”</a:t>
            </a:r>
            <a:r>
              <a:rPr lang="en-GB" altLang="ja-JP" dirty="0"/>
              <a:t> means in PSO, here is a simplistic example.</a:t>
            </a:r>
          </a:p>
          <a:p>
            <a:endParaRPr lang="en-GB" dirty="0"/>
          </a:p>
          <a:p>
            <a:r>
              <a:rPr lang="en-GB" dirty="0"/>
              <a:t>As usual, the big fish is difficult to catch, hidden in the deepest part of the pond. At each time step, each fisherman tells to the other how deep the pond is at his place. At the very </a:t>
            </a:r>
            <a:r>
              <a:rPr lang="en-GB" dirty="0" err="1"/>
              <a:t>begininng</a:t>
            </a:r>
            <a:r>
              <a:rPr lang="en-GB" dirty="0"/>
              <a:t>, as the depths are quite similar, they both follow their own ways. Now, Fisherman 2 seems to be on a better place, so Fisherman 1 tends to go towards him quite rapidly. Now, the decision is a bit more difficult to make. On the one hand Fisherman 2 is still on a better place, but on the other hand, Fisherman 1’</a:t>
            </a:r>
            <a:r>
              <a:rPr lang="en-GB" altLang="ja-JP" dirty="0"/>
              <a:t>s position is worse than before. So Fisherman 1 comes to a compromise: he still goes towards Fisherman 2, but more slowly than before. As we can see, doing that, he escapes from the local minimum.</a:t>
            </a:r>
          </a:p>
          <a:p>
            <a:r>
              <a:rPr lang="en-GB" dirty="0"/>
              <a:t>Of course, this example is a highly abstract one, but it presents the main features of a particle in basic PSO: a </a:t>
            </a:r>
            <a:r>
              <a:rPr lang="en-GB" i="1" dirty="0"/>
              <a:t>position</a:t>
            </a:r>
            <a:r>
              <a:rPr lang="en-GB" dirty="0"/>
              <a:t>, a </a:t>
            </a:r>
            <a:r>
              <a:rPr lang="en-GB" i="1" dirty="0"/>
              <a:t>velocity</a:t>
            </a:r>
            <a:r>
              <a:rPr lang="en-GB" dirty="0"/>
              <a:t> (or, more precisely an operator which can be applied to a position in order to modify it), the ability to </a:t>
            </a:r>
            <a:r>
              <a:rPr lang="en-GB" i="1" dirty="0"/>
              <a:t>exchange information</a:t>
            </a:r>
            <a:r>
              <a:rPr lang="en-GB" dirty="0"/>
              <a:t> with its neighbours, the ability to </a:t>
            </a:r>
            <a:r>
              <a:rPr lang="en-GB" i="1" dirty="0"/>
              <a:t>memorize</a:t>
            </a:r>
            <a:r>
              <a:rPr lang="en-GB" dirty="0"/>
              <a:t> a previous position, and the ability to </a:t>
            </a:r>
            <a:r>
              <a:rPr lang="en-GB" i="1" dirty="0"/>
              <a:t>use information</a:t>
            </a:r>
            <a:r>
              <a:rPr lang="en-GB" dirty="0"/>
              <a:t> to make a decision. Remember, though, all that as to remain simple.</a:t>
            </a:r>
          </a:p>
          <a:p>
            <a:endParaRPr lang="en-GB" dirty="0"/>
          </a:p>
          <a:p>
            <a:r>
              <a:rPr lang="en-GB" dirty="0"/>
              <a:t>Let’</a:t>
            </a:r>
            <a:r>
              <a:rPr lang="en-GB" altLang="ja-JP" dirty="0"/>
              <a:t>s now see more precisely these points.</a:t>
            </a:r>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After initialization, there</a:t>
            </a:r>
            <a:r>
              <a:rPr lang="en-US" baseline="0" dirty="0"/>
              <a:t> are three processes involved in a PSO algorithm.</a:t>
            </a:r>
            <a:endParaRPr lang="en-US" dirty="0"/>
          </a:p>
        </p:txBody>
      </p:sp>
      <p:sp>
        <p:nvSpPr>
          <p:cNvPr id="4" name="Slide Number Placeholder 3"/>
          <p:cNvSpPr>
            <a:spLocks noGrp="1"/>
          </p:cNvSpPr>
          <p:nvPr>
            <p:ph type="sldNum" sz="quarter" idx="10"/>
          </p:nvPr>
        </p:nvSpPr>
        <p:spPr/>
        <p:txBody>
          <a:bodyPr/>
          <a:lstStyle/>
          <a:p>
            <a:fld id="{2EC0E3DB-C235-FA41-ADB4-6096CC46907D}" type="slidenum">
              <a:rPr lang="en-US" smtClean="0"/>
              <a:pPr/>
              <a:t>15</a:t>
            </a:fld>
            <a:endParaRPr lang="en-US"/>
          </a:p>
        </p:txBody>
      </p:sp>
    </p:spTree>
    <p:extLst>
      <p:ext uri="{BB962C8B-B14F-4D97-AF65-F5344CB8AC3E}">
        <p14:creationId xmlns:p14="http://schemas.microsoft.com/office/powerpoint/2010/main" val="4251417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err="1"/>
              <a:t>Pg</a:t>
            </a:r>
            <a:r>
              <a:rPr lang="en-US" dirty="0"/>
              <a:t> represents the best value seen by members of the </a:t>
            </a:r>
            <a:r>
              <a:rPr lang="en-US" dirty="0" err="1"/>
              <a:t>neighbourhood</a:t>
            </a:r>
            <a:r>
              <a:rPr lang="en-US" baseline="0" dirty="0"/>
              <a:t> (however that is defined – more on that later). </a:t>
            </a:r>
          </a:p>
          <a:p>
            <a:r>
              <a:rPr lang="en-US" baseline="0" dirty="0"/>
              <a:t>The simplest </a:t>
            </a:r>
            <a:r>
              <a:rPr lang="en-US" baseline="0" dirty="0" err="1"/>
              <a:t>neighbourhood</a:t>
            </a:r>
            <a:r>
              <a:rPr lang="en-US" baseline="0" dirty="0"/>
              <a:t> is the whole flock; i.e., all of the particles.</a:t>
            </a:r>
            <a:endParaRPr lang="en-US" dirty="0"/>
          </a:p>
        </p:txBody>
      </p:sp>
      <p:sp>
        <p:nvSpPr>
          <p:cNvPr id="4" name="Slide Number Placeholder 3"/>
          <p:cNvSpPr>
            <a:spLocks noGrp="1"/>
          </p:cNvSpPr>
          <p:nvPr>
            <p:ph type="sldNum" sz="quarter" idx="10"/>
          </p:nvPr>
        </p:nvSpPr>
        <p:spPr/>
        <p:txBody>
          <a:bodyPr/>
          <a:lstStyle/>
          <a:p>
            <a:fld id="{2EC0E3DB-C235-FA41-ADB4-6096CC46907D}" type="slidenum">
              <a:rPr lang="en-US" smtClean="0"/>
              <a:pPr/>
              <a:t>16</a:t>
            </a:fld>
            <a:endParaRPr lang="en-US"/>
          </a:p>
        </p:txBody>
      </p:sp>
    </p:spTree>
    <p:extLst>
      <p:ext uri="{BB962C8B-B14F-4D97-AF65-F5344CB8AC3E}">
        <p14:creationId xmlns:p14="http://schemas.microsoft.com/office/powerpoint/2010/main" val="2737484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Algorithmic specification of the 3 processes.</a:t>
            </a:r>
          </a:p>
          <a:p>
            <a:r>
              <a:rPr lang="en-US" dirty="0" err="1"/>
              <a:t>P_n</a:t>
            </a:r>
            <a:r>
              <a:rPr lang="en-US" dirty="0"/>
              <a:t> = </a:t>
            </a:r>
            <a:r>
              <a:rPr lang="en-US" dirty="0" err="1"/>
              <a:t>p_g</a:t>
            </a:r>
            <a:r>
              <a:rPr lang="en-US" dirty="0"/>
              <a:t> (for single neighborhood)</a:t>
            </a:r>
          </a:p>
        </p:txBody>
      </p:sp>
      <p:sp>
        <p:nvSpPr>
          <p:cNvPr id="4" name="Slide Number Placeholder 3"/>
          <p:cNvSpPr>
            <a:spLocks noGrp="1"/>
          </p:cNvSpPr>
          <p:nvPr>
            <p:ph type="sldNum" sz="quarter" idx="10"/>
          </p:nvPr>
        </p:nvSpPr>
        <p:spPr/>
        <p:txBody>
          <a:bodyPr/>
          <a:lstStyle/>
          <a:p>
            <a:fld id="{2EC0E3DB-C235-FA41-ADB4-6096CC46907D}" type="slidenum">
              <a:rPr lang="en-US" smtClean="0"/>
              <a:pPr/>
              <a:t>17</a:t>
            </a:fld>
            <a:endParaRPr lang="en-US"/>
          </a:p>
        </p:txBody>
      </p:sp>
    </p:spTree>
    <p:extLst>
      <p:ext uri="{BB962C8B-B14F-4D97-AF65-F5344CB8AC3E}">
        <p14:creationId xmlns:p14="http://schemas.microsoft.com/office/powerpoint/2010/main" val="2258212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first phi term represents the requirement that a particle search around the local best value.</a:t>
            </a:r>
          </a:p>
          <a:p>
            <a:r>
              <a:rPr lang="en-US" dirty="0"/>
              <a:t>The second phi term</a:t>
            </a:r>
            <a:r>
              <a:rPr lang="en-US" baseline="0" dirty="0"/>
              <a:t> represents the requirement to move towards the region representing the best solution found.</a:t>
            </a:r>
            <a:endParaRPr lang="en-US" dirty="0"/>
          </a:p>
        </p:txBody>
      </p:sp>
      <p:sp>
        <p:nvSpPr>
          <p:cNvPr id="4" name="Slide Number Placeholder 3"/>
          <p:cNvSpPr>
            <a:spLocks noGrp="1"/>
          </p:cNvSpPr>
          <p:nvPr>
            <p:ph type="sldNum" sz="quarter" idx="10"/>
          </p:nvPr>
        </p:nvSpPr>
        <p:spPr/>
        <p:txBody>
          <a:bodyPr/>
          <a:lstStyle/>
          <a:p>
            <a:fld id="{2EC0E3DB-C235-FA41-ADB4-6096CC46907D}" type="slidenum">
              <a:rPr lang="en-US" smtClean="0"/>
              <a:pPr/>
              <a:t>18</a:t>
            </a:fld>
            <a:endParaRPr lang="en-US"/>
          </a:p>
        </p:txBody>
      </p:sp>
    </p:spTree>
    <p:extLst>
      <p:ext uri="{BB962C8B-B14F-4D97-AF65-F5344CB8AC3E}">
        <p14:creationId xmlns:p14="http://schemas.microsoft.com/office/powerpoint/2010/main" val="1710723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8657236-1170-044B-872B-CEA6892EDC73}" type="slidenum">
              <a:rPr lang="en-GB"/>
              <a:pPr>
                <a:defRPr/>
              </a:pPr>
              <a:t>19</a:t>
            </a:fld>
            <a:endParaRPr lang="en-GB"/>
          </a:p>
        </p:txBody>
      </p:sp>
      <p:sp>
        <p:nvSpPr>
          <p:cNvPr id="10752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7523" name="Rectangle 3"/>
          <p:cNvSpPr>
            <a:spLocks noGrp="1" noChangeArrowheads="1"/>
          </p:cNvSpPr>
          <p:nvPr>
            <p:ph type="body" idx="1"/>
          </p:nvPr>
        </p:nvSpPr>
        <p:spPr/>
        <p:txBody>
          <a:bodyPr/>
          <a:lstStyle/>
          <a:p>
            <a:pPr>
              <a:defRPr/>
            </a:pPr>
            <a:r>
              <a:rPr lang="en-GB" dirty="0">
                <a:cs typeface="+mn-cs"/>
              </a:rPr>
              <a:t>Here you have another nice search space.</a:t>
            </a:r>
          </a:p>
          <a:p>
            <a:pPr>
              <a:defRPr/>
            </a:pPr>
            <a:r>
              <a:rPr lang="en-GB" dirty="0">
                <a:cs typeface="+mn-cs"/>
              </a:rPr>
              <a:t>First step: you put some particles on it. You can do it at random or on a regular way, or both. How many? In practice, for most real problems with dimension between 2 and 100, a swarm size  of 20 particles works quite well. </a:t>
            </a:r>
          </a:p>
          <a:p>
            <a:pPr>
              <a:defRPr/>
            </a:pPr>
            <a:r>
              <a:rPr lang="en-GB" dirty="0">
                <a:cs typeface="+mn-cs"/>
              </a:rPr>
              <a:t>There are some mathematical ways to give an estimation, but a bit beyond the scope of this lecture. Also, as we will see some variants use an adaptive swarm size.</a:t>
            </a:r>
          </a:p>
          <a:p>
            <a:pPr>
              <a:defRPr/>
            </a:pPr>
            <a:r>
              <a:rPr lang="en-GB" dirty="0">
                <a:cs typeface="+mn-cs"/>
              </a:rPr>
              <a:t>Second step: you define a velocity for each particle, usually at random. You can set all initial velocities to zero but, experimentally, it is usually not the best choice.</a:t>
            </a:r>
          </a:p>
          <a:p>
            <a:pPr>
              <a:defRPr/>
            </a:pPr>
            <a:r>
              <a:rPr lang="en-GB" dirty="0">
                <a:cs typeface="+mn-cs"/>
              </a:rPr>
              <a:t>Remember that what we call </a:t>
            </a:r>
            <a:r>
              <a:rPr lang="en-GB" altLang="en-US" dirty="0">
                <a:cs typeface="+mn-cs"/>
              </a:rPr>
              <a:t>“</a:t>
            </a:r>
            <a:r>
              <a:rPr lang="en-GB" dirty="0">
                <a:cs typeface="+mn-cs"/>
              </a:rPr>
              <a:t>velocity</a:t>
            </a:r>
            <a:r>
              <a:rPr lang="en-GB" altLang="en-US" dirty="0">
                <a:cs typeface="+mn-cs"/>
              </a:rPr>
              <a:t>”</a:t>
            </a:r>
            <a:r>
              <a:rPr lang="en-GB" dirty="0">
                <a:cs typeface="+mn-cs"/>
              </a:rPr>
              <a:t> is in fact a move, just because time is discretized.</a:t>
            </a:r>
          </a:p>
          <a:p>
            <a:pPr>
              <a:defRPr/>
            </a:pPr>
            <a:endParaRPr lang="en-GB" dirty="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Flocking is pervasive.</a:t>
            </a:r>
            <a:r>
              <a:rPr lang="en-US" baseline="0" dirty="0"/>
              <a:t> We find it in fish, humans and caribou. It is everywhere.</a:t>
            </a:r>
          </a:p>
          <a:p>
            <a:r>
              <a:rPr lang="en-US" baseline="0" dirty="0"/>
              <a:t>It is believed to be advantageous because predators can’t easily “sneak up on us”.</a:t>
            </a:r>
          </a:p>
          <a:p>
            <a:r>
              <a:rPr lang="en-US" baseline="0" dirty="0"/>
              <a:t>Valuable information from the environment is quickly shared between all members of society.</a:t>
            </a:r>
            <a:endParaRPr lang="en-US" dirty="0"/>
          </a:p>
        </p:txBody>
      </p:sp>
      <p:sp>
        <p:nvSpPr>
          <p:cNvPr id="4" name="Slide Number Placeholder 3"/>
          <p:cNvSpPr>
            <a:spLocks noGrp="1"/>
          </p:cNvSpPr>
          <p:nvPr>
            <p:ph type="sldNum" sz="quarter" idx="10"/>
          </p:nvPr>
        </p:nvSpPr>
        <p:spPr/>
        <p:txBody>
          <a:bodyPr/>
          <a:lstStyle/>
          <a:p>
            <a:fld id="{2EC0E3DB-C235-FA41-ADB4-6096CC46907D}" type="slidenum">
              <a:rPr lang="en-US" smtClean="0"/>
              <a:pPr/>
              <a:t>2</a:t>
            </a:fld>
            <a:endParaRPr lang="en-US"/>
          </a:p>
        </p:txBody>
      </p:sp>
    </p:spTree>
    <p:extLst>
      <p:ext uri="{BB962C8B-B14F-4D97-AF65-F5344CB8AC3E}">
        <p14:creationId xmlns:p14="http://schemas.microsoft.com/office/powerpoint/2010/main" val="675692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Neighbourhoods</a:t>
            </a:r>
            <a:r>
              <a:rPr lang="en-US" baseline="0" dirty="0"/>
              <a:t> can be geographic or social. They can encompass ALL particles (although this doesn’t seem to be optimal).</a:t>
            </a:r>
            <a:endParaRPr lang="en-US" dirty="0"/>
          </a:p>
        </p:txBody>
      </p:sp>
      <p:sp>
        <p:nvSpPr>
          <p:cNvPr id="4" name="Slide Number Placeholder 3"/>
          <p:cNvSpPr>
            <a:spLocks noGrp="1"/>
          </p:cNvSpPr>
          <p:nvPr>
            <p:ph type="sldNum" sz="quarter" idx="10"/>
          </p:nvPr>
        </p:nvSpPr>
        <p:spPr/>
        <p:txBody>
          <a:bodyPr/>
          <a:lstStyle/>
          <a:p>
            <a:fld id="{2EC0E3DB-C235-FA41-ADB4-6096CC46907D}" type="slidenum">
              <a:rPr lang="en-US" smtClean="0"/>
              <a:pPr/>
              <a:t>20</a:t>
            </a:fld>
            <a:endParaRPr lang="en-US"/>
          </a:p>
        </p:txBody>
      </p:sp>
    </p:spTree>
    <p:extLst>
      <p:ext uri="{BB962C8B-B14F-4D97-AF65-F5344CB8AC3E}">
        <p14:creationId xmlns:p14="http://schemas.microsoft.com/office/powerpoint/2010/main" val="3488075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7255C11-004A-ED4C-8834-AC2547ECE0B3}" type="slidenum">
              <a:rPr lang="en-GB"/>
              <a:pPr>
                <a:defRPr/>
              </a:pPr>
              <a:t>21</a:t>
            </a:fld>
            <a:endParaRPr lang="en-GB"/>
          </a:p>
        </p:txBody>
      </p:sp>
      <p:sp>
        <p:nvSpPr>
          <p:cNvPr id="11366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3667" name="Rectangle 3"/>
          <p:cNvSpPr>
            <a:spLocks noGrp="1" noChangeArrowheads="1"/>
          </p:cNvSpPr>
          <p:nvPr>
            <p:ph type="body" idx="1"/>
          </p:nvPr>
        </p:nvSpPr>
        <p:spPr/>
        <p:txBody>
          <a:bodyPr/>
          <a:lstStyle/>
          <a:p>
            <a:pPr>
              <a:defRPr/>
            </a:pPr>
            <a:r>
              <a:rPr lang="en-GB" dirty="0">
                <a:cs typeface="+mn-cs"/>
              </a:rPr>
              <a:t>Now, for each particle, we define what is called a </a:t>
            </a:r>
            <a:r>
              <a:rPr lang="en-GB" i="1" dirty="0">
                <a:cs typeface="+mn-cs"/>
              </a:rPr>
              <a:t>neighbourhood</a:t>
            </a:r>
            <a:r>
              <a:rPr lang="en-GB" dirty="0">
                <a:cs typeface="+mn-cs"/>
              </a:rPr>
              <a:t>.  Although some variants use a </a:t>
            </a:r>
            <a:r>
              <a:rPr lang="en-GB" altLang="en-US" dirty="0">
                <a:cs typeface="+mn-cs"/>
              </a:rPr>
              <a:t>“</a:t>
            </a:r>
            <a:r>
              <a:rPr lang="en-GB" dirty="0">
                <a:cs typeface="+mn-cs"/>
              </a:rPr>
              <a:t>geographical</a:t>
            </a:r>
            <a:r>
              <a:rPr lang="en-GB" altLang="en-US" dirty="0">
                <a:cs typeface="+mn-cs"/>
              </a:rPr>
              <a:t>”</a:t>
            </a:r>
            <a:r>
              <a:rPr lang="en-GB" dirty="0">
                <a:cs typeface="+mn-cs"/>
              </a:rPr>
              <a:t> neighbourhood, that is to say compute distances and take the nearest particles, the most widely used neighbourhood is a </a:t>
            </a:r>
            <a:r>
              <a:rPr lang="en-GB" altLang="en-US" dirty="0">
                <a:cs typeface="+mn-cs"/>
              </a:rPr>
              <a:t>“</a:t>
            </a:r>
            <a:r>
              <a:rPr lang="en-GB" dirty="0">
                <a:cs typeface="+mn-cs"/>
              </a:rPr>
              <a:t>social</a:t>
            </a:r>
            <a:r>
              <a:rPr lang="en-GB" altLang="en-US" dirty="0">
                <a:cs typeface="+mn-cs"/>
              </a:rPr>
              <a:t>”</a:t>
            </a:r>
            <a:r>
              <a:rPr lang="en-GB" dirty="0">
                <a:cs typeface="+mn-cs"/>
              </a:rPr>
              <a:t> one: just a list of neighbours, regardless </a:t>
            </a:r>
            <a:r>
              <a:rPr lang="en-GB" i="1" dirty="0">
                <a:cs typeface="+mn-cs"/>
              </a:rPr>
              <a:t>where</a:t>
            </a:r>
            <a:r>
              <a:rPr lang="en-GB" dirty="0">
                <a:cs typeface="+mn-cs"/>
              </a:rPr>
              <a:t> they are. </a:t>
            </a:r>
          </a:p>
          <a:p>
            <a:pPr>
              <a:defRPr/>
            </a:pPr>
            <a:r>
              <a:rPr lang="en-GB" dirty="0">
                <a:cs typeface="+mn-cs"/>
              </a:rPr>
              <a:t>So, you do not need to define a distance and that is a great advantage, for in some cases, particularly for discrete spaces, such a definition would be quite arbitrary.</a:t>
            </a:r>
          </a:p>
          <a:p>
            <a:pPr>
              <a:defRPr/>
            </a:pPr>
            <a:r>
              <a:rPr lang="en-GB" dirty="0">
                <a:cs typeface="+mn-cs"/>
              </a:rPr>
              <a:t>Note that it can be proved (and it is intuitively quite obvious) that if the process converges any social neighbourhood tends to be also a geographical one.</a:t>
            </a:r>
          </a:p>
          <a:p>
            <a:pPr>
              <a:defRPr/>
            </a:pPr>
            <a:r>
              <a:rPr lang="en-GB" dirty="0">
                <a:cs typeface="+mn-cs"/>
              </a:rPr>
              <a:t>Usually, in practice, social neighbourhoods are defined just once, at the very beginning, which is consistent with the principle </a:t>
            </a:r>
            <a:r>
              <a:rPr lang="en-GB" altLang="en-US" dirty="0">
                <a:cs typeface="+mn-cs"/>
              </a:rPr>
              <a:t>“</a:t>
            </a:r>
            <a:r>
              <a:rPr lang="en-GB" dirty="0">
                <a:cs typeface="+mn-cs"/>
              </a:rPr>
              <a:t>simple rules for simple agents</a:t>
            </a:r>
            <a:r>
              <a:rPr lang="en-GB" altLang="en-US" dirty="0">
                <a:cs typeface="+mn-cs"/>
              </a:rPr>
              <a:t>”</a:t>
            </a:r>
            <a:r>
              <a:rPr lang="en-GB" dirty="0">
                <a:cs typeface="+mn-cs"/>
              </a:rPr>
              <a:t>.</a:t>
            </a:r>
          </a:p>
          <a:p>
            <a:pPr>
              <a:defRPr/>
            </a:pPr>
            <a:r>
              <a:rPr lang="en-GB" dirty="0">
                <a:cs typeface="+mn-cs"/>
              </a:rPr>
              <a:t>Now, the </a:t>
            </a:r>
            <a:r>
              <a:rPr lang="en-GB" i="1" dirty="0">
                <a:cs typeface="+mn-cs"/>
              </a:rPr>
              <a:t>size</a:t>
            </a:r>
            <a:r>
              <a:rPr lang="en-GB" dirty="0">
                <a:cs typeface="+mn-cs"/>
              </a:rPr>
              <a:t> of the neighbourhood could be a problem. Fortunately, PSO is not very sensitive to this parameter and most of users just take a value of 3 or 5 with good results.</a:t>
            </a:r>
          </a:p>
          <a:p>
            <a:pPr>
              <a:defRPr/>
            </a:pPr>
            <a:r>
              <a:rPr lang="en-GB" dirty="0">
                <a:cs typeface="+mn-cs"/>
              </a:rPr>
              <a:t>Unlike for the swarm size, there is no mathematical formula, but </a:t>
            </a:r>
            <a:r>
              <a:rPr lang="en-GB" i="1" dirty="0">
                <a:cs typeface="+mn-cs"/>
              </a:rPr>
              <a:t>like</a:t>
            </a:r>
            <a:r>
              <a:rPr lang="en-GB" dirty="0">
                <a:cs typeface="+mn-cs"/>
              </a:rPr>
              <a:t> for the swarm size, there are some adaptive variants.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A9605B-E2FA-BE45-A547-29B281BD677E}" type="slidenum">
              <a:rPr lang="en-GB"/>
              <a:pPr>
                <a:defRPr/>
              </a:pPr>
              <a:t>22</a:t>
            </a:fld>
            <a:endParaRPr lang="en-GB"/>
          </a:p>
        </p:txBody>
      </p:sp>
      <p:sp>
        <p:nvSpPr>
          <p:cNvPr id="1208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0835" name="Rectangle 3"/>
          <p:cNvSpPr>
            <a:spLocks noGrp="1" noChangeArrowheads="1"/>
          </p:cNvSpPr>
          <p:nvPr>
            <p:ph type="body" idx="1"/>
          </p:nvPr>
        </p:nvSpPr>
        <p:spPr/>
        <p:txBody>
          <a:bodyPr/>
          <a:lstStyle/>
          <a:p>
            <a:pPr>
              <a:defRPr/>
            </a:pPr>
            <a:r>
              <a:rPr lang="en-GB">
                <a:cs typeface="+mn-cs"/>
              </a:rPr>
              <a:t>The most commonly used neighbourhood is the circular one. The picture is almost self explanatory. Each particle is numbered, put on a virtual circle according to its number and the neighbourhood of a given particle  is built by taking its neighbours on this circle.</a:t>
            </a:r>
          </a:p>
          <a:p>
            <a:pPr>
              <a:defRPr/>
            </a:pPr>
            <a:r>
              <a:rPr lang="en-GB">
                <a:cs typeface="+mn-cs"/>
              </a:rPr>
              <a:t>An important point for rule simplicity is that each particle belongs to its neighbourhood. For example if a rule says </a:t>
            </a:r>
            <a:r>
              <a:rPr lang="en-GB" altLang="en-US">
                <a:cs typeface="+mn-cs"/>
              </a:rPr>
              <a:t>“</a:t>
            </a:r>
            <a:r>
              <a:rPr lang="en-GB">
                <a:cs typeface="+mn-cs"/>
              </a:rPr>
              <a:t>I have to check all my neighbours</a:t>
            </a:r>
            <a:r>
              <a:rPr lang="en-GB" altLang="en-US">
                <a:cs typeface="+mn-cs"/>
              </a:rPr>
              <a:t>”</a:t>
            </a:r>
            <a:r>
              <a:rPr lang="en-GB">
                <a:cs typeface="+mn-cs"/>
              </a:rPr>
              <a:t>, there is no need to add </a:t>
            </a:r>
            <a:r>
              <a:rPr lang="en-GB" altLang="en-US">
                <a:cs typeface="+mn-cs"/>
              </a:rPr>
              <a:t>“</a:t>
            </a:r>
            <a:r>
              <a:rPr lang="en-GB">
                <a:cs typeface="+mn-cs"/>
              </a:rPr>
              <a:t>and I have to check myself</a:t>
            </a:r>
            <a:r>
              <a:rPr lang="en-GB" altLang="en-US">
                <a:cs typeface="+mn-cs"/>
              </a:rPr>
              <a:t>”</a:t>
            </a:r>
            <a:r>
              <a:rPr lang="en-GB">
                <a:cs typeface="+mn-cs"/>
              </a:rPr>
              <a:t>. We will see that more precisely later.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92F69EE-C954-CC4F-867D-F6B1E0138D8B}" type="slidenum">
              <a:rPr lang="en-GB"/>
              <a:pPr>
                <a:defRPr/>
              </a:pPr>
              <a:t>23</a:t>
            </a:fld>
            <a:endParaRPr lang="en-GB"/>
          </a:p>
        </p:txBody>
      </p:sp>
      <p:sp>
        <p:nvSpPr>
          <p:cNvPr id="1167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6739" name="Rectangle 3"/>
          <p:cNvSpPr>
            <a:spLocks noGrp="1" noChangeArrowheads="1"/>
          </p:cNvSpPr>
          <p:nvPr>
            <p:ph type="body" idx="1"/>
          </p:nvPr>
        </p:nvSpPr>
        <p:spPr/>
        <p:txBody>
          <a:bodyPr/>
          <a:lstStyle/>
          <a:p>
            <a:pPr>
              <a:defRPr/>
            </a:pPr>
            <a:r>
              <a:rPr lang="en-GB" dirty="0">
                <a:cs typeface="+mn-cs"/>
              </a:rPr>
              <a:t>This may be the most important slide of this presentation, for it summarizes the core of the method.</a:t>
            </a:r>
          </a:p>
          <a:p>
            <a:pPr>
              <a:defRPr/>
            </a:pPr>
            <a:r>
              <a:rPr lang="en-GB" dirty="0">
                <a:cs typeface="+mn-cs"/>
              </a:rPr>
              <a:t>Let</a:t>
            </a:r>
            <a:r>
              <a:rPr lang="en-GB" altLang="en-US" dirty="0">
                <a:cs typeface="+mn-cs"/>
              </a:rPr>
              <a:t>’</a:t>
            </a:r>
            <a:r>
              <a:rPr lang="en-GB" dirty="0">
                <a:cs typeface="+mn-cs"/>
              </a:rPr>
              <a:t>s take a bit time to comment it.</a:t>
            </a:r>
          </a:p>
          <a:p>
            <a:pPr>
              <a:defRPr/>
            </a:pPr>
            <a:r>
              <a:rPr lang="en-GB" dirty="0">
                <a:cs typeface="+mn-cs"/>
              </a:rPr>
              <a:t>You are a particle.</a:t>
            </a:r>
          </a:p>
          <a:p>
            <a:pPr>
              <a:defRPr/>
            </a:pPr>
            <a:r>
              <a:rPr lang="en-GB" dirty="0">
                <a:cs typeface="+mn-cs"/>
              </a:rPr>
              <a:t>You can compute how good your position is (that is to say you can compute the objective function at the place you are). You remember the best position you ever found (and the objective function value). You can ask your neighbours for this information they also have memorized, and choose the best one.</a:t>
            </a:r>
          </a:p>
          <a:p>
            <a:pPr>
              <a:defRPr/>
            </a:pPr>
            <a:r>
              <a:rPr lang="en-GB" dirty="0">
                <a:cs typeface="+mn-cs"/>
              </a:rPr>
              <a:t>Now, you have three tendencies,  </a:t>
            </a:r>
          </a:p>
          <a:p>
            <a:pPr>
              <a:defRPr/>
            </a:pPr>
            <a:r>
              <a:rPr lang="en-GB" dirty="0">
                <a:cs typeface="+mn-cs"/>
              </a:rPr>
              <a:t>- audacious, following your own way (just using your own velocity)</a:t>
            </a:r>
          </a:p>
          <a:p>
            <a:pPr>
              <a:defRPr/>
            </a:pPr>
            <a:r>
              <a:rPr lang="en-GB" dirty="0">
                <a:cs typeface="+mn-cs"/>
              </a:rPr>
              <a:t>- conservative, going back more or less towards your best previous position</a:t>
            </a:r>
          </a:p>
          <a:p>
            <a:pPr>
              <a:defRPr/>
            </a:pPr>
            <a:r>
              <a:rPr lang="en-GB" dirty="0">
                <a:cs typeface="+mn-cs"/>
              </a:rPr>
              <a:t>- sheep-like, going more or less towards your best neighbour</a:t>
            </a:r>
          </a:p>
          <a:p>
            <a:pPr>
              <a:defRPr/>
            </a:pPr>
            <a:r>
              <a:rPr lang="en-GB" dirty="0">
                <a:cs typeface="+mn-cs"/>
              </a:rPr>
              <a:t>What PSO formalizes is how to combine these tendencies in order to be globally efficient.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A9054E6-B464-4945-B899-B748F4639A55}" type="slidenum">
              <a:rPr lang="en-GB"/>
              <a:pPr>
                <a:defRPr/>
              </a:pPr>
              <a:t>24</a:t>
            </a:fld>
            <a:endParaRPr lang="en-GB"/>
          </a:p>
        </p:txBody>
      </p:sp>
      <p:sp>
        <p:nvSpPr>
          <p:cNvPr id="1198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9811" name="Rectangle 3"/>
          <p:cNvSpPr>
            <a:spLocks noGrp="1" noChangeArrowheads="1"/>
          </p:cNvSpPr>
          <p:nvPr>
            <p:ph type="body" idx="1"/>
          </p:nvPr>
        </p:nvSpPr>
        <p:spPr/>
        <p:txBody>
          <a:bodyPr/>
          <a:lstStyle/>
          <a:p>
            <a:pPr>
              <a:defRPr/>
            </a:pPr>
            <a:endParaRPr lang="en-GB" dirty="0">
              <a:cs typeface="+mn-cs"/>
            </a:endParaRPr>
          </a:p>
          <a:p>
            <a:pPr>
              <a:defRPr/>
            </a:pPr>
            <a:r>
              <a:rPr lang="en-GB" dirty="0">
                <a:cs typeface="+mn-cs"/>
              </a:rPr>
              <a:t>Here is the pseudo code of the algorithm. </a:t>
            </a:r>
          </a:p>
          <a:p>
            <a:pPr>
              <a:defRPr/>
            </a:pPr>
            <a:r>
              <a:rPr lang="en-GB" dirty="0">
                <a:cs typeface="+mn-cs"/>
              </a:rPr>
              <a:t>As you can see the randomness is inside the loop on components.  </a:t>
            </a:r>
          </a:p>
          <a:p>
            <a:pPr>
              <a:defRPr/>
            </a:pPr>
            <a:r>
              <a:rPr lang="en-GB" dirty="0">
                <a:cs typeface="+mn-cs"/>
              </a:rPr>
              <a:t>As a result, when I say the particle is going towards its best previous position, it means in fact </a:t>
            </a:r>
            <a:r>
              <a:rPr lang="en-GB" altLang="en-US" dirty="0">
                <a:cs typeface="+mn-cs"/>
              </a:rPr>
              <a:t>“</a:t>
            </a:r>
            <a:r>
              <a:rPr lang="en-GB" dirty="0">
                <a:cs typeface="+mn-cs"/>
              </a:rPr>
              <a:t>towards a point which is around its best previous position</a:t>
            </a:r>
            <a:r>
              <a:rPr lang="en-GB" altLang="en-US" dirty="0">
                <a:cs typeface="+mn-cs"/>
              </a:rPr>
              <a:t>”</a:t>
            </a:r>
            <a:r>
              <a:rPr lang="en-GB" dirty="0">
                <a:cs typeface="+mn-cs"/>
              </a:rPr>
              <a:t>, that is to say a point within a given proximity.</a:t>
            </a:r>
          </a:p>
          <a:p>
            <a:pPr>
              <a:defRPr/>
            </a:pPr>
            <a:r>
              <a:rPr lang="en-GB" dirty="0">
                <a:cs typeface="+mn-cs"/>
              </a:rPr>
              <a:t> And the same for the best previous position in the neighbourhood.</a:t>
            </a:r>
          </a:p>
          <a:p>
            <a:pPr>
              <a:defRPr/>
            </a:pPr>
            <a:endParaRPr lang="en-GB" dirty="0">
              <a:cs typeface="+mn-cs"/>
            </a:endParaRPr>
          </a:p>
          <a:p>
            <a:pPr>
              <a:defRPr/>
            </a:pPr>
            <a:r>
              <a:rPr lang="en-GB" dirty="0">
                <a:cs typeface="+mn-cs"/>
              </a:rPr>
              <a:t>Let us see more precisely what it means.</a:t>
            </a:r>
          </a:p>
          <a:p>
            <a:pPr>
              <a:defRPr/>
            </a:pPr>
            <a:endParaRPr lang="en-GB" dirty="0">
              <a:cs typeface="+mn-cs"/>
            </a:endParaRPr>
          </a:p>
          <a:p>
            <a:pPr>
              <a:defRPr/>
            </a:pPr>
            <a:endParaRPr lang="en-GB" dirty="0">
              <a:cs typeface="+mn-cs"/>
            </a:endParaRPr>
          </a:p>
          <a:p>
            <a:pPr>
              <a:defRPr/>
            </a:pPr>
            <a:endParaRPr lang="en-GB" dirty="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692CBC2-E98A-B04D-8C48-FF42D3B7446E}" type="slidenum">
              <a:rPr lang="en-GB"/>
              <a:pPr>
                <a:defRPr/>
              </a:pPr>
              <a:t>25</a:t>
            </a:fld>
            <a:endParaRPr lang="en-GB"/>
          </a:p>
        </p:txBody>
      </p:sp>
      <p:sp>
        <p:nvSpPr>
          <p:cNvPr id="1617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1795" name="Rectangle 3"/>
          <p:cNvSpPr>
            <a:spLocks noGrp="1" noChangeArrowheads="1"/>
          </p:cNvSpPr>
          <p:nvPr>
            <p:ph type="body" idx="1"/>
          </p:nvPr>
        </p:nvSpPr>
        <p:spPr/>
        <p:txBody>
          <a:bodyPr/>
          <a:lstStyle/>
          <a:p>
            <a:pPr>
              <a:defRPr/>
            </a:pPr>
            <a:endParaRPr lang="en-GB" dirty="0">
              <a:cs typeface="+mn-cs"/>
            </a:endParaRPr>
          </a:p>
          <a:p>
            <a:pPr>
              <a:defRPr/>
            </a:pPr>
            <a:r>
              <a:rPr lang="en-GB" dirty="0">
                <a:cs typeface="+mn-cs"/>
              </a:rPr>
              <a:t>Each random term defines a </a:t>
            </a:r>
            <a:r>
              <a:rPr lang="en-GB" dirty="0" err="1">
                <a:cs typeface="+mn-cs"/>
              </a:rPr>
              <a:t>hyperparallelepiped</a:t>
            </a:r>
            <a:r>
              <a:rPr lang="en-GB" dirty="0">
                <a:cs typeface="+mn-cs"/>
              </a:rPr>
              <a:t> inside the search space. </a:t>
            </a:r>
          </a:p>
          <a:p>
            <a:pPr>
              <a:defRPr/>
            </a:pPr>
            <a:r>
              <a:rPr lang="en-GB" dirty="0">
                <a:cs typeface="+mn-cs"/>
              </a:rPr>
              <a:t>As you can see, it means that the </a:t>
            </a:r>
            <a:r>
              <a:rPr lang="en-GB" altLang="en-US" dirty="0">
                <a:cs typeface="+mn-cs"/>
              </a:rPr>
              <a:t>“</a:t>
            </a:r>
            <a:r>
              <a:rPr lang="en-GB" dirty="0">
                <a:cs typeface="+mn-cs"/>
              </a:rPr>
              <a:t>proximity area</a:t>
            </a:r>
            <a:r>
              <a:rPr lang="en-GB" altLang="en-US" dirty="0">
                <a:cs typeface="+mn-cs"/>
              </a:rPr>
              <a:t>”</a:t>
            </a:r>
            <a:r>
              <a:rPr lang="en-GB" dirty="0">
                <a:cs typeface="+mn-cs"/>
              </a:rPr>
              <a:t> around a given point is in fact biased (the point is not on the </a:t>
            </a:r>
            <a:r>
              <a:rPr lang="en-GB" dirty="0" err="1">
                <a:cs typeface="+mn-cs"/>
              </a:rPr>
              <a:t>center</a:t>
            </a:r>
            <a:r>
              <a:rPr lang="en-GB" dirty="0">
                <a:cs typeface="+mn-cs"/>
              </a:rPr>
              <a:t>). Nevertheless, the algorithm is so robust that it works quite good despite this bias, but, as you can guess, it can be improved by defining non biased proximities, namely </a:t>
            </a:r>
            <a:r>
              <a:rPr lang="en-GB" dirty="0" err="1">
                <a:cs typeface="+mn-cs"/>
              </a:rPr>
              <a:t>hyperspheres</a:t>
            </a:r>
            <a:r>
              <a:rPr lang="en-GB" dirty="0">
                <a:cs typeface="+mn-cs"/>
              </a:rPr>
              <a:t>. We can tell that the bias is increasing with the search space dimension.</a:t>
            </a:r>
          </a:p>
          <a:p>
            <a:pPr>
              <a:defRPr/>
            </a:pPr>
            <a:endParaRPr lang="en-GB" dirty="0">
              <a:cs typeface="+mn-cs"/>
            </a:endParaRPr>
          </a:p>
          <a:p>
            <a:pPr>
              <a:defRPr/>
            </a:pPr>
            <a:r>
              <a:rPr lang="en-GB" dirty="0">
                <a:cs typeface="+mn-cs"/>
              </a:rPr>
              <a:t>In a way,  this slide could be the end of the lecture, for you have now all what you really </a:t>
            </a:r>
            <a:r>
              <a:rPr lang="en-GB" i="1" dirty="0">
                <a:cs typeface="+mn-cs"/>
              </a:rPr>
              <a:t>need</a:t>
            </a:r>
            <a:r>
              <a:rPr lang="en-GB" dirty="0">
                <a:cs typeface="+mn-cs"/>
              </a:rPr>
              <a:t> to write your own Particle Swarm optimiser.</a:t>
            </a:r>
          </a:p>
          <a:p>
            <a:pPr>
              <a:defRPr/>
            </a:pPr>
            <a:r>
              <a:rPr lang="en-GB" dirty="0">
                <a:cs typeface="+mn-cs"/>
              </a:rPr>
              <a:t>Now, of course, if you want to write a </a:t>
            </a:r>
            <a:r>
              <a:rPr lang="en-GB" i="1" dirty="0">
                <a:cs typeface="+mn-cs"/>
              </a:rPr>
              <a:t>good</a:t>
            </a:r>
            <a:r>
              <a:rPr lang="en-GB" dirty="0">
                <a:cs typeface="+mn-cs"/>
              </a:rPr>
              <a:t> one, some technical details are important. Also if you want to use PSO with non classical search spaces or non classical objective functions, discrete ones, in particular.</a:t>
            </a:r>
          </a:p>
          <a:p>
            <a:pPr>
              <a:defRPr/>
            </a:pPr>
            <a:r>
              <a:rPr lang="en-GB" dirty="0">
                <a:cs typeface="+mn-cs"/>
              </a:rPr>
              <a:t>Before to see these points and some others, just have a look at a small animation.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9E737BA-3B0F-6C41-9F75-2437F944F79B}" type="slidenum">
              <a:rPr lang="en-GB"/>
              <a:pPr>
                <a:defRPr/>
              </a:pPr>
              <a:t>26</a:t>
            </a:fld>
            <a:endParaRPr lang="en-GB"/>
          </a:p>
        </p:txBody>
      </p:sp>
      <p:sp>
        <p:nvSpPr>
          <p:cNvPr id="1628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2819" name="Rectangle 3"/>
          <p:cNvSpPr>
            <a:spLocks noGrp="1" noChangeArrowheads="1"/>
          </p:cNvSpPr>
          <p:nvPr>
            <p:ph type="body" idx="1"/>
          </p:nvPr>
        </p:nvSpPr>
        <p:spPr/>
        <p:txBody>
          <a:bodyPr/>
          <a:lstStyle/>
          <a:p>
            <a:pPr>
              <a:defRPr/>
            </a:pPr>
            <a:endParaRPr lang="en-GB" dirty="0">
              <a:cs typeface="+mn-cs"/>
            </a:endParaRPr>
          </a:p>
          <a:p>
            <a:pPr>
              <a:defRPr/>
            </a:pPr>
            <a:r>
              <a:rPr lang="en-GB" dirty="0">
                <a:cs typeface="+mn-cs"/>
              </a:rPr>
              <a:t>Run NETLOGO after slide. </a:t>
            </a:r>
          </a:p>
          <a:p>
            <a:pPr>
              <a:defRPr/>
            </a:pPr>
            <a:r>
              <a:rPr lang="en-GB" dirty="0">
                <a:cs typeface="+mn-cs"/>
              </a:rPr>
              <a:t>At the very beginning, particles are randomly put on the search space.</a:t>
            </a:r>
          </a:p>
          <a:p>
            <a:pPr>
              <a:defRPr/>
            </a:pPr>
            <a:r>
              <a:rPr lang="en-GB" dirty="0">
                <a:cs typeface="+mn-cs"/>
              </a:rPr>
              <a:t>There is just one global optimum and several local ones.</a:t>
            </a:r>
          </a:p>
          <a:p>
            <a:pPr>
              <a:defRPr/>
            </a:pPr>
            <a:r>
              <a:rPr lang="en-GB" dirty="0">
                <a:cs typeface="+mn-cs"/>
              </a:rPr>
              <a:t>Watch the animation </a:t>
            </a:r>
          </a:p>
          <a:p>
            <a:pPr>
              <a:defRPr/>
            </a:pPr>
            <a:r>
              <a:rPr lang="en-GB" dirty="0">
                <a:cs typeface="+mn-cs"/>
              </a:rPr>
              <a:t>As you can see, the particles are quite rapidly forming some sub swarms around sub optimums. As soon as a particle is quite near of the global optimum, the others go also towards it, so the probability to really find it does increase.</a:t>
            </a:r>
          </a:p>
          <a:p>
            <a:pPr>
              <a:defRPr/>
            </a:pPr>
            <a:r>
              <a:rPr lang="en-GB" dirty="0">
                <a:cs typeface="+mn-cs"/>
              </a:rPr>
              <a:t>Of course, if the run shown</a:t>
            </a:r>
            <a:r>
              <a:rPr lang="en-GB" baseline="0" dirty="0">
                <a:cs typeface="+mn-cs"/>
              </a:rPr>
              <a:t> in the animation </a:t>
            </a:r>
            <a:r>
              <a:rPr lang="en-GB" dirty="0">
                <a:cs typeface="+mn-cs"/>
              </a:rPr>
              <a:t>was longer all particles would finally go towards this global optimum</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E5C042B-25D1-9E42-A33C-F1CF96F4C9AE}" type="slidenum">
              <a:rPr lang="en-GB"/>
              <a:pPr>
                <a:defRPr/>
              </a:pPr>
              <a:t>27</a:t>
            </a:fld>
            <a:endParaRPr lang="en-GB"/>
          </a:p>
        </p:txBody>
      </p:sp>
      <p:sp>
        <p:nvSpPr>
          <p:cNvPr id="1638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3843" name="Rectangle 3"/>
          <p:cNvSpPr>
            <a:spLocks noGrp="1" noChangeArrowheads="1"/>
          </p:cNvSpPr>
          <p:nvPr>
            <p:ph type="body" idx="1"/>
          </p:nvPr>
        </p:nvSpPr>
        <p:spPr/>
        <p:txBody>
          <a:bodyPr/>
          <a:lstStyle/>
          <a:p>
            <a:pPr>
              <a:defRPr/>
            </a:pPr>
            <a:r>
              <a:rPr lang="en-GB" dirty="0">
                <a:cs typeface="+mn-cs"/>
              </a:rPr>
              <a:t>I am sorry but in this part we have to do a bit more maths.</a:t>
            </a:r>
          </a:p>
          <a:p>
            <a:pPr>
              <a:defRPr/>
            </a:pPr>
            <a:r>
              <a:rPr lang="en-GB" dirty="0">
                <a:cs typeface="+mn-cs"/>
              </a:rPr>
              <a:t>What I call here </a:t>
            </a:r>
            <a:r>
              <a:rPr lang="en-GB" altLang="en-US" dirty="0">
                <a:cs typeface="+mn-cs"/>
              </a:rPr>
              <a:t>“</a:t>
            </a:r>
            <a:r>
              <a:rPr lang="en-GB" dirty="0">
                <a:cs typeface="+mn-cs"/>
              </a:rPr>
              <a:t>parameters</a:t>
            </a:r>
            <a:r>
              <a:rPr lang="en-GB" altLang="en-US" dirty="0">
                <a:cs typeface="+mn-cs"/>
              </a:rPr>
              <a:t>”</a:t>
            </a:r>
            <a:r>
              <a:rPr lang="en-GB" dirty="0">
                <a:cs typeface="+mn-cs"/>
              </a:rPr>
              <a:t> are in fact just the coefficients in the formula which indicates how to update the velocity of a given particle.</a:t>
            </a:r>
          </a:p>
          <a:p>
            <a:pPr>
              <a:defRPr/>
            </a:pPr>
            <a:r>
              <a:rPr lang="en-GB" dirty="0">
                <a:cs typeface="+mn-cs"/>
              </a:rPr>
              <a:t>Swarm size and neighbourhood size are also parameters but less important. </a:t>
            </a:r>
          </a:p>
          <a:p>
            <a:pPr>
              <a:defRPr/>
            </a:pPr>
            <a:r>
              <a:rPr lang="en-GB" dirty="0">
                <a:cs typeface="+mn-cs"/>
              </a:rPr>
              <a:t>I mean you can perfectly use a swarm size of 20 and a neighbourhood of 3 for a large range of problems with good results.</a:t>
            </a:r>
          </a:p>
          <a:p>
            <a:pPr>
              <a:defRPr/>
            </a:pPr>
            <a:r>
              <a:rPr lang="en-GB" dirty="0">
                <a:cs typeface="+mn-cs"/>
              </a:rPr>
              <a:t>On the contrary, PSO is more sensitive to the parameters we examine now. </a:t>
            </a:r>
          </a:p>
          <a:p>
            <a:pPr>
              <a:defRPr/>
            </a:pPr>
            <a:endParaRPr lang="en-GB" dirty="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Velocity management is the main problem, although bias</a:t>
            </a:r>
            <a:r>
              <a:rPr lang="en-US" baseline="0" dirty="0"/>
              <a:t> represents an issue too. </a:t>
            </a:r>
            <a:endParaRPr lang="en-US" dirty="0"/>
          </a:p>
        </p:txBody>
      </p:sp>
      <p:sp>
        <p:nvSpPr>
          <p:cNvPr id="4" name="Slide Number Placeholder 3"/>
          <p:cNvSpPr>
            <a:spLocks noGrp="1"/>
          </p:cNvSpPr>
          <p:nvPr>
            <p:ph type="sldNum" sz="quarter" idx="10"/>
          </p:nvPr>
        </p:nvSpPr>
        <p:spPr/>
        <p:txBody>
          <a:bodyPr/>
          <a:lstStyle/>
          <a:p>
            <a:fld id="{2EC0E3DB-C235-FA41-ADB4-6096CC46907D}" type="slidenum">
              <a:rPr lang="en-US" smtClean="0"/>
              <a:pPr/>
              <a:t>28</a:t>
            </a:fld>
            <a:endParaRPr lang="en-US"/>
          </a:p>
        </p:txBody>
      </p:sp>
    </p:spTree>
    <p:extLst>
      <p:ext uri="{BB962C8B-B14F-4D97-AF65-F5344CB8AC3E}">
        <p14:creationId xmlns:p14="http://schemas.microsoft.com/office/powerpoint/2010/main" val="2978442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0E3DB-C235-FA41-ADB4-6096CC46907D}" type="slidenum">
              <a:rPr lang="en-US" smtClean="0"/>
              <a:pPr/>
              <a:t>29</a:t>
            </a:fld>
            <a:endParaRPr lang="en-US"/>
          </a:p>
        </p:txBody>
      </p:sp>
    </p:spTree>
    <p:extLst>
      <p:ext uri="{BB962C8B-B14F-4D97-AF65-F5344CB8AC3E}">
        <p14:creationId xmlns:p14="http://schemas.microsoft.com/office/powerpoint/2010/main" val="826796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rules are simple.</a:t>
            </a:r>
            <a:r>
              <a:rPr lang="en-US" baseline="0" dirty="0"/>
              <a:t> They are implemented in the </a:t>
            </a:r>
            <a:r>
              <a:rPr lang="en-US" baseline="0" dirty="0" err="1"/>
              <a:t>NetLogo</a:t>
            </a:r>
            <a:r>
              <a:rPr lang="en-US" baseline="0" dirty="0"/>
              <a:t> model called “Flocking”</a:t>
            </a:r>
            <a:endParaRPr lang="en-US" dirty="0"/>
          </a:p>
        </p:txBody>
      </p:sp>
      <p:sp>
        <p:nvSpPr>
          <p:cNvPr id="4" name="Slide Number Placeholder 3"/>
          <p:cNvSpPr>
            <a:spLocks noGrp="1"/>
          </p:cNvSpPr>
          <p:nvPr>
            <p:ph type="sldNum" sz="quarter" idx="10"/>
          </p:nvPr>
        </p:nvSpPr>
        <p:spPr/>
        <p:txBody>
          <a:bodyPr/>
          <a:lstStyle/>
          <a:p>
            <a:fld id="{2EC0E3DB-C235-FA41-ADB4-6096CC46907D}" type="slidenum">
              <a:rPr lang="en-US" smtClean="0"/>
              <a:pPr/>
              <a:t>3</a:t>
            </a:fld>
            <a:endParaRPr lang="en-US"/>
          </a:p>
        </p:txBody>
      </p:sp>
    </p:spTree>
    <p:extLst>
      <p:ext uri="{BB962C8B-B14F-4D97-AF65-F5344CB8AC3E}">
        <p14:creationId xmlns:p14="http://schemas.microsoft.com/office/powerpoint/2010/main" val="8663715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0E3DB-C235-FA41-ADB4-6096CC46907D}" type="slidenum">
              <a:rPr lang="en-US" smtClean="0"/>
              <a:pPr/>
              <a:t>30</a:t>
            </a:fld>
            <a:endParaRPr lang="en-US"/>
          </a:p>
        </p:txBody>
      </p:sp>
    </p:spTree>
    <p:extLst>
      <p:ext uri="{BB962C8B-B14F-4D97-AF65-F5344CB8AC3E}">
        <p14:creationId xmlns:p14="http://schemas.microsoft.com/office/powerpoint/2010/main" val="17948196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called the Type 1” form.</a:t>
            </a:r>
          </a:p>
        </p:txBody>
      </p:sp>
      <p:sp>
        <p:nvSpPr>
          <p:cNvPr id="4" name="Slide Number Placeholder 3"/>
          <p:cNvSpPr>
            <a:spLocks noGrp="1"/>
          </p:cNvSpPr>
          <p:nvPr>
            <p:ph type="sldNum" sz="quarter" idx="10"/>
          </p:nvPr>
        </p:nvSpPr>
        <p:spPr/>
        <p:txBody>
          <a:bodyPr/>
          <a:lstStyle/>
          <a:p>
            <a:fld id="{2EC0E3DB-C235-FA41-ADB4-6096CC46907D}" type="slidenum">
              <a:rPr lang="en-US" smtClean="0"/>
              <a:pPr/>
              <a:t>31</a:t>
            </a:fld>
            <a:endParaRPr lang="en-US"/>
          </a:p>
        </p:txBody>
      </p:sp>
    </p:spTree>
    <p:extLst>
      <p:ext uri="{BB962C8B-B14F-4D97-AF65-F5344CB8AC3E}">
        <p14:creationId xmlns:p14="http://schemas.microsoft.com/office/powerpoint/2010/main" val="12663938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B85F7F6-A372-084D-A6FD-ECD6ADE68FEB}" type="slidenum">
              <a:rPr lang="en-GB"/>
              <a:pPr>
                <a:defRPr/>
              </a:pPr>
              <a:t>32</a:t>
            </a:fld>
            <a:endParaRPr lang="en-GB"/>
          </a:p>
        </p:txBody>
      </p:sp>
      <p:sp>
        <p:nvSpPr>
          <p:cNvPr id="16998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9987" name="Rectangle 3"/>
          <p:cNvSpPr>
            <a:spLocks noGrp="1" noChangeArrowheads="1"/>
          </p:cNvSpPr>
          <p:nvPr>
            <p:ph type="body" idx="1"/>
          </p:nvPr>
        </p:nvSpPr>
        <p:spPr/>
        <p:txBody>
          <a:bodyPr/>
          <a:lstStyle/>
          <a:p>
            <a:pPr>
              <a:defRPr/>
            </a:pPr>
            <a:r>
              <a:rPr lang="en-GB" dirty="0">
                <a:cs typeface="+mn-cs"/>
              </a:rPr>
              <a:t>It can be proved that by using some constriction coefficients to modify the equations, your system won</a:t>
            </a:r>
            <a:r>
              <a:rPr lang="en-GB" altLang="en-US" dirty="0">
                <a:cs typeface="+mn-cs"/>
              </a:rPr>
              <a:t>’</a:t>
            </a:r>
            <a:r>
              <a:rPr lang="en-GB" dirty="0">
                <a:cs typeface="+mn-cs"/>
              </a:rPr>
              <a:t>t explode.</a:t>
            </a:r>
          </a:p>
          <a:p>
            <a:pPr>
              <a:defRPr/>
            </a:pPr>
            <a:r>
              <a:rPr lang="en-GB" dirty="0">
                <a:cs typeface="+mn-cs"/>
              </a:rPr>
              <a:t>The most general form has 6 coefficients, but I show you here just  an interesting particular case </a:t>
            </a:r>
            <a:r>
              <a:rPr lang="en-GB" dirty="0" err="1">
                <a:cs typeface="+mn-cs"/>
              </a:rPr>
              <a:t>Clerc</a:t>
            </a:r>
            <a:r>
              <a:rPr lang="en-GB" dirty="0">
                <a:cs typeface="+mn-cs"/>
              </a:rPr>
              <a:t> defined several years ago, among some others, and which has been used by Jim Kennedy for a lot of tests.</a:t>
            </a:r>
          </a:p>
          <a:p>
            <a:pPr>
              <a:defRPr/>
            </a:pPr>
            <a:r>
              <a:rPr lang="en-GB" dirty="0">
                <a:cs typeface="+mn-cs"/>
              </a:rPr>
              <a:t>There are in fact just two parameters, called kappa and phi, and the global constriction coefficient </a:t>
            </a:r>
            <a:r>
              <a:rPr lang="en-GB" dirty="0" err="1">
                <a:cs typeface="+mn-cs"/>
              </a:rPr>
              <a:t>khi</a:t>
            </a:r>
            <a:r>
              <a:rPr lang="en-GB" dirty="0">
                <a:cs typeface="+mn-cs"/>
              </a:rPr>
              <a:t> is computed so that the system is non divergent.</a:t>
            </a:r>
          </a:p>
          <a:p>
            <a:pPr>
              <a:defRPr/>
            </a:pPr>
            <a:r>
              <a:rPr lang="en-GB" dirty="0">
                <a:cs typeface="+mn-cs"/>
              </a:rPr>
              <a:t>Of course, as you know, it is usually impossible to prove that an algorithm like PSO, with some randomness, does converge towards the global optimum. Proofs show it converges towards </a:t>
            </a:r>
            <a:r>
              <a:rPr lang="en-GB" i="1" dirty="0">
                <a:cs typeface="+mn-cs"/>
              </a:rPr>
              <a:t>something</a:t>
            </a:r>
            <a:r>
              <a:rPr lang="en-GB" dirty="0">
                <a:cs typeface="+mn-cs"/>
              </a:rPr>
              <a:t>, but we only </a:t>
            </a:r>
            <a:r>
              <a:rPr lang="en-GB" i="1" dirty="0">
                <a:cs typeface="+mn-cs"/>
              </a:rPr>
              <a:t>hope</a:t>
            </a:r>
            <a:r>
              <a:rPr lang="en-GB" dirty="0">
                <a:cs typeface="+mn-cs"/>
              </a:rPr>
              <a:t> that thanks the interactions between particles this </a:t>
            </a:r>
            <a:r>
              <a:rPr lang="en-GB" altLang="en-US" dirty="0">
                <a:cs typeface="+mn-cs"/>
              </a:rPr>
              <a:t>“</a:t>
            </a:r>
            <a:r>
              <a:rPr lang="en-GB" dirty="0">
                <a:cs typeface="+mn-cs"/>
              </a:rPr>
              <a:t>something</a:t>
            </a:r>
            <a:r>
              <a:rPr lang="en-GB" altLang="en-US" dirty="0">
                <a:cs typeface="+mn-cs"/>
              </a:rPr>
              <a:t>”</a:t>
            </a:r>
            <a:r>
              <a:rPr lang="en-GB" dirty="0">
                <a:cs typeface="+mn-cs"/>
              </a:rPr>
              <a:t> is indeed a global optimum. </a:t>
            </a:r>
          </a:p>
          <a:p>
            <a:pPr>
              <a:defRPr/>
            </a:pPr>
            <a:r>
              <a:rPr lang="en-GB" dirty="0">
                <a:cs typeface="+mn-cs"/>
              </a:rPr>
              <a:t>The good point is that we can easily tune the constriction coefficients so that the swarm has enough time to explore the search space without </a:t>
            </a:r>
            <a:r>
              <a:rPr lang="en-GB" altLang="en-US" dirty="0">
                <a:cs typeface="+mn-cs"/>
              </a:rPr>
              <a:t>“</a:t>
            </a:r>
            <a:r>
              <a:rPr lang="en-GB" dirty="0">
                <a:cs typeface="+mn-cs"/>
              </a:rPr>
              <a:t>exploding</a:t>
            </a:r>
            <a:r>
              <a:rPr lang="en-GB" altLang="en-US" dirty="0">
                <a:cs typeface="+mn-cs"/>
              </a:rPr>
              <a:t>”</a:t>
            </a:r>
            <a:r>
              <a:rPr lang="en-GB" dirty="0">
                <a:cs typeface="+mn-cs"/>
              </a:rPr>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F39253C-8147-EB42-86F4-E2A622D0DCA9}" type="slidenum">
              <a:rPr lang="en-GB"/>
              <a:pPr>
                <a:defRPr/>
              </a:pPr>
              <a:t>33</a:t>
            </a:fld>
            <a:endParaRPr lang="en-GB"/>
          </a:p>
        </p:txBody>
      </p:sp>
      <p:sp>
        <p:nvSpPr>
          <p:cNvPr id="1679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7939" name="Rectangle 3"/>
          <p:cNvSpPr>
            <a:spLocks noGrp="1" noChangeArrowheads="1"/>
          </p:cNvSpPr>
          <p:nvPr>
            <p:ph type="body" idx="1"/>
          </p:nvPr>
        </p:nvSpPr>
        <p:spPr/>
        <p:txBody>
          <a:bodyPr/>
          <a:lstStyle/>
          <a:p>
            <a:pPr>
              <a:defRPr/>
            </a:pPr>
            <a:endParaRPr lang="en-GB" dirty="0">
              <a:cs typeface="+mn-cs"/>
            </a:endParaRPr>
          </a:p>
          <a:p>
            <a:pPr>
              <a:defRPr/>
            </a:pPr>
            <a:r>
              <a:rPr lang="en-GB" dirty="0">
                <a:cs typeface="+mn-cs"/>
              </a:rPr>
              <a:t>I don</a:t>
            </a:r>
            <a:r>
              <a:rPr lang="en-GB" altLang="en-US" dirty="0">
                <a:cs typeface="+mn-cs"/>
              </a:rPr>
              <a:t>’</a:t>
            </a:r>
            <a:r>
              <a:rPr lang="en-GB" dirty="0">
                <a:cs typeface="+mn-cs"/>
              </a:rPr>
              <a:t>t give any details here, but the behaviour of a particle is easier to describe in a 5 dimension complex search space.</a:t>
            </a:r>
          </a:p>
          <a:p>
            <a:pPr>
              <a:defRPr/>
            </a:pPr>
            <a:endParaRPr lang="en-GB" dirty="0">
              <a:cs typeface="+mn-cs"/>
            </a:endParaRPr>
          </a:p>
          <a:p>
            <a:pPr>
              <a:defRPr/>
            </a:pPr>
            <a:r>
              <a:rPr lang="en-GB" dirty="0">
                <a:cs typeface="+mn-cs"/>
              </a:rPr>
              <a:t>Just for fun, I show you here a section of such a space. As you may notice, 4 is a phi value to avoid.</a:t>
            </a:r>
          </a:p>
          <a:p>
            <a:pPr>
              <a:defRPr/>
            </a:pPr>
            <a:endParaRPr lang="en-GB" dirty="0">
              <a:cs typeface="+mn-cs"/>
            </a:endParaRPr>
          </a:p>
          <a:p>
            <a:pPr>
              <a:defRPr/>
            </a:pPr>
            <a:r>
              <a:rPr lang="en-GB" dirty="0">
                <a:cs typeface="+mn-cs"/>
              </a:rPr>
              <a:t>Non divergence means the particle in the phase space tends towards an attractor, whose shape can be perfectly described.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0C33607-FECB-2B4F-811B-43026F956E19}" type="slidenum">
              <a:rPr lang="en-GB"/>
              <a:pPr>
                <a:defRPr/>
              </a:pPr>
              <a:t>34</a:t>
            </a:fld>
            <a:endParaRPr lang="en-GB"/>
          </a:p>
        </p:txBody>
      </p:sp>
      <p:sp>
        <p:nvSpPr>
          <p:cNvPr id="1689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8963" name="Rectangle 3"/>
          <p:cNvSpPr>
            <a:spLocks noGrp="1" noChangeArrowheads="1"/>
          </p:cNvSpPr>
          <p:nvPr>
            <p:ph type="body" idx="1"/>
          </p:nvPr>
        </p:nvSpPr>
        <p:spPr/>
        <p:txBody>
          <a:bodyPr/>
          <a:lstStyle/>
          <a:p>
            <a:pPr>
              <a:defRPr/>
            </a:pPr>
            <a:endParaRPr lang="en-GB" dirty="0">
              <a:cs typeface="+mn-cs"/>
            </a:endParaRPr>
          </a:p>
          <a:p>
            <a:pPr>
              <a:defRPr/>
            </a:pPr>
            <a:r>
              <a:rPr lang="en-GB" dirty="0">
                <a:cs typeface="+mn-cs"/>
              </a:rPr>
              <a:t>For example, we can see here such an attractor in the </a:t>
            </a:r>
            <a:r>
              <a:rPr lang="en-GB" altLang="en-US" dirty="0">
                <a:cs typeface="+mn-cs"/>
              </a:rPr>
              <a:t>“</a:t>
            </a:r>
            <a:r>
              <a:rPr lang="en-GB" dirty="0">
                <a:cs typeface="+mn-cs"/>
              </a:rPr>
              <a:t>velocity</a:t>
            </a:r>
            <a:r>
              <a:rPr lang="en-GB" altLang="en-US" dirty="0">
                <a:cs typeface="+mn-cs"/>
              </a:rPr>
              <a:t>”</a:t>
            </a:r>
            <a:r>
              <a:rPr lang="en-GB" dirty="0">
                <a:cs typeface="+mn-cs"/>
              </a:rPr>
              <a:t> plane of the phase space, that is to say the two coordinates are respectively imaginary and real parts of a given velocity component.</a:t>
            </a:r>
          </a:p>
          <a:p>
            <a:pPr>
              <a:defRPr/>
            </a:pPr>
            <a:r>
              <a:rPr lang="en-GB" dirty="0">
                <a:cs typeface="+mn-cs"/>
              </a:rPr>
              <a:t>The circular move in the phase space is seen as an oscillating one in the real space.</a:t>
            </a:r>
          </a:p>
          <a:p>
            <a:pPr>
              <a:defRPr/>
            </a:pPr>
            <a:r>
              <a:rPr lang="en-GB" dirty="0">
                <a:cs typeface="+mn-cs"/>
              </a:rPr>
              <a:t>If left alone, the particle does not converge. As I have said, it needs help of other particles. It is a bit more difficult to visualize, but convergence then means the radius of the attractor (which is here exactly a circle) tends towards zero.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graphs show empirically that</a:t>
            </a:r>
            <a:r>
              <a:rPr lang="en-US" baseline="0" dirty="0"/>
              <a:t> the velocity is constrained. In the case of a single global optimum then it will converge to zero. If multiple global optima are present, then the velocity may oscillate.</a:t>
            </a:r>
            <a:endParaRPr lang="en-US" dirty="0"/>
          </a:p>
        </p:txBody>
      </p:sp>
      <p:sp>
        <p:nvSpPr>
          <p:cNvPr id="4" name="Slide Number Placeholder 3"/>
          <p:cNvSpPr>
            <a:spLocks noGrp="1"/>
          </p:cNvSpPr>
          <p:nvPr>
            <p:ph type="sldNum" sz="quarter" idx="10"/>
          </p:nvPr>
        </p:nvSpPr>
        <p:spPr/>
        <p:txBody>
          <a:bodyPr/>
          <a:lstStyle/>
          <a:p>
            <a:fld id="{2EC0E3DB-C235-FA41-ADB4-6096CC46907D}" type="slidenum">
              <a:rPr lang="en-US" smtClean="0"/>
              <a:pPr/>
              <a:t>35</a:t>
            </a:fld>
            <a:endParaRPr lang="en-US"/>
          </a:p>
        </p:txBody>
      </p:sp>
    </p:spTree>
    <p:extLst>
      <p:ext uri="{BB962C8B-B14F-4D97-AF65-F5344CB8AC3E}">
        <p14:creationId xmlns:p14="http://schemas.microsoft.com/office/powerpoint/2010/main" val="35671862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Inertia</a:t>
            </a:r>
            <a:r>
              <a:rPr lang="en-US" baseline="0" dirty="0"/>
              <a:t> </a:t>
            </a:r>
            <a:endParaRPr lang="en-US" dirty="0"/>
          </a:p>
        </p:txBody>
      </p:sp>
      <p:sp>
        <p:nvSpPr>
          <p:cNvPr id="4" name="Slide Number Placeholder 3"/>
          <p:cNvSpPr>
            <a:spLocks noGrp="1"/>
          </p:cNvSpPr>
          <p:nvPr>
            <p:ph type="sldNum" sz="quarter" idx="10"/>
          </p:nvPr>
        </p:nvSpPr>
        <p:spPr/>
        <p:txBody>
          <a:bodyPr/>
          <a:lstStyle/>
          <a:p>
            <a:fld id="{2EC0E3DB-C235-FA41-ADB4-6096CC46907D}" type="slidenum">
              <a:rPr lang="en-US" smtClean="0"/>
              <a:pPr/>
              <a:t>36</a:t>
            </a:fld>
            <a:endParaRPr lang="en-US"/>
          </a:p>
        </p:txBody>
      </p:sp>
    </p:spTree>
    <p:extLst>
      <p:ext uri="{BB962C8B-B14F-4D97-AF65-F5344CB8AC3E}">
        <p14:creationId xmlns:p14="http://schemas.microsoft.com/office/powerpoint/2010/main" val="6158598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799B138-1F90-8F4A-A9B6-FBC6B72FE617}" type="slidenum">
              <a:rPr lang="en-US" sz="1200"/>
              <a:pPr eaLnBrk="1" hangingPunct="1"/>
              <a:t>37</a:t>
            </a:fld>
            <a:endParaRPr lang="en-US" sz="1200"/>
          </a:p>
        </p:txBody>
      </p:sp>
      <p:sp>
        <p:nvSpPr>
          <p:cNvPr id="95235"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95236"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dirty="0"/>
          </a:p>
          <a:p>
            <a:r>
              <a:rPr lang="en-US" dirty="0"/>
              <a:t>Inertia</a:t>
            </a:r>
            <a:r>
              <a:rPr lang="en-US" baseline="0" dirty="0"/>
              <a:t> decays to zero; i.e., we depend less and less on the velocity during the previous iteration.</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0E3DB-C235-FA41-ADB4-6096CC46907D}" type="slidenum">
              <a:rPr lang="en-US" smtClean="0"/>
              <a:pPr/>
              <a:t>38</a:t>
            </a:fld>
            <a:endParaRPr lang="en-US"/>
          </a:p>
        </p:txBody>
      </p:sp>
    </p:spTree>
    <p:extLst>
      <p:ext uri="{BB962C8B-B14F-4D97-AF65-F5344CB8AC3E}">
        <p14:creationId xmlns:p14="http://schemas.microsoft.com/office/powerpoint/2010/main" val="13619548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Other functions have been tested too. The state of the art is to use function generators which create classes of function.</a:t>
            </a:r>
          </a:p>
        </p:txBody>
      </p:sp>
      <p:sp>
        <p:nvSpPr>
          <p:cNvPr id="4" name="Slide Number Placeholder 3"/>
          <p:cNvSpPr>
            <a:spLocks noGrp="1"/>
          </p:cNvSpPr>
          <p:nvPr>
            <p:ph type="sldNum" sz="quarter" idx="10"/>
          </p:nvPr>
        </p:nvSpPr>
        <p:spPr/>
        <p:txBody>
          <a:bodyPr/>
          <a:lstStyle/>
          <a:p>
            <a:fld id="{2EC0E3DB-C235-FA41-ADB4-6096CC46907D}" type="slidenum">
              <a:rPr lang="en-US" smtClean="0"/>
              <a:pPr/>
              <a:t>39</a:t>
            </a:fld>
            <a:endParaRPr lang="en-US"/>
          </a:p>
        </p:txBody>
      </p:sp>
    </p:spTree>
    <p:extLst>
      <p:ext uri="{BB962C8B-B14F-4D97-AF65-F5344CB8AC3E}">
        <p14:creationId xmlns:p14="http://schemas.microsoft.com/office/powerpoint/2010/main" val="2856874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85C942-5D8B-704A-8D90-15CBE20CFEDA}" type="slidenum">
              <a:rPr lang="en-US"/>
              <a:pPr/>
              <a:t>4</a:t>
            </a:fld>
            <a:endParaRPr lang="en-US"/>
          </a:p>
        </p:txBody>
      </p:sp>
      <p:sp>
        <p:nvSpPr>
          <p:cNvPr id="102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243" name="Rectangle 3"/>
          <p:cNvSpPr>
            <a:spLocks noGrp="1" noChangeArrowheads="1"/>
          </p:cNvSpPr>
          <p:nvPr>
            <p:ph type="body" idx="1"/>
          </p:nvPr>
        </p:nvSpPr>
        <p:spPr>
          <a:xfrm>
            <a:off x="914400" y="4343400"/>
            <a:ext cx="5029200" cy="4114800"/>
          </a:xfrm>
        </p:spPr>
        <p:txBody>
          <a:bodyPr/>
          <a:lstStyle/>
          <a:p>
            <a:endParaRPr lang="en-US" dirty="0"/>
          </a:p>
          <a:p>
            <a:r>
              <a:rPr lang="en-US" dirty="0"/>
              <a:t>The YouTube</a:t>
            </a:r>
            <a:r>
              <a:rPr lang="en-US" baseline="0" dirty="0"/>
              <a:t> m</a:t>
            </a:r>
            <a:r>
              <a:rPr lang="en-US" dirty="0"/>
              <a:t>ovie</a:t>
            </a:r>
            <a:r>
              <a:rPr lang="en-US" baseline="0" dirty="0"/>
              <a:t> shows </a:t>
            </a:r>
            <a:r>
              <a:rPr lang="en-US" baseline="0" dirty="0" err="1"/>
              <a:t>boid</a:t>
            </a:r>
            <a:r>
              <a:rPr lang="en-US" baseline="0" dirty="0"/>
              <a:t>-like flocking. </a:t>
            </a:r>
          </a:p>
          <a:p>
            <a:r>
              <a:rPr lang="en-US" baseline="0" dirty="0"/>
              <a:t>http://</a:t>
            </a:r>
            <a:r>
              <a:rPr lang="en-US" baseline="0" dirty="0" err="1"/>
              <a:t>www.youtube.com</a:t>
            </a:r>
            <a:r>
              <a:rPr lang="en-US" baseline="0" dirty="0"/>
              <a:t>/</a:t>
            </a:r>
            <a:r>
              <a:rPr lang="en-US" baseline="0" dirty="0" err="1"/>
              <a:t>watch?v</a:t>
            </a:r>
            <a:r>
              <a:rPr lang="en-US" baseline="0" dirty="0"/>
              <a:t>=3bTqWsVqyzE</a:t>
            </a:r>
          </a:p>
          <a:p>
            <a:endParaRPr lang="en-US" baseline="0" dirty="0"/>
          </a:p>
          <a:p>
            <a:endParaRPr lang="en-CA"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E40CBB1-B083-0C4B-B415-633111519555}" type="slidenum">
              <a:rPr lang="en-GB"/>
              <a:pPr>
                <a:defRPr/>
              </a:pPr>
              <a:t>40</a:t>
            </a:fld>
            <a:endParaRPr lang="en-GB"/>
          </a:p>
        </p:txBody>
      </p:sp>
      <p:sp>
        <p:nvSpPr>
          <p:cNvPr id="1710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71011" name="Rectangle 3"/>
          <p:cNvSpPr>
            <a:spLocks noGrp="1" noChangeArrowheads="1"/>
          </p:cNvSpPr>
          <p:nvPr>
            <p:ph type="body" idx="1"/>
          </p:nvPr>
        </p:nvSpPr>
        <p:spPr/>
        <p:txBody>
          <a:bodyPr/>
          <a:lstStyle/>
          <a:p>
            <a:pPr>
              <a:defRPr/>
            </a:pPr>
            <a:endParaRPr lang="en-GB" dirty="0">
              <a:cs typeface="+mn-cs"/>
            </a:endParaRPr>
          </a:p>
          <a:p>
            <a:pPr>
              <a:defRPr/>
            </a:pPr>
            <a:r>
              <a:rPr lang="en-GB" dirty="0">
                <a:cs typeface="+mn-cs"/>
              </a:rPr>
              <a:t>Let us see now a few examples with some very well known test functions.</a:t>
            </a:r>
          </a:p>
          <a:p>
            <a:pPr>
              <a:defRPr/>
            </a:pPr>
            <a:r>
              <a:rPr lang="en-GB" dirty="0">
                <a:cs typeface="+mn-cs"/>
              </a:rPr>
              <a:t>Of course far more tests have been done and there is now absolutely no doubt that PSO </a:t>
            </a:r>
            <a:r>
              <a:rPr lang="en-GB" i="1" dirty="0">
                <a:cs typeface="+mn-cs"/>
              </a:rPr>
              <a:t>is</a:t>
            </a:r>
            <a:r>
              <a:rPr lang="en-GB" dirty="0">
                <a:cs typeface="+mn-cs"/>
              </a:rPr>
              <a:t> efficient.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0E3DB-C235-FA41-ADB4-6096CC46907D}" type="slidenum">
              <a:rPr lang="en-US" smtClean="0"/>
              <a:pPr/>
              <a:t>41</a:t>
            </a:fld>
            <a:endParaRPr lang="en-US"/>
          </a:p>
        </p:txBody>
      </p:sp>
    </p:spTree>
    <p:extLst>
      <p:ext uri="{BB962C8B-B14F-4D97-AF65-F5344CB8AC3E}">
        <p14:creationId xmlns:p14="http://schemas.microsoft.com/office/powerpoint/2010/main" val="2405105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0E3DB-C235-FA41-ADB4-6096CC46907D}" type="slidenum">
              <a:rPr lang="en-US" smtClean="0"/>
              <a:pPr/>
              <a:t>42</a:t>
            </a:fld>
            <a:endParaRPr lang="en-US"/>
          </a:p>
        </p:txBody>
      </p:sp>
    </p:spTree>
    <p:extLst>
      <p:ext uri="{BB962C8B-B14F-4D97-AF65-F5344CB8AC3E}">
        <p14:creationId xmlns:p14="http://schemas.microsoft.com/office/powerpoint/2010/main" val="16569383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We use ALL points in the </a:t>
            </a:r>
            <a:r>
              <a:rPr lang="en-US" dirty="0" err="1"/>
              <a:t>neighbourhood</a:t>
            </a:r>
            <a:r>
              <a:rPr lang="en-US" dirty="0"/>
              <a:t>, not just the best in the </a:t>
            </a:r>
            <a:r>
              <a:rPr lang="en-US" dirty="0" err="1"/>
              <a:t>neighbourhood</a:t>
            </a:r>
            <a:r>
              <a:rPr lang="en-US" dirty="0"/>
              <a:t>.</a:t>
            </a:r>
          </a:p>
          <a:p>
            <a:r>
              <a:rPr lang="en-US" dirty="0"/>
              <a:t>Remember LBT in ACO? This</a:t>
            </a:r>
            <a:r>
              <a:rPr lang="en-US" baseline="0" dirty="0"/>
              <a:t> is similar.</a:t>
            </a:r>
            <a:endParaRPr lang="en-US" dirty="0"/>
          </a:p>
        </p:txBody>
      </p:sp>
      <p:sp>
        <p:nvSpPr>
          <p:cNvPr id="4" name="Slide Number Placeholder 3"/>
          <p:cNvSpPr>
            <a:spLocks noGrp="1"/>
          </p:cNvSpPr>
          <p:nvPr>
            <p:ph type="sldNum" sz="quarter" idx="10"/>
          </p:nvPr>
        </p:nvSpPr>
        <p:spPr/>
        <p:txBody>
          <a:bodyPr/>
          <a:lstStyle/>
          <a:p>
            <a:fld id="{2EC0E3DB-C235-FA41-ADB4-6096CC46907D}" type="slidenum">
              <a:rPr lang="en-US" smtClean="0"/>
              <a:pPr/>
              <a:t>43</a:t>
            </a:fld>
            <a:endParaRPr lang="en-US"/>
          </a:p>
        </p:txBody>
      </p:sp>
    </p:spTree>
    <p:extLst>
      <p:ext uri="{BB962C8B-B14F-4D97-AF65-F5344CB8AC3E}">
        <p14:creationId xmlns:p14="http://schemas.microsoft.com/office/powerpoint/2010/main" val="37294957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0E3DB-C235-FA41-ADB4-6096CC46907D}" type="slidenum">
              <a:rPr lang="en-US" smtClean="0"/>
              <a:pPr/>
              <a:t>44</a:t>
            </a:fld>
            <a:endParaRPr lang="en-US"/>
          </a:p>
        </p:txBody>
      </p:sp>
    </p:spTree>
    <p:extLst>
      <p:ext uri="{BB962C8B-B14F-4D97-AF65-F5344CB8AC3E}">
        <p14:creationId xmlns:p14="http://schemas.microsoft.com/office/powerpoint/2010/main" val="32362058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Probably</a:t>
            </a:r>
            <a:r>
              <a:rPr lang="en-US" baseline="0" dirty="0"/>
              <a:t> stop here.</a:t>
            </a:r>
            <a:endParaRPr lang="en-US" dirty="0"/>
          </a:p>
        </p:txBody>
      </p:sp>
      <p:sp>
        <p:nvSpPr>
          <p:cNvPr id="4" name="Slide Number Placeholder 3"/>
          <p:cNvSpPr>
            <a:spLocks noGrp="1"/>
          </p:cNvSpPr>
          <p:nvPr>
            <p:ph type="sldNum" sz="quarter" idx="10"/>
          </p:nvPr>
        </p:nvSpPr>
        <p:spPr/>
        <p:txBody>
          <a:bodyPr/>
          <a:lstStyle/>
          <a:p>
            <a:fld id="{2EC0E3DB-C235-FA41-ADB4-6096CC46907D}" type="slidenum">
              <a:rPr lang="en-US" smtClean="0"/>
              <a:pPr/>
              <a:t>45</a:t>
            </a:fld>
            <a:endParaRPr lang="en-US"/>
          </a:p>
        </p:txBody>
      </p:sp>
    </p:spTree>
    <p:extLst>
      <p:ext uri="{BB962C8B-B14F-4D97-AF65-F5344CB8AC3E}">
        <p14:creationId xmlns:p14="http://schemas.microsoft.com/office/powerpoint/2010/main" val="22277945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0E3DB-C235-FA41-ADB4-6096CC46907D}" type="slidenum">
              <a:rPr lang="en-US" smtClean="0"/>
              <a:pPr/>
              <a:t>46</a:t>
            </a:fld>
            <a:endParaRPr lang="en-US"/>
          </a:p>
        </p:txBody>
      </p:sp>
    </p:spTree>
    <p:extLst>
      <p:ext uri="{BB962C8B-B14F-4D97-AF65-F5344CB8AC3E}">
        <p14:creationId xmlns:p14="http://schemas.microsoft.com/office/powerpoint/2010/main" val="41840382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C0E3DB-C235-FA41-ADB4-6096CC46907D}" type="slidenum">
              <a:rPr lang="en-US" smtClean="0"/>
              <a:pPr/>
              <a:t>47</a:t>
            </a:fld>
            <a:endParaRPr lang="en-US"/>
          </a:p>
        </p:txBody>
      </p:sp>
    </p:spTree>
    <p:extLst>
      <p:ext uri="{BB962C8B-B14F-4D97-AF65-F5344CB8AC3E}">
        <p14:creationId xmlns:p14="http://schemas.microsoft.com/office/powerpoint/2010/main" val="15387463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84A48B5-14D9-DA45-88B8-FF53D7265955}" type="slidenum">
              <a:rPr lang="en-GB"/>
              <a:pPr>
                <a:defRPr/>
              </a:pPr>
              <a:t>48</a:t>
            </a:fld>
            <a:endParaRPr lang="en-GB"/>
          </a:p>
        </p:txBody>
      </p:sp>
      <p:sp>
        <p:nvSpPr>
          <p:cNvPr id="1894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89443" name="Rectangle 3"/>
          <p:cNvSpPr>
            <a:spLocks noGrp="1" noChangeArrowheads="1"/>
          </p:cNvSpPr>
          <p:nvPr>
            <p:ph type="body" idx="1"/>
          </p:nvPr>
        </p:nvSpPr>
        <p:spPr/>
        <p:txBody>
          <a:bodyPr/>
          <a:lstStyle/>
          <a:p>
            <a:pPr>
              <a:defRPr/>
            </a:pPr>
            <a:endParaRPr lang="en-GB" dirty="0">
              <a:cs typeface="+mn-cs"/>
            </a:endParaRPr>
          </a:p>
          <a:p>
            <a:pPr>
              <a:defRPr/>
            </a:pPr>
            <a:r>
              <a:rPr lang="en-GB" dirty="0">
                <a:cs typeface="+mn-cs"/>
              </a:rPr>
              <a:t>OK, all this is nice, but is PSO really used?</a:t>
            </a:r>
          </a:p>
          <a:p>
            <a:pPr>
              <a:defRPr/>
            </a:pPr>
            <a:r>
              <a:rPr lang="en-GB" dirty="0">
                <a:cs typeface="+mn-cs"/>
              </a:rPr>
              <a:t>The answer is </a:t>
            </a:r>
            <a:r>
              <a:rPr lang="en-GB" altLang="en-US" dirty="0">
                <a:cs typeface="+mn-cs"/>
              </a:rPr>
              <a:t>“</a:t>
            </a:r>
            <a:r>
              <a:rPr lang="en-GB" dirty="0">
                <a:cs typeface="+mn-cs"/>
              </a:rPr>
              <a:t>Yes</a:t>
            </a:r>
            <a:r>
              <a:rPr lang="en-GB" altLang="en-US" dirty="0">
                <a:cs typeface="+mn-cs"/>
              </a:rPr>
              <a:t>”</a:t>
            </a:r>
            <a:r>
              <a:rPr lang="en-GB" dirty="0">
                <a:cs typeface="+mn-cs"/>
              </a:rPr>
              <a:t>.</a:t>
            </a:r>
          </a:p>
          <a:p>
            <a:pPr>
              <a:defRPr/>
            </a:pPr>
            <a:r>
              <a:rPr lang="en-GB" dirty="0">
                <a:cs typeface="+mn-cs"/>
              </a:rPr>
              <a:t>Historically, PSO has been first proved to be far more efficient than back propagation to </a:t>
            </a:r>
            <a:r>
              <a:rPr lang="en-GB" altLang="en-US" dirty="0">
                <a:cs typeface="+mn-cs"/>
              </a:rPr>
              <a:t>“</a:t>
            </a:r>
            <a:r>
              <a:rPr lang="en-GB" dirty="0">
                <a:cs typeface="+mn-cs"/>
              </a:rPr>
              <a:t>teach</a:t>
            </a:r>
            <a:r>
              <a:rPr lang="en-GB" altLang="en-US" dirty="0">
                <a:cs typeface="+mn-cs"/>
              </a:rPr>
              <a:t>”</a:t>
            </a:r>
            <a:r>
              <a:rPr lang="en-GB" dirty="0">
                <a:cs typeface="+mn-cs"/>
              </a:rPr>
              <a:t> or </a:t>
            </a:r>
            <a:r>
              <a:rPr lang="en-GB" altLang="en-US" dirty="0">
                <a:cs typeface="+mn-cs"/>
              </a:rPr>
              <a:t>“</a:t>
            </a:r>
            <a:r>
              <a:rPr lang="en-GB" dirty="0">
                <a:cs typeface="+mn-cs"/>
              </a:rPr>
              <a:t>train</a:t>
            </a:r>
            <a:r>
              <a:rPr lang="en-GB" altLang="en-US" dirty="0">
                <a:cs typeface="+mn-cs"/>
              </a:rPr>
              <a:t>”</a:t>
            </a:r>
            <a:r>
              <a:rPr lang="en-GB" dirty="0">
                <a:cs typeface="+mn-cs"/>
              </a:rPr>
              <a:t> a neural network, typically from a few hours to a few minutes.</a:t>
            </a:r>
          </a:p>
          <a:p>
            <a:pPr>
              <a:defRPr/>
            </a:pPr>
            <a:r>
              <a:rPr lang="en-GB" dirty="0">
                <a:cs typeface="+mn-cs"/>
              </a:rPr>
              <a:t>So it is not surprising that most of real applications are hybrid ones, using a neural network driven by a PSO algorithm.</a:t>
            </a:r>
          </a:p>
          <a:p>
            <a:pPr>
              <a:defRPr/>
            </a:pPr>
            <a:r>
              <a:rPr lang="en-GB" dirty="0">
                <a:cs typeface="+mn-cs"/>
              </a:rPr>
              <a:t>It could almost be a rule: </a:t>
            </a:r>
            <a:r>
              <a:rPr lang="en-GB" altLang="en-US" dirty="0">
                <a:cs typeface="+mn-cs"/>
              </a:rPr>
              <a:t>“</a:t>
            </a:r>
            <a:r>
              <a:rPr lang="en-GB" dirty="0">
                <a:cs typeface="+mn-cs"/>
              </a:rPr>
              <a:t>if you have a system using a neural network, you can improve it by using also PSO</a:t>
            </a:r>
            <a:r>
              <a:rPr lang="en-GB" altLang="en-US" dirty="0">
                <a:cs typeface="+mn-cs"/>
              </a:rPr>
              <a:t>”</a:t>
            </a:r>
            <a:r>
              <a:rPr lang="en-GB" dirty="0">
                <a:cs typeface="+mn-cs"/>
              </a:rPr>
              <a: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04C97B5-49A3-314F-A6C6-3D8A9F7A2487}" type="slidenum">
              <a:rPr lang="en-GB"/>
              <a:pPr>
                <a:defRPr/>
              </a:pPr>
              <a:t>49</a:t>
            </a:fld>
            <a:endParaRPr lang="en-GB"/>
          </a:p>
        </p:txBody>
      </p:sp>
      <p:sp>
        <p:nvSpPr>
          <p:cNvPr id="19046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90467" name="Rectangle 3"/>
          <p:cNvSpPr>
            <a:spLocks noGrp="1" noChangeArrowheads="1"/>
          </p:cNvSpPr>
          <p:nvPr>
            <p:ph type="body" idx="1"/>
          </p:nvPr>
        </p:nvSpPr>
        <p:spPr/>
        <p:txBody>
          <a:bodyPr/>
          <a:lstStyle/>
          <a:p>
            <a:pPr>
              <a:defRPr/>
            </a:pPr>
            <a:endParaRPr lang="en-GB">
              <a:cs typeface="+mn-cs"/>
            </a:endParaRPr>
          </a:p>
          <a:p>
            <a:pPr>
              <a:defRPr/>
            </a:pPr>
            <a:r>
              <a:rPr lang="en-GB">
                <a:cs typeface="+mn-cs"/>
              </a:rPr>
              <a:t>However, there are also some more recent applications using just PSO.</a:t>
            </a:r>
          </a:p>
          <a:p>
            <a:pPr>
              <a:defRPr/>
            </a:pPr>
            <a:r>
              <a:rPr lang="en-GB" dirty="0">
                <a:cs typeface="+mn-cs"/>
              </a:rPr>
              <a:t>I show you here four references, so that you can have an idea of the diversity of the possible uses.</a:t>
            </a:r>
          </a:p>
          <a:p>
            <a:pPr>
              <a:defRPr/>
            </a:pPr>
            <a:r>
              <a:rPr lang="en-GB" dirty="0">
                <a:cs typeface="+mn-cs"/>
              </a:rPr>
              <a:t>Don</a:t>
            </a:r>
            <a:r>
              <a:rPr lang="en-GB" altLang="en-US" dirty="0">
                <a:cs typeface="+mn-cs"/>
              </a:rPr>
              <a:t>’</a:t>
            </a:r>
            <a:r>
              <a:rPr lang="en-GB" dirty="0">
                <a:cs typeface="+mn-cs"/>
              </a:rPr>
              <a:t>t ask me what </a:t>
            </a:r>
            <a:r>
              <a:rPr lang="en-GB" dirty="0" err="1">
                <a:cs typeface="+mn-cs"/>
              </a:rPr>
              <a:t>Echinocandin</a:t>
            </a:r>
            <a:r>
              <a:rPr lang="en-GB" dirty="0">
                <a:cs typeface="+mn-cs"/>
              </a:rPr>
              <a:t> B exactly is, but the authors use PSO mainly for it gives very rapidly several solutions, just by modifying the random initialization.</a:t>
            </a:r>
          </a:p>
          <a:p>
            <a:pPr>
              <a:defRPr/>
            </a:pPr>
            <a:r>
              <a:rPr lang="en-GB" dirty="0">
                <a:cs typeface="+mn-cs"/>
              </a:rPr>
              <a:t>It is far beyond the scope of this talk to explain the process involved here, but this is a classical optimisation problem: looking for the smallest set of smallest rules able to explain the behaviour of a neural network. The search space is extremely big, so PSO is used here for its speed.</a:t>
            </a:r>
          </a:p>
          <a:p>
            <a:pPr>
              <a:defRPr/>
            </a:pPr>
            <a:r>
              <a:rPr lang="en-GB" dirty="0">
                <a:cs typeface="+mn-cs"/>
              </a:rPr>
              <a:t>From my point of view, the third one is the most interesting, for I had written the first PSO for TSP version two years ago. It was not very satisfying, and  it couldn</a:t>
            </a:r>
            <a:r>
              <a:rPr lang="en-GB" altLang="en-US" dirty="0">
                <a:cs typeface="+mn-cs"/>
              </a:rPr>
              <a:t>’</a:t>
            </a:r>
            <a:r>
              <a:rPr lang="en-GB" dirty="0">
                <a:cs typeface="+mn-cs"/>
              </a:rPr>
              <a:t>t reach the level of the best specific algorithms. These military guys don</a:t>
            </a:r>
            <a:r>
              <a:rPr lang="en-GB" altLang="en-US" dirty="0">
                <a:cs typeface="+mn-cs"/>
              </a:rPr>
              <a:t>’</a:t>
            </a:r>
            <a:r>
              <a:rPr lang="en-GB" dirty="0">
                <a:cs typeface="+mn-cs"/>
              </a:rPr>
              <a:t>t think the same, for they have found a way to seriously improve my algorithm, and so that it runs about 80 times faster.</a:t>
            </a:r>
          </a:p>
          <a:p>
            <a:pPr>
              <a:defRPr/>
            </a:pPr>
            <a:r>
              <a:rPr lang="en-GB" dirty="0">
                <a:cs typeface="+mn-cs"/>
              </a:rPr>
              <a:t>For the fourth one, one of the reasons the authors selected PSO was its capability to cope with to a non linear optimisation problem using both continuous and discrete variables.</a:t>
            </a:r>
          </a:p>
          <a:p>
            <a:pPr>
              <a:defRPr/>
            </a:pPr>
            <a:endParaRPr lang="en-GB" dirty="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47FA08B-F81B-3F45-9015-5CD62DFC4BAE}" type="slidenum">
              <a:rPr lang="en-US" sz="1200"/>
              <a:pPr eaLnBrk="1" hangingPunct="1"/>
              <a:t>5</a:t>
            </a:fld>
            <a:endParaRPr lang="en-US" sz="1200"/>
          </a:p>
        </p:txBody>
      </p:sp>
      <p:sp>
        <p:nvSpPr>
          <p:cNvPr id="35843" name="Rectangle 2"/>
          <p:cNvSpPr>
            <a:spLocks noGrp="1" noRot="1" noChangeAspect="1" noChangeArrowheads="1" noTextEdit="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p:spPr>
        <p:txBody>
          <a:bodyPr/>
          <a:lstStyle/>
          <a:p>
            <a:r>
              <a:rPr lang="en-US"/>
              <a:t>Movie: 50s</a:t>
            </a:r>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14553D-32BA-764F-AFCF-C4109796D52D}" type="slidenum">
              <a:rPr lang="en-US"/>
              <a:pPr/>
              <a:t>6</a:t>
            </a:fld>
            <a:endParaRPr lang="en-US"/>
          </a:p>
        </p:txBody>
      </p:sp>
      <p:sp>
        <p:nvSpPr>
          <p:cNvPr id="317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1747" name="Rectangle 3"/>
          <p:cNvSpPr>
            <a:spLocks noGrp="1" noChangeArrowheads="1"/>
          </p:cNvSpPr>
          <p:nvPr>
            <p:ph type="body" idx="1"/>
          </p:nvPr>
        </p:nvSpPr>
        <p:spPr/>
        <p:txBody>
          <a:bodyPr/>
          <a:lstStyle/>
          <a:p>
            <a:endParaRPr lang="en-US" dirty="0"/>
          </a:p>
          <a:p>
            <a:r>
              <a:rPr lang="en-US" dirty="0"/>
              <a:t>There’s almost a zone in which repulsion occurs. Outside of this zone, attraction occurs. We see the term attraction-repulsion</a:t>
            </a:r>
            <a:r>
              <a:rPr lang="en-US" baseline="0" dirty="0"/>
              <a:t> in the </a:t>
            </a:r>
            <a:r>
              <a:rPr lang="en-US" baseline="0" dirty="0" err="1"/>
              <a:t>modelling</a:t>
            </a:r>
            <a:r>
              <a:rPr lang="en-US" baseline="0" dirty="0"/>
              <a:t> literature.</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a:t>
            </a:r>
            <a:r>
              <a:rPr lang="en-US" dirty="0" err="1"/>
              <a:t>NetLogo</a:t>
            </a:r>
            <a:r>
              <a:rPr lang="en-US" baseline="0" dirty="0"/>
              <a:t> model doesn’t prefer any direction; however, a direction does emerge when the flock eventually emerges.</a:t>
            </a:r>
          </a:p>
        </p:txBody>
      </p:sp>
      <p:sp>
        <p:nvSpPr>
          <p:cNvPr id="4" name="Slide Number Placeholder 3"/>
          <p:cNvSpPr>
            <a:spLocks noGrp="1"/>
          </p:cNvSpPr>
          <p:nvPr>
            <p:ph type="sldNum" sz="quarter" idx="10"/>
          </p:nvPr>
        </p:nvSpPr>
        <p:spPr/>
        <p:txBody>
          <a:bodyPr/>
          <a:lstStyle/>
          <a:p>
            <a:fld id="{2EC0E3DB-C235-FA41-ADB4-6096CC46907D}" type="slidenum">
              <a:rPr lang="en-US" smtClean="0"/>
              <a:pPr/>
              <a:t>7</a:t>
            </a:fld>
            <a:endParaRPr lang="en-US"/>
          </a:p>
        </p:txBody>
      </p:sp>
    </p:spTree>
    <p:extLst>
      <p:ext uri="{BB962C8B-B14F-4D97-AF65-F5344CB8AC3E}">
        <p14:creationId xmlns:p14="http://schemas.microsoft.com/office/powerpoint/2010/main" val="1373277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remarkable result (rather like the binary bridge) is that the flock</a:t>
            </a:r>
            <a:r>
              <a:rPr lang="en-US" baseline="0" dirty="0"/>
              <a:t> will make a choice if the difference between the various choices as represented by the subgroups with choice information is big enough.</a:t>
            </a:r>
            <a:endParaRPr lang="en-US" dirty="0"/>
          </a:p>
        </p:txBody>
      </p:sp>
      <p:sp>
        <p:nvSpPr>
          <p:cNvPr id="4" name="Slide Number Placeholder 3"/>
          <p:cNvSpPr>
            <a:spLocks noGrp="1"/>
          </p:cNvSpPr>
          <p:nvPr>
            <p:ph type="sldNum" sz="quarter" idx="10"/>
          </p:nvPr>
        </p:nvSpPr>
        <p:spPr/>
        <p:txBody>
          <a:bodyPr/>
          <a:lstStyle/>
          <a:p>
            <a:fld id="{2EC0E3DB-C235-FA41-ADB4-6096CC46907D}" type="slidenum">
              <a:rPr lang="en-US" smtClean="0"/>
              <a:pPr/>
              <a:t>8</a:t>
            </a:fld>
            <a:endParaRPr lang="en-US"/>
          </a:p>
        </p:txBody>
      </p:sp>
    </p:spTree>
    <p:extLst>
      <p:ext uri="{BB962C8B-B14F-4D97-AF65-F5344CB8AC3E}">
        <p14:creationId xmlns:p14="http://schemas.microsoft.com/office/powerpoint/2010/main" val="657386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Figure 1a</a:t>
            </a:r>
            <a:r>
              <a:rPr lang="en-US" baseline="0" dirty="0"/>
              <a:t> is the significant </a:t>
            </a:r>
            <a:r>
              <a:rPr lang="en-US" baseline="0" dirty="0" err="1"/>
              <a:t>modelled</a:t>
            </a:r>
            <a:r>
              <a:rPr lang="en-US" baseline="0" dirty="0"/>
              <a:t> result here. The Fig. 1 caption says it all. Fig. 1b represents experimentally-observed data.</a:t>
            </a:r>
            <a:endParaRPr lang="en-US" dirty="0"/>
          </a:p>
        </p:txBody>
      </p:sp>
      <p:sp>
        <p:nvSpPr>
          <p:cNvPr id="4" name="Slide Number Placeholder 3"/>
          <p:cNvSpPr>
            <a:spLocks noGrp="1"/>
          </p:cNvSpPr>
          <p:nvPr>
            <p:ph type="sldNum" sz="quarter" idx="10"/>
          </p:nvPr>
        </p:nvSpPr>
        <p:spPr/>
        <p:txBody>
          <a:bodyPr/>
          <a:lstStyle/>
          <a:p>
            <a:fld id="{2EC0E3DB-C235-FA41-ADB4-6096CC46907D}" type="slidenum">
              <a:rPr lang="en-US" smtClean="0"/>
              <a:pPr/>
              <a:t>9</a:t>
            </a:fld>
            <a:endParaRPr lang="en-US"/>
          </a:p>
        </p:txBody>
      </p:sp>
    </p:spTree>
    <p:extLst>
      <p:ext uri="{BB962C8B-B14F-4D97-AF65-F5344CB8AC3E}">
        <p14:creationId xmlns:p14="http://schemas.microsoft.com/office/powerpoint/2010/main" val="1399956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CA"/>
              <a:t>2002-04-24</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BAB4C80-4DFC-5740-9413-64058E2D700B}" type="slidenum">
              <a:rPr lang="en-US"/>
              <a:pPr/>
              <a:t>‹#›</a:t>
            </a:fld>
            <a:endParaRPr lang="en-US"/>
          </a:p>
        </p:txBody>
      </p:sp>
    </p:spTree>
    <p:extLst>
      <p:ext uri="{BB962C8B-B14F-4D97-AF65-F5344CB8AC3E}">
        <p14:creationId xmlns:p14="http://schemas.microsoft.com/office/powerpoint/2010/main" val="1897807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lvl1pPr>
              <a:defRPr/>
            </a:lvl1pPr>
          </a:lstStyle>
          <a:p>
            <a:r>
              <a:rPr lang="en-CA"/>
              <a:t>2002-04-24</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A7DE56-42A3-754B-B0C9-2AE49D48B158}" type="slidenum">
              <a:rPr lang="en-US"/>
              <a:pPr/>
              <a:t>‹#›</a:t>
            </a:fld>
            <a:endParaRPr lang="en-US"/>
          </a:p>
        </p:txBody>
      </p:sp>
    </p:spTree>
    <p:extLst>
      <p:ext uri="{BB962C8B-B14F-4D97-AF65-F5344CB8AC3E}">
        <p14:creationId xmlns:p14="http://schemas.microsoft.com/office/powerpoint/2010/main" val="2479171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lvl1pPr>
              <a:defRPr/>
            </a:lvl1pPr>
          </a:lstStyle>
          <a:p>
            <a:r>
              <a:rPr lang="en-CA"/>
              <a:t>2002-04-24</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92121C6-C3FF-B142-B67E-FE0A083C5318}" type="slidenum">
              <a:rPr lang="en-US"/>
              <a:pPr/>
              <a:t>‹#›</a:t>
            </a:fld>
            <a:endParaRPr lang="en-US"/>
          </a:p>
        </p:txBody>
      </p:sp>
    </p:spTree>
    <p:extLst>
      <p:ext uri="{BB962C8B-B14F-4D97-AF65-F5344CB8AC3E}">
        <p14:creationId xmlns:p14="http://schemas.microsoft.com/office/powerpoint/2010/main" val="1588470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CA"/>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r>
              <a:rPr lang="en-CA"/>
              <a:t>2002-04-24</a:t>
            </a:r>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BC7D29C8-34B5-7741-BC2E-5273703BD51E}" type="slidenum">
              <a:rPr lang="en-US"/>
              <a:pPr/>
              <a:t>‹#›</a:t>
            </a:fld>
            <a:endParaRPr lang="en-US"/>
          </a:p>
        </p:txBody>
      </p:sp>
    </p:spTree>
    <p:extLst>
      <p:ext uri="{BB962C8B-B14F-4D97-AF65-F5344CB8AC3E}">
        <p14:creationId xmlns:p14="http://schemas.microsoft.com/office/powerpoint/2010/main" val="1496339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CA"/>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r>
              <a:rPr lang="en-CA"/>
              <a:t>2002-04-24</a:t>
            </a: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6172AF3-1606-A74D-912A-3AFD8BB66F1D}" type="slidenum">
              <a:rPr lang="en-US"/>
              <a:pPr/>
              <a:t>‹#›</a:t>
            </a:fld>
            <a:endParaRPr lang="en-US"/>
          </a:p>
        </p:txBody>
      </p:sp>
    </p:spTree>
    <p:extLst>
      <p:ext uri="{BB962C8B-B14F-4D97-AF65-F5344CB8AC3E}">
        <p14:creationId xmlns:p14="http://schemas.microsoft.com/office/powerpoint/2010/main" val="3271511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66800" y="381000"/>
            <a:ext cx="7620000" cy="1143000"/>
          </a:xfrm>
        </p:spPr>
        <p:txBody>
          <a:bodyPr/>
          <a:lstStyle/>
          <a:p>
            <a:r>
              <a:rPr lang="en-CA"/>
              <a:t>Click to edit Master title style</a:t>
            </a:r>
            <a:endParaRPr lang="en-US"/>
          </a:p>
        </p:txBody>
      </p:sp>
      <p:sp>
        <p:nvSpPr>
          <p:cNvPr id="3" name="Content Placeholder 2"/>
          <p:cNvSpPr>
            <a:spLocks noGrp="1"/>
          </p:cNvSpPr>
          <p:nvPr>
            <p:ph sz="quarter" idx="1"/>
          </p:nvPr>
        </p:nvSpPr>
        <p:spPr>
          <a:xfrm>
            <a:off x="1066800" y="1752600"/>
            <a:ext cx="3733800" cy="198120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quarter" idx="2"/>
          </p:nvPr>
        </p:nvSpPr>
        <p:spPr>
          <a:xfrm>
            <a:off x="4953000" y="1752600"/>
            <a:ext cx="3733800" cy="198120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Content Placeholder 4"/>
          <p:cNvSpPr>
            <a:spLocks noGrp="1"/>
          </p:cNvSpPr>
          <p:nvPr>
            <p:ph sz="quarter" idx="3"/>
          </p:nvPr>
        </p:nvSpPr>
        <p:spPr>
          <a:xfrm>
            <a:off x="1066800" y="3886200"/>
            <a:ext cx="3733800" cy="198120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Content Placeholder 5"/>
          <p:cNvSpPr>
            <a:spLocks noGrp="1"/>
          </p:cNvSpPr>
          <p:nvPr>
            <p:ph sz="quarter" idx="4"/>
          </p:nvPr>
        </p:nvSpPr>
        <p:spPr>
          <a:xfrm>
            <a:off x="4953000" y="3886200"/>
            <a:ext cx="3733800" cy="198120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r>
              <a:rPr lang="en-CA"/>
              <a:t>2002-04-24</a:t>
            </a: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fld id="{EF7F8EAD-D80F-604C-93C6-AB626F2D872C}" type="slidenum">
              <a:rPr lang="en-US"/>
              <a:pPr/>
              <a:t>‹#›</a:t>
            </a:fld>
            <a:endParaRPr lang="en-US"/>
          </a:p>
        </p:txBody>
      </p:sp>
    </p:spTree>
    <p:extLst>
      <p:ext uri="{BB962C8B-B14F-4D97-AF65-F5344CB8AC3E}">
        <p14:creationId xmlns:p14="http://schemas.microsoft.com/office/powerpoint/2010/main" val="3133552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lvl1pPr>
              <a:defRPr/>
            </a:lvl1pPr>
          </a:lstStyle>
          <a:p>
            <a:r>
              <a:rPr lang="en-CA"/>
              <a:t>2002-04-24</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77DB2F1-F944-A247-B30F-B52FD48A65EB}" type="slidenum">
              <a:rPr lang="en-US"/>
              <a:pPr/>
              <a:t>‹#›</a:t>
            </a:fld>
            <a:endParaRPr lang="en-US"/>
          </a:p>
        </p:txBody>
      </p:sp>
    </p:spTree>
    <p:extLst>
      <p:ext uri="{BB962C8B-B14F-4D97-AF65-F5344CB8AC3E}">
        <p14:creationId xmlns:p14="http://schemas.microsoft.com/office/powerpoint/2010/main" val="2522018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a:t>Click to edit Master text styles</a:t>
            </a:r>
          </a:p>
        </p:txBody>
      </p:sp>
      <p:sp>
        <p:nvSpPr>
          <p:cNvPr id="4" name="Date Placeholder 3"/>
          <p:cNvSpPr>
            <a:spLocks noGrp="1"/>
          </p:cNvSpPr>
          <p:nvPr>
            <p:ph type="dt" sz="half" idx="10"/>
          </p:nvPr>
        </p:nvSpPr>
        <p:spPr/>
        <p:txBody>
          <a:bodyPr/>
          <a:lstStyle>
            <a:lvl1pPr>
              <a:defRPr/>
            </a:lvl1pPr>
          </a:lstStyle>
          <a:p>
            <a:r>
              <a:rPr lang="en-CA"/>
              <a:t>2002-04-24</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A614E04-1FDC-554C-A95B-842A5AB20DDC}" type="slidenum">
              <a:rPr lang="en-US"/>
              <a:pPr/>
              <a:t>‹#›</a:t>
            </a:fld>
            <a:endParaRPr lang="en-US"/>
          </a:p>
        </p:txBody>
      </p:sp>
    </p:spTree>
    <p:extLst>
      <p:ext uri="{BB962C8B-B14F-4D97-AF65-F5344CB8AC3E}">
        <p14:creationId xmlns:p14="http://schemas.microsoft.com/office/powerpoint/2010/main" val="2459304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lvl1pPr>
              <a:defRPr/>
            </a:lvl1pPr>
          </a:lstStyle>
          <a:p>
            <a:r>
              <a:rPr lang="en-CA"/>
              <a:t>2002-04-24</a:t>
            </a:r>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A4F492A-5A40-C64B-A3E4-EEFD6A5AC5FB}" type="slidenum">
              <a:rPr lang="en-US"/>
              <a:pPr/>
              <a:t>‹#›</a:t>
            </a:fld>
            <a:endParaRPr lang="en-US"/>
          </a:p>
        </p:txBody>
      </p:sp>
    </p:spTree>
    <p:extLst>
      <p:ext uri="{BB962C8B-B14F-4D97-AF65-F5344CB8AC3E}">
        <p14:creationId xmlns:p14="http://schemas.microsoft.com/office/powerpoint/2010/main" val="4244043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lvl1pPr>
              <a:defRPr/>
            </a:lvl1pPr>
          </a:lstStyle>
          <a:p>
            <a:r>
              <a:rPr lang="en-CA"/>
              <a:t>2002-04-24</a:t>
            </a:r>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875B38A-4286-B049-9527-0ED0EA596E96}" type="slidenum">
              <a:rPr lang="en-US"/>
              <a:pPr/>
              <a:t>‹#›</a:t>
            </a:fld>
            <a:endParaRPr lang="en-US"/>
          </a:p>
        </p:txBody>
      </p:sp>
    </p:spTree>
    <p:extLst>
      <p:ext uri="{BB962C8B-B14F-4D97-AF65-F5344CB8AC3E}">
        <p14:creationId xmlns:p14="http://schemas.microsoft.com/office/powerpoint/2010/main" val="1100098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CA"/>
              <a:t>2002-04-24</a:t>
            </a:r>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72D0ABE-5AB0-9E45-B7CB-B56DD3FE1F47}" type="slidenum">
              <a:rPr lang="en-US"/>
              <a:pPr/>
              <a:t>‹#›</a:t>
            </a:fld>
            <a:endParaRPr lang="en-US"/>
          </a:p>
        </p:txBody>
      </p:sp>
    </p:spTree>
    <p:extLst>
      <p:ext uri="{BB962C8B-B14F-4D97-AF65-F5344CB8AC3E}">
        <p14:creationId xmlns:p14="http://schemas.microsoft.com/office/powerpoint/2010/main" val="4128260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CA"/>
              <a:t>2002-04-24</a:t>
            </a:r>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DF7B687-0B0E-8A4F-A74A-1AF38D86C934}" type="slidenum">
              <a:rPr lang="en-US"/>
              <a:pPr/>
              <a:t>‹#›</a:t>
            </a:fld>
            <a:endParaRPr lang="en-US"/>
          </a:p>
        </p:txBody>
      </p:sp>
    </p:spTree>
    <p:extLst>
      <p:ext uri="{BB962C8B-B14F-4D97-AF65-F5344CB8AC3E}">
        <p14:creationId xmlns:p14="http://schemas.microsoft.com/office/powerpoint/2010/main" val="2264707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lvl1pPr>
              <a:defRPr/>
            </a:lvl1pPr>
          </a:lstStyle>
          <a:p>
            <a:r>
              <a:rPr lang="en-CA"/>
              <a:t>2002-04-24</a:t>
            </a:r>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7AA7FBA-E9C8-8A46-BDD9-289ABCCCAA08}" type="slidenum">
              <a:rPr lang="en-US"/>
              <a:pPr/>
              <a:t>‹#›</a:t>
            </a:fld>
            <a:endParaRPr lang="en-US"/>
          </a:p>
        </p:txBody>
      </p:sp>
    </p:spTree>
    <p:extLst>
      <p:ext uri="{BB962C8B-B14F-4D97-AF65-F5344CB8AC3E}">
        <p14:creationId xmlns:p14="http://schemas.microsoft.com/office/powerpoint/2010/main" val="380771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lvl1pPr>
              <a:defRPr/>
            </a:lvl1pPr>
          </a:lstStyle>
          <a:p>
            <a:r>
              <a:rPr lang="en-CA"/>
              <a:t>2002-04-24</a:t>
            </a:r>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0FEF22C-0CC2-394F-8636-8DE7C7374E99}" type="slidenum">
              <a:rPr lang="en-US"/>
              <a:pPr/>
              <a:t>‹#›</a:t>
            </a:fld>
            <a:endParaRPr lang="en-US"/>
          </a:p>
        </p:txBody>
      </p:sp>
    </p:spTree>
    <p:extLst>
      <p:ext uri="{BB962C8B-B14F-4D97-AF65-F5344CB8AC3E}">
        <p14:creationId xmlns:p14="http://schemas.microsoft.com/office/powerpoint/2010/main" val="1511547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r>
              <a:rPr lang="en-CA"/>
              <a:t>2002-04-24</a:t>
            </a: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934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EBDF268C-D8E1-B04D-ACE6-41F11F7951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9.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13.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2.w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27.xml"/><Relationship Id="rId7" Type="http://schemas.openxmlformats.org/officeDocument/2006/relationships/image" Target="../media/image16.e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5.emf"/><Relationship Id="rId4" Type="http://schemas.openxmlformats.org/officeDocument/2006/relationships/oleObject" Target="../embeddings/oleObject6.bin"/><Relationship Id="rId9" Type="http://schemas.openxmlformats.org/officeDocument/2006/relationships/image" Target="../media/image17.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31.xml"/><Relationship Id="rId7" Type="http://schemas.openxmlformats.org/officeDocument/2006/relationships/image" Target="../media/image21.w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10.bin"/><Relationship Id="rId11" Type="http://schemas.openxmlformats.org/officeDocument/2006/relationships/image" Target="../media/image23.emf"/><Relationship Id="rId5" Type="http://schemas.openxmlformats.org/officeDocument/2006/relationships/image" Target="../media/image20.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22.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32.xml"/><Relationship Id="rId7" Type="http://schemas.openxmlformats.org/officeDocument/2006/relationships/image" Target="../media/image25.w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14.bin"/><Relationship Id="rId11" Type="http://schemas.openxmlformats.org/officeDocument/2006/relationships/image" Target="../media/image27.wmf"/><Relationship Id="rId5" Type="http://schemas.openxmlformats.org/officeDocument/2006/relationships/image" Target="../media/image24.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26.wmf"/></Relationships>
</file>

<file path=ppt/slides/_rels/slide3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29.emf"/><Relationship Id="rId4" Type="http://schemas.openxmlformats.org/officeDocument/2006/relationships/oleObject" Target="../embeddings/oleObject17.bin"/></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32.wmf"/><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oleObject" Target="../embeddings/oleObject19.bin"/><Relationship Id="rId5" Type="http://schemas.openxmlformats.org/officeDocument/2006/relationships/image" Target="../media/image31.emf"/><Relationship Id="rId4" Type="http://schemas.openxmlformats.org/officeDocument/2006/relationships/oleObject" Target="../embeddings/oleObject18.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34.emf"/><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oleObject" Target="../embeddings/oleObject21.bin"/><Relationship Id="rId5" Type="http://schemas.openxmlformats.org/officeDocument/2006/relationships/image" Target="../media/image33.emf"/><Relationship Id="rId4" Type="http://schemas.openxmlformats.org/officeDocument/2006/relationships/oleObject" Target="../embeddings/oleObject20.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39.wmf"/><Relationship Id="rId3" Type="http://schemas.openxmlformats.org/officeDocument/2006/relationships/notesSlide" Target="../notesSlides/notesSlide39.xml"/><Relationship Id="rId7" Type="http://schemas.openxmlformats.org/officeDocument/2006/relationships/image" Target="../media/image36.wmf"/><Relationship Id="rId12"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23.bin"/><Relationship Id="rId11" Type="http://schemas.openxmlformats.org/officeDocument/2006/relationships/image" Target="../media/image38.wmf"/><Relationship Id="rId5" Type="http://schemas.openxmlformats.org/officeDocument/2006/relationships/image" Target="../media/image35.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37.wmf"/></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3bTqWsVqyz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42.emf"/><Relationship Id="rId4" Type="http://schemas.openxmlformats.org/officeDocument/2006/relationships/image" Target="../media/image41.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44.wmf"/><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oleObject" Target="../embeddings/oleObject28.bin"/><Relationship Id="rId5" Type="http://schemas.openxmlformats.org/officeDocument/2006/relationships/image" Target="../media/image43.wmf"/><Relationship Id="rId4" Type="http://schemas.openxmlformats.org/officeDocument/2006/relationships/oleObject" Target="../embeddings/oleObject27.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48.xml"/><Relationship Id="rId1" Type="http://schemas.openxmlformats.org/officeDocument/2006/relationships/slideLayout" Target="../slideLayouts/slideLayout6.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file:////Users/tonywhite/Dropbox/Courses/COMP%205206/Movies/herd.mov" TargetMode="External"/><Relationship Id="rId1" Type="http://schemas.microsoft.com/office/2007/relationships/media" Target="file:////Users/tonywhite/Dropbox/Courses/COMP%205206/Movies/herd.mov" TargetMode="External"/><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685800" y="2286000"/>
            <a:ext cx="7772400" cy="1143000"/>
          </a:xfrm>
        </p:spPr>
        <p:txBody>
          <a:bodyPr lIns="123443" tIns="0" rIns="148132" bIns="0" anchor="b"/>
          <a:lstStyle/>
          <a:p>
            <a:pPr eaLnBrk="1" hangingPunct="1"/>
            <a:br>
              <a:rPr lang="en-US" altLang="zh-CN" sz="4000" dirty="0">
                <a:latin typeface="Arial" charset="0"/>
                <a:ea typeface="宋体" charset="0"/>
                <a:cs typeface="宋体" charset="0"/>
              </a:rPr>
            </a:br>
            <a:r>
              <a:rPr lang="en-US" altLang="zh-CN" sz="4000" dirty="0">
                <a:latin typeface="Arial" charset="0"/>
                <a:ea typeface="宋体" charset="0"/>
                <a:cs typeface="宋体" charset="0"/>
              </a:rPr>
              <a:t>COMP 4106</a:t>
            </a:r>
          </a:p>
        </p:txBody>
      </p:sp>
      <p:sp>
        <p:nvSpPr>
          <p:cNvPr id="15362" name="Rectangle 3"/>
          <p:cNvSpPr>
            <a:spLocks noGrp="1" noChangeArrowheads="1"/>
          </p:cNvSpPr>
          <p:nvPr>
            <p:ph type="subTitle" idx="1"/>
          </p:nvPr>
        </p:nvSpPr>
        <p:spPr/>
        <p:txBody>
          <a:bodyPr lIns="41148" tIns="0" rIns="41148" bIns="0"/>
          <a:lstStyle/>
          <a:p>
            <a:pPr eaLnBrk="1" hangingPunct="1">
              <a:lnSpc>
                <a:spcPct val="90000"/>
              </a:lnSpc>
            </a:pPr>
            <a:r>
              <a:rPr lang="en-US" altLang="zh-CN" sz="3600" b="1" dirty="0">
                <a:latin typeface="Arial" charset="0"/>
                <a:ea typeface="宋体" charset="0"/>
                <a:cs typeface="宋体" charset="0"/>
              </a:rPr>
              <a:t> </a:t>
            </a:r>
          </a:p>
          <a:p>
            <a:pPr eaLnBrk="1" hangingPunct="1">
              <a:lnSpc>
                <a:spcPct val="90000"/>
              </a:lnSpc>
            </a:pPr>
            <a:r>
              <a:rPr lang="en-US" altLang="zh-CN" sz="3600" b="1" dirty="0">
                <a:latin typeface="Arial" charset="0"/>
                <a:ea typeface="宋体" charset="0"/>
                <a:cs typeface="宋体" charset="0"/>
              </a:rPr>
              <a:t>Flocking and Particle Swarm Optimization</a:t>
            </a:r>
          </a:p>
        </p:txBody>
      </p:sp>
      <p:sp>
        <p:nvSpPr>
          <p:cNvPr id="2" name="Slide Number Placeholder 1"/>
          <p:cNvSpPr>
            <a:spLocks noGrp="1"/>
          </p:cNvSpPr>
          <p:nvPr>
            <p:ph type="sldNum" sz="quarter" idx="12"/>
          </p:nvPr>
        </p:nvSpPr>
        <p:spPr/>
        <p:txBody>
          <a:bodyPr/>
          <a:lstStyle/>
          <a:p>
            <a:pPr>
              <a:defRPr/>
            </a:pPr>
            <a:fld id="{CFA0A282-870C-124B-8482-ACC722C50B48}" type="slidenum">
              <a:rPr lang="en-US" smtClean="0"/>
              <a:pPr>
                <a:defRPr/>
              </a:pPr>
              <a:t>1</a:t>
            </a:fld>
            <a:endParaRPr lang="en-US"/>
          </a:p>
        </p:txBody>
      </p:sp>
    </p:spTree>
    <p:extLst>
      <p:ext uri="{BB962C8B-B14F-4D97-AF65-F5344CB8AC3E}">
        <p14:creationId xmlns:p14="http://schemas.microsoft.com/office/powerpoint/2010/main" val="127361909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Using the metaphor</a:t>
            </a:r>
          </a:p>
        </p:txBody>
      </p:sp>
      <p:sp>
        <p:nvSpPr>
          <p:cNvPr id="12291" name="Rectangle 3"/>
          <p:cNvSpPr>
            <a:spLocks noGrp="1" noChangeArrowheads="1"/>
          </p:cNvSpPr>
          <p:nvPr>
            <p:ph type="body" idx="1"/>
          </p:nvPr>
        </p:nvSpPr>
        <p:spPr/>
        <p:txBody>
          <a:bodyPr/>
          <a:lstStyle/>
          <a:p>
            <a:r>
              <a:rPr lang="en-US" dirty="0"/>
              <a:t>Flock members are particles</a:t>
            </a:r>
          </a:p>
          <a:p>
            <a:r>
              <a:rPr lang="en-US" dirty="0"/>
              <a:t>Environment is n-dimensional space</a:t>
            </a:r>
          </a:p>
          <a:p>
            <a:r>
              <a:rPr lang="en-US" dirty="0"/>
              <a:t>N dimensions represent features of problem; e.g., an R</a:t>
            </a:r>
            <a:r>
              <a:rPr lang="en-US" baseline="30000" dirty="0"/>
              <a:t>N</a:t>
            </a:r>
            <a:r>
              <a:rPr lang="en-US" dirty="0"/>
              <a:t> function</a:t>
            </a:r>
          </a:p>
          <a:p>
            <a:r>
              <a:rPr lang="en-US" dirty="0"/>
              <a:t>Particles move through space, following a leader</a:t>
            </a:r>
          </a:p>
          <a:p>
            <a:r>
              <a:rPr lang="en-US" dirty="0"/>
              <a:t>Influenced by </a:t>
            </a:r>
            <a:r>
              <a:rPr lang="ja-JP" altLang="en-US" dirty="0">
                <a:latin typeface="Arial"/>
              </a:rPr>
              <a:t>“</a:t>
            </a:r>
            <a:r>
              <a:rPr lang="en-US" dirty="0"/>
              <a:t>neighbors</a:t>
            </a:r>
            <a:r>
              <a:rPr lang="ja-JP" altLang="en-US" dirty="0">
                <a:latin typeface="Arial"/>
              </a:rPr>
              <a:t>”</a:t>
            </a:r>
            <a:endParaRPr lang="en-US" dirty="0"/>
          </a:p>
        </p:txBody>
      </p:sp>
      <p:sp>
        <p:nvSpPr>
          <p:cNvPr id="2" name="Slide Number Placeholder 1"/>
          <p:cNvSpPr>
            <a:spLocks noGrp="1"/>
          </p:cNvSpPr>
          <p:nvPr>
            <p:ph type="sldNum" sz="quarter" idx="12"/>
          </p:nvPr>
        </p:nvSpPr>
        <p:spPr/>
        <p:txBody>
          <a:bodyPr/>
          <a:lstStyle/>
          <a:p>
            <a:fld id="{877DB2F1-F944-A247-B30F-B52FD48A65EB}" type="slidenum">
              <a:rPr lang="en-US" smtClean="0"/>
              <a:pPr/>
              <a:t>10</a:t>
            </a:fld>
            <a:endParaRPr lang="en-US"/>
          </a:p>
        </p:txBody>
      </p:sp>
    </p:spTree>
    <p:extLst>
      <p:ext uri="{BB962C8B-B14F-4D97-AF65-F5344CB8AC3E}">
        <p14:creationId xmlns:p14="http://schemas.microsoft.com/office/powerpoint/2010/main" val="750196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PSO Introduction</a:t>
            </a:r>
          </a:p>
        </p:txBody>
      </p:sp>
      <p:sp>
        <p:nvSpPr>
          <p:cNvPr id="13315" name="Rectangle 3"/>
          <p:cNvSpPr>
            <a:spLocks noGrp="1" noChangeArrowheads="1"/>
          </p:cNvSpPr>
          <p:nvPr>
            <p:ph type="body" idx="1"/>
          </p:nvPr>
        </p:nvSpPr>
        <p:spPr>
          <a:xfrm>
            <a:off x="457200" y="1600200"/>
            <a:ext cx="8229600" cy="5029200"/>
          </a:xfrm>
        </p:spPr>
        <p:txBody>
          <a:bodyPr/>
          <a:lstStyle/>
          <a:p>
            <a:r>
              <a:rPr lang="en-US" sz="2800"/>
              <a:t>Why </a:t>
            </a:r>
            <a:r>
              <a:rPr lang="ja-JP" altLang="en-US" sz="2800">
                <a:latin typeface="Arial"/>
              </a:rPr>
              <a:t>“</a:t>
            </a:r>
            <a:r>
              <a:rPr lang="en-US" sz="2800"/>
              <a:t>Particle</a:t>
            </a:r>
            <a:r>
              <a:rPr lang="ja-JP" altLang="en-US" sz="2800">
                <a:latin typeface="Arial"/>
              </a:rPr>
              <a:t>”</a:t>
            </a:r>
            <a:r>
              <a:rPr lang="en-US" sz="2800"/>
              <a:t>?</a:t>
            </a:r>
          </a:p>
          <a:p>
            <a:pPr lvl="1"/>
            <a:r>
              <a:rPr lang="en-US" sz="2400"/>
              <a:t>Reynolds compared his distributed behavioral model of flocks, herds and schools to  particle systems in computer graphics which are composed of individual agents, each with its own behaviour.</a:t>
            </a:r>
          </a:p>
          <a:p>
            <a:r>
              <a:rPr lang="en-US" sz="2800"/>
              <a:t>PSO is based on attempts to mathematically model the social behaviour of various biological creatures</a:t>
            </a:r>
          </a:p>
          <a:p>
            <a:pPr lvl="1"/>
            <a:r>
              <a:rPr lang="en-US" sz="2400"/>
              <a:t>schools of fish (Breder, 1954)</a:t>
            </a:r>
          </a:p>
          <a:p>
            <a:pPr lvl="1"/>
            <a:r>
              <a:rPr lang="en-US" sz="2400"/>
              <a:t>societies of people (Latan</a:t>
            </a:r>
            <a:r>
              <a:rPr lang="en-US" sz="2400">
                <a:cs typeface="Arial" charset="0"/>
              </a:rPr>
              <a:t>é, 1981)</a:t>
            </a:r>
          </a:p>
          <a:p>
            <a:pPr lvl="1"/>
            <a:r>
              <a:rPr lang="en-US" sz="2400">
                <a:cs typeface="Arial" charset="0"/>
              </a:rPr>
              <a:t>flocks of birds (Reynolds, 1987)</a:t>
            </a:r>
          </a:p>
        </p:txBody>
      </p:sp>
      <p:sp>
        <p:nvSpPr>
          <p:cNvPr id="2" name="Slide Number Placeholder 1"/>
          <p:cNvSpPr>
            <a:spLocks noGrp="1"/>
          </p:cNvSpPr>
          <p:nvPr>
            <p:ph type="sldNum" sz="quarter" idx="12"/>
          </p:nvPr>
        </p:nvSpPr>
        <p:spPr/>
        <p:txBody>
          <a:bodyPr/>
          <a:lstStyle/>
          <a:p>
            <a:fld id="{877DB2F1-F944-A247-B30F-B52FD48A65EB}" type="slidenum">
              <a:rPr lang="en-US" smtClean="0"/>
              <a:pPr/>
              <a:t>11</a:t>
            </a:fld>
            <a:endParaRPr lang="en-US"/>
          </a:p>
        </p:txBody>
      </p:sp>
    </p:spTree>
    <p:extLst>
      <p:ext uri="{BB962C8B-B14F-4D97-AF65-F5344CB8AC3E}">
        <p14:creationId xmlns:p14="http://schemas.microsoft.com/office/powerpoint/2010/main" val="851697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a:defRPr/>
            </a:pPr>
            <a:r>
              <a:rPr lang="en-GB" dirty="0">
                <a:cs typeface="+mj-cs"/>
              </a:rPr>
              <a:t>The </a:t>
            </a:r>
            <a:r>
              <a:rPr lang="en-GB" dirty="0"/>
              <a:t>I</a:t>
            </a:r>
            <a:r>
              <a:rPr lang="en-GB" dirty="0">
                <a:cs typeface="+mj-cs"/>
              </a:rPr>
              <a:t>nventors</a:t>
            </a:r>
          </a:p>
        </p:txBody>
      </p:sp>
      <p:sp>
        <p:nvSpPr>
          <p:cNvPr id="2" name="Slide Number Placeholder 1"/>
          <p:cNvSpPr>
            <a:spLocks noGrp="1"/>
          </p:cNvSpPr>
          <p:nvPr>
            <p:ph type="sldNum" sz="quarter" idx="12"/>
          </p:nvPr>
        </p:nvSpPr>
        <p:spPr/>
        <p:txBody>
          <a:bodyPr/>
          <a:lstStyle/>
          <a:p>
            <a:fld id="{D72D0ABE-5AB0-9E45-B7CB-B56DD3FE1F47}" type="slidenum">
              <a:rPr lang="en-US" smtClean="0"/>
              <a:pPr/>
              <a:t>12</a:t>
            </a:fld>
            <a:endParaRPr lang="en-US"/>
          </a:p>
        </p:txBody>
      </p:sp>
      <p:pic>
        <p:nvPicPr>
          <p:cNvPr id="3" name="Picture 2" descr="pso-inventor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100" y="1752600"/>
            <a:ext cx="7531100" cy="3784600"/>
          </a:xfrm>
          <a:prstGeom prst="rect">
            <a:avLst/>
          </a:prstGeom>
        </p:spPr>
      </p:pic>
    </p:spTree>
    <p:extLst>
      <p:ext uri="{BB962C8B-B14F-4D97-AF65-F5344CB8AC3E}">
        <p14:creationId xmlns:p14="http://schemas.microsoft.com/office/powerpoint/2010/main" val="3741419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nSpc>
                <a:spcPct val="70000"/>
              </a:lnSpc>
              <a:defRPr/>
            </a:pPr>
            <a:r>
              <a:rPr lang="en-GB">
                <a:cs typeface="+mj-cs"/>
              </a:rPr>
              <a:t>Part 1: United we stand</a:t>
            </a:r>
          </a:p>
        </p:txBody>
      </p:sp>
      <p:pic>
        <p:nvPicPr>
          <p:cNvPr id="6194" name="Picture 50"/>
          <p:cNvPicPr>
            <a:picLocks noChangeAspect="1" noChangeArrowheads="1"/>
          </p:cNvPicPr>
          <p:nvPr/>
        </p:nvPicPr>
        <p:blipFill>
          <a:blip r:embed="rId3">
            <a:extLst>
              <a:ext uri="{28A0092B-C50C-407E-A947-70E740481C1C}">
                <a14:useLocalDpi xmlns:a14="http://schemas.microsoft.com/office/drawing/2010/main" val="0"/>
              </a:ext>
            </a:extLst>
          </a:blip>
          <a:srcRect r="1772"/>
          <a:stretch>
            <a:fillRect/>
          </a:stretch>
        </p:blipFill>
        <p:spPr bwMode="auto">
          <a:xfrm>
            <a:off x="914400" y="1981200"/>
            <a:ext cx="7859713" cy="4162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6195" name="Group 51"/>
          <p:cNvGrpSpPr>
            <a:grpSpLocks/>
          </p:cNvGrpSpPr>
          <p:nvPr/>
        </p:nvGrpSpPr>
        <p:grpSpPr bwMode="auto">
          <a:xfrm>
            <a:off x="2833688" y="2209800"/>
            <a:ext cx="1184275" cy="1274763"/>
            <a:chOff x="1808" y="1488"/>
            <a:chExt cx="760" cy="803"/>
          </a:xfrm>
        </p:grpSpPr>
        <p:grpSp>
          <p:nvGrpSpPr>
            <p:cNvPr id="11330" name="Group 52"/>
            <p:cNvGrpSpPr>
              <a:grpSpLocks/>
            </p:cNvGrpSpPr>
            <p:nvPr/>
          </p:nvGrpSpPr>
          <p:grpSpPr bwMode="auto">
            <a:xfrm>
              <a:off x="1872" y="1488"/>
              <a:ext cx="696" cy="803"/>
              <a:chOff x="1776" y="2496"/>
              <a:chExt cx="696" cy="803"/>
            </a:xfrm>
          </p:grpSpPr>
          <p:sp>
            <p:nvSpPr>
              <p:cNvPr id="6197" name="Freeform 53"/>
              <p:cNvSpPr>
                <a:spLocks/>
              </p:cNvSpPr>
              <p:nvPr/>
            </p:nvSpPr>
            <p:spPr bwMode="auto">
              <a:xfrm>
                <a:off x="2160" y="3024"/>
                <a:ext cx="312" cy="275"/>
              </a:xfrm>
              <a:custGeom>
                <a:avLst/>
                <a:gdLst>
                  <a:gd name="T0" fmla="*/ 36 w 312"/>
                  <a:gd name="T1" fmla="*/ 0 h 275"/>
                  <a:gd name="T2" fmla="*/ 38 w 312"/>
                  <a:gd name="T3" fmla="*/ 44 h 275"/>
                  <a:gd name="T4" fmla="*/ 24 w 312"/>
                  <a:gd name="T5" fmla="*/ 130 h 275"/>
                  <a:gd name="T6" fmla="*/ 12 w 312"/>
                  <a:gd name="T7" fmla="*/ 158 h 275"/>
                  <a:gd name="T8" fmla="*/ 6 w 312"/>
                  <a:gd name="T9" fmla="*/ 176 h 275"/>
                  <a:gd name="T10" fmla="*/ 4 w 312"/>
                  <a:gd name="T11" fmla="*/ 182 h 275"/>
                  <a:gd name="T12" fmla="*/ 22 w 312"/>
                  <a:gd name="T13" fmla="*/ 236 h 275"/>
                  <a:gd name="T14" fmla="*/ 102 w 312"/>
                  <a:gd name="T15" fmla="*/ 268 h 275"/>
                  <a:gd name="T16" fmla="*/ 182 w 312"/>
                  <a:gd name="T17" fmla="*/ 264 h 275"/>
                  <a:gd name="T18" fmla="*/ 262 w 312"/>
                  <a:gd name="T19" fmla="*/ 272 h 275"/>
                  <a:gd name="T20" fmla="*/ 292 w 312"/>
                  <a:gd name="T21" fmla="*/ 268 h 275"/>
                  <a:gd name="T22" fmla="*/ 294 w 312"/>
                  <a:gd name="T23" fmla="*/ 216 h 275"/>
                  <a:gd name="T24" fmla="*/ 274 w 312"/>
                  <a:gd name="T25" fmla="*/ 208 h 275"/>
                  <a:gd name="T26" fmla="*/ 240 w 312"/>
                  <a:gd name="T27" fmla="*/ 210 h 275"/>
                  <a:gd name="T28" fmla="*/ 246 w 312"/>
                  <a:gd name="T29" fmla="*/ 208 h 275"/>
                  <a:gd name="T30" fmla="*/ 252 w 312"/>
                  <a:gd name="T31" fmla="*/ 210 h 275"/>
                  <a:gd name="T32" fmla="*/ 282 w 312"/>
                  <a:gd name="T33" fmla="*/ 208 h 275"/>
                  <a:gd name="T34" fmla="*/ 312 w 312"/>
                  <a:gd name="T35" fmla="*/ 172 h 275"/>
                  <a:gd name="T36" fmla="*/ 294 w 312"/>
                  <a:gd name="T37" fmla="*/ 154 h 275"/>
                  <a:gd name="T38" fmla="*/ 280 w 312"/>
                  <a:gd name="T39" fmla="*/ 154 h 275"/>
                  <a:gd name="T40" fmla="*/ 246 w 312"/>
                  <a:gd name="T41" fmla="*/ 166 h 275"/>
                  <a:gd name="T42" fmla="*/ 226 w 312"/>
                  <a:gd name="T43" fmla="*/ 178 h 275"/>
                  <a:gd name="T44" fmla="*/ 220 w 312"/>
                  <a:gd name="T45" fmla="*/ 180 h 275"/>
                  <a:gd name="T46" fmla="*/ 284 w 312"/>
                  <a:gd name="T47" fmla="*/ 154 h 275"/>
                  <a:gd name="T48" fmla="*/ 232 w 312"/>
                  <a:gd name="T49" fmla="*/ 122 h 275"/>
                  <a:gd name="T50" fmla="*/ 190 w 312"/>
                  <a:gd name="T51" fmla="*/ 132 h 275"/>
                  <a:gd name="T52" fmla="*/ 164 w 312"/>
                  <a:gd name="T53" fmla="*/ 138 h 275"/>
                  <a:gd name="T54" fmla="*/ 116 w 312"/>
                  <a:gd name="T55" fmla="*/ 124 h 275"/>
                  <a:gd name="T56" fmla="*/ 96 w 312"/>
                  <a:gd name="T57" fmla="*/ 84 h 275"/>
                  <a:gd name="T58" fmla="*/ 94 w 312"/>
                  <a:gd name="T59" fmla="*/ 38 h 275"/>
                  <a:gd name="T60" fmla="*/ 48 w 312"/>
                  <a:gd name="T61" fmla="*/ 12 h 275"/>
                  <a:gd name="T62" fmla="*/ 38 w 312"/>
                  <a:gd name="T63" fmla="*/ 14 h 275"/>
                  <a:gd name="T64" fmla="*/ 36 w 312"/>
                  <a:gd name="T65" fmla="*/ 3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2" h="275">
                    <a:moveTo>
                      <a:pt x="36" y="0"/>
                    </a:moveTo>
                    <a:cubicBezTo>
                      <a:pt x="39" y="13"/>
                      <a:pt x="36" y="29"/>
                      <a:pt x="38" y="44"/>
                    </a:cubicBezTo>
                    <a:cubicBezTo>
                      <a:pt x="34" y="74"/>
                      <a:pt x="37" y="102"/>
                      <a:pt x="24" y="130"/>
                    </a:cubicBezTo>
                    <a:cubicBezTo>
                      <a:pt x="20" y="137"/>
                      <a:pt x="14" y="149"/>
                      <a:pt x="12" y="158"/>
                    </a:cubicBezTo>
                    <a:cubicBezTo>
                      <a:pt x="11" y="158"/>
                      <a:pt x="7" y="172"/>
                      <a:pt x="6" y="176"/>
                    </a:cubicBezTo>
                    <a:cubicBezTo>
                      <a:pt x="5" y="178"/>
                      <a:pt x="4" y="182"/>
                      <a:pt x="4" y="182"/>
                    </a:cubicBezTo>
                    <a:cubicBezTo>
                      <a:pt x="0" y="206"/>
                      <a:pt x="5" y="219"/>
                      <a:pt x="22" y="236"/>
                    </a:cubicBezTo>
                    <a:cubicBezTo>
                      <a:pt x="51" y="265"/>
                      <a:pt x="57" y="263"/>
                      <a:pt x="102" y="268"/>
                    </a:cubicBezTo>
                    <a:cubicBezTo>
                      <a:pt x="130" y="266"/>
                      <a:pt x="154" y="266"/>
                      <a:pt x="182" y="264"/>
                    </a:cubicBezTo>
                    <a:cubicBezTo>
                      <a:pt x="208" y="266"/>
                      <a:pt x="235" y="268"/>
                      <a:pt x="262" y="272"/>
                    </a:cubicBezTo>
                    <a:cubicBezTo>
                      <a:pt x="272" y="275"/>
                      <a:pt x="282" y="274"/>
                      <a:pt x="292" y="268"/>
                    </a:cubicBezTo>
                    <a:cubicBezTo>
                      <a:pt x="299" y="253"/>
                      <a:pt x="306" y="228"/>
                      <a:pt x="294" y="216"/>
                    </a:cubicBezTo>
                    <a:cubicBezTo>
                      <a:pt x="288" y="210"/>
                      <a:pt x="274" y="208"/>
                      <a:pt x="274" y="208"/>
                    </a:cubicBezTo>
                    <a:cubicBezTo>
                      <a:pt x="262" y="208"/>
                      <a:pt x="251" y="210"/>
                      <a:pt x="240" y="210"/>
                    </a:cubicBezTo>
                    <a:cubicBezTo>
                      <a:pt x="237" y="210"/>
                      <a:pt x="243" y="208"/>
                      <a:pt x="246" y="208"/>
                    </a:cubicBezTo>
                    <a:cubicBezTo>
                      <a:pt x="248" y="208"/>
                      <a:pt x="250" y="209"/>
                      <a:pt x="252" y="210"/>
                    </a:cubicBezTo>
                    <a:cubicBezTo>
                      <a:pt x="262" y="209"/>
                      <a:pt x="272" y="209"/>
                      <a:pt x="282" y="208"/>
                    </a:cubicBezTo>
                    <a:cubicBezTo>
                      <a:pt x="300" y="205"/>
                      <a:pt x="302" y="184"/>
                      <a:pt x="312" y="172"/>
                    </a:cubicBezTo>
                    <a:cubicBezTo>
                      <a:pt x="308" y="162"/>
                      <a:pt x="301" y="159"/>
                      <a:pt x="294" y="154"/>
                    </a:cubicBezTo>
                    <a:cubicBezTo>
                      <a:pt x="279" y="158"/>
                      <a:pt x="297" y="154"/>
                      <a:pt x="280" y="154"/>
                    </a:cubicBezTo>
                    <a:cubicBezTo>
                      <a:pt x="268" y="154"/>
                      <a:pt x="255" y="160"/>
                      <a:pt x="246" y="166"/>
                    </a:cubicBezTo>
                    <a:cubicBezTo>
                      <a:pt x="239" y="169"/>
                      <a:pt x="233" y="175"/>
                      <a:pt x="226" y="178"/>
                    </a:cubicBezTo>
                    <a:cubicBezTo>
                      <a:pt x="224" y="178"/>
                      <a:pt x="218" y="180"/>
                      <a:pt x="220" y="180"/>
                    </a:cubicBezTo>
                    <a:cubicBezTo>
                      <a:pt x="240" y="169"/>
                      <a:pt x="265" y="166"/>
                      <a:pt x="284" y="154"/>
                    </a:cubicBezTo>
                    <a:cubicBezTo>
                      <a:pt x="263" y="140"/>
                      <a:pt x="257" y="130"/>
                      <a:pt x="232" y="122"/>
                    </a:cubicBezTo>
                    <a:cubicBezTo>
                      <a:pt x="218" y="126"/>
                      <a:pt x="203" y="128"/>
                      <a:pt x="190" y="132"/>
                    </a:cubicBezTo>
                    <a:cubicBezTo>
                      <a:pt x="181" y="134"/>
                      <a:pt x="164" y="138"/>
                      <a:pt x="164" y="138"/>
                    </a:cubicBezTo>
                    <a:cubicBezTo>
                      <a:pt x="139" y="135"/>
                      <a:pt x="130" y="138"/>
                      <a:pt x="116" y="124"/>
                    </a:cubicBezTo>
                    <a:cubicBezTo>
                      <a:pt x="113" y="110"/>
                      <a:pt x="102" y="97"/>
                      <a:pt x="96" y="84"/>
                    </a:cubicBezTo>
                    <a:cubicBezTo>
                      <a:pt x="90" y="55"/>
                      <a:pt x="91" y="70"/>
                      <a:pt x="94" y="38"/>
                    </a:cubicBezTo>
                    <a:cubicBezTo>
                      <a:pt x="84" y="18"/>
                      <a:pt x="69" y="14"/>
                      <a:pt x="48" y="12"/>
                    </a:cubicBezTo>
                    <a:cubicBezTo>
                      <a:pt x="44" y="12"/>
                      <a:pt x="38" y="14"/>
                      <a:pt x="38" y="14"/>
                    </a:cubicBezTo>
                    <a:lnTo>
                      <a:pt x="36" y="34"/>
                    </a:lnTo>
                  </a:path>
                </a:pathLst>
              </a:custGeom>
              <a:solidFill>
                <a:schemeClr val="bg1"/>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198" name="Freeform 54"/>
              <p:cNvSpPr>
                <a:spLocks/>
              </p:cNvSpPr>
              <p:nvPr/>
            </p:nvSpPr>
            <p:spPr bwMode="auto">
              <a:xfrm>
                <a:off x="1776" y="2617"/>
                <a:ext cx="162" cy="496"/>
              </a:xfrm>
              <a:custGeom>
                <a:avLst/>
                <a:gdLst>
                  <a:gd name="T0" fmla="*/ 16 w 443"/>
                  <a:gd name="T1" fmla="*/ 0 h 1003"/>
                  <a:gd name="T2" fmla="*/ 26 w 443"/>
                  <a:gd name="T3" fmla="*/ 171 h 1003"/>
                  <a:gd name="T4" fmla="*/ 58 w 443"/>
                  <a:gd name="T5" fmla="*/ 363 h 1003"/>
                  <a:gd name="T6" fmla="*/ 101 w 443"/>
                  <a:gd name="T7" fmla="*/ 608 h 1003"/>
                  <a:gd name="T8" fmla="*/ 144 w 443"/>
                  <a:gd name="T9" fmla="*/ 715 h 1003"/>
                  <a:gd name="T10" fmla="*/ 165 w 443"/>
                  <a:gd name="T11" fmla="*/ 768 h 1003"/>
                  <a:gd name="T12" fmla="*/ 325 w 443"/>
                  <a:gd name="T13" fmla="*/ 928 h 1003"/>
                  <a:gd name="T14" fmla="*/ 400 w 443"/>
                  <a:gd name="T15" fmla="*/ 1003 h 1003"/>
                  <a:gd name="T16" fmla="*/ 410 w 443"/>
                  <a:gd name="T17" fmla="*/ 992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 h="1003">
                    <a:moveTo>
                      <a:pt x="16" y="0"/>
                    </a:moveTo>
                    <a:cubicBezTo>
                      <a:pt x="0" y="61"/>
                      <a:pt x="17" y="110"/>
                      <a:pt x="26" y="171"/>
                    </a:cubicBezTo>
                    <a:cubicBezTo>
                      <a:pt x="35" y="237"/>
                      <a:pt x="42" y="298"/>
                      <a:pt x="58" y="363"/>
                    </a:cubicBezTo>
                    <a:cubicBezTo>
                      <a:pt x="67" y="446"/>
                      <a:pt x="83" y="525"/>
                      <a:pt x="101" y="608"/>
                    </a:cubicBezTo>
                    <a:cubicBezTo>
                      <a:pt x="120" y="700"/>
                      <a:pt x="101" y="674"/>
                      <a:pt x="144" y="715"/>
                    </a:cubicBezTo>
                    <a:cubicBezTo>
                      <a:pt x="151" y="732"/>
                      <a:pt x="154" y="752"/>
                      <a:pt x="165" y="768"/>
                    </a:cubicBezTo>
                    <a:cubicBezTo>
                      <a:pt x="192" y="808"/>
                      <a:pt x="286" y="896"/>
                      <a:pt x="325" y="928"/>
                    </a:cubicBezTo>
                    <a:cubicBezTo>
                      <a:pt x="355" y="952"/>
                      <a:pt x="366" y="980"/>
                      <a:pt x="400" y="1003"/>
                    </a:cubicBezTo>
                    <a:cubicBezTo>
                      <a:pt x="438" y="989"/>
                      <a:pt x="443" y="992"/>
                      <a:pt x="410" y="992"/>
                    </a:cubicBezTo>
                  </a:path>
                </a:pathLst>
              </a:custGeom>
              <a:solidFill>
                <a:schemeClr val="bg1"/>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199" name="Freeform 55"/>
              <p:cNvSpPr>
                <a:spLocks/>
              </p:cNvSpPr>
              <p:nvPr/>
            </p:nvSpPr>
            <p:spPr bwMode="auto">
              <a:xfrm>
                <a:off x="1971" y="2591"/>
                <a:ext cx="460" cy="569"/>
              </a:xfrm>
              <a:custGeom>
                <a:avLst/>
                <a:gdLst>
                  <a:gd name="T0" fmla="*/ 0 w 1256"/>
                  <a:gd name="T1" fmla="*/ 1080 h 1152"/>
                  <a:gd name="T2" fmla="*/ 288 w 1256"/>
                  <a:gd name="T3" fmla="*/ 1128 h 1152"/>
                  <a:gd name="T4" fmla="*/ 384 w 1256"/>
                  <a:gd name="T5" fmla="*/ 1128 h 1152"/>
                  <a:gd name="T6" fmla="*/ 912 w 1256"/>
                  <a:gd name="T7" fmla="*/ 984 h 1152"/>
                  <a:gd name="T8" fmla="*/ 1200 w 1256"/>
                  <a:gd name="T9" fmla="*/ 456 h 1152"/>
                  <a:gd name="T10" fmla="*/ 1248 w 1256"/>
                  <a:gd name="T11" fmla="*/ 72 h 1152"/>
                  <a:gd name="T12" fmla="*/ 1200 w 1256"/>
                  <a:gd name="T13" fmla="*/ 24 h 1152"/>
                </a:gdLst>
                <a:ahLst/>
                <a:cxnLst>
                  <a:cxn ang="0">
                    <a:pos x="T0" y="T1"/>
                  </a:cxn>
                  <a:cxn ang="0">
                    <a:pos x="T2" y="T3"/>
                  </a:cxn>
                  <a:cxn ang="0">
                    <a:pos x="T4" y="T5"/>
                  </a:cxn>
                  <a:cxn ang="0">
                    <a:pos x="T6" y="T7"/>
                  </a:cxn>
                  <a:cxn ang="0">
                    <a:pos x="T8" y="T9"/>
                  </a:cxn>
                  <a:cxn ang="0">
                    <a:pos x="T10" y="T11"/>
                  </a:cxn>
                  <a:cxn ang="0">
                    <a:pos x="T12" y="T13"/>
                  </a:cxn>
                </a:cxnLst>
                <a:rect l="0" t="0" r="r" b="b"/>
                <a:pathLst>
                  <a:path w="1256" h="1152">
                    <a:moveTo>
                      <a:pt x="0" y="1080"/>
                    </a:moveTo>
                    <a:cubicBezTo>
                      <a:pt x="112" y="1100"/>
                      <a:pt x="224" y="1120"/>
                      <a:pt x="288" y="1128"/>
                    </a:cubicBezTo>
                    <a:cubicBezTo>
                      <a:pt x="351" y="1135"/>
                      <a:pt x="280" y="1152"/>
                      <a:pt x="384" y="1128"/>
                    </a:cubicBezTo>
                    <a:cubicBezTo>
                      <a:pt x="488" y="1104"/>
                      <a:pt x="775" y="1096"/>
                      <a:pt x="912" y="984"/>
                    </a:cubicBezTo>
                    <a:cubicBezTo>
                      <a:pt x="1048" y="871"/>
                      <a:pt x="1144" y="608"/>
                      <a:pt x="1200" y="456"/>
                    </a:cubicBezTo>
                    <a:cubicBezTo>
                      <a:pt x="1256" y="304"/>
                      <a:pt x="1248" y="144"/>
                      <a:pt x="1248" y="72"/>
                    </a:cubicBezTo>
                    <a:cubicBezTo>
                      <a:pt x="1248" y="0"/>
                      <a:pt x="1224" y="12"/>
                      <a:pt x="1200" y="24"/>
                    </a:cubicBezTo>
                  </a:path>
                </a:pathLst>
              </a:custGeom>
              <a:solidFill>
                <a:schemeClr val="bg1"/>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00" name="Freeform 56"/>
              <p:cNvSpPr>
                <a:spLocks/>
              </p:cNvSpPr>
              <p:nvPr/>
            </p:nvSpPr>
            <p:spPr bwMode="auto">
              <a:xfrm>
                <a:off x="2094" y="2970"/>
                <a:ext cx="211" cy="79"/>
              </a:xfrm>
              <a:custGeom>
                <a:avLst/>
                <a:gdLst>
                  <a:gd name="T0" fmla="*/ 0 w 576"/>
                  <a:gd name="T1" fmla="*/ 0 h 159"/>
                  <a:gd name="T2" fmla="*/ 96 w 576"/>
                  <a:gd name="T3" fmla="*/ 96 h 159"/>
                  <a:gd name="T4" fmla="*/ 336 w 576"/>
                  <a:gd name="T5" fmla="*/ 144 h 159"/>
                  <a:gd name="T6" fmla="*/ 576 w 576"/>
                  <a:gd name="T7" fmla="*/ 0 h 159"/>
                </a:gdLst>
                <a:ahLst/>
                <a:cxnLst>
                  <a:cxn ang="0">
                    <a:pos x="T0" y="T1"/>
                  </a:cxn>
                  <a:cxn ang="0">
                    <a:pos x="T2" y="T3"/>
                  </a:cxn>
                  <a:cxn ang="0">
                    <a:pos x="T4" y="T5"/>
                  </a:cxn>
                  <a:cxn ang="0">
                    <a:pos x="T6" y="T7"/>
                  </a:cxn>
                </a:cxnLst>
                <a:rect l="0" t="0" r="r" b="b"/>
                <a:pathLst>
                  <a:path w="576" h="159">
                    <a:moveTo>
                      <a:pt x="0" y="0"/>
                    </a:moveTo>
                    <a:cubicBezTo>
                      <a:pt x="20" y="36"/>
                      <a:pt x="40" y="72"/>
                      <a:pt x="96" y="96"/>
                    </a:cubicBezTo>
                    <a:cubicBezTo>
                      <a:pt x="152" y="120"/>
                      <a:pt x="256" y="159"/>
                      <a:pt x="336" y="144"/>
                    </a:cubicBezTo>
                    <a:cubicBezTo>
                      <a:pt x="415" y="128"/>
                      <a:pt x="528" y="24"/>
                      <a:pt x="576" y="0"/>
                    </a:cubicBezTo>
                  </a:path>
                </a:pathLst>
              </a:custGeom>
              <a:solidFill>
                <a:schemeClr val="bg1"/>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01" name="Freeform 57"/>
              <p:cNvSpPr>
                <a:spLocks/>
              </p:cNvSpPr>
              <p:nvPr/>
            </p:nvSpPr>
            <p:spPr bwMode="auto">
              <a:xfrm>
                <a:off x="1781" y="2624"/>
                <a:ext cx="567" cy="491"/>
              </a:xfrm>
              <a:custGeom>
                <a:avLst/>
                <a:gdLst>
                  <a:gd name="T0" fmla="*/ 0 w 568"/>
                  <a:gd name="T1" fmla="*/ 0 h 491"/>
                  <a:gd name="T2" fmla="*/ 102 w 568"/>
                  <a:gd name="T3" fmla="*/ 360 h 491"/>
                  <a:gd name="T4" fmla="*/ 118 w 568"/>
                  <a:gd name="T5" fmla="*/ 427 h 491"/>
                  <a:gd name="T6" fmla="*/ 120 w 568"/>
                  <a:gd name="T7" fmla="*/ 440 h 491"/>
                  <a:gd name="T8" fmla="*/ 142 w 568"/>
                  <a:gd name="T9" fmla="*/ 456 h 491"/>
                  <a:gd name="T10" fmla="*/ 174 w 568"/>
                  <a:gd name="T11" fmla="*/ 491 h 491"/>
                  <a:gd name="T12" fmla="*/ 256 w 568"/>
                  <a:gd name="T13" fmla="*/ 461 h 491"/>
                  <a:gd name="T14" fmla="*/ 291 w 568"/>
                  <a:gd name="T15" fmla="*/ 424 h 491"/>
                  <a:gd name="T16" fmla="*/ 302 w 568"/>
                  <a:gd name="T17" fmla="*/ 403 h 491"/>
                  <a:gd name="T18" fmla="*/ 331 w 568"/>
                  <a:gd name="T19" fmla="*/ 347 h 491"/>
                  <a:gd name="T20" fmla="*/ 478 w 568"/>
                  <a:gd name="T21" fmla="*/ 216 h 491"/>
                  <a:gd name="T22" fmla="*/ 542 w 568"/>
                  <a:gd name="T23" fmla="*/ 112 h 491"/>
                  <a:gd name="T24" fmla="*/ 566 w 568"/>
                  <a:gd name="T25" fmla="*/ 69 h 491"/>
                  <a:gd name="T26" fmla="*/ 560 w 568"/>
                  <a:gd name="T27" fmla="*/ 45 h 491"/>
                  <a:gd name="T28" fmla="*/ 470 w 568"/>
                  <a:gd name="T29" fmla="*/ 53 h 491"/>
                  <a:gd name="T30" fmla="*/ 398 w 568"/>
                  <a:gd name="T31" fmla="*/ 56 h 491"/>
                  <a:gd name="T32" fmla="*/ 315 w 568"/>
                  <a:gd name="T33" fmla="*/ 53 h 491"/>
                  <a:gd name="T34" fmla="*/ 110 w 568"/>
                  <a:gd name="T35" fmla="*/ 32 h 491"/>
                  <a:gd name="T36" fmla="*/ 24 w 568"/>
                  <a:gd name="T37" fmla="*/ 5 h 491"/>
                  <a:gd name="T38" fmla="*/ 0 w 568"/>
                  <a:gd name="T39"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8" h="491">
                    <a:moveTo>
                      <a:pt x="0" y="0"/>
                    </a:moveTo>
                    <a:cubicBezTo>
                      <a:pt x="9" y="51"/>
                      <a:pt x="47" y="287"/>
                      <a:pt x="102" y="360"/>
                    </a:cubicBezTo>
                    <a:cubicBezTo>
                      <a:pt x="107" y="381"/>
                      <a:pt x="113" y="404"/>
                      <a:pt x="118" y="427"/>
                    </a:cubicBezTo>
                    <a:cubicBezTo>
                      <a:pt x="118" y="431"/>
                      <a:pt x="117" y="436"/>
                      <a:pt x="120" y="440"/>
                    </a:cubicBezTo>
                    <a:cubicBezTo>
                      <a:pt x="123" y="446"/>
                      <a:pt x="137" y="449"/>
                      <a:pt x="142" y="456"/>
                    </a:cubicBezTo>
                    <a:cubicBezTo>
                      <a:pt x="153" y="470"/>
                      <a:pt x="158" y="479"/>
                      <a:pt x="174" y="491"/>
                    </a:cubicBezTo>
                    <a:cubicBezTo>
                      <a:pt x="201" y="486"/>
                      <a:pt x="235" y="481"/>
                      <a:pt x="256" y="461"/>
                    </a:cubicBezTo>
                    <a:cubicBezTo>
                      <a:pt x="268" y="448"/>
                      <a:pt x="291" y="424"/>
                      <a:pt x="291" y="424"/>
                    </a:cubicBezTo>
                    <a:cubicBezTo>
                      <a:pt x="294" y="416"/>
                      <a:pt x="300" y="410"/>
                      <a:pt x="302" y="403"/>
                    </a:cubicBezTo>
                    <a:cubicBezTo>
                      <a:pt x="306" y="380"/>
                      <a:pt x="302" y="354"/>
                      <a:pt x="331" y="347"/>
                    </a:cubicBezTo>
                    <a:cubicBezTo>
                      <a:pt x="394" y="303"/>
                      <a:pt x="429" y="277"/>
                      <a:pt x="478" y="216"/>
                    </a:cubicBezTo>
                    <a:cubicBezTo>
                      <a:pt x="493" y="176"/>
                      <a:pt x="504" y="135"/>
                      <a:pt x="542" y="112"/>
                    </a:cubicBezTo>
                    <a:cubicBezTo>
                      <a:pt x="549" y="96"/>
                      <a:pt x="559" y="85"/>
                      <a:pt x="566" y="69"/>
                    </a:cubicBezTo>
                    <a:cubicBezTo>
                      <a:pt x="568" y="56"/>
                      <a:pt x="564" y="56"/>
                      <a:pt x="560" y="45"/>
                    </a:cubicBezTo>
                    <a:cubicBezTo>
                      <a:pt x="529" y="46"/>
                      <a:pt x="500" y="50"/>
                      <a:pt x="470" y="53"/>
                    </a:cubicBezTo>
                    <a:cubicBezTo>
                      <a:pt x="453" y="59"/>
                      <a:pt x="412" y="54"/>
                      <a:pt x="398" y="56"/>
                    </a:cubicBezTo>
                    <a:cubicBezTo>
                      <a:pt x="371" y="54"/>
                      <a:pt x="342" y="49"/>
                      <a:pt x="315" y="53"/>
                    </a:cubicBezTo>
                    <a:cubicBezTo>
                      <a:pt x="249" y="36"/>
                      <a:pt x="177" y="37"/>
                      <a:pt x="110" y="32"/>
                    </a:cubicBezTo>
                    <a:cubicBezTo>
                      <a:pt x="78" y="20"/>
                      <a:pt x="58" y="8"/>
                      <a:pt x="24" y="5"/>
                    </a:cubicBezTo>
                    <a:cubicBezTo>
                      <a:pt x="8" y="8"/>
                      <a:pt x="4" y="16"/>
                      <a:pt x="0" y="0"/>
                    </a:cubicBezTo>
                    <a:close/>
                  </a:path>
                </a:pathLst>
              </a:custGeom>
              <a:solidFill>
                <a:schemeClr val="bg1"/>
              </a:solidFill>
              <a:ln w="9525" cap="flat" cmpd="sng">
                <a:solidFill>
                  <a:schemeClr val="bg1"/>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02" name="Oval 58"/>
              <p:cNvSpPr>
                <a:spLocks noChangeArrowheads="1"/>
              </p:cNvSpPr>
              <p:nvPr/>
            </p:nvSpPr>
            <p:spPr bwMode="auto">
              <a:xfrm>
                <a:off x="1778" y="2496"/>
                <a:ext cx="650" cy="213"/>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03" name="Oval 59"/>
              <p:cNvSpPr>
                <a:spLocks noChangeArrowheads="1"/>
              </p:cNvSpPr>
              <p:nvPr/>
            </p:nvSpPr>
            <p:spPr bwMode="auto">
              <a:xfrm>
                <a:off x="1831" y="2520"/>
                <a:ext cx="545" cy="142"/>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04" name="Freeform 60"/>
              <p:cNvSpPr>
                <a:spLocks/>
              </p:cNvSpPr>
              <p:nvPr/>
            </p:nvSpPr>
            <p:spPr bwMode="auto">
              <a:xfrm>
                <a:off x="1872" y="3024"/>
                <a:ext cx="312" cy="275"/>
              </a:xfrm>
              <a:custGeom>
                <a:avLst/>
                <a:gdLst>
                  <a:gd name="T0" fmla="*/ 36 w 312"/>
                  <a:gd name="T1" fmla="*/ 0 h 275"/>
                  <a:gd name="T2" fmla="*/ 38 w 312"/>
                  <a:gd name="T3" fmla="*/ 44 h 275"/>
                  <a:gd name="T4" fmla="*/ 24 w 312"/>
                  <a:gd name="T5" fmla="*/ 130 h 275"/>
                  <a:gd name="T6" fmla="*/ 12 w 312"/>
                  <a:gd name="T7" fmla="*/ 158 h 275"/>
                  <a:gd name="T8" fmla="*/ 6 w 312"/>
                  <a:gd name="T9" fmla="*/ 176 h 275"/>
                  <a:gd name="T10" fmla="*/ 4 w 312"/>
                  <a:gd name="T11" fmla="*/ 182 h 275"/>
                  <a:gd name="T12" fmla="*/ 22 w 312"/>
                  <a:gd name="T13" fmla="*/ 236 h 275"/>
                  <a:gd name="T14" fmla="*/ 102 w 312"/>
                  <a:gd name="T15" fmla="*/ 268 h 275"/>
                  <a:gd name="T16" fmla="*/ 182 w 312"/>
                  <a:gd name="T17" fmla="*/ 264 h 275"/>
                  <a:gd name="T18" fmla="*/ 262 w 312"/>
                  <a:gd name="T19" fmla="*/ 272 h 275"/>
                  <a:gd name="T20" fmla="*/ 292 w 312"/>
                  <a:gd name="T21" fmla="*/ 268 h 275"/>
                  <a:gd name="T22" fmla="*/ 294 w 312"/>
                  <a:gd name="T23" fmla="*/ 216 h 275"/>
                  <a:gd name="T24" fmla="*/ 274 w 312"/>
                  <a:gd name="T25" fmla="*/ 208 h 275"/>
                  <a:gd name="T26" fmla="*/ 240 w 312"/>
                  <a:gd name="T27" fmla="*/ 210 h 275"/>
                  <a:gd name="T28" fmla="*/ 246 w 312"/>
                  <a:gd name="T29" fmla="*/ 208 h 275"/>
                  <a:gd name="T30" fmla="*/ 252 w 312"/>
                  <a:gd name="T31" fmla="*/ 210 h 275"/>
                  <a:gd name="T32" fmla="*/ 282 w 312"/>
                  <a:gd name="T33" fmla="*/ 208 h 275"/>
                  <a:gd name="T34" fmla="*/ 312 w 312"/>
                  <a:gd name="T35" fmla="*/ 172 h 275"/>
                  <a:gd name="T36" fmla="*/ 294 w 312"/>
                  <a:gd name="T37" fmla="*/ 154 h 275"/>
                  <a:gd name="T38" fmla="*/ 280 w 312"/>
                  <a:gd name="T39" fmla="*/ 154 h 275"/>
                  <a:gd name="T40" fmla="*/ 246 w 312"/>
                  <a:gd name="T41" fmla="*/ 166 h 275"/>
                  <a:gd name="T42" fmla="*/ 226 w 312"/>
                  <a:gd name="T43" fmla="*/ 178 h 275"/>
                  <a:gd name="T44" fmla="*/ 220 w 312"/>
                  <a:gd name="T45" fmla="*/ 180 h 275"/>
                  <a:gd name="T46" fmla="*/ 284 w 312"/>
                  <a:gd name="T47" fmla="*/ 154 h 275"/>
                  <a:gd name="T48" fmla="*/ 232 w 312"/>
                  <a:gd name="T49" fmla="*/ 122 h 275"/>
                  <a:gd name="T50" fmla="*/ 190 w 312"/>
                  <a:gd name="T51" fmla="*/ 132 h 275"/>
                  <a:gd name="T52" fmla="*/ 164 w 312"/>
                  <a:gd name="T53" fmla="*/ 138 h 275"/>
                  <a:gd name="T54" fmla="*/ 116 w 312"/>
                  <a:gd name="T55" fmla="*/ 124 h 275"/>
                  <a:gd name="T56" fmla="*/ 96 w 312"/>
                  <a:gd name="T57" fmla="*/ 84 h 275"/>
                  <a:gd name="T58" fmla="*/ 94 w 312"/>
                  <a:gd name="T59" fmla="*/ 38 h 275"/>
                  <a:gd name="T60" fmla="*/ 48 w 312"/>
                  <a:gd name="T61" fmla="*/ 12 h 275"/>
                  <a:gd name="T62" fmla="*/ 38 w 312"/>
                  <a:gd name="T63" fmla="*/ 14 h 275"/>
                  <a:gd name="T64" fmla="*/ 36 w 312"/>
                  <a:gd name="T65" fmla="*/ 3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2" h="275">
                    <a:moveTo>
                      <a:pt x="36" y="0"/>
                    </a:moveTo>
                    <a:cubicBezTo>
                      <a:pt x="39" y="13"/>
                      <a:pt x="36" y="29"/>
                      <a:pt x="38" y="44"/>
                    </a:cubicBezTo>
                    <a:cubicBezTo>
                      <a:pt x="34" y="74"/>
                      <a:pt x="37" y="102"/>
                      <a:pt x="24" y="130"/>
                    </a:cubicBezTo>
                    <a:cubicBezTo>
                      <a:pt x="20" y="137"/>
                      <a:pt x="14" y="149"/>
                      <a:pt x="12" y="158"/>
                    </a:cubicBezTo>
                    <a:cubicBezTo>
                      <a:pt x="11" y="158"/>
                      <a:pt x="7" y="172"/>
                      <a:pt x="6" y="176"/>
                    </a:cubicBezTo>
                    <a:cubicBezTo>
                      <a:pt x="5" y="178"/>
                      <a:pt x="4" y="182"/>
                      <a:pt x="4" y="182"/>
                    </a:cubicBezTo>
                    <a:cubicBezTo>
                      <a:pt x="0" y="206"/>
                      <a:pt x="5" y="219"/>
                      <a:pt x="22" y="236"/>
                    </a:cubicBezTo>
                    <a:cubicBezTo>
                      <a:pt x="51" y="265"/>
                      <a:pt x="57" y="263"/>
                      <a:pt x="102" y="268"/>
                    </a:cubicBezTo>
                    <a:cubicBezTo>
                      <a:pt x="130" y="266"/>
                      <a:pt x="154" y="266"/>
                      <a:pt x="182" y="264"/>
                    </a:cubicBezTo>
                    <a:cubicBezTo>
                      <a:pt x="208" y="266"/>
                      <a:pt x="235" y="268"/>
                      <a:pt x="262" y="272"/>
                    </a:cubicBezTo>
                    <a:cubicBezTo>
                      <a:pt x="272" y="275"/>
                      <a:pt x="282" y="274"/>
                      <a:pt x="292" y="268"/>
                    </a:cubicBezTo>
                    <a:cubicBezTo>
                      <a:pt x="299" y="253"/>
                      <a:pt x="306" y="228"/>
                      <a:pt x="294" y="216"/>
                    </a:cubicBezTo>
                    <a:cubicBezTo>
                      <a:pt x="288" y="210"/>
                      <a:pt x="274" y="208"/>
                      <a:pt x="274" y="208"/>
                    </a:cubicBezTo>
                    <a:cubicBezTo>
                      <a:pt x="262" y="208"/>
                      <a:pt x="251" y="210"/>
                      <a:pt x="240" y="210"/>
                    </a:cubicBezTo>
                    <a:cubicBezTo>
                      <a:pt x="237" y="210"/>
                      <a:pt x="243" y="208"/>
                      <a:pt x="246" y="208"/>
                    </a:cubicBezTo>
                    <a:cubicBezTo>
                      <a:pt x="248" y="208"/>
                      <a:pt x="250" y="209"/>
                      <a:pt x="252" y="210"/>
                    </a:cubicBezTo>
                    <a:cubicBezTo>
                      <a:pt x="262" y="209"/>
                      <a:pt x="272" y="209"/>
                      <a:pt x="282" y="208"/>
                    </a:cubicBezTo>
                    <a:cubicBezTo>
                      <a:pt x="300" y="205"/>
                      <a:pt x="302" y="184"/>
                      <a:pt x="312" y="172"/>
                    </a:cubicBezTo>
                    <a:cubicBezTo>
                      <a:pt x="308" y="162"/>
                      <a:pt x="301" y="159"/>
                      <a:pt x="294" y="154"/>
                    </a:cubicBezTo>
                    <a:cubicBezTo>
                      <a:pt x="279" y="158"/>
                      <a:pt x="297" y="154"/>
                      <a:pt x="280" y="154"/>
                    </a:cubicBezTo>
                    <a:cubicBezTo>
                      <a:pt x="268" y="154"/>
                      <a:pt x="255" y="160"/>
                      <a:pt x="246" y="166"/>
                    </a:cubicBezTo>
                    <a:cubicBezTo>
                      <a:pt x="239" y="169"/>
                      <a:pt x="233" y="175"/>
                      <a:pt x="226" y="178"/>
                    </a:cubicBezTo>
                    <a:cubicBezTo>
                      <a:pt x="224" y="178"/>
                      <a:pt x="218" y="180"/>
                      <a:pt x="220" y="180"/>
                    </a:cubicBezTo>
                    <a:cubicBezTo>
                      <a:pt x="240" y="169"/>
                      <a:pt x="265" y="166"/>
                      <a:pt x="284" y="154"/>
                    </a:cubicBezTo>
                    <a:cubicBezTo>
                      <a:pt x="263" y="140"/>
                      <a:pt x="257" y="130"/>
                      <a:pt x="232" y="122"/>
                    </a:cubicBezTo>
                    <a:cubicBezTo>
                      <a:pt x="218" y="126"/>
                      <a:pt x="203" y="128"/>
                      <a:pt x="190" y="132"/>
                    </a:cubicBezTo>
                    <a:cubicBezTo>
                      <a:pt x="181" y="134"/>
                      <a:pt x="164" y="138"/>
                      <a:pt x="164" y="138"/>
                    </a:cubicBezTo>
                    <a:cubicBezTo>
                      <a:pt x="139" y="135"/>
                      <a:pt x="130" y="138"/>
                      <a:pt x="116" y="124"/>
                    </a:cubicBezTo>
                    <a:cubicBezTo>
                      <a:pt x="113" y="110"/>
                      <a:pt x="102" y="97"/>
                      <a:pt x="96" y="84"/>
                    </a:cubicBezTo>
                    <a:cubicBezTo>
                      <a:pt x="90" y="55"/>
                      <a:pt x="91" y="70"/>
                      <a:pt x="94" y="38"/>
                    </a:cubicBezTo>
                    <a:cubicBezTo>
                      <a:pt x="84" y="18"/>
                      <a:pt x="69" y="14"/>
                      <a:pt x="48" y="12"/>
                    </a:cubicBezTo>
                    <a:cubicBezTo>
                      <a:pt x="44" y="12"/>
                      <a:pt x="38" y="14"/>
                      <a:pt x="38" y="14"/>
                    </a:cubicBezTo>
                    <a:lnTo>
                      <a:pt x="36" y="34"/>
                    </a:lnTo>
                  </a:path>
                </a:pathLst>
              </a:custGeom>
              <a:solidFill>
                <a:schemeClr val="bg1"/>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6205" name="Freeform 61"/>
            <p:cNvSpPr>
              <a:spLocks/>
            </p:cNvSpPr>
            <p:nvPr/>
          </p:nvSpPr>
          <p:spPr bwMode="auto">
            <a:xfrm>
              <a:off x="1808" y="1696"/>
              <a:ext cx="154" cy="244"/>
            </a:xfrm>
            <a:custGeom>
              <a:avLst/>
              <a:gdLst>
                <a:gd name="T0" fmla="*/ 144 w 154"/>
                <a:gd name="T1" fmla="*/ 32 h 244"/>
                <a:gd name="T2" fmla="*/ 76 w 154"/>
                <a:gd name="T3" fmla="*/ 0 h 244"/>
                <a:gd name="T4" fmla="*/ 12 w 154"/>
                <a:gd name="T5" fmla="*/ 32 h 244"/>
                <a:gd name="T6" fmla="*/ 0 w 154"/>
                <a:gd name="T7" fmla="*/ 80 h 244"/>
                <a:gd name="T8" fmla="*/ 8 w 154"/>
                <a:gd name="T9" fmla="*/ 120 h 244"/>
                <a:gd name="T10" fmla="*/ 20 w 154"/>
                <a:gd name="T11" fmla="*/ 128 h 244"/>
                <a:gd name="T12" fmla="*/ 44 w 154"/>
                <a:gd name="T13" fmla="*/ 152 h 244"/>
                <a:gd name="T14" fmla="*/ 48 w 154"/>
                <a:gd name="T15" fmla="*/ 188 h 244"/>
                <a:gd name="T16" fmla="*/ 80 w 154"/>
                <a:gd name="T17" fmla="*/ 244 h 244"/>
                <a:gd name="T18" fmla="*/ 136 w 154"/>
                <a:gd name="T19" fmla="*/ 224 h 244"/>
                <a:gd name="T20" fmla="*/ 148 w 154"/>
                <a:gd name="T21" fmla="*/ 14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244">
                  <a:moveTo>
                    <a:pt x="144" y="32"/>
                  </a:moveTo>
                  <a:cubicBezTo>
                    <a:pt x="127" y="7"/>
                    <a:pt x="103" y="4"/>
                    <a:pt x="76" y="0"/>
                  </a:cubicBezTo>
                  <a:cubicBezTo>
                    <a:pt x="35" y="4"/>
                    <a:pt x="35" y="2"/>
                    <a:pt x="12" y="32"/>
                  </a:cubicBezTo>
                  <a:cubicBezTo>
                    <a:pt x="1" y="63"/>
                    <a:pt x="5" y="47"/>
                    <a:pt x="0" y="80"/>
                  </a:cubicBezTo>
                  <a:cubicBezTo>
                    <a:pt x="3" y="93"/>
                    <a:pt x="1" y="107"/>
                    <a:pt x="8" y="120"/>
                  </a:cubicBezTo>
                  <a:cubicBezTo>
                    <a:pt x="10" y="124"/>
                    <a:pt x="16" y="124"/>
                    <a:pt x="20" y="128"/>
                  </a:cubicBezTo>
                  <a:cubicBezTo>
                    <a:pt x="28" y="135"/>
                    <a:pt x="44" y="152"/>
                    <a:pt x="44" y="152"/>
                  </a:cubicBezTo>
                  <a:cubicBezTo>
                    <a:pt x="53" y="179"/>
                    <a:pt x="54" y="168"/>
                    <a:pt x="48" y="188"/>
                  </a:cubicBezTo>
                  <a:cubicBezTo>
                    <a:pt x="51" y="224"/>
                    <a:pt x="46" y="235"/>
                    <a:pt x="80" y="244"/>
                  </a:cubicBezTo>
                  <a:cubicBezTo>
                    <a:pt x="133" y="237"/>
                    <a:pt x="98" y="233"/>
                    <a:pt x="136" y="224"/>
                  </a:cubicBezTo>
                  <a:cubicBezTo>
                    <a:pt x="154" y="192"/>
                    <a:pt x="148" y="184"/>
                    <a:pt x="148" y="148"/>
                  </a:cubicBezTo>
                </a:path>
              </a:pathLst>
            </a:custGeom>
            <a:solidFill>
              <a:schemeClr val="bg1"/>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06" name="Freeform 62"/>
            <p:cNvSpPr>
              <a:spLocks/>
            </p:cNvSpPr>
            <p:nvPr/>
          </p:nvSpPr>
          <p:spPr bwMode="auto">
            <a:xfrm>
              <a:off x="1878" y="1777"/>
              <a:ext cx="49" cy="55"/>
            </a:xfrm>
            <a:custGeom>
              <a:avLst/>
              <a:gdLst>
                <a:gd name="T0" fmla="*/ 42 w 49"/>
                <a:gd name="T1" fmla="*/ 23 h 55"/>
                <a:gd name="T2" fmla="*/ 10 w 49"/>
                <a:gd name="T3" fmla="*/ 7 h 55"/>
                <a:gd name="T4" fmla="*/ 38 w 49"/>
                <a:gd name="T5" fmla="*/ 55 h 55"/>
                <a:gd name="T6" fmla="*/ 42 w 49"/>
                <a:gd name="T7" fmla="*/ 23 h 55"/>
              </a:gdLst>
              <a:ahLst/>
              <a:cxnLst>
                <a:cxn ang="0">
                  <a:pos x="T0" y="T1"/>
                </a:cxn>
                <a:cxn ang="0">
                  <a:pos x="T2" y="T3"/>
                </a:cxn>
                <a:cxn ang="0">
                  <a:pos x="T4" y="T5"/>
                </a:cxn>
                <a:cxn ang="0">
                  <a:pos x="T6" y="T7"/>
                </a:cxn>
              </a:cxnLst>
              <a:rect l="0" t="0" r="r" b="b"/>
              <a:pathLst>
                <a:path w="49" h="55">
                  <a:moveTo>
                    <a:pt x="42" y="23"/>
                  </a:moveTo>
                  <a:cubicBezTo>
                    <a:pt x="32" y="8"/>
                    <a:pt x="28" y="0"/>
                    <a:pt x="10" y="7"/>
                  </a:cubicBezTo>
                  <a:cubicBezTo>
                    <a:pt x="0" y="34"/>
                    <a:pt x="14" y="47"/>
                    <a:pt x="38" y="55"/>
                  </a:cubicBezTo>
                  <a:cubicBezTo>
                    <a:pt x="49" y="37"/>
                    <a:pt x="46" y="47"/>
                    <a:pt x="42" y="23"/>
                  </a:cubicBezTo>
                  <a:close/>
                </a:path>
              </a:pathLst>
            </a:custGeom>
            <a:noFill/>
            <a:ln w="9525" cap="flat" cmpd="sng">
              <a:solidFill>
                <a:schemeClr val="tx1"/>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6207" name="Group 63"/>
          <p:cNvGrpSpPr>
            <a:grpSpLocks/>
          </p:cNvGrpSpPr>
          <p:nvPr/>
        </p:nvGrpSpPr>
        <p:grpSpPr bwMode="auto">
          <a:xfrm>
            <a:off x="3606800" y="3810000"/>
            <a:ext cx="1184275" cy="1274763"/>
            <a:chOff x="1808" y="1488"/>
            <a:chExt cx="760" cy="803"/>
          </a:xfrm>
        </p:grpSpPr>
        <p:grpSp>
          <p:nvGrpSpPr>
            <p:cNvPr id="11319" name="Group 64"/>
            <p:cNvGrpSpPr>
              <a:grpSpLocks/>
            </p:cNvGrpSpPr>
            <p:nvPr/>
          </p:nvGrpSpPr>
          <p:grpSpPr bwMode="auto">
            <a:xfrm>
              <a:off x="1872" y="1488"/>
              <a:ext cx="696" cy="803"/>
              <a:chOff x="1776" y="2496"/>
              <a:chExt cx="696" cy="803"/>
            </a:xfrm>
          </p:grpSpPr>
          <p:sp>
            <p:nvSpPr>
              <p:cNvPr id="6209" name="Freeform 65"/>
              <p:cNvSpPr>
                <a:spLocks/>
              </p:cNvSpPr>
              <p:nvPr/>
            </p:nvSpPr>
            <p:spPr bwMode="auto">
              <a:xfrm>
                <a:off x="2160" y="3024"/>
                <a:ext cx="312" cy="275"/>
              </a:xfrm>
              <a:custGeom>
                <a:avLst/>
                <a:gdLst>
                  <a:gd name="T0" fmla="*/ 36 w 312"/>
                  <a:gd name="T1" fmla="*/ 0 h 275"/>
                  <a:gd name="T2" fmla="*/ 38 w 312"/>
                  <a:gd name="T3" fmla="*/ 44 h 275"/>
                  <a:gd name="T4" fmla="*/ 24 w 312"/>
                  <a:gd name="T5" fmla="*/ 130 h 275"/>
                  <a:gd name="T6" fmla="*/ 12 w 312"/>
                  <a:gd name="T7" fmla="*/ 158 h 275"/>
                  <a:gd name="T8" fmla="*/ 6 w 312"/>
                  <a:gd name="T9" fmla="*/ 176 h 275"/>
                  <a:gd name="T10" fmla="*/ 4 w 312"/>
                  <a:gd name="T11" fmla="*/ 182 h 275"/>
                  <a:gd name="T12" fmla="*/ 22 w 312"/>
                  <a:gd name="T13" fmla="*/ 236 h 275"/>
                  <a:gd name="T14" fmla="*/ 102 w 312"/>
                  <a:gd name="T15" fmla="*/ 268 h 275"/>
                  <a:gd name="T16" fmla="*/ 182 w 312"/>
                  <a:gd name="T17" fmla="*/ 264 h 275"/>
                  <a:gd name="T18" fmla="*/ 262 w 312"/>
                  <a:gd name="T19" fmla="*/ 272 h 275"/>
                  <a:gd name="T20" fmla="*/ 292 w 312"/>
                  <a:gd name="T21" fmla="*/ 268 h 275"/>
                  <a:gd name="T22" fmla="*/ 294 w 312"/>
                  <a:gd name="T23" fmla="*/ 216 h 275"/>
                  <a:gd name="T24" fmla="*/ 274 w 312"/>
                  <a:gd name="T25" fmla="*/ 208 h 275"/>
                  <a:gd name="T26" fmla="*/ 240 w 312"/>
                  <a:gd name="T27" fmla="*/ 210 h 275"/>
                  <a:gd name="T28" fmla="*/ 246 w 312"/>
                  <a:gd name="T29" fmla="*/ 208 h 275"/>
                  <a:gd name="T30" fmla="*/ 252 w 312"/>
                  <a:gd name="T31" fmla="*/ 210 h 275"/>
                  <a:gd name="T32" fmla="*/ 282 w 312"/>
                  <a:gd name="T33" fmla="*/ 208 h 275"/>
                  <a:gd name="T34" fmla="*/ 312 w 312"/>
                  <a:gd name="T35" fmla="*/ 172 h 275"/>
                  <a:gd name="T36" fmla="*/ 294 w 312"/>
                  <a:gd name="T37" fmla="*/ 154 h 275"/>
                  <a:gd name="T38" fmla="*/ 280 w 312"/>
                  <a:gd name="T39" fmla="*/ 154 h 275"/>
                  <a:gd name="T40" fmla="*/ 246 w 312"/>
                  <a:gd name="T41" fmla="*/ 166 h 275"/>
                  <a:gd name="T42" fmla="*/ 226 w 312"/>
                  <a:gd name="T43" fmla="*/ 178 h 275"/>
                  <a:gd name="T44" fmla="*/ 220 w 312"/>
                  <a:gd name="T45" fmla="*/ 180 h 275"/>
                  <a:gd name="T46" fmla="*/ 284 w 312"/>
                  <a:gd name="T47" fmla="*/ 154 h 275"/>
                  <a:gd name="T48" fmla="*/ 232 w 312"/>
                  <a:gd name="T49" fmla="*/ 122 h 275"/>
                  <a:gd name="T50" fmla="*/ 190 w 312"/>
                  <a:gd name="T51" fmla="*/ 132 h 275"/>
                  <a:gd name="T52" fmla="*/ 164 w 312"/>
                  <a:gd name="T53" fmla="*/ 138 h 275"/>
                  <a:gd name="T54" fmla="*/ 116 w 312"/>
                  <a:gd name="T55" fmla="*/ 124 h 275"/>
                  <a:gd name="T56" fmla="*/ 96 w 312"/>
                  <a:gd name="T57" fmla="*/ 84 h 275"/>
                  <a:gd name="T58" fmla="*/ 94 w 312"/>
                  <a:gd name="T59" fmla="*/ 38 h 275"/>
                  <a:gd name="T60" fmla="*/ 48 w 312"/>
                  <a:gd name="T61" fmla="*/ 12 h 275"/>
                  <a:gd name="T62" fmla="*/ 38 w 312"/>
                  <a:gd name="T63" fmla="*/ 14 h 275"/>
                  <a:gd name="T64" fmla="*/ 36 w 312"/>
                  <a:gd name="T65" fmla="*/ 3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2" h="275">
                    <a:moveTo>
                      <a:pt x="36" y="0"/>
                    </a:moveTo>
                    <a:cubicBezTo>
                      <a:pt x="39" y="13"/>
                      <a:pt x="36" y="29"/>
                      <a:pt x="38" y="44"/>
                    </a:cubicBezTo>
                    <a:cubicBezTo>
                      <a:pt x="34" y="74"/>
                      <a:pt x="37" y="102"/>
                      <a:pt x="24" y="130"/>
                    </a:cubicBezTo>
                    <a:cubicBezTo>
                      <a:pt x="20" y="137"/>
                      <a:pt x="14" y="149"/>
                      <a:pt x="12" y="158"/>
                    </a:cubicBezTo>
                    <a:cubicBezTo>
                      <a:pt x="11" y="158"/>
                      <a:pt x="7" y="172"/>
                      <a:pt x="6" y="176"/>
                    </a:cubicBezTo>
                    <a:cubicBezTo>
                      <a:pt x="5" y="178"/>
                      <a:pt x="4" y="182"/>
                      <a:pt x="4" y="182"/>
                    </a:cubicBezTo>
                    <a:cubicBezTo>
                      <a:pt x="0" y="206"/>
                      <a:pt x="5" y="219"/>
                      <a:pt x="22" y="236"/>
                    </a:cubicBezTo>
                    <a:cubicBezTo>
                      <a:pt x="51" y="265"/>
                      <a:pt x="57" y="263"/>
                      <a:pt x="102" y="268"/>
                    </a:cubicBezTo>
                    <a:cubicBezTo>
                      <a:pt x="130" y="266"/>
                      <a:pt x="154" y="266"/>
                      <a:pt x="182" y="264"/>
                    </a:cubicBezTo>
                    <a:cubicBezTo>
                      <a:pt x="208" y="266"/>
                      <a:pt x="235" y="268"/>
                      <a:pt x="262" y="272"/>
                    </a:cubicBezTo>
                    <a:cubicBezTo>
                      <a:pt x="272" y="275"/>
                      <a:pt x="282" y="274"/>
                      <a:pt x="292" y="268"/>
                    </a:cubicBezTo>
                    <a:cubicBezTo>
                      <a:pt x="299" y="253"/>
                      <a:pt x="306" y="228"/>
                      <a:pt x="294" y="216"/>
                    </a:cubicBezTo>
                    <a:cubicBezTo>
                      <a:pt x="288" y="210"/>
                      <a:pt x="274" y="208"/>
                      <a:pt x="274" y="208"/>
                    </a:cubicBezTo>
                    <a:cubicBezTo>
                      <a:pt x="262" y="208"/>
                      <a:pt x="251" y="210"/>
                      <a:pt x="240" y="210"/>
                    </a:cubicBezTo>
                    <a:cubicBezTo>
                      <a:pt x="237" y="210"/>
                      <a:pt x="243" y="208"/>
                      <a:pt x="246" y="208"/>
                    </a:cubicBezTo>
                    <a:cubicBezTo>
                      <a:pt x="248" y="208"/>
                      <a:pt x="250" y="209"/>
                      <a:pt x="252" y="210"/>
                    </a:cubicBezTo>
                    <a:cubicBezTo>
                      <a:pt x="262" y="209"/>
                      <a:pt x="272" y="209"/>
                      <a:pt x="282" y="208"/>
                    </a:cubicBezTo>
                    <a:cubicBezTo>
                      <a:pt x="300" y="205"/>
                      <a:pt x="302" y="184"/>
                      <a:pt x="312" y="172"/>
                    </a:cubicBezTo>
                    <a:cubicBezTo>
                      <a:pt x="308" y="162"/>
                      <a:pt x="301" y="159"/>
                      <a:pt x="294" y="154"/>
                    </a:cubicBezTo>
                    <a:cubicBezTo>
                      <a:pt x="279" y="158"/>
                      <a:pt x="297" y="154"/>
                      <a:pt x="280" y="154"/>
                    </a:cubicBezTo>
                    <a:cubicBezTo>
                      <a:pt x="268" y="154"/>
                      <a:pt x="255" y="160"/>
                      <a:pt x="246" y="166"/>
                    </a:cubicBezTo>
                    <a:cubicBezTo>
                      <a:pt x="239" y="169"/>
                      <a:pt x="233" y="175"/>
                      <a:pt x="226" y="178"/>
                    </a:cubicBezTo>
                    <a:cubicBezTo>
                      <a:pt x="224" y="178"/>
                      <a:pt x="218" y="180"/>
                      <a:pt x="220" y="180"/>
                    </a:cubicBezTo>
                    <a:cubicBezTo>
                      <a:pt x="240" y="169"/>
                      <a:pt x="265" y="166"/>
                      <a:pt x="284" y="154"/>
                    </a:cubicBezTo>
                    <a:cubicBezTo>
                      <a:pt x="263" y="140"/>
                      <a:pt x="257" y="130"/>
                      <a:pt x="232" y="122"/>
                    </a:cubicBezTo>
                    <a:cubicBezTo>
                      <a:pt x="218" y="126"/>
                      <a:pt x="203" y="128"/>
                      <a:pt x="190" y="132"/>
                    </a:cubicBezTo>
                    <a:cubicBezTo>
                      <a:pt x="181" y="134"/>
                      <a:pt x="164" y="138"/>
                      <a:pt x="164" y="138"/>
                    </a:cubicBezTo>
                    <a:cubicBezTo>
                      <a:pt x="139" y="135"/>
                      <a:pt x="130" y="138"/>
                      <a:pt x="116" y="124"/>
                    </a:cubicBezTo>
                    <a:cubicBezTo>
                      <a:pt x="113" y="110"/>
                      <a:pt x="102" y="97"/>
                      <a:pt x="96" y="84"/>
                    </a:cubicBezTo>
                    <a:cubicBezTo>
                      <a:pt x="90" y="55"/>
                      <a:pt x="91" y="70"/>
                      <a:pt x="94" y="38"/>
                    </a:cubicBezTo>
                    <a:cubicBezTo>
                      <a:pt x="84" y="18"/>
                      <a:pt x="69" y="14"/>
                      <a:pt x="48" y="12"/>
                    </a:cubicBezTo>
                    <a:cubicBezTo>
                      <a:pt x="44" y="12"/>
                      <a:pt x="38" y="14"/>
                      <a:pt x="38" y="14"/>
                    </a:cubicBezTo>
                    <a:lnTo>
                      <a:pt x="36" y="34"/>
                    </a:lnTo>
                  </a:path>
                </a:pathLst>
              </a:custGeom>
              <a:solidFill>
                <a:schemeClr val="bg1"/>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10" name="Freeform 66"/>
              <p:cNvSpPr>
                <a:spLocks/>
              </p:cNvSpPr>
              <p:nvPr/>
            </p:nvSpPr>
            <p:spPr bwMode="auto">
              <a:xfrm>
                <a:off x="1776" y="2617"/>
                <a:ext cx="162" cy="496"/>
              </a:xfrm>
              <a:custGeom>
                <a:avLst/>
                <a:gdLst>
                  <a:gd name="T0" fmla="*/ 16 w 443"/>
                  <a:gd name="T1" fmla="*/ 0 h 1003"/>
                  <a:gd name="T2" fmla="*/ 26 w 443"/>
                  <a:gd name="T3" fmla="*/ 171 h 1003"/>
                  <a:gd name="T4" fmla="*/ 58 w 443"/>
                  <a:gd name="T5" fmla="*/ 363 h 1003"/>
                  <a:gd name="T6" fmla="*/ 101 w 443"/>
                  <a:gd name="T7" fmla="*/ 608 h 1003"/>
                  <a:gd name="T8" fmla="*/ 144 w 443"/>
                  <a:gd name="T9" fmla="*/ 715 h 1003"/>
                  <a:gd name="T10" fmla="*/ 165 w 443"/>
                  <a:gd name="T11" fmla="*/ 768 h 1003"/>
                  <a:gd name="T12" fmla="*/ 325 w 443"/>
                  <a:gd name="T13" fmla="*/ 928 h 1003"/>
                  <a:gd name="T14" fmla="*/ 400 w 443"/>
                  <a:gd name="T15" fmla="*/ 1003 h 1003"/>
                  <a:gd name="T16" fmla="*/ 410 w 443"/>
                  <a:gd name="T17" fmla="*/ 992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 h="1003">
                    <a:moveTo>
                      <a:pt x="16" y="0"/>
                    </a:moveTo>
                    <a:cubicBezTo>
                      <a:pt x="0" y="61"/>
                      <a:pt x="17" y="110"/>
                      <a:pt x="26" y="171"/>
                    </a:cubicBezTo>
                    <a:cubicBezTo>
                      <a:pt x="35" y="237"/>
                      <a:pt x="42" y="298"/>
                      <a:pt x="58" y="363"/>
                    </a:cubicBezTo>
                    <a:cubicBezTo>
                      <a:pt x="67" y="446"/>
                      <a:pt x="83" y="525"/>
                      <a:pt x="101" y="608"/>
                    </a:cubicBezTo>
                    <a:cubicBezTo>
                      <a:pt x="120" y="700"/>
                      <a:pt x="101" y="674"/>
                      <a:pt x="144" y="715"/>
                    </a:cubicBezTo>
                    <a:cubicBezTo>
                      <a:pt x="151" y="732"/>
                      <a:pt x="154" y="752"/>
                      <a:pt x="165" y="768"/>
                    </a:cubicBezTo>
                    <a:cubicBezTo>
                      <a:pt x="192" y="808"/>
                      <a:pt x="286" y="896"/>
                      <a:pt x="325" y="928"/>
                    </a:cubicBezTo>
                    <a:cubicBezTo>
                      <a:pt x="355" y="952"/>
                      <a:pt x="366" y="980"/>
                      <a:pt x="400" y="1003"/>
                    </a:cubicBezTo>
                    <a:cubicBezTo>
                      <a:pt x="438" y="989"/>
                      <a:pt x="443" y="992"/>
                      <a:pt x="410" y="992"/>
                    </a:cubicBezTo>
                  </a:path>
                </a:pathLst>
              </a:custGeom>
              <a:solidFill>
                <a:schemeClr val="bg1"/>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11" name="Freeform 67"/>
              <p:cNvSpPr>
                <a:spLocks/>
              </p:cNvSpPr>
              <p:nvPr/>
            </p:nvSpPr>
            <p:spPr bwMode="auto">
              <a:xfrm>
                <a:off x="1971" y="2591"/>
                <a:ext cx="460" cy="569"/>
              </a:xfrm>
              <a:custGeom>
                <a:avLst/>
                <a:gdLst>
                  <a:gd name="T0" fmla="*/ 0 w 1256"/>
                  <a:gd name="T1" fmla="*/ 1080 h 1152"/>
                  <a:gd name="T2" fmla="*/ 288 w 1256"/>
                  <a:gd name="T3" fmla="*/ 1128 h 1152"/>
                  <a:gd name="T4" fmla="*/ 384 w 1256"/>
                  <a:gd name="T5" fmla="*/ 1128 h 1152"/>
                  <a:gd name="T6" fmla="*/ 912 w 1256"/>
                  <a:gd name="T7" fmla="*/ 984 h 1152"/>
                  <a:gd name="T8" fmla="*/ 1200 w 1256"/>
                  <a:gd name="T9" fmla="*/ 456 h 1152"/>
                  <a:gd name="T10" fmla="*/ 1248 w 1256"/>
                  <a:gd name="T11" fmla="*/ 72 h 1152"/>
                  <a:gd name="T12" fmla="*/ 1200 w 1256"/>
                  <a:gd name="T13" fmla="*/ 24 h 1152"/>
                </a:gdLst>
                <a:ahLst/>
                <a:cxnLst>
                  <a:cxn ang="0">
                    <a:pos x="T0" y="T1"/>
                  </a:cxn>
                  <a:cxn ang="0">
                    <a:pos x="T2" y="T3"/>
                  </a:cxn>
                  <a:cxn ang="0">
                    <a:pos x="T4" y="T5"/>
                  </a:cxn>
                  <a:cxn ang="0">
                    <a:pos x="T6" y="T7"/>
                  </a:cxn>
                  <a:cxn ang="0">
                    <a:pos x="T8" y="T9"/>
                  </a:cxn>
                  <a:cxn ang="0">
                    <a:pos x="T10" y="T11"/>
                  </a:cxn>
                  <a:cxn ang="0">
                    <a:pos x="T12" y="T13"/>
                  </a:cxn>
                </a:cxnLst>
                <a:rect l="0" t="0" r="r" b="b"/>
                <a:pathLst>
                  <a:path w="1256" h="1152">
                    <a:moveTo>
                      <a:pt x="0" y="1080"/>
                    </a:moveTo>
                    <a:cubicBezTo>
                      <a:pt x="112" y="1100"/>
                      <a:pt x="224" y="1120"/>
                      <a:pt x="288" y="1128"/>
                    </a:cubicBezTo>
                    <a:cubicBezTo>
                      <a:pt x="351" y="1135"/>
                      <a:pt x="280" y="1152"/>
                      <a:pt x="384" y="1128"/>
                    </a:cubicBezTo>
                    <a:cubicBezTo>
                      <a:pt x="488" y="1104"/>
                      <a:pt x="775" y="1096"/>
                      <a:pt x="912" y="984"/>
                    </a:cubicBezTo>
                    <a:cubicBezTo>
                      <a:pt x="1048" y="871"/>
                      <a:pt x="1144" y="608"/>
                      <a:pt x="1200" y="456"/>
                    </a:cubicBezTo>
                    <a:cubicBezTo>
                      <a:pt x="1256" y="304"/>
                      <a:pt x="1248" y="144"/>
                      <a:pt x="1248" y="72"/>
                    </a:cubicBezTo>
                    <a:cubicBezTo>
                      <a:pt x="1248" y="0"/>
                      <a:pt x="1224" y="12"/>
                      <a:pt x="1200" y="24"/>
                    </a:cubicBezTo>
                  </a:path>
                </a:pathLst>
              </a:custGeom>
              <a:solidFill>
                <a:schemeClr val="bg1"/>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12" name="Freeform 68"/>
              <p:cNvSpPr>
                <a:spLocks/>
              </p:cNvSpPr>
              <p:nvPr/>
            </p:nvSpPr>
            <p:spPr bwMode="auto">
              <a:xfrm>
                <a:off x="2094" y="2970"/>
                <a:ext cx="211" cy="79"/>
              </a:xfrm>
              <a:custGeom>
                <a:avLst/>
                <a:gdLst>
                  <a:gd name="T0" fmla="*/ 0 w 576"/>
                  <a:gd name="T1" fmla="*/ 0 h 159"/>
                  <a:gd name="T2" fmla="*/ 96 w 576"/>
                  <a:gd name="T3" fmla="*/ 96 h 159"/>
                  <a:gd name="T4" fmla="*/ 336 w 576"/>
                  <a:gd name="T5" fmla="*/ 144 h 159"/>
                  <a:gd name="T6" fmla="*/ 576 w 576"/>
                  <a:gd name="T7" fmla="*/ 0 h 159"/>
                </a:gdLst>
                <a:ahLst/>
                <a:cxnLst>
                  <a:cxn ang="0">
                    <a:pos x="T0" y="T1"/>
                  </a:cxn>
                  <a:cxn ang="0">
                    <a:pos x="T2" y="T3"/>
                  </a:cxn>
                  <a:cxn ang="0">
                    <a:pos x="T4" y="T5"/>
                  </a:cxn>
                  <a:cxn ang="0">
                    <a:pos x="T6" y="T7"/>
                  </a:cxn>
                </a:cxnLst>
                <a:rect l="0" t="0" r="r" b="b"/>
                <a:pathLst>
                  <a:path w="576" h="159">
                    <a:moveTo>
                      <a:pt x="0" y="0"/>
                    </a:moveTo>
                    <a:cubicBezTo>
                      <a:pt x="20" y="36"/>
                      <a:pt x="40" y="72"/>
                      <a:pt x="96" y="96"/>
                    </a:cubicBezTo>
                    <a:cubicBezTo>
                      <a:pt x="152" y="120"/>
                      <a:pt x="256" y="159"/>
                      <a:pt x="336" y="144"/>
                    </a:cubicBezTo>
                    <a:cubicBezTo>
                      <a:pt x="415" y="128"/>
                      <a:pt x="528" y="24"/>
                      <a:pt x="576" y="0"/>
                    </a:cubicBezTo>
                  </a:path>
                </a:pathLst>
              </a:custGeom>
              <a:solidFill>
                <a:schemeClr val="bg1"/>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13" name="Freeform 69"/>
              <p:cNvSpPr>
                <a:spLocks/>
              </p:cNvSpPr>
              <p:nvPr/>
            </p:nvSpPr>
            <p:spPr bwMode="auto">
              <a:xfrm>
                <a:off x="1781" y="2624"/>
                <a:ext cx="567" cy="491"/>
              </a:xfrm>
              <a:custGeom>
                <a:avLst/>
                <a:gdLst>
                  <a:gd name="T0" fmla="*/ 0 w 568"/>
                  <a:gd name="T1" fmla="*/ 0 h 491"/>
                  <a:gd name="T2" fmla="*/ 102 w 568"/>
                  <a:gd name="T3" fmla="*/ 360 h 491"/>
                  <a:gd name="T4" fmla="*/ 118 w 568"/>
                  <a:gd name="T5" fmla="*/ 427 h 491"/>
                  <a:gd name="T6" fmla="*/ 120 w 568"/>
                  <a:gd name="T7" fmla="*/ 440 h 491"/>
                  <a:gd name="T8" fmla="*/ 142 w 568"/>
                  <a:gd name="T9" fmla="*/ 456 h 491"/>
                  <a:gd name="T10" fmla="*/ 174 w 568"/>
                  <a:gd name="T11" fmla="*/ 491 h 491"/>
                  <a:gd name="T12" fmla="*/ 256 w 568"/>
                  <a:gd name="T13" fmla="*/ 461 h 491"/>
                  <a:gd name="T14" fmla="*/ 291 w 568"/>
                  <a:gd name="T15" fmla="*/ 424 h 491"/>
                  <a:gd name="T16" fmla="*/ 302 w 568"/>
                  <a:gd name="T17" fmla="*/ 403 h 491"/>
                  <a:gd name="T18" fmla="*/ 331 w 568"/>
                  <a:gd name="T19" fmla="*/ 347 h 491"/>
                  <a:gd name="T20" fmla="*/ 478 w 568"/>
                  <a:gd name="T21" fmla="*/ 216 h 491"/>
                  <a:gd name="T22" fmla="*/ 542 w 568"/>
                  <a:gd name="T23" fmla="*/ 112 h 491"/>
                  <a:gd name="T24" fmla="*/ 566 w 568"/>
                  <a:gd name="T25" fmla="*/ 69 h 491"/>
                  <a:gd name="T26" fmla="*/ 560 w 568"/>
                  <a:gd name="T27" fmla="*/ 45 h 491"/>
                  <a:gd name="T28" fmla="*/ 470 w 568"/>
                  <a:gd name="T29" fmla="*/ 53 h 491"/>
                  <a:gd name="T30" fmla="*/ 398 w 568"/>
                  <a:gd name="T31" fmla="*/ 56 h 491"/>
                  <a:gd name="T32" fmla="*/ 315 w 568"/>
                  <a:gd name="T33" fmla="*/ 53 h 491"/>
                  <a:gd name="T34" fmla="*/ 110 w 568"/>
                  <a:gd name="T35" fmla="*/ 32 h 491"/>
                  <a:gd name="T36" fmla="*/ 24 w 568"/>
                  <a:gd name="T37" fmla="*/ 5 h 491"/>
                  <a:gd name="T38" fmla="*/ 0 w 568"/>
                  <a:gd name="T39"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8" h="491">
                    <a:moveTo>
                      <a:pt x="0" y="0"/>
                    </a:moveTo>
                    <a:cubicBezTo>
                      <a:pt x="9" y="51"/>
                      <a:pt x="47" y="287"/>
                      <a:pt x="102" y="360"/>
                    </a:cubicBezTo>
                    <a:cubicBezTo>
                      <a:pt x="107" y="381"/>
                      <a:pt x="113" y="404"/>
                      <a:pt x="118" y="427"/>
                    </a:cubicBezTo>
                    <a:cubicBezTo>
                      <a:pt x="118" y="431"/>
                      <a:pt x="117" y="436"/>
                      <a:pt x="120" y="440"/>
                    </a:cubicBezTo>
                    <a:cubicBezTo>
                      <a:pt x="123" y="446"/>
                      <a:pt x="137" y="449"/>
                      <a:pt x="142" y="456"/>
                    </a:cubicBezTo>
                    <a:cubicBezTo>
                      <a:pt x="153" y="470"/>
                      <a:pt x="158" y="479"/>
                      <a:pt x="174" y="491"/>
                    </a:cubicBezTo>
                    <a:cubicBezTo>
                      <a:pt x="201" y="486"/>
                      <a:pt x="235" y="481"/>
                      <a:pt x="256" y="461"/>
                    </a:cubicBezTo>
                    <a:cubicBezTo>
                      <a:pt x="268" y="448"/>
                      <a:pt x="291" y="424"/>
                      <a:pt x="291" y="424"/>
                    </a:cubicBezTo>
                    <a:cubicBezTo>
                      <a:pt x="294" y="416"/>
                      <a:pt x="300" y="410"/>
                      <a:pt x="302" y="403"/>
                    </a:cubicBezTo>
                    <a:cubicBezTo>
                      <a:pt x="306" y="380"/>
                      <a:pt x="302" y="354"/>
                      <a:pt x="331" y="347"/>
                    </a:cubicBezTo>
                    <a:cubicBezTo>
                      <a:pt x="394" y="303"/>
                      <a:pt x="429" y="277"/>
                      <a:pt x="478" y="216"/>
                    </a:cubicBezTo>
                    <a:cubicBezTo>
                      <a:pt x="493" y="176"/>
                      <a:pt x="504" y="135"/>
                      <a:pt x="542" y="112"/>
                    </a:cubicBezTo>
                    <a:cubicBezTo>
                      <a:pt x="549" y="96"/>
                      <a:pt x="559" y="85"/>
                      <a:pt x="566" y="69"/>
                    </a:cubicBezTo>
                    <a:cubicBezTo>
                      <a:pt x="568" y="56"/>
                      <a:pt x="564" y="56"/>
                      <a:pt x="560" y="45"/>
                    </a:cubicBezTo>
                    <a:cubicBezTo>
                      <a:pt x="529" y="46"/>
                      <a:pt x="500" y="50"/>
                      <a:pt x="470" y="53"/>
                    </a:cubicBezTo>
                    <a:cubicBezTo>
                      <a:pt x="453" y="59"/>
                      <a:pt x="412" y="54"/>
                      <a:pt x="398" y="56"/>
                    </a:cubicBezTo>
                    <a:cubicBezTo>
                      <a:pt x="371" y="54"/>
                      <a:pt x="342" y="49"/>
                      <a:pt x="315" y="53"/>
                    </a:cubicBezTo>
                    <a:cubicBezTo>
                      <a:pt x="249" y="36"/>
                      <a:pt x="177" y="37"/>
                      <a:pt x="110" y="32"/>
                    </a:cubicBezTo>
                    <a:cubicBezTo>
                      <a:pt x="78" y="20"/>
                      <a:pt x="58" y="8"/>
                      <a:pt x="24" y="5"/>
                    </a:cubicBezTo>
                    <a:cubicBezTo>
                      <a:pt x="8" y="8"/>
                      <a:pt x="4" y="16"/>
                      <a:pt x="0" y="0"/>
                    </a:cubicBezTo>
                    <a:close/>
                  </a:path>
                </a:pathLst>
              </a:custGeom>
              <a:solidFill>
                <a:schemeClr val="bg1"/>
              </a:solidFill>
              <a:ln w="9525" cap="flat" cmpd="sng">
                <a:solidFill>
                  <a:schemeClr val="bg1"/>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14" name="Oval 70"/>
              <p:cNvSpPr>
                <a:spLocks noChangeArrowheads="1"/>
              </p:cNvSpPr>
              <p:nvPr/>
            </p:nvSpPr>
            <p:spPr bwMode="auto">
              <a:xfrm>
                <a:off x="1778" y="2496"/>
                <a:ext cx="650" cy="213"/>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15" name="Oval 71"/>
              <p:cNvSpPr>
                <a:spLocks noChangeArrowheads="1"/>
              </p:cNvSpPr>
              <p:nvPr/>
            </p:nvSpPr>
            <p:spPr bwMode="auto">
              <a:xfrm>
                <a:off x="1831" y="2520"/>
                <a:ext cx="545" cy="142"/>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16" name="Freeform 72"/>
              <p:cNvSpPr>
                <a:spLocks/>
              </p:cNvSpPr>
              <p:nvPr/>
            </p:nvSpPr>
            <p:spPr bwMode="auto">
              <a:xfrm>
                <a:off x="1872" y="3024"/>
                <a:ext cx="312" cy="275"/>
              </a:xfrm>
              <a:custGeom>
                <a:avLst/>
                <a:gdLst>
                  <a:gd name="T0" fmla="*/ 36 w 312"/>
                  <a:gd name="T1" fmla="*/ 0 h 275"/>
                  <a:gd name="T2" fmla="*/ 38 w 312"/>
                  <a:gd name="T3" fmla="*/ 44 h 275"/>
                  <a:gd name="T4" fmla="*/ 24 w 312"/>
                  <a:gd name="T5" fmla="*/ 130 h 275"/>
                  <a:gd name="T6" fmla="*/ 12 w 312"/>
                  <a:gd name="T7" fmla="*/ 158 h 275"/>
                  <a:gd name="T8" fmla="*/ 6 w 312"/>
                  <a:gd name="T9" fmla="*/ 176 h 275"/>
                  <a:gd name="T10" fmla="*/ 4 w 312"/>
                  <a:gd name="T11" fmla="*/ 182 h 275"/>
                  <a:gd name="T12" fmla="*/ 22 w 312"/>
                  <a:gd name="T13" fmla="*/ 236 h 275"/>
                  <a:gd name="T14" fmla="*/ 102 w 312"/>
                  <a:gd name="T15" fmla="*/ 268 h 275"/>
                  <a:gd name="T16" fmla="*/ 182 w 312"/>
                  <a:gd name="T17" fmla="*/ 264 h 275"/>
                  <a:gd name="T18" fmla="*/ 262 w 312"/>
                  <a:gd name="T19" fmla="*/ 272 h 275"/>
                  <a:gd name="T20" fmla="*/ 292 w 312"/>
                  <a:gd name="T21" fmla="*/ 268 h 275"/>
                  <a:gd name="T22" fmla="*/ 294 w 312"/>
                  <a:gd name="T23" fmla="*/ 216 h 275"/>
                  <a:gd name="T24" fmla="*/ 274 w 312"/>
                  <a:gd name="T25" fmla="*/ 208 h 275"/>
                  <a:gd name="T26" fmla="*/ 240 w 312"/>
                  <a:gd name="T27" fmla="*/ 210 h 275"/>
                  <a:gd name="T28" fmla="*/ 246 w 312"/>
                  <a:gd name="T29" fmla="*/ 208 h 275"/>
                  <a:gd name="T30" fmla="*/ 252 w 312"/>
                  <a:gd name="T31" fmla="*/ 210 h 275"/>
                  <a:gd name="T32" fmla="*/ 282 w 312"/>
                  <a:gd name="T33" fmla="*/ 208 h 275"/>
                  <a:gd name="T34" fmla="*/ 312 w 312"/>
                  <a:gd name="T35" fmla="*/ 172 h 275"/>
                  <a:gd name="T36" fmla="*/ 294 w 312"/>
                  <a:gd name="T37" fmla="*/ 154 h 275"/>
                  <a:gd name="T38" fmla="*/ 280 w 312"/>
                  <a:gd name="T39" fmla="*/ 154 h 275"/>
                  <a:gd name="T40" fmla="*/ 246 w 312"/>
                  <a:gd name="T41" fmla="*/ 166 h 275"/>
                  <a:gd name="T42" fmla="*/ 226 w 312"/>
                  <a:gd name="T43" fmla="*/ 178 h 275"/>
                  <a:gd name="T44" fmla="*/ 220 w 312"/>
                  <a:gd name="T45" fmla="*/ 180 h 275"/>
                  <a:gd name="T46" fmla="*/ 284 w 312"/>
                  <a:gd name="T47" fmla="*/ 154 h 275"/>
                  <a:gd name="T48" fmla="*/ 232 w 312"/>
                  <a:gd name="T49" fmla="*/ 122 h 275"/>
                  <a:gd name="T50" fmla="*/ 190 w 312"/>
                  <a:gd name="T51" fmla="*/ 132 h 275"/>
                  <a:gd name="T52" fmla="*/ 164 w 312"/>
                  <a:gd name="T53" fmla="*/ 138 h 275"/>
                  <a:gd name="T54" fmla="*/ 116 w 312"/>
                  <a:gd name="T55" fmla="*/ 124 h 275"/>
                  <a:gd name="T56" fmla="*/ 96 w 312"/>
                  <a:gd name="T57" fmla="*/ 84 h 275"/>
                  <a:gd name="T58" fmla="*/ 94 w 312"/>
                  <a:gd name="T59" fmla="*/ 38 h 275"/>
                  <a:gd name="T60" fmla="*/ 48 w 312"/>
                  <a:gd name="T61" fmla="*/ 12 h 275"/>
                  <a:gd name="T62" fmla="*/ 38 w 312"/>
                  <a:gd name="T63" fmla="*/ 14 h 275"/>
                  <a:gd name="T64" fmla="*/ 36 w 312"/>
                  <a:gd name="T65" fmla="*/ 3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2" h="275">
                    <a:moveTo>
                      <a:pt x="36" y="0"/>
                    </a:moveTo>
                    <a:cubicBezTo>
                      <a:pt x="39" y="13"/>
                      <a:pt x="36" y="29"/>
                      <a:pt x="38" y="44"/>
                    </a:cubicBezTo>
                    <a:cubicBezTo>
                      <a:pt x="34" y="74"/>
                      <a:pt x="37" y="102"/>
                      <a:pt x="24" y="130"/>
                    </a:cubicBezTo>
                    <a:cubicBezTo>
                      <a:pt x="20" y="137"/>
                      <a:pt x="14" y="149"/>
                      <a:pt x="12" y="158"/>
                    </a:cubicBezTo>
                    <a:cubicBezTo>
                      <a:pt x="11" y="158"/>
                      <a:pt x="7" y="172"/>
                      <a:pt x="6" y="176"/>
                    </a:cubicBezTo>
                    <a:cubicBezTo>
                      <a:pt x="5" y="178"/>
                      <a:pt x="4" y="182"/>
                      <a:pt x="4" y="182"/>
                    </a:cubicBezTo>
                    <a:cubicBezTo>
                      <a:pt x="0" y="206"/>
                      <a:pt x="5" y="219"/>
                      <a:pt x="22" y="236"/>
                    </a:cubicBezTo>
                    <a:cubicBezTo>
                      <a:pt x="51" y="265"/>
                      <a:pt x="57" y="263"/>
                      <a:pt x="102" y="268"/>
                    </a:cubicBezTo>
                    <a:cubicBezTo>
                      <a:pt x="130" y="266"/>
                      <a:pt x="154" y="266"/>
                      <a:pt x="182" y="264"/>
                    </a:cubicBezTo>
                    <a:cubicBezTo>
                      <a:pt x="208" y="266"/>
                      <a:pt x="235" y="268"/>
                      <a:pt x="262" y="272"/>
                    </a:cubicBezTo>
                    <a:cubicBezTo>
                      <a:pt x="272" y="275"/>
                      <a:pt x="282" y="274"/>
                      <a:pt x="292" y="268"/>
                    </a:cubicBezTo>
                    <a:cubicBezTo>
                      <a:pt x="299" y="253"/>
                      <a:pt x="306" y="228"/>
                      <a:pt x="294" y="216"/>
                    </a:cubicBezTo>
                    <a:cubicBezTo>
                      <a:pt x="288" y="210"/>
                      <a:pt x="274" y="208"/>
                      <a:pt x="274" y="208"/>
                    </a:cubicBezTo>
                    <a:cubicBezTo>
                      <a:pt x="262" y="208"/>
                      <a:pt x="251" y="210"/>
                      <a:pt x="240" y="210"/>
                    </a:cubicBezTo>
                    <a:cubicBezTo>
                      <a:pt x="237" y="210"/>
                      <a:pt x="243" y="208"/>
                      <a:pt x="246" y="208"/>
                    </a:cubicBezTo>
                    <a:cubicBezTo>
                      <a:pt x="248" y="208"/>
                      <a:pt x="250" y="209"/>
                      <a:pt x="252" y="210"/>
                    </a:cubicBezTo>
                    <a:cubicBezTo>
                      <a:pt x="262" y="209"/>
                      <a:pt x="272" y="209"/>
                      <a:pt x="282" y="208"/>
                    </a:cubicBezTo>
                    <a:cubicBezTo>
                      <a:pt x="300" y="205"/>
                      <a:pt x="302" y="184"/>
                      <a:pt x="312" y="172"/>
                    </a:cubicBezTo>
                    <a:cubicBezTo>
                      <a:pt x="308" y="162"/>
                      <a:pt x="301" y="159"/>
                      <a:pt x="294" y="154"/>
                    </a:cubicBezTo>
                    <a:cubicBezTo>
                      <a:pt x="279" y="158"/>
                      <a:pt x="297" y="154"/>
                      <a:pt x="280" y="154"/>
                    </a:cubicBezTo>
                    <a:cubicBezTo>
                      <a:pt x="268" y="154"/>
                      <a:pt x="255" y="160"/>
                      <a:pt x="246" y="166"/>
                    </a:cubicBezTo>
                    <a:cubicBezTo>
                      <a:pt x="239" y="169"/>
                      <a:pt x="233" y="175"/>
                      <a:pt x="226" y="178"/>
                    </a:cubicBezTo>
                    <a:cubicBezTo>
                      <a:pt x="224" y="178"/>
                      <a:pt x="218" y="180"/>
                      <a:pt x="220" y="180"/>
                    </a:cubicBezTo>
                    <a:cubicBezTo>
                      <a:pt x="240" y="169"/>
                      <a:pt x="265" y="166"/>
                      <a:pt x="284" y="154"/>
                    </a:cubicBezTo>
                    <a:cubicBezTo>
                      <a:pt x="263" y="140"/>
                      <a:pt x="257" y="130"/>
                      <a:pt x="232" y="122"/>
                    </a:cubicBezTo>
                    <a:cubicBezTo>
                      <a:pt x="218" y="126"/>
                      <a:pt x="203" y="128"/>
                      <a:pt x="190" y="132"/>
                    </a:cubicBezTo>
                    <a:cubicBezTo>
                      <a:pt x="181" y="134"/>
                      <a:pt x="164" y="138"/>
                      <a:pt x="164" y="138"/>
                    </a:cubicBezTo>
                    <a:cubicBezTo>
                      <a:pt x="139" y="135"/>
                      <a:pt x="130" y="138"/>
                      <a:pt x="116" y="124"/>
                    </a:cubicBezTo>
                    <a:cubicBezTo>
                      <a:pt x="113" y="110"/>
                      <a:pt x="102" y="97"/>
                      <a:pt x="96" y="84"/>
                    </a:cubicBezTo>
                    <a:cubicBezTo>
                      <a:pt x="90" y="55"/>
                      <a:pt x="91" y="70"/>
                      <a:pt x="94" y="38"/>
                    </a:cubicBezTo>
                    <a:cubicBezTo>
                      <a:pt x="84" y="18"/>
                      <a:pt x="69" y="14"/>
                      <a:pt x="48" y="12"/>
                    </a:cubicBezTo>
                    <a:cubicBezTo>
                      <a:pt x="44" y="12"/>
                      <a:pt x="38" y="14"/>
                      <a:pt x="38" y="14"/>
                    </a:cubicBezTo>
                    <a:lnTo>
                      <a:pt x="36" y="34"/>
                    </a:lnTo>
                  </a:path>
                </a:pathLst>
              </a:custGeom>
              <a:solidFill>
                <a:schemeClr val="bg1"/>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6217" name="Freeform 73"/>
            <p:cNvSpPr>
              <a:spLocks/>
            </p:cNvSpPr>
            <p:nvPr/>
          </p:nvSpPr>
          <p:spPr bwMode="auto">
            <a:xfrm>
              <a:off x="1808" y="1696"/>
              <a:ext cx="154" cy="244"/>
            </a:xfrm>
            <a:custGeom>
              <a:avLst/>
              <a:gdLst>
                <a:gd name="T0" fmla="*/ 144 w 154"/>
                <a:gd name="T1" fmla="*/ 32 h 244"/>
                <a:gd name="T2" fmla="*/ 76 w 154"/>
                <a:gd name="T3" fmla="*/ 0 h 244"/>
                <a:gd name="T4" fmla="*/ 12 w 154"/>
                <a:gd name="T5" fmla="*/ 32 h 244"/>
                <a:gd name="T6" fmla="*/ 0 w 154"/>
                <a:gd name="T7" fmla="*/ 80 h 244"/>
                <a:gd name="T8" fmla="*/ 8 w 154"/>
                <a:gd name="T9" fmla="*/ 120 h 244"/>
                <a:gd name="T10" fmla="*/ 20 w 154"/>
                <a:gd name="T11" fmla="*/ 128 h 244"/>
                <a:gd name="T12" fmla="*/ 44 w 154"/>
                <a:gd name="T13" fmla="*/ 152 h 244"/>
                <a:gd name="T14" fmla="*/ 48 w 154"/>
                <a:gd name="T15" fmla="*/ 188 h 244"/>
                <a:gd name="T16" fmla="*/ 80 w 154"/>
                <a:gd name="T17" fmla="*/ 244 h 244"/>
                <a:gd name="T18" fmla="*/ 136 w 154"/>
                <a:gd name="T19" fmla="*/ 224 h 244"/>
                <a:gd name="T20" fmla="*/ 148 w 154"/>
                <a:gd name="T21" fmla="*/ 14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244">
                  <a:moveTo>
                    <a:pt x="144" y="32"/>
                  </a:moveTo>
                  <a:cubicBezTo>
                    <a:pt x="127" y="7"/>
                    <a:pt x="103" y="4"/>
                    <a:pt x="76" y="0"/>
                  </a:cubicBezTo>
                  <a:cubicBezTo>
                    <a:pt x="35" y="4"/>
                    <a:pt x="35" y="2"/>
                    <a:pt x="12" y="32"/>
                  </a:cubicBezTo>
                  <a:cubicBezTo>
                    <a:pt x="1" y="63"/>
                    <a:pt x="5" y="47"/>
                    <a:pt x="0" y="80"/>
                  </a:cubicBezTo>
                  <a:cubicBezTo>
                    <a:pt x="3" y="93"/>
                    <a:pt x="1" y="107"/>
                    <a:pt x="8" y="120"/>
                  </a:cubicBezTo>
                  <a:cubicBezTo>
                    <a:pt x="10" y="124"/>
                    <a:pt x="16" y="124"/>
                    <a:pt x="20" y="128"/>
                  </a:cubicBezTo>
                  <a:cubicBezTo>
                    <a:pt x="28" y="135"/>
                    <a:pt x="44" y="152"/>
                    <a:pt x="44" y="152"/>
                  </a:cubicBezTo>
                  <a:cubicBezTo>
                    <a:pt x="53" y="179"/>
                    <a:pt x="54" y="168"/>
                    <a:pt x="48" y="188"/>
                  </a:cubicBezTo>
                  <a:cubicBezTo>
                    <a:pt x="51" y="224"/>
                    <a:pt x="46" y="235"/>
                    <a:pt x="80" y="244"/>
                  </a:cubicBezTo>
                  <a:cubicBezTo>
                    <a:pt x="133" y="237"/>
                    <a:pt x="98" y="233"/>
                    <a:pt x="136" y="224"/>
                  </a:cubicBezTo>
                  <a:cubicBezTo>
                    <a:pt x="154" y="192"/>
                    <a:pt x="148" y="184"/>
                    <a:pt x="148" y="148"/>
                  </a:cubicBezTo>
                </a:path>
              </a:pathLst>
            </a:custGeom>
            <a:solidFill>
              <a:schemeClr val="bg1"/>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18" name="Freeform 74"/>
            <p:cNvSpPr>
              <a:spLocks/>
            </p:cNvSpPr>
            <p:nvPr/>
          </p:nvSpPr>
          <p:spPr bwMode="auto">
            <a:xfrm>
              <a:off x="1878" y="1777"/>
              <a:ext cx="49" cy="55"/>
            </a:xfrm>
            <a:custGeom>
              <a:avLst/>
              <a:gdLst>
                <a:gd name="T0" fmla="*/ 42 w 49"/>
                <a:gd name="T1" fmla="*/ 23 h 55"/>
                <a:gd name="T2" fmla="*/ 10 w 49"/>
                <a:gd name="T3" fmla="*/ 7 h 55"/>
                <a:gd name="T4" fmla="*/ 38 w 49"/>
                <a:gd name="T5" fmla="*/ 55 h 55"/>
                <a:gd name="T6" fmla="*/ 42 w 49"/>
                <a:gd name="T7" fmla="*/ 23 h 55"/>
              </a:gdLst>
              <a:ahLst/>
              <a:cxnLst>
                <a:cxn ang="0">
                  <a:pos x="T0" y="T1"/>
                </a:cxn>
                <a:cxn ang="0">
                  <a:pos x="T2" y="T3"/>
                </a:cxn>
                <a:cxn ang="0">
                  <a:pos x="T4" y="T5"/>
                </a:cxn>
                <a:cxn ang="0">
                  <a:pos x="T6" y="T7"/>
                </a:cxn>
              </a:cxnLst>
              <a:rect l="0" t="0" r="r" b="b"/>
              <a:pathLst>
                <a:path w="49" h="55">
                  <a:moveTo>
                    <a:pt x="42" y="23"/>
                  </a:moveTo>
                  <a:cubicBezTo>
                    <a:pt x="32" y="8"/>
                    <a:pt x="28" y="0"/>
                    <a:pt x="10" y="7"/>
                  </a:cubicBezTo>
                  <a:cubicBezTo>
                    <a:pt x="0" y="34"/>
                    <a:pt x="14" y="47"/>
                    <a:pt x="38" y="55"/>
                  </a:cubicBezTo>
                  <a:cubicBezTo>
                    <a:pt x="49" y="37"/>
                    <a:pt x="46" y="47"/>
                    <a:pt x="42" y="23"/>
                  </a:cubicBezTo>
                  <a:close/>
                </a:path>
              </a:pathLst>
            </a:custGeom>
            <a:noFill/>
            <a:ln w="9525" cap="flat" cmpd="sng">
              <a:solidFill>
                <a:schemeClr val="tx1"/>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6219" name="Group 75"/>
          <p:cNvGrpSpPr>
            <a:grpSpLocks/>
          </p:cNvGrpSpPr>
          <p:nvPr/>
        </p:nvGrpSpPr>
        <p:grpSpPr bwMode="auto">
          <a:xfrm>
            <a:off x="4429125" y="2057400"/>
            <a:ext cx="1184275" cy="1274763"/>
            <a:chOff x="1808" y="1488"/>
            <a:chExt cx="760" cy="803"/>
          </a:xfrm>
        </p:grpSpPr>
        <p:grpSp>
          <p:nvGrpSpPr>
            <p:cNvPr id="11308" name="Group 76"/>
            <p:cNvGrpSpPr>
              <a:grpSpLocks/>
            </p:cNvGrpSpPr>
            <p:nvPr/>
          </p:nvGrpSpPr>
          <p:grpSpPr bwMode="auto">
            <a:xfrm>
              <a:off x="1872" y="1488"/>
              <a:ext cx="696" cy="803"/>
              <a:chOff x="1776" y="2496"/>
              <a:chExt cx="696" cy="803"/>
            </a:xfrm>
          </p:grpSpPr>
          <p:sp>
            <p:nvSpPr>
              <p:cNvPr id="6221" name="Freeform 77"/>
              <p:cNvSpPr>
                <a:spLocks/>
              </p:cNvSpPr>
              <p:nvPr/>
            </p:nvSpPr>
            <p:spPr bwMode="auto">
              <a:xfrm>
                <a:off x="2160" y="3024"/>
                <a:ext cx="312" cy="275"/>
              </a:xfrm>
              <a:custGeom>
                <a:avLst/>
                <a:gdLst>
                  <a:gd name="T0" fmla="*/ 36 w 312"/>
                  <a:gd name="T1" fmla="*/ 0 h 275"/>
                  <a:gd name="T2" fmla="*/ 38 w 312"/>
                  <a:gd name="T3" fmla="*/ 44 h 275"/>
                  <a:gd name="T4" fmla="*/ 24 w 312"/>
                  <a:gd name="T5" fmla="*/ 130 h 275"/>
                  <a:gd name="T6" fmla="*/ 12 w 312"/>
                  <a:gd name="T7" fmla="*/ 158 h 275"/>
                  <a:gd name="T8" fmla="*/ 6 w 312"/>
                  <a:gd name="T9" fmla="*/ 176 h 275"/>
                  <a:gd name="T10" fmla="*/ 4 w 312"/>
                  <a:gd name="T11" fmla="*/ 182 h 275"/>
                  <a:gd name="T12" fmla="*/ 22 w 312"/>
                  <a:gd name="T13" fmla="*/ 236 h 275"/>
                  <a:gd name="T14" fmla="*/ 102 w 312"/>
                  <a:gd name="T15" fmla="*/ 268 h 275"/>
                  <a:gd name="T16" fmla="*/ 182 w 312"/>
                  <a:gd name="T17" fmla="*/ 264 h 275"/>
                  <a:gd name="T18" fmla="*/ 262 w 312"/>
                  <a:gd name="T19" fmla="*/ 272 h 275"/>
                  <a:gd name="T20" fmla="*/ 292 w 312"/>
                  <a:gd name="T21" fmla="*/ 268 h 275"/>
                  <a:gd name="T22" fmla="*/ 294 w 312"/>
                  <a:gd name="T23" fmla="*/ 216 h 275"/>
                  <a:gd name="T24" fmla="*/ 274 w 312"/>
                  <a:gd name="T25" fmla="*/ 208 h 275"/>
                  <a:gd name="T26" fmla="*/ 240 w 312"/>
                  <a:gd name="T27" fmla="*/ 210 h 275"/>
                  <a:gd name="T28" fmla="*/ 246 w 312"/>
                  <a:gd name="T29" fmla="*/ 208 h 275"/>
                  <a:gd name="T30" fmla="*/ 252 w 312"/>
                  <a:gd name="T31" fmla="*/ 210 h 275"/>
                  <a:gd name="T32" fmla="*/ 282 w 312"/>
                  <a:gd name="T33" fmla="*/ 208 h 275"/>
                  <a:gd name="T34" fmla="*/ 312 w 312"/>
                  <a:gd name="T35" fmla="*/ 172 h 275"/>
                  <a:gd name="T36" fmla="*/ 294 w 312"/>
                  <a:gd name="T37" fmla="*/ 154 h 275"/>
                  <a:gd name="T38" fmla="*/ 280 w 312"/>
                  <a:gd name="T39" fmla="*/ 154 h 275"/>
                  <a:gd name="T40" fmla="*/ 246 w 312"/>
                  <a:gd name="T41" fmla="*/ 166 h 275"/>
                  <a:gd name="T42" fmla="*/ 226 w 312"/>
                  <a:gd name="T43" fmla="*/ 178 h 275"/>
                  <a:gd name="T44" fmla="*/ 220 w 312"/>
                  <a:gd name="T45" fmla="*/ 180 h 275"/>
                  <a:gd name="T46" fmla="*/ 284 w 312"/>
                  <a:gd name="T47" fmla="*/ 154 h 275"/>
                  <a:gd name="T48" fmla="*/ 232 w 312"/>
                  <a:gd name="T49" fmla="*/ 122 h 275"/>
                  <a:gd name="T50" fmla="*/ 190 w 312"/>
                  <a:gd name="T51" fmla="*/ 132 h 275"/>
                  <a:gd name="T52" fmla="*/ 164 w 312"/>
                  <a:gd name="T53" fmla="*/ 138 h 275"/>
                  <a:gd name="T54" fmla="*/ 116 w 312"/>
                  <a:gd name="T55" fmla="*/ 124 h 275"/>
                  <a:gd name="T56" fmla="*/ 96 w 312"/>
                  <a:gd name="T57" fmla="*/ 84 h 275"/>
                  <a:gd name="T58" fmla="*/ 94 w 312"/>
                  <a:gd name="T59" fmla="*/ 38 h 275"/>
                  <a:gd name="T60" fmla="*/ 48 w 312"/>
                  <a:gd name="T61" fmla="*/ 12 h 275"/>
                  <a:gd name="T62" fmla="*/ 38 w 312"/>
                  <a:gd name="T63" fmla="*/ 14 h 275"/>
                  <a:gd name="T64" fmla="*/ 36 w 312"/>
                  <a:gd name="T65" fmla="*/ 3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2" h="275">
                    <a:moveTo>
                      <a:pt x="36" y="0"/>
                    </a:moveTo>
                    <a:cubicBezTo>
                      <a:pt x="39" y="13"/>
                      <a:pt x="36" y="29"/>
                      <a:pt x="38" y="44"/>
                    </a:cubicBezTo>
                    <a:cubicBezTo>
                      <a:pt x="34" y="74"/>
                      <a:pt x="37" y="102"/>
                      <a:pt x="24" y="130"/>
                    </a:cubicBezTo>
                    <a:cubicBezTo>
                      <a:pt x="20" y="137"/>
                      <a:pt x="14" y="149"/>
                      <a:pt x="12" y="158"/>
                    </a:cubicBezTo>
                    <a:cubicBezTo>
                      <a:pt x="11" y="158"/>
                      <a:pt x="7" y="172"/>
                      <a:pt x="6" y="176"/>
                    </a:cubicBezTo>
                    <a:cubicBezTo>
                      <a:pt x="5" y="178"/>
                      <a:pt x="4" y="182"/>
                      <a:pt x="4" y="182"/>
                    </a:cubicBezTo>
                    <a:cubicBezTo>
                      <a:pt x="0" y="206"/>
                      <a:pt x="5" y="219"/>
                      <a:pt x="22" y="236"/>
                    </a:cubicBezTo>
                    <a:cubicBezTo>
                      <a:pt x="51" y="265"/>
                      <a:pt x="57" y="263"/>
                      <a:pt x="102" y="268"/>
                    </a:cubicBezTo>
                    <a:cubicBezTo>
                      <a:pt x="130" y="266"/>
                      <a:pt x="154" y="266"/>
                      <a:pt x="182" y="264"/>
                    </a:cubicBezTo>
                    <a:cubicBezTo>
                      <a:pt x="208" y="266"/>
                      <a:pt x="235" y="268"/>
                      <a:pt x="262" y="272"/>
                    </a:cubicBezTo>
                    <a:cubicBezTo>
                      <a:pt x="272" y="275"/>
                      <a:pt x="282" y="274"/>
                      <a:pt x="292" y="268"/>
                    </a:cubicBezTo>
                    <a:cubicBezTo>
                      <a:pt x="299" y="253"/>
                      <a:pt x="306" y="228"/>
                      <a:pt x="294" y="216"/>
                    </a:cubicBezTo>
                    <a:cubicBezTo>
                      <a:pt x="288" y="210"/>
                      <a:pt x="274" y="208"/>
                      <a:pt x="274" y="208"/>
                    </a:cubicBezTo>
                    <a:cubicBezTo>
                      <a:pt x="262" y="208"/>
                      <a:pt x="251" y="210"/>
                      <a:pt x="240" y="210"/>
                    </a:cubicBezTo>
                    <a:cubicBezTo>
                      <a:pt x="237" y="210"/>
                      <a:pt x="243" y="208"/>
                      <a:pt x="246" y="208"/>
                    </a:cubicBezTo>
                    <a:cubicBezTo>
                      <a:pt x="248" y="208"/>
                      <a:pt x="250" y="209"/>
                      <a:pt x="252" y="210"/>
                    </a:cubicBezTo>
                    <a:cubicBezTo>
                      <a:pt x="262" y="209"/>
                      <a:pt x="272" y="209"/>
                      <a:pt x="282" y="208"/>
                    </a:cubicBezTo>
                    <a:cubicBezTo>
                      <a:pt x="300" y="205"/>
                      <a:pt x="302" y="184"/>
                      <a:pt x="312" y="172"/>
                    </a:cubicBezTo>
                    <a:cubicBezTo>
                      <a:pt x="308" y="162"/>
                      <a:pt x="301" y="159"/>
                      <a:pt x="294" y="154"/>
                    </a:cubicBezTo>
                    <a:cubicBezTo>
                      <a:pt x="279" y="158"/>
                      <a:pt x="297" y="154"/>
                      <a:pt x="280" y="154"/>
                    </a:cubicBezTo>
                    <a:cubicBezTo>
                      <a:pt x="268" y="154"/>
                      <a:pt x="255" y="160"/>
                      <a:pt x="246" y="166"/>
                    </a:cubicBezTo>
                    <a:cubicBezTo>
                      <a:pt x="239" y="169"/>
                      <a:pt x="233" y="175"/>
                      <a:pt x="226" y="178"/>
                    </a:cubicBezTo>
                    <a:cubicBezTo>
                      <a:pt x="224" y="178"/>
                      <a:pt x="218" y="180"/>
                      <a:pt x="220" y="180"/>
                    </a:cubicBezTo>
                    <a:cubicBezTo>
                      <a:pt x="240" y="169"/>
                      <a:pt x="265" y="166"/>
                      <a:pt x="284" y="154"/>
                    </a:cubicBezTo>
                    <a:cubicBezTo>
                      <a:pt x="263" y="140"/>
                      <a:pt x="257" y="130"/>
                      <a:pt x="232" y="122"/>
                    </a:cubicBezTo>
                    <a:cubicBezTo>
                      <a:pt x="218" y="126"/>
                      <a:pt x="203" y="128"/>
                      <a:pt x="190" y="132"/>
                    </a:cubicBezTo>
                    <a:cubicBezTo>
                      <a:pt x="181" y="134"/>
                      <a:pt x="164" y="138"/>
                      <a:pt x="164" y="138"/>
                    </a:cubicBezTo>
                    <a:cubicBezTo>
                      <a:pt x="139" y="135"/>
                      <a:pt x="130" y="138"/>
                      <a:pt x="116" y="124"/>
                    </a:cubicBezTo>
                    <a:cubicBezTo>
                      <a:pt x="113" y="110"/>
                      <a:pt x="102" y="97"/>
                      <a:pt x="96" y="84"/>
                    </a:cubicBezTo>
                    <a:cubicBezTo>
                      <a:pt x="90" y="55"/>
                      <a:pt x="91" y="70"/>
                      <a:pt x="94" y="38"/>
                    </a:cubicBezTo>
                    <a:cubicBezTo>
                      <a:pt x="84" y="18"/>
                      <a:pt x="69" y="14"/>
                      <a:pt x="48" y="12"/>
                    </a:cubicBezTo>
                    <a:cubicBezTo>
                      <a:pt x="44" y="12"/>
                      <a:pt x="38" y="14"/>
                      <a:pt x="38" y="14"/>
                    </a:cubicBezTo>
                    <a:lnTo>
                      <a:pt x="36" y="34"/>
                    </a:lnTo>
                  </a:path>
                </a:pathLst>
              </a:custGeom>
              <a:solidFill>
                <a:schemeClr val="bg1"/>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22" name="Freeform 78"/>
              <p:cNvSpPr>
                <a:spLocks/>
              </p:cNvSpPr>
              <p:nvPr/>
            </p:nvSpPr>
            <p:spPr bwMode="auto">
              <a:xfrm>
                <a:off x="1776" y="2617"/>
                <a:ext cx="162" cy="496"/>
              </a:xfrm>
              <a:custGeom>
                <a:avLst/>
                <a:gdLst>
                  <a:gd name="T0" fmla="*/ 16 w 443"/>
                  <a:gd name="T1" fmla="*/ 0 h 1003"/>
                  <a:gd name="T2" fmla="*/ 26 w 443"/>
                  <a:gd name="T3" fmla="*/ 171 h 1003"/>
                  <a:gd name="T4" fmla="*/ 58 w 443"/>
                  <a:gd name="T5" fmla="*/ 363 h 1003"/>
                  <a:gd name="T6" fmla="*/ 101 w 443"/>
                  <a:gd name="T7" fmla="*/ 608 h 1003"/>
                  <a:gd name="T8" fmla="*/ 144 w 443"/>
                  <a:gd name="T9" fmla="*/ 715 h 1003"/>
                  <a:gd name="T10" fmla="*/ 165 w 443"/>
                  <a:gd name="T11" fmla="*/ 768 h 1003"/>
                  <a:gd name="T12" fmla="*/ 325 w 443"/>
                  <a:gd name="T13" fmla="*/ 928 h 1003"/>
                  <a:gd name="T14" fmla="*/ 400 w 443"/>
                  <a:gd name="T15" fmla="*/ 1003 h 1003"/>
                  <a:gd name="T16" fmla="*/ 410 w 443"/>
                  <a:gd name="T17" fmla="*/ 992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 h="1003">
                    <a:moveTo>
                      <a:pt x="16" y="0"/>
                    </a:moveTo>
                    <a:cubicBezTo>
                      <a:pt x="0" y="61"/>
                      <a:pt x="17" y="110"/>
                      <a:pt x="26" y="171"/>
                    </a:cubicBezTo>
                    <a:cubicBezTo>
                      <a:pt x="35" y="237"/>
                      <a:pt x="42" y="298"/>
                      <a:pt x="58" y="363"/>
                    </a:cubicBezTo>
                    <a:cubicBezTo>
                      <a:pt x="67" y="446"/>
                      <a:pt x="83" y="525"/>
                      <a:pt x="101" y="608"/>
                    </a:cubicBezTo>
                    <a:cubicBezTo>
                      <a:pt x="120" y="700"/>
                      <a:pt x="101" y="674"/>
                      <a:pt x="144" y="715"/>
                    </a:cubicBezTo>
                    <a:cubicBezTo>
                      <a:pt x="151" y="732"/>
                      <a:pt x="154" y="752"/>
                      <a:pt x="165" y="768"/>
                    </a:cubicBezTo>
                    <a:cubicBezTo>
                      <a:pt x="192" y="808"/>
                      <a:pt x="286" y="896"/>
                      <a:pt x="325" y="928"/>
                    </a:cubicBezTo>
                    <a:cubicBezTo>
                      <a:pt x="355" y="952"/>
                      <a:pt x="366" y="980"/>
                      <a:pt x="400" y="1003"/>
                    </a:cubicBezTo>
                    <a:cubicBezTo>
                      <a:pt x="438" y="989"/>
                      <a:pt x="443" y="992"/>
                      <a:pt x="410" y="992"/>
                    </a:cubicBezTo>
                  </a:path>
                </a:pathLst>
              </a:custGeom>
              <a:solidFill>
                <a:schemeClr val="bg1"/>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23" name="Freeform 79"/>
              <p:cNvSpPr>
                <a:spLocks/>
              </p:cNvSpPr>
              <p:nvPr/>
            </p:nvSpPr>
            <p:spPr bwMode="auto">
              <a:xfrm>
                <a:off x="1971" y="2591"/>
                <a:ext cx="460" cy="569"/>
              </a:xfrm>
              <a:custGeom>
                <a:avLst/>
                <a:gdLst>
                  <a:gd name="T0" fmla="*/ 0 w 1256"/>
                  <a:gd name="T1" fmla="*/ 1080 h 1152"/>
                  <a:gd name="T2" fmla="*/ 288 w 1256"/>
                  <a:gd name="T3" fmla="*/ 1128 h 1152"/>
                  <a:gd name="T4" fmla="*/ 384 w 1256"/>
                  <a:gd name="T5" fmla="*/ 1128 h 1152"/>
                  <a:gd name="T6" fmla="*/ 912 w 1256"/>
                  <a:gd name="T7" fmla="*/ 984 h 1152"/>
                  <a:gd name="T8" fmla="*/ 1200 w 1256"/>
                  <a:gd name="T9" fmla="*/ 456 h 1152"/>
                  <a:gd name="T10" fmla="*/ 1248 w 1256"/>
                  <a:gd name="T11" fmla="*/ 72 h 1152"/>
                  <a:gd name="T12" fmla="*/ 1200 w 1256"/>
                  <a:gd name="T13" fmla="*/ 24 h 1152"/>
                </a:gdLst>
                <a:ahLst/>
                <a:cxnLst>
                  <a:cxn ang="0">
                    <a:pos x="T0" y="T1"/>
                  </a:cxn>
                  <a:cxn ang="0">
                    <a:pos x="T2" y="T3"/>
                  </a:cxn>
                  <a:cxn ang="0">
                    <a:pos x="T4" y="T5"/>
                  </a:cxn>
                  <a:cxn ang="0">
                    <a:pos x="T6" y="T7"/>
                  </a:cxn>
                  <a:cxn ang="0">
                    <a:pos x="T8" y="T9"/>
                  </a:cxn>
                  <a:cxn ang="0">
                    <a:pos x="T10" y="T11"/>
                  </a:cxn>
                  <a:cxn ang="0">
                    <a:pos x="T12" y="T13"/>
                  </a:cxn>
                </a:cxnLst>
                <a:rect l="0" t="0" r="r" b="b"/>
                <a:pathLst>
                  <a:path w="1256" h="1152">
                    <a:moveTo>
                      <a:pt x="0" y="1080"/>
                    </a:moveTo>
                    <a:cubicBezTo>
                      <a:pt x="112" y="1100"/>
                      <a:pt x="224" y="1120"/>
                      <a:pt x="288" y="1128"/>
                    </a:cubicBezTo>
                    <a:cubicBezTo>
                      <a:pt x="351" y="1135"/>
                      <a:pt x="280" y="1152"/>
                      <a:pt x="384" y="1128"/>
                    </a:cubicBezTo>
                    <a:cubicBezTo>
                      <a:pt x="488" y="1104"/>
                      <a:pt x="775" y="1096"/>
                      <a:pt x="912" y="984"/>
                    </a:cubicBezTo>
                    <a:cubicBezTo>
                      <a:pt x="1048" y="871"/>
                      <a:pt x="1144" y="608"/>
                      <a:pt x="1200" y="456"/>
                    </a:cubicBezTo>
                    <a:cubicBezTo>
                      <a:pt x="1256" y="304"/>
                      <a:pt x="1248" y="144"/>
                      <a:pt x="1248" y="72"/>
                    </a:cubicBezTo>
                    <a:cubicBezTo>
                      <a:pt x="1248" y="0"/>
                      <a:pt x="1224" y="12"/>
                      <a:pt x="1200" y="24"/>
                    </a:cubicBezTo>
                  </a:path>
                </a:pathLst>
              </a:custGeom>
              <a:solidFill>
                <a:schemeClr val="bg1"/>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24" name="Freeform 80"/>
              <p:cNvSpPr>
                <a:spLocks/>
              </p:cNvSpPr>
              <p:nvPr/>
            </p:nvSpPr>
            <p:spPr bwMode="auto">
              <a:xfrm>
                <a:off x="2094" y="2970"/>
                <a:ext cx="211" cy="79"/>
              </a:xfrm>
              <a:custGeom>
                <a:avLst/>
                <a:gdLst>
                  <a:gd name="T0" fmla="*/ 0 w 576"/>
                  <a:gd name="T1" fmla="*/ 0 h 159"/>
                  <a:gd name="T2" fmla="*/ 96 w 576"/>
                  <a:gd name="T3" fmla="*/ 96 h 159"/>
                  <a:gd name="T4" fmla="*/ 336 w 576"/>
                  <a:gd name="T5" fmla="*/ 144 h 159"/>
                  <a:gd name="T6" fmla="*/ 576 w 576"/>
                  <a:gd name="T7" fmla="*/ 0 h 159"/>
                </a:gdLst>
                <a:ahLst/>
                <a:cxnLst>
                  <a:cxn ang="0">
                    <a:pos x="T0" y="T1"/>
                  </a:cxn>
                  <a:cxn ang="0">
                    <a:pos x="T2" y="T3"/>
                  </a:cxn>
                  <a:cxn ang="0">
                    <a:pos x="T4" y="T5"/>
                  </a:cxn>
                  <a:cxn ang="0">
                    <a:pos x="T6" y="T7"/>
                  </a:cxn>
                </a:cxnLst>
                <a:rect l="0" t="0" r="r" b="b"/>
                <a:pathLst>
                  <a:path w="576" h="159">
                    <a:moveTo>
                      <a:pt x="0" y="0"/>
                    </a:moveTo>
                    <a:cubicBezTo>
                      <a:pt x="20" y="36"/>
                      <a:pt x="40" y="72"/>
                      <a:pt x="96" y="96"/>
                    </a:cubicBezTo>
                    <a:cubicBezTo>
                      <a:pt x="152" y="120"/>
                      <a:pt x="256" y="159"/>
                      <a:pt x="336" y="144"/>
                    </a:cubicBezTo>
                    <a:cubicBezTo>
                      <a:pt x="415" y="128"/>
                      <a:pt x="528" y="24"/>
                      <a:pt x="576" y="0"/>
                    </a:cubicBezTo>
                  </a:path>
                </a:pathLst>
              </a:custGeom>
              <a:solidFill>
                <a:schemeClr val="bg1"/>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25" name="Freeform 81"/>
              <p:cNvSpPr>
                <a:spLocks/>
              </p:cNvSpPr>
              <p:nvPr/>
            </p:nvSpPr>
            <p:spPr bwMode="auto">
              <a:xfrm>
                <a:off x="1781" y="2624"/>
                <a:ext cx="567" cy="491"/>
              </a:xfrm>
              <a:custGeom>
                <a:avLst/>
                <a:gdLst>
                  <a:gd name="T0" fmla="*/ 0 w 568"/>
                  <a:gd name="T1" fmla="*/ 0 h 491"/>
                  <a:gd name="T2" fmla="*/ 102 w 568"/>
                  <a:gd name="T3" fmla="*/ 360 h 491"/>
                  <a:gd name="T4" fmla="*/ 118 w 568"/>
                  <a:gd name="T5" fmla="*/ 427 h 491"/>
                  <a:gd name="T6" fmla="*/ 120 w 568"/>
                  <a:gd name="T7" fmla="*/ 440 h 491"/>
                  <a:gd name="T8" fmla="*/ 142 w 568"/>
                  <a:gd name="T9" fmla="*/ 456 h 491"/>
                  <a:gd name="T10" fmla="*/ 174 w 568"/>
                  <a:gd name="T11" fmla="*/ 491 h 491"/>
                  <a:gd name="T12" fmla="*/ 256 w 568"/>
                  <a:gd name="T13" fmla="*/ 461 h 491"/>
                  <a:gd name="T14" fmla="*/ 291 w 568"/>
                  <a:gd name="T15" fmla="*/ 424 h 491"/>
                  <a:gd name="T16" fmla="*/ 302 w 568"/>
                  <a:gd name="T17" fmla="*/ 403 h 491"/>
                  <a:gd name="T18" fmla="*/ 331 w 568"/>
                  <a:gd name="T19" fmla="*/ 347 h 491"/>
                  <a:gd name="T20" fmla="*/ 478 w 568"/>
                  <a:gd name="T21" fmla="*/ 216 h 491"/>
                  <a:gd name="T22" fmla="*/ 542 w 568"/>
                  <a:gd name="T23" fmla="*/ 112 h 491"/>
                  <a:gd name="T24" fmla="*/ 566 w 568"/>
                  <a:gd name="T25" fmla="*/ 69 h 491"/>
                  <a:gd name="T26" fmla="*/ 560 w 568"/>
                  <a:gd name="T27" fmla="*/ 45 h 491"/>
                  <a:gd name="T28" fmla="*/ 470 w 568"/>
                  <a:gd name="T29" fmla="*/ 53 h 491"/>
                  <a:gd name="T30" fmla="*/ 398 w 568"/>
                  <a:gd name="T31" fmla="*/ 56 h 491"/>
                  <a:gd name="T32" fmla="*/ 315 w 568"/>
                  <a:gd name="T33" fmla="*/ 53 h 491"/>
                  <a:gd name="T34" fmla="*/ 110 w 568"/>
                  <a:gd name="T35" fmla="*/ 32 h 491"/>
                  <a:gd name="T36" fmla="*/ 24 w 568"/>
                  <a:gd name="T37" fmla="*/ 5 h 491"/>
                  <a:gd name="T38" fmla="*/ 0 w 568"/>
                  <a:gd name="T39"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8" h="491">
                    <a:moveTo>
                      <a:pt x="0" y="0"/>
                    </a:moveTo>
                    <a:cubicBezTo>
                      <a:pt x="9" y="51"/>
                      <a:pt x="47" y="287"/>
                      <a:pt x="102" y="360"/>
                    </a:cubicBezTo>
                    <a:cubicBezTo>
                      <a:pt x="107" y="381"/>
                      <a:pt x="113" y="404"/>
                      <a:pt x="118" y="427"/>
                    </a:cubicBezTo>
                    <a:cubicBezTo>
                      <a:pt x="118" y="431"/>
                      <a:pt x="117" y="436"/>
                      <a:pt x="120" y="440"/>
                    </a:cubicBezTo>
                    <a:cubicBezTo>
                      <a:pt x="123" y="446"/>
                      <a:pt x="137" y="449"/>
                      <a:pt x="142" y="456"/>
                    </a:cubicBezTo>
                    <a:cubicBezTo>
                      <a:pt x="153" y="470"/>
                      <a:pt x="158" y="479"/>
                      <a:pt x="174" y="491"/>
                    </a:cubicBezTo>
                    <a:cubicBezTo>
                      <a:pt x="201" y="486"/>
                      <a:pt x="235" y="481"/>
                      <a:pt x="256" y="461"/>
                    </a:cubicBezTo>
                    <a:cubicBezTo>
                      <a:pt x="268" y="448"/>
                      <a:pt x="291" y="424"/>
                      <a:pt x="291" y="424"/>
                    </a:cubicBezTo>
                    <a:cubicBezTo>
                      <a:pt x="294" y="416"/>
                      <a:pt x="300" y="410"/>
                      <a:pt x="302" y="403"/>
                    </a:cubicBezTo>
                    <a:cubicBezTo>
                      <a:pt x="306" y="380"/>
                      <a:pt x="302" y="354"/>
                      <a:pt x="331" y="347"/>
                    </a:cubicBezTo>
                    <a:cubicBezTo>
                      <a:pt x="394" y="303"/>
                      <a:pt x="429" y="277"/>
                      <a:pt x="478" y="216"/>
                    </a:cubicBezTo>
                    <a:cubicBezTo>
                      <a:pt x="493" y="176"/>
                      <a:pt x="504" y="135"/>
                      <a:pt x="542" y="112"/>
                    </a:cubicBezTo>
                    <a:cubicBezTo>
                      <a:pt x="549" y="96"/>
                      <a:pt x="559" y="85"/>
                      <a:pt x="566" y="69"/>
                    </a:cubicBezTo>
                    <a:cubicBezTo>
                      <a:pt x="568" y="56"/>
                      <a:pt x="564" y="56"/>
                      <a:pt x="560" y="45"/>
                    </a:cubicBezTo>
                    <a:cubicBezTo>
                      <a:pt x="529" y="46"/>
                      <a:pt x="500" y="50"/>
                      <a:pt x="470" y="53"/>
                    </a:cubicBezTo>
                    <a:cubicBezTo>
                      <a:pt x="453" y="59"/>
                      <a:pt x="412" y="54"/>
                      <a:pt x="398" y="56"/>
                    </a:cubicBezTo>
                    <a:cubicBezTo>
                      <a:pt x="371" y="54"/>
                      <a:pt x="342" y="49"/>
                      <a:pt x="315" y="53"/>
                    </a:cubicBezTo>
                    <a:cubicBezTo>
                      <a:pt x="249" y="36"/>
                      <a:pt x="177" y="37"/>
                      <a:pt x="110" y="32"/>
                    </a:cubicBezTo>
                    <a:cubicBezTo>
                      <a:pt x="78" y="20"/>
                      <a:pt x="58" y="8"/>
                      <a:pt x="24" y="5"/>
                    </a:cubicBezTo>
                    <a:cubicBezTo>
                      <a:pt x="8" y="8"/>
                      <a:pt x="4" y="16"/>
                      <a:pt x="0" y="0"/>
                    </a:cubicBezTo>
                    <a:close/>
                  </a:path>
                </a:pathLst>
              </a:custGeom>
              <a:solidFill>
                <a:schemeClr val="bg1"/>
              </a:solidFill>
              <a:ln w="9525" cap="flat" cmpd="sng">
                <a:solidFill>
                  <a:schemeClr val="bg1"/>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26" name="Oval 82"/>
              <p:cNvSpPr>
                <a:spLocks noChangeArrowheads="1"/>
              </p:cNvSpPr>
              <p:nvPr/>
            </p:nvSpPr>
            <p:spPr bwMode="auto">
              <a:xfrm>
                <a:off x="1778" y="2496"/>
                <a:ext cx="650" cy="213"/>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27" name="Oval 83"/>
              <p:cNvSpPr>
                <a:spLocks noChangeArrowheads="1"/>
              </p:cNvSpPr>
              <p:nvPr/>
            </p:nvSpPr>
            <p:spPr bwMode="auto">
              <a:xfrm>
                <a:off x="1831" y="2520"/>
                <a:ext cx="545" cy="142"/>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28" name="Freeform 84"/>
              <p:cNvSpPr>
                <a:spLocks/>
              </p:cNvSpPr>
              <p:nvPr/>
            </p:nvSpPr>
            <p:spPr bwMode="auto">
              <a:xfrm>
                <a:off x="1872" y="3024"/>
                <a:ext cx="312" cy="275"/>
              </a:xfrm>
              <a:custGeom>
                <a:avLst/>
                <a:gdLst>
                  <a:gd name="T0" fmla="*/ 36 w 312"/>
                  <a:gd name="T1" fmla="*/ 0 h 275"/>
                  <a:gd name="T2" fmla="*/ 38 w 312"/>
                  <a:gd name="T3" fmla="*/ 44 h 275"/>
                  <a:gd name="T4" fmla="*/ 24 w 312"/>
                  <a:gd name="T5" fmla="*/ 130 h 275"/>
                  <a:gd name="T6" fmla="*/ 12 w 312"/>
                  <a:gd name="T7" fmla="*/ 158 h 275"/>
                  <a:gd name="T8" fmla="*/ 6 w 312"/>
                  <a:gd name="T9" fmla="*/ 176 h 275"/>
                  <a:gd name="T10" fmla="*/ 4 w 312"/>
                  <a:gd name="T11" fmla="*/ 182 h 275"/>
                  <a:gd name="T12" fmla="*/ 22 w 312"/>
                  <a:gd name="T13" fmla="*/ 236 h 275"/>
                  <a:gd name="T14" fmla="*/ 102 w 312"/>
                  <a:gd name="T15" fmla="*/ 268 h 275"/>
                  <a:gd name="T16" fmla="*/ 182 w 312"/>
                  <a:gd name="T17" fmla="*/ 264 h 275"/>
                  <a:gd name="T18" fmla="*/ 262 w 312"/>
                  <a:gd name="T19" fmla="*/ 272 h 275"/>
                  <a:gd name="T20" fmla="*/ 292 w 312"/>
                  <a:gd name="T21" fmla="*/ 268 h 275"/>
                  <a:gd name="T22" fmla="*/ 294 w 312"/>
                  <a:gd name="T23" fmla="*/ 216 h 275"/>
                  <a:gd name="T24" fmla="*/ 274 w 312"/>
                  <a:gd name="T25" fmla="*/ 208 h 275"/>
                  <a:gd name="T26" fmla="*/ 240 w 312"/>
                  <a:gd name="T27" fmla="*/ 210 h 275"/>
                  <a:gd name="T28" fmla="*/ 246 w 312"/>
                  <a:gd name="T29" fmla="*/ 208 h 275"/>
                  <a:gd name="T30" fmla="*/ 252 w 312"/>
                  <a:gd name="T31" fmla="*/ 210 h 275"/>
                  <a:gd name="T32" fmla="*/ 282 w 312"/>
                  <a:gd name="T33" fmla="*/ 208 h 275"/>
                  <a:gd name="T34" fmla="*/ 312 w 312"/>
                  <a:gd name="T35" fmla="*/ 172 h 275"/>
                  <a:gd name="T36" fmla="*/ 294 w 312"/>
                  <a:gd name="T37" fmla="*/ 154 h 275"/>
                  <a:gd name="T38" fmla="*/ 280 w 312"/>
                  <a:gd name="T39" fmla="*/ 154 h 275"/>
                  <a:gd name="T40" fmla="*/ 246 w 312"/>
                  <a:gd name="T41" fmla="*/ 166 h 275"/>
                  <a:gd name="T42" fmla="*/ 226 w 312"/>
                  <a:gd name="T43" fmla="*/ 178 h 275"/>
                  <a:gd name="T44" fmla="*/ 220 w 312"/>
                  <a:gd name="T45" fmla="*/ 180 h 275"/>
                  <a:gd name="T46" fmla="*/ 284 w 312"/>
                  <a:gd name="T47" fmla="*/ 154 h 275"/>
                  <a:gd name="T48" fmla="*/ 232 w 312"/>
                  <a:gd name="T49" fmla="*/ 122 h 275"/>
                  <a:gd name="T50" fmla="*/ 190 w 312"/>
                  <a:gd name="T51" fmla="*/ 132 h 275"/>
                  <a:gd name="T52" fmla="*/ 164 w 312"/>
                  <a:gd name="T53" fmla="*/ 138 h 275"/>
                  <a:gd name="T54" fmla="*/ 116 w 312"/>
                  <a:gd name="T55" fmla="*/ 124 h 275"/>
                  <a:gd name="T56" fmla="*/ 96 w 312"/>
                  <a:gd name="T57" fmla="*/ 84 h 275"/>
                  <a:gd name="T58" fmla="*/ 94 w 312"/>
                  <a:gd name="T59" fmla="*/ 38 h 275"/>
                  <a:gd name="T60" fmla="*/ 48 w 312"/>
                  <a:gd name="T61" fmla="*/ 12 h 275"/>
                  <a:gd name="T62" fmla="*/ 38 w 312"/>
                  <a:gd name="T63" fmla="*/ 14 h 275"/>
                  <a:gd name="T64" fmla="*/ 36 w 312"/>
                  <a:gd name="T65" fmla="*/ 3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2" h="275">
                    <a:moveTo>
                      <a:pt x="36" y="0"/>
                    </a:moveTo>
                    <a:cubicBezTo>
                      <a:pt x="39" y="13"/>
                      <a:pt x="36" y="29"/>
                      <a:pt x="38" y="44"/>
                    </a:cubicBezTo>
                    <a:cubicBezTo>
                      <a:pt x="34" y="74"/>
                      <a:pt x="37" y="102"/>
                      <a:pt x="24" y="130"/>
                    </a:cubicBezTo>
                    <a:cubicBezTo>
                      <a:pt x="20" y="137"/>
                      <a:pt x="14" y="149"/>
                      <a:pt x="12" y="158"/>
                    </a:cubicBezTo>
                    <a:cubicBezTo>
                      <a:pt x="11" y="158"/>
                      <a:pt x="7" y="172"/>
                      <a:pt x="6" y="176"/>
                    </a:cubicBezTo>
                    <a:cubicBezTo>
                      <a:pt x="5" y="178"/>
                      <a:pt x="4" y="182"/>
                      <a:pt x="4" y="182"/>
                    </a:cubicBezTo>
                    <a:cubicBezTo>
                      <a:pt x="0" y="206"/>
                      <a:pt x="5" y="219"/>
                      <a:pt x="22" y="236"/>
                    </a:cubicBezTo>
                    <a:cubicBezTo>
                      <a:pt x="51" y="265"/>
                      <a:pt x="57" y="263"/>
                      <a:pt x="102" y="268"/>
                    </a:cubicBezTo>
                    <a:cubicBezTo>
                      <a:pt x="130" y="266"/>
                      <a:pt x="154" y="266"/>
                      <a:pt x="182" y="264"/>
                    </a:cubicBezTo>
                    <a:cubicBezTo>
                      <a:pt x="208" y="266"/>
                      <a:pt x="235" y="268"/>
                      <a:pt x="262" y="272"/>
                    </a:cubicBezTo>
                    <a:cubicBezTo>
                      <a:pt x="272" y="275"/>
                      <a:pt x="282" y="274"/>
                      <a:pt x="292" y="268"/>
                    </a:cubicBezTo>
                    <a:cubicBezTo>
                      <a:pt x="299" y="253"/>
                      <a:pt x="306" y="228"/>
                      <a:pt x="294" y="216"/>
                    </a:cubicBezTo>
                    <a:cubicBezTo>
                      <a:pt x="288" y="210"/>
                      <a:pt x="274" y="208"/>
                      <a:pt x="274" y="208"/>
                    </a:cubicBezTo>
                    <a:cubicBezTo>
                      <a:pt x="262" y="208"/>
                      <a:pt x="251" y="210"/>
                      <a:pt x="240" y="210"/>
                    </a:cubicBezTo>
                    <a:cubicBezTo>
                      <a:pt x="237" y="210"/>
                      <a:pt x="243" y="208"/>
                      <a:pt x="246" y="208"/>
                    </a:cubicBezTo>
                    <a:cubicBezTo>
                      <a:pt x="248" y="208"/>
                      <a:pt x="250" y="209"/>
                      <a:pt x="252" y="210"/>
                    </a:cubicBezTo>
                    <a:cubicBezTo>
                      <a:pt x="262" y="209"/>
                      <a:pt x="272" y="209"/>
                      <a:pt x="282" y="208"/>
                    </a:cubicBezTo>
                    <a:cubicBezTo>
                      <a:pt x="300" y="205"/>
                      <a:pt x="302" y="184"/>
                      <a:pt x="312" y="172"/>
                    </a:cubicBezTo>
                    <a:cubicBezTo>
                      <a:pt x="308" y="162"/>
                      <a:pt x="301" y="159"/>
                      <a:pt x="294" y="154"/>
                    </a:cubicBezTo>
                    <a:cubicBezTo>
                      <a:pt x="279" y="158"/>
                      <a:pt x="297" y="154"/>
                      <a:pt x="280" y="154"/>
                    </a:cubicBezTo>
                    <a:cubicBezTo>
                      <a:pt x="268" y="154"/>
                      <a:pt x="255" y="160"/>
                      <a:pt x="246" y="166"/>
                    </a:cubicBezTo>
                    <a:cubicBezTo>
                      <a:pt x="239" y="169"/>
                      <a:pt x="233" y="175"/>
                      <a:pt x="226" y="178"/>
                    </a:cubicBezTo>
                    <a:cubicBezTo>
                      <a:pt x="224" y="178"/>
                      <a:pt x="218" y="180"/>
                      <a:pt x="220" y="180"/>
                    </a:cubicBezTo>
                    <a:cubicBezTo>
                      <a:pt x="240" y="169"/>
                      <a:pt x="265" y="166"/>
                      <a:pt x="284" y="154"/>
                    </a:cubicBezTo>
                    <a:cubicBezTo>
                      <a:pt x="263" y="140"/>
                      <a:pt x="257" y="130"/>
                      <a:pt x="232" y="122"/>
                    </a:cubicBezTo>
                    <a:cubicBezTo>
                      <a:pt x="218" y="126"/>
                      <a:pt x="203" y="128"/>
                      <a:pt x="190" y="132"/>
                    </a:cubicBezTo>
                    <a:cubicBezTo>
                      <a:pt x="181" y="134"/>
                      <a:pt x="164" y="138"/>
                      <a:pt x="164" y="138"/>
                    </a:cubicBezTo>
                    <a:cubicBezTo>
                      <a:pt x="139" y="135"/>
                      <a:pt x="130" y="138"/>
                      <a:pt x="116" y="124"/>
                    </a:cubicBezTo>
                    <a:cubicBezTo>
                      <a:pt x="113" y="110"/>
                      <a:pt x="102" y="97"/>
                      <a:pt x="96" y="84"/>
                    </a:cubicBezTo>
                    <a:cubicBezTo>
                      <a:pt x="90" y="55"/>
                      <a:pt x="91" y="70"/>
                      <a:pt x="94" y="38"/>
                    </a:cubicBezTo>
                    <a:cubicBezTo>
                      <a:pt x="84" y="18"/>
                      <a:pt x="69" y="14"/>
                      <a:pt x="48" y="12"/>
                    </a:cubicBezTo>
                    <a:cubicBezTo>
                      <a:pt x="44" y="12"/>
                      <a:pt x="38" y="14"/>
                      <a:pt x="38" y="14"/>
                    </a:cubicBezTo>
                    <a:lnTo>
                      <a:pt x="36" y="34"/>
                    </a:lnTo>
                  </a:path>
                </a:pathLst>
              </a:custGeom>
              <a:solidFill>
                <a:schemeClr val="bg1"/>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6229" name="Freeform 85"/>
            <p:cNvSpPr>
              <a:spLocks/>
            </p:cNvSpPr>
            <p:nvPr/>
          </p:nvSpPr>
          <p:spPr bwMode="auto">
            <a:xfrm>
              <a:off x="1808" y="1696"/>
              <a:ext cx="154" cy="244"/>
            </a:xfrm>
            <a:custGeom>
              <a:avLst/>
              <a:gdLst>
                <a:gd name="T0" fmla="*/ 144 w 154"/>
                <a:gd name="T1" fmla="*/ 32 h 244"/>
                <a:gd name="T2" fmla="*/ 76 w 154"/>
                <a:gd name="T3" fmla="*/ 0 h 244"/>
                <a:gd name="T4" fmla="*/ 12 w 154"/>
                <a:gd name="T5" fmla="*/ 32 h 244"/>
                <a:gd name="T6" fmla="*/ 0 w 154"/>
                <a:gd name="T7" fmla="*/ 80 h 244"/>
                <a:gd name="T8" fmla="*/ 8 w 154"/>
                <a:gd name="T9" fmla="*/ 120 h 244"/>
                <a:gd name="T10" fmla="*/ 20 w 154"/>
                <a:gd name="T11" fmla="*/ 128 h 244"/>
                <a:gd name="T12" fmla="*/ 44 w 154"/>
                <a:gd name="T13" fmla="*/ 152 h 244"/>
                <a:gd name="T14" fmla="*/ 48 w 154"/>
                <a:gd name="T15" fmla="*/ 188 h 244"/>
                <a:gd name="T16" fmla="*/ 80 w 154"/>
                <a:gd name="T17" fmla="*/ 244 h 244"/>
                <a:gd name="T18" fmla="*/ 136 w 154"/>
                <a:gd name="T19" fmla="*/ 224 h 244"/>
                <a:gd name="T20" fmla="*/ 148 w 154"/>
                <a:gd name="T21" fmla="*/ 14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244">
                  <a:moveTo>
                    <a:pt x="144" y="32"/>
                  </a:moveTo>
                  <a:cubicBezTo>
                    <a:pt x="127" y="7"/>
                    <a:pt x="103" y="4"/>
                    <a:pt x="76" y="0"/>
                  </a:cubicBezTo>
                  <a:cubicBezTo>
                    <a:pt x="35" y="4"/>
                    <a:pt x="35" y="2"/>
                    <a:pt x="12" y="32"/>
                  </a:cubicBezTo>
                  <a:cubicBezTo>
                    <a:pt x="1" y="63"/>
                    <a:pt x="5" y="47"/>
                    <a:pt x="0" y="80"/>
                  </a:cubicBezTo>
                  <a:cubicBezTo>
                    <a:pt x="3" y="93"/>
                    <a:pt x="1" y="107"/>
                    <a:pt x="8" y="120"/>
                  </a:cubicBezTo>
                  <a:cubicBezTo>
                    <a:pt x="10" y="124"/>
                    <a:pt x="16" y="124"/>
                    <a:pt x="20" y="128"/>
                  </a:cubicBezTo>
                  <a:cubicBezTo>
                    <a:pt x="28" y="135"/>
                    <a:pt x="44" y="152"/>
                    <a:pt x="44" y="152"/>
                  </a:cubicBezTo>
                  <a:cubicBezTo>
                    <a:pt x="53" y="179"/>
                    <a:pt x="54" y="168"/>
                    <a:pt x="48" y="188"/>
                  </a:cubicBezTo>
                  <a:cubicBezTo>
                    <a:pt x="51" y="224"/>
                    <a:pt x="46" y="235"/>
                    <a:pt x="80" y="244"/>
                  </a:cubicBezTo>
                  <a:cubicBezTo>
                    <a:pt x="133" y="237"/>
                    <a:pt x="98" y="233"/>
                    <a:pt x="136" y="224"/>
                  </a:cubicBezTo>
                  <a:cubicBezTo>
                    <a:pt x="154" y="192"/>
                    <a:pt x="148" y="184"/>
                    <a:pt x="148" y="148"/>
                  </a:cubicBezTo>
                </a:path>
              </a:pathLst>
            </a:custGeom>
            <a:solidFill>
              <a:schemeClr val="bg1"/>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30" name="Freeform 86"/>
            <p:cNvSpPr>
              <a:spLocks/>
            </p:cNvSpPr>
            <p:nvPr/>
          </p:nvSpPr>
          <p:spPr bwMode="auto">
            <a:xfrm>
              <a:off x="1878" y="1777"/>
              <a:ext cx="49" cy="55"/>
            </a:xfrm>
            <a:custGeom>
              <a:avLst/>
              <a:gdLst>
                <a:gd name="T0" fmla="*/ 42 w 49"/>
                <a:gd name="T1" fmla="*/ 23 h 55"/>
                <a:gd name="T2" fmla="*/ 10 w 49"/>
                <a:gd name="T3" fmla="*/ 7 h 55"/>
                <a:gd name="T4" fmla="*/ 38 w 49"/>
                <a:gd name="T5" fmla="*/ 55 h 55"/>
                <a:gd name="T6" fmla="*/ 42 w 49"/>
                <a:gd name="T7" fmla="*/ 23 h 55"/>
              </a:gdLst>
              <a:ahLst/>
              <a:cxnLst>
                <a:cxn ang="0">
                  <a:pos x="T0" y="T1"/>
                </a:cxn>
                <a:cxn ang="0">
                  <a:pos x="T2" y="T3"/>
                </a:cxn>
                <a:cxn ang="0">
                  <a:pos x="T4" y="T5"/>
                </a:cxn>
                <a:cxn ang="0">
                  <a:pos x="T6" y="T7"/>
                </a:cxn>
              </a:cxnLst>
              <a:rect l="0" t="0" r="r" b="b"/>
              <a:pathLst>
                <a:path w="49" h="55">
                  <a:moveTo>
                    <a:pt x="42" y="23"/>
                  </a:moveTo>
                  <a:cubicBezTo>
                    <a:pt x="32" y="8"/>
                    <a:pt x="28" y="0"/>
                    <a:pt x="10" y="7"/>
                  </a:cubicBezTo>
                  <a:cubicBezTo>
                    <a:pt x="0" y="34"/>
                    <a:pt x="14" y="47"/>
                    <a:pt x="38" y="55"/>
                  </a:cubicBezTo>
                  <a:cubicBezTo>
                    <a:pt x="49" y="37"/>
                    <a:pt x="46" y="47"/>
                    <a:pt x="42" y="23"/>
                  </a:cubicBezTo>
                  <a:close/>
                </a:path>
              </a:pathLst>
            </a:custGeom>
            <a:noFill/>
            <a:ln w="9525" cap="flat" cmpd="sng">
              <a:solidFill>
                <a:schemeClr val="tx1"/>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6231" name="Group 87"/>
          <p:cNvGrpSpPr>
            <a:grpSpLocks/>
          </p:cNvGrpSpPr>
          <p:nvPr/>
        </p:nvGrpSpPr>
        <p:grpSpPr bwMode="auto">
          <a:xfrm>
            <a:off x="1662113" y="3733800"/>
            <a:ext cx="1184275" cy="1274763"/>
            <a:chOff x="1808" y="1488"/>
            <a:chExt cx="760" cy="803"/>
          </a:xfrm>
        </p:grpSpPr>
        <p:grpSp>
          <p:nvGrpSpPr>
            <p:cNvPr id="11297" name="Group 88"/>
            <p:cNvGrpSpPr>
              <a:grpSpLocks/>
            </p:cNvGrpSpPr>
            <p:nvPr/>
          </p:nvGrpSpPr>
          <p:grpSpPr bwMode="auto">
            <a:xfrm>
              <a:off x="1872" y="1488"/>
              <a:ext cx="696" cy="803"/>
              <a:chOff x="1776" y="2496"/>
              <a:chExt cx="696" cy="803"/>
            </a:xfrm>
          </p:grpSpPr>
          <p:sp>
            <p:nvSpPr>
              <p:cNvPr id="6233" name="Freeform 89"/>
              <p:cNvSpPr>
                <a:spLocks/>
              </p:cNvSpPr>
              <p:nvPr/>
            </p:nvSpPr>
            <p:spPr bwMode="auto">
              <a:xfrm>
                <a:off x="2160" y="3024"/>
                <a:ext cx="312" cy="275"/>
              </a:xfrm>
              <a:custGeom>
                <a:avLst/>
                <a:gdLst>
                  <a:gd name="T0" fmla="*/ 36 w 312"/>
                  <a:gd name="T1" fmla="*/ 0 h 275"/>
                  <a:gd name="T2" fmla="*/ 38 w 312"/>
                  <a:gd name="T3" fmla="*/ 44 h 275"/>
                  <a:gd name="T4" fmla="*/ 24 w 312"/>
                  <a:gd name="T5" fmla="*/ 130 h 275"/>
                  <a:gd name="T6" fmla="*/ 12 w 312"/>
                  <a:gd name="T7" fmla="*/ 158 h 275"/>
                  <a:gd name="T8" fmla="*/ 6 w 312"/>
                  <a:gd name="T9" fmla="*/ 176 h 275"/>
                  <a:gd name="T10" fmla="*/ 4 w 312"/>
                  <a:gd name="T11" fmla="*/ 182 h 275"/>
                  <a:gd name="T12" fmla="*/ 22 w 312"/>
                  <a:gd name="T13" fmla="*/ 236 h 275"/>
                  <a:gd name="T14" fmla="*/ 102 w 312"/>
                  <a:gd name="T15" fmla="*/ 268 h 275"/>
                  <a:gd name="T16" fmla="*/ 182 w 312"/>
                  <a:gd name="T17" fmla="*/ 264 h 275"/>
                  <a:gd name="T18" fmla="*/ 262 w 312"/>
                  <a:gd name="T19" fmla="*/ 272 h 275"/>
                  <a:gd name="T20" fmla="*/ 292 w 312"/>
                  <a:gd name="T21" fmla="*/ 268 h 275"/>
                  <a:gd name="T22" fmla="*/ 294 w 312"/>
                  <a:gd name="T23" fmla="*/ 216 h 275"/>
                  <a:gd name="T24" fmla="*/ 274 w 312"/>
                  <a:gd name="T25" fmla="*/ 208 h 275"/>
                  <a:gd name="T26" fmla="*/ 240 w 312"/>
                  <a:gd name="T27" fmla="*/ 210 h 275"/>
                  <a:gd name="T28" fmla="*/ 246 w 312"/>
                  <a:gd name="T29" fmla="*/ 208 h 275"/>
                  <a:gd name="T30" fmla="*/ 252 w 312"/>
                  <a:gd name="T31" fmla="*/ 210 h 275"/>
                  <a:gd name="T32" fmla="*/ 282 w 312"/>
                  <a:gd name="T33" fmla="*/ 208 h 275"/>
                  <a:gd name="T34" fmla="*/ 312 w 312"/>
                  <a:gd name="T35" fmla="*/ 172 h 275"/>
                  <a:gd name="T36" fmla="*/ 294 w 312"/>
                  <a:gd name="T37" fmla="*/ 154 h 275"/>
                  <a:gd name="T38" fmla="*/ 280 w 312"/>
                  <a:gd name="T39" fmla="*/ 154 h 275"/>
                  <a:gd name="T40" fmla="*/ 246 w 312"/>
                  <a:gd name="T41" fmla="*/ 166 h 275"/>
                  <a:gd name="T42" fmla="*/ 226 w 312"/>
                  <a:gd name="T43" fmla="*/ 178 h 275"/>
                  <a:gd name="T44" fmla="*/ 220 w 312"/>
                  <a:gd name="T45" fmla="*/ 180 h 275"/>
                  <a:gd name="T46" fmla="*/ 284 w 312"/>
                  <a:gd name="T47" fmla="*/ 154 h 275"/>
                  <a:gd name="T48" fmla="*/ 232 w 312"/>
                  <a:gd name="T49" fmla="*/ 122 h 275"/>
                  <a:gd name="T50" fmla="*/ 190 w 312"/>
                  <a:gd name="T51" fmla="*/ 132 h 275"/>
                  <a:gd name="T52" fmla="*/ 164 w 312"/>
                  <a:gd name="T53" fmla="*/ 138 h 275"/>
                  <a:gd name="T54" fmla="*/ 116 w 312"/>
                  <a:gd name="T55" fmla="*/ 124 h 275"/>
                  <a:gd name="T56" fmla="*/ 96 w 312"/>
                  <a:gd name="T57" fmla="*/ 84 h 275"/>
                  <a:gd name="T58" fmla="*/ 94 w 312"/>
                  <a:gd name="T59" fmla="*/ 38 h 275"/>
                  <a:gd name="T60" fmla="*/ 48 w 312"/>
                  <a:gd name="T61" fmla="*/ 12 h 275"/>
                  <a:gd name="T62" fmla="*/ 38 w 312"/>
                  <a:gd name="T63" fmla="*/ 14 h 275"/>
                  <a:gd name="T64" fmla="*/ 36 w 312"/>
                  <a:gd name="T65" fmla="*/ 3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2" h="275">
                    <a:moveTo>
                      <a:pt x="36" y="0"/>
                    </a:moveTo>
                    <a:cubicBezTo>
                      <a:pt x="39" y="13"/>
                      <a:pt x="36" y="29"/>
                      <a:pt x="38" y="44"/>
                    </a:cubicBezTo>
                    <a:cubicBezTo>
                      <a:pt x="34" y="74"/>
                      <a:pt x="37" y="102"/>
                      <a:pt x="24" y="130"/>
                    </a:cubicBezTo>
                    <a:cubicBezTo>
                      <a:pt x="20" y="137"/>
                      <a:pt x="14" y="149"/>
                      <a:pt x="12" y="158"/>
                    </a:cubicBezTo>
                    <a:cubicBezTo>
                      <a:pt x="11" y="158"/>
                      <a:pt x="7" y="172"/>
                      <a:pt x="6" y="176"/>
                    </a:cubicBezTo>
                    <a:cubicBezTo>
                      <a:pt x="5" y="178"/>
                      <a:pt x="4" y="182"/>
                      <a:pt x="4" y="182"/>
                    </a:cubicBezTo>
                    <a:cubicBezTo>
                      <a:pt x="0" y="206"/>
                      <a:pt x="5" y="219"/>
                      <a:pt x="22" y="236"/>
                    </a:cubicBezTo>
                    <a:cubicBezTo>
                      <a:pt x="51" y="265"/>
                      <a:pt x="57" y="263"/>
                      <a:pt x="102" y="268"/>
                    </a:cubicBezTo>
                    <a:cubicBezTo>
                      <a:pt x="130" y="266"/>
                      <a:pt x="154" y="266"/>
                      <a:pt x="182" y="264"/>
                    </a:cubicBezTo>
                    <a:cubicBezTo>
                      <a:pt x="208" y="266"/>
                      <a:pt x="235" y="268"/>
                      <a:pt x="262" y="272"/>
                    </a:cubicBezTo>
                    <a:cubicBezTo>
                      <a:pt x="272" y="275"/>
                      <a:pt x="282" y="274"/>
                      <a:pt x="292" y="268"/>
                    </a:cubicBezTo>
                    <a:cubicBezTo>
                      <a:pt x="299" y="253"/>
                      <a:pt x="306" y="228"/>
                      <a:pt x="294" y="216"/>
                    </a:cubicBezTo>
                    <a:cubicBezTo>
                      <a:pt x="288" y="210"/>
                      <a:pt x="274" y="208"/>
                      <a:pt x="274" y="208"/>
                    </a:cubicBezTo>
                    <a:cubicBezTo>
                      <a:pt x="262" y="208"/>
                      <a:pt x="251" y="210"/>
                      <a:pt x="240" y="210"/>
                    </a:cubicBezTo>
                    <a:cubicBezTo>
                      <a:pt x="237" y="210"/>
                      <a:pt x="243" y="208"/>
                      <a:pt x="246" y="208"/>
                    </a:cubicBezTo>
                    <a:cubicBezTo>
                      <a:pt x="248" y="208"/>
                      <a:pt x="250" y="209"/>
                      <a:pt x="252" y="210"/>
                    </a:cubicBezTo>
                    <a:cubicBezTo>
                      <a:pt x="262" y="209"/>
                      <a:pt x="272" y="209"/>
                      <a:pt x="282" y="208"/>
                    </a:cubicBezTo>
                    <a:cubicBezTo>
                      <a:pt x="300" y="205"/>
                      <a:pt x="302" y="184"/>
                      <a:pt x="312" y="172"/>
                    </a:cubicBezTo>
                    <a:cubicBezTo>
                      <a:pt x="308" y="162"/>
                      <a:pt x="301" y="159"/>
                      <a:pt x="294" y="154"/>
                    </a:cubicBezTo>
                    <a:cubicBezTo>
                      <a:pt x="279" y="158"/>
                      <a:pt x="297" y="154"/>
                      <a:pt x="280" y="154"/>
                    </a:cubicBezTo>
                    <a:cubicBezTo>
                      <a:pt x="268" y="154"/>
                      <a:pt x="255" y="160"/>
                      <a:pt x="246" y="166"/>
                    </a:cubicBezTo>
                    <a:cubicBezTo>
                      <a:pt x="239" y="169"/>
                      <a:pt x="233" y="175"/>
                      <a:pt x="226" y="178"/>
                    </a:cubicBezTo>
                    <a:cubicBezTo>
                      <a:pt x="224" y="178"/>
                      <a:pt x="218" y="180"/>
                      <a:pt x="220" y="180"/>
                    </a:cubicBezTo>
                    <a:cubicBezTo>
                      <a:pt x="240" y="169"/>
                      <a:pt x="265" y="166"/>
                      <a:pt x="284" y="154"/>
                    </a:cubicBezTo>
                    <a:cubicBezTo>
                      <a:pt x="263" y="140"/>
                      <a:pt x="257" y="130"/>
                      <a:pt x="232" y="122"/>
                    </a:cubicBezTo>
                    <a:cubicBezTo>
                      <a:pt x="218" y="126"/>
                      <a:pt x="203" y="128"/>
                      <a:pt x="190" y="132"/>
                    </a:cubicBezTo>
                    <a:cubicBezTo>
                      <a:pt x="181" y="134"/>
                      <a:pt x="164" y="138"/>
                      <a:pt x="164" y="138"/>
                    </a:cubicBezTo>
                    <a:cubicBezTo>
                      <a:pt x="139" y="135"/>
                      <a:pt x="130" y="138"/>
                      <a:pt x="116" y="124"/>
                    </a:cubicBezTo>
                    <a:cubicBezTo>
                      <a:pt x="113" y="110"/>
                      <a:pt x="102" y="97"/>
                      <a:pt x="96" y="84"/>
                    </a:cubicBezTo>
                    <a:cubicBezTo>
                      <a:pt x="90" y="55"/>
                      <a:pt x="91" y="70"/>
                      <a:pt x="94" y="38"/>
                    </a:cubicBezTo>
                    <a:cubicBezTo>
                      <a:pt x="84" y="18"/>
                      <a:pt x="69" y="14"/>
                      <a:pt x="48" y="12"/>
                    </a:cubicBezTo>
                    <a:cubicBezTo>
                      <a:pt x="44" y="12"/>
                      <a:pt x="38" y="14"/>
                      <a:pt x="38" y="14"/>
                    </a:cubicBezTo>
                    <a:lnTo>
                      <a:pt x="36" y="34"/>
                    </a:lnTo>
                  </a:path>
                </a:pathLst>
              </a:custGeom>
              <a:solidFill>
                <a:schemeClr val="bg1"/>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34" name="Freeform 90"/>
              <p:cNvSpPr>
                <a:spLocks/>
              </p:cNvSpPr>
              <p:nvPr/>
            </p:nvSpPr>
            <p:spPr bwMode="auto">
              <a:xfrm>
                <a:off x="1776" y="2617"/>
                <a:ext cx="162" cy="496"/>
              </a:xfrm>
              <a:custGeom>
                <a:avLst/>
                <a:gdLst>
                  <a:gd name="T0" fmla="*/ 16 w 443"/>
                  <a:gd name="T1" fmla="*/ 0 h 1003"/>
                  <a:gd name="T2" fmla="*/ 26 w 443"/>
                  <a:gd name="T3" fmla="*/ 171 h 1003"/>
                  <a:gd name="T4" fmla="*/ 58 w 443"/>
                  <a:gd name="T5" fmla="*/ 363 h 1003"/>
                  <a:gd name="T6" fmla="*/ 101 w 443"/>
                  <a:gd name="T7" fmla="*/ 608 h 1003"/>
                  <a:gd name="T8" fmla="*/ 144 w 443"/>
                  <a:gd name="T9" fmla="*/ 715 h 1003"/>
                  <a:gd name="T10" fmla="*/ 165 w 443"/>
                  <a:gd name="T11" fmla="*/ 768 h 1003"/>
                  <a:gd name="T12" fmla="*/ 325 w 443"/>
                  <a:gd name="T13" fmla="*/ 928 h 1003"/>
                  <a:gd name="T14" fmla="*/ 400 w 443"/>
                  <a:gd name="T15" fmla="*/ 1003 h 1003"/>
                  <a:gd name="T16" fmla="*/ 410 w 443"/>
                  <a:gd name="T17" fmla="*/ 992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 h="1003">
                    <a:moveTo>
                      <a:pt x="16" y="0"/>
                    </a:moveTo>
                    <a:cubicBezTo>
                      <a:pt x="0" y="61"/>
                      <a:pt x="17" y="110"/>
                      <a:pt x="26" y="171"/>
                    </a:cubicBezTo>
                    <a:cubicBezTo>
                      <a:pt x="35" y="237"/>
                      <a:pt x="42" y="298"/>
                      <a:pt x="58" y="363"/>
                    </a:cubicBezTo>
                    <a:cubicBezTo>
                      <a:pt x="67" y="446"/>
                      <a:pt x="83" y="525"/>
                      <a:pt x="101" y="608"/>
                    </a:cubicBezTo>
                    <a:cubicBezTo>
                      <a:pt x="120" y="700"/>
                      <a:pt x="101" y="674"/>
                      <a:pt x="144" y="715"/>
                    </a:cubicBezTo>
                    <a:cubicBezTo>
                      <a:pt x="151" y="732"/>
                      <a:pt x="154" y="752"/>
                      <a:pt x="165" y="768"/>
                    </a:cubicBezTo>
                    <a:cubicBezTo>
                      <a:pt x="192" y="808"/>
                      <a:pt x="286" y="896"/>
                      <a:pt x="325" y="928"/>
                    </a:cubicBezTo>
                    <a:cubicBezTo>
                      <a:pt x="355" y="952"/>
                      <a:pt x="366" y="980"/>
                      <a:pt x="400" y="1003"/>
                    </a:cubicBezTo>
                    <a:cubicBezTo>
                      <a:pt x="438" y="989"/>
                      <a:pt x="443" y="992"/>
                      <a:pt x="410" y="992"/>
                    </a:cubicBezTo>
                  </a:path>
                </a:pathLst>
              </a:custGeom>
              <a:solidFill>
                <a:schemeClr val="bg1"/>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35" name="Freeform 91"/>
              <p:cNvSpPr>
                <a:spLocks/>
              </p:cNvSpPr>
              <p:nvPr/>
            </p:nvSpPr>
            <p:spPr bwMode="auto">
              <a:xfrm>
                <a:off x="1971" y="2591"/>
                <a:ext cx="460" cy="569"/>
              </a:xfrm>
              <a:custGeom>
                <a:avLst/>
                <a:gdLst>
                  <a:gd name="T0" fmla="*/ 0 w 1256"/>
                  <a:gd name="T1" fmla="*/ 1080 h 1152"/>
                  <a:gd name="T2" fmla="*/ 288 w 1256"/>
                  <a:gd name="T3" fmla="*/ 1128 h 1152"/>
                  <a:gd name="T4" fmla="*/ 384 w 1256"/>
                  <a:gd name="T5" fmla="*/ 1128 h 1152"/>
                  <a:gd name="T6" fmla="*/ 912 w 1256"/>
                  <a:gd name="T7" fmla="*/ 984 h 1152"/>
                  <a:gd name="T8" fmla="*/ 1200 w 1256"/>
                  <a:gd name="T9" fmla="*/ 456 h 1152"/>
                  <a:gd name="T10" fmla="*/ 1248 w 1256"/>
                  <a:gd name="T11" fmla="*/ 72 h 1152"/>
                  <a:gd name="T12" fmla="*/ 1200 w 1256"/>
                  <a:gd name="T13" fmla="*/ 24 h 1152"/>
                </a:gdLst>
                <a:ahLst/>
                <a:cxnLst>
                  <a:cxn ang="0">
                    <a:pos x="T0" y="T1"/>
                  </a:cxn>
                  <a:cxn ang="0">
                    <a:pos x="T2" y="T3"/>
                  </a:cxn>
                  <a:cxn ang="0">
                    <a:pos x="T4" y="T5"/>
                  </a:cxn>
                  <a:cxn ang="0">
                    <a:pos x="T6" y="T7"/>
                  </a:cxn>
                  <a:cxn ang="0">
                    <a:pos x="T8" y="T9"/>
                  </a:cxn>
                  <a:cxn ang="0">
                    <a:pos x="T10" y="T11"/>
                  </a:cxn>
                  <a:cxn ang="0">
                    <a:pos x="T12" y="T13"/>
                  </a:cxn>
                </a:cxnLst>
                <a:rect l="0" t="0" r="r" b="b"/>
                <a:pathLst>
                  <a:path w="1256" h="1152">
                    <a:moveTo>
                      <a:pt x="0" y="1080"/>
                    </a:moveTo>
                    <a:cubicBezTo>
                      <a:pt x="112" y="1100"/>
                      <a:pt x="224" y="1120"/>
                      <a:pt x="288" y="1128"/>
                    </a:cubicBezTo>
                    <a:cubicBezTo>
                      <a:pt x="351" y="1135"/>
                      <a:pt x="280" y="1152"/>
                      <a:pt x="384" y="1128"/>
                    </a:cubicBezTo>
                    <a:cubicBezTo>
                      <a:pt x="488" y="1104"/>
                      <a:pt x="775" y="1096"/>
                      <a:pt x="912" y="984"/>
                    </a:cubicBezTo>
                    <a:cubicBezTo>
                      <a:pt x="1048" y="871"/>
                      <a:pt x="1144" y="608"/>
                      <a:pt x="1200" y="456"/>
                    </a:cubicBezTo>
                    <a:cubicBezTo>
                      <a:pt x="1256" y="304"/>
                      <a:pt x="1248" y="144"/>
                      <a:pt x="1248" y="72"/>
                    </a:cubicBezTo>
                    <a:cubicBezTo>
                      <a:pt x="1248" y="0"/>
                      <a:pt x="1224" y="12"/>
                      <a:pt x="1200" y="24"/>
                    </a:cubicBezTo>
                  </a:path>
                </a:pathLst>
              </a:custGeom>
              <a:solidFill>
                <a:schemeClr val="bg1"/>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36" name="Freeform 92"/>
              <p:cNvSpPr>
                <a:spLocks/>
              </p:cNvSpPr>
              <p:nvPr/>
            </p:nvSpPr>
            <p:spPr bwMode="auto">
              <a:xfrm>
                <a:off x="2094" y="2970"/>
                <a:ext cx="211" cy="79"/>
              </a:xfrm>
              <a:custGeom>
                <a:avLst/>
                <a:gdLst>
                  <a:gd name="T0" fmla="*/ 0 w 576"/>
                  <a:gd name="T1" fmla="*/ 0 h 159"/>
                  <a:gd name="T2" fmla="*/ 96 w 576"/>
                  <a:gd name="T3" fmla="*/ 96 h 159"/>
                  <a:gd name="T4" fmla="*/ 336 w 576"/>
                  <a:gd name="T5" fmla="*/ 144 h 159"/>
                  <a:gd name="T6" fmla="*/ 576 w 576"/>
                  <a:gd name="T7" fmla="*/ 0 h 159"/>
                </a:gdLst>
                <a:ahLst/>
                <a:cxnLst>
                  <a:cxn ang="0">
                    <a:pos x="T0" y="T1"/>
                  </a:cxn>
                  <a:cxn ang="0">
                    <a:pos x="T2" y="T3"/>
                  </a:cxn>
                  <a:cxn ang="0">
                    <a:pos x="T4" y="T5"/>
                  </a:cxn>
                  <a:cxn ang="0">
                    <a:pos x="T6" y="T7"/>
                  </a:cxn>
                </a:cxnLst>
                <a:rect l="0" t="0" r="r" b="b"/>
                <a:pathLst>
                  <a:path w="576" h="159">
                    <a:moveTo>
                      <a:pt x="0" y="0"/>
                    </a:moveTo>
                    <a:cubicBezTo>
                      <a:pt x="20" y="36"/>
                      <a:pt x="40" y="72"/>
                      <a:pt x="96" y="96"/>
                    </a:cubicBezTo>
                    <a:cubicBezTo>
                      <a:pt x="152" y="120"/>
                      <a:pt x="256" y="159"/>
                      <a:pt x="336" y="144"/>
                    </a:cubicBezTo>
                    <a:cubicBezTo>
                      <a:pt x="415" y="128"/>
                      <a:pt x="528" y="24"/>
                      <a:pt x="576" y="0"/>
                    </a:cubicBezTo>
                  </a:path>
                </a:pathLst>
              </a:custGeom>
              <a:solidFill>
                <a:schemeClr val="bg1"/>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37" name="Freeform 93"/>
              <p:cNvSpPr>
                <a:spLocks/>
              </p:cNvSpPr>
              <p:nvPr/>
            </p:nvSpPr>
            <p:spPr bwMode="auto">
              <a:xfrm>
                <a:off x="1781" y="2624"/>
                <a:ext cx="567" cy="491"/>
              </a:xfrm>
              <a:custGeom>
                <a:avLst/>
                <a:gdLst>
                  <a:gd name="T0" fmla="*/ 0 w 568"/>
                  <a:gd name="T1" fmla="*/ 0 h 491"/>
                  <a:gd name="T2" fmla="*/ 102 w 568"/>
                  <a:gd name="T3" fmla="*/ 360 h 491"/>
                  <a:gd name="T4" fmla="*/ 118 w 568"/>
                  <a:gd name="T5" fmla="*/ 427 h 491"/>
                  <a:gd name="T6" fmla="*/ 120 w 568"/>
                  <a:gd name="T7" fmla="*/ 440 h 491"/>
                  <a:gd name="T8" fmla="*/ 142 w 568"/>
                  <a:gd name="T9" fmla="*/ 456 h 491"/>
                  <a:gd name="T10" fmla="*/ 174 w 568"/>
                  <a:gd name="T11" fmla="*/ 491 h 491"/>
                  <a:gd name="T12" fmla="*/ 256 w 568"/>
                  <a:gd name="T13" fmla="*/ 461 h 491"/>
                  <a:gd name="T14" fmla="*/ 291 w 568"/>
                  <a:gd name="T15" fmla="*/ 424 h 491"/>
                  <a:gd name="T16" fmla="*/ 302 w 568"/>
                  <a:gd name="T17" fmla="*/ 403 h 491"/>
                  <a:gd name="T18" fmla="*/ 331 w 568"/>
                  <a:gd name="T19" fmla="*/ 347 h 491"/>
                  <a:gd name="T20" fmla="*/ 478 w 568"/>
                  <a:gd name="T21" fmla="*/ 216 h 491"/>
                  <a:gd name="T22" fmla="*/ 542 w 568"/>
                  <a:gd name="T23" fmla="*/ 112 h 491"/>
                  <a:gd name="T24" fmla="*/ 566 w 568"/>
                  <a:gd name="T25" fmla="*/ 69 h 491"/>
                  <a:gd name="T26" fmla="*/ 560 w 568"/>
                  <a:gd name="T27" fmla="*/ 45 h 491"/>
                  <a:gd name="T28" fmla="*/ 470 w 568"/>
                  <a:gd name="T29" fmla="*/ 53 h 491"/>
                  <a:gd name="T30" fmla="*/ 398 w 568"/>
                  <a:gd name="T31" fmla="*/ 56 h 491"/>
                  <a:gd name="T32" fmla="*/ 315 w 568"/>
                  <a:gd name="T33" fmla="*/ 53 h 491"/>
                  <a:gd name="T34" fmla="*/ 110 w 568"/>
                  <a:gd name="T35" fmla="*/ 32 h 491"/>
                  <a:gd name="T36" fmla="*/ 24 w 568"/>
                  <a:gd name="T37" fmla="*/ 5 h 491"/>
                  <a:gd name="T38" fmla="*/ 0 w 568"/>
                  <a:gd name="T39"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8" h="491">
                    <a:moveTo>
                      <a:pt x="0" y="0"/>
                    </a:moveTo>
                    <a:cubicBezTo>
                      <a:pt x="9" y="51"/>
                      <a:pt x="47" y="287"/>
                      <a:pt x="102" y="360"/>
                    </a:cubicBezTo>
                    <a:cubicBezTo>
                      <a:pt x="107" y="381"/>
                      <a:pt x="113" y="404"/>
                      <a:pt x="118" y="427"/>
                    </a:cubicBezTo>
                    <a:cubicBezTo>
                      <a:pt x="118" y="431"/>
                      <a:pt x="117" y="436"/>
                      <a:pt x="120" y="440"/>
                    </a:cubicBezTo>
                    <a:cubicBezTo>
                      <a:pt x="123" y="446"/>
                      <a:pt x="137" y="449"/>
                      <a:pt x="142" y="456"/>
                    </a:cubicBezTo>
                    <a:cubicBezTo>
                      <a:pt x="153" y="470"/>
                      <a:pt x="158" y="479"/>
                      <a:pt x="174" y="491"/>
                    </a:cubicBezTo>
                    <a:cubicBezTo>
                      <a:pt x="201" y="486"/>
                      <a:pt x="235" y="481"/>
                      <a:pt x="256" y="461"/>
                    </a:cubicBezTo>
                    <a:cubicBezTo>
                      <a:pt x="268" y="448"/>
                      <a:pt x="291" y="424"/>
                      <a:pt x="291" y="424"/>
                    </a:cubicBezTo>
                    <a:cubicBezTo>
                      <a:pt x="294" y="416"/>
                      <a:pt x="300" y="410"/>
                      <a:pt x="302" y="403"/>
                    </a:cubicBezTo>
                    <a:cubicBezTo>
                      <a:pt x="306" y="380"/>
                      <a:pt x="302" y="354"/>
                      <a:pt x="331" y="347"/>
                    </a:cubicBezTo>
                    <a:cubicBezTo>
                      <a:pt x="394" y="303"/>
                      <a:pt x="429" y="277"/>
                      <a:pt x="478" y="216"/>
                    </a:cubicBezTo>
                    <a:cubicBezTo>
                      <a:pt x="493" y="176"/>
                      <a:pt x="504" y="135"/>
                      <a:pt x="542" y="112"/>
                    </a:cubicBezTo>
                    <a:cubicBezTo>
                      <a:pt x="549" y="96"/>
                      <a:pt x="559" y="85"/>
                      <a:pt x="566" y="69"/>
                    </a:cubicBezTo>
                    <a:cubicBezTo>
                      <a:pt x="568" y="56"/>
                      <a:pt x="564" y="56"/>
                      <a:pt x="560" y="45"/>
                    </a:cubicBezTo>
                    <a:cubicBezTo>
                      <a:pt x="529" y="46"/>
                      <a:pt x="500" y="50"/>
                      <a:pt x="470" y="53"/>
                    </a:cubicBezTo>
                    <a:cubicBezTo>
                      <a:pt x="453" y="59"/>
                      <a:pt x="412" y="54"/>
                      <a:pt x="398" y="56"/>
                    </a:cubicBezTo>
                    <a:cubicBezTo>
                      <a:pt x="371" y="54"/>
                      <a:pt x="342" y="49"/>
                      <a:pt x="315" y="53"/>
                    </a:cubicBezTo>
                    <a:cubicBezTo>
                      <a:pt x="249" y="36"/>
                      <a:pt x="177" y="37"/>
                      <a:pt x="110" y="32"/>
                    </a:cubicBezTo>
                    <a:cubicBezTo>
                      <a:pt x="78" y="20"/>
                      <a:pt x="58" y="8"/>
                      <a:pt x="24" y="5"/>
                    </a:cubicBezTo>
                    <a:cubicBezTo>
                      <a:pt x="8" y="8"/>
                      <a:pt x="4" y="16"/>
                      <a:pt x="0" y="0"/>
                    </a:cubicBezTo>
                    <a:close/>
                  </a:path>
                </a:pathLst>
              </a:custGeom>
              <a:solidFill>
                <a:schemeClr val="bg1"/>
              </a:solidFill>
              <a:ln w="9525" cap="flat" cmpd="sng">
                <a:solidFill>
                  <a:schemeClr val="bg1"/>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38" name="Oval 94"/>
              <p:cNvSpPr>
                <a:spLocks noChangeArrowheads="1"/>
              </p:cNvSpPr>
              <p:nvPr/>
            </p:nvSpPr>
            <p:spPr bwMode="auto">
              <a:xfrm>
                <a:off x="1778" y="2496"/>
                <a:ext cx="650" cy="213"/>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39" name="Oval 95"/>
              <p:cNvSpPr>
                <a:spLocks noChangeArrowheads="1"/>
              </p:cNvSpPr>
              <p:nvPr/>
            </p:nvSpPr>
            <p:spPr bwMode="auto">
              <a:xfrm>
                <a:off x="1831" y="2520"/>
                <a:ext cx="545" cy="142"/>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40" name="Freeform 96"/>
              <p:cNvSpPr>
                <a:spLocks/>
              </p:cNvSpPr>
              <p:nvPr/>
            </p:nvSpPr>
            <p:spPr bwMode="auto">
              <a:xfrm>
                <a:off x="1872" y="3024"/>
                <a:ext cx="312" cy="275"/>
              </a:xfrm>
              <a:custGeom>
                <a:avLst/>
                <a:gdLst>
                  <a:gd name="T0" fmla="*/ 36 w 312"/>
                  <a:gd name="T1" fmla="*/ 0 h 275"/>
                  <a:gd name="T2" fmla="*/ 38 w 312"/>
                  <a:gd name="T3" fmla="*/ 44 h 275"/>
                  <a:gd name="T4" fmla="*/ 24 w 312"/>
                  <a:gd name="T5" fmla="*/ 130 h 275"/>
                  <a:gd name="T6" fmla="*/ 12 w 312"/>
                  <a:gd name="T7" fmla="*/ 158 h 275"/>
                  <a:gd name="T8" fmla="*/ 6 w 312"/>
                  <a:gd name="T9" fmla="*/ 176 h 275"/>
                  <a:gd name="T10" fmla="*/ 4 w 312"/>
                  <a:gd name="T11" fmla="*/ 182 h 275"/>
                  <a:gd name="T12" fmla="*/ 22 w 312"/>
                  <a:gd name="T13" fmla="*/ 236 h 275"/>
                  <a:gd name="T14" fmla="*/ 102 w 312"/>
                  <a:gd name="T15" fmla="*/ 268 h 275"/>
                  <a:gd name="T16" fmla="*/ 182 w 312"/>
                  <a:gd name="T17" fmla="*/ 264 h 275"/>
                  <a:gd name="T18" fmla="*/ 262 w 312"/>
                  <a:gd name="T19" fmla="*/ 272 h 275"/>
                  <a:gd name="T20" fmla="*/ 292 w 312"/>
                  <a:gd name="T21" fmla="*/ 268 h 275"/>
                  <a:gd name="T22" fmla="*/ 294 w 312"/>
                  <a:gd name="T23" fmla="*/ 216 h 275"/>
                  <a:gd name="T24" fmla="*/ 274 w 312"/>
                  <a:gd name="T25" fmla="*/ 208 h 275"/>
                  <a:gd name="T26" fmla="*/ 240 w 312"/>
                  <a:gd name="T27" fmla="*/ 210 h 275"/>
                  <a:gd name="T28" fmla="*/ 246 w 312"/>
                  <a:gd name="T29" fmla="*/ 208 h 275"/>
                  <a:gd name="T30" fmla="*/ 252 w 312"/>
                  <a:gd name="T31" fmla="*/ 210 h 275"/>
                  <a:gd name="T32" fmla="*/ 282 w 312"/>
                  <a:gd name="T33" fmla="*/ 208 h 275"/>
                  <a:gd name="T34" fmla="*/ 312 w 312"/>
                  <a:gd name="T35" fmla="*/ 172 h 275"/>
                  <a:gd name="T36" fmla="*/ 294 w 312"/>
                  <a:gd name="T37" fmla="*/ 154 h 275"/>
                  <a:gd name="T38" fmla="*/ 280 w 312"/>
                  <a:gd name="T39" fmla="*/ 154 h 275"/>
                  <a:gd name="T40" fmla="*/ 246 w 312"/>
                  <a:gd name="T41" fmla="*/ 166 h 275"/>
                  <a:gd name="T42" fmla="*/ 226 w 312"/>
                  <a:gd name="T43" fmla="*/ 178 h 275"/>
                  <a:gd name="T44" fmla="*/ 220 w 312"/>
                  <a:gd name="T45" fmla="*/ 180 h 275"/>
                  <a:gd name="T46" fmla="*/ 284 w 312"/>
                  <a:gd name="T47" fmla="*/ 154 h 275"/>
                  <a:gd name="T48" fmla="*/ 232 w 312"/>
                  <a:gd name="T49" fmla="*/ 122 h 275"/>
                  <a:gd name="T50" fmla="*/ 190 w 312"/>
                  <a:gd name="T51" fmla="*/ 132 h 275"/>
                  <a:gd name="T52" fmla="*/ 164 w 312"/>
                  <a:gd name="T53" fmla="*/ 138 h 275"/>
                  <a:gd name="T54" fmla="*/ 116 w 312"/>
                  <a:gd name="T55" fmla="*/ 124 h 275"/>
                  <a:gd name="T56" fmla="*/ 96 w 312"/>
                  <a:gd name="T57" fmla="*/ 84 h 275"/>
                  <a:gd name="T58" fmla="*/ 94 w 312"/>
                  <a:gd name="T59" fmla="*/ 38 h 275"/>
                  <a:gd name="T60" fmla="*/ 48 w 312"/>
                  <a:gd name="T61" fmla="*/ 12 h 275"/>
                  <a:gd name="T62" fmla="*/ 38 w 312"/>
                  <a:gd name="T63" fmla="*/ 14 h 275"/>
                  <a:gd name="T64" fmla="*/ 36 w 312"/>
                  <a:gd name="T65" fmla="*/ 3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2" h="275">
                    <a:moveTo>
                      <a:pt x="36" y="0"/>
                    </a:moveTo>
                    <a:cubicBezTo>
                      <a:pt x="39" y="13"/>
                      <a:pt x="36" y="29"/>
                      <a:pt x="38" y="44"/>
                    </a:cubicBezTo>
                    <a:cubicBezTo>
                      <a:pt x="34" y="74"/>
                      <a:pt x="37" y="102"/>
                      <a:pt x="24" y="130"/>
                    </a:cubicBezTo>
                    <a:cubicBezTo>
                      <a:pt x="20" y="137"/>
                      <a:pt x="14" y="149"/>
                      <a:pt x="12" y="158"/>
                    </a:cubicBezTo>
                    <a:cubicBezTo>
                      <a:pt x="11" y="158"/>
                      <a:pt x="7" y="172"/>
                      <a:pt x="6" y="176"/>
                    </a:cubicBezTo>
                    <a:cubicBezTo>
                      <a:pt x="5" y="178"/>
                      <a:pt x="4" y="182"/>
                      <a:pt x="4" y="182"/>
                    </a:cubicBezTo>
                    <a:cubicBezTo>
                      <a:pt x="0" y="206"/>
                      <a:pt x="5" y="219"/>
                      <a:pt x="22" y="236"/>
                    </a:cubicBezTo>
                    <a:cubicBezTo>
                      <a:pt x="51" y="265"/>
                      <a:pt x="57" y="263"/>
                      <a:pt x="102" y="268"/>
                    </a:cubicBezTo>
                    <a:cubicBezTo>
                      <a:pt x="130" y="266"/>
                      <a:pt x="154" y="266"/>
                      <a:pt x="182" y="264"/>
                    </a:cubicBezTo>
                    <a:cubicBezTo>
                      <a:pt x="208" y="266"/>
                      <a:pt x="235" y="268"/>
                      <a:pt x="262" y="272"/>
                    </a:cubicBezTo>
                    <a:cubicBezTo>
                      <a:pt x="272" y="275"/>
                      <a:pt x="282" y="274"/>
                      <a:pt x="292" y="268"/>
                    </a:cubicBezTo>
                    <a:cubicBezTo>
                      <a:pt x="299" y="253"/>
                      <a:pt x="306" y="228"/>
                      <a:pt x="294" y="216"/>
                    </a:cubicBezTo>
                    <a:cubicBezTo>
                      <a:pt x="288" y="210"/>
                      <a:pt x="274" y="208"/>
                      <a:pt x="274" y="208"/>
                    </a:cubicBezTo>
                    <a:cubicBezTo>
                      <a:pt x="262" y="208"/>
                      <a:pt x="251" y="210"/>
                      <a:pt x="240" y="210"/>
                    </a:cubicBezTo>
                    <a:cubicBezTo>
                      <a:pt x="237" y="210"/>
                      <a:pt x="243" y="208"/>
                      <a:pt x="246" y="208"/>
                    </a:cubicBezTo>
                    <a:cubicBezTo>
                      <a:pt x="248" y="208"/>
                      <a:pt x="250" y="209"/>
                      <a:pt x="252" y="210"/>
                    </a:cubicBezTo>
                    <a:cubicBezTo>
                      <a:pt x="262" y="209"/>
                      <a:pt x="272" y="209"/>
                      <a:pt x="282" y="208"/>
                    </a:cubicBezTo>
                    <a:cubicBezTo>
                      <a:pt x="300" y="205"/>
                      <a:pt x="302" y="184"/>
                      <a:pt x="312" y="172"/>
                    </a:cubicBezTo>
                    <a:cubicBezTo>
                      <a:pt x="308" y="162"/>
                      <a:pt x="301" y="159"/>
                      <a:pt x="294" y="154"/>
                    </a:cubicBezTo>
                    <a:cubicBezTo>
                      <a:pt x="279" y="158"/>
                      <a:pt x="297" y="154"/>
                      <a:pt x="280" y="154"/>
                    </a:cubicBezTo>
                    <a:cubicBezTo>
                      <a:pt x="268" y="154"/>
                      <a:pt x="255" y="160"/>
                      <a:pt x="246" y="166"/>
                    </a:cubicBezTo>
                    <a:cubicBezTo>
                      <a:pt x="239" y="169"/>
                      <a:pt x="233" y="175"/>
                      <a:pt x="226" y="178"/>
                    </a:cubicBezTo>
                    <a:cubicBezTo>
                      <a:pt x="224" y="178"/>
                      <a:pt x="218" y="180"/>
                      <a:pt x="220" y="180"/>
                    </a:cubicBezTo>
                    <a:cubicBezTo>
                      <a:pt x="240" y="169"/>
                      <a:pt x="265" y="166"/>
                      <a:pt x="284" y="154"/>
                    </a:cubicBezTo>
                    <a:cubicBezTo>
                      <a:pt x="263" y="140"/>
                      <a:pt x="257" y="130"/>
                      <a:pt x="232" y="122"/>
                    </a:cubicBezTo>
                    <a:cubicBezTo>
                      <a:pt x="218" y="126"/>
                      <a:pt x="203" y="128"/>
                      <a:pt x="190" y="132"/>
                    </a:cubicBezTo>
                    <a:cubicBezTo>
                      <a:pt x="181" y="134"/>
                      <a:pt x="164" y="138"/>
                      <a:pt x="164" y="138"/>
                    </a:cubicBezTo>
                    <a:cubicBezTo>
                      <a:pt x="139" y="135"/>
                      <a:pt x="130" y="138"/>
                      <a:pt x="116" y="124"/>
                    </a:cubicBezTo>
                    <a:cubicBezTo>
                      <a:pt x="113" y="110"/>
                      <a:pt x="102" y="97"/>
                      <a:pt x="96" y="84"/>
                    </a:cubicBezTo>
                    <a:cubicBezTo>
                      <a:pt x="90" y="55"/>
                      <a:pt x="91" y="70"/>
                      <a:pt x="94" y="38"/>
                    </a:cubicBezTo>
                    <a:cubicBezTo>
                      <a:pt x="84" y="18"/>
                      <a:pt x="69" y="14"/>
                      <a:pt x="48" y="12"/>
                    </a:cubicBezTo>
                    <a:cubicBezTo>
                      <a:pt x="44" y="12"/>
                      <a:pt x="38" y="14"/>
                      <a:pt x="38" y="14"/>
                    </a:cubicBezTo>
                    <a:lnTo>
                      <a:pt x="36" y="34"/>
                    </a:lnTo>
                  </a:path>
                </a:pathLst>
              </a:custGeom>
              <a:solidFill>
                <a:schemeClr val="bg1"/>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6241" name="Freeform 97"/>
            <p:cNvSpPr>
              <a:spLocks/>
            </p:cNvSpPr>
            <p:nvPr/>
          </p:nvSpPr>
          <p:spPr bwMode="auto">
            <a:xfrm>
              <a:off x="1808" y="1696"/>
              <a:ext cx="154" cy="244"/>
            </a:xfrm>
            <a:custGeom>
              <a:avLst/>
              <a:gdLst>
                <a:gd name="T0" fmla="*/ 144 w 154"/>
                <a:gd name="T1" fmla="*/ 32 h 244"/>
                <a:gd name="T2" fmla="*/ 76 w 154"/>
                <a:gd name="T3" fmla="*/ 0 h 244"/>
                <a:gd name="T4" fmla="*/ 12 w 154"/>
                <a:gd name="T5" fmla="*/ 32 h 244"/>
                <a:gd name="T6" fmla="*/ 0 w 154"/>
                <a:gd name="T7" fmla="*/ 80 h 244"/>
                <a:gd name="T8" fmla="*/ 8 w 154"/>
                <a:gd name="T9" fmla="*/ 120 h 244"/>
                <a:gd name="T10" fmla="*/ 20 w 154"/>
                <a:gd name="T11" fmla="*/ 128 h 244"/>
                <a:gd name="T12" fmla="*/ 44 w 154"/>
                <a:gd name="T13" fmla="*/ 152 h 244"/>
                <a:gd name="T14" fmla="*/ 48 w 154"/>
                <a:gd name="T15" fmla="*/ 188 h 244"/>
                <a:gd name="T16" fmla="*/ 80 w 154"/>
                <a:gd name="T17" fmla="*/ 244 h 244"/>
                <a:gd name="T18" fmla="*/ 136 w 154"/>
                <a:gd name="T19" fmla="*/ 224 h 244"/>
                <a:gd name="T20" fmla="*/ 148 w 154"/>
                <a:gd name="T21" fmla="*/ 14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244">
                  <a:moveTo>
                    <a:pt x="144" y="32"/>
                  </a:moveTo>
                  <a:cubicBezTo>
                    <a:pt x="127" y="7"/>
                    <a:pt x="103" y="4"/>
                    <a:pt x="76" y="0"/>
                  </a:cubicBezTo>
                  <a:cubicBezTo>
                    <a:pt x="35" y="4"/>
                    <a:pt x="35" y="2"/>
                    <a:pt x="12" y="32"/>
                  </a:cubicBezTo>
                  <a:cubicBezTo>
                    <a:pt x="1" y="63"/>
                    <a:pt x="5" y="47"/>
                    <a:pt x="0" y="80"/>
                  </a:cubicBezTo>
                  <a:cubicBezTo>
                    <a:pt x="3" y="93"/>
                    <a:pt x="1" y="107"/>
                    <a:pt x="8" y="120"/>
                  </a:cubicBezTo>
                  <a:cubicBezTo>
                    <a:pt x="10" y="124"/>
                    <a:pt x="16" y="124"/>
                    <a:pt x="20" y="128"/>
                  </a:cubicBezTo>
                  <a:cubicBezTo>
                    <a:pt x="28" y="135"/>
                    <a:pt x="44" y="152"/>
                    <a:pt x="44" y="152"/>
                  </a:cubicBezTo>
                  <a:cubicBezTo>
                    <a:pt x="53" y="179"/>
                    <a:pt x="54" y="168"/>
                    <a:pt x="48" y="188"/>
                  </a:cubicBezTo>
                  <a:cubicBezTo>
                    <a:pt x="51" y="224"/>
                    <a:pt x="46" y="235"/>
                    <a:pt x="80" y="244"/>
                  </a:cubicBezTo>
                  <a:cubicBezTo>
                    <a:pt x="133" y="237"/>
                    <a:pt x="98" y="233"/>
                    <a:pt x="136" y="224"/>
                  </a:cubicBezTo>
                  <a:cubicBezTo>
                    <a:pt x="154" y="192"/>
                    <a:pt x="148" y="184"/>
                    <a:pt x="148" y="148"/>
                  </a:cubicBezTo>
                </a:path>
              </a:pathLst>
            </a:custGeom>
            <a:solidFill>
              <a:schemeClr val="bg1"/>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42" name="Freeform 98"/>
            <p:cNvSpPr>
              <a:spLocks/>
            </p:cNvSpPr>
            <p:nvPr/>
          </p:nvSpPr>
          <p:spPr bwMode="auto">
            <a:xfrm>
              <a:off x="1878" y="1777"/>
              <a:ext cx="49" cy="55"/>
            </a:xfrm>
            <a:custGeom>
              <a:avLst/>
              <a:gdLst>
                <a:gd name="T0" fmla="*/ 42 w 49"/>
                <a:gd name="T1" fmla="*/ 23 h 55"/>
                <a:gd name="T2" fmla="*/ 10 w 49"/>
                <a:gd name="T3" fmla="*/ 7 h 55"/>
                <a:gd name="T4" fmla="*/ 38 w 49"/>
                <a:gd name="T5" fmla="*/ 55 h 55"/>
                <a:gd name="T6" fmla="*/ 42 w 49"/>
                <a:gd name="T7" fmla="*/ 23 h 55"/>
              </a:gdLst>
              <a:ahLst/>
              <a:cxnLst>
                <a:cxn ang="0">
                  <a:pos x="T0" y="T1"/>
                </a:cxn>
                <a:cxn ang="0">
                  <a:pos x="T2" y="T3"/>
                </a:cxn>
                <a:cxn ang="0">
                  <a:pos x="T4" y="T5"/>
                </a:cxn>
                <a:cxn ang="0">
                  <a:pos x="T6" y="T7"/>
                </a:cxn>
              </a:cxnLst>
              <a:rect l="0" t="0" r="r" b="b"/>
              <a:pathLst>
                <a:path w="49" h="55">
                  <a:moveTo>
                    <a:pt x="42" y="23"/>
                  </a:moveTo>
                  <a:cubicBezTo>
                    <a:pt x="32" y="8"/>
                    <a:pt x="28" y="0"/>
                    <a:pt x="10" y="7"/>
                  </a:cubicBezTo>
                  <a:cubicBezTo>
                    <a:pt x="0" y="34"/>
                    <a:pt x="14" y="47"/>
                    <a:pt x="38" y="55"/>
                  </a:cubicBezTo>
                  <a:cubicBezTo>
                    <a:pt x="49" y="37"/>
                    <a:pt x="46" y="47"/>
                    <a:pt x="42" y="23"/>
                  </a:cubicBezTo>
                  <a:close/>
                </a:path>
              </a:pathLst>
            </a:custGeom>
            <a:noFill/>
            <a:ln w="9525" cap="flat" cmpd="sng">
              <a:solidFill>
                <a:schemeClr val="tx1"/>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6243" name="Group 99"/>
          <p:cNvGrpSpPr>
            <a:grpSpLocks/>
          </p:cNvGrpSpPr>
          <p:nvPr/>
        </p:nvGrpSpPr>
        <p:grpSpPr bwMode="auto">
          <a:xfrm flipH="1">
            <a:off x="5924550" y="4572000"/>
            <a:ext cx="1184275" cy="1274763"/>
            <a:chOff x="1808" y="1488"/>
            <a:chExt cx="760" cy="803"/>
          </a:xfrm>
        </p:grpSpPr>
        <p:grpSp>
          <p:nvGrpSpPr>
            <p:cNvPr id="11286" name="Group 100"/>
            <p:cNvGrpSpPr>
              <a:grpSpLocks/>
            </p:cNvGrpSpPr>
            <p:nvPr/>
          </p:nvGrpSpPr>
          <p:grpSpPr bwMode="auto">
            <a:xfrm>
              <a:off x="1872" y="1488"/>
              <a:ext cx="696" cy="803"/>
              <a:chOff x="1776" y="2496"/>
              <a:chExt cx="696" cy="803"/>
            </a:xfrm>
          </p:grpSpPr>
          <p:sp>
            <p:nvSpPr>
              <p:cNvPr id="6245" name="Freeform 101"/>
              <p:cNvSpPr>
                <a:spLocks/>
              </p:cNvSpPr>
              <p:nvPr/>
            </p:nvSpPr>
            <p:spPr bwMode="auto">
              <a:xfrm>
                <a:off x="2160" y="3024"/>
                <a:ext cx="312" cy="275"/>
              </a:xfrm>
              <a:custGeom>
                <a:avLst/>
                <a:gdLst>
                  <a:gd name="T0" fmla="*/ 36 w 312"/>
                  <a:gd name="T1" fmla="*/ 0 h 275"/>
                  <a:gd name="T2" fmla="*/ 38 w 312"/>
                  <a:gd name="T3" fmla="*/ 44 h 275"/>
                  <a:gd name="T4" fmla="*/ 24 w 312"/>
                  <a:gd name="T5" fmla="*/ 130 h 275"/>
                  <a:gd name="T6" fmla="*/ 12 w 312"/>
                  <a:gd name="T7" fmla="*/ 158 h 275"/>
                  <a:gd name="T8" fmla="*/ 6 w 312"/>
                  <a:gd name="T9" fmla="*/ 176 h 275"/>
                  <a:gd name="T10" fmla="*/ 4 w 312"/>
                  <a:gd name="T11" fmla="*/ 182 h 275"/>
                  <a:gd name="T12" fmla="*/ 22 w 312"/>
                  <a:gd name="T13" fmla="*/ 236 h 275"/>
                  <a:gd name="T14" fmla="*/ 102 w 312"/>
                  <a:gd name="T15" fmla="*/ 268 h 275"/>
                  <a:gd name="T16" fmla="*/ 182 w 312"/>
                  <a:gd name="T17" fmla="*/ 264 h 275"/>
                  <a:gd name="T18" fmla="*/ 262 w 312"/>
                  <a:gd name="T19" fmla="*/ 272 h 275"/>
                  <a:gd name="T20" fmla="*/ 292 w 312"/>
                  <a:gd name="T21" fmla="*/ 268 h 275"/>
                  <a:gd name="T22" fmla="*/ 294 w 312"/>
                  <a:gd name="T23" fmla="*/ 216 h 275"/>
                  <a:gd name="T24" fmla="*/ 274 w 312"/>
                  <a:gd name="T25" fmla="*/ 208 h 275"/>
                  <a:gd name="T26" fmla="*/ 240 w 312"/>
                  <a:gd name="T27" fmla="*/ 210 h 275"/>
                  <a:gd name="T28" fmla="*/ 246 w 312"/>
                  <a:gd name="T29" fmla="*/ 208 h 275"/>
                  <a:gd name="T30" fmla="*/ 252 w 312"/>
                  <a:gd name="T31" fmla="*/ 210 h 275"/>
                  <a:gd name="T32" fmla="*/ 282 w 312"/>
                  <a:gd name="T33" fmla="*/ 208 h 275"/>
                  <a:gd name="T34" fmla="*/ 312 w 312"/>
                  <a:gd name="T35" fmla="*/ 172 h 275"/>
                  <a:gd name="T36" fmla="*/ 294 w 312"/>
                  <a:gd name="T37" fmla="*/ 154 h 275"/>
                  <a:gd name="T38" fmla="*/ 280 w 312"/>
                  <a:gd name="T39" fmla="*/ 154 h 275"/>
                  <a:gd name="T40" fmla="*/ 246 w 312"/>
                  <a:gd name="T41" fmla="*/ 166 h 275"/>
                  <a:gd name="T42" fmla="*/ 226 w 312"/>
                  <a:gd name="T43" fmla="*/ 178 h 275"/>
                  <a:gd name="T44" fmla="*/ 220 w 312"/>
                  <a:gd name="T45" fmla="*/ 180 h 275"/>
                  <a:gd name="T46" fmla="*/ 284 w 312"/>
                  <a:gd name="T47" fmla="*/ 154 h 275"/>
                  <a:gd name="T48" fmla="*/ 232 w 312"/>
                  <a:gd name="T49" fmla="*/ 122 h 275"/>
                  <a:gd name="T50" fmla="*/ 190 w 312"/>
                  <a:gd name="T51" fmla="*/ 132 h 275"/>
                  <a:gd name="T52" fmla="*/ 164 w 312"/>
                  <a:gd name="T53" fmla="*/ 138 h 275"/>
                  <a:gd name="T54" fmla="*/ 116 w 312"/>
                  <a:gd name="T55" fmla="*/ 124 h 275"/>
                  <a:gd name="T56" fmla="*/ 96 w 312"/>
                  <a:gd name="T57" fmla="*/ 84 h 275"/>
                  <a:gd name="T58" fmla="*/ 94 w 312"/>
                  <a:gd name="T59" fmla="*/ 38 h 275"/>
                  <a:gd name="T60" fmla="*/ 48 w 312"/>
                  <a:gd name="T61" fmla="*/ 12 h 275"/>
                  <a:gd name="T62" fmla="*/ 38 w 312"/>
                  <a:gd name="T63" fmla="*/ 14 h 275"/>
                  <a:gd name="T64" fmla="*/ 36 w 312"/>
                  <a:gd name="T65" fmla="*/ 3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2" h="275">
                    <a:moveTo>
                      <a:pt x="36" y="0"/>
                    </a:moveTo>
                    <a:cubicBezTo>
                      <a:pt x="39" y="13"/>
                      <a:pt x="36" y="29"/>
                      <a:pt x="38" y="44"/>
                    </a:cubicBezTo>
                    <a:cubicBezTo>
                      <a:pt x="34" y="74"/>
                      <a:pt x="37" y="102"/>
                      <a:pt x="24" y="130"/>
                    </a:cubicBezTo>
                    <a:cubicBezTo>
                      <a:pt x="20" y="137"/>
                      <a:pt x="14" y="149"/>
                      <a:pt x="12" y="158"/>
                    </a:cubicBezTo>
                    <a:cubicBezTo>
                      <a:pt x="11" y="158"/>
                      <a:pt x="7" y="172"/>
                      <a:pt x="6" y="176"/>
                    </a:cubicBezTo>
                    <a:cubicBezTo>
                      <a:pt x="5" y="178"/>
                      <a:pt x="4" y="182"/>
                      <a:pt x="4" y="182"/>
                    </a:cubicBezTo>
                    <a:cubicBezTo>
                      <a:pt x="0" y="206"/>
                      <a:pt x="5" y="219"/>
                      <a:pt x="22" y="236"/>
                    </a:cubicBezTo>
                    <a:cubicBezTo>
                      <a:pt x="51" y="265"/>
                      <a:pt x="57" y="263"/>
                      <a:pt x="102" y="268"/>
                    </a:cubicBezTo>
                    <a:cubicBezTo>
                      <a:pt x="130" y="266"/>
                      <a:pt x="154" y="266"/>
                      <a:pt x="182" y="264"/>
                    </a:cubicBezTo>
                    <a:cubicBezTo>
                      <a:pt x="208" y="266"/>
                      <a:pt x="235" y="268"/>
                      <a:pt x="262" y="272"/>
                    </a:cubicBezTo>
                    <a:cubicBezTo>
                      <a:pt x="272" y="275"/>
                      <a:pt x="282" y="274"/>
                      <a:pt x="292" y="268"/>
                    </a:cubicBezTo>
                    <a:cubicBezTo>
                      <a:pt x="299" y="253"/>
                      <a:pt x="306" y="228"/>
                      <a:pt x="294" y="216"/>
                    </a:cubicBezTo>
                    <a:cubicBezTo>
                      <a:pt x="288" y="210"/>
                      <a:pt x="274" y="208"/>
                      <a:pt x="274" y="208"/>
                    </a:cubicBezTo>
                    <a:cubicBezTo>
                      <a:pt x="262" y="208"/>
                      <a:pt x="251" y="210"/>
                      <a:pt x="240" y="210"/>
                    </a:cubicBezTo>
                    <a:cubicBezTo>
                      <a:pt x="237" y="210"/>
                      <a:pt x="243" y="208"/>
                      <a:pt x="246" y="208"/>
                    </a:cubicBezTo>
                    <a:cubicBezTo>
                      <a:pt x="248" y="208"/>
                      <a:pt x="250" y="209"/>
                      <a:pt x="252" y="210"/>
                    </a:cubicBezTo>
                    <a:cubicBezTo>
                      <a:pt x="262" y="209"/>
                      <a:pt x="272" y="209"/>
                      <a:pt x="282" y="208"/>
                    </a:cubicBezTo>
                    <a:cubicBezTo>
                      <a:pt x="300" y="205"/>
                      <a:pt x="302" y="184"/>
                      <a:pt x="312" y="172"/>
                    </a:cubicBezTo>
                    <a:cubicBezTo>
                      <a:pt x="308" y="162"/>
                      <a:pt x="301" y="159"/>
                      <a:pt x="294" y="154"/>
                    </a:cubicBezTo>
                    <a:cubicBezTo>
                      <a:pt x="279" y="158"/>
                      <a:pt x="297" y="154"/>
                      <a:pt x="280" y="154"/>
                    </a:cubicBezTo>
                    <a:cubicBezTo>
                      <a:pt x="268" y="154"/>
                      <a:pt x="255" y="160"/>
                      <a:pt x="246" y="166"/>
                    </a:cubicBezTo>
                    <a:cubicBezTo>
                      <a:pt x="239" y="169"/>
                      <a:pt x="233" y="175"/>
                      <a:pt x="226" y="178"/>
                    </a:cubicBezTo>
                    <a:cubicBezTo>
                      <a:pt x="224" y="178"/>
                      <a:pt x="218" y="180"/>
                      <a:pt x="220" y="180"/>
                    </a:cubicBezTo>
                    <a:cubicBezTo>
                      <a:pt x="240" y="169"/>
                      <a:pt x="265" y="166"/>
                      <a:pt x="284" y="154"/>
                    </a:cubicBezTo>
                    <a:cubicBezTo>
                      <a:pt x="263" y="140"/>
                      <a:pt x="257" y="130"/>
                      <a:pt x="232" y="122"/>
                    </a:cubicBezTo>
                    <a:cubicBezTo>
                      <a:pt x="218" y="126"/>
                      <a:pt x="203" y="128"/>
                      <a:pt x="190" y="132"/>
                    </a:cubicBezTo>
                    <a:cubicBezTo>
                      <a:pt x="181" y="134"/>
                      <a:pt x="164" y="138"/>
                      <a:pt x="164" y="138"/>
                    </a:cubicBezTo>
                    <a:cubicBezTo>
                      <a:pt x="139" y="135"/>
                      <a:pt x="130" y="138"/>
                      <a:pt x="116" y="124"/>
                    </a:cubicBezTo>
                    <a:cubicBezTo>
                      <a:pt x="113" y="110"/>
                      <a:pt x="102" y="97"/>
                      <a:pt x="96" y="84"/>
                    </a:cubicBezTo>
                    <a:cubicBezTo>
                      <a:pt x="90" y="55"/>
                      <a:pt x="91" y="70"/>
                      <a:pt x="94" y="38"/>
                    </a:cubicBezTo>
                    <a:cubicBezTo>
                      <a:pt x="84" y="18"/>
                      <a:pt x="69" y="14"/>
                      <a:pt x="48" y="12"/>
                    </a:cubicBezTo>
                    <a:cubicBezTo>
                      <a:pt x="44" y="12"/>
                      <a:pt x="38" y="14"/>
                      <a:pt x="38" y="14"/>
                    </a:cubicBezTo>
                    <a:lnTo>
                      <a:pt x="36" y="34"/>
                    </a:lnTo>
                  </a:path>
                </a:pathLst>
              </a:custGeom>
              <a:solidFill>
                <a:schemeClr val="bg1"/>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46" name="Freeform 102"/>
              <p:cNvSpPr>
                <a:spLocks/>
              </p:cNvSpPr>
              <p:nvPr/>
            </p:nvSpPr>
            <p:spPr bwMode="auto">
              <a:xfrm>
                <a:off x="1776" y="2617"/>
                <a:ext cx="162" cy="496"/>
              </a:xfrm>
              <a:custGeom>
                <a:avLst/>
                <a:gdLst>
                  <a:gd name="T0" fmla="*/ 16 w 443"/>
                  <a:gd name="T1" fmla="*/ 0 h 1003"/>
                  <a:gd name="T2" fmla="*/ 26 w 443"/>
                  <a:gd name="T3" fmla="*/ 171 h 1003"/>
                  <a:gd name="T4" fmla="*/ 58 w 443"/>
                  <a:gd name="T5" fmla="*/ 363 h 1003"/>
                  <a:gd name="T6" fmla="*/ 101 w 443"/>
                  <a:gd name="T7" fmla="*/ 608 h 1003"/>
                  <a:gd name="T8" fmla="*/ 144 w 443"/>
                  <a:gd name="T9" fmla="*/ 715 h 1003"/>
                  <a:gd name="T10" fmla="*/ 165 w 443"/>
                  <a:gd name="T11" fmla="*/ 768 h 1003"/>
                  <a:gd name="T12" fmla="*/ 325 w 443"/>
                  <a:gd name="T13" fmla="*/ 928 h 1003"/>
                  <a:gd name="T14" fmla="*/ 400 w 443"/>
                  <a:gd name="T15" fmla="*/ 1003 h 1003"/>
                  <a:gd name="T16" fmla="*/ 410 w 443"/>
                  <a:gd name="T17" fmla="*/ 992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 h="1003">
                    <a:moveTo>
                      <a:pt x="16" y="0"/>
                    </a:moveTo>
                    <a:cubicBezTo>
                      <a:pt x="0" y="61"/>
                      <a:pt x="17" y="110"/>
                      <a:pt x="26" y="171"/>
                    </a:cubicBezTo>
                    <a:cubicBezTo>
                      <a:pt x="35" y="237"/>
                      <a:pt x="42" y="298"/>
                      <a:pt x="58" y="363"/>
                    </a:cubicBezTo>
                    <a:cubicBezTo>
                      <a:pt x="67" y="446"/>
                      <a:pt x="83" y="525"/>
                      <a:pt x="101" y="608"/>
                    </a:cubicBezTo>
                    <a:cubicBezTo>
                      <a:pt x="120" y="700"/>
                      <a:pt x="101" y="674"/>
                      <a:pt x="144" y="715"/>
                    </a:cubicBezTo>
                    <a:cubicBezTo>
                      <a:pt x="151" y="732"/>
                      <a:pt x="154" y="752"/>
                      <a:pt x="165" y="768"/>
                    </a:cubicBezTo>
                    <a:cubicBezTo>
                      <a:pt x="192" y="808"/>
                      <a:pt x="286" y="896"/>
                      <a:pt x="325" y="928"/>
                    </a:cubicBezTo>
                    <a:cubicBezTo>
                      <a:pt x="355" y="952"/>
                      <a:pt x="366" y="980"/>
                      <a:pt x="400" y="1003"/>
                    </a:cubicBezTo>
                    <a:cubicBezTo>
                      <a:pt x="438" y="989"/>
                      <a:pt x="443" y="992"/>
                      <a:pt x="410" y="992"/>
                    </a:cubicBezTo>
                  </a:path>
                </a:pathLst>
              </a:custGeom>
              <a:solidFill>
                <a:schemeClr val="bg1"/>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47" name="Freeform 103"/>
              <p:cNvSpPr>
                <a:spLocks/>
              </p:cNvSpPr>
              <p:nvPr/>
            </p:nvSpPr>
            <p:spPr bwMode="auto">
              <a:xfrm>
                <a:off x="1971" y="2591"/>
                <a:ext cx="460" cy="569"/>
              </a:xfrm>
              <a:custGeom>
                <a:avLst/>
                <a:gdLst>
                  <a:gd name="T0" fmla="*/ 0 w 1256"/>
                  <a:gd name="T1" fmla="*/ 1080 h 1152"/>
                  <a:gd name="T2" fmla="*/ 288 w 1256"/>
                  <a:gd name="T3" fmla="*/ 1128 h 1152"/>
                  <a:gd name="T4" fmla="*/ 384 w 1256"/>
                  <a:gd name="T5" fmla="*/ 1128 h 1152"/>
                  <a:gd name="T6" fmla="*/ 912 w 1256"/>
                  <a:gd name="T7" fmla="*/ 984 h 1152"/>
                  <a:gd name="T8" fmla="*/ 1200 w 1256"/>
                  <a:gd name="T9" fmla="*/ 456 h 1152"/>
                  <a:gd name="T10" fmla="*/ 1248 w 1256"/>
                  <a:gd name="T11" fmla="*/ 72 h 1152"/>
                  <a:gd name="T12" fmla="*/ 1200 w 1256"/>
                  <a:gd name="T13" fmla="*/ 24 h 1152"/>
                </a:gdLst>
                <a:ahLst/>
                <a:cxnLst>
                  <a:cxn ang="0">
                    <a:pos x="T0" y="T1"/>
                  </a:cxn>
                  <a:cxn ang="0">
                    <a:pos x="T2" y="T3"/>
                  </a:cxn>
                  <a:cxn ang="0">
                    <a:pos x="T4" y="T5"/>
                  </a:cxn>
                  <a:cxn ang="0">
                    <a:pos x="T6" y="T7"/>
                  </a:cxn>
                  <a:cxn ang="0">
                    <a:pos x="T8" y="T9"/>
                  </a:cxn>
                  <a:cxn ang="0">
                    <a:pos x="T10" y="T11"/>
                  </a:cxn>
                  <a:cxn ang="0">
                    <a:pos x="T12" y="T13"/>
                  </a:cxn>
                </a:cxnLst>
                <a:rect l="0" t="0" r="r" b="b"/>
                <a:pathLst>
                  <a:path w="1256" h="1152">
                    <a:moveTo>
                      <a:pt x="0" y="1080"/>
                    </a:moveTo>
                    <a:cubicBezTo>
                      <a:pt x="112" y="1100"/>
                      <a:pt x="224" y="1120"/>
                      <a:pt x="288" y="1128"/>
                    </a:cubicBezTo>
                    <a:cubicBezTo>
                      <a:pt x="351" y="1135"/>
                      <a:pt x="280" y="1152"/>
                      <a:pt x="384" y="1128"/>
                    </a:cubicBezTo>
                    <a:cubicBezTo>
                      <a:pt x="488" y="1104"/>
                      <a:pt x="775" y="1096"/>
                      <a:pt x="912" y="984"/>
                    </a:cubicBezTo>
                    <a:cubicBezTo>
                      <a:pt x="1048" y="871"/>
                      <a:pt x="1144" y="608"/>
                      <a:pt x="1200" y="456"/>
                    </a:cubicBezTo>
                    <a:cubicBezTo>
                      <a:pt x="1256" y="304"/>
                      <a:pt x="1248" y="144"/>
                      <a:pt x="1248" y="72"/>
                    </a:cubicBezTo>
                    <a:cubicBezTo>
                      <a:pt x="1248" y="0"/>
                      <a:pt x="1224" y="12"/>
                      <a:pt x="1200" y="24"/>
                    </a:cubicBezTo>
                  </a:path>
                </a:pathLst>
              </a:custGeom>
              <a:solidFill>
                <a:schemeClr val="bg1"/>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48" name="Freeform 104"/>
              <p:cNvSpPr>
                <a:spLocks/>
              </p:cNvSpPr>
              <p:nvPr/>
            </p:nvSpPr>
            <p:spPr bwMode="auto">
              <a:xfrm>
                <a:off x="2094" y="2970"/>
                <a:ext cx="211" cy="79"/>
              </a:xfrm>
              <a:custGeom>
                <a:avLst/>
                <a:gdLst>
                  <a:gd name="T0" fmla="*/ 0 w 576"/>
                  <a:gd name="T1" fmla="*/ 0 h 159"/>
                  <a:gd name="T2" fmla="*/ 96 w 576"/>
                  <a:gd name="T3" fmla="*/ 96 h 159"/>
                  <a:gd name="T4" fmla="*/ 336 w 576"/>
                  <a:gd name="T5" fmla="*/ 144 h 159"/>
                  <a:gd name="T6" fmla="*/ 576 w 576"/>
                  <a:gd name="T7" fmla="*/ 0 h 159"/>
                </a:gdLst>
                <a:ahLst/>
                <a:cxnLst>
                  <a:cxn ang="0">
                    <a:pos x="T0" y="T1"/>
                  </a:cxn>
                  <a:cxn ang="0">
                    <a:pos x="T2" y="T3"/>
                  </a:cxn>
                  <a:cxn ang="0">
                    <a:pos x="T4" y="T5"/>
                  </a:cxn>
                  <a:cxn ang="0">
                    <a:pos x="T6" y="T7"/>
                  </a:cxn>
                </a:cxnLst>
                <a:rect l="0" t="0" r="r" b="b"/>
                <a:pathLst>
                  <a:path w="576" h="159">
                    <a:moveTo>
                      <a:pt x="0" y="0"/>
                    </a:moveTo>
                    <a:cubicBezTo>
                      <a:pt x="20" y="36"/>
                      <a:pt x="40" y="72"/>
                      <a:pt x="96" y="96"/>
                    </a:cubicBezTo>
                    <a:cubicBezTo>
                      <a:pt x="152" y="120"/>
                      <a:pt x="256" y="159"/>
                      <a:pt x="336" y="144"/>
                    </a:cubicBezTo>
                    <a:cubicBezTo>
                      <a:pt x="415" y="128"/>
                      <a:pt x="528" y="24"/>
                      <a:pt x="576" y="0"/>
                    </a:cubicBezTo>
                  </a:path>
                </a:pathLst>
              </a:custGeom>
              <a:solidFill>
                <a:schemeClr val="bg1"/>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49" name="Freeform 105"/>
              <p:cNvSpPr>
                <a:spLocks/>
              </p:cNvSpPr>
              <p:nvPr/>
            </p:nvSpPr>
            <p:spPr bwMode="auto">
              <a:xfrm>
                <a:off x="1781" y="2624"/>
                <a:ext cx="567" cy="491"/>
              </a:xfrm>
              <a:custGeom>
                <a:avLst/>
                <a:gdLst>
                  <a:gd name="T0" fmla="*/ 0 w 568"/>
                  <a:gd name="T1" fmla="*/ 0 h 491"/>
                  <a:gd name="T2" fmla="*/ 102 w 568"/>
                  <a:gd name="T3" fmla="*/ 360 h 491"/>
                  <a:gd name="T4" fmla="*/ 118 w 568"/>
                  <a:gd name="T5" fmla="*/ 427 h 491"/>
                  <a:gd name="T6" fmla="*/ 120 w 568"/>
                  <a:gd name="T7" fmla="*/ 440 h 491"/>
                  <a:gd name="T8" fmla="*/ 142 w 568"/>
                  <a:gd name="T9" fmla="*/ 456 h 491"/>
                  <a:gd name="T10" fmla="*/ 174 w 568"/>
                  <a:gd name="T11" fmla="*/ 491 h 491"/>
                  <a:gd name="T12" fmla="*/ 256 w 568"/>
                  <a:gd name="T13" fmla="*/ 461 h 491"/>
                  <a:gd name="T14" fmla="*/ 291 w 568"/>
                  <a:gd name="T15" fmla="*/ 424 h 491"/>
                  <a:gd name="T16" fmla="*/ 302 w 568"/>
                  <a:gd name="T17" fmla="*/ 403 h 491"/>
                  <a:gd name="T18" fmla="*/ 331 w 568"/>
                  <a:gd name="T19" fmla="*/ 347 h 491"/>
                  <a:gd name="T20" fmla="*/ 478 w 568"/>
                  <a:gd name="T21" fmla="*/ 216 h 491"/>
                  <a:gd name="T22" fmla="*/ 542 w 568"/>
                  <a:gd name="T23" fmla="*/ 112 h 491"/>
                  <a:gd name="T24" fmla="*/ 566 w 568"/>
                  <a:gd name="T25" fmla="*/ 69 h 491"/>
                  <a:gd name="T26" fmla="*/ 560 w 568"/>
                  <a:gd name="T27" fmla="*/ 45 h 491"/>
                  <a:gd name="T28" fmla="*/ 470 w 568"/>
                  <a:gd name="T29" fmla="*/ 53 h 491"/>
                  <a:gd name="T30" fmla="*/ 398 w 568"/>
                  <a:gd name="T31" fmla="*/ 56 h 491"/>
                  <a:gd name="T32" fmla="*/ 315 w 568"/>
                  <a:gd name="T33" fmla="*/ 53 h 491"/>
                  <a:gd name="T34" fmla="*/ 110 w 568"/>
                  <a:gd name="T35" fmla="*/ 32 h 491"/>
                  <a:gd name="T36" fmla="*/ 24 w 568"/>
                  <a:gd name="T37" fmla="*/ 5 h 491"/>
                  <a:gd name="T38" fmla="*/ 0 w 568"/>
                  <a:gd name="T39"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8" h="491">
                    <a:moveTo>
                      <a:pt x="0" y="0"/>
                    </a:moveTo>
                    <a:cubicBezTo>
                      <a:pt x="9" y="51"/>
                      <a:pt x="47" y="287"/>
                      <a:pt x="102" y="360"/>
                    </a:cubicBezTo>
                    <a:cubicBezTo>
                      <a:pt x="107" y="381"/>
                      <a:pt x="113" y="404"/>
                      <a:pt x="118" y="427"/>
                    </a:cubicBezTo>
                    <a:cubicBezTo>
                      <a:pt x="118" y="431"/>
                      <a:pt x="117" y="436"/>
                      <a:pt x="120" y="440"/>
                    </a:cubicBezTo>
                    <a:cubicBezTo>
                      <a:pt x="123" y="446"/>
                      <a:pt x="137" y="449"/>
                      <a:pt x="142" y="456"/>
                    </a:cubicBezTo>
                    <a:cubicBezTo>
                      <a:pt x="153" y="470"/>
                      <a:pt x="158" y="479"/>
                      <a:pt x="174" y="491"/>
                    </a:cubicBezTo>
                    <a:cubicBezTo>
                      <a:pt x="201" y="486"/>
                      <a:pt x="235" y="481"/>
                      <a:pt x="256" y="461"/>
                    </a:cubicBezTo>
                    <a:cubicBezTo>
                      <a:pt x="268" y="448"/>
                      <a:pt x="291" y="424"/>
                      <a:pt x="291" y="424"/>
                    </a:cubicBezTo>
                    <a:cubicBezTo>
                      <a:pt x="294" y="416"/>
                      <a:pt x="300" y="410"/>
                      <a:pt x="302" y="403"/>
                    </a:cubicBezTo>
                    <a:cubicBezTo>
                      <a:pt x="306" y="380"/>
                      <a:pt x="302" y="354"/>
                      <a:pt x="331" y="347"/>
                    </a:cubicBezTo>
                    <a:cubicBezTo>
                      <a:pt x="394" y="303"/>
                      <a:pt x="429" y="277"/>
                      <a:pt x="478" y="216"/>
                    </a:cubicBezTo>
                    <a:cubicBezTo>
                      <a:pt x="493" y="176"/>
                      <a:pt x="504" y="135"/>
                      <a:pt x="542" y="112"/>
                    </a:cubicBezTo>
                    <a:cubicBezTo>
                      <a:pt x="549" y="96"/>
                      <a:pt x="559" y="85"/>
                      <a:pt x="566" y="69"/>
                    </a:cubicBezTo>
                    <a:cubicBezTo>
                      <a:pt x="568" y="56"/>
                      <a:pt x="564" y="56"/>
                      <a:pt x="560" y="45"/>
                    </a:cubicBezTo>
                    <a:cubicBezTo>
                      <a:pt x="529" y="46"/>
                      <a:pt x="500" y="50"/>
                      <a:pt x="470" y="53"/>
                    </a:cubicBezTo>
                    <a:cubicBezTo>
                      <a:pt x="453" y="59"/>
                      <a:pt x="412" y="54"/>
                      <a:pt x="398" y="56"/>
                    </a:cubicBezTo>
                    <a:cubicBezTo>
                      <a:pt x="371" y="54"/>
                      <a:pt x="342" y="49"/>
                      <a:pt x="315" y="53"/>
                    </a:cubicBezTo>
                    <a:cubicBezTo>
                      <a:pt x="249" y="36"/>
                      <a:pt x="177" y="37"/>
                      <a:pt x="110" y="32"/>
                    </a:cubicBezTo>
                    <a:cubicBezTo>
                      <a:pt x="78" y="20"/>
                      <a:pt x="58" y="8"/>
                      <a:pt x="24" y="5"/>
                    </a:cubicBezTo>
                    <a:cubicBezTo>
                      <a:pt x="8" y="8"/>
                      <a:pt x="4" y="16"/>
                      <a:pt x="0" y="0"/>
                    </a:cubicBezTo>
                    <a:close/>
                  </a:path>
                </a:pathLst>
              </a:custGeom>
              <a:solidFill>
                <a:schemeClr val="bg1"/>
              </a:solidFill>
              <a:ln w="9525" cap="flat" cmpd="sng">
                <a:solidFill>
                  <a:schemeClr val="bg1"/>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50" name="Oval 106"/>
              <p:cNvSpPr>
                <a:spLocks noChangeArrowheads="1"/>
              </p:cNvSpPr>
              <p:nvPr/>
            </p:nvSpPr>
            <p:spPr bwMode="auto">
              <a:xfrm>
                <a:off x="1778" y="2496"/>
                <a:ext cx="650" cy="213"/>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51" name="Oval 107"/>
              <p:cNvSpPr>
                <a:spLocks noChangeArrowheads="1"/>
              </p:cNvSpPr>
              <p:nvPr/>
            </p:nvSpPr>
            <p:spPr bwMode="auto">
              <a:xfrm>
                <a:off x="1831" y="2520"/>
                <a:ext cx="545" cy="142"/>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52" name="Freeform 108"/>
              <p:cNvSpPr>
                <a:spLocks/>
              </p:cNvSpPr>
              <p:nvPr/>
            </p:nvSpPr>
            <p:spPr bwMode="auto">
              <a:xfrm>
                <a:off x="1872" y="3024"/>
                <a:ext cx="312" cy="275"/>
              </a:xfrm>
              <a:custGeom>
                <a:avLst/>
                <a:gdLst>
                  <a:gd name="T0" fmla="*/ 36 w 312"/>
                  <a:gd name="T1" fmla="*/ 0 h 275"/>
                  <a:gd name="T2" fmla="*/ 38 w 312"/>
                  <a:gd name="T3" fmla="*/ 44 h 275"/>
                  <a:gd name="T4" fmla="*/ 24 w 312"/>
                  <a:gd name="T5" fmla="*/ 130 h 275"/>
                  <a:gd name="T6" fmla="*/ 12 w 312"/>
                  <a:gd name="T7" fmla="*/ 158 h 275"/>
                  <a:gd name="T8" fmla="*/ 6 w 312"/>
                  <a:gd name="T9" fmla="*/ 176 h 275"/>
                  <a:gd name="T10" fmla="*/ 4 w 312"/>
                  <a:gd name="T11" fmla="*/ 182 h 275"/>
                  <a:gd name="T12" fmla="*/ 22 w 312"/>
                  <a:gd name="T13" fmla="*/ 236 h 275"/>
                  <a:gd name="T14" fmla="*/ 102 w 312"/>
                  <a:gd name="T15" fmla="*/ 268 h 275"/>
                  <a:gd name="T16" fmla="*/ 182 w 312"/>
                  <a:gd name="T17" fmla="*/ 264 h 275"/>
                  <a:gd name="T18" fmla="*/ 262 w 312"/>
                  <a:gd name="T19" fmla="*/ 272 h 275"/>
                  <a:gd name="T20" fmla="*/ 292 w 312"/>
                  <a:gd name="T21" fmla="*/ 268 h 275"/>
                  <a:gd name="T22" fmla="*/ 294 w 312"/>
                  <a:gd name="T23" fmla="*/ 216 h 275"/>
                  <a:gd name="T24" fmla="*/ 274 w 312"/>
                  <a:gd name="T25" fmla="*/ 208 h 275"/>
                  <a:gd name="T26" fmla="*/ 240 w 312"/>
                  <a:gd name="T27" fmla="*/ 210 h 275"/>
                  <a:gd name="T28" fmla="*/ 246 w 312"/>
                  <a:gd name="T29" fmla="*/ 208 h 275"/>
                  <a:gd name="T30" fmla="*/ 252 w 312"/>
                  <a:gd name="T31" fmla="*/ 210 h 275"/>
                  <a:gd name="T32" fmla="*/ 282 w 312"/>
                  <a:gd name="T33" fmla="*/ 208 h 275"/>
                  <a:gd name="T34" fmla="*/ 312 w 312"/>
                  <a:gd name="T35" fmla="*/ 172 h 275"/>
                  <a:gd name="T36" fmla="*/ 294 w 312"/>
                  <a:gd name="T37" fmla="*/ 154 h 275"/>
                  <a:gd name="T38" fmla="*/ 280 w 312"/>
                  <a:gd name="T39" fmla="*/ 154 h 275"/>
                  <a:gd name="T40" fmla="*/ 246 w 312"/>
                  <a:gd name="T41" fmla="*/ 166 h 275"/>
                  <a:gd name="T42" fmla="*/ 226 w 312"/>
                  <a:gd name="T43" fmla="*/ 178 h 275"/>
                  <a:gd name="T44" fmla="*/ 220 w 312"/>
                  <a:gd name="T45" fmla="*/ 180 h 275"/>
                  <a:gd name="T46" fmla="*/ 284 w 312"/>
                  <a:gd name="T47" fmla="*/ 154 h 275"/>
                  <a:gd name="T48" fmla="*/ 232 w 312"/>
                  <a:gd name="T49" fmla="*/ 122 h 275"/>
                  <a:gd name="T50" fmla="*/ 190 w 312"/>
                  <a:gd name="T51" fmla="*/ 132 h 275"/>
                  <a:gd name="T52" fmla="*/ 164 w 312"/>
                  <a:gd name="T53" fmla="*/ 138 h 275"/>
                  <a:gd name="T54" fmla="*/ 116 w 312"/>
                  <a:gd name="T55" fmla="*/ 124 h 275"/>
                  <a:gd name="T56" fmla="*/ 96 w 312"/>
                  <a:gd name="T57" fmla="*/ 84 h 275"/>
                  <a:gd name="T58" fmla="*/ 94 w 312"/>
                  <a:gd name="T59" fmla="*/ 38 h 275"/>
                  <a:gd name="T60" fmla="*/ 48 w 312"/>
                  <a:gd name="T61" fmla="*/ 12 h 275"/>
                  <a:gd name="T62" fmla="*/ 38 w 312"/>
                  <a:gd name="T63" fmla="*/ 14 h 275"/>
                  <a:gd name="T64" fmla="*/ 36 w 312"/>
                  <a:gd name="T65" fmla="*/ 3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2" h="275">
                    <a:moveTo>
                      <a:pt x="36" y="0"/>
                    </a:moveTo>
                    <a:cubicBezTo>
                      <a:pt x="39" y="13"/>
                      <a:pt x="36" y="29"/>
                      <a:pt x="38" y="44"/>
                    </a:cubicBezTo>
                    <a:cubicBezTo>
                      <a:pt x="34" y="74"/>
                      <a:pt x="37" y="102"/>
                      <a:pt x="24" y="130"/>
                    </a:cubicBezTo>
                    <a:cubicBezTo>
                      <a:pt x="20" y="137"/>
                      <a:pt x="14" y="149"/>
                      <a:pt x="12" y="158"/>
                    </a:cubicBezTo>
                    <a:cubicBezTo>
                      <a:pt x="11" y="158"/>
                      <a:pt x="7" y="172"/>
                      <a:pt x="6" y="176"/>
                    </a:cubicBezTo>
                    <a:cubicBezTo>
                      <a:pt x="5" y="178"/>
                      <a:pt x="4" y="182"/>
                      <a:pt x="4" y="182"/>
                    </a:cubicBezTo>
                    <a:cubicBezTo>
                      <a:pt x="0" y="206"/>
                      <a:pt x="5" y="219"/>
                      <a:pt x="22" y="236"/>
                    </a:cubicBezTo>
                    <a:cubicBezTo>
                      <a:pt x="51" y="265"/>
                      <a:pt x="57" y="263"/>
                      <a:pt x="102" y="268"/>
                    </a:cubicBezTo>
                    <a:cubicBezTo>
                      <a:pt x="130" y="266"/>
                      <a:pt x="154" y="266"/>
                      <a:pt x="182" y="264"/>
                    </a:cubicBezTo>
                    <a:cubicBezTo>
                      <a:pt x="208" y="266"/>
                      <a:pt x="235" y="268"/>
                      <a:pt x="262" y="272"/>
                    </a:cubicBezTo>
                    <a:cubicBezTo>
                      <a:pt x="272" y="275"/>
                      <a:pt x="282" y="274"/>
                      <a:pt x="292" y="268"/>
                    </a:cubicBezTo>
                    <a:cubicBezTo>
                      <a:pt x="299" y="253"/>
                      <a:pt x="306" y="228"/>
                      <a:pt x="294" y="216"/>
                    </a:cubicBezTo>
                    <a:cubicBezTo>
                      <a:pt x="288" y="210"/>
                      <a:pt x="274" y="208"/>
                      <a:pt x="274" y="208"/>
                    </a:cubicBezTo>
                    <a:cubicBezTo>
                      <a:pt x="262" y="208"/>
                      <a:pt x="251" y="210"/>
                      <a:pt x="240" y="210"/>
                    </a:cubicBezTo>
                    <a:cubicBezTo>
                      <a:pt x="237" y="210"/>
                      <a:pt x="243" y="208"/>
                      <a:pt x="246" y="208"/>
                    </a:cubicBezTo>
                    <a:cubicBezTo>
                      <a:pt x="248" y="208"/>
                      <a:pt x="250" y="209"/>
                      <a:pt x="252" y="210"/>
                    </a:cubicBezTo>
                    <a:cubicBezTo>
                      <a:pt x="262" y="209"/>
                      <a:pt x="272" y="209"/>
                      <a:pt x="282" y="208"/>
                    </a:cubicBezTo>
                    <a:cubicBezTo>
                      <a:pt x="300" y="205"/>
                      <a:pt x="302" y="184"/>
                      <a:pt x="312" y="172"/>
                    </a:cubicBezTo>
                    <a:cubicBezTo>
                      <a:pt x="308" y="162"/>
                      <a:pt x="301" y="159"/>
                      <a:pt x="294" y="154"/>
                    </a:cubicBezTo>
                    <a:cubicBezTo>
                      <a:pt x="279" y="158"/>
                      <a:pt x="297" y="154"/>
                      <a:pt x="280" y="154"/>
                    </a:cubicBezTo>
                    <a:cubicBezTo>
                      <a:pt x="268" y="154"/>
                      <a:pt x="255" y="160"/>
                      <a:pt x="246" y="166"/>
                    </a:cubicBezTo>
                    <a:cubicBezTo>
                      <a:pt x="239" y="169"/>
                      <a:pt x="233" y="175"/>
                      <a:pt x="226" y="178"/>
                    </a:cubicBezTo>
                    <a:cubicBezTo>
                      <a:pt x="224" y="178"/>
                      <a:pt x="218" y="180"/>
                      <a:pt x="220" y="180"/>
                    </a:cubicBezTo>
                    <a:cubicBezTo>
                      <a:pt x="240" y="169"/>
                      <a:pt x="265" y="166"/>
                      <a:pt x="284" y="154"/>
                    </a:cubicBezTo>
                    <a:cubicBezTo>
                      <a:pt x="263" y="140"/>
                      <a:pt x="257" y="130"/>
                      <a:pt x="232" y="122"/>
                    </a:cubicBezTo>
                    <a:cubicBezTo>
                      <a:pt x="218" y="126"/>
                      <a:pt x="203" y="128"/>
                      <a:pt x="190" y="132"/>
                    </a:cubicBezTo>
                    <a:cubicBezTo>
                      <a:pt x="181" y="134"/>
                      <a:pt x="164" y="138"/>
                      <a:pt x="164" y="138"/>
                    </a:cubicBezTo>
                    <a:cubicBezTo>
                      <a:pt x="139" y="135"/>
                      <a:pt x="130" y="138"/>
                      <a:pt x="116" y="124"/>
                    </a:cubicBezTo>
                    <a:cubicBezTo>
                      <a:pt x="113" y="110"/>
                      <a:pt x="102" y="97"/>
                      <a:pt x="96" y="84"/>
                    </a:cubicBezTo>
                    <a:cubicBezTo>
                      <a:pt x="90" y="55"/>
                      <a:pt x="91" y="70"/>
                      <a:pt x="94" y="38"/>
                    </a:cubicBezTo>
                    <a:cubicBezTo>
                      <a:pt x="84" y="18"/>
                      <a:pt x="69" y="14"/>
                      <a:pt x="48" y="12"/>
                    </a:cubicBezTo>
                    <a:cubicBezTo>
                      <a:pt x="44" y="12"/>
                      <a:pt x="38" y="14"/>
                      <a:pt x="38" y="14"/>
                    </a:cubicBezTo>
                    <a:lnTo>
                      <a:pt x="36" y="34"/>
                    </a:lnTo>
                  </a:path>
                </a:pathLst>
              </a:custGeom>
              <a:solidFill>
                <a:schemeClr val="bg1"/>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6253" name="Freeform 109"/>
            <p:cNvSpPr>
              <a:spLocks/>
            </p:cNvSpPr>
            <p:nvPr/>
          </p:nvSpPr>
          <p:spPr bwMode="auto">
            <a:xfrm>
              <a:off x="1808" y="1696"/>
              <a:ext cx="154" cy="244"/>
            </a:xfrm>
            <a:custGeom>
              <a:avLst/>
              <a:gdLst>
                <a:gd name="T0" fmla="*/ 144 w 154"/>
                <a:gd name="T1" fmla="*/ 32 h 244"/>
                <a:gd name="T2" fmla="*/ 76 w 154"/>
                <a:gd name="T3" fmla="*/ 0 h 244"/>
                <a:gd name="T4" fmla="*/ 12 w 154"/>
                <a:gd name="T5" fmla="*/ 32 h 244"/>
                <a:gd name="T6" fmla="*/ 0 w 154"/>
                <a:gd name="T7" fmla="*/ 80 h 244"/>
                <a:gd name="T8" fmla="*/ 8 w 154"/>
                <a:gd name="T9" fmla="*/ 120 h 244"/>
                <a:gd name="T10" fmla="*/ 20 w 154"/>
                <a:gd name="T11" fmla="*/ 128 h 244"/>
                <a:gd name="T12" fmla="*/ 44 w 154"/>
                <a:gd name="T13" fmla="*/ 152 h 244"/>
                <a:gd name="T14" fmla="*/ 48 w 154"/>
                <a:gd name="T15" fmla="*/ 188 h 244"/>
                <a:gd name="T16" fmla="*/ 80 w 154"/>
                <a:gd name="T17" fmla="*/ 244 h 244"/>
                <a:gd name="T18" fmla="*/ 136 w 154"/>
                <a:gd name="T19" fmla="*/ 224 h 244"/>
                <a:gd name="T20" fmla="*/ 148 w 154"/>
                <a:gd name="T21" fmla="*/ 14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244">
                  <a:moveTo>
                    <a:pt x="144" y="32"/>
                  </a:moveTo>
                  <a:cubicBezTo>
                    <a:pt x="127" y="7"/>
                    <a:pt x="103" y="4"/>
                    <a:pt x="76" y="0"/>
                  </a:cubicBezTo>
                  <a:cubicBezTo>
                    <a:pt x="35" y="4"/>
                    <a:pt x="35" y="2"/>
                    <a:pt x="12" y="32"/>
                  </a:cubicBezTo>
                  <a:cubicBezTo>
                    <a:pt x="1" y="63"/>
                    <a:pt x="5" y="47"/>
                    <a:pt x="0" y="80"/>
                  </a:cubicBezTo>
                  <a:cubicBezTo>
                    <a:pt x="3" y="93"/>
                    <a:pt x="1" y="107"/>
                    <a:pt x="8" y="120"/>
                  </a:cubicBezTo>
                  <a:cubicBezTo>
                    <a:pt x="10" y="124"/>
                    <a:pt x="16" y="124"/>
                    <a:pt x="20" y="128"/>
                  </a:cubicBezTo>
                  <a:cubicBezTo>
                    <a:pt x="28" y="135"/>
                    <a:pt x="44" y="152"/>
                    <a:pt x="44" y="152"/>
                  </a:cubicBezTo>
                  <a:cubicBezTo>
                    <a:pt x="53" y="179"/>
                    <a:pt x="54" y="168"/>
                    <a:pt x="48" y="188"/>
                  </a:cubicBezTo>
                  <a:cubicBezTo>
                    <a:pt x="51" y="224"/>
                    <a:pt x="46" y="235"/>
                    <a:pt x="80" y="244"/>
                  </a:cubicBezTo>
                  <a:cubicBezTo>
                    <a:pt x="133" y="237"/>
                    <a:pt x="98" y="233"/>
                    <a:pt x="136" y="224"/>
                  </a:cubicBezTo>
                  <a:cubicBezTo>
                    <a:pt x="154" y="192"/>
                    <a:pt x="148" y="184"/>
                    <a:pt x="148" y="148"/>
                  </a:cubicBezTo>
                </a:path>
              </a:pathLst>
            </a:custGeom>
            <a:solidFill>
              <a:schemeClr val="bg1"/>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54" name="Freeform 110"/>
            <p:cNvSpPr>
              <a:spLocks/>
            </p:cNvSpPr>
            <p:nvPr/>
          </p:nvSpPr>
          <p:spPr bwMode="auto">
            <a:xfrm>
              <a:off x="1878" y="1777"/>
              <a:ext cx="49" cy="55"/>
            </a:xfrm>
            <a:custGeom>
              <a:avLst/>
              <a:gdLst>
                <a:gd name="T0" fmla="*/ 42 w 49"/>
                <a:gd name="T1" fmla="*/ 23 h 55"/>
                <a:gd name="T2" fmla="*/ 10 w 49"/>
                <a:gd name="T3" fmla="*/ 7 h 55"/>
                <a:gd name="T4" fmla="*/ 38 w 49"/>
                <a:gd name="T5" fmla="*/ 55 h 55"/>
                <a:gd name="T6" fmla="*/ 42 w 49"/>
                <a:gd name="T7" fmla="*/ 23 h 55"/>
              </a:gdLst>
              <a:ahLst/>
              <a:cxnLst>
                <a:cxn ang="0">
                  <a:pos x="T0" y="T1"/>
                </a:cxn>
                <a:cxn ang="0">
                  <a:pos x="T2" y="T3"/>
                </a:cxn>
                <a:cxn ang="0">
                  <a:pos x="T4" y="T5"/>
                </a:cxn>
                <a:cxn ang="0">
                  <a:pos x="T6" y="T7"/>
                </a:cxn>
              </a:cxnLst>
              <a:rect l="0" t="0" r="r" b="b"/>
              <a:pathLst>
                <a:path w="49" h="55">
                  <a:moveTo>
                    <a:pt x="42" y="23"/>
                  </a:moveTo>
                  <a:cubicBezTo>
                    <a:pt x="32" y="8"/>
                    <a:pt x="28" y="0"/>
                    <a:pt x="10" y="7"/>
                  </a:cubicBezTo>
                  <a:cubicBezTo>
                    <a:pt x="0" y="34"/>
                    <a:pt x="14" y="47"/>
                    <a:pt x="38" y="55"/>
                  </a:cubicBezTo>
                  <a:cubicBezTo>
                    <a:pt x="49" y="37"/>
                    <a:pt x="46" y="47"/>
                    <a:pt x="42" y="23"/>
                  </a:cubicBezTo>
                  <a:close/>
                </a:path>
              </a:pathLst>
            </a:custGeom>
            <a:noFill/>
            <a:ln w="9525" cap="flat" cmpd="sng">
              <a:solidFill>
                <a:schemeClr val="tx1"/>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6255" name="Group 111"/>
          <p:cNvGrpSpPr>
            <a:grpSpLocks/>
          </p:cNvGrpSpPr>
          <p:nvPr/>
        </p:nvGrpSpPr>
        <p:grpSpPr bwMode="auto">
          <a:xfrm flipH="1">
            <a:off x="6523038" y="2743200"/>
            <a:ext cx="1184275" cy="1274763"/>
            <a:chOff x="1808" y="1488"/>
            <a:chExt cx="760" cy="803"/>
          </a:xfrm>
        </p:grpSpPr>
        <p:grpSp>
          <p:nvGrpSpPr>
            <p:cNvPr id="11275" name="Group 112"/>
            <p:cNvGrpSpPr>
              <a:grpSpLocks/>
            </p:cNvGrpSpPr>
            <p:nvPr/>
          </p:nvGrpSpPr>
          <p:grpSpPr bwMode="auto">
            <a:xfrm>
              <a:off x="1872" y="1488"/>
              <a:ext cx="696" cy="803"/>
              <a:chOff x="1776" y="2496"/>
              <a:chExt cx="696" cy="803"/>
            </a:xfrm>
          </p:grpSpPr>
          <p:sp>
            <p:nvSpPr>
              <p:cNvPr id="6257" name="Freeform 113"/>
              <p:cNvSpPr>
                <a:spLocks/>
              </p:cNvSpPr>
              <p:nvPr/>
            </p:nvSpPr>
            <p:spPr bwMode="auto">
              <a:xfrm>
                <a:off x="2160" y="3024"/>
                <a:ext cx="312" cy="275"/>
              </a:xfrm>
              <a:custGeom>
                <a:avLst/>
                <a:gdLst>
                  <a:gd name="T0" fmla="*/ 36 w 312"/>
                  <a:gd name="T1" fmla="*/ 0 h 275"/>
                  <a:gd name="T2" fmla="*/ 38 w 312"/>
                  <a:gd name="T3" fmla="*/ 44 h 275"/>
                  <a:gd name="T4" fmla="*/ 24 w 312"/>
                  <a:gd name="T5" fmla="*/ 130 h 275"/>
                  <a:gd name="T6" fmla="*/ 12 w 312"/>
                  <a:gd name="T7" fmla="*/ 158 h 275"/>
                  <a:gd name="T8" fmla="*/ 6 w 312"/>
                  <a:gd name="T9" fmla="*/ 176 h 275"/>
                  <a:gd name="T10" fmla="*/ 4 w 312"/>
                  <a:gd name="T11" fmla="*/ 182 h 275"/>
                  <a:gd name="T12" fmla="*/ 22 w 312"/>
                  <a:gd name="T13" fmla="*/ 236 h 275"/>
                  <a:gd name="T14" fmla="*/ 102 w 312"/>
                  <a:gd name="T15" fmla="*/ 268 h 275"/>
                  <a:gd name="T16" fmla="*/ 182 w 312"/>
                  <a:gd name="T17" fmla="*/ 264 h 275"/>
                  <a:gd name="T18" fmla="*/ 262 w 312"/>
                  <a:gd name="T19" fmla="*/ 272 h 275"/>
                  <a:gd name="T20" fmla="*/ 292 w 312"/>
                  <a:gd name="T21" fmla="*/ 268 h 275"/>
                  <a:gd name="T22" fmla="*/ 294 w 312"/>
                  <a:gd name="T23" fmla="*/ 216 h 275"/>
                  <a:gd name="T24" fmla="*/ 274 w 312"/>
                  <a:gd name="T25" fmla="*/ 208 h 275"/>
                  <a:gd name="T26" fmla="*/ 240 w 312"/>
                  <a:gd name="T27" fmla="*/ 210 h 275"/>
                  <a:gd name="T28" fmla="*/ 246 w 312"/>
                  <a:gd name="T29" fmla="*/ 208 h 275"/>
                  <a:gd name="T30" fmla="*/ 252 w 312"/>
                  <a:gd name="T31" fmla="*/ 210 h 275"/>
                  <a:gd name="T32" fmla="*/ 282 w 312"/>
                  <a:gd name="T33" fmla="*/ 208 h 275"/>
                  <a:gd name="T34" fmla="*/ 312 w 312"/>
                  <a:gd name="T35" fmla="*/ 172 h 275"/>
                  <a:gd name="T36" fmla="*/ 294 w 312"/>
                  <a:gd name="T37" fmla="*/ 154 h 275"/>
                  <a:gd name="T38" fmla="*/ 280 w 312"/>
                  <a:gd name="T39" fmla="*/ 154 h 275"/>
                  <a:gd name="T40" fmla="*/ 246 w 312"/>
                  <a:gd name="T41" fmla="*/ 166 h 275"/>
                  <a:gd name="T42" fmla="*/ 226 w 312"/>
                  <a:gd name="T43" fmla="*/ 178 h 275"/>
                  <a:gd name="T44" fmla="*/ 220 w 312"/>
                  <a:gd name="T45" fmla="*/ 180 h 275"/>
                  <a:gd name="T46" fmla="*/ 284 w 312"/>
                  <a:gd name="T47" fmla="*/ 154 h 275"/>
                  <a:gd name="T48" fmla="*/ 232 w 312"/>
                  <a:gd name="T49" fmla="*/ 122 h 275"/>
                  <a:gd name="T50" fmla="*/ 190 w 312"/>
                  <a:gd name="T51" fmla="*/ 132 h 275"/>
                  <a:gd name="T52" fmla="*/ 164 w 312"/>
                  <a:gd name="T53" fmla="*/ 138 h 275"/>
                  <a:gd name="T54" fmla="*/ 116 w 312"/>
                  <a:gd name="T55" fmla="*/ 124 h 275"/>
                  <a:gd name="T56" fmla="*/ 96 w 312"/>
                  <a:gd name="T57" fmla="*/ 84 h 275"/>
                  <a:gd name="T58" fmla="*/ 94 w 312"/>
                  <a:gd name="T59" fmla="*/ 38 h 275"/>
                  <a:gd name="T60" fmla="*/ 48 w 312"/>
                  <a:gd name="T61" fmla="*/ 12 h 275"/>
                  <a:gd name="T62" fmla="*/ 38 w 312"/>
                  <a:gd name="T63" fmla="*/ 14 h 275"/>
                  <a:gd name="T64" fmla="*/ 36 w 312"/>
                  <a:gd name="T65" fmla="*/ 3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2" h="275">
                    <a:moveTo>
                      <a:pt x="36" y="0"/>
                    </a:moveTo>
                    <a:cubicBezTo>
                      <a:pt x="39" y="13"/>
                      <a:pt x="36" y="29"/>
                      <a:pt x="38" y="44"/>
                    </a:cubicBezTo>
                    <a:cubicBezTo>
                      <a:pt x="34" y="74"/>
                      <a:pt x="37" y="102"/>
                      <a:pt x="24" y="130"/>
                    </a:cubicBezTo>
                    <a:cubicBezTo>
                      <a:pt x="20" y="137"/>
                      <a:pt x="14" y="149"/>
                      <a:pt x="12" y="158"/>
                    </a:cubicBezTo>
                    <a:cubicBezTo>
                      <a:pt x="11" y="158"/>
                      <a:pt x="7" y="172"/>
                      <a:pt x="6" y="176"/>
                    </a:cubicBezTo>
                    <a:cubicBezTo>
                      <a:pt x="5" y="178"/>
                      <a:pt x="4" y="182"/>
                      <a:pt x="4" y="182"/>
                    </a:cubicBezTo>
                    <a:cubicBezTo>
                      <a:pt x="0" y="206"/>
                      <a:pt x="5" y="219"/>
                      <a:pt x="22" y="236"/>
                    </a:cubicBezTo>
                    <a:cubicBezTo>
                      <a:pt x="51" y="265"/>
                      <a:pt x="57" y="263"/>
                      <a:pt x="102" y="268"/>
                    </a:cubicBezTo>
                    <a:cubicBezTo>
                      <a:pt x="130" y="266"/>
                      <a:pt x="154" y="266"/>
                      <a:pt x="182" y="264"/>
                    </a:cubicBezTo>
                    <a:cubicBezTo>
                      <a:pt x="208" y="266"/>
                      <a:pt x="235" y="268"/>
                      <a:pt x="262" y="272"/>
                    </a:cubicBezTo>
                    <a:cubicBezTo>
                      <a:pt x="272" y="275"/>
                      <a:pt x="282" y="274"/>
                      <a:pt x="292" y="268"/>
                    </a:cubicBezTo>
                    <a:cubicBezTo>
                      <a:pt x="299" y="253"/>
                      <a:pt x="306" y="228"/>
                      <a:pt x="294" y="216"/>
                    </a:cubicBezTo>
                    <a:cubicBezTo>
                      <a:pt x="288" y="210"/>
                      <a:pt x="274" y="208"/>
                      <a:pt x="274" y="208"/>
                    </a:cubicBezTo>
                    <a:cubicBezTo>
                      <a:pt x="262" y="208"/>
                      <a:pt x="251" y="210"/>
                      <a:pt x="240" y="210"/>
                    </a:cubicBezTo>
                    <a:cubicBezTo>
                      <a:pt x="237" y="210"/>
                      <a:pt x="243" y="208"/>
                      <a:pt x="246" y="208"/>
                    </a:cubicBezTo>
                    <a:cubicBezTo>
                      <a:pt x="248" y="208"/>
                      <a:pt x="250" y="209"/>
                      <a:pt x="252" y="210"/>
                    </a:cubicBezTo>
                    <a:cubicBezTo>
                      <a:pt x="262" y="209"/>
                      <a:pt x="272" y="209"/>
                      <a:pt x="282" y="208"/>
                    </a:cubicBezTo>
                    <a:cubicBezTo>
                      <a:pt x="300" y="205"/>
                      <a:pt x="302" y="184"/>
                      <a:pt x="312" y="172"/>
                    </a:cubicBezTo>
                    <a:cubicBezTo>
                      <a:pt x="308" y="162"/>
                      <a:pt x="301" y="159"/>
                      <a:pt x="294" y="154"/>
                    </a:cubicBezTo>
                    <a:cubicBezTo>
                      <a:pt x="279" y="158"/>
                      <a:pt x="297" y="154"/>
                      <a:pt x="280" y="154"/>
                    </a:cubicBezTo>
                    <a:cubicBezTo>
                      <a:pt x="268" y="154"/>
                      <a:pt x="255" y="160"/>
                      <a:pt x="246" y="166"/>
                    </a:cubicBezTo>
                    <a:cubicBezTo>
                      <a:pt x="239" y="169"/>
                      <a:pt x="233" y="175"/>
                      <a:pt x="226" y="178"/>
                    </a:cubicBezTo>
                    <a:cubicBezTo>
                      <a:pt x="224" y="178"/>
                      <a:pt x="218" y="180"/>
                      <a:pt x="220" y="180"/>
                    </a:cubicBezTo>
                    <a:cubicBezTo>
                      <a:pt x="240" y="169"/>
                      <a:pt x="265" y="166"/>
                      <a:pt x="284" y="154"/>
                    </a:cubicBezTo>
                    <a:cubicBezTo>
                      <a:pt x="263" y="140"/>
                      <a:pt x="257" y="130"/>
                      <a:pt x="232" y="122"/>
                    </a:cubicBezTo>
                    <a:cubicBezTo>
                      <a:pt x="218" y="126"/>
                      <a:pt x="203" y="128"/>
                      <a:pt x="190" y="132"/>
                    </a:cubicBezTo>
                    <a:cubicBezTo>
                      <a:pt x="181" y="134"/>
                      <a:pt x="164" y="138"/>
                      <a:pt x="164" y="138"/>
                    </a:cubicBezTo>
                    <a:cubicBezTo>
                      <a:pt x="139" y="135"/>
                      <a:pt x="130" y="138"/>
                      <a:pt x="116" y="124"/>
                    </a:cubicBezTo>
                    <a:cubicBezTo>
                      <a:pt x="113" y="110"/>
                      <a:pt x="102" y="97"/>
                      <a:pt x="96" y="84"/>
                    </a:cubicBezTo>
                    <a:cubicBezTo>
                      <a:pt x="90" y="55"/>
                      <a:pt x="91" y="70"/>
                      <a:pt x="94" y="38"/>
                    </a:cubicBezTo>
                    <a:cubicBezTo>
                      <a:pt x="84" y="18"/>
                      <a:pt x="69" y="14"/>
                      <a:pt x="48" y="12"/>
                    </a:cubicBezTo>
                    <a:cubicBezTo>
                      <a:pt x="44" y="12"/>
                      <a:pt x="38" y="14"/>
                      <a:pt x="38" y="14"/>
                    </a:cubicBezTo>
                    <a:lnTo>
                      <a:pt x="36" y="34"/>
                    </a:lnTo>
                  </a:path>
                </a:pathLst>
              </a:custGeom>
              <a:solidFill>
                <a:schemeClr val="bg1"/>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58" name="Freeform 114"/>
              <p:cNvSpPr>
                <a:spLocks/>
              </p:cNvSpPr>
              <p:nvPr/>
            </p:nvSpPr>
            <p:spPr bwMode="auto">
              <a:xfrm>
                <a:off x="1776" y="2617"/>
                <a:ext cx="162" cy="496"/>
              </a:xfrm>
              <a:custGeom>
                <a:avLst/>
                <a:gdLst>
                  <a:gd name="T0" fmla="*/ 16 w 443"/>
                  <a:gd name="T1" fmla="*/ 0 h 1003"/>
                  <a:gd name="T2" fmla="*/ 26 w 443"/>
                  <a:gd name="T3" fmla="*/ 171 h 1003"/>
                  <a:gd name="T4" fmla="*/ 58 w 443"/>
                  <a:gd name="T5" fmla="*/ 363 h 1003"/>
                  <a:gd name="T6" fmla="*/ 101 w 443"/>
                  <a:gd name="T7" fmla="*/ 608 h 1003"/>
                  <a:gd name="T8" fmla="*/ 144 w 443"/>
                  <a:gd name="T9" fmla="*/ 715 h 1003"/>
                  <a:gd name="T10" fmla="*/ 165 w 443"/>
                  <a:gd name="T11" fmla="*/ 768 h 1003"/>
                  <a:gd name="T12" fmla="*/ 325 w 443"/>
                  <a:gd name="T13" fmla="*/ 928 h 1003"/>
                  <a:gd name="T14" fmla="*/ 400 w 443"/>
                  <a:gd name="T15" fmla="*/ 1003 h 1003"/>
                  <a:gd name="T16" fmla="*/ 410 w 443"/>
                  <a:gd name="T17" fmla="*/ 992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3" h="1003">
                    <a:moveTo>
                      <a:pt x="16" y="0"/>
                    </a:moveTo>
                    <a:cubicBezTo>
                      <a:pt x="0" y="61"/>
                      <a:pt x="17" y="110"/>
                      <a:pt x="26" y="171"/>
                    </a:cubicBezTo>
                    <a:cubicBezTo>
                      <a:pt x="35" y="237"/>
                      <a:pt x="42" y="298"/>
                      <a:pt x="58" y="363"/>
                    </a:cubicBezTo>
                    <a:cubicBezTo>
                      <a:pt x="67" y="446"/>
                      <a:pt x="83" y="525"/>
                      <a:pt x="101" y="608"/>
                    </a:cubicBezTo>
                    <a:cubicBezTo>
                      <a:pt x="120" y="700"/>
                      <a:pt x="101" y="674"/>
                      <a:pt x="144" y="715"/>
                    </a:cubicBezTo>
                    <a:cubicBezTo>
                      <a:pt x="151" y="732"/>
                      <a:pt x="154" y="752"/>
                      <a:pt x="165" y="768"/>
                    </a:cubicBezTo>
                    <a:cubicBezTo>
                      <a:pt x="192" y="808"/>
                      <a:pt x="286" y="896"/>
                      <a:pt x="325" y="928"/>
                    </a:cubicBezTo>
                    <a:cubicBezTo>
                      <a:pt x="355" y="952"/>
                      <a:pt x="366" y="980"/>
                      <a:pt x="400" y="1003"/>
                    </a:cubicBezTo>
                    <a:cubicBezTo>
                      <a:pt x="438" y="989"/>
                      <a:pt x="443" y="992"/>
                      <a:pt x="410" y="992"/>
                    </a:cubicBezTo>
                  </a:path>
                </a:pathLst>
              </a:custGeom>
              <a:solidFill>
                <a:schemeClr val="bg1"/>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59" name="Freeform 115"/>
              <p:cNvSpPr>
                <a:spLocks/>
              </p:cNvSpPr>
              <p:nvPr/>
            </p:nvSpPr>
            <p:spPr bwMode="auto">
              <a:xfrm>
                <a:off x="1971" y="2591"/>
                <a:ext cx="460" cy="569"/>
              </a:xfrm>
              <a:custGeom>
                <a:avLst/>
                <a:gdLst>
                  <a:gd name="T0" fmla="*/ 0 w 1256"/>
                  <a:gd name="T1" fmla="*/ 1080 h 1152"/>
                  <a:gd name="T2" fmla="*/ 288 w 1256"/>
                  <a:gd name="T3" fmla="*/ 1128 h 1152"/>
                  <a:gd name="T4" fmla="*/ 384 w 1256"/>
                  <a:gd name="T5" fmla="*/ 1128 h 1152"/>
                  <a:gd name="T6" fmla="*/ 912 w 1256"/>
                  <a:gd name="T7" fmla="*/ 984 h 1152"/>
                  <a:gd name="T8" fmla="*/ 1200 w 1256"/>
                  <a:gd name="T9" fmla="*/ 456 h 1152"/>
                  <a:gd name="T10" fmla="*/ 1248 w 1256"/>
                  <a:gd name="T11" fmla="*/ 72 h 1152"/>
                  <a:gd name="T12" fmla="*/ 1200 w 1256"/>
                  <a:gd name="T13" fmla="*/ 24 h 1152"/>
                </a:gdLst>
                <a:ahLst/>
                <a:cxnLst>
                  <a:cxn ang="0">
                    <a:pos x="T0" y="T1"/>
                  </a:cxn>
                  <a:cxn ang="0">
                    <a:pos x="T2" y="T3"/>
                  </a:cxn>
                  <a:cxn ang="0">
                    <a:pos x="T4" y="T5"/>
                  </a:cxn>
                  <a:cxn ang="0">
                    <a:pos x="T6" y="T7"/>
                  </a:cxn>
                  <a:cxn ang="0">
                    <a:pos x="T8" y="T9"/>
                  </a:cxn>
                  <a:cxn ang="0">
                    <a:pos x="T10" y="T11"/>
                  </a:cxn>
                  <a:cxn ang="0">
                    <a:pos x="T12" y="T13"/>
                  </a:cxn>
                </a:cxnLst>
                <a:rect l="0" t="0" r="r" b="b"/>
                <a:pathLst>
                  <a:path w="1256" h="1152">
                    <a:moveTo>
                      <a:pt x="0" y="1080"/>
                    </a:moveTo>
                    <a:cubicBezTo>
                      <a:pt x="112" y="1100"/>
                      <a:pt x="224" y="1120"/>
                      <a:pt x="288" y="1128"/>
                    </a:cubicBezTo>
                    <a:cubicBezTo>
                      <a:pt x="351" y="1135"/>
                      <a:pt x="280" y="1152"/>
                      <a:pt x="384" y="1128"/>
                    </a:cubicBezTo>
                    <a:cubicBezTo>
                      <a:pt x="488" y="1104"/>
                      <a:pt x="775" y="1096"/>
                      <a:pt x="912" y="984"/>
                    </a:cubicBezTo>
                    <a:cubicBezTo>
                      <a:pt x="1048" y="871"/>
                      <a:pt x="1144" y="608"/>
                      <a:pt x="1200" y="456"/>
                    </a:cubicBezTo>
                    <a:cubicBezTo>
                      <a:pt x="1256" y="304"/>
                      <a:pt x="1248" y="144"/>
                      <a:pt x="1248" y="72"/>
                    </a:cubicBezTo>
                    <a:cubicBezTo>
                      <a:pt x="1248" y="0"/>
                      <a:pt x="1224" y="12"/>
                      <a:pt x="1200" y="24"/>
                    </a:cubicBezTo>
                  </a:path>
                </a:pathLst>
              </a:custGeom>
              <a:solidFill>
                <a:schemeClr val="bg1"/>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60" name="Freeform 116"/>
              <p:cNvSpPr>
                <a:spLocks/>
              </p:cNvSpPr>
              <p:nvPr/>
            </p:nvSpPr>
            <p:spPr bwMode="auto">
              <a:xfrm>
                <a:off x="2094" y="2970"/>
                <a:ext cx="211" cy="79"/>
              </a:xfrm>
              <a:custGeom>
                <a:avLst/>
                <a:gdLst>
                  <a:gd name="T0" fmla="*/ 0 w 576"/>
                  <a:gd name="T1" fmla="*/ 0 h 159"/>
                  <a:gd name="T2" fmla="*/ 96 w 576"/>
                  <a:gd name="T3" fmla="*/ 96 h 159"/>
                  <a:gd name="T4" fmla="*/ 336 w 576"/>
                  <a:gd name="T5" fmla="*/ 144 h 159"/>
                  <a:gd name="T6" fmla="*/ 576 w 576"/>
                  <a:gd name="T7" fmla="*/ 0 h 159"/>
                </a:gdLst>
                <a:ahLst/>
                <a:cxnLst>
                  <a:cxn ang="0">
                    <a:pos x="T0" y="T1"/>
                  </a:cxn>
                  <a:cxn ang="0">
                    <a:pos x="T2" y="T3"/>
                  </a:cxn>
                  <a:cxn ang="0">
                    <a:pos x="T4" y="T5"/>
                  </a:cxn>
                  <a:cxn ang="0">
                    <a:pos x="T6" y="T7"/>
                  </a:cxn>
                </a:cxnLst>
                <a:rect l="0" t="0" r="r" b="b"/>
                <a:pathLst>
                  <a:path w="576" h="159">
                    <a:moveTo>
                      <a:pt x="0" y="0"/>
                    </a:moveTo>
                    <a:cubicBezTo>
                      <a:pt x="20" y="36"/>
                      <a:pt x="40" y="72"/>
                      <a:pt x="96" y="96"/>
                    </a:cubicBezTo>
                    <a:cubicBezTo>
                      <a:pt x="152" y="120"/>
                      <a:pt x="256" y="159"/>
                      <a:pt x="336" y="144"/>
                    </a:cubicBezTo>
                    <a:cubicBezTo>
                      <a:pt x="415" y="128"/>
                      <a:pt x="528" y="24"/>
                      <a:pt x="576" y="0"/>
                    </a:cubicBezTo>
                  </a:path>
                </a:pathLst>
              </a:custGeom>
              <a:solidFill>
                <a:schemeClr val="bg1"/>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61" name="Freeform 117"/>
              <p:cNvSpPr>
                <a:spLocks/>
              </p:cNvSpPr>
              <p:nvPr/>
            </p:nvSpPr>
            <p:spPr bwMode="auto">
              <a:xfrm>
                <a:off x="1781" y="2624"/>
                <a:ext cx="567" cy="491"/>
              </a:xfrm>
              <a:custGeom>
                <a:avLst/>
                <a:gdLst>
                  <a:gd name="T0" fmla="*/ 0 w 568"/>
                  <a:gd name="T1" fmla="*/ 0 h 491"/>
                  <a:gd name="T2" fmla="*/ 102 w 568"/>
                  <a:gd name="T3" fmla="*/ 360 h 491"/>
                  <a:gd name="T4" fmla="*/ 118 w 568"/>
                  <a:gd name="T5" fmla="*/ 427 h 491"/>
                  <a:gd name="T6" fmla="*/ 120 w 568"/>
                  <a:gd name="T7" fmla="*/ 440 h 491"/>
                  <a:gd name="T8" fmla="*/ 142 w 568"/>
                  <a:gd name="T9" fmla="*/ 456 h 491"/>
                  <a:gd name="T10" fmla="*/ 174 w 568"/>
                  <a:gd name="T11" fmla="*/ 491 h 491"/>
                  <a:gd name="T12" fmla="*/ 256 w 568"/>
                  <a:gd name="T13" fmla="*/ 461 h 491"/>
                  <a:gd name="T14" fmla="*/ 291 w 568"/>
                  <a:gd name="T15" fmla="*/ 424 h 491"/>
                  <a:gd name="T16" fmla="*/ 302 w 568"/>
                  <a:gd name="T17" fmla="*/ 403 h 491"/>
                  <a:gd name="T18" fmla="*/ 331 w 568"/>
                  <a:gd name="T19" fmla="*/ 347 h 491"/>
                  <a:gd name="T20" fmla="*/ 478 w 568"/>
                  <a:gd name="T21" fmla="*/ 216 h 491"/>
                  <a:gd name="T22" fmla="*/ 542 w 568"/>
                  <a:gd name="T23" fmla="*/ 112 h 491"/>
                  <a:gd name="T24" fmla="*/ 566 w 568"/>
                  <a:gd name="T25" fmla="*/ 69 h 491"/>
                  <a:gd name="T26" fmla="*/ 560 w 568"/>
                  <a:gd name="T27" fmla="*/ 45 h 491"/>
                  <a:gd name="T28" fmla="*/ 470 w 568"/>
                  <a:gd name="T29" fmla="*/ 53 h 491"/>
                  <a:gd name="T30" fmla="*/ 398 w 568"/>
                  <a:gd name="T31" fmla="*/ 56 h 491"/>
                  <a:gd name="T32" fmla="*/ 315 w 568"/>
                  <a:gd name="T33" fmla="*/ 53 h 491"/>
                  <a:gd name="T34" fmla="*/ 110 w 568"/>
                  <a:gd name="T35" fmla="*/ 32 h 491"/>
                  <a:gd name="T36" fmla="*/ 24 w 568"/>
                  <a:gd name="T37" fmla="*/ 5 h 491"/>
                  <a:gd name="T38" fmla="*/ 0 w 568"/>
                  <a:gd name="T39"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8" h="491">
                    <a:moveTo>
                      <a:pt x="0" y="0"/>
                    </a:moveTo>
                    <a:cubicBezTo>
                      <a:pt x="9" y="51"/>
                      <a:pt x="47" y="287"/>
                      <a:pt x="102" y="360"/>
                    </a:cubicBezTo>
                    <a:cubicBezTo>
                      <a:pt x="107" y="381"/>
                      <a:pt x="113" y="404"/>
                      <a:pt x="118" y="427"/>
                    </a:cubicBezTo>
                    <a:cubicBezTo>
                      <a:pt x="118" y="431"/>
                      <a:pt x="117" y="436"/>
                      <a:pt x="120" y="440"/>
                    </a:cubicBezTo>
                    <a:cubicBezTo>
                      <a:pt x="123" y="446"/>
                      <a:pt x="137" y="449"/>
                      <a:pt x="142" y="456"/>
                    </a:cubicBezTo>
                    <a:cubicBezTo>
                      <a:pt x="153" y="470"/>
                      <a:pt x="158" y="479"/>
                      <a:pt x="174" y="491"/>
                    </a:cubicBezTo>
                    <a:cubicBezTo>
                      <a:pt x="201" y="486"/>
                      <a:pt x="235" y="481"/>
                      <a:pt x="256" y="461"/>
                    </a:cubicBezTo>
                    <a:cubicBezTo>
                      <a:pt x="268" y="448"/>
                      <a:pt x="291" y="424"/>
                      <a:pt x="291" y="424"/>
                    </a:cubicBezTo>
                    <a:cubicBezTo>
                      <a:pt x="294" y="416"/>
                      <a:pt x="300" y="410"/>
                      <a:pt x="302" y="403"/>
                    </a:cubicBezTo>
                    <a:cubicBezTo>
                      <a:pt x="306" y="380"/>
                      <a:pt x="302" y="354"/>
                      <a:pt x="331" y="347"/>
                    </a:cubicBezTo>
                    <a:cubicBezTo>
                      <a:pt x="394" y="303"/>
                      <a:pt x="429" y="277"/>
                      <a:pt x="478" y="216"/>
                    </a:cubicBezTo>
                    <a:cubicBezTo>
                      <a:pt x="493" y="176"/>
                      <a:pt x="504" y="135"/>
                      <a:pt x="542" y="112"/>
                    </a:cubicBezTo>
                    <a:cubicBezTo>
                      <a:pt x="549" y="96"/>
                      <a:pt x="559" y="85"/>
                      <a:pt x="566" y="69"/>
                    </a:cubicBezTo>
                    <a:cubicBezTo>
                      <a:pt x="568" y="56"/>
                      <a:pt x="564" y="56"/>
                      <a:pt x="560" y="45"/>
                    </a:cubicBezTo>
                    <a:cubicBezTo>
                      <a:pt x="529" y="46"/>
                      <a:pt x="500" y="50"/>
                      <a:pt x="470" y="53"/>
                    </a:cubicBezTo>
                    <a:cubicBezTo>
                      <a:pt x="453" y="59"/>
                      <a:pt x="412" y="54"/>
                      <a:pt x="398" y="56"/>
                    </a:cubicBezTo>
                    <a:cubicBezTo>
                      <a:pt x="371" y="54"/>
                      <a:pt x="342" y="49"/>
                      <a:pt x="315" y="53"/>
                    </a:cubicBezTo>
                    <a:cubicBezTo>
                      <a:pt x="249" y="36"/>
                      <a:pt x="177" y="37"/>
                      <a:pt x="110" y="32"/>
                    </a:cubicBezTo>
                    <a:cubicBezTo>
                      <a:pt x="78" y="20"/>
                      <a:pt x="58" y="8"/>
                      <a:pt x="24" y="5"/>
                    </a:cubicBezTo>
                    <a:cubicBezTo>
                      <a:pt x="8" y="8"/>
                      <a:pt x="4" y="16"/>
                      <a:pt x="0" y="0"/>
                    </a:cubicBezTo>
                    <a:close/>
                  </a:path>
                </a:pathLst>
              </a:custGeom>
              <a:solidFill>
                <a:schemeClr val="bg1"/>
              </a:solidFill>
              <a:ln w="9525" cap="flat" cmpd="sng">
                <a:solidFill>
                  <a:schemeClr val="bg1"/>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62" name="Oval 118"/>
              <p:cNvSpPr>
                <a:spLocks noChangeArrowheads="1"/>
              </p:cNvSpPr>
              <p:nvPr/>
            </p:nvSpPr>
            <p:spPr bwMode="auto">
              <a:xfrm>
                <a:off x="1778" y="2496"/>
                <a:ext cx="650" cy="213"/>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63" name="Oval 119"/>
              <p:cNvSpPr>
                <a:spLocks noChangeArrowheads="1"/>
              </p:cNvSpPr>
              <p:nvPr/>
            </p:nvSpPr>
            <p:spPr bwMode="auto">
              <a:xfrm>
                <a:off x="1831" y="2520"/>
                <a:ext cx="545" cy="142"/>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64" name="Freeform 120"/>
              <p:cNvSpPr>
                <a:spLocks/>
              </p:cNvSpPr>
              <p:nvPr/>
            </p:nvSpPr>
            <p:spPr bwMode="auto">
              <a:xfrm>
                <a:off x="1872" y="3024"/>
                <a:ext cx="312" cy="275"/>
              </a:xfrm>
              <a:custGeom>
                <a:avLst/>
                <a:gdLst>
                  <a:gd name="T0" fmla="*/ 36 w 312"/>
                  <a:gd name="T1" fmla="*/ 0 h 275"/>
                  <a:gd name="T2" fmla="*/ 38 w 312"/>
                  <a:gd name="T3" fmla="*/ 44 h 275"/>
                  <a:gd name="T4" fmla="*/ 24 w 312"/>
                  <a:gd name="T5" fmla="*/ 130 h 275"/>
                  <a:gd name="T6" fmla="*/ 12 w 312"/>
                  <a:gd name="T7" fmla="*/ 158 h 275"/>
                  <a:gd name="T8" fmla="*/ 6 w 312"/>
                  <a:gd name="T9" fmla="*/ 176 h 275"/>
                  <a:gd name="T10" fmla="*/ 4 w 312"/>
                  <a:gd name="T11" fmla="*/ 182 h 275"/>
                  <a:gd name="T12" fmla="*/ 22 w 312"/>
                  <a:gd name="T13" fmla="*/ 236 h 275"/>
                  <a:gd name="T14" fmla="*/ 102 w 312"/>
                  <a:gd name="T15" fmla="*/ 268 h 275"/>
                  <a:gd name="T16" fmla="*/ 182 w 312"/>
                  <a:gd name="T17" fmla="*/ 264 h 275"/>
                  <a:gd name="T18" fmla="*/ 262 w 312"/>
                  <a:gd name="T19" fmla="*/ 272 h 275"/>
                  <a:gd name="T20" fmla="*/ 292 w 312"/>
                  <a:gd name="T21" fmla="*/ 268 h 275"/>
                  <a:gd name="T22" fmla="*/ 294 w 312"/>
                  <a:gd name="T23" fmla="*/ 216 h 275"/>
                  <a:gd name="T24" fmla="*/ 274 w 312"/>
                  <a:gd name="T25" fmla="*/ 208 h 275"/>
                  <a:gd name="T26" fmla="*/ 240 w 312"/>
                  <a:gd name="T27" fmla="*/ 210 h 275"/>
                  <a:gd name="T28" fmla="*/ 246 w 312"/>
                  <a:gd name="T29" fmla="*/ 208 h 275"/>
                  <a:gd name="T30" fmla="*/ 252 w 312"/>
                  <a:gd name="T31" fmla="*/ 210 h 275"/>
                  <a:gd name="T32" fmla="*/ 282 w 312"/>
                  <a:gd name="T33" fmla="*/ 208 h 275"/>
                  <a:gd name="T34" fmla="*/ 312 w 312"/>
                  <a:gd name="T35" fmla="*/ 172 h 275"/>
                  <a:gd name="T36" fmla="*/ 294 w 312"/>
                  <a:gd name="T37" fmla="*/ 154 h 275"/>
                  <a:gd name="T38" fmla="*/ 280 w 312"/>
                  <a:gd name="T39" fmla="*/ 154 h 275"/>
                  <a:gd name="T40" fmla="*/ 246 w 312"/>
                  <a:gd name="T41" fmla="*/ 166 h 275"/>
                  <a:gd name="T42" fmla="*/ 226 w 312"/>
                  <a:gd name="T43" fmla="*/ 178 h 275"/>
                  <a:gd name="T44" fmla="*/ 220 w 312"/>
                  <a:gd name="T45" fmla="*/ 180 h 275"/>
                  <a:gd name="T46" fmla="*/ 284 w 312"/>
                  <a:gd name="T47" fmla="*/ 154 h 275"/>
                  <a:gd name="T48" fmla="*/ 232 w 312"/>
                  <a:gd name="T49" fmla="*/ 122 h 275"/>
                  <a:gd name="T50" fmla="*/ 190 w 312"/>
                  <a:gd name="T51" fmla="*/ 132 h 275"/>
                  <a:gd name="T52" fmla="*/ 164 w 312"/>
                  <a:gd name="T53" fmla="*/ 138 h 275"/>
                  <a:gd name="T54" fmla="*/ 116 w 312"/>
                  <a:gd name="T55" fmla="*/ 124 h 275"/>
                  <a:gd name="T56" fmla="*/ 96 w 312"/>
                  <a:gd name="T57" fmla="*/ 84 h 275"/>
                  <a:gd name="T58" fmla="*/ 94 w 312"/>
                  <a:gd name="T59" fmla="*/ 38 h 275"/>
                  <a:gd name="T60" fmla="*/ 48 w 312"/>
                  <a:gd name="T61" fmla="*/ 12 h 275"/>
                  <a:gd name="T62" fmla="*/ 38 w 312"/>
                  <a:gd name="T63" fmla="*/ 14 h 275"/>
                  <a:gd name="T64" fmla="*/ 36 w 312"/>
                  <a:gd name="T65" fmla="*/ 34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2" h="275">
                    <a:moveTo>
                      <a:pt x="36" y="0"/>
                    </a:moveTo>
                    <a:cubicBezTo>
                      <a:pt x="39" y="13"/>
                      <a:pt x="36" y="29"/>
                      <a:pt x="38" y="44"/>
                    </a:cubicBezTo>
                    <a:cubicBezTo>
                      <a:pt x="34" y="74"/>
                      <a:pt x="37" y="102"/>
                      <a:pt x="24" y="130"/>
                    </a:cubicBezTo>
                    <a:cubicBezTo>
                      <a:pt x="20" y="137"/>
                      <a:pt x="14" y="149"/>
                      <a:pt x="12" y="158"/>
                    </a:cubicBezTo>
                    <a:cubicBezTo>
                      <a:pt x="11" y="158"/>
                      <a:pt x="7" y="172"/>
                      <a:pt x="6" y="176"/>
                    </a:cubicBezTo>
                    <a:cubicBezTo>
                      <a:pt x="5" y="178"/>
                      <a:pt x="4" y="182"/>
                      <a:pt x="4" y="182"/>
                    </a:cubicBezTo>
                    <a:cubicBezTo>
                      <a:pt x="0" y="206"/>
                      <a:pt x="5" y="219"/>
                      <a:pt x="22" y="236"/>
                    </a:cubicBezTo>
                    <a:cubicBezTo>
                      <a:pt x="51" y="265"/>
                      <a:pt x="57" y="263"/>
                      <a:pt x="102" y="268"/>
                    </a:cubicBezTo>
                    <a:cubicBezTo>
                      <a:pt x="130" y="266"/>
                      <a:pt x="154" y="266"/>
                      <a:pt x="182" y="264"/>
                    </a:cubicBezTo>
                    <a:cubicBezTo>
                      <a:pt x="208" y="266"/>
                      <a:pt x="235" y="268"/>
                      <a:pt x="262" y="272"/>
                    </a:cubicBezTo>
                    <a:cubicBezTo>
                      <a:pt x="272" y="275"/>
                      <a:pt x="282" y="274"/>
                      <a:pt x="292" y="268"/>
                    </a:cubicBezTo>
                    <a:cubicBezTo>
                      <a:pt x="299" y="253"/>
                      <a:pt x="306" y="228"/>
                      <a:pt x="294" y="216"/>
                    </a:cubicBezTo>
                    <a:cubicBezTo>
                      <a:pt x="288" y="210"/>
                      <a:pt x="274" y="208"/>
                      <a:pt x="274" y="208"/>
                    </a:cubicBezTo>
                    <a:cubicBezTo>
                      <a:pt x="262" y="208"/>
                      <a:pt x="251" y="210"/>
                      <a:pt x="240" y="210"/>
                    </a:cubicBezTo>
                    <a:cubicBezTo>
                      <a:pt x="237" y="210"/>
                      <a:pt x="243" y="208"/>
                      <a:pt x="246" y="208"/>
                    </a:cubicBezTo>
                    <a:cubicBezTo>
                      <a:pt x="248" y="208"/>
                      <a:pt x="250" y="209"/>
                      <a:pt x="252" y="210"/>
                    </a:cubicBezTo>
                    <a:cubicBezTo>
                      <a:pt x="262" y="209"/>
                      <a:pt x="272" y="209"/>
                      <a:pt x="282" y="208"/>
                    </a:cubicBezTo>
                    <a:cubicBezTo>
                      <a:pt x="300" y="205"/>
                      <a:pt x="302" y="184"/>
                      <a:pt x="312" y="172"/>
                    </a:cubicBezTo>
                    <a:cubicBezTo>
                      <a:pt x="308" y="162"/>
                      <a:pt x="301" y="159"/>
                      <a:pt x="294" y="154"/>
                    </a:cubicBezTo>
                    <a:cubicBezTo>
                      <a:pt x="279" y="158"/>
                      <a:pt x="297" y="154"/>
                      <a:pt x="280" y="154"/>
                    </a:cubicBezTo>
                    <a:cubicBezTo>
                      <a:pt x="268" y="154"/>
                      <a:pt x="255" y="160"/>
                      <a:pt x="246" y="166"/>
                    </a:cubicBezTo>
                    <a:cubicBezTo>
                      <a:pt x="239" y="169"/>
                      <a:pt x="233" y="175"/>
                      <a:pt x="226" y="178"/>
                    </a:cubicBezTo>
                    <a:cubicBezTo>
                      <a:pt x="224" y="178"/>
                      <a:pt x="218" y="180"/>
                      <a:pt x="220" y="180"/>
                    </a:cubicBezTo>
                    <a:cubicBezTo>
                      <a:pt x="240" y="169"/>
                      <a:pt x="265" y="166"/>
                      <a:pt x="284" y="154"/>
                    </a:cubicBezTo>
                    <a:cubicBezTo>
                      <a:pt x="263" y="140"/>
                      <a:pt x="257" y="130"/>
                      <a:pt x="232" y="122"/>
                    </a:cubicBezTo>
                    <a:cubicBezTo>
                      <a:pt x="218" y="126"/>
                      <a:pt x="203" y="128"/>
                      <a:pt x="190" y="132"/>
                    </a:cubicBezTo>
                    <a:cubicBezTo>
                      <a:pt x="181" y="134"/>
                      <a:pt x="164" y="138"/>
                      <a:pt x="164" y="138"/>
                    </a:cubicBezTo>
                    <a:cubicBezTo>
                      <a:pt x="139" y="135"/>
                      <a:pt x="130" y="138"/>
                      <a:pt x="116" y="124"/>
                    </a:cubicBezTo>
                    <a:cubicBezTo>
                      <a:pt x="113" y="110"/>
                      <a:pt x="102" y="97"/>
                      <a:pt x="96" y="84"/>
                    </a:cubicBezTo>
                    <a:cubicBezTo>
                      <a:pt x="90" y="55"/>
                      <a:pt x="91" y="70"/>
                      <a:pt x="94" y="38"/>
                    </a:cubicBezTo>
                    <a:cubicBezTo>
                      <a:pt x="84" y="18"/>
                      <a:pt x="69" y="14"/>
                      <a:pt x="48" y="12"/>
                    </a:cubicBezTo>
                    <a:cubicBezTo>
                      <a:pt x="44" y="12"/>
                      <a:pt x="38" y="14"/>
                      <a:pt x="38" y="14"/>
                    </a:cubicBezTo>
                    <a:lnTo>
                      <a:pt x="36" y="34"/>
                    </a:lnTo>
                  </a:path>
                </a:pathLst>
              </a:custGeom>
              <a:solidFill>
                <a:schemeClr val="bg1"/>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6265" name="Freeform 121"/>
            <p:cNvSpPr>
              <a:spLocks/>
            </p:cNvSpPr>
            <p:nvPr/>
          </p:nvSpPr>
          <p:spPr bwMode="auto">
            <a:xfrm>
              <a:off x="1808" y="1696"/>
              <a:ext cx="154" cy="244"/>
            </a:xfrm>
            <a:custGeom>
              <a:avLst/>
              <a:gdLst>
                <a:gd name="T0" fmla="*/ 144 w 154"/>
                <a:gd name="T1" fmla="*/ 32 h 244"/>
                <a:gd name="T2" fmla="*/ 76 w 154"/>
                <a:gd name="T3" fmla="*/ 0 h 244"/>
                <a:gd name="T4" fmla="*/ 12 w 154"/>
                <a:gd name="T5" fmla="*/ 32 h 244"/>
                <a:gd name="T6" fmla="*/ 0 w 154"/>
                <a:gd name="T7" fmla="*/ 80 h 244"/>
                <a:gd name="T8" fmla="*/ 8 w 154"/>
                <a:gd name="T9" fmla="*/ 120 h 244"/>
                <a:gd name="T10" fmla="*/ 20 w 154"/>
                <a:gd name="T11" fmla="*/ 128 h 244"/>
                <a:gd name="T12" fmla="*/ 44 w 154"/>
                <a:gd name="T13" fmla="*/ 152 h 244"/>
                <a:gd name="T14" fmla="*/ 48 w 154"/>
                <a:gd name="T15" fmla="*/ 188 h 244"/>
                <a:gd name="T16" fmla="*/ 80 w 154"/>
                <a:gd name="T17" fmla="*/ 244 h 244"/>
                <a:gd name="T18" fmla="*/ 136 w 154"/>
                <a:gd name="T19" fmla="*/ 224 h 244"/>
                <a:gd name="T20" fmla="*/ 148 w 154"/>
                <a:gd name="T21" fmla="*/ 14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4" h="244">
                  <a:moveTo>
                    <a:pt x="144" y="32"/>
                  </a:moveTo>
                  <a:cubicBezTo>
                    <a:pt x="127" y="7"/>
                    <a:pt x="103" y="4"/>
                    <a:pt x="76" y="0"/>
                  </a:cubicBezTo>
                  <a:cubicBezTo>
                    <a:pt x="35" y="4"/>
                    <a:pt x="35" y="2"/>
                    <a:pt x="12" y="32"/>
                  </a:cubicBezTo>
                  <a:cubicBezTo>
                    <a:pt x="1" y="63"/>
                    <a:pt x="5" y="47"/>
                    <a:pt x="0" y="80"/>
                  </a:cubicBezTo>
                  <a:cubicBezTo>
                    <a:pt x="3" y="93"/>
                    <a:pt x="1" y="107"/>
                    <a:pt x="8" y="120"/>
                  </a:cubicBezTo>
                  <a:cubicBezTo>
                    <a:pt x="10" y="124"/>
                    <a:pt x="16" y="124"/>
                    <a:pt x="20" y="128"/>
                  </a:cubicBezTo>
                  <a:cubicBezTo>
                    <a:pt x="28" y="135"/>
                    <a:pt x="44" y="152"/>
                    <a:pt x="44" y="152"/>
                  </a:cubicBezTo>
                  <a:cubicBezTo>
                    <a:pt x="53" y="179"/>
                    <a:pt x="54" y="168"/>
                    <a:pt x="48" y="188"/>
                  </a:cubicBezTo>
                  <a:cubicBezTo>
                    <a:pt x="51" y="224"/>
                    <a:pt x="46" y="235"/>
                    <a:pt x="80" y="244"/>
                  </a:cubicBezTo>
                  <a:cubicBezTo>
                    <a:pt x="133" y="237"/>
                    <a:pt x="98" y="233"/>
                    <a:pt x="136" y="224"/>
                  </a:cubicBezTo>
                  <a:cubicBezTo>
                    <a:pt x="154" y="192"/>
                    <a:pt x="148" y="184"/>
                    <a:pt x="148" y="148"/>
                  </a:cubicBezTo>
                </a:path>
              </a:pathLst>
            </a:custGeom>
            <a:solidFill>
              <a:schemeClr val="bg1"/>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266" name="Freeform 122"/>
            <p:cNvSpPr>
              <a:spLocks/>
            </p:cNvSpPr>
            <p:nvPr/>
          </p:nvSpPr>
          <p:spPr bwMode="auto">
            <a:xfrm>
              <a:off x="1878" y="1777"/>
              <a:ext cx="49" cy="55"/>
            </a:xfrm>
            <a:custGeom>
              <a:avLst/>
              <a:gdLst>
                <a:gd name="T0" fmla="*/ 42 w 49"/>
                <a:gd name="T1" fmla="*/ 23 h 55"/>
                <a:gd name="T2" fmla="*/ 10 w 49"/>
                <a:gd name="T3" fmla="*/ 7 h 55"/>
                <a:gd name="T4" fmla="*/ 38 w 49"/>
                <a:gd name="T5" fmla="*/ 55 h 55"/>
                <a:gd name="T6" fmla="*/ 42 w 49"/>
                <a:gd name="T7" fmla="*/ 23 h 55"/>
              </a:gdLst>
              <a:ahLst/>
              <a:cxnLst>
                <a:cxn ang="0">
                  <a:pos x="T0" y="T1"/>
                </a:cxn>
                <a:cxn ang="0">
                  <a:pos x="T2" y="T3"/>
                </a:cxn>
                <a:cxn ang="0">
                  <a:pos x="T4" y="T5"/>
                </a:cxn>
                <a:cxn ang="0">
                  <a:pos x="T6" y="T7"/>
                </a:cxn>
              </a:cxnLst>
              <a:rect l="0" t="0" r="r" b="b"/>
              <a:pathLst>
                <a:path w="49" h="55">
                  <a:moveTo>
                    <a:pt x="42" y="23"/>
                  </a:moveTo>
                  <a:cubicBezTo>
                    <a:pt x="32" y="8"/>
                    <a:pt x="28" y="0"/>
                    <a:pt x="10" y="7"/>
                  </a:cubicBezTo>
                  <a:cubicBezTo>
                    <a:pt x="0" y="34"/>
                    <a:pt x="14" y="47"/>
                    <a:pt x="38" y="55"/>
                  </a:cubicBezTo>
                  <a:cubicBezTo>
                    <a:pt x="49" y="37"/>
                    <a:pt x="46" y="47"/>
                    <a:pt x="42" y="23"/>
                  </a:cubicBezTo>
                  <a:close/>
                </a:path>
              </a:pathLst>
            </a:custGeom>
            <a:noFill/>
            <a:ln w="9525" cap="flat" cmpd="sng">
              <a:solidFill>
                <a:schemeClr val="tx1"/>
              </a:solidFill>
              <a:prstDash val="solid"/>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2" name="Slide Number Placeholder 1"/>
          <p:cNvSpPr>
            <a:spLocks noGrp="1"/>
          </p:cNvSpPr>
          <p:nvPr>
            <p:ph type="sldNum" sz="quarter" idx="12"/>
          </p:nvPr>
        </p:nvSpPr>
        <p:spPr/>
        <p:txBody>
          <a:bodyPr/>
          <a:lstStyle/>
          <a:p>
            <a:fld id="{D72D0ABE-5AB0-9E45-B7CB-B56DD3FE1F47}" type="slidenum">
              <a:rPr lang="en-US" smtClean="0"/>
              <a:pPr/>
              <a:t>13</a:t>
            </a:fld>
            <a:endParaRPr lang="en-US"/>
          </a:p>
        </p:txBody>
      </p:sp>
      <p:sp>
        <p:nvSpPr>
          <p:cNvPr id="3" name="TextBox 2"/>
          <p:cNvSpPr txBox="1"/>
          <p:nvPr/>
        </p:nvSpPr>
        <p:spPr>
          <a:xfrm>
            <a:off x="457200" y="6172200"/>
            <a:ext cx="5056267" cy="369332"/>
          </a:xfrm>
          <a:prstGeom prst="rect">
            <a:avLst/>
          </a:prstGeom>
          <a:noFill/>
        </p:spPr>
        <p:txBody>
          <a:bodyPr wrap="none" rtlCol="0">
            <a:spAutoFit/>
          </a:bodyPr>
          <a:lstStyle/>
          <a:p>
            <a:r>
              <a:rPr lang="en-US" dirty="0"/>
              <a:t>It’s a population-based or social search process</a:t>
            </a:r>
          </a:p>
        </p:txBody>
      </p:sp>
    </p:spTree>
    <p:extLst>
      <p:ext uri="{BB962C8B-B14F-4D97-AF65-F5344CB8AC3E}">
        <p14:creationId xmlns:p14="http://schemas.microsoft.com/office/powerpoint/2010/main" val="3154501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231"/>
                                        </p:tgtEl>
                                        <p:attrNameLst>
                                          <p:attrName>style.visibility</p:attrName>
                                        </p:attrNameLst>
                                      </p:cBhvr>
                                      <p:to>
                                        <p:strVal val="visible"/>
                                      </p:to>
                                    </p:set>
                                    <p:anim calcmode="lin" valueType="num">
                                      <p:cBhvr additive="base">
                                        <p:cTn id="7" dur="500" fill="hold"/>
                                        <p:tgtEl>
                                          <p:spTgt spid="6231"/>
                                        </p:tgtEl>
                                        <p:attrNameLst>
                                          <p:attrName>ppt_x</p:attrName>
                                        </p:attrNameLst>
                                      </p:cBhvr>
                                      <p:tavLst>
                                        <p:tav tm="0">
                                          <p:val>
                                            <p:strVal val="0-#ppt_w/2"/>
                                          </p:val>
                                        </p:tav>
                                        <p:tav tm="100000">
                                          <p:val>
                                            <p:strVal val="#ppt_x"/>
                                          </p:val>
                                        </p:tav>
                                      </p:tavLst>
                                    </p:anim>
                                    <p:anim calcmode="lin" valueType="num">
                                      <p:cBhvr additive="base">
                                        <p:cTn id="8" dur="500" fill="hold"/>
                                        <p:tgtEl>
                                          <p:spTgt spid="623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6255"/>
                                        </p:tgtEl>
                                        <p:attrNameLst>
                                          <p:attrName>style.visibility</p:attrName>
                                        </p:attrNameLst>
                                      </p:cBhvr>
                                      <p:to>
                                        <p:strVal val="visible"/>
                                      </p:to>
                                    </p:set>
                                    <p:anim calcmode="lin" valueType="num">
                                      <p:cBhvr additive="base">
                                        <p:cTn id="13" dur="500" fill="hold"/>
                                        <p:tgtEl>
                                          <p:spTgt spid="6255"/>
                                        </p:tgtEl>
                                        <p:attrNameLst>
                                          <p:attrName>ppt_x</p:attrName>
                                        </p:attrNameLst>
                                      </p:cBhvr>
                                      <p:tavLst>
                                        <p:tav tm="0">
                                          <p:val>
                                            <p:strVal val="1+#ppt_w/2"/>
                                          </p:val>
                                        </p:tav>
                                        <p:tav tm="100000">
                                          <p:val>
                                            <p:strVal val="#ppt_x"/>
                                          </p:val>
                                        </p:tav>
                                      </p:tavLst>
                                    </p:anim>
                                    <p:anim calcmode="lin" valueType="num">
                                      <p:cBhvr additive="base">
                                        <p:cTn id="14" dur="500" fill="hold"/>
                                        <p:tgtEl>
                                          <p:spTgt spid="625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6195"/>
                                        </p:tgtEl>
                                        <p:attrNameLst>
                                          <p:attrName>style.visibility</p:attrName>
                                        </p:attrNameLst>
                                      </p:cBhvr>
                                      <p:to>
                                        <p:strVal val="visible"/>
                                      </p:to>
                                    </p:set>
                                    <p:anim calcmode="lin" valueType="num">
                                      <p:cBhvr additive="base">
                                        <p:cTn id="19" dur="500" fill="hold"/>
                                        <p:tgtEl>
                                          <p:spTgt spid="6195"/>
                                        </p:tgtEl>
                                        <p:attrNameLst>
                                          <p:attrName>ppt_x</p:attrName>
                                        </p:attrNameLst>
                                      </p:cBhvr>
                                      <p:tavLst>
                                        <p:tav tm="0">
                                          <p:val>
                                            <p:strVal val="0-#ppt_w/2"/>
                                          </p:val>
                                        </p:tav>
                                        <p:tav tm="100000">
                                          <p:val>
                                            <p:strVal val="#ppt_x"/>
                                          </p:val>
                                        </p:tav>
                                      </p:tavLst>
                                    </p:anim>
                                    <p:anim calcmode="lin" valueType="num">
                                      <p:cBhvr additive="base">
                                        <p:cTn id="20" dur="500" fill="hold"/>
                                        <p:tgtEl>
                                          <p:spTgt spid="619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6207"/>
                                        </p:tgtEl>
                                        <p:attrNameLst>
                                          <p:attrName>style.visibility</p:attrName>
                                        </p:attrNameLst>
                                      </p:cBhvr>
                                      <p:to>
                                        <p:strVal val="visible"/>
                                      </p:to>
                                    </p:set>
                                    <p:anim calcmode="lin" valueType="num">
                                      <p:cBhvr additive="base">
                                        <p:cTn id="25" dur="500" fill="hold"/>
                                        <p:tgtEl>
                                          <p:spTgt spid="6207"/>
                                        </p:tgtEl>
                                        <p:attrNameLst>
                                          <p:attrName>ppt_x</p:attrName>
                                        </p:attrNameLst>
                                      </p:cBhvr>
                                      <p:tavLst>
                                        <p:tav tm="0">
                                          <p:val>
                                            <p:strVal val="0-#ppt_w/2"/>
                                          </p:val>
                                        </p:tav>
                                        <p:tav tm="100000">
                                          <p:val>
                                            <p:strVal val="#ppt_x"/>
                                          </p:val>
                                        </p:tav>
                                      </p:tavLst>
                                    </p:anim>
                                    <p:anim calcmode="lin" valueType="num">
                                      <p:cBhvr additive="base">
                                        <p:cTn id="26" dur="500" fill="hold"/>
                                        <p:tgtEl>
                                          <p:spTgt spid="6207"/>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 presetClass="entr" presetSubtype="2" fill="hold" nodeType="afterEffect">
                                  <p:stCondLst>
                                    <p:cond delay="0"/>
                                  </p:stCondLst>
                                  <p:childTnLst>
                                    <p:set>
                                      <p:cBhvr>
                                        <p:cTn id="29" dur="1" fill="hold">
                                          <p:stCondLst>
                                            <p:cond delay="0"/>
                                          </p:stCondLst>
                                        </p:cTn>
                                        <p:tgtEl>
                                          <p:spTgt spid="6243"/>
                                        </p:tgtEl>
                                        <p:attrNameLst>
                                          <p:attrName>style.visibility</p:attrName>
                                        </p:attrNameLst>
                                      </p:cBhvr>
                                      <p:to>
                                        <p:strVal val="visible"/>
                                      </p:to>
                                    </p:set>
                                    <p:anim calcmode="lin" valueType="num">
                                      <p:cBhvr additive="base">
                                        <p:cTn id="30" dur="500" fill="hold"/>
                                        <p:tgtEl>
                                          <p:spTgt spid="6243"/>
                                        </p:tgtEl>
                                        <p:attrNameLst>
                                          <p:attrName>ppt_x</p:attrName>
                                        </p:attrNameLst>
                                      </p:cBhvr>
                                      <p:tavLst>
                                        <p:tav tm="0">
                                          <p:val>
                                            <p:strVal val="1+#ppt_w/2"/>
                                          </p:val>
                                        </p:tav>
                                        <p:tav tm="100000">
                                          <p:val>
                                            <p:strVal val="#ppt_x"/>
                                          </p:val>
                                        </p:tav>
                                      </p:tavLst>
                                    </p:anim>
                                    <p:anim calcmode="lin" valueType="num">
                                      <p:cBhvr additive="base">
                                        <p:cTn id="31" dur="500" fill="hold"/>
                                        <p:tgtEl>
                                          <p:spTgt spid="6243"/>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1000"/>
                            </p:stCondLst>
                            <p:childTnLst>
                              <p:par>
                                <p:cTn id="33" presetID="2" presetClass="entr" presetSubtype="8" fill="hold" nodeType="afterEffect">
                                  <p:stCondLst>
                                    <p:cond delay="0"/>
                                  </p:stCondLst>
                                  <p:childTnLst>
                                    <p:set>
                                      <p:cBhvr>
                                        <p:cTn id="34" dur="1" fill="hold">
                                          <p:stCondLst>
                                            <p:cond delay="0"/>
                                          </p:stCondLst>
                                        </p:cTn>
                                        <p:tgtEl>
                                          <p:spTgt spid="6219"/>
                                        </p:tgtEl>
                                        <p:attrNameLst>
                                          <p:attrName>style.visibility</p:attrName>
                                        </p:attrNameLst>
                                      </p:cBhvr>
                                      <p:to>
                                        <p:strVal val="visible"/>
                                      </p:to>
                                    </p:set>
                                    <p:anim calcmode="lin" valueType="num">
                                      <p:cBhvr additive="base">
                                        <p:cTn id="35" dur="500" fill="hold"/>
                                        <p:tgtEl>
                                          <p:spTgt spid="6219"/>
                                        </p:tgtEl>
                                        <p:attrNameLst>
                                          <p:attrName>ppt_x</p:attrName>
                                        </p:attrNameLst>
                                      </p:cBhvr>
                                      <p:tavLst>
                                        <p:tav tm="0">
                                          <p:val>
                                            <p:strVal val="0-#ppt_w/2"/>
                                          </p:val>
                                        </p:tav>
                                        <p:tav tm="100000">
                                          <p:val>
                                            <p:strVal val="#ppt_x"/>
                                          </p:val>
                                        </p:tav>
                                      </p:tavLst>
                                    </p:anim>
                                    <p:anim calcmode="lin" valueType="num">
                                      <p:cBhvr additive="base">
                                        <p:cTn id="36" dur="500" fill="hold"/>
                                        <p:tgtEl>
                                          <p:spTgt spid="62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153" y="4876800"/>
            <a:ext cx="636247" cy="474738"/>
          </a:xfrm>
          <a:prstGeom prst="rect">
            <a:avLst/>
          </a:prstGeom>
        </p:spPr>
      </p:pic>
      <p:sp>
        <p:nvSpPr>
          <p:cNvPr id="104450" name="Rectangle 2"/>
          <p:cNvSpPr>
            <a:spLocks noGrp="1" noChangeArrowheads="1"/>
          </p:cNvSpPr>
          <p:nvPr>
            <p:ph type="title"/>
          </p:nvPr>
        </p:nvSpPr>
        <p:spPr/>
        <p:txBody>
          <a:bodyPr/>
          <a:lstStyle/>
          <a:p>
            <a:pPr>
              <a:defRPr/>
            </a:pPr>
            <a:r>
              <a:rPr lang="en-GB">
                <a:cs typeface="+mj-cs"/>
              </a:rPr>
              <a:t>Cooperation example</a:t>
            </a:r>
          </a:p>
        </p:txBody>
      </p:sp>
      <p:sp>
        <p:nvSpPr>
          <p:cNvPr id="104451" name="Line 3"/>
          <p:cNvSpPr>
            <a:spLocks noChangeShapeType="1"/>
          </p:cNvSpPr>
          <p:nvPr/>
        </p:nvSpPr>
        <p:spPr bwMode="auto">
          <a:xfrm flipV="1">
            <a:off x="1676400" y="2887663"/>
            <a:ext cx="6078538" cy="793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452" name="Freeform 4"/>
          <p:cNvSpPr>
            <a:spLocks/>
          </p:cNvSpPr>
          <p:nvPr/>
        </p:nvSpPr>
        <p:spPr bwMode="auto">
          <a:xfrm>
            <a:off x="1676400" y="2895600"/>
            <a:ext cx="6096000" cy="3097213"/>
          </a:xfrm>
          <a:custGeom>
            <a:avLst/>
            <a:gdLst>
              <a:gd name="T0" fmla="*/ 0 w 3840"/>
              <a:gd name="T1" fmla="*/ 0 h 1951"/>
              <a:gd name="T2" fmla="*/ 144 w 3840"/>
              <a:gd name="T3" fmla="*/ 384 h 1951"/>
              <a:gd name="T4" fmla="*/ 384 w 3840"/>
              <a:gd name="T5" fmla="*/ 768 h 1951"/>
              <a:gd name="T6" fmla="*/ 720 w 3840"/>
              <a:gd name="T7" fmla="*/ 1248 h 1951"/>
              <a:gd name="T8" fmla="*/ 1296 w 3840"/>
              <a:gd name="T9" fmla="*/ 1152 h 1951"/>
              <a:gd name="T10" fmla="*/ 1776 w 3840"/>
              <a:gd name="T11" fmla="*/ 768 h 1951"/>
              <a:gd name="T12" fmla="*/ 2016 w 3840"/>
              <a:gd name="T13" fmla="*/ 576 h 1951"/>
              <a:gd name="T14" fmla="*/ 2400 w 3840"/>
              <a:gd name="T15" fmla="*/ 1152 h 1951"/>
              <a:gd name="T16" fmla="*/ 2640 w 3840"/>
              <a:gd name="T17" fmla="*/ 1632 h 1951"/>
              <a:gd name="T18" fmla="*/ 3072 w 3840"/>
              <a:gd name="T19" fmla="*/ 1680 h 1951"/>
              <a:gd name="T20" fmla="*/ 3840 w 3840"/>
              <a:gd name="T21" fmla="*/ 0 h 1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40" h="1951">
                <a:moveTo>
                  <a:pt x="0" y="0"/>
                </a:moveTo>
                <a:cubicBezTo>
                  <a:pt x="40" y="128"/>
                  <a:pt x="80" y="256"/>
                  <a:pt x="144" y="384"/>
                </a:cubicBezTo>
                <a:cubicBezTo>
                  <a:pt x="208" y="512"/>
                  <a:pt x="288" y="624"/>
                  <a:pt x="384" y="768"/>
                </a:cubicBezTo>
                <a:cubicBezTo>
                  <a:pt x="479" y="911"/>
                  <a:pt x="568" y="1184"/>
                  <a:pt x="720" y="1248"/>
                </a:cubicBezTo>
                <a:cubicBezTo>
                  <a:pt x="872" y="1312"/>
                  <a:pt x="1120" y="1231"/>
                  <a:pt x="1296" y="1152"/>
                </a:cubicBezTo>
                <a:cubicBezTo>
                  <a:pt x="1471" y="1072"/>
                  <a:pt x="1656" y="864"/>
                  <a:pt x="1776" y="768"/>
                </a:cubicBezTo>
                <a:cubicBezTo>
                  <a:pt x="1896" y="672"/>
                  <a:pt x="1912" y="512"/>
                  <a:pt x="2016" y="576"/>
                </a:cubicBezTo>
                <a:cubicBezTo>
                  <a:pt x="2119" y="639"/>
                  <a:pt x="2296" y="976"/>
                  <a:pt x="2400" y="1152"/>
                </a:cubicBezTo>
                <a:cubicBezTo>
                  <a:pt x="2503" y="1327"/>
                  <a:pt x="2528" y="1544"/>
                  <a:pt x="2640" y="1632"/>
                </a:cubicBezTo>
                <a:cubicBezTo>
                  <a:pt x="2751" y="1719"/>
                  <a:pt x="2872" y="1951"/>
                  <a:pt x="3072" y="1680"/>
                </a:cubicBezTo>
                <a:cubicBezTo>
                  <a:pt x="3271" y="1408"/>
                  <a:pt x="3555" y="704"/>
                  <a:pt x="3840" y="0"/>
                </a:cubicBezTo>
              </a:path>
            </a:pathLst>
          </a:custGeom>
          <a:noFill/>
          <a:ln w="381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104454" name="Group 6"/>
          <p:cNvGrpSpPr>
            <a:grpSpLocks/>
          </p:cNvGrpSpPr>
          <p:nvPr/>
        </p:nvGrpSpPr>
        <p:grpSpPr bwMode="auto">
          <a:xfrm>
            <a:off x="2286000" y="2133600"/>
            <a:ext cx="746125" cy="533400"/>
            <a:chOff x="1632" y="1584"/>
            <a:chExt cx="470" cy="336"/>
          </a:xfrm>
        </p:grpSpPr>
        <p:grpSp>
          <p:nvGrpSpPr>
            <p:cNvPr id="13377" name="Group 7"/>
            <p:cNvGrpSpPr>
              <a:grpSpLocks/>
            </p:cNvGrpSpPr>
            <p:nvPr/>
          </p:nvGrpSpPr>
          <p:grpSpPr bwMode="auto">
            <a:xfrm>
              <a:off x="1632" y="1728"/>
              <a:ext cx="192" cy="96"/>
              <a:chOff x="1632" y="1728"/>
              <a:chExt cx="192" cy="96"/>
            </a:xfrm>
          </p:grpSpPr>
          <p:sp>
            <p:nvSpPr>
              <p:cNvPr id="104456" name="AutoShape 8"/>
              <p:cNvSpPr>
                <a:spLocks noChangeArrowheads="1"/>
              </p:cNvSpPr>
              <p:nvPr/>
            </p:nvSpPr>
            <p:spPr bwMode="auto">
              <a:xfrm rot="5400000">
                <a:off x="1668" y="1692"/>
                <a:ext cx="96" cy="16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457" name="Oval 9"/>
              <p:cNvSpPr>
                <a:spLocks noChangeArrowheads="1"/>
              </p:cNvSpPr>
              <p:nvPr/>
            </p:nvSpPr>
            <p:spPr bwMode="auto">
              <a:xfrm>
                <a:off x="1776" y="1728"/>
                <a:ext cx="48" cy="96"/>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04458" name="Arc 10"/>
            <p:cNvSpPr>
              <a:spLocks/>
            </p:cNvSpPr>
            <p:nvPr/>
          </p:nvSpPr>
          <p:spPr bwMode="auto">
            <a:xfrm>
              <a:off x="1872" y="1680"/>
              <a:ext cx="108" cy="192"/>
            </a:xfrm>
            <a:custGeom>
              <a:avLst/>
              <a:gdLst>
                <a:gd name="G0" fmla="+- 2599 0 0"/>
                <a:gd name="G1" fmla="+- 21600 0 0"/>
                <a:gd name="G2" fmla="+- 21600 0 0"/>
                <a:gd name="T0" fmla="*/ 2599 w 24199"/>
                <a:gd name="T1" fmla="*/ 0 h 43200"/>
                <a:gd name="T2" fmla="*/ 0 w 24199"/>
                <a:gd name="T3" fmla="*/ 43043 h 43200"/>
                <a:gd name="T4" fmla="*/ 2599 w 24199"/>
                <a:gd name="T5" fmla="*/ 21600 h 43200"/>
              </a:gdLst>
              <a:ahLst/>
              <a:cxnLst>
                <a:cxn ang="0">
                  <a:pos x="T0" y="T1"/>
                </a:cxn>
                <a:cxn ang="0">
                  <a:pos x="T2" y="T3"/>
                </a:cxn>
                <a:cxn ang="0">
                  <a:pos x="T4" y="T5"/>
                </a:cxn>
              </a:cxnLst>
              <a:rect l="0" t="0" r="r" b="b"/>
              <a:pathLst>
                <a:path w="24199" h="43200" fill="none" extrusionOk="0">
                  <a:moveTo>
                    <a:pt x="2599" y="-1"/>
                  </a:moveTo>
                  <a:cubicBezTo>
                    <a:pt x="14528" y="0"/>
                    <a:pt x="24199" y="9670"/>
                    <a:pt x="24199" y="21600"/>
                  </a:cubicBezTo>
                  <a:cubicBezTo>
                    <a:pt x="24199" y="33529"/>
                    <a:pt x="14528" y="43200"/>
                    <a:pt x="2599" y="43200"/>
                  </a:cubicBezTo>
                  <a:cubicBezTo>
                    <a:pt x="1730" y="43199"/>
                    <a:pt x="862" y="43147"/>
                    <a:pt x="-1" y="43043"/>
                  </a:cubicBezTo>
                </a:path>
                <a:path w="24199" h="43200" stroke="0" extrusionOk="0">
                  <a:moveTo>
                    <a:pt x="2599" y="-1"/>
                  </a:moveTo>
                  <a:cubicBezTo>
                    <a:pt x="14528" y="0"/>
                    <a:pt x="24199" y="9670"/>
                    <a:pt x="24199" y="21600"/>
                  </a:cubicBezTo>
                  <a:cubicBezTo>
                    <a:pt x="24199" y="33529"/>
                    <a:pt x="14528" y="43200"/>
                    <a:pt x="2599" y="43200"/>
                  </a:cubicBezTo>
                  <a:cubicBezTo>
                    <a:pt x="1730" y="43199"/>
                    <a:pt x="862" y="43147"/>
                    <a:pt x="-1" y="43043"/>
                  </a:cubicBezTo>
                  <a:lnTo>
                    <a:pt x="2599" y="21600"/>
                  </a:lnTo>
                  <a:close/>
                </a:path>
              </a:pathLst>
            </a:cu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459" name="Arc 11"/>
            <p:cNvSpPr>
              <a:spLocks/>
            </p:cNvSpPr>
            <p:nvPr/>
          </p:nvSpPr>
          <p:spPr bwMode="auto">
            <a:xfrm>
              <a:off x="1968" y="1584"/>
              <a:ext cx="134" cy="336"/>
            </a:xfrm>
            <a:custGeom>
              <a:avLst/>
              <a:gdLst>
                <a:gd name="G0" fmla="+- 37 0 0"/>
                <a:gd name="G1" fmla="+- 21600 0 0"/>
                <a:gd name="G2" fmla="+- 21600 0 0"/>
                <a:gd name="T0" fmla="*/ 37 w 21637"/>
                <a:gd name="T1" fmla="*/ 0 h 43200"/>
                <a:gd name="T2" fmla="*/ 0 w 21637"/>
                <a:gd name="T3" fmla="*/ 43199 h 43200"/>
                <a:gd name="T4" fmla="*/ 37 w 21637"/>
                <a:gd name="T5" fmla="*/ 21600 h 43200"/>
              </a:gdLst>
              <a:ahLst/>
              <a:cxnLst>
                <a:cxn ang="0">
                  <a:pos x="T0" y="T1"/>
                </a:cxn>
                <a:cxn ang="0">
                  <a:pos x="T2" y="T3"/>
                </a:cxn>
                <a:cxn ang="0">
                  <a:pos x="T4" y="T5"/>
                </a:cxn>
              </a:cxnLst>
              <a:rect l="0" t="0" r="r" b="b"/>
              <a:pathLst>
                <a:path w="21637" h="43200" fill="none" extrusionOk="0">
                  <a:moveTo>
                    <a:pt x="37" y="-1"/>
                  </a:moveTo>
                  <a:cubicBezTo>
                    <a:pt x="11966" y="0"/>
                    <a:pt x="21637" y="9670"/>
                    <a:pt x="21637" y="21600"/>
                  </a:cubicBezTo>
                  <a:cubicBezTo>
                    <a:pt x="21637" y="33529"/>
                    <a:pt x="11966" y="43200"/>
                    <a:pt x="37" y="43200"/>
                  </a:cubicBezTo>
                  <a:cubicBezTo>
                    <a:pt x="24" y="43199"/>
                    <a:pt x="12" y="43199"/>
                    <a:pt x="-1" y="43199"/>
                  </a:cubicBezTo>
                </a:path>
                <a:path w="21637" h="43200" stroke="0" extrusionOk="0">
                  <a:moveTo>
                    <a:pt x="37" y="-1"/>
                  </a:moveTo>
                  <a:cubicBezTo>
                    <a:pt x="11966" y="0"/>
                    <a:pt x="21637" y="9670"/>
                    <a:pt x="21637" y="21600"/>
                  </a:cubicBezTo>
                  <a:cubicBezTo>
                    <a:pt x="21637" y="33529"/>
                    <a:pt x="11966" y="43200"/>
                    <a:pt x="37" y="43200"/>
                  </a:cubicBezTo>
                  <a:cubicBezTo>
                    <a:pt x="24" y="43199"/>
                    <a:pt x="12" y="43199"/>
                    <a:pt x="-1" y="43199"/>
                  </a:cubicBezTo>
                  <a:lnTo>
                    <a:pt x="37" y="21600"/>
                  </a:lnTo>
                  <a:close/>
                </a:path>
              </a:pathLst>
            </a:cu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04460" name="Group 12"/>
          <p:cNvGrpSpPr>
            <a:grpSpLocks/>
          </p:cNvGrpSpPr>
          <p:nvPr/>
        </p:nvGrpSpPr>
        <p:grpSpPr bwMode="auto">
          <a:xfrm>
            <a:off x="1752600" y="2349500"/>
            <a:ext cx="1003300" cy="1765300"/>
            <a:chOff x="1296" y="1720"/>
            <a:chExt cx="632" cy="1112"/>
          </a:xfrm>
        </p:grpSpPr>
        <p:sp>
          <p:nvSpPr>
            <p:cNvPr id="104461" name="Freeform 13"/>
            <p:cNvSpPr>
              <a:spLocks/>
            </p:cNvSpPr>
            <p:nvPr/>
          </p:nvSpPr>
          <p:spPr bwMode="auto">
            <a:xfrm>
              <a:off x="1296" y="1968"/>
              <a:ext cx="632" cy="196"/>
            </a:xfrm>
            <a:custGeom>
              <a:avLst/>
              <a:gdLst>
                <a:gd name="T0" fmla="*/ 0 w 1089"/>
                <a:gd name="T1" fmla="*/ 12 h 236"/>
                <a:gd name="T2" fmla="*/ 40 w 1089"/>
                <a:gd name="T3" fmla="*/ 100 h 236"/>
                <a:gd name="T4" fmla="*/ 344 w 1089"/>
                <a:gd name="T5" fmla="*/ 228 h 236"/>
                <a:gd name="T6" fmla="*/ 448 w 1089"/>
                <a:gd name="T7" fmla="*/ 236 h 236"/>
                <a:gd name="T8" fmla="*/ 776 w 1089"/>
                <a:gd name="T9" fmla="*/ 228 h 236"/>
                <a:gd name="T10" fmla="*/ 1000 w 1089"/>
                <a:gd name="T11" fmla="*/ 92 h 236"/>
                <a:gd name="T12" fmla="*/ 1064 w 1089"/>
                <a:gd name="T13" fmla="*/ 36 h 236"/>
                <a:gd name="T14" fmla="*/ 1088 w 1089"/>
                <a:gd name="T15" fmla="*/ 20 h 236"/>
                <a:gd name="T16" fmla="*/ 0 w 1089"/>
                <a:gd name="T17" fmla="*/ 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9" h="236">
                  <a:moveTo>
                    <a:pt x="0" y="12"/>
                  </a:moveTo>
                  <a:cubicBezTo>
                    <a:pt x="13" y="41"/>
                    <a:pt x="25" y="71"/>
                    <a:pt x="40" y="100"/>
                  </a:cubicBezTo>
                  <a:cubicBezTo>
                    <a:pt x="101" y="223"/>
                    <a:pt x="221" y="212"/>
                    <a:pt x="344" y="228"/>
                  </a:cubicBezTo>
                  <a:cubicBezTo>
                    <a:pt x="378" y="232"/>
                    <a:pt x="413" y="233"/>
                    <a:pt x="448" y="236"/>
                  </a:cubicBezTo>
                  <a:cubicBezTo>
                    <a:pt x="557" y="233"/>
                    <a:pt x="666" y="232"/>
                    <a:pt x="776" y="228"/>
                  </a:cubicBezTo>
                  <a:cubicBezTo>
                    <a:pt x="902" y="222"/>
                    <a:pt x="911" y="150"/>
                    <a:pt x="1000" y="92"/>
                  </a:cubicBezTo>
                  <a:cubicBezTo>
                    <a:pt x="1018" y="63"/>
                    <a:pt x="1031" y="46"/>
                    <a:pt x="1064" y="36"/>
                  </a:cubicBezTo>
                  <a:cubicBezTo>
                    <a:pt x="1089" y="10"/>
                    <a:pt x="1088" y="0"/>
                    <a:pt x="1088" y="20"/>
                  </a:cubicBezTo>
                  <a:lnTo>
                    <a:pt x="0" y="12"/>
                  </a:lnTo>
                  <a:close/>
                </a:path>
              </a:pathLst>
            </a:cu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462" name="Freeform 14"/>
            <p:cNvSpPr>
              <a:spLocks/>
            </p:cNvSpPr>
            <p:nvPr/>
          </p:nvSpPr>
          <p:spPr bwMode="auto">
            <a:xfrm>
              <a:off x="1488" y="1824"/>
              <a:ext cx="160" cy="173"/>
            </a:xfrm>
            <a:custGeom>
              <a:avLst/>
              <a:gdLst>
                <a:gd name="T0" fmla="*/ 6 w 160"/>
                <a:gd name="T1" fmla="*/ 144 h 173"/>
                <a:gd name="T2" fmla="*/ 22 w 160"/>
                <a:gd name="T3" fmla="*/ 40 h 173"/>
                <a:gd name="T4" fmla="*/ 86 w 160"/>
                <a:gd name="T5" fmla="*/ 0 h 173"/>
                <a:gd name="T6" fmla="*/ 142 w 160"/>
                <a:gd name="T7" fmla="*/ 32 h 173"/>
                <a:gd name="T8" fmla="*/ 158 w 160"/>
                <a:gd name="T9" fmla="*/ 80 h 173"/>
                <a:gd name="T10" fmla="*/ 150 w 160"/>
                <a:gd name="T11" fmla="*/ 160 h 173"/>
                <a:gd name="T12" fmla="*/ 126 w 160"/>
                <a:gd name="T13" fmla="*/ 152 h 173"/>
                <a:gd name="T14" fmla="*/ 46 w 160"/>
                <a:gd name="T15" fmla="*/ 168 h 173"/>
                <a:gd name="T16" fmla="*/ 6 w 160"/>
                <a:gd name="T17" fmla="*/ 14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173">
                  <a:moveTo>
                    <a:pt x="6" y="144"/>
                  </a:moveTo>
                  <a:cubicBezTo>
                    <a:pt x="12" y="109"/>
                    <a:pt x="12" y="73"/>
                    <a:pt x="22" y="40"/>
                  </a:cubicBezTo>
                  <a:cubicBezTo>
                    <a:pt x="28" y="15"/>
                    <a:pt x="86" y="0"/>
                    <a:pt x="86" y="0"/>
                  </a:cubicBezTo>
                  <a:cubicBezTo>
                    <a:pt x="113" y="6"/>
                    <a:pt x="126" y="4"/>
                    <a:pt x="142" y="32"/>
                  </a:cubicBezTo>
                  <a:cubicBezTo>
                    <a:pt x="150" y="46"/>
                    <a:pt x="158" y="80"/>
                    <a:pt x="158" y="80"/>
                  </a:cubicBezTo>
                  <a:cubicBezTo>
                    <a:pt x="155" y="106"/>
                    <a:pt x="160" y="135"/>
                    <a:pt x="150" y="160"/>
                  </a:cubicBezTo>
                  <a:cubicBezTo>
                    <a:pt x="146" y="167"/>
                    <a:pt x="134" y="152"/>
                    <a:pt x="126" y="152"/>
                  </a:cubicBezTo>
                  <a:cubicBezTo>
                    <a:pt x="106" y="152"/>
                    <a:pt x="67" y="162"/>
                    <a:pt x="46" y="168"/>
                  </a:cubicBezTo>
                  <a:cubicBezTo>
                    <a:pt x="0" y="158"/>
                    <a:pt x="6" y="173"/>
                    <a:pt x="6" y="144"/>
                  </a:cubicBezTo>
                  <a:close/>
                </a:path>
              </a:pathLst>
            </a:cu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463" name="Oval 15"/>
            <p:cNvSpPr>
              <a:spLocks noChangeArrowheads="1"/>
            </p:cNvSpPr>
            <p:nvPr/>
          </p:nvSpPr>
          <p:spPr bwMode="auto">
            <a:xfrm>
              <a:off x="1550" y="1720"/>
              <a:ext cx="96" cy="96"/>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464" name="Line 16"/>
            <p:cNvSpPr>
              <a:spLocks noChangeShapeType="1"/>
            </p:cNvSpPr>
            <p:nvPr/>
          </p:nvSpPr>
          <p:spPr bwMode="auto">
            <a:xfrm>
              <a:off x="1632" y="1968"/>
              <a:ext cx="0" cy="864"/>
            </a:xfrm>
            <a:prstGeom prst="line">
              <a:avLst/>
            </a:prstGeom>
            <a:noFill/>
            <a:ln w="9525">
              <a:solidFill>
                <a:srgbClr val="13D92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04465" name="Group 17"/>
          <p:cNvGrpSpPr>
            <a:grpSpLocks/>
          </p:cNvGrpSpPr>
          <p:nvPr/>
        </p:nvGrpSpPr>
        <p:grpSpPr bwMode="auto">
          <a:xfrm>
            <a:off x="6477000" y="2057400"/>
            <a:ext cx="746125" cy="533400"/>
            <a:chOff x="4272" y="1536"/>
            <a:chExt cx="470" cy="336"/>
          </a:xfrm>
        </p:grpSpPr>
        <p:grpSp>
          <p:nvGrpSpPr>
            <p:cNvPr id="13368" name="Group 18"/>
            <p:cNvGrpSpPr>
              <a:grpSpLocks/>
            </p:cNvGrpSpPr>
            <p:nvPr/>
          </p:nvGrpSpPr>
          <p:grpSpPr bwMode="auto">
            <a:xfrm flipH="1">
              <a:off x="4550" y="1680"/>
              <a:ext cx="192" cy="96"/>
              <a:chOff x="2880" y="1536"/>
              <a:chExt cx="384" cy="192"/>
            </a:xfrm>
          </p:grpSpPr>
          <p:sp>
            <p:nvSpPr>
              <p:cNvPr id="104467" name="AutoShape 19"/>
              <p:cNvSpPr>
                <a:spLocks noChangeArrowheads="1"/>
              </p:cNvSpPr>
              <p:nvPr/>
            </p:nvSpPr>
            <p:spPr bwMode="auto">
              <a:xfrm rot="5400000">
                <a:off x="2952" y="1464"/>
                <a:ext cx="192" cy="33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468" name="Oval 20"/>
              <p:cNvSpPr>
                <a:spLocks noChangeArrowheads="1"/>
              </p:cNvSpPr>
              <p:nvPr/>
            </p:nvSpPr>
            <p:spPr bwMode="auto">
              <a:xfrm>
                <a:off x="3168" y="1536"/>
                <a:ext cx="96" cy="192"/>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04469" name="Arc 21"/>
            <p:cNvSpPr>
              <a:spLocks/>
            </p:cNvSpPr>
            <p:nvPr/>
          </p:nvSpPr>
          <p:spPr bwMode="auto">
            <a:xfrm flipH="1">
              <a:off x="4394" y="1632"/>
              <a:ext cx="108" cy="192"/>
            </a:xfrm>
            <a:custGeom>
              <a:avLst/>
              <a:gdLst>
                <a:gd name="G0" fmla="+- 2599 0 0"/>
                <a:gd name="G1" fmla="+- 21600 0 0"/>
                <a:gd name="G2" fmla="+- 21600 0 0"/>
                <a:gd name="T0" fmla="*/ 2599 w 24199"/>
                <a:gd name="T1" fmla="*/ 0 h 43200"/>
                <a:gd name="T2" fmla="*/ 0 w 24199"/>
                <a:gd name="T3" fmla="*/ 43043 h 43200"/>
                <a:gd name="T4" fmla="*/ 2599 w 24199"/>
                <a:gd name="T5" fmla="*/ 21600 h 43200"/>
              </a:gdLst>
              <a:ahLst/>
              <a:cxnLst>
                <a:cxn ang="0">
                  <a:pos x="T0" y="T1"/>
                </a:cxn>
                <a:cxn ang="0">
                  <a:pos x="T2" y="T3"/>
                </a:cxn>
                <a:cxn ang="0">
                  <a:pos x="T4" y="T5"/>
                </a:cxn>
              </a:cxnLst>
              <a:rect l="0" t="0" r="r" b="b"/>
              <a:pathLst>
                <a:path w="24199" h="43200" fill="none" extrusionOk="0">
                  <a:moveTo>
                    <a:pt x="2599" y="-1"/>
                  </a:moveTo>
                  <a:cubicBezTo>
                    <a:pt x="14528" y="0"/>
                    <a:pt x="24199" y="9670"/>
                    <a:pt x="24199" y="21600"/>
                  </a:cubicBezTo>
                  <a:cubicBezTo>
                    <a:pt x="24199" y="33529"/>
                    <a:pt x="14528" y="43200"/>
                    <a:pt x="2599" y="43200"/>
                  </a:cubicBezTo>
                  <a:cubicBezTo>
                    <a:pt x="1730" y="43199"/>
                    <a:pt x="862" y="43147"/>
                    <a:pt x="-1" y="43043"/>
                  </a:cubicBezTo>
                </a:path>
                <a:path w="24199" h="43200" stroke="0" extrusionOk="0">
                  <a:moveTo>
                    <a:pt x="2599" y="-1"/>
                  </a:moveTo>
                  <a:cubicBezTo>
                    <a:pt x="14528" y="0"/>
                    <a:pt x="24199" y="9670"/>
                    <a:pt x="24199" y="21600"/>
                  </a:cubicBezTo>
                  <a:cubicBezTo>
                    <a:pt x="24199" y="33529"/>
                    <a:pt x="14528" y="43200"/>
                    <a:pt x="2599" y="43200"/>
                  </a:cubicBezTo>
                  <a:cubicBezTo>
                    <a:pt x="1730" y="43199"/>
                    <a:pt x="862" y="43147"/>
                    <a:pt x="-1" y="43043"/>
                  </a:cubicBezTo>
                  <a:lnTo>
                    <a:pt x="2599" y="21600"/>
                  </a:lnTo>
                  <a:close/>
                </a:path>
              </a:pathLst>
            </a:cu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470" name="Arc 22"/>
            <p:cNvSpPr>
              <a:spLocks/>
            </p:cNvSpPr>
            <p:nvPr/>
          </p:nvSpPr>
          <p:spPr bwMode="auto">
            <a:xfrm flipH="1">
              <a:off x="4272" y="1536"/>
              <a:ext cx="134" cy="336"/>
            </a:xfrm>
            <a:custGeom>
              <a:avLst/>
              <a:gdLst>
                <a:gd name="G0" fmla="+- 37 0 0"/>
                <a:gd name="G1" fmla="+- 21600 0 0"/>
                <a:gd name="G2" fmla="+- 21600 0 0"/>
                <a:gd name="T0" fmla="*/ 37 w 21637"/>
                <a:gd name="T1" fmla="*/ 0 h 43200"/>
                <a:gd name="T2" fmla="*/ 0 w 21637"/>
                <a:gd name="T3" fmla="*/ 43199 h 43200"/>
                <a:gd name="T4" fmla="*/ 37 w 21637"/>
                <a:gd name="T5" fmla="*/ 21600 h 43200"/>
              </a:gdLst>
              <a:ahLst/>
              <a:cxnLst>
                <a:cxn ang="0">
                  <a:pos x="T0" y="T1"/>
                </a:cxn>
                <a:cxn ang="0">
                  <a:pos x="T2" y="T3"/>
                </a:cxn>
                <a:cxn ang="0">
                  <a:pos x="T4" y="T5"/>
                </a:cxn>
              </a:cxnLst>
              <a:rect l="0" t="0" r="r" b="b"/>
              <a:pathLst>
                <a:path w="21637" h="43200" fill="none" extrusionOk="0">
                  <a:moveTo>
                    <a:pt x="37" y="-1"/>
                  </a:moveTo>
                  <a:cubicBezTo>
                    <a:pt x="11966" y="0"/>
                    <a:pt x="21637" y="9670"/>
                    <a:pt x="21637" y="21600"/>
                  </a:cubicBezTo>
                  <a:cubicBezTo>
                    <a:pt x="21637" y="33529"/>
                    <a:pt x="11966" y="43200"/>
                    <a:pt x="37" y="43200"/>
                  </a:cubicBezTo>
                  <a:cubicBezTo>
                    <a:pt x="24" y="43199"/>
                    <a:pt x="12" y="43199"/>
                    <a:pt x="-1" y="43199"/>
                  </a:cubicBezTo>
                </a:path>
                <a:path w="21637" h="43200" stroke="0" extrusionOk="0">
                  <a:moveTo>
                    <a:pt x="37" y="-1"/>
                  </a:moveTo>
                  <a:cubicBezTo>
                    <a:pt x="11966" y="0"/>
                    <a:pt x="21637" y="9670"/>
                    <a:pt x="21637" y="21600"/>
                  </a:cubicBezTo>
                  <a:cubicBezTo>
                    <a:pt x="21637" y="33529"/>
                    <a:pt x="11966" y="43200"/>
                    <a:pt x="37" y="43200"/>
                  </a:cubicBezTo>
                  <a:cubicBezTo>
                    <a:pt x="24" y="43199"/>
                    <a:pt x="12" y="43199"/>
                    <a:pt x="-1" y="43199"/>
                  </a:cubicBezTo>
                  <a:lnTo>
                    <a:pt x="37" y="21600"/>
                  </a:lnTo>
                  <a:close/>
                </a:path>
              </a:pathLst>
            </a:cu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04471" name="Group 23"/>
          <p:cNvGrpSpPr>
            <a:grpSpLocks/>
          </p:cNvGrpSpPr>
          <p:nvPr/>
        </p:nvGrpSpPr>
        <p:grpSpPr bwMode="auto">
          <a:xfrm>
            <a:off x="6753225" y="2273300"/>
            <a:ext cx="1003300" cy="1841500"/>
            <a:chOff x="4446" y="1672"/>
            <a:chExt cx="632" cy="1160"/>
          </a:xfrm>
        </p:grpSpPr>
        <p:sp>
          <p:nvSpPr>
            <p:cNvPr id="104472" name="Freeform 24"/>
            <p:cNvSpPr>
              <a:spLocks/>
            </p:cNvSpPr>
            <p:nvPr/>
          </p:nvSpPr>
          <p:spPr bwMode="auto">
            <a:xfrm flipH="1">
              <a:off x="4446" y="1920"/>
              <a:ext cx="632" cy="196"/>
            </a:xfrm>
            <a:custGeom>
              <a:avLst/>
              <a:gdLst>
                <a:gd name="T0" fmla="*/ 0 w 1089"/>
                <a:gd name="T1" fmla="*/ 12 h 236"/>
                <a:gd name="T2" fmla="*/ 40 w 1089"/>
                <a:gd name="T3" fmla="*/ 100 h 236"/>
                <a:gd name="T4" fmla="*/ 344 w 1089"/>
                <a:gd name="T5" fmla="*/ 228 h 236"/>
                <a:gd name="T6" fmla="*/ 448 w 1089"/>
                <a:gd name="T7" fmla="*/ 236 h 236"/>
                <a:gd name="T8" fmla="*/ 776 w 1089"/>
                <a:gd name="T9" fmla="*/ 228 h 236"/>
                <a:gd name="T10" fmla="*/ 1000 w 1089"/>
                <a:gd name="T11" fmla="*/ 92 h 236"/>
                <a:gd name="T12" fmla="*/ 1064 w 1089"/>
                <a:gd name="T13" fmla="*/ 36 h 236"/>
                <a:gd name="T14" fmla="*/ 1088 w 1089"/>
                <a:gd name="T15" fmla="*/ 20 h 236"/>
                <a:gd name="T16" fmla="*/ 0 w 1089"/>
                <a:gd name="T17" fmla="*/ 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9" h="236">
                  <a:moveTo>
                    <a:pt x="0" y="12"/>
                  </a:moveTo>
                  <a:cubicBezTo>
                    <a:pt x="13" y="41"/>
                    <a:pt x="25" y="71"/>
                    <a:pt x="40" y="100"/>
                  </a:cubicBezTo>
                  <a:cubicBezTo>
                    <a:pt x="101" y="223"/>
                    <a:pt x="221" y="212"/>
                    <a:pt x="344" y="228"/>
                  </a:cubicBezTo>
                  <a:cubicBezTo>
                    <a:pt x="378" y="232"/>
                    <a:pt x="413" y="233"/>
                    <a:pt x="448" y="236"/>
                  </a:cubicBezTo>
                  <a:cubicBezTo>
                    <a:pt x="557" y="233"/>
                    <a:pt x="666" y="232"/>
                    <a:pt x="776" y="228"/>
                  </a:cubicBezTo>
                  <a:cubicBezTo>
                    <a:pt x="902" y="222"/>
                    <a:pt x="911" y="150"/>
                    <a:pt x="1000" y="92"/>
                  </a:cubicBezTo>
                  <a:cubicBezTo>
                    <a:pt x="1018" y="63"/>
                    <a:pt x="1031" y="46"/>
                    <a:pt x="1064" y="36"/>
                  </a:cubicBezTo>
                  <a:cubicBezTo>
                    <a:pt x="1089" y="10"/>
                    <a:pt x="1088" y="0"/>
                    <a:pt x="1088" y="20"/>
                  </a:cubicBezTo>
                  <a:lnTo>
                    <a:pt x="0" y="12"/>
                  </a:lnTo>
                  <a:close/>
                </a:path>
              </a:pathLst>
            </a:cu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473" name="Freeform 25"/>
            <p:cNvSpPr>
              <a:spLocks/>
            </p:cNvSpPr>
            <p:nvPr/>
          </p:nvSpPr>
          <p:spPr bwMode="auto">
            <a:xfrm flipH="1">
              <a:off x="4726" y="1776"/>
              <a:ext cx="160" cy="173"/>
            </a:xfrm>
            <a:custGeom>
              <a:avLst/>
              <a:gdLst>
                <a:gd name="T0" fmla="*/ 6 w 160"/>
                <a:gd name="T1" fmla="*/ 144 h 173"/>
                <a:gd name="T2" fmla="*/ 22 w 160"/>
                <a:gd name="T3" fmla="*/ 40 h 173"/>
                <a:gd name="T4" fmla="*/ 86 w 160"/>
                <a:gd name="T5" fmla="*/ 0 h 173"/>
                <a:gd name="T6" fmla="*/ 142 w 160"/>
                <a:gd name="T7" fmla="*/ 32 h 173"/>
                <a:gd name="T8" fmla="*/ 158 w 160"/>
                <a:gd name="T9" fmla="*/ 80 h 173"/>
                <a:gd name="T10" fmla="*/ 150 w 160"/>
                <a:gd name="T11" fmla="*/ 160 h 173"/>
                <a:gd name="T12" fmla="*/ 126 w 160"/>
                <a:gd name="T13" fmla="*/ 152 h 173"/>
                <a:gd name="T14" fmla="*/ 46 w 160"/>
                <a:gd name="T15" fmla="*/ 168 h 173"/>
                <a:gd name="T16" fmla="*/ 6 w 160"/>
                <a:gd name="T17" fmla="*/ 14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173">
                  <a:moveTo>
                    <a:pt x="6" y="144"/>
                  </a:moveTo>
                  <a:cubicBezTo>
                    <a:pt x="12" y="109"/>
                    <a:pt x="12" y="73"/>
                    <a:pt x="22" y="40"/>
                  </a:cubicBezTo>
                  <a:cubicBezTo>
                    <a:pt x="28" y="15"/>
                    <a:pt x="86" y="0"/>
                    <a:pt x="86" y="0"/>
                  </a:cubicBezTo>
                  <a:cubicBezTo>
                    <a:pt x="113" y="6"/>
                    <a:pt x="126" y="4"/>
                    <a:pt x="142" y="32"/>
                  </a:cubicBezTo>
                  <a:cubicBezTo>
                    <a:pt x="150" y="46"/>
                    <a:pt x="158" y="80"/>
                    <a:pt x="158" y="80"/>
                  </a:cubicBezTo>
                  <a:cubicBezTo>
                    <a:pt x="155" y="106"/>
                    <a:pt x="160" y="135"/>
                    <a:pt x="150" y="160"/>
                  </a:cubicBezTo>
                  <a:cubicBezTo>
                    <a:pt x="146" y="167"/>
                    <a:pt x="134" y="152"/>
                    <a:pt x="126" y="152"/>
                  </a:cubicBezTo>
                  <a:cubicBezTo>
                    <a:pt x="106" y="152"/>
                    <a:pt x="67" y="162"/>
                    <a:pt x="46" y="168"/>
                  </a:cubicBezTo>
                  <a:cubicBezTo>
                    <a:pt x="0" y="158"/>
                    <a:pt x="6" y="173"/>
                    <a:pt x="6" y="144"/>
                  </a:cubicBezTo>
                  <a:close/>
                </a:path>
              </a:pathLst>
            </a:cu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474" name="Oval 26"/>
            <p:cNvSpPr>
              <a:spLocks noChangeArrowheads="1"/>
            </p:cNvSpPr>
            <p:nvPr/>
          </p:nvSpPr>
          <p:spPr bwMode="auto">
            <a:xfrm flipH="1">
              <a:off x="4728" y="1672"/>
              <a:ext cx="96" cy="96"/>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475" name="Line 27"/>
            <p:cNvSpPr>
              <a:spLocks noChangeShapeType="1"/>
            </p:cNvSpPr>
            <p:nvPr/>
          </p:nvSpPr>
          <p:spPr bwMode="auto">
            <a:xfrm>
              <a:off x="4752" y="1920"/>
              <a:ext cx="0" cy="912"/>
            </a:xfrm>
            <a:prstGeom prst="line">
              <a:avLst/>
            </a:prstGeom>
            <a:noFill/>
            <a:ln w="9525">
              <a:solidFill>
                <a:srgbClr val="13D92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04476" name="Group 28"/>
          <p:cNvGrpSpPr>
            <a:grpSpLocks/>
          </p:cNvGrpSpPr>
          <p:nvPr/>
        </p:nvGrpSpPr>
        <p:grpSpPr bwMode="auto">
          <a:xfrm>
            <a:off x="2362200" y="2133600"/>
            <a:ext cx="1279525" cy="2743200"/>
            <a:chOff x="1680" y="1584"/>
            <a:chExt cx="806" cy="1728"/>
          </a:xfrm>
        </p:grpSpPr>
        <p:grpSp>
          <p:nvGrpSpPr>
            <p:cNvPr id="13355" name="Group 29"/>
            <p:cNvGrpSpPr>
              <a:grpSpLocks/>
            </p:cNvGrpSpPr>
            <p:nvPr/>
          </p:nvGrpSpPr>
          <p:grpSpPr bwMode="auto">
            <a:xfrm>
              <a:off x="2016" y="1728"/>
              <a:ext cx="192" cy="96"/>
              <a:chOff x="2880" y="1536"/>
              <a:chExt cx="384" cy="192"/>
            </a:xfrm>
          </p:grpSpPr>
          <p:sp>
            <p:nvSpPr>
              <p:cNvPr id="104478" name="AutoShape 30"/>
              <p:cNvSpPr>
                <a:spLocks noChangeArrowheads="1"/>
              </p:cNvSpPr>
              <p:nvPr/>
            </p:nvSpPr>
            <p:spPr bwMode="auto">
              <a:xfrm rot="5400000">
                <a:off x="2952" y="1464"/>
                <a:ext cx="192" cy="336"/>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13D92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479" name="Oval 31"/>
              <p:cNvSpPr>
                <a:spLocks noChangeArrowheads="1"/>
              </p:cNvSpPr>
              <p:nvPr/>
            </p:nvSpPr>
            <p:spPr bwMode="auto">
              <a:xfrm>
                <a:off x="3168" y="1536"/>
                <a:ext cx="96" cy="192"/>
              </a:xfrm>
              <a:prstGeom prst="ellipse">
                <a:avLst/>
              </a:prstGeom>
              <a:solidFill>
                <a:srgbClr val="13D92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04480" name="Freeform 32"/>
            <p:cNvSpPr>
              <a:spLocks/>
            </p:cNvSpPr>
            <p:nvPr/>
          </p:nvSpPr>
          <p:spPr bwMode="auto">
            <a:xfrm>
              <a:off x="1680" y="1968"/>
              <a:ext cx="632" cy="196"/>
            </a:xfrm>
            <a:custGeom>
              <a:avLst/>
              <a:gdLst>
                <a:gd name="T0" fmla="*/ 0 w 1089"/>
                <a:gd name="T1" fmla="*/ 12 h 236"/>
                <a:gd name="T2" fmla="*/ 40 w 1089"/>
                <a:gd name="T3" fmla="*/ 100 h 236"/>
                <a:gd name="T4" fmla="*/ 344 w 1089"/>
                <a:gd name="T5" fmla="*/ 228 h 236"/>
                <a:gd name="T6" fmla="*/ 448 w 1089"/>
                <a:gd name="T7" fmla="*/ 236 h 236"/>
                <a:gd name="T8" fmla="*/ 776 w 1089"/>
                <a:gd name="T9" fmla="*/ 228 h 236"/>
                <a:gd name="T10" fmla="*/ 1000 w 1089"/>
                <a:gd name="T11" fmla="*/ 92 h 236"/>
                <a:gd name="T12" fmla="*/ 1064 w 1089"/>
                <a:gd name="T13" fmla="*/ 36 h 236"/>
                <a:gd name="T14" fmla="*/ 1088 w 1089"/>
                <a:gd name="T15" fmla="*/ 20 h 236"/>
                <a:gd name="T16" fmla="*/ 0 w 1089"/>
                <a:gd name="T17" fmla="*/ 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9" h="236">
                  <a:moveTo>
                    <a:pt x="0" y="12"/>
                  </a:moveTo>
                  <a:cubicBezTo>
                    <a:pt x="13" y="41"/>
                    <a:pt x="25" y="71"/>
                    <a:pt x="40" y="100"/>
                  </a:cubicBezTo>
                  <a:cubicBezTo>
                    <a:pt x="101" y="223"/>
                    <a:pt x="221" y="212"/>
                    <a:pt x="344" y="228"/>
                  </a:cubicBezTo>
                  <a:cubicBezTo>
                    <a:pt x="378" y="232"/>
                    <a:pt x="413" y="233"/>
                    <a:pt x="448" y="236"/>
                  </a:cubicBezTo>
                  <a:cubicBezTo>
                    <a:pt x="557" y="233"/>
                    <a:pt x="666" y="232"/>
                    <a:pt x="776" y="228"/>
                  </a:cubicBezTo>
                  <a:cubicBezTo>
                    <a:pt x="902" y="222"/>
                    <a:pt x="911" y="150"/>
                    <a:pt x="1000" y="92"/>
                  </a:cubicBezTo>
                  <a:cubicBezTo>
                    <a:pt x="1018" y="63"/>
                    <a:pt x="1031" y="46"/>
                    <a:pt x="1064" y="36"/>
                  </a:cubicBezTo>
                  <a:cubicBezTo>
                    <a:pt x="1089" y="10"/>
                    <a:pt x="1088" y="0"/>
                    <a:pt x="1088" y="20"/>
                  </a:cubicBezTo>
                  <a:lnTo>
                    <a:pt x="0" y="12"/>
                  </a:lnTo>
                  <a:close/>
                </a:path>
              </a:pathLst>
            </a:custGeom>
            <a:solidFill>
              <a:srgbClr val="13D92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481" name="Freeform 33"/>
            <p:cNvSpPr>
              <a:spLocks/>
            </p:cNvSpPr>
            <p:nvPr/>
          </p:nvSpPr>
          <p:spPr bwMode="auto">
            <a:xfrm>
              <a:off x="1872" y="1824"/>
              <a:ext cx="160" cy="173"/>
            </a:xfrm>
            <a:custGeom>
              <a:avLst/>
              <a:gdLst>
                <a:gd name="T0" fmla="*/ 6 w 160"/>
                <a:gd name="T1" fmla="*/ 144 h 173"/>
                <a:gd name="T2" fmla="*/ 22 w 160"/>
                <a:gd name="T3" fmla="*/ 40 h 173"/>
                <a:gd name="T4" fmla="*/ 86 w 160"/>
                <a:gd name="T5" fmla="*/ 0 h 173"/>
                <a:gd name="T6" fmla="*/ 142 w 160"/>
                <a:gd name="T7" fmla="*/ 32 h 173"/>
                <a:gd name="T8" fmla="*/ 158 w 160"/>
                <a:gd name="T9" fmla="*/ 80 h 173"/>
                <a:gd name="T10" fmla="*/ 150 w 160"/>
                <a:gd name="T11" fmla="*/ 160 h 173"/>
                <a:gd name="T12" fmla="*/ 126 w 160"/>
                <a:gd name="T13" fmla="*/ 152 h 173"/>
                <a:gd name="T14" fmla="*/ 46 w 160"/>
                <a:gd name="T15" fmla="*/ 168 h 173"/>
                <a:gd name="T16" fmla="*/ 6 w 160"/>
                <a:gd name="T17" fmla="*/ 14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173">
                  <a:moveTo>
                    <a:pt x="6" y="144"/>
                  </a:moveTo>
                  <a:cubicBezTo>
                    <a:pt x="12" y="109"/>
                    <a:pt x="12" y="73"/>
                    <a:pt x="22" y="40"/>
                  </a:cubicBezTo>
                  <a:cubicBezTo>
                    <a:pt x="28" y="15"/>
                    <a:pt x="86" y="0"/>
                    <a:pt x="86" y="0"/>
                  </a:cubicBezTo>
                  <a:cubicBezTo>
                    <a:pt x="113" y="6"/>
                    <a:pt x="126" y="4"/>
                    <a:pt x="142" y="32"/>
                  </a:cubicBezTo>
                  <a:cubicBezTo>
                    <a:pt x="150" y="46"/>
                    <a:pt x="158" y="80"/>
                    <a:pt x="158" y="80"/>
                  </a:cubicBezTo>
                  <a:cubicBezTo>
                    <a:pt x="155" y="106"/>
                    <a:pt x="160" y="135"/>
                    <a:pt x="150" y="160"/>
                  </a:cubicBezTo>
                  <a:cubicBezTo>
                    <a:pt x="146" y="167"/>
                    <a:pt x="134" y="152"/>
                    <a:pt x="126" y="152"/>
                  </a:cubicBezTo>
                  <a:cubicBezTo>
                    <a:pt x="106" y="152"/>
                    <a:pt x="67" y="162"/>
                    <a:pt x="46" y="168"/>
                  </a:cubicBezTo>
                  <a:cubicBezTo>
                    <a:pt x="0" y="158"/>
                    <a:pt x="6" y="173"/>
                    <a:pt x="6" y="144"/>
                  </a:cubicBezTo>
                  <a:close/>
                </a:path>
              </a:pathLst>
            </a:custGeom>
            <a:solidFill>
              <a:srgbClr val="13D92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482" name="Oval 34"/>
            <p:cNvSpPr>
              <a:spLocks noChangeArrowheads="1"/>
            </p:cNvSpPr>
            <p:nvPr/>
          </p:nvSpPr>
          <p:spPr bwMode="auto">
            <a:xfrm>
              <a:off x="1934" y="1720"/>
              <a:ext cx="96" cy="96"/>
            </a:xfrm>
            <a:prstGeom prst="ellipse">
              <a:avLst/>
            </a:prstGeom>
            <a:solidFill>
              <a:srgbClr val="13D92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483" name="Arc 35"/>
            <p:cNvSpPr>
              <a:spLocks/>
            </p:cNvSpPr>
            <p:nvPr/>
          </p:nvSpPr>
          <p:spPr bwMode="auto">
            <a:xfrm>
              <a:off x="2256" y="1680"/>
              <a:ext cx="108" cy="192"/>
            </a:xfrm>
            <a:custGeom>
              <a:avLst/>
              <a:gdLst>
                <a:gd name="G0" fmla="+- 2599 0 0"/>
                <a:gd name="G1" fmla="+- 21600 0 0"/>
                <a:gd name="G2" fmla="+- 21600 0 0"/>
                <a:gd name="T0" fmla="*/ 2599 w 24199"/>
                <a:gd name="T1" fmla="*/ 0 h 43200"/>
                <a:gd name="T2" fmla="*/ 0 w 24199"/>
                <a:gd name="T3" fmla="*/ 43043 h 43200"/>
                <a:gd name="T4" fmla="*/ 2599 w 24199"/>
                <a:gd name="T5" fmla="*/ 21600 h 43200"/>
              </a:gdLst>
              <a:ahLst/>
              <a:cxnLst>
                <a:cxn ang="0">
                  <a:pos x="T0" y="T1"/>
                </a:cxn>
                <a:cxn ang="0">
                  <a:pos x="T2" y="T3"/>
                </a:cxn>
                <a:cxn ang="0">
                  <a:pos x="T4" y="T5"/>
                </a:cxn>
              </a:cxnLst>
              <a:rect l="0" t="0" r="r" b="b"/>
              <a:pathLst>
                <a:path w="24199" h="43200" fill="none" extrusionOk="0">
                  <a:moveTo>
                    <a:pt x="2599" y="-1"/>
                  </a:moveTo>
                  <a:cubicBezTo>
                    <a:pt x="14528" y="0"/>
                    <a:pt x="24199" y="9670"/>
                    <a:pt x="24199" y="21600"/>
                  </a:cubicBezTo>
                  <a:cubicBezTo>
                    <a:pt x="24199" y="33529"/>
                    <a:pt x="14528" y="43200"/>
                    <a:pt x="2599" y="43200"/>
                  </a:cubicBezTo>
                  <a:cubicBezTo>
                    <a:pt x="1730" y="43199"/>
                    <a:pt x="862" y="43147"/>
                    <a:pt x="-1" y="43043"/>
                  </a:cubicBezTo>
                </a:path>
                <a:path w="24199" h="43200" stroke="0" extrusionOk="0">
                  <a:moveTo>
                    <a:pt x="2599" y="-1"/>
                  </a:moveTo>
                  <a:cubicBezTo>
                    <a:pt x="14528" y="0"/>
                    <a:pt x="24199" y="9670"/>
                    <a:pt x="24199" y="21600"/>
                  </a:cubicBezTo>
                  <a:cubicBezTo>
                    <a:pt x="24199" y="33529"/>
                    <a:pt x="14528" y="43200"/>
                    <a:pt x="2599" y="43200"/>
                  </a:cubicBezTo>
                  <a:cubicBezTo>
                    <a:pt x="1730" y="43199"/>
                    <a:pt x="862" y="43147"/>
                    <a:pt x="-1" y="43043"/>
                  </a:cubicBezTo>
                  <a:lnTo>
                    <a:pt x="2599" y="21600"/>
                  </a:lnTo>
                  <a:close/>
                </a:path>
              </a:pathLst>
            </a:custGeom>
            <a:noFill/>
            <a:ln w="9525">
              <a:solidFill>
                <a:schemeClr val="tx1"/>
              </a:solidFill>
              <a:round/>
              <a:headEnd/>
              <a:tailEnd/>
            </a:ln>
            <a:effectLst/>
            <a:extLst>
              <a:ext uri="{909E8E84-426E-40dd-AFC4-6F175D3DCCD1}">
                <a14:hiddenFill xmlns="" xmlns:a14="http://schemas.microsoft.com/office/drawing/2010/main">
                  <a:solidFill>
                    <a:srgbClr val="13D92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484" name="Arc 36"/>
            <p:cNvSpPr>
              <a:spLocks/>
            </p:cNvSpPr>
            <p:nvPr/>
          </p:nvSpPr>
          <p:spPr bwMode="auto">
            <a:xfrm>
              <a:off x="2352" y="1584"/>
              <a:ext cx="134" cy="336"/>
            </a:xfrm>
            <a:custGeom>
              <a:avLst/>
              <a:gdLst>
                <a:gd name="G0" fmla="+- 37 0 0"/>
                <a:gd name="G1" fmla="+- 21600 0 0"/>
                <a:gd name="G2" fmla="+- 21600 0 0"/>
                <a:gd name="T0" fmla="*/ 37 w 21637"/>
                <a:gd name="T1" fmla="*/ 0 h 43200"/>
                <a:gd name="T2" fmla="*/ 0 w 21637"/>
                <a:gd name="T3" fmla="*/ 43199 h 43200"/>
                <a:gd name="T4" fmla="*/ 37 w 21637"/>
                <a:gd name="T5" fmla="*/ 21600 h 43200"/>
              </a:gdLst>
              <a:ahLst/>
              <a:cxnLst>
                <a:cxn ang="0">
                  <a:pos x="T0" y="T1"/>
                </a:cxn>
                <a:cxn ang="0">
                  <a:pos x="T2" y="T3"/>
                </a:cxn>
                <a:cxn ang="0">
                  <a:pos x="T4" y="T5"/>
                </a:cxn>
              </a:cxnLst>
              <a:rect l="0" t="0" r="r" b="b"/>
              <a:pathLst>
                <a:path w="21637" h="43200" fill="none" extrusionOk="0">
                  <a:moveTo>
                    <a:pt x="37" y="-1"/>
                  </a:moveTo>
                  <a:cubicBezTo>
                    <a:pt x="11966" y="0"/>
                    <a:pt x="21637" y="9670"/>
                    <a:pt x="21637" y="21600"/>
                  </a:cubicBezTo>
                  <a:cubicBezTo>
                    <a:pt x="21637" y="33529"/>
                    <a:pt x="11966" y="43200"/>
                    <a:pt x="37" y="43200"/>
                  </a:cubicBezTo>
                  <a:cubicBezTo>
                    <a:pt x="24" y="43199"/>
                    <a:pt x="12" y="43199"/>
                    <a:pt x="-1" y="43199"/>
                  </a:cubicBezTo>
                </a:path>
                <a:path w="21637" h="43200" stroke="0" extrusionOk="0">
                  <a:moveTo>
                    <a:pt x="37" y="-1"/>
                  </a:moveTo>
                  <a:cubicBezTo>
                    <a:pt x="11966" y="0"/>
                    <a:pt x="21637" y="9670"/>
                    <a:pt x="21637" y="21600"/>
                  </a:cubicBezTo>
                  <a:cubicBezTo>
                    <a:pt x="21637" y="33529"/>
                    <a:pt x="11966" y="43200"/>
                    <a:pt x="37" y="43200"/>
                  </a:cubicBezTo>
                  <a:cubicBezTo>
                    <a:pt x="24" y="43199"/>
                    <a:pt x="12" y="43199"/>
                    <a:pt x="-1" y="43199"/>
                  </a:cubicBezTo>
                  <a:lnTo>
                    <a:pt x="37" y="21600"/>
                  </a:lnTo>
                  <a:close/>
                </a:path>
              </a:pathLst>
            </a:custGeom>
            <a:noFill/>
            <a:ln w="9525">
              <a:solidFill>
                <a:schemeClr val="tx1"/>
              </a:solidFill>
              <a:round/>
              <a:headEnd/>
              <a:tailEnd/>
            </a:ln>
            <a:effectLst/>
            <a:extLst>
              <a:ext uri="{909E8E84-426E-40dd-AFC4-6F175D3DCCD1}">
                <a14:hiddenFill xmlns="" xmlns:a14="http://schemas.microsoft.com/office/drawing/2010/main">
                  <a:solidFill>
                    <a:srgbClr val="13D92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485" name="Line 37"/>
            <p:cNvSpPr>
              <a:spLocks noChangeShapeType="1"/>
            </p:cNvSpPr>
            <p:nvPr/>
          </p:nvSpPr>
          <p:spPr bwMode="auto">
            <a:xfrm>
              <a:off x="2016" y="1968"/>
              <a:ext cx="0" cy="1344"/>
            </a:xfrm>
            <a:prstGeom prst="line">
              <a:avLst/>
            </a:prstGeom>
            <a:noFill/>
            <a:ln w="9525">
              <a:solidFill>
                <a:srgbClr val="13D92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04486" name="Group 38"/>
          <p:cNvGrpSpPr>
            <a:grpSpLocks/>
          </p:cNvGrpSpPr>
          <p:nvPr/>
        </p:nvGrpSpPr>
        <p:grpSpPr bwMode="auto">
          <a:xfrm>
            <a:off x="5867400" y="2057400"/>
            <a:ext cx="1279525" cy="3505200"/>
            <a:chOff x="3888" y="1536"/>
            <a:chExt cx="806" cy="2208"/>
          </a:xfrm>
        </p:grpSpPr>
        <p:sp>
          <p:nvSpPr>
            <p:cNvPr id="104487" name="Arc 39"/>
            <p:cNvSpPr>
              <a:spLocks/>
            </p:cNvSpPr>
            <p:nvPr/>
          </p:nvSpPr>
          <p:spPr bwMode="auto">
            <a:xfrm flipH="1">
              <a:off x="4010" y="1632"/>
              <a:ext cx="108" cy="192"/>
            </a:xfrm>
            <a:custGeom>
              <a:avLst/>
              <a:gdLst>
                <a:gd name="G0" fmla="+- 2599 0 0"/>
                <a:gd name="G1" fmla="+- 21600 0 0"/>
                <a:gd name="G2" fmla="+- 21600 0 0"/>
                <a:gd name="T0" fmla="*/ 2599 w 24199"/>
                <a:gd name="T1" fmla="*/ 0 h 43200"/>
                <a:gd name="T2" fmla="*/ 0 w 24199"/>
                <a:gd name="T3" fmla="*/ 43043 h 43200"/>
                <a:gd name="T4" fmla="*/ 2599 w 24199"/>
                <a:gd name="T5" fmla="*/ 21600 h 43200"/>
              </a:gdLst>
              <a:ahLst/>
              <a:cxnLst>
                <a:cxn ang="0">
                  <a:pos x="T0" y="T1"/>
                </a:cxn>
                <a:cxn ang="0">
                  <a:pos x="T2" y="T3"/>
                </a:cxn>
                <a:cxn ang="0">
                  <a:pos x="T4" y="T5"/>
                </a:cxn>
              </a:cxnLst>
              <a:rect l="0" t="0" r="r" b="b"/>
              <a:pathLst>
                <a:path w="24199" h="43200" fill="none" extrusionOk="0">
                  <a:moveTo>
                    <a:pt x="2599" y="-1"/>
                  </a:moveTo>
                  <a:cubicBezTo>
                    <a:pt x="14528" y="0"/>
                    <a:pt x="24199" y="9670"/>
                    <a:pt x="24199" y="21600"/>
                  </a:cubicBezTo>
                  <a:cubicBezTo>
                    <a:pt x="24199" y="33529"/>
                    <a:pt x="14528" y="43200"/>
                    <a:pt x="2599" y="43200"/>
                  </a:cubicBezTo>
                  <a:cubicBezTo>
                    <a:pt x="1730" y="43199"/>
                    <a:pt x="862" y="43147"/>
                    <a:pt x="-1" y="43043"/>
                  </a:cubicBezTo>
                </a:path>
                <a:path w="24199" h="43200" stroke="0" extrusionOk="0">
                  <a:moveTo>
                    <a:pt x="2599" y="-1"/>
                  </a:moveTo>
                  <a:cubicBezTo>
                    <a:pt x="14528" y="0"/>
                    <a:pt x="24199" y="9670"/>
                    <a:pt x="24199" y="21600"/>
                  </a:cubicBezTo>
                  <a:cubicBezTo>
                    <a:pt x="24199" y="33529"/>
                    <a:pt x="14528" y="43200"/>
                    <a:pt x="2599" y="43200"/>
                  </a:cubicBezTo>
                  <a:cubicBezTo>
                    <a:pt x="1730" y="43199"/>
                    <a:pt x="862" y="43147"/>
                    <a:pt x="-1" y="43043"/>
                  </a:cubicBezTo>
                  <a:lnTo>
                    <a:pt x="2599" y="21600"/>
                  </a:lnTo>
                  <a:close/>
                </a:path>
              </a:pathLst>
            </a:cu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488" name="Arc 40"/>
            <p:cNvSpPr>
              <a:spLocks/>
            </p:cNvSpPr>
            <p:nvPr/>
          </p:nvSpPr>
          <p:spPr bwMode="auto">
            <a:xfrm flipH="1">
              <a:off x="3888" y="1536"/>
              <a:ext cx="134" cy="336"/>
            </a:xfrm>
            <a:custGeom>
              <a:avLst/>
              <a:gdLst>
                <a:gd name="G0" fmla="+- 37 0 0"/>
                <a:gd name="G1" fmla="+- 21600 0 0"/>
                <a:gd name="G2" fmla="+- 21600 0 0"/>
                <a:gd name="T0" fmla="*/ 37 w 21637"/>
                <a:gd name="T1" fmla="*/ 0 h 43200"/>
                <a:gd name="T2" fmla="*/ 0 w 21637"/>
                <a:gd name="T3" fmla="*/ 43199 h 43200"/>
                <a:gd name="T4" fmla="*/ 37 w 21637"/>
                <a:gd name="T5" fmla="*/ 21600 h 43200"/>
              </a:gdLst>
              <a:ahLst/>
              <a:cxnLst>
                <a:cxn ang="0">
                  <a:pos x="T0" y="T1"/>
                </a:cxn>
                <a:cxn ang="0">
                  <a:pos x="T2" y="T3"/>
                </a:cxn>
                <a:cxn ang="0">
                  <a:pos x="T4" y="T5"/>
                </a:cxn>
              </a:cxnLst>
              <a:rect l="0" t="0" r="r" b="b"/>
              <a:pathLst>
                <a:path w="21637" h="43200" fill="none" extrusionOk="0">
                  <a:moveTo>
                    <a:pt x="37" y="-1"/>
                  </a:moveTo>
                  <a:cubicBezTo>
                    <a:pt x="11966" y="0"/>
                    <a:pt x="21637" y="9670"/>
                    <a:pt x="21637" y="21600"/>
                  </a:cubicBezTo>
                  <a:cubicBezTo>
                    <a:pt x="21637" y="33529"/>
                    <a:pt x="11966" y="43200"/>
                    <a:pt x="37" y="43200"/>
                  </a:cubicBezTo>
                  <a:cubicBezTo>
                    <a:pt x="24" y="43199"/>
                    <a:pt x="12" y="43199"/>
                    <a:pt x="-1" y="43199"/>
                  </a:cubicBezTo>
                </a:path>
                <a:path w="21637" h="43200" stroke="0" extrusionOk="0">
                  <a:moveTo>
                    <a:pt x="37" y="-1"/>
                  </a:moveTo>
                  <a:cubicBezTo>
                    <a:pt x="11966" y="0"/>
                    <a:pt x="21637" y="9670"/>
                    <a:pt x="21637" y="21600"/>
                  </a:cubicBezTo>
                  <a:cubicBezTo>
                    <a:pt x="21637" y="33529"/>
                    <a:pt x="11966" y="43200"/>
                    <a:pt x="37" y="43200"/>
                  </a:cubicBezTo>
                  <a:cubicBezTo>
                    <a:pt x="24" y="43199"/>
                    <a:pt x="12" y="43199"/>
                    <a:pt x="-1" y="43199"/>
                  </a:cubicBezTo>
                  <a:lnTo>
                    <a:pt x="37" y="21600"/>
                  </a:lnTo>
                  <a:close/>
                </a:path>
              </a:pathLst>
            </a:cu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13348" name="Group 41"/>
            <p:cNvGrpSpPr>
              <a:grpSpLocks/>
            </p:cNvGrpSpPr>
            <p:nvPr/>
          </p:nvGrpSpPr>
          <p:grpSpPr bwMode="auto">
            <a:xfrm>
              <a:off x="4062" y="1672"/>
              <a:ext cx="632" cy="2072"/>
              <a:chOff x="4062" y="1672"/>
              <a:chExt cx="632" cy="2072"/>
            </a:xfrm>
          </p:grpSpPr>
          <p:sp>
            <p:nvSpPr>
              <p:cNvPr id="104490" name="AutoShape 42"/>
              <p:cNvSpPr>
                <a:spLocks noChangeArrowheads="1"/>
              </p:cNvSpPr>
              <p:nvPr/>
            </p:nvSpPr>
            <p:spPr bwMode="auto">
              <a:xfrm rot="16200000" flipH="1">
                <a:off x="4226" y="1644"/>
                <a:ext cx="96" cy="16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13D92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491" name="Oval 43"/>
              <p:cNvSpPr>
                <a:spLocks noChangeArrowheads="1"/>
              </p:cNvSpPr>
              <p:nvPr/>
            </p:nvSpPr>
            <p:spPr bwMode="auto">
              <a:xfrm flipH="1">
                <a:off x="4166" y="1680"/>
                <a:ext cx="48" cy="96"/>
              </a:xfrm>
              <a:prstGeom prst="ellipse">
                <a:avLst/>
              </a:prstGeom>
              <a:solidFill>
                <a:srgbClr val="13D92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492" name="Freeform 44"/>
              <p:cNvSpPr>
                <a:spLocks/>
              </p:cNvSpPr>
              <p:nvPr/>
            </p:nvSpPr>
            <p:spPr bwMode="auto">
              <a:xfrm flipH="1">
                <a:off x="4062" y="1920"/>
                <a:ext cx="632" cy="196"/>
              </a:xfrm>
              <a:custGeom>
                <a:avLst/>
                <a:gdLst>
                  <a:gd name="T0" fmla="*/ 0 w 1089"/>
                  <a:gd name="T1" fmla="*/ 12 h 236"/>
                  <a:gd name="T2" fmla="*/ 40 w 1089"/>
                  <a:gd name="T3" fmla="*/ 100 h 236"/>
                  <a:gd name="T4" fmla="*/ 344 w 1089"/>
                  <a:gd name="T5" fmla="*/ 228 h 236"/>
                  <a:gd name="T6" fmla="*/ 448 w 1089"/>
                  <a:gd name="T7" fmla="*/ 236 h 236"/>
                  <a:gd name="T8" fmla="*/ 776 w 1089"/>
                  <a:gd name="T9" fmla="*/ 228 h 236"/>
                  <a:gd name="T10" fmla="*/ 1000 w 1089"/>
                  <a:gd name="T11" fmla="*/ 92 h 236"/>
                  <a:gd name="T12" fmla="*/ 1064 w 1089"/>
                  <a:gd name="T13" fmla="*/ 36 h 236"/>
                  <a:gd name="T14" fmla="*/ 1088 w 1089"/>
                  <a:gd name="T15" fmla="*/ 20 h 236"/>
                  <a:gd name="T16" fmla="*/ 0 w 1089"/>
                  <a:gd name="T17" fmla="*/ 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9" h="236">
                    <a:moveTo>
                      <a:pt x="0" y="12"/>
                    </a:moveTo>
                    <a:cubicBezTo>
                      <a:pt x="13" y="41"/>
                      <a:pt x="25" y="71"/>
                      <a:pt x="40" y="100"/>
                    </a:cubicBezTo>
                    <a:cubicBezTo>
                      <a:pt x="101" y="223"/>
                      <a:pt x="221" y="212"/>
                      <a:pt x="344" y="228"/>
                    </a:cubicBezTo>
                    <a:cubicBezTo>
                      <a:pt x="378" y="232"/>
                      <a:pt x="413" y="233"/>
                      <a:pt x="448" y="236"/>
                    </a:cubicBezTo>
                    <a:cubicBezTo>
                      <a:pt x="557" y="233"/>
                      <a:pt x="666" y="232"/>
                      <a:pt x="776" y="228"/>
                    </a:cubicBezTo>
                    <a:cubicBezTo>
                      <a:pt x="902" y="222"/>
                      <a:pt x="911" y="150"/>
                      <a:pt x="1000" y="92"/>
                    </a:cubicBezTo>
                    <a:cubicBezTo>
                      <a:pt x="1018" y="63"/>
                      <a:pt x="1031" y="46"/>
                      <a:pt x="1064" y="36"/>
                    </a:cubicBezTo>
                    <a:cubicBezTo>
                      <a:pt x="1089" y="10"/>
                      <a:pt x="1088" y="0"/>
                      <a:pt x="1088" y="20"/>
                    </a:cubicBezTo>
                    <a:lnTo>
                      <a:pt x="0" y="12"/>
                    </a:lnTo>
                    <a:close/>
                  </a:path>
                </a:pathLst>
              </a:custGeom>
              <a:solidFill>
                <a:srgbClr val="13D92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493" name="Freeform 45"/>
              <p:cNvSpPr>
                <a:spLocks/>
              </p:cNvSpPr>
              <p:nvPr/>
            </p:nvSpPr>
            <p:spPr bwMode="auto">
              <a:xfrm flipH="1">
                <a:off x="4342" y="1776"/>
                <a:ext cx="160" cy="173"/>
              </a:xfrm>
              <a:custGeom>
                <a:avLst/>
                <a:gdLst>
                  <a:gd name="T0" fmla="*/ 6 w 160"/>
                  <a:gd name="T1" fmla="*/ 144 h 173"/>
                  <a:gd name="T2" fmla="*/ 22 w 160"/>
                  <a:gd name="T3" fmla="*/ 40 h 173"/>
                  <a:gd name="T4" fmla="*/ 86 w 160"/>
                  <a:gd name="T5" fmla="*/ 0 h 173"/>
                  <a:gd name="T6" fmla="*/ 142 w 160"/>
                  <a:gd name="T7" fmla="*/ 32 h 173"/>
                  <a:gd name="T8" fmla="*/ 158 w 160"/>
                  <a:gd name="T9" fmla="*/ 80 h 173"/>
                  <a:gd name="T10" fmla="*/ 150 w 160"/>
                  <a:gd name="T11" fmla="*/ 160 h 173"/>
                  <a:gd name="T12" fmla="*/ 126 w 160"/>
                  <a:gd name="T13" fmla="*/ 152 h 173"/>
                  <a:gd name="T14" fmla="*/ 46 w 160"/>
                  <a:gd name="T15" fmla="*/ 168 h 173"/>
                  <a:gd name="T16" fmla="*/ 6 w 160"/>
                  <a:gd name="T17" fmla="*/ 14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173">
                    <a:moveTo>
                      <a:pt x="6" y="144"/>
                    </a:moveTo>
                    <a:cubicBezTo>
                      <a:pt x="12" y="109"/>
                      <a:pt x="12" y="73"/>
                      <a:pt x="22" y="40"/>
                    </a:cubicBezTo>
                    <a:cubicBezTo>
                      <a:pt x="28" y="15"/>
                      <a:pt x="86" y="0"/>
                      <a:pt x="86" y="0"/>
                    </a:cubicBezTo>
                    <a:cubicBezTo>
                      <a:pt x="113" y="6"/>
                      <a:pt x="126" y="4"/>
                      <a:pt x="142" y="32"/>
                    </a:cubicBezTo>
                    <a:cubicBezTo>
                      <a:pt x="150" y="46"/>
                      <a:pt x="158" y="80"/>
                      <a:pt x="158" y="80"/>
                    </a:cubicBezTo>
                    <a:cubicBezTo>
                      <a:pt x="155" y="106"/>
                      <a:pt x="160" y="135"/>
                      <a:pt x="150" y="160"/>
                    </a:cubicBezTo>
                    <a:cubicBezTo>
                      <a:pt x="146" y="167"/>
                      <a:pt x="134" y="152"/>
                      <a:pt x="126" y="152"/>
                    </a:cubicBezTo>
                    <a:cubicBezTo>
                      <a:pt x="106" y="152"/>
                      <a:pt x="67" y="162"/>
                      <a:pt x="46" y="168"/>
                    </a:cubicBezTo>
                    <a:cubicBezTo>
                      <a:pt x="0" y="158"/>
                      <a:pt x="6" y="173"/>
                      <a:pt x="6" y="144"/>
                    </a:cubicBezTo>
                    <a:close/>
                  </a:path>
                </a:pathLst>
              </a:custGeom>
              <a:solidFill>
                <a:srgbClr val="13D92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494" name="Oval 46"/>
              <p:cNvSpPr>
                <a:spLocks noChangeArrowheads="1"/>
              </p:cNvSpPr>
              <p:nvPr/>
            </p:nvSpPr>
            <p:spPr bwMode="auto">
              <a:xfrm flipH="1">
                <a:off x="4344" y="1672"/>
                <a:ext cx="96" cy="96"/>
              </a:xfrm>
              <a:prstGeom prst="ellipse">
                <a:avLst/>
              </a:prstGeom>
              <a:solidFill>
                <a:srgbClr val="13D92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495" name="Line 47"/>
              <p:cNvSpPr>
                <a:spLocks noChangeShapeType="1"/>
              </p:cNvSpPr>
              <p:nvPr/>
            </p:nvSpPr>
            <p:spPr bwMode="auto">
              <a:xfrm>
                <a:off x="4320" y="1920"/>
                <a:ext cx="0" cy="1824"/>
              </a:xfrm>
              <a:prstGeom prst="line">
                <a:avLst/>
              </a:prstGeom>
              <a:noFill/>
              <a:ln w="9525">
                <a:solidFill>
                  <a:srgbClr val="13D92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nvGrpSpPr>
          <p:cNvPr id="104496" name="Group 48"/>
          <p:cNvGrpSpPr>
            <a:grpSpLocks/>
          </p:cNvGrpSpPr>
          <p:nvPr/>
        </p:nvGrpSpPr>
        <p:grpSpPr bwMode="auto">
          <a:xfrm>
            <a:off x="4953000" y="2133600"/>
            <a:ext cx="1279525" cy="2514600"/>
            <a:chOff x="3312" y="1584"/>
            <a:chExt cx="806" cy="1584"/>
          </a:xfrm>
        </p:grpSpPr>
        <p:sp>
          <p:nvSpPr>
            <p:cNvPr id="104497" name="Arc 49"/>
            <p:cNvSpPr>
              <a:spLocks/>
            </p:cNvSpPr>
            <p:nvPr/>
          </p:nvSpPr>
          <p:spPr bwMode="auto">
            <a:xfrm>
              <a:off x="3888" y="1680"/>
              <a:ext cx="108" cy="192"/>
            </a:xfrm>
            <a:custGeom>
              <a:avLst/>
              <a:gdLst>
                <a:gd name="G0" fmla="+- 2599 0 0"/>
                <a:gd name="G1" fmla="+- 21600 0 0"/>
                <a:gd name="G2" fmla="+- 21600 0 0"/>
                <a:gd name="T0" fmla="*/ 2599 w 24199"/>
                <a:gd name="T1" fmla="*/ 0 h 43200"/>
                <a:gd name="T2" fmla="*/ 0 w 24199"/>
                <a:gd name="T3" fmla="*/ 43043 h 43200"/>
                <a:gd name="T4" fmla="*/ 2599 w 24199"/>
                <a:gd name="T5" fmla="*/ 21600 h 43200"/>
              </a:gdLst>
              <a:ahLst/>
              <a:cxnLst>
                <a:cxn ang="0">
                  <a:pos x="T0" y="T1"/>
                </a:cxn>
                <a:cxn ang="0">
                  <a:pos x="T2" y="T3"/>
                </a:cxn>
                <a:cxn ang="0">
                  <a:pos x="T4" y="T5"/>
                </a:cxn>
              </a:cxnLst>
              <a:rect l="0" t="0" r="r" b="b"/>
              <a:pathLst>
                <a:path w="24199" h="43200" fill="none" extrusionOk="0">
                  <a:moveTo>
                    <a:pt x="2599" y="-1"/>
                  </a:moveTo>
                  <a:cubicBezTo>
                    <a:pt x="14528" y="0"/>
                    <a:pt x="24199" y="9670"/>
                    <a:pt x="24199" y="21600"/>
                  </a:cubicBezTo>
                  <a:cubicBezTo>
                    <a:pt x="24199" y="33529"/>
                    <a:pt x="14528" y="43200"/>
                    <a:pt x="2599" y="43200"/>
                  </a:cubicBezTo>
                  <a:cubicBezTo>
                    <a:pt x="1730" y="43199"/>
                    <a:pt x="862" y="43147"/>
                    <a:pt x="-1" y="43043"/>
                  </a:cubicBezTo>
                </a:path>
                <a:path w="24199" h="43200" stroke="0" extrusionOk="0">
                  <a:moveTo>
                    <a:pt x="2599" y="-1"/>
                  </a:moveTo>
                  <a:cubicBezTo>
                    <a:pt x="14528" y="0"/>
                    <a:pt x="24199" y="9670"/>
                    <a:pt x="24199" y="21600"/>
                  </a:cubicBezTo>
                  <a:cubicBezTo>
                    <a:pt x="24199" y="33529"/>
                    <a:pt x="14528" y="43200"/>
                    <a:pt x="2599" y="43200"/>
                  </a:cubicBezTo>
                  <a:cubicBezTo>
                    <a:pt x="1730" y="43199"/>
                    <a:pt x="862" y="43147"/>
                    <a:pt x="-1" y="43043"/>
                  </a:cubicBezTo>
                  <a:lnTo>
                    <a:pt x="2599" y="21600"/>
                  </a:lnTo>
                  <a:close/>
                </a:path>
              </a:pathLst>
            </a:cu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498" name="Arc 50"/>
            <p:cNvSpPr>
              <a:spLocks/>
            </p:cNvSpPr>
            <p:nvPr/>
          </p:nvSpPr>
          <p:spPr bwMode="auto">
            <a:xfrm>
              <a:off x="3984" y="1584"/>
              <a:ext cx="134" cy="336"/>
            </a:xfrm>
            <a:custGeom>
              <a:avLst/>
              <a:gdLst>
                <a:gd name="G0" fmla="+- 37 0 0"/>
                <a:gd name="G1" fmla="+- 21600 0 0"/>
                <a:gd name="G2" fmla="+- 21600 0 0"/>
                <a:gd name="T0" fmla="*/ 37 w 21637"/>
                <a:gd name="T1" fmla="*/ 0 h 43200"/>
                <a:gd name="T2" fmla="*/ 0 w 21637"/>
                <a:gd name="T3" fmla="*/ 43199 h 43200"/>
                <a:gd name="T4" fmla="*/ 37 w 21637"/>
                <a:gd name="T5" fmla="*/ 21600 h 43200"/>
              </a:gdLst>
              <a:ahLst/>
              <a:cxnLst>
                <a:cxn ang="0">
                  <a:pos x="T0" y="T1"/>
                </a:cxn>
                <a:cxn ang="0">
                  <a:pos x="T2" y="T3"/>
                </a:cxn>
                <a:cxn ang="0">
                  <a:pos x="T4" y="T5"/>
                </a:cxn>
              </a:cxnLst>
              <a:rect l="0" t="0" r="r" b="b"/>
              <a:pathLst>
                <a:path w="21637" h="43200" fill="none" extrusionOk="0">
                  <a:moveTo>
                    <a:pt x="37" y="-1"/>
                  </a:moveTo>
                  <a:cubicBezTo>
                    <a:pt x="11966" y="0"/>
                    <a:pt x="21637" y="9670"/>
                    <a:pt x="21637" y="21600"/>
                  </a:cubicBezTo>
                  <a:cubicBezTo>
                    <a:pt x="21637" y="33529"/>
                    <a:pt x="11966" y="43200"/>
                    <a:pt x="37" y="43200"/>
                  </a:cubicBezTo>
                  <a:cubicBezTo>
                    <a:pt x="24" y="43199"/>
                    <a:pt x="12" y="43199"/>
                    <a:pt x="-1" y="43199"/>
                  </a:cubicBezTo>
                </a:path>
                <a:path w="21637" h="43200" stroke="0" extrusionOk="0">
                  <a:moveTo>
                    <a:pt x="37" y="-1"/>
                  </a:moveTo>
                  <a:cubicBezTo>
                    <a:pt x="11966" y="0"/>
                    <a:pt x="21637" y="9670"/>
                    <a:pt x="21637" y="21600"/>
                  </a:cubicBezTo>
                  <a:cubicBezTo>
                    <a:pt x="21637" y="33529"/>
                    <a:pt x="11966" y="43200"/>
                    <a:pt x="37" y="43200"/>
                  </a:cubicBezTo>
                  <a:cubicBezTo>
                    <a:pt x="24" y="43199"/>
                    <a:pt x="12" y="43199"/>
                    <a:pt x="-1" y="43199"/>
                  </a:cubicBezTo>
                  <a:lnTo>
                    <a:pt x="37" y="21600"/>
                  </a:lnTo>
                  <a:close/>
                </a:path>
              </a:pathLst>
            </a:cu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13339" name="Group 51"/>
            <p:cNvGrpSpPr>
              <a:grpSpLocks/>
            </p:cNvGrpSpPr>
            <p:nvPr/>
          </p:nvGrpSpPr>
          <p:grpSpPr bwMode="auto">
            <a:xfrm>
              <a:off x="3312" y="1720"/>
              <a:ext cx="632" cy="1448"/>
              <a:chOff x="3312" y="1720"/>
              <a:chExt cx="632" cy="1448"/>
            </a:xfrm>
          </p:grpSpPr>
          <p:sp>
            <p:nvSpPr>
              <p:cNvPr id="104500" name="AutoShape 52"/>
              <p:cNvSpPr>
                <a:spLocks noChangeArrowheads="1"/>
              </p:cNvSpPr>
              <p:nvPr/>
            </p:nvSpPr>
            <p:spPr bwMode="auto">
              <a:xfrm rot="5400000">
                <a:off x="3684" y="1692"/>
                <a:ext cx="96" cy="16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13D92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501" name="Oval 53"/>
              <p:cNvSpPr>
                <a:spLocks noChangeArrowheads="1"/>
              </p:cNvSpPr>
              <p:nvPr/>
            </p:nvSpPr>
            <p:spPr bwMode="auto">
              <a:xfrm>
                <a:off x="3792" y="1728"/>
                <a:ext cx="48" cy="96"/>
              </a:xfrm>
              <a:prstGeom prst="ellipse">
                <a:avLst/>
              </a:prstGeom>
              <a:solidFill>
                <a:srgbClr val="13D92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502" name="Freeform 54"/>
              <p:cNvSpPr>
                <a:spLocks/>
              </p:cNvSpPr>
              <p:nvPr/>
            </p:nvSpPr>
            <p:spPr bwMode="auto">
              <a:xfrm>
                <a:off x="3312" y="1968"/>
                <a:ext cx="632" cy="196"/>
              </a:xfrm>
              <a:custGeom>
                <a:avLst/>
                <a:gdLst>
                  <a:gd name="T0" fmla="*/ 0 w 1089"/>
                  <a:gd name="T1" fmla="*/ 12 h 236"/>
                  <a:gd name="T2" fmla="*/ 40 w 1089"/>
                  <a:gd name="T3" fmla="*/ 100 h 236"/>
                  <a:gd name="T4" fmla="*/ 344 w 1089"/>
                  <a:gd name="T5" fmla="*/ 228 h 236"/>
                  <a:gd name="T6" fmla="*/ 448 w 1089"/>
                  <a:gd name="T7" fmla="*/ 236 h 236"/>
                  <a:gd name="T8" fmla="*/ 776 w 1089"/>
                  <a:gd name="T9" fmla="*/ 228 h 236"/>
                  <a:gd name="T10" fmla="*/ 1000 w 1089"/>
                  <a:gd name="T11" fmla="*/ 92 h 236"/>
                  <a:gd name="T12" fmla="*/ 1064 w 1089"/>
                  <a:gd name="T13" fmla="*/ 36 h 236"/>
                  <a:gd name="T14" fmla="*/ 1088 w 1089"/>
                  <a:gd name="T15" fmla="*/ 20 h 236"/>
                  <a:gd name="T16" fmla="*/ 0 w 1089"/>
                  <a:gd name="T17" fmla="*/ 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9" h="236">
                    <a:moveTo>
                      <a:pt x="0" y="12"/>
                    </a:moveTo>
                    <a:cubicBezTo>
                      <a:pt x="13" y="41"/>
                      <a:pt x="25" y="71"/>
                      <a:pt x="40" y="100"/>
                    </a:cubicBezTo>
                    <a:cubicBezTo>
                      <a:pt x="101" y="223"/>
                      <a:pt x="221" y="212"/>
                      <a:pt x="344" y="228"/>
                    </a:cubicBezTo>
                    <a:cubicBezTo>
                      <a:pt x="378" y="232"/>
                      <a:pt x="413" y="233"/>
                      <a:pt x="448" y="236"/>
                    </a:cubicBezTo>
                    <a:cubicBezTo>
                      <a:pt x="557" y="233"/>
                      <a:pt x="666" y="232"/>
                      <a:pt x="776" y="228"/>
                    </a:cubicBezTo>
                    <a:cubicBezTo>
                      <a:pt x="902" y="222"/>
                      <a:pt x="911" y="150"/>
                      <a:pt x="1000" y="92"/>
                    </a:cubicBezTo>
                    <a:cubicBezTo>
                      <a:pt x="1018" y="63"/>
                      <a:pt x="1031" y="46"/>
                      <a:pt x="1064" y="36"/>
                    </a:cubicBezTo>
                    <a:cubicBezTo>
                      <a:pt x="1089" y="10"/>
                      <a:pt x="1088" y="0"/>
                      <a:pt x="1088" y="20"/>
                    </a:cubicBezTo>
                    <a:lnTo>
                      <a:pt x="0" y="12"/>
                    </a:lnTo>
                    <a:close/>
                  </a:path>
                </a:pathLst>
              </a:custGeom>
              <a:solidFill>
                <a:srgbClr val="13D92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503" name="Freeform 55"/>
              <p:cNvSpPr>
                <a:spLocks/>
              </p:cNvSpPr>
              <p:nvPr/>
            </p:nvSpPr>
            <p:spPr bwMode="auto">
              <a:xfrm>
                <a:off x="3504" y="1824"/>
                <a:ext cx="160" cy="173"/>
              </a:xfrm>
              <a:custGeom>
                <a:avLst/>
                <a:gdLst>
                  <a:gd name="T0" fmla="*/ 6 w 160"/>
                  <a:gd name="T1" fmla="*/ 144 h 173"/>
                  <a:gd name="T2" fmla="*/ 22 w 160"/>
                  <a:gd name="T3" fmla="*/ 40 h 173"/>
                  <a:gd name="T4" fmla="*/ 86 w 160"/>
                  <a:gd name="T5" fmla="*/ 0 h 173"/>
                  <a:gd name="T6" fmla="*/ 142 w 160"/>
                  <a:gd name="T7" fmla="*/ 32 h 173"/>
                  <a:gd name="T8" fmla="*/ 158 w 160"/>
                  <a:gd name="T9" fmla="*/ 80 h 173"/>
                  <a:gd name="T10" fmla="*/ 150 w 160"/>
                  <a:gd name="T11" fmla="*/ 160 h 173"/>
                  <a:gd name="T12" fmla="*/ 126 w 160"/>
                  <a:gd name="T13" fmla="*/ 152 h 173"/>
                  <a:gd name="T14" fmla="*/ 46 w 160"/>
                  <a:gd name="T15" fmla="*/ 168 h 173"/>
                  <a:gd name="T16" fmla="*/ 6 w 160"/>
                  <a:gd name="T17" fmla="*/ 14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173">
                    <a:moveTo>
                      <a:pt x="6" y="144"/>
                    </a:moveTo>
                    <a:cubicBezTo>
                      <a:pt x="12" y="109"/>
                      <a:pt x="12" y="73"/>
                      <a:pt x="22" y="40"/>
                    </a:cubicBezTo>
                    <a:cubicBezTo>
                      <a:pt x="28" y="15"/>
                      <a:pt x="86" y="0"/>
                      <a:pt x="86" y="0"/>
                    </a:cubicBezTo>
                    <a:cubicBezTo>
                      <a:pt x="113" y="6"/>
                      <a:pt x="126" y="4"/>
                      <a:pt x="142" y="32"/>
                    </a:cubicBezTo>
                    <a:cubicBezTo>
                      <a:pt x="150" y="46"/>
                      <a:pt x="158" y="80"/>
                      <a:pt x="158" y="80"/>
                    </a:cubicBezTo>
                    <a:cubicBezTo>
                      <a:pt x="155" y="106"/>
                      <a:pt x="160" y="135"/>
                      <a:pt x="150" y="160"/>
                    </a:cubicBezTo>
                    <a:cubicBezTo>
                      <a:pt x="146" y="167"/>
                      <a:pt x="134" y="152"/>
                      <a:pt x="126" y="152"/>
                    </a:cubicBezTo>
                    <a:cubicBezTo>
                      <a:pt x="106" y="152"/>
                      <a:pt x="67" y="162"/>
                      <a:pt x="46" y="168"/>
                    </a:cubicBezTo>
                    <a:cubicBezTo>
                      <a:pt x="0" y="158"/>
                      <a:pt x="6" y="173"/>
                      <a:pt x="6" y="144"/>
                    </a:cubicBezTo>
                    <a:close/>
                  </a:path>
                </a:pathLst>
              </a:custGeom>
              <a:solidFill>
                <a:srgbClr val="13D92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504" name="Oval 56"/>
              <p:cNvSpPr>
                <a:spLocks noChangeArrowheads="1"/>
              </p:cNvSpPr>
              <p:nvPr/>
            </p:nvSpPr>
            <p:spPr bwMode="auto">
              <a:xfrm>
                <a:off x="3566" y="1720"/>
                <a:ext cx="96" cy="96"/>
              </a:xfrm>
              <a:prstGeom prst="ellipse">
                <a:avLst/>
              </a:prstGeom>
              <a:solidFill>
                <a:srgbClr val="13D92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505" name="Line 57"/>
              <p:cNvSpPr>
                <a:spLocks noChangeShapeType="1"/>
              </p:cNvSpPr>
              <p:nvPr/>
            </p:nvSpPr>
            <p:spPr bwMode="auto">
              <a:xfrm>
                <a:off x="3648" y="1968"/>
                <a:ext cx="0" cy="1200"/>
              </a:xfrm>
              <a:prstGeom prst="line">
                <a:avLst/>
              </a:prstGeom>
              <a:noFill/>
              <a:ln w="9525">
                <a:solidFill>
                  <a:srgbClr val="13D92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nvGrpSpPr>
          <p:cNvPr id="104506" name="Group 58"/>
          <p:cNvGrpSpPr>
            <a:grpSpLocks/>
          </p:cNvGrpSpPr>
          <p:nvPr/>
        </p:nvGrpSpPr>
        <p:grpSpPr bwMode="auto">
          <a:xfrm>
            <a:off x="3733800" y="2133600"/>
            <a:ext cx="1279525" cy="2133600"/>
            <a:chOff x="2544" y="1584"/>
            <a:chExt cx="806" cy="1344"/>
          </a:xfrm>
        </p:grpSpPr>
        <p:sp>
          <p:nvSpPr>
            <p:cNvPr id="104507" name="Arc 59"/>
            <p:cNvSpPr>
              <a:spLocks/>
            </p:cNvSpPr>
            <p:nvPr/>
          </p:nvSpPr>
          <p:spPr bwMode="auto">
            <a:xfrm>
              <a:off x="3120" y="1680"/>
              <a:ext cx="108" cy="192"/>
            </a:xfrm>
            <a:custGeom>
              <a:avLst/>
              <a:gdLst>
                <a:gd name="G0" fmla="+- 2599 0 0"/>
                <a:gd name="G1" fmla="+- 21600 0 0"/>
                <a:gd name="G2" fmla="+- 21600 0 0"/>
                <a:gd name="T0" fmla="*/ 2599 w 24199"/>
                <a:gd name="T1" fmla="*/ 0 h 43200"/>
                <a:gd name="T2" fmla="*/ 0 w 24199"/>
                <a:gd name="T3" fmla="*/ 43043 h 43200"/>
                <a:gd name="T4" fmla="*/ 2599 w 24199"/>
                <a:gd name="T5" fmla="*/ 21600 h 43200"/>
              </a:gdLst>
              <a:ahLst/>
              <a:cxnLst>
                <a:cxn ang="0">
                  <a:pos x="T0" y="T1"/>
                </a:cxn>
                <a:cxn ang="0">
                  <a:pos x="T2" y="T3"/>
                </a:cxn>
                <a:cxn ang="0">
                  <a:pos x="T4" y="T5"/>
                </a:cxn>
              </a:cxnLst>
              <a:rect l="0" t="0" r="r" b="b"/>
              <a:pathLst>
                <a:path w="24199" h="43200" fill="none" extrusionOk="0">
                  <a:moveTo>
                    <a:pt x="2599" y="-1"/>
                  </a:moveTo>
                  <a:cubicBezTo>
                    <a:pt x="14528" y="0"/>
                    <a:pt x="24199" y="9670"/>
                    <a:pt x="24199" y="21600"/>
                  </a:cubicBezTo>
                  <a:cubicBezTo>
                    <a:pt x="24199" y="33529"/>
                    <a:pt x="14528" y="43200"/>
                    <a:pt x="2599" y="43200"/>
                  </a:cubicBezTo>
                  <a:cubicBezTo>
                    <a:pt x="1730" y="43199"/>
                    <a:pt x="862" y="43147"/>
                    <a:pt x="-1" y="43043"/>
                  </a:cubicBezTo>
                </a:path>
                <a:path w="24199" h="43200" stroke="0" extrusionOk="0">
                  <a:moveTo>
                    <a:pt x="2599" y="-1"/>
                  </a:moveTo>
                  <a:cubicBezTo>
                    <a:pt x="14528" y="0"/>
                    <a:pt x="24199" y="9670"/>
                    <a:pt x="24199" y="21600"/>
                  </a:cubicBezTo>
                  <a:cubicBezTo>
                    <a:pt x="24199" y="33529"/>
                    <a:pt x="14528" y="43200"/>
                    <a:pt x="2599" y="43200"/>
                  </a:cubicBezTo>
                  <a:cubicBezTo>
                    <a:pt x="1730" y="43199"/>
                    <a:pt x="862" y="43147"/>
                    <a:pt x="-1" y="43043"/>
                  </a:cubicBezTo>
                  <a:lnTo>
                    <a:pt x="2599" y="21600"/>
                  </a:lnTo>
                  <a:close/>
                </a:path>
              </a:pathLst>
            </a:cu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508" name="Arc 60"/>
            <p:cNvSpPr>
              <a:spLocks/>
            </p:cNvSpPr>
            <p:nvPr/>
          </p:nvSpPr>
          <p:spPr bwMode="auto">
            <a:xfrm>
              <a:off x="3216" y="1584"/>
              <a:ext cx="134" cy="336"/>
            </a:xfrm>
            <a:custGeom>
              <a:avLst/>
              <a:gdLst>
                <a:gd name="G0" fmla="+- 37 0 0"/>
                <a:gd name="G1" fmla="+- 21600 0 0"/>
                <a:gd name="G2" fmla="+- 21600 0 0"/>
                <a:gd name="T0" fmla="*/ 37 w 21637"/>
                <a:gd name="T1" fmla="*/ 0 h 43200"/>
                <a:gd name="T2" fmla="*/ 0 w 21637"/>
                <a:gd name="T3" fmla="*/ 43199 h 43200"/>
                <a:gd name="T4" fmla="*/ 37 w 21637"/>
                <a:gd name="T5" fmla="*/ 21600 h 43200"/>
              </a:gdLst>
              <a:ahLst/>
              <a:cxnLst>
                <a:cxn ang="0">
                  <a:pos x="T0" y="T1"/>
                </a:cxn>
                <a:cxn ang="0">
                  <a:pos x="T2" y="T3"/>
                </a:cxn>
                <a:cxn ang="0">
                  <a:pos x="T4" y="T5"/>
                </a:cxn>
              </a:cxnLst>
              <a:rect l="0" t="0" r="r" b="b"/>
              <a:pathLst>
                <a:path w="21637" h="43200" fill="none" extrusionOk="0">
                  <a:moveTo>
                    <a:pt x="37" y="-1"/>
                  </a:moveTo>
                  <a:cubicBezTo>
                    <a:pt x="11966" y="0"/>
                    <a:pt x="21637" y="9670"/>
                    <a:pt x="21637" y="21600"/>
                  </a:cubicBezTo>
                  <a:cubicBezTo>
                    <a:pt x="21637" y="33529"/>
                    <a:pt x="11966" y="43200"/>
                    <a:pt x="37" y="43200"/>
                  </a:cubicBezTo>
                  <a:cubicBezTo>
                    <a:pt x="24" y="43199"/>
                    <a:pt x="12" y="43199"/>
                    <a:pt x="-1" y="43199"/>
                  </a:cubicBezTo>
                </a:path>
                <a:path w="21637" h="43200" stroke="0" extrusionOk="0">
                  <a:moveTo>
                    <a:pt x="37" y="-1"/>
                  </a:moveTo>
                  <a:cubicBezTo>
                    <a:pt x="11966" y="0"/>
                    <a:pt x="21637" y="9670"/>
                    <a:pt x="21637" y="21600"/>
                  </a:cubicBezTo>
                  <a:cubicBezTo>
                    <a:pt x="21637" y="33529"/>
                    <a:pt x="11966" y="43200"/>
                    <a:pt x="37" y="43200"/>
                  </a:cubicBezTo>
                  <a:cubicBezTo>
                    <a:pt x="24" y="43199"/>
                    <a:pt x="12" y="43199"/>
                    <a:pt x="-1" y="43199"/>
                  </a:cubicBezTo>
                  <a:lnTo>
                    <a:pt x="37" y="21600"/>
                  </a:lnTo>
                  <a:close/>
                </a:path>
              </a:pathLst>
            </a:cu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509" name="Line 61"/>
            <p:cNvSpPr>
              <a:spLocks noChangeShapeType="1"/>
            </p:cNvSpPr>
            <p:nvPr/>
          </p:nvSpPr>
          <p:spPr bwMode="auto">
            <a:xfrm>
              <a:off x="2880" y="1968"/>
              <a:ext cx="0" cy="960"/>
            </a:xfrm>
            <a:prstGeom prst="line">
              <a:avLst/>
            </a:prstGeom>
            <a:noFill/>
            <a:ln w="9525">
              <a:solidFill>
                <a:srgbClr val="13D92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13330" name="Group 62"/>
            <p:cNvGrpSpPr>
              <a:grpSpLocks/>
            </p:cNvGrpSpPr>
            <p:nvPr/>
          </p:nvGrpSpPr>
          <p:grpSpPr bwMode="auto">
            <a:xfrm>
              <a:off x="2544" y="1720"/>
              <a:ext cx="632" cy="444"/>
              <a:chOff x="2544" y="1720"/>
              <a:chExt cx="632" cy="444"/>
            </a:xfrm>
          </p:grpSpPr>
          <p:grpSp>
            <p:nvGrpSpPr>
              <p:cNvPr id="13331" name="Group 63"/>
              <p:cNvGrpSpPr>
                <a:grpSpLocks/>
              </p:cNvGrpSpPr>
              <p:nvPr/>
            </p:nvGrpSpPr>
            <p:grpSpPr bwMode="auto">
              <a:xfrm>
                <a:off x="2544" y="1720"/>
                <a:ext cx="632" cy="444"/>
                <a:chOff x="2544" y="1720"/>
                <a:chExt cx="632" cy="444"/>
              </a:xfrm>
            </p:grpSpPr>
            <p:sp>
              <p:nvSpPr>
                <p:cNvPr id="104512" name="AutoShape 64"/>
                <p:cNvSpPr>
                  <a:spLocks noChangeArrowheads="1"/>
                </p:cNvSpPr>
                <p:nvPr/>
              </p:nvSpPr>
              <p:spPr bwMode="auto">
                <a:xfrm rot="5400000">
                  <a:off x="2916" y="1692"/>
                  <a:ext cx="96" cy="16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13D92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513" name="Freeform 65"/>
                <p:cNvSpPr>
                  <a:spLocks/>
                </p:cNvSpPr>
                <p:nvPr/>
              </p:nvSpPr>
              <p:spPr bwMode="auto">
                <a:xfrm>
                  <a:off x="2544" y="1968"/>
                  <a:ext cx="632" cy="196"/>
                </a:xfrm>
                <a:custGeom>
                  <a:avLst/>
                  <a:gdLst>
                    <a:gd name="T0" fmla="*/ 0 w 1089"/>
                    <a:gd name="T1" fmla="*/ 12 h 236"/>
                    <a:gd name="T2" fmla="*/ 40 w 1089"/>
                    <a:gd name="T3" fmla="*/ 100 h 236"/>
                    <a:gd name="T4" fmla="*/ 344 w 1089"/>
                    <a:gd name="T5" fmla="*/ 228 h 236"/>
                    <a:gd name="T6" fmla="*/ 448 w 1089"/>
                    <a:gd name="T7" fmla="*/ 236 h 236"/>
                    <a:gd name="T8" fmla="*/ 776 w 1089"/>
                    <a:gd name="T9" fmla="*/ 228 h 236"/>
                    <a:gd name="T10" fmla="*/ 1000 w 1089"/>
                    <a:gd name="T11" fmla="*/ 92 h 236"/>
                    <a:gd name="T12" fmla="*/ 1064 w 1089"/>
                    <a:gd name="T13" fmla="*/ 36 h 236"/>
                    <a:gd name="T14" fmla="*/ 1088 w 1089"/>
                    <a:gd name="T15" fmla="*/ 20 h 236"/>
                    <a:gd name="T16" fmla="*/ 0 w 1089"/>
                    <a:gd name="T17" fmla="*/ 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9" h="236">
                      <a:moveTo>
                        <a:pt x="0" y="12"/>
                      </a:moveTo>
                      <a:cubicBezTo>
                        <a:pt x="13" y="41"/>
                        <a:pt x="25" y="71"/>
                        <a:pt x="40" y="100"/>
                      </a:cubicBezTo>
                      <a:cubicBezTo>
                        <a:pt x="101" y="223"/>
                        <a:pt x="221" y="212"/>
                        <a:pt x="344" y="228"/>
                      </a:cubicBezTo>
                      <a:cubicBezTo>
                        <a:pt x="378" y="232"/>
                        <a:pt x="413" y="233"/>
                        <a:pt x="448" y="236"/>
                      </a:cubicBezTo>
                      <a:cubicBezTo>
                        <a:pt x="557" y="233"/>
                        <a:pt x="666" y="232"/>
                        <a:pt x="776" y="228"/>
                      </a:cubicBezTo>
                      <a:cubicBezTo>
                        <a:pt x="902" y="222"/>
                        <a:pt x="911" y="150"/>
                        <a:pt x="1000" y="92"/>
                      </a:cubicBezTo>
                      <a:cubicBezTo>
                        <a:pt x="1018" y="63"/>
                        <a:pt x="1031" y="46"/>
                        <a:pt x="1064" y="36"/>
                      </a:cubicBezTo>
                      <a:cubicBezTo>
                        <a:pt x="1089" y="10"/>
                        <a:pt x="1088" y="0"/>
                        <a:pt x="1088" y="20"/>
                      </a:cubicBezTo>
                      <a:lnTo>
                        <a:pt x="0" y="12"/>
                      </a:lnTo>
                      <a:close/>
                    </a:path>
                  </a:pathLst>
                </a:custGeom>
                <a:solidFill>
                  <a:srgbClr val="13D92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514" name="Freeform 66"/>
                <p:cNvSpPr>
                  <a:spLocks/>
                </p:cNvSpPr>
                <p:nvPr/>
              </p:nvSpPr>
              <p:spPr bwMode="auto">
                <a:xfrm>
                  <a:off x="2736" y="1824"/>
                  <a:ext cx="160" cy="173"/>
                </a:xfrm>
                <a:custGeom>
                  <a:avLst/>
                  <a:gdLst>
                    <a:gd name="T0" fmla="*/ 6 w 160"/>
                    <a:gd name="T1" fmla="*/ 144 h 173"/>
                    <a:gd name="T2" fmla="*/ 22 w 160"/>
                    <a:gd name="T3" fmla="*/ 40 h 173"/>
                    <a:gd name="T4" fmla="*/ 86 w 160"/>
                    <a:gd name="T5" fmla="*/ 0 h 173"/>
                    <a:gd name="T6" fmla="*/ 142 w 160"/>
                    <a:gd name="T7" fmla="*/ 32 h 173"/>
                    <a:gd name="T8" fmla="*/ 158 w 160"/>
                    <a:gd name="T9" fmla="*/ 80 h 173"/>
                    <a:gd name="T10" fmla="*/ 150 w 160"/>
                    <a:gd name="T11" fmla="*/ 160 h 173"/>
                    <a:gd name="T12" fmla="*/ 126 w 160"/>
                    <a:gd name="T13" fmla="*/ 152 h 173"/>
                    <a:gd name="T14" fmla="*/ 46 w 160"/>
                    <a:gd name="T15" fmla="*/ 168 h 173"/>
                    <a:gd name="T16" fmla="*/ 6 w 160"/>
                    <a:gd name="T17" fmla="*/ 14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173">
                      <a:moveTo>
                        <a:pt x="6" y="144"/>
                      </a:moveTo>
                      <a:cubicBezTo>
                        <a:pt x="12" y="109"/>
                        <a:pt x="12" y="73"/>
                        <a:pt x="22" y="40"/>
                      </a:cubicBezTo>
                      <a:cubicBezTo>
                        <a:pt x="28" y="15"/>
                        <a:pt x="86" y="0"/>
                        <a:pt x="86" y="0"/>
                      </a:cubicBezTo>
                      <a:cubicBezTo>
                        <a:pt x="113" y="6"/>
                        <a:pt x="126" y="4"/>
                        <a:pt x="142" y="32"/>
                      </a:cubicBezTo>
                      <a:cubicBezTo>
                        <a:pt x="150" y="46"/>
                        <a:pt x="158" y="80"/>
                        <a:pt x="158" y="80"/>
                      </a:cubicBezTo>
                      <a:cubicBezTo>
                        <a:pt x="155" y="106"/>
                        <a:pt x="160" y="135"/>
                        <a:pt x="150" y="160"/>
                      </a:cubicBezTo>
                      <a:cubicBezTo>
                        <a:pt x="146" y="167"/>
                        <a:pt x="134" y="152"/>
                        <a:pt x="126" y="152"/>
                      </a:cubicBezTo>
                      <a:cubicBezTo>
                        <a:pt x="106" y="152"/>
                        <a:pt x="67" y="162"/>
                        <a:pt x="46" y="168"/>
                      </a:cubicBezTo>
                      <a:cubicBezTo>
                        <a:pt x="0" y="158"/>
                        <a:pt x="6" y="173"/>
                        <a:pt x="6" y="144"/>
                      </a:cubicBezTo>
                      <a:close/>
                    </a:path>
                  </a:pathLst>
                </a:custGeom>
                <a:solidFill>
                  <a:srgbClr val="13D92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515" name="Oval 67"/>
                <p:cNvSpPr>
                  <a:spLocks noChangeArrowheads="1"/>
                </p:cNvSpPr>
                <p:nvPr/>
              </p:nvSpPr>
              <p:spPr bwMode="auto">
                <a:xfrm>
                  <a:off x="2798" y="1720"/>
                  <a:ext cx="96" cy="96"/>
                </a:xfrm>
                <a:prstGeom prst="ellipse">
                  <a:avLst/>
                </a:prstGeom>
                <a:solidFill>
                  <a:srgbClr val="13D92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04516" name="Oval 68"/>
              <p:cNvSpPr>
                <a:spLocks noChangeArrowheads="1"/>
              </p:cNvSpPr>
              <p:nvPr/>
            </p:nvSpPr>
            <p:spPr bwMode="auto">
              <a:xfrm>
                <a:off x="3024" y="1728"/>
                <a:ext cx="48" cy="96"/>
              </a:xfrm>
              <a:prstGeom prst="ellipse">
                <a:avLst/>
              </a:prstGeom>
              <a:solidFill>
                <a:srgbClr val="13D92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sp>
        <p:nvSpPr>
          <p:cNvPr id="2" name="Slide Number Placeholder 1"/>
          <p:cNvSpPr>
            <a:spLocks noGrp="1"/>
          </p:cNvSpPr>
          <p:nvPr>
            <p:ph type="sldNum" sz="quarter" idx="12"/>
          </p:nvPr>
        </p:nvSpPr>
        <p:spPr/>
        <p:txBody>
          <a:bodyPr/>
          <a:lstStyle/>
          <a:p>
            <a:fld id="{D72D0ABE-5AB0-9E45-B7CB-B56DD3FE1F47}" type="slidenum">
              <a:rPr lang="en-US" smtClean="0"/>
              <a:pPr/>
              <a:t>14</a:t>
            </a:fld>
            <a:endParaRPr lang="en-US"/>
          </a:p>
        </p:txBody>
      </p:sp>
      <p:sp>
        <p:nvSpPr>
          <p:cNvPr id="3" name="TextBox 2"/>
          <p:cNvSpPr txBox="1"/>
          <p:nvPr/>
        </p:nvSpPr>
        <p:spPr>
          <a:xfrm>
            <a:off x="685800" y="5791200"/>
            <a:ext cx="3837409" cy="646331"/>
          </a:xfrm>
          <a:prstGeom prst="rect">
            <a:avLst/>
          </a:prstGeom>
          <a:noFill/>
        </p:spPr>
        <p:txBody>
          <a:bodyPr wrap="none" rtlCol="0">
            <a:spAutoFit/>
          </a:bodyPr>
          <a:lstStyle/>
          <a:p>
            <a:r>
              <a:rPr lang="en-US" dirty="0"/>
              <a:t>We exchange information regarding</a:t>
            </a:r>
          </a:p>
          <a:p>
            <a:r>
              <a:rPr lang="en-US" dirty="0"/>
              <a:t>how well our search is going.</a:t>
            </a:r>
          </a:p>
        </p:txBody>
      </p:sp>
    </p:spTree>
    <p:extLst>
      <p:ext uri="{BB962C8B-B14F-4D97-AF65-F5344CB8AC3E}">
        <p14:creationId xmlns:p14="http://schemas.microsoft.com/office/powerpoint/2010/main" val="3789509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446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104471"/>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10445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499"/>
                                          </p:stCondLst>
                                        </p:cTn>
                                        <p:tgtEl>
                                          <p:spTgt spid="104465"/>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104476"/>
                                        </p:tgtEl>
                                        <p:attrNameLst>
                                          <p:attrName>style.visibility</p:attrName>
                                        </p:attrNameLst>
                                      </p:cBhvr>
                                      <p:to>
                                        <p:strVal val="visible"/>
                                      </p:to>
                                    </p:set>
                                  </p:childTnLst>
                                  <p:subTnLst>
                                    <p:set>
                                      <p:cBhvr override="childStyle">
                                        <p:cTn dur="1" fill="hold" display="0" masterRel="nextClick" afterEffect="1"/>
                                        <p:tgtEl>
                                          <p:spTgt spid="104476"/>
                                        </p:tgtEl>
                                        <p:attrNameLst>
                                          <p:attrName>style.visibility</p:attrName>
                                        </p:attrNameLst>
                                      </p:cBhvr>
                                      <p:to>
                                        <p:strVal val="hidden"/>
                                      </p:to>
                                    </p:set>
                                  </p:subTnLst>
                                </p:cTn>
                              </p:par>
                            </p:childTnLst>
                          </p:cTn>
                        </p:par>
                        <p:par>
                          <p:cTn id="22" fill="hold" nodeType="afterGroup">
                            <p:stCondLst>
                              <p:cond delay="500"/>
                            </p:stCondLst>
                            <p:childTnLst>
                              <p:par>
                                <p:cTn id="23" presetID="1" presetClass="entr" presetSubtype="0" fill="hold" nodeType="afterEffect">
                                  <p:stCondLst>
                                    <p:cond delay="0"/>
                                  </p:stCondLst>
                                  <p:childTnLst>
                                    <p:set>
                                      <p:cBhvr>
                                        <p:cTn id="24" dur="1" fill="hold">
                                          <p:stCondLst>
                                            <p:cond delay="499"/>
                                          </p:stCondLst>
                                        </p:cTn>
                                        <p:tgtEl>
                                          <p:spTgt spid="10448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104506"/>
                                        </p:tgtEl>
                                        <p:attrNameLst>
                                          <p:attrName>style.visibility</p:attrName>
                                        </p:attrNameLst>
                                      </p:cBhvr>
                                      <p:to>
                                        <p:strVal val="visible"/>
                                      </p:to>
                                    </p:set>
                                  </p:childTnLst>
                                  <p:subTnLst>
                                    <p:set>
                                      <p:cBhvr override="childStyle">
                                        <p:cTn dur="1" fill="hold" display="0" masterRel="nextClick" afterEffect="1"/>
                                        <p:tgtEl>
                                          <p:spTgt spid="104506"/>
                                        </p:tgtEl>
                                        <p:attrNameLst>
                                          <p:attrName>style.visibility</p:attrName>
                                        </p:attrNameLst>
                                      </p:cBhvr>
                                      <p:to>
                                        <p:strVal val="hidden"/>
                                      </p:to>
                                    </p:set>
                                  </p:sub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499"/>
                                          </p:stCondLst>
                                        </p:cTn>
                                        <p:tgtEl>
                                          <p:spTgt spid="1044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3600"/>
              <a:t>Principles of Particle Behaviour (Kennedy, 1998)</a:t>
            </a:r>
            <a:endParaRPr lang="en-US" sz="4000"/>
          </a:p>
        </p:txBody>
      </p:sp>
      <p:sp>
        <p:nvSpPr>
          <p:cNvPr id="8195" name="Rectangle 3"/>
          <p:cNvSpPr>
            <a:spLocks noGrp="1" noChangeArrowheads="1"/>
          </p:cNvSpPr>
          <p:nvPr>
            <p:ph type="body" idx="1"/>
          </p:nvPr>
        </p:nvSpPr>
        <p:spPr/>
        <p:txBody>
          <a:bodyPr/>
          <a:lstStyle/>
          <a:p>
            <a:r>
              <a:rPr lang="en-US"/>
              <a:t>Evaluate</a:t>
            </a:r>
          </a:p>
          <a:p>
            <a:pPr lvl="1"/>
            <a:r>
              <a:rPr lang="en-US"/>
              <a:t>a particle evaluates its current situation</a:t>
            </a:r>
          </a:p>
          <a:p>
            <a:r>
              <a:rPr lang="en-US"/>
              <a:t>Compare</a:t>
            </a:r>
          </a:p>
          <a:p>
            <a:pPr lvl="1"/>
            <a:r>
              <a:rPr lang="en-US"/>
              <a:t>a particle compares its current situation with those of neighboring particles</a:t>
            </a:r>
          </a:p>
          <a:p>
            <a:r>
              <a:rPr lang="en-US"/>
              <a:t>Imitate</a:t>
            </a:r>
          </a:p>
          <a:p>
            <a:pPr lvl="1"/>
            <a:r>
              <a:rPr lang="en-US"/>
              <a:t>a particle tries to imitate those particles it perceives as being in a better situation</a:t>
            </a:r>
          </a:p>
        </p:txBody>
      </p:sp>
      <p:sp>
        <p:nvSpPr>
          <p:cNvPr id="2" name="Slide Number Placeholder 1"/>
          <p:cNvSpPr>
            <a:spLocks noGrp="1"/>
          </p:cNvSpPr>
          <p:nvPr>
            <p:ph type="sldNum" sz="quarter" idx="12"/>
          </p:nvPr>
        </p:nvSpPr>
        <p:spPr/>
        <p:txBody>
          <a:bodyPr/>
          <a:lstStyle/>
          <a:p>
            <a:fld id="{877DB2F1-F944-A247-B30F-B52FD48A65EB}" type="slidenum">
              <a:rPr lang="en-US" smtClean="0"/>
              <a:pPr/>
              <a:t>15</a:t>
            </a:fld>
            <a:endParaRPr lang="en-US"/>
          </a:p>
        </p:txBody>
      </p:sp>
    </p:spTree>
    <p:extLst>
      <p:ext uri="{BB962C8B-B14F-4D97-AF65-F5344CB8AC3E}">
        <p14:creationId xmlns:p14="http://schemas.microsoft.com/office/powerpoint/2010/main" val="3485621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Continuous Particle Swarm</a:t>
            </a:r>
          </a:p>
        </p:txBody>
      </p:sp>
      <p:sp>
        <p:nvSpPr>
          <p:cNvPr id="3076" name="Rectangle 4"/>
          <p:cNvSpPr>
            <a:spLocks noGrp="1" noChangeArrowheads="1"/>
          </p:cNvSpPr>
          <p:nvPr>
            <p:ph type="body" sz="half" idx="1"/>
          </p:nvPr>
        </p:nvSpPr>
        <p:spPr>
          <a:xfrm>
            <a:off x="457200" y="1295400"/>
            <a:ext cx="8229600" cy="5029200"/>
          </a:xfrm>
          <a:noFill/>
          <a:ln/>
        </p:spPr>
        <p:txBody>
          <a:bodyPr/>
          <a:lstStyle/>
          <a:p>
            <a:r>
              <a:rPr lang="en-US" sz="2800" dirty="0"/>
              <a:t>Proposed by Kennedy and </a:t>
            </a:r>
            <a:r>
              <a:rPr lang="en-US" sz="2800" dirty="0" err="1"/>
              <a:t>Eberhart</a:t>
            </a:r>
            <a:r>
              <a:rPr lang="en-US" sz="2800" dirty="0"/>
              <a:t>, 1995</a:t>
            </a:r>
          </a:p>
          <a:p>
            <a:pPr lvl="1"/>
            <a:r>
              <a:rPr lang="en-US" sz="2400" b="1" i="1" dirty="0"/>
              <a:t>x</a:t>
            </a:r>
            <a:r>
              <a:rPr lang="en-US" sz="2400" b="1" i="1" baseline="-25000" dirty="0"/>
              <a:t>i</a:t>
            </a:r>
            <a:r>
              <a:rPr lang="en-US" sz="2400" b="1" i="1" dirty="0"/>
              <a:t>(t)</a:t>
            </a:r>
            <a:r>
              <a:rPr lang="en-US" sz="2400" dirty="0"/>
              <a:t> is where particle </a:t>
            </a:r>
            <a:r>
              <a:rPr lang="en-US" sz="2400" b="1" i="1" dirty="0" err="1"/>
              <a:t>i</a:t>
            </a:r>
            <a:r>
              <a:rPr lang="en-US" sz="2400" dirty="0"/>
              <a:t> is now</a:t>
            </a:r>
            <a:endParaRPr lang="en-US" sz="2400" b="1" i="1" dirty="0"/>
          </a:p>
          <a:p>
            <a:pPr lvl="1"/>
            <a:r>
              <a:rPr lang="en-US" sz="2400" b="1" i="1" dirty="0"/>
              <a:t>p</a:t>
            </a:r>
            <a:r>
              <a:rPr lang="en-US" sz="2400" b="1" i="1" baseline="-25000" dirty="0"/>
              <a:t>i</a:t>
            </a:r>
            <a:r>
              <a:rPr lang="en-US" sz="2400" dirty="0"/>
              <a:t> is a point where particle </a:t>
            </a:r>
            <a:r>
              <a:rPr lang="en-US" sz="2400" b="1" i="1" dirty="0" err="1"/>
              <a:t>i</a:t>
            </a:r>
            <a:r>
              <a:rPr lang="en-US" sz="2400" dirty="0"/>
              <a:t> was </a:t>
            </a:r>
            <a:r>
              <a:rPr lang="ja-JP" altLang="en-US" sz="2400" dirty="0">
                <a:latin typeface="Arial"/>
              </a:rPr>
              <a:t>“</a:t>
            </a:r>
            <a:r>
              <a:rPr lang="en-US" sz="2400" dirty="0"/>
              <a:t>happiest</a:t>
            </a:r>
            <a:r>
              <a:rPr lang="ja-JP" altLang="en-US" sz="2400" dirty="0">
                <a:latin typeface="Arial"/>
              </a:rPr>
              <a:t>”</a:t>
            </a:r>
            <a:endParaRPr lang="en-US" sz="2400" dirty="0"/>
          </a:p>
          <a:p>
            <a:pPr lvl="1"/>
            <a:r>
              <a:rPr lang="en-US" sz="2400" b="1" i="1" dirty="0" err="1"/>
              <a:t>p</a:t>
            </a:r>
            <a:r>
              <a:rPr lang="en-US" sz="2400" b="1" i="1" baseline="-25000" dirty="0" err="1"/>
              <a:t>g</a:t>
            </a:r>
            <a:r>
              <a:rPr lang="en-US" sz="2400" dirty="0"/>
              <a:t> is where the </a:t>
            </a:r>
            <a:r>
              <a:rPr lang="ja-JP" altLang="en-US" sz="2400" dirty="0">
                <a:latin typeface="Arial"/>
              </a:rPr>
              <a:t>“</a:t>
            </a:r>
            <a:r>
              <a:rPr lang="en-US" sz="2400" dirty="0"/>
              <a:t>happiest</a:t>
            </a:r>
            <a:r>
              <a:rPr lang="ja-JP" altLang="en-US" sz="2400" dirty="0">
                <a:latin typeface="Arial"/>
              </a:rPr>
              <a:t>”</a:t>
            </a:r>
            <a:r>
              <a:rPr lang="en-US" sz="2400" dirty="0"/>
              <a:t> of the particles, in the neighborhood of </a:t>
            </a:r>
            <a:r>
              <a:rPr lang="en-US" sz="2400" b="1" i="1" dirty="0" err="1"/>
              <a:t>i</a:t>
            </a:r>
            <a:r>
              <a:rPr lang="en-US" sz="2400" dirty="0"/>
              <a:t>, was</a:t>
            </a:r>
          </a:p>
          <a:p>
            <a:pPr lvl="1"/>
            <a:r>
              <a:rPr lang="en-US" sz="2400" b="1" i="1" dirty="0"/>
              <a:t>v</a:t>
            </a:r>
            <a:r>
              <a:rPr lang="en-US" sz="2400" b="1" i="1" baseline="-25000" dirty="0"/>
              <a:t>i</a:t>
            </a:r>
            <a:r>
              <a:rPr lang="en-US" sz="2400" b="1" i="1" dirty="0"/>
              <a:t>(t)</a:t>
            </a:r>
            <a:r>
              <a:rPr lang="en-US" sz="2400" dirty="0"/>
              <a:t> is the velocity of particle </a:t>
            </a:r>
            <a:r>
              <a:rPr lang="en-US" sz="2400" b="1" i="1" dirty="0" err="1"/>
              <a:t>i</a:t>
            </a:r>
            <a:endParaRPr lang="en-US" sz="2400" b="1" i="1" dirty="0"/>
          </a:p>
          <a:p>
            <a:pPr lvl="1"/>
            <a:r>
              <a:rPr lang="el-GR" sz="2400" b="1" i="1" dirty="0">
                <a:cs typeface="Arial" charset="0"/>
              </a:rPr>
              <a:t>φ</a:t>
            </a:r>
            <a:r>
              <a:rPr lang="en-US" sz="2400" b="1" i="1" baseline="-25000" dirty="0">
                <a:cs typeface="Arial" charset="0"/>
              </a:rPr>
              <a:t>1</a:t>
            </a:r>
            <a:r>
              <a:rPr lang="en-US" sz="2400" dirty="0">
                <a:cs typeface="Arial" charset="0"/>
              </a:rPr>
              <a:t> and</a:t>
            </a:r>
            <a:r>
              <a:rPr lang="en-US" sz="2400" b="1" i="1" dirty="0">
                <a:cs typeface="Arial" charset="0"/>
              </a:rPr>
              <a:t> </a:t>
            </a:r>
            <a:r>
              <a:rPr lang="el-GR" sz="2400" b="1" i="1" dirty="0">
                <a:cs typeface="Arial" charset="0"/>
              </a:rPr>
              <a:t>φ</a:t>
            </a:r>
            <a:r>
              <a:rPr lang="en-US" sz="2400" b="1" i="1" baseline="-25000" dirty="0">
                <a:cs typeface="Arial" charset="0"/>
              </a:rPr>
              <a:t>2</a:t>
            </a:r>
            <a:r>
              <a:rPr lang="en-US" sz="2400" dirty="0">
                <a:cs typeface="Arial" charset="0"/>
              </a:rPr>
              <a:t> are uniformly distributed random numbers in [0, </a:t>
            </a:r>
            <a:r>
              <a:rPr lang="el-GR" sz="2400" b="1" i="1" dirty="0">
                <a:cs typeface="Arial" charset="0"/>
              </a:rPr>
              <a:t>φ</a:t>
            </a:r>
            <a:r>
              <a:rPr lang="en-US" sz="2400" b="1" i="1" baseline="-25000" dirty="0">
                <a:cs typeface="Arial" charset="0"/>
              </a:rPr>
              <a:t>1,max</a:t>
            </a:r>
            <a:r>
              <a:rPr lang="en-US" sz="2400" dirty="0">
                <a:cs typeface="Arial" charset="0"/>
              </a:rPr>
              <a:t>] and [0, </a:t>
            </a:r>
            <a:r>
              <a:rPr lang="el-GR" sz="2400" b="1" i="1" dirty="0">
                <a:cs typeface="Arial" charset="0"/>
              </a:rPr>
              <a:t>φ</a:t>
            </a:r>
            <a:r>
              <a:rPr lang="en-US" sz="2400" b="1" i="1" baseline="-25000" dirty="0">
                <a:cs typeface="Arial" charset="0"/>
              </a:rPr>
              <a:t>2,max</a:t>
            </a:r>
            <a:r>
              <a:rPr lang="en-US" sz="2400" dirty="0">
                <a:cs typeface="Arial" charset="0"/>
              </a:rPr>
              <a:t>] respectively</a:t>
            </a:r>
            <a:endParaRPr lang="el-GR" sz="2400" dirty="0">
              <a:cs typeface="Arial" charset="0"/>
            </a:endParaRPr>
          </a:p>
          <a:p>
            <a:pPr lvl="1"/>
            <a:r>
              <a:rPr lang="en-US" sz="2400" dirty="0"/>
              <a:t>Adjust Velocity:</a:t>
            </a:r>
          </a:p>
          <a:p>
            <a:pPr lvl="1">
              <a:buFontTx/>
              <a:buNone/>
            </a:pPr>
            <a:endParaRPr lang="en-US" sz="2400" dirty="0"/>
          </a:p>
          <a:p>
            <a:pPr lvl="1"/>
            <a:r>
              <a:rPr lang="en-US" sz="2400" dirty="0"/>
              <a:t>Change position:</a:t>
            </a:r>
          </a:p>
        </p:txBody>
      </p:sp>
      <p:graphicFrame>
        <p:nvGraphicFramePr>
          <p:cNvPr id="3079" name="Object 7"/>
          <p:cNvGraphicFramePr>
            <a:graphicFrameLocks noGrp="1" noChangeAspect="1"/>
          </p:cNvGraphicFramePr>
          <p:nvPr>
            <p:ph sz="quarter" idx="2"/>
            <p:extLst>
              <p:ext uri="{D42A27DB-BD31-4B8C-83A1-F6EECF244321}">
                <p14:modId xmlns:p14="http://schemas.microsoft.com/office/powerpoint/2010/main" val="2180548696"/>
              </p:ext>
            </p:extLst>
          </p:nvPr>
        </p:nvGraphicFramePr>
        <p:xfrm>
          <a:off x="1587500" y="5138738"/>
          <a:ext cx="7188200" cy="517525"/>
        </p:xfrm>
        <a:graphic>
          <a:graphicData uri="http://schemas.openxmlformats.org/presentationml/2006/ole">
            <mc:AlternateContent xmlns:mc="http://schemas.openxmlformats.org/markup-compatibility/2006">
              <mc:Choice xmlns:v="urn:schemas-microsoft-com:vml" Requires="v">
                <p:oleObj spid="_x0000_s92260" name="Equation" r:id="rId4" imgW="3175000" imgH="228600" progId="Equation.3">
                  <p:embed/>
                </p:oleObj>
              </mc:Choice>
              <mc:Fallback>
                <p:oleObj name="Equation" r:id="rId4" imgW="3175000" imgH="228600" progId="Equation.3">
                  <p:embed/>
                  <p:pic>
                    <p:nvPicPr>
                      <p:cNvPr id="0" name=""/>
                      <p:cNvPicPr>
                        <a:picLocks noChangeAspect="1" noChangeArrowheads="1"/>
                      </p:cNvPicPr>
                      <p:nvPr/>
                    </p:nvPicPr>
                    <p:blipFill>
                      <a:blip r:embed="rId5"/>
                      <a:srcRect/>
                      <a:stretch>
                        <a:fillRect/>
                      </a:stretch>
                    </p:blipFill>
                    <p:spPr bwMode="auto">
                      <a:xfrm>
                        <a:off x="1587500" y="5138738"/>
                        <a:ext cx="7188200" cy="5175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3081" name="Object 9"/>
          <p:cNvGraphicFramePr>
            <a:graphicFrameLocks noGrp="1" noChangeAspect="1"/>
          </p:cNvGraphicFramePr>
          <p:nvPr>
            <p:ph sz="quarter" idx="3"/>
          </p:nvPr>
        </p:nvGraphicFramePr>
        <p:xfrm>
          <a:off x="3810000" y="6019800"/>
          <a:ext cx="3281363" cy="568325"/>
        </p:xfrm>
        <a:graphic>
          <a:graphicData uri="http://schemas.openxmlformats.org/presentationml/2006/ole">
            <mc:AlternateContent xmlns:mc="http://schemas.openxmlformats.org/markup-compatibility/2006">
              <mc:Choice xmlns:v="urn:schemas-microsoft-com:vml" Requires="v">
                <p:oleObj spid="_x0000_s92261" name="Equation" r:id="rId6" imgW="1320480" imgH="228600" progId="Equation.3">
                  <p:embed/>
                </p:oleObj>
              </mc:Choice>
              <mc:Fallback>
                <p:oleObj name="Equation" r:id="rId6" imgW="132048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6019800"/>
                        <a:ext cx="3281363" cy="5683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BC7D29C8-34B5-7741-BC2E-5273703BD51E}" type="slidenum">
              <a:rPr lang="en-US" smtClean="0"/>
              <a:pPr/>
              <a:t>16</a:t>
            </a:fld>
            <a:endParaRPr lang="en-US"/>
          </a:p>
        </p:txBody>
      </p:sp>
    </p:spTree>
    <p:extLst>
      <p:ext uri="{BB962C8B-B14F-4D97-AF65-F5344CB8AC3E}">
        <p14:creationId xmlns:p14="http://schemas.microsoft.com/office/powerpoint/2010/main" val="2102169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dirty="0"/>
              <a:t>Algorithm</a:t>
            </a:r>
          </a:p>
        </p:txBody>
      </p:sp>
      <p:sp>
        <p:nvSpPr>
          <p:cNvPr id="65539" name="Rectangle 3"/>
          <p:cNvSpPr>
            <a:spLocks noGrp="1" noChangeArrowheads="1"/>
          </p:cNvSpPr>
          <p:nvPr>
            <p:ph type="body" idx="1"/>
          </p:nvPr>
        </p:nvSpPr>
        <p:spPr>
          <a:xfrm>
            <a:off x="457200" y="1600200"/>
            <a:ext cx="8229600" cy="5105400"/>
          </a:xfrm>
        </p:spPr>
        <p:txBody>
          <a:bodyPr/>
          <a:lstStyle/>
          <a:p>
            <a:r>
              <a:rPr lang="en-US" dirty="0"/>
              <a:t>Randomly place </a:t>
            </a:r>
            <a:r>
              <a:rPr lang="en-US" b="1" i="1" dirty="0"/>
              <a:t>m</a:t>
            </a:r>
            <a:r>
              <a:rPr lang="en-US" dirty="0"/>
              <a:t> particles in search space</a:t>
            </a:r>
          </a:p>
          <a:p>
            <a:r>
              <a:rPr lang="en-US" dirty="0"/>
              <a:t>Assign each particle a random velocity</a:t>
            </a:r>
          </a:p>
          <a:p>
            <a:r>
              <a:rPr lang="en-US" dirty="0"/>
              <a:t>For each iteration:</a:t>
            </a:r>
          </a:p>
          <a:p>
            <a:pPr lvl="1"/>
            <a:r>
              <a:rPr lang="en-US" dirty="0"/>
              <a:t>Update </a:t>
            </a:r>
            <a:r>
              <a:rPr lang="en-US" b="1" i="1" dirty="0" err="1"/>
              <a:t>p</a:t>
            </a:r>
            <a:r>
              <a:rPr lang="en-US" b="1" i="1" baseline="-25000" dirty="0" err="1"/>
              <a:t>g</a:t>
            </a:r>
            <a:r>
              <a:rPr lang="en-US" dirty="0"/>
              <a:t> and </a:t>
            </a:r>
            <a:r>
              <a:rPr lang="en-US" b="1" i="1" dirty="0"/>
              <a:t>p</a:t>
            </a:r>
            <a:r>
              <a:rPr lang="en-US" b="1" i="1" baseline="-25000" dirty="0"/>
              <a:t>i </a:t>
            </a:r>
            <a:r>
              <a:rPr lang="en-US" dirty="0"/>
              <a:t>for each particle</a:t>
            </a:r>
          </a:p>
          <a:p>
            <a:pPr lvl="1"/>
            <a:r>
              <a:rPr lang="en-US" dirty="0"/>
              <a:t>Compute new velocity for each particle based on locations of </a:t>
            </a:r>
            <a:r>
              <a:rPr lang="en-US" b="1" i="1" dirty="0"/>
              <a:t>p</a:t>
            </a:r>
            <a:r>
              <a:rPr lang="en-US" b="1" i="1" baseline="-25000" dirty="0"/>
              <a:t>i</a:t>
            </a:r>
            <a:r>
              <a:rPr lang="en-US" dirty="0"/>
              <a:t> and </a:t>
            </a:r>
            <a:r>
              <a:rPr lang="en-US" b="1" i="1" dirty="0" err="1"/>
              <a:t>p</a:t>
            </a:r>
            <a:r>
              <a:rPr lang="en-US" b="1" i="1" baseline="-25000" dirty="0" err="1"/>
              <a:t>g</a:t>
            </a:r>
            <a:r>
              <a:rPr lang="en-US" dirty="0"/>
              <a:t> and particle</a:t>
            </a:r>
            <a:r>
              <a:rPr lang="en-CA" dirty="0">
                <a:latin typeface="Arial"/>
              </a:rPr>
              <a:t>’</a:t>
            </a:r>
            <a:r>
              <a:rPr lang="en-US" dirty="0"/>
              <a:t>s previous velocity</a:t>
            </a:r>
          </a:p>
          <a:p>
            <a:pPr lvl="1"/>
            <a:r>
              <a:rPr lang="en-US" dirty="0"/>
              <a:t>Update each particle’s position</a:t>
            </a:r>
          </a:p>
        </p:txBody>
      </p:sp>
      <p:sp>
        <p:nvSpPr>
          <p:cNvPr id="2" name="Slide Number Placeholder 1"/>
          <p:cNvSpPr>
            <a:spLocks noGrp="1"/>
          </p:cNvSpPr>
          <p:nvPr>
            <p:ph type="sldNum" sz="quarter" idx="12"/>
          </p:nvPr>
        </p:nvSpPr>
        <p:spPr/>
        <p:txBody>
          <a:bodyPr/>
          <a:lstStyle/>
          <a:p>
            <a:fld id="{877DB2F1-F944-A247-B30F-B52FD48A65EB}" type="slidenum">
              <a:rPr lang="en-US" smtClean="0"/>
              <a:pPr/>
              <a:t>17</a:t>
            </a:fld>
            <a:endParaRPr lang="en-US"/>
          </a:p>
        </p:txBody>
      </p:sp>
    </p:spTree>
    <p:extLst>
      <p:ext uri="{BB962C8B-B14F-4D97-AF65-F5344CB8AC3E}">
        <p14:creationId xmlns:p14="http://schemas.microsoft.com/office/powerpoint/2010/main" val="603782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Behaviour</a:t>
            </a:r>
            <a:r>
              <a:rPr lang="en-US" dirty="0"/>
              <a:t> has 2 components</a:t>
            </a:r>
          </a:p>
        </p:txBody>
      </p:sp>
      <p:sp>
        <p:nvSpPr>
          <p:cNvPr id="3" name="Content Placeholder 2"/>
          <p:cNvSpPr>
            <a:spLocks noGrp="1"/>
          </p:cNvSpPr>
          <p:nvPr>
            <p:ph idx="1"/>
          </p:nvPr>
        </p:nvSpPr>
        <p:spPr/>
        <p:txBody>
          <a:bodyPr/>
          <a:lstStyle/>
          <a:p>
            <a:r>
              <a:rPr lang="en-US" dirty="0"/>
              <a:t>Individual</a:t>
            </a:r>
          </a:p>
          <a:p>
            <a:endParaRPr lang="en-US" dirty="0"/>
          </a:p>
          <a:p>
            <a:endParaRPr lang="en-US" dirty="0"/>
          </a:p>
          <a:p>
            <a:r>
              <a:rPr lang="en-US" dirty="0"/>
              <a:t>Social</a:t>
            </a:r>
          </a:p>
        </p:txBody>
      </p:sp>
      <p:sp>
        <p:nvSpPr>
          <p:cNvPr id="4" name="Slide Number Placeholder 3"/>
          <p:cNvSpPr>
            <a:spLocks noGrp="1"/>
          </p:cNvSpPr>
          <p:nvPr>
            <p:ph type="sldNum" sz="quarter" idx="12"/>
          </p:nvPr>
        </p:nvSpPr>
        <p:spPr/>
        <p:txBody>
          <a:bodyPr/>
          <a:lstStyle/>
          <a:p>
            <a:fld id="{877DB2F1-F944-A247-B30F-B52FD48A65EB}" type="slidenum">
              <a:rPr lang="en-US" smtClean="0"/>
              <a:pPr/>
              <a:t>18</a:t>
            </a:fld>
            <a:endParaRPr lang="en-US"/>
          </a:p>
        </p:txBody>
      </p:sp>
      <p:graphicFrame>
        <p:nvGraphicFramePr>
          <p:cNvPr id="5" name="Object 7"/>
          <p:cNvGraphicFramePr>
            <a:graphicFrameLocks noChangeAspect="1"/>
          </p:cNvGraphicFramePr>
          <p:nvPr>
            <p:extLst>
              <p:ext uri="{D42A27DB-BD31-4B8C-83A1-F6EECF244321}">
                <p14:modId xmlns:p14="http://schemas.microsoft.com/office/powerpoint/2010/main" val="2529884388"/>
              </p:ext>
            </p:extLst>
          </p:nvPr>
        </p:nvGraphicFramePr>
        <p:xfrm>
          <a:off x="1046163" y="2438400"/>
          <a:ext cx="7354887" cy="528638"/>
        </p:xfrm>
        <a:graphic>
          <a:graphicData uri="http://schemas.openxmlformats.org/presentationml/2006/ole">
            <mc:AlternateContent xmlns:mc="http://schemas.openxmlformats.org/markup-compatibility/2006">
              <mc:Choice xmlns:v="urn:schemas-microsoft-com:vml" Requires="v">
                <p:oleObj spid="_x0000_s110638" name="Equation" r:id="rId4" imgW="3175000" imgH="228600" progId="Equation.3">
                  <p:embed/>
                </p:oleObj>
              </mc:Choice>
              <mc:Fallback>
                <p:oleObj name="Equation" r:id="rId4" imgW="3175000" imgH="228600" progId="Equation.3">
                  <p:embed/>
                  <p:pic>
                    <p:nvPicPr>
                      <p:cNvPr id="0" name=""/>
                      <p:cNvPicPr>
                        <a:picLocks noChangeAspect="1" noChangeArrowheads="1"/>
                      </p:cNvPicPr>
                      <p:nvPr/>
                    </p:nvPicPr>
                    <p:blipFill>
                      <a:blip r:embed="rId5"/>
                      <a:srcRect/>
                      <a:stretch>
                        <a:fillRect/>
                      </a:stretch>
                    </p:blipFill>
                    <p:spPr bwMode="auto">
                      <a:xfrm>
                        <a:off x="1046163" y="2438400"/>
                        <a:ext cx="7354887" cy="528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cxnSp>
        <p:nvCxnSpPr>
          <p:cNvPr id="7" name="Curved Connector 6"/>
          <p:cNvCxnSpPr/>
          <p:nvPr/>
        </p:nvCxnSpPr>
        <p:spPr>
          <a:xfrm>
            <a:off x="2819400" y="1981200"/>
            <a:ext cx="1905000" cy="381000"/>
          </a:xfrm>
          <a:prstGeom prst="curvedConnector3">
            <a:avLst>
              <a:gd name="adj1" fmla="val 99422"/>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10" name="Curved Connector 9"/>
          <p:cNvCxnSpPr/>
          <p:nvPr/>
        </p:nvCxnSpPr>
        <p:spPr>
          <a:xfrm flipV="1">
            <a:off x="2057400" y="2971800"/>
            <a:ext cx="5029200" cy="685800"/>
          </a:xfrm>
          <a:prstGeom prst="curvedConnector3">
            <a:avLst>
              <a:gd name="adj1" fmla="val 100937"/>
            </a:avLst>
          </a:prstGeom>
          <a:ln>
            <a:headEnd type="none"/>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322489" y="4267200"/>
            <a:ext cx="6831668" cy="923330"/>
          </a:xfrm>
          <a:prstGeom prst="rect">
            <a:avLst/>
          </a:prstGeom>
          <a:noFill/>
        </p:spPr>
        <p:txBody>
          <a:bodyPr wrap="none" rtlCol="0">
            <a:spAutoFit/>
          </a:bodyPr>
          <a:lstStyle/>
          <a:p>
            <a:r>
              <a:rPr lang="en-US" dirty="0"/>
              <a:t>Social because I get information shared from the </a:t>
            </a:r>
            <a:r>
              <a:rPr lang="en-US" dirty="0" err="1"/>
              <a:t>neighbourhood</a:t>
            </a:r>
            <a:r>
              <a:rPr lang="en-US" dirty="0"/>
              <a:t>.</a:t>
            </a:r>
          </a:p>
          <a:p>
            <a:r>
              <a:rPr lang="en-US" dirty="0"/>
              <a:t>NOTE: formula applies for a particle in N dimensions here; i.e., </a:t>
            </a:r>
          </a:p>
          <a:p>
            <a:r>
              <a:rPr lang="en-US" dirty="0"/>
              <a:t>vector addition</a:t>
            </a:r>
          </a:p>
        </p:txBody>
      </p:sp>
    </p:spTree>
    <p:extLst>
      <p:ext uri="{BB962C8B-B14F-4D97-AF65-F5344CB8AC3E}">
        <p14:creationId xmlns:p14="http://schemas.microsoft.com/office/powerpoint/2010/main" val="288340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a:defRPr/>
            </a:pPr>
            <a:r>
              <a:rPr lang="en-GB">
                <a:cs typeface="+mj-cs"/>
              </a:rPr>
              <a:t>Initialization. Positions and velocities</a:t>
            </a:r>
          </a:p>
        </p:txBody>
      </p:sp>
      <p:pic>
        <p:nvPicPr>
          <p:cNvPr id="1064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828800"/>
            <a:ext cx="6756400" cy="4559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06500" name="Oval 4"/>
          <p:cNvSpPr>
            <a:spLocks noChangeArrowheads="1"/>
          </p:cNvSpPr>
          <p:nvPr/>
        </p:nvSpPr>
        <p:spPr bwMode="auto">
          <a:xfrm>
            <a:off x="2006600" y="4038600"/>
            <a:ext cx="304800" cy="3048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01" name="Oval 5"/>
          <p:cNvSpPr>
            <a:spLocks noChangeArrowheads="1"/>
          </p:cNvSpPr>
          <p:nvPr/>
        </p:nvSpPr>
        <p:spPr bwMode="auto">
          <a:xfrm>
            <a:off x="2844800" y="2895600"/>
            <a:ext cx="304800" cy="3048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02" name="Oval 6"/>
          <p:cNvSpPr>
            <a:spLocks noChangeArrowheads="1"/>
          </p:cNvSpPr>
          <p:nvPr/>
        </p:nvSpPr>
        <p:spPr bwMode="auto">
          <a:xfrm>
            <a:off x="3073400" y="4267200"/>
            <a:ext cx="304800" cy="3048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03" name="Oval 7"/>
          <p:cNvSpPr>
            <a:spLocks noChangeArrowheads="1"/>
          </p:cNvSpPr>
          <p:nvPr/>
        </p:nvSpPr>
        <p:spPr bwMode="auto">
          <a:xfrm>
            <a:off x="3302000" y="3581400"/>
            <a:ext cx="304800" cy="3048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04" name="Oval 8"/>
          <p:cNvSpPr>
            <a:spLocks noChangeArrowheads="1"/>
          </p:cNvSpPr>
          <p:nvPr/>
        </p:nvSpPr>
        <p:spPr bwMode="auto">
          <a:xfrm>
            <a:off x="3987800" y="5486400"/>
            <a:ext cx="304800" cy="3048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05" name="Oval 9"/>
          <p:cNvSpPr>
            <a:spLocks noChangeArrowheads="1"/>
          </p:cNvSpPr>
          <p:nvPr/>
        </p:nvSpPr>
        <p:spPr bwMode="auto">
          <a:xfrm>
            <a:off x="5816600" y="4876800"/>
            <a:ext cx="304800" cy="3048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06" name="Oval 10"/>
          <p:cNvSpPr>
            <a:spLocks noChangeArrowheads="1"/>
          </p:cNvSpPr>
          <p:nvPr/>
        </p:nvSpPr>
        <p:spPr bwMode="auto">
          <a:xfrm>
            <a:off x="4673600" y="2514600"/>
            <a:ext cx="304800" cy="3048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07" name="Oval 11"/>
          <p:cNvSpPr>
            <a:spLocks noChangeArrowheads="1"/>
          </p:cNvSpPr>
          <p:nvPr/>
        </p:nvSpPr>
        <p:spPr bwMode="auto">
          <a:xfrm>
            <a:off x="2159000" y="3352800"/>
            <a:ext cx="304800" cy="3048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08" name="Oval 12"/>
          <p:cNvSpPr>
            <a:spLocks noChangeArrowheads="1"/>
          </p:cNvSpPr>
          <p:nvPr/>
        </p:nvSpPr>
        <p:spPr bwMode="auto">
          <a:xfrm>
            <a:off x="3606800" y="1981200"/>
            <a:ext cx="304800" cy="3048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09" name="Oval 13"/>
          <p:cNvSpPr>
            <a:spLocks noChangeArrowheads="1"/>
          </p:cNvSpPr>
          <p:nvPr/>
        </p:nvSpPr>
        <p:spPr bwMode="auto">
          <a:xfrm>
            <a:off x="4521200" y="4343400"/>
            <a:ext cx="304800" cy="3048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10" name="Oval 14"/>
          <p:cNvSpPr>
            <a:spLocks noChangeArrowheads="1"/>
          </p:cNvSpPr>
          <p:nvPr/>
        </p:nvSpPr>
        <p:spPr bwMode="auto">
          <a:xfrm>
            <a:off x="5588000" y="4267200"/>
            <a:ext cx="304800" cy="3048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11" name="Oval 15"/>
          <p:cNvSpPr>
            <a:spLocks noChangeArrowheads="1"/>
          </p:cNvSpPr>
          <p:nvPr/>
        </p:nvSpPr>
        <p:spPr bwMode="auto">
          <a:xfrm>
            <a:off x="5969000" y="3581400"/>
            <a:ext cx="304800" cy="3048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12" name="Oval 16"/>
          <p:cNvSpPr>
            <a:spLocks noChangeArrowheads="1"/>
          </p:cNvSpPr>
          <p:nvPr/>
        </p:nvSpPr>
        <p:spPr bwMode="auto">
          <a:xfrm>
            <a:off x="6959600" y="3581400"/>
            <a:ext cx="304800" cy="3048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13" name="Oval 17"/>
          <p:cNvSpPr>
            <a:spLocks noChangeArrowheads="1"/>
          </p:cNvSpPr>
          <p:nvPr/>
        </p:nvSpPr>
        <p:spPr bwMode="auto">
          <a:xfrm>
            <a:off x="5816600" y="2895600"/>
            <a:ext cx="304800" cy="3048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14" name="Oval 18"/>
          <p:cNvSpPr>
            <a:spLocks noChangeArrowheads="1"/>
          </p:cNvSpPr>
          <p:nvPr/>
        </p:nvSpPr>
        <p:spPr bwMode="auto">
          <a:xfrm>
            <a:off x="1168400" y="4114800"/>
            <a:ext cx="304800" cy="304800"/>
          </a:xfrm>
          <a:prstGeom prst="ellipse">
            <a:avLst/>
          </a:prstGeom>
          <a:solidFill>
            <a:srgbClr val="4E43DB"/>
          </a:solidFill>
          <a:ln>
            <a:noFill/>
          </a:ln>
          <a:effectLst/>
          <a:extLst>
            <a:ext uri="{91240B29-F687-4f45-9708-019B960494DF}">
              <a14:hiddenLine xmlns="" xmlns:a14="http://schemas.microsoft.com/office/drawing/2010/main" w="9525">
                <a:solidFill>
                  <a:srgbClr val="4E43DB"/>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15" name="Oval 19"/>
          <p:cNvSpPr>
            <a:spLocks noChangeArrowheads="1"/>
          </p:cNvSpPr>
          <p:nvPr/>
        </p:nvSpPr>
        <p:spPr bwMode="auto">
          <a:xfrm>
            <a:off x="2159000" y="4724400"/>
            <a:ext cx="304800" cy="304800"/>
          </a:xfrm>
          <a:prstGeom prst="ellipse">
            <a:avLst/>
          </a:prstGeom>
          <a:solidFill>
            <a:srgbClr val="4E43DB"/>
          </a:solidFill>
          <a:ln>
            <a:noFill/>
          </a:ln>
          <a:effectLst/>
          <a:extLst>
            <a:ext uri="{91240B29-F687-4f45-9708-019B960494DF}">
              <a14:hiddenLine xmlns="" xmlns:a14="http://schemas.microsoft.com/office/drawing/2010/main" w="9525">
                <a:solidFill>
                  <a:srgbClr val="4E43DB"/>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16" name="Oval 20"/>
          <p:cNvSpPr>
            <a:spLocks noChangeArrowheads="1"/>
          </p:cNvSpPr>
          <p:nvPr/>
        </p:nvSpPr>
        <p:spPr bwMode="auto">
          <a:xfrm>
            <a:off x="3149600" y="5257800"/>
            <a:ext cx="304800" cy="304800"/>
          </a:xfrm>
          <a:prstGeom prst="ellipse">
            <a:avLst/>
          </a:prstGeom>
          <a:solidFill>
            <a:srgbClr val="4E43DB"/>
          </a:solidFill>
          <a:ln>
            <a:noFill/>
          </a:ln>
          <a:effectLst/>
          <a:extLst>
            <a:ext uri="{91240B29-F687-4f45-9708-019B960494DF}">
              <a14:hiddenLine xmlns="" xmlns:a14="http://schemas.microsoft.com/office/drawing/2010/main" w="9525">
                <a:solidFill>
                  <a:srgbClr val="4E43DB"/>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17" name="Oval 21"/>
          <p:cNvSpPr>
            <a:spLocks noChangeArrowheads="1"/>
          </p:cNvSpPr>
          <p:nvPr/>
        </p:nvSpPr>
        <p:spPr bwMode="auto">
          <a:xfrm>
            <a:off x="4673600" y="6019800"/>
            <a:ext cx="304800" cy="304800"/>
          </a:xfrm>
          <a:prstGeom prst="ellipse">
            <a:avLst/>
          </a:prstGeom>
          <a:solidFill>
            <a:srgbClr val="4E43DB"/>
          </a:solidFill>
          <a:ln>
            <a:noFill/>
          </a:ln>
          <a:effectLst/>
          <a:extLst>
            <a:ext uri="{91240B29-F687-4f45-9708-019B960494DF}">
              <a14:hiddenLine xmlns="" xmlns:a14="http://schemas.microsoft.com/office/drawing/2010/main" w="9525">
                <a:solidFill>
                  <a:srgbClr val="4E43DB"/>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18" name="Oval 22"/>
          <p:cNvSpPr>
            <a:spLocks noChangeArrowheads="1"/>
          </p:cNvSpPr>
          <p:nvPr/>
        </p:nvSpPr>
        <p:spPr bwMode="auto">
          <a:xfrm>
            <a:off x="5511800" y="5334000"/>
            <a:ext cx="304800" cy="304800"/>
          </a:xfrm>
          <a:prstGeom prst="ellipse">
            <a:avLst/>
          </a:prstGeom>
          <a:solidFill>
            <a:srgbClr val="4E43DB"/>
          </a:solidFill>
          <a:ln>
            <a:noFill/>
          </a:ln>
          <a:effectLst/>
          <a:extLst>
            <a:ext uri="{91240B29-F687-4f45-9708-019B960494DF}">
              <a14:hiddenLine xmlns="" xmlns:a14="http://schemas.microsoft.com/office/drawing/2010/main" w="9525">
                <a:solidFill>
                  <a:srgbClr val="4E43DB"/>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19" name="Oval 23"/>
          <p:cNvSpPr>
            <a:spLocks noChangeArrowheads="1"/>
          </p:cNvSpPr>
          <p:nvPr/>
        </p:nvSpPr>
        <p:spPr bwMode="auto">
          <a:xfrm>
            <a:off x="6502400" y="4419600"/>
            <a:ext cx="304800" cy="304800"/>
          </a:xfrm>
          <a:prstGeom prst="ellipse">
            <a:avLst/>
          </a:prstGeom>
          <a:solidFill>
            <a:srgbClr val="4E43DB"/>
          </a:solidFill>
          <a:ln>
            <a:noFill/>
          </a:ln>
          <a:effectLst/>
          <a:extLst>
            <a:ext uri="{91240B29-F687-4f45-9708-019B960494DF}">
              <a14:hiddenLine xmlns="" xmlns:a14="http://schemas.microsoft.com/office/drawing/2010/main" w="9525">
                <a:solidFill>
                  <a:srgbClr val="4E43DB"/>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20" name="Oval 24"/>
          <p:cNvSpPr>
            <a:spLocks noChangeArrowheads="1"/>
          </p:cNvSpPr>
          <p:nvPr/>
        </p:nvSpPr>
        <p:spPr bwMode="auto">
          <a:xfrm>
            <a:off x="7493000" y="3657600"/>
            <a:ext cx="304800" cy="304800"/>
          </a:xfrm>
          <a:prstGeom prst="ellipse">
            <a:avLst/>
          </a:prstGeom>
          <a:solidFill>
            <a:srgbClr val="4E43DB"/>
          </a:solidFill>
          <a:ln>
            <a:noFill/>
          </a:ln>
          <a:effectLst/>
          <a:extLst>
            <a:ext uri="{91240B29-F687-4f45-9708-019B960494DF}">
              <a14:hiddenLine xmlns="" xmlns:a14="http://schemas.microsoft.com/office/drawing/2010/main" w="9525">
                <a:solidFill>
                  <a:srgbClr val="4E43DB"/>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21" name="Oval 25"/>
          <p:cNvSpPr>
            <a:spLocks noChangeArrowheads="1"/>
          </p:cNvSpPr>
          <p:nvPr/>
        </p:nvSpPr>
        <p:spPr bwMode="auto">
          <a:xfrm>
            <a:off x="6426200" y="2971800"/>
            <a:ext cx="304800" cy="304800"/>
          </a:xfrm>
          <a:prstGeom prst="ellipse">
            <a:avLst/>
          </a:prstGeom>
          <a:solidFill>
            <a:srgbClr val="4E43DB"/>
          </a:solidFill>
          <a:ln>
            <a:noFill/>
          </a:ln>
          <a:effectLst/>
          <a:extLst>
            <a:ext uri="{91240B29-F687-4f45-9708-019B960494DF}">
              <a14:hiddenLine xmlns="" xmlns:a14="http://schemas.microsoft.com/office/drawing/2010/main" w="9525">
                <a:solidFill>
                  <a:srgbClr val="4E43DB"/>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22" name="Oval 26"/>
          <p:cNvSpPr>
            <a:spLocks noChangeArrowheads="1"/>
          </p:cNvSpPr>
          <p:nvPr/>
        </p:nvSpPr>
        <p:spPr bwMode="auto">
          <a:xfrm>
            <a:off x="4978400" y="2209800"/>
            <a:ext cx="304800" cy="304800"/>
          </a:xfrm>
          <a:prstGeom prst="ellipse">
            <a:avLst/>
          </a:prstGeom>
          <a:solidFill>
            <a:srgbClr val="4E43DB"/>
          </a:solidFill>
          <a:ln>
            <a:noFill/>
          </a:ln>
          <a:effectLst/>
          <a:extLst>
            <a:ext uri="{91240B29-F687-4f45-9708-019B960494DF}">
              <a14:hiddenLine xmlns="" xmlns:a14="http://schemas.microsoft.com/office/drawing/2010/main" w="9525">
                <a:solidFill>
                  <a:srgbClr val="4E43DB"/>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23" name="Oval 27"/>
          <p:cNvSpPr>
            <a:spLocks noChangeArrowheads="1"/>
          </p:cNvSpPr>
          <p:nvPr/>
        </p:nvSpPr>
        <p:spPr bwMode="auto">
          <a:xfrm>
            <a:off x="3987800" y="1676400"/>
            <a:ext cx="304800" cy="304800"/>
          </a:xfrm>
          <a:prstGeom prst="ellipse">
            <a:avLst/>
          </a:prstGeom>
          <a:solidFill>
            <a:srgbClr val="4E43DB"/>
          </a:solidFill>
          <a:ln>
            <a:noFill/>
          </a:ln>
          <a:effectLst/>
          <a:extLst>
            <a:ext uri="{91240B29-F687-4f45-9708-019B960494DF}">
              <a14:hiddenLine xmlns="" xmlns:a14="http://schemas.microsoft.com/office/drawing/2010/main" w="9525">
                <a:solidFill>
                  <a:srgbClr val="4E43DB"/>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24" name="Oval 28"/>
          <p:cNvSpPr>
            <a:spLocks noChangeArrowheads="1"/>
          </p:cNvSpPr>
          <p:nvPr/>
        </p:nvSpPr>
        <p:spPr bwMode="auto">
          <a:xfrm>
            <a:off x="2997200" y="2438400"/>
            <a:ext cx="304800" cy="304800"/>
          </a:xfrm>
          <a:prstGeom prst="ellipse">
            <a:avLst/>
          </a:prstGeom>
          <a:solidFill>
            <a:srgbClr val="4E43DB"/>
          </a:solidFill>
          <a:ln>
            <a:noFill/>
          </a:ln>
          <a:effectLst/>
          <a:extLst>
            <a:ext uri="{91240B29-F687-4f45-9708-019B960494DF}">
              <a14:hiddenLine xmlns="" xmlns:a14="http://schemas.microsoft.com/office/drawing/2010/main" w="9525">
                <a:solidFill>
                  <a:srgbClr val="4E43DB"/>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25" name="Oval 29"/>
          <p:cNvSpPr>
            <a:spLocks noChangeArrowheads="1"/>
          </p:cNvSpPr>
          <p:nvPr/>
        </p:nvSpPr>
        <p:spPr bwMode="auto">
          <a:xfrm>
            <a:off x="2006600" y="3276600"/>
            <a:ext cx="304800" cy="304800"/>
          </a:xfrm>
          <a:prstGeom prst="ellipse">
            <a:avLst/>
          </a:prstGeom>
          <a:solidFill>
            <a:srgbClr val="4E43DB"/>
          </a:solidFill>
          <a:ln>
            <a:noFill/>
          </a:ln>
          <a:effectLst/>
          <a:extLst>
            <a:ext uri="{91240B29-F687-4f45-9708-019B960494DF}">
              <a14:hiddenLine xmlns="" xmlns:a14="http://schemas.microsoft.com/office/drawing/2010/main" w="9525">
                <a:solidFill>
                  <a:srgbClr val="4E43DB"/>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106526" name="Group 30"/>
          <p:cNvGrpSpPr>
            <a:grpSpLocks/>
          </p:cNvGrpSpPr>
          <p:nvPr/>
        </p:nvGrpSpPr>
        <p:grpSpPr bwMode="auto">
          <a:xfrm>
            <a:off x="1320800" y="1828800"/>
            <a:ext cx="6324600" cy="4267200"/>
            <a:chOff x="816" y="1056"/>
            <a:chExt cx="3984" cy="2688"/>
          </a:xfrm>
        </p:grpSpPr>
        <p:grpSp>
          <p:nvGrpSpPr>
            <p:cNvPr id="15399" name="Group 31"/>
            <p:cNvGrpSpPr>
              <a:grpSpLocks/>
            </p:cNvGrpSpPr>
            <p:nvPr/>
          </p:nvGrpSpPr>
          <p:grpSpPr bwMode="auto">
            <a:xfrm>
              <a:off x="816" y="1056"/>
              <a:ext cx="3984" cy="2688"/>
              <a:chOff x="816" y="1056"/>
              <a:chExt cx="3984" cy="2688"/>
            </a:xfrm>
          </p:grpSpPr>
          <p:sp>
            <p:nvSpPr>
              <p:cNvPr id="106528" name="Line 32"/>
              <p:cNvSpPr>
                <a:spLocks noChangeShapeType="1"/>
              </p:cNvSpPr>
              <p:nvPr/>
            </p:nvSpPr>
            <p:spPr bwMode="auto">
              <a:xfrm>
                <a:off x="816" y="2592"/>
                <a:ext cx="288" cy="192"/>
              </a:xfrm>
              <a:prstGeom prst="line">
                <a:avLst/>
              </a:prstGeom>
              <a:noFill/>
              <a:ln w="38100">
                <a:solidFill>
                  <a:srgbClr val="13D92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29" name="Line 33"/>
              <p:cNvSpPr>
                <a:spLocks noChangeShapeType="1"/>
              </p:cNvSpPr>
              <p:nvPr/>
            </p:nvSpPr>
            <p:spPr bwMode="auto">
              <a:xfrm>
                <a:off x="1440" y="2976"/>
                <a:ext cx="336" cy="144"/>
              </a:xfrm>
              <a:prstGeom prst="line">
                <a:avLst/>
              </a:prstGeom>
              <a:noFill/>
              <a:ln w="38100">
                <a:solidFill>
                  <a:srgbClr val="13D92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30" name="Line 34"/>
              <p:cNvSpPr>
                <a:spLocks noChangeShapeType="1"/>
              </p:cNvSpPr>
              <p:nvPr/>
            </p:nvSpPr>
            <p:spPr bwMode="auto">
              <a:xfrm>
                <a:off x="2064" y="3264"/>
                <a:ext cx="288" cy="192"/>
              </a:xfrm>
              <a:prstGeom prst="line">
                <a:avLst/>
              </a:prstGeom>
              <a:noFill/>
              <a:ln w="38100">
                <a:solidFill>
                  <a:srgbClr val="13D92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31" name="Line 35"/>
              <p:cNvSpPr>
                <a:spLocks noChangeShapeType="1"/>
              </p:cNvSpPr>
              <p:nvPr/>
            </p:nvSpPr>
            <p:spPr bwMode="auto">
              <a:xfrm flipV="1">
                <a:off x="3024" y="3600"/>
                <a:ext cx="240" cy="144"/>
              </a:xfrm>
              <a:prstGeom prst="line">
                <a:avLst/>
              </a:prstGeom>
              <a:noFill/>
              <a:ln w="38100">
                <a:solidFill>
                  <a:srgbClr val="13D92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32" name="Line 36"/>
              <p:cNvSpPr>
                <a:spLocks noChangeShapeType="1"/>
              </p:cNvSpPr>
              <p:nvPr/>
            </p:nvSpPr>
            <p:spPr bwMode="auto">
              <a:xfrm flipV="1">
                <a:off x="3552" y="3072"/>
                <a:ext cx="336" cy="240"/>
              </a:xfrm>
              <a:prstGeom prst="line">
                <a:avLst/>
              </a:prstGeom>
              <a:noFill/>
              <a:ln w="38100">
                <a:solidFill>
                  <a:srgbClr val="13D92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33" name="Line 37"/>
              <p:cNvSpPr>
                <a:spLocks noChangeShapeType="1"/>
              </p:cNvSpPr>
              <p:nvPr/>
            </p:nvSpPr>
            <p:spPr bwMode="auto">
              <a:xfrm flipV="1">
                <a:off x="4176" y="2592"/>
                <a:ext cx="288" cy="192"/>
              </a:xfrm>
              <a:prstGeom prst="line">
                <a:avLst/>
              </a:prstGeom>
              <a:noFill/>
              <a:ln w="38100">
                <a:solidFill>
                  <a:srgbClr val="13D92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34" name="Line 38"/>
              <p:cNvSpPr>
                <a:spLocks noChangeShapeType="1"/>
              </p:cNvSpPr>
              <p:nvPr/>
            </p:nvSpPr>
            <p:spPr bwMode="auto">
              <a:xfrm flipH="1" flipV="1">
                <a:off x="4416" y="2016"/>
                <a:ext cx="384" cy="288"/>
              </a:xfrm>
              <a:prstGeom prst="line">
                <a:avLst/>
              </a:prstGeom>
              <a:noFill/>
              <a:ln w="38100">
                <a:solidFill>
                  <a:srgbClr val="13D92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35" name="Line 39"/>
              <p:cNvSpPr>
                <a:spLocks noChangeShapeType="1"/>
              </p:cNvSpPr>
              <p:nvPr/>
            </p:nvSpPr>
            <p:spPr bwMode="auto">
              <a:xfrm flipH="1" flipV="1">
                <a:off x="3552" y="1584"/>
                <a:ext cx="576" cy="288"/>
              </a:xfrm>
              <a:prstGeom prst="line">
                <a:avLst/>
              </a:prstGeom>
              <a:noFill/>
              <a:ln w="38100">
                <a:solidFill>
                  <a:srgbClr val="13D92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36" name="Line 40"/>
              <p:cNvSpPr>
                <a:spLocks noChangeShapeType="1"/>
              </p:cNvSpPr>
              <p:nvPr/>
            </p:nvSpPr>
            <p:spPr bwMode="auto">
              <a:xfrm flipH="1" flipV="1">
                <a:off x="2832" y="1200"/>
                <a:ext cx="384" cy="192"/>
              </a:xfrm>
              <a:prstGeom prst="line">
                <a:avLst/>
              </a:prstGeom>
              <a:noFill/>
              <a:ln w="38100">
                <a:solidFill>
                  <a:srgbClr val="13D92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37" name="Line 41"/>
              <p:cNvSpPr>
                <a:spLocks noChangeShapeType="1"/>
              </p:cNvSpPr>
              <p:nvPr/>
            </p:nvSpPr>
            <p:spPr bwMode="auto">
              <a:xfrm flipH="1">
                <a:off x="2160" y="1056"/>
                <a:ext cx="432" cy="336"/>
              </a:xfrm>
              <a:prstGeom prst="line">
                <a:avLst/>
              </a:prstGeom>
              <a:noFill/>
              <a:ln w="38100">
                <a:solidFill>
                  <a:srgbClr val="13D92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38" name="Line 42"/>
              <p:cNvSpPr>
                <a:spLocks noChangeShapeType="1"/>
              </p:cNvSpPr>
              <p:nvPr/>
            </p:nvSpPr>
            <p:spPr bwMode="auto">
              <a:xfrm flipH="1">
                <a:off x="1680" y="1536"/>
                <a:ext cx="288" cy="288"/>
              </a:xfrm>
              <a:prstGeom prst="line">
                <a:avLst/>
              </a:prstGeom>
              <a:noFill/>
              <a:ln w="38100">
                <a:solidFill>
                  <a:srgbClr val="13D92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39" name="Line 43"/>
              <p:cNvSpPr>
                <a:spLocks noChangeShapeType="1"/>
              </p:cNvSpPr>
              <p:nvPr/>
            </p:nvSpPr>
            <p:spPr bwMode="auto">
              <a:xfrm flipH="1">
                <a:off x="1056" y="2064"/>
                <a:ext cx="288" cy="288"/>
              </a:xfrm>
              <a:prstGeom prst="line">
                <a:avLst/>
              </a:prstGeom>
              <a:noFill/>
              <a:ln w="38100">
                <a:solidFill>
                  <a:srgbClr val="13D92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5400" name="Group 44"/>
            <p:cNvGrpSpPr>
              <a:grpSpLocks/>
            </p:cNvGrpSpPr>
            <p:nvPr/>
          </p:nvGrpSpPr>
          <p:grpSpPr bwMode="auto">
            <a:xfrm>
              <a:off x="1392" y="1248"/>
              <a:ext cx="3072" cy="2208"/>
              <a:chOff x="1392" y="1248"/>
              <a:chExt cx="3072" cy="2208"/>
            </a:xfrm>
          </p:grpSpPr>
          <p:sp>
            <p:nvSpPr>
              <p:cNvPr id="106541" name="Line 45"/>
              <p:cNvSpPr>
                <a:spLocks noChangeShapeType="1"/>
              </p:cNvSpPr>
              <p:nvPr/>
            </p:nvSpPr>
            <p:spPr bwMode="auto">
              <a:xfrm>
                <a:off x="1392" y="2544"/>
                <a:ext cx="192" cy="0"/>
              </a:xfrm>
              <a:prstGeom prst="line">
                <a:avLst/>
              </a:prstGeom>
              <a:noFill/>
              <a:ln w="38100">
                <a:solidFill>
                  <a:srgbClr val="13D92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42" name="Line 46"/>
              <p:cNvSpPr>
                <a:spLocks noChangeShapeType="1"/>
              </p:cNvSpPr>
              <p:nvPr/>
            </p:nvSpPr>
            <p:spPr bwMode="auto">
              <a:xfrm>
                <a:off x="2016" y="2688"/>
                <a:ext cx="192" cy="432"/>
              </a:xfrm>
              <a:prstGeom prst="line">
                <a:avLst/>
              </a:prstGeom>
              <a:noFill/>
              <a:ln w="38100">
                <a:solidFill>
                  <a:srgbClr val="13D92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43" name="Line 47"/>
              <p:cNvSpPr>
                <a:spLocks noChangeShapeType="1"/>
              </p:cNvSpPr>
              <p:nvPr/>
            </p:nvSpPr>
            <p:spPr bwMode="auto">
              <a:xfrm flipV="1">
                <a:off x="1440" y="1968"/>
                <a:ext cx="288" cy="96"/>
              </a:xfrm>
              <a:prstGeom prst="line">
                <a:avLst/>
              </a:prstGeom>
              <a:noFill/>
              <a:ln w="38100">
                <a:solidFill>
                  <a:srgbClr val="13D92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44" name="Line 48"/>
              <p:cNvSpPr>
                <a:spLocks noChangeShapeType="1"/>
              </p:cNvSpPr>
              <p:nvPr/>
            </p:nvSpPr>
            <p:spPr bwMode="auto">
              <a:xfrm>
                <a:off x="1872" y="1824"/>
                <a:ext cx="144" cy="576"/>
              </a:xfrm>
              <a:prstGeom prst="line">
                <a:avLst/>
              </a:prstGeom>
              <a:noFill/>
              <a:ln w="38100">
                <a:solidFill>
                  <a:srgbClr val="13D92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45" name="Line 49"/>
              <p:cNvSpPr>
                <a:spLocks noChangeShapeType="1"/>
              </p:cNvSpPr>
              <p:nvPr/>
            </p:nvSpPr>
            <p:spPr bwMode="auto">
              <a:xfrm>
                <a:off x="2160" y="2256"/>
                <a:ext cx="384" cy="432"/>
              </a:xfrm>
              <a:prstGeom prst="line">
                <a:avLst/>
              </a:prstGeom>
              <a:noFill/>
              <a:ln w="38100">
                <a:solidFill>
                  <a:srgbClr val="13D92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46" name="Line 50"/>
              <p:cNvSpPr>
                <a:spLocks noChangeShapeType="1"/>
              </p:cNvSpPr>
              <p:nvPr/>
            </p:nvSpPr>
            <p:spPr bwMode="auto">
              <a:xfrm>
                <a:off x="2352" y="1248"/>
                <a:ext cx="144" cy="240"/>
              </a:xfrm>
              <a:prstGeom prst="line">
                <a:avLst/>
              </a:prstGeom>
              <a:noFill/>
              <a:ln w="38100">
                <a:solidFill>
                  <a:srgbClr val="13D92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47" name="Line 51"/>
              <p:cNvSpPr>
                <a:spLocks noChangeShapeType="1"/>
              </p:cNvSpPr>
              <p:nvPr/>
            </p:nvSpPr>
            <p:spPr bwMode="auto">
              <a:xfrm flipH="1">
                <a:off x="2592" y="1584"/>
                <a:ext cx="432" cy="240"/>
              </a:xfrm>
              <a:prstGeom prst="line">
                <a:avLst/>
              </a:prstGeom>
              <a:noFill/>
              <a:ln w="38100">
                <a:solidFill>
                  <a:srgbClr val="13D92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48" name="Line 52"/>
              <p:cNvSpPr>
                <a:spLocks noChangeShapeType="1"/>
              </p:cNvSpPr>
              <p:nvPr/>
            </p:nvSpPr>
            <p:spPr bwMode="auto">
              <a:xfrm>
                <a:off x="3744" y="1824"/>
                <a:ext cx="144" cy="192"/>
              </a:xfrm>
              <a:prstGeom prst="line">
                <a:avLst/>
              </a:prstGeom>
              <a:noFill/>
              <a:ln w="38100">
                <a:solidFill>
                  <a:srgbClr val="13D92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49" name="Line 53"/>
              <p:cNvSpPr>
                <a:spLocks noChangeShapeType="1"/>
              </p:cNvSpPr>
              <p:nvPr/>
            </p:nvSpPr>
            <p:spPr bwMode="auto">
              <a:xfrm flipH="1">
                <a:off x="3360" y="2256"/>
                <a:ext cx="480" cy="144"/>
              </a:xfrm>
              <a:prstGeom prst="line">
                <a:avLst/>
              </a:prstGeom>
              <a:noFill/>
              <a:ln w="38100">
                <a:solidFill>
                  <a:srgbClr val="13D92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50" name="Line 54"/>
              <p:cNvSpPr>
                <a:spLocks noChangeShapeType="1"/>
              </p:cNvSpPr>
              <p:nvPr/>
            </p:nvSpPr>
            <p:spPr bwMode="auto">
              <a:xfrm>
                <a:off x="2928" y="2736"/>
                <a:ext cx="48" cy="336"/>
              </a:xfrm>
              <a:prstGeom prst="line">
                <a:avLst/>
              </a:prstGeom>
              <a:noFill/>
              <a:ln w="38100">
                <a:solidFill>
                  <a:srgbClr val="13D92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51" name="Line 55"/>
              <p:cNvSpPr>
                <a:spLocks noChangeShapeType="1"/>
              </p:cNvSpPr>
              <p:nvPr/>
            </p:nvSpPr>
            <p:spPr bwMode="auto">
              <a:xfrm flipH="1" flipV="1">
                <a:off x="3408" y="2592"/>
                <a:ext cx="192" cy="96"/>
              </a:xfrm>
              <a:prstGeom prst="line">
                <a:avLst/>
              </a:prstGeom>
              <a:noFill/>
              <a:ln w="38100">
                <a:solidFill>
                  <a:srgbClr val="13D92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52" name="Line 56"/>
              <p:cNvSpPr>
                <a:spLocks noChangeShapeType="1"/>
              </p:cNvSpPr>
              <p:nvPr/>
            </p:nvSpPr>
            <p:spPr bwMode="auto">
              <a:xfrm flipH="1">
                <a:off x="2976" y="3072"/>
                <a:ext cx="768" cy="288"/>
              </a:xfrm>
              <a:prstGeom prst="line">
                <a:avLst/>
              </a:prstGeom>
              <a:noFill/>
              <a:ln w="38100">
                <a:solidFill>
                  <a:srgbClr val="13D92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53" name="Line 57"/>
              <p:cNvSpPr>
                <a:spLocks noChangeShapeType="1"/>
              </p:cNvSpPr>
              <p:nvPr/>
            </p:nvSpPr>
            <p:spPr bwMode="auto">
              <a:xfrm flipH="1" flipV="1">
                <a:off x="4272" y="2064"/>
                <a:ext cx="192" cy="192"/>
              </a:xfrm>
              <a:prstGeom prst="line">
                <a:avLst/>
              </a:prstGeom>
              <a:noFill/>
              <a:ln w="38100">
                <a:solidFill>
                  <a:srgbClr val="13D92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54" name="Line 58"/>
              <p:cNvSpPr>
                <a:spLocks noChangeShapeType="1"/>
              </p:cNvSpPr>
              <p:nvPr/>
            </p:nvSpPr>
            <p:spPr bwMode="auto">
              <a:xfrm flipH="1" flipV="1">
                <a:off x="2592" y="3120"/>
                <a:ext cx="0" cy="336"/>
              </a:xfrm>
              <a:prstGeom prst="line">
                <a:avLst/>
              </a:prstGeom>
              <a:noFill/>
              <a:ln w="38100">
                <a:solidFill>
                  <a:srgbClr val="13D92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nvGrpSpPr>
          <p:cNvPr id="15392" name="Group 59"/>
          <p:cNvGrpSpPr>
            <a:grpSpLocks/>
          </p:cNvGrpSpPr>
          <p:nvPr/>
        </p:nvGrpSpPr>
        <p:grpSpPr bwMode="auto">
          <a:xfrm>
            <a:off x="8102600" y="3124200"/>
            <a:ext cx="609600" cy="381000"/>
            <a:chOff x="5088" y="1872"/>
            <a:chExt cx="384" cy="240"/>
          </a:xfrm>
        </p:grpSpPr>
        <p:sp>
          <p:nvSpPr>
            <p:cNvPr id="106556" name="AutoShape 60">
              <a:hlinkClick r:id="" action="ppaction://noaction" highlightClick="1"/>
            </p:cNvPr>
            <p:cNvSpPr>
              <a:spLocks noChangeArrowheads="1"/>
            </p:cNvSpPr>
            <p:nvPr/>
          </p:nvSpPr>
          <p:spPr bwMode="auto">
            <a:xfrm>
              <a:off x="5088" y="1872"/>
              <a:ext cx="384" cy="240"/>
            </a:xfrm>
            <a:prstGeom prst="actionButtonBlank">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57" name="Line 61"/>
            <p:cNvSpPr>
              <a:spLocks noChangeShapeType="1"/>
            </p:cNvSpPr>
            <p:nvPr/>
          </p:nvSpPr>
          <p:spPr bwMode="auto">
            <a:xfrm>
              <a:off x="5184" y="1968"/>
              <a:ext cx="192" cy="48"/>
            </a:xfrm>
            <a:prstGeom prst="line">
              <a:avLst/>
            </a:prstGeom>
            <a:noFill/>
            <a:ln w="38100">
              <a:solidFill>
                <a:srgbClr val="13D92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06558" name="AutoShape 62">
            <a:hlinkClick r:id="" action="ppaction://noaction" highlightClick="1"/>
          </p:cNvPr>
          <p:cNvSpPr>
            <a:spLocks noChangeArrowheads="1"/>
          </p:cNvSpPr>
          <p:nvPr/>
        </p:nvSpPr>
        <p:spPr bwMode="auto">
          <a:xfrm>
            <a:off x="8102600" y="2514600"/>
            <a:ext cx="609600" cy="533400"/>
          </a:xfrm>
          <a:prstGeom prst="actionButtonBlank">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59" name="AutoShape 63">
            <a:hlinkClick r:id="" action="ppaction://noaction" highlightClick="1"/>
          </p:cNvPr>
          <p:cNvSpPr>
            <a:spLocks noChangeArrowheads="1"/>
          </p:cNvSpPr>
          <p:nvPr/>
        </p:nvSpPr>
        <p:spPr bwMode="auto">
          <a:xfrm>
            <a:off x="8102600" y="1905000"/>
            <a:ext cx="609600" cy="533400"/>
          </a:xfrm>
          <a:prstGeom prst="actionButtonBlank">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60" name="Oval 64"/>
          <p:cNvSpPr>
            <a:spLocks noChangeArrowheads="1"/>
          </p:cNvSpPr>
          <p:nvPr/>
        </p:nvSpPr>
        <p:spPr bwMode="auto">
          <a:xfrm>
            <a:off x="8255000" y="2057400"/>
            <a:ext cx="304800" cy="3048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6561" name="Oval 65"/>
          <p:cNvSpPr>
            <a:spLocks noChangeArrowheads="1"/>
          </p:cNvSpPr>
          <p:nvPr/>
        </p:nvSpPr>
        <p:spPr bwMode="auto">
          <a:xfrm>
            <a:off x="8255000" y="2667000"/>
            <a:ext cx="304800" cy="304800"/>
          </a:xfrm>
          <a:prstGeom prst="ellipse">
            <a:avLst/>
          </a:prstGeom>
          <a:solidFill>
            <a:srgbClr val="4E43DB"/>
          </a:solidFill>
          <a:ln>
            <a:noFill/>
          </a:ln>
          <a:effectLst/>
          <a:extLst>
            <a:ext uri="{91240B29-F687-4f45-9708-019B960494DF}">
              <a14:hiddenLine xmlns="" xmlns:a14="http://schemas.microsoft.com/office/drawing/2010/main" w="9525">
                <a:solidFill>
                  <a:srgbClr val="4E43DB"/>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 name="Slide Number Placeholder 1"/>
          <p:cNvSpPr>
            <a:spLocks noGrp="1"/>
          </p:cNvSpPr>
          <p:nvPr>
            <p:ph type="sldNum" sz="quarter" idx="12"/>
          </p:nvPr>
        </p:nvSpPr>
        <p:spPr/>
        <p:txBody>
          <a:bodyPr/>
          <a:lstStyle/>
          <a:p>
            <a:fld id="{D72D0ABE-5AB0-9E45-B7CB-B56DD3FE1F47}" type="slidenum">
              <a:rPr lang="en-US" smtClean="0"/>
              <a:pPr/>
              <a:t>19</a:t>
            </a:fld>
            <a:endParaRPr lang="en-US"/>
          </a:p>
        </p:txBody>
      </p:sp>
    </p:spTree>
    <p:extLst>
      <p:ext uri="{BB962C8B-B14F-4D97-AF65-F5344CB8AC3E}">
        <p14:creationId xmlns:p14="http://schemas.microsoft.com/office/powerpoint/2010/main" val="33822993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6500"/>
                                        </p:tgtEl>
                                        <p:attrNameLst>
                                          <p:attrName>style.visibility</p:attrName>
                                        </p:attrNameLst>
                                      </p:cBhvr>
                                      <p:to>
                                        <p:strVal val="visible"/>
                                      </p:to>
                                    </p:set>
                                    <p:anim calcmode="lin" valueType="num">
                                      <p:cBhvr additive="base">
                                        <p:cTn id="7" dur="500" fill="hold"/>
                                        <p:tgtEl>
                                          <p:spTgt spid="106500"/>
                                        </p:tgtEl>
                                        <p:attrNameLst>
                                          <p:attrName>ppt_x</p:attrName>
                                        </p:attrNameLst>
                                      </p:cBhvr>
                                      <p:tavLst>
                                        <p:tav tm="0">
                                          <p:val>
                                            <p:strVal val="#ppt_x"/>
                                          </p:val>
                                        </p:tav>
                                        <p:tav tm="100000">
                                          <p:val>
                                            <p:strVal val="#ppt_x"/>
                                          </p:val>
                                        </p:tav>
                                      </p:tavLst>
                                    </p:anim>
                                    <p:anim calcmode="lin" valueType="num">
                                      <p:cBhvr additive="base">
                                        <p:cTn id="8" dur="500" fill="hold"/>
                                        <p:tgtEl>
                                          <p:spTgt spid="10650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06501"/>
                                        </p:tgtEl>
                                        <p:attrNameLst>
                                          <p:attrName>style.visibility</p:attrName>
                                        </p:attrNameLst>
                                      </p:cBhvr>
                                      <p:to>
                                        <p:strVal val="visible"/>
                                      </p:to>
                                    </p:set>
                                    <p:anim calcmode="lin" valueType="num">
                                      <p:cBhvr additive="base">
                                        <p:cTn id="12" dur="500" fill="hold"/>
                                        <p:tgtEl>
                                          <p:spTgt spid="106501"/>
                                        </p:tgtEl>
                                        <p:attrNameLst>
                                          <p:attrName>ppt_x</p:attrName>
                                        </p:attrNameLst>
                                      </p:cBhvr>
                                      <p:tavLst>
                                        <p:tav tm="0">
                                          <p:val>
                                            <p:strVal val="#ppt_x"/>
                                          </p:val>
                                        </p:tav>
                                        <p:tav tm="100000">
                                          <p:val>
                                            <p:strVal val="#ppt_x"/>
                                          </p:val>
                                        </p:tav>
                                      </p:tavLst>
                                    </p:anim>
                                    <p:anim calcmode="lin" valueType="num">
                                      <p:cBhvr additive="base">
                                        <p:cTn id="13" dur="500" fill="hold"/>
                                        <p:tgtEl>
                                          <p:spTgt spid="106501"/>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06502"/>
                                        </p:tgtEl>
                                        <p:attrNameLst>
                                          <p:attrName>style.visibility</p:attrName>
                                        </p:attrNameLst>
                                      </p:cBhvr>
                                      <p:to>
                                        <p:strVal val="visible"/>
                                      </p:to>
                                    </p:set>
                                    <p:anim calcmode="lin" valueType="num">
                                      <p:cBhvr additive="base">
                                        <p:cTn id="17" dur="500" fill="hold"/>
                                        <p:tgtEl>
                                          <p:spTgt spid="106502"/>
                                        </p:tgtEl>
                                        <p:attrNameLst>
                                          <p:attrName>ppt_x</p:attrName>
                                        </p:attrNameLst>
                                      </p:cBhvr>
                                      <p:tavLst>
                                        <p:tav tm="0">
                                          <p:val>
                                            <p:strVal val="#ppt_x"/>
                                          </p:val>
                                        </p:tav>
                                        <p:tav tm="100000">
                                          <p:val>
                                            <p:strVal val="#ppt_x"/>
                                          </p:val>
                                        </p:tav>
                                      </p:tavLst>
                                    </p:anim>
                                    <p:anim calcmode="lin" valueType="num">
                                      <p:cBhvr additive="base">
                                        <p:cTn id="18" dur="500" fill="hold"/>
                                        <p:tgtEl>
                                          <p:spTgt spid="106502"/>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106503"/>
                                        </p:tgtEl>
                                        <p:attrNameLst>
                                          <p:attrName>style.visibility</p:attrName>
                                        </p:attrNameLst>
                                      </p:cBhvr>
                                      <p:to>
                                        <p:strVal val="visible"/>
                                      </p:to>
                                    </p:set>
                                    <p:anim calcmode="lin" valueType="num">
                                      <p:cBhvr additive="base">
                                        <p:cTn id="22" dur="500" fill="hold"/>
                                        <p:tgtEl>
                                          <p:spTgt spid="106503"/>
                                        </p:tgtEl>
                                        <p:attrNameLst>
                                          <p:attrName>ppt_x</p:attrName>
                                        </p:attrNameLst>
                                      </p:cBhvr>
                                      <p:tavLst>
                                        <p:tav tm="0">
                                          <p:val>
                                            <p:strVal val="#ppt_x"/>
                                          </p:val>
                                        </p:tav>
                                        <p:tav tm="100000">
                                          <p:val>
                                            <p:strVal val="#ppt_x"/>
                                          </p:val>
                                        </p:tav>
                                      </p:tavLst>
                                    </p:anim>
                                    <p:anim calcmode="lin" valueType="num">
                                      <p:cBhvr additive="base">
                                        <p:cTn id="23" dur="500" fill="hold"/>
                                        <p:tgtEl>
                                          <p:spTgt spid="106503"/>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106504"/>
                                        </p:tgtEl>
                                        <p:attrNameLst>
                                          <p:attrName>style.visibility</p:attrName>
                                        </p:attrNameLst>
                                      </p:cBhvr>
                                      <p:to>
                                        <p:strVal val="visible"/>
                                      </p:to>
                                    </p:set>
                                    <p:anim calcmode="lin" valueType="num">
                                      <p:cBhvr additive="base">
                                        <p:cTn id="27" dur="500" fill="hold"/>
                                        <p:tgtEl>
                                          <p:spTgt spid="106504"/>
                                        </p:tgtEl>
                                        <p:attrNameLst>
                                          <p:attrName>ppt_x</p:attrName>
                                        </p:attrNameLst>
                                      </p:cBhvr>
                                      <p:tavLst>
                                        <p:tav tm="0">
                                          <p:val>
                                            <p:strVal val="#ppt_x"/>
                                          </p:val>
                                        </p:tav>
                                        <p:tav tm="100000">
                                          <p:val>
                                            <p:strVal val="#ppt_x"/>
                                          </p:val>
                                        </p:tav>
                                      </p:tavLst>
                                    </p:anim>
                                    <p:anim calcmode="lin" valueType="num">
                                      <p:cBhvr additive="base">
                                        <p:cTn id="28" dur="500" fill="hold"/>
                                        <p:tgtEl>
                                          <p:spTgt spid="106504"/>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06505"/>
                                        </p:tgtEl>
                                        <p:attrNameLst>
                                          <p:attrName>style.visibility</p:attrName>
                                        </p:attrNameLst>
                                      </p:cBhvr>
                                      <p:to>
                                        <p:strVal val="visible"/>
                                      </p:to>
                                    </p:set>
                                    <p:anim calcmode="lin" valueType="num">
                                      <p:cBhvr additive="base">
                                        <p:cTn id="32" dur="500" fill="hold"/>
                                        <p:tgtEl>
                                          <p:spTgt spid="106505"/>
                                        </p:tgtEl>
                                        <p:attrNameLst>
                                          <p:attrName>ppt_x</p:attrName>
                                        </p:attrNameLst>
                                      </p:cBhvr>
                                      <p:tavLst>
                                        <p:tav tm="0">
                                          <p:val>
                                            <p:strVal val="#ppt_x"/>
                                          </p:val>
                                        </p:tav>
                                        <p:tav tm="100000">
                                          <p:val>
                                            <p:strVal val="#ppt_x"/>
                                          </p:val>
                                        </p:tav>
                                      </p:tavLst>
                                    </p:anim>
                                    <p:anim calcmode="lin" valueType="num">
                                      <p:cBhvr additive="base">
                                        <p:cTn id="33" dur="500" fill="hold"/>
                                        <p:tgtEl>
                                          <p:spTgt spid="106505"/>
                                        </p:tgtEl>
                                        <p:attrNameLst>
                                          <p:attrName>ppt_y</p:attrName>
                                        </p:attrNameLst>
                                      </p:cBhvr>
                                      <p:tavLst>
                                        <p:tav tm="0">
                                          <p:val>
                                            <p:strVal val="0-#ppt_h/2"/>
                                          </p:val>
                                        </p:tav>
                                        <p:tav tm="100000">
                                          <p:val>
                                            <p:strVal val="#ppt_y"/>
                                          </p:val>
                                        </p:tav>
                                      </p:tavLst>
                                    </p:anim>
                                  </p:childTnLst>
                                </p:cTn>
                              </p:par>
                            </p:childTnLst>
                          </p:cTn>
                        </p:par>
                        <p:par>
                          <p:cTn id="34" fill="hold" nodeType="afterGroup">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06506"/>
                                        </p:tgtEl>
                                        <p:attrNameLst>
                                          <p:attrName>style.visibility</p:attrName>
                                        </p:attrNameLst>
                                      </p:cBhvr>
                                      <p:to>
                                        <p:strVal val="visible"/>
                                      </p:to>
                                    </p:set>
                                    <p:anim calcmode="lin" valueType="num">
                                      <p:cBhvr additive="base">
                                        <p:cTn id="37" dur="500" fill="hold"/>
                                        <p:tgtEl>
                                          <p:spTgt spid="106506"/>
                                        </p:tgtEl>
                                        <p:attrNameLst>
                                          <p:attrName>ppt_x</p:attrName>
                                        </p:attrNameLst>
                                      </p:cBhvr>
                                      <p:tavLst>
                                        <p:tav tm="0">
                                          <p:val>
                                            <p:strVal val="#ppt_x"/>
                                          </p:val>
                                        </p:tav>
                                        <p:tav tm="100000">
                                          <p:val>
                                            <p:strVal val="#ppt_x"/>
                                          </p:val>
                                        </p:tav>
                                      </p:tavLst>
                                    </p:anim>
                                    <p:anim calcmode="lin" valueType="num">
                                      <p:cBhvr additive="base">
                                        <p:cTn id="38" dur="500" fill="hold"/>
                                        <p:tgtEl>
                                          <p:spTgt spid="106506"/>
                                        </p:tgtEl>
                                        <p:attrNameLst>
                                          <p:attrName>ppt_y</p:attrName>
                                        </p:attrNameLst>
                                      </p:cBhvr>
                                      <p:tavLst>
                                        <p:tav tm="0">
                                          <p:val>
                                            <p:strVal val="0-#ppt_h/2"/>
                                          </p:val>
                                        </p:tav>
                                        <p:tav tm="100000">
                                          <p:val>
                                            <p:strVal val="#ppt_y"/>
                                          </p:val>
                                        </p:tav>
                                      </p:tavLst>
                                    </p:anim>
                                  </p:childTnLst>
                                </p:cTn>
                              </p:par>
                            </p:childTnLst>
                          </p:cTn>
                        </p:par>
                        <p:par>
                          <p:cTn id="39" fill="hold" nodeType="afterGroup">
                            <p:stCondLst>
                              <p:cond delay="3500"/>
                            </p:stCondLst>
                            <p:childTnLst>
                              <p:par>
                                <p:cTn id="40" presetID="2" presetClass="entr" presetSubtype="1" fill="hold" grpId="0" nodeType="afterEffect">
                                  <p:stCondLst>
                                    <p:cond delay="0"/>
                                  </p:stCondLst>
                                  <p:childTnLst>
                                    <p:set>
                                      <p:cBhvr>
                                        <p:cTn id="41" dur="1" fill="hold">
                                          <p:stCondLst>
                                            <p:cond delay="0"/>
                                          </p:stCondLst>
                                        </p:cTn>
                                        <p:tgtEl>
                                          <p:spTgt spid="106507"/>
                                        </p:tgtEl>
                                        <p:attrNameLst>
                                          <p:attrName>style.visibility</p:attrName>
                                        </p:attrNameLst>
                                      </p:cBhvr>
                                      <p:to>
                                        <p:strVal val="visible"/>
                                      </p:to>
                                    </p:set>
                                    <p:anim calcmode="lin" valueType="num">
                                      <p:cBhvr additive="base">
                                        <p:cTn id="42" dur="500" fill="hold"/>
                                        <p:tgtEl>
                                          <p:spTgt spid="106507"/>
                                        </p:tgtEl>
                                        <p:attrNameLst>
                                          <p:attrName>ppt_x</p:attrName>
                                        </p:attrNameLst>
                                      </p:cBhvr>
                                      <p:tavLst>
                                        <p:tav tm="0">
                                          <p:val>
                                            <p:strVal val="#ppt_x"/>
                                          </p:val>
                                        </p:tav>
                                        <p:tav tm="100000">
                                          <p:val>
                                            <p:strVal val="#ppt_x"/>
                                          </p:val>
                                        </p:tav>
                                      </p:tavLst>
                                    </p:anim>
                                    <p:anim calcmode="lin" valueType="num">
                                      <p:cBhvr additive="base">
                                        <p:cTn id="43" dur="500" fill="hold"/>
                                        <p:tgtEl>
                                          <p:spTgt spid="106507"/>
                                        </p:tgtEl>
                                        <p:attrNameLst>
                                          <p:attrName>ppt_y</p:attrName>
                                        </p:attrNameLst>
                                      </p:cBhvr>
                                      <p:tavLst>
                                        <p:tav tm="0">
                                          <p:val>
                                            <p:strVal val="0-#ppt_h/2"/>
                                          </p:val>
                                        </p:tav>
                                        <p:tav tm="100000">
                                          <p:val>
                                            <p:strVal val="#ppt_y"/>
                                          </p:val>
                                        </p:tav>
                                      </p:tavLst>
                                    </p:anim>
                                  </p:childTnLst>
                                </p:cTn>
                              </p:par>
                            </p:childTnLst>
                          </p:cTn>
                        </p:par>
                        <p:par>
                          <p:cTn id="44" fill="hold" nodeType="afterGroup">
                            <p:stCondLst>
                              <p:cond delay="4000"/>
                            </p:stCondLst>
                            <p:childTnLst>
                              <p:par>
                                <p:cTn id="45" presetID="2" presetClass="entr" presetSubtype="1" fill="hold" grpId="0" nodeType="afterEffect">
                                  <p:stCondLst>
                                    <p:cond delay="0"/>
                                  </p:stCondLst>
                                  <p:childTnLst>
                                    <p:set>
                                      <p:cBhvr>
                                        <p:cTn id="46" dur="1" fill="hold">
                                          <p:stCondLst>
                                            <p:cond delay="0"/>
                                          </p:stCondLst>
                                        </p:cTn>
                                        <p:tgtEl>
                                          <p:spTgt spid="106508"/>
                                        </p:tgtEl>
                                        <p:attrNameLst>
                                          <p:attrName>style.visibility</p:attrName>
                                        </p:attrNameLst>
                                      </p:cBhvr>
                                      <p:to>
                                        <p:strVal val="visible"/>
                                      </p:to>
                                    </p:set>
                                    <p:anim calcmode="lin" valueType="num">
                                      <p:cBhvr additive="base">
                                        <p:cTn id="47" dur="500" fill="hold"/>
                                        <p:tgtEl>
                                          <p:spTgt spid="106508"/>
                                        </p:tgtEl>
                                        <p:attrNameLst>
                                          <p:attrName>ppt_x</p:attrName>
                                        </p:attrNameLst>
                                      </p:cBhvr>
                                      <p:tavLst>
                                        <p:tav tm="0">
                                          <p:val>
                                            <p:strVal val="#ppt_x"/>
                                          </p:val>
                                        </p:tav>
                                        <p:tav tm="100000">
                                          <p:val>
                                            <p:strVal val="#ppt_x"/>
                                          </p:val>
                                        </p:tav>
                                      </p:tavLst>
                                    </p:anim>
                                    <p:anim calcmode="lin" valueType="num">
                                      <p:cBhvr additive="base">
                                        <p:cTn id="48" dur="500" fill="hold"/>
                                        <p:tgtEl>
                                          <p:spTgt spid="106508"/>
                                        </p:tgtEl>
                                        <p:attrNameLst>
                                          <p:attrName>ppt_y</p:attrName>
                                        </p:attrNameLst>
                                      </p:cBhvr>
                                      <p:tavLst>
                                        <p:tav tm="0">
                                          <p:val>
                                            <p:strVal val="0-#ppt_h/2"/>
                                          </p:val>
                                        </p:tav>
                                        <p:tav tm="100000">
                                          <p:val>
                                            <p:strVal val="#ppt_y"/>
                                          </p:val>
                                        </p:tav>
                                      </p:tavLst>
                                    </p:anim>
                                  </p:childTnLst>
                                </p:cTn>
                              </p:par>
                            </p:childTnLst>
                          </p:cTn>
                        </p:par>
                        <p:par>
                          <p:cTn id="49" fill="hold" nodeType="afterGroup">
                            <p:stCondLst>
                              <p:cond delay="4500"/>
                            </p:stCondLst>
                            <p:childTnLst>
                              <p:par>
                                <p:cTn id="50" presetID="2" presetClass="entr" presetSubtype="1" fill="hold" grpId="0" nodeType="afterEffect">
                                  <p:stCondLst>
                                    <p:cond delay="0"/>
                                  </p:stCondLst>
                                  <p:childTnLst>
                                    <p:set>
                                      <p:cBhvr>
                                        <p:cTn id="51" dur="1" fill="hold">
                                          <p:stCondLst>
                                            <p:cond delay="0"/>
                                          </p:stCondLst>
                                        </p:cTn>
                                        <p:tgtEl>
                                          <p:spTgt spid="106509"/>
                                        </p:tgtEl>
                                        <p:attrNameLst>
                                          <p:attrName>style.visibility</p:attrName>
                                        </p:attrNameLst>
                                      </p:cBhvr>
                                      <p:to>
                                        <p:strVal val="visible"/>
                                      </p:to>
                                    </p:set>
                                    <p:anim calcmode="lin" valueType="num">
                                      <p:cBhvr additive="base">
                                        <p:cTn id="52" dur="500" fill="hold"/>
                                        <p:tgtEl>
                                          <p:spTgt spid="106509"/>
                                        </p:tgtEl>
                                        <p:attrNameLst>
                                          <p:attrName>ppt_x</p:attrName>
                                        </p:attrNameLst>
                                      </p:cBhvr>
                                      <p:tavLst>
                                        <p:tav tm="0">
                                          <p:val>
                                            <p:strVal val="#ppt_x"/>
                                          </p:val>
                                        </p:tav>
                                        <p:tav tm="100000">
                                          <p:val>
                                            <p:strVal val="#ppt_x"/>
                                          </p:val>
                                        </p:tav>
                                      </p:tavLst>
                                    </p:anim>
                                    <p:anim calcmode="lin" valueType="num">
                                      <p:cBhvr additive="base">
                                        <p:cTn id="53" dur="500" fill="hold"/>
                                        <p:tgtEl>
                                          <p:spTgt spid="106509"/>
                                        </p:tgtEl>
                                        <p:attrNameLst>
                                          <p:attrName>ppt_y</p:attrName>
                                        </p:attrNameLst>
                                      </p:cBhvr>
                                      <p:tavLst>
                                        <p:tav tm="0">
                                          <p:val>
                                            <p:strVal val="0-#ppt_h/2"/>
                                          </p:val>
                                        </p:tav>
                                        <p:tav tm="100000">
                                          <p:val>
                                            <p:strVal val="#ppt_y"/>
                                          </p:val>
                                        </p:tav>
                                      </p:tavLst>
                                    </p:anim>
                                  </p:childTnLst>
                                </p:cTn>
                              </p:par>
                            </p:childTnLst>
                          </p:cTn>
                        </p:par>
                        <p:par>
                          <p:cTn id="54" fill="hold" nodeType="afterGroup">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06510"/>
                                        </p:tgtEl>
                                        <p:attrNameLst>
                                          <p:attrName>style.visibility</p:attrName>
                                        </p:attrNameLst>
                                      </p:cBhvr>
                                      <p:to>
                                        <p:strVal val="visible"/>
                                      </p:to>
                                    </p:set>
                                    <p:anim calcmode="lin" valueType="num">
                                      <p:cBhvr additive="base">
                                        <p:cTn id="57" dur="500" fill="hold"/>
                                        <p:tgtEl>
                                          <p:spTgt spid="106510"/>
                                        </p:tgtEl>
                                        <p:attrNameLst>
                                          <p:attrName>ppt_x</p:attrName>
                                        </p:attrNameLst>
                                      </p:cBhvr>
                                      <p:tavLst>
                                        <p:tav tm="0">
                                          <p:val>
                                            <p:strVal val="#ppt_x"/>
                                          </p:val>
                                        </p:tav>
                                        <p:tav tm="100000">
                                          <p:val>
                                            <p:strVal val="#ppt_x"/>
                                          </p:val>
                                        </p:tav>
                                      </p:tavLst>
                                    </p:anim>
                                    <p:anim calcmode="lin" valueType="num">
                                      <p:cBhvr additive="base">
                                        <p:cTn id="58" dur="500" fill="hold"/>
                                        <p:tgtEl>
                                          <p:spTgt spid="106510"/>
                                        </p:tgtEl>
                                        <p:attrNameLst>
                                          <p:attrName>ppt_y</p:attrName>
                                        </p:attrNameLst>
                                      </p:cBhvr>
                                      <p:tavLst>
                                        <p:tav tm="0">
                                          <p:val>
                                            <p:strVal val="0-#ppt_h/2"/>
                                          </p:val>
                                        </p:tav>
                                        <p:tav tm="100000">
                                          <p:val>
                                            <p:strVal val="#ppt_y"/>
                                          </p:val>
                                        </p:tav>
                                      </p:tavLst>
                                    </p:anim>
                                  </p:childTnLst>
                                </p:cTn>
                              </p:par>
                            </p:childTnLst>
                          </p:cTn>
                        </p:par>
                        <p:par>
                          <p:cTn id="59" fill="hold" nodeType="afterGroup">
                            <p:stCondLst>
                              <p:cond delay="5500"/>
                            </p:stCondLst>
                            <p:childTnLst>
                              <p:par>
                                <p:cTn id="60" presetID="2" presetClass="entr" presetSubtype="1" fill="hold" grpId="0" nodeType="afterEffect">
                                  <p:stCondLst>
                                    <p:cond delay="0"/>
                                  </p:stCondLst>
                                  <p:childTnLst>
                                    <p:set>
                                      <p:cBhvr>
                                        <p:cTn id="61" dur="1" fill="hold">
                                          <p:stCondLst>
                                            <p:cond delay="0"/>
                                          </p:stCondLst>
                                        </p:cTn>
                                        <p:tgtEl>
                                          <p:spTgt spid="106511"/>
                                        </p:tgtEl>
                                        <p:attrNameLst>
                                          <p:attrName>style.visibility</p:attrName>
                                        </p:attrNameLst>
                                      </p:cBhvr>
                                      <p:to>
                                        <p:strVal val="visible"/>
                                      </p:to>
                                    </p:set>
                                    <p:anim calcmode="lin" valueType="num">
                                      <p:cBhvr additive="base">
                                        <p:cTn id="62" dur="500" fill="hold"/>
                                        <p:tgtEl>
                                          <p:spTgt spid="106511"/>
                                        </p:tgtEl>
                                        <p:attrNameLst>
                                          <p:attrName>ppt_x</p:attrName>
                                        </p:attrNameLst>
                                      </p:cBhvr>
                                      <p:tavLst>
                                        <p:tav tm="0">
                                          <p:val>
                                            <p:strVal val="#ppt_x"/>
                                          </p:val>
                                        </p:tav>
                                        <p:tav tm="100000">
                                          <p:val>
                                            <p:strVal val="#ppt_x"/>
                                          </p:val>
                                        </p:tav>
                                      </p:tavLst>
                                    </p:anim>
                                    <p:anim calcmode="lin" valueType="num">
                                      <p:cBhvr additive="base">
                                        <p:cTn id="63" dur="500" fill="hold"/>
                                        <p:tgtEl>
                                          <p:spTgt spid="106511"/>
                                        </p:tgtEl>
                                        <p:attrNameLst>
                                          <p:attrName>ppt_y</p:attrName>
                                        </p:attrNameLst>
                                      </p:cBhvr>
                                      <p:tavLst>
                                        <p:tav tm="0">
                                          <p:val>
                                            <p:strVal val="0-#ppt_h/2"/>
                                          </p:val>
                                        </p:tav>
                                        <p:tav tm="100000">
                                          <p:val>
                                            <p:strVal val="#ppt_y"/>
                                          </p:val>
                                        </p:tav>
                                      </p:tavLst>
                                    </p:anim>
                                  </p:childTnLst>
                                </p:cTn>
                              </p:par>
                            </p:childTnLst>
                          </p:cTn>
                        </p:par>
                        <p:par>
                          <p:cTn id="64" fill="hold" nodeType="afterGroup">
                            <p:stCondLst>
                              <p:cond delay="6000"/>
                            </p:stCondLst>
                            <p:childTnLst>
                              <p:par>
                                <p:cTn id="65" presetID="2" presetClass="entr" presetSubtype="1" fill="hold" grpId="0" nodeType="afterEffect">
                                  <p:stCondLst>
                                    <p:cond delay="0"/>
                                  </p:stCondLst>
                                  <p:childTnLst>
                                    <p:set>
                                      <p:cBhvr>
                                        <p:cTn id="66" dur="1" fill="hold">
                                          <p:stCondLst>
                                            <p:cond delay="0"/>
                                          </p:stCondLst>
                                        </p:cTn>
                                        <p:tgtEl>
                                          <p:spTgt spid="106512"/>
                                        </p:tgtEl>
                                        <p:attrNameLst>
                                          <p:attrName>style.visibility</p:attrName>
                                        </p:attrNameLst>
                                      </p:cBhvr>
                                      <p:to>
                                        <p:strVal val="visible"/>
                                      </p:to>
                                    </p:set>
                                    <p:anim calcmode="lin" valueType="num">
                                      <p:cBhvr additive="base">
                                        <p:cTn id="67" dur="500" fill="hold"/>
                                        <p:tgtEl>
                                          <p:spTgt spid="106512"/>
                                        </p:tgtEl>
                                        <p:attrNameLst>
                                          <p:attrName>ppt_x</p:attrName>
                                        </p:attrNameLst>
                                      </p:cBhvr>
                                      <p:tavLst>
                                        <p:tav tm="0">
                                          <p:val>
                                            <p:strVal val="#ppt_x"/>
                                          </p:val>
                                        </p:tav>
                                        <p:tav tm="100000">
                                          <p:val>
                                            <p:strVal val="#ppt_x"/>
                                          </p:val>
                                        </p:tav>
                                      </p:tavLst>
                                    </p:anim>
                                    <p:anim calcmode="lin" valueType="num">
                                      <p:cBhvr additive="base">
                                        <p:cTn id="68" dur="500" fill="hold"/>
                                        <p:tgtEl>
                                          <p:spTgt spid="106512"/>
                                        </p:tgtEl>
                                        <p:attrNameLst>
                                          <p:attrName>ppt_y</p:attrName>
                                        </p:attrNameLst>
                                      </p:cBhvr>
                                      <p:tavLst>
                                        <p:tav tm="0">
                                          <p:val>
                                            <p:strVal val="0-#ppt_h/2"/>
                                          </p:val>
                                        </p:tav>
                                        <p:tav tm="100000">
                                          <p:val>
                                            <p:strVal val="#ppt_y"/>
                                          </p:val>
                                        </p:tav>
                                      </p:tavLst>
                                    </p:anim>
                                  </p:childTnLst>
                                </p:cTn>
                              </p:par>
                            </p:childTnLst>
                          </p:cTn>
                        </p:par>
                        <p:par>
                          <p:cTn id="69" fill="hold" nodeType="afterGroup">
                            <p:stCondLst>
                              <p:cond delay="6500"/>
                            </p:stCondLst>
                            <p:childTnLst>
                              <p:par>
                                <p:cTn id="70" presetID="2" presetClass="entr" presetSubtype="1" fill="hold" grpId="0" nodeType="afterEffect">
                                  <p:stCondLst>
                                    <p:cond delay="0"/>
                                  </p:stCondLst>
                                  <p:childTnLst>
                                    <p:set>
                                      <p:cBhvr>
                                        <p:cTn id="71" dur="1" fill="hold">
                                          <p:stCondLst>
                                            <p:cond delay="0"/>
                                          </p:stCondLst>
                                        </p:cTn>
                                        <p:tgtEl>
                                          <p:spTgt spid="106513"/>
                                        </p:tgtEl>
                                        <p:attrNameLst>
                                          <p:attrName>style.visibility</p:attrName>
                                        </p:attrNameLst>
                                      </p:cBhvr>
                                      <p:to>
                                        <p:strVal val="visible"/>
                                      </p:to>
                                    </p:set>
                                    <p:anim calcmode="lin" valueType="num">
                                      <p:cBhvr additive="base">
                                        <p:cTn id="72" dur="500" fill="hold"/>
                                        <p:tgtEl>
                                          <p:spTgt spid="106513"/>
                                        </p:tgtEl>
                                        <p:attrNameLst>
                                          <p:attrName>ppt_x</p:attrName>
                                        </p:attrNameLst>
                                      </p:cBhvr>
                                      <p:tavLst>
                                        <p:tav tm="0">
                                          <p:val>
                                            <p:strVal val="#ppt_x"/>
                                          </p:val>
                                        </p:tav>
                                        <p:tav tm="100000">
                                          <p:val>
                                            <p:strVal val="#ppt_x"/>
                                          </p:val>
                                        </p:tav>
                                      </p:tavLst>
                                    </p:anim>
                                    <p:anim calcmode="lin" valueType="num">
                                      <p:cBhvr additive="base">
                                        <p:cTn id="73" dur="500" fill="hold"/>
                                        <p:tgtEl>
                                          <p:spTgt spid="106513"/>
                                        </p:tgtEl>
                                        <p:attrNameLst>
                                          <p:attrName>ppt_y</p:attrName>
                                        </p:attrNameLst>
                                      </p:cBhvr>
                                      <p:tavLst>
                                        <p:tav tm="0">
                                          <p:val>
                                            <p:strVal val="0-#ppt_h/2"/>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1" fill="hold" grpId="0" nodeType="clickEffect">
                                  <p:stCondLst>
                                    <p:cond delay="0"/>
                                  </p:stCondLst>
                                  <p:childTnLst>
                                    <p:set>
                                      <p:cBhvr>
                                        <p:cTn id="77" dur="1" fill="hold">
                                          <p:stCondLst>
                                            <p:cond delay="0"/>
                                          </p:stCondLst>
                                        </p:cTn>
                                        <p:tgtEl>
                                          <p:spTgt spid="106514"/>
                                        </p:tgtEl>
                                        <p:attrNameLst>
                                          <p:attrName>style.visibility</p:attrName>
                                        </p:attrNameLst>
                                      </p:cBhvr>
                                      <p:to>
                                        <p:strVal val="visible"/>
                                      </p:to>
                                    </p:set>
                                    <p:anim calcmode="lin" valueType="num">
                                      <p:cBhvr additive="base">
                                        <p:cTn id="78" dur="500" fill="hold"/>
                                        <p:tgtEl>
                                          <p:spTgt spid="106514"/>
                                        </p:tgtEl>
                                        <p:attrNameLst>
                                          <p:attrName>ppt_x</p:attrName>
                                        </p:attrNameLst>
                                      </p:cBhvr>
                                      <p:tavLst>
                                        <p:tav tm="0">
                                          <p:val>
                                            <p:strVal val="#ppt_x"/>
                                          </p:val>
                                        </p:tav>
                                        <p:tav tm="100000">
                                          <p:val>
                                            <p:strVal val="#ppt_x"/>
                                          </p:val>
                                        </p:tav>
                                      </p:tavLst>
                                    </p:anim>
                                    <p:anim calcmode="lin" valueType="num">
                                      <p:cBhvr additive="base">
                                        <p:cTn id="79" dur="500" fill="hold"/>
                                        <p:tgtEl>
                                          <p:spTgt spid="106514"/>
                                        </p:tgtEl>
                                        <p:attrNameLst>
                                          <p:attrName>ppt_y</p:attrName>
                                        </p:attrNameLst>
                                      </p:cBhvr>
                                      <p:tavLst>
                                        <p:tav tm="0">
                                          <p:val>
                                            <p:strVal val="0-#ppt_h/2"/>
                                          </p:val>
                                        </p:tav>
                                        <p:tav tm="100000">
                                          <p:val>
                                            <p:strVal val="#ppt_y"/>
                                          </p:val>
                                        </p:tav>
                                      </p:tavLst>
                                    </p:anim>
                                  </p:childTnLst>
                                </p:cTn>
                              </p:par>
                            </p:childTnLst>
                          </p:cTn>
                        </p:par>
                        <p:par>
                          <p:cTn id="80" fill="hold" nodeType="afterGroup">
                            <p:stCondLst>
                              <p:cond delay="500"/>
                            </p:stCondLst>
                            <p:childTnLst>
                              <p:par>
                                <p:cTn id="81" presetID="2" presetClass="entr" presetSubtype="1" fill="hold" grpId="0" nodeType="afterEffect">
                                  <p:stCondLst>
                                    <p:cond delay="0"/>
                                  </p:stCondLst>
                                  <p:childTnLst>
                                    <p:set>
                                      <p:cBhvr>
                                        <p:cTn id="82" dur="1" fill="hold">
                                          <p:stCondLst>
                                            <p:cond delay="0"/>
                                          </p:stCondLst>
                                        </p:cTn>
                                        <p:tgtEl>
                                          <p:spTgt spid="106515"/>
                                        </p:tgtEl>
                                        <p:attrNameLst>
                                          <p:attrName>style.visibility</p:attrName>
                                        </p:attrNameLst>
                                      </p:cBhvr>
                                      <p:to>
                                        <p:strVal val="visible"/>
                                      </p:to>
                                    </p:set>
                                    <p:anim calcmode="lin" valueType="num">
                                      <p:cBhvr additive="base">
                                        <p:cTn id="83" dur="500" fill="hold"/>
                                        <p:tgtEl>
                                          <p:spTgt spid="106515"/>
                                        </p:tgtEl>
                                        <p:attrNameLst>
                                          <p:attrName>ppt_x</p:attrName>
                                        </p:attrNameLst>
                                      </p:cBhvr>
                                      <p:tavLst>
                                        <p:tav tm="0">
                                          <p:val>
                                            <p:strVal val="#ppt_x"/>
                                          </p:val>
                                        </p:tav>
                                        <p:tav tm="100000">
                                          <p:val>
                                            <p:strVal val="#ppt_x"/>
                                          </p:val>
                                        </p:tav>
                                      </p:tavLst>
                                    </p:anim>
                                    <p:anim calcmode="lin" valueType="num">
                                      <p:cBhvr additive="base">
                                        <p:cTn id="84" dur="500" fill="hold"/>
                                        <p:tgtEl>
                                          <p:spTgt spid="106515"/>
                                        </p:tgtEl>
                                        <p:attrNameLst>
                                          <p:attrName>ppt_y</p:attrName>
                                        </p:attrNameLst>
                                      </p:cBhvr>
                                      <p:tavLst>
                                        <p:tav tm="0">
                                          <p:val>
                                            <p:strVal val="0-#ppt_h/2"/>
                                          </p:val>
                                        </p:tav>
                                        <p:tav tm="100000">
                                          <p:val>
                                            <p:strVal val="#ppt_y"/>
                                          </p:val>
                                        </p:tav>
                                      </p:tavLst>
                                    </p:anim>
                                  </p:childTnLst>
                                </p:cTn>
                              </p:par>
                            </p:childTnLst>
                          </p:cTn>
                        </p:par>
                        <p:par>
                          <p:cTn id="85" fill="hold" nodeType="afterGroup">
                            <p:stCondLst>
                              <p:cond delay="1000"/>
                            </p:stCondLst>
                            <p:childTnLst>
                              <p:par>
                                <p:cTn id="86" presetID="2" presetClass="entr" presetSubtype="1" fill="hold" grpId="0" nodeType="afterEffect">
                                  <p:stCondLst>
                                    <p:cond delay="0"/>
                                  </p:stCondLst>
                                  <p:childTnLst>
                                    <p:set>
                                      <p:cBhvr>
                                        <p:cTn id="87" dur="1" fill="hold">
                                          <p:stCondLst>
                                            <p:cond delay="0"/>
                                          </p:stCondLst>
                                        </p:cTn>
                                        <p:tgtEl>
                                          <p:spTgt spid="106516"/>
                                        </p:tgtEl>
                                        <p:attrNameLst>
                                          <p:attrName>style.visibility</p:attrName>
                                        </p:attrNameLst>
                                      </p:cBhvr>
                                      <p:to>
                                        <p:strVal val="visible"/>
                                      </p:to>
                                    </p:set>
                                    <p:anim calcmode="lin" valueType="num">
                                      <p:cBhvr additive="base">
                                        <p:cTn id="88" dur="500" fill="hold"/>
                                        <p:tgtEl>
                                          <p:spTgt spid="106516"/>
                                        </p:tgtEl>
                                        <p:attrNameLst>
                                          <p:attrName>ppt_x</p:attrName>
                                        </p:attrNameLst>
                                      </p:cBhvr>
                                      <p:tavLst>
                                        <p:tav tm="0">
                                          <p:val>
                                            <p:strVal val="#ppt_x"/>
                                          </p:val>
                                        </p:tav>
                                        <p:tav tm="100000">
                                          <p:val>
                                            <p:strVal val="#ppt_x"/>
                                          </p:val>
                                        </p:tav>
                                      </p:tavLst>
                                    </p:anim>
                                    <p:anim calcmode="lin" valueType="num">
                                      <p:cBhvr additive="base">
                                        <p:cTn id="89" dur="500" fill="hold"/>
                                        <p:tgtEl>
                                          <p:spTgt spid="106516"/>
                                        </p:tgtEl>
                                        <p:attrNameLst>
                                          <p:attrName>ppt_y</p:attrName>
                                        </p:attrNameLst>
                                      </p:cBhvr>
                                      <p:tavLst>
                                        <p:tav tm="0">
                                          <p:val>
                                            <p:strVal val="0-#ppt_h/2"/>
                                          </p:val>
                                        </p:tav>
                                        <p:tav tm="100000">
                                          <p:val>
                                            <p:strVal val="#ppt_y"/>
                                          </p:val>
                                        </p:tav>
                                      </p:tavLst>
                                    </p:anim>
                                  </p:childTnLst>
                                </p:cTn>
                              </p:par>
                            </p:childTnLst>
                          </p:cTn>
                        </p:par>
                        <p:par>
                          <p:cTn id="90" fill="hold" nodeType="afterGroup">
                            <p:stCondLst>
                              <p:cond delay="1500"/>
                            </p:stCondLst>
                            <p:childTnLst>
                              <p:par>
                                <p:cTn id="91" presetID="2" presetClass="entr" presetSubtype="1" fill="hold" grpId="0" nodeType="afterEffect">
                                  <p:stCondLst>
                                    <p:cond delay="0"/>
                                  </p:stCondLst>
                                  <p:childTnLst>
                                    <p:set>
                                      <p:cBhvr>
                                        <p:cTn id="92" dur="1" fill="hold">
                                          <p:stCondLst>
                                            <p:cond delay="0"/>
                                          </p:stCondLst>
                                        </p:cTn>
                                        <p:tgtEl>
                                          <p:spTgt spid="106517"/>
                                        </p:tgtEl>
                                        <p:attrNameLst>
                                          <p:attrName>style.visibility</p:attrName>
                                        </p:attrNameLst>
                                      </p:cBhvr>
                                      <p:to>
                                        <p:strVal val="visible"/>
                                      </p:to>
                                    </p:set>
                                    <p:anim calcmode="lin" valueType="num">
                                      <p:cBhvr additive="base">
                                        <p:cTn id="93" dur="500" fill="hold"/>
                                        <p:tgtEl>
                                          <p:spTgt spid="106517"/>
                                        </p:tgtEl>
                                        <p:attrNameLst>
                                          <p:attrName>ppt_x</p:attrName>
                                        </p:attrNameLst>
                                      </p:cBhvr>
                                      <p:tavLst>
                                        <p:tav tm="0">
                                          <p:val>
                                            <p:strVal val="#ppt_x"/>
                                          </p:val>
                                        </p:tav>
                                        <p:tav tm="100000">
                                          <p:val>
                                            <p:strVal val="#ppt_x"/>
                                          </p:val>
                                        </p:tav>
                                      </p:tavLst>
                                    </p:anim>
                                    <p:anim calcmode="lin" valueType="num">
                                      <p:cBhvr additive="base">
                                        <p:cTn id="94" dur="500" fill="hold"/>
                                        <p:tgtEl>
                                          <p:spTgt spid="106517"/>
                                        </p:tgtEl>
                                        <p:attrNameLst>
                                          <p:attrName>ppt_y</p:attrName>
                                        </p:attrNameLst>
                                      </p:cBhvr>
                                      <p:tavLst>
                                        <p:tav tm="0">
                                          <p:val>
                                            <p:strVal val="0-#ppt_h/2"/>
                                          </p:val>
                                        </p:tav>
                                        <p:tav tm="100000">
                                          <p:val>
                                            <p:strVal val="#ppt_y"/>
                                          </p:val>
                                        </p:tav>
                                      </p:tavLst>
                                    </p:anim>
                                  </p:childTnLst>
                                </p:cTn>
                              </p:par>
                            </p:childTnLst>
                          </p:cTn>
                        </p:par>
                        <p:par>
                          <p:cTn id="95" fill="hold" nodeType="afterGroup">
                            <p:stCondLst>
                              <p:cond delay="2000"/>
                            </p:stCondLst>
                            <p:childTnLst>
                              <p:par>
                                <p:cTn id="96" presetID="2" presetClass="entr" presetSubtype="1" fill="hold" grpId="0" nodeType="afterEffect">
                                  <p:stCondLst>
                                    <p:cond delay="0"/>
                                  </p:stCondLst>
                                  <p:childTnLst>
                                    <p:set>
                                      <p:cBhvr>
                                        <p:cTn id="97" dur="1" fill="hold">
                                          <p:stCondLst>
                                            <p:cond delay="0"/>
                                          </p:stCondLst>
                                        </p:cTn>
                                        <p:tgtEl>
                                          <p:spTgt spid="106518"/>
                                        </p:tgtEl>
                                        <p:attrNameLst>
                                          <p:attrName>style.visibility</p:attrName>
                                        </p:attrNameLst>
                                      </p:cBhvr>
                                      <p:to>
                                        <p:strVal val="visible"/>
                                      </p:to>
                                    </p:set>
                                    <p:anim calcmode="lin" valueType="num">
                                      <p:cBhvr additive="base">
                                        <p:cTn id="98" dur="500" fill="hold"/>
                                        <p:tgtEl>
                                          <p:spTgt spid="106518"/>
                                        </p:tgtEl>
                                        <p:attrNameLst>
                                          <p:attrName>ppt_x</p:attrName>
                                        </p:attrNameLst>
                                      </p:cBhvr>
                                      <p:tavLst>
                                        <p:tav tm="0">
                                          <p:val>
                                            <p:strVal val="#ppt_x"/>
                                          </p:val>
                                        </p:tav>
                                        <p:tav tm="100000">
                                          <p:val>
                                            <p:strVal val="#ppt_x"/>
                                          </p:val>
                                        </p:tav>
                                      </p:tavLst>
                                    </p:anim>
                                    <p:anim calcmode="lin" valueType="num">
                                      <p:cBhvr additive="base">
                                        <p:cTn id="99" dur="500" fill="hold"/>
                                        <p:tgtEl>
                                          <p:spTgt spid="106518"/>
                                        </p:tgtEl>
                                        <p:attrNameLst>
                                          <p:attrName>ppt_y</p:attrName>
                                        </p:attrNameLst>
                                      </p:cBhvr>
                                      <p:tavLst>
                                        <p:tav tm="0">
                                          <p:val>
                                            <p:strVal val="0-#ppt_h/2"/>
                                          </p:val>
                                        </p:tav>
                                        <p:tav tm="100000">
                                          <p:val>
                                            <p:strVal val="#ppt_y"/>
                                          </p:val>
                                        </p:tav>
                                      </p:tavLst>
                                    </p:anim>
                                  </p:childTnLst>
                                </p:cTn>
                              </p:par>
                            </p:childTnLst>
                          </p:cTn>
                        </p:par>
                        <p:par>
                          <p:cTn id="100" fill="hold" nodeType="afterGroup">
                            <p:stCondLst>
                              <p:cond delay="2500"/>
                            </p:stCondLst>
                            <p:childTnLst>
                              <p:par>
                                <p:cTn id="101" presetID="2" presetClass="entr" presetSubtype="1" fill="hold" grpId="0" nodeType="afterEffect">
                                  <p:stCondLst>
                                    <p:cond delay="0"/>
                                  </p:stCondLst>
                                  <p:childTnLst>
                                    <p:set>
                                      <p:cBhvr>
                                        <p:cTn id="102" dur="1" fill="hold">
                                          <p:stCondLst>
                                            <p:cond delay="0"/>
                                          </p:stCondLst>
                                        </p:cTn>
                                        <p:tgtEl>
                                          <p:spTgt spid="106519"/>
                                        </p:tgtEl>
                                        <p:attrNameLst>
                                          <p:attrName>style.visibility</p:attrName>
                                        </p:attrNameLst>
                                      </p:cBhvr>
                                      <p:to>
                                        <p:strVal val="visible"/>
                                      </p:to>
                                    </p:set>
                                    <p:anim calcmode="lin" valueType="num">
                                      <p:cBhvr additive="base">
                                        <p:cTn id="103" dur="500" fill="hold"/>
                                        <p:tgtEl>
                                          <p:spTgt spid="106519"/>
                                        </p:tgtEl>
                                        <p:attrNameLst>
                                          <p:attrName>ppt_x</p:attrName>
                                        </p:attrNameLst>
                                      </p:cBhvr>
                                      <p:tavLst>
                                        <p:tav tm="0">
                                          <p:val>
                                            <p:strVal val="#ppt_x"/>
                                          </p:val>
                                        </p:tav>
                                        <p:tav tm="100000">
                                          <p:val>
                                            <p:strVal val="#ppt_x"/>
                                          </p:val>
                                        </p:tav>
                                      </p:tavLst>
                                    </p:anim>
                                    <p:anim calcmode="lin" valueType="num">
                                      <p:cBhvr additive="base">
                                        <p:cTn id="104" dur="500" fill="hold"/>
                                        <p:tgtEl>
                                          <p:spTgt spid="106519"/>
                                        </p:tgtEl>
                                        <p:attrNameLst>
                                          <p:attrName>ppt_y</p:attrName>
                                        </p:attrNameLst>
                                      </p:cBhvr>
                                      <p:tavLst>
                                        <p:tav tm="0">
                                          <p:val>
                                            <p:strVal val="0-#ppt_h/2"/>
                                          </p:val>
                                        </p:tav>
                                        <p:tav tm="100000">
                                          <p:val>
                                            <p:strVal val="#ppt_y"/>
                                          </p:val>
                                        </p:tav>
                                      </p:tavLst>
                                    </p:anim>
                                  </p:childTnLst>
                                </p:cTn>
                              </p:par>
                            </p:childTnLst>
                          </p:cTn>
                        </p:par>
                        <p:par>
                          <p:cTn id="105" fill="hold" nodeType="afterGroup">
                            <p:stCondLst>
                              <p:cond delay="3000"/>
                            </p:stCondLst>
                            <p:childTnLst>
                              <p:par>
                                <p:cTn id="106" presetID="2" presetClass="entr" presetSubtype="1" fill="hold" grpId="0" nodeType="afterEffect">
                                  <p:stCondLst>
                                    <p:cond delay="0"/>
                                  </p:stCondLst>
                                  <p:childTnLst>
                                    <p:set>
                                      <p:cBhvr>
                                        <p:cTn id="107" dur="1" fill="hold">
                                          <p:stCondLst>
                                            <p:cond delay="0"/>
                                          </p:stCondLst>
                                        </p:cTn>
                                        <p:tgtEl>
                                          <p:spTgt spid="106520"/>
                                        </p:tgtEl>
                                        <p:attrNameLst>
                                          <p:attrName>style.visibility</p:attrName>
                                        </p:attrNameLst>
                                      </p:cBhvr>
                                      <p:to>
                                        <p:strVal val="visible"/>
                                      </p:to>
                                    </p:set>
                                    <p:anim calcmode="lin" valueType="num">
                                      <p:cBhvr additive="base">
                                        <p:cTn id="108" dur="500" fill="hold"/>
                                        <p:tgtEl>
                                          <p:spTgt spid="106520"/>
                                        </p:tgtEl>
                                        <p:attrNameLst>
                                          <p:attrName>ppt_x</p:attrName>
                                        </p:attrNameLst>
                                      </p:cBhvr>
                                      <p:tavLst>
                                        <p:tav tm="0">
                                          <p:val>
                                            <p:strVal val="#ppt_x"/>
                                          </p:val>
                                        </p:tav>
                                        <p:tav tm="100000">
                                          <p:val>
                                            <p:strVal val="#ppt_x"/>
                                          </p:val>
                                        </p:tav>
                                      </p:tavLst>
                                    </p:anim>
                                    <p:anim calcmode="lin" valueType="num">
                                      <p:cBhvr additive="base">
                                        <p:cTn id="109" dur="500" fill="hold"/>
                                        <p:tgtEl>
                                          <p:spTgt spid="106520"/>
                                        </p:tgtEl>
                                        <p:attrNameLst>
                                          <p:attrName>ppt_y</p:attrName>
                                        </p:attrNameLst>
                                      </p:cBhvr>
                                      <p:tavLst>
                                        <p:tav tm="0">
                                          <p:val>
                                            <p:strVal val="0-#ppt_h/2"/>
                                          </p:val>
                                        </p:tav>
                                        <p:tav tm="100000">
                                          <p:val>
                                            <p:strVal val="#ppt_y"/>
                                          </p:val>
                                        </p:tav>
                                      </p:tavLst>
                                    </p:anim>
                                  </p:childTnLst>
                                </p:cTn>
                              </p:par>
                            </p:childTnLst>
                          </p:cTn>
                        </p:par>
                        <p:par>
                          <p:cTn id="110" fill="hold" nodeType="afterGroup">
                            <p:stCondLst>
                              <p:cond delay="3500"/>
                            </p:stCondLst>
                            <p:childTnLst>
                              <p:par>
                                <p:cTn id="111" presetID="2" presetClass="entr" presetSubtype="1" fill="hold" grpId="0" nodeType="afterEffect">
                                  <p:stCondLst>
                                    <p:cond delay="0"/>
                                  </p:stCondLst>
                                  <p:childTnLst>
                                    <p:set>
                                      <p:cBhvr>
                                        <p:cTn id="112" dur="1" fill="hold">
                                          <p:stCondLst>
                                            <p:cond delay="0"/>
                                          </p:stCondLst>
                                        </p:cTn>
                                        <p:tgtEl>
                                          <p:spTgt spid="106521"/>
                                        </p:tgtEl>
                                        <p:attrNameLst>
                                          <p:attrName>style.visibility</p:attrName>
                                        </p:attrNameLst>
                                      </p:cBhvr>
                                      <p:to>
                                        <p:strVal val="visible"/>
                                      </p:to>
                                    </p:set>
                                    <p:anim calcmode="lin" valueType="num">
                                      <p:cBhvr additive="base">
                                        <p:cTn id="113" dur="500" fill="hold"/>
                                        <p:tgtEl>
                                          <p:spTgt spid="106521"/>
                                        </p:tgtEl>
                                        <p:attrNameLst>
                                          <p:attrName>ppt_x</p:attrName>
                                        </p:attrNameLst>
                                      </p:cBhvr>
                                      <p:tavLst>
                                        <p:tav tm="0">
                                          <p:val>
                                            <p:strVal val="#ppt_x"/>
                                          </p:val>
                                        </p:tav>
                                        <p:tav tm="100000">
                                          <p:val>
                                            <p:strVal val="#ppt_x"/>
                                          </p:val>
                                        </p:tav>
                                      </p:tavLst>
                                    </p:anim>
                                    <p:anim calcmode="lin" valueType="num">
                                      <p:cBhvr additive="base">
                                        <p:cTn id="114" dur="500" fill="hold"/>
                                        <p:tgtEl>
                                          <p:spTgt spid="106521"/>
                                        </p:tgtEl>
                                        <p:attrNameLst>
                                          <p:attrName>ppt_y</p:attrName>
                                        </p:attrNameLst>
                                      </p:cBhvr>
                                      <p:tavLst>
                                        <p:tav tm="0">
                                          <p:val>
                                            <p:strVal val="0-#ppt_h/2"/>
                                          </p:val>
                                        </p:tav>
                                        <p:tav tm="100000">
                                          <p:val>
                                            <p:strVal val="#ppt_y"/>
                                          </p:val>
                                        </p:tav>
                                      </p:tavLst>
                                    </p:anim>
                                  </p:childTnLst>
                                </p:cTn>
                              </p:par>
                            </p:childTnLst>
                          </p:cTn>
                        </p:par>
                        <p:par>
                          <p:cTn id="115" fill="hold" nodeType="afterGroup">
                            <p:stCondLst>
                              <p:cond delay="4000"/>
                            </p:stCondLst>
                            <p:childTnLst>
                              <p:par>
                                <p:cTn id="116" presetID="2" presetClass="entr" presetSubtype="1" fill="hold" grpId="0" nodeType="afterEffect">
                                  <p:stCondLst>
                                    <p:cond delay="0"/>
                                  </p:stCondLst>
                                  <p:childTnLst>
                                    <p:set>
                                      <p:cBhvr>
                                        <p:cTn id="117" dur="1" fill="hold">
                                          <p:stCondLst>
                                            <p:cond delay="0"/>
                                          </p:stCondLst>
                                        </p:cTn>
                                        <p:tgtEl>
                                          <p:spTgt spid="106522"/>
                                        </p:tgtEl>
                                        <p:attrNameLst>
                                          <p:attrName>style.visibility</p:attrName>
                                        </p:attrNameLst>
                                      </p:cBhvr>
                                      <p:to>
                                        <p:strVal val="visible"/>
                                      </p:to>
                                    </p:set>
                                    <p:anim calcmode="lin" valueType="num">
                                      <p:cBhvr additive="base">
                                        <p:cTn id="118" dur="500" fill="hold"/>
                                        <p:tgtEl>
                                          <p:spTgt spid="106522"/>
                                        </p:tgtEl>
                                        <p:attrNameLst>
                                          <p:attrName>ppt_x</p:attrName>
                                        </p:attrNameLst>
                                      </p:cBhvr>
                                      <p:tavLst>
                                        <p:tav tm="0">
                                          <p:val>
                                            <p:strVal val="#ppt_x"/>
                                          </p:val>
                                        </p:tav>
                                        <p:tav tm="100000">
                                          <p:val>
                                            <p:strVal val="#ppt_x"/>
                                          </p:val>
                                        </p:tav>
                                      </p:tavLst>
                                    </p:anim>
                                    <p:anim calcmode="lin" valueType="num">
                                      <p:cBhvr additive="base">
                                        <p:cTn id="119" dur="500" fill="hold"/>
                                        <p:tgtEl>
                                          <p:spTgt spid="106522"/>
                                        </p:tgtEl>
                                        <p:attrNameLst>
                                          <p:attrName>ppt_y</p:attrName>
                                        </p:attrNameLst>
                                      </p:cBhvr>
                                      <p:tavLst>
                                        <p:tav tm="0">
                                          <p:val>
                                            <p:strVal val="0-#ppt_h/2"/>
                                          </p:val>
                                        </p:tav>
                                        <p:tav tm="100000">
                                          <p:val>
                                            <p:strVal val="#ppt_y"/>
                                          </p:val>
                                        </p:tav>
                                      </p:tavLst>
                                    </p:anim>
                                  </p:childTnLst>
                                </p:cTn>
                              </p:par>
                            </p:childTnLst>
                          </p:cTn>
                        </p:par>
                        <p:par>
                          <p:cTn id="120" fill="hold" nodeType="afterGroup">
                            <p:stCondLst>
                              <p:cond delay="4500"/>
                            </p:stCondLst>
                            <p:childTnLst>
                              <p:par>
                                <p:cTn id="121" presetID="2" presetClass="entr" presetSubtype="1" fill="hold" grpId="0" nodeType="afterEffect">
                                  <p:stCondLst>
                                    <p:cond delay="0"/>
                                  </p:stCondLst>
                                  <p:childTnLst>
                                    <p:set>
                                      <p:cBhvr>
                                        <p:cTn id="122" dur="1" fill="hold">
                                          <p:stCondLst>
                                            <p:cond delay="0"/>
                                          </p:stCondLst>
                                        </p:cTn>
                                        <p:tgtEl>
                                          <p:spTgt spid="106523"/>
                                        </p:tgtEl>
                                        <p:attrNameLst>
                                          <p:attrName>style.visibility</p:attrName>
                                        </p:attrNameLst>
                                      </p:cBhvr>
                                      <p:to>
                                        <p:strVal val="visible"/>
                                      </p:to>
                                    </p:set>
                                    <p:anim calcmode="lin" valueType="num">
                                      <p:cBhvr additive="base">
                                        <p:cTn id="123" dur="500" fill="hold"/>
                                        <p:tgtEl>
                                          <p:spTgt spid="106523"/>
                                        </p:tgtEl>
                                        <p:attrNameLst>
                                          <p:attrName>ppt_x</p:attrName>
                                        </p:attrNameLst>
                                      </p:cBhvr>
                                      <p:tavLst>
                                        <p:tav tm="0">
                                          <p:val>
                                            <p:strVal val="#ppt_x"/>
                                          </p:val>
                                        </p:tav>
                                        <p:tav tm="100000">
                                          <p:val>
                                            <p:strVal val="#ppt_x"/>
                                          </p:val>
                                        </p:tav>
                                      </p:tavLst>
                                    </p:anim>
                                    <p:anim calcmode="lin" valueType="num">
                                      <p:cBhvr additive="base">
                                        <p:cTn id="124" dur="500" fill="hold"/>
                                        <p:tgtEl>
                                          <p:spTgt spid="106523"/>
                                        </p:tgtEl>
                                        <p:attrNameLst>
                                          <p:attrName>ppt_y</p:attrName>
                                        </p:attrNameLst>
                                      </p:cBhvr>
                                      <p:tavLst>
                                        <p:tav tm="0">
                                          <p:val>
                                            <p:strVal val="0-#ppt_h/2"/>
                                          </p:val>
                                        </p:tav>
                                        <p:tav tm="100000">
                                          <p:val>
                                            <p:strVal val="#ppt_y"/>
                                          </p:val>
                                        </p:tav>
                                      </p:tavLst>
                                    </p:anim>
                                  </p:childTnLst>
                                </p:cTn>
                              </p:par>
                            </p:childTnLst>
                          </p:cTn>
                        </p:par>
                        <p:par>
                          <p:cTn id="125" fill="hold" nodeType="afterGroup">
                            <p:stCondLst>
                              <p:cond delay="5000"/>
                            </p:stCondLst>
                            <p:childTnLst>
                              <p:par>
                                <p:cTn id="126" presetID="2" presetClass="entr" presetSubtype="1" fill="hold" grpId="0" nodeType="afterEffect">
                                  <p:stCondLst>
                                    <p:cond delay="0"/>
                                  </p:stCondLst>
                                  <p:childTnLst>
                                    <p:set>
                                      <p:cBhvr>
                                        <p:cTn id="127" dur="1" fill="hold">
                                          <p:stCondLst>
                                            <p:cond delay="0"/>
                                          </p:stCondLst>
                                        </p:cTn>
                                        <p:tgtEl>
                                          <p:spTgt spid="106524"/>
                                        </p:tgtEl>
                                        <p:attrNameLst>
                                          <p:attrName>style.visibility</p:attrName>
                                        </p:attrNameLst>
                                      </p:cBhvr>
                                      <p:to>
                                        <p:strVal val="visible"/>
                                      </p:to>
                                    </p:set>
                                    <p:anim calcmode="lin" valueType="num">
                                      <p:cBhvr additive="base">
                                        <p:cTn id="128" dur="500" fill="hold"/>
                                        <p:tgtEl>
                                          <p:spTgt spid="106524"/>
                                        </p:tgtEl>
                                        <p:attrNameLst>
                                          <p:attrName>ppt_x</p:attrName>
                                        </p:attrNameLst>
                                      </p:cBhvr>
                                      <p:tavLst>
                                        <p:tav tm="0">
                                          <p:val>
                                            <p:strVal val="#ppt_x"/>
                                          </p:val>
                                        </p:tav>
                                        <p:tav tm="100000">
                                          <p:val>
                                            <p:strVal val="#ppt_x"/>
                                          </p:val>
                                        </p:tav>
                                      </p:tavLst>
                                    </p:anim>
                                    <p:anim calcmode="lin" valueType="num">
                                      <p:cBhvr additive="base">
                                        <p:cTn id="129" dur="500" fill="hold"/>
                                        <p:tgtEl>
                                          <p:spTgt spid="106524"/>
                                        </p:tgtEl>
                                        <p:attrNameLst>
                                          <p:attrName>ppt_y</p:attrName>
                                        </p:attrNameLst>
                                      </p:cBhvr>
                                      <p:tavLst>
                                        <p:tav tm="0">
                                          <p:val>
                                            <p:strVal val="0-#ppt_h/2"/>
                                          </p:val>
                                        </p:tav>
                                        <p:tav tm="100000">
                                          <p:val>
                                            <p:strVal val="#ppt_y"/>
                                          </p:val>
                                        </p:tav>
                                      </p:tavLst>
                                    </p:anim>
                                  </p:childTnLst>
                                </p:cTn>
                              </p:par>
                            </p:childTnLst>
                          </p:cTn>
                        </p:par>
                        <p:par>
                          <p:cTn id="130" fill="hold" nodeType="afterGroup">
                            <p:stCondLst>
                              <p:cond delay="5500"/>
                            </p:stCondLst>
                            <p:childTnLst>
                              <p:par>
                                <p:cTn id="131" presetID="2" presetClass="entr" presetSubtype="1" fill="hold" grpId="0" nodeType="afterEffect">
                                  <p:stCondLst>
                                    <p:cond delay="0"/>
                                  </p:stCondLst>
                                  <p:childTnLst>
                                    <p:set>
                                      <p:cBhvr>
                                        <p:cTn id="132" dur="1" fill="hold">
                                          <p:stCondLst>
                                            <p:cond delay="0"/>
                                          </p:stCondLst>
                                        </p:cTn>
                                        <p:tgtEl>
                                          <p:spTgt spid="106525"/>
                                        </p:tgtEl>
                                        <p:attrNameLst>
                                          <p:attrName>style.visibility</p:attrName>
                                        </p:attrNameLst>
                                      </p:cBhvr>
                                      <p:to>
                                        <p:strVal val="visible"/>
                                      </p:to>
                                    </p:set>
                                    <p:anim calcmode="lin" valueType="num">
                                      <p:cBhvr additive="base">
                                        <p:cTn id="133" dur="500" fill="hold"/>
                                        <p:tgtEl>
                                          <p:spTgt spid="106525"/>
                                        </p:tgtEl>
                                        <p:attrNameLst>
                                          <p:attrName>ppt_x</p:attrName>
                                        </p:attrNameLst>
                                      </p:cBhvr>
                                      <p:tavLst>
                                        <p:tav tm="0">
                                          <p:val>
                                            <p:strVal val="#ppt_x"/>
                                          </p:val>
                                        </p:tav>
                                        <p:tav tm="100000">
                                          <p:val>
                                            <p:strVal val="#ppt_x"/>
                                          </p:val>
                                        </p:tav>
                                      </p:tavLst>
                                    </p:anim>
                                    <p:anim calcmode="lin" valueType="num">
                                      <p:cBhvr additive="base">
                                        <p:cTn id="134" dur="500" fill="hold"/>
                                        <p:tgtEl>
                                          <p:spTgt spid="106525"/>
                                        </p:tgtEl>
                                        <p:attrNameLst>
                                          <p:attrName>ppt_y</p:attrName>
                                        </p:attrNameLst>
                                      </p:cBhvr>
                                      <p:tavLst>
                                        <p:tav tm="0">
                                          <p:val>
                                            <p:strVal val="0-#ppt_h/2"/>
                                          </p:val>
                                        </p:tav>
                                        <p:tav tm="100000">
                                          <p:val>
                                            <p:strVal val="#ppt_y"/>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 presetClass="entr" presetSubtype="0" fill="hold" nodeType="clickEffect">
                                  <p:stCondLst>
                                    <p:cond delay="0"/>
                                  </p:stCondLst>
                                  <p:childTnLst>
                                    <p:set>
                                      <p:cBhvr>
                                        <p:cTn id="138" dur="1" fill="hold">
                                          <p:stCondLst>
                                            <p:cond delay="499"/>
                                          </p:stCondLst>
                                        </p:cTn>
                                        <p:tgtEl>
                                          <p:spTgt spid="1065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animBg="1"/>
      <p:bldP spid="106501" grpId="0" animBg="1"/>
      <p:bldP spid="106502" grpId="0" animBg="1"/>
      <p:bldP spid="106503" grpId="0" animBg="1"/>
      <p:bldP spid="106504" grpId="0" animBg="1"/>
      <p:bldP spid="106505" grpId="0" animBg="1"/>
      <p:bldP spid="106506" grpId="0" animBg="1"/>
      <p:bldP spid="106507" grpId="0" animBg="1"/>
      <p:bldP spid="106508" grpId="0" animBg="1"/>
      <p:bldP spid="106509" grpId="0" animBg="1"/>
      <p:bldP spid="106510" grpId="0" animBg="1"/>
      <p:bldP spid="106511" grpId="0" animBg="1"/>
      <p:bldP spid="106512" grpId="0" animBg="1"/>
      <p:bldP spid="106513" grpId="0" animBg="1"/>
      <p:bldP spid="106514" grpId="0" animBg="1"/>
      <p:bldP spid="106515" grpId="0" animBg="1"/>
      <p:bldP spid="106516" grpId="0" animBg="1"/>
      <p:bldP spid="106517" grpId="0" animBg="1"/>
      <p:bldP spid="106518" grpId="0" animBg="1"/>
      <p:bldP spid="106519" grpId="0" animBg="1"/>
      <p:bldP spid="106520" grpId="0" animBg="1"/>
      <p:bldP spid="106521" grpId="0" animBg="1"/>
      <p:bldP spid="106522" grpId="0" animBg="1"/>
      <p:bldP spid="106523" grpId="0" animBg="1"/>
      <p:bldP spid="106524" grpId="0" animBg="1"/>
      <p:bldP spid="1065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Collection Motion: Flocking</a:t>
            </a:r>
          </a:p>
        </p:txBody>
      </p:sp>
      <p:pic>
        <p:nvPicPr>
          <p:cNvPr id="5" name="Content Placeholder 4" descr="pso-slides (dragged).pdf"/>
          <p:cNvPicPr>
            <a:picLocks noGrp="1" noChangeAspect="1"/>
          </p:cNvPicPr>
          <p:nvPr>
            <p:ph idx="1"/>
          </p:nvPr>
        </p:nvPicPr>
        <p:blipFill>
          <a:blip r:embed="rId3">
            <a:extLst>
              <a:ext uri="{28A0092B-C50C-407E-A947-70E740481C1C}">
                <a14:useLocalDpi xmlns:a14="http://schemas.microsoft.com/office/drawing/2010/main" val="0"/>
              </a:ext>
            </a:extLst>
          </a:blip>
          <a:srcRect t="13302" b="13302"/>
          <a:stretch>
            <a:fillRect/>
          </a:stretch>
        </p:blipFill>
        <p:spPr/>
      </p:pic>
      <p:sp>
        <p:nvSpPr>
          <p:cNvPr id="4" name="Slide Number Placeholder 3"/>
          <p:cNvSpPr>
            <a:spLocks noGrp="1"/>
          </p:cNvSpPr>
          <p:nvPr>
            <p:ph type="sldNum" sz="quarter" idx="12"/>
          </p:nvPr>
        </p:nvSpPr>
        <p:spPr/>
        <p:txBody>
          <a:bodyPr/>
          <a:lstStyle/>
          <a:p>
            <a:fld id="{877DB2F1-F944-A247-B30F-B52FD48A65EB}" type="slidenum">
              <a:rPr lang="en-US" smtClean="0"/>
              <a:pPr/>
              <a:t>2</a:t>
            </a:fld>
            <a:endParaRPr lang="en-US"/>
          </a:p>
        </p:txBody>
      </p:sp>
    </p:spTree>
    <p:extLst>
      <p:ext uri="{BB962C8B-B14F-4D97-AF65-F5344CB8AC3E}">
        <p14:creationId xmlns:p14="http://schemas.microsoft.com/office/powerpoint/2010/main" val="3586282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304800" y="304800"/>
            <a:ext cx="8610600" cy="5821363"/>
          </a:xfrm>
        </p:spPr>
        <p:txBody>
          <a:bodyPr/>
          <a:lstStyle/>
          <a:p>
            <a:pPr>
              <a:buFontTx/>
              <a:buNone/>
            </a:pPr>
            <a:r>
              <a:rPr lang="en-US" dirty="0"/>
              <a:t>How to define the </a:t>
            </a:r>
            <a:r>
              <a:rPr lang="en-US" dirty="0" err="1"/>
              <a:t>neighbourhood</a:t>
            </a:r>
            <a:r>
              <a:rPr lang="en-US" dirty="0"/>
              <a:t> of a particle?</a:t>
            </a:r>
          </a:p>
          <a:p>
            <a:pPr>
              <a:buFontTx/>
              <a:buNone/>
            </a:pPr>
            <a:endParaRPr lang="en-US" dirty="0"/>
          </a:p>
          <a:p>
            <a:r>
              <a:rPr lang="en-US" dirty="0"/>
              <a:t>Everywhere</a:t>
            </a:r>
          </a:p>
          <a:p>
            <a:pPr lvl="1"/>
            <a:r>
              <a:rPr lang="en-US" dirty="0"/>
              <a:t>All particles are in the </a:t>
            </a:r>
            <a:r>
              <a:rPr lang="en-US" dirty="0" err="1"/>
              <a:t>neighbourhood</a:t>
            </a:r>
            <a:r>
              <a:rPr lang="en-US" dirty="0"/>
              <a:t> of any given particle</a:t>
            </a:r>
          </a:p>
          <a:p>
            <a:r>
              <a:rPr lang="en-US" dirty="0"/>
              <a:t>Within a certain </a:t>
            </a:r>
            <a:r>
              <a:rPr lang="ja-JP" altLang="en-US" dirty="0">
                <a:latin typeface="Arial"/>
              </a:rPr>
              <a:t>“</a:t>
            </a:r>
            <a:r>
              <a:rPr lang="en-US" dirty="0"/>
              <a:t>distance</a:t>
            </a:r>
            <a:r>
              <a:rPr lang="ja-JP" altLang="en-US" dirty="0">
                <a:latin typeface="Arial"/>
              </a:rPr>
              <a:t>”</a:t>
            </a:r>
            <a:endParaRPr lang="en-US" dirty="0"/>
          </a:p>
          <a:p>
            <a:pPr lvl="1"/>
            <a:r>
              <a:rPr lang="en-US" dirty="0"/>
              <a:t>Euclidean distance, for example</a:t>
            </a:r>
          </a:p>
          <a:p>
            <a:r>
              <a:rPr lang="en-US" dirty="0"/>
              <a:t>A predefined set of particles</a:t>
            </a:r>
          </a:p>
          <a:p>
            <a:pPr lvl="1"/>
            <a:r>
              <a:rPr lang="en-US" dirty="0"/>
              <a:t>Particle 5</a:t>
            </a:r>
            <a:r>
              <a:rPr lang="ja-JP" altLang="en-US" dirty="0">
                <a:latin typeface="Arial"/>
              </a:rPr>
              <a:t>’</a:t>
            </a:r>
            <a:r>
              <a:rPr lang="en-US" dirty="0"/>
              <a:t>s neighborhood includes particles 4 and 6, for example</a:t>
            </a:r>
          </a:p>
        </p:txBody>
      </p:sp>
      <p:sp>
        <p:nvSpPr>
          <p:cNvPr id="2" name="Slide Number Placeholder 1"/>
          <p:cNvSpPr>
            <a:spLocks noGrp="1"/>
          </p:cNvSpPr>
          <p:nvPr>
            <p:ph type="sldNum" sz="quarter" idx="12"/>
          </p:nvPr>
        </p:nvSpPr>
        <p:spPr/>
        <p:txBody>
          <a:bodyPr/>
          <a:lstStyle/>
          <a:p>
            <a:fld id="{877DB2F1-F944-A247-B30F-B52FD48A65EB}" type="slidenum">
              <a:rPr lang="en-US" smtClean="0"/>
              <a:pPr/>
              <a:t>20</a:t>
            </a:fld>
            <a:endParaRPr lang="en-US"/>
          </a:p>
        </p:txBody>
      </p:sp>
    </p:spTree>
    <p:extLst>
      <p:ext uri="{BB962C8B-B14F-4D97-AF65-F5344CB8AC3E}">
        <p14:creationId xmlns:p14="http://schemas.microsoft.com/office/powerpoint/2010/main" val="1883997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defRPr/>
            </a:pPr>
            <a:r>
              <a:rPr lang="en-GB">
                <a:cs typeface="+mj-cs"/>
              </a:rPr>
              <a:t>Neighbourhoods</a:t>
            </a:r>
          </a:p>
        </p:txBody>
      </p:sp>
      <p:pic>
        <p:nvPicPr>
          <p:cNvPr id="1126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800" y="1676400"/>
            <a:ext cx="6756400" cy="4559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17413" name="Group 35"/>
          <p:cNvGrpSpPr>
            <a:grpSpLocks/>
          </p:cNvGrpSpPr>
          <p:nvPr/>
        </p:nvGrpSpPr>
        <p:grpSpPr bwMode="auto">
          <a:xfrm>
            <a:off x="1981200" y="1828800"/>
            <a:ext cx="5257800" cy="3810000"/>
            <a:chOff x="1248" y="1152"/>
            <a:chExt cx="3312" cy="2400"/>
          </a:xfrm>
        </p:grpSpPr>
        <p:sp>
          <p:nvSpPr>
            <p:cNvPr id="112645" name="Oval 5"/>
            <p:cNvSpPr>
              <a:spLocks noChangeArrowheads="1"/>
            </p:cNvSpPr>
            <p:nvPr/>
          </p:nvSpPr>
          <p:spPr bwMode="auto">
            <a:xfrm>
              <a:off x="1248" y="2448"/>
              <a:ext cx="192" cy="192"/>
            </a:xfrm>
            <a:prstGeom prst="ellipse">
              <a:avLst/>
            </a:prstGeom>
            <a:solidFill>
              <a:srgbClr val="13D921"/>
            </a:solidFill>
            <a:ln>
              <a:noFill/>
            </a:ln>
            <a:effectLst/>
            <a:extLst>
              <a:ext uri="{91240B29-F687-4f45-9708-019B960494DF}">
                <a14:hiddenLine xmlns="" xmlns:a14="http://schemas.microsoft.com/office/drawing/2010/main" w="9525">
                  <a:solidFill>
                    <a:srgbClr val="4E43DB"/>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646" name="Oval 6"/>
            <p:cNvSpPr>
              <a:spLocks noChangeArrowheads="1"/>
            </p:cNvSpPr>
            <p:nvPr/>
          </p:nvSpPr>
          <p:spPr bwMode="auto">
            <a:xfrm>
              <a:off x="1776" y="1728"/>
              <a:ext cx="192" cy="192"/>
            </a:xfrm>
            <a:prstGeom prst="ellipse">
              <a:avLst/>
            </a:prstGeom>
            <a:solidFill>
              <a:srgbClr val="13D921"/>
            </a:solidFill>
            <a:ln>
              <a:noFill/>
            </a:ln>
            <a:effectLst/>
            <a:extLst>
              <a:ext uri="{91240B29-F687-4f45-9708-019B960494DF}">
                <a14:hiddenLine xmlns="" xmlns:a14="http://schemas.microsoft.com/office/drawing/2010/main" w="9525">
                  <a:solidFill>
                    <a:srgbClr val="4E43DB"/>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647" name="Oval 7"/>
            <p:cNvSpPr>
              <a:spLocks noChangeArrowheads="1"/>
            </p:cNvSpPr>
            <p:nvPr/>
          </p:nvSpPr>
          <p:spPr bwMode="auto">
            <a:xfrm>
              <a:off x="1920" y="2592"/>
              <a:ext cx="192" cy="192"/>
            </a:xfrm>
            <a:prstGeom prst="ellipse">
              <a:avLst/>
            </a:prstGeom>
            <a:solidFill>
              <a:srgbClr val="13D921"/>
            </a:solidFill>
            <a:ln>
              <a:noFill/>
            </a:ln>
            <a:effectLst/>
            <a:extLst>
              <a:ext uri="{91240B29-F687-4f45-9708-019B960494DF}">
                <a14:hiddenLine xmlns="" xmlns:a14="http://schemas.microsoft.com/office/drawing/2010/main" w="9525">
                  <a:solidFill>
                    <a:srgbClr val="4E43DB"/>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648" name="Oval 8"/>
            <p:cNvSpPr>
              <a:spLocks noChangeArrowheads="1"/>
            </p:cNvSpPr>
            <p:nvPr/>
          </p:nvSpPr>
          <p:spPr bwMode="auto">
            <a:xfrm>
              <a:off x="2064" y="2160"/>
              <a:ext cx="192" cy="192"/>
            </a:xfrm>
            <a:prstGeom prst="ellipse">
              <a:avLst/>
            </a:prstGeom>
            <a:solidFill>
              <a:srgbClr val="13D921"/>
            </a:solidFill>
            <a:ln>
              <a:noFill/>
            </a:ln>
            <a:effectLst/>
            <a:extLst>
              <a:ext uri="{91240B29-F687-4f45-9708-019B960494DF}">
                <a14:hiddenLine xmlns="" xmlns:a14="http://schemas.microsoft.com/office/drawing/2010/main" w="9525">
                  <a:solidFill>
                    <a:srgbClr val="4E43DB"/>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649" name="Oval 9"/>
            <p:cNvSpPr>
              <a:spLocks noChangeArrowheads="1"/>
            </p:cNvSpPr>
            <p:nvPr/>
          </p:nvSpPr>
          <p:spPr bwMode="auto">
            <a:xfrm>
              <a:off x="2496" y="3360"/>
              <a:ext cx="192" cy="192"/>
            </a:xfrm>
            <a:prstGeom prst="ellipse">
              <a:avLst/>
            </a:prstGeom>
            <a:solidFill>
              <a:srgbClr val="13D921"/>
            </a:solidFill>
            <a:ln>
              <a:noFill/>
            </a:ln>
            <a:effectLst/>
            <a:extLst>
              <a:ext uri="{91240B29-F687-4f45-9708-019B960494DF}">
                <a14:hiddenLine xmlns="" xmlns:a14="http://schemas.microsoft.com/office/drawing/2010/main" w="9525">
                  <a:solidFill>
                    <a:srgbClr val="4E43DB"/>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650" name="Oval 10"/>
            <p:cNvSpPr>
              <a:spLocks noChangeArrowheads="1"/>
            </p:cNvSpPr>
            <p:nvPr/>
          </p:nvSpPr>
          <p:spPr bwMode="auto">
            <a:xfrm>
              <a:off x="3648" y="2976"/>
              <a:ext cx="192" cy="192"/>
            </a:xfrm>
            <a:prstGeom prst="ellipse">
              <a:avLst/>
            </a:prstGeom>
            <a:solidFill>
              <a:srgbClr val="13D921"/>
            </a:solidFill>
            <a:ln>
              <a:noFill/>
            </a:ln>
            <a:effectLst/>
            <a:extLst>
              <a:ext uri="{91240B29-F687-4f45-9708-019B960494DF}">
                <a14:hiddenLine xmlns="" xmlns:a14="http://schemas.microsoft.com/office/drawing/2010/main" w="9525">
                  <a:solidFill>
                    <a:srgbClr val="4E43DB"/>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651" name="Oval 11"/>
            <p:cNvSpPr>
              <a:spLocks noChangeArrowheads="1"/>
            </p:cNvSpPr>
            <p:nvPr/>
          </p:nvSpPr>
          <p:spPr bwMode="auto">
            <a:xfrm>
              <a:off x="2928" y="1488"/>
              <a:ext cx="192" cy="192"/>
            </a:xfrm>
            <a:prstGeom prst="ellipse">
              <a:avLst/>
            </a:prstGeom>
            <a:solidFill>
              <a:srgbClr val="13D921"/>
            </a:solidFill>
            <a:ln>
              <a:noFill/>
            </a:ln>
            <a:effectLst/>
            <a:extLst>
              <a:ext uri="{91240B29-F687-4f45-9708-019B960494DF}">
                <a14:hiddenLine xmlns="" xmlns:a14="http://schemas.microsoft.com/office/drawing/2010/main" w="9525">
                  <a:solidFill>
                    <a:srgbClr val="4E43DB"/>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652" name="Oval 12"/>
            <p:cNvSpPr>
              <a:spLocks noChangeArrowheads="1"/>
            </p:cNvSpPr>
            <p:nvPr/>
          </p:nvSpPr>
          <p:spPr bwMode="auto">
            <a:xfrm>
              <a:off x="1344" y="2016"/>
              <a:ext cx="192" cy="192"/>
            </a:xfrm>
            <a:prstGeom prst="ellipse">
              <a:avLst/>
            </a:prstGeom>
            <a:solidFill>
              <a:srgbClr val="13D921"/>
            </a:solidFill>
            <a:ln>
              <a:noFill/>
            </a:ln>
            <a:effectLst/>
            <a:extLst>
              <a:ext uri="{91240B29-F687-4f45-9708-019B960494DF}">
                <a14:hiddenLine xmlns="" xmlns:a14="http://schemas.microsoft.com/office/drawing/2010/main" w="9525">
                  <a:solidFill>
                    <a:srgbClr val="4E43DB"/>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653" name="Oval 13"/>
            <p:cNvSpPr>
              <a:spLocks noChangeArrowheads="1"/>
            </p:cNvSpPr>
            <p:nvPr/>
          </p:nvSpPr>
          <p:spPr bwMode="auto">
            <a:xfrm>
              <a:off x="2256" y="1152"/>
              <a:ext cx="192" cy="192"/>
            </a:xfrm>
            <a:prstGeom prst="ellipse">
              <a:avLst/>
            </a:prstGeom>
            <a:solidFill>
              <a:srgbClr val="13D921"/>
            </a:solidFill>
            <a:ln>
              <a:noFill/>
            </a:ln>
            <a:effectLst/>
            <a:extLst>
              <a:ext uri="{91240B29-F687-4f45-9708-019B960494DF}">
                <a14:hiddenLine xmlns="" xmlns:a14="http://schemas.microsoft.com/office/drawing/2010/main" w="9525">
                  <a:solidFill>
                    <a:srgbClr val="4E43DB"/>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654" name="Oval 14"/>
            <p:cNvSpPr>
              <a:spLocks noChangeArrowheads="1"/>
            </p:cNvSpPr>
            <p:nvPr/>
          </p:nvSpPr>
          <p:spPr bwMode="auto">
            <a:xfrm>
              <a:off x="2832" y="2640"/>
              <a:ext cx="192" cy="192"/>
            </a:xfrm>
            <a:prstGeom prst="ellipse">
              <a:avLst/>
            </a:prstGeom>
            <a:solidFill>
              <a:srgbClr val="13D921"/>
            </a:solidFill>
            <a:ln>
              <a:noFill/>
            </a:ln>
            <a:effectLst/>
            <a:extLst>
              <a:ext uri="{91240B29-F687-4f45-9708-019B960494DF}">
                <a14:hiddenLine xmlns="" xmlns:a14="http://schemas.microsoft.com/office/drawing/2010/main" w="9525">
                  <a:solidFill>
                    <a:srgbClr val="4E43DB"/>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655" name="Oval 15"/>
            <p:cNvSpPr>
              <a:spLocks noChangeArrowheads="1"/>
            </p:cNvSpPr>
            <p:nvPr/>
          </p:nvSpPr>
          <p:spPr bwMode="auto">
            <a:xfrm>
              <a:off x="3504" y="2592"/>
              <a:ext cx="192" cy="192"/>
            </a:xfrm>
            <a:prstGeom prst="ellipse">
              <a:avLst/>
            </a:prstGeom>
            <a:solidFill>
              <a:srgbClr val="13D921"/>
            </a:solidFill>
            <a:ln>
              <a:noFill/>
            </a:ln>
            <a:effectLst/>
            <a:extLst>
              <a:ext uri="{91240B29-F687-4f45-9708-019B960494DF}">
                <a14:hiddenLine xmlns="" xmlns:a14="http://schemas.microsoft.com/office/drawing/2010/main" w="9525">
                  <a:solidFill>
                    <a:srgbClr val="4E43DB"/>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656" name="Oval 16"/>
            <p:cNvSpPr>
              <a:spLocks noChangeArrowheads="1"/>
            </p:cNvSpPr>
            <p:nvPr/>
          </p:nvSpPr>
          <p:spPr bwMode="auto">
            <a:xfrm>
              <a:off x="3744" y="2160"/>
              <a:ext cx="192" cy="192"/>
            </a:xfrm>
            <a:prstGeom prst="ellipse">
              <a:avLst/>
            </a:prstGeom>
            <a:solidFill>
              <a:srgbClr val="13D921"/>
            </a:solidFill>
            <a:ln>
              <a:noFill/>
            </a:ln>
            <a:effectLst/>
            <a:extLst>
              <a:ext uri="{91240B29-F687-4f45-9708-019B960494DF}">
                <a14:hiddenLine xmlns="" xmlns:a14="http://schemas.microsoft.com/office/drawing/2010/main" w="9525">
                  <a:solidFill>
                    <a:srgbClr val="4E43DB"/>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657" name="Oval 17"/>
            <p:cNvSpPr>
              <a:spLocks noChangeArrowheads="1"/>
            </p:cNvSpPr>
            <p:nvPr/>
          </p:nvSpPr>
          <p:spPr bwMode="auto">
            <a:xfrm>
              <a:off x="4368" y="2160"/>
              <a:ext cx="192" cy="192"/>
            </a:xfrm>
            <a:prstGeom prst="ellipse">
              <a:avLst/>
            </a:prstGeom>
            <a:solidFill>
              <a:srgbClr val="13D921"/>
            </a:solidFill>
            <a:ln>
              <a:noFill/>
            </a:ln>
            <a:effectLst/>
            <a:extLst>
              <a:ext uri="{91240B29-F687-4f45-9708-019B960494DF}">
                <a14:hiddenLine xmlns="" xmlns:a14="http://schemas.microsoft.com/office/drawing/2010/main" w="9525">
                  <a:solidFill>
                    <a:srgbClr val="4E43DB"/>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658" name="Oval 18"/>
            <p:cNvSpPr>
              <a:spLocks noChangeArrowheads="1"/>
            </p:cNvSpPr>
            <p:nvPr/>
          </p:nvSpPr>
          <p:spPr bwMode="auto">
            <a:xfrm>
              <a:off x="3648" y="1728"/>
              <a:ext cx="192" cy="192"/>
            </a:xfrm>
            <a:prstGeom prst="ellipse">
              <a:avLst/>
            </a:prstGeom>
            <a:solidFill>
              <a:srgbClr val="13D921"/>
            </a:solidFill>
            <a:ln>
              <a:noFill/>
            </a:ln>
            <a:effectLst/>
            <a:extLst>
              <a:ext uri="{91240B29-F687-4f45-9708-019B960494DF}">
                <a14:hiddenLine xmlns="" xmlns:a14="http://schemas.microsoft.com/office/drawing/2010/main" w="9525">
                  <a:solidFill>
                    <a:srgbClr val="4E43DB"/>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12659" name="Group 19"/>
          <p:cNvGrpSpPr>
            <a:grpSpLocks/>
          </p:cNvGrpSpPr>
          <p:nvPr/>
        </p:nvGrpSpPr>
        <p:grpSpPr bwMode="auto">
          <a:xfrm>
            <a:off x="4800600" y="3581400"/>
            <a:ext cx="1371600" cy="1295400"/>
            <a:chOff x="3024" y="2256"/>
            <a:chExt cx="864" cy="816"/>
          </a:xfrm>
        </p:grpSpPr>
        <p:sp>
          <p:nvSpPr>
            <p:cNvPr id="112660" name="Oval 20"/>
            <p:cNvSpPr>
              <a:spLocks noChangeArrowheads="1"/>
            </p:cNvSpPr>
            <p:nvPr/>
          </p:nvSpPr>
          <p:spPr bwMode="auto">
            <a:xfrm>
              <a:off x="3840" y="2256"/>
              <a:ext cx="48" cy="48"/>
            </a:xfrm>
            <a:prstGeom prst="ellipse">
              <a:avLst/>
            </a:prstGeom>
            <a:solidFill>
              <a:srgbClr val="4E43DB"/>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661" name="Line 21"/>
            <p:cNvSpPr>
              <a:spLocks noChangeShapeType="1"/>
            </p:cNvSpPr>
            <p:nvPr/>
          </p:nvSpPr>
          <p:spPr bwMode="auto">
            <a:xfrm flipH="1">
              <a:off x="3024" y="2304"/>
              <a:ext cx="768" cy="384"/>
            </a:xfrm>
            <a:prstGeom prst="line">
              <a:avLst/>
            </a:prstGeom>
            <a:noFill/>
            <a:ln w="28575">
              <a:solidFill>
                <a:srgbClr val="4E43DB"/>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662" name="Line 22"/>
            <p:cNvSpPr>
              <a:spLocks noChangeShapeType="1"/>
            </p:cNvSpPr>
            <p:nvPr/>
          </p:nvSpPr>
          <p:spPr bwMode="auto">
            <a:xfrm flipH="1">
              <a:off x="3744" y="2352"/>
              <a:ext cx="96" cy="720"/>
            </a:xfrm>
            <a:prstGeom prst="line">
              <a:avLst/>
            </a:prstGeom>
            <a:noFill/>
            <a:ln w="28575">
              <a:solidFill>
                <a:srgbClr val="4E43DB"/>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12663" name="Group 23"/>
          <p:cNvGrpSpPr>
            <a:grpSpLocks/>
          </p:cNvGrpSpPr>
          <p:nvPr/>
        </p:nvGrpSpPr>
        <p:grpSpPr bwMode="auto">
          <a:xfrm>
            <a:off x="2590800" y="2667000"/>
            <a:ext cx="990600" cy="1828800"/>
            <a:chOff x="1632" y="1680"/>
            <a:chExt cx="624" cy="1152"/>
          </a:xfrm>
        </p:grpSpPr>
        <p:sp>
          <p:nvSpPr>
            <p:cNvPr id="112664" name="Oval 24"/>
            <p:cNvSpPr>
              <a:spLocks noChangeArrowheads="1"/>
            </p:cNvSpPr>
            <p:nvPr/>
          </p:nvSpPr>
          <p:spPr bwMode="auto">
            <a:xfrm>
              <a:off x="2160" y="2256"/>
              <a:ext cx="48" cy="48"/>
            </a:xfrm>
            <a:prstGeom prst="ellipse">
              <a:avLst/>
            </a:prstGeom>
            <a:solidFill>
              <a:srgbClr val="4E43DB"/>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665" name="Oval 25"/>
            <p:cNvSpPr>
              <a:spLocks noChangeArrowheads="1"/>
            </p:cNvSpPr>
            <p:nvPr/>
          </p:nvSpPr>
          <p:spPr bwMode="auto">
            <a:xfrm rot="-61284">
              <a:off x="1632" y="1680"/>
              <a:ext cx="624" cy="1152"/>
            </a:xfrm>
            <a:prstGeom prst="ellipse">
              <a:avLst/>
            </a:prstGeom>
            <a:noFill/>
            <a:ln w="38100">
              <a:solidFill>
                <a:srgbClr val="4E43DB"/>
              </a:solidFill>
              <a:round/>
              <a:headEnd/>
              <a:tailEnd/>
            </a:ln>
            <a:effectLst/>
            <a:extLst>
              <a:ext uri="{909E8E84-426E-40dd-AFC4-6F175D3DCCD1}">
                <a14:hiddenFill xmlns="" xmlns:a14="http://schemas.microsoft.com/office/drawing/2010/main">
                  <a:solidFill>
                    <a:srgbClr val="4E43DB"/>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12666" name="Group 26"/>
          <p:cNvGrpSpPr>
            <a:grpSpLocks/>
          </p:cNvGrpSpPr>
          <p:nvPr/>
        </p:nvGrpSpPr>
        <p:grpSpPr bwMode="auto">
          <a:xfrm>
            <a:off x="1981200" y="2514600"/>
            <a:ext cx="990600" cy="1828800"/>
            <a:chOff x="1248" y="1584"/>
            <a:chExt cx="624" cy="1152"/>
          </a:xfrm>
        </p:grpSpPr>
        <p:sp>
          <p:nvSpPr>
            <p:cNvPr id="112667" name="Oval 27"/>
            <p:cNvSpPr>
              <a:spLocks noChangeArrowheads="1"/>
            </p:cNvSpPr>
            <p:nvPr/>
          </p:nvSpPr>
          <p:spPr bwMode="auto">
            <a:xfrm>
              <a:off x="1392" y="2064"/>
              <a:ext cx="48" cy="48"/>
            </a:xfrm>
            <a:prstGeom prst="ellipse">
              <a:avLst/>
            </a:prstGeom>
            <a:solidFill>
              <a:srgbClr val="4E43DB"/>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668" name="Oval 28"/>
            <p:cNvSpPr>
              <a:spLocks noChangeArrowheads="1"/>
            </p:cNvSpPr>
            <p:nvPr/>
          </p:nvSpPr>
          <p:spPr bwMode="auto">
            <a:xfrm rot="2186385">
              <a:off x="1248" y="1584"/>
              <a:ext cx="624" cy="1152"/>
            </a:xfrm>
            <a:prstGeom prst="ellipse">
              <a:avLst/>
            </a:prstGeom>
            <a:noFill/>
            <a:ln w="38100">
              <a:solidFill>
                <a:srgbClr val="4E43DB"/>
              </a:solidFill>
              <a:round/>
              <a:headEnd/>
              <a:tailEnd/>
            </a:ln>
            <a:effectLst/>
            <a:extLst>
              <a:ext uri="{909E8E84-426E-40dd-AFC4-6F175D3DCCD1}">
                <a14:hiddenFill xmlns="" xmlns:a14="http://schemas.microsoft.com/office/drawing/2010/main">
                  <a:solidFill>
                    <a:srgbClr val="4E43DB"/>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12669" name="Text Box 29"/>
          <p:cNvSpPr txBox="1">
            <a:spLocks noChangeArrowheads="1"/>
          </p:cNvSpPr>
          <p:nvPr/>
        </p:nvSpPr>
        <p:spPr bwMode="auto">
          <a:xfrm>
            <a:off x="1143000" y="5029200"/>
            <a:ext cx="21336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fr-FR">
                <a:cs typeface="+mn-cs"/>
              </a:rPr>
              <a:t>geographical</a:t>
            </a:r>
            <a:endParaRPr lang="fr-FR" sz="2400">
              <a:latin typeface="Times" charset="0"/>
              <a:cs typeface="+mn-cs"/>
            </a:endParaRPr>
          </a:p>
        </p:txBody>
      </p:sp>
      <p:sp>
        <p:nvSpPr>
          <p:cNvPr id="112670" name="Text Box 30"/>
          <p:cNvSpPr txBox="1">
            <a:spLocks noChangeArrowheads="1"/>
          </p:cNvSpPr>
          <p:nvPr/>
        </p:nvSpPr>
        <p:spPr bwMode="auto">
          <a:xfrm>
            <a:off x="6096000" y="5334000"/>
            <a:ext cx="13716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fr-FR">
                <a:cs typeface="+mn-cs"/>
              </a:rPr>
              <a:t>social</a:t>
            </a:r>
          </a:p>
        </p:txBody>
      </p:sp>
      <p:grpSp>
        <p:nvGrpSpPr>
          <p:cNvPr id="112671" name="Group 31"/>
          <p:cNvGrpSpPr>
            <a:grpSpLocks/>
          </p:cNvGrpSpPr>
          <p:nvPr/>
        </p:nvGrpSpPr>
        <p:grpSpPr bwMode="auto">
          <a:xfrm>
            <a:off x="3733800" y="1981200"/>
            <a:ext cx="990600" cy="3352800"/>
            <a:chOff x="2352" y="1248"/>
            <a:chExt cx="624" cy="2112"/>
          </a:xfrm>
        </p:grpSpPr>
        <p:sp>
          <p:nvSpPr>
            <p:cNvPr id="112672" name="Line 32"/>
            <p:cNvSpPr>
              <a:spLocks noChangeShapeType="1"/>
            </p:cNvSpPr>
            <p:nvPr/>
          </p:nvSpPr>
          <p:spPr bwMode="auto">
            <a:xfrm flipH="1" flipV="1">
              <a:off x="2352" y="1248"/>
              <a:ext cx="528" cy="1392"/>
            </a:xfrm>
            <a:prstGeom prst="line">
              <a:avLst/>
            </a:prstGeom>
            <a:noFill/>
            <a:ln w="28575">
              <a:solidFill>
                <a:srgbClr val="4E43DB"/>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673" name="Line 33"/>
            <p:cNvSpPr>
              <a:spLocks noChangeShapeType="1"/>
            </p:cNvSpPr>
            <p:nvPr/>
          </p:nvSpPr>
          <p:spPr bwMode="auto">
            <a:xfrm flipH="1">
              <a:off x="2640" y="2832"/>
              <a:ext cx="288" cy="528"/>
            </a:xfrm>
            <a:prstGeom prst="line">
              <a:avLst/>
            </a:prstGeom>
            <a:noFill/>
            <a:ln w="28575">
              <a:solidFill>
                <a:srgbClr val="4E43DB"/>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2674" name="Oval 34"/>
            <p:cNvSpPr>
              <a:spLocks noChangeArrowheads="1"/>
            </p:cNvSpPr>
            <p:nvPr/>
          </p:nvSpPr>
          <p:spPr bwMode="auto">
            <a:xfrm>
              <a:off x="2928" y="2736"/>
              <a:ext cx="48" cy="48"/>
            </a:xfrm>
            <a:prstGeom prst="ellipse">
              <a:avLst/>
            </a:prstGeom>
            <a:solidFill>
              <a:srgbClr val="4E43DB"/>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2" name="Slide Number Placeholder 1"/>
          <p:cNvSpPr>
            <a:spLocks noGrp="1"/>
          </p:cNvSpPr>
          <p:nvPr>
            <p:ph type="sldNum" sz="quarter" idx="12"/>
          </p:nvPr>
        </p:nvSpPr>
        <p:spPr/>
        <p:txBody>
          <a:bodyPr/>
          <a:lstStyle/>
          <a:p>
            <a:fld id="{D72D0ABE-5AB0-9E45-B7CB-B56DD3FE1F47}" type="slidenum">
              <a:rPr lang="en-US" smtClean="0"/>
              <a:pPr/>
              <a:t>21</a:t>
            </a:fld>
            <a:endParaRPr lang="en-US"/>
          </a:p>
        </p:txBody>
      </p:sp>
    </p:spTree>
    <p:extLst>
      <p:ext uri="{BB962C8B-B14F-4D97-AF65-F5344CB8AC3E}">
        <p14:creationId xmlns:p14="http://schemas.microsoft.com/office/powerpoint/2010/main" val="3286475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69"/>
                                        </p:tgtEl>
                                        <p:attrNameLst>
                                          <p:attrName>style.visibility</p:attrName>
                                        </p:attrNameLst>
                                      </p:cBhvr>
                                      <p:to>
                                        <p:strVal val="visible"/>
                                      </p:to>
                                    </p:set>
                                    <p:anim calcmode="lin" valueType="num">
                                      <p:cBhvr additive="base">
                                        <p:cTn id="7" dur="500" fill="hold"/>
                                        <p:tgtEl>
                                          <p:spTgt spid="112669"/>
                                        </p:tgtEl>
                                        <p:attrNameLst>
                                          <p:attrName>ppt_x</p:attrName>
                                        </p:attrNameLst>
                                      </p:cBhvr>
                                      <p:tavLst>
                                        <p:tav tm="0">
                                          <p:val>
                                            <p:strVal val="0-#ppt_w/2"/>
                                          </p:val>
                                        </p:tav>
                                        <p:tav tm="100000">
                                          <p:val>
                                            <p:strVal val="#ppt_x"/>
                                          </p:val>
                                        </p:tav>
                                      </p:tavLst>
                                    </p:anim>
                                    <p:anim calcmode="lin" valueType="num">
                                      <p:cBhvr additive="base">
                                        <p:cTn id="8" dur="500" fill="hold"/>
                                        <p:tgtEl>
                                          <p:spTgt spid="11266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8" fill="hold" nodeType="clickEffect">
                                  <p:stCondLst>
                                    <p:cond delay="0"/>
                                  </p:stCondLst>
                                  <p:childTnLst>
                                    <p:set>
                                      <p:cBhvr>
                                        <p:cTn id="12" dur="1" fill="hold">
                                          <p:stCondLst>
                                            <p:cond delay="0"/>
                                          </p:stCondLst>
                                        </p:cTn>
                                        <p:tgtEl>
                                          <p:spTgt spid="112666"/>
                                        </p:tgtEl>
                                        <p:attrNameLst>
                                          <p:attrName>style.visibility</p:attrName>
                                        </p:attrNameLst>
                                      </p:cBhvr>
                                      <p:to>
                                        <p:strVal val="visible"/>
                                      </p:to>
                                    </p:set>
                                    <p:anim calcmode="lin" valueType="num">
                                      <p:cBhvr>
                                        <p:cTn id="13" dur="500" fill="hold"/>
                                        <p:tgtEl>
                                          <p:spTgt spid="112666"/>
                                        </p:tgtEl>
                                        <p:attrNameLst>
                                          <p:attrName>ppt_x</p:attrName>
                                        </p:attrNameLst>
                                      </p:cBhvr>
                                      <p:tavLst>
                                        <p:tav tm="0">
                                          <p:val>
                                            <p:strVal val="#ppt_x-#ppt_w/2"/>
                                          </p:val>
                                        </p:tav>
                                        <p:tav tm="100000">
                                          <p:val>
                                            <p:strVal val="#ppt_x"/>
                                          </p:val>
                                        </p:tav>
                                      </p:tavLst>
                                    </p:anim>
                                    <p:anim calcmode="lin" valueType="num">
                                      <p:cBhvr>
                                        <p:cTn id="14" dur="500" fill="hold"/>
                                        <p:tgtEl>
                                          <p:spTgt spid="112666"/>
                                        </p:tgtEl>
                                        <p:attrNameLst>
                                          <p:attrName>ppt_y</p:attrName>
                                        </p:attrNameLst>
                                      </p:cBhvr>
                                      <p:tavLst>
                                        <p:tav tm="0">
                                          <p:val>
                                            <p:strVal val="#ppt_y"/>
                                          </p:val>
                                        </p:tav>
                                        <p:tav tm="100000">
                                          <p:val>
                                            <p:strVal val="#ppt_y"/>
                                          </p:val>
                                        </p:tav>
                                      </p:tavLst>
                                    </p:anim>
                                    <p:anim calcmode="lin" valueType="num">
                                      <p:cBhvr>
                                        <p:cTn id="15" dur="500" fill="hold"/>
                                        <p:tgtEl>
                                          <p:spTgt spid="112666"/>
                                        </p:tgtEl>
                                        <p:attrNameLst>
                                          <p:attrName>ppt_w</p:attrName>
                                        </p:attrNameLst>
                                      </p:cBhvr>
                                      <p:tavLst>
                                        <p:tav tm="0">
                                          <p:val>
                                            <p:fltVal val="0"/>
                                          </p:val>
                                        </p:tav>
                                        <p:tav tm="100000">
                                          <p:val>
                                            <p:strVal val="#ppt_w"/>
                                          </p:val>
                                        </p:tav>
                                      </p:tavLst>
                                    </p:anim>
                                    <p:anim calcmode="lin" valueType="num">
                                      <p:cBhvr>
                                        <p:cTn id="16" dur="500" fill="hold"/>
                                        <p:tgtEl>
                                          <p:spTgt spid="112666"/>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2" fill="hold" nodeType="clickEffect">
                                  <p:stCondLst>
                                    <p:cond delay="0"/>
                                  </p:stCondLst>
                                  <p:childTnLst>
                                    <p:set>
                                      <p:cBhvr>
                                        <p:cTn id="20" dur="1" fill="hold">
                                          <p:stCondLst>
                                            <p:cond delay="0"/>
                                          </p:stCondLst>
                                        </p:cTn>
                                        <p:tgtEl>
                                          <p:spTgt spid="112663"/>
                                        </p:tgtEl>
                                        <p:attrNameLst>
                                          <p:attrName>style.visibility</p:attrName>
                                        </p:attrNameLst>
                                      </p:cBhvr>
                                      <p:to>
                                        <p:strVal val="visible"/>
                                      </p:to>
                                    </p:set>
                                    <p:anim calcmode="lin" valueType="num">
                                      <p:cBhvr>
                                        <p:cTn id="21" dur="500" fill="hold"/>
                                        <p:tgtEl>
                                          <p:spTgt spid="112663"/>
                                        </p:tgtEl>
                                        <p:attrNameLst>
                                          <p:attrName>ppt_x</p:attrName>
                                        </p:attrNameLst>
                                      </p:cBhvr>
                                      <p:tavLst>
                                        <p:tav tm="0">
                                          <p:val>
                                            <p:strVal val="#ppt_x+#ppt_w/2"/>
                                          </p:val>
                                        </p:tav>
                                        <p:tav tm="100000">
                                          <p:val>
                                            <p:strVal val="#ppt_x"/>
                                          </p:val>
                                        </p:tav>
                                      </p:tavLst>
                                    </p:anim>
                                    <p:anim calcmode="lin" valueType="num">
                                      <p:cBhvr>
                                        <p:cTn id="22" dur="500" fill="hold"/>
                                        <p:tgtEl>
                                          <p:spTgt spid="112663"/>
                                        </p:tgtEl>
                                        <p:attrNameLst>
                                          <p:attrName>ppt_y</p:attrName>
                                        </p:attrNameLst>
                                      </p:cBhvr>
                                      <p:tavLst>
                                        <p:tav tm="0">
                                          <p:val>
                                            <p:strVal val="#ppt_y"/>
                                          </p:val>
                                        </p:tav>
                                        <p:tav tm="100000">
                                          <p:val>
                                            <p:strVal val="#ppt_y"/>
                                          </p:val>
                                        </p:tav>
                                      </p:tavLst>
                                    </p:anim>
                                    <p:anim calcmode="lin" valueType="num">
                                      <p:cBhvr>
                                        <p:cTn id="23" dur="500" fill="hold"/>
                                        <p:tgtEl>
                                          <p:spTgt spid="112663"/>
                                        </p:tgtEl>
                                        <p:attrNameLst>
                                          <p:attrName>ppt_w</p:attrName>
                                        </p:attrNameLst>
                                      </p:cBhvr>
                                      <p:tavLst>
                                        <p:tav tm="0">
                                          <p:val>
                                            <p:fltVal val="0"/>
                                          </p:val>
                                        </p:tav>
                                        <p:tav tm="100000">
                                          <p:val>
                                            <p:strVal val="#ppt_w"/>
                                          </p:val>
                                        </p:tav>
                                      </p:tavLst>
                                    </p:anim>
                                    <p:anim calcmode="lin" valueType="num">
                                      <p:cBhvr>
                                        <p:cTn id="24" dur="500" fill="hold"/>
                                        <p:tgtEl>
                                          <p:spTgt spid="112663"/>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12670"/>
                                        </p:tgtEl>
                                        <p:attrNameLst>
                                          <p:attrName>style.visibility</p:attrName>
                                        </p:attrNameLst>
                                      </p:cBhvr>
                                      <p:to>
                                        <p:strVal val="visible"/>
                                      </p:to>
                                    </p:set>
                                    <p:anim calcmode="lin" valueType="num">
                                      <p:cBhvr additive="base">
                                        <p:cTn id="29" dur="500" fill="hold"/>
                                        <p:tgtEl>
                                          <p:spTgt spid="112670"/>
                                        </p:tgtEl>
                                        <p:attrNameLst>
                                          <p:attrName>ppt_x</p:attrName>
                                        </p:attrNameLst>
                                      </p:cBhvr>
                                      <p:tavLst>
                                        <p:tav tm="0">
                                          <p:val>
                                            <p:strVal val="1+#ppt_w/2"/>
                                          </p:val>
                                        </p:tav>
                                        <p:tav tm="100000">
                                          <p:val>
                                            <p:strVal val="#ppt_x"/>
                                          </p:val>
                                        </p:tav>
                                      </p:tavLst>
                                    </p:anim>
                                    <p:anim calcmode="lin" valueType="num">
                                      <p:cBhvr additive="base">
                                        <p:cTn id="30" dur="500" fill="hold"/>
                                        <p:tgtEl>
                                          <p:spTgt spid="112670"/>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2" fill="hold" nodeType="clickEffect">
                                  <p:stCondLst>
                                    <p:cond delay="0"/>
                                  </p:stCondLst>
                                  <p:childTnLst>
                                    <p:set>
                                      <p:cBhvr>
                                        <p:cTn id="34" dur="1" fill="hold">
                                          <p:stCondLst>
                                            <p:cond delay="0"/>
                                          </p:stCondLst>
                                        </p:cTn>
                                        <p:tgtEl>
                                          <p:spTgt spid="112659"/>
                                        </p:tgtEl>
                                        <p:attrNameLst>
                                          <p:attrName>style.visibility</p:attrName>
                                        </p:attrNameLst>
                                      </p:cBhvr>
                                      <p:to>
                                        <p:strVal val="visible"/>
                                      </p:to>
                                    </p:set>
                                    <p:anim calcmode="lin" valueType="num">
                                      <p:cBhvr>
                                        <p:cTn id="35" dur="500" fill="hold"/>
                                        <p:tgtEl>
                                          <p:spTgt spid="112659"/>
                                        </p:tgtEl>
                                        <p:attrNameLst>
                                          <p:attrName>ppt_x</p:attrName>
                                        </p:attrNameLst>
                                      </p:cBhvr>
                                      <p:tavLst>
                                        <p:tav tm="0">
                                          <p:val>
                                            <p:strVal val="#ppt_x+#ppt_w/2"/>
                                          </p:val>
                                        </p:tav>
                                        <p:tav tm="100000">
                                          <p:val>
                                            <p:strVal val="#ppt_x"/>
                                          </p:val>
                                        </p:tav>
                                      </p:tavLst>
                                    </p:anim>
                                    <p:anim calcmode="lin" valueType="num">
                                      <p:cBhvr>
                                        <p:cTn id="36" dur="500" fill="hold"/>
                                        <p:tgtEl>
                                          <p:spTgt spid="112659"/>
                                        </p:tgtEl>
                                        <p:attrNameLst>
                                          <p:attrName>ppt_y</p:attrName>
                                        </p:attrNameLst>
                                      </p:cBhvr>
                                      <p:tavLst>
                                        <p:tav tm="0">
                                          <p:val>
                                            <p:strVal val="#ppt_y"/>
                                          </p:val>
                                        </p:tav>
                                        <p:tav tm="100000">
                                          <p:val>
                                            <p:strVal val="#ppt_y"/>
                                          </p:val>
                                        </p:tav>
                                      </p:tavLst>
                                    </p:anim>
                                    <p:anim calcmode="lin" valueType="num">
                                      <p:cBhvr>
                                        <p:cTn id="37" dur="500" fill="hold"/>
                                        <p:tgtEl>
                                          <p:spTgt spid="112659"/>
                                        </p:tgtEl>
                                        <p:attrNameLst>
                                          <p:attrName>ppt_w</p:attrName>
                                        </p:attrNameLst>
                                      </p:cBhvr>
                                      <p:tavLst>
                                        <p:tav tm="0">
                                          <p:val>
                                            <p:fltVal val="0"/>
                                          </p:val>
                                        </p:tav>
                                        <p:tav tm="100000">
                                          <p:val>
                                            <p:strVal val="#ppt_w"/>
                                          </p:val>
                                        </p:tav>
                                      </p:tavLst>
                                    </p:anim>
                                    <p:anim calcmode="lin" valueType="num">
                                      <p:cBhvr>
                                        <p:cTn id="38" dur="500" fill="hold"/>
                                        <p:tgtEl>
                                          <p:spTgt spid="112659"/>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2" fill="hold" nodeType="clickEffect">
                                  <p:stCondLst>
                                    <p:cond delay="0"/>
                                  </p:stCondLst>
                                  <p:childTnLst>
                                    <p:set>
                                      <p:cBhvr>
                                        <p:cTn id="42" dur="1" fill="hold">
                                          <p:stCondLst>
                                            <p:cond delay="0"/>
                                          </p:stCondLst>
                                        </p:cTn>
                                        <p:tgtEl>
                                          <p:spTgt spid="112671"/>
                                        </p:tgtEl>
                                        <p:attrNameLst>
                                          <p:attrName>style.visibility</p:attrName>
                                        </p:attrNameLst>
                                      </p:cBhvr>
                                      <p:to>
                                        <p:strVal val="visible"/>
                                      </p:to>
                                    </p:set>
                                    <p:anim calcmode="lin" valueType="num">
                                      <p:cBhvr>
                                        <p:cTn id="43" dur="500" fill="hold"/>
                                        <p:tgtEl>
                                          <p:spTgt spid="112671"/>
                                        </p:tgtEl>
                                        <p:attrNameLst>
                                          <p:attrName>ppt_x</p:attrName>
                                        </p:attrNameLst>
                                      </p:cBhvr>
                                      <p:tavLst>
                                        <p:tav tm="0">
                                          <p:val>
                                            <p:strVal val="#ppt_x+#ppt_w/2"/>
                                          </p:val>
                                        </p:tav>
                                        <p:tav tm="100000">
                                          <p:val>
                                            <p:strVal val="#ppt_x"/>
                                          </p:val>
                                        </p:tav>
                                      </p:tavLst>
                                    </p:anim>
                                    <p:anim calcmode="lin" valueType="num">
                                      <p:cBhvr>
                                        <p:cTn id="44" dur="500" fill="hold"/>
                                        <p:tgtEl>
                                          <p:spTgt spid="112671"/>
                                        </p:tgtEl>
                                        <p:attrNameLst>
                                          <p:attrName>ppt_y</p:attrName>
                                        </p:attrNameLst>
                                      </p:cBhvr>
                                      <p:tavLst>
                                        <p:tav tm="0">
                                          <p:val>
                                            <p:strVal val="#ppt_y"/>
                                          </p:val>
                                        </p:tav>
                                        <p:tav tm="100000">
                                          <p:val>
                                            <p:strVal val="#ppt_y"/>
                                          </p:val>
                                        </p:tav>
                                      </p:tavLst>
                                    </p:anim>
                                    <p:anim calcmode="lin" valueType="num">
                                      <p:cBhvr>
                                        <p:cTn id="45" dur="500" fill="hold"/>
                                        <p:tgtEl>
                                          <p:spTgt spid="112671"/>
                                        </p:tgtEl>
                                        <p:attrNameLst>
                                          <p:attrName>ppt_w</p:attrName>
                                        </p:attrNameLst>
                                      </p:cBhvr>
                                      <p:tavLst>
                                        <p:tav tm="0">
                                          <p:val>
                                            <p:fltVal val="0"/>
                                          </p:val>
                                        </p:tav>
                                        <p:tav tm="100000">
                                          <p:val>
                                            <p:strVal val="#ppt_w"/>
                                          </p:val>
                                        </p:tav>
                                      </p:tavLst>
                                    </p:anim>
                                    <p:anim calcmode="lin" valueType="num">
                                      <p:cBhvr>
                                        <p:cTn id="46" dur="500" fill="hold"/>
                                        <p:tgtEl>
                                          <p:spTgt spid="1126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9" grpId="0" autoUpdateAnimBg="0"/>
      <p:bldP spid="112670"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a:defRPr/>
            </a:pPr>
            <a:r>
              <a:rPr lang="en-GB">
                <a:cs typeface="+mj-cs"/>
              </a:rPr>
              <a:t>The circular neighbourhood</a:t>
            </a:r>
          </a:p>
        </p:txBody>
      </p:sp>
      <p:sp>
        <p:nvSpPr>
          <p:cNvPr id="114710" name="Text Box 22"/>
          <p:cNvSpPr txBox="1">
            <a:spLocks noChangeArrowheads="1"/>
          </p:cNvSpPr>
          <p:nvPr/>
        </p:nvSpPr>
        <p:spPr bwMode="auto">
          <a:xfrm>
            <a:off x="1219200" y="4572000"/>
            <a:ext cx="2303463" cy="641350"/>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GB">
                <a:cs typeface="+mn-cs"/>
              </a:rPr>
              <a:t>Virtual circle</a:t>
            </a:r>
          </a:p>
        </p:txBody>
      </p:sp>
      <p:grpSp>
        <p:nvGrpSpPr>
          <p:cNvPr id="19461" name="Group 30"/>
          <p:cNvGrpSpPr>
            <a:grpSpLocks/>
          </p:cNvGrpSpPr>
          <p:nvPr/>
        </p:nvGrpSpPr>
        <p:grpSpPr bwMode="auto">
          <a:xfrm>
            <a:off x="3810000" y="1828800"/>
            <a:ext cx="4060825" cy="4140200"/>
            <a:chOff x="2400" y="1152"/>
            <a:chExt cx="2558" cy="2608"/>
          </a:xfrm>
        </p:grpSpPr>
        <p:sp>
          <p:nvSpPr>
            <p:cNvPr id="114691" name="Oval 3"/>
            <p:cNvSpPr>
              <a:spLocks noChangeArrowheads="1"/>
            </p:cNvSpPr>
            <p:nvPr/>
          </p:nvSpPr>
          <p:spPr bwMode="auto">
            <a:xfrm>
              <a:off x="2507" y="1248"/>
              <a:ext cx="2352" cy="2352"/>
            </a:xfrm>
            <a:prstGeom prst="ellipse">
              <a:avLst/>
            </a:prstGeom>
            <a:noFill/>
            <a:ln w="19050" cap="rnd">
              <a:solidFill>
                <a:srgbClr val="0000FF"/>
              </a:solidFill>
              <a:prstDash val="sysDot"/>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4692" name="Oval 4"/>
            <p:cNvSpPr>
              <a:spLocks noChangeArrowheads="1"/>
            </p:cNvSpPr>
            <p:nvPr/>
          </p:nvSpPr>
          <p:spPr bwMode="auto">
            <a:xfrm>
              <a:off x="3555" y="1164"/>
              <a:ext cx="192" cy="192"/>
            </a:xfrm>
            <a:prstGeom prst="ellipse">
              <a:avLst/>
            </a:prstGeom>
            <a:solidFill>
              <a:srgbClr val="13D921"/>
            </a:solidFill>
            <a:ln>
              <a:noFill/>
            </a:ln>
            <a:effectLst/>
            <a:extLst>
              <a:ext uri="{91240B29-F687-4f45-9708-019B960494DF}">
                <a14:hiddenLine xmlns="" xmlns:a14="http://schemas.microsoft.com/office/drawing/2010/main" w="9525">
                  <a:solidFill>
                    <a:srgbClr val="4E43DB"/>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4693" name="Oval 5"/>
            <p:cNvSpPr>
              <a:spLocks noChangeArrowheads="1"/>
            </p:cNvSpPr>
            <p:nvPr/>
          </p:nvSpPr>
          <p:spPr bwMode="auto">
            <a:xfrm>
              <a:off x="4379" y="1488"/>
              <a:ext cx="192" cy="192"/>
            </a:xfrm>
            <a:prstGeom prst="ellipse">
              <a:avLst/>
            </a:prstGeom>
            <a:solidFill>
              <a:srgbClr val="13D921"/>
            </a:solidFill>
            <a:ln>
              <a:noFill/>
            </a:ln>
            <a:effectLst/>
            <a:extLst>
              <a:ext uri="{91240B29-F687-4f45-9708-019B960494DF}">
                <a14:hiddenLine xmlns="" xmlns:a14="http://schemas.microsoft.com/office/drawing/2010/main" w="9525">
                  <a:solidFill>
                    <a:srgbClr val="4E43DB"/>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4694" name="Oval 6"/>
            <p:cNvSpPr>
              <a:spLocks noChangeArrowheads="1"/>
            </p:cNvSpPr>
            <p:nvPr/>
          </p:nvSpPr>
          <p:spPr bwMode="auto">
            <a:xfrm>
              <a:off x="4763" y="2304"/>
              <a:ext cx="192" cy="192"/>
            </a:xfrm>
            <a:prstGeom prst="ellipse">
              <a:avLst/>
            </a:prstGeom>
            <a:solidFill>
              <a:srgbClr val="13D921"/>
            </a:solidFill>
            <a:ln>
              <a:noFill/>
            </a:ln>
            <a:effectLst/>
            <a:extLst>
              <a:ext uri="{91240B29-F687-4f45-9708-019B960494DF}">
                <a14:hiddenLine xmlns="" xmlns:a14="http://schemas.microsoft.com/office/drawing/2010/main" w="9525">
                  <a:solidFill>
                    <a:srgbClr val="4E43DB"/>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4695" name="Oval 7"/>
            <p:cNvSpPr>
              <a:spLocks noChangeArrowheads="1"/>
            </p:cNvSpPr>
            <p:nvPr/>
          </p:nvSpPr>
          <p:spPr bwMode="auto">
            <a:xfrm>
              <a:off x="3563" y="3504"/>
              <a:ext cx="192" cy="192"/>
            </a:xfrm>
            <a:prstGeom prst="ellipse">
              <a:avLst/>
            </a:prstGeom>
            <a:solidFill>
              <a:srgbClr val="13D921"/>
            </a:solidFill>
            <a:ln>
              <a:noFill/>
            </a:ln>
            <a:effectLst/>
            <a:extLst>
              <a:ext uri="{91240B29-F687-4f45-9708-019B960494DF}">
                <a14:hiddenLine xmlns="" xmlns:a14="http://schemas.microsoft.com/office/drawing/2010/main" w="9525">
                  <a:solidFill>
                    <a:srgbClr val="4E43DB"/>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4696" name="Oval 8"/>
            <p:cNvSpPr>
              <a:spLocks noChangeArrowheads="1"/>
            </p:cNvSpPr>
            <p:nvPr/>
          </p:nvSpPr>
          <p:spPr bwMode="auto">
            <a:xfrm>
              <a:off x="2411" y="2352"/>
              <a:ext cx="192" cy="192"/>
            </a:xfrm>
            <a:prstGeom prst="ellipse">
              <a:avLst/>
            </a:prstGeom>
            <a:solidFill>
              <a:srgbClr val="13D921"/>
            </a:solidFill>
            <a:ln>
              <a:noFill/>
            </a:ln>
            <a:effectLst/>
            <a:extLst>
              <a:ext uri="{91240B29-F687-4f45-9708-019B960494DF}">
                <a14:hiddenLine xmlns="" xmlns:a14="http://schemas.microsoft.com/office/drawing/2010/main" w="9525">
                  <a:solidFill>
                    <a:srgbClr val="4E43DB"/>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4697" name="Oval 9"/>
            <p:cNvSpPr>
              <a:spLocks noChangeArrowheads="1"/>
            </p:cNvSpPr>
            <p:nvPr/>
          </p:nvSpPr>
          <p:spPr bwMode="auto">
            <a:xfrm>
              <a:off x="2795" y="3168"/>
              <a:ext cx="192" cy="192"/>
            </a:xfrm>
            <a:prstGeom prst="ellipse">
              <a:avLst/>
            </a:prstGeom>
            <a:solidFill>
              <a:srgbClr val="13D921"/>
            </a:solidFill>
            <a:ln>
              <a:noFill/>
            </a:ln>
            <a:effectLst/>
            <a:extLst>
              <a:ext uri="{91240B29-F687-4f45-9708-019B960494DF}">
                <a14:hiddenLine xmlns="" xmlns:a14="http://schemas.microsoft.com/office/drawing/2010/main" w="9525">
                  <a:solidFill>
                    <a:srgbClr val="4E43DB"/>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4698" name="Oval 10"/>
            <p:cNvSpPr>
              <a:spLocks noChangeArrowheads="1"/>
            </p:cNvSpPr>
            <p:nvPr/>
          </p:nvSpPr>
          <p:spPr bwMode="auto">
            <a:xfrm>
              <a:off x="4475" y="3072"/>
              <a:ext cx="192" cy="192"/>
            </a:xfrm>
            <a:prstGeom prst="ellipse">
              <a:avLst/>
            </a:prstGeom>
            <a:solidFill>
              <a:srgbClr val="13D921"/>
            </a:solidFill>
            <a:ln>
              <a:noFill/>
            </a:ln>
            <a:effectLst/>
            <a:extLst>
              <a:ext uri="{91240B29-F687-4f45-9708-019B960494DF}">
                <a14:hiddenLine xmlns="" xmlns:a14="http://schemas.microsoft.com/office/drawing/2010/main" w="9525">
                  <a:solidFill>
                    <a:srgbClr val="4E43DB"/>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4699" name="Oval 11"/>
            <p:cNvSpPr>
              <a:spLocks noChangeArrowheads="1"/>
            </p:cNvSpPr>
            <p:nvPr/>
          </p:nvSpPr>
          <p:spPr bwMode="auto">
            <a:xfrm>
              <a:off x="2699" y="1584"/>
              <a:ext cx="192" cy="192"/>
            </a:xfrm>
            <a:prstGeom prst="ellipse">
              <a:avLst/>
            </a:prstGeom>
            <a:solidFill>
              <a:srgbClr val="13D921"/>
            </a:solidFill>
            <a:ln>
              <a:noFill/>
            </a:ln>
            <a:effectLst/>
            <a:extLst>
              <a:ext uri="{91240B29-F687-4f45-9708-019B960494DF}">
                <a14:hiddenLine xmlns="" xmlns:a14="http://schemas.microsoft.com/office/drawing/2010/main" w="9525">
                  <a:solidFill>
                    <a:srgbClr val="4E43DB"/>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4701" name="Text Box 13"/>
            <p:cNvSpPr txBox="1">
              <a:spLocks noChangeArrowheads="1"/>
            </p:cNvSpPr>
            <p:nvPr/>
          </p:nvSpPr>
          <p:spPr bwMode="auto">
            <a:xfrm>
              <a:off x="3563" y="1152"/>
              <a:ext cx="184" cy="288"/>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GB" sz="2400">
                  <a:cs typeface="+mn-cs"/>
                </a:rPr>
                <a:t>1</a:t>
              </a:r>
            </a:p>
          </p:txBody>
        </p:sp>
        <p:sp>
          <p:nvSpPr>
            <p:cNvPr id="114702" name="Text Box 14"/>
            <p:cNvSpPr txBox="1">
              <a:spLocks noChangeArrowheads="1"/>
            </p:cNvSpPr>
            <p:nvPr/>
          </p:nvSpPr>
          <p:spPr bwMode="auto">
            <a:xfrm>
              <a:off x="3554" y="3472"/>
              <a:ext cx="203" cy="288"/>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GB" sz="2400">
                  <a:cs typeface="+mn-cs"/>
                </a:rPr>
                <a:t>5</a:t>
              </a:r>
            </a:p>
          </p:txBody>
        </p:sp>
        <p:sp>
          <p:nvSpPr>
            <p:cNvPr id="114703" name="Text Box 15"/>
            <p:cNvSpPr txBox="1">
              <a:spLocks noChangeArrowheads="1"/>
            </p:cNvSpPr>
            <p:nvPr/>
          </p:nvSpPr>
          <p:spPr bwMode="auto">
            <a:xfrm>
              <a:off x="2400" y="2324"/>
              <a:ext cx="199" cy="288"/>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GB" sz="2400">
                  <a:cs typeface="+mn-cs"/>
                </a:rPr>
                <a:t>7</a:t>
              </a:r>
            </a:p>
          </p:txBody>
        </p:sp>
        <p:sp>
          <p:nvSpPr>
            <p:cNvPr id="114704" name="Text Box 16"/>
            <p:cNvSpPr txBox="1">
              <a:spLocks noChangeArrowheads="1"/>
            </p:cNvSpPr>
            <p:nvPr/>
          </p:nvSpPr>
          <p:spPr bwMode="auto">
            <a:xfrm>
              <a:off x="2794" y="3144"/>
              <a:ext cx="195" cy="288"/>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GB" sz="2400">
                  <a:cs typeface="+mn-cs"/>
                </a:rPr>
                <a:t>6</a:t>
              </a:r>
            </a:p>
          </p:txBody>
        </p:sp>
        <p:sp>
          <p:nvSpPr>
            <p:cNvPr id="114705" name="Text Box 17"/>
            <p:cNvSpPr txBox="1">
              <a:spLocks noChangeArrowheads="1"/>
            </p:cNvSpPr>
            <p:nvPr/>
          </p:nvSpPr>
          <p:spPr bwMode="auto">
            <a:xfrm>
              <a:off x="4478" y="3052"/>
              <a:ext cx="194" cy="288"/>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GB" sz="2400">
                  <a:cs typeface="+mn-cs"/>
                </a:rPr>
                <a:t>4</a:t>
              </a:r>
            </a:p>
          </p:txBody>
        </p:sp>
        <p:sp>
          <p:nvSpPr>
            <p:cNvPr id="114706" name="Text Box 18"/>
            <p:cNvSpPr txBox="1">
              <a:spLocks noChangeArrowheads="1"/>
            </p:cNvSpPr>
            <p:nvPr/>
          </p:nvSpPr>
          <p:spPr bwMode="auto">
            <a:xfrm>
              <a:off x="4753" y="2280"/>
              <a:ext cx="205" cy="288"/>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GB" sz="2400">
                  <a:cs typeface="+mn-cs"/>
                </a:rPr>
                <a:t>3</a:t>
              </a:r>
            </a:p>
          </p:txBody>
        </p:sp>
        <p:sp>
          <p:nvSpPr>
            <p:cNvPr id="114707" name="Text Box 19"/>
            <p:cNvSpPr txBox="1">
              <a:spLocks noChangeArrowheads="1"/>
            </p:cNvSpPr>
            <p:nvPr/>
          </p:nvSpPr>
          <p:spPr bwMode="auto">
            <a:xfrm>
              <a:off x="2688" y="1552"/>
              <a:ext cx="207" cy="288"/>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GB" sz="2400">
                  <a:cs typeface="+mn-cs"/>
                </a:rPr>
                <a:t>8</a:t>
              </a:r>
            </a:p>
          </p:txBody>
        </p:sp>
        <p:sp>
          <p:nvSpPr>
            <p:cNvPr id="114708" name="Text Box 20"/>
            <p:cNvSpPr txBox="1">
              <a:spLocks noChangeArrowheads="1"/>
            </p:cNvSpPr>
            <p:nvPr/>
          </p:nvSpPr>
          <p:spPr bwMode="auto">
            <a:xfrm>
              <a:off x="4369" y="1468"/>
              <a:ext cx="220" cy="288"/>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GB" sz="2400">
                  <a:cs typeface="+mn-cs"/>
                </a:rPr>
                <a:t>2</a:t>
              </a:r>
            </a:p>
          </p:txBody>
        </p:sp>
        <p:sp>
          <p:nvSpPr>
            <p:cNvPr id="114709" name="Oval 21"/>
            <p:cNvSpPr>
              <a:spLocks noChangeArrowheads="1"/>
            </p:cNvSpPr>
            <p:nvPr/>
          </p:nvSpPr>
          <p:spPr bwMode="auto">
            <a:xfrm rot="-641390">
              <a:off x="2603" y="1152"/>
              <a:ext cx="2064" cy="864"/>
            </a:xfrm>
            <a:prstGeom prst="ellipse">
              <a:avLst/>
            </a:prstGeom>
            <a:noFill/>
            <a:ln w="28575">
              <a:solidFill>
                <a:srgbClr val="5858FA"/>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14712" name="Text Box 24"/>
          <p:cNvSpPr txBox="1">
            <a:spLocks noChangeArrowheads="1"/>
          </p:cNvSpPr>
          <p:nvPr/>
        </p:nvSpPr>
        <p:spPr bwMode="auto">
          <a:xfrm>
            <a:off x="1143000" y="1905000"/>
            <a:ext cx="2819400" cy="1190625"/>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r>
              <a:rPr lang="en-GB">
                <a:cs typeface="+mn-cs"/>
              </a:rPr>
              <a:t>Particle 1</a:t>
            </a:r>
            <a:r>
              <a:rPr lang="en-GB" altLang="en-US">
                <a:cs typeface="+mn-cs"/>
              </a:rPr>
              <a:t>’</a:t>
            </a:r>
            <a:r>
              <a:rPr lang="en-GB">
                <a:cs typeface="+mn-cs"/>
              </a:rPr>
              <a:t>s 3-neighbourhood</a:t>
            </a:r>
          </a:p>
        </p:txBody>
      </p:sp>
      <p:sp>
        <p:nvSpPr>
          <p:cNvPr id="114715" name="Line 27"/>
          <p:cNvSpPr>
            <a:spLocks noChangeShapeType="1"/>
          </p:cNvSpPr>
          <p:nvPr/>
        </p:nvSpPr>
        <p:spPr bwMode="auto">
          <a:xfrm flipV="1">
            <a:off x="3581400" y="4648200"/>
            <a:ext cx="533400" cy="228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4716" name="Line 28"/>
          <p:cNvSpPr>
            <a:spLocks noChangeShapeType="1"/>
          </p:cNvSpPr>
          <p:nvPr/>
        </p:nvSpPr>
        <p:spPr bwMode="auto">
          <a:xfrm>
            <a:off x="3886200" y="2438400"/>
            <a:ext cx="228600" cy="228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4717" name="Oval 29"/>
          <p:cNvSpPr>
            <a:spLocks noChangeArrowheads="1"/>
          </p:cNvSpPr>
          <p:nvPr/>
        </p:nvSpPr>
        <p:spPr bwMode="auto">
          <a:xfrm>
            <a:off x="5664200" y="1930400"/>
            <a:ext cx="76200" cy="76200"/>
          </a:xfrm>
          <a:prstGeom prst="ellipse">
            <a:avLst/>
          </a:prstGeom>
          <a:solidFill>
            <a:srgbClr val="5858FA"/>
          </a:solidFill>
          <a:ln w="9525">
            <a:solidFill>
              <a:srgbClr val="5858FA"/>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 name="Slide Number Placeholder 1"/>
          <p:cNvSpPr>
            <a:spLocks noGrp="1"/>
          </p:cNvSpPr>
          <p:nvPr>
            <p:ph type="sldNum" sz="quarter" idx="12"/>
          </p:nvPr>
        </p:nvSpPr>
        <p:spPr/>
        <p:txBody>
          <a:bodyPr/>
          <a:lstStyle/>
          <a:p>
            <a:fld id="{D72D0ABE-5AB0-9E45-B7CB-B56DD3FE1F47}" type="slidenum">
              <a:rPr lang="en-US" smtClean="0"/>
              <a:pPr/>
              <a:t>22</a:t>
            </a:fld>
            <a:endParaRPr lang="en-US"/>
          </a:p>
        </p:txBody>
      </p:sp>
    </p:spTree>
    <p:extLst>
      <p:ext uri="{BB962C8B-B14F-4D97-AF65-F5344CB8AC3E}">
        <p14:creationId xmlns:p14="http://schemas.microsoft.com/office/powerpoint/2010/main" val="2982288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a:defRPr/>
            </a:pPr>
            <a:r>
              <a:rPr lang="en-GB" dirty="0">
                <a:cs typeface="+mj-cs"/>
              </a:rPr>
              <a:t>Psychosocial compromise</a:t>
            </a:r>
          </a:p>
        </p:txBody>
      </p:sp>
      <p:sp>
        <p:nvSpPr>
          <p:cNvPr id="115717" name="Oval 5"/>
          <p:cNvSpPr>
            <a:spLocks noChangeArrowheads="1"/>
          </p:cNvSpPr>
          <p:nvPr/>
        </p:nvSpPr>
        <p:spPr bwMode="auto">
          <a:xfrm>
            <a:off x="4800600" y="2895600"/>
            <a:ext cx="2362200" cy="1981200"/>
          </a:xfrm>
          <a:prstGeom prst="ellipse">
            <a:avLst/>
          </a:prstGeom>
          <a:noFill/>
          <a:ln w="25400" cap="rnd">
            <a:solidFill>
              <a:srgbClr val="0BF53D"/>
            </a:solidFill>
            <a:prstDash val="sysDot"/>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5718" name="Oval 6"/>
          <p:cNvSpPr>
            <a:spLocks noChangeArrowheads="1"/>
          </p:cNvSpPr>
          <p:nvPr/>
        </p:nvSpPr>
        <p:spPr bwMode="auto">
          <a:xfrm>
            <a:off x="3581400" y="2514600"/>
            <a:ext cx="1676400" cy="1219200"/>
          </a:xfrm>
          <a:prstGeom prst="ellipse">
            <a:avLst/>
          </a:prstGeom>
          <a:noFill/>
          <a:ln w="25400" cap="rnd">
            <a:solidFill>
              <a:srgbClr val="0BF53D"/>
            </a:solidFill>
            <a:prstDash val="sysDot"/>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5719" name="Text Box 7"/>
          <p:cNvSpPr txBox="1">
            <a:spLocks noChangeArrowheads="1"/>
          </p:cNvSpPr>
          <p:nvPr/>
        </p:nvSpPr>
        <p:spPr bwMode="auto">
          <a:xfrm>
            <a:off x="1295400" y="3048000"/>
            <a:ext cx="1524000" cy="946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fr-FR" sz="2800">
                <a:cs typeface="+mn-cs"/>
              </a:rPr>
              <a:t>Here I am!</a:t>
            </a:r>
          </a:p>
        </p:txBody>
      </p:sp>
      <p:sp>
        <p:nvSpPr>
          <p:cNvPr id="115720" name="Text Box 8"/>
          <p:cNvSpPr txBox="1">
            <a:spLocks noChangeArrowheads="1"/>
          </p:cNvSpPr>
          <p:nvPr/>
        </p:nvSpPr>
        <p:spPr bwMode="auto">
          <a:xfrm>
            <a:off x="6096000" y="3048000"/>
            <a:ext cx="2133600" cy="1373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fr-FR" sz="2800">
                <a:cs typeface="+mn-cs"/>
              </a:rPr>
              <a:t>The best perf. of my neighbours</a:t>
            </a:r>
          </a:p>
        </p:txBody>
      </p:sp>
      <p:sp>
        <p:nvSpPr>
          <p:cNvPr id="115721" name="Text Box 9"/>
          <p:cNvSpPr txBox="1">
            <a:spLocks noChangeArrowheads="1"/>
          </p:cNvSpPr>
          <p:nvPr/>
        </p:nvSpPr>
        <p:spPr bwMode="auto">
          <a:xfrm>
            <a:off x="4572000" y="1905000"/>
            <a:ext cx="1524000" cy="946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fr-FR" sz="2800">
                <a:cs typeface="+mn-cs"/>
              </a:rPr>
              <a:t>My best perf.</a:t>
            </a:r>
          </a:p>
        </p:txBody>
      </p:sp>
      <p:sp>
        <p:nvSpPr>
          <p:cNvPr id="115722" name="Line 10"/>
          <p:cNvSpPr>
            <a:spLocks noChangeShapeType="1"/>
          </p:cNvSpPr>
          <p:nvPr/>
        </p:nvSpPr>
        <p:spPr bwMode="auto">
          <a:xfrm>
            <a:off x="2971800" y="3657600"/>
            <a:ext cx="1600200" cy="152400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5723" name="Line 11"/>
          <p:cNvSpPr>
            <a:spLocks noChangeShapeType="1"/>
          </p:cNvSpPr>
          <p:nvPr/>
        </p:nvSpPr>
        <p:spPr bwMode="auto">
          <a:xfrm flipV="1">
            <a:off x="3048000" y="2895600"/>
            <a:ext cx="914400" cy="685800"/>
          </a:xfrm>
          <a:prstGeom prst="line">
            <a:avLst/>
          </a:prstGeom>
          <a:noFill/>
          <a:ln w="38100" cap="rnd">
            <a:solidFill>
              <a:schemeClr val="tx1"/>
            </a:solidFill>
            <a:prstDash val="sysDot"/>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5724" name="Line 12"/>
          <p:cNvSpPr>
            <a:spLocks noChangeShapeType="1"/>
          </p:cNvSpPr>
          <p:nvPr/>
        </p:nvSpPr>
        <p:spPr bwMode="auto">
          <a:xfrm>
            <a:off x="3048000" y="3657600"/>
            <a:ext cx="2819400" cy="685800"/>
          </a:xfrm>
          <a:prstGeom prst="line">
            <a:avLst/>
          </a:prstGeom>
          <a:noFill/>
          <a:ln w="38100" cap="rnd">
            <a:solidFill>
              <a:schemeClr val="tx1"/>
            </a:solidFill>
            <a:prstDash val="sysDot"/>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5725" name="Line 13"/>
          <p:cNvSpPr>
            <a:spLocks noChangeShapeType="1"/>
          </p:cNvSpPr>
          <p:nvPr/>
        </p:nvSpPr>
        <p:spPr bwMode="auto">
          <a:xfrm>
            <a:off x="2971800" y="3733800"/>
            <a:ext cx="609600" cy="609600"/>
          </a:xfrm>
          <a:prstGeom prst="line">
            <a:avLst/>
          </a:prstGeom>
          <a:noFill/>
          <a:ln w="76200">
            <a:solidFill>
              <a:srgbClr val="00FF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5726" name="Line 14"/>
          <p:cNvSpPr>
            <a:spLocks noChangeShapeType="1"/>
          </p:cNvSpPr>
          <p:nvPr/>
        </p:nvSpPr>
        <p:spPr bwMode="auto">
          <a:xfrm flipV="1">
            <a:off x="3505200" y="3962400"/>
            <a:ext cx="533400" cy="381000"/>
          </a:xfrm>
          <a:prstGeom prst="line">
            <a:avLst/>
          </a:prstGeom>
          <a:noFill/>
          <a:ln w="76200">
            <a:solidFill>
              <a:srgbClr val="00FF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5727" name="Line 15"/>
          <p:cNvSpPr>
            <a:spLocks noChangeShapeType="1"/>
          </p:cNvSpPr>
          <p:nvPr/>
        </p:nvSpPr>
        <p:spPr bwMode="auto">
          <a:xfrm>
            <a:off x="3962400" y="4038600"/>
            <a:ext cx="1295400" cy="304800"/>
          </a:xfrm>
          <a:prstGeom prst="line">
            <a:avLst/>
          </a:prstGeom>
          <a:noFill/>
          <a:ln w="76200">
            <a:solidFill>
              <a:srgbClr val="00FF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5728" name="Text Box 16"/>
          <p:cNvSpPr txBox="1">
            <a:spLocks noChangeArrowheads="1"/>
          </p:cNvSpPr>
          <p:nvPr/>
        </p:nvSpPr>
        <p:spPr bwMode="auto">
          <a:xfrm>
            <a:off x="2476500" y="3340100"/>
            <a:ext cx="5334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fr-FR" sz="2800" i="1">
                <a:latin typeface="Times" charset="0"/>
                <a:cs typeface="+mn-cs"/>
              </a:rPr>
              <a:t>x</a:t>
            </a:r>
          </a:p>
        </p:txBody>
      </p:sp>
      <p:sp>
        <p:nvSpPr>
          <p:cNvPr id="115729" name="Text Box 17"/>
          <p:cNvSpPr txBox="1">
            <a:spLocks noChangeArrowheads="1"/>
          </p:cNvSpPr>
          <p:nvPr/>
        </p:nvSpPr>
        <p:spPr bwMode="auto">
          <a:xfrm>
            <a:off x="5473700" y="3517900"/>
            <a:ext cx="8382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fr-FR" sz="2800" i="1">
                <a:latin typeface="Times" charset="0"/>
                <a:cs typeface="+mn-cs"/>
              </a:rPr>
              <a:t>p</a:t>
            </a:r>
            <a:r>
              <a:rPr lang="fr-FR" sz="2800" i="1" baseline="-25000">
                <a:latin typeface="Times" charset="0"/>
                <a:cs typeface="+mn-cs"/>
              </a:rPr>
              <a:t>g</a:t>
            </a:r>
            <a:endParaRPr lang="fr-FR" sz="2800" i="1">
              <a:latin typeface="Times" charset="0"/>
              <a:cs typeface="+mn-cs"/>
            </a:endParaRPr>
          </a:p>
        </p:txBody>
      </p:sp>
      <p:sp>
        <p:nvSpPr>
          <p:cNvPr id="115730" name="Text Box 18"/>
          <p:cNvSpPr txBox="1">
            <a:spLocks noChangeArrowheads="1"/>
          </p:cNvSpPr>
          <p:nvPr/>
        </p:nvSpPr>
        <p:spPr bwMode="auto">
          <a:xfrm>
            <a:off x="3924300" y="2755900"/>
            <a:ext cx="5334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fr-FR" sz="2800" i="1">
                <a:latin typeface="Times" charset="0"/>
                <a:cs typeface="+mn-cs"/>
              </a:rPr>
              <a:t>p</a:t>
            </a:r>
            <a:r>
              <a:rPr lang="fr-FR" sz="2800" i="1" baseline="-25000">
                <a:latin typeface="Times" charset="0"/>
                <a:cs typeface="+mn-cs"/>
              </a:rPr>
              <a:t>i</a:t>
            </a:r>
            <a:endParaRPr lang="fr-FR" sz="2800" i="1">
              <a:latin typeface="Times" charset="0"/>
              <a:cs typeface="+mn-cs"/>
            </a:endParaRPr>
          </a:p>
        </p:txBody>
      </p:sp>
      <p:sp>
        <p:nvSpPr>
          <p:cNvPr id="115731" name="Text Box 19"/>
          <p:cNvSpPr txBox="1">
            <a:spLocks noChangeArrowheads="1"/>
          </p:cNvSpPr>
          <p:nvPr/>
        </p:nvSpPr>
        <p:spPr bwMode="auto">
          <a:xfrm>
            <a:off x="3657600" y="5105400"/>
            <a:ext cx="341313" cy="519113"/>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GB" sz="2800" i="1">
                <a:latin typeface="Times New Roman" charset="0"/>
                <a:cs typeface="+mn-cs"/>
              </a:rPr>
              <a:t>v</a:t>
            </a:r>
          </a:p>
        </p:txBody>
      </p:sp>
      <p:sp>
        <p:nvSpPr>
          <p:cNvPr id="115733" name="Oval 21"/>
          <p:cNvSpPr>
            <a:spLocks noChangeArrowheads="1"/>
          </p:cNvSpPr>
          <p:nvPr/>
        </p:nvSpPr>
        <p:spPr bwMode="auto">
          <a:xfrm>
            <a:off x="2705100" y="3492500"/>
            <a:ext cx="304800" cy="304800"/>
          </a:xfrm>
          <a:prstGeom prst="ellipse">
            <a:avLst/>
          </a:prstGeom>
          <a:solidFill>
            <a:schemeClr val="tx1"/>
          </a:solidFill>
          <a:ln>
            <a:noFill/>
          </a:ln>
          <a:effectLst/>
          <a:extLst>
            <a:ext uri="{91240B29-F687-4f45-9708-019B960494DF}">
              <a14:hiddenLine xmlns="" xmlns:a14="http://schemas.microsoft.com/office/drawing/2010/main" w="9525">
                <a:solidFill>
                  <a:srgbClr val="4E43DB"/>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5736" name="Oval 24"/>
          <p:cNvSpPr>
            <a:spLocks noChangeArrowheads="1"/>
          </p:cNvSpPr>
          <p:nvPr/>
        </p:nvSpPr>
        <p:spPr bwMode="auto">
          <a:xfrm>
            <a:off x="5829300" y="3670300"/>
            <a:ext cx="304800" cy="304800"/>
          </a:xfrm>
          <a:prstGeom prst="ellipse">
            <a:avLst/>
          </a:prstGeom>
          <a:solidFill>
            <a:schemeClr val="tx1"/>
          </a:solidFill>
          <a:ln>
            <a:noFill/>
          </a:ln>
          <a:effectLst/>
          <a:extLst>
            <a:ext uri="{91240B29-F687-4f45-9708-019B960494DF}">
              <a14:hiddenLine xmlns="" xmlns:a14="http://schemas.microsoft.com/office/drawing/2010/main" w="9525">
                <a:solidFill>
                  <a:srgbClr val="4E43DB"/>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5737" name="Oval 25"/>
          <p:cNvSpPr>
            <a:spLocks noChangeArrowheads="1"/>
          </p:cNvSpPr>
          <p:nvPr/>
        </p:nvSpPr>
        <p:spPr bwMode="auto">
          <a:xfrm>
            <a:off x="4241800" y="2933700"/>
            <a:ext cx="304800" cy="304800"/>
          </a:xfrm>
          <a:prstGeom prst="ellipse">
            <a:avLst/>
          </a:prstGeom>
          <a:solidFill>
            <a:schemeClr val="tx1"/>
          </a:solidFill>
          <a:ln>
            <a:noFill/>
          </a:ln>
          <a:effectLst/>
          <a:extLst>
            <a:ext uri="{91240B29-F687-4f45-9708-019B960494DF}">
              <a14:hiddenLine xmlns="" xmlns:a14="http://schemas.microsoft.com/office/drawing/2010/main" w="9525">
                <a:solidFill>
                  <a:srgbClr val="4E43DB"/>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5738" name="Text Box 26"/>
          <p:cNvSpPr txBox="1">
            <a:spLocks noChangeArrowheads="1"/>
          </p:cNvSpPr>
          <p:nvPr/>
        </p:nvSpPr>
        <p:spPr bwMode="auto">
          <a:xfrm rot="-576644">
            <a:off x="2514600" y="2286000"/>
            <a:ext cx="2090738" cy="641350"/>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r>
              <a:rPr lang="en-GB">
                <a:solidFill>
                  <a:srgbClr val="0BF53D"/>
                </a:solidFill>
                <a:cs typeface="+mn-cs"/>
              </a:rPr>
              <a:t>i-proximity</a:t>
            </a:r>
          </a:p>
        </p:txBody>
      </p:sp>
      <p:sp>
        <p:nvSpPr>
          <p:cNvPr id="115739" name="Text Box 27"/>
          <p:cNvSpPr txBox="1">
            <a:spLocks noChangeArrowheads="1"/>
          </p:cNvSpPr>
          <p:nvPr/>
        </p:nvSpPr>
        <p:spPr bwMode="auto">
          <a:xfrm rot="-529017">
            <a:off x="5410200" y="4648200"/>
            <a:ext cx="2163763" cy="641350"/>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r>
              <a:rPr lang="en-GB">
                <a:solidFill>
                  <a:srgbClr val="0BF53D"/>
                </a:solidFill>
                <a:cs typeface="+mn-cs"/>
              </a:rPr>
              <a:t>g-proximity</a:t>
            </a:r>
          </a:p>
        </p:txBody>
      </p:sp>
      <p:sp>
        <p:nvSpPr>
          <p:cNvPr id="115740" name="Oval 28"/>
          <p:cNvSpPr>
            <a:spLocks noChangeArrowheads="1"/>
          </p:cNvSpPr>
          <p:nvPr/>
        </p:nvSpPr>
        <p:spPr bwMode="auto">
          <a:xfrm>
            <a:off x="5168900" y="4229100"/>
            <a:ext cx="304800" cy="304800"/>
          </a:xfrm>
          <a:prstGeom prst="ellipse">
            <a:avLst/>
          </a:prstGeom>
          <a:solidFill>
            <a:srgbClr val="13D921"/>
          </a:solidFill>
          <a:ln>
            <a:noFill/>
          </a:ln>
          <a:effectLst/>
          <a:extLst>
            <a:ext uri="{91240B29-F687-4f45-9708-019B960494DF}">
              <a14:hiddenLine xmlns="" xmlns:a14="http://schemas.microsoft.com/office/drawing/2010/main" w="9525">
                <a:solidFill>
                  <a:srgbClr val="4E43DB"/>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 name="Slide Number Placeholder 1"/>
          <p:cNvSpPr>
            <a:spLocks noGrp="1"/>
          </p:cNvSpPr>
          <p:nvPr>
            <p:ph type="sldNum" sz="quarter" idx="12"/>
          </p:nvPr>
        </p:nvSpPr>
        <p:spPr/>
        <p:txBody>
          <a:bodyPr/>
          <a:lstStyle/>
          <a:p>
            <a:fld id="{D72D0ABE-5AB0-9E45-B7CB-B56DD3FE1F47}" type="slidenum">
              <a:rPr lang="en-US" smtClean="0"/>
              <a:pPr/>
              <a:t>23</a:t>
            </a:fld>
            <a:endParaRPr lang="en-US"/>
          </a:p>
        </p:txBody>
      </p:sp>
    </p:spTree>
    <p:extLst>
      <p:ext uri="{BB962C8B-B14F-4D97-AF65-F5344CB8AC3E}">
        <p14:creationId xmlns:p14="http://schemas.microsoft.com/office/powerpoint/2010/main" val="1870416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57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115718"/>
                                        </p:tgtEl>
                                        <p:attrNameLst>
                                          <p:attrName>style.visibility</p:attrName>
                                        </p:attrNameLst>
                                      </p:cBhvr>
                                      <p:to>
                                        <p:strVal val="visible"/>
                                      </p:to>
                                    </p:set>
                                    <p:anim calcmode="lin" valueType="num">
                                      <p:cBhvr>
                                        <p:cTn id="11" dur="500" fill="hold"/>
                                        <p:tgtEl>
                                          <p:spTgt spid="115718"/>
                                        </p:tgtEl>
                                        <p:attrNameLst>
                                          <p:attrName>ppt_w</p:attrName>
                                        </p:attrNameLst>
                                      </p:cBhvr>
                                      <p:tavLst>
                                        <p:tav tm="0">
                                          <p:val>
                                            <p:fltVal val="0"/>
                                          </p:val>
                                        </p:tav>
                                        <p:tav tm="100000">
                                          <p:val>
                                            <p:strVal val="#ppt_w"/>
                                          </p:val>
                                        </p:tav>
                                      </p:tavLst>
                                    </p:anim>
                                    <p:anim calcmode="lin" valueType="num">
                                      <p:cBhvr>
                                        <p:cTn id="12" dur="500" fill="hold"/>
                                        <p:tgtEl>
                                          <p:spTgt spid="115718"/>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5738"/>
                                        </p:tgtEl>
                                        <p:attrNameLst>
                                          <p:attrName>style.visibility</p:attrName>
                                        </p:attrNameLst>
                                      </p:cBhvr>
                                      <p:to>
                                        <p:strVal val="visible"/>
                                      </p:to>
                                    </p:set>
                                    <p:animEffect transition="in" filter="wipe(left)">
                                      <p:cBhvr>
                                        <p:cTn id="17" dur="500"/>
                                        <p:tgtEl>
                                          <p:spTgt spid="1157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115726"/>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115717"/>
                                        </p:tgtEl>
                                        <p:attrNameLst>
                                          <p:attrName>style.visibility</p:attrName>
                                        </p:attrNameLst>
                                      </p:cBhvr>
                                      <p:to>
                                        <p:strVal val="visible"/>
                                      </p:to>
                                    </p:set>
                                    <p:anim calcmode="lin" valueType="num">
                                      <p:cBhvr>
                                        <p:cTn id="26" dur="500" fill="hold"/>
                                        <p:tgtEl>
                                          <p:spTgt spid="115717"/>
                                        </p:tgtEl>
                                        <p:attrNameLst>
                                          <p:attrName>ppt_w</p:attrName>
                                        </p:attrNameLst>
                                      </p:cBhvr>
                                      <p:tavLst>
                                        <p:tav tm="0">
                                          <p:val>
                                            <p:fltVal val="0"/>
                                          </p:val>
                                        </p:tav>
                                        <p:tav tm="100000">
                                          <p:val>
                                            <p:strVal val="#ppt_w"/>
                                          </p:val>
                                        </p:tav>
                                      </p:tavLst>
                                    </p:anim>
                                    <p:anim calcmode="lin" valueType="num">
                                      <p:cBhvr>
                                        <p:cTn id="27" dur="500" fill="hold"/>
                                        <p:tgtEl>
                                          <p:spTgt spid="115717"/>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5739"/>
                                        </p:tgtEl>
                                        <p:attrNameLst>
                                          <p:attrName>style.visibility</p:attrName>
                                        </p:attrNameLst>
                                      </p:cBhvr>
                                      <p:to>
                                        <p:strVal val="visible"/>
                                      </p:to>
                                    </p:set>
                                    <p:animEffect transition="in" filter="wipe(left)">
                                      <p:cBhvr>
                                        <p:cTn id="32" dur="500"/>
                                        <p:tgtEl>
                                          <p:spTgt spid="11573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499"/>
                                          </p:stCondLst>
                                        </p:cTn>
                                        <p:tgtEl>
                                          <p:spTgt spid="115727"/>
                                        </p:tgtEl>
                                        <p:attrNameLst>
                                          <p:attrName>style.visibility</p:attrName>
                                        </p:attrNameLst>
                                      </p:cBhvr>
                                      <p:to>
                                        <p:strVal val="visible"/>
                                      </p:to>
                                    </p:set>
                                  </p:childTnLst>
                                </p:cTn>
                              </p:par>
                            </p:childTnLst>
                          </p:cTn>
                        </p:par>
                        <p:par>
                          <p:cTn id="37" fill="hold" nodeType="afterGroup">
                            <p:stCondLst>
                              <p:cond delay="500"/>
                            </p:stCondLst>
                            <p:childTnLst>
                              <p:par>
                                <p:cTn id="38" presetID="2" presetClass="entr" presetSubtype="1" fill="hold" grpId="0" nodeType="afterEffect">
                                  <p:stCondLst>
                                    <p:cond delay="1000"/>
                                  </p:stCondLst>
                                  <p:childTnLst>
                                    <p:set>
                                      <p:cBhvr>
                                        <p:cTn id="39" dur="1" fill="hold">
                                          <p:stCondLst>
                                            <p:cond delay="0"/>
                                          </p:stCondLst>
                                        </p:cTn>
                                        <p:tgtEl>
                                          <p:spTgt spid="115740"/>
                                        </p:tgtEl>
                                        <p:attrNameLst>
                                          <p:attrName>style.visibility</p:attrName>
                                        </p:attrNameLst>
                                      </p:cBhvr>
                                      <p:to>
                                        <p:strVal val="visible"/>
                                      </p:to>
                                    </p:set>
                                    <p:anim calcmode="lin" valueType="num">
                                      <p:cBhvr additive="base">
                                        <p:cTn id="40" dur="500" fill="hold"/>
                                        <p:tgtEl>
                                          <p:spTgt spid="115740"/>
                                        </p:tgtEl>
                                        <p:attrNameLst>
                                          <p:attrName>ppt_x</p:attrName>
                                        </p:attrNameLst>
                                      </p:cBhvr>
                                      <p:tavLst>
                                        <p:tav tm="0">
                                          <p:val>
                                            <p:strVal val="#ppt_x"/>
                                          </p:val>
                                        </p:tav>
                                        <p:tav tm="100000">
                                          <p:val>
                                            <p:strVal val="#ppt_x"/>
                                          </p:val>
                                        </p:tav>
                                      </p:tavLst>
                                    </p:anim>
                                    <p:anim calcmode="lin" valueType="num">
                                      <p:cBhvr additive="base">
                                        <p:cTn id="41" dur="500" fill="hold"/>
                                        <p:tgtEl>
                                          <p:spTgt spid="1157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7" grpId="0" animBg="1"/>
      <p:bldP spid="115718" grpId="0" animBg="1"/>
      <p:bldP spid="115738" grpId="0" autoUpdateAnimBg="0"/>
      <p:bldP spid="115739" grpId="0" autoUpdateAnimBg="0"/>
      <p:bldP spid="1157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a:defRPr/>
            </a:pPr>
            <a:r>
              <a:rPr lang="en-GB">
                <a:cs typeface="+mj-cs"/>
              </a:rPr>
              <a:t>The historical algorithm</a:t>
            </a:r>
          </a:p>
        </p:txBody>
      </p:sp>
      <p:graphicFrame>
        <p:nvGraphicFramePr>
          <p:cNvPr id="23556" name="Object 3"/>
          <p:cNvGraphicFramePr>
            <a:graphicFrameLocks noChangeAspect="1"/>
          </p:cNvGraphicFramePr>
          <p:nvPr/>
        </p:nvGraphicFramePr>
        <p:xfrm>
          <a:off x="4267200" y="3124200"/>
          <a:ext cx="3973513" cy="2217738"/>
        </p:xfrm>
        <a:graphic>
          <a:graphicData uri="http://schemas.openxmlformats.org/presentationml/2006/ole">
            <mc:AlternateContent xmlns:mc="http://schemas.openxmlformats.org/markup-compatibility/2006">
              <mc:Choice xmlns:v="urn:schemas-microsoft-com:vml" Requires="v">
                <p:oleObj spid="_x0000_s19565" name="Équation" r:id="rId4" imgW="1524000" imgH="825500" progId="Equation.3">
                  <p:embed/>
                </p:oleObj>
              </mc:Choice>
              <mc:Fallback>
                <p:oleObj name="Équation" r:id="rId4" imgW="1524000" imgH="825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3124200"/>
                        <a:ext cx="3973513" cy="22177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17777" name="Text Box 17"/>
          <p:cNvSpPr txBox="1">
            <a:spLocks noChangeArrowheads="1"/>
          </p:cNvSpPr>
          <p:nvPr/>
        </p:nvSpPr>
        <p:spPr bwMode="auto">
          <a:xfrm>
            <a:off x="1524000" y="2133600"/>
            <a:ext cx="2490788" cy="519113"/>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GB" sz="2800">
                <a:latin typeface="Times New Roman" charset="0"/>
                <a:cs typeface="+mn-cs"/>
              </a:rPr>
              <a:t>for each particle</a:t>
            </a:r>
          </a:p>
        </p:txBody>
      </p:sp>
      <p:sp>
        <p:nvSpPr>
          <p:cNvPr id="117778" name="Text Box 18"/>
          <p:cNvSpPr txBox="1">
            <a:spLocks noChangeArrowheads="1"/>
          </p:cNvSpPr>
          <p:nvPr/>
        </p:nvSpPr>
        <p:spPr bwMode="auto">
          <a:xfrm>
            <a:off x="2895600" y="3505200"/>
            <a:ext cx="1390650" cy="1373188"/>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r>
              <a:rPr lang="en-GB" sz="2800">
                <a:latin typeface="Times New Roman" charset="0"/>
                <a:cs typeface="+mn-cs"/>
              </a:rPr>
              <a:t>update the velocity </a:t>
            </a:r>
          </a:p>
        </p:txBody>
      </p:sp>
      <p:graphicFrame>
        <p:nvGraphicFramePr>
          <p:cNvPr id="23559" name="Object 16"/>
          <p:cNvGraphicFramePr>
            <a:graphicFrameLocks noChangeAspect="1"/>
          </p:cNvGraphicFramePr>
          <p:nvPr/>
        </p:nvGraphicFramePr>
        <p:xfrm>
          <a:off x="4211638" y="5562600"/>
          <a:ext cx="3013075" cy="511175"/>
        </p:xfrm>
        <a:graphic>
          <a:graphicData uri="http://schemas.openxmlformats.org/presentationml/2006/ole">
            <mc:AlternateContent xmlns:mc="http://schemas.openxmlformats.org/markup-compatibility/2006">
              <mc:Choice xmlns:v="urn:schemas-microsoft-com:vml" Requires="v">
                <p:oleObj spid="_x0000_s19566" name="Equation" r:id="rId6" imgW="1155700" imgH="190500" progId="Equation.3">
                  <p:embed/>
                </p:oleObj>
              </mc:Choice>
              <mc:Fallback>
                <p:oleObj name="Equation" r:id="rId6" imgW="1155700" imgH="1905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1638" y="5562600"/>
                        <a:ext cx="3013075" cy="5111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17779" name="Text Box 19"/>
          <p:cNvSpPr txBox="1">
            <a:spLocks noChangeArrowheads="1"/>
          </p:cNvSpPr>
          <p:nvPr/>
        </p:nvSpPr>
        <p:spPr bwMode="auto">
          <a:xfrm>
            <a:off x="2362200" y="5524500"/>
            <a:ext cx="1673225" cy="519113"/>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GB" sz="2800">
                <a:latin typeface="Times New Roman" charset="0"/>
                <a:cs typeface="+mn-cs"/>
              </a:rPr>
              <a:t>then move</a:t>
            </a:r>
          </a:p>
        </p:txBody>
      </p:sp>
      <p:sp>
        <p:nvSpPr>
          <p:cNvPr id="117781" name="Text Box 21"/>
          <p:cNvSpPr txBox="1">
            <a:spLocks noChangeArrowheads="1"/>
          </p:cNvSpPr>
          <p:nvPr/>
        </p:nvSpPr>
        <p:spPr bwMode="auto">
          <a:xfrm>
            <a:off x="2133600" y="2590800"/>
            <a:ext cx="3271838" cy="519113"/>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GB" sz="2800">
                <a:latin typeface="Times New Roman" charset="0"/>
                <a:cs typeface="+mn-cs"/>
              </a:rPr>
              <a:t>for each component </a:t>
            </a:r>
            <a:r>
              <a:rPr lang="en-GB" sz="2800" i="1">
                <a:latin typeface="Times New Roman" charset="0"/>
                <a:cs typeface="+mn-cs"/>
              </a:rPr>
              <a:t>d</a:t>
            </a:r>
            <a:endParaRPr lang="en-GB" sz="2800">
              <a:latin typeface="Times New Roman" charset="0"/>
              <a:cs typeface="+mn-cs"/>
            </a:endParaRPr>
          </a:p>
        </p:txBody>
      </p:sp>
      <p:sp>
        <p:nvSpPr>
          <p:cNvPr id="117782" name="Line 22"/>
          <p:cNvSpPr>
            <a:spLocks noChangeShapeType="1"/>
          </p:cNvSpPr>
          <p:nvPr/>
        </p:nvSpPr>
        <p:spPr bwMode="auto">
          <a:xfrm>
            <a:off x="2362200" y="3276600"/>
            <a:ext cx="0" cy="22098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7783" name="Text Box 23"/>
          <p:cNvSpPr txBox="1">
            <a:spLocks noChangeArrowheads="1"/>
          </p:cNvSpPr>
          <p:nvPr/>
        </p:nvSpPr>
        <p:spPr bwMode="auto">
          <a:xfrm>
            <a:off x="990600" y="1676400"/>
            <a:ext cx="2844800" cy="519113"/>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GB" sz="2800">
                <a:latin typeface="Times New Roman" charset="0"/>
                <a:cs typeface="+mn-cs"/>
              </a:rPr>
              <a:t>At each time step </a:t>
            </a:r>
            <a:r>
              <a:rPr lang="en-GB" sz="2800" i="1">
                <a:latin typeface="Times New Roman" charset="0"/>
                <a:cs typeface="+mn-cs"/>
              </a:rPr>
              <a:t>t</a:t>
            </a:r>
            <a:endParaRPr lang="en-GB" sz="2800">
              <a:latin typeface="Times New Roman" charset="0"/>
              <a:cs typeface="+mn-cs"/>
            </a:endParaRPr>
          </a:p>
        </p:txBody>
      </p:sp>
      <p:sp>
        <p:nvSpPr>
          <p:cNvPr id="117784" name="Text Box 24"/>
          <p:cNvSpPr txBox="1">
            <a:spLocks noChangeArrowheads="1"/>
          </p:cNvSpPr>
          <p:nvPr/>
        </p:nvSpPr>
        <p:spPr bwMode="auto">
          <a:xfrm rot="-333515">
            <a:off x="6248400" y="2057400"/>
            <a:ext cx="2298700" cy="1739900"/>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r>
              <a:rPr lang="en-GB">
                <a:solidFill>
                  <a:srgbClr val="F81F08"/>
                </a:solidFill>
                <a:cs typeface="+mn-cs"/>
              </a:rPr>
              <a:t>Randomness inside the loop</a:t>
            </a:r>
          </a:p>
        </p:txBody>
      </p:sp>
      <p:sp>
        <p:nvSpPr>
          <p:cNvPr id="117785" name="Freeform 25"/>
          <p:cNvSpPr>
            <a:spLocks/>
          </p:cNvSpPr>
          <p:nvPr/>
        </p:nvSpPr>
        <p:spPr bwMode="auto">
          <a:xfrm>
            <a:off x="4851400" y="4038600"/>
            <a:ext cx="1892300" cy="1346200"/>
          </a:xfrm>
          <a:custGeom>
            <a:avLst/>
            <a:gdLst>
              <a:gd name="T0" fmla="*/ 304 w 1192"/>
              <a:gd name="T1" fmla="*/ 48 h 848"/>
              <a:gd name="T2" fmla="*/ 64 w 1192"/>
              <a:gd name="T3" fmla="*/ 192 h 848"/>
              <a:gd name="T4" fmla="*/ 16 w 1192"/>
              <a:gd name="T5" fmla="*/ 384 h 848"/>
              <a:gd name="T6" fmla="*/ 16 w 1192"/>
              <a:gd name="T7" fmla="*/ 528 h 848"/>
              <a:gd name="T8" fmla="*/ 112 w 1192"/>
              <a:gd name="T9" fmla="*/ 768 h 848"/>
              <a:gd name="T10" fmla="*/ 400 w 1192"/>
              <a:gd name="T11" fmla="*/ 816 h 848"/>
              <a:gd name="T12" fmla="*/ 832 w 1192"/>
              <a:gd name="T13" fmla="*/ 816 h 848"/>
              <a:gd name="T14" fmla="*/ 1024 w 1192"/>
              <a:gd name="T15" fmla="*/ 624 h 848"/>
              <a:gd name="T16" fmla="*/ 1168 w 1192"/>
              <a:gd name="T17" fmla="*/ 240 h 848"/>
              <a:gd name="T18" fmla="*/ 1120 w 1192"/>
              <a:gd name="T19" fmla="*/ 48 h 848"/>
              <a:gd name="T20" fmla="*/ 736 w 1192"/>
              <a:gd name="T21" fmla="*/ 0 h 848"/>
              <a:gd name="T22" fmla="*/ 448 w 1192"/>
              <a:gd name="T23" fmla="*/ 48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2" h="848">
                <a:moveTo>
                  <a:pt x="304" y="48"/>
                </a:moveTo>
                <a:cubicBezTo>
                  <a:pt x="208" y="92"/>
                  <a:pt x="112" y="136"/>
                  <a:pt x="64" y="192"/>
                </a:cubicBezTo>
                <a:cubicBezTo>
                  <a:pt x="16" y="248"/>
                  <a:pt x="24" y="328"/>
                  <a:pt x="16" y="384"/>
                </a:cubicBezTo>
                <a:cubicBezTo>
                  <a:pt x="8" y="440"/>
                  <a:pt x="0" y="464"/>
                  <a:pt x="16" y="528"/>
                </a:cubicBezTo>
                <a:cubicBezTo>
                  <a:pt x="32" y="592"/>
                  <a:pt x="48" y="720"/>
                  <a:pt x="112" y="768"/>
                </a:cubicBezTo>
                <a:cubicBezTo>
                  <a:pt x="176" y="816"/>
                  <a:pt x="280" y="808"/>
                  <a:pt x="400" y="816"/>
                </a:cubicBezTo>
                <a:cubicBezTo>
                  <a:pt x="520" y="824"/>
                  <a:pt x="728" y="848"/>
                  <a:pt x="832" y="816"/>
                </a:cubicBezTo>
                <a:cubicBezTo>
                  <a:pt x="936" y="784"/>
                  <a:pt x="968" y="720"/>
                  <a:pt x="1024" y="624"/>
                </a:cubicBezTo>
                <a:cubicBezTo>
                  <a:pt x="1080" y="528"/>
                  <a:pt x="1152" y="336"/>
                  <a:pt x="1168" y="240"/>
                </a:cubicBezTo>
                <a:cubicBezTo>
                  <a:pt x="1184" y="144"/>
                  <a:pt x="1192" y="88"/>
                  <a:pt x="1120" y="48"/>
                </a:cubicBezTo>
                <a:cubicBezTo>
                  <a:pt x="1048" y="8"/>
                  <a:pt x="848" y="0"/>
                  <a:pt x="736" y="0"/>
                </a:cubicBezTo>
                <a:cubicBezTo>
                  <a:pt x="624" y="0"/>
                  <a:pt x="536" y="24"/>
                  <a:pt x="448" y="48"/>
                </a:cubicBezTo>
              </a:path>
            </a:pathLst>
          </a:custGeom>
          <a:noFill/>
          <a:ln w="38100" cap="flat" cmpd="sng">
            <a:solidFill>
              <a:srgbClr val="F81F08"/>
            </a:solidFill>
            <a:prstDash val="solid"/>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117786" name="Line 26"/>
          <p:cNvSpPr>
            <a:spLocks noChangeShapeType="1"/>
          </p:cNvSpPr>
          <p:nvPr/>
        </p:nvSpPr>
        <p:spPr bwMode="auto">
          <a:xfrm flipH="1">
            <a:off x="6324600" y="3352800"/>
            <a:ext cx="228600" cy="609600"/>
          </a:xfrm>
          <a:prstGeom prst="line">
            <a:avLst/>
          </a:prstGeom>
          <a:noFill/>
          <a:ln w="38100">
            <a:solidFill>
              <a:srgbClr val="F81F08"/>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 name="Slide Number Placeholder 1"/>
          <p:cNvSpPr>
            <a:spLocks noGrp="1"/>
          </p:cNvSpPr>
          <p:nvPr>
            <p:ph type="sldNum" sz="quarter" idx="12"/>
          </p:nvPr>
        </p:nvSpPr>
        <p:spPr/>
        <p:txBody>
          <a:bodyPr/>
          <a:lstStyle/>
          <a:p>
            <a:fld id="{D72D0ABE-5AB0-9E45-B7CB-B56DD3FE1F47}" type="slidenum">
              <a:rPr lang="en-US" smtClean="0"/>
              <a:pPr/>
              <a:t>24</a:t>
            </a:fld>
            <a:endParaRPr lang="en-US"/>
          </a:p>
        </p:txBody>
      </p:sp>
    </p:spTree>
    <p:extLst>
      <p:ext uri="{BB962C8B-B14F-4D97-AF65-F5344CB8AC3E}">
        <p14:creationId xmlns:p14="http://schemas.microsoft.com/office/powerpoint/2010/main" val="959232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7784"/>
                                        </p:tgtEl>
                                        <p:attrNameLst>
                                          <p:attrName>style.visibility</p:attrName>
                                        </p:attrNameLst>
                                      </p:cBhvr>
                                      <p:to>
                                        <p:strVal val="visible"/>
                                      </p:to>
                                    </p:set>
                                    <p:animEffect transition="in" filter="wipe(left)">
                                      <p:cBhvr>
                                        <p:cTn id="7" dur="500"/>
                                        <p:tgtEl>
                                          <p:spTgt spid="117784"/>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17786"/>
                                        </p:tgtEl>
                                        <p:attrNameLst>
                                          <p:attrName>style.visibility</p:attrName>
                                        </p:attrNameLst>
                                      </p:cBhvr>
                                      <p:to>
                                        <p:strVal val="visible"/>
                                      </p:to>
                                    </p:set>
                                    <p:animEffect transition="in" filter="wipe(up)">
                                      <p:cBhvr>
                                        <p:cTn id="11" dur="500"/>
                                        <p:tgtEl>
                                          <p:spTgt spid="117786"/>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7785"/>
                                        </p:tgtEl>
                                        <p:attrNameLst>
                                          <p:attrName>style.visibility</p:attrName>
                                        </p:attrNameLst>
                                      </p:cBhvr>
                                      <p:to>
                                        <p:strVal val="visible"/>
                                      </p:to>
                                    </p:set>
                                    <p:animEffect transition="in" filter="wipe(left)">
                                      <p:cBhvr>
                                        <p:cTn id="15" dur="500"/>
                                        <p:tgtEl>
                                          <p:spTgt spid="117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8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0" name="Rectangle 1044" descr="Diagonales vers le haut (blanc/noir)"/>
          <p:cNvSpPr>
            <a:spLocks noChangeArrowheads="1"/>
          </p:cNvSpPr>
          <p:nvPr/>
        </p:nvSpPr>
        <p:spPr bwMode="auto">
          <a:xfrm>
            <a:off x="3009900" y="2768600"/>
            <a:ext cx="2057400" cy="838200"/>
          </a:xfrm>
          <a:prstGeom prst="rect">
            <a:avLst/>
          </a:prstGeom>
          <a:pattFill prst="ltUpDiag">
            <a:fgClr>
              <a:srgbClr val="0BF53D"/>
            </a:fgClr>
            <a:bgClr>
              <a:srgbClr val="FFFFFF"/>
            </a:bgClr>
          </a:pattFill>
          <a:ln w="38100" cap="rnd">
            <a:solidFill>
              <a:srgbClr val="0BF53D"/>
            </a:solidFill>
            <a:prstDash val="sysDot"/>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en-US">
              <a:cs typeface="+mn-cs"/>
            </a:endParaRPr>
          </a:p>
        </p:txBody>
      </p:sp>
      <p:sp>
        <p:nvSpPr>
          <p:cNvPr id="133141" name="Rectangle 1045" descr="Diagonales vers le bas (blanc/noir)"/>
          <p:cNvSpPr>
            <a:spLocks noChangeArrowheads="1"/>
          </p:cNvSpPr>
          <p:nvPr/>
        </p:nvSpPr>
        <p:spPr bwMode="auto">
          <a:xfrm>
            <a:off x="3048000" y="3581400"/>
            <a:ext cx="4191000" cy="1219200"/>
          </a:xfrm>
          <a:prstGeom prst="rect">
            <a:avLst/>
          </a:prstGeom>
          <a:pattFill prst="ltDnDiag">
            <a:fgClr>
              <a:srgbClr val="0BF53D"/>
            </a:fgClr>
            <a:bgClr>
              <a:srgbClr val="FFFFFF"/>
            </a:bgClr>
          </a:pattFill>
          <a:ln w="38100" cap="rnd">
            <a:solidFill>
              <a:srgbClr val="0BF53D"/>
            </a:solidFill>
            <a:prstDash val="sysDot"/>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en-US">
              <a:cs typeface="+mn-cs"/>
            </a:endParaRPr>
          </a:p>
        </p:txBody>
      </p:sp>
      <p:sp>
        <p:nvSpPr>
          <p:cNvPr id="133122" name="Rectangle 1026"/>
          <p:cNvSpPr>
            <a:spLocks noGrp="1" noChangeArrowheads="1"/>
          </p:cNvSpPr>
          <p:nvPr>
            <p:ph type="title"/>
          </p:nvPr>
        </p:nvSpPr>
        <p:spPr/>
        <p:txBody>
          <a:bodyPr/>
          <a:lstStyle/>
          <a:p>
            <a:pPr>
              <a:defRPr/>
            </a:pPr>
            <a:r>
              <a:rPr lang="en-GB">
                <a:cs typeface="+mj-cs"/>
              </a:rPr>
              <a:t>Random proximity </a:t>
            </a:r>
          </a:p>
        </p:txBody>
      </p:sp>
      <p:sp>
        <p:nvSpPr>
          <p:cNvPr id="133130" name="Line 1034"/>
          <p:cNvSpPr>
            <a:spLocks noChangeShapeType="1"/>
          </p:cNvSpPr>
          <p:nvPr/>
        </p:nvSpPr>
        <p:spPr bwMode="auto">
          <a:xfrm>
            <a:off x="3048000" y="3670300"/>
            <a:ext cx="1600200" cy="1524000"/>
          </a:xfrm>
          <a:prstGeom prst="line">
            <a:avLst/>
          </a:prstGeom>
          <a:noFill/>
          <a:ln w="381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3131" name="Line 1035"/>
          <p:cNvSpPr>
            <a:spLocks noChangeShapeType="1"/>
          </p:cNvSpPr>
          <p:nvPr/>
        </p:nvSpPr>
        <p:spPr bwMode="auto">
          <a:xfrm flipV="1">
            <a:off x="3048000" y="2895600"/>
            <a:ext cx="914400" cy="685800"/>
          </a:xfrm>
          <a:prstGeom prst="line">
            <a:avLst/>
          </a:prstGeom>
          <a:noFill/>
          <a:ln w="38100" cap="rnd">
            <a:solidFill>
              <a:schemeClr val="tx1"/>
            </a:solidFill>
            <a:prstDash val="sysDot"/>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3132" name="Line 1036"/>
          <p:cNvSpPr>
            <a:spLocks noChangeShapeType="1"/>
          </p:cNvSpPr>
          <p:nvPr/>
        </p:nvSpPr>
        <p:spPr bwMode="auto">
          <a:xfrm>
            <a:off x="3022600" y="3632200"/>
            <a:ext cx="2819400" cy="685800"/>
          </a:xfrm>
          <a:prstGeom prst="line">
            <a:avLst/>
          </a:prstGeom>
          <a:noFill/>
          <a:ln w="38100" cap="rnd">
            <a:solidFill>
              <a:schemeClr val="tx1"/>
            </a:solidFill>
            <a:prstDash val="sysDot"/>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25609" name="Group 1046"/>
          <p:cNvGrpSpPr>
            <a:grpSpLocks/>
          </p:cNvGrpSpPr>
          <p:nvPr/>
        </p:nvGrpSpPr>
        <p:grpSpPr bwMode="auto">
          <a:xfrm>
            <a:off x="2971800" y="3733800"/>
            <a:ext cx="2362200" cy="609600"/>
            <a:chOff x="1824" y="2784"/>
            <a:chExt cx="1488" cy="384"/>
          </a:xfrm>
        </p:grpSpPr>
        <p:sp>
          <p:nvSpPr>
            <p:cNvPr id="133133" name="Line 1037"/>
            <p:cNvSpPr>
              <a:spLocks noChangeShapeType="1"/>
            </p:cNvSpPr>
            <p:nvPr/>
          </p:nvSpPr>
          <p:spPr bwMode="auto">
            <a:xfrm>
              <a:off x="1824" y="2784"/>
              <a:ext cx="384" cy="384"/>
            </a:xfrm>
            <a:prstGeom prst="line">
              <a:avLst/>
            </a:prstGeom>
            <a:noFill/>
            <a:ln w="76200">
              <a:solidFill>
                <a:srgbClr val="00FF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3134" name="Line 1038"/>
            <p:cNvSpPr>
              <a:spLocks noChangeShapeType="1"/>
            </p:cNvSpPr>
            <p:nvPr/>
          </p:nvSpPr>
          <p:spPr bwMode="auto">
            <a:xfrm flipV="1">
              <a:off x="2208" y="2928"/>
              <a:ext cx="336" cy="240"/>
            </a:xfrm>
            <a:prstGeom prst="line">
              <a:avLst/>
            </a:prstGeom>
            <a:noFill/>
            <a:ln w="76200">
              <a:solidFill>
                <a:srgbClr val="00FF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3135" name="Line 1039"/>
            <p:cNvSpPr>
              <a:spLocks noChangeShapeType="1"/>
            </p:cNvSpPr>
            <p:nvPr/>
          </p:nvSpPr>
          <p:spPr bwMode="auto">
            <a:xfrm>
              <a:off x="2496" y="2928"/>
              <a:ext cx="816" cy="192"/>
            </a:xfrm>
            <a:prstGeom prst="line">
              <a:avLst/>
            </a:prstGeom>
            <a:noFill/>
            <a:ln w="76200">
              <a:solidFill>
                <a:srgbClr val="00FF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33136" name="Text Box 1040"/>
          <p:cNvSpPr txBox="1">
            <a:spLocks noChangeArrowheads="1"/>
          </p:cNvSpPr>
          <p:nvPr/>
        </p:nvSpPr>
        <p:spPr bwMode="auto">
          <a:xfrm>
            <a:off x="2400300" y="3390900"/>
            <a:ext cx="5334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fr-FR" sz="2800" i="1">
                <a:latin typeface="Times" charset="0"/>
                <a:cs typeface="+mn-cs"/>
              </a:rPr>
              <a:t>x</a:t>
            </a:r>
          </a:p>
        </p:txBody>
      </p:sp>
      <p:sp>
        <p:nvSpPr>
          <p:cNvPr id="133137" name="Text Box 1041"/>
          <p:cNvSpPr txBox="1">
            <a:spLocks noChangeArrowheads="1"/>
          </p:cNvSpPr>
          <p:nvPr/>
        </p:nvSpPr>
        <p:spPr bwMode="auto">
          <a:xfrm>
            <a:off x="5791200" y="3657600"/>
            <a:ext cx="8382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fr-FR" sz="2800" i="1">
                <a:latin typeface="Times" charset="0"/>
                <a:cs typeface="+mn-cs"/>
              </a:rPr>
              <a:t>p</a:t>
            </a:r>
            <a:r>
              <a:rPr lang="fr-FR" sz="2800" i="1" baseline="-25000">
                <a:latin typeface="Times" charset="0"/>
                <a:cs typeface="+mn-cs"/>
              </a:rPr>
              <a:t>g</a:t>
            </a:r>
            <a:endParaRPr lang="fr-FR" sz="2800" i="1">
              <a:latin typeface="Times" charset="0"/>
              <a:cs typeface="+mn-cs"/>
            </a:endParaRPr>
          </a:p>
        </p:txBody>
      </p:sp>
      <p:sp>
        <p:nvSpPr>
          <p:cNvPr id="133138" name="Text Box 1042"/>
          <p:cNvSpPr txBox="1">
            <a:spLocks noChangeArrowheads="1"/>
          </p:cNvSpPr>
          <p:nvPr/>
        </p:nvSpPr>
        <p:spPr bwMode="auto">
          <a:xfrm>
            <a:off x="4394200" y="2933700"/>
            <a:ext cx="5334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fr-FR" sz="2800" i="1">
                <a:latin typeface="Times" charset="0"/>
                <a:cs typeface="+mn-cs"/>
              </a:rPr>
              <a:t>p</a:t>
            </a:r>
            <a:r>
              <a:rPr lang="fr-FR" sz="2800" i="1" baseline="-25000">
                <a:latin typeface="Times" charset="0"/>
                <a:cs typeface="+mn-cs"/>
              </a:rPr>
              <a:t>i</a:t>
            </a:r>
            <a:endParaRPr lang="fr-FR" sz="2800" i="1">
              <a:latin typeface="Times" charset="0"/>
              <a:cs typeface="+mn-cs"/>
            </a:endParaRPr>
          </a:p>
        </p:txBody>
      </p:sp>
      <p:sp>
        <p:nvSpPr>
          <p:cNvPr id="133139" name="Text Box 1043"/>
          <p:cNvSpPr txBox="1">
            <a:spLocks noChangeArrowheads="1"/>
          </p:cNvSpPr>
          <p:nvPr/>
        </p:nvSpPr>
        <p:spPr bwMode="auto">
          <a:xfrm>
            <a:off x="4038600" y="4648200"/>
            <a:ext cx="341313" cy="519113"/>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GB" sz="2800" i="1">
                <a:latin typeface="Times New Roman" charset="0"/>
                <a:cs typeface="+mn-cs"/>
              </a:rPr>
              <a:t>v</a:t>
            </a:r>
          </a:p>
        </p:txBody>
      </p:sp>
      <p:sp>
        <p:nvSpPr>
          <p:cNvPr id="133143" name="Oval 1047"/>
          <p:cNvSpPr>
            <a:spLocks noChangeArrowheads="1"/>
          </p:cNvSpPr>
          <p:nvPr/>
        </p:nvSpPr>
        <p:spPr bwMode="auto">
          <a:xfrm>
            <a:off x="4267200" y="3048000"/>
            <a:ext cx="152400" cy="152400"/>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en-US">
              <a:cs typeface="+mn-cs"/>
            </a:endParaRPr>
          </a:p>
        </p:txBody>
      </p:sp>
      <p:sp>
        <p:nvSpPr>
          <p:cNvPr id="133144" name="Oval 1048"/>
          <p:cNvSpPr>
            <a:spLocks noChangeArrowheads="1"/>
          </p:cNvSpPr>
          <p:nvPr/>
        </p:nvSpPr>
        <p:spPr bwMode="auto">
          <a:xfrm>
            <a:off x="5715000" y="3810000"/>
            <a:ext cx="152400" cy="152400"/>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en-US">
              <a:cs typeface="+mn-cs"/>
            </a:endParaRPr>
          </a:p>
        </p:txBody>
      </p:sp>
      <p:sp>
        <p:nvSpPr>
          <p:cNvPr id="133145" name="Oval 1049"/>
          <p:cNvSpPr>
            <a:spLocks noChangeArrowheads="1"/>
          </p:cNvSpPr>
          <p:nvPr/>
        </p:nvSpPr>
        <p:spPr bwMode="auto">
          <a:xfrm>
            <a:off x="2832100" y="3543300"/>
            <a:ext cx="152400" cy="152400"/>
          </a:xfrm>
          <a:prstGeom prst="ellipse">
            <a:avLst/>
          </a:prstGeom>
          <a:solidFill>
            <a:srgbClr val="333333"/>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endParaRPr lang="en-US">
              <a:cs typeface="+mn-cs"/>
            </a:endParaRPr>
          </a:p>
        </p:txBody>
      </p:sp>
      <p:sp>
        <p:nvSpPr>
          <p:cNvPr id="133146" name="Text Box 1050"/>
          <p:cNvSpPr txBox="1">
            <a:spLocks noChangeArrowheads="1"/>
          </p:cNvSpPr>
          <p:nvPr/>
        </p:nvSpPr>
        <p:spPr bwMode="auto">
          <a:xfrm rot="-576644">
            <a:off x="3200400" y="2209800"/>
            <a:ext cx="2090738" cy="641350"/>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r>
              <a:rPr lang="en-GB">
                <a:solidFill>
                  <a:srgbClr val="0BF53D"/>
                </a:solidFill>
                <a:cs typeface="+mn-cs"/>
              </a:rPr>
              <a:t>i-proximity</a:t>
            </a:r>
          </a:p>
        </p:txBody>
      </p:sp>
      <p:sp>
        <p:nvSpPr>
          <p:cNvPr id="133147" name="Text Box 1051"/>
          <p:cNvSpPr txBox="1">
            <a:spLocks noChangeArrowheads="1"/>
          </p:cNvSpPr>
          <p:nvPr/>
        </p:nvSpPr>
        <p:spPr bwMode="auto">
          <a:xfrm rot="-529017">
            <a:off x="5867400" y="2971800"/>
            <a:ext cx="2163763" cy="641350"/>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r>
              <a:rPr lang="en-GB">
                <a:solidFill>
                  <a:srgbClr val="0BF53D"/>
                </a:solidFill>
                <a:cs typeface="+mn-cs"/>
              </a:rPr>
              <a:t>g-proximity</a:t>
            </a:r>
          </a:p>
        </p:txBody>
      </p:sp>
      <p:sp>
        <p:nvSpPr>
          <p:cNvPr id="133148" name="Text Box 1052"/>
          <p:cNvSpPr txBox="1">
            <a:spLocks noChangeArrowheads="1"/>
          </p:cNvSpPr>
          <p:nvPr/>
        </p:nvSpPr>
        <p:spPr bwMode="auto">
          <a:xfrm>
            <a:off x="1066800" y="1752600"/>
            <a:ext cx="5407025" cy="641350"/>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lgn="l">
              <a:defRPr/>
            </a:pPr>
            <a:r>
              <a:rPr lang="en-GB">
                <a:cs typeface="+mn-cs"/>
              </a:rPr>
              <a:t>Hyperparallelepiped =&gt; Biased</a:t>
            </a:r>
          </a:p>
        </p:txBody>
      </p:sp>
      <p:sp>
        <p:nvSpPr>
          <p:cNvPr id="2" name="Slide Number Placeholder 1"/>
          <p:cNvSpPr>
            <a:spLocks noGrp="1"/>
          </p:cNvSpPr>
          <p:nvPr>
            <p:ph type="sldNum" sz="quarter" idx="12"/>
          </p:nvPr>
        </p:nvSpPr>
        <p:spPr/>
        <p:txBody>
          <a:bodyPr/>
          <a:lstStyle/>
          <a:p>
            <a:fld id="{D72D0ABE-5AB0-9E45-B7CB-B56DD3FE1F47}" type="slidenum">
              <a:rPr lang="en-US" smtClean="0"/>
              <a:pPr/>
              <a:t>25</a:t>
            </a:fld>
            <a:endParaRPr lang="en-US"/>
          </a:p>
        </p:txBody>
      </p:sp>
    </p:spTree>
    <p:extLst>
      <p:ext uri="{BB962C8B-B14F-4D97-AF65-F5344CB8AC3E}">
        <p14:creationId xmlns:p14="http://schemas.microsoft.com/office/powerpoint/2010/main" val="2325559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46"/>
                                        </p:tgtEl>
                                        <p:attrNameLst>
                                          <p:attrName>style.visibility</p:attrName>
                                        </p:attrNameLst>
                                      </p:cBhvr>
                                      <p:to>
                                        <p:strVal val="visible"/>
                                      </p:to>
                                    </p:set>
                                    <p:animEffect transition="in" filter="wipe(left)">
                                      <p:cBhvr>
                                        <p:cTn id="7" dur="500"/>
                                        <p:tgtEl>
                                          <p:spTgt spid="13314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3140"/>
                                        </p:tgtEl>
                                        <p:attrNameLst>
                                          <p:attrName>style.visibility</p:attrName>
                                        </p:attrNameLst>
                                      </p:cBhvr>
                                      <p:to>
                                        <p:strVal val="visible"/>
                                      </p:to>
                                    </p:set>
                                    <p:animEffect transition="in" filter="wipe(left)">
                                      <p:cBhvr>
                                        <p:cTn id="11" dur="500"/>
                                        <p:tgtEl>
                                          <p:spTgt spid="13314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3147"/>
                                        </p:tgtEl>
                                        <p:attrNameLst>
                                          <p:attrName>style.visibility</p:attrName>
                                        </p:attrNameLst>
                                      </p:cBhvr>
                                      <p:to>
                                        <p:strVal val="visible"/>
                                      </p:to>
                                    </p:set>
                                    <p:animEffect transition="in" filter="wipe(left)">
                                      <p:cBhvr>
                                        <p:cTn id="16" dur="500"/>
                                        <p:tgtEl>
                                          <p:spTgt spid="133147"/>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3141"/>
                                        </p:tgtEl>
                                        <p:attrNameLst>
                                          <p:attrName>style.visibility</p:attrName>
                                        </p:attrNameLst>
                                      </p:cBhvr>
                                      <p:to>
                                        <p:strVal val="visible"/>
                                      </p:to>
                                    </p:set>
                                    <p:animEffect transition="in" filter="wipe(left)">
                                      <p:cBhvr>
                                        <p:cTn id="20" dur="500"/>
                                        <p:tgtEl>
                                          <p:spTgt spid="133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0" grpId="0" animBg="1"/>
      <p:bldP spid="133141" grpId="0" animBg="1"/>
      <p:bldP spid="133146" grpId="0" autoUpdateAnimBg="0"/>
      <p:bldP spid="133147"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a:defRPr/>
            </a:pPr>
            <a:r>
              <a:rPr lang="en-GB">
                <a:cs typeface="+mj-cs"/>
              </a:rPr>
              <a:t>Animated illustration</a:t>
            </a:r>
          </a:p>
        </p:txBody>
      </p:sp>
      <p:sp>
        <p:nvSpPr>
          <p:cNvPr id="118793" name="Text Box 9"/>
          <p:cNvSpPr txBox="1">
            <a:spLocks noChangeArrowheads="1"/>
          </p:cNvSpPr>
          <p:nvPr/>
        </p:nvSpPr>
        <p:spPr bwMode="auto">
          <a:xfrm>
            <a:off x="7162800" y="1676400"/>
            <a:ext cx="1600200" cy="1190625"/>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ctr">
            <a:spAutoFit/>
          </a:bodyPr>
          <a:lstStyle/>
          <a:p>
            <a:pPr algn="l">
              <a:defRPr/>
            </a:pPr>
            <a:r>
              <a:rPr lang="en-GB">
                <a:solidFill>
                  <a:srgbClr val="F81F08"/>
                </a:solidFill>
                <a:cs typeface="+mn-cs"/>
              </a:rPr>
              <a:t>Global optimum</a:t>
            </a:r>
          </a:p>
        </p:txBody>
      </p:sp>
      <p:sp>
        <p:nvSpPr>
          <p:cNvPr id="2" name="Slide Number Placeholder 1"/>
          <p:cNvSpPr>
            <a:spLocks noGrp="1"/>
          </p:cNvSpPr>
          <p:nvPr>
            <p:ph type="sldNum" sz="quarter" idx="12"/>
          </p:nvPr>
        </p:nvSpPr>
        <p:spPr/>
        <p:txBody>
          <a:bodyPr/>
          <a:lstStyle/>
          <a:p>
            <a:fld id="{D72D0ABE-5AB0-9E45-B7CB-B56DD3FE1F47}" type="slidenum">
              <a:rPr lang="en-US" smtClean="0"/>
              <a:pPr/>
              <a:t>26</a:t>
            </a:fld>
            <a:endParaRPr lang="en-US"/>
          </a:p>
        </p:txBody>
      </p:sp>
      <p:pic>
        <p:nvPicPr>
          <p:cNvPr id="3" name="Picture 2" descr="alp_anim.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4787" y="1905000"/>
            <a:ext cx="4565987" cy="4136434"/>
          </a:xfrm>
          <a:prstGeom prst="rect">
            <a:avLst/>
          </a:prstGeom>
        </p:spPr>
      </p:pic>
      <p:sp>
        <p:nvSpPr>
          <p:cNvPr id="118792" name="Line 8"/>
          <p:cNvSpPr>
            <a:spLocks noChangeShapeType="1"/>
          </p:cNvSpPr>
          <p:nvPr/>
        </p:nvSpPr>
        <p:spPr bwMode="auto">
          <a:xfrm flipH="1">
            <a:off x="5791200" y="2133600"/>
            <a:ext cx="1371600" cy="685800"/>
          </a:xfrm>
          <a:prstGeom prst="line">
            <a:avLst/>
          </a:prstGeom>
          <a:noFill/>
          <a:ln w="38100">
            <a:solidFill>
              <a:srgbClr val="F81F08"/>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ctr">
            <a:spAutoFit/>
          </a:bodyPr>
          <a:lstStyle/>
          <a:p>
            <a:pPr>
              <a:defRPr/>
            </a:pPr>
            <a:endParaRPr lang="en-US">
              <a:cs typeface="+mn-cs"/>
            </a:endParaRPr>
          </a:p>
        </p:txBody>
      </p:sp>
    </p:spTree>
    <p:extLst>
      <p:ext uri="{BB962C8B-B14F-4D97-AF65-F5344CB8AC3E}">
        <p14:creationId xmlns:p14="http://schemas.microsoft.com/office/powerpoint/2010/main" val="2612859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a:defRPr/>
            </a:pPr>
            <a:r>
              <a:rPr lang="en-GB">
                <a:cs typeface="+mj-cs"/>
              </a:rPr>
              <a:t>Part 2: How to choose parameters</a:t>
            </a:r>
          </a:p>
        </p:txBody>
      </p:sp>
      <p:grpSp>
        <p:nvGrpSpPr>
          <p:cNvPr id="122883" name="Group 3"/>
          <p:cNvGrpSpPr>
            <a:grpSpLocks/>
          </p:cNvGrpSpPr>
          <p:nvPr/>
        </p:nvGrpSpPr>
        <p:grpSpPr bwMode="auto">
          <a:xfrm>
            <a:off x="4495800" y="2209800"/>
            <a:ext cx="4343400" cy="3962400"/>
            <a:chOff x="3024" y="1392"/>
            <a:chExt cx="2736" cy="2496"/>
          </a:xfrm>
        </p:grpSpPr>
        <p:graphicFrame>
          <p:nvGraphicFramePr>
            <p:cNvPr id="29708" name="Object 4"/>
            <p:cNvGraphicFramePr>
              <a:graphicFrameLocks noChangeAspect="1"/>
            </p:cNvGraphicFramePr>
            <p:nvPr/>
          </p:nvGraphicFramePr>
          <p:xfrm>
            <a:off x="3224" y="1392"/>
            <a:ext cx="2536" cy="2496"/>
          </p:xfrm>
          <a:graphic>
            <a:graphicData uri="http://schemas.openxmlformats.org/presentationml/2006/ole">
              <mc:AlternateContent xmlns:mc="http://schemas.openxmlformats.org/markup-compatibility/2006">
                <mc:Choice xmlns:v="urn:schemas-microsoft-com:vml" Requires="v">
                  <p:oleObj spid="_x0000_s25796" r:id="rId4" imgW="4025900" imgH="3962400" progId="MS_ClipArt_Gallery">
                    <p:embed/>
                  </p:oleObj>
                </mc:Choice>
                <mc:Fallback>
                  <p:oleObj r:id="rId4" imgW="4025900" imgH="3962400" progId="MS_ClipArt_Gallery">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4" y="1392"/>
                          <a:ext cx="2536" cy="249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22885" name="Rectangle 5"/>
            <p:cNvSpPr>
              <a:spLocks noChangeArrowheads="1"/>
            </p:cNvSpPr>
            <p:nvPr/>
          </p:nvSpPr>
          <p:spPr bwMode="auto">
            <a:xfrm>
              <a:off x="3024" y="1872"/>
              <a:ext cx="1392" cy="2016"/>
            </a:xfrm>
            <a:prstGeom prst="rect">
              <a:avLst/>
            </a:prstGeom>
            <a:solidFill>
              <a:schemeClr val="bg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aphicFrame>
        <p:nvGraphicFramePr>
          <p:cNvPr id="122887" name="Object 7"/>
          <p:cNvGraphicFramePr>
            <a:graphicFrameLocks noChangeAspect="1"/>
          </p:cNvGraphicFramePr>
          <p:nvPr>
            <p:extLst>
              <p:ext uri="{D42A27DB-BD31-4B8C-83A1-F6EECF244321}">
                <p14:modId xmlns:p14="http://schemas.microsoft.com/office/powerpoint/2010/main" val="3540957261"/>
              </p:ext>
            </p:extLst>
          </p:nvPr>
        </p:nvGraphicFramePr>
        <p:xfrm>
          <a:off x="1371600" y="1905000"/>
          <a:ext cx="1866900" cy="4013200"/>
        </p:xfrm>
        <a:graphic>
          <a:graphicData uri="http://schemas.openxmlformats.org/presentationml/2006/ole">
            <mc:AlternateContent xmlns:mc="http://schemas.openxmlformats.org/markup-compatibility/2006">
              <mc:Choice xmlns:v="urn:schemas-microsoft-com:vml" Requires="v">
                <p:oleObj spid="_x0000_s25797" name="Clip" r:id="rId6" imgW="1866900" imgH="4013200" progId="MS_ClipArt_Gallery.2">
                  <p:embed/>
                </p:oleObj>
              </mc:Choice>
              <mc:Fallback>
                <p:oleObj name="Clip" r:id="rId6" imgW="1866900" imgH="40132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1905000"/>
                        <a:ext cx="1866900" cy="4013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29703" name="Group 8"/>
          <p:cNvGrpSpPr>
            <a:grpSpLocks/>
          </p:cNvGrpSpPr>
          <p:nvPr/>
        </p:nvGrpSpPr>
        <p:grpSpPr bwMode="auto">
          <a:xfrm>
            <a:off x="3733800" y="1420813"/>
            <a:ext cx="3124200" cy="5284787"/>
            <a:chOff x="2928" y="336"/>
            <a:chExt cx="2056" cy="3713"/>
          </a:xfrm>
        </p:grpSpPr>
        <p:graphicFrame>
          <p:nvGraphicFramePr>
            <p:cNvPr id="29704" name="Object 9"/>
            <p:cNvGraphicFramePr>
              <a:graphicFrameLocks noChangeAspect="1"/>
            </p:cNvGraphicFramePr>
            <p:nvPr/>
          </p:nvGraphicFramePr>
          <p:xfrm>
            <a:off x="2928" y="336"/>
            <a:ext cx="2056" cy="3713"/>
          </p:xfrm>
          <a:graphic>
            <a:graphicData uri="http://schemas.openxmlformats.org/presentationml/2006/ole">
              <mc:AlternateContent xmlns:mc="http://schemas.openxmlformats.org/markup-compatibility/2006">
                <mc:Choice xmlns:v="urn:schemas-microsoft-com:vml" Requires="v">
                  <p:oleObj spid="_x0000_s25798" name="Clip" r:id="rId8" imgW="3263900" imgH="5892800" progId="MS_ClipArt_Gallery.2">
                    <p:embed/>
                  </p:oleObj>
                </mc:Choice>
                <mc:Fallback>
                  <p:oleObj name="Clip" r:id="rId8" imgW="3263900" imgH="589280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8" y="336"/>
                          <a:ext cx="2056" cy="3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22890" name="Text Box 10"/>
            <p:cNvSpPr txBox="1">
              <a:spLocks noChangeArrowheads="1"/>
            </p:cNvSpPr>
            <p:nvPr/>
          </p:nvSpPr>
          <p:spPr bwMode="auto">
            <a:xfrm rot="464320">
              <a:off x="3024" y="528"/>
              <a:ext cx="1344"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fr-FR" sz="2400">
                  <a:latin typeface="Times" charset="0"/>
                  <a:cs typeface="+mn-cs"/>
                </a:rPr>
                <a:t>The right way</a:t>
              </a:r>
            </a:p>
          </p:txBody>
        </p:sp>
        <p:sp>
          <p:nvSpPr>
            <p:cNvPr id="122891" name="Text Box 11"/>
            <p:cNvSpPr txBox="1">
              <a:spLocks noChangeArrowheads="1"/>
            </p:cNvSpPr>
            <p:nvPr/>
          </p:nvSpPr>
          <p:spPr bwMode="auto">
            <a:xfrm rot="-357009">
              <a:off x="3504" y="864"/>
              <a:ext cx="1296"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fr-FR" sz="2400">
                  <a:latin typeface="Times" charset="0"/>
                  <a:cs typeface="+mn-cs"/>
                </a:rPr>
                <a:t>This way</a:t>
              </a:r>
            </a:p>
          </p:txBody>
        </p:sp>
        <p:sp>
          <p:nvSpPr>
            <p:cNvPr id="122892" name="Text Box 12"/>
            <p:cNvSpPr txBox="1">
              <a:spLocks noChangeArrowheads="1"/>
            </p:cNvSpPr>
            <p:nvPr/>
          </p:nvSpPr>
          <p:spPr bwMode="auto">
            <a:xfrm rot="389908">
              <a:off x="3408" y="1728"/>
              <a:ext cx="1344"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fr-FR" sz="2400" dirty="0">
                  <a:latin typeface="Times" charset="0"/>
                  <a:cs typeface="+mn-cs"/>
                </a:rPr>
                <a:t>Or </a:t>
              </a:r>
              <a:r>
                <a:rPr lang="fr-FR" sz="2400" dirty="0" err="1">
                  <a:latin typeface="Times" charset="0"/>
                  <a:cs typeface="+mn-cs"/>
                </a:rPr>
                <a:t>this</a:t>
              </a:r>
              <a:r>
                <a:rPr lang="fr-FR" sz="2400" dirty="0">
                  <a:latin typeface="Times" charset="0"/>
                  <a:cs typeface="+mn-cs"/>
                </a:rPr>
                <a:t> </a:t>
              </a:r>
              <a:r>
                <a:rPr lang="fr-FR" sz="2400" dirty="0" err="1">
                  <a:latin typeface="Times" charset="0"/>
                  <a:cs typeface="+mn-cs"/>
                </a:rPr>
                <a:t>way</a:t>
              </a:r>
              <a:endParaRPr lang="fr-FR" sz="2400" dirty="0">
                <a:latin typeface="Times" charset="0"/>
                <a:cs typeface="+mn-cs"/>
              </a:endParaRPr>
            </a:p>
          </p:txBody>
        </p:sp>
      </p:grpSp>
      <p:sp>
        <p:nvSpPr>
          <p:cNvPr id="2" name="Slide Number Placeholder 1"/>
          <p:cNvSpPr>
            <a:spLocks noGrp="1"/>
          </p:cNvSpPr>
          <p:nvPr>
            <p:ph type="sldNum" sz="quarter" idx="12"/>
          </p:nvPr>
        </p:nvSpPr>
        <p:spPr/>
        <p:txBody>
          <a:bodyPr/>
          <a:lstStyle/>
          <a:p>
            <a:fld id="{D72D0ABE-5AB0-9E45-B7CB-B56DD3FE1F47}" type="slidenum">
              <a:rPr lang="en-US" smtClean="0"/>
              <a:pPr/>
              <a:t>27</a:t>
            </a:fld>
            <a:endParaRPr lang="en-US"/>
          </a:p>
        </p:txBody>
      </p:sp>
    </p:spTree>
    <p:extLst>
      <p:ext uri="{BB962C8B-B14F-4D97-AF65-F5344CB8AC3E}">
        <p14:creationId xmlns:p14="http://schemas.microsoft.com/office/powerpoint/2010/main" val="13921674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afterEffect">
                                  <p:stCondLst>
                                    <p:cond delay="0"/>
                                  </p:stCondLst>
                                  <p:childTnLst>
                                    <p:set>
                                      <p:cBhvr>
                                        <p:cTn id="6" dur="1" fill="hold">
                                          <p:stCondLst>
                                            <p:cond delay="0"/>
                                          </p:stCondLst>
                                        </p:cTn>
                                        <p:tgtEl>
                                          <p:spTgt spid="122883"/>
                                        </p:tgtEl>
                                        <p:attrNameLst>
                                          <p:attrName>style.visibility</p:attrName>
                                        </p:attrNameLst>
                                      </p:cBhvr>
                                      <p:to>
                                        <p:strVal val="visible"/>
                                      </p:to>
                                    </p:set>
                                    <p:anim calcmode="lin" valueType="num">
                                      <p:cBhvr additive="base">
                                        <p:cTn id="7" dur="500" fill="hold"/>
                                        <p:tgtEl>
                                          <p:spTgt spid="122883"/>
                                        </p:tgtEl>
                                        <p:attrNameLst>
                                          <p:attrName>ppt_x</p:attrName>
                                        </p:attrNameLst>
                                      </p:cBhvr>
                                      <p:tavLst>
                                        <p:tav tm="0">
                                          <p:val>
                                            <p:strVal val="1+#ppt_w/2"/>
                                          </p:val>
                                        </p:tav>
                                        <p:tav tm="100000">
                                          <p:val>
                                            <p:strVal val="#ppt_x"/>
                                          </p:val>
                                        </p:tav>
                                      </p:tavLst>
                                    </p:anim>
                                    <p:anim calcmode="lin" valueType="num">
                                      <p:cBhvr additive="base">
                                        <p:cTn id="8" dur="500" fill="hold"/>
                                        <p:tgtEl>
                                          <p:spTgt spid="1228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dirty="0"/>
              <a:t>PSO Issues</a:t>
            </a:r>
          </a:p>
        </p:txBody>
      </p:sp>
      <p:sp>
        <p:nvSpPr>
          <p:cNvPr id="95235" name="Rectangle 3"/>
          <p:cNvSpPr>
            <a:spLocks noGrp="1" noChangeArrowheads="1"/>
          </p:cNvSpPr>
          <p:nvPr>
            <p:ph type="body" idx="1"/>
          </p:nvPr>
        </p:nvSpPr>
        <p:spPr/>
        <p:txBody>
          <a:bodyPr/>
          <a:lstStyle/>
          <a:p>
            <a:r>
              <a:rPr lang="en-US"/>
              <a:t>Prevent particle velocities from exploding</a:t>
            </a:r>
          </a:p>
          <a:p>
            <a:r>
              <a:rPr lang="en-US"/>
              <a:t>Decrease the probability of the particles getting stuck in </a:t>
            </a:r>
            <a:r>
              <a:rPr lang="ja-JP" altLang="en-US">
                <a:latin typeface="Arial"/>
              </a:rPr>
              <a:t>“</a:t>
            </a:r>
            <a:r>
              <a:rPr lang="en-US"/>
              <a:t>bad</a:t>
            </a:r>
            <a:r>
              <a:rPr lang="ja-JP" altLang="en-US">
                <a:latin typeface="Arial"/>
              </a:rPr>
              <a:t>”</a:t>
            </a:r>
            <a:r>
              <a:rPr lang="en-US"/>
              <a:t> local optima</a:t>
            </a:r>
          </a:p>
          <a:p>
            <a:r>
              <a:rPr lang="en-US"/>
              <a:t>Reduce the number of iterations required for a given quality of solution</a:t>
            </a:r>
          </a:p>
        </p:txBody>
      </p:sp>
      <p:sp>
        <p:nvSpPr>
          <p:cNvPr id="2" name="Slide Number Placeholder 1"/>
          <p:cNvSpPr>
            <a:spLocks noGrp="1"/>
          </p:cNvSpPr>
          <p:nvPr>
            <p:ph type="sldNum" sz="quarter" idx="12"/>
          </p:nvPr>
        </p:nvSpPr>
        <p:spPr/>
        <p:txBody>
          <a:bodyPr/>
          <a:lstStyle/>
          <a:p>
            <a:fld id="{877DB2F1-F944-A247-B30F-B52FD48A65EB}" type="slidenum">
              <a:rPr lang="en-US" smtClean="0"/>
              <a:pPr/>
              <a:t>28</a:t>
            </a:fld>
            <a:endParaRPr lang="en-US"/>
          </a:p>
        </p:txBody>
      </p:sp>
    </p:spTree>
    <p:extLst>
      <p:ext uri="{BB962C8B-B14F-4D97-AF65-F5344CB8AC3E}">
        <p14:creationId xmlns:p14="http://schemas.microsoft.com/office/powerpoint/2010/main" val="3721773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4000"/>
              <a:t>Variations: Prevention of Particle Explosion</a:t>
            </a:r>
          </a:p>
        </p:txBody>
      </p:sp>
      <p:sp>
        <p:nvSpPr>
          <p:cNvPr id="20483" name="Rectangle 3"/>
          <p:cNvSpPr>
            <a:spLocks noGrp="1" noChangeArrowheads="1"/>
          </p:cNvSpPr>
          <p:nvPr>
            <p:ph type="body" sz="half" idx="1"/>
          </p:nvPr>
        </p:nvSpPr>
        <p:spPr>
          <a:xfrm>
            <a:off x="457200" y="1600200"/>
            <a:ext cx="8305800" cy="914400"/>
          </a:xfrm>
        </p:spPr>
        <p:txBody>
          <a:bodyPr/>
          <a:lstStyle/>
          <a:p>
            <a:pPr>
              <a:lnSpc>
                <a:spcPct val="90000"/>
              </a:lnSpc>
            </a:pPr>
            <a:r>
              <a:rPr lang="en-US" sz="2800"/>
              <a:t>It is possible, and undesirable, for |</a:t>
            </a:r>
            <a:r>
              <a:rPr lang="en-US" sz="2800" b="1" i="1"/>
              <a:t>v</a:t>
            </a:r>
            <a:r>
              <a:rPr lang="en-US" sz="2800" b="1" i="1" baseline="-25000"/>
              <a:t>id</a:t>
            </a:r>
            <a:r>
              <a:rPr lang="en-US" sz="2800"/>
              <a:t>| to become too large leading to instability</a:t>
            </a:r>
          </a:p>
        </p:txBody>
      </p:sp>
      <p:pic>
        <p:nvPicPr>
          <p:cNvPr id="20484" name="Picture 4" descr="explode"/>
          <p:cNvPicPr>
            <a:picLocks noGrp="1" noChangeAspect="1" noChangeArrowheads="1"/>
          </p:cNvPicPr>
          <p:nvPr>
            <p:ph sz="half" idx="2"/>
          </p:nvPr>
        </p:nvPicPr>
        <p:blipFill>
          <a:blip r:embed="rId3">
            <a:lum contrast="6000"/>
            <a:extLst>
              <a:ext uri="{28A0092B-C50C-407E-A947-70E740481C1C}">
                <a14:useLocalDpi xmlns:a14="http://schemas.microsoft.com/office/drawing/2010/main" val="0"/>
              </a:ext>
            </a:extLst>
          </a:blip>
          <a:srcRect/>
          <a:stretch>
            <a:fillRect/>
          </a:stretch>
        </p:blipFill>
        <p:spPr>
          <a:xfrm>
            <a:off x="609600" y="2514600"/>
            <a:ext cx="7848600" cy="38004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20486" name="Text Box 6"/>
          <p:cNvSpPr txBox="1">
            <a:spLocks noChangeArrowheads="1"/>
          </p:cNvSpPr>
          <p:nvPr/>
        </p:nvSpPr>
        <p:spPr bwMode="auto">
          <a:xfrm>
            <a:off x="5562600" y="6216650"/>
            <a:ext cx="27114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dirty="0"/>
              <a:t>From Swarm Intelligence</a:t>
            </a:r>
          </a:p>
          <a:p>
            <a:r>
              <a:rPr lang="en-US" sz="1800" dirty="0"/>
              <a:t>Kennedy and </a:t>
            </a:r>
            <a:r>
              <a:rPr lang="en-US" sz="1800" dirty="0" err="1"/>
              <a:t>Eberhart</a:t>
            </a:r>
            <a:endParaRPr lang="en-US" sz="1800" dirty="0"/>
          </a:p>
        </p:txBody>
      </p:sp>
      <p:sp>
        <p:nvSpPr>
          <p:cNvPr id="2" name="Slide Number Placeholder 1"/>
          <p:cNvSpPr>
            <a:spLocks noGrp="1"/>
          </p:cNvSpPr>
          <p:nvPr>
            <p:ph type="sldNum" sz="quarter" idx="12"/>
          </p:nvPr>
        </p:nvSpPr>
        <p:spPr/>
        <p:txBody>
          <a:bodyPr/>
          <a:lstStyle/>
          <a:p>
            <a:fld id="{E6172AF3-1606-A74D-912A-3AFD8BB66F1D}" type="slidenum">
              <a:rPr lang="en-US" smtClean="0"/>
              <a:pPr/>
              <a:t>29</a:t>
            </a:fld>
            <a:endParaRPr lang="en-US"/>
          </a:p>
        </p:txBody>
      </p:sp>
    </p:spTree>
    <p:extLst>
      <p:ext uri="{BB962C8B-B14F-4D97-AF65-F5344CB8AC3E}">
        <p14:creationId xmlns:p14="http://schemas.microsoft.com/office/powerpoint/2010/main" val="4166674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Governing Collective Motion</a:t>
            </a:r>
          </a:p>
        </p:txBody>
      </p:sp>
      <p:pic>
        <p:nvPicPr>
          <p:cNvPr id="5" name="Content Placeholder 4" descr="pso-slides (dragged).pdf"/>
          <p:cNvPicPr>
            <a:picLocks noGrp="1" noChangeAspect="1"/>
          </p:cNvPicPr>
          <p:nvPr>
            <p:ph idx="1"/>
          </p:nvPr>
        </p:nvPicPr>
        <p:blipFill>
          <a:blip r:embed="rId3">
            <a:extLst>
              <a:ext uri="{28A0092B-C50C-407E-A947-70E740481C1C}">
                <a14:useLocalDpi xmlns:a14="http://schemas.microsoft.com/office/drawing/2010/main" val="0"/>
              </a:ext>
            </a:extLst>
          </a:blip>
          <a:srcRect t="13302" b="13302"/>
          <a:stretch>
            <a:fillRect/>
          </a:stretch>
        </p:blipFill>
        <p:spPr/>
      </p:pic>
      <p:sp>
        <p:nvSpPr>
          <p:cNvPr id="4" name="Slide Number Placeholder 3"/>
          <p:cNvSpPr>
            <a:spLocks noGrp="1"/>
          </p:cNvSpPr>
          <p:nvPr>
            <p:ph type="sldNum" sz="quarter" idx="12"/>
          </p:nvPr>
        </p:nvSpPr>
        <p:spPr/>
        <p:txBody>
          <a:bodyPr/>
          <a:lstStyle/>
          <a:p>
            <a:fld id="{877DB2F1-F944-A247-B30F-B52FD48A65EB}" type="slidenum">
              <a:rPr lang="en-US" smtClean="0"/>
              <a:pPr/>
              <a:t>3</a:t>
            </a:fld>
            <a:endParaRPr lang="en-US"/>
          </a:p>
        </p:txBody>
      </p:sp>
    </p:spTree>
    <p:extLst>
      <p:ext uri="{BB962C8B-B14F-4D97-AF65-F5344CB8AC3E}">
        <p14:creationId xmlns:p14="http://schemas.microsoft.com/office/powerpoint/2010/main" val="1453610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sz="half" idx="1"/>
          </p:nvPr>
        </p:nvSpPr>
        <p:spPr>
          <a:xfrm>
            <a:off x="533400" y="304800"/>
            <a:ext cx="8229600" cy="2362200"/>
          </a:xfrm>
        </p:spPr>
        <p:txBody>
          <a:bodyPr/>
          <a:lstStyle/>
          <a:p>
            <a:r>
              <a:rPr lang="en-US" sz="2800"/>
              <a:t>The simplest way to prevent the particle velocity from becoming too large is define a parameter </a:t>
            </a:r>
            <a:r>
              <a:rPr lang="en-US" sz="2800" b="1" i="1"/>
              <a:t>V</a:t>
            </a:r>
            <a:r>
              <a:rPr lang="en-US" sz="2800" b="1" i="1" baseline="-25000"/>
              <a:t>max</a:t>
            </a:r>
            <a:r>
              <a:rPr lang="en-US" sz="2800"/>
              <a:t> such that:</a:t>
            </a:r>
          </a:p>
          <a:p>
            <a:pPr lvl="1"/>
            <a:r>
              <a:rPr lang="en-US" sz="2400"/>
              <a:t>if </a:t>
            </a:r>
            <a:r>
              <a:rPr lang="en-US" sz="2400" b="1" i="1"/>
              <a:t>v</a:t>
            </a:r>
            <a:r>
              <a:rPr lang="en-US" sz="2400" b="1" i="1" baseline="-25000"/>
              <a:t>id</a:t>
            </a:r>
            <a:r>
              <a:rPr lang="en-US" sz="2400" b="1" i="1"/>
              <a:t> &gt; V</a:t>
            </a:r>
            <a:r>
              <a:rPr lang="en-US" sz="2400" b="1" i="1" baseline="-25000"/>
              <a:t>max</a:t>
            </a:r>
            <a:r>
              <a:rPr lang="en-US" sz="2400"/>
              <a:t> then </a:t>
            </a:r>
            <a:r>
              <a:rPr lang="en-US" sz="2400" b="1" i="1"/>
              <a:t>v</a:t>
            </a:r>
            <a:r>
              <a:rPr lang="en-US" sz="2400" b="1" i="1" baseline="-25000"/>
              <a:t>id</a:t>
            </a:r>
            <a:r>
              <a:rPr lang="en-US" sz="2400" b="1" i="1"/>
              <a:t> = V</a:t>
            </a:r>
            <a:r>
              <a:rPr lang="en-US" sz="2400" b="1" i="1" baseline="-25000"/>
              <a:t>max</a:t>
            </a:r>
            <a:endParaRPr lang="en-US" sz="2400"/>
          </a:p>
          <a:p>
            <a:pPr lvl="1"/>
            <a:r>
              <a:rPr lang="en-US" sz="2400"/>
              <a:t>if </a:t>
            </a:r>
            <a:r>
              <a:rPr lang="en-US" sz="2400" b="1" i="1"/>
              <a:t>v</a:t>
            </a:r>
            <a:r>
              <a:rPr lang="en-US" sz="2400" b="1" i="1" baseline="-25000"/>
              <a:t>id</a:t>
            </a:r>
            <a:r>
              <a:rPr lang="en-US" sz="2400" b="1" i="1"/>
              <a:t> &lt; -V</a:t>
            </a:r>
            <a:r>
              <a:rPr lang="en-US" sz="2400" b="1" i="1" baseline="-25000"/>
              <a:t>max</a:t>
            </a:r>
            <a:r>
              <a:rPr lang="en-US" sz="2400"/>
              <a:t> then </a:t>
            </a:r>
            <a:r>
              <a:rPr lang="en-US" sz="2400" b="1" i="1"/>
              <a:t>v</a:t>
            </a:r>
            <a:r>
              <a:rPr lang="en-US" sz="2400" b="1" i="1" baseline="-25000"/>
              <a:t>id</a:t>
            </a:r>
            <a:r>
              <a:rPr lang="en-US" sz="2400" b="1" i="1"/>
              <a:t> = -V</a:t>
            </a:r>
            <a:r>
              <a:rPr lang="en-US" sz="2400" b="1" i="1" baseline="-25000"/>
              <a:t>max</a:t>
            </a:r>
            <a:endParaRPr lang="en-US" sz="2400"/>
          </a:p>
        </p:txBody>
      </p:sp>
      <p:pic>
        <p:nvPicPr>
          <p:cNvPr id="22536" name="Picture 8" descr="with_vmax"/>
          <p:cNvPicPr>
            <a:picLocks noGrp="1" noChangeAspect="1" noChangeArrowheads="1"/>
          </p:cNvPicPr>
          <p:nvPr>
            <p:ph sz="half" idx="2"/>
          </p:nvPr>
        </p:nvPicPr>
        <p:blipFill>
          <a:blip r:embed="rId3">
            <a:lum contrast="6000"/>
            <a:extLst>
              <a:ext uri="{28A0092B-C50C-407E-A947-70E740481C1C}">
                <a14:useLocalDpi xmlns:a14="http://schemas.microsoft.com/office/drawing/2010/main" val="0"/>
              </a:ext>
            </a:extLst>
          </a:blip>
          <a:srcRect/>
          <a:stretch>
            <a:fillRect/>
          </a:stretch>
        </p:blipFill>
        <p:spPr>
          <a:xfrm>
            <a:off x="533400" y="2819400"/>
            <a:ext cx="8077200" cy="34290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22539" name="Text Box 11"/>
          <p:cNvSpPr txBox="1">
            <a:spLocks noChangeArrowheads="1"/>
          </p:cNvSpPr>
          <p:nvPr/>
        </p:nvSpPr>
        <p:spPr bwMode="auto">
          <a:xfrm>
            <a:off x="5486400" y="6216650"/>
            <a:ext cx="27114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dirty="0"/>
              <a:t>From Swarm Intelligence</a:t>
            </a:r>
          </a:p>
          <a:p>
            <a:r>
              <a:rPr lang="en-US" sz="1800" dirty="0"/>
              <a:t>Kennedy and </a:t>
            </a:r>
            <a:r>
              <a:rPr lang="en-US" sz="1800" dirty="0" err="1"/>
              <a:t>Eberhart</a:t>
            </a:r>
            <a:endParaRPr lang="en-US" sz="1800" dirty="0"/>
          </a:p>
        </p:txBody>
      </p:sp>
      <p:sp>
        <p:nvSpPr>
          <p:cNvPr id="2" name="Slide Number Placeholder 1"/>
          <p:cNvSpPr>
            <a:spLocks noGrp="1"/>
          </p:cNvSpPr>
          <p:nvPr>
            <p:ph type="sldNum" sz="quarter" idx="12"/>
          </p:nvPr>
        </p:nvSpPr>
        <p:spPr/>
        <p:txBody>
          <a:bodyPr/>
          <a:lstStyle/>
          <a:p>
            <a:fld id="{E6172AF3-1606-A74D-912A-3AFD8BB66F1D}" type="slidenum">
              <a:rPr lang="en-US" smtClean="0"/>
              <a:pPr/>
              <a:t>30</a:t>
            </a:fld>
            <a:endParaRPr lang="en-US"/>
          </a:p>
        </p:txBody>
      </p:sp>
    </p:spTree>
    <p:extLst>
      <p:ext uri="{BB962C8B-B14F-4D97-AF65-F5344CB8AC3E}">
        <p14:creationId xmlns:p14="http://schemas.microsoft.com/office/powerpoint/2010/main" val="3685693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sz="half" idx="1"/>
          </p:nvPr>
        </p:nvSpPr>
        <p:spPr>
          <a:xfrm>
            <a:off x="457200" y="228600"/>
            <a:ext cx="8229600" cy="1828800"/>
          </a:xfrm>
        </p:spPr>
        <p:txBody>
          <a:bodyPr/>
          <a:lstStyle/>
          <a:p>
            <a:r>
              <a:rPr lang="en-US" sz="2800"/>
              <a:t>Clerc and Kennedy, 2002, studied the effect of parameters </a:t>
            </a:r>
            <a:r>
              <a:rPr lang="el-GR" sz="2800" b="1" i="1">
                <a:cs typeface="Arial" charset="0"/>
              </a:rPr>
              <a:t>φ</a:t>
            </a:r>
            <a:r>
              <a:rPr lang="en-US" sz="2800" b="1" i="1" baseline="-25000">
                <a:cs typeface="Arial" charset="0"/>
              </a:rPr>
              <a:t>1max</a:t>
            </a:r>
            <a:r>
              <a:rPr lang="en-US" sz="2800">
                <a:cs typeface="Arial" charset="0"/>
              </a:rPr>
              <a:t> and </a:t>
            </a:r>
            <a:r>
              <a:rPr lang="el-GR" sz="2800" b="1" i="1">
                <a:cs typeface="Arial" charset="0"/>
              </a:rPr>
              <a:t>φ</a:t>
            </a:r>
            <a:r>
              <a:rPr lang="en-US" sz="2800" b="1" i="1" baseline="-25000">
                <a:cs typeface="Arial" charset="0"/>
              </a:rPr>
              <a:t>2max</a:t>
            </a:r>
            <a:r>
              <a:rPr lang="en-US" sz="2800">
                <a:cs typeface="Arial" charset="0"/>
              </a:rPr>
              <a:t> on </a:t>
            </a:r>
            <a:r>
              <a:rPr lang="en-US" sz="2800" b="1" i="1">
                <a:cs typeface="Arial" charset="0"/>
              </a:rPr>
              <a:t>v</a:t>
            </a:r>
            <a:r>
              <a:rPr lang="en-US" sz="2800" b="1" i="1" baseline="-25000">
                <a:cs typeface="Arial" charset="0"/>
              </a:rPr>
              <a:t>id</a:t>
            </a:r>
            <a:endParaRPr lang="en-US" sz="2800">
              <a:cs typeface="Arial" charset="0"/>
            </a:endParaRPr>
          </a:p>
          <a:p>
            <a:pPr lvl="1"/>
            <a:r>
              <a:rPr lang="en-US" sz="2400">
                <a:cs typeface="Arial" charset="0"/>
              </a:rPr>
              <a:t> if (</a:t>
            </a:r>
            <a:r>
              <a:rPr lang="el-GR" sz="2400" b="1" i="1">
                <a:cs typeface="Arial" charset="0"/>
              </a:rPr>
              <a:t>φ</a:t>
            </a:r>
            <a:r>
              <a:rPr lang="en-US" sz="2400" b="1" i="1" baseline="-25000">
                <a:cs typeface="Arial" charset="0"/>
              </a:rPr>
              <a:t>1max</a:t>
            </a:r>
            <a:r>
              <a:rPr lang="en-US" sz="2400">
                <a:cs typeface="Arial" charset="0"/>
              </a:rPr>
              <a:t> + </a:t>
            </a:r>
            <a:r>
              <a:rPr lang="el-GR" sz="2400" b="1" i="1">
                <a:cs typeface="Arial" charset="0"/>
              </a:rPr>
              <a:t>φ</a:t>
            </a:r>
            <a:r>
              <a:rPr lang="en-US" sz="2400" b="1" i="1" baseline="-25000">
                <a:cs typeface="Arial" charset="0"/>
              </a:rPr>
              <a:t>2max</a:t>
            </a:r>
            <a:r>
              <a:rPr lang="en-US" sz="2400">
                <a:cs typeface="Arial" charset="0"/>
              </a:rPr>
              <a:t>) &gt; 4 then a constrictor coefficient, </a:t>
            </a:r>
            <a:r>
              <a:rPr lang="el-GR" sz="2400" b="1" i="1">
                <a:latin typeface="Times New Roman" charset="0"/>
                <a:cs typeface="Times New Roman" charset="0"/>
              </a:rPr>
              <a:t>χ</a:t>
            </a:r>
            <a:r>
              <a:rPr lang="en-US" sz="2400">
                <a:cs typeface="Arial" charset="0"/>
              </a:rPr>
              <a:t>, can be used to prevent velocity </a:t>
            </a:r>
            <a:r>
              <a:rPr lang="ja-JP" altLang="en-US" sz="2400">
                <a:latin typeface="Arial"/>
                <a:cs typeface="Arial" charset="0"/>
              </a:rPr>
              <a:t>“</a:t>
            </a:r>
            <a:r>
              <a:rPr lang="en-US" sz="2400">
                <a:cs typeface="Arial" charset="0"/>
              </a:rPr>
              <a:t>explosion</a:t>
            </a:r>
            <a:r>
              <a:rPr lang="ja-JP" altLang="en-US" sz="2400">
                <a:latin typeface="Arial"/>
                <a:cs typeface="Arial" charset="0"/>
              </a:rPr>
              <a:t>”</a:t>
            </a:r>
            <a:endParaRPr lang="el-GR" sz="2400" b="1" i="1">
              <a:cs typeface="Arial" charset="0"/>
            </a:endParaRPr>
          </a:p>
        </p:txBody>
      </p:sp>
      <p:graphicFrame>
        <p:nvGraphicFramePr>
          <p:cNvPr id="24584" name="Object 8"/>
          <p:cNvGraphicFramePr>
            <a:graphicFrameLocks noGrp="1" noChangeAspect="1"/>
          </p:cNvGraphicFramePr>
          <p:nvPr>
            <p:ph sz="quarter" idx="2"/>
          </p:nvPr>
        </p:nvGraphicFramePr>
        <p:xfrm>
          <a:off x="2333625" y="2133600"/>
          <a:ext cx="4933950" cy="1920875"/>
        </p:xfrm>
        <a:graphic>
          <a:graphicData uri="http://schemas.openxmlformats.org/presentationml/2006/ole">
            <mc:AlternateContent xmlns:mc="http://schemas.openxmlformats.org/markup-compatibility/2006">
              <mc:Choice xmlns:v="urn:schemas-microsoft-com:vml" Requires="v">
                <p:oleObj spid="_x0000_s98490" name="Equation" r:id="rId4" imgW="1434960" imgH="558720" progId="Equation.3">
                  <p:embed/>
                </p:oleObj>
              </mc:Choice>
              <mc:Fallback>
                <p:oleObj name="Equation" r:id="rId4" imgW="1434960" imgH="5587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3625" y="2133600"/>
                        <a:ext cx="4933950" cy="1920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24586" name="Object 10"/>
          <p:cNvGraphicFramePr>
            <a:graphicFrameLocks noGrp="1" noChangeAspect="1"/>
          </p:cNvGraphicFramePr>
          <p:nvPr>
            <p:ph sz="quarter" idx="3"/>
          </p:nvPr>
        </p:nvGraphicFramePr>
        <p:xfrm>
          <a:off x="914400" y="4197350"/>
          <a:ext cx="3281363" cy="728663"/>
        </p:xfrm>
        <a:graphic>
          <a:graphicData uri="http://schemas.openxmlformats.org/presentationml/2006/ole">
            <mc:AlternateContent xmlns:mc="http://schemas.openxmlformats.org/markup-compatibility/2006">
              <mc:Choice xmlns:v="urn:schemas-microsoft-com:vml" Requires="v">
                <p:oleObj spid="_x0000_s98491" name="Equation" r:id="rId6" imgW="1028520" imgH="228600" progId="Equation.3">
                  <p:embed/>
                </p:oleObj>
              </mc:Choice>
              <mc:Fallback>
                <p:oleObj name="Equation" r:id="rId6" imgW="102852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4197350"/>
                        <a:ext cx="3281363" cy="7286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24589" name="Object 13"/>
          <p:cNvGraphicFramePr>
            <a:graphicFrameLocks noChangeAspect="1"/>
          </p:cNvGraphicFramePr>
          <p:nvPr/>
        </p:nvGraphicFramePr>
        <p:xfrm>
          <a:off x="4953000" y="4267200"/>
          <a:ext cx="1828800" cy="679450"/>
        </p:xfrm>
        <a:graphic>
          <a:graphicData uri="http://schemas.openxmlformats.org/presentationml/2006/ole">
            <mc:AlternateContent xmlns:mc="http://schemas.openxmlformats.org/markup-compatibility/2006">
              <mc:Choice xmlns:v="urn:schemas-microsoft-com:vml" Requires="v">
                <p:oleObj spid="_x0000_s98492" name="Equation" r:id="rId8" imgW="545760" imgH="203040" progId="Equation.3">
                  <p:embed/>
                </p:oleObj>
              </mc:Choice>
              <mc:Fallback>
                <p:oleObj name="Equation" r:id="rId8" imgW="545760" imgH="2030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3000" y="4267200"/>
                        <a:ext cx="1828800" cy="6794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4590" name="Object 14"/>
          <p:cNvGraphicFramePr>
            <a:graphicFrameLocks noChangeAspect="1"/>
          </p:cNvGraphicFramePr>
          <p:nvPr>
            <p:extLst>
              <p:ext uri="{D42A27DB-BD31-4B8C-83A1-F6EECF244321}">
                <p14:modId xmlns:p14="http://schemas.microsoft.com/office/powerpoint/2010/main" val="449836125"/>
              </p:ext>
            </p:extLst>
          </p:nvPr>
        </p:nvGraphicFramePr>
        <p:xfrm>
          <a:off x="595313" y="5426075"/>
          <a:ext cx="7804150" cy="552450"/>
        </p:xfrm>
        <a:graphic>
          <a:graphicData uri="http://schemas.openxmlformats.org/presentationml/2006/ole">
            <mc:AlternateContent xmlns:mc="http://schemas.openxmlformats.org/markup-compatibility/2006">
              <mc:Choice xmlns:v="urn:schemas-microsoft-com:vml" Requires="v">
                <p:oleObj spid="_x0000_s98493" name="Equation" r:id="rId10" imgW="3225800" imgH="228600" progId="Equation.3">
                  <p:embed/>
                </p:oleObj>
              </mc:Choice>
              <mc:Fallback>
                <p:oleObj name="Equation" r:id="rId10" imgW="3225800" imgH="228600" progId="Equation.3">
                  <p:embed/>
                  <p:pic>
                    <p:nvPicPr>
                      <p:cNvPr id="0" name=""/>
                      <p:cNvPicPr>
                        <a:picLocks noChangeAspect="1" noChangeArrowheads="1"/>
                      </p:cNvPicPr>
                      <p:nvPr/>
                    </p:nvPicPr>
                    <p:blipFill>
                      <a:blip r:embed="rId11"/>
                      <a:srcRect/>
                      <a:stretch>
                        <a:fillRect/>
                      </a:stretch>
                    </p:blipFill>
                    <p:spPr bwMode="auto">
                      <a:xfrm>
                        <a:off x="595313" y="5426075"/>
                        <a:ext cx="7804150" cy="5524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BC7D29C8-34B5-7741-BC2E-5273703BD51E}" type="slidenum">
              <a:rPr lang="en-US" smtClean="0"/>
              <a:pPr/>
              <a:t>31</a:t>
            </a:fld>
            <a:endParaRPr lang="en-US"/>
          </a:p>
        </p:txBody>
      </p:sp>
    </p:spTree>
    <p:extLst>
      <p:ext uri="{BB962C8B-B14F-4D97-AF65-F5344CB8AC3E}">
        <p14:creationId xmlns:p14="http://schemas.microsoft.com/office/powerpoint/2010/main" val="1790538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a:defRPr/>
            </a:pPr>
            <a:r>
              <a:rPr lang="en-GB">
                <a:cs typeface="+mj-cs"/>
              </a:rPr>
              <a:t>Type 1</a:t>
            </a:r>
            <a:r>
              <a:rPr lang="en-GB" altLang="en-US">
                <a:cs typeface="+mj-cs"/>
              </a:rPr>
              <a:t>”</a:t>
            </a:r>
            <a:r>
              <a:rPr lang="en-GB">
                <a:cs typeface="+mj-cs"/>
              </a:rPr>
              <a:t> form</a:t>
            </a:r>
          </a:p>
        </p:txBody>
      </p:sp>
      <p:graphicFrame>
        <p:nvGraphicFramePr>
          <p:cNvPr id="31748" name="Object 5"/>
          <p:cNvGraphicFramePr>
            <a:graphicFrameLocks noChangeAspect="1"/>
          </p:cNvGraphicFramePr>
          <p:nvPr/>
        </p:nvGraphicFramePr>
        <p:xfrm>
          <a:off x="1371600" y="3276600"/>
          <a:ext cx="4089400" cy="381000"/>
        </p:xfrm>
        <a:graphic>
          <a:graphicData uri="http://schemas.openxmlformats.org/presentationml/2006/ole">
            <mc:AlternateContent xmlns:mc="http://schemas.openxmlformats.org/markup-compatibility/2006">
              <mc:Choice xmlns:v="urn:schemas-microsoft-com:vml" Requires="v">
                <p:oleObj spid="_x0000_s27855" name="Équation" r:id="rId4" imgW="2044700" imgH="190500" progId="Equation.3">
                  <p:embed/>
                </p:oleObj>
              </mc:Choice>
              <mc:Fallback>
                <p:oleObj name="Équation" r:id="rId4" imgW="2044700" imgH="190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276600"/>
                        <a:ext cx="4089400" cy="381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1749" name="Object 7"/>
          <p:cNvGraphicFramePr>
            <a:graphicFrameLocks noChangeAspect="1"/>
          </p:cNvGraphicFramePr>
          <p:nvPr/>
        </p:nvGraphicFramePr>
        <p:xfrm>
          <a:off x="1371600" y="3733800"/>
          <a:ext cx="2058988" cy="784225"/>
        </p:xfrm>
        <a:graphic>
          <a:graphicData uri="http://schemas.openxmlformats.org/presentationml/2006/ole">
            <mc:AlternateContent xmlns:mc="http://schemas.openxmlformats.org/markup-compatibility/2006">
              <mc:Choice xmlns:v="urn:schemas-microsoft-com:vml" Requires="v">
                <p:oleObj spid="_x0000_s27856" name="Équation" r:id="rId6" imgW="1028254" imgH="393529" progId="Equation.3">
                  <p:embed/>
                </p:oleObj>
              </mc:Choice>
              <mc:Fallback>
                <p:oleObj name="Équation" r:id="rId6" imgW="1028254" imgH="39352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3733800"/>
                        <a:ext cx="2058988" cy="7842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1750" name="Object 8"/>
          <p:cNvGraphicFramePr>
            <a:graphicFrameLocks noChangeAspect="1"/>
          </p:cNvGraphicFramePr>
          <p:nvPr/>
        </p:nvGraphicFramePr>
        <p:xfrm>
          <a:off x="1371600" y="1905000"/>
          <a:ext cx="3224213" cy="784225"/>
        </p:xfrm>
        <a:graphic>
          <a:graphicData uri="http://schemas.openxmlformats.org/presentationml/2006/ole">
            <mc:AlternateContent xmlns:mc="http://schemas.openxmlformats.org/markup-compatibility/2006">
              <mc:Choice xmlns:v="urn:schemas-microsoft-com:vml" Requires="v">
                <p:oleObj spid="_x0000_s27857" name="Équation" r:id="rId8" imgW="1612900" imgH="393700" progId="Equation.3">
                  <p:embed/>
                </p:oleObj>
              </mc:Choice>
              <mc:Fallback>
                <p:oleObj name="Équation" r:id="rId8" imgW="1612900" imgH="3937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1905000"/>
                        <a:ext cx="3224213" cy="784225"/>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39273" name="Text Box 9"/>
          <p:cNvSpPr txBox="1">
            <a:spLocks noChangeArrowheads="1"/>
          </p:cNvSpPr>
          <p:nvPr/>
        </p:nvSpPr>
        <p:spPr bwMode="auto">
          <a:xfrm>
            <a:off x="914400" y="2743200"/>
            <a:ext cx="820738" cy="641350"/>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r>
              <a:rPr lang="en-GB">
                <a:cs typeface="+mn-cs"/>
              </a:rPr>
              <a:t>with</a:t>
            </a:r>
          </a:p>
        </p:txBody>
      </p:sp>
      <p:graphicFrame>
        <p:nvGraphicFramePr>
          <p:cNvPr id="31752" name="Object 10"/>
          <p:cNvGraphicFramePr>
            <a:graphicFrameLocks noChangeAspect="1"/>
          </p:cNvGraphicFramePr>
          <p:nvPr/>
        </p:nvGraphicFramePr>
        <p:xfrm>
          <a:off x="1460500" y="4621213"/>
          <a:ext cx="3478213" cy="1343025"/>
        </p:xfrm>
        <a:graphic>
          <a:graphicData uri="http://schemas.openxmlformats.org/presentationml/2006/ole">
            <mc:AlternateContent xmlns:mc="http://schemas.openxmlformats.org/markup-compatibility/2006">
              <mc:Choice xmlns:v="urn:schemas-microsoft-com:vml" Requires="v">
                <p:oleObj spid="_x0000_s27858" name="Equation" r:id="rId10" imgW="1739900" imgH="673100" progId="Equation.3">
                  <p:embed/>
                </p:oleObj>
              </mc:Choice>
              <mc:Fallback>
                <p:oleObj name="Equation" r:id="rId10" imgW="1739900" imgH="6731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60500" y="4621213"/>
                        <a:ext cx="3478213" cy="1343025"/>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39275" name="Text Box 11"/>
          <p:cNvSpPr txBox="1">
            <a:spLocks noChangeArrowheads="1"/>
          </p:cNvSpPr>
          <p:nvPr/>
        </p:nvSpPr>
        <p:spPr bwMode="auto">
          <a:xfrm>
            <a:off x="5943600" y="1676400"/>
            <a:ext cx="2684463" cy="3387725"/>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lgn="l">
              <a:defRPr/>
            </a:pPr>
            <a:r>
              <a:rPr lang="en-GB">
                <a:cs typeface="+mn-cs"/>
              </a:rPr>
              <a:t>Usual values:</a:t>
            </a:r>
          </a:p>
          <a:p>
            <a:pPr algn="l">
              <a:defRPr/>
            </a:pPr>
            <a:r>
              <a:rPr lang="en-GB" sz="3200" i="1">
                <a:latin typeface="Symbol" charset="0"/>
                <a:cs typeface="+mn-cs"/>
              </a:rPr>
              <a:t>k</a:t>
            </a:r>
            <a:r>
              <a:rPr lang="en-GB">
                <a:cs typeface="+mn-cs"/>
              </a:rPr>
              <a:t>=1</a:t>
            </a:r>
          </a:p>
          <a:p>
            <a:pPr algn="l">
              <a:defRPr/>
            </a:pPr>
            <a:r>
              <a:rPr lang="en-GB" sz="3200" i="1">
                <a:latin typeface="Symbol" charset="0"/>
                <a:cs typeface="+mn-cs"/>
              </a:rPr>
              <a:t>j</a:t>
            </a:r>
            <a:r>
              <a:rPr lang="en-GB">
                <a:cs typeface="+mn-cs"/>
              </a:rPr>
              <a:t>=4.1</a:t>
            </a:r>
          </a:p>
          <a:p>
            <a:pPr algn="l">
              <a:defRPr/>
            </a:pPr>
            <a:r>
              <a:rPr lang="en-GB">
                <a:cs typeface="+mn-cs"/>
              </a:rPr>
              <a:t>=&gt; </a:t>
            </a:r>
            <a:r>
              <a:rPr lang="en-GB" sz="3200">
                <a:latin typeface="Symbol" charset="0"/>
                <a:cs typeface="+mn-cs"/>
              </a:rPr>
              <a:t>c</a:t>
            </a:r>
            <a:r>
              <a:rPr lang="en-GB">
                <a:cs typeface="+mn-cs"/>
              </a:rPr>
              <a:t>=0.73</a:t>
            </a:r>
          </a:p>
          <a:p>
            <a:pPr algn="l">
              <a:defRPr/>
            </a:pPr>
            <a:r>
              <a:rPr lang="en-GB">
                <a:cs typeface="+mn-cs"/>
              </a:rPr>
              <a:t>swarm size=20</a:t>
            </a:r>
          </a:p>
          <a:p>
            <a:pPr algn="l">
              <a:defRPr/>
            </a:pPr>
            <a:r>
              <a:rPr lang="en-GB">
                <a:cs typeface="+mn-cs"/>
              </a:rPr>
              <a:t>hood size=3</a:t>
            </a:r>
          </a:p>
        </p:txBody>
      </p:sp>
      <p:sp>
        <p:nvSpPr>
          <p:cNvPr id="139276" name="Freeform 12"/>
          <p:cNvSpPr>
            <a:spLocks/>
          </p:cNvSpPr>
          <p:nvPr/>
        </p:nvSpPr>
        <p:spPr bwMode="auto">
          <a:xfrm>
            <a:off x="5486400" y="1828800"/>
            <a:ext cx="254000" cy="4343400"/>
          </a:xfrm>
          <a:custGeom>
            <a:avLst/>
            <a:gdLst>
              <a:gd name="T0" fmla="*/ 0 w 160"/>
              <a:gd name="T1" fmla="*/ 0 h 2736"/>
              <a:gd name="T2" fmla="*/ 144 w 160"/>
              <a:gd name="T3" fmla="*/ 1200 h 2736"/>
              <a:gd name="T4" fmla="*/ 96 w 160"/>
              <a:gd name="T5" fmla="*/ 2304 h 2736"/>
              <a:gd name="T6" fmla="*/ 144 w 160"/>
              <a:gd name="T7" fmla="*/ 2736 h 2736"/>
            </a:gdLst>
            <a:ahLst/>
            <a:cxnLst>
              <a:cxn ang="0">
                <a:pos x="T0" y="T1"/>
              </a:cxn>
              <a:cxn ang="0">
                <a:pos x="T2" y="T3"/>
              </a:cxn>
              <a:cxn ang="0">
                <a:pos x="T4" y="T5"/>
              </a:cxn>
              <a:cxn ang="0">
                <a:pos x="T6" y="T7"/>
              </a:cxn>
            </a:cxnLst>
            <a:rect l="0" t="0" r="r" b="b"/>
            <a:pathLst>
              <a:path w="160" h="2736">
                <a:moveTo>
                  <a:pt x="0" y="0"/>
                </a:moveTo>
                <a:cubicBezTo>
                  <a:pt x="64" y="408"/>
                  <a:pt x="128" y="816"/>
                  <a:pt x="144" y="1200"/>
                </a:cubicBezTo>
                <a:cubicBezTo>
                  <a:pt x="160" y="1584"/>
                  <a:pt x="96" y="2048"/>
                  <a:pt x="96" y="2304"/>
                </a:cubicBezTo>
                <a:cubicBezTo>
                  <a:pt x="96" y="2560"/>
                  <a:pt x="136" y="2664"/>
                  <a:pt x="144" y="2736"/>
                </a:cubicBezTo>
              </a:path>
            </a:pathLst>
          </a:custGeom>
          <a:noFill/>
          <a:ln w="9525" cap="flat" cmpd="sng">
            <a:solidFill>
              <a:schemeClr val="tx1"/>
            </a:solidFill>
            <a:prstDash val="solid"/>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lIns="90000" tIns="46800" rIns="90000" bIns="46800" anchor="ctr">
            <a:spAutoFit/>
          </a:bodyPr>
          <a:lstStyle/>
          <a:p>
            <a:pPr>
              <a:defRPr/>
            </a:pPr>
            <a:endParaRPr lang="en-US">
              <a:cs typeface="+mn-cs"/>
            </a:endParaRPr>
          </a:p>
        </p:txBody>
      </p:sp>
      <p:sp>
        <p:nvSpPr>
          <p:cNvPr id="139277" name="Freeform 13"/>
          <p:cNvSpPr>
            <a:spLocks/>
          </p:cNvSpPr>
          <p:nvPr/>
        </p:nvSpPr>
        <p:spPr bwMode="auto">
          <a:xfrm>
            <a:off x="1130300" y="4318000"/>
            <a:ext cx="4140200" cy="1803400"/>
          </a:xfrm>
          <a:custGeom>
            <a:avLst/>
            <a:gdLst>
              <a:gd name="T0" fmla="*/ 536 w 2608"/>
              <a:gd name="T1" fmla="*/ 160 h 1136"/>
              <a:gd name="T2" fmla="*/ 104 w 2608"/>
              <a:gd name="T3" fmla="*/ 352 h 1136"/>
              <a:gd name="T4" fmla="*/ 8 w 2608"/>
              <a:gd name="T5" fmla="*/ 688 h 1136"/>
              <a:gd name="T6" fmla="*/ 152 w 2608"/>
              <a:gd name="T7" fmla="*/ 976 h 1136"/>
              <a:gd name="T8" fmla="*/ 728 w 2608"/>
              <a:gd name="T9" fmla="*/ 1120 h 1136"/>
              <a:gd name="T10" fmla="*/ 1640 w 2608"/>
              <a:gd name="T11" fmla="*/ 1072 h 1136"/>
              <a:gd name="T12" fmla="*/ 2360 w 2608"/>
              <a:gd name="T13" fmla="*/ 784 h 1136"/>
              <a:gd name="T14" fmla="*/ 2600 w 2608"/>
              <a:gd name="T15" fmla="*/ 496 h 1136"/>
              <a:gd name="T16" fmla="*/ 2312 w 2608"/>
              <a:gd name="T17" fmla="*/ 112 h 1136"/>
              <a:gd name="T18" fmla="*/ 2024 w 2608"/>
              <a:gd name="T19" fmla="*/ 16 h 1136"/>
              <a:gd name="T20" fmla="*/ 1640 w 2608"/>
              <a:gd name="T21" fmla="*/ 16 h 1136"/>
              <a:gd name="T22" fmla="*/ 536 w 2608"/>
              <a:gd name="T23" fmla="*/ 112 h 1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08" h="1136">
                <a:moveTo>
                  <a:pt x="536" y="160"/>
                </a:moveTo>
                <a:cubicBezTo>
                  <a:pt x="364" y="212"/>
                  <a:pt x="192" y="264"/>
                  <a:pt x="104" y="352"/>
                </a:cubicBezTo>
                <a:cubicBezTo>
                  <a:pt x="16" y="440"/>
                  <a:pt x="0" y="584"/>
                  <a:pt x="8" y="688"/>
                </a:cubicBezTo>
                <a:cubicBezTo>
                  <a:pt x="16" y="792"/>
                  <a:pt x="32" y="904"/>
                  <a:pt x="152" y="976"/>
                </a:cubicBezTo>
                <a:cubicBezTo>
                  <a:pt x="272" y="1048"/>
                  <a:pt x="480" y="1104"/>
                  <a:pt x="728" y="1120"/>
                </a:cubicBezTo>
                <a:cubicBezTo>
                  <a:pt x="976" y="1136"/>
                  <a:pt x="1368" y="1128"/>
                  <a:pt x="1640" y="1072"/>
                </a:cubicBezTo>
                <a:cubicBezTo>
                  <a:pt x="1912" y="1016"/>
                  <a:pt x="2200" y="880"/>
                  <a:pt x="2360" y="784"/>
                </a:cubicBezTo>
                <a:cubicBezTo>
                  <a:pt x="2520" y="688"/>
                  <a:pt x="2608" y="608"/>
                  <a:pt x="2600" y="496"/>
                </a:cubicBezTo>
                <a:cubicBezTo>
                  <a:pt x="2592" y="384"/>
                  <a:pt x="2408" y="192"/>
                  <a:pt x="2312" y="112"/>
                </a:cubicBezTo>
                <a:cubicBezTo>
                  <a:pt x="2216" y="32"/>
                  <a:pt x="2136" y="32"/>
                  <a:pt x="2024" y="16"/>
                </a:cubicBezTo>
                <a:cubicBezTo>
                  <a:pt x="1912" y="0"/>
                  <a:pt x="1888" y="0"/>
                  <a:pt x="1640" y="16"/>
                </a:cubicBezTo>
                <a:cubicBezTo>
                  <a:pt x="1392" y="32"/>
                  <a:pt x="964" y="72"/>
                  <a:pt x="536" y="112"/>
                </a:cubicBezTo>
              </a:path>
            </a:pathLst>
          </a:custGeom>
          <a:noFill/>
          <a:ln w="38100" cap="flat" cmpd="sng">
            <a:solidFill>
              <a:srgbClr val="F81F08"/>
            </a:solidFill>
            <a:prstDash val="solid"/>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lIns="90000" tIns="46800" rIns="90000" bIns="46800" anchor="ctr">
            <a:spAutoFit/>
          </a:bodyPr>
          <a:lstStyle/>
          <a:p>
            <a:pPr>
              <a:defRPr/>
            </a:pPr>
            <a:endParaRPr lang="en-US">
              <a:cs typeface="+mn-cs"/>
            </a:endParaRPr>
          </a:p>
        </p:txBody>
      </p:sp>
      <p:sp>
        <p:nvSpPr>
          <p:cNvPr id="139278" name="Text Box 14"/>
          <p:cNvSpPr txBox="1">
            <a:spLocks noChangeArrowheads="1"/>
          </p:cNvSpPr>
          <p:nvPr/>
        </p:nvSpPr>
        <p:spPr bwMode="auto">
          <a:xfrm rot="-579128">
            <a:off x="2895600" y="5257800"/>
            <a:ext cx="4113213" cy="641350"/>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r>
              <a:rPr lang="en-GB">
                <a:solidFill>
                  <a:srgbClr val="F81F08"/>
                </a:solidFill>
                <a:cs typeface="+mn-cs"/>
              </a:rPr>
              <a:t>Non divergence criterion</a:t>
            </a:r>
          </a:p>
        </p:txBody>
      </p:sp>
      <p:sp>
        <p:nvSpPr>
          <p:cNvPr id="139280" name="Freeform 16"/>
          <p:cNvSpPr>
            <a:spLocks/>
          </p:cNvSpPr>
          <p:nvPr/>
        </p:nvSpPr>
        <p:spPr bwMode="auto">
          <a:xfrm>
            <a:off x="2438400" y="1905000"/>
            <a:ext cx="241300" cy="469900"/>
          </a:xfrm>
          <a:custGeom>
            <a:avLst/>
            <a:gdLst>
              <a:gd name="T0" fmla="*/ 96 w 152"/>
              <a:gd name="T1" fmla="*/ 0 h 296"/>
              <a:gd name="T2" fmla="*/ 0 w 152"/>
              <a:gd name="T3" fmla="*/ 144 h 296"/>
              <a:gd name="T4" fmla="*/ 96 w 152"/>
              <a:gd name="T5" fmla="*/ 288 h 296"/>
              <a:gd name="T6" fmla="*/ 144 w 152"/>
              <a:gd name="T7" fmla="*/ 192 h 296"/>
              <a:gd name="T8" fmla="*/ 144 w 152"/>
              <a:gd name="T9" fmla="*/ 48 h 296"/>
            </a:gdLst>
            <a:ahLst/>
            <a:cxnLst>
              <a:cxn ang="0">
                <a:pos x="T0" y="T1"/>
              </a:cxn>
              <a:cxn ang="0">
                <a:pos x="T2" y="T3"/>
              </a:cxn>
              <a:cxn ang="0">
                <a:pos x="T4" y="T5"/>
              </a:cxn>
              <a:cxn ang="0">
                <a:pos x="T6" y="T7"/>
              </a:cxn>
              <a:cxn ang="0">
                <a:pos x="T8" y="T9"/>
              </a:cxn>
            </a:cxnLst>
            <a:rect l="0" t="0" r="r" b="b"/>
            <a:pathLst>
              <a:path w="152" h="296">
                <a:moveTo>
                  <a:pt x="96" y="0"/>
                </a:moveTo>
                <a:cubicBezTo>
                  <a:pt x="48" y="48"/>
                  <a:pt x="0" y="96"/>
                  <a:pt x="0" y="144"/>
                </a:cubicBezTo>
                <a:cubicBezTo>
                  <a:pt x="0" y="192"/>
                  <a:pt x="72" y="280"/>
                  <a:pt x="96" y="288"/>
                </a:cubicBezTo>
                <a:cubicBezTo>
                  <a:pt x="120" y="296"/>
                  <a:pt x="136" y="232"/>
                  <a:pt x="144" y="192"/>
                </a:cubicBezTo>
                <a:cubicBezTo>
                  <a:pt x="152" y="152"/>
                  <a:pt x="148" y="100"/>
                  <a:pt x="144" y="48"/>
                </a:cubicBezTo>
              </a:path>
            </a:pathLst>
          </a:custGeom>
          <a:noFill/>
          <a:ln w="38100" cap="flat" cmpd="sng">
            <a:solidFill>
              <a:srgbClr val="F81F08"/>
            </a:solidFill>
            <a:prstDash val="solid"/>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lIns="90000" tIns="46800" rIns="90000" bIns="46800" anchor="ctr">
            <a:spAutoFit/>
          </a:bodyPr>
          <a:lstStyle/>
          <a:p>
            <a:pPr>
              <a:defRPr/>
            </a:pPr>
            <a:endParaRPr lang="en-US">
              <a:cs typeface="+mn-cs"/>
            </a:endParaRPr>
          </a:p>
        </p:txBody>
      </p:sp>
      <p:sp>
        <p:nvSpPr>
          <p:cNvPr id="139281" name="Text Box 17"/>
          <p:cNvSpPr txBox="1">
            <a:spLocks noChangeArrowheads="1"/>
          </p:cNvSpPr>
          <p:nvPr/>
        </p:nvSpPr>
        <p:spPr bwMode="auto">
          <a:xfrm rot="-363720">
            <a:off x="1844675" y="1295400"/>
            <a:ext cx="4959350" cy="641350"/>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r>
              <a:rPr lang="en-GB">
                <a:solidFill>
                  <a:srgbClr val="F81F08"/>
                </a:solidFill>
                <a:cs typeface="+mn-cs"/>
              </a:rPr>
              <a:t>Global constriction coefficient</a:t>
            </a:r>
          </a:p>
        </p:txBody>
      </p:sp>
      <p:sp>
        <p:nvSpPr>
          <p:cNvPr id="2" name="Slide Number Placeholder 1"/>
          <p:cNvSpPr>
            <a:spLocks noGrp="1"/>
          </p:cNvSpPr>
          <p:nvPr>
            <p:ph type="sldNum" sz="quarter" idx="12"/>
          </p:nvPr>
        </p:nvSpPr>
        <p:spPr/>
        <p:txBody>
          <a:bodyPr/>
          <a:lstStyle/>
          <a:p>
            <a:fld id="{D72D0ABE-5AB0-9E45-B7CB-B56DD3FE1F47}" type="slidenum">
              <a:rPr lang="en-US" smtClean="0"/>
              <a:pPr/>
              <a:t>32</a:t>
            </a:fld>
            <a:endParaRPr lang="en-US"/>
          </a:p>
        </p:txBody>
      </p:sp>
    </p:spTree>
    <p:extLst>
      <p:ext uri="{BB962C8B-B14F-4D97-AF65-F5344CB8AC3E}">
        <p14:creationId xmlns:p14="http://schemas.microsoft.com/office/powerpoint/2010/main" val="2502811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9280"/>
                                        </p:tgtEl>
                                        <p:attrNameLst>
                                          <p:attrName>style.visibility</p:attrName>
                                        </p:attrNameLst>
                                      </p:cBhvr>
                                      <p:to>
                                        <p:strVal val="visible"/>
                                      </p:to>
                                    </p:set>
                                    <p:animEffect transition="in" filter="wipe(left)">
                                      <p:cBhvr>
                                        <p:cTn id="7" dur="500"/>
                                        <p:tgtEl>
                                          <p:spTgt spid="13928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9281"/>
                                        </p:tgtEl>
                                        <p:attrNameLst>
                                          <p:attrName>style.visibility</p:attrName>
                                        </p:attrNameLst>
                                      </p:cBhvr>
                                      <p:to>
                                        <p:strVal val="visible"/>
                                      </p:to>
                                    </p:set>
                                    <p:animEffect transition="in" filter="wipe(left)">
                                      <p:cBhvr>
                                        <p:cTn id="11" dur="500"/>
                                        <p:tgtEl>
                                          <p:spTgt spid="13928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139277"/>
                                        </p:tgtEl>
                                        <p:attrNameLst>
                                          <p:attrName>style.visibility</p:attrName>
                                        </p:attrNameLst>
                                      </p:cBhvr>
                                      <p:to>
                                        <p:strVal val="visible"/>
                                      </p:to>
                                    </p:set>
                                    <p:animEffect transition="in" filter="wipe(left)">
                                      <p:cBhvr>
                                        <p:cTn id="16" dur="500"/>
                                        <p:tgtEl>
                                          <p:spTgt spid="139277"/>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9278"/>
                                        </p:tgtEl>
                                        <p:attrNameLst>
                                          <p:attrName>style.visibility</p:attrName>
                                        </p:attrNameLst>
                                      </p:cBhvr>
                                      <p:to>
                                        <p:strVal val="visible"/>
                                      </p:to>
                                    </p:set>
                                    <p:animEffect transition="in" filter="wipe(left)">
                                      <p:cBhvr>
                                        <p:cTn id="20" dur="500"/>
                                        <p:tgtEl>
                                          <p:spTgt spid="139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8" grpId="0" autoUpdateAnimBg="0"/>
      <p:bldP spid="139281"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a:defRPr/>
            </a:pPr>
            <a:r>
              <a:rPr lang="en-GB">
                <a:cs typeface="+mj-cs"/>
              </a:rPr>
              <a:t>5D complex space</a:t>
            </a:r>
          </a:p>
        </p:txBody>
      </p:sp>
      <p:grpSp>
        <p:nvGrpSpPr>
          <p:cNvPr id="33796" name="Group 12"/>
          <p:cNvGrpSpPr>
            <a:grpSpLocks/>
          </p:cNvGrpSpPr>
          <p:nvPr/>
        </p:nvGrpSpPr>
        <p:grpSpPr bwMode="auto">
          <a:xfrm>
            <a:off x="0" y="0"/>
            <a:ext cx="9067800" cy="6629400"/>
            <a:chOff x="0" y="0"/>
            <a:chExt cx="5712" cy="4176"/>
          </a:xfrm>
        </p:grpSpPr>
        <p:pic>
          <p:nvPicPr>
            <p:cNvPr id="140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12" cy="41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40292" name="Text Box 4"/>
            <p:cNvSpPr txBox="1">
              <a:spLocks noChangeArrowheads="1"/>
            </p:cNvSpPr>
            <p:nvPr/>
          </p:nvSpPr>
          <p:spPr bwMode="auto">
            <a:xfrm>
              <a:off x="3984" y="1344"/>
              <a:ext cx="240" cy="6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fr-FR" sz="6000">
                  <a:latin typeface="Times" charset="0"/>
                  <a:cs typeface="+mn-cs"/>
                </a:rPr>
                <a:t>}</a:t>
              </a:r>
              <a:endParaRPr lang="fr-FR" sz="2400">
                <a:latin typeface="Times" charset="0"/>
                <a:cs typeface="+mn-cs"/>
              </a:endParaRPr>
            </a:p>
          </p:txBody>
        </p:sp>
        <p:sp>
          <p:nvSpPr>
            <p:cNvPr id="140293" name="Text Box 5"/>
            <p:cNvSpPr txBox="1">
              <a:spLocks noChangeArrowheads="1"/>
            </p:cNvSpPr>
            <p:nvPr/>
          </p:nvSpPr>
          <p:spPr bwMode="auto">
            <a:xfrm>
              <a:off x="4128" y="1920"/>
              <a:ext cx="288" cy="9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fr-FR" sz="8800">
                  <a:latin typeface="Times" charset="0"/>
                  <a:cs typeface="+mn-cs"/>
                </a:rPr>
                <a:t>}</a:t>
              </a:r>
              <a:endParaRPr lang="fr-FR" sz="6600">
                <a:latin typeface="Times" charset="0"/>
                <a:cs typeface="+mn-cs"/>
              </a:endParaRPr>
            </a:p>
          </p:txBody>
        </p:sp>
        <p:sp>
          <p:nvSpPr>
            <p:cNvPr id="140294" name="Text Box 6"/>
            <p:cNvSpPr txBox="1">
              <a:spLocks noChangeArrowheads="1"/>
            </p:cNvSpPr>
            <p:nvPr/>
          </p:nvSpPr>
          <p:spPr bwMode="auto">
            <a:xfrm>
              <a:off x="4320" y="1536"/>
              <a:ext cx="1244" cy="404"/>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l">
                <a:defRPr/>
              </a:pPr>
              <a:r>
                <a:rPr lang="en-GB">
                  <a:cs typeface="+mn-cs"/>
                </a:rPr>
                <a:t>Convergence</a:t>
              </a:r>
            </a:p>
          </p:txBody>
        </p:sp>
        <p:sp>
          <p:nvSpPr>
            <p:cNvPr id="140295" name="Text Box 7"/>
            <p:cNvSpPr txBox="1">
              <a:spLocks noChangeArrowheads="1"/>
            </p:cNvSpPr>
            <p:nvPr/>
          </p:nvSpPr>
          <p:spPr bwMode="auto">
            <a:xfrm>
              <a:off x="4416" y="2208"/>
              <a:ext cx="1116" cy="750"/>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r>
                <a:rPr lang="en-GB">
                  <a:cs typeface="+mn-cs"/>
                </a:rPr>
                <a:t>Non divergence</a:t>
              </a:r>
            </a:p>
          </p:txBody>
        </p:sp>
        <p:sp>
          <p:nvSpPr>
            <p:cNvPr id="140296" name="Text Box 8"/>
            <p:cNvSpPr txBox="1">
              <a:spLocks noChangeArrowheads="1"/>
            </p:cNvSpPr>
            <p:nvPr/>
          </p:nvSpPr>
          <p:spPr bwMode="auto">
            <a:xfrm>
              <a:off x="623" y="1104"/>
              <a:ext cx="1499" cy="404"/>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lgn="l">
                <a:defRPr/>
              </a:pPr>
              <a:r>
                <a:rPr lang="en-GB">
                  <a:cs typeface="+mn-cs"/>
                </a:rPr>
                <a:t>A 3D section</a:t>
              </a:r>
            </a:p>
          </p:txBody>
        </p:sp>
        <p:sp>
          <p:nvSpPr>
            <p:cNvPr id="140297" name="Text Box 9"/>
            <p:cNvSpPr txBox="1">
              <a:spLocks noChangeArrowheads="1"/>
            </p:cNvSpPr>
            <p:nvPr/>
          </p:nvSpPr>
          <p:spPr bwMode="auto">
            <a:xfrm>
              <a:off x="2832" y="1056"/>
              <a:ext cx="268" cy="365"/>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r>
                <a:rPr lang="en-GB" sz="3200" i="1">
                  <a:latin typeface="Symbol" charset="0"/>
                  <a:cs typeface="+mn-cs"/>
                </a:rPr>
                <a:t>j</a:t>
              </a:r>
              <a:endParaRPr lang="en-GB">
                <a:cs typeface="+mn-cs"/>
              </a:endParaRPr>
            </a:p>
          </p:txBody>
        </p:sp>
        <p:sp>
          <p:nvSpPr>
            <p:cNvPr id="140298" name="Text Box 10"/>
            <p:cNvSpPr txBox="1">
              <a:spLocks noChangeArrowheads="1"/>
            </p:cNvSpPr>
            <p:nvPr/>
          </p:nvSpPr>
          <p:spPr bwMode="auto">
            <a:xfrm>
              <a:off x="3984" y="3168"/>
              <a:ext cx="746" cy="404"/>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r>
                <a:rPr lang="en-GB">
                  <a:cs typeface="+mn-cs"/>
                </a:rPr>
                <a:t>Re(y)</a:t>
              </a:r>
            </a:p>
          </p:txBody>
        </p:sp>
        <p:sp>
          <p:nvSpPr>
            <p:cNvPr id="140299" name="Text Box 11"/>
            <p:cNvSpPr txBox="1">
              <a:spLocks noChangeArrowheads="1"/>
            </p:cNvSpPr>
            <p:nvPr/>
          </p:nvSpPr>
          <p:spPr bwMode="auto">
            <a:xfrm>
              <a:off x="944" y="3254"/>
              <a:ext cx="708" cy="404"/>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000" tIns="46800" rIns="90000" bIns="46800" anchor="ctr">
              <a:spAutoFit/>
            </a:bodyPr>
            <a:lstStyle/>
            <a:p>
              <a:pPr>
                <a:defRPr/>
              </a:pPr>
              <a:r>
                <a:rPr lang="en-GB">
                  <a:cs typeface="+mn-cs"/>
                </a:rPr>
                <a:t>Re(v)</a:t>
              </a:r>
            </a:p>
          </p:txBody>
        </p:sp>
      </p:grpSp>
      <p:sp>
        <p:nvSpPr>
          <p:cNvPr id="2" name="Slide Number Placeholder 1"/>
          <p:cNvSpPr>
            <a:spLocks noGrp="1"/>
          </p:cNvSpPr>
          <p:nvPr>
            <p:ph type="sldNum" sz="quarter" idx="12"/>
          </p:nvPr>
        </p:nvSpPr>
        <p:spPr/>
        <p:txBody>
          <a:bodyPr/>
          <a:lstStyle/>
          <a:p>
            <a:fld id="{D72D0ABE-5AB0-9E45-B7CB-B56DD3FE1F47}" type="slidenum">
              <a:rPr lang="en-US" smtClean="0"/>
              <a:pPr/>
              <a:t>33</a:t>
            </a:fld>
            <a:endParaRPr lang="en-US"/>
          </a:p>
        </p:txBody>
      </p:sp>
    </p:spTree>
    <p:extLst>
      <p:ext uri="{BB962C8B-B14F-4D97-AF65-F5344CB8AC3E}">
        <p14:creationId xmlns:p14="http://schemas.microsoft.com/office/powerpoint/2010/main" val="3387699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026"/>
          <p:cNvSpPr>
            <a:spLocks noGrp="1" noChangeArrowheads="1"/>
          </p:cNvSpPr>
          <p:nvPr>
            <p:ph type="title"/>
          </p:nvPr>
        </p:nvSpPr>
        <p:spPr/>
        <p:txBody>
          <a:bodyPr/>
          <a:lstStyle/>
          <a:p>
            <a:pPr>
              <a:defRPr/>
            </a:pPr>
            <a:r>
              <a:rPr lang="en-GB" dirty="0">
                <a:cs typeface="+mj-cs"/>
              </a:rPr>
              <a:t>Move in a 2D section (attractor) for a </a:t>
            </a:r>
            <a:r>
              <a:rPr lang="en-GB">
                <a:cs typeface="+mj-cs"/>
              </a:rPr>
              <a:t>single particle</a:t>
            </a:r>
          </a:p>
        </p:txBody>
      </p:sp>
      <p:graphicFrame>
        <p:nvGraphicFramePr>
          <p:cNvPr id="35844" name="Object 1027"/>
          <p:cNvGraphicFramePr>
            <a:graphicFrameLocks noChangeAspect="1"/>
          </p:cNvGraphicFramePr>
          <p:nvPr/>
        </p:nvGraphicFramePr>
        <p:xfrm>
          <a:off x="2133600" y="2082800"/>
          <a:ext cx="5791200" cy="3757613"/>
        </p:xfrm>
        <a:graphic>
          <a:graphicData uri="http://schemas.openxmlformats.org/presentationml/2006/ole">
            <mc:AlternateContent xmlns:mc="http://schemas.openxmlformats.org/markup-compatibility/2006">
              <mc:Choice xmlns:v="urn:schemas-microsoft-com:vml" Requires="v">
                <p:oleObj spid="_x0000_s31804" name="Picture" r:id="rId4" imgW="4051300" imgH="2628900" progId="Word.Picture.8">
                  <p:embed/>
                </p:oleObj>
              </mc:Choice>
              <mc:Fallback>
                <p:oleObj name="Picture" r:id="rId4" imgW="4051300" imgH="26289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2082800"/>
                        <a:ext cx="5791200" cy="3757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45412" name="Oval 1028"/>
          <p:cNvSpPr>
            <a:spLocks noChangeArrowheads="1"/>
          </p:cNvSpPr>
          <p:nvPr/>
        </p:nvSpPr>
        <p:spPr bwMode="auto">
          <a:xfrm>
            <a:off x="5664200" y="37338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13" name="Oval 1029"/>
          <p:cNvSpPr>
            <a:spLocks noChangeArrowheads="1"/>
          </p:cNvSpPr>
          <p:nvPr/>
        </p:nvSpPr>
        <p:spPr bwMode="auto">
          <a:xfrm>
            <a:off x="6197600" y="38100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14" name="Oval 1030"/>
          <p:cNvSpPr>
            <a:spLocks noChangeArrowheads="1"/>
          </p:cNvSpPr>
          <p:nvPr/>
        </p:nvSpPr>
        <p:spPr bwMode="auto">
          <a:xfrm>
            <a:off x="6731000" y="38862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15" name="Oval 1031"/>
          <p:cNvSpPr>
            <a:spLocks noChangeArrowheads="1"/>
          </p:cNvSpPr>
          <p:nvPr/>
        </p:nvSpPr>
        <p:spPr bwMode="auto">
          <a:xfrm>
            <a:off x="5130800" y="36576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16" name="Oval 1032"/>
          <p:cNvSpPr>
            <a:spLocks noChangeArrowheads="1"/>
          </p:cNvSpPr>
          <p:nvPr/>
        </p:nvSpPr>
        <p:spPr bwMode="auto">
          <a:xfrm>
            <a:off x="4597400" y="35814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17" name="Oval 1033"/>
          <p:cNvSpPr>
            <a:spLocks noChangeArrowheads="1"/>
          </p:cNvSpPr>
          <p:nvPr/>
        </p:nvSpPr>
        <p:spPr bwMode="auto">
          <a:xfrm>
            <a:off x="4140200" y="35052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18" name="Oval 1034"/>
          <p:cNvSpPr>
            <a:spLocks noChangeArrowheads="1"/>
          </p:cNvSpPr>
          <p:nvPr/>
        </p:nvSpPr>
        <p:spPr bwMode="auto">
          <a:xfrm>
            <a:off x="3454400" y="35052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19" name="Oval 1035"/>
          <p:cNvSpPr>
            <a:spLocks noChangeArrowheads="1"/>
          </p:cNvSpPr>
          <p:nvPr/>
        </p:nvSpPr>
        <p:spPr bwMode="auto">
          <a:xfrm>
            <a:off x="2921000" y="35052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20" name="Oval 1036"/>
          <p:cNvSpPr>
            <a:spLocks noChangeArrowheads="1"/>
          </p:cNvSpPr>
          <p:nvPr/>
        </p:nvSpPr>
        <p:spPr bwMode="auto">
          <a:xfrm>
            <a:off x="2768600" y="38862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21" name="Oval 1037"/>
          <p:cNvSpPr>
            <a:spLocks noChangeArrowheads="1"/>
          </p:cNvSpPr>
          <p:nvPr/>
        </p:nvSpPr>
        <p:spPr bwMode="auto">
          <a:xfrm>
            <a:off x="3149600" y="41148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22" name="Oval 1038"/>
          <p:cNvSpPr>
            <a:spLocks noChangeArrowheads="1"/>
          </p:cNvSpPr>
          <p:nvPr/>
        </p:nvSpPr>
        <p:spPr bwMode="auto">
          <a:xfrm>
            <a:off x="3683000" y="42672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23" name="Oval 1039"/>
          <p:cNvSpPr>
            <a:spLocks noChangeArrowheads="1"/>
          </p:cNvSpPr>
          <p:nvPr/>
        </p:nvSpPr>
        <p:spPr bwMode="auto">
          <a:xfrm>
            <a:off x="4216400" y="44196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24" name="Oval 1040"/>
          <p:cNvSpPr>
            <a:spLocks noChangeArrowheads="1"/>
          </p:cNvSpPr>
          <p:nvPr/>
        </p:nvSpPr>
        <p:spPr bwMode="auto">
          <a:xfrm>
            <a:off x="4749800" y="44958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25" name="Oval 1041"/>
          <p:cNvSpPr>
            <a:spLocks noChangeArrowheads="1"/>
          </p:cNvSpPr>
          <p:nvPr/>
        </p:nvSpPr>
        <p:spPr bwMode="auto">
          <a:xfrm>
            <a:off x="5283200" y="45720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26" name="Oval 1042"/>
          <p:cNvSpPr>
            <a:spLocks noChangeArrowheads="1"/>
          </p:cNvSpPr>
          <p:nvPr/>
        </p:nvSpPr>
        <p:spPr bwMode="auto">
          <a:xfrm>
            <a:off x="5816600" y="45720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27" name="Oval 1043"/>
          <p:cNvSpPr>
            <a:spLocks noChangeArrowheads="1"/>
          </p:cNvSpPr>
          <p:nvPr/>
        </p:nvSpPr>
        <p:spPr bwMode="auto">
          <a:xfrm>
            <a:off x="6273800" y="45720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28" name="Oval 1044"/>
          <p:cNvSpPr>
            <a:spLocks noChangeArrowheads="1"/>
          </p:cNvSpPr>
          <p:nvPr/>
        </p:nvSpPr>
        <p:spPr bwMode="auto">
          <a:xfrm>
            <a:off x="6731000" y="44958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29" name="Oval 1045"/>
          <p:cNvSpPr>
            <a:spLocks noChangeArrowheads="1"/>
          </p:cNvSpPr>
          <p:nvPr/>
        </p:nvSpPr>
        <p:spPr bwMode="auto">
          <a:xfrm>
            <a:off x="7035800" y="42672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30" name="Oval 1046"/>
          <p:cNvSpPr>
            <a:spLocks noChangeArrowheads="1"/>
          </p:cNvSpPr>
          <p:nvPr/>
        </p:nvSpPr>
        <p:spPr bwMode="auto">
          <a:xfrm>
            <a:off x="7035800" y="38100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31" name="Oval 1047"/>
          <p:cNvSpPr>
            <a:spLocks noChangeArrowheads="1"/>
          </p:cNvSpPr>
          <p:nvPr/>
        </p:nvSpPr>
        <p:spPr bwMode="auto">
          <a:xfrm>
            <a:off x="6654800" y="35052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32" name="Oval 1048"/>
          <p:cNvSpPr>
            <a:spLocks noChangeArrowheads="1"/>
          </p:cNvSpPr>
          <p:nvPr/>
        </p:nvSpPr>
        <p:spPr bwMode="auto">
          <a:xfrm>
            <a:off x="6121400" y="32766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33" name="Oval 1049"/>
          <p:cNvSpPr>
            <a:spLocks noChangeArrowheads="1"/>
          </p:cNvSpPr>
          <p:nvPr/>
        </p:nvSpPr>
        <p:spPr bwMode="auto">
          <a:xfrm>
            <a:off x="5664200" y="31242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34" name="Oval 1050"/>
          <p:cNvSpPr>
            <a:spLocks noChangeArrowheads="1"/>
          </p:cNvSpPr>
          <p:nvPr/>
        </p:nvSpPr>
        <p:spPr bwMode="auto">
          <a:xfrm>
            <a:off x="5130800" y="29718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35" name="Oval 1051"/>
          <p:cNvSpPr>
            <a:spLocks noChangeArrowheads="1"/>
          </p:cNvSpPr>
          <p:nvPr/>
        </p:nvSpPr>
        <p:spPr bwMode="auto">
          <a:xfrm>
            <a:off x="4597400" y="29718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36" name="Oval 1052"/>
          <p:cNvSpPr>
            <a:spLocks noChangeArrowheads="1"/>
          </p:cNvSpPr>
          <p:nvPr/>
        </p:nvSpPr>
        <p:spPr bwMode="auto">
          <a:xfrm>
            <a:off x="3987800" y="30480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37" name="Oval 1053"/>
          <p:cNvSpPr>
            <a:spLocks noChangeArrowheads="1"/>
          </p:cNvSpPr>
          <p:nvPr/>
        </p:nvSpPr>
        <p:spPr bwMode="auto">
          <a:xfrm>
            <a:off x="3454400" y="32766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38" name="Oval 1054"/>
          <p:cNvSpPr>
            <a:spLocks noChangeArrowheads="1"/>
          </p:cNvSpPr>
          <p:nvPr/>
        </p:nvSpPr>
        <p:spPr bwMode="auto">
          <a:xfrm>
            <a:off x="3149600" y="36576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39" name="Oval 1055"/>
          <p:cNvSpPr>
            <a:spLocks noChangeArrowheads="1"/>
          </p:cNvSpPr>
          <p:nvPr/>
        </p:nvSpPr>
        <p:spPr bwMode="auto">
          <a:xfrm>
            <a:off x="3302000" y="41148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40" name="Oval 1056"/>
          <p:cNvSpPr>
            <a:spLocks noChangeArrowheads="1"/>
          </p:cNvSpPr>
          <p:nvPr/>
        </p:nvSpPr>
        <p:spPr bwMode="auto">
          <a:xfrm>
            <a:off x="3530600" y="44196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41" name="Oval 1057"/>
          <p:cNvSpPr>
            <a:spLocks noChangeArrowheads="1"/>
          </p:cNvSpPr>
          <p:nvPr/>
        </p:nvSpPr>
        <p:spPr bwMode="auto">
          <a:xfrm>
            <a:off x="3911600" y="47244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42" name="Oval 1058"/>
          <p:cNvSpPr>
            <a:spLocks noChangeArrowheads="1"/>
          </p:cNvSpPr>
          <p:nvPr/>
        </p:nvSpPr>
        <p:spPr bwMode="auto">
          <a:xfrm>
            <a:off x="4292600" y="48768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43" name="Oval 1059"/>
          <p:cNvSpPr>
            <a:spLocks noChangeArrowheads="1"/>
          </p:cNvSpPr>
          <p:nvPr/>
        </p:nvSpPr>
        <p:spPr bwMode="auto">
          <a:xfrm>
            <a:off x="4749800" y="49530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44" name="Oval 1060"/>
          <p:cNvSpPr>
            <a:spLocks noChangeArrowheads="1"/>
          </p:cNvSpPr>
          <p:nvPr/>
        </p:nvSpPr>
        <p:spPr bwMode="auto">
          <a:xfrm>
            <a:off x="5207000" y="49530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45" name="Oval 1061"/>
          <p:cNvSpPr>
            <a:spLocks noChangeArrowheads="1"/>
          </p:cNvSpPr>
          <p:nvPr/>
        </p:nvSpPr>
        <p:spPr bwMode="auto">
          <a:xfrm>
            <a:off x="5664200" y="49530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46" name="Oval 1062"/>
          <p:cNvSpPr>
            <a:spLocks noChangeArrowheads="1"/>
          </p:cNvSpPr>
          <p:nvPr/>
        </p:nvSpPr>
        <p:spPr bwMode="auto">
          <a:xfrm>
            <a:off x="6121400" y="48006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47" name="Oval 1063"/>
          <p:cNvSpPr>
            <a:spLocks noChangeArrowheads="1"/>
          </p:cNvSpPr>
          <p:nvPr/>
        </p:nvSpPr>
        <p:spPr bwMode="auto">
          <a:xfrm>
            <a:off x="6426200" y="45720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48" name="Oval 1064"/>
          <p:cNvSpPr>
            <a:spLocks noChangeArrowheads="1"/>
          </p:cNvSpPr>
          <p:nvPr/>
        </p:nvSpPr>
        <p:spPr bwMode="auto">
          <a:xfrm>
            <a:off x="6654800" y="42672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49" name="Oval 1065"/>
          <p:cNvSpPr>
            <a:spLocks noChangeArrowheads="1"/>
          </p:cNvSpPr>
          <p:nvPr/>
        </p:nvSpPr>
        <p:spPr bwMode="auto">
          <a:xfrm>
            <a:off x="6654800" y="37338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50" name="Oval 1066"/>
          <p:cNvSpPr>
            <a:spLocks noChangeArrowheads="1"/>
          </p:cNvSpPr>
          <p:nvPr/>
        </p:nvSpPr>
        <p:spPr bwMode="auto">
          <a:xfrm>
            <a:off x="6426200" y="32766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51" name="Oval 1067"/>
          <p:cNvSpPr>
            <a:spLocks noChangeArrowheads="1"/>
          </p:cNvSpPr>
          <p:nvPr/>
        </p:nvSpPr>
        <p:spPr bwMode="auto">
          <a:xfrm>
            <a:off x="6045200" y="29718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52" name="Oval 1068"/>
          <p:cNvSpPr>
            <a:spLocks noChangeArrowheads="1"/>
          </p:cNvSpPr>
          <p:nvPr/>
        </p:nvSpPr>
        <p:spPr bwMode="auto">
          <a:xfrm>
            <a:off x="5588000" y="28194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53" name="Oval 1069"/>
          <p:cNvSpPr>
            <a:spLocks noChangeArrowheads="1"/>
          </p:cNvSpPr>
          <p:nvPr/>
        </p:nvSpPr>
        <p:spPr bwMode="auto">
          <a:xfrm>
            <a:off x="5207000" y="27432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54" name="Oval 1070"/>
          <p:cNvSpPr>
            <a:spLocks noChangeArrowheads="1"/>
          </p:cNvSpPr>
          <p:nvPr/>
        </p:nvSpPr>
        <p:spPr bwMode="auto">
          <a:xfrm>
            <a:off x="4749800" y="26670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55" name="Oval 1071"/>
          <p:cNvSpPr>
            <a:spLocks noChangeArrowheads="1"/>
          </p:cNvSpPr>
          <p:nvPr/>
        </p:nvSpPr>
        <p:spPr bwMode="auto">
          <a:xfrm>
            <a:off x="4216400" y="28194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56" name="Oval 1072"/>
          <p:cNvSpPr>
            <a:spLocks noChangeArrowheads="1"/>
          </p:cNvSpPr>
          <p:nvPr/>
        </p:nvSpPr>
        <p:spPr bwMode="auto">
          <a:xfrm>
            <a:off x="3683000" y="32004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57" name="Oval 1073"/>
          <p:cNvSpPr>
            <a:spLocks noChangeArrowheads="1"/>
          </p:cNvSpPr>
          <p:nvPr/>
        </p:nvSpPr>
        <p:spPr bwMode="auto">
          <a:xfrm>
            <a:off x="3987800" y="28956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58" name="Oval 1074"/>
          <p:cNvSpPr>
            <a:spLocks noChangeArrowheads="1"/>
          </p:cNvSpPr>
          <p:nvPr/>
        </p:nvSpPr>
        <p:spPr bwMode="auto">
          <a:xfrm>
            <a:off x="3606800" y="40386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59" name="Oval 1075"/>
          <p:cNvSpPr>
            <a:spLocks noChangeArrowheads="1"/>
          </p:cNvSpPr>
          <p:nvPr/>
        </p:nvSpPr>
        <p:spPr bwMode="auto">
          <a:xfrm>
            <a:off x="3759200" y="44958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60" name="Oval 1076"/>
          <p:cNvSpPr>
            <a:spLocks noChangeArrowheads="1"/>
          </p:cNvSpPr>
          <p:nvPr/>
        </p:nvSpPr>
        <p:spPr bwMode="auto">
          <a:xfrm>
            <a:off x="4064000" y="48768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61" name="Oval 1077"/>
          <p:cNvSpPr>
            <a:spLocks noChangeArrowheads="1"/>
          </p:cNvSpPr>
          <p:nvPr/>
        </p:nvSpPr>
        <p:spPr bwMode="auto">
          <a:xfrm>
            <a:off x="4521200" y="51054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62" name="Oval 1078"/>
          <p:cNvSpPr>
            <a:spLocks noChangeArrowheads="1"/>
          </p:cNvSpPr>
          <p:nvPr/>
        </p:nvSpPr>
        <p:spPr bwMode="auto">
          <a:xfrm>
            <a:off x="4902200" y="51816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63" name="Oval 1079"/>
          <p:cNvSpPr>
            <a:spLocks noChangeArrowheads="1"/>
          </p:cNvSpPr>
          <p:nvPr/>
        </p:nvSpPr>
        <p:spPr bwMode="auto">
          <a:xfrm>
            <a:off x="5435600" y="51816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64" name="Oval 1080"/>
          <p:cNvSpPr>
            <a:spLocks noChangeArrowheads="1"/>
          </p:cNvSpPr>
          <p:nvPr/>
        </p:nvSpPr>
        <p:spPr bwMode="auto">
          <a:xfrm>
            <a:off x="5892800" y="50292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65" name="Oval 1081"/>
          <p:cNvSpPr>
            <a:spLocks noChangeArrowheads="1"/>
          </p:cNvSpPr>
          <p:nvPr/>
        </p:nvSpPr>
        <p:spPr bwMode="auto">
          <a:xfrm>
            <a:off x="6273800" y="46482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66" name="Oval 1082"/>
          <p:cNvSpPr>
            <a:spLocks noChangeArrowheads="1"/>
          </p:cNvSpPr>
          <p:nvPr/>
        </p:nvSpPr>
        <p:spPr bwMode="auto">
          <a:xfrm>
            <a:off x="6502400" y="43434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67" name="Oval 1083"/>
          <p:cNvSpPr>
            <a:spLocks noChangeArrowheads="1"/>
          </p:cNvSpPr>
          <p:nvPr/>
        </p:nvSpPr>
        <p:spPr bwMode="auto">
          <a:xfrm>
            <a:off x="6502400" y="39624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68" name="Oval 1084"/>
          <p:cNvSpPr>
            <a:spLocks noChangeArrowheads="1"/>
          </p:cNvSpPr>
          <p:nvPr/>
        </p:nvSpPr>
        <p:spPr bwMode="auto">
          <a:xfrm>
            <a:off x="6426200" y="35814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69" name="Oval 1085"/>
          <p:cNvSpPr>
            <a:spLocks noChangeArrowheads="1"/>
          </p:cNvSpPr>
          <p:nvPr/>
        </p:nvSpPr>
        <p:spPr bwMode="auto">
          <a:xfrm>
            <a:off x="6273800" y="31242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70" name="Oval 1086"/>
          <p:cNvSpPr>
            <a:spLocks noChangeArrowheads="1"/>
          </p:cNvSpPr>
          <p:nvPr/>
        </p:nvSpPr>
        <p:spPr bwMode="auto">
          <a:xfrm>
            <a:off x="5892800" y="27432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71" name="Oval 1087"/>
          <p:cNvSpPr>
            <a:spLocks noChangeArrowheads="1"/>
          </p:cNvSpPr>
          <p:nvPr/>
        </p:nvSpPr>
        <p:spPr bwMode="auto">
          <a:xfrm>
            <a:off x="5435600" y="25146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72" name="Oval 1088"/>
          <p:cNvSpPr>
            <a:spLocks noChangeArrowheads="1"/>
          </p:cNvSpPr>
          <p:nvPr/>
        </p:nvSpPr>
        <p:spPr bwMode="auto">
          <a:xfrm>
            <a:off x="4978400" y="24384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73" name="Oval 1089"/>
          <p:cNvSpPr>
            <a:spLocks noChangeArrowheads="1"/>
          </p:cNvSpPr>
          <p:nvPr/>
        </p:nvSpPr>
        <p:spPr bwMode="auto">
          <a:xfrm>
            <a:off x="4445000" y="25908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74" name="Oval 1090"/>
          <p:cNvSpPr>
            <a:spLocks noChangeArrowheads="1"/>
          </p:cNvSpPr>
          <p:nvPr/>
        </p:nvSpPr>
        <p:spPr bwMode="auto">
          <a:xfrm>
            <a:off x="3606800" y="36576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75" name="Oval 1091"/>
          <p:cNvSpPr>
            <a:spLocks noChangeArrowheads="1"/>
          </p:cNvSpPr>
          <p:nvPr/>
        </p:nvSpPr>
        <p:spPr bwMode="auto">
          <a:xfrm>
            <a:off x="3759200" y="32766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76" name="Oval 1092"/>
          <p:cNvSpPr>
            <a:spLocks noChangeArrowheads="1"/>
          </p:cNvSpPr>
          <p:nvPr/>
        </p:nvSpPr>
        <p:spPr bwMode="auto">
          <a:xfrm>
            <a:off x="3606800" y="36576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77" name="Oval 1093"/>
          <p:cNvSpPr>
            <a:spLocks noChangeArrowheads="1"/>
          </p:cNvSpPr>
          <p:nvPr/>
        </p:nvSpPr>
        <p:spPr bwMode="auto">
          <a:xfrm>
            <a:off x="3606800" y="41910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78" name="Oval 1094"/>
          <p:cNvSpPr>
            <a:spLocks noChangeArrowheads="1"/>
          </p:cNvSpPr>
          <p:nvPr/>
        </p:nvSpPr>
        <p:spPr bwMode="auto">
          <a:xfrm>
            <a:off x="3835400" y="46482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79" name="Oval 1095"/>
          <p:cNvSpPr>
            <a:spLocks noChangeArrowheads="1"/>
          </p:cNvSpPr>
          <p:nvPr/>
        </p:nvSpPr>
        <p:spPr bwMode="auto">
          <a:xfrm>
            <a:off x="4140200" y="50292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80" name="Oval 1096"/>
          <p:cNvSpPr>
            <a:spLocks noChangeArrowheads="1"/>
          </p:cNvSpPr>
          <p:nvPr/>
        </p:nvSpPr>
        <p:spPr bwMode="auto">
          <a:xfrm>
            <a:off x="4521200" y="51816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81" name="Oval 1097"/>
          <p:cNvSpPr>
            <a:spLocks noChangeArrowheads="1"/>
          </p:cNvSpPr>
          <p:nvPr/>
        </p:nvSpPr>
        <p:spPr bwMode="auto">
          <a:xfrm>
            <a:off x="4902200" y="53340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82" name="Oval 1098"/>
          <p:cNvSpPr>
            <a:spLocks noChangeArrowheads="1"/>
          </p:cNvSpPr>
          <p:nvPr/>
        </p:nvSpPr>
        <p:spPr bwMode="auto">
          <a:xfrm>
            <a:off x="5359400" y="53340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83" name="Oval 1099"/>
          <p:cNvSpPr>
            <a:spLocks noChangeArrowheads="1"/>
          </p:cNvSpPr>
          <p:nvPr/>
        </p:nvSpPr>
        <p:spPr bwMode="auto">
          <a:xfrm>
            <a:off x="5740400" y="51054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84" name="Oval 1100"/>
          <p:cNvSpPr>
            <a:spLocks noChangeArrowheads="1"/>
          </p:cNvSpPr>
          <p:nvPr/>
        </p:nvSpPr>
        <p:spPr bwMode="auto">
          <a:xfrm>
            <a:off x="6121400" y="48006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85" name="Oval 1101"/>
          <p:cNvSpPr>
            <a:spLocks noChangeArrowheads="1"/>
          </p:cNvSpPr>
          <p:nvPr/>
        </p:nvSpPr>
        <p:spPr bwMode="auto">
          <a:xfrm>
            <a:off x="6350000" y="44196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86" name="Oval 1102"/>
          <p:cNvSpPr>
            <a:spLocks noChangeArrowheads="1"/>
          </p:cNvSpPr>
          <p:nvPr/>
        </p:nvSpPr>
        <p:spPr bwMode="auto">
          <a:xfrm>
            <a:off x="6426200" y="40386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87" name="Oval 1103"/>
          <p:cNvSpPr>
            <a:spLocks noChangeArrowheads="1"/>
          </p:cNvSpPr>
          <p:nvPr/>
        </p:nvSpPr>
        <p:spPr bwMode="auto">
          <a:xfrm>
            <a:off x="6426200" y="37338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88" name="Oval 1104"/>
          <p:cNvSpPr>
            <a:spLocks noChangeArrowheads="1"/>
          </p:cNvSpPr>
          <p:nvPr/>
        </p:nvSpPr>
        <p:spPr bwMode="auto">
          <a:xfrm>
            <a:off x="6273800" y="32766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89" name="Oval 1105"/>
          <p:cNvSpPr>
            <a:spLocks noChangeArrowheads="1"/>
          </p:cNvSpPr>
          <p:nvPr/>
        </p:nvSpPr>
        <p:spPr bwMode="auto">
          <a:xfrm>
            <a:off x="6045200" y="28956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90" name="Oval 1106"/>
          <p:cNvSpPr>
            <a:spLocks noChangeArrowheads="1"/>
          </p:cNvSpPr>
          <p:nvPr/>
        </p:nvSpPr>
        <p:spPr bwMode="auto">
          <a:xfrm>
            <a:off x="5664200" y="25908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91" name="Oval 1107"/>
          <p:cNvSpPr>
            <a:spLocks noChangeArrowheads="1"/>
          </p:cNvSpPr>
          <p:nvPr/>
        </p:nvSpPr>
        <p:spPr bwMode="auto">
          <a:xfrm>
            <a:off x="5207000" y="24384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5492" name="Oval 1108"/>
          <p:cNvSpPr>
            <a:spLocks noChangeArrowheads="1"/>
          </p:cNvSpPr>
          <p:nvPr/>
        </p:nvSpPr>
        <p:spPr bwMode="auto">
          <a:xfrm>
            <a:off x="4673600" y="2438400"/>
            <a:ext cx="228600" cy="228600"/>
          </a:xfrm>
          <a:prstGeom prst="ellipse">
            <a:avLst/>
          </a:prstGeom>
          <a:solidFill>
            <a:srgbClr val="13D921"/>
          </a:solidFill>
          <a:ln w="9525">
            <a:solidFill>
              <a:srgbClr val="13D92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 name="Slide Number Placeholder 1"/>
          <p:cNvSpPr>
            <a:spLocks noGrp="1"/>
          </p:cNvSpPr>
          <p:nvPr>
            <p:ph type="sldNum" sz="quarter" idx="12"/>
          </p:nvPr>
        </p:nvSpPr>
        <p:spPr/>
        <p:txBody>
          <a:bodyPr/>
          <a:lstStyle/>
          <a:p>
            <a:fld id="{D72D0ABE-5AB0-9E45-B7CB-B56DD3FE1F47}" type="slidenum">
              <a:rPr lang="en-US" smtClean="0"/>
              <a:pPr/>
              <a:t>34</a:t>
            </a:fld>
            <a:endParaRPr lang="en-US"/>
          </a:p>
        </p:txBody>
      </p:sp>
    </p:spTree>
    <p:extLst>
      <p:ext uri="{BB962C8B-B14F-4D97-AF65-F5344CB8AC3E}">
        <p14:creationId xmlns:p14="http://schemas.microsoft.com/office/powerpoint/2010/main" val="33026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5414"/>
                                        </p:tgtEl>
                                        <p:attrNameLst>
                                          <p:attrName>style.visibility</p:attrName>
                                        </p:attrNameLst>
                                      </p:cBhvr>
                                      <p:to>
                                        <p:strVal val="visible"/>
                                      </p:to>
                                    </p:set>
                                  </p:childTnLst>
                                  <p:subTnLst>
                                    <p:set>
                                      <p:cBhvr override="childStyle">
                                        <p:cTn dur="1" fill="hold" display="0" masterRel="sameClick" afterEffect="1">
                                          <p:stCondLst>
                                            <p:cond evt="end" delay="0">
                                              <p:tn val="5"/>
                                            </p:cond>
                                          </p:stCondLst>
                                        </p:cTn>
                                        <p:tgtEl>
                                          <p:spTgt spid="145414"/>
                                        </p:tgtEl>
                                        <p:attrNameLst>
                                          <p:attrName>style.visibility</p:attrName>
                                        </p:attrNameLst>
                                      </p:cBhvr>
                                      <p:to>
                                        <p:strVal val="hidden"/>
                                      </p:to>
                                    </p:set>
                                  </p:sub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45413"/>
                                        </p:tgtEl>
                                        <p:attrNameLst>
                                          <p:attrName>style.visibility</p:attrName>
                                        </p:attrNameLst>
                                      </p:cBhvr>
                                      <p:to>
                                        <p:strVal val="visible"/>
                                      </p:to>
                                    </p:set>
                                  </p:childTnLst>
                                  <p:subTnLst>
                                    <p:set>
                                      <p:cBhvr override="childStyle">
                                        <p:cTn dur="1" fill="hold" display="0" masterRel="sameClick" afterEffect="1">
                                          <p:stCondLst>
                                            <p:cond evt="end" delay="0">
                                              <p:tn val="8"/>
                                            </p:cond>
                                          </p:stCondLst>
                                        </p:cTn>
                                        <p:tgtEl>
                                          <p:spTgt spid="145413"/>
                                        </p:tgtEl>
                                        <p:attrNameLst>
                                          <p:attrName>style.visibility</p:attrName>
                                        </p:attrNameLst>
                                      </p:cBhvr>
                                      <p:to>
                                        <p:strVal val="hidden"/>
                                      </p:to>
                                    </p:set>
                                  </p:sub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45412"/>
                                        </p:tgtEl>
                                        <p:attrNameLst>
                                          <p:attrName>style.visibility</p:attrName>
                                        </p:attrNameLst>
                                      </p:cBhvr>
                                      <p:to>
                                        <p:strVal val="visible"/>
                                      </p:to>
                                    </p:set>
                                  </p:childTnLst>
                                  <p:subTnLst>
                                    <p:set>
                                      <p:cBhvr override="childStyle">
                                        <p:cTn dur="1" fill="hold" display="0" masterRel="sameClick" afterEffect="1">
                                          <p:stCondLst>
                                            <p:cond evt="end" delay="0">
                                              <p:tn val="11"/>
                                            </p:cond>
                                          </p:stCondLst>
                                        </p:cTn>
                                        <p:tgtEl>
                                          <p:spTgt spid="145412"/>
                                        </p:tgtEl>
                                        <p:attrNameLst>
                                          <p:attrName>style.visibility</p:attrName>
                                        </p:attrNameLst>
                                      </p:cBhvr>
                                      <p:to>
                                        <p:strVal val="hidden"/>
                                      </p:to>
                                    </p:set>
                                  </p:sub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45415"/>
                                        </p:tgtEl>
                                        <p:attrNameLst>
                                          <p:attrName>style.visibility</p:attrName>
                                        </p:attrNameLst>
                                      </p:cBhvr>
                                      <p:to>
                                        <p:strVal val="visible"/>
                                      </p:to>
                                    </p:set>
                                  </p:childTnLst>
                                  <p:subTnLst>
                                    <p:set>
                                      <p:cBhvr override="childStyle">
                                        <p:cTn dur="1" fill="hold" display="0" masterRel="sameClick" afterEffect="1">
                                          <p:stCondLst>
                                            <p:cond evt="end" delay="0">
                                              <p:tn val="14"/>
                                            </p:cond>
                                          </p:stCondLst>
                                        </p:cTn>
                                        <p:tgtEl>
                                          <p:spTgt spid="145415"/>
                                        </p:tgtEl>
                                        <p:attrNameLst>
                                          <p:attrName>style.visibility</p:attrName>
                                        </p:attrNameLst>
                                      </p:cBhvr>
                                      <p:to>
                                        <p:strVal val="hidden"/>
                                      </p:to>
                                    </p:set>
                                  </p:sub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145416"/>
                                        </p:tgtEl>
                                        <p:attrNameLst>
                                          <p:attrName>style.visibility</p:attrName>
                                        </p:attrNameLst>
                                      </p:cBhvr>
                                      <p:to>
                                        <p:strVal val="visible"/>
                                      </p:to>
                                    </p:set>
                                  </p:childTnLst>
                                  <p:subTnLst>
                                    <p:set>
                                      <p:cBhvr override="childStyle">
                                        <p:cTn dur="1" fill="hold" display="0" masterRel="sameClick" afterEffect="1">
                                          <p:stCondLst>
                                            <p:cond evt="end" delay="0">
                                              <p:tn val="17"/>
                                            </p:cond>
                                          </p:stCondLst>
                                        </p:cTn>
                                        <p:tgtEl>
                                          <p:spTgt spid="145416"/>
                                        </p:tgtEl>
                                        <p:attrNameLst>
                                          <p:attrName>style.visibility</p:attrName>
                                        </p:attrNameLst>
                                      </p:cBhvr>
                                      <p:to>
                                        <p:strVal val="hidden"/>
                                      </p:to>
                                    </p:set>
                                  </p:sub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145417"/>
                                        </p:tgtEl>
                                        <p:attrNameLst>
                                          <p:attrName>style.visibility</p:attrName>
                                        </p:attrNameLst>
                                      </p:cBhvr>
                                      <p:to>
                                        <p:strVal val="visible"/>
                                      </p:to>
                                    </p:set>
                                  </p:childTnLst>
                                  <p:subTnLst>
                                    <p:set>
                                      <p:cBhvr override="childStyle">
                                        <p:cTn dur="1" fill="hold" display="0" masterRel="sameClick" afterEffect="1">
                                          <p:stCondLst>
                                            <p:cond evt="end" delay="0">
                                              <p:tn val="20"/>
                                            </p:cond>
                                          </p:stCondLst>
                                        </p:cTn>
                                        <p:tgtEl>
                                          <p:spTgt spid="145417"/>
                                        </p:tgtEl>
                                        <p:attrNameLst>
                                          <p:attrName>style.visibility</p:attrName>
                                        </p:attrNameLst>
                                      </p:cBhvr>
                                      <p:to>
                                        <p:strVal val="hidden"/>
                                      </p:to>
                                    </p:set>
                                  </p:sub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145418"/>
                                        </p:tgtEl>
                                        <p:attrNameLst>
                                          <p:attrName>style.visibility</p:attrName>
                                        </p:attrNameLst>
                                      </p:cBhvr>
                                      <p:to>
                                        <p:strVal val="visible"/>
                                      </p:to>
                                    </p:set>
                                  </p:childTnLst>
                                  <p:subTnLst>
                                    <p:set>
                                      <p:cBhvr override="childStyle">
                                        <p:cTn dur="1" fill="hold" display="0" masterRel="sameClick" afterEffect="1">
                                          <p:stCondLst>
                                            <p:cond evt="end" delay="0">
                                              <p:tn val="23"/>
                                            </p:cond>
                                          </p:stCondLst>
                                        </p:cTn>
                                        <p:tgtEl>
                                          <p:spTgt spid="145418"/>
                                        </p:tgtEl>
                                        <p:attrNameLst>
                                          <p:attrName>style.visibility</p:attrName>
                                        </p:attrNameLst>
                                      </p:cBhvr>
                                      <p:to>
                                        <p:strVal val="hidden"/>
                                      </p:to>
                                    </p:set>
                                  </p:subTnLst>
                                </p:cTn>
                              </p:par>
                            </p:childTnLst>
                          </p:cTn>
                        </p:par>
                        <p:par>
                          <p:cTn id="25" fill="hold" nodeType="afterGroup">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145419"/>
                                        </p:tgtEl>
                                        <p:attrNameLst>
                                          <p:attrName>style.visibility</p:attrName>
                                        </p:attrNameLst>
                                      </p:cBhvr>
                                      <p:to>
                                        <p:strVal val="visible"/>
                                      </p:to>
                                    </p:set>
                                  </p:childTnLst>
                                  <p:subTnLst>
                                    <p:set>
                                      <p:cBhvr override="childStyle">
                                        <p:cTn dur="1" fill="hold" display="0" masterRel="sameClick" afterEffect="1">
                                          <p:stCondLst>
                                            <p:cond evt="end" delay="0">
                                              <p:tn val="26"/>
                                            </p:cond>
                                          </p:stCondLst>
                                        </p:cTn>
                                        <p:tgtEl>
                                          <p:spTgt spid="145419"/>
                                        </p:tgtEl>
                                        <p:attrNameLst>
                                          <p:attrName>style.visibility</p:attrName>
                                        </p:attrNameLst>
                                      </p:cBhvr>
                                      <p:to>
                                        <p:strVal val="hidden"/>
                                      </p:to>
                                    </p:set>
                                  </p:subTnLst>
                                </p:cTn>
                              </p:par>
                            </p:childTnLst>
                          </p:cTn>
                        </p:par>
                        <p:par>
                          <p:cTn id="28" fill="hold" nodeType="afterGroup">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145420"/>
                                        </p:tgtEl>
                                        <p:attrNameLst>
                                          <p:attrName>style.visibility</p:attrName>
                                        </p:attrNameLst>
                                      </p:cBhvr>
                                      <p:to>
                                        <p:strVal val="visible"/>
                                      </p:to>
                                    </p:set>
                                  </p:childTnLst>
                                  <p:subTnLst>
                                    <p:set>
                                      <p:cBhvr override="childStyle">
                                        <p:cTn dur="1" fill="hold" display="0" masterRel="sameClick" afterEffect="1">
                                          <p:stCondLst>
                                            <p:cond evt="end" delay="0">
                                              <p:tn val="29"/>
                                            </p:cond>
                                          </p:stCondLst>
                                        </p:cTn>
                                        <p:tgtEl>
                                          <p:spTgt spid="145420"/>
                                        </p:tgtEl>
                                        <p:attrNameLst>
                                          <p:attrName>style.visibility</p:attrName>
                                        </p:attrNameLst>
                                      </p:cBhvr>
                                      <p:to>
                                        <p:strVal val="hidden"/>
                                      </p:to>
                                    </p:set>
                                  </p:subTnLst>
                                </p:cTn>
                              </p:par>
                            </p:childTnLst>
                          </p:cTn>
                        </p:par>
                        <p:par>
                          <p:cTn id="31" fill="hold" nodeType="afterGroup">
                            <p:stCondLst>
                              <p:cond delay="4500"/>
                            </p:stCondLst>
                            <p:childTnLst>
                              <p:par>
                                <p:cTn id="32" presetID="1" presetClass="entr" presetSubtype="0" fill="hold" grpId="0" nodeType="afterEffect">
                                  <p:stCondLst>
                                    <p:cond delay="0"/>
                                  </p:stCondLst>
                                  <p:childTnLst>
                                    <p:set>
                                      <p:cBhvr>
                                        <p:cTn id="33" dur="1" fill="hold">
                                          <p:stCondLst>
                                            <p:cond delay="499"/>
                                          </p:stCondLst>
                                        </p:cTn>
                                        <p:tgtEl>
                                          <p:spTgt spid="145421"/>
                                        </p:tgtEl>
                                        <p:attrNameLst>
                                          <p:attrName>style.visibility</p:attrName>
                                        </p:attrNameLst>
                                      </p:cBhvr>
                                      <p:to>
                                        <p:strVal val="visible"/>
                                      </p:to>
                                    </p:set>
                                  </p:childTnLst>
                                  <p:subTnLst>
                                    <p:set>
                                      <p:cBhvr override="childStyle">
                                        <p:cTn dur="1" fill="hold" display="0" masterRel="sameClick" afterEffect="1">
                                          <p:stCondLst>
                                            <p:cond evt="end" delay="0">
                                              <p:tn val="32"/>
                                            </p:cond>
                                          </p:stCondLst>
                                        </p:cTn>
                                        <p:tgtEl>
                                          <p:spTgt spid="145421"/>
                                        </p:tgtEl>
                                        <p:attrNameLst>
                                          <p:attrName>style.visibility</p:attrName>
                                        </p:attrNameLst>
                                      </p:cBhvr>
                                      <p:to>
                                        <p:strVal val="hidden"/>
                                      </p:to>
                                    </p:set>
                                  </p:subTnLst>
                                </p:cTn>
                              </p:par>
                            </p:childTnLst>
                          </p:cTn>
                        </p:par>
                        <p:par>
                          <p:cTn id="34" fill="hold" nodeType="afterGroup">
                            <p:stCondLst>
                              <p:cond delay="5000"/>
                            </p:stCondLst>
                            <p:childTnLst>
                              <p:par>
                                <p:cTn id="35" presetID="1" presetClass="entr" presetSubtype="0" fill="hold" grpId="0" nodeType="afterEffect">
                                  <p:stCondLst>
                                    <p:cond delay="0"/>
                                  </p:stCondLst>
                                  <p:childTnLst>
                                    <p:set>
                                      <p:cBhvr>
                                        <p:cTn id="36" dur="1" fill="hold">
                                          <p:stCondLst>
                                            <p:cond delay="499"/>
                                          </p:stCondLst>
                                        </p:cTn>
                                        <p:tgtEl>
                                          <p:spTgt spid="145422"/>
                                        </p:tgtEl>
                                        <p:attrNameLst>
                                          <p:attrName>style.visibility</p:attrName>
                                        </p:attrNameLst>
                                      </p:cBhvr>
                                      <p:to>
                                        <p:strVal val="visible"/>
                                      </p:to>
                                    </p:set>
                                  </p:childTnLst>
                                  <p:subTnLst>
                                    <p:set>
                                      <p:cBhvr override="childStyle">
                                        <p:cTn dur="1" fill="hold" display="0" masterRel="sameClick" afterEffect="1">
                                          <p:stCondLst>
                                            <p:cond evt="end" delay="0">
                                              <p:tn val="35"/>
                                            </p:cond>
                                          </p:stCondLst>
                                        </p:cTn>
                                        <p:tgtEl>
                                          <p:spTgt spid="145422"/>
                                        </p:tgtEl>
                                        <p:attrNameLst>
                                          <p:attrName>style.visibility</p:attrName>
                                        </p:attrNameLst>
                                      </p:cBhvr>
                                      <p:to>
                                        <p:strVal val="hidden"/>
                                      </p:to>
                                    </p:set>
                                  </p:subTnLst>
                                </p:cTn>
                              </p:par>
                            </p:childTnLst>
                          </p:cTn>
                        </p:par>
                        <p:par>
                          <p:cTn id="37" fill="hold" nodeType="afterGroup">
                            <p:stCondLst>
                              <p:cond delay="5500"/>
                            </p:stCondLst>
                            <p:childTnLst>
                              <p:par>
                                <p:cTn id="38" presetID="1" presetClass="entr" presetSubtype="0" fill="hold" grpId="0" nodeType="afterEffect">
                                  <p:stCondLst>
                                    <p:cond delay="0"/>
                                  </p:stCondLst>
                                  <p:childTnLst>
                                    <p:set>
                                      <p:cBhvr>
                                        <p:cTn id="39" dur="1" fill="hold">
                                          <p:stCondLst>
                                            <p:cond delay="499"/>
                                          </p:stCondLst>
                                        </p:cTn>
                                        <p:tgtEl>
                                          <p:spTgt spid="145423"/>
                                        </p:tgtEl>
                                        <p:attrNameLst>
                                          <p:attrName>style.visibility</p:attrName>
                                        </p:attrNameLst>
                                      </p:cBhvr>
                                      <p:to>
                                        <p:strVal val="visible"/>
                                      </p:to>
                                    </p:set>
                                  </p:childTnLst>
                                  <p:subTnLst>
                                    <p:set>
                                      <p:cBhvr override="childStyle">
                                        <p:cTn dur="1" fill="hold" display="0" masterRel="sameClick" afterEffect="1">
                                          <p:stCondLst>
                                            <p:cond evt="end" delay="0">
                                              <p:tn val="38"/>
                                            </p:cond>
                                          </p:stCondLst>
                                        </p:cTn>
                                        <p:tgtEl>
                                          <p:spTgt spid="145423"/>
                                        </p:tgtEl>
                                        <p:attrNameLst>
                                          <p:attrName>style.visibility</p:attrName>
                                        </p:attrNameLst>
                                      </p:cBhvr>
                                      <p:to>
                                        <p:strVal val="hidden"/>
                                      </p:to>
                                    </p:set>
                                  </p:subTnLst>
                                </p:cTn>
                              </p:par>
                            </p:childTnLst>
                          </p:cTn>
                        </p:par>
                        <p:par>
                          <p:cTn id="40" fill="hold" nodeType="afterGroup">
                            <p:stCondLst>
                              <p:cond delay="6000"/>
                            </p:stCondLst>
                            <p:childTnLst>
                              <p:par>
                                <p:cTn id="41" presetID="1" presetClass="entr" presetSubtype="0" fill="hold" grpId="0" nodeType="afterEffect">
                                  <p:stCondLst>
                                    <p:cond delay="0"/>
                                  </p:stCondLst>
                                  <p:childTnLst>
                                    <p:set>
                                      <p:cBhvr>
                                        <p:cTn id="42" dur="1" fill="hold">
                                          <p:stCondLst>
                                            <p:cond delay="499"/>
                                          </p:stCondLst>
                                        </p:cTn>
                                        <p:tgtEl>
                                          <p:spTgt spid="145424"/>
                                        </p:tgtEl>
                                        <p:attrNameLst>
                                          <p:attrName>style.visibility</p:attrName>
                                        </p:attrNameLst>
                                      </p:cBhvr>
                                      <p:to>
                                        <p:strVal val="visible"/>
                                      </p:to>
                                    </p:set>
                                  </p:childTnLst>
                                  <p:subTnLst>
                                    <p:set>
                                      <p:cBhvr override="childStyle">
                                        <p:cTn dur="1" fill="hold" display="0" masterRel="sameClick" afterEffect="1">
                                          <p:stCondLst>
                                            <p:cond evt="end" delay="0">
                                              <p:tn val="41"/>
                                            </p:cond>
                                          </p:stCondLst>
                                        </p:cTn>
                                        <p:tgtEl>
                                          <p:spTgt spid="145424"/>
                                        </p:tgtEl>
                                        <p:attrNameLst>
                                          <p:attrName>style.visibility</p:attrName>
                                        </p:attrNameLst>
                                      </p:cBhvr>
                                      <p:to>
                                        <p:strVal val="hidden"/>
                                      </p:to>
                                    </p:set>
                                  </p:subTnLst>
                                </p:cTn>
                              </p:par>
                            </p:childTnLst>
                          </p:cTn>
                        </p:par>
                        <p:par>
                          <p:cTn id="43" fill="hold" nodeType="afterGroup">
                            <p:stCondLst>
                              <p:cond delay="6500"/>
                            </p:stCondLst>
                            <p:childTnLst>
                              <p:par>
                                <p:cTn id="44" presetID="1" presetClass="entr" presetSubtype="0" fill="hold" grpId="0" nodeType="afterEffect">
                                  <p:stCondLst>
                                    <p:cond delay="0"/>
                                  </p:stCondLst>
                                  <p:childTnLst>
                                    <p:set>
                                      <p:cBhvr>
                                        <p:cTn id="45" dur="1" fill="hold">
                                          <p:stCondLst>
                                            <p:cond delay="499"/>
                                          </p:stCondLst>
                                        </p:cTn>
                                        <p:tgtEl>
                                          <p:spTgt spid="145425"/>
                                        </p:tgtEl>
                                        <p:attrNameLst>
                                          <p:attrName>style.visibility</p:attrName>
                                        </p:attrNameLst>
                                      </p:cBhvr>
                                      <p:to>
                                        <p:strVal val="visible"/>
                                      </p:to>
                                    </p:set>
                                  </p:childTnLst>
                                  <p:subTnLst>
                                    <p:set>
                                      <p:cBhvr override="childStyle">
                                        <p:cTn dur="1" fill="hold" display="0" masterRel="sameClick" afterEffect="1">
                                          <p:stCondLst>
                                            <p:cond evt="end" delay="0">
                                              <p:tn val="44"/>
                                            </p:cond>
                                          </p:stCondLst>
                                        </p:cTn>
                                        <p:tgtEl>
                                          <p:spTgt spid="145425"/>
                                        </p:tgtEl>
                                        <p:attrNameLst>
                                          <p:attrName>style.visibility</p:attrName>
                                        </p:attrNameLst>
                                      </p:cBhvr>
                                      <p:to>
                                        <p:strVal val="hidden"/>
                                      </p:to>
                                    </p:set>
                                  </p:subTnLst>
                                </p:cTn>
                              </p:par>
                            </p:childTnLst>
                          </p:cTn>
                        </p:par>
                        <p:par>
                          <p:cTn id="46" fill="hold" nodeType="afterGroup">
                            <p:stCondLst>
                              <p:cond delay="7000"/>
                            </p:stCondLst>
                            <p:childTnLst>
                              <p:par>
                                <p:cTn id="47" presetID="1" presetClass="entr" presetSubtype="0" fill="hold" grpId="0" nodeType="afterEffect">
                                  <p:stCondLst>
                                    <p:cond delay="0"/>
                                  </p:stCondLst>
                                  <p:childTnLst>
                                    <p:set>
                                      <p:cBhvr>
                                        <p:cTn id="48" dur="1" fill="hold">
                                          <p:stCondLst>
                                            <p:cond delay="499"/>
                                          </p:stCondLst>
                                        </p:cTn>
                                        <p:tgtEl>
                                          <p:spTgt spid="145426"/>
                                        </p:tgtEl>
                                        <p:attrNameLst>
                                          <p:attrName>style.visibility</p:attrName>
                                        </p:attrNameLst>
                                      </p:cBhvr>
                                      <p:to>
                                        <p:strVal val="visible"/>
                                      </p:to>
                                    </p:set>
                                  </p:childTnLst>
                                  <p:subTnLst>
                                    <p:set>
                                      <p:cBhvr override="childStyle">
                                        <p:cTn dur="1" fill="hold" display="0" masterRel="sameClick" afterEffect="1">
                                          <p:stCondLst>
                                            <p:cond evt="end" delay="0">
                                              <p:tn val="47"/>
                                            </p:cond>
                                          </p:stCondLst>
                                        </p:cTn>
                                        <p:tgtEl>
                                          <p:spTgt spid="145426"/>
                                        </p:tgtEl>
                                        <p:attrNameLst>
                                          <p:attrName>style.visibility</p:attrName>
                                        </p:attrNameLst>
                                      </p:cBhvr>
                                      <p:to>
                                        <p:strVal val="hidden"/>
                                      </p:to>
                                    </p:set>
                                  </p:subTnLst>
                                </p:cTn>
                              </p:par>
                            </p:childTnLst>
                          </p:cTn>
                        </p:par>
                        <p:par>
                          <p:cTn id="49" fill="hold" nodeType="afterGroup">
                            <p:stCondLst>
                              <p:cond delay="7500"/>
                            </p:stCondLst>
                            <p:childTnLst>
                              <p:par>
                                <p:cTn id="50" presetID="1" presetClass="entr" presetSubtype="0" fill="hold" grpId="0" nodeType="afterEffect">
                                  <p:stCondLst>
                                    <p:cond delay="0"/>
                                  </p:stCondLst>
                                  <p:childTnLst>
                                    <p:set>
                                      <p:cBhvr>
                                        <p:cTn id="51" dur="1" fill="hold">
                                          <p:stCondLst>
                                            <p:cond delay="499"/>
                                          </p:stCondLst>
                                        </p:cTn>
                                        <p:tgtEl>
                                          <p:spTgt spid="145427"/>
                                        </p:tgtEl>
                                        <p:attrNameLst>
                                          <p:attrName>style.visibility</p:attrName>
                                        </p:attrNameLst>
                                      </p:cBhvr>
                                      <p:to>
                                        <p:strVal val="visible"/>
                                      </p:to>
                                    </p:set>
                                  </p:childTnLst>
                                  <p:subTnLst>
                                    <p:set>
                                      <p:cBhvr override="childStyle">
                                        <p:cTn dur="1" fill="hold" display="0" masterRel="sameClick" afterEffect="1">
                                          <p:stCondLst>
                                            <p:cond evt="end" delay="0">
                                              <p:tn val="50"/>
                                            </p:cond>
                                          </p:stCondLst>
                                        </p:cTn>
                                        <p:tgtEl>
                                          <p:spTgt spid="145427"/>
                                        </p:tgtEl>
                                        <p:attrNameLst>
                                          <p:attrName>style.visibility</p:attrName>
                                        </p:attrNameLst>
                                      </p:cBhvr>
                                      <p:to>
                                        <p:strVal val="hidden"/>
                                      </p:to>
                                    </p:set>
                                  </p:subTnLst>
                                </p:cTn>
                              </p:par>
                            </p:childTnLst>
                          </p:cTn>
                        </p:par>
                        <p:par>
                          <p:cTn id="52" fill="hold" nodeType="afterGroup">
                            <p:stCondLst>
                              <p:cond delay="8000"/>
                            </p:stCondLst>
                            <p:childTnLst>
                              <p:par>
                                <p:cTn id="53" presetID="1" presetClass="entr" presetSubtype="0" fill="hold" grpId="0" nodeType="afterEffect">
                                  <p:stCondLst>
                                    <p:cond delay="0"/>
                                  </p:stCondLst>
                                  <p:childTnLst>
                                    <p:set>
                                      <p:cBhvr>
                                        <p:cTn id="54" dur="1" fill="hold">
                                          <p:stCondLst>
                                            <p:cond delay="499"/>
                                          </p:stCondLst>
                                        </p:cTn>
                                        <p:tgtEl>
                                          <p:spTgt spid="145428"/>
                                        </p:tgtEl>
                                        <p:attrNameLst>
                                          <p:attrName>style.visibility</p:attrName>
                                        </p:attrNameLst>
                                      </p:cBhvr>
                                      <p:to>
                                        <p:strVal val="visible"/>
                                      </p:to>
                                    </p:set>
                                  </p:childTnLst>
                                  <p:subTnLst>
                                    <p:set>
                                      <p:cBhvr override="childStyle">
                                        <p:cTn dur="1" fill="hold" display="0" masterRel="sameClick" afterEffect="1">
                                          <p:stCondLst>
                                            <p:cond evt="end" delay="0">
                                              <p:tn val="53"/>
                                            </p:cond>
                                          </p:stCondLst>
                                        </p:cTn>
                                        <p:tgtEl>
                                          <p:spTgt spid="145428"/>
                                        </p:tgtEl>
                                        <p:attrNameLst>
                                          <p:attrName>style.visibility</p:attrName>
                                        </p:attrNameLst>
                                      </p:cBhvr>
                                      <p:to>
                                        <p:strVal val="hidden"/>
                                      </p:to>
                                    </p:set>
                                  </p:subTnLst>
                                </p:cTn>
                              </p:par>
                            </p:childTnLst>
                          </p:cTn>
                        </p:par>
                        <p:par>
                          <p:cTn id="55" fill="hold" nodeType="afterGroup">
                            <p:stCondLst>
                              <p:cond delay="8500"/>
                            </p:stCondLst>
                            <p:childTnLst>
                              <p:par>
                                <p:cTn id="56" presetID="1" presetClass="entr" presetSubtype="0" fill="hold" grpId="0" nodeType="afterEffect">
                                  <p:stCondLst>
                                    <p:cond delay="0"/>
                                  </p:stCondLst>
                                  <p:childTnLst>
                                    <p:set>
                                      <p:cBhvr>
                                        <p:cTn id="57" dur="1" fill="hold">
                                          <p:stCondLst>
                                            <p:cond delay="499"/>
                                          </p:stCondLst>
                                        </p:cTn>
                                        <p:tgtEl>
                                          <p:spTgt spid="145429"/>
                                        </p:tgtEl>
                                        <p:attrNameLst>
                                          <p:attrName>style.visibility</p:attrName>
                                        </p:attrNameLst>
                                      </p:cBhvr>
                                      <p:to>
                                        <p:strVal val="visible"/>
                                      </p:to>
                                    </p:set>
                                  </p:childTnLst>
                                  <p:subTnLst>
                                    <p:set>
                                      <p:cBhvr override="childStyle">
                                        <p:cTn dur="1" fill="hold" display="0" masterRel="sameClick" afterEffect="1">
                                          <p:stCondLst>
                                            <p:cond evt="end" delay="0">
                                              <p:tn val="56"/>
                                            </p:cond>
                                          </p:stCondLst>
                                        </p:cTn>
                                        <p:tgtEl>
                                          <p:spTgt spid="145429"/>
                                        </p:tgtEl>
                                        <p:attrNameLst>
                                          <p:attrName>style.visibility</p:attrName>
                                        </p:attrNameLst>
                                      </p:cBhvr>
                                      <p:to>
                                        <p:strVal val="hidden"/>
                                      </p:to>
                                    </p:set>
                                  </p:subTnLst>
                                </p:cTn>
                              </p:par>
                            </p:childTnLst>
                          </p:cTn>
                        </p:par>
                        <p:par>
                          <p:cTn id="58" fill="hold" nodeType="afterGroup">
                            <p:stCondLst>
                              <p:cond delay="9000"/>
                            </p:stCondLst>
                            <p:childTnLst>
                              <p:par>
                                <p:cTn id="59" presetID="1" presetClass="entr" presetSubtype="0" fill="hold" grpId="0" nodeType="afterEffect">
                                  <p:stCondLst>
                                    <p:cond delay="0"/>
                                  </p:stCondLst>
                                  <p:childTnLst>
                                    <p:set>
                                      <p:cBhvr>
                                        <p:cTn id="60" dur="1" fill="hold">
                                          <p:stCondLst>
                                            <p:cond delay="499"/>
                                          </p:stCondLst>
                                        </p:cTn>
                                        <p:tgtEl>
                                          <p:spTgt spid="145430"/>
                                        </p:tgtEl>
                                        <p:attrNameLst>
                                          <p:attrName>style.visibility</p:attrName>
                                        </p:attrNameLst>
                                      </p:cBhvr>
                                      <p:to>
                                        <p:strVal val="visible"/>
                                      </p:to>
                                    </p:set>
                                  </p:childTnLst>
                                  <p:subTnLst>
                                    <p:set>
                                      <p:cBhvr override="childStyle">
                                        <p:cTn dur="1" fill="hold" display="0" masterRel="sameClick" afterEffect="1">
                                          <p:stCondLst>
                                            <p:cond evt="end" delay="0">
                                              <p:tn val="59"/>
                                            </p:cond>
                                          </p:stCondLst>
                                        </p:cTn>
                                        <p:tgtEl>
                                          <p:spTgt spid="145430"/>
                                        </p:tgtEl>
                                        <p:attrNameLst>
                                          <p:attrName>style.visibility</p:attrName>
                                        </p:attrNameLst>
                                      </p:cBhvr>
                                      <p:to>
                                        <p:strVal val="hidden"/>
                                      </p:to>
                                    </p:set>
                                  </p:subTnLst>
                                </p:cTn>
                              </p:par>
                            </p:childTnLst>
                          </p:cTn>
                        </p:par>
                        <p:par>
                          <p:cTn id="61" fill="hold" nodeType="afterGroup">
                            <p:stCondLst>
                              <p:cond delay="9500"/>
                            </p:stCondLst>
                            <p:childTnLst>
                              <p:par>
                                <p:cTn id="62" presetID="1" presetClass="entr" presetSubtype="0" fill="hold" grpId="0" nodeType="afterEffect">
                                  <p:stCondLst>
                                    <p:cond delay="0"/>
                                  </p:stCondLst>
                                  <p:childTnLst>
                                    <p:set>
                                      <p:cBhvr>
                                        <p:cTn id="63" dur="1" fill="hold">
                                          <p:stCondLst>
                                            <p:cond delay="499"/>
                                          </p:stCondLst>
                                        </p:cTn>
                                        <p:tgtEl>
                                          <p:spTgt spid="145431"/>
                                        </p:tgtEl>
                                        <p:attrNameLst>
                                          <p:attrName>style.visibility</p:attrName>
                                        </p:attrNameLst>
                                      </p:cBhvr>
                                      <p:to>
                                        <p:strVal val="visible"/>
                                      </p:to>
                                    </p:set>
                                  </p:childTnLst>
                                  <p:subTnLst>
                                    <p:set>
                                      <p:cBhvr override="childStyle">
                                        <p:cTn dur="1" fill="hold" display="0" masterRel="sameClick" afterEffect="1">
                                          <p:stCondLst>
                                            <p:cond evt="end" delay="0">
                                              <p:tn val="62"/>
                                            </p:cond>
                                          </p:stCondLst>
                                        </p:cTn>
                                        <p:tgtEl>
                                          <p:spTgt spid="145431"/>
                                        </p:tgtEl>
                                        <p:attrNameLst>
                                          <p:attrName>style.visibility</p:attrName>
                                        </p:attrNameLst>
                                      </p:cBhvr>
                                      <p:to>
                                        <p:strVal val="hidden"/>
                                      </p:to>
                                    </p:set>
                                  </p:subTnLst>
                                </p:cTn>
                              </p:par>
                            </p:childTnLst>
                          </p:cTn>
                        </p:par>
                        <p:par>
                          <p:cTn id="64" fill="hold" nodeType="afterGroup">
                            <p:stCondLst>
                              <p:cond delay="10000"/>
                            </p:stCondLst>
                            <p:childTnLst>
                              <p:par>
                                <p:cTn id="65" presetID="1" presetClass="entr" presetSubtype="0" fill="hold" grpId="0" nodeType="afterEffect">
                                  <p:stCondLst>
                                    <p:cond delay="0"/>
                                  </p:stCondLst>
                                  <p:childTnLst>
                                    <p:set>
                                      <p:cBhvr>
                                        <p:cTn id="66" dur="1" fill="hold">
                                          <p:stCondLst>
                                            <p:cond delay="499"/>
                                          </p:stCondLst>
                                        </p:cTn>
                                        <p:tgtEl>
                                          <p:spTgt spid="145432"/>
                                        </p:tgtEl>
                                        <p:attrNameLst>
                                          <p:attrName>style.visibility</p:attrName>
                                        </p:attrNameLst>
                                      </p:cBhvr>
                                      <p:to>
                                        <p:strVal val="visible"/>
                                      </p:to>
                                    </p:set>
                                  </p:childTnLst>
                                  <p:subTnLst>
                                    <p:set>
                                      <p:cBhvr override="childStyle">
                                        <p:cTn dur="1" fill="hold" display="0" masterRel="sameClick" afterEffect="1">
                                          <p:stCondLst>
                                            <p:cond evt="end" delay="0">
                                              <p:tn val="65"/>
                                            </p:cond>
                                          </p:stCondLst>
                                        </p:cTn>
                                        <p:tgtEl>
                                          <p:spTgt spid="145432"/>
                                        </p:tgtEl>
                                        <p:attrNameLst>
                                          <p:attrName>style.visibility</p:attrName>
                                        </p:attrNameLst>
                                      </p:cBhvr>
                                      <p:to>
                                        <p:strVal val="hidden"/>
                                      </p:to>
                                    </p:set>
                                  </p:subTnLst>
                                </p:cTn>
                              </p:par>
                            </p:childTnLst>
                          </p:cTn>
                        </p:par>
                        <p:par>
                          <p:cTn id="67" fill="hold" nodeType="afterGroup">
                            <p:stCondLst>
                              <p:cond delay="10500"/>
                            </p:stCondLst>
                            <p:childTnLst>
                              <p:par>
                                <p:cTn id="68" presetID="1" presetClass="entr" presetSubtype="0" fill="hold" grpId="0" nodeType="afterEffect">
                                  <p:stCondLst>
                                    <p:cond delay="0"/>
                                  </p:stCondLst>
                                  <p:childTnLst>
                                    <p:set>
                                      <p:cBhvr>
                                        <p:cTn id="69" dur="1" fill="hold">
                                          <p:stCondLst>
                                            <p:cond delay="499"/>
                                          </p:stCondLst>
                                        </p:cTn>
                                        <p:tgtEl>
                                          <p:spTgt spid="145433"/>
                                        </p:tgtEl>
                                        <p:attrNameLst>
                                          <p:attrName>style.visibility</p:attrName>
                                        </p:attrNameLst>
                                      </p:cBhvr>
                                      <p:to>
                                        <p:strVal val="visible"/>
                                      </p:to>
                                    </p:set>
                                  </p:childTnLst>
                                  <p:subTnLst>
                                    <p:set>
                                      <p:cBhvr override="childStyle">
                                        <p:cTn dur="1" fill="hold" display="0" masterRel="sameClick" afterEffect="1">
                                          <p:stCondLst>
                                            <p:cond evt="end" delay="0">
                                              <p:tn val="68"/>
                                            </p:cond>
                                          </p:stCondLst>
                                        </p:cTn>
                                        <p:tgtEl>
                                          <p:spTgt spid="145433"/>
                                        </p:tgtEl>
                                        <p:attrNameLst>
                                          <p:attrName>style.visibility</p:attrName>
                                        </p:attrNameLst>
                                      </p:cBhvr>
                                      <p:to>
                                        <p:strVal val="hidden"/>
                                      </p:to>
                                    </p:set>
                                  </p:subTnLst>
                                </p:cTn>
                              </p:par>
                            </p:childTnLst>
                          </p:cTn>
                        </p:par>
                        <p:par>
                          <p:cTn id="70" fill="hold" nodeType="afterGroup">
                            <p:stCondLst>
                              <p:cond delay="11000"/>
                            </p:stCondLst>
                            <p:childTnLst>
                              <p:par>
                                <p:cTn id="71" presetID="1" presetClass="entr" presetSubtype="0" fill="hold" grpId="0" nodeType="afterEffect">
                                  <p:stCondLst>
                                    <p:cond delay="0"/>
                                  </p:stCondLst>
                                  <p:childTnLst>
                                    <p:set>
                                      <p:cBhvr>
                                        <p:cTn id="72" dur="1" fill="hold">
                                          <p:stCondLst>
                                            <p:cond delay="499"/>
                                          </p:stCondLst>
                                        </p:cTn>
                                        <p:tgtEl>
                                          <p:spTgt spid="145434"/>
                                        </p:tgtEl>
                                        <p:attrNameLst>
                                          <p:attrName>style.visibility</p:attrName>
                                        </p:attrNameLst>
                                      </p:cBhvr>
                                      <p:to>
                                        <p:strVal val="visible"/>
                                      </p:to>
                                    </p:set>
                                  </p:childTnLst>
                                  <p:subTnLst>
                                    <p:set>
                                      <p:cBhvr override="childStyle">
                                        <p:cTn dur="1" fill="hold" display="0" masterRel="sameClick" afterEffect="1">
                                          <p:stCondLst>
                                            <p:cond evt="end" delay="0">
                                              <p:tn val="71"/>
                                            </p:cond>
                                          </p:stCondLst>
                                        </p:cTn>
                                        <p:tgtEl>
                                          <p:spTgt spid="145434"/>
                                        </p:tgtEl>
                                        <p:attrNameLst>
                                          <p:attrName>style.visibility</p:attrName>
                                        </p:attrNameLst>
                                      </p:cBhvr>
                                      <p:to>
                                        <p:strVal val="hidden"/>
                                      </p:to>
                                    </p:set>
                                  </p:subTnLst>
                                </p:cTn>
                              </p:par>
                            </p:childTnLst>
                          </p:cTn>
                        </p:par>
                        <p:par>
                          <p:cTn id="73" fill="hold" nodeType="afterGroup">
                            <p:stCondLst>
                              <p:cond delay="11500"/>
                            </p:stCondLst>
                            <p:childTnLst>
                              <p:par>
                                <p:cTn id="74" presetID="1" presetClass="entr" presetSubtype="0" fill="hold" grpId="0" nodeType="afterEffect">
                                  <p:stCondLst>
                                    <p:cond delay="0"/>
                                  </p:stCondLst>
                                  <p:childTnLst>
                                    <p:set>
                                      <p:cBhvr>
                                        <p:cTn id="75" dur="1" fill="hold">
                                          <p:stCondLst>
                                            <p:cond delay="499"/>
                                          </p:stCondLst>
                                        </p:cTn>
                                        <p:tgtEl>
                                          <p:spTgt spid="145435"/>
                                        </p:tgtEl>
                                        <p:attrNameLst>
                                          <p:attrName>style.visibility</p:attrName>
                                        </p:attrNameLst>
                                      </p:cBhvr>
                                      <p:to>
                                        <p:strVal val="visible"/>
                                      </p:to>
                                    </p:set>
                                  </p:childTnLst>
                                  <p:subTnLst>
                                    <p:set>
                                      <p:cBhvr override="childStyle">
                                        <p:cTn dur="1" fill="hold" display="0" masterRel="sameClick" afterEffect="1">
                                          <p:stCondLst>
                                            <p:cond evt="end" delay="0">
                                              <p:tn val="74"/>
                                            </p:cond>
                                          </p:stCondLst>
                                        </p:cTn>
                                        <p:tgtEl>
                                          <p:spTgt spid="145435"/>
                                        </p:tgtEl>
                                        <p:attrNameLst>
                                          <p:attrName>style.visibility</p:attrName>
                                        </p:attrNameLst>
                                      </p:cBhvr>
                                      <p:to>
                                        <p:strVal val="hidden"/>
                                      </p:to>
                                    </p:set>
                                  </p:subTnLst>
                                </p:cTn>
                              </p:par>
                            </p:childTnLst>
                          </p:cTn>
                        </p:par>
                        <p:par>
                          <p:cTn id="76" fill="hold" nodeType="afterGroup">
                            <p:stCondLst>
                              <p:cond delay="12000"/>
                            </p:stCondLst>
                            <p:childTnLst>
                              <p:par>
                                <p:cTn id="77" presetID="1" presetClass="entr" presetSubtype="0" fill="hold" grpId="0" nodeType="afterEffect">
                                  <p:stCondLst>
                                    <p:cond delay="0"/>
                                  </p:stCondLst>
                                  <p:childTnLst>
                                    <p:set>
                                      <p:cBhvr>
                                        <p:cTn id="78" dur="1" fill="hold">
                                          <p:stCondLst>
                                            <p:cond delay="499"/>
                                          </p:stCondLst>
                                        </p:cTn>
                                        <p:tgtEl>
                                          <p:spTgt spid="145436"/>
                                        </p:tgtEl>
                                        <p:attrNameLst>
                                          <p:attrName>style.visibility</p:attrName>
                                        </p:attrNameLst>
                                      </p:cBhvr>
                                      <p:to>
                                        <p:strVal val="visible"/>
                                      </p:to>
                                    </p:set>
                                  </p:childTnLst>
                                  <p:subTnLst>
                                    <p:set>
                                      <p:cBhvr override="childStyle">
                                        <p:cTn dur="1" fill="hold" display="0" masterRel="sameClick" afterEffect="1">
                                          <p:stCondLst>
                                            <p:cond evt="end" delay="0">
                                              <p:tn val="77"/>
                                            </p:cond>
                                          </p:stCondLst>
                                        </p:cTn>
                                        <p:tgtEl>
                                          <p:spTgt spid="145436"/>
                                        </p:tgtEl>
                                        <p:attrNameLst>
                                          <p:attrName>style.visibility</p:attrName>
                                        </p:attrNameLst>
                                      </p:cBhvr>
                                      <p:to>
                                        <p:strVal val="hidden"/>
                                      </p:to>
                                    </p:set>
                                  </p:subTnLst>
                                </p:cTn>
                              </p:par>
                            </p:childTnLst>
                          </p:cTn>
                        </p:par>
                        <p:par>
                          <p:cTn id="79" fill="hold" nodeType="afterGroup">
                            <p:stCondLst>
                              <p:cond delay="12500"/>
                            </p:stCondLst>
                            <p:childTnLst>
                              <p:par>
                                <p:cTn id="80" presetID="1" presetClass="entr" presetSubtype="0" fill="hold" grpId="0" nodeType="afterEffect">
                                  <p:stCondLst>
                                    <p:cond delay="0"/>
                                  </p:stCondLst>
                                  <p:childTnLst>
                                    <p:set>
                                      <p:cBhvr>
                                        <p:cTn id="81" dur="1" fill="hold">
                                          <p:stCondLst>
                                            <p:cond delay="499"/>
                                          </p:stCondLst>
                                        </p:cTn>
                                        <p:tgtEl>
                                          <p:spTgt spid="145437"/>
                                        </p:tgtEl>
                                        <p:attrNameLst>
                                          <p:attrName>style.visibility</p:attrName>
                                        </p:attrNameLst>
                                      </p:cBhvr>
                                      <p:to>
                                        <p:strVal val="visible"/>
                                      </p:to>
                                    </p:set>
                                  </p:childTnLst>
                                  <p:subTnLst>
                                    <p:set>
                                      <p:cBhvr override="childStyle">
                                        <p:cTn dur="1" fill="hold" display="0" masterRel="sameClick" afterEffect="1">
                                          <p:stCondLst>
                                            <p:cond evt="end" delay="0">
                                              <p:tn val="80"/>
                                            </p:cond>
                                          </p:stCondLst>
                                        </p:cTn>
                                        <p:tgtEl>
                                          <p:spTgt spid="145437"/>
                                        </p:tgtEl>
                                        <p:attrNameLst>
                                          <p:attrName>style.visibility</p:attrName>
                                        </p:attrNameLst>
                                      </p:cBhvr>
                                      <p:to>
                                        <p:strVal val="hidden"/>
                                      </p:to>
                                    </p:set>
                                  </p:subTnLst>
                                </p:cTn>
                              </p:par>
                            </p:childTnLst>
                          </p:cTn>
                        </p:par>
                        <p:par>
                          <p:cTn id="82" fill="hold" nodeType="afterGroup">
                            <p:stCondLst>
                              <p:cond delay="13000"/>
                            </p:stCondLst>
                            <p:childTnLst>
                              <p:par>
                                <p:cTn id="83" presetID="1" presetClass="entr" presetSubtype="0" fill="hold" grpId="0" nodeType="afterEffect">
                                  <p:stCondLst>
                                    <p:cond delay="0"/>
                                  </p:stCondLst>
                                  <p:childTnLst>
                                    <p:set>
                                      <p:cBhvr>
                                        <p:cTn id="84" dur="1" fill="hold">
                                          <p:stCondLst>
                                            <p:cond delay="499"/>
                                          </p:stCondLst>
                                        </p:cTn>
                                        <p:tgtEl>
                                          <p:spTgt spid="145438"/>
                                        </p:tgtEl>
                                        <p:attrNameLst>
                                          <p:attrName>style.visibility</p:attrName>
                                        </p:attrNameLst>
                                      </p:cBhvr>
                                      <p:to>
                                        <p:strVal val="visible"/>
                                      </p:to>
                                    </p:set>
                                  </p:childTnLst>
                                  <p:subTnLst>
                                    <p:set>
                                      <p:cBhvr override="childStyle">
                                        <p:cTn dur="1" fill="hold" display="0" masterRel="sameClick" afterEffect="1">
                                          <p:stCondLst>
                                            <p:cond evt="end" delay="0">
                                              <p:tn val="83"/>
                                            </p:cond>
                                          </p:stCondLst>
                                        </p:cTn>
                                        <p:tgtEl>
                                          <p:spTgt spid="145438"/>
                                        </p:tgtEl>
                                        <p:attrNameLst>
                                          <p:attrName>style.visibility</p:attrName>
                                        </p:attrNameLst>
                                      </p:cBhvr>
                                      <p:to>
                                        <p:strVal val="hidden"/>
                                      </p:to>
                                    </p:set>
                                  </p:subTnLst>
                                </p:cTn>
                              </p:par>
                            </p:childTnLst>
                          </p:cTn>
                        </p:par>
                        <p:par>
                          <p:cTn id="85" fill="hold" nodeType="afterGroup">
                            <p:stCondLst>
                              <p:cond delay="13500"/>
                            </p:stCondLst>
                            <p:childTnLst>
                              <p:par>
                                <p:cTn id="86" presetID="1" presetClass="entr" presetSubtype="0" fill="hold" grpId="0" nodeType="afterEffect">
                                  <p:stCondLst>
                                    <p:cond delay="0"/>
                                  </p:stCondLst>
                                  <p:childTnLst>
                                    <p:set>
                                      <p:cBhvr>
                                        <p:cTn id="87" dur="1" fill="hold">
                                          <p:stCondLst>
                                            <p:cond delay="499"/>
                                          </p:stCondLst>
                                        </p:cTn>
                                        <p:tgtEl>
                                          <p:spTgt spid="145439"/>
                                        </p:tgtEl>
                                        <p:attrNameLst>
                                          <p:attrName>style.visibility</p:attrName>
                                        </p:attrNameLst>
                                      </p:cBhvr>
                                      <p:to>
                                        <p:strVal val="visible"/>
                                      </p:to>
                                    </p:set>
                                  </p:childTnLst>
                                  <p:subTnLst>
                                    <p:set>
                                      <p:cBhvr override="childStyle">
                                        <p:cTn dur="1" fill="hold" display="0" masterRel="sameClick" afterEffect="1">
                                          <p:stCondLst>
                                            <p:cond evt="end" delay="0">
                                              <p:tn val="86"/>
                                            </p:cond>
                                          </p:stCondLst>
                                        </p:cTn>
                                        <p:tgtEl>
                                          <p:spTgt spid="145439"/>
                                        </p:tgtEl>
                                        <p:attrNameLst>
                                          <p:attrName>style.visibility</p:attrName>
                                        </p:attrNameLst>
                                      </p:cBhvr>
                                      <p:to>
                                        <p:strVal val="hidden"/>
                                      </p:to>
                                    </p:set>
                                  </p:subTnLst>
                                </p:cTn>
                              </p:par>
                            </p:childTnLst>
                          </p:cTn>
                        </p:par>
                        <p:par>
                          <p:cTn id="88" fill="hold" nodeType="afterGroup">
                            <p:stCondLst>
                              <p:cond delay="14000"/>
                            </p:stCondLst>
                            <p:childTnLst>
                              <p:par>
                                <p:cTn id="89" presetID="1" presetClass="entr" presetSubtype="0" fill="hold" grpId="0" nodeType="afterEffect">
                                  <p:stCondLst>
                                    <p:cond delay="0"/>
                                  </p:stCondLst>
                                  <p:childTnLst>
                                    <p:set>
                                      <p:cBhvr>
                                        <p:cTn id="90" dur="1" fill="hold">
                                          <p:stCondLst>
                                            <p:cond delay="499"/>
                                          </p:stCondLst>
                                        </p:cTn>
                                        <p:tgtEl>
                                          <p:spTgt spid="145440"/>
                                        </p:tgtEl>
                                        <p:attrNameLst>
                                          <p:attrName>style.visibility</p:attrName>
                                        </p:attrNameLst>
                                      </p:cBhvr>
                                      <p:to>
                                        <p:strVal val="visible"/>
                                      </p:to>
                                    </p:set>
                                  </p:childTnLst>
                                  <p:subTnLst>
                                    <p:set>
                                      <p:cBhvr override="childStyle">
                                        <p:cTn dur="1" fill="hold" display="0" masterRel="sameClick" afterEffect="1">
                                          <p:stCondLst>
                                            <p:cond evt="end" delay="0">
                                              <p:tn val="89"/>
                                            </p:cond>
                                          </p:stCondLst>
                                        </p:cTn>
                                        <p:tgtEl>
                                          <p:spTgt spid="145440"/>
                                        </p:tgtEl>
                                        <p:attrNameLst>
                                          <p:attrName>style.visibility</p:attrName>
                                        </p:attrNameLst>
                                      </p:cBhvr>
                                      <p:to>
                                        <p:strVal val="hidden"/>
                                      </p:to>
                                    </p:set>
                                  </p:subTnLst>
                                </p:cTn>
                              </p:par>
                            </p:childTnLst>
                          </p:cTn>
                        </p:par>
                        <p:par>
                          <p:cTn id="91" fill="hold" nodeType="afterGroup">
                            <p:stCondLst>
                              <p:cond delay="14500"/>
                            </p:stCondLst>
                            <p:childTnLst>
                              <p:par>
                                <p:cTn id="92" presetID="1" presetClass="entr" presetSubtype="0" fill="hold" grpId="0" nodeType="afterEffect">
                                  <p:stCondLst>
                                    <p:cond delay="0"/>
                                  </p:stCondLst>
                                  <p:childTnLst>
                                    <p:set>
                                      <p:cBhvr>
                                        <p:cTn id="93" dur="1" fill="hold">
                                          <p:stCondLst>
                                            <p:cond delay="499"/>
                                          </p:stCondLst>
                                        </p:cTn>
                                        <p:tgtEl>
                                          <p:spTgt spid="145441"/>
                                        </p:tgtEl>
                                        <p:attrNameLst>
                                          <p:attrName>style.visibility</p:attrName>
                                        </p:attrNameLst>
                                      </p:cBhvr>
                                      <p:to>
                                        <p:strVal val="visible"/>
                                      </p:to>
                                    </p:set>
                                  </p:childTnLst>
                                  <p:subTnLst>
                                    <p:set>
                                      <p:cBhvr override="childStyle">
                                        <p:cTn dur="1" fill="hold" display="0" masterRel="sameClick" afterEffect="1">
                                          <p:stCondLst>
                                            <p:cond evt="end" delay="0">
                                              <p:tn val="92"/>
                                            </p:cond>
                                          </p:stCondLst>
                                        </p:cTn>
                                        <p:tgtEl>
                                          <p:spTgt spid="145441"/>
                                        </p:tgtEl>
                                        <p:attrNameLst>
                                          <p:attrName>style.visibility</p:attrName>
                                        </p:attrNameLst>
                                      </p:cBhvr>
                                      <p:to>
                                        <p:strVal val="hidden"/>
                                      </p:to>
                                    </p:set>
                                  </p:subTnLst>
                                </p:cTn>
                              </p:par>
                            </p:childTnLst>
                          </p:cTn>
                        </p:par>
                        <p:par>
                          <p:cTn id="94" fill="hold" nodeType="afterGroup">
                            <p:stCondLst>
                              <p:cond delay="15000"/>
                            </p:stCondLst>
                            <p:childTnLst>
                              <p:par>
                                <p:cTn id="95" presetID="1" presetClass="entr" presetSubtype="0" fill="hold" grpId="0" nodeType="afterEffect">
                                  <p:stCondLst>
                                    <p:cond delay="0"/>
                                  </p:stCondLst>
                                  <p:childTnLst>
                                    <p:set>
                                      <p:cBhvr>
                                        <p:cTn id="96" dur="1" fill="hold">
                                          <p:stCondLst>
                                            <p:cond delay="499"/>
                                          </p:stCondLst>
                                        </p:cTn>
                                        <p:tgtEl>
                                          <p:spTgt spid="145442"/>
                                        </p:tgtEl>
                                        <p:attrNameLst>
                                          <p:attrName>style.visibility</p:attrName>
                                        </p:attrNameLst>
                                      </p:cBhvr>
                                      <p:to>
                                        <p:strVal val="visible"/>
                                      </p:to>
                                    </p:set>
                                  </p:childTnLst>
                                  <p:subTnLst>
                                    <p:set>
                                      <p:cBhvr override="childStyle">
                                        <p:cTn dur="1" fill="hold" display="0" masterRel="sameClick" afterEffect="1">
                                          <p:stCondLst>
                                            <p:cond evt="end" delay="0">
                                              <p:tn val="95"/>
                                            </p:cond>
                                          </p:stCondLst>
                                        </p:cTn>
                                        <p:tgtEl>
                                          <p:spTgt spid="145442"/>
                                        </p:tgtEl>
                                        <p:attrNameLst>
                                          <p:attrName>style.visibility</p:attrName>
                                        </p:attrNameLst>
                                      </p:cBhvr>
                                      <p:to>
                                        <p:strVal val="hidden"/>
                                      </p:to>
                                    </p:set>
                                  </p:subTnLst>
                                </p:cTn>
                              </p:par>
                            </p:childTnLst>
                          </p:cTn>
                        </p:par>
                        <p:par>
                          <p:cTn id="97" fill="hold" nodeType="afterGroup">
                            <p:stCondLst>
                              <p:cond delay="15500"/>
                            </p:stCondLst>
                            <p:childTnLst>
                              <p:par>
                                <p:cTn id="98" presetID="1" presetClass="entr" presetSubtype="0" fill="hold" grpId="0" nodeType="afterEffect">
                                  <p:stCondLst>
                                    <p:cond delay="0"/>
                                  </p:stCondLst>
                                  <p:childTnLst>
                                    <p:set>
                                      <p:cBhvr>
                                        <p:cTn id="99" dur="1" fill="hold">
                                          <p:stCondLst>
                                            <p:cond delay="499"/>
                                          </p:stCondLst>
                                        </p:cTn>
                                        <p:tgtEl>
                                          <p:spTgt spid="145443"/>
                                        </p:tgtEl>
                                        <p:attrNameLst>
                                          <p:attrName>style.visibility</p:attrName>
                                        </p:attrNameLst>
                                      </p:cBhvr>
                                      <p:to>
                                        <p:strVal val="visible"/>
                                      </p:to>
                                    </p:set>
                                  </p:childTnLst>
                                  <p:subTnLst>
                                    <p:set>
                                      <p:cBhvr override="childStyle">
                                        <p:cTn dur="1" fill="hold" display="0" masterRel="sameClick" afterEffect="1">
                                          <p:stCondLst>
                                            <p:cond evt="end" delay="0">
                                              <p:tn val="98"/>
                                            </p:cond>
                                          </p:stCondLst>
                                        </p:cTn>
                                        <p:tgtEl>
                                          <p:spTgt spid="145443"/>
                                        </p:tgtEl>
                                        <p:attrNameLst>
                                          <p:attrName>style.visibility</p:attrName>
                                        </p:attrNameLst>
                                      </p:cBhvr>
                                      <p:to>
                                        <p:strVal val="hidden"/>
                                      </p:to>
                                    </p:set>
                                  </p:subTnLst>
                                </p:cTn>
                              </p:par>
                            </p:childTnLst>
                          </p:cTn>
                        </p:par>
                        <p:par>
                          <p:cTn id="100" fill="hold" nodeType="afterGroup">
                            <p:stCondLst>
                              <p:cond delay="16000"/>
                            </p:stCondLst>
                            <p:childTnLst>
                              <p:par>
                                <p:cTn id="101" presetID="1" presetClass="entr" presetSubtype="0" fill="hold" grpId="0" nodeType="afterEffect">
                                  <p:stCondLst>
                                    <p:cond delay="0"/>
                                  </p:stCondLst>
                                  <p:childTnLst>
                                    <p:set>
                                      <p:cBhvr>
                                        <p:cTn id="102" dur="1" fill="hold">
                                          <p:stCondLst>
                                            <p:cond delay="499"/>
                                          </p:stCondLst>
                                        </p:cTn>
                                        <p:tgtEl>
                                          <p:spTgt spid="145444"/>
                                        </p:tgtEl>
                                        <p:attrNameLst>
                                          <p:attrName>style.visibility</p:attrName>
                                        </p:attrNameLst>
                                      </p:cBhvr>
                                      <p:to>
                                        <p:strVal val="visible"/>
                                      </p:to>
                                    </p:set>
                                  </p:childTnLst>
                                  <p:subTnLst>
                                    <p:set>
                                      <p:cBhvr override="childStyle">
                                        <p:cTn dur="1" fill="hold" display="0" masterRel="sameClick" afterEffect="1">
                                          <p:stCondLst>
                                            <p:cond evt="end" delay="0">
                                              <p:tn val="101"/>
                                            </p:cond>
                                          </p:stCondLst>
                                        </p:cTn>
                                        <p:tgtEl>
                                          <p:spTgt spid="145444"/>
                                        </p:tgtEl>
                                        <p:attrNameLst>
                                          <p:attrName>style.visibility</p:attrName>
                                        </p:attrNameLst>
                                      </p:cBhvr>
                                      <p:to>
                                        <p:strVal val="hidden"/>
                                      </p:to>
                                    </p:set>
                                  </p:subTnLst>
                                </p:cTn>
                              </p:par>
                            </p:childTnLst>
                          </p:cTn>
                        </p:par>
                        <p:par>
                          <p:cTn id="103" fill="hold" nodeType="afterGroup">
                            <p:stCondLst>
                              <p:cond delay="16500"/>
                            </p:stCondLst>
                            <p:childTnLst>
                              <p:par>
                                <p:cTn id="104" presetID="1" presetClass="entr" presetSubtype="0" fill="hold" grpId="0" nodeType="afterEffect">
                                  <p:stCondLst>
                                    <p:cond delay="0"/>
                                  </p:stCondLst>
                                  <p:childTnLst>
                                    <p:set>
                                      <p:cBhvr>
                                        <p:cTn id="105" dur="1" fill="hold">
                                          <p:stCondLst>
                                            <p:cond delay="499"/>
                                          </p:stCondLst>
                                        </p:cTn>
                                        <p:tgtEl>
                                          <p:spTgt spid="145445"/>
                                        </p:tgtEl>
                                        <p:attrNameLst>
                                          <p:attrName>style.visibility</p:attrName>
                                        </p:attrNameLst>
                                      </p:cBhvr>
                                      <p:to>
                                        <p:strVal val="visible"/>
                                      </p:to>
                                    </p:set>
                                  </p:childTnLst>
                                  <p:subTnLst>
                                    <p:set>
                                      <p:cBhvr override="childStyle">
                                        <p:cTn dur="1" fill="hold" display="0" masterRel="sameClick" afterEffect="1">
                                          <p:stCondLst>
                                            <p:cond evt="end" delay="0">
                                              <p:tn val="104"/>
                                            </p:cond>
                                          </p:stCondLst>
                                        </p:cTn>
                                        <p:tgtEl>
                                          <p:spTgt spid="145445"/>
                                        </p:tgtEl>
                                        <p:attrNameLst>
                                          <p:attrName>style.visibility</p:attrName>
                                        </p:attrNameLst>
                                      </p:cBhvr>
                                      <p:to>
                                        <p:strVal val="hidden"/>
                                      </p:to>
                                    </p:set>
                                  </p:subTnLst>
                                </p:cTn>
                              </p:par>
                            </p:childTnLst>
                          </p:cTn>
                        </p:par>
                        <p:par>
                          <p:cTn id="106" fill="hold" nodeType="afterGroup">
                            <p:stCondLst>
                              <p:cond delay="17000"/>
                            </p:stCondLst>
                            <p:childTnLst>
                              <p:par>
                                <p:cTn id="107" presetID="1" presetClass="entr" presetSubtype="0" fill="hold" grpId="0" nodeType="afterEffect">
                                  <p:stCondLst>
                                    <p:cond delay="0"/>
                                  </p:stCondLst>
                                  <p:childTnLst>
                                    <p:set>
                                      <p:cBhvr>
                                        <p:cTn id="108" dur="1" fill="hold">
                                          <p:stCondLst>
                                            <p:cond delay="499"/>
                                          </p:stCondLst>
                                        </p:cTn>
                                        <p:tgtEl>
                                          <p:spTgt spid="145446"/>
                                        </p:tgtEl>
                                        <p:attrNameLst>
                                          <p:attrName>style.visibility</p:attrName>
                                        </p:attrNameLst>
                                      </p:cBhvr>
                                      <p:to>
                                        <p:strVal val="visible"/>
                                      </p:to>
                                    </p:set>
                                  </p:childTnLst>
                                  <p:subTnLst>
                                    <p:set>
                                      <p:cBhvr override="childStyle">
                                        <p:cTn dur="1" fill="hold" display="0" masterRel="sameClick" afterEffect="1">
                                          <p:stCondLst>
                                            <p:cond evt="end" delay="0">
                                              <p:tn val="107"/>
                                            </p:cond>
                                          </p:stCondLst>
                                        </p:cTn>
                                        <p:tgtEl>
                                          <p:spTgt spid="145446"/>
                                        </p:tgtEl>
                                        <p:attrNameLst>
                                          <p:attrName>style.visibility</p:attrName>
                                        </p:attrNameLst>
                                      </p:cBhvr>
                                      <p:to>
                                        <p:strVal val="hidden"/>
                                      </p:to>
                                    </p:set>
                                  </p:subTnLst>
                                </p:cTn>
                              </p:par>
                            </p:childTnLst>
                          </p:cTn>
                        </p:par>
                        <p:par>
                          <p:cTn id="109" fill="hold" nodeType="afterGroup">
                            <p:stCondLst>
                              <p:cond delay="17500"/>
                            </p:stCondLst>
                            <p:childTnLst>
                              <p:par>
                                <p:cTn id="110" presetID="1" presetClass="entr" presetSubtype="0" fill="hold" grpId="0" nodeType="afterEffect">
                                  <p:stCondLst>
                                    <p:cond delay="0"/>
                                  </p:stCondLst>
                                  <p:childTnLst>
                                    <p:set>
                                      <p:cBhvr>
                                        <p:cTn id="111" dur="1" fill="hold">
                                          <p:stCondLst>
                                            <p:cond delay="499"/>
                                          </p:stCondLst>
                                        </p:cTn>
                                        <p:tgtEl>
                                          <p:spTgt spid="145447"/>
                                        </p:tgtEl>
                                        <p:attrNameLst>
                                          <p:attrName>style.visibility</p:attrName>
                                        </p:attrNameLst>
                                      </p:cBhvr>
                                      <p:to>
                                        <p:strVal val="visible"/>
                                      </p:to>
                                    </p:set>
                                  </p:childTnLst>
                                  <p:subTnLst>
                                    <p:set>
                                      <p:cBhvr override="childStyle">
                                        <p:cTn dur="1" fill="hold" display="0" masterRel="sameClick" afterEffect="1">
                                          <p:stCondLst>
                                            <p:cond evt="end" delay="0">
                                              <p:tn val="110"/>
                                            </p:cond>
                                          </p:stCondLst>
                                        </p:cTn>
                                        <p:tgtEl>
                                          <p:spTgt spid="145447"/>
                                        </p:tgtEl>
                                        <p:attrNameLst>
                                          <p:attrName>style.visibility</p:attrName>
                                        </p:attrNameLst>
                                      </p:cBhvr>
                                      <p:to>
                                        <p:strVal val="hidden"/>
                                      </p:to>
                                    </p:set>
                                  </p:subTnLst>
                                </p:cTn>
                              </p:par>
                            </p:childTnLst>
                          </p:cTn>
                        </p:par>
                        <p:par>
                          <p:cTn id="112" fill="hold" nodeType="afterGroup">
                            <p:stCondLst>
                              <p:cond delay="18000"/>
                            </p:stCondLst>
                            <p:childTnLst>
                              <p:par>
                                <p:cTn id="113" presetID="1" presetClass="entr" presetSubtype="0" fill="hold" grpId="0" nodeType="afterEffect">
                                  <p:stCondLst>
                                    <p:cond delay="0"/>
                                  </p:stCondLst>
                                  <p:childTnLst>
                                    <p:set>
                                      <p:cBhvr>
                                        <p:cTn id="114" dur="1" fill="hold">
                                          <p:stCondLst>
                                            <p:cond delay="499"/>
                                          </p:stCondLst>
                                        </p:cTn>
                                        <p:tgtEl>
                                          <p:spTgt spid="145448"/>
                                        </p:tgtEl>
                                        <p:attrNameLst>
                                          <p:attrName>style.visibility</p:attrName>
                                        </p:attrNameLst>
                                      </p:cBhvr>
                                      <p:to>
                                        <p:strVal val="visible"/>
                                      </p:to>
                                    </p:set>
                                  </p:childTnLst>
                                  <p:subTnLst>
                                    <p:set>
                                      <p:cBhvr override="childStyle">
                                        <p:cTn dur="1" fill="hold" display="0" masterRel="sameClick" afterEffect="1">
                                          <p:stCondLst>
                                            <p:cond evt="end" delay="0">
                                              <p:tn val="113"/>
                                            </p:cond>
                                          </p:stCondLst>
                                        </p:cTn>
                                        <p:tgtEl>
                                          <p:spTgt spid="145448"/>
                                        </p:tgtEl>
                                        <p:attrNameLst>
                                          <p:attrName>style.visibility</p:attrName>
                                        </p:attrNameLst>
                                      </p:cBhvr>
                                      <p:to>
                                        <p:strVal val="hidden"/>
                                      </p:to>
                                    </p:set>
                                  </p:subTnLst>
                                </p:cTn>
                              </p:par>
                            </p:childTnLst>
                          </p:cTn>
                        </p:par>
                        <p:par>
                          <p:cTn id="115" fill="hold" nodeType="afterGroup">
                            <p:stCondLst>
                              <p:cond delay="18500"/>
                            </p:stCondLst>
                            <p:childTnLst>
                              <p:par>
                                <p:cTn id="116" presetID="1" presetClass="entr" presetSubtype="0" fill="hold" grpId="0" nodeType="afterEffect">
                                  <p:stCondLst>
                                    <p:cond delay="0"/>
                                  </p:stCondLst>
                                  <p:childTnLst>
                                    <p:set>
                                      <p:cBhvr>
                                        <p:cTn id="117" dur="1" fill="hold">
                                          <p:stCondLst>
                                            <p:cond delay="499"/>
                                          </p:stCondLst>
                                        </p:cTn>
                                        <p:tgtEl>
                                          <p:spTgt spid="145449"/>
                                        </p:tgtEl>
                                        <p:attrNameLst>
                                          <p:attrName>style.visibility</p:attrName>
                                        </p:attrNameLst>
                                      </p:cBhvr>
                                      <p:to>
                                        <p:strVal val="visible"/>
                                      </p:to>
                                    </p:set>
                                  </p:childTnLst>
                                  <p:subTnLst>
                                    <p:set>
                                      <p:cBhvr override="childStyle">
                                        <p:cTn dur="1" fill="hold" display="0" masterRel="sameClick" afterEffect="1">
                                          <p:stCondLst>
                                            <p:cond evt="end" delay="0">
                                              <p:tn val="116"/>
                                            </p:cond>
                                          </p:stCondLst>
                                        </p:cTn>
                                        <p:tgtEl>
                                          <p:spTgt spid="145449"/>
                                        </p:tgtEl>
                                        <p:attrNameLst>
                                          <p:attrName>style.visibility</p:attrName>
                                        </p:attrNameLst>
                                      </p:cBhvr>
                                      <p:to>
                                        <p:strVal val="hidden"/>
                                      </p:to>
                                    </p:set>
                                  </p:subTnLst>
                                </p:cTn>
                              </p:par>
                            </p:childTnLst>
                          </p:cTn>
                        </p:par>
                        <p:par>
                          <p:cTn id="118" fill="hold" nodeType="afterGroup">
                            <p:stCondLst>
                              <p:cond delay="19000"/>
                            </p:stCondLst>
                            <p:childTnLst>
                              <p:par>
                                <p:cTn id="119" presetID="1" presetClass="entr" presetSubtype="0" fill="hold" grpId="0" nodeType="afterEffect">
                                  <p:stCondLst>
                                    <p:cond delay="0"/>
                                  </p:stCondLst>
                                  <p:childTnLst>
                                    <p:set>
                                      <p:cBhvr>
                                        <p:cTn id="120" dur="1" fill="hold">
                                          <p:stCondLst>
                                            <p:cond delay="499"/>
                                          </p:stCondLst>
                                        </p:cTn>
                                        <p:tgtEl>
                                          <p:spTgt spid="145450"/>
                                        </p:tgtEl>
                                        <p:attrNameLst>
                                          <p:attrName>style.visibility</p:attrName>
                                        </p:attrNameLst>
                                      </p:cBhvr>
                                      <p:to>
                                        <p:strVal val="visible"/>
                                      </p:to>
                                    </p:set>
                                  </p:childTnLst>
                                  <p:subTnLst>
                                    <p:set>
                                      <p:cBhvr override="childStyle">
                                        <p:cTn dur="1" fill="hold" display="0" masterRel="sameClick" afterEffect="1">
                                          <p:stCondLst>
                                            <p:cond evt="end" delay="0">
                                              <p:tn val="119"/>
                                            </p:cond>
                                          </p:stCondLst>
                                        </p:cTn>
                                        <p:tgtEl>
                                          <p:spTgt spid="145450"/>
                                        </p:tgtEl>
                                        <p:attrNameLst>
                                          <p:attrName>style.visibility</p:attrName>
                                        </p:attrNameLst>
                                      </p:cBhvr>
                                      <p:to>
                                        <p:strVal val="hidden"/>
                                      </p:to>
                                    </p:set>
                                  </p:subTnLst>
                                </p:cTn>
                              </p:par>
                            </p:childTnLst>
                          </p:cTn>
                        </p:par>
                        <p:par>
                          <p:cTn id="121" fill="hold" nodeType="afterGroup">
                            <p:stCondLst>
                              <p:cond delay="19500"/>
                            </p:stCondLst>
                            <p:childTnLst>
                              <p:par>
                                <p:cTn id="122" presetID="1" presetClass="entr" presetSubtype="0" fill="hold" grpId="0" nodeType="afterEffect">
                                  <p:stCondLst>
                                    <p:cond delay="0"/>
                                  </p:stCondLst>
                                  <p:childTnLst>
                                    <p:set>
                                      <p:cBhvr>
                                        <p:cTn id="123" dur="1" fill="hold">
                                          <p:stCondLst>
                                            <p:cond delay="499"/>
                                          </p:stCondLst>
                                        </p:cTn>
                                        <p:tgtEl>
                                          <p:spTgt spid="145451"/>
                                        </p:tgtEl>
                                        <p:attrNameLst>
                                          <p:attrName>style.visibility</p:attrName>
                                        </p:attrNameLst>
                                      </p:cBhvr>
                                      <p:to>
                                        <p:strVal val="visible"/>
                                      </p:to>
                                    </p:set>
                                  </p:childTnLst>
                                  <p:subTnLst>
                                    <p:set>
                                      <p:cBhvr override="childStyle">
                                        <p:cTn dur="1" fill="hold" display="0" masterRel="sameClick" afterEffect="1">
                                          <p:stCondLst>
                                            <p:cond evt="end" delay="0">
                                              <p:tn val="122"/>
                                            </p:cond>
                                          </p:stCondLst>
                                        </p:cTn>
                                        <p:tgtEl>
                                          <p:spTgt spid="145451"/>
                                        </p:tgtEl>
                                        <p:attrNameLst>
                                          <p:attrName>style.visibility</p:attrName>
                                        </p:attrNameLst>
                                      </p:cBhvr>
                                      <p:to>
                                        <p:strVal val="hidden"/>
                                      </p:to>
                                    </p:set>
                                  </p:subTnLst>
                                </p:cTn>
                              </p:par>
                            </p:childTnLst>
                          </p:cTn>
                        </p:par>
                        <p:par>
                          <p:cTn id="124" fill="hold" nodeType="afterGroup">
                            <p:stCondLst>
                              <p:cond delay="20000"/>
                            </p:stCondLst>
                            <p:childTnLst>
                              <p:par>
                                <p:cTn id="125" presetID="1" presetClass="entr" presetSubtype="0" fill="hold" grpId="0" nodeType="afterEffect">
                                  <p:stCondLst>
                                    <p:cond delay="0"/>
                                  </p:stCondLst>
                                  <p:childTnLst>
                                    <p:set>
                                      <p:cBhvr>
                                        <p:cTn id="126" dur="1" fill="hold">
                                          <p:stCondLst>
                                            <p:cond delay="499"/>
                                          </p:stCondLst>
                                        </p:cTn>
                                        <p:tgtEl>
                                          <p:spTgt spid="145452"/>
                                        </p:tgtEl>
                                        <p:attrNameLst>
                                          <p:attrName>style.visibility</p:attrName>
                                        </p:attrNameLst>
                                      </p:cBhvr>
                                      <p:to>
                                        <p:strVal val="visible"/>
                                      </p:to>
                                    </p:set>
                                  </p:childTnLst>
                                  <p:subTnLst>
                                    <p:set>
                                      <p:cBhvr override="childStyle">
                                        <p:cTn dur="1" fill="hold" display="0" masterRel="sameClick" afterEffect="1">
                                          <p:stCondLst>
                                            <p:cond evt="end" delay="0">
                                              <p:tn val="125"/>
                                            </p:cond>
                                          </p:stCondLst>
                                        </p:cTn>
                                        <p:tgtEl>
                                          <p:spTgt spid="145452"/>
                                        </p:tgtEl>
                                        <p:attrNameLst>
                                          <p:attrName>style.visibility</p:attrName>
                                        </p:attrNameLst>
                                      </p:cBhvr>
                                      <p:to>
                                        <p:strVal val="hidden"/>
                                      </p:to>
                                    </p:set>
                                  </p:subTnLst>
                                </p:cTn>
                              </p:par>
                            </p:childTnLst>
                          </p:cTn>
                        </p:par>
                        <p:par>
                          <p:cTn id="127" fill="hold" nodeType="afterGroup">
                            <p:stCondLst>
                              <p:cond delay="20500"/>
                            </p:stCondLst>
                            <p:childTnLst>
                              <p:par>
                                <p:cTn id="128" presetID="1" presetClass="entr" presetSubtype="0" fill="hold" grpId="0" nodeType="afterEffect">
                                  <p:stCondLst>
                                    <p:cond delay="0"/>
                                  </p:stCondLst>
                                  <p:childTnLst>
                                    <p:set>
                                      <p:cBhvr>
                                        <p:cTn id="129" dur="1" fill="hold">
                                          <p:stCondLst>
                                            <p:cond delay="499"/>
                                          </p:stCondLst>
                                        </p:cTn>
                                        <p:tgtEl>
                                          <p:spTgt spid="145453"/>
                                        </p:tgtEl>
                                        <p:attrNameLst>
                                          <p:attrName>style.visibility</p:attrName>
                                        </p:attrNameLst>
                                      </p:cBhvr>
                                      <p:to>
                                        <p:strVal val="visible"/>
                                      </p:to>
                                    </p:set>
                                  </p:childTnLst>
                                  <p:subTnLst>
                                    <p:set>
                                      <p:cBhvr override="childStyle">
                                        <p:cTn dur="1" fill="hold" display="0" masterRel="sameClick" afterEffect="1">
                                          <p:stCondLst>
                                            <p:cond evt="end" delay="0">
                                              <p:tn val="128"/>
                                            </p:cond>
                                          </p:stCondLst>
                                        </p:cTn>
                                        <p:tgtEl>
                                          <p:spTgt spid="145453"/>
                                        </p:tgtEl>
                                        <p:attrNameLst>
                                          <p:attrName>style.visibility</p:attrName>
                                        </p:attrNameLst>
                                      </p:cBhvr>
                                      <p:to>
                                        <p:strVal val="hidden"/>
                                      </p:to>
                                    </p:set>
                                  </p:subTnLst>
                                </p:cTn>
                              </p:par>
                            </p:childTnLst>
                          </p:cTn>
                        </p:par>
                        <p:par>
                          <p:cTn id="130" fill="hold" nodeType="afterGroup">
                            <p:stCondLst>
                              <p:cond delay="21000"/>
                            </p:stCondLst>
                            <p:childTnLst>
                              <p:par>
                                <p:cTn id="131" presetID="1" presetClass="entr" presetSubtype="0" fill="hold" grpId="0" nodeType="afterEffect">
                                  <p:stCondLst>
                                    <p:cond delay="0"/>
                                  </p:stCondLst>
                                  <p:childTnLst>
                                    <p:set>
                                      <p:cBhvr>
                                        <p:cTn id="132" dur="1" fill="hold">
                                          <p:stCondLst>
                                            <p:cond delay="499"/>
                                          </p:stCondLst>
                                        </p:cTn>
                                        <p:tgtEl>
                                          <p:spTgt spid="145454"/>
                                        </p:tgtEl>
                                        <p:attrNameLst>
                                          <p:attrName>style.visibility</p:attrName>
                                        </p:attrNameLst>
                                      </p:cBhvr>
                                      <p:to>
                                        <p:strVal val="visible"/>
                                      </p:to>
                                    </p:set>
                                  </p:childTnLst>
                                  <p:subTnLst>
                                    <p:set>
                                      <p:cBhvr override="childStyle">
                                        <p:cTn dur="1" fill="hold" display="0" masterRel="sameClick" afterEffect="1">
                                          <p:stCondLst>
                                            <p:cond evt="end" delay="0">
                                              <p:tn val="131"/>
                                            </p:cond>
                                          </p:stCondLst>
                                        </p:cTn>
                                        <p:tgtEl>
                                          <p:spTgt spid="145454"/>
                                        </p:tgtEl>
                                        <p:attrNameLst>
                                          <p:attrName>style.visibility</p:attrName>
                                        </p:attrNameLst>
                                      </p:cBhvr>
                                      <p:to>
                                        <p:strVal val="hidden"/>
                                      </p:to>
                                    </p:set>
                                  </p:subTnLst>
                                </p:cTn>
                              </p:par>
                            </p:childTnLst>
                          </p:cTn>
                        </p:par>
                        <p:par>
                          <p:cTn id="133" fill="hold" nodeType="afterGroup">
                            <p:stCondLst>
                              <p:cond delay="21500"/>
                            </p:stCondLst>
                            <p:childTnLst>
                              <p:par>
                                <p:cTn id="134" presetID="1" presetClass="entr" presetSubtype="0" fill="hold" grpId="0" nodeType="afterEffect">
                                  <p:stCondLst>
                                    <p:cond delay="0"/>
                                  </p:stCondLst>
                                  <p:childTnLst>
                                    <p:set>
                                      <p:cBhvr>
                                        <p:cTn id="135" dur="1" fill="hold">
                                          <p:stCondLst>
                                            <p:cond delay="499"/>
                                          </p:stCondLst>
                                        </p:cTn>
                                        <p:tgtEl>
                                          <p:spTgt spid="145455"/>
                                        </p:tgtEl>
                                        <p:attrNameLst>
                                          <p:attrName>style.visibility</p:attrName>
                                        </p:attrNameLst>
                                      </p:cBhvr>
                                      <p:to>
                                        <p:strVal val="visible"/>
                                      </p:to>
                                    </p:set>
                                  </p:childTnLst>
                                  <p:subTnLst>
                                    <p:set>
                                      <p:cBhvr override="childStyle">
                                        <p:cTn dur="1" fill="hold" display="0" masterRel="sameClick" afterEffect="1">
                                          <p:stCondLst>
                                            <p:cond evt="end" delay="0">
                                              <p:tn val="134"/>
                                            </p:cond>
                                          </p:stCondLst>
                                        </p:cTn>
                                        <p:tgtEl>
                                          <p:spTgt spid="145455"/>
                                        </p:tgtEl>
                                        <p:attrNameLst>
                                          <p:attrName>style.visibility</p:attrName>
                                        </p:attrNameLst>
                                      </p:cBhvr>
                                      <p:to>
                                        <p:strVal val="hidden"/>
                                      </p:to>
                                    </p:set>
                                  </p:subTnLst>
                                </p:cTn>
                              </p:par>
                            </p:childTnLst>
                          </p:cTn>
                        </p:par>
                        <p:par>
                          <p:cTn id="136" fill="hold" nodeType="afterGroup">
                            <p:stCondLst>
                              <p:cond delay="22000"/>
                            </p:stCondLst>
                            <p:childTnLst>
                              <p:par>
                                <p:cTn id="137" presetID="1" presetClass="entr" presetSubtype="0" fill="hold" grpId="0" nodeType="afterEffect">
                                  <p:stCondLst>
                                    <p:cond delay="0"/>
                                  </p:stCondLst>
                                  <p:childTnLst>
                                    <p:set>
                                      <p:cBhvr>
                                        <p:cTn id="138" dur="1" fill="hold">
                                          <p:stCondLst>
                                            <p:cond delay="499"/>
                                          </p:stCondLst>
                                        </p:cTn>
                                        <p:tgtEl>
                                          <p:spTgt spid="145456"/>
                                        </p:tgtEl>
                                        <p:attrNameLst>
                                          <p:attrName>style.visibility</p:attrName>
                                        </p:attrNameLst>
                                      </p:cBhvr>
                                      <p:to>
                                        <p:strVal val="visible"/>
                                      </p:to>
                                    </p:set>
                                  </p:childTnLst>
                                  <p:subTnLst>
                                    <p:set>
                                      <p:cBhvr override="childStyle">
                                        <p:cTn dur="1" fill="hold" display="0" masterRel="sameClick" afterEffect="1">
                                          <p:stCondLst>
                                            <p:cond evt="end" delay="0">
                                              <p:tn val="137"/>
                                            </p:cond>
                                          </p:stCondLst>
                                        </p:cTn>
                                        <p:tgtEl>
                                          <p:spTgt spid="145456"/>
                                        </p:tgtEl>
                                        <p:attrNameLst>
                                          <p:attrName>style.visibility</p:attrName>
                                        </p:attrNameLst>
                                      </p:cBhvr>
                                      <p:to>
                                        <p:strVal val="hidden"/>
                                      </p:to>
                                    </p:set>
                                  </p:subTnLst>
                                </p:cTn>
                              </p:par>
                            </p:childTnLst>
                          </p:cTn>
                        </p:par>
                        <p:par>
                          <p:cTn id="139" fill="hold" nodeType="afterGroup">
                            <p:stCondLst>
                              <p:cond delay="22500"/>
                            </p:stCondLst>
                            <p:childTnLst>
                              <p:par>
                                <p:cTn id="140" presetID="1" presetClass="entr" presetSubtype="0" fill="hold" grpId="0" nodeType="afterEffect">
                                  <p:stCondLst>
                                    <p:cond delay="0"/>
                                  </p:stCondLst>
                                  <p:childTnLst>
                                    <p:set>
                                      <p:cBhvr>
                                        <p:cTn id="141" dur="1" fill="hold">
                                          <p:stCondLst>
                                            <p:cond delay="499"/>
                                          </p:stCondLst>
                                        </p:cTn>
                                        <p:tgtEl>
                                          <p:spTgt spid="145457"/>
                                        </p:tgtEl>
                                        <p:attrNameLst>
                                          <p:attrName>style.visibility</p:attrName>
                                        </p:attrNameLst>
                                      </p:cBhvr>
                                      <p:to>
                                        <p:strVal val="visible"/>
                                      </p:to>
                                    </p:set>
                                  </p:childTnLst>
                                  <p:subTnLst>
                                    <p:set>
                                      <p:cBhvr override="childStyle">
                                        <p:cTn dur="1" fill="hold" display="0" masterRel="sameClick" afterEffect="1">
                                          <p:stCondLst>
                                            <p:cond evt="end" delay="0">
                                              <p:tn val="140"/>
                                            </p:cond>
                                          </p:stCondLst>
                                        </p:cTn>
                                        <p:tgtEl>
                                          <p:spTgt spid="145457"/>
                                        </p:tgtEl>
                                        <p:attrNameLst>
                                          <p:attrName>style.visibility</p:attrName>
                                        </p:attrNameLst>
                                      </p:cBhvr>
                                      <p:to>
                                        <p:strVal val="hidden"/>
                                      </p:to>
                                    </p:set>
                                  </p:subTnLst>
                                </p:cTn>
                              </p:par>
                            </p:childTnLst>
                          </p:cTn>
                        </p:par>
                        <p:par>
                          <p:cTn id="142" fill="hold" nodeType="afterGroup">
                            <p:stCondLst>
                              <p:cond delay="23000"/>
                            </p:stCondLst>
                            <p:childTnLst>
                              <p:par>
                                <p:cTn id="143" presetID="1" presetClass="entr" presetSubtype="0" fill="hold" grpId="0" nodeType="afterEffect">
                                  <p:stCondLst>
                                    <p:cond delay="0"/>
                                  </p:stCondLst>
                                  <p:childTnLst>
                                    <p:set>
                                      <p:cBhvr>
                                        <p:cTn id="144" dur="1" fill="hold">
                                          <p:stCondLst>
                                            <p:cond delay="499"/>
                                          </p:stCondLst>
                                        </p:cTn>
                                        <p:tgtEl>
                                          <p:spTgt spid="145458"/>
                                        </p:tgtEl>
                                        <p:attrNameLst>
                                          <p:attrName>style.visibility</p:attrName>
                                        </p:attrNameLst>
                                      </p:cBhvr>
                                      <p:to>
                                        <p:strVal val="visible"/>
                                      </p:to>
                                    </p:set>
                                  </p:childTnLst>
                                  <p:subTnLst>
                                    <p:set>
                                      <p:cBhvr override="childStyle">
                                        <p:cTn dur="1" fill="hold" display="0" masterRel="sameClick" afterEffect="1">
                                          <p:stCondLst>
                                            <p:cond evt="end" delay="0">
                                              <p:tn val="143"/>
                                            </p:cond>
                                          </p:stCondLst>
                                        </p:cTn>
                                        <p:tgtEl>
                                          <p:spTgt spid="145458"/>
                                        </p:tgtEl>
                                        <p:attrNameLst>
                                          <p:attrName>style.visibility</p:attrName>
                                        </p:attrNameLst>
                                      </p:cBhvr>
                                      <p:to>
                                        <p:strVal val="hidden"/>
                                      </p:to>
                                    </p:set>
                                  </p:subTnLst>
                                </p:cTn>
                              </p:par>
                            </p:childTnLst>
                          </p:cTn>
                        </p:par>
                        <p:par>
                          <p:cTn id="145" fill="hold" nodeType="afterGroup">
                            <p:stCondLst>
                              <p:cond delay="23500"/>
                            </p:stCondLst>
                            <p:childTnLst>
                              <p:par>
                                <p:cTn id="146" presetID="1" presetClass="entr" presetSubtype="0" fill="hold" grpId="0" nodeType="afterEffect">
                                  <p:stCondLst>
                                    <p:cond delay="0"/>
                                  </p:stCondLst>
                                  <p:childTnLst>
                                    <p:set>
                                      <p:cBhvr>
                                        <p:cTn id="147" dur="1" fill="hold">
                                          <p:stCondLst>
                                            <p:cond delay="499"/>
                                          </p:stCondLst>
                                        </p:cTn>
                                        <p:tgtEl>
                                          <p:spTgt spid="145459"/>
                                        </p:tgtEl>
                                        <p:attrNameLst>
                                          <p:attrName>style.visibility</p:attrName>
                                        </p:attrNameLst>
                                      </p:cBhvr>
                                      <p:to>
                                        <p:strVal val="visible"/>
                                      </p:to>
                                    </p:set>
                                  </p:childTnLst>
                                  <p:subTnLst>
                                    <p:set>
                                      <p:cBhvr override="childStyle">
                                        <p:cTn dur="1" fill="hold" display="0" masterRel="sameClick" afterEffect="1">
                                          <p:stCondLst>
                                            <p:cond evt="end" delay="0">
                                              <p:tn val="146"/>
                                            </p:cond>
                                          </p:stCondLst>
                                        </p:cTn>
                                        <p:tgtEl>
                                          <p:spTgt spid="145459"/>
                                        </p:tgtEl>
                                        <p:attrNameLst>
                                          <p:attrName>style.visibility</p:attrName>
                                        </p:attrNameLst>
                                      </p:cBhvr>
                                      <p:to>
                                        <p:strVal val="hidden"/>
                                      </p:to>
                                    </p:set>
                                  </p:subTnLst>
                                </p:cTn>
                              </p:par>
                            </p:childTnLst>
                          </p:cTn>
                        </p:par>
                        <p:par>
                          <p:cTn id="148" fill="hold" nodeType="afterGroup">
                            <p:stCondLst>
                              <p:cond delay="24000"/>
                            </p:stCondLst>
                            <p:childTnLst>
                              <p:par>
                                <p:cTn id="149" presetID="1" presetClass="entr" presetSubtype="0" fill="hold" grpId="0" nodeType="afterEffect">
                                  <p:stCondLst>
                                    <p:cond delay="0"/>
                                  </p:stCondLst>
                                  <p:childTnLst>
                                    <p:set>
                                      <p:cBhvr>
                                        <p:cTn id="150" dur="1" fill="hold">
                                          <p:stCondLst>
                                            <p:cond delay="499"/>
                                          </p:stCondLst>
                                        </p:cTn>
                                        <p:tgtEl>
                                          <p:spTgt spid="145460"/>
                                        </p:tgtEl>
                                        <p:attrNameLst>
                                          <p:attrName>style.visibility</p:attrName>
                                        </p:attrNameLst>
                                      </p:cBhvr>
                                      <p:to>
                                        <p:strVal val="visible"/>
                                      </p:to>
                                    </p:set>
                                  </p:childTnLst>
                                  <p:subTnLst>
                                    <p:set>
                                      <p:cBhvr override="childStyle">
                                        <p:cTn dur="1" fill="hold" display="0" masterRel="sameClick" afterEffect="1">
                                          <p:stCondLst>
                                            <p:cond evt="end" delay="0">
                                              <p:tn val="149"/>
                                            </p:cond>
                                          </p:stCondLst>
                                        </p:cTn>
                                        <p:tgtEl>
                                          <p:spTgt spid="145460"/>
                                        </p:tgtEl>
                                        <p:attrNameLst>
                                          <p:attrName>style.visibility</p:attrName>
                                        </p:attrNameLst>
                                      </p:cBhvr>
                                      <p:to>
                                        <p:strVal val="hidden"/>
                                      </p:to>
                                    </p:set>
                                  </p:subTnLst>
                                </p:cTn>
                              </p:par>
                            </p:childTnLst>
                          </p:cTn>
                        </p:par>
                        <p:par>
                          <p:cTn id="151" fill="hold" nodeType="afterGroup">
                            <p:stCondLst>
                              <p:cond delay="24500"/>
                            </p:stCondLst>
                            <p:childTnLst>
                              <p:par>
                                <p:cTn id="152" presetID="1" presetClass="entr" presetSubtype="0" fill="hold" grpId="0" nodeType="afterEffect">
                                  <p:stCondLst>
                                    <p:cond delay="0"/>
                                  </p:stCondLst>
                                  <p:childTnLst>
                                    <p:set>
                                      <p:cBhvr>
                                        <p:cTn id="153" dur="1" fill="hold">
                                          <p:stCondLst>
                                            <p:cond delay="499"/>
                                          </p:stCondLst>
                                        </p:cTn>
                                        <p:tgtEl>
                                          <p:spTgt spid="145461"/>
                                        </p:tgtEl>
                                        <p:attrNameLst>
                                          <p:attrName>style.visibility</p:attrName>
                                        </p:attrNameLst>
                                      </p:cBhvr>
                                      <p:to>
                                        <p:strVal val="visible"/>
                                      </p:to>
                                    </p:set>
                                  </p:childTnLst>
                                  <p:subTnLst>
                                    <p:set>
                                      <p:cBhvr override="childStyle">
                                        <p:cTn dur="1" fill="hold" display="0" masterRel="sameClick" afterEffect="1">
                                          <p:stCondLst>
                                            <p:cond evt="end" delay="0">
                                              <p:tn val="152"/>
                                            </p:cond>
                                          </p:stCondLst>
                                        </p:cTn>
                                        <p:tgtEl>
                                          <p:spTgt spid="145461"/>
                                        </p:tgtEl>
                                        <p:attrNameLst>
                                          <p:attrName>style.visibility</p:attrName>
                                        </p:attrNameLst>
                                      </p:cBhvr>
                                      <p:to>
                                        <p:strVal val="hidden"/>
                                      </p:to>
                                    </p:set>
                                  </p:subTnLst>
                                </p:cTn>
                              </p:par>
                            </p:childTnLst>
                          </p:cTn>
                        </p:par>
                        <p:par>
                          <p:cTn id="154" fill="hold" nodeType="afterGroup">
                            <p:stCondLst>
                              <p:cond delay="25000"/>
                            </p:stCondLst>
                            <p:childTnLst>
                              <p:par>
                                <p:cTn id="155" presetID="1" presetClass="entr" presetSubtype="0" fill="hold" grpId="0" nodeType="afterEffect">
                                  <p:stCondLst>
                                    <p:cond delay="0"/>
                                  </p:stCondLst>
                                  <p:childTnLst>
                                    <p:set>
                                      <p:cBhvr>
                                        <p:cTn id="156" dur="1" fill="hold">
                                          <p:stCondLst>
                                            <p:cond delay="499"/>
                                          </p:stCondLst>
                                        </p:cTn>
                                        <p:tgtEl>
                                          <p:spTgt spid="145462"/>
                                        </p:tgtEl>
                                        <p:attrNameLst>
                                          <p:attrName>style.visibility</p:attrName>
                                        </p:attrNameLst>
                                      </p:cBhvr>
                                      <p:to>
                                        <p:strVal val="visible"/>
                                      </p:to>
                                    </p:set>
                                  </p:childTnLst>
                                  <p:subTnLst>
                                    <p:set>
                                      <p:cBhvr override="childStyle">
                                        <p:cTn dur="1" fill="hold" display="0" masterRel="sameClick" afterEffect="1">
                                          <p:stCondLst>
                                            <p:cond evt="end" delay="0">
                                              <p:tn val="155"/>
                                            </p:cond>
                                          </p:stCondLst>
                                        </p:cTn>
                                        <p:tgtEl>
                                          <p:spTgt spid="145462"/>
                                        </p:tgtEl>
                                        <p:attrNameLst>
                                          <p:attrName>style.visibility</p:attrName>
                                        </p:attrNameLst>
                                      </p:cBhvr>
                                      <p:to>
                                        <p:strVal val="hidden"/>
                                      </p:to>
                                    </p:set>
                                  </p:subTnLst>
                                </p:cTn>
                              </p:par>
                            </p:childTnLst>
                          </p:cTn>
                        </p:par>
                        <p:par>
                          <p:cTn id="157" fill="hold" nodeType="afterGroup">
                            <p:stCondLst>
                              <p:cond delay="25500"/>
                            </p:stCondLst>
                            <p:childTnLst>
                              <p:par>
                                <p:cTn id="158" presetID="1" presetClass="entr" presetSubtype="0" fill="hold" grpId="0" nodeType="afterEffect">
                                  <p:stCondLst>
                                    <p:cond delay="0"/>
                                  </p:stCondLst>
                                  <p:childTnLst>
                                    <p:set>
                                      <p:cBhvr>
                                        <p:cTn id="159" dur="1" fill="hold">
                                          <p:stCondLst>
                                            <p:cond delay="499"/>
                                          </p:stCondLst>
                                        </p:cTn>
                                        <p:tgtEl>
                                          <p:spTgt spid="145463"/>
                                        </p:tgtEl>
                                        <p:attrNameLst>
                                          <p:attrName>style.visibility</p:attrName>
                                        </p:attrNameLst>
                                      </p:cBhvr>
                                      <p:to>
                                        <p:strVal val="visible"/>
                                      </p:to>
                                    </p:set>
                                  </p:childTnLst>
                                  <p:subTnLst>
                                    <p:set>
                                      <p:cBhvr override="childStyle">
                                        <p:cTn dur="1" fill="hold" display="0" masterRel="sameClick" afterEffect="1">
                                          <p:stCondLst>
                                            <p:cond evt="end" delay="0">
                                              <p:tn val="158"/>
                                            </p:cond>
                                          </p:stCondLst>
                                        </p:cTn>
                                        <p:tgtEl>
                                          <p:spTgt spid="145463"/>
                                        </p:tgtEl>
                                        <p:attrNameLst>
                                          <p:attrName>style.visibility</p:attrName>
                                        </p:attrNameLst>
                                      </p:cBhvr>
                                      <p:to>
                                        <p:strVal val="hidden"/>
                                      </p:to>
                                    </p:set>
                                  </p:subTnLst>
                                </p:cTn>
                              </p:par>
                            </p:childTnLst>
                          </p:cTn>
                        </p:par>
                        <p:par>
                          <p:cTn id="160" fill="hold" nodeType="afterGroup">
                            <p:stCondLst>
                              <p:cond delay="26000"/>
                            </p:stCondLst>
                            <p:childTnLst>
                              <p:par>
                                <p:cTn id="161" presetID="1" presetClass="entr" presetSubtype="0" fill="hold" grpId="0" nodeType="afterEffect">
                                  <p:stCondLst>
                                    <p:cond delay="0"/>
                                  </p:stCondLst>
                                  <p:childTnLst>
                                    <p:set>
                                      <p:cBhvr>
                                        <p:cTn id="162" dur="1" fill="hold">
                                          <p:stCondLst>
                                            <p:cond delay="499"/>
                                          </p:stCondLst>
                                        </p:cTn>
                                        <p:tgtEl>
                                          <p:spTgt spid="145464"/>
                                        </p:tgtEl>
                                        <p:attrNameLst>
                                          <p:attrName>style.visibility</p:attrName>
                                        </p:attrNameLst>
                                      </p:cBhvr>
                                      <p:to>
                                        <p:strVal val="visible"/>
                                      </p:to>
                                    </p:set>
                                  </p:childTnLst>
                                  <p:subTnLst>
                                    <p:set>
                                      <p:cBhvr override="childStyle">
                                        <p:cTn dur="1" fill="hold" display="0" masterRel="sameClick" afterEffect="1">
                                          <p:stCondLst>
                                            <p:cond evt="end" delay="0">
                                              <p:tn val="161"/>
                                            </p:cond>
                                          </p:stCondLst>
                                        </p:cTn>
                                        <p:tgtEl>
                                          <p:spTgt spid="145464"/>
                                        </p:tgtEl>
                                        <p:attrNameLst>
                                          <p:attrName>style.visibility</p:attrName>
                                        </p:attrNameLst>
                                      </p:cBhvr>
                                      <p:to>
                                        <p:strVal val="hidden"/>
                                      </p:to>
                                    </p:set>
                                  </p:subTnLst>
                                </p:cTn>
                              </p:par>
                            </p:childTnLst>
                          </p:cTn>
                        </p:par>
                        <p:par>
                          <p:cTn id="163" fill="hold" nodeType="afterGroup">
                            <p:stCondLst>
                              <p:cond delay="26500"/>
                            </p:stCondLst>
                            <p:childTnLst>
                              <p:par>
                                <p:cTn id="164" presetID="1" presetClass="entr" presetSubtype="0" fill="hold" grpId="0" nodeType="afterEffect">
                                  <p:stCondLst>
                                    <p:cond delay="0"/>
                                  </p:stCondLst>
                                  <p:childTnLst>
                                    <p:set>
                                      <p:cBhvr>
                                        <p:cTn id="165" dur="1" fill="hold">
                                          <p:stCondLst>
                                            <p:cond delay="499"/>
                                          </p:stCondLst>
                                        </p:cTn>
                                        <p:tgtEl>
                                          <p:spTgt spid="145465"/>
                                        </p:tgtEl>
                                        <p:attrNameLst>
                                          <p:attrName>style.visibility</p:attrName>
                                        </p:attrNameLst>
                                      </p:cBhvr>
                                      <p:to>
                                        <p:strVal val="visible"/>
                                      </p:to>
                                    </p:set>
                                  </p:childTnLst>
                                  <p:subTnLst>
                                    <p:set>
                                      <p:cBhvr override="childStyle">
                                        <p:cTn dur="1" fill="hold" display="0" masterRel="sameClick" afterEffect="1">
                                          <p:stCondLst>
                                            <p:cond evt="end" delay="0">
                                              <p:tn val="164"/>
                                            </p:cond>
                                          </p:stCondLst>
                                        </p:cTn>
                                        <p:tgtEl>
                                          <p:spTgt spid="145465"/>
                                        </p:tgtEl>
                                        <p:attrNameLst>
                                          <p:attrName>style.visibility</p:attrName>
                                        </p:attrNameLst>
                                      </p:cBhvr>
                                      <p:to>
                                        <p:strVal val="hidden"/>
                                      </p:to>
                                    </p:set>
                                  </p:subTnLst>
                                </p:cTn>
                              </p:par>
                            </p:childTnLst>
                          </p:cTn>
                        </p:par>
                        <p:par>
                          <p:cTn id="166" fill="hold" nodeType="afterGroup">
                            <p:stCondLst>
                              <p:cond delay="27000"/>
                            </p:stCondLst>
                            <p:childTnLst>
                              <p:par>
                                <p:cTn id="167" presetID="1" presetClass="entr" presetSubtype="0" fill="hold" grpId="0" nodeType="afterEffect">
                                  <p:stCondLst>
                                    <p:cond delay="0"/>
                                  </p:stCondLst>
                                  <p:childTnLst>
                                    <p:set>
                                      <p:cBhvr>
                                        <p:cTn id="168" dur="1" fill="hold">
                                          <p:stCondLst>
                                            <p:cond delay="499"/>
                                          </p:stCondLst>
                                        </p:cTn>
                                        <p:tgtEl>
                                          <p:spTgt spid="145466"/>
                                        </p:tgtEl>
                                        <p:attrNameLst>
                                          <p:attrName>style.visibility</p:attrName>
                                        </p:attrNameLst>
                                      </p:cBhvr>
                                      <p:to>
                                        <p:strVal val="visible"/>
                                      </p:to>
                                    </p:set>
                                  </p:childTnLst>
                                  <p:subTnLst>
                                    <p:set>
                                      <p:cBhvr override="childStyle">
                                        <p:cTn dur="1" fill="hold" display="0" masterRel="sameClick" afterEffect="1">
                                          <p:stCondLst>
                                            <p:cond evt="end" delay="0">
                                              <p:tn val="167"/>
                                            </p:cond>
                                          </p:stCondLst>
                                        </p:cTn>
                                        <p:tgtEl>
                                          <p:spTgt spid="145466"/>
                                        </p:tgtEl>
                                        <p:attrNameLst>
                                          <p:attrName>style.visibility</p:attrName>
                                        </p:attrNameLst>
                                      </p:cBhvr>
                                      <p:to>
                                        <p:strVal val="hidden"/>
                                      </p:to>
                                    </p:set>
                                  </p:subTnLst>
                                </p:cTn>
                              </p:par>
                            </p:childTnLst>
                          </p:cTn>
                        </p:par>
                        <p:par>
                          <p:cTn id="169" fill="hold" nodeType="afterGroup">
                            <p:stCondLst>
                              <p:cond delay="27500"/>
                            </p:stCondLst>
                            <p:childTnLst>
                              <p:par>
                                <p:cTn id="170" presetID="1" presetClass="entr" presetSubtype="0" fill="hold" grpId="0" nodeType="afterEffect">
                                  <p:stCondLst>
                                    <p:cond delay="0"/>
                                  </p:stCondLst>
                                  <p:childTnLst>
                                    <p:set>
                                      <p:cBhvr>
                                        <p:cTn id="171" dur="1" fill="hold">
                                          <p:stCondLst>
                                            <p:cond delay="499"/>
                                          </p:stCondLst>
                                        </p:cTn>
                                        <p:tgtEl>
                                          <p:spTgt spid="145467"/>
                                        </p:tgtEl>
                                        <p:attrNameLst>
                                          <p:attrName>style.visibility</p:attrName>
                                        </p:attrNameLst>
                                      </p:cBhvr>
                                      <p:to>
                                        <p:strVal val="visible"/>
                                      </p:to>
                                    </p:set>
                                  </p:childTnLst>
                                  <p:subTnLst>
                                    <p:set>
                                      <p:cBhvr override="childStyle">
                                        <p:cTn dur="1" fill="hold" display="0" masterRel="sameClick" afterEffect="1">
                                          <p:stCondLst>
                                            <p:cond evt="end" delay="0">
                                              <p:tn val="170"/>
                                            </p:cond>
                                          </p:stCondLst>
                                        </p:cTn>
                                        <p:tgtEl>
                                          <p:spTgt spid="145467"/>
                                        </p:tgtEl>
                                        <p:attrNameLst>
                                          <p:attrName>style.visibility</p:attrName>
                                        </p:attrNameLst>
                                      </p:cBhvr>
                                      <p:to>
                                        <p:strVal val="hidden"/>
                                      </p:to>
                                    </p:set>
                                  </p:subTnLst>
                                </p:cTn>
                              </p:par>
                            </p:childTnLst>
                          </p:cTn>
                        </p:par>
                        <p:par>
                          <p:cTn id="172" fill="hold" nodeType="afterGroup">
                            <p:stCondLst>
                              <p:cond delay="28000"/>
                            </p:stCondLst>
                            <p:childTnLst>
                              <p:par>
                                <p:cTn id="173" presetID="1" presetClass="entr" presetSubtype="0" fill="hold" grpId="0" nodeType="afterEffect">
                                  <p:stCondLst>
                                    <p:cond delay="0"/>
                                  </p:stCondLst>
                                  <p:childTnLst>
                                    <p:set>
                                      <p:cBhvr>
                                        <p:cTn id="174" dur="1" fill="hold">
                                          <p:stCondLst>
                                            <p:cond delay="499"/>
                                          </p:stCondLst>
                                        </p:cTn>
                                        <p:tgtEl>
                                          <p:spTgt spid="145468"/>
                                        </p:tgtEl>
                                        <p:attrNameLst>
                                          <p:attrName>style.visibility</p:attrName>
                                        </p:attrNameLst>
                                      </p:cBhvr>
                                      <p:to>
                                        <p:strVal val="visible"/>
                                      </p:to>
                                    </p:set>
                                  </p:childTnLst>
                                  <p:subTnLst>
                                    <p:set>
                                      <p:cBhvr override="childStyle">
                                        <p:cTn dur="1" fill="hold" display="0" masterRel="sameClick" afterEffect="1">
                                          <p:stCondLst>
                                            <p:cond evt="end" delay="0">
                                              <p:tn val="173"/>
                                            </p:cond>
                                          </p:stCondLst>
                                        </p:cTn>
                                        <p:tgtEl>
                                          <p:spTgt spid="145468"/>
                                        </p:tgtEl>
                                        <p:attrNameLst>
                                          <p:attrName>style.visibility</p:attrName>
                                        </p:attrNameLst>
                                      </p:cBhvr>
                                      <p:to>
                                        <p:strVal val="hidden"/>
                                      </p:to>
                                    </p:set>
                                  </p:subTnLst>
                                </p:cTn>
                              </p:par>
                            </p:childTnLst>
                          </p:cTn>
                        </p:par>
                        <p:par>
                          <p:cTn id="175" fill="hold" nodeType="afterGroup">
                            <p:stCondLst>
                              <p:cond delay="28500"/>
                            </p:stCondLst>
                            <p:childTnLst>
                              <p:par>
                                <p:cTn id="176" presetID="1" presetClass="entr" presetSubtype="0" fill="hold" grpId="0" nodeType="afterEffect">
                                  <p:stCondLst>
                                    <p:cond delay="0"/>
                                  </p:stCondLst>
                                  <p:childTnLst>
                                    <p:set>
                                      <p:cBhvr>
                                        <p:cTn id="177" dur="1" fill="hold">
                                          <p:stCondLst>
                                            <p:cond delay="499"/>
                                          </p:stCondLst>
                                        </p:cTn>
                                        <p:tgtEl>
                                          <p:spTgt spid="145469"/>
                                        </p:tgtEl>
                                        <p:attrNameLst>
                                          <p:attrName>style.visibility</p:attrName>
                                        </p:attrNameLst>
                                      </p:cBhvr>
                                      <p:to>
                                        <p:strVal val="visible"/>
                                      </p:to>
                                    </p:set>
                                  </p:childTnLst>
                                  <p:subTnLst>
                                    <p:set>
                                      <p:cBhvr override="childStyle">
                                        <p:cTn dur="1" fill="hold" display="0" masterRel="sameClick" afterEffect="1">
                                          <p:stCondLst>
                                            <p:cond evt="end" delay="0">
                                              <p:tn val="176"/>
                                            </p:cond>
                                          </p:stCondLst>
                                        </p:cTn>
                                        <p:tgtEl>
                                          <p:spTgt spid="145469"/>
                                        </p:tgtEl>
                                        <p:attrNameLst>
                                          <p:attrName>style.visibility</p:attrName>
                                        </p:attrNameLst>
                                      </p:cBhvr>
                                      <p:to>
                                        <p:strVal val="hidden"/>
                                      </p:to>
                                    </p:set>
                                  </p:subTnLst>
                                </p:cTn>
                              </p:par>
                            </p:childTnLst>
                          </p:cTn>
                        </p:par>
                        <p:par>
                          <p:cTn id="178" fill="hold" nodeType="afterGroup">
                            <p:stCondLst>
                              <p:cond delay="29000"/>
                            </p:stCondLst>
                            <p:childTnLst>
                              <p:par>
                                <p:cTn id="179" presetID="1" presetClass="entr" presetSubtype="0" fill="hold" grpId="0" nodeType="afterEffect">
                                  <p:stCondLst>
                                    <p:cond delay="0"/>
                                  </p:stCondLst>
                                  <p:childTnLst>
                                    <p:set>
                                      <p:cBhvr>
                                        <p:cTn id="180" dur="1" fill="hold">
                                          <p:stCondLst>
                                            <p:cond delay="499"/>
                                          </p:stCondLst>
                                        </p:cTn>
                                        <p:tgtEl>
                                          <p:spTgt spid="145470"/>
                                        </p:tgtEl>
                                        <p:attrNameLst>
                                          <p:attrName>style.visibility</p:attrName>
                                        </p:attrNameLst>
                                      </p:cBhvr>
                                      <p:to>
                                        <p:strVal val="visible"/>
                                      </p:to>
                                    </p:set>
                                  </p:childTnLst>
                                  <p:subTnLst>
                                    <p:set>
                                      <p:cBhvr override="childStyle">
                                        <p:cTn dur="1" fill="hold" display="0" masterRel="sameClick" afterEffect="1">
                                          <p:stCondLst>
                                            <p:cond evt="end" delay="0">
                                              <p:tn val="179"/>
                                            </p:cond>
                                          </p:stCondLst>
                                        </p:cTn>
                                        <p:tgtEl>
                                          <p:spTgt spid="145470"/>
                                        </p:tgtEl>
                                        <p:attrNameLst>
                                          <p:attrName>style.visibility</p:attrName>
                                        </p:attrNameLst>
                                      </p:cBhvr>
                                      <p:to>
                                        <p:strVal val="hidden"/>
                                      </p:to>
                                    </p:set>
                                  </p:subTnLst>
                                </p:cTn>
                              </p:par>
                            </p:childTnLst>
                          </p:cTn>
                        </p:par>
                        <p:par>
                          <p:cTn id="181" fill="hold" nodeType="afterGroup">
                            <p:stCondLst>
                              <p:cond delay="29500"/>
                            </p:stCondLst>
                            <p:childTnLst>
                              <p:par>
                                <p:cTn id="182" presetID="1" presetClass="entr" presetSubtype="0" fill="hold" grpId="0" nodeType="afterEffect">
                                  <p:stCondLst>
                                    <p:cond delay="0"/>
                                  </p:stCondLst>
                                  <p:childTnLst>
                                    <p:set>
                                      <p:cBhvr>
                                        <p:cTn id="183" dur="1" fill="hold">
                                          <p:stCondLst>
                                            <p:cond delay="499"/>
                                          </p:stCondLst>
                                        </p:cTn>
                                        <p:tgtEl>
                                          <p:spTgt spid="145471"/>
                                        </p:tgtEl>
                                        <p:attrNameLst>
                                          <p:attrName>style.visibility</p:attrName>
                                        </p:attrNameLst>
                                      </p:cBhvr>
                                      <p:to>
                                        <p:strVal val="visible"/>
                                      </p:to>
                                    </p:set>
                                  </p:childTnLst>
                                  <p:subTnLst>
                                    <p:set>
                                      <p:cBhvr override="childStyle">
                                        <p:cTn dur="1" fill="hold" display="0" masterRel="sameClick" afterEffect="1">
                                          <p:stCondLst>
                                            <p:cond evt="end" delay="0">
                                              <p:tn val="182"/>
                                            </p:cond>
                                          </p:stCondLst>
                                        </p:cTn>
                                        <p:tgtEl>
                                          <p:spTgt spid="145471"/>
                                        </p:tgtEl>
                                        <p:attrNameLst>
                                          <p:attrName>style.visibility</p:attrName>
                                        </p:attrNameLst>
                                      </p:cBhvr>
                                      <p:to>
                                        <p:strVal val="hidden"/>
                                      </p:to>
                                    </p:set>
                                  </p:subTnLst>
                                </p:cTn>
                              </p:par>
                            </p:childTnLst>
                          </p:cTn>
                        </p:par>
                        <p:par>
                          <p:cTn id="184" fill="hold" nodeType="afterGroup">
                            <p:stCondLst>
                              <p:cond delay="30000"/>
                            </p:stCondLst>
                            <p:childTnLst>
                              <p:par>
                                <p:cTn id="185" presetID="1" presetClass="entr" presetSubtype="0" fill="hold" grpId="0" nodeType="afterEffect">
                                  <p:stCondLst>
                                    <p:cond delay="0"/>
                                  </p:stCondLst>
                                  <p:childTnLst>
                                    <p:set>
                                      <p:cBhvr>
                                        <p:cTn id="186" dur="1" fill="hold">
                                          <p:stCondLst>
                                            <p:cond delay="499"/>
                                          </p:stCondLst>
                                        </p:cTn>
                                        <p:tgtEl>
                                          <p:spTgt spid="145472"/>
                                        </p:tgtEl>
                                        <p:attrNameLst>
                                          <p:attrName>style.visibility</p:attrName>
                                        </p:attrNameLst>
                                      </p:cBhvr>
                                      <p:to>
                                        <p:strVal val="visible"/>
                                      </p:to>
                                    </p:set>
                                  </p:childTnLst>
                                  <p:subTnLst>
                                    <p:set>
                                      <p:cBhvr override="childStyle">
                                        <p:cTn dur="1" fill="hold" display="0" masterRel="sameClick" afterEffect="1">
                                          <p:stCondLst>
                                            <p:cond evt="end" delay="0">
                                              <p:tn val="185"/>
                                            </p:cond>
                                          </p:stCondLst>
                                        </p:cTn>
                                        <p:tgtEl>
                                          <p:spTgt spid="145472"/>
                                        </p:tgtEl>
                                        <p:attrNameLst>
                                          <p:attrName>style.visibility</p:attrName>
                                        </p:attrNameLst>
                                      </p:cBhvr>
                                      <p:to>
                                        <p:strVal val="hidden"/>
                                      </p:to>
                                    </p:set>
                                  </p:subTnLst>
                                </p:cTn>
                              </p:par>
                            </p:childTnLst>
                          </p:cTn>
                        </p:par>
                        <p:par>
                          <p:cTn id="187" fill="hold" nodeType="afterGroup">
                            <p:stCondLst>
                              <p:cond delay="30500"/>
                            </p:stCondLst>
                            <p:childTnLst>
                              <p:par>
                                <p:cTn id="188" presetID="1" presetClass="entr" presetSubtype="0" fill="hold" grpId="0" nodeType="afterEffect">
                                  <p:stCondLst>
                                    <p:cond delay="0"/>
                                  </p:stCondLst>
                                  <p:childTnLst>
                                    <p:set>
                                      <p:cBhvr>
                                        <p:cTn id="189" dur="1" fill="hold">
                                          <p:stCondLst>
                                            <p:cond delay="499"/>
                                          </p:stCondLst>
                                        </p:cTn>
                                        <p:tgtEl>
                                          <p:spTgt spid="145473"/>
                                        </p:tgtEl>
                                        <p:attrNameLst>
                                          <p:attrName>style.visibility</p:attrName>
                                        </p:attrNameLst>
                                      </p:cBhvr>
                                      <p:to>
                                        <p:strVal val="visible"/>
                                      </p:to>
                                    </p:set>
                                  </p:childTnLst>
                                  <p:subTnLst>
                                    <p:set>
                                      <p:cBhvr override="childStyle">
                                        <p:cTn dur="1" fill="hold" display="0" masterRel="sameClick" afterEffect="1">
                                          <p:stCondLst>
                                            <p:cond evt="end" delay="0">
                                              <p:tn val="188"/>
                                            </p:cond>
                                          </p:stCondLst>
                                        </p:cTn>
                                        <p:tgtEl>
                                          <p:spTgt spid="145473"/>
                                        </p:tgtEl>
                                        <p:attrNameLst>
                                          <p:attrName>style.visibility</p:attrName>
                                        </p:attrNameLst>
                                      </p:cBhvr>
                                      <p:to>
                                        <p:strVal val="hidden"/>
                                      </p:to>
                                    </p:set>
                                  </p:subTnLst>
                                </p:cTn>
                              </p:par>
                            </p:childTnLst>
                          </p:cTn>
                        </p:par>
                        <p:par>
                          <p:cTn id="190" fill="hold" nodeType="afterGroup">
                            <p:stCondLst>
                              <p:cond delay="31000"/>
                            </p:stCondLst>
                            <p:childTnLst>
                              <p:par>
                                <p:cTn id="191" presetID="1" presetClass="entr" presetSubtype="0" fill="hold" grpId="0" nodeType="afterEffect">
                                  <p:stCondLst>
                                    <p:cond delay="0"/>
                                  </p:stCondLst>
                                  <p:childTnLst>
                                    <p:set>
                                      <p:cBhvr>
                                        <p:cTn id="192" dur="1" fill="hold">
                                          <p:stCondLst>
                                            <p:cond delay="499"/>
                                          </p:stCondLst>
                                        </p:cTn>
                                        <p:tgtEl>
                                          <p:spTgt spid="145474"/>
                                        </p:tgtEl>
                                        <p:attrNameLst>
                                          <p:attrName>style.visibility</p:attrName>
                                        </p:attrNameLst>
                                      </p:cBhvr>
                                      <p:to>
                                        <p:strVal val="visible"/>
                                      </p:to>
                                    </p:set>
                                  </p:childTnLst>
                                  <p:subTnLst>
                                    <p:set>
                                      <p:cBhvr override="childStyle">
                                        <p:cTn dur="1" fill="hold" display="0" masterRel="sameClick" afterEffect="1">
                                          <p:stCondLst>
                                            <p:cond evt="end" delay="0">
                                              <p:tn val="191"/>
                                            </p:cond>
                                          </p:stCondLst>
                                        </p:cTn>
                                        <p:tgtEl>
                                          <p:spTgt spid="145474"/>
                                        </p:tgtEl>
                                        <p:attrNameLst>
                                          <p:attrName>style.visibility</p:attrName>
                                        </p:attrNameLst>
                                      </p:cBhvr>
                                      <p:to>
                                        <p:strVal val="hidden"/>
                                      </p:to>
                                    </p:set>
                                  </p:subTnLst>
                                </p:cTn>
                              </p:par>
                            </p:childTnLst>
                          </p:cTn>
                        </p:par>
                        <p:par>
                          <p:cTn id="193" fill="hold" nodeType="afterGroup">
                            <p:stCondLst>
                              <p:cond delay="31500"/>
                            </p:stCondLst>
                            <p:childTnLst>
                              <p:par>
                                <p:cTn id="194" presetID="1" presetClass="entr" presetSubtype="0" fill="hold" grpId="0" nodeType="afterEffect">
                                  <p:stCondLst>
                                    <p:cond delay="0"/>
                                  </p:stCondLst>
                                  <p:childTnLst>
                                    <p:set>
                                      <p:cBhvr>
                                        <p:cTn id="195" dur="1" fill="hold">
                                          <p:stCondLst>
                                            <p:cond delay="499"/>
                                          </p:stCondLst>
                                        </p:cTn>
                                        <p:tgtEl>
                                          <p:spTgt spid="145475"/>
                                        </p:tgtEl>
                                        <p:attrNameLst>
                                          <p:attrName>style.visibility</p:attrName>
                                        </p:attrNameLst>
                                      </p:cBhvr>
                                      <p:to>
                                        <p:strVal val="visible"/>
                                      </p:to>
                                    </p:set>
                                  </p:childTnLst>
                                  <p:subTnLst>
                                    <p:set>
                                      <p:cBhvr override="childStyle">
                                        <p:cTn dur="1" fill="hold" display="0" masterRel="sameClick" afterEffect="1">
                                          <p:stCondLst>
                                            <p:cond evt="end" delay="0">
                                              <p:tn val="194"/>
                                            </p:cond>
                                          </p:stCondLst>
                                        </p:cTn>
                                        <p:tgtEl>
                                          <p:spTgt spid="145475"/>
                                        </p:tgtEl>
                                        <p:attrNameLst>
                                          <p:attrName>style.visibility</p:attrName>
                                        </p:attrNameLst>
                                      </p:cBhvr>
                                      <p:to>
                                        <p:strVal val="hidden"/>
                                      </p:to>
                                    </p:set>
                                  </p:subTnLst>
                                </p:cTn>
                              </p:par>
                            </p:childTnLst>
                          </p:cTn>
                        </p:par>
                        <p:par>
                          <p:cTn id="196" fill="hold" nodeType="afterGroup">
                            <p:stCondLst>
                              <p:cond delay="32000"/>
                            </p:stCondLst>
                            <p:childTnLst>
                              <p:par>
                                <p:cTn id="197" presetID="1" presetClass="entr" presetSubtype="0" fill="hold" grpId="0" nodeType="afterEffect">
                                  <p:stCondLst>
                                    <p:cond delay="0"/>
                                  </p:stCondLst>
                                  <p:childTnLst>
                                    <p:set>
                                      <p:cBhvr>
                                        <p:cTn id="198" dur="1" fill="hold">
                                          <p:stCondLst>
                                            <p:cond delay="499"/>
                                          </p:stCondLst>
                                        </p:cTn>
                                        <p:tgtEl>
                                          <p:spTgt spid="145476"/>
                                        </p:tgtEl>
                                        <p:attrNameLst>
                                          <p:attrName>style.visibility</p:attrName>
                                        </p:attrNameLst>
                                      </p:cBhvr>
                                      <p:to>
                                        <p:strVal val="visible"/>
                                      </p:to>
                                    </p:set>
                                  </p:childTnLst>
                                  <p:subTnLst>
                                    <p:set>
                                      <p:cBhvr override="childStyle">
                                        <p:cTn dur="1" fill="hold" display="0" masterRel="sameClick" afterEffect="1">
                                          <p:stCondLst>
                                            <p:cond evt="end" delay="0">
                                              <p:tn val="197"/>
                                            </p:cond>
                                          </p:stCondLst>
                                        </p:cTn>
                                        <p:tgtEl>
                                          <p:spTgt spid="145476"/>
                                        </p:tgtEl>
                                        <p:attrNameLst>
                                          <p:attrName>style.visibility</p:attrName>
                                        </p:attrNameLst>
                                      </p:cBhvr>
                                      <p:to>
                                        <p:strVal val="hidden"/>
                                      </p:to>
                                    </p:set>
                                  </p:subTnLst>
                                </p:cTn>
                              </p:par>
                            </p:childTnLst>
                          </p:cTn>
                        </p:par>
                        <p:par>
                          <p:cTn id="199" fill="hold" nodeType="afterGroup">
                            <p:stCondLst>
                              <p:cond delay="32500"/>
                            </p:stCondLst>
                            <p:childTnLst>
                              <p:par>
                                <p:cTn id="200" presetID="1" presetClass="entr" presetSubtype="0" fill="hold" grpId="0" nodeType="afterEffect">
                                  <p:stCondLst>
                                    <p:cond delay="0"/>
                                  </p:stCondLst>
                                  <p:childTnLst>
                                    <p:set>
                                      <p:cBhvr>
                                        <p:cTn id="201" dur="1" fill="hold">
                                          <p:stCondLst>
                                            <p:cond delay="499"/>
                                          </p:stCondLst>
                                        </p:cTn>
                                        <p:tgtEl>
                                          <p:spTgt spid="145477"/>
                                        </p:tgtEl>
                                        <p:attrNameLst>
                                          <p:attrName>style.visibility</p:attrName>
                                        </p:attrNameLst>
                                      </p:cBhvr>
                                      <p:to>
                                        <p:strVal val="visible"/>
                                      </p:to>
                                    </p:set>
                                  </p:childTnLst>
                                  <p:subTnLst>
                                    <p:set>
                                      <p:cBhvr override="childStyle">
                                        <p:cTn dur="1" fill="hold" display="0" masterRel="sameClick" afterEffect="1">
                                          <p:stCondLst>
                                            <p:cond evt="end" delay="0">
                                              <p:tn val="200"/>
                                            </p:cond>
                                          </p:stCondLst>
                                        </p:cTn>
                                        <p:tgtEl>
                                          <p:spTgt spid="145477"/>
                                        </p:tgtEl>
                                        <p:attrNameLst>
                                          <p:attrName>style.visibility</p:attrName>
                                        </p:attrNameLst>
                                      </p:cBhvr>
                                      <p:to>
                                        <p:strVal val="hidden"/>
                                      </p:to>
                                    </p:set>
                                  </p:subTnLst>
                                </p:cTn>
                              </p:par>
                            </p:childTnLst>
                          </p:cTn>
                        </p:par>
                        <p:par>
                          <p:cTn id="202" fill="hold" nodeType="afterGroup">
                            <p:stCondLst>
                              <p:cond delay="33000"/>
                            </p:stCondLst>
                            <p:childTnLst>
                              <p:par>
                                <p:cTn id="203" presetID="1" presetClass="entr" presetSubtype="0" fill="hold" grpId="0" nodeType="afterEffect">
                                  <p:stCondLst>
                                    <p:cond delay="0"/>
                                  </p:stCondLst>
                                  <p:childTnLst>
                                    <p:set>
                                      <p:cBhvr>
                                        <p:cTn id="204" dur="1" fill="hold">
                                          <p:stCondLst>
                                            <p:cond delay="499"/>
                                          </p:stCondLst>
                                        </p:cTn>
                                        <p:tgtEl>
                                          <p:spTgt spid="145478"/>
                                        </p:tgtEl>
                                        <p:attrNameLst>
                                          <p:attrName>style.visibility</p:attrName>
                                        </p:attrNameLst>
                                      </p:cBhvr>
                                      <p:to>
                                        <p:strVal val="visible"/>
                                      </p:to>
                                    </p:set>
                                  </p:childTnLst>
                                  <p:subTnLst>
                                    <p:set>
                                      <p:cBhvr override="childStyle">
                                        <p:cTn dur="1" fill="hold" display="0" masterRel="sameClick" afterEffect="1">
                                          <p:stCondLst>
                                            <p:cond evt="end" delay="0">
                                              <p:tn val="203"/>
                                            </p:cond>
                                          </p:stCondLst>
                                        </p:cTn>
                                        <p:tgtEl>
                                          <p:spTgt spid="145478"/>
                                        </p:tgtEl>
                                        <p:attrNameLst>
                                          <p:attrName>style.visibility</p:attrName>
                                        </p:attrNameLst>
                                      </p:cBhvr>
                                      <p:to>
                                        <p:strVal val="hidden"/>
                                      </p:to>
                                    </p:set>
                                  </p:subTnLst>
                                </p:cTn>
                              </p:par>
                            </p:childTnLst>
                          </p:cTn>
                        </p:par>
                        <p:par>
                          <p:cTn id="205" fill="hold" nodeType="afterGroup">
                            <p:stCondLst>
                              <p:cond delay="33500"/>
                            </p:stCondLst>
                            <p:childTnLst>
                              <p:par>
                                <p:cTn id="206" presetID="1" presetClass="entr" presetSubtype="0" fill="hold" grpId="0" nodeType="afterEffect">
                                  <p:stCondLst>
                                    <p:cond delay="0"/>
                                  </p:stCondLst>
                                  <p:childTnLst>
                                    <p:set>
                                      <p:cBhvr>
                                        <p:cTn id="207" dur="1" fill="hold">
                                          <p:stCondLst>
                                            <p:cond delay="499"/>
                                          </p:stCondLst>
                                        </p:cTn>
                                        <p:tgtEl>
                                          <p:spTgt spid="145479"/>
                                        </p:tgtEl>
                                        <p:attrNameLst>
                                          <p:attrName>style.visibility</p:attrName>
                                        </p:attrNameLst>
                                      </p:cBhvr>
                                      <p:to>
                                        <p:strVal val="visible"/>
                                      </p:to>
                                    </p:set>
                                  </p:childTnLst>
                                  <p:subTnLst>
                                    <p:set>
                                      <p:cBhvr override="childStyle">
                                        <p:cTn dur="1" fill="hold" display="0" masterRel="sameClick" afterEffect="1">
                                          <p:stCondLst>
                                            <p:cond evt="end" delay="0">
                                              <p:tn val="206"/>
                                            </p:cond>
                                          </p:stCondLst>
                                        </p:cTn>
                                        <p:tgtEl>
                                          <p:spTgt spid="145479"/>
                                        </p:tgtEl>
                                        <p:attrNameLst>
                                          <p:attrName>style.visibility</p:attrName>
                                        </p:attrNameLst>
                                      </p:cBhvr>
                                      <p:to>
                                        <p:strVal val="hidden"/>
                                      </p:to>
                                    </p:set>
                                  </p:subTnLst>
                                </p:cTn>
                              </p:par>
                            </p:childTnLst>
                          </p:cTn>
                        </p:par>
                        <p:par>
                          <p:cTn id="208" fill="hold" nodeType="afterGroup">
                            <p:stCondLst>
                              <p:cond delay="34000"/>
                            </p:stCondLst>
                            <p:childTnLst>
                              <p:par>
                                <p:cTn id="209" presetID="1" presetClass="entr" presetSubtype="0" fill="hold" grpId="0" nodeType="afterEffect">
                                  <p:stCondLst>
                                    <p:cond delay="0"/>
                                  </p:stCondLst>
                                  <p:childTnLst>
                                    <p:set>
                                      <p:cBhvr>
                                        <p:cTn id="210" dur="1" fill="hold">
                                          <p:stCondLst>
                                            <p:cond delay="499"/>
                                          </p:stCondLst>
                                        </p:cTn>
                                        <p:tgtEl>
                                          <p:spTgt spid="145480"/>
                                        </p:tgtEl>
                                        <p:attrNameLst>
                                          <p:attrName>style.visibility</p:attrName>
                                        </p:attrNameLst>
                                      </p:cBhvr>
                                      <p:to>
                                        <p:strVal val="visible"/>
                                      </p:to>
                                    </p:set>
                                  </p:childTnLst>
                                  <p:subTnLst>
                                    <p:set>
                                      <p:cBhvr override="childStyle">
                                        <p:cTn dur="1" fill="hold" display="0" masterRel="sameClick" afterEffect="1">
                                          <p:stCondLst>
                                            <p:cond evt="end" delay="0">
                                              <p:tn val="209"/>
                                            </p:cond>
                                          </p:stCondLst>
                                        </p:cTn>
                                        <p:tgtEl>
                                          <p:spTgt spid="145480"/>
                                        </p:tgtEl>
                                        <p:attrNameLst>
                                          <p:attrName>style.visibility</p:attrName>
                                        </p:attrNameLst>
                                      </p:cBhvr>
                                      <p:to>
                                        <p:strVal val="hidden"/>
                                      </p:to>
                                    </p:set>
                                  </p:subTnLst>
                                </p:cTn>
                              </p:par>
                            </p:childTnLst>
                          </p:cTn>
                        </p:par>
                        <p:par>
                          <p:cTn id="211" fill="hold" nodeType="afterGroup">
                            <p:stCondLst>
                              <p:cond delay="34500"/>
                            </p:stCondLst>
                            <p:childTnLst>
                              <p:par>
                                <p:cTn id="212" presetID="1" presetClass="entr" presetSubtype="0" fill="hold" grpId="0" nodeType="afterEffect">
                                  <p:stCondLst>
                                    <p:cond delay="0"/>
                                  </p:stCondLst>
                                  <p:childTnLst>
                                    <p:set>
                                      <p:cBhvr>
                                        <p:cTn id="213" dur="1" fill="hold">
                                          <p:stCondLst>
                                            <p:cond delay="499"/>
                                          </p:stCondLst>
                                        </p:cTn>
                                        <p:tgtEl>
                                          <p:spTgt spid="145481"/>
                                        </p:tgtEl>
                                        <p:attrNameLst>
                                          <p:attrName>style.visibility</p:attrName>
                                        </p:attrNameLst>
                                      </p:cBhvr>
                                      <p:to>
                                        <p:strVal val="visible"/>
                                      </p:to>
                                    </p:set>
                                  </p:childTnLst>
                                  <p:subTnLst>
                                    <p:set>
                                      <p:cBhvr override="childStyle">
                                        <p:cTn dur="1" fill="hold" display="0" masterRel="sameClick" afterEffect="1">
                                          <p:stCondLst>
                                            <p:cond evt="end" delay="0">
                                              <p:tn val="212"/>
                                            </p:cond>
                                          </p:stCondLst>
                                        </p:cTn>
                                        <p:tgtEl>
                                          <p:spTgt spid="145481"/>
                                        </p:tgtEl>
                                        <p:attrNameLst>
                                          <p:attrName>style.visibility</p:attrName>
                                        </p:attrNameLst>
                                      </p:cBhvr>
                                      <p:to>
                                        <p:strVal val="hidden"/>
                                      </p:to>
                                    </p:set>
                                  </p:subTnLst>
                                </p:cTn>
                              </p:par>
                            </p:childTnLst>
                          </p:cTn>
                        </p:par>
                        <p:par>
                          <p:cTn id="214" fill="hold" nodeType="afterGroup">
                            <p:stCondLst>
                              <p:cond delay="35000"/>
                            </p:stCondLst>
                            <p:childTnLst>
                              <p:par>
                                <p:cTn id="215" presetID="1" presetClass="entr" presetSubtype="0" fill="hold" grpId="0" nodeType="afterEffect">
                                  <p:stCondLst>
                                    <p:cond delay="0"/>
                                  </p:stCondLst>
                                  <p:childTnLst>
                                    <p:set>
                                      <p:cBhvr>
                                        <p:cTn id="216" dur="1" fill="hold">
                                          <p:stCondLst>
                                            <p:cond delay="499"/>
                                          </p:stCondLst>
                                        </p:cTn>
                                        <p:tgtEl>
                                          <p:spTgt spid="145482"/>
                                        </p:tgtEl>
                                        <p:attrNameLst>
                                          <p:attrName>style.visibility</p:attrName>
                                        </p:attrNameLst>
                                      </p:cBhvr>
                                      <p:to>
                                        <p:strVal val="visible"/>
                                      </p:to>
                                    </p:set>
                                  </p:childTnLst>
                                  <p:subTnLst>
                                    <p:set>
                                      <p:cBhvr override="childStyle">
                                        <p:cTn dur="1" fill="hold" display="0" masterRel="sameClick" afterEffect="1">
                                          <p:stCondLst>
                                            <p:cond evt="end" delay="0">
                                              <p:tn val="215"/>
                                            </p:cond>
                                          </p:stCondLst>
                                        </p:cTn>
                                        <p:tgtEl>
                                          <p:spTgt spid="145482"/>
                                        </p:tgtEl>
                                        <p:attrNameLst>
                                          <p:attrName>style.visibility</p:attrName>
                                        </p:attrNameLst>
                                      </p:cBhvr>
                                      <p:to>
                                        <p:strVal val="hidden"/>
                                      </p:to>
                                    </p:set>
                                  </p:subTnLst>
                                </p:cTn>
                              </p:par>
                            </p:childTnLst>
                          </p:cTn>
                        </p:par>
                        <p:par>
                          <p:cTn id="217" fill="hold" nodeType="afterGroup">
                            <p:stCondLst>
                              <p:cond delay="35500"/>
                            </p:stCondLst>
                            <p:childTnLst>
                              <p:par>
                                <p:cTn id="218" presetID="1" presetClass="entr" presetSubtype="0" fill="hold" grpId="0" nodeType="afterEffect">
                                  <p:stCondLst>
                                    <p:cond delay="0"/>
                                  </p:stCondLst>
                                  <p:childTnLst>
                                    <p:set>
                                      <p:cBhvr>
                                        <p:cTn id="219" dur="1" fill="hold">
                                          <p:stCondLst>
                                            <p:cond delay="499"/>
                                          </p:stCondLst>
                                        </p:cTn>
                                        <p:tgtEl>
                                          <p:spTgt spid="145483"/>
                                        </p:tgtEl>
                                        <p:attrNameLst>
                                          <p:attrName>style.visibility</p:attrName>
                                        </p:attrNameLst>
                                      </p:cBhvr>
                                      <p:to>
                                        <p:strVal val="visible"/>
                                      </p:to>
                                    </p:set>
                                  </p:childTnLst>
                                  <p:subTnLst>
                                    <p:set>
                                      <p:cBhvr override="childStyle">
                                        <p:cTn dur="1" fill="hold" display="0" masterRel="sameClick" afterEffect="1">
                                          <p:stCondLst>
                                            <p:cond evt="end" delay="0">
                                              <p:tn val="218"/>
                                            </p:cond>
                                          </p:stCondLst>
                                        </p:cTn>
                                        <p:tgtEl>
                                          <p:spTgt spid="145483"/>
                                        </p:tgtEl>
                                        <p:attrNameLst>
                                          <p:attrName>style.visibility</p:attrName>
                                        </p:attrNameLst>
                                      </p:cBhvr>
                                      <p:to>
                                        <p:strVal val="hidden"/>
                                      </p:to>
                                    </p:set>
                                  </p:subTnLst>
                                </p:cTn>
                              </p:par>
                            </p:childTnLst>
                          </p:cTn>
                        </p:par>
                        <p:par>
                          <p:cTn id="220" fill="hold" nodeType="afterGroup">
                            <p:stCondLst>
                              <p:cond delay="36000"/>
                            </p:stCondLst>
                            <p:childTnLst>
                              <p:par>
                                <p:cTn id="221" presetID="1" presetClass="entr" presetSubtype="0" fill="hold" grpId="0" nodeType="afterEffect">
                                  <p:stCondLst>
                                    <p:cond delay="0"/>
                                  </p:stCondLst>
                                  <p:childTnLst>
                                    <p:set>
                                      <p:cBhvr>
                                        <p:cTn id="222" dur="1" fill="hold">
                                          <p:stCondLst>
                                            <p:cond delay="499"/>
                                          </p:stCondLst>
                                        </p:cTn>
                                        <p:tgtEl>
                                          <p:spTgt spid="145484"/>
                                        </p:tgtEl>
                                        <p:attrNameLst>
                                          <p:attrName>style.visibility</p:attrName>
                                        </p:attrNameLst>
                                      </p:cBhvr>
                                      <p:to>
                                        <p:strVal val="visible"/>
                                      </p:to>
                                    </p:set>
                                  </p:childTnLst>
                                  <p:subTnLst>
                                    <p:set>
                                      <p:cBhvr override="childStyle">
                                        <p:cTn dur="1" fill="hold" display="0" masterRel="sameClick" afterEffect="1">
                                          <p:stCondLst>
                                            <p:cond evt="end" delay="0">
                                              <p:tn val="221"/>
                                            </p:cond>
                                          </p:stCondLst>
                                        </p:cTn>
                                        <p:tgtEl>
                                          <p:spTgt spid="145484"/>
                                        </p:tgtEl>
                                        <p:attrNameLst>
                                          <p:attrName>style.visibility</p:attrName>
                                        </p:attrNameLst>
                                      </p:cBhvr>
                                      <p:to>
                                        <p:strVal val="hidden"/>
                                      </p:to>
                                    </p:set>
                                  </p:subTnLst>
                                </p:cTn>
                              </p:par>
                            </p:childTnLst>
                          </p:cTn>
                        </p:par>
                        <p:par>
                          <p:cTn id="223" fill="hold" nodeType="afterGroup">
                            <p:stCondLst>
                              <p:cond delay="36500"/>
                            </p:stCondLst>
                            <p:childTnLst>
                              <p:par>
                                <p:cTn id="224" presetID="1" presetClass="entr" presetSubtype="0" fill="hold" grpId="0" nodeType="afterEffect">
                                  <p:stCondLst>
                                    <p:cond delay="0"/>
                                  </p:stCondLst>
                                  <p:childTnLst>
                                    <p:set>
                                      <p:cBhvr>
                                        <p:cTn id="225" dur="1" fill="hold">
                                          <p:stCondLst>
                                            <p:cond delay="499"/>
                                          </p:stCondLst>
                                        </p:cTn>
                                        <p:tgtEl>
                                          <p:spTgt spid="145485"/>
                                        </p:tgtEl>
                                        <p:attrNameLst>
                                          <p:attrName>style.visibility</p:attrName>
                                        </p:attrNameLst>
                                      </p:cBhvr>
                                      <p:to>
                                        <p:strVal val="visible"/>
                                      </p:to>
                                    </p:set>
                                  </p:childTnLst>
                                  <p:subTnLst>
                                    <p:set>
                                      <p:cBhvr override="childStyle">
                                        <p:cTn dur="1" fill="hold" display="0" masterRel="sameClick" afterEffect="1">
                                          <p:stCondLst>
                                            <p:cond evt="end" delay="0">
                                              <p:tn val="224"/>
                                            </p:cond>
                                          </p:stCondLst>
                                        </p:cTn>
                                        <p:tgtEl>
                                          <p:spTgt spid="145485"/>
                                        </p:tgtEl>
                                        <p:attrNameLst>
                                          <p:attrName>style.visibility</p:attrName>
                                        </p:attrNameLst>
                                      </p:cBhvr>
                                      <p:to>
                                        <p:strVal val="hidden"/>
                                      </p:to>
                                    </p:set>
                                  </p:subTnLst>
                                </p:cTn>
                              </p:par>
                            </p:childTnLst>
                          </p:cTn>
                        </p:par>
                        <p:par>
                          <p:cTn id="226" fill="hold" nodeType="afterGroup">
                            <p:stCondLst>
                              <p:cond delay="37000"/>
                            </p:stCondLst>
                            <p:childTnLst>
                              <p:par>
                                <p:cTn id="227" presetID="1" presetClass="entr" presetSubtype="0" fill="hold" grpId="0" nodeType="afterEffect">
                                  <p:stCondLst>
                                    <p:cond delay="0"/>
                                  </p:stCondLst>
                                  <p:childTnLst>
                                    <p:set>
                                      <p:cBhvr>
                                        <p:cTn id="228" dur="1" fill="hold">
                                          <p:stCondLst>
                                            <p:cond delay="499"/>
                                          </p:stCondLst>
                                        </p:cTn>
                                        <p:tgtEl>
                                          <p:spTgt spid="145486"/>
                                        </p:tgtEl>
                                        <p:attrNameLst>
                                          <p:attrName>style.visibility</p:attrName>
                                        </p:attrNameLst>
                                      </p:cBhvr>
                                      <p:to>
                                        <p:strVal val="visible"/>
                                      </p:to>
                                    </p:set>
                                  </p:childTnLst>
                                  <p:subTnLst>
                                    <p:set>
                                      <p:cBhvr override="childStyle">
                                        <p:cTn dur="1" fill="hold" display="0" masterRel="sameClick" afterEffect="1">
                                          <p:stCondLst>
                                            <p:cond evt="end" delay="0">
                                              <p:tn val="227"/>
                                            </p:cond>
                                          </p:stCondLst>
                                        </p:cTn>
                                        <p:tgtEl>
                                          <p:spTgt spid="145486"/>
                                        </p:tgtEl>
                                        <p:attrNameLst>
                                          <p:attrName>style.visibility</p:attrName>
                                        </p:attrNameLst>
                                      </p:cBhvr>
                                      <p:to>
                                        <p:strVal val="hidden"/>
                                      </p:to>
                                    </p:set>
                                  </p:subTnLst>
                                </p:cTn>
                              </p:par>
                            </p:childTnLst>
                          </p:cTn>
                        </p:par>
                        <p:par>
                          <p:cTn id="229" fill="hold" nodeType="afterGroup">
                            <p:stCondLst>
                              <p:cond delay="37500"/>
                            </p:stCondLst>
                            <p:childTnLst>
                              <p:par>
                                <p:cTn id="230" presetID="1" presetClass="entr" presetSubtype="0" fill="hold" grpId="0" nodeType="afterEffect">
                                  <p:stCondLst>
                                    <p:cond delay="0"/>
                                  </p:stCondLst>
                                  <p:childTnLst>
                                    <p:set>
                                      <p:cBhvr>
                                        <p:cTn id="231" dur="1" fill="hold">
                                          <p:stCondLst>
                                            <p:cond delay="499"/>
                                          </p:stCondLst>
                                        </p:cTn>
                                        <p:tgtEl>
                                          <p:spTgt spid="145487"/>
                                        </p:tgtEl>
                                        <p:attrNameLst>
                                          <p:attrName>style.visibility</p:attrName>
                                        </p:attrNameLst>
                                      </p:cBhvr>
                                      <p:to>
                                        <p:strVal val="visible"/>
                                      </p:to>
                                    </p:set>
                                  </p:childTnLst>
                                  <p:subTnLst>
                                    <p:set>
                                      <p:cBhvr override="childStyle">
                                        <p:cTn dur="1" fill="hold" display="0" masterRel="sameClick" afterEffect="1">
                                          <p:stCondLst>
                                            <p:cond evt="end" delay="0">
                                              <p:tn val="230"/>
                                            </p:cond>
                                          </p:stCondLst>
                                        </p:cTn>
                                        <p:tgtEl>
                                          <p:spTgt spid="145487"/>
                                        </p:tgtEl>
                                        <p:attrNameLst>
                                          <p:attrName>style.visibility</p:attrName>
                                        </p:attrNameLst>
                                      </p:cBhvr>
                                      <p:to>
                                        <p:strVal val="hidden"/>
                                      </p:to>
                                    </p:set>
                                  </p:subTnLst>
                                </p:cTn>
                              </p:par>
                            </p:childTnLst>
                          </p:cTn>
                        </p:par>
                        <p:par>
                          <p:cTn id="232" fill="hold" nodeType="afterGroup">
                            <p:stCondLst>
                              <p:cond delay="38000"/>
                            </p:stCondLst>
                            <p:childTnLst>
                              <p:par>
                                <p:cTn id="233" presetID="1" presetClass="entr" presetSubtype="0" fill="hold" grpId="0" nodeType="afterEffect">
                                  <p:stCondLst>
                                    <p:cond delay="0"/>
                                  </p:stCondLst>
                                  <p:childTnLst>
                                    <p:set>
                                      <p:cBhvr>
                                        <p:cTn id="234" dur="1" fill="hold">
                                          <p:stCondLst>
                                            <p:cond delay="499"/>
                                          </p:stCondLst>
                                        </p:cTn>
                                        <p:tgtEl>
                                          <p:spTgt spid="145488"/>
                                        </p:tgtEl>
                                        <p:attrNameLst>
                                          <p:attrName>style.visibility</p:attrName>
                                        </p:attrNameLst>
                                      </p:cBhvr>
                                      <p:to>
                                        <p:strVal val="visible"/>
                                      </p:to>
                                    </p:set>
                                  </p:childTnLst>
                                  <p:subTnLst>
                                    <p:set>
                                      <p:cBhvr override="childStyle">
                                        <p:cTn dur="1" fill="hold" display="0" masterRel="sameClick" afterEffect="1">
                                          <p:stCondLst>
                                            <p:cond evt="end" delay="0">
                                              <p:tn val="233"/>
                                            </p:cond>
                                          </p:stCondLst>
                                        </p:cTn>
                                        <p:tgtEl>
                                          <p:spTgt spid="145488"/>
                                        </p:tgtEl>
                                        <p:attrNameLst>
                                          <p:attrName>style.visibility</p:attrName>
                                        </p:attrNameLst>
                                      </p:cBhvr>
                                      <p:to>
                                        <p:strVal val="hidden"/>
                                      </p:to>
                                    </p:set>
                                  </p:subTnLst>
                                </p:cTn>
                              </p:par>
                            </p:childTnLst>
                          </p:cTn>
                        </p:par>
                        <p:par>
                          <p:cTn id="235" fill="hold" nodeType="afterGroup">
                            <p:stCondLst>
                              <p:cond delay="38500"/>
                            </p:stCondLst>
                            <p:childTnLst>
                              <p:par>
                                <p:cTn id="236" presetID="1" presetClass="entr" presetSubtype="0" fill="hold" grpId="0" nodeType="afterEffect">
                                  <p:stCondLst>
                                    <p:cond delay="0"/>
                                  </p:stCondLst>
                                  <p:childTnLst>
                                    <p:set>
                                      <p:cBhvr>
                                        <p:cTn id="237" dur="1" fill="hold">
                                          <p:stCondLst>
                                            <p:cond delay="499"/>
                                          </p:stCondLst>
                                        </p:cTn>
                                        <p:tgtEl>
                                          <p:spTgt spid="145489"/>
                                        </p:tgtEl>
                                        <p:attrNameLst>
                                          <p:attrName>style.visibility</p:attrName>
                                        </p:attrNameLst>
                                      </p:cBhvr>
                                      <p:to>
                                        <p:strVal val="visible"/>
                                      </p:to>
                                    </p:set>
                                  </p:childTnLst>
                                  <p:subTnLst>
                                    <p:set>
                                      <p:cBhvr override="childStyle">
                                        <p:cTn dur="1" fill="hold" display="0" masterRel="sameClick" afterEffect="1">
                                          <p:stCondLst>
                                            <p:cond evt="end" delay="0">
                                              <p:tn val="236"/>
                                            </p:cond>
                                          </p:stCondLst>
                                        </p:cTn>
                                        <p:tgtEl>
                                          <p:spTgt spid="145489"/>
                                        </p:tgtEl>
                                        <p:attrNameLst>
                                          <p:attrName>style.visibility</p:attrName>
                                        </p:attrNameLst>
                                      </p:cBhvr>
                                      <p:to>
                                        <p:strVal val="hidden"/>
                                      </p:to>
                                    </p:set>
                                  </p:subTnLst>
                                </p:cTn>
                              </p:par>
                            </p:childTnLst>
                          </p:cTn>
                        </p:par>
                        <p:par>
                          <p:cTn id="238" fill="hold" nodeType="afterGroup">
                            <p:stCondLst>
                              <p:cond delay="39000"/>
                            </p:stCondLst>
                            <p:childTnLst>
                              <p:par>
                                <p:cTn id="239" presetID="1" presetClass="entr" presetSubtype="0" fill="hold" grpId="0" nodeType="afterEffect">
                                  <p:stCondLst>
                                    <p:cond delay="0"/>
                                  </p:stCondLst>
                                  <p:childTnLst>
                                    <p:set>
                                      <p:cBhvr>
                                        <p:cTn id="240" dur="1" fill="hold">
                                          <p:stCondLst>
                                            <p:cond delay="499"/>
                                          </p:stCondLst>
                                        </p:cTn>
                                        <p:tgtEl>
                                          <p:spTgt spid="145490"/>
                                        </p:tgtEl>
                                        <p:attrNameLst>
                                          <p:attrName>style.visibility</p:attrName>
                                        </p:attrNameLst>
                                      </p:cBhvr>
                                      <p:to>
                                        <p:strVal val="visible"/>
                                      </p:to>
                                    </p:set>
                                  </p:childTnLst>
                                  <p:subTnLst>
                                    <p:set>
                                      <p:cBhvr override="childStyle">
                                        <p:cTn dur="1" fill="hold" display="0" masterRel="sameClick" afterEffect="1">
                                          <p:stCondLst>
                                            <p:cond evt="end" delay="0">
                                              <p:tn val="239"/>
                                            </p:cond>
                                          </p:stCondLst>
                                        </p:cTn>
                                        <p:tgtEl>
                                          <p:spTgt spid="145490"/>
                                        </p:tgtEl>
                                        <p:attrNameLst>
                                          <p:attrName>style.visibility</p:attrName>
                                        </p:attrNameLst>
                                      </p:cBhvr>
                                      <p:to>
                                        <p:strVal val="hidden"/>
                                      </p:to>
                                    </p:set>
                                  </p:subTnLst>
                                </p:cTn>
                              </p:par>
                            </p:childTnLst>
                          </p:cTn>
                        </p:par>
                        <p:par>
                          <p:cTn id="241" fill="hold" nodeType="afterGroup">
                            <p:stCondLst>
                              <p:cond delay="39500"/>
                            </p:stCondLst>
                            <p:childTnLst>
                              <p:par>
                                <p:cTn id="242" presetID="1" presetClass="entr" presetSubtype="0" fill="hold" grpId="0" nodeType="afterEffect">
                                  <p:stCondLst>
                                    <p:cond delay="0"/>
                                  </p:stCondLst>
                                  <p:childTnLst>
                                    <p:set>
                                      <p:cBhvr>
                                        <p:cTn id="243" dur="1" fill="hold">
                                          <p:stCondLst>
                                            <p:cond delay="499"/>
                                          </p:stCondLst>
                                        </p:cTn>
                                        <p:tgtEl>
                                          <p:spTgt spid="145491"/>
                                        </p:tgtEl>
                                        <p:attrNameLst>
                                          <p:attrName>style.visibility</p:attrName>
                                        </p:attrNameLst>
                                      </p:cBhvr>
                                      <p:to>
                                        <p:strVal val="visible"/>
                                      </p:to>
                                    </p:set>
                                  </p:childTnLst>
                                  <p:subTnLst>
                                    <p:set>
                                      <p:cBhvr override="childStyle">
                                        <p:cTn dur="1" fill="hold" display="0" masterRel="sameClick" afterEffect="1">
                                          <p:stCondLst>
                                            <p:cond evt="end" delay="0">
                                              <p:tn val="242"/>
                                            </p:cond>
                                          </p:stCondLst>
                                        </p:cTn>
                                        <p:tgtEl>
                                          <p:spTgt spid="145491"/>
                                        </p:tgtEl>
                                        <p:attrNameLst>
                                          <p:attrName>style.visibility</p:attrName>
                                        </p:attrNameLst>
                                      </p:cBhvr>
                                      <p:to>
                                        <p:strVal val="hidden"/>
                                      </p:to>
                                    </p:set>
                                  </p:subTnLst>
                                </p:cTn>
                              </p:par>
                            </p:childTnLst>
                          </p:cTn>
                        </p:par>
                        <p:par>
                          <p:cTn id="244" fill="hold" nodeType="afterGroup">
                            <p:stCondLst>
                              <p:cond delay="40000"/>
                            </p:stCondLst>
                            <p:childTnLst>
                              <p:par>
                                <p:cTn id="245" presetID="1" presetClass="entr" presetSubtype="0" fill="hold" grpId="0" nodeType="afterEffect">
                                  <p:stCondLst>
                                    <p:cond delay="0"/>
                                  </p:stCondLst>
                                  <p:childTnLst>
                                    <p:set>
                                      <p:cBhvr>
                                        <p:cTn id="246" dur="1" fill="hold">
                                          <p:stCondLst>
                                            <p:cond delay="499"/>
                                          </p:stCondLst>
                                        </p:cTn>
                                        <p:tgtEl>
                                          <p:spTgt spid="145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animBg="1"/>
      <p:bldP spid="145413" grpId="0" animBg="1"/>
      <p:bldP spid="145414" grpId="0" animBg="1"/>
      <p:bldP spid="145415" grpId="0" animBg="1"/>
      <p:bldP spid="145416" grpId="0" animBg="1"/>
      <p:bldP spid="145417" grpId="0" animBg="1"/>
      <p:bldP spid="145418" grpId="0" animBg="1"/>
      <p:bldP spid="145419" grpId="0" animBg="1"/>
      <p:bldP spid="145420" grpId="0" animBg="1"/>
      <p:bldP spid="145421" grpId="0" animBg="1"/>
      <p:bldP spid="145422" grpId="0" animBg="1"/>
      <p:bldP spid="145423" grpId="0" animBg="1"/>
      <p:bldP spid="145424" grpId="0" animBg="1"/>
      <p:bldP spid="145425" grpId="0" animBg="1"/>
      <p:bldP spid="145426" grpId="0" animBg="1"/>
      <p:bldP spid="145427" grpId="0" animBg="1"/>
      <p:bldP spid="145428" grpId="0" animBg="1"/>
      <p:bldP spid="145429" grpId="0" animBg="1"/>
      <p:bldP spid="145430" grpId="0" animBg="1"/>
      <p:bldP spid="145431" grpId="0" animBg="1"/>
      <p:bldP spid="145432" grpId="0" animBg="1"/>
      <p:bldP spid="145433" grpId="0" animBg="1"/>
      <p:bldP spid="145434" grpId="0" animBg="1"/>
      <p:bldP spid="145435" grpId="0" animBg="1"/>
      <p:bldP spid="145436" grpId="0" animBg="1"/>
      <p:bldP spid="145437" grpId="0" animBg="1"/>
      <p:bldP spid="145438" grpId="0" animBg="1"/>
      <p:bldP spid="145439" grpId="0" animBg="1"/>
      <p:bldP spid="145440" grpId="0" animBg="1"/>
      <p:bldP spid="145441" grpId="0" animBg="1"/>
      <p:bldP spid="145442" grpId="0" animBg="1"/>
      <p:bldP spid="145443" grpId="0" animBg="1"/>
      <p:bldP spid="145444" grpId="0" animBg="1"/>
      <p:bldP spid="145445" grpId="0" animBg="1"/>
      <p:bldP spid="145446" grpId="0" animBg="1"/>
      <p:bldP spid="145447" grpId="0" animBg="1"/>
      <p:bldP spid="145448" grpId="0" animBg="1"/>
      <p:bldP spid="145449" grpId="0" animBg="1"/>
      <p:bldP spid="145450" grpId="0" animBg="1"/>
      <p:bldP spid="145451" grpId="0" animBg="1"/>
      <p:bldP spid="145452" grpId="0" animBg="1"/>
      <p:bldP spid="145453" grpId="0" animBg="1"/>
      <p:bldP spid="145454" grpId="0" animBg="1"/>
      <p:bldP spid="145455" grpId="0" animBg="1"/>
      <p:bldP spid="145456" grpId="0" animBg="1"/>
      <p:bldP spid="145457" grpId="0" animBg="1"/>
      <p:bldP spid="145458" grpId="0" animBg="1"/>
      <p:bldP spid="145459" grpId="0" animBg="1"/>
      <p:bldP spid="145460" grpId="0" animBg="1"/>
      <p:bldP spid="145461" grpId="0" animBg="1"/>
      <p:bldP spid="145462" grpId="0" animBg="1"/>
      <p:bldP spid="145463" grpId="0" animBg="1"/>
      <p:bldP spid="145464" grpId="0" animBg="1"/>
      <p:bldP spid="145465" grpId="0" animBg="1"/>
      <p:bldP spid="145466" grpId="0" animBg="1"/>
      <p:bldP spid="145467" grpId="0" animBg="1"/>
      <p:bldP spid="145468" grpId="0" animBg="1"/>
      <p:bldP spid="145469" grpId="0" animBg="1"/>
      <p:bldP spid="145470" grpId="0" animBg="1"/>
      <p:bldP spid="145471" grpId="0" animBg="1"/>
      <p:bldP spid="145472" grpId="0" animBg="1"/>
      <p:bldP spid="145473" grpId="0" animBg="1"/>
      <p:bldP spid="145474" grpId="0" animBg="1"/>
      <p:bldP spid="145475" grpId="0" animBg="1"/>
      <p:bldP spid="145476" grpId="0" animBg="1"/>
      <p:bldP spid="145477" grpId="0" animBg="1"/>
      <p:bldP spid="145478" grpId="0" animBg="1"/>
      <p:bldP spid="145479" grpId="0" animBg="1"/>
      <p:bldP spid="145480" grpId="0" animBg="1"/>
      <p:bldP spid="145481" grpId="0" animBg="1"/>
      <p:bldP spid="145482" grpId="0" animBg="1"/>
      <p:bldP spid="145483" grpId="0" animBg="1"/>
      <p:bldP spid="145484" grpId="0" animBg="1"/>
      <p:bldP spid="145485" grpId="0" animBg="1"/>
      <p:bldP spid="145486" grpId="0" animBg="1"/>
      <p:bldP spid="145487" grpId="0" animBg="1"/>
      <p:bldP spid="145488" grpId="0" animBg="1"/>
      <p:bldP spid="145489" grpId="0" animBg="1"/>
      <p:bldP spid="145490" grpId="0" animBg="1"/>
      <p:bldP spid="145491" grpId="0" animBg="1"/>
      <p:bldP spid="1454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Scan0003"/>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228600" y="152400"/>
            <a:ext cx="6324600" cy="6705600"/>
          </a:xfrm>
          <a:prstGeom prst="rect">
            <a:avLst/>
          </a:prstGeom>
          <a:noFill/>
          <a:extLst>
            <a:ext uri="{909E8E84-426E-40dd-AFC4-6F175D3DCCD1}">
              <a14:hiddenFill xmlns="" xmlns:a14="http://schemas.microsoft.com/office/drawing/2010/main">
                <a:solidFill>
                  <a:srgbClr val="FFFFFF"/>
                </a:solidFill>
              </a14:hiddenFill>
            </a:ext>
          </a:extLst>
        </p:spPr>
      </p:pic>
      <p:sp>
        <p:nvSpPr>
          <p:cNvPr id="27653" name="Text Box 5"/>
          <p:cNvSpPr txBox="1">
            <a:spLocks noChangeArrowheads="1"/>
          </p:cNvSpPr>
          <p:nvPr/>
        </p:nvSpPr>
        <p:spPr bwMode="auto">
          <a:xfrm>
            <a:off x="6432550" y="6216650"/>
            <a:ext cx="27114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From Swarm Intelligence</a:t>
            </a:r>
          </a:p>
          <a:p>
            <a:r>
              <a:rPr lang="en-US" sz="1800"/>
              <a:t>Kennedy and Eberhart</a:t>
            </a:r>
          </a:p>
        </p:txBody>
      </p:sp>
      <p:sp>
        <p:nvSpPr>
          <p:cNvPr id="2" name="Slide Number Placeholder 1"/>
          <p:cNvSpPr>
            <a:spLocks noGrp="1"/>
          </p:cNvSpPr>
          <p:nvPr>
            <p:ph type="sldNum" sz="quarter" idx="12"/>
          </p:nvPr>
        </p:nvSpPr>
        <p:spPr/>
        <p:txBody>
          <a:bodyPr/>
          <a:lstStyle/>
          <a:p>
            <a:fld id="{6DF7B687-0B0E-8A4F-A74A-1AF38D86C934}" type="slidenum">
              <a:rPr lang="en-US" smtClean="0"/>
              <a:pPr/>
              <a:t>35</a:t>
            </a:fld>
            <a:endParaRPr lang="en-US"/>
          </a:p>
        </p:txBody>
      </p:sp>
      <p:grpSp>
        <p:nvGrpSpPr>
          <p:cNvPr id="8" name="Group 7"/>
          <p:cNvGrpSpPr/>
          <p:nvPr/>
        </p:nvGrpSpPr>
        <p:grpSpPr>
          <a:xfrm>
            <a:off x="6324600" y="1219200"/>
            <a:ext cx="2659702" cy="1905000"/>
            <a:chOff x="6324600" y="1219200"/>
            <a:chExt cx="2659702" cy="1905000"/>
          </a:xfrm>
        </p:grpSpPr>
        <p:sp>
          <p:nvSpPr>
            <p:cNvPr id="3" name="TextBox 2"/>
            <p:cNvSpPr txBox="1"/>
            <p:nvPr/>
          </p:nvSpPr>
          <p:spPr>
            <a:xfrm>
              <a:off x="6324600" y="2133600"/>
              <a:ext cx="2659702" cy="369332"/>
            </a:xfrm>
            <a:prstGeom prst="rect">
              <a:avLst/>
            </a:prstGeom>
            <a:noFill/>
          </p:spPr>
          <p:txBody>
            <a:bodyPr wrap="none" rtlCol="0">
              <a:spAutoFit/>
            </a:bodyPr>
            <a:lstStyle/>
            <a:p>
              <a:r>
                <a:rPr lang="en-US" b="1" dirty="0">
                  <a:solidFill>
                    <a:srgbClr val="FF0000"/>
                  </a:solidFill>
                </a:rPr>
                <a:t>Single global optimum</a:t>
              </a:r>
            </a:p>
          </p:txBody>
        </p:sp>
        <p:cxnSp>
          <p:nvCxnSpPr>
            <p:cNvPr id="5" name="Straight Arrow Connector 4"/>
            <p:cNvCxnSpPr>
              <a:stCxn id="3" idx="0"/>
            </p:cNvCxnSpPr>
            <p:nvPr/>
          </p:nvCxnSpPr>
          <p:spPr>
            <a:xfrm flipH="1" flipV="1">
              <a:off x="6324600" y="1219200"/>
              <a:ext cx="1329851" cy="91440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3" idx="2"/>
            </p:cNvCxnSpPr>
            <p:nvPr/>
          </p:nvCxnSpPr>
          <p:spPr>
            <a:xfrm flipH="1">
              <a:off x="6553200" y="2502932"/>
              <a:ext cx="1101251" cy="621268"/>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2" name="Group 11"/>
          <p:cNvGrpSpPr/>
          <p:nvPr/>
        </p:nvGrpSpPr>
        <p:grpSpPr>
          <a:xfrm>
            <a:off x="6553200" y="5029200"/>
            <a:ext cx="2639437" cy="381000"/>
            <a:chOff x="6553200" y="5029200"/>
            <a:chExt cx="2639437" cy="381000"/>
          </a:xfrm>
        </p:grpSpPr>
        <p:sp>
          <p:nvSpPr>
            <p:cNvPr id="9" name="TextBox 8"/>
            <p:cNvSpPr txBox="1"/>
            <p:nvPr/>
          </p:nvSpPr>
          <p:spPr>
            <a:xfrm>
              <a:off x="7315200" y="5029200"/>
              <a:ext cx="1877437" cy="369332"/>
            </a:xfrm>
            <a:prstGeom prst="rect">
              <a:avLst/>
            </a:prstGeom>
            <a:noFill/>
          </p:spPr>
          <p:txBody>
            <a:bodyPr wrap="none" rtlCol="0">
              <a:spAutoFit/>
            </a:bodyPr>
            <a:lstStyle/>
            <a:p>
              <a:r>
                <a:rPr lang="en-US" b="1" dirty="0">
                  <a:solidFill>
                    <a:srgbClr val="FF0000"/>
                  </a:solidFill>
                </a:rPr>
                <a:t>Multiple optima</a:t>
              </a:r>
            </a:p>
          </p:txBody>
        </p:sp>
        <p:cxnSp>
          <p:nvCxnSpPr>
            <p:cNvPr id="11" name="Straight Arrow Connector 10"/>
            <p:cNvCxnSpPr>
              <a:stCxn id="9" idx="1"/>
            </p:cNvCxnSpPr>
            <p:nvPr/>
          </p:nvCxnSpPr>
          <p:spPr>
            <a:xfrm flipH="1">
              <a:off x="6553200" y="5213866"/>
              <a:ext cx="762000" cy="196334"/>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047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Variations: Inertia Weight</a:t>
            </a:r>
          </a:p>
        </p:txBody>
      </p:sp>
      <p:sp>
        <p:nvSpPr>
          <p:cNvPr id="35843" name="Rectangle 3"/>
          <p:cNvSpPr>
            <a:spLocks noGrp="1" noChangeArrowheads="1"/>
          </p:cNvSpPr>
          <p:nvPr>
            <p:ph type="body" sz="half" idx="1"/>
          </p:nvPr>
        </p:nvSpPr>
        <p:spPr>
          <a:xfrm>
            <a:off x="457200" y="1295400"/>
            <a:ext cx="8077200" cy="3276600"/>
          </a:xfrm>
        </p:spPr>
        <p:txBody>
          <a:bodyPr/>
          <a:lstStyle/>
          <a:p>
            <a:r>
              <a:rPr lang="en-US" sz="2800"/>
              <a:t>A small generalization of the particle swarm investigated by Shi and Eberhart, 1998.</a:t>
            </a:r>
          </a:p>
          <a:p>
            <a:pPr lvl="1"/>
            <a:r>
              <a:rPr lang="en-US" sz="2400"/>
              <a:t>each particle is given an adjustable inertia weight, </a:t>
            </a:r>
            <a:r>
              <a:rPr lang="en-US" sz="2400" b="1" i="1"/>
              <a:t>w</a:t>
            </a:r>
            <a:endParaRPr lang="en-US" sz="2400"/>
          </a:p>
          <a:p>
            <a:pPr lvl="1"/>
            <a:r>
              <a:rPr lang="en-US" sz="2400"/>
              <a:t>larger </a:t>
            </a:r>
            <a:r>
              <a:rPr lang="en-US" sz="2400" b="1" i="1"/>
              <a:t>w</a:t>
            </a:r>
            <a:r>
              <a:rPr lang="en-US" sz="2400"/>
              <a:t> </a:t>
            </a:r>
            <a:r>
              <a:rPr lang="en-US" sz="2400">
                <a:cs typeface="Arial" charset="0"/>
              </a:rPr>
              <a:t>→ more global exploration</a:t>
            </a:r>
          </a:p>
          <a:p>
            <a:pPr lvl="1"/>
            <a:r>
              <a:rPr lang="en-US" sz="2400">
                <a:cs typeface="Arial" charset="0"/>
              </a:rPr>
              <a:t>smaller </a:t>
            </a:r>
            <a:r>
              <a:rPr lang="en-US" sz="2400" b="1" i="1">
                <a:cs typeface="Arial" charset="0"/>
              </a:rPr>
              <a:t>w</a:t>
            </a:r>
            <a:r>
              <a:rPr lang="en-US" sz="2400">
                <a:cs typeface="Arial" charset="0"/>
              </a:rPr>
              <a:t> → more local exploration</a:t>
            </a:r>
          </a:p>
          <a:p>
            <a:r>
              <a:rPr lang="en-US" sz="2800">
                <a:cs typeface="Arial" charset="0"/>
              </a:rPr>
              <a:t>linearly decreasing </a:t>
            </a:r>
            <a:r>
              <a:rPr lang="en-US" sz="2800" b="1" i="1">
                <a:cs typeface="Arial" charset="0"/>
              </a:rPr>
              <a:t>w</a:t>
            </a:r>
            <a:r>
              <a:rPr lang="en-US" sz="2800">
                <a:cs typeface="Arial" charset="0"/>
              </a:rPr>
              <a:t> each iteration works well.</a:t>
            </a:r>
            <a:endParaRPr lang="en-US" sz="2800"/>
          </a:p>
        </p:txBody>
      </p:sp>
      <p:graphicFrame>
        <p:nvGraphicFramePr>
          <p:cNvPr id="35844" name="Object 4"/>
          <p:cNvGraphicFramePr>
            <a:graphicFrameLocks noGrp="1" noChangeAspect="1"/>
          </p:cNvGraphicFramePr>
          <p:nvPr>
            <p:ph sz="quarter" idx="2"/>
            <p:extLst>
              <p:ext uri="{D42A27DB-BD31-4B8C-83A1-F6EECF244321}">
                <p14:modId xmlns:p14="http://schemas.microsoft.com/office/powerpoint/2010/main" val="614679179"/>
              </p:ext>
            </p:extLst>
          </p:nvPr>
        </p:nvGraphicFramePr>
        <p:xfrm>
          <a:off x="687388" y="4745038"/>
          <a:ext cx="7683500" cy="523875"/>
        </p:xfrm>
        <a:graphic>
          <a:graphicData uri="http://schemas.openxmlformats.org/presentationml/2006/ole">
            <mc:AlternateContent xmlns:mc="http://schemas.openxmlformats.org/markup-compatibility/2006">
              <mc:Choice xmlns:v="urn:schemas-microsoft-com:vml" Requires="v">
                <p:oleObj spid="_x0000_s100450" name="Equation" r:id="rId4" imgW="3352800" imgH="228600" progId="Equation.3">
                  <p:embed/>
                </p:oleObj>
              </mc:Choice>
              <mc:Fallback>
                <p:oleObj name="Equation" r:id="rId4" imgW="3352800" imgH="228600" progId="Equation.3">
                  <p:embed/>
                  <p:pic>
                    <p:nvPicPr>
                      <p:cNvPr id="0" name=""/>
                      <p:cNvPicPr>
                        <a:picLocks noChangeAspect="1" noChangeArrowheads="1"/>
                      </p:cNvPicPr>
                      <p:nvPr/>
                    </p:nvPicPr>
                    <p:blipFill>
                      <a:blip r:embed="rId5"/>
                      <a:srcRect/>
                      <a:stretch>
                        <a:fillRect/>
                      </a:stretch>
                    </p:blipFill>
                    <p:spPr bwMode="auto">
                      <a:xfrm>
                        <a:off x="687388" y="4745038"/>
                        <a:ext cx="7683500" cy="5238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35846" name="Object 6"/>
          <p:cNvGraphicFramePr>
            <a:graphicFrameLocks noGrp="1" noChangeAspect="1"/>
          </p:cNvGraphicFramePr>
          <p:nvPr>
            <p:ph sz="quarter" idx="3"/>
          </p:nvPr>
        </p:nvGraphicFramePr>
        <p:xfrm>
          <a:off x="3505200" y="5486400"/>
          <a:ext cx="1600200" cy="496888"/>
        </p:xfrm>
        <a:graphic>
          <a:graphicData uri="http://schemas.openxmlformats.org/presentationml/2006/ole">
            <mc:AlternateContent xmlns:mc="http://schemas.openxmlformats.org/markup-compatibility/2006">
              <mc:Choice xmlns:v="urn:schemas-microsoft-com:vml" Requires="v">
                <p:oleObj spid="_x0000_s100451" name="Equation" r:id="rId6" imgW="571320" imgH="177480" progId="Equation.3">
                  <p:embed/>
                </p:oleObj>
              </mc:Choice>
              <mc:Fallback>
                <p:oleObj name="Equation" r:id="rId6" imgW="571320" imgH="177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5486400"/>
                        <a:ext cx="1600200" cy="4968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BC7D29C8-34B5-7741-BC2E-5273703BD51E}" type="slidenum">
              <a:rPr lang="en-US" smtClean="0"/>
              <a:pPr/>
              <a:t>36</a:t>
            </a:fld>
            <a:endParaRPr lang="en-US"/>
          </a:p>
        </p:txBody>
      </p:sp>
    </p:spTree>
    <p:extLst>
      <p:ext uri="{BB962C8B-B14F-4D97-AF65-F5344CB8AC3E}">
        <p14:creationId xmlns:p14="http://schemas.microsoft.com/office/powerpoint/2010/main" val="1688438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609600" y="1987550"/>
            <a:ext cx="260667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endParaRPr lang="en-US" sz="2000">
              <a:latin typeface="Verdana" charset="0"/>
            </a:endParaRPr>
          </a:p>
        </p:txBody>
      </p:sp>
      <p:sp>
        <p:nvSpPr>
          <p:cNvPr id="94211" name="Text Box 3"/>
          <p:cNvSpPr txBox="1">
            <a:spLocks noChangeArrowheads="1"/>
          </p:cNvSpPr>
          <p:nvPr/>
        </p:nvSpPr>
        <p:spPr bwMode="auto">
          <a:xfrm>
            <a:off x="609600" y="2438400"/>
            <a:ext cx="8305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endParaRPr lang="en-US" sz="1400">
              <a:latin typeface="Verdana" charset="0"/>
            </a:endParaRPr>
          </a:p>
        </p:txBody>
      </p:sp>
      <p:sp>
        <p:nvSpPr>
          <p:cNvPr id="94212" name="Text Box 4"/>
          <p:cNvSpPr txBox="1">
            <a:spLocks noChangeArrowheads="1"/>
          </p:cNvSpPr>
          <p:nvPr/>
        </p:nvSpPr>
        <p:spPr bwMode="auto">
          <a:xfrm>
            <a:off x="457200" y="1447800"/>
            <a:ext cx="8458200" cy="4364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200" dirty="0">
                <a:latin typeface="Arial" charset="0"/>
              </a:rPr>
              <a:t>The</a:t>
            </a:r>
            <a:r>
              <a:rPr lang="en-US" sz="2200" b="1" dirty="0">
                <a:latin typeface="Arial" charset="0"/>
              </a:rPr>
              <a:t> </a:t>
            </a:r>
            <a:r>
              <a:rPr lang="en-US" sz="2200" dirty="0">
                <a:latin typeface="Arial" charset="0"/>
              </a:rPr>
              <a:t>following weighting function is usually utilized:</a:t>
            </a:r>
          </a:p>
          <a:p>
            <a:pPr eaLnBrk="1" hangingPunct="1">
              <a:spcBef>
                <a:spcPct val="50000"/>
              </a:spcBef>
            </a:pPr>
            <a:r>
              <a:rPr lang="en-US" sz="2800" dirty="0">
                <a:latin typeface="Courier New" charset="0"/>
                <a:sym typeface="Symbol" charset="0"/>
              </a:rPr>
              <a:t></a:t>
            </a:r>
            <a:r>
              <a:rPr lang="en-US" sz="2200" b="1" dirty="0">
                <a:latin typeface="Arial" charset="0"/>
              </a:rPr>
              <a:t> = </a:t>
            </a:r>
            <a:r>
              <a:rPr lang="en-US" sz="2800" dirty="0">
                <a:latin typeface="Courier New" charset="0"/>
                <a:sym typeface="Symbol" charset="0"/>
              </a:rPr>
              <a:t></a:t>
            </a:r>
            <a:r>
              <a:rPr lang="en-US" sz="2200" b="1" dirty="0">
                <a:latin typeface="Arial" charset="0"/>
              </a:rPr>
              <a:t> </a:t>
            </a:r>
            <a:r>
              <a:rPr lang="en-US" sz="2200" b="1" baseline="-25000" dirty="0">
                <a:latin typeface="Arial" charset="0"/>
              </a:rPr>
              <a:t>max</a:t>
            </a:r>
            <a:r>
              <a:rPr lang="en-US" sz="2200" b="1" dirty="0">
                <a:latin typeface="Arial" charset="0"/>
              </a:rPr>
              <a:t>-[(</a:t>
            </a:r>
            <a:r>
              <a:rPr lang="en-US" sz="2800" dirty="0">
                <a:latin typeface="Courier New" charset="0"/>
                <a:sym typeface="Symbol" charset="0"/>
              </a:rPr>
              <a:t></a:t>
            </a:r>
            <a:r>
              <a:rPr lang="en-US" sz="2200" b="1" dirty="0">
                <a:latin typeface="Arial" charset="0"/>
              </a:rPr>
              <a:t> </a:t>
            </a:r>
            <a:r>
              <a:rPr lang="en-US" sz="2200" b="1" baseline="-25000" dirty="0">
                <a:latin typeface="Arial" charset="0"/>
              </a:rPr>
              <a:t>max</a:t>
            </a:r>
            <a:r>
              <a:rPr lang="en-US" sz="2200" b="1" dirty="0">
                <a:latin typeface="Arial" charset="0"/>
              </a:rPr>
              <a:t>- </a:t>
            </a:r>
            <a:r>
              <a:rPr lang="en-US" sz="2800" dirty="0">
                <a:latin typeface="Courier New" charset="0"/>
                <a:sym typeface="Symbol" charset="0"/>
              </a:rPr>
              <a:t></a:t>
            </a:r>
            <a:r>
              <a:rPr lang="en-US" sz="2200" b="1" dirty="0">
                <a:latin typeface="Arial" charset="0"/>
              </a:rPr>
              <a:t> </a:t>
            </a:r>
            <a:r>
              <a:rPr lang="en-US" sz="2200" b="1" baseline="-25000" dirty="0">
                <a:latin typeface="Arial" charset="0"/>
              </a:rPr>
              <a:t>min</a:t>
            </a:r>
            <a:r>
              <a:rPr lang="en-US" sz="2200" b="1" dirty="0">
                <a:latin typeface="Arial" charset="0"/>
              </a:rPr>
              <a:t>) * </a:t>
            </a:r>
            <a:r>
              <a:rPr lang="en-US" sz="2200" b="1" dirty="0" err="1">
                <a:latin typeface="Arial" charset="0"/>
              </a:rPr>
              <a:t>iter</a:t>
            </a:r>
            <a:r>
              <a:rPr lang="en-US" sz="2200" b="1" dirty="0">
                <a:latin typeface="Arial" charset="0"/>
              </a:rPr>
              <a:t>]/</a:t>
            </a:r>
            <a:r>
              <a:rPr lang="en-US" sz="2200" b="1" dirty="0" err="1">
                <a:latin typeface="Arial" charset="0"/>
              </a:rPr>
              <a:t>maxIter</a:t>
            </a:r>
            <a:endParaRPr lang="en-US" sz="2200" b="1" dirty="0">
              <a:latin typeface="Arial" charset="0"/>
            </a:endParaRPr>
          </a:p>
          <a:p>
            <a:pPr eaLnBrk="1" hangingPunct="1">
              <a:spcBef>
                <a:spcPct val="50000"/>
              </a:spcBef>
            </a:pPr>
            <a:r>
              <a:rPr lang="en-US" sz="2200" dirty="0">
                <a:latin typeface="Arial" charset="0"/>
              </a:rPr>
              <a:t>Where:   </a:t>
            </a:r>
          </a:p>
          <a:p>
            <a:pPr eaLnBrk="1" hangingPunct="1">
              <a:spcBef>
                <a:spcPct val="50000"/>
              </a:spcBef>
            </a:pPr>
            <a:r>
              <a:rPr lang="en-US" sz="2800" dirty="0">
                <a:latin typeface="Courier New" charset="0"/>
                <a:sym typeface="Symbol" charset="0"/>
              </a:rPr>
              <a:t></a:t>
            </a:r>
            <a:r>
              <a:rPr lang="en-US" sz="2200" b="1" dirty="0">
                <a:latin typeface="Arial" charset="0"/>
              </a:rPr>
              <a:t> </a:t>
            </a:r>
            <a:r>
              <a:rPr lang="en-US" sz="2200" b="1" baseline="-25000" dirty="0">
                <a:latin typeface="Arial" charset="0"/>
              </a:rPr>
              <a:t>max</a:t>
            </a:r>
            <a:r>
              <a:rPr lang="en-US" sz="2200" dirty="0">
                <a:latin typeface="Arial" charset="0"/>
              </a:rPr>
              <a:t> = initial weight,</a:t>
            </a:r>
          </a:p>
          <a:p>
            <a:pPr eaLnBrk="1" hangingPunct="1">
              <a:spcBef>
                <a:spcPct val="50000"/>
              </a:spcBef>
            </a:pPr>
            <a:r>
              <a:rPr lang="en-US" sz="2800" dirty="0">
                <a:latin typeface="Courier New" charset="0"/>
                <a:sym typeface="Symbol" charset="0"/>
              </a:rPr>
              <a:t></a:t>
            </a:r>
            <a:r>
              <a:rPr lang="en-US" sz="2200" b="1" dirty="0">
                <a:latin typeface="Arial" charset="0"/>
              </a:rPr>
              <a:t> </a:t>
            </a:r>
            <a:r>
              <a:rPr lang="en-US" sz="2200" b="1" baseline="-25000" dirty="0">
                <a:latin typeface="Arial" charset="0"/>
              </a:rPr>
              <a:t>min</a:t>
            </a:r>
            <a:r>
              <a:rPr lang="en-US" sz="2200" dirty="0">
                <a:latin typeface="Arial" charset="0"/>
              </a:rPr>
              <a:t>= final weight,</a:t>
            </a:r>
          </a:p>
          <a:p>
            <a:pPr eaLnBrk="1" hangingPunct="1">
              <a:spcBef>
                <a:spcPct val="50000"/>
              </a:spcBef>
            </a:pPr>
            <a:r>
              <a:rPr lang="en-US" sz="2200" b="1" dirty="0" err="1">
                <a:latin typeface="Arial" charset="0"/>
              </a:rPr>
              <a:t>maxIter</a:t>
            </a:r>
            <a:r>
              <a:rPr lang="en-US" sz="2200" dirty="0">
                <a:latin typeface="Arial" charset="0"/>
              </a:rPr>
              <a:t> = maximum iteration number,</a:t>
            </a:r>
          </a:p>
          <a:p>
            <a:pPr eaLnBrk="1" hangingPunct="1">
              <a:spcBef>
                <a:spcPct val="50000"/>
              </a:spcBef>
            </a:pPr>
            <a:r>
              <a:rPr lang="en-US" sz="2200" b="1" dirty="0" err="1">
                <a:latin typeface="Arial" charset="0"/>
              </a:rPr>
              <a:t>iter</a:t>
            </a:r>
            <a:r>
              <a:rPr lang="en-US" sz="2200" dirty="0">
                <a:latin typeface="Arial" charset="0"/>
              </a:rPr>
              <a:t> = current iteration number.</a:t>
            </a:r>
            <a:endParaRPr lang="en-US" sz="2200" b="1" dirty="0">
              <a:latin typeface="Arial" charset="0"/>
            </a:endParaRPr>
          </a:p>
          <a:p>
            <a:pPr eaLnBrk="1" hangingPunct="1">
              <a:spcBef>
                <a:spcPct val="50000"/>
              </a:spcBef>
            </a:pPr>
            <a:r>
              <a:rPr lang="en-US" sz="2200" b="1" dirty="0">
                <a:latin typeface="Arial" charset="0"/>
              </a:rPr>
              <a:t>                 </a:t>
            </a:r>
          </a:p>
        </p:txBody>
      </p:sp>
      <p:sp>
        <p:nvSpPr>
          <p:cNvPr id="94213" name="Rectangle 5"/>
          <p:cNvSpPr>
            <a:spLocks noGrp="1" noChangeArrowheads="1"/>
          </p:cNvSpPr>
          <p:nvPr>
            <p:ph type="title"/>
          </p:nvPr>
        </p:nvSpPr>
        <p:spPr>
          <a:xfrm>
            <a:off x="1208088" y="411163"/>
            <a:ext cx="7054850" cy="838200"/>
          </a:xfrm>
          <a:noFill/>
        </p:spPr>
        <p:txBody>
          <a:bodyPr/>
          <a:lstStyle/>
          <a:p>
            <a:pPr eaLnBrk="1" hangingPunct="1"/>
            <a:r>
              <a:rPr lang="en-US" sz="3600" b="1" dirty="0">
                <a:solidFill>
                  <a:schemeClr val="tx1"/>
                </a:solidFill>
              </a:rPr>
              <a:t>Functional Form: Inertia Factor</a:t>
            </a:r>
            <a:endParaRPr lang="en-US" sz="3600" b="1" dirty="0">
              <a:solidFill>
                <a:srgbClr val="0000FF"/>
              </a:solidFill>
            </a:endParaRPr>
          </a:p>
        </p:txBody>
      </p:sp>
      <p:sp>
        <p:nvSpPr>
          <p:cNvPr id="94214" name="Line 6"/>
          <p:cNvSpPr>
            <a:spLocks noChangeShapeType="1"/>
          </p:cNvSpPr>
          <p:nvPr/>
        </p:nvSpPr>
        <p:spPr bwMode="auto">
          <a:xfrm>
            <a:off x="6096000" y="4191000"/>
            <a:ext cx="22098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4215" name="Line 7"/>
          <p:cNvSpPr>
            <a:spLocks noChangeShapeType="1"/>
          </p:cNvSpPr>
          <p:nvPr/>
        </p:nvSpPr>
        <p:spPr bwMode="auto">
          <a:xfrm flipV="1">
            <a:off x="6096000" y="2514600"/>
            <a:ext cx="0" cy="1676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4216" name="Text Box 8"/>
          <p:cNvSpPr txBox="1">
            <a:spLocks noChangeArrowheads="1"/>
          </p:cNvSpPr>
          <p:nvPr/>
        </p:nvSpPr>
        <p:spPr bwMode="auto">
          <a:xfrm>
            <a:off x="5105400" y="2590800"/>
            <a:ext cx="887413"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a:latin typeface="Courier New" charset="0"/>
                <a:sym typeface="Symbol" charset="0"/>
              </a:rPr>
              <a:t></a:t>
            </a:r>
            <a:r>
              <a:rPr lang="en-US" sz="2200" b="1">
                <a:latin typeface="Arial" charset="0"/>
              </a:rPr>
              <a:t> </a:t>
            </a:r>
            <a:r>
              <a:rPr lang="en-US" sz="2200" b="1" baseline="-25000">
                <a:latin typeface="Arial" charset="0"/>
              </a:rPr>
              <a:t>max</a:t>
            </a:r>
          </a:p>
        </p:txBody>
      </p:sp>
      <p:sp>
        <p:nvSpPr>
          <p:cNvPr id="94217" name="Text Box 10"/>
          <p:cNvSpPr txBox="1">
            <a:spLocks noChangeArrowheads="1"/>
          </p:cNvSpPr>
          <p:nvPr/>
        </p:nvSpPr>
        <p:spPr bwMode="auto">
          <a:xfrm>
            <a:off x="5105400" y="3900488"/>
            <a:ext cx="844550" cy="519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a:latin typeface="Courier New" charset="0"/>
                <a:sym typeface="Symbol" charset="0"/>
              </a:rPr>
              <a:t></a:t>
            </a:r>
            <a:r>
              <a:rPr lang="en-US" sz="2200" b="1">
                <a:latin typeface="Arial" charset="0"/>
              </a:rPr>
              <a:t> </a:t>
            </a:r>
            <a:r>
              <a:rPr lang="en-US" sz="2200" b="1" baseline="-25000">
                <a:latin typeface="Arial" charset="0"/>
              </a:rPr>
              <a:t>min</a:t>
            </a:r>
          </a:p>
        </p:txBody>
      </p:sp>
      <p:sp>
        <p:nvSpPr>
          <p:cNvPr id="94218" name="Line 11"/>
          <p:cNvSpPr>
            <a:spLocks noChangeShapeType="1"/>
          </p:cNvSpPr>
          <p:nvPr/>
        </p:nvSpPr>
        <p:spPr bwMode="auto">
          <a:xfrm>
            <a:off x="6096000" y="2819400"/>
            <a:ext cx="1752600" cy="1371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94219" name="Text Box 12"/>
          <p:cNvSpPr txBox="1">
            <a:spLocks noChangeArrowheads="1"/>
          </p:cNvSpPr>
          <p:nvPr/>
        </p:nvSpPr>
        <p:spPr bwMode="auto">
          <a:xfrm>
            <a:off x="7467600" y="4267200"/>
            <a:ext cx="11779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200" b="1">
                <a:latin typeface="Arial" charset="0"/>
              </a:rPr>
              <a:t>maxIter</a:t>
            </a:r>
            <a:endParaRPr lang="en-US" sz="2200" b="1" dirty="0">
              <a:latin typeface="Arial" charset="0"/>
            </a:endParaRPr>
          </a:p>
        </p:txBody>
      </p:sp>
      <p:sp>
        <p:nvSpPr>
          <p:cNvPr id="94220" name="Text Box 13"/>
          <p:cNvSpPr txBox="1">
            <a:spLocks noChangeArrowheads="1"/>
          </p:cNvSpPr>
          <p:nvPr/>
        </p:nvSpPr>
        <p:spPr bwMode="auto">
          <a:xfrm>
            <a:off x="5988050" y="4267200"/>
            <a:ext cx="3365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0</a:t>
            </a:r>
          </a:p>
        </p:txBody>
      </p:sp>
      <p:sp>
        <p:nvSpPr>
          <p:cNvPr id="2" name="Slide Number Placeholder 1">
            <a:extLst>
              <a:ext uri="{FF2B5EF4-FFF2-40B4-BE49-F238E27FC236}">
                <a16:creationId xmlns:a16="http://schemas.microsoft.com/office/drawing/2014/main" id="{CEF5E536-F789-0A41-830B-6EDAC0FE5FD3}"/>
              </a:ext>
            </a:extLst>
          </p:cNvPr>
          <p:cNvSpPr>
            <a:spLocks noGrp="1"/>
          </p:cNvSpPr>
          <p:nvPr>
            <p:ph type="sldNum" sz="quarter" idx="12"/>
          </p:nvPr>
        </p:nvSpPr>
        <p:spPr/>
        <p:txBody>
          <a:bodyPr/>
          <a:lstStyle/>
          <a:p>
            <a:fld id="{EF7F8EAD-D80F-604C-93C6-AB626F2D872C}" type="slidenum">
              <a:rPr lang="en-US" smtClean="0"/>
              <a:pPr/>
              <a:t>37</a:t>
            </a:fld>
            <a:endParaRPr lang="en-US"/>
          </a:p>
        </p:txBody>
      </p:sp>
    </p:spTree>
    <p:extLst>
      <p:ext uri="{BB962C8B-B14F-4D97-AF65-F5344CB8AC3E}">
        <p14:creationId xmlns:p14="http://schemas.microsoft.com/office/powerpoint/2010/main" val="259146147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sz="half" idx="1"/>
          </p:nvPr>
        </p:nvSpPr>
        <p:spPr>
          <a:xfrm>
            <a:off x="457200" y="304800"/>
            <a:ext cx="8305800" cy="6324600"/>
          </a:xfrm>
        </p:spPr>
        <p:txBody>
          <a:bodyPr/>
          <a:lstStyle/>
          <a:p>
            <a:r>
              <a:rPr lang="en-US" sz="2800"/>
              <a:t>Eberhart and Shi, 2000, compared the performance of 2 versions of the particle swarm:</a:t>
            </a:r>
          </a:p>
          <a:p>
            <a:endParaRPr lang="en-US" sz="2800"/>
          </a:p>
          <a:p>
            <a:endParaRPr lang="en-US" sz="2800"/>
          </a:p>
          <a:p>
            <a:endParaRPr lang="en-US" sz="2800"/>
          </a:p>
          <a:p>
            <a:r>
              <a:rPr lang="en-US" sz="2800"/>
              <a:t>Comparison method involved using each version to find the optimum of 5 functions:</a:t>
            </a:r>
          </a:p>
          <a:p>
            <a:pPr lvl="1"/>
            <a:r>
              <a:rPr lang="en-US" sz="2400"/>
              <a:t>Sphere</a:t>
            </a:r>
          </a:p>
          <a:p>
            <a:pPr lvl="1"/>
            <a:r>
              <a:rPr lang="en-US" sz="2400"/>
              <a:t>Rosenbrock</a:t>
            </a:r>
          </a:p>
          <a:p>
            <a:pPr lvl="1"/>
            <a:r>
              <a:rPr lang="en-US" sz="2400"/>
              <a:t>Rastrigin</a:t>
            </a:r>
          </a:p>
          <a:p>
            <a:pPr lvl="1"/>
            <a:r>
              <a:rPr lang="en-US" sz="2400"/>
              <a:t>Griewank</a:t>
            </a:r>
          </a:p>
          <a:p>
            <a:pPr lvl="1"/>
            <a:r>
              <a:rPr lang="en-US" sz="2400"/>
              <a:t>Shaffer</a:t>
            </a:r>
            <a:r>
              <a:rPr lang="ja-JP" altLang="en-US" sz="2400">
                <a:latin typeface="Arial"/>
              </a:rPr>
              <a:t>’</a:t>
            </a:r>
            <a:r>
              <a:rPr lang="en-US" sz="2400"/>
              <a:t>s f6</a:t>
            </a:r>
          </a:p>
        </p:txBody>
      </p:sp>
      <p:graphicFrame>
        <p:nvGraphicFramePr>
          <p:cNvPr id="41988" name="Object 4"/>
          <p:cNvGraphicFramePr>
            <a:graphicFrameLocks noGrp="1" noChangeAspect="1"/>
          </p:cNvGraphicFramePr>
          <p:nvPr>
            <p:ph sz="quarter" idx="2"/>
            <p:extLst>
              <p:ext uri="{D42A27DB-BD31-4B8C-83A1-F6EECF244321}">
                <p14:modId xmlns:p14="http://schemas.microsoft.com/office/powerpoint/2010/main" val="490409562"/>
              </p:ext>
            </p:extLst>
          </p:nvPr>
        </p:nvGraphicFramePr>
        <p:xfrm>
          <a:off x="1050925" y="1376363"/>
          <a:ext cx="7194550" cy="490537"/>
        </p:xfrm>
        <a:graphic>
          <a:graphicData uri="http://schemas.openxmlformats.org/presentationml/2006/ole">
            <mc:AlternateContent xmlns:mc="http://schemas.openxmlformats.org/markup-compatibility/2006">
              <mc:Choice xmlns:v="urn:schemas-microsoft-com:vml" Requires="v">
                <p:oleObj spid="_x0000_s101472" name="Equation" r:id="rId4" imgW="3352800" imgH="228600" progId="Equation.3">
                  <p:embed/>
                </p:oleObj>
              </mc:Choice>
              <mc:Fallback>
                <p:oleObj name="Equation" r:id="rId4" imgW="3352800" imgH="228600" progId="Equation.3">
                  <p:embed/>
                  <p:pic>
                    <p:nvPicPr>
                      <p:cNvPr id="0" name=""/>
                      <p:cNvPicPr>
                        <a:picLocks noChangeAspect="1" noChangeArrowheads="1"/>
                      </p:cNvPicPr>
                      <p:nvPr/>
                    </p:nvPicPr>
                    <p:blipFill>
                      <a:blip r:embed="rId5"/>
                      <a:srcRect/>
                      <a:stretch>
                        <a:fillRect/>
                      </a:stretch>
                    </p:blipFill>
                    <p:spPr bwMode="auto">
                      <a:xfrm>
                        <a:off x="1050925" y="1376363"/>
                        <a:ext cx="7194550" cy="4905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41991" name="Object 7"/>
          <p:cNvGraphicFramePr>
            <a:graphicFrameLocks noGrp="1" noChangeAspect="1"/>
          </p:cNvGraphicFramePr>
          <p:nvPr>
            <p:ph sz="quarter" idx="3"/>
            <p:extLst>
              <p:ext uri="{D42A27DB-BD31-4B8C-83A1-F6EECF244321}">
                <p14:modId xmlns:p14="http://schemas.microsoft.com/office/powerpoint/2010/main" val="2070190415"/>
              </p:ext>
            </p:extLst>
          </p:nvPr>
        </p:nvGraphicFramePr>
        <p:xfrm>
          <a:off x="1074738" y="2184400"/>
          <a:ext cx="7145337" cy="506413"/>
        </p:xfrm>
        <a:graphic>
          <a:graphicData uri="http://schemas.openxmlformats.org/presentationml/2006/ole">
            <mc:AlternateContent xmlns:mc="http://schemas.openxmlformats.org/markup-compatibility/2006">
              <mc:Choice xmlns:v="urn:schemas-microsoft-com:vml" Requires="v">
                <p:oleObj spid="_x0000_s101473" name="Equation" r:id="rId6" imgW="3225800" imgH="228600" progId="Equation.3">
                  <p:embed/>
                </p:oleObj>
              </mc:Choice>
              <mc:Fallback>
                <p:oleObj name="Equation" r:id="rId6" imgW="3225800" imgH="228600" progId="Equation.3">
                  <p:embed/>
                  <p:pic>
                    <p:nvPicPr>
                      <p:cNvPr id="0" name=""/>
                      <p:cNvPicPr>
                        <a:picLocks noChangeAspect="1" noChangeArrowheads="1"/>
                      </p:cNvPicPr>
                      <p:nvPr/>
                    </p:nvPicPr>
                    <p:blipFill>
                      <a:blip r:embed="rId7"/>
                      <a:srcRect/>
                      <a:stretch>
                        <a:fillRect/>
                      </a:stretch>
                    </p:blipFill>
                    <p:spPr bwMode="auto">
                      <a:xfrm>
                        <a:off x="1074738" y="2184400"/>
                        <a:ext cx="7145337" cy="5064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BC7D29C8-34B5-7741-BC2E-5273703BD51E}" type="slidenum">
              <a:rPr lang="en-US" smtClean="0"/>
              <a:pPr/>
              <a:t>38</a:t>
            </a:fld>
            <a:endParaRPr lang="en-US"/>
          </a:p>
        </p:txBody>
      </p:sp>
    </p:spTree>
    <p:extLst>
      <p:ext uri="{BB962C8B-B14F-4D97-AF65-F5344CB8AC3E}">
        <p14:creationId xmlns:p14="http://schemas.microsoft.com/office/powerpoint/2010/main" val="3467666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52" name="Object 4"/>
          <p:cNvGraphicFramePr>
            <a:graphicFrameLocks noChangeAspect="1"/>
          </p:cNvGraphicFramePr>
          <p:nvPr/>
        </p:nvGraphicFramePr>
        <p:xfrm>
          <a:off x="3276600" y="228600"/>
          <a:ext cx="1905000" cy="966788"/>
        </p:xfrm>
        <a:graphic>
          <a:graphicData uri="http://schemas.openxmlformats.org/presentationml/2006/ole">
            <mc:AlternateContent xmlns:mc="http://schemas.openxmlformats.org/markup-compatibility/2006">
              <mc:Choice xmlns:v="urn:schemas-microsoft-com:vml" Requires="v">
                <p:oleObj spid="_x0000_s102625" name="Equation" r:id="rId4" imgW="850680" imgH="431640" progId="Equation.3">
                  <p:embed/>
                </p:oleObj>
              </mc:Choice>
              <mc:Fallback>
                <p:oleObj name="Equation" r:id="rId4" imgW="85068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28600"/>
                        <a:ext cx="1905000" cy="966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3253" name="Object 5"/>
          <p:cNvGraphicFramePr>
            <a:graphicFrameLocks noChangeAspect="1"/>
          </p:cNvGraphicFramePr>
          <p:nvPr/>
        </p:nvGraphicFramePr>
        <p:xfrm>
          <a:off x="3200400" y="1295400"/>
          <a:ext cx="4800600" cy="914400"/>
        </p:xfrm>
        <a:graphic>
          <a:graphicData uri="http://schemas.openxmlformats.org/presentationml/2006/ole">
            <mc:AlternateContent xmlns:mc="http://schemas.openxmlformats.org/markup-compatibility/2006">
              <mc:Choice xmlns:v="urn:schemas-microsoft-com:vml" Requires="v">
                <p:oleObj spid="_x0000_s102626" name="Equation" r:id="rId6" imgW="2273040" imgH="431640" progId="Equation.3">
                  <p:embed/>
                </p:oleObj>
              </mc:Choice>
              <mc:Fallback>
                <p:oleObj name="Equation" r:id="rId6" imgW="2273040" imgH="431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1295400"/>
                        <a:ext cx="4800600" cy="914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3254" name="Object 6"/>
          <p:cNvGraphicFramePr>
            <a:graphicFrameLocks noChangeAspect="1"/>
          </p:cNvGraphicFramePr>
          <p:nvPr/>
        </p:nvGraphicFramePr>
        <p:xfrm>
          <a:off x="3124200" y="2438400"/>
          <a:ext cx="4495800" cy="933450"/>
        </p:xfrm>
        <a:graphic>
          <a:graphicData uri="http://schemas.openxmlformats.org/presentationml/2006/ole">
            <mc:AlternateContent xmlns:mc="http://schemas.openxmlformats.org/markup-compatibility/2006">
              <mc:Choice xmlns:v="urn:schemas-microsoft-com:vml" Requires="v">
                <p:oleObj spid="_x0000_s102627" name="Equation" r:id="rId8" imgW="2082600" imgH="431640" progId="Equation.3">
                  <p:embed/>
                </p:oleObj>
              </mc:Choice>
              <mc:Fallback>
                <p:oleObj name="Equation" r:id="rId8" imgW="2082600" imgH="431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2438400"/>
                        <a:ext cx="4495800" cy="9334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3255" name="Object 7"/>
          <p:cNvGraphicFramePr>
            <a:graphicFrameLocks noChangeAspect="1"/>
          </p:cNvGraphicFramePr>
          <p:nvPr/>
        </p:nvGraphicFramePr>
        <p:xfrm>
          <a:off x="2895600" y="4114800"/>
          <a:ext cx="4800600" cy="1019175"/>
        </p:xfrm>
        <a:graphic>
          <a:graphicData uri="http://schemas.openxmlformats.org/presentationml/2006/ole">
            <mc:AlternateContent xmlns:mc="http://schemas.openxmlformats.org/markup-compatibility/2006">
              <mc:Choice xmlns:v="urn:schemas-microsoft-com:vml" Requires="v">
                <p:oleObj spid="_x0000_s102628" name="Equation" r:id="rId10" imgW="2031840" imgH="431640" progId="Equation.3">
                  <p:embed/>
                </p:oleObj>
              </mc:Choice>
              <mc:Fallback>
                <p:oleObj name="Equation" r:id="rId10" imgW="2031840" imgH="431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95600" y="4114800"/>
                        <a:ext cx="4800600" cy="10191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3256" name="Object 8"/>
          <p:cNvGraphicFramePr>
            <a:graphicFrameLocks noChangeAspect="1"/>
          </p:cNvGraphicFramePr>
          <p:nvPr/>
        </p:nvGraphicFramePr>
        <p:xfrm>
          <a:off x="2743200" y="5410200"/>
          <a:ext cx="5410200" cy="1233488"/>
        </p:xfrm>
        <a:graphic>
          <a:graphicData uri="http://schemas.openxmlformats.org/presentationml/2006/ole">
            <mc:AlternateContent xmlns:mc="http://schemas.openxmlformats.org/markup-compatibility/2006">
              <mc:Choice xmlns:v="urn:schemas-microsoft-com:vml" Requires="v">
                <p:oleObj spid="_x0000_s102629" name="Equation" r:id="rId12" imgW="2234880" imgH="507960" progId="Equation.3">
                  <p:embed/>
                </p:oleObj>
              </mc:Choice>
              <mc:Fallback>
                <p:oleObj name="Equation" r:id="rId12" imgW="2234880" imgH="50796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43200" y="5410200"/>
                        <a:ext cx="5410200" cy="12334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3257" name="Text Box 9"/>
          <p:cNvSpPr txBox="1">
            <a:spLocks noChangeArrowheads="1"/>
          </p:cNvSpPr>
          <p:nvPr/>
        </p:nvSpPr>
        <p:spPr bwMode="auto">
          <a:xfrm>
            <a:off x="1050925" y="496888"/>
            <a:ext cx="125253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a:t>Sphere:</a:t>
            </a:r>
          </a:p>
        </p:txBody>
      </p:sp>
      <p:sp>
        <p:nvSpPr>
          <p:cNvPr id="53258" name="Text Box 10"/>
          <p:cNvSpPr txBox="1">
            <a:spLocks noChangeArrowheads="1"/>
          </p:cNvSpPr>
          <p:nvPr/>
        </p:nvSpPr>
        <p:spPr bwMode="auto">
          <a:xfrm>
            <a:off x="990600" y="1524000"/>
            <a:ext cx="189706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a:t>Rosenbrock:</a:t>
            </a:r>
          </a:p>
        </p:txBody>
      </p:sp>
      <p:sp>
        <p:nvSpPr>
          <p:cNvPr id="53259" name="Text Box 11"/>
          <p:cNvSpPr txBox="1">
            <a:spLocks noChangeArrowheads="1"/>
          </p:cNvSpPr>
          <p:nvPr/>
        </p:nvSpPr>
        <p:spPr bwMode="auto">
          <a:xfrm>
            <a:off x="990600" y="2667000"/>
            <a:ext cx="1473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a:t>Rastrigin:</a:t>
            </a:r>
          </a:p>
        </p:txBody>
      </p:sp>
      <p:sp>
        <p:nvSpPr>
          <p:cNvPr id="53260" name="Text Box 12"/>
          <p:cNvSpPr txBox="1">
            <a:spLocks noChangeArrowheads="1"/>
          </p:cNvSpPr>
          <p:nvPr/>
        </p:nvSpPr>
        <p:spPr bwMode="auto">
          <a:xfrm>
            <a:off x="914400" y="4343400"/>
            <a:ext cx="155733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a:t>Griewank:</a:t>
            </a:r>
          </a:p>
        </p:txBody>
      </p:sp>
      <p:sp>
        <p:nvSpPr>
          <p:cNvPr id="53261" name="Text Box 13"/>
          <p:cNvSpPr txBox="1">
            <a:spLocks noChangeArrowheads="1"/>
          </p:cNvSpPr>
          <p:nvPr/>
        </p:nvSpPr>
        <p:spPr bwMode="auto">
          <a:xfrm>
            <a:off x="838200" y="5791200"/>
            <a:ext cx="18097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a:t>Shaffer</a:t>
            </a:r>
            <a:r>
              <a:rPr lang="ja-JP" altLang="en-US" sz="2400">
                <a:latin typeface="Arial"/>
              </a:rPr>
              <a:t>’</a:t>
            </a:r>
            <a:r>
              <a:rPr lang="en-US" sz="2400"/>
              <a:t>s f6:</a:t>
            </a:r>
          </a:p>
        </p:txBody>
      </p:sp>
      <p:sp>
        <p:nvSpPr>
          <p:cNvPr id="2" name="Slide Number Placeholder 1"/>
          <p:cNvSpPr>
            <a:spLocks noGrp="1"/>
          </p:cNvSpPr>
          <p:nvPr>
            <p:ph type="sldNum" sz="quarter" idx="12"/>
          </p:nvPr>
        </p:nvSpPr>
        <p:spPr/>
        <p:txBody>
          <a:bodyPr/>
          <a:lstStyle/>
          <a:p>
            <a:fld id="{6DF7B687-0B0E-8A4F-A74A-1AF38D86C934}" type="slidenum">
              <a:rPr lang="en-US" smtClean="0"/>
              <a:pPr/>
              <a:t>39</a:t>
            </a:fld>
            <a:endParaRPr lang="en-US"/>
          </a:p>
        </p:txBody>
      </p:sp>
    </p:spTree>
    <p:extLst>
      <p:ext uri="{BB962C8B-B14F-4D97-AF65-F5344CB8AC3E}">
        <p14:creationId xmlns:p14="http://schemas.microsoft.com/office/powerpoint/2010/main" val="754910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Flocking</a:t>
            </a:r>
            <a:endParaRPr lang="en-CA"/>
          </a:p>
        </p:txBody>
      </p:sp>
      <p:sp>
        <p:nvSpPr>
          <p:cNvPr id="9219" name="Rectangle 3"/>
          <p:cNvSpPr>
            <a:spLocks noGrp="1" noChangeArrowheads="1"/>
          </p:cNvSpPr>
          <p:nvPr>
            <p:ph type="body" idx="1"/>
          </p:nvPr>
        </p:nvSpPr>
        <p:spPr/>
        <p:txBody>
          <a:bodyPr/>
          <a:lstStyle/>
          <a:p>
            <a:r>
              <a:rPr lang="en-US" dirty="0" err="1"/>
              <a:t>Boids</a:t>
            </a:r>
            <a:r>
              <a:rPr lang="en-US" dirty="0"/>
              <a:t> ‘87</a:t>
            </a:r>
          </a:p>
          <a:p>
            <a:r>
              <a:rPr lang="en-US" dirty="0"/>
              <a:t>Applications</a:t>
            </a:r>
          </a:p>
          <a:p>
            <a:pPr lvl="1"/>
            <a:r>
              <a:rPr lang="en-US" dirty="0"/>
              <a:t>Animated short (SIGGRAPH </a:t>
            </a:r>
            <a:r>
              <a:rPr lang="ja-JP" altLang="en-US" dirty="0">
                <a:latin typeface="Arial"/>
              </a:rPr>
              <a:t>’</a:t>
            </a:r>
            <a:r>
              <a:rPr lang="en-US" dirty="0"/>
              <a:t>87)</a:t>
            </a:r>
          </a:p>
          <a:p>
            <a:pPr lvl="2"/>
            <a:r>
              <a:rPr lang="en-US" dirty="0">
                <a:hlinkClick r:id="rId3"/>
              </a:rPr>
              <a:t>Stanley and Stella in: Breaking the Ice</a:t>
            </a:r>
            <a:endParaRPr lang="en-US" dirty="0"/>
          </a:p>
          <a:p>
            <a:pPr lvl="1"/>
            <a:r>
              <a:rPr lang="en-US" dirty="0"/>
              <a:t>Movies</a:t>
            </a:r>
          </a:p>
          <a:p>
            <a:pPr lvl="2"/>
            <a:r>
              <a:rPr lang="en-US" dirty="0"/>
              <a:t>1992 Tim Burton film </a:t>
            </a:r>
            <a:r>
              <a:rPr lang="en-US" b="1" dirty="0"/>
              <a:t>Batman Returns</a:t>
            </a:r>
            <a:r>
              <a:rPr lang="en-US" dirty="0"/>
              <a:t> – computer simulated bat swarms and penguin flocks</a:t>
            </a:r>
          </a:p>
          <a:p>
            <a:pPr lvl="2"/>
            <a:r>
              <a:rPr lang="en-US" b="1" dirty="0"/>
              <a:t>Lion King</a:t>
            </a:r>
            <a:r>
              <a:rPr lang="en-US" dirty="0"/>
              <a:t> – the stampede </a:t>
            </a:r>
          </a:p>
          <a:p>
            <a:pPr lvl="2"/>
            <a:endParaRPr lang="en-CA" dirty="0"/>
          </a:p>
        </p:txBody>
      </p:sp>
      <p:sp>
        <p:nvSpPr>
          <p:cNvPr id="2" name="Slide Number Placeholder 1"/>
          <p:cNvSpPr>
            <a:spLocks noGrp="1"/>
          </p:cNvSpPr>
          <p:nvPr>
            <p:ph type="sldNum" sz="quarter" idx="12"/>
          </p:nvPr>
        </p:nvSpPr>
        <p:spPr/>
        <p:txBody>
          <a:bodyPr/>
          <a:lstStyle/>
          <a:p>
            <a:fld id="{877DB2F1-F944-A247-B30F-B52FD48A65EB}" type="slidenum">
              <a:rPr lang="en-US" smtClean="0"/>
              <a:pPr/>
              <a:t>4</a:t>
            </a:fld>
            <a:endParaRPr lang="en-US"/>
          </a:p>
        </p:txBody>
      </p:sp>
    </p:spTree>
    <p:extLst>
      <p:ext uri="{BB962C8B-B14F-4D97-AF65-F5344CB8AC3E}">
        <p14:creationId xmlns:p14="http://schemas.microsoft.com/office/powerpoint/2010/main" val="10128089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1026"/>
          <p:cNvSpPr>
            <a:spLocks noGrp="1" noChangeArrowheads="1"/>
          </p:cNvSpPr>
          <p:nvPr>
            <p:ph type="title"/>
          </p:nvPr>
        </p:nvSpPr>
        <p:spPr/>
        <p:txBody>
          <a:bodyPr/>
          <a:lstStyle/>
          <a:p>
            <a:pPr>
              <a:defRPr/>
            </a:pPr>
            <a:r>
              <a:rPr lang="en-GB">
                <a:cs typeface="+mj-cs"/>
              </a:rPr>
              <a:t>Some functions ...</a:t>
            </a:r>
          </a:p>
        </p:txBody>
      </p:sp>
      <p:grpSp>
        <p:nvGrpSpPr>
          <p:cNvPr id="37892" name="Group 1030"/>
          <p:cNvGrpSpPr>
            <a:grpSpLocks/>
          </p:cNvGrpSpPr>
          <p:nvPr/>
        </p:nvGrpSpPr>
        <p:grpSpPr bwMode="auto">
          <a:xfrm>
            <a:off x="2895600" y="3810000"/>
            <a:ext cx="2559050" cy="2078038"/>
            <a:chOff x="1920" y="2357"/>
            <a:chExt cx="1612" cy="1309"/>
          </a:xfrm>
        </p:grpSpPr>
        <p:pic>
          <p:nvPicPr>
            <p:cNvPr id="142343" name="Picture 1031"/>
            <p:cNvPicPr>
              <a:picLocks noChangeAspect="1" noChangeArrowheads="1"/>
            </p:cNvPicPr>
            <p:nvPr/>
          </p:nvPicPr>
          <p:blipFill>
            <a:blip r:embed="rId3">
              <a:extLst>
                <a:ext uri="{28A0092B-C50C-407E-A947-70E740481C1C}">
                  <a14:useLocalDpi xmlns:a14="http://schemas.microsoft.com/office/drawing/2010/main" val="0"/>
                </a:ext>
              </a:extLst>
            </a:blip>
            <a:srcRect l="1151" t="1169" r="2301" b="1169"/>
            <a:stretch>
              <a:fillRect/>
            </a:stretch>
          </p:blipFill>
          <p:spPr bwMode="auto">
            <a:xfrm>
              <a:off x="2289" y="2427"/>
              <a:ext cx="1243" cy="12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42344" name="Text Box 1032"/>
            <p:cNvSpPr txBox="1">
              <a:spLocks noChangeArrowheads="1"/>
            </p:cNvSpPr>
            <p:nvPr/>
          </p:nvSpPr>
          <p:spPr bwMode="auto">
            <a:xfrm>
              <a:off x="1920" y="2357"/>
              <a:ext cx="1120"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fr-FR" sz="2400">
                  <a:latin typeface="Times New Roman" charset="0"/>
                  <a:cs typeface="+mn-cs"/>
                </a:rPr>
                <a:t>Rosenbrock</a:t>
              </a:r>
            </a:p>
          </p:txBody>
        </p:sp>
      </p:grpSp>
      <p:grpSp>
        <p:nvGrpSpPr>
          <p:cNvPr id="37893" name="Group 1033"/>
          <p:cNvGrpSpPr>
            <a:grpSpLocks/>
          </p:cNvGrpSpPr>
          <p:nvPr/>
        </p:nvGrpSpPr>
        <p:grpSpPr bwMode="auto">
          <a:xfrm>
            <a:off x="1524000" y="1676400"/>
            <a:ext cx="2124075" cy="1871663"/>
            <a:chOff x="3350" y="1184"/>
            <a:chExt cx="1338" cy="1179"/>
          </a:xfrm>
        </p:grpSpPr>
        <p:pic>
          <p:nvPicPr>
            <p:cNvPr id="142346" name="Picture 10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0" y="1422"/>
              <a:ext cx="1338" cy="9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42347" name="Text Box 1035"/>
            <p:cNvSpPr txBox="1">
              <a:spLocks noChangeArrowheads="1"/>
            </p:cNvSpPr>
            <p:nvPr/>
          </p:nvSpPr>
          <p:spPr bwMode="auto">
            <a:xfrm>
              <a:off x="3371" y="1184"/>
              <a:ext cx="1162"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fr-FR" sz="2400">
                  <a:latin typeface="Times New Roman" charset="0"/>
                  <a:cs typeface="+mn-cs"/>
                </a:rPr>
                <a:t>Griewank</a:t>
              </a:r>
            </a:p>
          </p:txBody>
        </p:sp>
      </p:grpSp>
      <p:grpSp>
        <p:nvGrpSpPr>
          <p:cNvPr id="37894" name="Group 1036"/>
          <p:cNvGrpSpPr>
            <a:grpSpLocks/>
          </p:cNvGrpSpPr>
          <p:nvPr/>
        </p:nvGrpSpPr>
        <p:grpSpPr bwMode="auto">
          <a:xfrm>
            <a:off x="5334000" y="1752600"/>
            <a:ext cx="2201863" cy="1819275"/>
            <a:chOff x="3776" y="1056"/>
            <a:chExt cx="1387" cy="1146"/>
          </a:xfrm>
        </p:grpSpPr>
        <p:pic>
          <p:nvPicPr>
            <p:cNvPr id="142349" name="Picture 10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6" y="1228"/>
              <a:ext cx="1387" cy="9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42350" name="Text Box 1038"/>
            <p:cNvSpPr txBox="1">
              <a:spLocks noChangeArrowheads="1"/>
            </p:cNvSpPr>
            <p:nvPr/>
          </p:nvSpPr>
          <p:spPr bwMode="auto">
            <a:xfrm>
              <a:off x="3787" y="1056"/>
              <a:ext cx="1077"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fr-FR" sz="2400">
                  <a:latin typeface="Times New Roman" charset="0"/>
                  <a:cs typeface="+mn-cs"/>
                </a:rPr>
                <a:t>Rastrigin</a:t>
              </a:r>
            </a:p>
          </p:txBody>
        </p:sp>
      </p:grpSp>
      <p:sp>
        <p:nvSpPr>
          <p:cNvPr id="2" name="Slide Number Placeholder 1"/>
          <p:cNvSpPr>
            <a:spLocks noGrp="1"/>
          </p:cNvSpPr>
          <p:nvPr>
            <p:ph type="sldNum" sz="quarter" idx="12"/>
          </p:nvPr>
        </p:nvSpPr>
        <p:spPr/>
        <p:txBody>
          <a:bodyPr/>
          <a:lstStyle/>
          <a:p>
            <a:fld id="{D72D0ABE-5AB0-9E45-B7CB-B56DD3FE1F47}" type="slidenum">
              <a:rPr lang="en-US" smtClean="0"/>
              <a:pPr/>
              <a:t>40</a:t>
            </a:fld>
            <a:endParaRPr lang="en-US"/>
          </a:p>
        </p:txBody>
      </p:sp>
    </p:spTree>
    <p:extLst>
      <p:ext uri="{BB962C8B-B14F-4D97-AF65-F5344CB8AC3E}">
        <p14:creationId xmlns:p14="http://schemas.microsoft.com/office/powerpoint/2010/main" val="42127653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457200" y="304800"/>
            <a:ext cx="8229600" cy="5821363"/>
          </a:xfrm>
        </p:spPr>
        <p:txBody>
          <a:bodyPr/>
          <a:lstStyle/>
          <a:p>
            <a:r>
              <a:rPr lang="en-US"/>
              <a:t>Constriction version performed better on all 4 functions.</a:t>
            </a:r>
          </a:p>
          <a:p>
            <a:r>
              <a:rPr lang="en-US"/>
              <a:t>Eberhart tried using </a:t>
            </a:r>
            <a:r>
              <a:rPr lang="en-US" b="1" i="1"/>
              <a:t>V</a:t>
            </a:r>
            <a:r>
              <a:rPr lang="en-US" b="1" i="1" baseline="-25000"/>
              <a:t>max</a:t>
            </a:r>
            <a:r>
              <a:rPr lang="en-US"/>
              <a:t> along with the constriction coefficient and found this improved the performance for solving 4 of the 5 problems</a:t>
            </a:r>
          </a:p>
          <a:p>
            <a:pPr lvl="1"/>
            <a:r>
              <a:rPr lang="en-US" b="1" i="1"/>
              <a:t>V</a:t>
            </a:r>
            <a:r>
              <a:rPr lang="en-US" b="1" i="1" baseline="-25000"/>
              <a:t>max</a:t>
            </a:r>
            <a:r>
              <a:rPr lang="en-US"/>
              <a:t> was set to the dynamic range of the variables</a:t>
            </a:r>
            <a:endParaRPr lang="en-US" b="1" i="1"/>
          </a:p>
        </p:txBody>
      </p:sp>
      <p:sp>
        <p:nvSpPr>
          <p:cNvPr id="2" name="Slide Number Placeholder 1"/>
          <p:cNvSpPr>
            <a:spLocks noGrp="1"/>
          </p:cNvSpPr>
          <p:nvPr>
            <p:ph type="sldNum" sz="quarter" idx="12"/>
          </p:nvPr>
        </p:nvSpPr>
        <p:spPr/>
        <p:txBody>
          <a:bodyPr/>
          <a:lstStyle/>
          <a:p>
            <a:fld id="{877DB2F1-F944-A247-B30F-B52FD48A65EB}" type="slidenum">
              <a:rPr lang="en-US" smtClean="0"/>
              <a:pPr/>
              <a:t>41</a:t>
            </a:fld>
            <a:endParaRPr lang="en-US"/>
          </a:p>
        </p:txBody>
      </p:sp>
    </p:spTree>
    <p:extLst>
      <p:ext uri="{BB962C8B-B14F-4D97-AF65-F5344CB8AC3E}">
        <p14:creationId xmlns:p14="http://schemas.microsoft.com/office/powerpoint/2010/main" val="27589170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457200" y="228600"/>
            <a:ext cx="8305800" cy="6400800"/>
          </a:xfrm>
        </p:spPr>
        <p:txBody>
          <a:bodyPr/>
          <a:lstStyle/>
          <a:p>
            <a:r>
              <a:rPr lang="en-US">
                <a:cs typeface="Arial" charset="0"/>
              </a:rPr>
              <a:t>Zhang, Yu and Hu, 2003, proposed choosing </a:t>
            </a:r>
            <a:r>
              <a:rPr lang="en-US" b="1" i="1">
                <a:cs typeface="Arial" charset="0"/>
              </a:rPr>
              <a:t>w</a:t>
            </a:r>
            <a:r>
              <a:rPr lang="en-US">
                <a:cs typeface="Arial" charset="0"/>
              </a:rPr>
              <a:t> randomly each iteration, using the constrictor coefficient and </a:t>
            </a:r>
            <a:r>
              <a:rPr lang="en-US" b="1" i="1">
                <a:cs typeface="Arial" charset="0"/>
              </a:rPr>
              <a:t>V</a:t>
            </a:r>
            <a:r>
              <a:rPr lang="en-US" b="1" i="1" baseline="-25000">
                <a:cs typeface="Arial" charset="0"/>
              </a:rPr>
              <a:t>max</a:t>
            </a:r>
            <a:endParaRPr lang="en-US">
              <a:cs typeface="Arial" charset="0"/>
            </a:endParaRPr>
          </a:p>
          <a:p>
            <a:pPr lvl="1"/>
            <a:r>
              <a:rPr lang="en-US">
                <a:cs typeface="Arial" charset="0"/>
              </a:rPr>
              <a:t>They used the </a:t>
            </a:r>
            <a:r>
              <a:rPr lang="en-US"/>
              <a:t>Rosenbrock, Rastrigin and Griewank functions to test this method</a:t>
            </a:r>
            <a:endParaRPr lang="en-US">
              <a:cs typeface="Arial" charset="0"/>
            </a:endParaRPr>
          </a:p>
          <a:p>
            <a:pPr lvl="1"/>
            <a:r>
              <a:rPr lang="en-US">
                <a:cs typeface="Arial" charset="0"/>
              </a:rPr>
              <a:t>They found that this method performed better than linearly decreasing </a:t>
            </a:r>
            <a:r>
              <a:rPr lang="en-US" b="1" i="1">
                <a:cs typeface="Arial" charset="0"/>
              </a:rPr>
              <a:t>w </a:t>
            </a:r>
            <a:r>
              <a:rPr lang="en-US">
                <a:cs typeface="Arial" charset="0"/>
              </a:rPr>
              <a:t>for the Rosenbrock and Rastigrin functions</a:t>
            </a:r>
          </a:p>
          <a:p>
            <a:pPr lvl="1"/>
            <a:r>
              <a:rPr lang="en-US">
                <a:cs typeface="Arial" charset="0"/>
              </a:rPr>
              <a:t>Linearly decreasing </a:t>
            </a:r>
            <a:r>
              <a:rPr lang="en-US" b="1" i="1">
                <a:cs typeface="Arial" charset="0"/>
              </a:rPr>
              <a:t>w</a:t>
            </a:r>
            <a:r>
              <a:rPr lang="en-US">
                <a:cs typeface="Arial" charset="0"/>
              </a:rPr>
              <a:t> performed slightly better on the Griewank function</a:t>
            </a:r>
          </a:p>
        </p:txBody>
      </p:sp>
      <p:sp>
        <p:nvSpPr>
          <p:cNvPr id="2" name="Slide Number Placeholder 1"/>
          <p:cNvSpPr>
            <a:spLocks noGrp="1"/>
          </p:cNvSpPr>
          <p:nvPr>
            <p:ph type="sldNum" sz="quarter" idx="12"/>
          </p:nvPr>
        </p:nvSpPr>
        <p:spPr/>
        <p:txBody>
          <a:bodyPr/>
          <a:lstStyle/>
          <a:p>
            <a:fld id="{877DB2F1-F944-A247-B30F-B52FD48A65EB}" type="slidenum">
              <a:rPr lang="en-US" smtClean="0"/>
              <a:pPr/>
              <a:t>42</a:t>
            </a:fld>
            <a:endParaRPr lang="en-US"/>
          </a:p>
        </p:txBody>
      </p:sp>
    </p:spTree>
    <p:extLst>
      <p:ext uri="{BB962C8B-B14F-4D97-AF65-F5344CB8AC3E}">
        <p14:creationId xmlns:p14="http://schemas.microsoft.com/office/powerpoint/2010/main" val="26331939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p:txBody>
          <a:bodyPr/>
          <a:lstStyle/>
          <a:p>
            <a:r>
              <a:rPr lang="en-US"/>
              <a:t>Variations: FIPS</a:t>
            </a:r>
          </a:p>
        </p:txBody>
      </p:sp>
      <p:sp>
        <p:nvSpPr>
          <p:cNvPr id="28675" name="Rectangle 3"/>
          <p:cNvSpPr>
            <a:spLocks noGrp="1" noChangeArrowheads="1"/>
          </p:cNvSpPr>
          <p:nvPr>
            <p:ph type="body" sz="half" idx="1"/>
          </p:nvPr>
        </p:nvSpPr>
        <p:spPr>
          <a:xfrm>
            <a:off x="457200" y="1600200"/>
            <a:ext cx="8382000" cy="1981200"/>
          </a:xfrm>
        </p:spPr>
        <p:txBody>
          <a:bodyPr/>
          <a:lstStyle/>
          <a:p>
            <a:r>
              <a:rPr lang="en-US" sz="2800"/>
              <a:t>FIPS: Fully Informed Particle Swarm (Mendes, Kennedy and Neves, 2004)</a:t>
            </a:r>
          </a:p>
          <a:p>
            <a:r>
              <a:rPr lang="en-US" sz="2800"/>
              <a:t>Let </a:t>
            </a:r>
            <a:r>
              <a:rPr lang="en-US" sz="2800" b="1" i="1"/>
              <a:t>N</a:t>
            </a:r>
            <a:r>
              <a:rPr lang="en-US" sz="2800" b="1" i="1" baseline="-25000"/>
              <a:t>i</a:t>
            </a:r>
            <a:r>
              <a:rPr lang="en-US" sz="2800"/>
              <a:t> be the set particles in the neighborhood of </a:t>
            </a:r>
            <a:r>
              <a:rPr lang="en-US" sz="2800" b="1" i="1"/>
              <a:t>i</a:t>
            </a:r>
            <a:endParaRPr lang="en-US" sz="2800"/>
          </a:p>
        </p:txBody>
      </p:sp>
      <p:graphicFrame>
        <p:nvGraphicFramePr>
          <p:cNvPr id="28677" name="Object 5"/>
          <p:cNvGraphicFramePr>
            <a:graphicFrameLocks noGrp="1" noChangeAspect="1"/>
          </p:cNvGraphicFramePr>
          <p:nvPr>
            <p:ph sz="quarter" idx="2"/>
          </p:nvPr>
        </p:nvGraphicFramePr>
        <p:xfrm>
          <a:off x="685800" y="3429000"/>
          <a:ext cx="6477000" cy="1219200"/>
        </p:xfrm>
        <a:graphic>
          <a:graphicData uri="http://schemas.openxmlformats.org/presentationml/2006/ole">
            <mc:AlternateContent xmlns:mc="http://schemas.openxmlformats.org/markup-compatibility/2006">
              <mc:Choice xmlns:v="urn:schemas-microsoft-com:vml" Requires="v">
                <p:oleObj spid="_x0000_s105566" name="Equation" r:id="rId4" imgW="2705040" imgH="558720" progId="Equation.3">
                  <p:embed/>
                </p:oleObj>
              </mc:Choice>
              <mc:Fallback>
                <p:oleObj name="Equation" r:id="rId4" imgW="2705040" imgH="5587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429000"/>
                        <a:ext cx="6477000" cy="1219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28679" name="Object 7"/>
          <p:cNvGraphicFramePr>
            <a:graphicFrameLocks noGrp="1" noChangeAspect="1"/>
          </p:cNvGraphicFramePr>
          <p:nvPr>
            <p:ph sz="quarter" idx="3"/>
          </p:nvPr>
        </p:nvGraphicFramePr>
        <p:xfrm>
          <a:off x="1828800" y="4953000"/>
          <a:ext cx="3429000" cy="1219200"/>
        </p:xfrm>
        <a:graphic>
          <a:graphicData uri="http://schemas.openxmlformats.org/presentationml/2006/ole">
            <mc:AlternateContent xmlns:mc="http://schemas.openxmlformats.org/markup-compatibility/2006">
              <mc:Choice xmlns:v="urn:schemas-microsoft-com:vml" Requires="v">
                <p:oleObj spid="_x0000_s105567" name="Equation" r:id="rId6" imgW="850680" imgH="431640" progId="Equation.3">
                  <p:embed/>
                </p:oleObj>
              </mc:Choice>
              <mc:Fallback>
                <p:oleObj name="Equation" r:id="rId6" imgW="850680" imgH="431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4953000"/>
                        <a:ext cx="3429000" cy="1219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BC7D29C8-34B5-7741-BC2E-5273703BD51E}" type="slidenum">
              <a:rPr lang="en-US" smtClean="0"/>
              <a:pPr/>
              <a:t>43</a:t>
            </a:fld>
            <a:endParaRPr lang="en-US"/>
          </a:p>
        </p:txBody>
      </p:sp>
    </p:spTree>
    <p:extLst>
      <p:ext uri="{BB962C8B-B14F-4D97-AF65-F5344CB8AC3E}">
        <p14:creationId xmlns:p14="http://schemas.microsoft.com/office/powerpoint/2010/main" val="11775459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457200" y="304800"/>
            <a:ext cx="8229600" cy="5821363"/>
          </a:xfrm>
        </p:spPr>
        <p:txBody>
          <a:bodyPr/>
          <a:lstStyle/>
          <a:p>
            <a:r>
              <a:rPr lang="en-US"/>
              <a:t>The performance of FIPS was compared to that of PS with constrictor coefficient</a:t>
            </a:r>
          </a:p>
          <a:p>
            <a:pPr lvl="1"/>
            <a:r>
              <a:rPr lang="en-US"/>
              <a:t>Sphere</a:t>
            </a:r>
          </a:p>
          <a:p>
            <a:pPr lvl="1"/>
            <a:r>
              <a:rPr lang="en-US"/>
              <a:t>Rosenbrock</a:t>
            </a:r>
          </a:p>
          <a:p>
            <a:pPr lvl="1"/>
            <a:r>
              <a:rPr lang="en-US"/>
              <a:t>Rastrigin</a:t>
            </a:r>
          </a:p>
          <a:p>
            <a:pPr lvl="1"/>
            <a:r>
              <a:rPr lang="en-US"/>
              <a:t>Griewank10</a:t>
            </a:r>
          </a:p>
          <a:p>
            <a:pPr lvl="1"/>
            <a:r>
              <a:rPr lang="en-US"/>
              <a:t>Griewank30</a:t>
            </a:r>
          </a:p>
          <a:p>
            <a:pPr lvl="1"/>
            <a:r>
              <a:rPr lang="en-US"/>
              <a:t>f6</a:t>
            </a:r>
          </a:p>
          <a:p>
            <a:r>
              <a:rPr lang="en-US"/>
              <a:t>FIPS performed better on all functions</a:t>
            </a:r>
          </a:p>
        </p:txBody>
      </p:sp>
      <p:sp>
        <p:nvSpPr>
          <p:cNvPr id="2" name="Slide Number Placeholder 1"/>
          <p:cNvSpPr>
            <a:spLocks noGrp="1"/>
          </p:cNvSpPr>
          <p:nvPr>
            <p:ph type="sldNum" sz="quarter" idx="12"/>
          </p:nvPr>
        </p:nvSpPr>
        <p:spPr/>
        <p:txBody>
          <a:bodyPr/>
          <a:lstStyle/>
          <a:p>
            <a:fld id="{877DB2F1-F944-A247-B30F-B52FD48A65EB}" type="slidenum">
              <a:rPr lang="en-US" smtClean="0"/>
              <a:pPr/>
              <a:t>44</a:t>
            </a:fld>
            <a:endParaRPr lang="en-US"/>
          </a:p>
        </p:txBody>
      </p:sp>
    </p:spTree>
    <p:extLst>
      <p:ext uri="{BB962C8B-B14F-4D97-AF65-F5344CB8AC3E}">
        <p14:creationId xmlns:p14="http://schemas.microsoft.com/office/powerpoint/2010/main" val="977288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z="4000"/>
              <a:t>Variations: Neighborhood Topologies</a:t>
            </a:r>
          </a:p>
        </p:txBody>
      </p:sp>
      <p:sp>
        <p:nvSpPr>
          <p:cNvPr id="31747" name="Rectangle 3"/>
          <p:cNvSpPr>
            <a:spLocks noGrp="1" noChangeArrowheads="1"/>
          </p:cNvSpPr>
          <p:nvPr>
            <p:ph type="body" sz="half" idx="1"/>
          </p:nvPr>
        </p:nvSpPr>
        <p:spPr>
          <a:xfrm>
            <a:off x="457200" y="1600200"/>
            <a:ext cx="8229600" cy="1905000"/>
          </a:xfrm>
        </p:spPr>
        <p:txBody>
          <a:bodyPr/>
          <a:lstStyle/>
          <a:p>
            <a:r>
              <a:rPr lang="en-US" sz="2800"/>
              <a:t>Most topologies that are used in practice are fixed.</a:t>
            </a:r>
          </a:p>
          <a:p>
            <a:r>
              <a:rPr lang="en-US" sz="2800"/>
              <a:t>The topology used has a large impact on the performance of the particle swarm.</a:t>
            </a:r>
          </a:p>
        </p:txBody>
      </p:sp>
      <p:pic>
        <p:nvPicPr>
          <p:cNvPr id="31748" name="Picture 4" descr="topologi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981200" y="3581400"/>
            <a:ext cx="4038600" cy="27336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31750" name="Text Box 6"/>
          <p:cNvSpPr txBox="1">
            <a:spLocks noChangeArrowheads="1"/>
          </p:cNvSpPr>
          <p:nvPr/>
        </p:nvSpPr>
        <p:spPr bwMode="auto">
          <a:xfrm>
            <a:off x="1676400" y="6324600"/>
            <a:ext cx="44132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t>From Mendes, Kennedy and Neves, 2004</a:t>
            </a:r>
          </a:p>
        </p:txBody>
      </p:sp>
      <p:sp>
        <p:nvSpPr>
          <p:cNvPr id="2" name="Slide Number Placeholder 1"/>
          <p:cNvSpPr>
            <a:spLocks noGrp="1"/>
          </p:cNvSpPr>
          <p:nvPr>
            <p:ph type="sldNum" sz="quarter" idx="12"/>
          </p:nvPr>
        </p:nvSpPr>
        <p:spPr/>
        <p:txBody>
          <a:bodyPr/>
          <a:lstStyle/>
          <a:p>
            <a:fld id="{E6172AF3-1606-A74D-912A-3AFD8BB66F1D}" type="slidenum">
              <a:rPr lang="en-US" smtClean="0"/>
              <a:pPr/>
              <a:t>45</a:t>
            </a:fld>
            <a:endParaRPr lang="en-US"/>
          </a:p>
        </p:txBody>
      </p:sp>
    </p:spTree>
    <p:extLst>
      <p:ext uri="{BB962C8B-B14F-4D97-AF65-F5344CB8AC3E}">
        <p14:creationId xmlns:p14="http://schemas.microsoft.com/office/powerpoint/2010/main" val="36990457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457200" y="228600"/>
            <a:ext cx="8229600" cy="6477000"/>
          </a:xfrm>
        </p:spPr>
        <p:txBody>
          <a:bodyPr/>
          <a:lstStyle/>
          <a:p>
            <a:r>
              <a:rPr lang="en-US"/>
              <a:t>Mendes, Kennedy and Neves, 2004, experimented with 5 different topologies (see figure on previous slide)</a:t>
            </a:r>
          </a:p>
          <a:p>
            <a:pPr lvl="1"/>
            <a:r>
              <a:rPr lang="en-US"/>
              <a:t>They found FIPS performed best when using the square topology with each particle not in its own neighborhood</a:t>
            </a:r>
          </a:p>
          <a:p>
            <a:r>
              <a:rPr lang="en-US"/>
              <a:t>Mendes and Neves, 2004, experimented with 3289 topologies, with various statistics</a:t>
            </a:r>
          </a:p>
          <a:p>
            <a:pPr lvl="1"/>
            <a:r>
              <a:rPr lang="en-US"/>
              <a:t>avg degree, avg path length, radius, diameter, clustering</a:t>
            </a:r>
          </a:p>
          <a:p>
            <a:pPr lvl="1"/>
            <a:r>
              <a:rPr lang="en-US"/>
              <a:t>concluded that topologies with avg degree of 4 performed best</a:t>
            </a:r>
          </a:p>
        </p:txBody>
      </p:sp>
      <p:sp>
        <p:nvSpPr>
          <p:cNvPr id="2" name="Slide Number Placeholder 1"/>
          <p:cNvSpPr>
            <a:spLocks noGrp="1"/>
          </p:cNvSpPr>
          <p:nvPr>
            <p:ph type="sldNum" sz="quarter" idx="12"/>
          </p:nvPr>
        </p:nvSpPr>
        <p:spPr/>
        <p:txBody>
          <a:bodyPr/>
          <a:lstStyle/>
          <a:p>
            <a:fld id="{877DB2F1-F944-A247-B30F-B52FD48A65EB}" type="slidenum">
              <a:rPr lang="en-US" smtClean="0"/>
              <a:pPr/>
              <a:t>46</a:t>
            </a:fld>
            <a:endParaRPr lang="en-US"/>
          </a:p>
        </p:txBody>
      </p:sp>
    </p:spTree>
    <p:extLst>
      <p:ext uri="{BB962C8B-B14F-4D97-AF65-F5344CB8AC3E}">
        <p14:creationId xmlns:p14="http://schemas.microsoft.com/office/powerpoint/2010/main" val="34089457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sz="half" idx="1"/>
          </p:nvPr>
        </p:nvSpPr>
        <p:spPr>
          <a:xfrm>
            <a:off x="457200" y="152400"/>
            <a:ext cx="8229600" cy="3962400"/>
          </a:xfrm>
        </p:spPr>
        <p:txBody>
          <a:bodyPr/>
          <a:lstStyle/>
          <a:p>
            <a:r>
              <a:rPr lang="en-US" sz="2400"/>
              <a:t>Janson and Middendorf, 2003, proposed a dynamic tree-like neighborhood topology, Hierarchical-PSO (H-PSO).</a:t>
            </a:r>
          </a:p>
          <a:p>
            <a:r>
              <a:rPr lang="en-US" sz="2400"/>
              <a:t>The neighborhood of each particle is itself and the particle that is immediately above it.</a:t>
            </a:r>
          </a:p>
          <a:p>
            <a:r>
              <a:rPr lang="en-US" sz="2400"/>
              <a:t>At each iteration, starting from the particle at the top</a:t>
            </a:r>
          </a:p>
          <a:p>
            <a:pPr lvl="1"/>
            <a:r>
              <a:rPr lang="en-US" sz="2000"/>
              <a:t>compare each particle, </a:t>
            </a:r>
            <a:r>
              <a:rPr lang="en-US" sz="2000" b="1" i="1"/>
              <a:t>i</a:t>
            </a:r>
            <a:r>
              <a:rPr lang="en-US" sz="2000"/>
              <a:t>, with its immediate descendant, </a:t>
            </a:r>
            <a:r>
              <a:rPr lang="en-US" sz="2000" b="1" i="1"/>
              <a:t>j.</a:t>
            </a:r>
          </a:p>
          <a:p>
            <a:pPr lvl="1"/>
            <a:r>
              <a:rPr lang="en-US" sz="2000"/>
              <a:t>if </a:t>
            </a:r>
            <a:r>
              <a:rPr lang="en-US" sz="2000" b="1" i="1"/>
              <a:t>i</a:t>
            </a:r>
            <a:r>
              <a:rPr lang="en-US" sz="2000"/>
              <a:t> is worse than </a:t>
            </a:r>
            <a:r>
              <a:rPr lang="en-US" sz="2000" b="1" i="1"/>
              <a:t>j</a:t>
            </a:r>
            <a:r>
              <a:rPr lang="en-US" sz="2000"/>
              <a:t> then they exchange places in the tree.</a:t>
            </a:r>
          </a:p>
          <a:p>
            <a:pPr lvl="1"/>
            <a:r>
              <a:rPr lang="en-US" sz="2000"/>
              <a:t>descend the tree in a breadth first fashion until all such pairs have been checked.</a:t>
            </a:r>
          </a:p>
        </p:txBody>
      </p:sp>
      <p:pic>
        <p:nvPicPr>
          <p:cNvPr id="33796" name="Picture 4" descr="hier_topology"/>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981200" y="3580920"/>
            <a:ext cx="6096000" cy="274368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33799" name="Text Box 7"/>
          <p:cNvSpPr txBox="1">
            <a:spLocks noChangeArrowheads="1"/>
          </p:cNvSpPr>
          <p:nvPr/>
        </p:nvSpPr>
        <p:spPr bwMode="auto">
          <a:xfrm>
            <a:off x="3282950" y="6262687"/>
            <a:ext cx="38036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dirty="0"/>
              <a:t>From </a:t>
            </a:r>
            <a:r>
              <a:rPr lang="en-US" sz="1800" dirty="0" err="1"/>
              <a:t>Janson</a:t>
            </a:r>
            <a:r>
              <a:rPr lang="en-US" sz="1800" dirty="0"/>
              <a:t> and </a:t>
            </a:r>
            <a:r>
              <a:rPr lang="en-US" sz="1800" dirty="0" err="1"/>
              <a:t>Middendorf</a:t>
            </a:r>
            <a:r>
              <a:rPr lang="en-US" sz="1800" dirty="0"/>
              <a:t>, 2003</a:t>
            </a:r>
          </a:p>
        </p:txBody>
      </p:sp>
      <p:sp>
        <p:nvSpPr>
          <p:cNvPr id="2" name="Slide Number Placeholder 1"/>
          <p:cNvSpPr>
            <a:spLocks noGrp="1"/>
          </p:cNvSpPr>
          <p:nvPr>
            <p:ph type="sldNum" sz="quarter" idx="12"/>
          </p:nvPr>
        </p:nvSpPr>
        <p:spPr/>
        <p:txBody>
          <a:bodyPr/>
          <a:lstStyle/>
          <a:p>
            <a:fld id="{E6172AF3-1606-A74D-912A-3AFD8BB66F1D}" type="slidenum">
              <a:rPr lang="en-US" smtClean="0"/>
              <a:pPr/>
              <a:t>47</a:t>
            </a:fld>
            <a:endParaRPr lang="en-US"/>
          </a:p>
        </p:txBody>
      </p:sp>
    </p:spTree>
    <p:extLst>
      <p:ext uri="{BB962C8B-B14F-4D97-AF65-F5344CB8AC3E}">
        <p14:creationId xmlns:p14="http://schemas.microsoft.com/office/powerpoint/2010/main" val="7762085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a:defRPr/>
            </a:pPr>
            <a:r>
              <a:rPr lang="en-GB" dirty="0"/>
              <a:t>A</a:t>
            </a:r>
            <a:r>
              <a:rPr lang="en-GB" dirty="0">
                <a:cs typeface="+mj-cs"/>
              </a:rPr>
              <a:t>pplications</a:t>
            </a:r>
          </a:p>
        </p:txBody>
      </p:sp>
      <p:pic>
        <p:nvPicPr>
          <p:cNvPr id="76804" name="Picture 3" descr="moteur_electrique.jpg                                          00041D40disque interne                 B07C00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763" y="4437063"/>
            <a:ext cx="2274887" cy="179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6805" name="Picture 4"/>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3100" y="2209800"/>
            <a:ext cx="1497013" cy="1722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2"/>
                </a:solidFill>
                <a:miter lim="800000"/>
                <a:headEnd/>
                <a:tailEnd/>
              </a14:hiddenLine>
            </a:ext>
          </a:extLst>
        </p:spPr>
      </p:pic>
      <p:pic>
        <p:nvPicPr>
          <p:cNvPr id="76806" name="Picture 5" descr="diagnostic.jpg                                                 00041D40disque interne                 B07C004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3850" y="2214563"/>
            <a:ext cx="1473200" cy="172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6807" name="Picture 6" descr="electric_car.jpg                                               00041D40disque interne                 B07C004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1800" y="4533900"/>
            <a:ext cx="1911350" cy="1539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8007" name="Text Box 7"/>
          <p:cNvSpPr txBox="1">
            <a:spLocks noChangeArrowheads="1"/>
          </p:cNvSpPr>
          <p:nvPr/>
        </p:nvSpPr>
        <p:spPr bwMode="auto">
          <a:xfrm>
            <a:off x="1092200" y="1739900"/>
            <a:ext cx="28575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fr-FR" sz="2400">
                <a:latin typeface="Times" charset="0"/>
                <a:cs typeface="+mn-cs"/>
              </a:rPr>
              <a:t>Medical diagnosis</a:t>
            </a:r>
          </a:p>
        </p:txBody>
      </p:sp>
      <p:sp>
        <p:nvSpPr>
          <p:cNvPr id="128008" name="Text Box 8"/>
          <p:cNvSpPr txBox="1">
            <a:spLocks noChangeArrowheads="1"/>
          </p:cNvSpPr>
          <p:nvPr/>
        </p:nvSpPr>
        <p:spPr bwMode="auto">
          <a:xfrm>
            <a:off x="4038600" y="1816100"/>
            <a:ext cx="33401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fr-FR" sz="2400">
                <a:latin typeface="Times" charset="0"/>
                <a:cs typeface="+mn-cs"/>
              </a:rPr>
              <a:t>Industrial mixer</a:t>
            </a:r>
          </a:p>
        </p:txBody>
      </p:sp>
      <p:sp>
        <p:nvSpPr>
          <p:cNvPr id="128009" name="Text Box 9"/>
          <p:cNvSpPr txBox="1">
            <a:spLocks noChangeArrowheads="1"/>
          </p:cNvSpPr>
          <p:nvPr/>
        </p:nvSpPr>
        <p:spPr bwMode="auto">
          <a:xfrm>
            <a:off x="1092200" y="4127500"/>
            <a:ext cx="3251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fr-FR" sz="2400">
                <a:latin typeface="Times" charset="0"/>
                <a:cs typeface="+mn-cs"/>
              </a:rPr>
              <a:t>Electrical generator</a:t>
            </a:r>
          </a:p>
        </p:txBody>
      </p:sp>
      <p:sp>
        <p:nvSpPr>
          <p:cNvPr id="128010" name="Text Box 10"/>
          <p:cNvSpPr txBox="1">
            <a:spLocks noChangeArrowheads="1"/>
          </p:cNvSpPr>
          <p:nvPr/>
        </p:nvSpPr>
        <p:spPr bwMode="auto">
          <a:xfrm>
            <a:off x="4914900" y="4127500"/>
            <a:ext cx="33147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fr-FR" sz="2400">
                <a:latin typeface="Times" charset="0"/>
                <a:cs typeface="+mn-cs"/>
              </a:rPr>
              <a:t>Electrical vehicle</a:t>
            </a:r>
          </a:p>
        </p:txBody>
      </p:sp>
      <p:pic>
        <p:nvPicPr>
          <p:cNvPr id="76812" name="Picture 11" descr="&#10;industrie.jpg                                                  00041D40disque interne                 B07C004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0113" y="1290638"/>
            <a:ext cx="1628775" cy="1611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D72D0ABE-5AB0-9E45-B7CB-B56DD3FE1F47}" type="slidenum">
              <a:rPr lang="en-US" smtClean="0"/>
              <a:pPr/>
              <a:t>48</a:t>
            </a:fld>
            <a:endParaRPr lang="en-US"/>
          </a:p>
        </p:txBody>
      </p:sp>
    </p:spTree>
    <p:extLst>
      <p:ext uri="{BB962C8B-B14F-4D97-AF65-F5344CB8AC3E}">
        <p14:creationId xmlns:p14="http://schemas.microsoft.com/office/powerpoint/2010/main" val="38366034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a:defRPr/>
            </a:pPr>
            <a:r>
              <a:rPr lang="en-GB" dirty="0"/>
              <a:t>A</a:t>
            </a:r>
            <a:r>
              <a:rPr lang="en-GB" dirty="0">
                <a:cs typeface="+mj-cs"/>
              </a:rPr>
              <a:t>pplications</a:t>
            </a:r>
          </a:p>
        </p:txBody>
      </p:sp>
      <p:sp>
        <p:nvSpPr>
          <p:cNvPr id="132099" name="Rectangle 3"/>
          <p:cNvSpPr>
            <a:spLocks noChangeArrowheads="1"/>
          </p:cNvSpPr>
          <p:nvPr/>
        </p:nvSpPr>
        <p:spPr bwMode="auto">
          <a:xfrm>
            <a:off x="990600" y="1676400"/>
            <a:ext cx="7924800" cy="4486275"/>
          </a:xfrm>
          <a:prstGeom prst="rect">
            <a:avLst/>
          </a:prstGeom>
          <a:noFill/>
          <a:ln>
            <a:noFill/>
          </a:ln>
          <a:effectLst/>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000" tIns="46800" rIns="90000" bIns="46800" anchor="ctr">
            <a:spAutoFit/>
          </a:bodyPr>
          <a:lstStyle/>
          <a:p>
            <a:pPr algn="l">
              <a:defRPr/>
            </a:pPr>
            <a:r>
              <a:rPr lang="en-GB" sz="1800">
                <a:latin typeface="Arial" charset="0"/>
                <a:cs typeface="+mn-cs"/>
              </a:rPr>
              <a:t>Cockshott A. R., Hartman B. E., "</a:t>
            </a:r>
            <a:r>
              <a:rPr lang="en-GB" sz="1800">
                <a:solidFill>
                  <a:srgbClr val="F4540C"/>
                </a:solidFill>
                <a:latin typeface="Arial" charset="0"/>
                <a:cs typeface="+mn-cs"/>
              </a:rPr>
              <a:t>Improving the fermentation medium for Echinocandin B production</a:t>
            </a:r>
            <a:r>
              <a:rPr lang="en-GB" sz="1800">
                <a:latin typeface="Arial" charset="0"/>
                <a:cs typeface="+mn-cs"/>
              </a:rPr>
              <a:t>. Part II: Particle swarm optimization", </a:t>
            </a:r>
            <a:r>
              <a:rPr lang="en-GB" sz="1800" i="1">
                <a:latin typeface="Arial" charset="0"/>
                <a:cs typeface="+mn-cs"/>
              </a:rPr>
              <a:t>Process biochemistry</a:t>
            </a:r>
            <a:r>
              <a:rPr lang="en-GB" sz="1800">
                <a:latin typeface="Arial" charset="0"/>
                <a:cs typeface="+mn-cs"/>
              </a:rPr>
              <a:t>, vol. 36, 2001, p. 661-669.</a:t>
            </a:r>
          </a:p>
          <a:p>
            <a:pPr algn="l">
              <a:defRPr/>
            </a:pPr>
            <a:endParaRPr lang="en-GB" sz="1800">
              <a:latin typeface="Arial" charset="0"/>
              <a:cs typeface="+mn-cs"/>
            </a:endParaRPr>
          </a:p>
          <a:p>
            <a:pPr algn="l">
              <a:defRPr/>
            </a:pPr>
            <a:r>
              <a:rPr lang="en-GB" sz="1800">
                <a:latin typeface="Arial" charset="0"/>
                <a:cs typeface="+mn-cs"/>
              </a:rPr>
              <a:t>He Z., Wei C., Yang L., Gao X., Yao S., Eberhart R. C., Shi Y., "</a:t>
            </a:r>
            <a:r>
              <a:rPr lang="en-GB" sz="1800">
                <a:solidFill>
                  <a:srgbClr val="F4540C"/>
                </a:solidFill>
                <a:latin typeface="Arial" charset="0"/>
                <a:cs typeface="+mn-cs"/>
              </a:rPr>
              <a:t>Extracting Rules from Fuzzy Neural Network</a:t>
            </a:r>
            <a:r>
              <a:rPr lang="en-GB" sz="1800">
                <a:latin typeface="Arial" charset="0"/>
                <a:cs typeface="+mn-cs"/>
              </a:rPr>
              <a:t> by Particle Swarm Optimization", </a:t>
            </a:r>
            <a:r>
              <a:rPr lang="en-GB" sz="1800" i="1">
                <a:latin typeface="Arial" charset="0"/>
                <a:cs typeface="+mn-cs"/>
              </a:rPr>
              <a:t>IEEE International Conference on Evolutionary Computation</a:t>
            </a:r>
            <a:r>
              <a:rPr lang="en-GB" sz="1800">
                <a:latin typeface="Arial" charset="0"/>
                <a:cs typeface="+mn-cs"/>
              </a:rPr>
              <a:t>, Anchorage, Alaska, USA, 1998.</a:t>
            </a:r>
          </a:p>
          <a:p>
            <a:pPr algn="l">
              <a:defRPr/>
            </a:pPr>
            <a:endParaRPr lang="en-GB" sz="1800">
              <a:latin typeface="Arial" charset="0"/>
              <a:cs typeface="+mn-cs"/>
            </a:endParaRPr>
          </a:p>
          <a:p>
            <a:pPr algn="l">
              <a:defRPr/>
            </a:pPr>
            <a:r>
              <a:rPr lang="en-GB" sz="1800">
                <a:latin typeface="Arial" charset="0"/>
                <a:cs typeface="+mn-cs"/>
              </a:rPr>
              <a:t>Secrest B. R., </a:t>
            </a:r>
            <a:r>
              <a:rPr lang="en-GB" sz="1800">
                <a:solidFill>
                  <a:srgbClr val="F4540C"/>
                </a:solidFill>
                <a:latin typeface="Arial" charset="0"/>
                <a:cs typeface="+mn-cs"/>
              </a:rPr>
              <a:t>Traveling Salesman Problem for Surveillance Mission</a:t>
            </a:r>
            <a:r>
              <a:rPr lang="en-GB" sz="1800">
                <a:latin typeface="Arial" charset="0"/>
                <a:cs typeface="+mn-cs"/>
              </a:rPr>
              <a:t> using Particle Swarm Optimization, AFIT/GCE/ENG/01M-03, Air Force Institute of Technology, 2001.</a:t>
            </a:r>
          </a:p>
          <a:p>
            <a:pPr algn="l">
              <a:defRPr/>
            </a:pPr>
            <a:endParaRPr lang="en-GB" sz="1800">
              <a:latin typeface="Arial" charset="0"/>
              <a:cs typeface="+mn-cs"/>
            </a:endParaRPr>
          </a:p>
          <a:p>
            <a:pPr algn="l">
              <a:defRPr/>
            </a:pPr>
            <a:r>
              <a:rPr lang="en-GB" sz="1800">
                <a:latin typeface="Arial" charset="0"/>
                <a:cs typeface="+mn-cs"/>
              </a:rPr>
              <a:t>Yoshida H., Kawata K., Fukuyama Y., "A Particle Swarm Optimization for </a:t>
            </a:r>
            <a:r>
              <a:rPr lang="en-GB" sz="1800">
                <a:solidFill>
                  <a:srgbClr val="F4540C"/>
                </a:solidFill>
                <a:latin typeface="Arial" charset="0"/>
                <a:cs typeface="+mn-cs"/>
              </a:rPr>
              <a:t>Reactive Power and Voltage Control</a:t>
            </a:r>
            <a:r>
              <a:rPr lang="en-GB" sz="1800">
                <a:latin typeface="Arial" charset="0"/>
                <a:cs typeface="+mn-cs"/>
              </a:rPr>
              <a:t> considering Voltage Security Assessment", </a:t>
            </a:r>
            <a:r>
              <a:rPr lang="en-GB" sz="1800" i="1">
                <a:latin typeface="Arial" charset="0"/>
                <a:cs typeface="+mn-cs"/>
              </a:rPr>
              <a:t>IEEE Trans. on Power Systems</a:t>
            </a:r>
            <a:r>
              <a:rPr lang="en-GB" sz="1800">
                <a:latin typeface="Arial" charset="0"/>
                <a:cs typeface="+mn-cs"/>
              </a:rPr>
              <a:t>, vol. 15, 2001, p. 1232-1239.</a:t>
            </a:r>
          </a:p>
        </p:txBody>
      </p:sp>
      <p:sp>
        <p:nvSpPr>
          <p:cNvPr id="2" name="Slide Number Placeholder 1"/>
          <p:cNvSpPr>
            <a:spLocks noGrp="1"/>
          </p:cNvSpPr>
          <p:nvPr>
            <p:ph type="sldNum" sz="quarter" idx="12"/>
          </p:nvPr>
        </p:nvSpPr>
        <p:spPr/>
        <p:txBody>
          <a:bodyPr/>
          <a:lstStyle/>
          <a:p>
            <a:fld id="{D72D0ABE-5AB0-9E45-B7CB-B56DD3FE1F47}" type="slidenum">
              <a:rPr lang="en-US" smtClean="0"/>
              <a:pPr/>
              <a:t>49</a:t>
            </a:fld>
            <a:endParaRPr lang="en-US"/>
          </a:p>
        </p:txBody>
      </p:sp>
    </p:spTree>
    <p:extLst>
      <p:ext uri="{BB962C8B-B14F-4D97-AF65-F5344CB8AC3E}">
        <p14:creationId xmlns:p14="http://schemas.microsoft.com/office/powerpoint/2010/main" val="1067469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p:txBody>
          <a:bodyPr/>
          <a:lstStyle/>
          <a:p>
            <a:pPr eaLnBrk="1" hangingPunct="1"/>
            <a:r>
              <a:rPr lang="en-US" b="1" dirty="0">
                <a:latin typeface="Times New Roman" charset="0"/>
              </a:rPr>
              <a:t>Object Avoidance</a:t>
            </a:r>
            <a:endParaRPr lang="en-CA" dirty="0">
              <a:latin typeface="Times New Roman" charset="0"/>
            </a:endParaRPr>
          </a:p>
        </p:txBody>
      </p:sp>
      <p:pic>
        <p:nvPicPr>
          <p:cNvPr id="34819" name="herd.mpg" descr="/Users/tonywhite/Documents/University/Courses/COMP 5002/Movies/herd.mpg">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990600" y="1676400"/>
            <a:ext cx="7010400" cy="5045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8A5C810D-5B0B-944E-A85A-7704480D1116}"/>
              </a:ext>
            </a:extLst>
          </p:cNvPr>
          <p:cNvSpPr>
            <a:spLocks noGrp="1"/>
          </p:cNvSpPr>
          <p:nvPr>
            <p:ph type="sldNum" sz="quarter" idx="12"/>
          </p:nvPr>
        </p:nvSpPr>
        <p:spPr/>
        <p:txBody>
          <a:bodyPr/>
          <a:lstStyle/>
          <a:p>
            <a:fld id="{D72D0ABE-5AB0-9E45-B7CB-B56DD3FE1F47}" type="slidenum">
              <a:rPr lang="en-US" smtClean="0"/>
              <a:pPr/>
              <a:t>5</a:t>
            </a:fld>
            <a:endParaRPr lang="en-US"/>
          </a:p>
        </p:txBody>
      </p:sp>
    </p:spTree>
    <p:extLst>
      <p:ext uri="{BB962C8B-B14F-4D97-AF65-F5344CB8AC3E}">
        <p14:creationId xmlns:p14="http://schemas.microsoft.com/office/powerpoint/2010/main" val="34023152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819"/>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4819"/>
                                        </p:tgtEl>
                                      </p:cBhvr>
                                    </p:cmd>
                                  </p:childTnLst>
                                </p:cTn>
                              </p:par>
                            </p:childTnLst>
                          </p:cTn>
                        </p:par>
                      </p:childTnLst>
                    </p:cTn>
                  </p:par>
                </p:childTnLst>
              </p:cTn>
              <p:nextCondLst>
                <p:cond evt="onClick" delay="0">
                  <p:tgtEl>
                    <p:spTgt spid="34819"/>
                  </p:tgtEl>
                </p:cond>
              </p:nextCondLst>
            </p:seq>
            <p:video>
              <p:cMediaNode>
                <p:cTn id="7" fill="hold" display="0">
                  <p:stCondLst>
                    <p:cond delay="indefinite"/>
                  </p:stCondLst>
                  <p:endCondLst>
                    <p:cond evt="onNext" delay="0">
                      <p:tgtEl>
                        <p:sldTgt/>
                      </p:tgtEl>
                    </p:cond>
                    <p:cond evt="onPrev" delay="0">
                      <p:tgtEl>
                        <p:sldTgt/>
                      </p:tgtEl>
                    </p:cond>
                  </p:endCondLst>
                </p:cTn>
                <p:tgtEl>
                  <p:spTgt spid="34819"/>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Flocking Rules</a:t>
            </a:r>
          </a:p>
        </p:txBody>
      </p:sp>
      <p:sp>
        <p:nvSpPr>
          <p:cNvPr id="11267" name="Rectangle 3"/>
          <p:cNvSpPr>
            <a:spLocks noGrp="1" noChangeArrowheads="1"/>
          </p:cNvSpPr>
          <p:nvPr>
            <p:ph type="body" idx="1"/>
          </p:nvPr>
        </p:nvSpPr>
        <p:spPr/>
        <p:txBody>
          <a:bodyPr/>
          <a:lstStyle/>
          <a:p>
            <a:r>
              <a:rPr lang="en-US" b="1" dirty="0">
                <a:solidFill>
                  <a:srgbClr val="FF0000"/>
                </a:solidFill>
              </a:rPr>
              <a:t>Collision avoidance: </a:t>
            </a:r>
            <a:r>
              <a:rPr lang="en-US" dirty="0"/>
              <a:t>avoid collisions with nearby flock members</a:t>
            </a:r>
          </a:p>
          <a:p>
            <a:r>
              <a:rPr lang="en-US" b="1" dirty="0">
                <a:solidFill>
                  <a:srgbClr val="FF0000"/>
                </a:solidFill>
              </a:rPr>
              <a:t>Velocity matching: </a:t>
            </a:r>
            <a:r>
              <a:rPr lang="en-US" dirty="0"/>
              <a:t>attempt to match velocity (speed and direction) with nearby flock members</a:t>
            </a:r>
          </a:p>
          <a:p>
            <a:r>
              <a:rPr lang="en-US" b="1" dirty="0">
                <a:solidFill>
                  <a:srgbClr val="FF0000"/>
                </a:solidFill>
              </a:rPr>
              <a:t>Flock centering: </a:t>
            </a:r>
            <a:r>
              <a:rPr lang="en-US" dirty="0"/>
              <a:t>attempt to stay close to nearby flock members </a:t>
            </a:r>
          </a:p>
        </p:txBody>
      </p:sp>
      <p:sp>
        <p:nvSpPr>
          <p:cNvPr id="2" name="Slide Number Placeholder 1"/>
          <p:cNvSpPr>
            <a:spLocks noGrp="1"/>
          </p:cNvSpPr>
          <p:nvPr>
            <p:ph type="sldNum" sz="quarter" idx="12"/>
          </p:nvPr>
        </p:nvSpPr>
        <p:spPr/>
        <p:txBody>
          <a:bodyPr/>
          <a:lstStyle/>
          <a:p>
            <a:fld id="{877DB2F1-F944-A247-B30F-B52FD48A65EB}" type="slidenum">
              <a:rPr lang="en-US" smtClean="0"/>
              <a:pPr/>
              <a:t>6</a:t>
            </a:fld>
            <a:endParaRPr lang="en-US"/>
          </a:p>
        </p:txBody>
      </p:sp>
    </p:spTree>
    <p:extLst>
      <p:ext uri="{BB962C8B-B14F-4D97-AF65-F5344CB8AC3E}">
        <p14:creationId xmlns:p14="http://schemas.microsoft.com/office/powerpoint/2010/main" val="2515913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Observations</a:t>
            </a:r>
          </a:p>
        </p:txBody>
      </p:sp>
      <p:sp>
        <p:nvSpPr>
          <p:cNvPr id="3" name="Content Placeholder 2"/>
          <p:cNvSpPr>
            <a:spLocks noGrp="1"/>
          </p:cNvSpPr>
          <p:nvPr>
            <p:ph idx="1"/>
          </p:nvPr>
        </p:nvSpPr>
        <p:spPr/>
        <p:txBody>
          <a:bodyPr/>
          <a:lstStyle/>
          <a:p>
            <a:r>
              <a:rPr lang="en-US" dirty="0"/>
              <a:t>It’s social.</a:t>
            </a:r>
          </a:p>
          <a:p>
            <a:r>
              <a:rPr lang="en-US" dirty="0"/>
              <a:t>Collective movement is emergent.</a:t>
            </a:r>
          </a:p>
          <a:p>
            <a:r>
              <a:rPr lang="en-US" dirty="0"/>
              <a:t>Flock members see only a </a:t>
            </a:r>
            <a:r>
              <a:rPr lang="en-US" dirty="0" err="1"/>
              <a:t>neighbourhood</a:t>
            </a:r>
            <a:r>
              <a:rPr lang="en-US" dirty="0"/>
              <a:t>; i.e., information exchange is localized.</a:t>
            </a:r>
          </a:p>
        </p:txBody>
      </p:sp>
      <p:sp>
        <p:nvSpPr>
          <p:cNvPr id="4" name="Slide Number Placeholder 3"/>
          <p:cNvSpPr>
            <a:spLocks noGrp="1"/>
          </p:cNvSpPr>
          <p:nvPr>
            <p:ph type="sldNum" sz="quarter" idx="12"/>
          </p:nvPr>
        </p:nvSpPr>
        <p:spPr/>
        <p:txBody>
          <a:bodyPr/>
          <a:lstStyle/>
          <a:p>
            <a:fld id="{877DB2F1-F944-A247-B30F-B52FD48A65EB}" type="slidenum">
              <a:rPr lang="en-US" smtClean="0"/>
              <a:pPr/>
              <a:t>7</a:t>
            </a:fld>
            <a:endParaRPr lang="en-US"/>
          </a:p>
        </p:txBody>
      </p:sp>
      <p:sp>
        <p:nvSpPr>
          <p:cNvPr id="5" name="TextBox 4"/>
          <p:cNvSpPr txBox="1"/>
          <p:nvPr/>
        </p:nvSpPr>
        <p:spPr>
          <a:xfrm>
            <a:off x="2286000" y="4572000"/>
            <a:ext cx="5132785" cy="523220"/>
          </a:xfrm>
          <a:prstGeom prst="rect">
            <a:avLst/>
          </a:prstGeom>
          <a:noFill/>
        </p:spPr>
        <p:txBody>
          <a:bodyPr wrap="none" rtlCol="0">
            <a:spAutoFit/>
          </a:bodyPr>
          <a:lstStyle/>
          <a:p>
            <a:r>
              <a:rPr lang="en-US" sz="2800" b="1" dirty="0"/>
              <a:t>Movement isn’t goal directed</a:t>
            </a:r>
          </a:p>
        </p:txBody>
      </p:sp>
    </p:spTree>
    <p:extLst>
      <p:ext uri="{BB962C8B-B14F-4D97-AF65-F5344CB8AC3E}">
        <p14:creationId xmlns:p14="http://schemas.microsoft.com/office/powerpoint/2010/main" val="108036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Influencing the Flock</a:t>
            </a:r>
          </a:p>
        </p:txBody>
      </p:sp>
      <p:sp>
        <p:nvSpPr>
          <p:cNvPr id="3" name="Content Placeholder 2"/>
          <p:cNvSpPr>
            <a:spLocks noGrp="1"/>
          </p:cNvSpPr>
          <p:nvPr>
            <p:ph idx="1"/>
          </p:nvPr>
        </p:nvSpPr>
        <p:spPr/>
        <p:txBody>
          <a:bodyPr/>
          <a:lstStyle/>
          <a:p>
            <a:r>
              <a:rPr lang="en-US" dirty="0"/>
              <a:t>Movement can be influenced.</a:t>
            </a:r>
          </a:p>
          <a:p>
            <a:r>
              <a:rPr lang="en-US" dirty="0" err="1"/>
              <a:t>Couzin</a:t>
            </a:r>
            <a:r>
              <a:rPr lang="en-US" dirty="0"/>
              <a:t>/Krause showed only modest % of flock need a goal in order to make others follow. </a:t>
            </a:r>
          </a:p>
        </p:txBody>
      </p:sp>
      <p:sp>
        <p:nvSpPr>
          <p:cNvPr id="4" name="Slide Number Placeholder 3"/>
          <p:cNvSpPr>
            <a:spLocks noGrp="1"/>
          </p:cNvSpPr>
          <p:nvPr>
            <p:ph type="sldNum" sz="quarter" idx="12"/>
          </p:nvPr>
        </p:nvSpPr>
        <p:spPr/>
        <p:txBody>
          <a:bodyPr/>
          <a:lstStyle/>
          <a:p>
            <a:fld id="{877DB2F1-F944-A247-B30F-B52FD48A65EB}" type="slidenum">
              <a:rPr lang="en-US" smtClean="0"/>
              <a:pPr/>
              <a:t>8</a:t>
            </a:fld>
            <a:endParaRPr lang="en-US"/>
          </a:p>
        </p:txBody>
      </p:sp>
    </p:spTree>
    <p:extLst>
      <p:ext uri="{BB962C8B-B14F-4D97-AF65-F5344CB8AC3E}">
        <p14:creationId xmlns:p14="http://schemas.microsoft.com/office/powerpoint/2010/main" val="2451110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Influencing the Flock</a:t>
            </a:r>
          </a:p>
        </p:txBody>
      </p:sp>
      <p:pic>
        <p:nvPicPr>
          <p:cNvPr id="5" name="Content Placeholder 4" descr="collective-cognition.png"/>
          <p:cNvPicPr>
            <a:picLocks noGrp="1" noChangeAspect="1"/>
          </p:cNvPicPr>
          <p:nvPr>
            <p:ph idx="1"/>
          </p:nvPr>
        </p:nvPicPr>
        <p:blipFill>
          <a:blip r:embed="rId3">
            <a:extLst>
              <a:ext uri="{28A0092B-C50C-407E-A947-70E740481C1C}">
                <a14:useLocalDpi xmlns:a14="http://schemas.microsoft.com/office/drawing/2010/main" val="0"/>
              </a:ext>
            </a:extLst>
          </a:blip>
          <a:srcRect t="542" b="542"/>
          <a:stretch>
            <a:fillRect/>
          </a:stretch>
        </p:blipFill>
        <p:spPr/>
      </p:pic>
      <p:sp>
        <p:nvSpPr>
          <p:cNvPr id="4" name="Slide Number Placeholder 3"/>
          <p:cNvSpPr>
            <a:spLocks noGrp="1"/>
          </p:cNvSpPr>
          <p:nvPr>
            <p:ph type="sldNum" sz="quarter" idx="12"/>
          </p:nvPr>
        </p:nvSpPr>
        <p:spPr/>
        <p:txBody>
          <a:bodyPr/>
          <a:lstStyle/>
          <a:p>
            <a:fld id="{877DB2F1-F944-A247-B30F-B52FD48A65EB}" type="slidenum">
              <a:rPr lang="en-US" smtClean="0"/>
              <a:pPr/>
              <a:t>9</a:t>
            </a:fld>
            <a:endParaRPr lang="en-US"/>
          </a:p>
        </p:txBody>
      </p:sp>
      <p:sp>
        <p:nvSpPr>
          <p:cNvPr id="6" name="Right Arrow 5"/>
          <p:cNvSpPr/>
          <p:nvPr/>
        </p:nvSpPr>
        <p:spPr>
          <a:xfrm>
            <a:off x="228600" y="3200400"/>
            <a:ext cx="990600" cy="533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58688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1948</TotalTime>
  <Words>4548</Words>
  <Application>Microsoft Macintosh PowerPoint</Application>
  <PresentationFormat>On-screen Show (4:3)</PresentationFormat>
  <Paragraphs>495</Paragraphs>
  <Slides>49</Slides>
  <Notes>49</Notes>
  <HiddenSlides>1</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5</vt:i4>
      </vt:variant>
      <vt:variant>
        <vt:lpstr>Slide Titles</vt:lpstr>
      </vt:variant>
      <vt:variant>
        <vt:i4>49</vt:i4>
      </vt:variant>
    </vt:vector>
  </HeadingPairs>
  <TitlesOfParts>
    <vt:vector size="61" baseType="lpstr">
      <vt:lpstr>Arial</vt:lpstr>
      <vt:lpstr>Courier New</vt:lpstr>
      <vt:lpstr>Symbol</vt:lpstr>
      <vt:lpstr>Times</vt:lpstr>
      <vt:lpstr>Times New Roman</vt:lpstr>
      <vt:lpstr>Verdana</vt:lpstr>
      <vt:lpstr>Default Design</vt:lpstr>
      <vt:lpstr>Equation</vt:lpstr>
      <vt:lpstr>Équation</vt:lpstr>
      <vt:lpstr>MS_ClipArt_Gallery</vt:lpstr>
      <vt:lpstr>Clip</vt:lpstr>
      <vt:lpstr>Picture</vt:lpstr>
      <vt:lpstr> COMP 4106</vt:lpstr>
      <vt:lpstr>Collection Motion: Flocking</vt:lpstr>
      <vt:lpstr>Rules Governing Collective Motion</vt:lpstr>
      <vt:lpstr>Flocking</vt:lpstr>
      <vt:lpstr>Object Avoidance</vt:lpstr>
      <vt:lpstr>Flocking Rules</vt:lpstr>
      <vt:lpstr>Important Observations</vt:lpstr>
      <vt:lpstr>Influencing the Flock</vt:lpstr>
      <vt:lpstr>Influencing the Flock</vt:lpstr>
      <vt:lpstr>Using the metaphor</vt:lpstr>
      <vt:lpstr>PSO Introduction</vt:lpstr>
      <vt:lpstr>The Inventors</vt:lpstr>
      <vt:lpstr>Part 1: United we stand</vt:lpstr>
      <vt:lpstr>Cooperation example</vt:lpstr>
      <vt:lpstr>Principles of Particle Behaviour (Kennedy, 1998)</vt:lpstr>
      <vt:lpstr>Continuous Particle Swarm</vt:lpstr>
      <vt:lpstr>Algorithm</vt:lpstr>
      <vt:lpstr>Behaviour has 2 components</vt:lpstr>
      <vt:lpstr>Initialization. Positions and velocities</vt:lpstr>
      <vt:lpstr>PowerPoint Presentation</vt:lpstr>
      <vt:lpstr>Neighbourhoods</vt:lpstr>
      <vt:lpstr>The circular neighbourhood</vt:lpstr>
      <vt:lpstr>Psychosocial compromise</vt:lpstr>
      <vt:lpstr>The historical algorithm</vt:lpstr>
      <vt:lpstr>Random proximity </vt:lpstr>
      <vt:lpstr>Animated illustration</vt:lpstr>
      <vt:lpstr>Part 2: How to choose parameters</vt:lpstr>
      <vt:lpstr>PSO Issues</vt:lpstr>
      <vt:lpstr>Variations: Prevention of Particle Explosion</vt:lpstr>
      <vt:lpstr>PowerPoint Presentation</vt:lpstr>
      <vt:lpstr>PowerPoint Presentation</vt:lpstr>
      <vt:lpstr>Type 1” form</vt:lpstr>
      <vt:lpstr>5D complex space</vt:lpstr>
      <vt:lpstr>Move in a 2D section (attractor) for a single particle</vt:lpstr>
      <vt:lpstr>PowerPoint Presentation</vt:lpstr>
      <vt:lpstr>Variations: Inertia Weight</vt:lpstr>
      <vt:lpstr>Functional Form: Inertia Factor</vt:lpstr>
      <vt:lpstr>PowerPoint Presentation</vt:lpstr>
      <vt:lpstr>PowerPoint Presentation</vt:lpstr>
      <vt:lpstr>Some functions ...</vt:lpstr>
      <vt:lpstr>PowerPoint Presentation</vt:lpstr>
      <vt:lpstr>PowerPoint Presentation</vt:lpstr>
      <vt:lpstr>Variations: FIPS</vt:lpstr>
      <vt:lpstr>PowerPoint Presentation</vt:lpstr>
      <vt:lpstr>Variations: Neighborhood Topologies</vt:lpstr>
      <vt:lpstr>PowerPoint Presentation</vt:lpstr>
      <vt:lpstr>PowerPoint Presentation</vt:lpstr>
      <vt:lpstr>Applications</vt:lpstr>
      <vt:lpstr>Applications</vt:lpstr>
    </vt:vector>
  </TitlesOfParts>
  <Company>Entrust,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Ant-based Clustering Algorithms</dc:title>
  <dc:creator>Entrust User</dc:creator>
  <cp:lastModifiedBy>Anthony White</cp:lastModifiedBy>
  <cp:revision>145</cp:revision>
  <cp:lastPrinted>2016-10-12T14:31:00Z</cp:lastPrinted>
  <dcterms:created xsi:type="dcterms:W3CDTF">2010-03-10T19:14:46Z</dcterms:created>
  <dcterms:modified xsi:type="dcterms:W3CDTF">2019-03-18T14:09:48Z</dcterms:modified>
</cp:coreProperties>
</file>