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20" r:id="rId2"/>
    <p:sldId id="344" r:id="rId3"/>
    <p:sldId id="345" r:id="rId4"/>
    <p:sldId id="316" r:id="rId5"/>
    <p:sldId id="321" r:id="rId6"/>
    <p:sldId id="323" r:id="rId7"/>
    <p:sldId id="322" r:id="rId8"/>
    <p:sldId id="324" r:id="rId9"/>
    <p:sldId id="325" r:id="rId10"/>
    <p:sldId id="326" r:id="rId11"/>
    <p:sldId id="329" r:id="rId12"/>
    <p:sldId id="327" r:id="rId13"/>
    <p:sldId id="331" r:id="rId14"/>
    <p:sldId id="339" r:id="rId15"/>
    <p:sldId id="340" r:id="rId16"/>
    <p:sldId id="332" r:id="rId17"/>
    <p:sldId id="330" r:id="rId18"/>
    <p:sldId id="333" r:id="rId19"/>
    <p:sldId id="334" r:id="rId20"/>
    <p:sldId id="335" r:id="rId21"/>
    <p:sldId id="336" r:id="rId22"/>
    <p:sldId id="337" r:id="rId23"/>
    <p:sldId id="338" r:id="rId24"/>
    <p:sldId id="328" r:id="rId25"/>
    <p:sldId id="343" r:id="rId26"/>
    <p:sldId id="342" r:id="rId27"/>
    <p:sldId id="341" r:id="rId2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0000"/>
    <a:srgbClr val="FFFF00"/>
    <a:srgbClr val="33CC33"/>
    <a:srgbClr val="FF9900"/>
    <a:srgbClr val="0066FF"/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86429" autoAdjust="0"/>
  </p:normalViewPr>
  <p:slideViewPr>
    <p:cSldViewPr>
      <p:cViewPr varScale="1">
        <p:scale>
          <a:sx n="63" d="100"/>
          <a:sy n="63" d="100"/>
        </p:scale>
        <p:origin x="-13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3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37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7063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26" tIns="47663" rIns="95326" bIns="47663" numCol="1" anchor="t" anchorCtr="0" compatLnSpc="1">
            <a:prstTxWarp prst="textNoShape">
              <a:avLst/>
            </a:prstTxWarp>
          </a:bodyPr>
          <a:lstStyle>
            <a:lvl1pPr defTabSz="9525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16388" y="0"/>
            <a:ext cx="316706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26" tIns="47663" rIns="95326" bIns="47663" numCol="1" anchor="t" anchorCtr="0" compatLnSpc="1">
            <a:prstTxWarp prst="textNoShape">
              <a:avLst/>
            </a:prstTxWarp>
          </a:bodyPr>
          <a:lstStyle>
            <a:lvl1pPr algn="r" defTabSz="9525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59875"/>
            <a:ext cx="3167063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26" tIns="47663" rIns="95326" bIns="47663" numCol="1" anchor="b" anchorCtr="0" compatLnSpc="1">
            <a:prstTxWarp prst="textNoShape">
              <a:avLst/>
            </a:prstTxWarp>
          </a:bodyPr>
          <a:lstStyle>
            <a:lvl1pPr defTabSz="9525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16388" y="9159875"/>
            <a:ext cx="316706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26" tIns="47663" rIns="95326" bIns="47663" numCol="1" anchor="b" anchorCtr="0" compatLnSpc="1">
            <a:prstTxWarp prst="textNoShape">
              <a:avLst/>
            </a:prstTxWarp>
          </a:bodyPr>
          <a:lstStyle>
            <a:lvl1pPr algn="r" defTabSz="952500">
              <a:defRPr sz="1300"/>
            </a:lvl1pPr>
          </a:lstStyle>
          <a:p>
            <a:pPr>
              <a:defRPr/>
            </a:pPr>
            <a:fld id="{CA444D7D-5D60-4F20-BBEA-5E7A2367D5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7063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26" tIns="47663" rIns="95326" bIns="47663" numCol="1" anchor="t" anchorCtr="0" compatLnSpc="1">
            <a:prstTxWarp prst="textNoShape">
              <a:avLst/>
            </a:prstTxWarp>
          </a:bodyPr>
          <a:lstStyle>
            <a:lvl1pPr defTabSz="9525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6388" y="0"/>
            <a:ext cx="316706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26" tIns="47663" rIns="95326" bIns="47663" numCol="1" anchor="t" anchorCtr="0" compatLnSpc="1">
            <a:prstTxWarp prst="textNoShape">
              <a:avLst/>
            </a:prstTxWarp>
          </a:bodyPr>
          <a:lstStyle>
            <a:lvl1pPr algn="r" defTabSz="9525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2538" y="717550"/>
            <a:ext cx="4778375" cy="3582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9325" y="4540250"/>
            <a:ext cx="5384800" cy="437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26" tIns="47663" rIns="95326" bIns="476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59875"/>
            <a:ext cx="3167063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26" tIns="47663" rIns="95326" bIns="47663" numCol="1" anchor="b" anchorCtr="0" compatLnSpc="1">
            <a:prstTxWarp prst="textNoShape">
              <a:avLst/>
            </a:prstTxWarp>
          </a:bodyPr>
          <a:lstStyle>
            <a:lvl1pPr defTabSz="9525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6388" y="9159875"/>
            <a:ext cx="316706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26" tIns="47663" rIns="95326" bIns="47663" numCol="1" anchor="b" anchorCtr="0" compatLnSpc="1">
            <a:prstTxWarp prst="textNoShape">
              <a:avLst/>
            </a:prstTxWarp>
          </a:bodyPr>
          <a:lstStyle>
            <a:lvl1pPr algn="r" defTabSz="952500">
              <a:defRPr sz="1300"/>
            </a:lvl1pPr>
          </a:lstStyle>
          <a:p>
            <a:pPr>
              <a:defRPr/>
            </a:pPr>
            <a:fld id="{55820D22-82D6-4341-826E-68F857596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F76FE-C324-4A3F-846D-DC6D9A25A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6754F-A5CC-4D87-8331-4E0B444658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"/>
            <a:ext cx="19431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6769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BB2A3-3486-4809-BC37-09C4F5535E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14400"/>
            <a:ext cx="3810000" cy="2552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619500"/>
            <a:ext cx="3810000" cy="2552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66451-42C5-4756-AEFF-CD3ED0D94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38A6B-2C58-484B-9476-B28091376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3F1D0-7F23-496E-BC35-4E718A8EDD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33D64-5D8C-48CC-A01A-3580DBAF81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04DC1-5CF4-40E5-96A4-07E3F7D5A7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9154C-2C46-48B4-A053-9602F85415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C7E24-D2B6-4101-B9ED-02978B6F94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73F6E-0D6D-4043-A3B1-EAF2644D8A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C928B-7419-4FC7-B2ED-CA09E76DCE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60883E7-9AC2-4CEF-95D0-B89666731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85800" y="838200"/>
            <a:ext cx="777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2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Relationship Id="rId9" Type="http://schemas.openxmlformats.org/officeDocument/2006/relationships/oleObject" Target="../embeddings/oleObject36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0.bin"/><Relationship Id="rId5" Type="http://schemas.openxmlformats.org/officeDocument/2006/relationships/oleObject" Target="../embeddings/oleObject39.bin"/><Relationship Id="rId4" Type="http://schemas.openxmlformats.org/officeDocument/2006/relationships/oleObject" Target="../embeddings/oleObject38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5.bin"/><Relationship Id="rId5" Type="http://schemas.openxmlformats.org/officeDocument/2006/relationships/oleObject" Target="../embeddings/oleObject44.bin"/><Relationship Id="rId4" Type="http://schemas.openxmlformats.org/officeDocument/2006/relationships/oleObject" Target="../embeddings/oleObject4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0.bin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9.png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Camera Calibration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Gerhard Roth</a:t>
            </a:r>
          </a:p>
          <a:p>
            <a:r>
              <a:rPr lang="en-US" dirty="0" smtClean="0"/>
              <a:t>Winter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Estimating the projection matrix</a:t>
            </a:r>
          </a:p>
        </p:txBody>
      </p:sp>
      <p:sp>
        <p:nvSpPr>
          <p:cNvPr id="41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World – Frame Transform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Drop “im” and “w”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N pairs (xi,yi) &lt;-&gt; (Xi,Yi,Zi)</a:t>
            </a:r>
          </a:p>
          <a:p>
            <a:pPr lvl="1"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Linear equations of m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2N equations, 11 independent variables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N &gt;=6 , SVD =&gt; m up to a unknown scale</a:t>
            </a:r>
          </a:p>
        </p:txBody>
      </p:sp>
      <p:grpSp>
        <p:nvGrpSpPr>
          <p:cNvPr id="4104" name="Group 4"/>
          <p:cNvGrpSpPr>
            <a:grpSpLocks/>
          </p:cNvGrpSpPr>
          <p:nvPr/>
        </p:nvGrpSpPr>
        <p:grpSpPr bwMode="auto">
          <a:xfrm>
            <a:off x="415925" y="1219200"/>
            <a:ext cx="8728075" cy="5064125"/>
            <a:chOff x="219" y="720"/>
            <a:chExt cx="5498" cy="3190"/>
          </a:xfrm>
        </p:grpSpPr>
        <p:graphicFrame>
          <p:nvGraphicFramePr>
            <p:cNvPr id="4098" name="Object 5"/>
            <p:cNvGraphicFramePr>
              <a:graphicFrameLocks noChangeAspect="1"/>
            </p:cNvGraphicFramePr>
            <p:nvPr/>
          </p:nvGraphicFramePr>
          <p:xfrm>
            <a:off x="2928" y="720"/>
            <a:ext cx="2664" cy="947"/>
          </p:xfrm>
          <a:graphic>
            <a:graphicData uri="http://schemas.openxmlformats.org/presentationml/2006/ole">
              <p:oleObj spid="_x0000_s4098" name="Equation" r:id="rId3" imgW="2501640" imgH="888840" progId="Equation.3">
                <p:embed/>
              </p:oleObj>
            </a:graphicData>
          </a:graphic>
        </p:graphicFrame>
        <p:graphicFrame>
          <p:nvGraphicFramePr>
            <p:cNvPr id="4099" name="Object 6"/>
            <p:cNvGraphicFramePr>
              <a:graphicFrameLocks noChangeAspect="1"/>
            </p:cNvGraphicFramePr>
            <p:nvPr/>
          </p:nvGraphicFramePr>
          <p:xfrm>
            <a:off x="4320" y="1872"/>
            <a:ext cx="957" cy="327"/>
          </p:xfrm>
          <a:graphic>
            <a:graphicData uri="http://schemas.openxmlformats.org/presentationml/2006/ole">
              <p:oleObj spid="_x0000_s4099" name="Equation" r:id="rId4" imgW="520560" imgH="177480" progId="Equation.3">
                <p:embed/>
              </p:oleObj>
            </a:graphicData>
          </a:graphic>
        </p:graphicFrame>
        <p:graphicFrame>
          <p:nvGraphicFramePr>
            <p:cNvPr id="4100" name="Object 7"/>
            <p:cNvGraphicFramePr>
              <a:graphicFrameLocks noChangeAspect="1"/>
            </p:cNvGraphicFramePr>
            <p:nvPr/>
          </p:nvGraphicFramePr>
          <p:xfrm>
            <a:off x="384" y="2544"/>
            <a:ext cx="4976" cy="790"/>
          </p:xfrm>
          <a:graphic>
            <a:graphicData uri="http://schemas.openxmlformats.org/presentationml/2006/ole">
              <p:oleObj spid="_x0000_s4100" name="Equation" r:id="rId5" imgW="4483080" imgH="711000" progId="Equation.3">
                <p:embed/>
              </p:oleObj>
            </a:graphicData>
          </a:graphic>
        </p:graphicFrame>
        <p:graphicFrame>
          <p:nvGraphicFramePr>
            <p:cNvPr id="4101" name="Object 8"/>
            <p:cNvGraphicFramePr>
              <a:graphicFrameLocks noChangeAspect="1"/>
            </p:cNvGraphicFramePr>
            <p:nvPr/>
          </p:nvGraphicFramePr>
          <p:xfrm>
            <a:off x="219" y="3600"/>
            <a:ext cx="5498" cy="310"/>
          </p:xfrm>
          <a:graphic>
            <a:graphicData uri="http://schemas.openxmlformats.org/presentationml/2006/ole">
              <p:oleObj spid="_x0000_s4101" name="Equation" r:id="rId6" imgW="4952880" imgH="27936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Homogeneous System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dirty="0" smtClean="0"/>
              <a:t>M linear equations of form A</a:t>
            </a:r>
            <a:r>
              <a:rPr lang="en-US" b="1" dirty="0" smtClean="0"/>
              <a:t>x</a:t>
            </a:r>
            <a:r>
              <a:rPr lang="en-US" dirty="0" smtClean="0"/>
              <a:t> = 0 </a:t>
            </a:r>
          </a:p>
          <a:p>
            <a:pPr>
              <a:buFontTx/>
              <a:buChar char="•"/>
            </a:pPr>
            <a:r>
              <a:rPr lang="en-US" dirty="0" smtClean="0"/>
              <a:t>If we have a given solution x1, </a:t>
            </a:r>
            <a:r>
              <a:rPr lang="en-US" dirty="0" err="1" smtClean="0"/>
              <a:t>s.t</a:t>
            </a:r>
            <a:r>
              <a:rPr lang="en-US" dirty="0" smtClean="0"/>
              <a:t>. Ax1 = 0 then c * x1 is also a solution A(c* x1) = 0</a:t>
            </a:r>
          </a:p>
          <a:p>
            <a:pPr>
              <a:buFontTx/>
              <a:buChar char="•"/>
            </a:pPr>
            <a:r>
              <a:rPr lang="en-US" dirty="0" smtClean="0"/>
              <a:t>Need to add a constraint on </a:t>
            </a:r>
            <a:r>
              <a:rPr lang="en-US" b="1" dirty="0" smtClean="0"/>
              <a:t>x,</a:t>
            </a:r>
          </a:p>
          <a:p>
            <a:pPr lvl="1"/>
            <a:r>
              <a:rPr lang="en-US" dirty="0" smtClean="0"/>
              <a:t>Basically make </a:t>
            </a:r>
            <a:r>
              <a:rPr lang="en-US" b="1" dirty="0" smtClean="0"/>
              <a:t>x</a:t>
            </a:r>
            <a:r>
              <a:rPr lang="en-US" dirty="0" smtClean="0"/>
              <a:t> a unit vector</a:t>
            </a:r>
            <a:r>
              <a:rPr lang="en-US" b="1" dirty="0" smtClean="0"/>
              <a:t> </a:t>
            </a:r>
          </a:p>
          <a:p>
            <a:pPr>
              <a:buFontTx/>
              <a:buChar char="•"/>
            </a:pPr>
            <a:r>
              <a:rPr lang="en-US" dirty="0" smtClean="0"/>
              <a:t>Can prove that the solution is the eigenvector corresponding to the single zero </a:t>
            </a:r>
            <a:r>
              <a:rPr lang="en-US" dirty="0" err="1" smtClean="0"/>
              <a:t>eigenvalue</a:t>
            </a:r>
            <a:r>
              <a:rPr lang="en-US" dirty="0" smtClean="0"/>
              <a:t> of that matrix </a:t>
            </a:r>
          </a:p>
          <a:p>
            <a:pPr lvl="1"/>
            <a:r>
              <a:rPr lang="en-US" dirty="0" smtClean="0"/>
              <a:t>This can be computed using eigenvector of SVD routine </a:t>
            </a:r>
          </a:p>
          <a:p>
            <a:pPr lvl="1"/>
            <a:r>
              <a:rPr lang="en-US" dirty="0" smtClean="0"/>
              <a:t>Then finding the zero </a:t>
            </a:r>
            <a:r>
              <a:rPr lang="en-US" dirty="0" err="1" smtClean="0"/>
              <a:t>eigenvalue</a:t>
            </a:r>
            <a:r>
              <a:rPr lang="en-US" dirty="0" smtClean="0"/>
              <a:t> (actually smallest)</a:t>
            </a:r>
          </a:p>
          <a:p>
            <a:pPr lvl="1"/>
            <a:r>
              <a:rPr lang="en-US" dirty="0" smtClean="0"/>
              <a:t>Returning the associated eigenvector</a:t>
            </a:r>
          </a:p>
        </p:txBody>
      </p:sp>
      <p:graphicFrame>
        <p:nvGraphicFramePr>
          <p:cNvPr id="5122" name="Object 5"/>
          <p:cNvGraphicFramePr>
            <a:graphicFrameLocks noChangeAspect="1"/>
          </p:cNvGraphicFramePr>
          <p:nvPr/>
        </p:nvGraphicFramePr>
        <p:xfrm>
          <a:off x="5105400" y="2667000"/>
          <a:ext cx="1460500" cy="576263"/>
        </p:xfrm>
        <a:graphic>
          <a:graphicData uri="http://schemas.openxmlformats.org/presentationml/2006/ole">
            <p:oleObj spid="_x0000_s5122" name="Equation" r:id="rId3" imgW="482400" imgH="190440" progId="Equation.3">
              <p:embed/>
            </p:oleObj>
          </a:graphicData>
        </a:graphic>
      </p:graphicFrame>
      <p:graphicFrame>
        <p:nvGraphicFramePr>
          <p:cNvPr id="5123" name="Object 6"/>
          <p:cNvGraphicFramePr>
            <a:graphicFrameLocks noChangeAspect="1"/>
          </p:cNvGraphicFramePr>
          <p:nvPr/>
        </p:nvGraphicFramePr>
        <p:xfrm>
          <a:off x="4464050" y="3308350"/>
          <a:ext cx="215900" cy="241300"/>
        </p:xfrm>
        <a:graphic>
          <a:graphicData uri="http://schemas.openxmlformats.org/presentationml/2006/ole">
            <p:oleObj spid="_x0000_s5123" name="Equation" r:id="rId4" imgW="215640" imgH="241200" progId="Equation.3">
              <p:embed/>
            </p:oleObj>
          </a:graphicData>
        </a:graphic>
      </p:graphicFrame>
      <p:graphicFrame>
        <p:nvGraphicFramePr>
          <p:cNvPr id="5124" name="Object 7"/>
          <p:cNvGraphicFramePr>
            <a:graphicFrameLocks noChangeAspect="1"/>
          </p:cNvGraphicFramePr>
          <p:nvPr/>
        </p:nvGraphicFramePr>
        <p:xfrm>
          <a:off x="3124200" y="4038600"/>
          <a:ext cx="990600" cy="550863"/>
        </p:xfrm>
        <a:graphic>
          <a:graphicData uri="http://schemas.openxmlformats.org/presentationml/2006/ole">
            <p:oleObj spid="_x0000_s5124" name="Equation" r:id="rId5" imgW="342720" imgH="190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Decompose projection matrix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US" dirty="0" smtClean="0"/>
              <a:t>3x4 Projection Matrix M computed previously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Both intrinsic (4) and extrinsic (6) – 10 parameters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r>
              <a:rPr lang="en-US" sz="2400" dirty="0" smtClean="0"/>
              <a:t>From M^ to parameters (p134-135)</a:t>
            </a:r>
          </a:p>
          <a:p>
            <a:pPr lvl="1"/>
            <a:r>
              <a:rPr lang="en-US" sz="1800" dirty="0" smtClean="0"/>
              <a:t>Find scale |</a:t>
            </a:r>
            <a:r>
              <a:rPr lang="en-US" sz="1800" dirty="0" smtClean="0">
                <a:latin typeface="Symbol" pitchFamily="18" charset="2"/>
              </a:rPr>
              <a:t>g|</a:t>
            </a:r>
            <a:r>
              <a:rPr lang="en-US" sz="1800" dirty="0" smtClean="0"/>
              <a:t> by using unit vector R</a:t>
            </a:r>
            <a:r>
              <a:rPr lang="en-US" sz="1800" baseline="-25000" dirty="0" smtClean="0"/>
              <a:t>3</a:t>
            </a:r>
            <a:r>
              <a:rPr lang="en-US" sz="1800" baseline="30000" dirty="0" smtClean="0"/>
              <a:t>T</a:t>
            </a:r>
          </a:p>
          <a:p>
            <a:pPr lvl="1"/>
            <a:r>
              <a:rPr lang="en-US" sz="1800" dirty="0" smtClean="0"/>
              <a:t>Determine </a:t>
            </a:r>
            <a:r>
              <a:rPr lang="en-US" sz="1800" dirty="0" err="1" smtClean="0"/>
              <a:t>T</a:t>
            </a:r>
            <a:r>
              <a:rPr lang="en-US" sz="1800" baseline="-25000" dirty="0" err="1" smtClean="0"/>
              <a:t>z</a:t>
            </a:r>
            <a:r>
              <a:rPr lang="en-US" sz="1800" dirty="0" smtClean="0"/>
              <a:t> and sign of </a:t>
            </a:r>
            <a:r>
              <a:rPr lang="en-US" sz="1800" dirty="0" smtClean="0">
                <a:latin typeface="Symbol" pitchFamily="18" charset="2"/>
              </a:rPr>
              <a:t>g</a:t>
            </a:r>
            <a:r>
              <a:rPr lang="en-US" sz="1800" dirty="0" smtClean="0"/>
              <a:t> from m</a:t>
            </a:r>
            <a:r>
              <a:rPr lang="en-US" sz="1800" baseline="-25000" dirty="0" smtClean="0"/>
              <a:t>34 </a:t>
            </a:r>
            <a:r>
              <a:rPr lang="en-US" sz="1800" dirty="0" smtClean="0"/>
              <a:t>(i.e. q</a:t>
            </a:r>
            <a:r>
              <a:rPr lang="en-US" sz="1800" baseline="-25000" dirty="0" smtClean="0"/>
              <a:t>43</a:t>
            </a:r>
            <a:r>
              <a:rPr lang="en-US" sz="1800" dirty="0" smtClean="0"/>
              <a:t>)</a:t>
            </a:r>
          </a:p>
          <a:p>
            <a:pPr lvl="1"/>
            <a:r>
              <a:rPr lang="en-US" sz="1800" dirty="0" smtClean="0"/>
              <a:t>Obtain R</a:t>
            </a:r>
            <a:r>
              <a:rPr lang="en-US" sz="1800" baseline="-25000" dirty="0" smtClean="0"/>
              <a:t>3</a:t>
            </a:r>
            <a:r>
              <a:rPr lang="en-US" sz="1800" baseline="30000" dirty="0" smtClean="0"/>
              <a:t>T</a:t>
            </a:r>
            <a:endParaRPr lang="en-US" sz="1800" dirty="0" smtClean="0"/>
          </a:p>
          <a:p>
            <a:pPr lvl="1"/>
            <a:r>
              <a:rPr lang="en-US" sz="1800" dirty="0" smtClean="0"/>
              <a:t>Find (Ox, </a:t>
            </a:r>
            <a:r>
              <a:rPr lang="en-US" sz="1800" dirty="0" err="1" smtClean="0"/>
              <a:t>Oy</a:t>
            </a:r>
            <a:r>
              <a:rPr lang="en-US" sz="1800" dirty="0" smtClean="0"/>
              <a:t>) by dot products of Rows q1. q3, q2.q3, using the orthogonal constraints of R</a:t>
            </a:r>
          </a:p>
          <a:p>
            <a:pPr lvl="1"/>
            <a:r>
              <a:rPr lang="en-US" sz="1800" dirty="0" smtClean="0"/>
              <a:t>Determine </a:t>
            </a:r>
            <a:r>
              <a:rPr lang="en-US" sz="1800" dirty="0" err="1" smtClean="0"/>
              <a:t>fx</a:t>
            </a:r>
            <a:r>
              <a:rPr lang="en-US" sz="1800" dirty="0" smtClean="0"/>
              <a:t> and </a:t>
            </a:r>
            <a:r>
              <a:rPr lang="en-US" sz="1800" dirty="0" err="1" smtClean="0"/>
              <a:t>fy</a:t>
            </a:r>
            <a:r>
              <a:rPr lang="en-US" sz="1800" dirty="0" smtClean="0"/>
              <a:t> from q1 and q2 All the rests: R</a:t>
            </a:r>
            <a:r>
              <a:rPr lang="en-US" sz="1800" baseline="-25000" dirty="0" smtClean="0"/>
              <a:t>1</a:t>
            </a:r>
            <a:r>
              <a:rPr lang="en-US" sz="1800" baseline="30000" dirty="0" smtClean="0"/>
              <a:t>T</a:t>
            </a:r>
            <a:r>
              <a:rPr lang="en-US" sz="1800" dirty="0" smtClean="0"/>
              <a:t>, R</a:t>
            </a:r>
            <a:r>
              <a:rPr lang="en-US" sz="1800" baseline="-25000" dirty="0" smtClean="0"/>
              <a:t>2</a:t>
            </a:r>
            <a:r>
              <a:rPr lang="en-US" sz="1800" baseline="30000" dirty="0" smtClean="0"/>
              <a:t>T</a:t>
            </a:r>
            <a:r>
              <a:rPr lang="en-US" sz="1800" dirty="0" smtClean="0"/>
              <a:t>, </a:t>
            </a:r>
            <a:r>
              <a:rPr lang="en-US" sz="1800" dirty="0" err="1" smtClean="0"/>
              <a:t>Tx</a:t>
            </a:r>
            <a:r>
              <a:rPr lang="en-US" sz="1800" dirty="0" smtClean="0"/>
              <a:t>, Ty </a:t>
            </a:r>
          </a:p>
          <a:p>
            <a:pPr lvl="1"/>
            <a:r>
              <a:rPr lang="en-US" sz="1800" dirty="0" smtClean="0"/>
              <a:t>Enforce </a:t>
            </a:r>
            <a:r>
              <a:rPr lang="en-US" sz="1800" dirty="0" err="1" smtClean="0"/>
              <a:t>orthogonality</a:t>
            </a:r>
            <a:r>
              <a:rPr lang="en-US" sz="1800" dirty="0" smtClean="0"/>
              <a:t> on R by using SVD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1066800" y="1981200"/>
          <a:ext cx="6891338" cy="1063625"/>
        </p:xfrm>
        <a:graphic>
          <a:graphicData uri="http://schemas.openxmlformats.org/presentationml/2006/ole">
            <p:oleObj spid="_x0000_s6146" name="Equation" r:id="rId3" imgW="4584600" imgH="711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Rotation Matrices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914400"/>
            <a:ext cx="7467600" cy="5257800"/>
          </a:xfrm>
        </p:spPr>
        <p:txBody>
          <a:bodyPr/>
          <a:lstStyle/>
          <a:p>
            <a:pPr marL="0" indent="0">
              <a:buFontTx/>
              <a:buChar char="•"/>
            </a:pPr>
            <a:r>
              <a:rPr lang="en-US" sz="2400" smtClean="0"/>
              <a:t> Are special 3 by matrices R</a:t>
            </a:r>
          </a:p>
          <a:p>
            <a:pPr marL="0" indent="0">
              <a:buFontTx/>
              <a:buChar char="•"/>
            </a:pPr>
            <a:endParaRPr lang="en-US" sz="2400" smtClean="0"/>
          </a:p>
          <a:p>
            <a:pPr marL="0" indent="0">
              <a:buFontTx/>
              <a:buChar char="•"/>
            </a:pPr>
            <a:endParaRPr lang="en-US" sz="2400" smtClean="0"/>
          </a:p>
          <a:p>
            <a:pPr marL="0" indent="0">
              <a:buFontTx/>
              <a:buChar char="•"/>
            </a:pPr>
            <a:r>
              <a:rPr lang="en-US" sz="2400" smtClean="0"/>
              <a:t>Rows and columns of R are mutually orthogonal unit vectors</a:t>
            </a:r>
          </a:p>
          <a:p>
            <a:pPr marL="0" indent="0">
              <a:buFontTx/>
              <a:buChar char="•"/>
            </a:pPr>
            <a:r>
              <a:rPr lang="en-US" sz="2400" smtClean="0"/>
              <a:t>Each row and column has unit norm</a:t>
            </a:r>
          </a:p>
          <a:p>
            <a:pPr marL="0" indent="0">
              <a:buFontTx/>
              <a:buChar char="•"/>
            </a:pPr>
            <a:r>
              <a:rPr lang="en-US" sz="2400" smtClean="0"/>
              <a:t>Dot product of each row with others is zero</a:t>
            </a:r>
          </a:p>
          <a:p>
            <a:pPr marL="0" indent="0">
              <a:buFontTx/>
              <a:buChar char="•"/>
            </a:pPr>
            <a:r>
              <a:rPr lang="en-US" sz="2400" smtClean="0"/>
              <a:t>Dot product of each column with others is zero</a:t>
            </a:r>
          </a:p>
          <a:p>
            <a:pPr marL="0" indent="0">
              <a:buFontTx/>
              <a:buChar char="•"/>
            </a:pPr>
            <a:endParaRPr lang="en-US" sz="2400" smtClean="0"/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066800" y="1447800"/>
          <a:ext cx="2667000" cy="520700"/>
        </p:xfrm>
        <a:graphic>
          <a:graphicData uri="http://schemas.openxmlformats.org/presentationml/2006/ole">
            <p:oleObj spid="_x0000_s7170" name="Equation" r:id="rId3" imgW="977760" imgH="190440" progId="Equation.3">
              <p:embed/>
            </p:oleObj>
          </a:graphicData>
        </a:graphic>
      </p:graphicFrame>
      <p:graphicFrame>
        <p:nvGraphicFramePr>
          <p:cNvPr id="7171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4114800" y="1447800"/>
          <a:ext cx="1752600" cy="560388"/>
        </p:xfrm>
        <a:graphic>
          <a:graphicData uri="http://schemas.openxmlformats.org/presentationml/2006/ole">
            <p:oleObj spid="_x0000_s7171" name="Equation" r:id="rId4" imgW="63468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38200"/>
          </a:xfrm>
        </p:spPr>
        <p:txBody>
          <a:bodyPr/>
          <a:lstStyle/>
          <a:p>
            <a:r>
              <a:rPr lang="en-CA" dirty="0" smtClean="0"/>
              <a:t>Ensuring the </a:t>
            </a:r>
            <a:r>
              <a:rPr lang="en-CA" dirty="0" err="1" smtClean="0"/>
              <a:t>orthogonality</a:t>
            </a:r>
            <a:r>
              <a:rPr lang="en-CA" dirty="0" smtClean="0"/>
              <a:t> of R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kern="0" dirty="0">
                <a:latin typeface="+mn-lt"/>
              </a:rPr>
              <a:t>The computation of </a:t>
            </a:r>
            <a:r>
              <a:rPr lang="en-US" sz="2000" kern="0" dirty="0"/>
              <a:t>R </a:t>
            </a:r>
            <a:r>
              <a:rPr lang="en-US" sz="2000" kern="0" dirty="0">
                <a:latin typeface="+mn-lt"/>
              </a:rPr>
              <a:t>does not take into account explicitly the </a:t>
            </a:r>
            <a:r>
              <a:rPr lang="en-US" sz="2000" kern="0" dirty="0" err="1">
                <a:latin typeface="+mn-lt"/>
              </a:rPr>
              <a:t>orthogonality</a:t>
            </a:r>
            <a:r>
              <a:rPr lang="en-US" sz="2000" kern="0" dirty="0">
                <a:latin typeface="+mn-lt"/>
              </a:rPr>
              <a:t> constraints on R</a:t>
            </a:r>
          </a:p>
          <a:p>
            <a:pPr marL="285750" indent="-285750">
              <a:spcBef>
                <a:spcPct val="20000"/>
              </a:spcBef>
              <a:buFontTx/>
              <a:buChar char="•"/>
              <a:defRPr/>
            </a:pPr>
            <a:r>
              <a:rPr lang="en-US" sz="2000" kern="0" dirty="0">
                <a:latin typeface="+mn-lt"/>
              </a:rPr>
              <a:t>The estimate      of R  cannot be expected to be orthogonal:</a:t>
            </a:r>
          </a:p>
          <a:p>
            <a:pPr marL="285750" indent="-285750">
              <a:spcBef>
                <a:spcPct val="20000"/>
              </a:spcBef>
              <a:buFontTx/>
              <a:buChar char="•"/>
              <a:defRPr/>
            </a:pPr>
            <a:r>
              <a:rPr lang="en-US" sz="2000" kern="0" dirty="0">
                <a:latin typeface="+mn-lt"/>
              </a:rPr>
              <a:t>We can "enforce" the </a:t>
            </a:r>
            <a:r>
              <a:rPr lang="en-US" sz="2000" kern="0" dirty="0" err="1">
                <a:latin typeface="+mn-lt"/>
              </a:rPr>
              <a:t>orthogonality</a:t>
            </a:r>
            <a:r>
              <a:rPr lang="en-US" sz="2000" kern="0" dirty="0">
                <a:latin typeface="+mn-lt"/>
              </a:rPr>
              <a:t> on      using SVD: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  <a:defRPr/>
            </a:pPr>
            <a:endParaRPr lang="en-US" sz="2000" kern="0" dirty="0"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•"/>
              <a:defRPr/>
            </a:pPr>
            <a:endParaRPr lang="en-US" sz="2000" kern="0" dirty="0">
              <a:latin typeface="+mn-lt"/>
            </a:endParaRPr>
          </a:p>
          <a:p>
            <a:pPr marL="285750" indent="-285750">
              <a:spcBef>
                <a:spcPct val="20000"/>
              </a:spcBef>
              <a:buFontTx/>
              <a:buChar char="•"/>
              <a:defRPr/>
            </a:pPr>
            <a:endParaRPr lang="en-US" sz="2000" kern="0" dirty="0">
              <a:latin typeface="+mn-lt"/>
            </a:endParaRPr>
          </a:p>
          <a:p>
            <a:pPr marL="285750" indent="-285750">
              <a:spcBef>
                <a:spcPct val="20000"/>
              </a:spcBef>
              <a:buFontTx/>
              <a:buChar char="•"/>
              <a:defRPr/>
            </a:pPr>
            <a:r>
              <a:rPr lang="en-US" sz="2000" kern="0" dirty="0">
                <a:latin typeface="+mn-lt"/>
              </a:rPr>
              <a:t>Replace </a:t>
            </a:r>
            <a:r>
              <a:rPr lang="en-US" sz="2000" i="1" kern="0" dirty="0">
                <a:latin typeface="+mn-lt"/>
              </a:rPr>
              <a:t>D (singular values) </a:t>
            </a:r>
            <a:r>
              <a:rPr lang="en-US" sz="2000" kern="0" dirty="0">
                <a:latin typeface="+mn-lt"/>
              </a:rPr>
              <a:t>with Identity Matrix </a:t>
            </a:r>
            <a:r>
              <a:rPr lang="en-US" sz="2000" i="1" kern="0" dirty="0">
                <a:latin typeface="+mn-lt"/>
              </a:rPr>
              <a:t>I</a:t>
            </a:r>
            <a:r>
              <a:rPr lang="en-US" sz="2000" kern="0" dirty="0">
                <a:latin typeface="+mn-lt"/>
              </a:rPr>
              <a:t>:</a:t>
            </a:r>
          </a:p>
          <a:p>
            <a:pPr marL="742950" lvl="1" indent="-285750">
              <a:spcBef>
                <a:spcPct val="20000"/>
              </a:spcBef>
              <a:defRPr/>
            </a:pPr>
            <a:endParaRPr lang="en-US" sz="2000" kern="0" dirty="0">
              <a:latin typeface="+mn-lt"/>
            </a:endParaRPr>
          </a:p>
        </p:txBody>
      </p:sp>
      <p:pic>
        <p:nvPicPr>
          <p:cNvPr id="1843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752600"/>
            <a:ext cx="244475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pic>
        <p:nvPicPr>
          <p:cNvPr id="1843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2133600"/>
            <a:ext cx="244475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pic>
        <p:nvPicPr>
          <p:cNvPr id="18438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2743200"/>
            <a:ext cx="1441450" cy="76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pic>
        <p:nvPicPr>
          <p:cNvPr id="18439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7200" y="2819400"/>
            <a:ext cx="1828800" cy="715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pic>
        <p:nvPicPr>
          <p:cNvPr id="18440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33600" y="4114800"/>
            <a:ext cx="4138613" cy="914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Direct Approach</a:t>
            </a:r>
          </a:p>
        </p:txBody>
      </p:sp>
      <p:sp>
        <p:nvSpPr>
          <p:cNvPr id="19459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7772400" cy="5257800"/>
          </a:xfrm>
        </p:spPr>
        <p:txBody>
          <a:bodyPr/>
          <a:lstStyle/>
          <a:p>
            <a:pPr marL="0" indent="0">
              <a:buFontTx/>
              <a:buChar char="•"/>
            </a:pPr>
            <a:r>
              <a:rPr lang="en-US" smtClean="0"/>
              <a:t>Main steps</a:t>
            </a:r>
          </a:p>
          <a:p>
            <a:pPr marL="0" indent="0"/>
            <a:endParaRPr lang="en-US" smtClean="0"/>
          </a:p>
          <a:p>
            <a:pPr lvl="1">
              <a:buFontTx/>
              <a:buNone/>
            </a:pPr>
            <a:r>
              <a:rPr lang="en-US" smtClean="0"/>
              <a:t>	</a:t>
            </a:r>
            <a:r>
              <a:rPr lang="en-US" sz="2400" smtClean="0"/>
              <a:t>(1) Assuming that </a:t>
            </a:r>
            <a:r>
              <a:rPr lang="en-US" sz="2400" i="1" smtClean="0"/>
              <a:t>o</a:t>
            </a:r>
            <a:r>
              <a:rPr lang="en-US" sz="2400" i="1" baseline="-25000" smtClean="0"/>
              <a:t>x</a:t>
            </a:r>
            <a:r>
              <a:rPr lang="en-US" sz="2400" i="1" smtClean="0"/>
              <a:t> </a:t>
            </a:r>
            <a:r>
              <a:rPr lang="en-US" sz="2400" smtClean="0"/>
              <a:t>and </a:t>
            </a:r>
            <a:r>
              <a:rPr lang="en-US" sz="2400" i="1" smtClean="0"/>
              <a:t>o</a:t>
            </a:r>
            <a:r>
              <a:rPr lang="en-US" sz="2400" i="1" baseline="-25000" smtClean="0"/>
              <a:t>y</a:t>
            </a:r>
            <a:r>
              <a:rPr lang="en-US" sz="2400" i="1" smtClean="0"/>
              <a:t> </a:t>
            </a:r>
            <a:r>
              <a:rPr lang="en-US" sz="2400" smtClean="0"/>
              <a:t>are known, estimate all the remaining parameters.</a:t>
            </a:r>
          </a:p>
          <a:p>
            <a:pPr lvl="1">
              <a:buFontTx/>
              <a:buNone/>
            </a:pPr>
            <a:endParaRPr lang="en-US" sz="2400" smtClean="0"/>
          </a:p>
          <a:p>
            <a:pPr lvl="1">
              <a:buFontTx/>
              <a:buNone/>
            </a:pPr>
            <a:r>
              <a:rPr lang="en-US" sz="2400" smtClean="0"/>
              <a:t>	(2) Estimate </a:t>
            </a:r>
            <a:r>
              <a:rPr lang="en-US" sz="2400" i="1" smtClean="0"/>
              <a:t>o</a:t>
            </a:r>
            <a:r>
              <a:rPr lang="en-US" sz="2400" i="1" baseline="-25000" smtClean="0"/>
              <a:t>x</a:t>
            </a:r>
            <a:r>
              <a:rPr lang="en-US" sz="2400" i="1" smtClean="0"/>
              <a:t> </a:t>
            </a:r>
            <a:r>
              <a:rPr lang="en-US" sz="2400" smtClean="0"/>
              <a:t>and </a:t>
            </a:r>
            <a:r>
              <a:rPr lang="en-US" sz="2400" i="1" smtClean="0"/>
              <a:t>o</a:t>
            </a:r>
            <a:r>
              <a:rPr lang="en-US" sz="2400" i="1" baseline="-25000" smtClean="0"/>
              <a:t>y </a:t>
            </a:r>
          </a:p>
          <a:p>
            <a:pPr marL="0" indent="0"/>
            <a:endParaRPr lang="en-CA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Projection Equations (book notation)</a:t>
            </a:r>
          </a:p>
        </p:txBody>
      </p:sp>
      <p:sp>
        <p:nvSpPr>
          <p:cNvPr id="8201" name="Text Placeholder 5"/>
          <p:cNvSpPr>
            <a:spLocks noGrp="1"/>
          </p:cNvSpPr>
          <p:nvPr>
            <p:ph type="body" idx="4294967295"/>
          </p:nvPr>
        </p:nvSpPr>
        <p:spPr>
          <a:xfrm>
            <a:off x="838200" y="1066800"/>
            <a:ext cx="7772400" cy="5257800"/>
          </a:xfrm>
        </p:spPr>
        <p:txBody>
          <a:bodyPr/>
          <a:lstStyle/>
          <a:p>
            <a:pPr>
              <a:buFontTx/>
              <a:buChar char="•"/>
            </a:pPr>
            <a:r>
              <a:rPr lang="en-CA" smtClean="0"/>
              <a:t>Projection equations (camera and world)</a:t>
            </a:r>
          </a:p>
          <a:p>
            <a:pPr>
              <a:buFontTx/>
              <a:buChar char="•"/>
            </a:pPr>
            <a:endParaRPr lang="en-CA" smtClean="0"/>
          </a:p>
          <a:p>
            <a:pPr>
              <a:buFontTx/>
              <a:buChar char="•"/>
            </a:pPr>
            <a:endParaRPr lang="en-CA" smtClean="0"/>
          </a:p>
          <a:p>
            <a:pPr>
              <a:buFontTx/>
              <a:buChar char="•"/>
            </a:pPr>
            <a:r>
              <a:rPr lang="en-CA" smtClean="0"/>
              <a:t>Calibration equations</a:t>
            </a:r>
          </a:p>
          <a:p>
            <a:pPr>
              <a:buFontTx/>
              <a:buChar char="•"/>
            </a:pPr>
            <a:endParaRPr lang="en-CA" smtClean="0"/>
          </a:p>
          <a:p>
            <a:pPr>
              <a:buFontTx/>
              <a:buChar char="•"/>
            </a:pPr>
            <a:endParaRPr lang="en-CA" smtClean="0"/>
          </a:p>
          <a:p>
            <a:pPr>
              <a:buFontTx/>
              <a:buChar char="•"/>
            </a:pPr>
            <a:r>
              <a:rPr lang="en-CA" smtClean="0"/>
              <a:t>Using the projection equations and camera calibration information we get:</a:t>
            </a: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1066800" y="5181600"/>
          <a:ext cx="2889250" cy="1143000"/>
        </p:xfrm>
        <a:graphic>
          <a:graphicData uri="http://schemas.openxmlformats.org/presentationml/2006/ole">
            <p:oleObj spid="_x0000_s8194" name="Equation" r:id="rId3" imgW="1155600" imgH="457200" progId="Equation.3">
              <p:embed/>
            </p:oleObj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>
            <p:ph idx="1"/>
          </p:nvPr>
        </p:nvGraphicFramePr>
        <p:xfrm>
          <a:off x="5105400" y="5181600"/>
          <a:ext cx="2819400" cy="1146175"/>
        </p:xfrm>
        <a:graphic>
          <a:graphicData uri="http://schemas.openxmlformats.org/presentationml/2006/ole">
            <p:oleObj spid="_x0000_s8195" name="Equation" r:id="rId4" imgW="1155600" imgH="469800" progId="Equation.3">
              <p:embed/>
            </p:oleObj>
          </a:graphicData>
        </a:graphic>
      </p:graphicFrame>
      <p:graphicFrame>
        <p:nvGraphicFramePr>
          <p:cNvPr id="8196" name="Object 6"/>
          <p:cNvGraphicFramePr>
            <a:graphicFrameLocks noChangeAspect="1"/>
          </p:cNvGraphicFramePr>
          <p:nvPr/>
        </p:nvGraphicFramePr>
        <p:xfrm>
          <a:off x="2274888" y="1631950"/>
          <a:ext cx="1471612" cy="1001713"/>
        </p:xfrm>
        <a:graphic>
          <a:graphicData uri="http://schemas.openxmlformats.org/presentationml/2006/ole">
            <p:oleObj spid="_x0000_s8196" name="Equation" r:id="rId5" imgW="634680" imgH="431640" progId="Equation.3">
              <p:embed/>
            </p:oleObj>
          </a:graphicData>
        </a:graphic>
      </p:graphicFrame>
      <p:graphicFrame>
        <p:nvGraphicFramePr>
          <p:cNvPr id="8197" name="Object 7"/>
          <p:cNvGraphicFramePr>
            <a:graphicFrameLocks noChangeAspect="1"/>
          </p:cNvGraphicFramePr>
          <p:nvPr/>
        </p:nvGraphicFramePr>
        <p:xfrm>
          <a:off x="4256088" y="1631950"/>
          <a:ext cx="1444625" cy="1003300"/>
        </p:xfrm>
        <a:graphic>
          <a:graphicData uri="http://schemas.openxmlformats.org/presentationml/2006/ole">
            <p:oleObj spid="_x0000_s8197" name="Equation" r:id="rId6" imgW="622080" imgH="431640" progId="Equation.3">
              <p:embed/>
            </p:oleObj>
          </a:graphicData>
        </a:graphic>
      </p:graphicFrame>
      <p:graphicFrame>
        <p:nvGraphicFramePr>
          <p:cNvPr id="8198" name="Object 8"/>
          <p:cNvGraphicFramePr>
            <a:graphicFrameLocks noChangeAspect="1"/>
          </p:cNvGraphicFramePr>
          <p:nvPr/>
        </p:nvGraphicFramePr>
        <p:xfrm>
          <a:off x="1752600" y="3276600"/>
          <a:ext cx="1981200" cy="685800"/>
        </p:xfrm>
        <a:graphic>
          <a:graphicData uri="http://schemas.openxmlformats.org/presentationml/2006/ole">
            <p:oleObj spid="_x0000_s8198" name="Equation" r:id="rId7" imgW="990360" imgH="228600" progId="Equation.3">
              <p:embed/>
            </p:oleObj>
          </a:graphicData>
        </a:graphic>
      </p:graphicFrame>
      <p:graphicFrame>
        <p:nvGraphicFramePr>
          <p:cNvPr id="8199" name="Object 9"/>
          <p:cNvGraphicFramePr>
            <a:graphicFrameLocks noChangeAspect="1"/>
          </p:cNvGraphicFramePr>
          <p:nvPr/>
        </p:nvGraphicFramePr>
        <p:xfrm>
          <a:off x="4622800" y="3333750"/>
          <a:ext cx="2032000" cy="723900"/>
        </p:xfrm>
        <a:graphic>
          <a:graphicData uri="http://schemas.openxmlformats.org/presentationml/2006/ole">
            <p:oleObj spid="_x0000_s8199" name="Equation" r:id="rId8" imgW="1015920" imgH="241200" progId="Equation.3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Projection Equations (book notation)</a:t>
            </a:r>
          </a:p>
        </p:txBody>
      </p:sp>
      <p:sp>
        <p:nvSpPr>
          <p:cNvPr id="922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914400"/>
            <a:ext cx="7696200" cy="5257800"/>
          </a:xfrm>
        </p:spPr>
        <p:txBody>
          <a:bodyPr/>
          <a:lstStyle/>
          <a:p>
            <a:pPr marL="0" indent="0">
              <a:buFontTx/>
              <a:buChar char="•"/>
            </a:pPr>
            <a:r>
              <a:rPr lang="en-US" sz="2400" smtClean="0"/>
              <a:t>3D point P in world reference frame is </a:t>
            </a:r>
          </a:p>
          <a:p>
            <a:pPr marL="0" indent="0">
              <a:buFontTx/>
              <a:buChar char="•"/>
            </a:pPr>
            <a:r>
              <a:rPr lang="en-US" sz="2400" smtClean="0"/>
              <a:t>                are the co-ordinates of P in camera frame</a:t>
            </a:r>
          </a:p>
          <a:p>
            <a:pPr marL="0" indent="0">
              <a:buFontTx/>
              <a:buChar char="•"/>
            </a:pPr>
            <a:r>
              <a:rPr lang="en-US" sz="2400" smtClean="0"/>
              <a:t>Extrinsic parameters, apply rotation then translation</a:t>
            </a: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6096000" y="990600"/>
          <a:ext cx="1066800" cy="304800"/>
        </p:xfrm>
        <a:graphic>
          <a:graphicData uri="http://schemas.openxmlformats.org/presentationml/2006/ole">
            <p:oleObj spid="_x0000_s9218" name="Equation" r:id="rId3" imgW="799920" imgH="228600" progId="Equation.3">
              <p:embed/>
            </p:oleObj>
          </a:graphicData>
        </a:graphic>
      </p:graphicFrame>
      <p:graphicFrame>
        <p:nvGraphicFramePr>
          <p:cNvPr id="9219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914400" y="1371600"/>
          <a:ext cx="1143000" cy="354013"/>
        </p:xfrm>
        <a:graphic>
          <a:graphicData uri="http://schemas.openxmlformats.org/presentationml/2006/ole">
            <p:oleObj spid="_x0000_s9219" name="Equation" r:id="rId4" imgW="736560" imgH="228600" progId="Equation.3">
              <p:embed/>
            </p:oleObj>
          </a:graphicData>
        </a:graphic>
      </p:graphicFrame>
      <p:graphicFrame>
        <p:nvGraphicFramePr>
          <p:cNvPr id="9220" name="Object 8"/>
          <p:cNvGraphicFramePr>
            <a:graphicFrameLocks noChangeAspect="1"/>
          </p:cNvGraphicFramePr>
          <p:nvPr/>
        </p:nvGraphicFramePr>
        <p:xfrm>
          <a:off x="4514850" y="3213100"/>
          <a:ext cx="114300" cy="431800"/>
        </p:xfrm>
        <a:graphic>
          <a:graphicData uri="http://schemas.openxmlformats.org/presentationml/2006/ole">
            <p:oleObj spid="_x0000_s9220" name="Equation" r:id="rId5" imgW="114120" imgH="431640" progId="Equation.3">
              <p:embed/>
            </p:oleObj>
          </a:graphicData>
        </a:graphic>
      </p:graphicFrame>
      <p:graphicFrame>
        <p:nvGraphicFramePr>
          <p:cNvPr id="9221" name="Object 9"/>
          <p:cNvGraphicFramePr>
            <a:graphicFrameLocks noChangeAspect="1"/>
          </p:cNvGraphicFramePr>
          <p:nvPr/>
        </p:nvGraphicFramePr>
        <p:xfrm>
          <a:off x="2667000" y="2438400"/>
          <a:ext cx="2438400" cy="1489075"/>
        </p:xfrm>
        <a:graphic>
          <a:graphicData uri="http://schemas.openxmlformats.org/presentationml/2006/ole">
            <p:oleObj spid="_x0000_s9221" name="Equation" r:id="rId6" imgW="1206360" imgH="736560" progId="Equation.3">
              <p:embed/>
            </p:oleObj>
          </a:graphicData>
        </a:graphic>
      </p:graphicFrame>
      <p:graphicFrame>
        <p:nvGraphicFramePr>
          <p:cNvPr id="9222" name="Object 12"/>
          <p:cNvGraphicFramePr>
            <a:graphicFrameLocks noChangeAspect="1"/>
          </p:cNvGraphicFramePr>
          <p:nvPr/>
        </p:nvGraphicFramePr>
        <p:xfrm>
          <a:off x="1981200" y="4114800"/>
          <a:ext cx="3733800" cy="476250"/>
        </p:xfrm>
        <a:graphic>
          <a:graphicData uri="http://schemas.openxmlformats.org/presentationml/2006/ole">
            <p:oleObj spid="_x0000_s9222" name="Equation" r:id="rId7" imgW="1892160" imgH="241200" progId="Equation.3">
              <p:embed/>
            </p:oleObj>
          </a:graphicData>
        </a:graphic>
      </p:graphicFrame>
      <p:graphicFrame>
        <p:nvGraphicFramePr>
          <p:cNvPr id="9223" name="Object 13"/>
          <p:cNvGraphicFramePr>
            <a:graphicFrameLocks noChangeAspect="1"/>
          </p:cNvGraphicFramePr>
          <p:nvPr/>
        </p:nvGraphicFramePr>
        <p:xfrm>
          <a:off x="2057400" y="4800600"/>
          <a:ext cx="3733800" cy="501650"/>
        </p:xfrm>
        <a:graphic>
          <a:graphicData uri="http://schemas.openxmlformats.org/presentationml/2006/ole">
            <p:oleObj spid="_x0000_s9223" name="Equation" r:id="rId8" imgW="1892160" imgH="253800" progId="Equation.3">
              <p:embed/>
            </p:oleObj>
          </a:graphicData>
        </a:graphic>
      </p:graphicFrame>
      <p:graphicFrame>
        <p:nvGraphicFramePr>
          <p:cNvPr id="9224" name="Object 14"/>
          <p:cNvGraphicFramePr>
            <a:graphicFrameLocks noChangeAspect="1"/>
          </p:cNvGraphicFramePr>
          <p:nvPr/>
        </p:nvGraphicFramePr>
        <p:xfrm>
          <a:off x="2068513" y="5486400"/>
          <a:ext cx="3709987" cy="476250"/>
        </p:xfrm>
        <a:graphic>
          <a:graphicData uri="http://schemas.openxmlformats.org/presentationml/2006/ole">
            <p:oleObj spid="_x0000_s9224" name="Equation" r:id="rId9" imgW="1879560" imgH="241200" progId="Equation.3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Projection Equations (book notation)</a:t>
            </a:r>
          </a:p>
        </p:txBody>
      </p:sp>
      <p:graphicFrame>
        <p:nvGraphicFramePr>
          <p:cNvPr id="10242" name="Object 8"/>
          <p:cNvGraphicFramePr>
            <a:graphicFrameLocks noChangeAspect="1"/>
          </p:cNvGraphicFramePr>
          <p:nvPr/>
        </p:nvGraphicFramePr>
        <p:xfrm>
          <a:off x="4514850" y="3213100"/>
          <a:ext cx="114300" cy="431800"/>
        </p:xfrm>
        <a:graphic>
          <a:graphicData uri="http://schemas.openxmlformats.org/presentationml/2006/ole">
            <p:oleObj spid="_x0000_s10242" name="Equation" r:id="rId3" imgW="114120" imgH="431640" progId="Equation.3">
              <p:embed/>
            </p:oleObj>
          </a:graphicData>
        </a:graphic>
      </p:graphicFrame>
      <p:sp>
        <p:nvSpPr>
          <p:cNvPr id="10248" name="Text Placeholder 1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7772400" cy="5257800"/>
          </a:xfrm>
        </p:spPr>
        <p:txBody>
          <a:bodyPr/>
          <a:lstStyle/>
          <a:p>
            <a:pPr marL="0" indent="0">
              <a:buFontTx/>
              <a:buChar char="•"/>
            </a:pPr>
            <a:r>
              <a:rPr lang="en-CA" smtClean="0"/>
              <a:t>Now let</a:t>
            </a:r>
          </a:p>
          <a:p>
            <a:pPr marL="0" indent="0"/>
            <a:endParaRPr lang="en-CA" smtClean="0"/>
          </a:p>
          <a:p>
            <a:pPr marL="0" indent="0">
              <a:buFontTx/>
              <a:buChar char="•"/>
            </a:pPr>
            <a:endParaRPr lang="en-CA" smtClean="0"/>
          </a:p>
          <a:p>
            <a:pPr marL="0" indent="0">
              <a:buFontTx/>
              <a:buChar char="•"/>
            </a:pPr>
            <a:endParaRPr lang="en-CA" smtClean="0"/>
          </a:p>
          <a:p>
            <a:pPr marL="0" indent="0">
              <a:buFontTx/>
              <a:buChar char="•"/>
            </a:pPr>
            <a:endParaRPr lang="en-CA" smtClean="0"/>
          </a:p>
          <a:p>
            <a:pPr marL="0" indent="0">
              <a:buFontTx/>
              <a:buChar char="•"/>
            </a:pPr>
            <a:r>
              <a:rPr lang="en-CA" smtClean="0"/>
              <a:t>Now assume that Ox, and Oy are zero then</a:t>
            </a:r>
          </a:p>
        </p:txBody>
      </p:sp>
      <p:graphicFrame>
        <p:nvGraphicFramePr>
          <p:cNvPr id="10243" name="Object 10"/>
          <p:cNvGraphicFramePr>
            <a:graphicFrameLocks noChangeAspect="1"/>
          </p:cNvGraphicFramePr>
          <p:nvPr/>
        </p:nvGraphicFramePr>
        <p:xfrm>
          <a:off x="2590800" y="914400"/>
          <a:ext cx="5318125" cy="642938"/>
        </p:xfrm>
        <a:graphic>
          <a:graphicData uri="http://schemas.openxmlformats.org/presentationml/2006/ole">
            <p:oleObj spid="_x0000_s10243" name="Equation" r:id="rId4" imgW="1993680" imgH="241200" progId="Equation.3">
              <p:embed/>
            </p:oleObj>
          </a:graphicData>
        </a:graphic>
      </p:graphicFrame>
      <p:graphicFrame>
        <p:nvGraphicFramePr>
          <p:cNvPr id="10244" name="Object 11"/>
          <p:cNvGraphicFramePr>
            <a:graphicFrameLocks noChangeAspect="1"/>
          </p:cNvGraphicFramePr>
          <p:nvPr/>
        </p:nvGraphicFramePr>
        <p:xfrm>
          <a:off x="1371600" y="1524000"/>
          <a:ext cx="5280025" cy="1827213"/>
        </p:xfrm>
        <a:graphic>
          <a:graphicData uri="http://schemas.openxmlformats.org/presentationml/2006/ole">
            <p:oleObj spid="_x0000_s10244" name="Equation" r:id="rId5" imgW="2641320" imgH="914400" progId="Equation.3">
              <p:embed/>
            </p:oleObj>
          </a:graphicData>
        </a:graphic>
      </p:graphicFrame>
      <p:graphicFrame>
        <p:nvGraphicFramePr>
          <p:cNvPr id="10245" name="Object 13"/>
          <p:cNvGraphicFramePr>
            <a:graphicFrameLocks noChangeAspect="1"/>
          </p:cNvGraphicFramePr>
          <p:nvPr/>
        </p:nvGraphicFramePr>
        <p:xfrm>
          <a:off x="609600" y="4343400"/>
          <a:ext cx="7848600" cy="479425"/>
        </p:xfrm>
        <a:graphic>
          <a:graphicData uri="http://schemas.openxmlformats.org/presentationml/2006/ole">
            <p:oleObj spid="_x0000_s10245" name="Equation" r:id="rId6" imgW="4381200" imgH="266400" progId="Equation.3">
              <p:embed/>
            </p:oleObj>
          </a:graphicData>
        </a:graphic>
      </p:graphicFrame>
      <p:graphicFrame>
        <p:nvGraphicFramePr>
          <p:cNvPr id="10246" name="Object 14"/>
          <p:cNvGraphicFramePr>
            <a:graphicFrameLocks noChangeAspect="1"/>
          </p:cNvGraphicFramePr>
          <p:nvPr/>
        </p:nvGraphicFramePr>
        <p:xfrm>
          <a:off x="482600" y="5334000"/>
          <a:ext cx="8180388" cy="381000"/>
        </p:xfrm>
        <a:graphic>
          <a:graphicData uri="http://schemas.openxmlformats.org/presentationml/2006/ole">
            <p:oleObj spid="_x0000_s10246" name="Equation" r:id="rId7" imgW="5460840" imgH="2538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38200" y="6019800"/>
            <a:ext cx="7670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Remember that x, y are now pixel (not camera) co-ordinates </a:t>
            </a:r>
            <a:endParaRPr lang="en-C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Text Placeholder 10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7772400" cy="5257800"/>
          </a:xfrm>
        </p:spPr>
        <p:txBody>
          <a:bodyPr/>
          <a:lstStyle/>
          <a:p>
            <a:pPr marL="0" indent="0"/>
            <a:endParaRPr lang="en-CA" smtClean="0"/>
          </a:p>
          <a:p>
            <a:pPr marL="0" indent="0"/>
            <a:endParaRPr lang="en-CA" smtClean="0"/>
          </a:p>
          <a:p>
            <a:pPr marL="0" indent="0"/>
            <a:endParaRPr lang="en-CA" smtClean="0"/>
          </a:p>
          <a:p>
            <a:pPr marL="0" indent="0"/>
            <a:endParaRPr lang="en-CA" smtClean="0"/>
          </a:p>
          <a:p>
            <a:pPr marL="0" indent="0"/>
            <a:endParaRPr lang="en-CA" smtClean="0"/>
          </a:p>
          <a:p>
            <a:pPr marL="0" indent="0"/>
            <a:endParaRPr lang="en-CA" smtClean="0"/>
          </a:p>
          <a:p>
            <a:pPr marL="0" indent="0"/>
            <a:endParaRPr lang="en-CA" smtClean="0"/>
          </a:p>
          <a:p>
            <a:pPr marL="0" indent="0">
              <a:buFontTx/>
              <a:buChar char="•"/>
            </a:pPr>
            <a:endParaRPr lang="en-CA" smtClean="0"/>
          </a:p>
          <a:p>
            <a:pPr marL="0" indent="0">
              <a:buFontTx/>
              <a:buChar char="•"/>
            </a:pPr>
            <a:r>
              <a:rPr lang="en-CA" smtClean="0"/>
              <a:t>If there are N points, A is an N by 8 matrix</a:t>
            </a:r>
          </a:p>
          <a:p>
            <a:pPr lvl="1"/>
            <a:r>
              <a:rPr lang="en-CA" smtClean="0"/>
              <a:t>Need to solve A v = 0 but require an extra constraints</a:t>
            </a:r>
          </a:p>
          <a:p>
            <a:pPr lvl="1"/>
            <a:r>
              <a:rPr lang="en-CA" smtClean="0"/>
              <a:t>This is a homogenerous system with constraints</a:t>
            </a:r>
          </a:p>
        </p:txBody>
      </p:sp>
      <p:sp>
        <p:nvSpPr>
          <p:cNvPr id="1127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Projection Equations (book notation)</a:t>
            </a: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685800" y="1143000"/>
          <a:ext cx="6015038" cy="457200"/>
        </p:xfrm>
        <a:graphic>
          <a:graphicData uri="http://schemas.openxmlformats.org/presentationml/2006/ole">
            <p:oleObj spid="_x0000_s11266" name="Equation" r:id="rId3" imgW="3009600" imgH="228600" progId="Equation.3">
              <p:embed/>
            </p:oleObj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28600" y="1752600"/>
          <a:ext cx="8582025" cy="433388"/>
        </p:xfrm>
        <a:graphic>
          <a:graphicData uri="http://schemas.openxmlformats.org/presentationml/2006/ole">
            <p:oleObj spid="_x0000_s11267" name="Equation" r:id="rId4" imgW="5029200" imgH="253800" progId="Equation.3">
              <p:embed/>
            </p:oleObj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28600" y="2895600"/>
          <a:ext cx="2133600" cy="1689100"/>
        </p:xfrm>
        <a:graphic>
          <a:graphicData uri="http://schemas.openxmlformats.org/presentationml/2006/ole">
            <p:oleObj spid="_x0000_s11268" name="Equation" r:id="rId5" imgW="1155600" imgH="914400" progId="Equation.3">
              <p:embed/>
            </p:oleObj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5943600" y="2286000"/>
          <a:ext cx="1219200" cy="485775"/>
        </p:xfrm>
        <a:graphic>
          <a:graphicData uri="http://schemas.openxmlformats.org/presentationml/2006/ole">
            <p:oleObj spid="_x0000_s11269" name="Equation" r:id="rId6" imgW="444240" imgH="177480" progId="Equation.3">
              <p:embed/>
            </p:oleObj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304800" y="2209800"/>
          <a:ext cx="4833938" cy="509588"/>
        </p:xfrm>
        <a:graphic>
          <a:graphicData uri="http://schemas.openxmlformats.org/presentationml/2006/ole">
            <p:oleObj spid="_x0000_s11270" name="Equation" r:id="rId7" imgW="2400120" imgH="253800" progId="Equation.3">
              <p:embed/>
            </p:oleObj>
          </a:graphicData>
        </a:graphic>
      </p:graphicFrame>
      <p:pic>
        <p:nvPicPr>
          <p:cNvPr id="11273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38400" y="2971800"/>
            <a:ext cx="6705600" cy="14763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camera parameters (intrinsic)</a:t>
            </a:r>
          </a:p>
        </p:txBody>
      </p:sp>
      <p:sp>
        <p:nvSpPr>
          <p:cNvPr id="31747" name="Text Placeholder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dirty="0" smtClean="0"/>
              <a:t>Can use the EXIF tag for any digital image</a:t>
            </a:r>
          </a:p>
          <a:p>
            <a:pPr lvl="1"/>
            <a:r>
              <a:rPr lang="en-US" dirty="0" smtClean="0"/>
              <a:t>Has focal length f in millimeters but not the pixel size</a:t>
            </a:r>
          </a:p>
          <a:p>
            <a:pPr lvl="1"/>
            <a:r>
              <a:rPr lang="en-US" dirty="0" smtClean="0"/>
              <a:t>But you can get the pixel size from the camera manual</a:t>
            </a:r>
          </a:p>
          <a:p>
            <a:pPr lvl="1"/>
            <a:r>
              <a:rPr lang="en-US" dirty="0" smtClean="0"/>
              <a:t>There are only a finite number of different pixels sizes because number of sensing element sizes is limited</a:t>
            </a:r>
          </a:p>
          <a:p>
            <a:pPr lvl="1"/>
            <a:r>
              <a:rPr lang="en-US" dirty="0" smtClean="0"/>
              <a:t>If there is not a lot of image distortion due to optics then this approach is sufficient (only linear calibration) </a:t>
            </a:r>
          </a:p>
          <a:p>
            <a:pPr>
              <a:buFontTx/>
              <a:buChar char="•"/>
            </a:pPr>
            <a:r>
              <a:rPr lang="en-US" dirty="0" smtClean="0"/>
              <a:t>Can perform explicit camera calibration</a:t>
            </a:r>
          </a:p>
          <a:p>
            <a:pPr lvl="1"/>
            <a:r>
              <a:rPr lang="en-US" dirty="0" smtClean="0"/>
              <a:t>Put a calibration pattern in front of the camera</a:t>
            </a:r>
          </a:p>
          <a:p>
            <a:pPr lvl="1"/>
            <a:r>
              <a:rPr lang="en-US" dirty="0" smtClean="0"/>
              <a:t>Take a number of different pictures of this pattern</a:t>
            </a:r>
          </a:p>
          <a:p>
            <a:pPr lvl="1"/>
            <a:r>
              <a:rPr lang="en-US" dirty="0" smtClean="0"/>
              <a:t>Now run the calibration algorithm (different types)</a:t>
            </a:r>
          </a:p>
          <a:p>
            <a:pPr lvl="1"/>
            <a:r>
              <a:rPr lang="en-US" dirty="0" smtClean="0"/>
              <a:t>Result is intrinsic camera parameters (linear and non-linear) and the extrinsic camera parameters of all the images</a:t>
            </a:r>
          </a:p>
          <a:p>
            <a:pPr>
              <a:buFontTx/>
              <a:buChar char="•"/>
            </a:pPr>
            <a:endParaRPr lang="en-US" dirty="0" smtClean="0"/>
          </a:p>
          <a:p>
            <a:pPr>
              <a:buFontTx/>
              <a:buChar char="•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Estimating Camera Parameters</a:t>
            </a:r>
          </a:p>
        </p:txBody>
      </p:sp>
      <p:sp>
        <p:nvSpPr>
          <p:cNvPr id="12296" name="Content Placeholder 2"/>
          <p:cNvSpPr>
            <a:spLocks noGrp="1"/>
          </p:cNvSpPr>
          <p:nvPr>
            <p:ph idx="1"/>
          </p:nvPr>
        </p:nvSpPr>
        <p:spPr>
          <a:xfrm>
            <a:off x="838200" y="990600"/>
            <a:ext cx="7772400" cy="5257800"/>
          </a:xfrm>
        </p:spPr>
        <p:txBody>
          <a:bodyPr/>
          <a:lstStyle/>
          <a:p>
            <a:pPr>
              <a:buFontTx/>
              <a:buChar char="•"/>
            </a:pPr>
            <a:endParaRPr lang="en-CA" smtClean="0"/>
          </a:p>
          <a:p>
            <a:pPr>
              <a:buFontTx/>
              <a:buChar char="•"/>
            </a:pPr>
            <a:endParaRPr lang="en-CA" smtClean="0"/>
          </a:p>
          <a:p>
            <a:pPr>
              <a:buFontTx/>
              <a:buChar char="•"/>
            </a:pPr>
            <a:endParaRPr lang="en-CA" smtClean="0"/>
          </a:p>
          <a:p>
            <a:pPr>
              <a:buFontTx/>
              <a:buChar char="•"/>
            </a:pPr>
            <a:endParaRPr lang="en-CA" smtClean="0"/>
          </a:p>
          <a:p>
            <a:endParaRPr lang="en-CA" smtClean="0"/>
          </a:p>
          <a:p>
            <a:pPr>
              <a:buFontTx/>
              <a:buChar char="•"/>
            </a:pPr>
            <a:r>
              <a:rPr lang="en-CA" smtClean="0"/>
              <a:t>Using magnitude of     we can determine  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990600" y="914400"/>
          <a:ext cx="6062663" cy="1020763"/>
        </p:xfrm>
        <a:graphic>
          <a:graphicData uri="http://schemas.openxmlformats.org/presentationml/2006/ole">
            <p:oleObj spid="_x0000_s12290" name="Equation" r:id="rId3" imgW="3009600" imgH="507960" progId="Equation.3">
              <p:embed/>
            </p:oleObj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066800" y="2133600"/>
          <a:ext cx="4732338" cy="1071563"/>
        </p:xfrm>
        <a:graphic>
          <a:graphicData uri="http://schemas.openxmlformats.org/presentationml/2006/ole">
            <p:oleObj spid="_x0000_s12291" name="Equation" r:id="rId4" imgW="2349360" imgH="533160" progId="Equation.3">
              <p:embed/>
            </p:oleObj>
          </a:graphicData>
        </a:graphic>
      </p:graphicFrame>
      <p:graphicFrame>
        <p:nvGraphicFramePr>
          <p:cNvPr id="12292" name="Object 7"/>
          <p:cNvGraphicFramePr>
            <a:graphicFrameLocks noChangeAspect="1"/>
          </p:cNvGraphicFramePr>
          <p:nvPr/>
        </p:nvGraphicFramePr>
        <p:xfrm>
          <a:off x="4419600" y="3581400"/>
          <a:ext cx="381000" cy="476250"/>
        </p:xfrm>
        <a:graphic>
          <a:graphicData uri="http://schemas.openxmlformats.org/presentationml/2006/ole">
            <p:oleObj spid="_x0000_s12292" name="Equation" r:id="rId5" imgW="126720" imgH="164880" progId="Equation.3">
              <p:embed/>
            </p:oleObj>
          </a:graphicData>
        </a:graphic>
      </p:graphicFrame>
      <p:graphicFrame>
        <p:nvGraphicFramePr>
          <p:cNvPr id="12293" name="Object 8"/>
          <p:cNvGraphicFramePr>
            <a:graphicFrameLocks noChangeAspect="1"/>
          </p:cNvGraphicFramePr>
          <p:nvPr/>
        </p:nvGraphicFramePr>
        <p:xfrm>
          <a:off x="1295400" y="4114800"/>
          <a:ext cx="5243513" cy="1071563"/>
        </p:xfrm>
        <a:graphic>
          <a:graphicData uri="http://schemas.openxmlformats.org/presentationml/2006/ole">
            <p:oleObj spid="_x0000_s12293" name="Equation" r:id="rId6" imgW="2603160" imgH="533160" progId="Equation.3">
              <p:embed/>
            </p:oleObj>
          </a:graphicData>
        </a:graphic>
      </p:graphicFrame>
      <p:graphicFrame>
        <p:nvGraphicFramePr>
          <p:cNvPr id="12294" name="Object 9"/>
          <p:cNvGraphicFramePr>
            <a:graphicFrameLocks noChangeAspect="1"/>
          </p:cNvGraphicFramePr>
          <p:nvPr/>
        </p:nvGraphicFramePr>
        <p:xfrm>
          <a:off x="7772400" y="3581400"/>
          <a:ext cx="939800" cy="457200"/>
        </p:xfrm>
        <a:graphic>
          <a:graphicData uri="http://schemas.openxmlformats.org/presentationml/2006/ole">
            <p:oleObj spid="_x0000_s12294" name="Equation" r:id="rId7" imgW="152280" imgH="139680" progId="Equation.3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Estimating Camera Parameters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Determine </a:t>
            </a:r>
            <a:r>
              <a:rPr lang="en-US" i="1" smtClean="0"/>
              <a:t>r</a:t>
            </a:r>
            <a:r>
              <a:rPr lang="en-US" baseline="-25000" smtClean="0"/>
              <a:t>31</a:t>
            </a:r>
            <a:r>
              <a:rPr lang="en-US" smtClean="0"/>
              <a:t>, </a:t>
            </a:r>
            <a:r>
              <a:rPr lang="en-US" i="1" smtClean="0"/>
              <a:t>r</a:t>
            </a:r>
            <a:r>
              <a:rPr lang="en-US" baseline="-25000" smtClean="0"/>
              <a:t>32</a:t>
            </a:r>
            <a:r>
              <a:rPr lang="en-US" smtClean="0"/>
              <a:t>, </a:t>
            </a:r>
            <a:r>
              <a:rPr lang="en-US" i="1" smtClean="0"/>
              <a:t>r</a:t>
            </a:r>
            <a:r>
              <a:rPr lang="en-US" baseline="-25000" smtClean="0"/>
              <a:t>33</a:t>
            </a:r>
          </a:p>
          <a:p>
            <a:pPr lvl="1"/>
            <a:r>
              <a:rPr lang="en-US" smtClean="0"/>
              <a:t>Can be estimated as the cross product of </a:t>
            </a:r>
            <a:r>
              <a:rPr lang="en-US" i="1" smtClean="0"/>
              <a:t>R</a:t>
            </a:r>
            <a:r>
              <a:rPr lang="en-US" baseline="-25000" smtClean="0"/>
              <a:t>1</a:t>
            </a:r>
            <a:r>
              <a:rPr lang="en-US" smtClean="0"/>
              <a:t> and </a:t>
            </a:r>
            <a:r>
              <a:rPr lang="en-US" i="1" smtClean="0"/>
              <a:t>R</a:t>
            </a:r>
            <a:r>
              <a:rPr lang="en-US" baseline="-25000" smtClean="0"/>
              <a:t>2</a:t>
            </a:r>
            <a:r>
              <a:rPr lang="en-US" smtClean="0"/>
              <a:t>: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r>
              <a:rPr lang="en-US" smtClean="0"/>
              <a:t>The sign of </a:t>
            </a:r>
            <a:r>
              <a:rPr lang="en-US" i="1" smtClean="0"/>
              <a:t>R</a:t>
            </a:r>
            <a:r>
              <a:rPr lang="en-US" baseline="-25000" smtClean="0"/>
              <a:t>3</a:t>
            </a:r>
            <a:r>
              <a:rPr lang="en-US" smtClean="0"/>
              <a:t> is already fixed (the entries of </a:t>
            </a:r>
            <a:r>
              <a:rPr lang="en-US" i="1" smtClean="0"/>
              <a:t>R</a:t>
            </a:r>
            <a:r>
              <a:rPr lang="en-US" baseline="-25000" smtClean="0"/>
              <a:t>3</a:t>
            </a:r>
            <a:r>
              <a:rPr lang="en-US" smtClean="0"/>
              <a:t> remain unchanged if the signs of all the entries of </a:t>
            </a:r>
            <a:r>
              <a:rPr lang="en-US" i="1" smtClean="0"/>
              <a:t>R</a:t>
            </a:r>
            <a:r>
              <a:rPr lang="en-US" baseline="-25000" smtClean="0"/>
              <a:t>1</a:t>
            </a:r>
            <a:r>
              <a:rPr lang="en-US" smtClean="0"/>
              <a:t> and </a:t>
            </a:r>
            <a:r>
              <a:rPr lang="en-US" i="1" smtClean="0"/>
              <a:t>R</a:t>
            </a:r>
            <a:r>
              <a:rPr lang="en-US" baseline="-25000" smtClean="0"/>
              <a:t>2</a:t>
            </a:r>
            <a:r>
              <a:rPr lang="en-US" smtClean="0"/>
              <a:t> are reversed).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905000"/>
            <a:ext cx="2438400" cy="8175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Estimating Camera Parameters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762000" y="914400"/>
            <a:ext cx="7772400" cy="5257800"/>
          </a:xfrm>
        </p:spPr>
        <p:txBody>
          <a:bodyPr/>
          <a:lstStyle/>
          <a:p>
            <a:r>
              <a:rPr lang="en-US" smtClean="0"/>
              <a:t>Determine the sign of </a:t>
            </a:r>
            <a:r>
              <a:rPr lang="el-GR" smtClean="0">
                <a:cs typeface="Times New Roman" pitchFamily="18" charset="0"/>
              </a:rPr>
              <a:t>γ</a:t>
            </a:r>
            <a:endParaRPr lang="en-US" smtClean="0">
              <a:cs typeface="Times New Roman" pitchFamily="18" charset="0"/>
            </a:endParaRPr>
          </a:p>
          <a:p>
            <a:pPr lvl="1"/>
            <a:r>
              <a:rPr lang="el-GR" smtClean="0"/>
              <a:t>Consider the following equations again:</a:t>
            </a:r>
            <a:endParaRPr lang="en-CA" smtClean="0"/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828800"/>
            <a:ext cx="6591300" cy="1981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886200"/>
            <a:ext cx="8261350" cy="2362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Estimating Camera Parameters</a:t>
            </a:r>
          </a:p>
        </p:txBody>
      </p:sp>
      <p:pic>
        <p:nvPicPr>
          <p:cNvPr id="22531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371600"/>
            <a:ext cx="8718550" cy="2438400"/>
          </a:xfrm>
          <a:noFill/>
        </p:spPr>
      </p:pic>
      <p:sp>
        <p:nvSpPr>
          <p:cNvPr id="22532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CA" smtClean="0"/>
          </a:p>
          <a:p>
            <a:endParaRPr lang="en-CA" smtClean="0"/>
          </a:p>
          <a:p>
            <a:endParaRPr lang="en-CA" smtClean="0"/>
          </a:p>
          <a:p>
            <a:endParaRPr lang="en-CA" smtClean="0"/>
          </a:p>
          <a:p>
            <a:endParaRPr lang="en-CA" smtClean="0"/>
          </a:p>
          <a:p>
            <a:endParaRPr lang="en-CA" smtClean="0"/>
          </a:p>
          <a:p>
            <a:endParaRPr lang="en-CA" smtClean="0"/>
          </a:p>
          <a:p>
            <a:r>
              <a:rPr lang="en-CA" smtClean="0"/>
              <a:t>Must do more work to compute Tz and fx, and also to find Ox, Oy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Calibration Summary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smtClean="0"/>
              <a:t>Comparison of methods</a:t>
            </a:r>
          </a:p>
          <a:p>
            <a:pPr lvl="1"/>
            <a:r>
              <a:rPr lang="en-US" smtClean="0"/>
              <a:t>Direct approach requires extra step to find Ox, Oy</a:t>
            </a:r>
          </a:p>
          <a:p>
            <a:pPr lvl="1"/>
            <a:r>
              <a:rPr lang="en-US" smtClean="0"/>
              <a:t>Projection approach finds Ox, and Oy at same time</a:t>
            </a:r>
          </a:p>
          <a:p>
            <a:pPr lvl="2"/>
            <a:r>
              <a:rPr lang="en-US" smtClean="0"/>
              <a:t>Is simpler mathematically than the direct approach	</a:t>
            </a:r>
          </a:p>
          <a:p>
            <a:pPr lvl="1"/>
            <a:r>
              <a:rPr lang="en-US" smtClean="0"/>
              <a:t>Both methods require a refit to find a “valid” R matrix</a:t>
            </a:r>
          </a:p>
          <a:p>
            <a:pPr>
              <a:buFontTx/>
              <a:buChar char="•"/>
            </a:pPr>
            <a:r>
              <a:rPr lang="en-US" smtClean="0"/>
              <a:t>There are other calibration methods</a:t>
            </a:r>
          </a:p>
          <a:p>
            <a:pPr lvl="1"/>
            <a:r>
              <a:rPr lang="en-US" smtClean="0"/>
              <a:t>Zhang approach uses flat plane (implemented in OpenCV)</a:t>
            </a:r>
          </a:p>
          <a:p>
            <a:pPr lvl="1"/>
            <a:r>
              <a:rPr lang="en-US" smtClean="0"/>
              <a:t>Plane must be flat, but do not need 3D co-ordinates</a:t>
            </a:r>
          </a:p>
          <a:p>
            <a:pPr>
              <a:buFontTx/>
              <a:buChar char="•"/>
            </a:pPr>
            <a:r>
              <a:rPr lang="en-US" smtClean="0"/>
              <a:t>But all calibration methods</a:t>
            </a:r>
          </a:p>
          <a:p>
            <a:pPr lvl="1"/>
            <a:r>
              <a:rPr lang="en-US" smtClean="0"/>
              <a:t>Have some known targets with known 3D geometry or shape</a:t>
            </a:r>
          </a:p>
          <a:p>
            <a:pPr lvl="1"/>
            <a:r>
              <a:rPr lang="en-US" smtClean="0"/>
              <a:t>Take a number of images of these targets</a:t>
            </a:r>
          </a:p>
          <a:p>
            <a:pPr lvl="1"/>
            <a:r>
              <a:rPr lang="en-US" smtClean="0"/>
              <a:t>From these measurements calculate the camera partakers</a:t>
            </a:r>
          </a:p>
          <a:p>
            <a:pPr lvl="1"/>
            <a:r>
              <a:rPr lang="en-US" smtClean="0"/>
              <a:t>Are essential for further processing like reconstruction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Multiple View/Camera Calibration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CA" smtClean="0"/>
              <a:t>Previous math describes the calibration process for a single image</a:t>
            </a:r>
          </a:p>
          <a:p>
            <a:pPr lvl="1"/>
            <a:r>
              <a:rPr lang="en-CA" smtClean="0"/>
              <a:t>We usually take multiple images of the same calibration target (from a variety of different views)</a:t>
            </a:r>
          </a:p>
          <a:p>
            <a:pPr lvl="1"/>
            <a:r>
              <a:rPr lang="en-CA" smtClean="0"/>
              <a:t>Simultaneously find all extrinsic parameters and all the intrinsic parameters of the single camera</a:t>
            </a:r>
          </a:p>
          <a:p>
            <a:pPr>
              <a:buFontTx/>
              <a:buChar char="•"/>
            </a:pPr>
            <a:r>
              <a:rPr lang="en-CA" smtClean="0"/>
              <a:t>Also calibrate radial distortion using fact that there are straight lines in the pattern</a:t>
            </a:r>
          </a:p>
          <a:p>
            <a:pPr>
              <a:buFontTx/>
              <a:buChar char="•"/>
            </a:pPr>
            <a:r>
              <a:rPr lang="en-CA" smtClean="0"/>
              <a:t>OpenCV code can do this using a checkerboard pattern</a:t>
            </a:r>
          </a:p>
          <a:p>
            <a:pPr>
              <a:buFontTx/>
              <a:buChar char="•"/>
            </a:pPr>
            <a:r>
              <a:rPr lang="en-CA" smtClean="0"/>
              <a:t>Zhang’s algorithm is used most in practice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Input set of 2d Calibration Patterns</a:t>
            </a:r>
          </a:p>
        </p:txBody>
      </p:sp>
      <p:pic>
        <p:nvPicPr>
          <p:cNvPr id="2560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85863" y="1157288"/>
            <a:ext cx="6772275" cy="4772025"/>
          </a:xfr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Final Camera positions and the pattern</a:t>
            </a:r>
            <a:endParaRPr lang="en-CA" dirty="0" smtClean="0"/>
          </a:p>
        </p:txBody>
      </p:sp>
      <p:pic>
        <p:nvPicPr>
          <p:cNvPr id="2662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876425" y="1462088"/>
            <a:ext cx="5391150" cy="4162425"/>
          </a:xfr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Explicit camera calibration</a:t>
            </a:r>
            <a:endParaRPr lang="en-US" sz="3200" dirty="0" smtClean="0"/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25780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dirty="0" smtClean="0"/>
              <a:t>Use a calibration pattern with known geometry 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Opencv</a:t>
            </a:r>
            <a:r>
              <a:rPr lang="en-US" dirty="0" smtClean="0"/>
              <a:t> use a checkerboard</a:t>
            </a:r>
          </a:p>
          <a:p>
            <a:pPr lvl="1"/>
            <a:r>
              <a:rPr lang="en-US" dirty="0" smtClean="0"/>
              <a:t>Other systems use special targets with known 3d geometry</a:t>
            </a:r>
          </a:p>
          <a:p>
            <a:pPr>
              <a:buFontTx/>
              <a:buChar char="•"/>
            </a:pPr>
            <a:r>
              <a:rPr lang="en-US" dirty="0" smtClean="0"/>
              <a:t>Write equations linking co-ordinates of the projected points, and the camera parameters</a:t>
            </a:r>
          </a:p>
          <a:p>
            <a:pPr>
              <a:buFontTx/>
              <a:buChar char="•"/>
            </a:pPr>
            <a:r>
              <a:rPr lang="en-US" dirty="0" smtClean="0"/>
              <a:t>From images of the calibration target</a:t>
            </a:r>
          </a:p>
          <a:p>
            <a:pPr lvl="1"/>
            <a:r>
              <a:rPr lang="en-US" dirty="0" smtClean="0"/>
              <a:t>Intrinsic camera parameters</a:t>
            </a:r>
          </a:p>
          <a:p>
            <a:pPr lvl="2"/>
            <a:r>
              <a:rPr lang="en-US" dirty="0" smtClean="0"/>
              <a:t> (depend only on camera characteristics)</a:t>
            </a:r>
          </a:p>
          <a:p>
            <a:pPr lvl="1"/>
            <a:r>
              <a:rPr lang="en-US" dirty="0" smtClean="0"/>
              <a:t>Extrinsic camera parameters </a:t>
            </a:r>
          </a:p>
          <a:p>
            <a:pPr lvl="2"/>
            <a:r>
              <a:rPr lang="en-US" dirty="0" smtClean="0"/>
              <a:t>(depend only on position camera)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In </a:t>
            </a:r>
            <a:r>
              <a:rPr lang="en-US" dirty="0" err="1" smtClean="0"/>
              <a:t>OpenCV</a:t>
            </a:r>
            <a:r>
              <a:rPr lang="en-US" dirty="0" smtClean="0"/>
              <a:t> the calibration process finds </a:t>
            </a:r>
            <a:r>
              <a:rPr lang="en-US" dirty="0" err="1" smtClean="0"/>
              <a:t>fx</a:t>
            </a:r>
            <a:r>
              <a:rPr lang="en-US" dirty="0" smtClean="0"/>
              <a:t>, </a:t>
            </a:r>
            <a:r>
              <a:rPr lang="en-US" dirty="0" err="1" smtClean="0"/>
              <a:t>fy</a:t>
            </a:r>
            <a:r>
              <a:rPr lang="en-US" dirty="0" smtClean="0"/>
              <a:t>, ox, </a:t>
            </a:r>
            <a:r>
              <a:rPr lang="en-US" dirty="0" err="1" smtClean="0"/>
              <a:t>oy</a:t>
            </a:r>
            <a:r>
              <a:rPr lang="en-US" dirty="0" smtClean="0"/>
              <a:t>, along with the distortion parameters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We study a method that does not find the distortion parameters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Calibration using known 3d geometry</a:t>
            </a:r>
            <a:endParaRPr lang="en-US" sz="3200" dirty="0" smtClean="0"/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25780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dirty="0" smtClean="0"/>
              <a:t>Use a calibration pattern with known 3d geometry (often a </a:t>
            </a:r>
            <a:r>
              <a:rPr lang="en-US" dirty="0" smtClean="0"/>
              <a:t>box, not planar)</a:t>
            </a:r>
            <a:endParaRPr lang="en-US" dirty="0" smtClean="0"/>
          </a:p>
          <a:p>
            <a:pPr>
              <a:buFontTx/>
              <a:buChar char="•"/>
            </a:pPr>
            <a:r>
              <a:rPr lang="en-US" dirty="0" smtClean="0"/>
              <a:t>Write projection equations linking known co-ordinates of a set of 3-D points and their projections and solve for camera parameters</a:t>
            </a:r>
          </a:p>
          <a:p>
            <a:pPr>
              <a:buFontTx/>
              <a:buChar char="•"/>
            </a:pPr>
            <a:r>
              <a:rPr lang="en-US" dirty="0" smtClean="0"/>
              <a:t>Given a set of one or more images of the calibration pattern estimate</a:t>
            </a:r>
          </a:p>
          <a:p>
            <a:pPr lvl="1"/>
            <a:r>
              <a:rPr lang="en-US" dirty="0" smtClean="0"/>
              <a:t>Intrinsic camera parameters</a:t>
            </a:r>
          </a:p>
          <a:p>
            <a:pPr lvl="2"/>
            <a:r>
              <a:rPr lang="en-US" dirty="0" smtClean="0"/>
              <a:t> (depend only on camera characteristics)</a:t>
            </a:r>
          </a:p>
          <a:p>
            <a:pPr lvl="1"/>
            <a:r>
              <a:rPr lang="en-US" dirty="0" smtClean="0"/>
              <a:t>Extrinsic camera parameters </a:t>
            </a:r>
          </a:p>
          <a:p>
            <a:pPr lvl="2"/>
            <a:r>
              <a:rPr lang="en-US" dirty="0" smtClean="0"/>
              <a:t>(depend only on position camera)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We do not estimate distortion parameters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Estimating camera parameters</a:t>
            </a:r>
          </a:p>
        </p:txBody>
      </p:sp>
      <p:sp>
        <p:nvSpPr>
          <p:cNvPr id="1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smtClean="0"/>
              <a:t>Projection matrix                 Calibration pattern    </a:t>
            </a:r>
          </a:p>
        </p:txBody>
      </p:sp>
      <p:sp>
        <p:nvSpPr>
          <p:cNvPr id="1036" name="Rectangle 4"/>
          <p:cNvSpPr>
            <a:spLocks noChangeArrowheads="1"/>
          </p:cNvSpPr>
          <p:nvPr/>
        </p:nvSpPr>
        <p:spPr bwMode="auto">
          <a:xfrm>
            <a:off x="957263" y="2686050"/>
            <a:ext cx="1543050" cy="288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37" name="Rectangle 5"/>
          <p:cNvSpPr>
            <a:spLocks noChangeArrowheads="1"/>
          </p:cNvSpPr>
          <p:nvPr/>
        </p:nvSpPr>
        <p:spPr bwMode="auto">
          <a:xfrm>
            <a:off x="3271838" y="2686050"/>
            <a:ext cx="1757362" cy="2914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1439863" y="2892425"/>
          <a:ext cx="638175" cy="328613"/>
        </p:xfrm>
        <a:graphic>
          <a:graphicData uri="http://schemas.openxmlformats.org/presentationml/2006/ole">
            <p:oleObj spid="_x0000_s1026" name="Equation" r:id="rId3" imgW="419040" imgH="215640" progId="Equation.3">
              <p:embed/>
            </p:oleObj>
          </a:graphicData>
        </a:graphic>
      </p:graphicFrame>
      <p:graphicFrame>
        <p:nvGraphicFramePr>
          <p:cNvPr id="1027" name="Object 7"/>
          <p:cNvGraphicFramePr>
            <a:graphicFrameLocks noChangeAspect="1"/>
          </p:cNvGraphicFramePr>
          <p:nvPr/>
        </p:nvGraphicFramePr>
        <p:xfrm>
          <a:off x="1392238" y="3273425"/>
          <a:ext cx="695325" cy="328613"/>
        </p:xfrm>
        <a:graphic>
          <a:graphicData uri="http://schemas.openxmlformats.org/presentationml/2006/ole">
            <p:oleObj spid="_x0000_s1027" name="Equation" r:id="rId4" imgW="457200" imgH="215640" progId="Equation.3">
              <p:embed/>
            </p:oleObj>
          </a:graphicData>
        </a:graphic>
      </p:graphicFrame>
      <p:graphicFrame>
        <p:nvGraphicFramePr>
          <p:cNvPr id="1028" name="Object 8"/>
          <p:cNvGraphicFramePr>
            <a:graphicFrameLocks noChangeAspect="1"/>
          </p:cNvGraphicFramePr>
          <p:nvPr/>
        </p:nvGraphicFramePr>
        <p:xfrm>
          <a:off x="1411288" y="3630613"/>
          <a:ext cx="676275" cy="347662"/>
        </p:xfrm>
        <a:graphic>
          <a:graphicData uri="http://schemas.openxmlformats.org/presentationml/2006/ole">
            <p:oleObj spid="_x0000_s1028" name="Equation" r:id="rId5" imgW="444240" imgH="228600" progId="Equation.3">
              <p:embed/>
            </p:oleObj>
          </a:graphicData>
        </a:graphic>
      </p:graphicFrame>
      <p:graphicFrame>
        <p:nvGraphicFramePr>
          <p:cNvPr id="1029" name="Object 9"/>
          <p:cNvGraphicFramePr>
            <a:graphicFrameLocks noChangeAspect="1"/>
          </p:cNvGraphicFramePr>
          <p:nvPr/>
        </p:nvGraphicFramePr>
        <p:xfrm>
          <a:off x="1392238" y="5111750"/>
          <a:ext cx="792162" cy="347663"/>
        </p:xfrm>
        <a:graphic>
          <a:graphicData uri="http://schemas.openxmlformats.org/presentationml/2006/ole">
            <p:oleObj spid="_x0000_s1029" name="Equation" r:id="rId6" imgW="520560" imgH="228600" progId="Equation.3">
              <p:embed/>
            </p:oleObj>
          </a:graphicData>
        </a:graphic>
      </p:graphicFrame>
      <p:graphicFrame>
        <p:nvGraphicFramePr>
          <p:cNvPr id="1030" name="Object 10"/>
          <p:cNvGraphicFramePr>
            <a:graphicFrameLocks noChangeAspect="1"/>
          </p:cNvGraphicFramePr>
          <p:nvPr/>
        </p:nvGraphicFramePr>
        <p:xfrm>
          <a:off x="3614738" y="2859088"/>
          <a:ext cx="1023937" cy="328612"/>
        </p:xfrm>
        <a:graphic>
          <a:graphicData uri="http://schemas.openxmlformats.org/presentationml/2006/ole">
            <p:oleObj spid="_x0000_s1030" name="Equation" r:id="rId7" imgW="672840" imgH="215640" progId="Equation.3">
              <p:embed/>
            </p:oleObj>
          </a:graphicData>
        </a:graphic>
      </p:graphicFrame>
      <p:graphicFrame>
        <p:nvGraphicFramePr>
          <p:cNvPr id="1031" name="Object 11"/>
          <p:cNvGraphicFramePr>
            <a:graphicFrameLocks noChangeAspect="1"/>
          </p:cNvGraphicFramePr>
          <p:nvPr/>
        </p:nvGraphicFramePr>
        <p:xfrm>
          <a:off x="3598863" y="3211513"/>
          <a:ext cx="1101725" cy="328612"/>
        </p:xfrm>
        <a:graphic>
          <a:graphicData uri="http://schemas.openxmlformats.org/presentationml/2006/ole">
            <p:oleObj spid="_x0000_s1031" name="Equation" r:id="rId8" imgW="723600" imgH="215640" progId="Equation.3">
              <p:embed/>
            </p:oleObj>
          </a:graphicData>
        </a:graphic>
      </p:graphicFrame>
      <p:graphicFrame>
        <p:nvGraphicFramePr>
          <p:cNvPr id="1032" name="Object 12"/>
          <p:cNvGraphicFramePr>
            <a:graphicFrameLocks noChangeAspect="1"/>
          </p:cNvGraphicFramePr>
          <p:nvPr/>
        </p:nvGraphicFramePr>
        <p:xfrm>
          <a:off x="3641725" y="3625850"/>
          <a:ext cx="1062038" cy="347663"/>
        </p:xfrm>
        <a:graphic>
          <a:graphicData uri="http://schemas.openxmlformats.org/presentationml/2006/ole">
            <p:oleObj spid="_x0000_s1032" name="Equation" r:id="rId9" imgW="698400" imgH="228600" progId="Equation.3">
              <p:embed/>
            </p:oleObj>
          </a:graphicData>
        </a:graphic>
      </p:graphicFrame>
      <p:graphicFrame>
        <p:nvGraphicFramePr>
          <p:cNvPr id="1033" name="Object 13"/>
          <p:cNvGraphicFramePr>
            <a:graphicFrameLocks noChangeAspect="1"/>
          </p:cNvGraphicFramePr>
          <p:nvPr/>
        </p:nvGraphicFramePr>
        <p:xfrm>
          <a:off x="3565525" y="5092700"/>
          <a:ext cx="1236663" cy="347663"/>
        </p:xfrm>
        <a:graphic>
          <a:graphicData uri="http://schemas.openxmlformats.org/presentationml/2006/ole">
            <p:oleObj spid="_x0000_s1033" name="Equation" r:id="rId10" imgW="812520" imgH="228600" progId="Equation.3">
              <p:embed/>
            </p:oleObj>
          </a:graphicData>
        </a:graphic>
      </p:graphicFrame>
      <p:sp>
        <p:nvSpPr>
          <p:cNvPr id="1038" name="Line 14"/>
          <p:cNvSpPr>
            <a:spLocks noChangeShapeType="1"/>
          </p:cNvSpPr>
          <p:nvPr/>
        </p:nvSpPr>
        <p:spPr bwMode="auto">
          <a:xfrm>
            <a:off x="2171700" y="3028950"/>
            <a:ext cx="131445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auto">
          <a:xfrm>
            <a:off x="2219325" y="3433763"/>
            <a:ext cx="131445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auto">
          <a:xfrm>
            <a:off x="2214563" y="3771900"/>
            <a:ext cx="131445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auto">
          <a:xfrm>
            <a:off x="2195513" y="5281613"/>
            <a:ext cx="131445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pic>
        <p:nvPicPr>
          <p:cNvPr id="1042" name="Picture 18" descr="C:\Khurram\Documents\CAP5415 Computer Vision (Sp03)\cal.ti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410200" y="2481263"/>
            <a:ext cx="3124200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100" dirty="0" smtClean="0">
                <a:solidFill>
                  <a:schemeClr val="tx1"/>
                </a:solidFill>
              </a:rPr>
              <a:t>Camera parameters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US" sz="2500" smtClean="0"/>
              <a:t>Intrinsic parameters (K matrix)</a:t>
            </a:r>
          </a:p>
          <a:p>
            <a:pPr lvl="1">
              <a:lnSpc>
                <a:spcPct val="90000"/>
              </a:lnSpc>
            </a:pPr>
            <a:r>
              <a:rPr lang="en-US" sz="1900" smtClean="0"/>
              <a:t>There are 5 intrinsic parameters</a:t>
            </a:r>
          </a:p>
          <a:p>
            <a:pPr lvl="1">
              <a:lnSpc>
                <a:spcPct val="90000"/>
              </a:lnSpc>
            </a:pPr>
            <a:r>
              <a:rPr lang="en-US" sz="1900" smtClean="0"/>
              <a:t>Focal length f</a:t>
            </a:r>
          </a:p>
          <a:p>
            <a:pPr lvl="1">
              <a:lnSpc>
                <a:spcPct val="90000"/>
              </a:lnSpc>
            </a:pPr>
            <a:r>
              <a:rPr lang="en-US" sz="1900" smtClean="0"/>
              <a:t>Pixel size in x and y directions, sx and sy</a:t>
            </a:r>
          </a:p>
          <a:p>
            <a:pPr lvl="1">
              <a:lnSpc>
                <a:spcPct val="90000"/>
              </a:lnSpc>
            </a:pPr>
            <a:r>
              <a:rPr lang="en-US" sz="1900" smtClean="0"/>
              <a:t>Principal point ox, oy</a:t>
            </a:r>
            <a:endParaRPr lang="en-US" sz="1900" baseline="-25000" smtClean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sz="2500" smtClean="0"/>
              <a:t>But they are not independent</a:t>
            </a:r>
          </a:p>
          <a:p>
            <a:pPr lvl="1">
              <a:lnSpc>
                <a:spcPct val="90000"/>
              </a:lnSpc>
            </a:pPr>
            <a:r>
              <a:rPr lang="en-US" sz="1900" smtClean="0"/>
              <a:t>Focal length fx = f / sx and fy = f / sy</a:t>
            </a:r>
          </a:p>
          <a:p>
            <a:pPr lvl="1">
              <a:lnSpc>
                <a:spcPct val="90000"/>
              </a:lnSpc>
            </a:pPr>
            <a:r>
              <a:rPr lang="en-US" sz="1900" smtClean="0"/>
              <a:t>Principal point ox, oy</a:t>
            </a:r>
          </a:p>
          <a:p>
            <a:pPr lvl="1">
              <a:lnSpc>
                <a:spcPct val="90000"/>
              </a:lnSpc>
            </a:pPr>
            <a:r>
              <a:rPr lang="en-US" sz="1900" smtClean="0"/>
              <a:t>This makes four intrinsic parameters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sz="2500" smtClean="0"/>
              <a:t>Extrinsic parameters [R| T]</a:t>
            </a:r>
          </a:p>
          <a:p>
            <a:pPr lvl="1">
              <a:lnSpc>
                <a:spcPct val="90000"/>
              </a:lnSpc>
            </a:pPr>
            <a:r>
              <a:rPr lang="en-US" sz="1900" smtClean="0"/>
              <a:t>Rotation matrix and translation vector of camera </a:t>
            </a:r>
          </a:p>
          <a:p>
            <a:pPr lvl="1">
              <a:lnSpc>
                <a:spcPct val="90000"/>
              </a:lnSpc>
            </a:pPr>
            <a:r>
              <a:rPr lang="en-US" sz="1900" smtClean="0"/>
              <a:t>Relations camera position to a known frame</a:t>
            </a:r>
          </a:p>
          <a:p>
            <a:pPr lvl="1">
              <a:lnSpc>
                <a:spcPct val="90000"/>
              </a:lnSpc>
            </a:pPr>
            <a:r>
              <a:rPr lang="en-US" sz="1900" smtClean="0"/>
              <a:t>[R|T] are the intrinsic parameters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sz="2500" smtClean="0"/>
              <a:t>Projection matrix </a:t>
            </a:r>
          </a:p>
          <a:p>
            <a:pPr lvl="1">
              <a:lnSpc>
                <a:spcPct val="90000"/>
              </a:lnSpc>
            </a:pPr>
            <a:r>
              <a:rPr lang="en-US" sz="1900" smtClean="0"/>
              <a:t>3 by 4 matrix P =K [R | T]  is called projection matrix</a:t>
            </a:r>
          </a:p>
          <a:p>
            <a:pPr lvl="1">
              <a:lnSpc>
                <a:spcPct val="90000"/>
              </a:lnSpc>
            </a:pPr>
            <a:endParaRPr lang="en-US" sz="1900" smtClean="0"/>
          </a:p>
          <a:p>
            <a:pPr lvl="2">
              <a:lnSpc>
                <a:spcPct val="90000"/>
              </a:lnSpc>
            </a:pPr>
            <a:endParaRPr lang="en-US" sz="1700" smtClean="0"/>
          </a:p>
          <a:p>
            <a:pPr lvl="1">
              <a:lnSpc>
                <a:spcPct val="90000"/>
              </a:lnSpc>
            </a:pPr>
            <a:endParaRPr lang="en-US" sz="1900" smtClean="0"/>
          </a:p>
          <a:p>
            <a:pPr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Projection Equations            </a:t>
            </a:r>
          </a:p>
        </p:txBody>
      </p:sp>
      <p:sp>
        <p:nvSpPr>
          <p:cNvPr id="20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Projective Space</a:t>
            </a:r>
          </a:p>
          <a:p>
            <a:pPr lvl="1">
              <a:lnSpc>
                <a:spcPct val="80000"/>
              </a:lnSpc>
            </a:pPr>
            <a:r>
              <a:rPr lang="en-US" sz="1600" smtClean="0"/>
              <a:t>Add fourth coordinate </a:t>
            </a:r>
          </a:p>
          <a:p>
            <a:pPr lvl="2">
              <a:lnSpc>
                <a:spcPct val="80000"/>
              </a:lnSpc>
            </a:pPr>
            <a:r>
              <a:rPr lang="en-US" sz="1500" smtClean="0"/>
              <a:t>P</a:t>
            </a:r>
            <a:r>
              <a:rPr lang="en-US" sz="900" smtClean="0"/>
              <a:t>w</a:t>
            </a:r>
            <a:r>
              <a:rPr lang="en-US" sz="1500" smtClean="0"/>
              <a:t> = (X</a:t>
            </a:r>
            <a:r>
              <a:rPr lang="en-US" sz="900" smtClean="0"/>
              <a:t>w</a:t>
            </a:r>
            <a:r>
              <a:rPr lang="en-US" sz="1500" smtClean="0"/>
              <a:t>,Y</a:t>
            </a:r>
            <a:r>
              <a:rPr lang="en-US" sz="900" smtClean="0"/>
              <a:t>w</a:t>
            </a:r>
            <a:r>
              <a:rPr lang="en-US" sz="1500" smtClean="0"/>
              <a:t>,Z</a:t>
            </a:r>
            <a:r>
              <a:rPr lang="en-US" sz="900" smtClean="0"/>
              <a:t>w</a:t>
            </a:r>
            <a:r>
              <a:rPr lang="en-US" sz="1400" smtClean="0"/>
              <a:t>, 1</a:t>
            </a:r>
            <a:r>
              <a:rPr lang="en-US" sz="1500" smtClean="0"/>
              <a:t>)</a:t>
            </a:r>
            <a:r>
              <a:rPr lang="en-US" sz="1500" baseline="30000" smtClean="0"/>
              <a:t>T</a:t>
            </a:r>
            <a:endParaRPr lang="en-US" sz="1500" smtClean="0"/>
          </a:p>
          <a:p>
            <a:pPr lvl="1">
              <a:lnSpc>
                <a:spcPct val="80000"/>
              </a:lnSpc>
            </a:pPr>
            <a:r>
              <a:rPr lang="en-US" sz="1600" smtClean="0"/>
              <a:t>Define (u,v,w)</a:t>
            </a:r>
            <a:r>
              <a:rPr lang="en-US" sz="1600" baseline="30000" smtClean="0"/>
              <a:t>T</a:t>
            </a:r>
            <a:r>
              <a:rPr lang="en-US" sz="1600" smtClean="0"/>
              <a:t> such that</a:t>
            </a:r>
          </a:p>
          <a:p>
            <a:pPr lvl="2">
              <a:lnSpc>
                <a:spcPct val="80000"/>
              </a:lnSpc>
            </a:pPr>
            <a:r>
              <a:rPr lang="en-US" smtClean="0"/>
              <a:t>u</a:t>
            </a:r>
            <a:r>
              <a:rPr lang="en-US" sz="1500" smtClean="0"/>
              <a:t>/</a:t>
            </a:r>
            <a:r>
              <a:rPr lang="en-US" smtClean="0"/>
              <a:t>w =x</a:t>
            </a:r>
            <a:r>
              <a:rPr lang="en-US" sz="1000" smtClean="0"/>
              <a:t>im, </a:t>
            </a:r>
            <a:r>
              <a:rPr lang="en-US" smtClean="0"/>
              <a:t>v</a:t>
            </a:r>
            <a:r>
              <a:rPr lang="en-US" sz="1500" smtClean="0"/>
              <a:t>/</a:t>
            </a:r>
            <a:r>
              <a:rPr lang="en-US" smtClean="0"/>
              <a:t>w =y</a:t>
            </a:r>
            <a:r>
              <a:rPr lang="en-US" sz="1000" smtClean="0"/>
              <a:t>im</a:t>
            </a:r>
          </a:p>
          <a:p>
            <a:pPr>
              <a:lnSpc>
                <a:spcPct val="80000"/>
              </a:lnSpc>
            </a:pPr>
            <a:r>
              <a:rPr lang="en-US" smtClean="0"/>
              <a:t>3x4 Matrix E</a:t>
            </a:r>
            <a:r>
              <a:rPr lang="en-US" sz="1600" smtClean="0"/>
              <a:t>ext</a:t>
            </a:r>
          </a:p>
          <a:p>
            <a:pPr lvl="1">
              <a:lnSpc>
                <a:spcPct val="80000"/>
              </a:lnSpc>
            </a:pPr>
            <a:r>
              <a:rPr lang="en-US" sz="1600" smtClean="0"/>
              <a:t>Only extrinsic parameters</a:t>
            </a:r>
          </a:p>
          <a:p>
            <a:pPr lvl="1">
              <a:lnSpc>
                <a:spcPct val="80000"/>
              </a:lnSpc>
            </a:pPr>
            <a:r>
              <a:rPr lang="en-US" sz="1600" smtClean="0"/>
              <a:t>World to camera</a:t>
            </a:r>
            <a:endParaRPr lang="en-US" sz="1600" b="1" smtClean="0"/>
          </a:p>
          <a:p>
            <a:pPr>
              <a:lnSpc>
                <a:spcPct val="80000"/>
              </a:lnSpc>
            </a:pPr>
            <a:r>
              <a:rPr lang="en-US" smtClean="0"/>
              <a:t>3x3 Matrix E</a:t>
            </a:r>
            <a:r>
              <a:rPr lang="en-US" sz="1600" smtClean="0"/>
              <a:t>int</a:t>
            </a:r>
            <a:endParaRPr lang="en-US" smtClean="0"/>
          </a:p>
          <a:p>
            <a:pPr lvl="1">
              <a:lnSpc>
                <a:spcPct val="80000"/>
              </a:lnSpc>
            </a:pPr>
            <a:r>
              <a:rPr lang="en-US" sz="1600" smtClean="0"/>
              <a:t>Only intrinsic parameters</a:t>
            </a:r>
            <a:endParaRPr lang="en-US" sz="1400" smtClean="0"/>
          </a:p>
          <a:p>
            <a:pPr lvl="1">
              <a:lnSpc>
                <a:spcPct val="80000"/>
              </a:lnSpc>
            </a:pPr>
            <a:r>
              <a:rPr lang="en-US" sz="1600" smtClean="0"/>
              <a:t>Camera to frame</a:t>
            </a:r>
          </a:p>
          <a:p>
            <a:pPr lvl="1">
              <a:lnSpc>
                <a:spcPct val="80000"/>
              </a:lnSpc>
            </a:pPr>
            <a:endParaRPr lang="en-US" sz="1600" baseline="30000" smtClean="0"/>
          </a:p>
          <a:p>
            <a:pPr>
              <a:lnSpc>
                <a:spcPct val="80000"/>
              </a:lnSpc>
            </a:pPr>
            <a:r>
              <a:rPr lang="en-US" smtClean="0">
                <a:solidFill>
                  <a:srgbClr val="D82204"/>
                </a:solidFill>
              </a:rPr>
              <a:t>Simple Matrix Product!  </a:t>
            </a:r>
            <a:r>
              <a:rPr lang="en-US" smtClean="0">
                <a:solidFill>
                  <a:srgbClr val="0066FF"/>
                </a:solidFill>
              </a:rPr>
              <a:t>Projective Matrix</a:t>
            </a:r>
            <a:r>
              <a:rPr lang="en-US" smtClean="0">
                <a:solidFill>
                  <a:srgbClr val="D82204"/>
                </a:solidFill>
              </a:rPr>
              <a:t>       </a:t>
            </a:r>
            <a:r>
              <a:rPr lang="en-US" smtClean="0">
                <a:solidFill>
                  <a:schemeClr val="folHlink"/>
                </a:solidFill>
              </a:rPr>
              <a:t>M= M</a:t>
            </a:r>
            <a:r>
              <a:rPr lang="en-US" sz="1400" smtClean="0">
                <a:solidFill>
                  <a:schemeClr val="folHlink"/>
                </a:solidFill>
              </a:rPr>
              <a:t>int</a:t>
            </a:r>
            <a:r>
              <a:rPr lang="en-US" smtClean="0">
                <a:solidFill>
                  <a:schemeClr val="folHlink"/>
                </a:solidFill>
              </a:rPr>
              <a:t>M</a:t>
            </a:r>
            <a:r>
              <a:rPr lang="en-US" sz="1400" smtClean="0">
                <a:solidFill>
                  <a:schemeClr val="folHlink"/>
                </a:solidFill>
              </a:rPr>
              <a:t>ext</a:t>
            </a:r>
          </a:p>
          <a:p>
            <a:pPr lvl="1">
              <a:lnSpc>
                <a:spcPct val="80000"/>
              </a:lnSpc>
            </a:pPr>
            <a:r>
              <a:rPr lang="en-US" sz="1600" smtClean="0"/>
              <a:t>(X</a:t>
            </a:r>
            <a:r>
              <a:rPr lang="en-US" sz="1400" smtClean="0"/>
              <a:t>w</a:t>
            </a:r>
            <a:r>
              <a:rPr lang="en-US" sz="1600" smtClean="0"/>
              <a:t>,Y</a:t>
            </a:r>
            <a:r>
              <a:rPr lang="en-US" sz="1400" smtClean="0"/>
              <a:t>w</a:t>
            </a:r>
            <a:r>
              <a:rPr lang="en-US" sz="1600" smtClean="0"/>
              <a:t>,Z</a:t>
            </a:r>
            <a:r>
              <a:rPr lang="en-US" sz="1400" smtClean="0"/>
              <a:t>w</a:t>
            </a:r>
            <a:r>
              <a:rPr lang="en-US" sz="1600" smtClean="0"/>
              <a:t>)</a:t>
            </a:r>
            <a:r>
              <a:rPr lang="en-US" sz="1600" baseline="30000" smtClean="0"/>
              <a:t>T</a:t>
            </a:r>
            <a:r>
              <a:rPr lang="en-US" sz="1600" smtClean="0"/>
              <a:t> -&gt; (x</a:t>
            </a:r>
            <a:r>
              <a:rPr lang="en-US" sz="1400" smtClean="0"/>
              <a:t>im</a:t>
            </a:r>
            <a:r>
              <a:rPr lang="en-US" sz="1600" smtClean="0"/>
              <a:t>, y</a:t>
            </a:r>
            <a:r>
              <a:rPr lang="en-US" sz="1400" smtClean="0"/>
              <a:t>im</a:t>
            </a:r>
            <a:r>
              <a:rPr lang="en-US" sz="1600" smtClean="0"/>
              <a:t>)</a:t>
            </a:r>
            <a:r>
              <a:rPr lang="en-US" sz="1600" baseline="30000" smtClean="0"/>
              <a:t>T</a:t>
            </a:r>
          </a:p>
          <a:p>
            <a:pPr lvl="1">
              <a:lnSpc>
                <a:spcPct val="80000"/>
              </a:lnSpc>
            </a:pPr>
            <a:r>
              <a:rPr lang="en-US" sz="1600" smtClean="0">
                <a:solidFill>
                  <a:srgbClr val="D82204"/>
                </a:solidFill>
              </a:rPr>
              <a:t>Linear Transform from projective space to projective plane</a:t>
            </a:r>
          </a:p>
          <a:p>
            <a:pPr lvl="1">
              <a:lnSpc>
                <a:spcPct val="80000"/>
              </a:lnSpc>
            </a:pPr>
            <a:r>
              <a:rPr lang="en-US" sz="1600" smtClean="0"/>
              <a:t>M defined up to a scale factor – 11 independent entries</a:t>
            </a:r>
          </a:p>
        </p:txBody>
      </p:sp>
      <p:grpSp>
        <p:nvGrpSpPr>
          <p:cNvPr id="2056" name="Group 4"/>
          <p:cNvGrpSpPr>
            <a:grpSpLocks/>
          </p:cNvGrpSpPr>
          <p:nvPr/>
        </p:nvGrpSpPr>
        <p:grpSpPr bwMode="auto">
          <a:xfrm>
            <a:off x="4191000" y="838200"/>
            <a:ext cx="4203700" cy="3497263"/>
            <a:chOff x="2740" y="816"/>
            <a:chExt cx="2648" cy="2203"/>
          </a:xfrm>
        </p:grpSpPr>
        <p:graphicFrame>
          <p:nvGraphicFramePr>
            <p:cNvPr id="2050" name="Object 5"/>
            <p:cNvGraphicFramePr>
              <a:graphicFrameLocks noChangeAspect="1"/>
            </p:cNvGraphicFramePr>
            <p:nvPr/>
          </p:nvGraphicFramePr>
          <p:xfrm>
            <a:off x="4055" y="816"/>
            <a:ext cx="1333" cy="977"/>
          </p:xfrm>
          <a:graphic>
            <a:graphicData uri="http://schemas.openxmlformats.org/presentationml/2006/ole">
              <p:oleObj spid="_x0000_s2050" name="Equation" r:id="rId3" imgW="1447560" imgH="1066680" progId="Equation.3">
                <p:embed/>
              </p:oleObj>
            </a:graphicData>
          </a:graphic>
        </p:graphicFrame>
        <p:graphicFrame>
          <p:nvGraphicFramePr>
            <p:cNvPr id="2051" name="Object 6"/>
            <p:cNvGraphicFramePr>
              <a:graphicFrameLocks noChangeAspect="1"/>
            </p:cNvGraphicFramePr>
            <p:nvPr/>
          </p:nvGraphicFramePr>
          <p:xfrm>
            <a:off x="2832" y="1824"/>
            <a:ext cx="2016" cy="639"/>
          </p:xfrm>
          <a:graphic>
            <a:graphicData uri="http://schemas.openxmlformats.org/presentationml/2006/ole">
              <p:oleObj spid="_x0000_s2051" name="Equation" r:id="rId4" imgW="2552400" imgH="812520" progId="Equation.3">
                <p:embed/>
              </p:oleObj>
            </a:graphicData>
          </a:graphic>
        </p:graphicFrame>
        <p:graphicFrame>
          <p:nvGraphicFramePr>
            <p:cNvPr id="2052" name="Object 7"/>
            <p:cNvGraphicFramePr>
              <a:graphicFrameLocks noChangeAspect="1"/>
            </p:cNvGraphicFramePr>
            <p:nvPr/>
          </p:nvGraphicFramePr>
          <p:xfrm>
            <a:off x="2832" y="2496"/>
            <a:ext cx="1200" cy="523"/>
          </p:xfrm>
          <a:graphic>
            <a:graphicData uri="http://schemas.openxmlformats.org/presentationml/2006/ole">
              <p:oleObj spid="_x0000_s2052" name="Equation" r:id="rId5" imgW="1625400" imgH="711000" progId="Equation.3">
                <p:embed/>
              </p:oleObj>
            </a:graphicData>
          </a:graphic>
        </p:graphicFrame>
        <p:sp>
          <p:nvSpPr>
            <p:cNvPr id="2057" name="AutoShape 8"/>
            <p:cNvSpPr>
              <a:spLocks noChangeArrowheads="1"/>
            </p:cNvSpPr>
            <p:nvPr/>
          </p:nvSpPr>
          <p:spPr bwMode="auto">
            <a:xfrm>
              <a:off x="3792" y="1104"/>
              <a:ext cx="192" cy="192"/>
            </a:xfrm>
            <a:prstGeom prst="leftArrow">
              <a:avLst>
                <a:gd name="adj1" fmla="val 50000"/>
                <a:gd name="adj2" fmla="val 25000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CA"/>
            </a:p>
          </p:txBody>
        </p:sp>
        <p:graphicFrame>
          <p:nvGraphicFramePr>
            <p:cNvPr id="2053" name="Object 9"/>
            <p:cNvGraphicFramePr>
              <a:graphicFrameLocks noChangeAspect="1"/>
            </p:cNvGraphicFramePr>
            <p:nvPr/>
          </p:nvGraphicFramePr>
          <p:xfrm>
            <a:off x="2740" y="1056"/>
            <a:ext cx="900" cy="442"/>
          </p:xfrm>
          <a:graphic>
            <a:graphicData uri="http://schemas.openxmlformats.org/presentationml/2006/ole">
              <p:oleObj spid="_x0000_s2053" name="Equation" r:id="rId6" imgW="977760" imgH="48240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>
                <a:solidFill>
                  <a:schemeClr val="tx1"/>
                </a:solidFill>
              </a:rPr>
              <a:t>Two different calibration methods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smtClean="0"/>
              <a:t>Both use a set of 3d points and 2d projections</a:t>
            </a:r>
          </a:p>
          <a:p>
            <a:pPr>
              <a:buFontTx/>
              <a:buChar char="•"/>
            </a:pPr>
            <a:r>
              <a:rPr lang="en-US" smtClean="0"/>
              <a:t>Direct approach (called Tsai method)</a:t>
            </a:r>
          </a:p>
          <a:p>
            <a:pPr lvl="1"/>
            <a:r>
              <a:rPr lang="en-US" smtClean="0"/>
              <a:t>Write projection equations in terms of all the parameters</a:t>
            </a:r>
          </a:p>
          <a:p>
            <a:pPr lvl="2"/>
            <a:r>
              <a:rPr lang="en-US" smtClean="0"/>
              <a:t>That is all the unknown intrinsic and extrinsic parameters</a:t>
            </a:r>
          </a:p>
          <a:p>
            <a:pPr lvl="1"/>
            <a:r>
              <a:rPr lang="en-US" smtClean="0"/>
              <a:t>Solve for these parameters using non-linear equations</a:t>
            </a:r>
          </a:p>
          <a:p>
            <a:pPr>
              <a:buFontTx/>
              <a:buChar char="•"/>
            </a:pPr>
            <a:r>
              <a:rPr lang="en-US" smtClean="0"/>
              <a:t>Projection matrix approach</a:t>
            </a:r>
          </a:p>
          <a:p>
            <a:pPr lvl="1"/>
            <a:r>
              <a:rPr lang="en-US" smtClean="0"/>
              <a:t>Compute the projection matrix (the 3x4 matrix M)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r>
              <a:rPr lang="en-US" smtClean="0"/>
              <a:t>Compute camera parameters as closed-form functions of M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2971800" y="3962400"/>
          <a:ext cx="2438400" cy="1527175"/>
        </p:xfrm>
        <a:graphic>
          <a:graphicData uri="http://schemas.openxmlformats.org/presentationml/2006/ole">
            <p:oleObj spid="_x0000_s3074" name="Equation" r:id="rId3" imgW="1460160" imgH="914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dirty="0" smtClean="0"/>
              <a:t>Two different calibration methods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dirty="0" smtClean="0"/>
              <a:t>Both approaches work with same data</a:t>
            </a:r>
          </a:p>
          <a:p>
            <a:pPr lvl="1"/>
            <a:r>
              <a:rPr lang="en-US" dirty="0" smtClean="0"/>
              <a:t>Projection matrix approach is simpler to explain than the direct approach</a:t>
            </a:r>
          </a:p>
          <a:p>
            <a:pPr>
              <a:buFontTx/>
              <a:buChar char="•"/>
            </a:pPr>
            <a:r>
              <a:rPr lang="en-US" dirty="0" smtClean="0"/>
              <a:t>Direct approach requires an extra step</a:t>
            </a:r>
          </a:p>
          <a:p>
            <a:pPr lvl="1"/>
            <a:r>
              <a:rPr lang="en-US" dirty="0" smtClean="0"/>
              <a:t>There are also other calibration methods</a:t>
            </a:r>
          </a:p>
          <a:p>
            <a:pPr>
              <a:buFontTx/>
              <a:buChar char="•"/>
            </a:pPr>
            <a:r>
              <a:rPr lang="en-US" dirty="0" smtClean="0"/>
              <a:t>But all calibration methods </a:t>
            </a:r>
          </a:p>
          <a:p>
            <a:pPr lvl="1"/>
            <a:r>
              <a:rPr lang="en-US" dirty="0" smtClean="0"/>
              <a:t>Use patterns with know geometry or shape</a:t>
            </a:r>
          </a:p>
          <a:p>
            <a:pPr lvl="1"/>
            <a:r>
              <a:rPr lang="en-US" dirty="0" smtClean="0"/>
              <a:t>Take multiple views of theses patterns</a:t>
            </a:r>
          </a:p>
          <a:p>
            <a:pPr lvl="1"/>
            <a:r>
              <a:rPr lang="en-US" dirty="0" smtClean="0"/>
              <a:t>Match the information across the different views</a:t>
            </a:r>
          </a:p>
          <a:p>
            <a:pPr>
              <a:buFontTx/>
              <a:buChar char="•"/>
            </a:pPr>
            <a:r>
              <a:rPr lang="en-US" dirty="0" smtClean="0"/>
              <a:t>Perform some mathematics to calculate the intrinsic and extrinsic camera parameters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We look at simplified case of only one view!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0000FF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13594</TotalTime>
  <Words>1326</Words>
  <Application>Microsoft Office PowerPoint</Application>
  <PresentationFormat>On-screen Show (4:3)</PresentationFormat>
  <Paragraphs>230</Paragraphs>
  <Slides>27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Blank Presentation</vt:lpstr>
      <vt:lpstr>Equation</vt:lpstr>
      <vt:lpstr>Camera Calibration</vt:lpstr>
      <vt:lpstr>Finding camera parameters (intrinsic)</vt:lpstr>
      <vt:lpstr>Explicit camera calibration</vt:lpstr>
      <vt:lpstr>Calibration using known 3d geometry</vt:lpstr>
      <vt:lpstr>Estimating camera parameters</vt:lpstr>
      <vt:lpstr>Camera parameters</vt:lpstr>
      <vt:lpstr>Projection Equations            </vt:lpstr>
      <vt:lpstr>Two different calibration methods</vt:lpstr>
      <vt:lpstr>Two different calibration methods</vt:lpstr>
      <vt:lpstr>Estimating the projection matrix</vt:lpstr>
      <vt:lpstr>Homogeneous System</vt:lpstr>
      <vt:lpstr>Decompose projection matrix</vt:lpstr>
      <vt:lpstr>Rotation Matrices</vt:lpstr>
      <vt:lpstr>Ensuring the orthogonality of R</vt:lpstr>
      <vt:lpstr>Direct Approach</vt:lpstr>
      <vt:lpstr>Projection Equations (book notation)</vt:lpstr>
      <vt:lpstr>Projection Equations (book notation)</vt:lpstr>
      <vt:lpstr>Projection Equations (book notation)</vt:lpstr>
      <vt:lpstr>Projection Equations (book notation)</vt:lpstr>
      <vt:lpstr>Estimating Camera Parameters</vt:lpstr>
      <vt:lpstr>Estimating Camera Parameters</vt:lpstr>
      <vt:lpstr>Estimating Camera Parameters</vt:lpstr>
      <vt:lpstr>Estimating Camera Parameters</vt:lpstr>
      <vt:lpstr>Calibration Summary</vt:lpstr>
      <vt:lpstr>Multiple View/Camera Calibration</vt:lpstr>
      <vt:lpstr>Input set of 2d Calibration Patterns</vt:lpstr>
      <vt:lpstr> Final Camera positions and the pattern</vt:lpstr>
    </vt:vector>
  </TitlesOfParts>
  <Company>University of Washington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Vision</dc:title>
  <dc:creator>Steve Seitz</dc:creator>
  <cp:lastModifiedBy>Gerhard</cp:lastModifiedBy>
  <cp:revision>489</cp:revision>
  <cp:lastPrinted>1999-10-04T18:53:50Z</cp:lastPrinted>
  <dcterms:created xsi:type="dcterms:W3CDTF">1998-05-10T17:20:27Z</dcterms:created>
  <dcterms:modified xsi:type="dcterms:W3CDTF">2011-02-03T14:29:27Z</dcterms:modified>
</cp:coreProperties>
</file>