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69"/>
  </p:notesMasterIdLst>
  <p:sldIdLst>
    <p:sldId id="500" r:id="rId3"/>
    <p:sldId id="282" r:id="rId4"/>
    <p:sldId id="501" r:id="rId5"/>
    <p:sldId id="280" r:id="rId6"/>
    <p:sldId id="502" r:id="rId7"/>
    <p:sldId id="504" r:id="rId8"/>
    <p:sldId id="505" r:id="rId9"/>
    <p:sldId id="503" r:id="rId10"/>
    <p:sldId id="506" r:id="rId11"/>
    <p:sldId id="507" r:id="rId12"/>
    <p:sldId id="508" r:id="rId13"/>
    <p:sldId id="509" r:id="rId14"/>
    <p:sldId id="279" r:id="rId15"/>
    <p:sldId id="284" r:id="rId16"/>
    <p:sldId id="285" r:id="rId17"/>
    <p:sldId id="286" r:id="rId18"/>
    <p:sldId id="283" r:id="rId19"/>
    <p:sldId id="514" r:id="rId20"/>
    <p:sldId id="278" r:id="rId21"/>
    <p:sldId id="294" r:id="rId22"/>
    <p:sldId id="287" r:id="rId23"/>
    <p:sldId id="288" r:id="rId24"/>
    <p:sldId id="295" r:id="rId25"/>
    <p:sldId id="290" r:id="rId26"/>
    <p:sldId id="291" r:id="rId27"/>
    <p:sldId id="293" r:id="rId28"/>
    <p:sldId id="296" r:id="rId29"/>
    <p:sldId id="260" r:id="rId30"/>
    <p:sldId id="2077" r:id="rId31"/>
    <p:sldId id="263" r:id="rId32"/>
    <p:sldId id="312" r:id="rId33"/>
    <p:sldId id="259" r:id="rId34"/>
    <p:sldId id="266" r:id="rId35"/>
    <p:sldId id="262" r:id="rId36"/>
    <p:sldId id="267" r:id="rId37"/>
    <p:sldId id="268" r:id="rId38"/>
    <p:sldId id="275" r:id="rId39"/>
    <p:sldId id="276" r:id="rId40"/>
    <p:sldId id="277" r:id="rId41"/>
    <p:sldId id="2079" r:id="rId42"/>
    <p:sldId id="281" r:id="rId43"/>
    <p:sldId id="2080" r:id="rId44"/>
    <p:sldId id="297" r:id="rId45"/>
    <p:sldId id="298" r:id="rId46"/>
    <p:sldId id="300" r:id="rId47"/>
    <p:sldId id="299" r:id="rId48"/>
    <p:sldId id="301" r:id="rId49"/>
    <p:sldId id="302" r:id="rId50"/>
    <p:sldId id="303" r:id="rId51"/>
    <p:sldId id="304" r:id="rId52"/>
    <p:sldId id="305" r:id="rId53"/>
    <p:sldId id="306" r:id="rId54"/>
    <p:sldId id="307" r:id="rId55"/>
    <p:sldId id="308" r:id="rId56"/>
    <p:sldId id="309" r:id="rId57"/>
    <p:sldId id="2081" r:id="rId58"/>
    <p:sldId id="2082" r:id="rId59"/>
    <p:sldId id="2083" r:id="rId60"/>
    <p:sldId id="310" r:id="rId61"/>
    <p:sldId id="2084" r:id="rId62"/>
    <p:sldId id="2085" r:id="rId63"/>
    <p:sldId id="2086" r:id="rId64"/>
    <p:sldId id="2087" r:id="rId65"/>
    <p:sldId id="289" r:id="rId66"/>
    <p:sldId id="2088" r:id="rId67"/>
    <p:sldId id="208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B4BC5-B4BF-44DF-97A5-1728F47AEED8}" type="datetimeFigureOut">
              <a:rPr lang="en-CA" smtClean="0"/>
              <a:t>2024-02-17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FCAA78-42DB-4248-BCD2-540B7A57BBCB}" type="slidenum">
              <a:rPr lang="en-CA" smtClean="0"/>
              <a:t>‹#›</a:t>
            </a:fld>
            <a:endParaRPr lang="en-CA"/>
          </a:p>
        </p:txBody>
      </p:sp>
    </p:spTree>
    <p:extLst>
      <p:ext uri="{BB962C8B-B14F-4D97-AF65-F5344CB8AC3E}">
        <p14:creationId xmlns:p14="http://schemas.microsoft.com/office/powerpoint/2010/main" val="94687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www.ncbi.nlm.nih.gov</a:t>
            </a:r>
            <a:r>
              <a:rPr lang="en-GB" dirty="0"/>
              <a:t>/</a:t>
            </a:r>
            <a:r>
              <a:rPr lang="en-GB" dirty="0" err="1"/>
              <a:t>pmc</a:t>
            </a:r>
            <a:r>
              <a:rPr lang="en-GB" dirty="0"/>
              <a:t>/articles/PMC6691444/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016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62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67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149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057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There</a:t>
            </a:r>
            <a:r>
              <a:rPr lang="it-IT" dirty="0"/>
              <a:t> </a:t>
            </a:r>
            <a:r>
              <a:rPr lang="it-IT" dirty="0" err="1"/>
              <a:t>is</a:t>
            </a:r>
            <a:r>
              <a:rPr lang="it-IT" dirty="0"/>
              <a:t> a </a:t>
            </a:r>
            <a:r>
              <a:rPr lang="it-IT" dirty="0" err="1"/>
              <a:t>resistance</a:t>
            </a:r>
            <a:r>
              <a:rPr lang="it-IT" dirty="0"/>
              <a:t> to </a:t>
            </a:r>
            <a:r>
              <a:rPr lang="it-IT" dirty="0" err="1"/>
              <a:t>acceptance</a:t>
            </a:r>
            <a:r>
              <a:rPr lang="it-IT" dirty="0"/>
              <a:t> of </a:t>
            </a:r>
            <a:r>
              <a:rPr lang="it-IT" dirty="0" err="1"/>
              <a:t>medical</a:t>
            </a:r>
            <a:r>
              <a:rPr lang="it-IT" dirty="0"/>
              <a:t> AI </a:t>
            </a:r>
            <a:r>
              <a:rPr lang="it-IT" dirty="0" err="1"/>
              <a:t>especially</a:t>
            </a:r>
            <a:r>
              <a:rPr lang="it-IT" dirty="0"/>
              <a:t> from </a:t>
            </a:r>
            <a:r>
              <a:rPr lang="it-IT" dirty="0" err="1"/>
              <a:t>patients</a:t>
            </a:r>
            <a:r>
              <a:rPr lang="it-IT" dirty="0"/>
              <a:t> and </a:t>
            </a:r>
            <a:r>
              <a:rPr lang="it-IT" dirty="0" err="1"/>
              <a:t>next</a:t>
            </a:r>
            <a:r>
              <a:rPr lang="it-IT" dirty="0"/>
              <a:t> of </a:t>
            </a:r>
            <a:r>
              <a:rPr lang="it-IT" dirty="0" err="1"/>
              <a:t>kin</a:t>
            </a:r>
            <a:r>
              <a:rPr lang="it-IT" dirty="0"/>
              <a:t>.</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564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https://</a:t>
            </a:r>
            <a:r>
              <a:rPr lang="en-GB" dirty="0" err="1"/>
              <a:t>www.pwc.com</a:t>
            </a:r>
            <a:r>
              <a:rPr lang="en-GB" dirty="0"/>
              <a:t>/</a:t>
            </a:r>
            <a:r>
              <a:rPr lang="en-GB" dirty="0" err="1"/>
              <a:t>gx</a:t>
            </a:r>
            <a:r>
              <a:rPr lang="en-GB" dirty="0"/>
              <a:t>/</a:t>
            </a:r>
            <a:r>
              <a:rPr lang="en-GB" dirty="0" err="1"/>
              <a:t>en</a:t>
            </a:r>
            <a:r>
              <a:rPr lang="en-GB" dirty="0"/>
              <a:t>/industries/healthcare/publications/ai-robotics-new-health/transforming-</a:t>
            </a:r>
            <a:r>
              <a:rPr lang="en-GB" dirty="0" err="1"/>
              <a:t>healthcare.html</a:t>
            </a:r>
            <a:endParaRPr lang="en-GB" dirty="0"/>
          </a:p>
          <a:p>
            <a:r>
              <a:rPr lang="en-GB" dirty="0"/>
              <a:t>https://</a:t>
            </a:r>
            <a:r>
              <a:rPr lang="en-GB" dirty="0" err="1"/>
              <a:t>www.pwc.com</a:t>
            </a:r>
            <a:r>
              <a:rPr lang="en-GB" dirty="0"/>
              <a:t>/</a:t>
            </a:r>
            <a:r>
              <a:rPr lang="en-GB" dirty="0" err="1"/>
              <a:t>gx</a:t>
            </a:r>
            <a:r>
              <a:rPr lang="en-GB" dirty="0"/>
              <a:t>/</a:t>
            </a:r>
            <a:r>
              <a:rPr lang="en-GB" dirty="0" err="1"/>
              <a:t>en</a:t>
            </a:r>
            <a:r>
              <a:rPr lang="en-GB" dirty="0"/>
              <a:t>/industries/healthcare/publications/ai-robotics-new-health/ai-robotics-new-</a:t>
            </a:r>
            <a:r>
              <a:rPr lang="en-GB" dirty="0" err="1"/>
              <a:t>health.pdf</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884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604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https://www.frontiersin.org/articles/10.3389/fpubh.2020.00117/full</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092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38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025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Symbol" pitchFamily="2" charset="2"/>
              <a:buChar char=""/>
              <a:tabLst>
                <a:tab pos="457200" algn="l"/>
              </a:tabLst>
            </a:pPr>
            <a:r>
              <a:rPr lang="en-FR" sz="1200" dirty="0">
                <a:effectLst/>
                <a:latin typeface="Times New Roman" panose="02020603050405020304" pitchFamily="18" charset="0"/>
                <a:ea typeface="Times New Roman" panose="02020603050405020304" pitchFamily="18" charset="0"/>
                <a:cs typeface="Times New Roman" panose="02020603050405020304" pitchFamily="18" charset="0"/>
              </a:rPr>
              <a:t>Formative feedback to group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452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772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r>
              <a:rPr lang="en-US" altLang="en-US" dirty="0"/>
              <a:t>Bernardino </a:t>
            </a:r>
            <a:r>
              <a:rPr lang="en-US" altLang="en-US" dirty="0" err="1"/>
              <a:t>Ramazzini</a:t>
            </a:r>
            <a:r>
              <a:rPr lang="en-US" altLang="en-US" dirty="0"/>
              <a:t>, </a:t>
            </a:r>
            <a:r>
              <a:rPr lang="it-IT" altLang="it-IT" dirty="0">
                <a:solidFill>
                  <a:srgbClr val="202124"/>
                </a:solidFill>
                <a:latin typeface="Google Sans"/>
              </a:rPr>
              <a:t>Wojciech </a:t>
            </a:r>
            <a:r>
              <a:rPr lang="it-IT" altLang="it-IT" dirty="0" err="1">
                <a:solidFill>
                  <a:srgbClr val="202124"/>
                </a:solidFill>
                <a:latin typeface="Google Sans"/>
              </a:rPr>
              <a:t>Jastrzębowski</a:t>
            </a:r>
            <a:r>
              <a:rPr lang="it-IT" altLang="it-IT" dirty="0">
                <a:solidFill>
                  <a:srgbClr val="202124"/>
                </a:solidFill>
                <a:latin typeface="Google Sans"/>
              </a:rPr>
              <a:t> (</a:t>
            </a:r>
            <a:r>
              <a:rPr lang="it-IT" altLang="it-IT" dirty="0" err="1">
                <a:solidFill>
                  <a:srgbClr val="202124"/>
                </a:solidFill>
                <a:latin typeface="Google Sans"/>
              </a:rPr>
              <a:t>precursors</a:t>
            </a:r>
            <a:r>
              <a:rPr lang="it-IT" altLang="it-IT" dirty="0">
                <a:solidFill>
                  <a:srgbClr val="202124"/>
                </a:solidFill>
                <a:latin typeface="Google Sans"/>
              </a:rPr>
              <a:t> of </a:t>
            </a:r>
            <a:r>
              <a:rPr lang="it-IT" altLang="it-IT" dirty="0" err="1">
                <a:solidFill>
                  <a:srgbClr val="202124"/>
                </a:solidFill>
                <a:latin typeface="Google Sans"/>
              </a:rPr>
              <a:t>occupational</a:t>
            </a:r>
            <a:r>
              <a:rPr lang="it-IT" altLang="it-IT" dirty="0">
                <a:solidFill>
                  <a:srgbClr val="202124"/>
                </a:solidFill>
                <a:latin typeface="Google Sans"/>
              </a:rPr>
              <a:t> medicine and </a:t>
            </a:r>
            <a:r>
              <a:rPr lang="it-IT" altLang="it-IT" dirty="0" err="1">
                <a:solidFill>
                  <a:srgbClr val="202124"/>
                </a:solidFill>
                <a:latin typeface="Google Sans"/>
              </a:rPr>
              <a:t>ergonomics</a:t>
            </a:r>
            <a:r>
              <a:rPr lang="it-IT" altLang="it-IT" dirty="0">
                <a:solidFill>
                  <a:srgbClr val="202124"/>
                </a:solidFill>
                <a:latin typeface="Google Sans"/>
              </a:rPr>
              <a:t> </a:t>
            </a:r>
            <a:r>
              <a:rPr lang="it-IT" altLang="it-IT" dirty="0" err="1">
                <a:solidFill>
                  <a:srgbClr val="202124"/>
                </a:solidFill>
                <a:latin typeface="Google Sans"/>
              </a:rPr>
              <a:t>respectively</a:t>
            </a:r>
            <a:r>
              <a:rPr lang="it-IT" altLang="it-IT" dirty="0">
                <a:solidFill>
                  <a:srgbClr val="202124"/>
                </a:solidFill>
                <a:latin typeface="Google Sans"/>
              </a:rPr>
              <a:t>)</a:t>
            </a:r>
          </a:p>
          <a:p>
            <a:pPr eaLnBrk="1" hangingPunct="1"/>
            <a:endParaRPr lang="it-IT" altLang="en-US" dirty="0">
              <a:solidFill>
                <a:srgbClr val="202124"/>
              </a:solidFill>
              <a:latin typeface="Google Sans"/>
            </a:endParaRPr>
          </a:p>
          <a:p>
            <a:pPr eaLnBrk="1" hangingPunct="1"/>
            <a:r>
              <a:rPr lang="it-IT" altLang="en-US" dirty="0" err="1">
                <a:solidFill>
                  <a:srgbClr val="202124"/>
                </a:solidFill>
                <a:latin typeface="Google Sans"/>
              </a:rPr>
              <a:t>Ramazzini</a:t>
            </a:r>
            <a:r>
              <a:rPr lang="it-IT" altLang="en-US" baseline="0" dirty="0">
                <a:solidFill>
                  <a:srgbClr val="202124"/>
                </a:solidFill>
                <a:latin typeface="Google Sans"/>
              </a:rPr>
              <a:t> (Carpi 1633 – </a:t>
            </a:r>
            <a:r>
              <a:rPr lang="it-IT" altLang="en-US" baseline="0" dirty="0" err="1">
                <a:solidFill>
                  <a:srgbClr val="202124"/>
                </a:solidFill>
                <a:latin typeface="Google Sans"/>
              </a:rPr>
              <a:t>Padua</a:t>
            </a:r>
            <a:r>
              <a:rPr lang="it-IT" altLang="en-US" baseline="0" dirty="0">
                <a:solidFill>
                  <a:srgbClr val="202124"/>
                </a:solidFill>
                <a:latin typeface="Google Sans"/>
              </a:rPr>
              <a:t> 1714), </a:t>
            </a:r>
            <a:r>
              <a:rPr lang="it-IT" altLang="en-US" baseline="0" dirty="0" err="1">
                <a:solidFill>
                  <a:srgbClr val="202124"/>
                </a:solidFill>
                <a:latin typeface="Google Sans"/>
              </a:rPr>
              <a:t>physician</a:t>
            </a:r>
            <a:r>
              <a:rPr lang="it-IT" altLang="en-US" baseline="0" dirty="0">
                <a:solidFill>
                  <a:srgbClr val="202124"/>
                </a:solidFill>
                <a:latin typeface="Google Sans"/>
              </a:rPr>
              <a:t>, </a:t>
            </a:r>
            <a:r>
              <a:rPr lang="it-IT" altLang="en-US" baseline="0" dirty="0" err="1">
                <a:solidFill>
                  <a:srgbClr val="202124"/>
                </a:solidFill>
                <a:latin typeface="Google Sans"/>
              </a:rPr>
              <a:t>was</a:t>
            </a:r>
            <a:r>
              <a:rPr lang="it-IT" altLang="en-US" baseline="0" dirty="0">
                <a:solidFill>
                  <a:srgbClr val="202124"/>
                </a:solidFill>
                <a:latin typeface="Google Sans"/>
              </a:rPr>
              <a:t> the first to </a:t>
            </a:r>
            <a:r>
              <a:rPr lang="it-IT" altLang="en-US" baseline="0" dirty="0" err="1">
                <a:solidFill>
                  <a:srgbClr val="202124"/>
                </a:solidFill>
                <a:latin typeface="Google Sans"/>
              </a:rPr>
              <a:t>understand</a:t>
            </a:r>
            <a:r>
              <a:rPr lang="it-IT" altLang="en-US" baseline="0" dirty="0">
                <a:solidFill>
                  <a:srgbClr val="202124"/>
                </a:solidFill>
                <a:latin typeface="Google Sans"/>
              </a:rPr>
              <a:t> </a:t>
            </a:r>
            <a:r>
              <a:rPr lang="it-IT" altLang="en-US" baseline="0" dirty="0" err="1">
                <a:solidFill>
                  <a:srgbClr val="202124"/>
                </a:solidFill>
                <a:latin typeface="Google Sans"/>
              </a:rPr>
              <a:t>that</a:t>
            </a:r>
            <a:r>
              <a:rPr lang="it-IT" altLang="en-US" baseline="0" dirty="0">
                <a:solidFill>
                  <a:srgbClr val="202124"/>
                </a:solidFill>
                <a:latin typeface="Google Sans"/>
              </a:rPr>
              <a:t> </a:t>
            </a:r>
            <a:r>
              <a:rPr lang="it-IT" altLang="en-US" baseline="0" dirty="0" err="1">
                <a:solidFill>
                  <a:srgbClr val="202124"/>
                </a:solidFill>
                <a:latin typeface="Google Sans"/>
              </a:rPr>
              <a:t>disease</a:t>
            </a:r>
            <a:r>
              <a:rPr lang="it-IT" altLang="en-US" baseline="0" dirty="0">
                <a:solidFill>
                  <a:srgbClr val="202124"/>
                </a:solidFill>
                <a:latin typeface="Google Sans"/>
              </a:rPr>
              <a:t> </a:t>
            </a:r>
            <a:r>
              <a:rPr lang="it-IT" altLang="en-US" baseline="0" dirty="0" err="1">
                <a:solidFill>
                  <a:srgbClr val="202124"/>
                </a:solidFill>
                <a:latin typeface="Google Sans"/>
              </a:rPr>
              <a:t>did</a:t>
            </a:r>
            <a:r>
              <a:rPr lang="it-IT" altLang="en-US" baseline="0" dirty="0">
                <a:solidFill>
                  <a:srgbClr val="202124"/>
                </a:solidFill>
                <a:latin typeface="Google Sans"/>
              </a:rPr>
              <a:t> </a:t>
            </a:r>
            <a:r>
              <a:rPr lang="it-IT" altLang="en-US" baseline="0" dirty="0" err="1">
                <a:solidFill>
                  <a:srgbClr val="202124"/>
                </a:solidFill>
                <a:latin typeface="Google Sans"/>
              </a:rPr>
              <a:t>not</a:t>
            </a:r>
            <a:r>
              <a:rPr lang="it-IT" altLang="en-US" baseline="0" dirty="0">
                <a:solidFill>
                  <a:srgbClr val="202124"/>
                </a:solidFill>
                <a:latin typeface="Google Sans"/>
              </a:rPr>
              <a:t> come from </a:t>
            </a:r>
            <a:r>
              <a:rPr lang="it-IT" altLang="en-US" baseline="0" dirty="0" err="1">
                <a:solidFill>
                  <a:srgbClr val="202124"/>
                </a:solidFill>
                <a:latin typeface="Google Sans"/>
              </a:rPr>
              <a:t>infections</a:t>
            </a:r>
            <a:r>
              <a:rPr lang="it-IT" altLang="en-US" baseline="0" dirty="0">
                <a:solidFill>
                  <a:srgbClr val="202124"/>
                </a:solidFill>
                <a:latin typeface="Google Sans"/>
              </a:rPr>
              <a:t> and </a:t>
            </a:r>
            <a:r>
              <a:rPr lang="it-IT" altLang="en-US" baseline="0" dirty="0" err="1">
                <a:solidFill>
                  <a:srgbClr val="202124"/>
                </a:solidFill>
                <a:latin typeface="Google Sans"/>
              </a:rPr>
              <a:t>lesions</a:t>
            </a:r>
            <a:r>
              <a:rPr lang="it-IT" altLang="en-US" baseline="0" dirty="0">
                <a:solidFill>
                  <a:srgbClr val="202124"/>
                </a:solidFill>
                <a:latin typeface="Google Sans"/>
              </a:rPr>
              <a:t> </a:t>
            </a:r>
            <a:r>
              <a:rPr lang="it-IT" altLang="en-US" baseline="0" dirty="0" err="1">
                <a:solidFill>
                  <a:srgbClr val="202124"/>
                </a:solidFill>
                <a:latin typeface="Google Sans"/>
              </a:rPr>
              <a:t>only</a:t>
            </a:r>
            <a:r>
              <a:rPr lang="it-IT" altLang="en-US" baseline="0" dirty="0">
                <a:solidFill>
                  <a:srgbClr val="202124"/>
                </a:solidFill>
                <a:latin typeface="Google Sans"/>
              </a:rPr>
              <a:t>, </a:t>
            </a:r>
            <a:r>
              <a:rPr lang="it-IT" altLang="en-US" baseline="0" dirty="0" err="1">
                <a:solidFill>
                  <a:srgbClr val="202124"/>
                </a:solidFill>
                <a:latin typeface="Google Sans"/>
              </a:rPr>
              <a:t>but</a:t>
            </a:r>
            <a:r>
              <a:rPr lang="it-IT" altLang="en-US" baseline="0" dirty="0">
                <a:solidFill>
                  <a:srgbClr val="202124"/>
                </a:solidFill>
                <a:latin typeface="Google Sans"/>
              </a:rPr>
              <a:t> </a:t>
            </a:r>
            <a:r>
              <a:rPr lang="it-IT" altLang="en-US" baseline="0" dirty="0" err="1">
                <a:solidFill>
                  <a:srgbClr val="202124"/>
                </a:solidFill>
                <a:latin typeface="Google Sans"/>
              </a:rPr>
              <a:t>also</a:t>
            </a:r>
            <a:r>
              <a:rPr lang="it-IT" altLang="en-US" baseline="0" dirty="0">
                <a:solidFill>
                  <a:srgbClr val="202124"/>
                </a:solidFill>
                <a:latin typeface="Google Sans"/>
              </a:rPr>
              <a:t> from </a:t>
            </a:r>
            <a:r>
              <a:rPr lang="it-IT" altLang="en-US" baseline="0" dirty="0" err="1">
                <a:solidFill>
                  <a:srgbClr val="202124"/>
                </a:solidFill>
                <a:latin typeface="Google Sans"/>
              </a:rPr>
              <a:t>repeated</a:t>
            </a:r>
            <a:r>
              <a:rPr lang="it-IT" altLang="en-US" baseline="0" dirty="0">
                <a:solidFill>
                  <a:srgbClr val="202124"/>
                </a:solidFill>
                <a:latin typeface="Google Sans"/>
              </a:rPr>
              <a:t> </a:t>
            </a:r>
            <a:r>
              <a:rPr lang="it-IT" altLang="en-US" baseline="0" dirty="0" err="1">
                <a:solidFill>
                  <a:srgbClr val="202124"/>
                </a:solidFill>
                <a:latin typeface="Google Sans"/>
              </a:rPr>
              <a:t>activity</a:t>
            </a:r>
            <a:r>
              <a:rPr lang="it-IT" altLang="en-US" baseline="0" dirty="0">
                <a:solidFill>
                  <a:srgbClr val="202124"/>
                </a:solidFill>
                <a:latin typeface="Google Sans"/>
              </a:rPr>
              <a:t>; he </a:t>
            </a:r>
            <a:r>
              <a:rPr lang="it-IT" altLang="en-US" baseline="0" dirty="0" err="1">
                <a:solidFill>
                  <a:srgbClr val="202124"/>
                </a:solidFill>
                <a:latin typeface="Google Sans"/>
              </a:rPr>
              <a:t>noticed</a:t>
            </a:r>
            <a:r>
              <a:rPr lang="it-IT" altLang="en-US" baseline="0" dirty="0">
                <a:solidFill>
                  <a:srgbClr val="202124"/>
                </a:solidFill>
                <a:latin typeface="Google Sans"/>
              </a:rPr>
              <a:t> </a:t>
            </a:r>
            <a:r>
              <a:rPr lang="it-IT" altLang="en-US" baseline="0" dirty="0" err="1">
                <a:solidFill>
                  <a:srgbClr val="202124"/>
                </a:solidFill>
                <a:latin typeface="Google Sans"/>
              </a:rPr>
              <a:t>that</a:t>
            </a:r>
            <a:r>
              <a:rPr lang="it-IT" altLang="en-US" baseline="0" dirty="0">
                <a:solidFill>
                  <a:srgbClr val="202124"/>
                </a:solidFill>
                <a:latin typeface="Google Sans"/>
              </a:rPr>
              <a:t> some </a:t>
            </a:r>
            <a:r>
              <a:rPr lang="it-IT" altLang="en-US" baseline="0" dirty="0" err="1">
                <a:solidFill>
                  <a:srgbClr val="202124"/>
                </a:solidFill>
                <a:latin typeface="Google Sans"/>
              </a:rPr>
              <a:t>health</a:t>
            </a:r>
            <a:r>
              <a:rPr lang="it-IT" altLang="en-US" baseline="0" dirty="0">
                <a:solidFill>
                  <a:srgbClr val="202124"/>
                </a:solidFill>
                <a:latin typeface="Google Sans"/>
              </a:rPr>
              <a:t> </a:t>
            </a:r>
            <a:r>
              <a:rPr lang="it-IT" altLang="en-US" baseline="0" dirty="0" err="1">
                <a:solidFill>
                  <a:srgbClr val="202124"/>
                </a:solidFill>
                <a:latin typeface="Google Sans"/>
              </a:rPr>
              <a:t>issues</a:t>
            </a:r>
            <a:r>
              <a:rPr lang="it-IT" altLang="en-US" baseline="0" dirty="0">
                <a:solidFill>
                  <a:srgbClr val="202124"/>
                </a:solidFill>
                <a:latin typeface="Google Sans"/>
              </a:rPr>
              <a:t> </a:t>
            </a:r>
            <a:r>
              <a:rPr lang="it-IT" altLang="en-US" baseline="0" dirty="0" err="1">
                <a:solidFill>
                  <a:srgbClr val="202124"/>
                </a:solidFill>
                <a:latin typeface="Google Sans"/>
              </a:rPr>
              <a:t>used</a:t>
            </a:r>
            <a:r>
              <a:rPr lang="it-IT" altLang="en-US" baseline="0" dirty="0">
                <a:solidFill>
                  <a:srgbClr val="202124"/>
                </a:solidFill>
                <a:latin typeface="Google Sans"/>
              </a:rPr>
              <a:t> to </a:t>
            </a:r>
            <a:r>
              <a:rPr lang="it-IT" altLang="en-US" baseline="0" dirty="0" err="1">
                <a:solidFill>
                  <a:srgbClr val="202124"/>
                </a:solidFill>
                <a:latin typeface="Google Sans"/>
              </a:rPr>
              <a:t>appear</a:t>
            </a:r>
            <a:r>
              <a:rPr lang="it-IT" altLang="en-US" baseline="0" dirty="0">
                <a:solidFill>
                  <a:srgbClr val="202124"/>
                </a:solidFill>
                <a:latin typeface="Google Sans"/>
              </a:rPr>
              <a:t> in </a:t>
            </a:r>
            <a:r>
              <a:rPr lang="it-IT" altLang="en-US" baseline="0" dirty="0" err="1">
                <a:solidFill>
                  <a:srgbClr val="202124"/>
                </a:solidFill>
                <a:latin typeface="Google Sans"/>
              </a:rPr>
              <a:t>people</a:t>
            </a:r>
            <a:r>
              <a:rPr lang="it-IT" altLang="en-US" baseline="0" dirty="0">
                <a:solidFill>
                  <a:srgbClr val="202124"/>
                </a:solidFill>
                <a:latin typeface="Google Sans"/>
              </a:rPr>
              <a:t> </a:t>
            </a:r>
            <a:r>
              <a:rPr lang="it-IT" altLang="en-US" baseline="0" dirty="0" err="1">
                <a:solidFill>
                  <a:srgbClr val="202124"/>
                </a:solidFill>
                <a:latin typeface="Google Sans"/>
              </a:rPr>
              <a:t>who</a:t>
            </a:r>
            <a:r>
              <a:rPr lang="it-IT" altLang="en-US" baseline="0" dirty="0">
                <a:solidFill>
                  <a:srgbClr val="202124"/>
                </a:solidFill>
                <a:latin typeface="Google Sans"/>
              </a:rPr>
              <a:t> </a:t>
            </a:r>
            <a:r>
              <a:rPr lang="it-IT" altLang="en-US" baseline="0" dirty="0" err="1">
                <a:solidFill>
                  <a:srgbClr val="202124"/>
                </a:solidFill>
                <a:latin typeface="Google Sans"/>
              </a:rPr>
              <a:t>worked</a:t>
            </a:r>
            <a:r>
              <a:rPr lang="it-IT" altLang="en-US" baseline="0" dirty="0">
                <a:solidFill>
                  <a:srgbClr val="202124"/>
                </a:solidFill>
                <a:latin typeface="Google Sans"/>
              </a:rPr>
              <a:t> </a:t>
            </a:r>
            <a:r>
              <a:rPr lang="it-IT" altLang="en-US" baseline="0" dirty="0" err="1">
                <a:solidFill>
                  <a:srgbClr val="202124"/>
                </a:solidFill>
                <a:latin typeface="Google Sans"/>
              </a:rPr>
              <a:t>specific</a:t>
            </a:r>
            <a:r>
              <a:rPr lang="it-IT" altLang="en-US" baseline="0" dirty="0">
                <a:solidFill>
                  <a:srgbClr val="202124"/>
                </a:solidFill>
                <a:latin typeface="Google Sans"/>
              </a:rPr>
              <a:t> </a:t>
            </a:r>
            <a:r>
              <a:rPr lang="it-IT" altLang="en-US" baseline="0" dirty="0" err="1">
                <a:solidFill>
                  <a:srgbClr val="202124"/>
                </a:solidFill>
                <a:latin typeface="Google Sans"/>
              </a:rPr>
              <a:t>jobs</a:t>
            </a:r>
            <a:r>
              <a:rPr lang="it-IT" altLang="en-US" baseline="0" dirty="0">
                <a:solidFill>
                  <a:srgbClr val="202124"/>
                </a:solidFill>
                <a:latin typeface="Google Sans"/>
              </a:rPr>
              <a:t>. He </a:t>
            </a:r>
            <a:r>
              <a:rPr lang="it-IT" altLang="en-US" baseline="0" dirty="0" err="1">
                <a:solidFill>
                  <a:srgbClr val="202124"/>
                </a:solidFill>
                <a:latin typeface="Google Sans"/>
              </a:rPr>
              <a:t>added</a:t>
            </a:r>
            <a:r>
              <a:rPr lang="it-IT" altLang="en-US" baseline="0" dirty="0">
                <a:solidFill>
                  <a:srgbClr val="202124"/>
                </a:solidFill>
                <a:latin typeface="Google Sans"/>
              </a:rPr>
              <a:t> to the list of </a:t>
            </a:r>
            <a:r>
              <a:rPr lang="it-IT" altLang="en-US" baseline="0" dirty="0" err="1">
                <a:solidFill>
                  <a:srgbClr val="202124"/>
                </a:solidFill>
                <a:latin typeface="Google Sans"/>
              </a:rPr>
              <a:t>fundamental</a:t>
            </a:r>
            <a:r>
              <a:rPr lang="it-IT" altLang="en-US" baseline="0" dirty="0">
                <a:solidFill>
                  <a:srgbClr val="202124"/>
                </a:solidFill>
                <a:latin typeface="Google Sans"/>
              </a:rPr>
              <a:t> </a:t>
            </a:r>
            <a:r>
              <a:rPr lang="it-IT" altLang="en-US" baseline="0" dirty="0" err="1">
                <a:solidFill>
                  <a:srgbClr val="202124"/>
                </a:solidFill>
                <a:latin typeface="Google Sans"/>
              </a:rPr>
              <a:t>questions</a:t>
            </a:r>
            <a:r>
              <a:rPr lang="it-IT" altLang="en-US" baseline="0" dirty="0">
                <a:solidFill>
                  <a:srgbClr val="202124"/>
                </a:solidFill>
                <a:latin typeface="Google Sans"/>
              </a:rPr>
              <a:t> to </a:t>
            </a:r>
            <a:r>
              <a:rPr lang="it-IT" altLang="en-US" baseline="0" dirty="0" err="1">
                <a:solidFill>
                  <a:srgbClr val="202124"/>
                </a:solidFill>
                <a:latin typeface="Google Sans"/>
              </a:rPr>
              <a:t>ask</a:t>
            </a:r>
            <a:r>
              <a:rPr lang="it-IT" altLang="en-US" baseline="0" dirty="0">
                <a:solidFill>
                  <a:srgbClr val="202124"/>
                </a:solidFill>
                <a:latin typeface="Google Sans"/>
              </a:rPr>
              <a:t> to </a:t>
            </a:r>
            <a:r>
              <a:rPr lang="it-IT" altLang="en-US" baseline="0" dirty="0" err="1">
                <a:solidFill>
                  <a:srgbClr val="202124"/>
                </a:solidFill>
                <a:latin typeface="Google Sans"/>
              </a:rPr>
              <a:t>patients</a:t>
            </a:r>
            <a:r>
              <a:rPr lang="it-IT" altLang="en-US" baseline="0" dirty="0">
                <a:solidFill>
                  <a:srgbClr val="202124"/>
                </a:solidFill>
                <a:latin typeface="Google Sans"/>
              </a:rPr>
              <a:t>: «</a:t>
            </a:r>
            <a:r>
              <a:rPr lang="it-IT" altLang="en-US" baseline="0" dirty="0" err="1">
                <a:solidFill>
                  <a:srgbClr val="202124"/>
                </a:solidFill>
                <a:latin typeface="Google Sans"/>
              </a:rPr>
              <a:t>what</a:t>
            </a:r>
            <a:r>
              <a:rPr lang="it-IT" altLang="en-US" baseline="0" dirty="0">
                <a:solidFill>
                  <a:srgbClr val="202124"/>
                </a:solidFill>
                <a:latin typeface="Google Sans"/>
              </a:rPr>
              <a:t> </a:t>
            </a:r>
            <a:r>
              <a:rPr lang="it-IT" altLang="en-US" baseline="0" dirty="0" err="1">
                <a:solidFill>
                  <a:srgbClr val="202124"/>
                </a:solidFill>
                <a:latin typeface="Google Sans"/>
              </a:rPr>
              <a:t>is</a:t>
            </a:r>
            <a:r>
              <a:rPr lang="it-IT" altLang="en-US" baseline="0" dirty="0">
                <a:solidFill>
                  <a:srgbClr val="202124"/>
                </a:solidFill>
                <a:latin typeface="Google Sans"/>
              </a:rPr>
              <a:t> </a:t>
            </a:r>
            <a:r>
              <a:rPr lang="it-IT" altLang="en-US" baseline="0" dirty="0" err="1">
                <a:solidFill>
                  <a:srgbClr val="202124"/>
                </a:solidFill>
                <a:latin typeface="Google Sans"/>
              </a:rPr>
              <a:t>your</a:t>
            </a:r>
            <a:r>
              <a:rPr lang="it-IT" altLang="en-US" baseline="0" dirty="0">
                <a:solidFill>
                  <a:srgbClr val="202124"/>
                </a:solidFill>
                <a:latin typeface="Google Sans"/>
              </a:rPr>
              <a:t> job?»</a:t>
            </a:r>
          </a:p>
          <a:p>
            <a:pPr eaLnBrk="1" hangingPunct="1"/>
            <a:endParaRPr lang="it-IT" altLang="en-US" baseline="0" dirty="0">
              <a:solidFill>
                <a:srgbClr val="202124"/>
              </a:solidFill>
              <a:latin typeface="Google Sans"/>
            </a:endParaRPr>
          </a:p>
          <a:p>
            <a:pPr eaLnBrk="1" hangingPunct="1"/>
            <a:r>
              <a:rPr lang="it-IT" altLang="it-IT" dirty="0" err="1">
                <a:solidFill>
                  <a:srgbClr val="202124"/>
                </a:solidFill>
                <a:latin typeface="Google Sans"/>
              </a:rPr>
              <a:t>Jastrzębowski</a:t>
            </a:r>
            <a:r>
              <a:rPr lang="it-IT" altLang="it-IT" dirty="0">
                <a:solidFill>
                  <a:srgbClr val="202124"/>
                </a:solidFill>
                <a:latin typeface="Google Sans"/>
              </a:rPr>
              <a:t> (1799-1882)</a:t>
            </a:r>
            <a:r>
              <a:rPr lang="it-IT" altLang="it-IT" baseline="0" dirty="0">
                <a:solidFill>
                  <a:srgbClr val="202124"/>
                </a:solidFill>
                <a:latin typeface="Google Sans"/>
              </a:rPr>
              <a:t> </a:t>
            </a:r>
            <a:r>
              <a:rPr lang="it-IT" altLang="it-IT" baseline="0" dirty="0" err="1">
                <a:solidFill>
                  <a:srgbClr val="202124"/>
                </a:solidFill>
                <a:latin typeface="Google Sans"/>
              </a:rPr>
              <a:t>was</a:t>
            </a:r>
            <a:r>
              <a:rPr lang="it-IT" altLang="it-IT" baseline="0" dirty="0">
                <a:solidFill>
                  <a:srgbClr val="202124"/>
                </a:solidFill>
                <a:latin typeface="Google Sans"/>
              </a:rPr>
              <a:t> a </a:t>
            </a:r>
            <a:r>
              <a:rPr lang="it-IT" altLang="it-IT" baseline="0" dirty="0" err="1">
                <a:solidFill>
                  <a:srgbClr val="202124"/>
                </a:solidFill>
                <a:latin typeface="Google Sans"/>
              </a:rPr>
              <a:t>polish</a:t>
            </a:r>
            <a:r>
              <a:rPr lang="it-IT" altLang="it-IT" baseline="0" dirty="0">
                <a:solidFill>
                  <a:srgbClr val="202124"/>
                </a:solidFill>
                <a:latin typeface="Google Sans"/>
              </a:rPr>
              <a:t> </a:t>
            </a:r>
            <a:r>
              <a:rPr lang="it-IT" altLang="it-IT" baseline="0" dirty="0" err="1">
                <a:solidFill>
                  <a:srgbClr val="202124"/>
                </a:solidFill>
                <a:latin typeface="Google Sans"/>
              </a:rPr>
              <a:t>naturalist</a:t>
            </a:r>
            <a:r>
              <a:rPr lang="it-IT" altLang="it-IT" baseline="0" dirty="0">
                <a:solidFill>
                  <a:srgbClr val="202124"/>
                </a:solidFill>
                <a:latin typeface="Google Sans"/>
              </a:rPr>
              <a:t> and </a:t>
            </a:r>
            <a:r>
              <a:rPr lang="it-IT" altLang="it-IT" baseline="0" dirty="0" err="1">
                <a:solidFill>
                  <a:srgbClr val="202124"/>
                </a:solidFill>
                <a:latin typeface="Google Sans"/>
              </a:rPr>
              <a:t>botanist</a:t>
            </a:r>
            <a:r>
              <a:rPr lang="it-IT" altLang="it-IT" baseline="0" dirty="0">
                <a:solidFill>
                  <a:srgbClr val="202124"/>
                </a:solidFill>
                <a:latin typeface="Google Sans"/>
              </a:rPr>
              <a:t>. He </a:t>
            </a:r>
            <a:r>
              <a:rPr lang="it-IT" altLang="it-IT" baseline="0" dirty="0" err="1">
                <a:solidFill>
                  <a:srgbClr val="202124"/>
                </a:solidFill>
                <a:latin typeface="Google Sans"/>
              </a:rPr>
              <a:t>invented</a:t>
            </a:r>
            <a:r>
              <a:rPr lang="it-IT" altLang="it-IT" baseline="0" dirty="0">
                <a:solidFill>
                  <a:srgbClr val="202124"/>
                </a:solidFill>
                <a:latin typeface="Google Sans"/>
              </a:rPr>
              <a:t> the </a:t>
            </a:r>
            <a:r>
              <a:rPr lang="it-IT" altLang="it-IT" baseline="0" dirty="0" err="1">
                <a:solidFill>
                  <a:srgbClr val="202124"/>
                </a:solidFill>
                <a:latin typeface="Google Sans"/>
              </a:rPr>
              <a:t>term</a:t>
            </a:r>
            <a:r>
              <a:rPr lang="it-IT" altLang="it-IT" baseline="0" dirty="0">
                <a:solidFill>
                  <a:srgbClr val="202124"/>
                </a:solidFill>
                <a:latin typeface="Google Sans"/>
              </a:rPr>
              <a:t> «</a:t>
            </a:r>
            <a:r>
              <a:rPr lang="it-IT" altLang="it-IT" baseline="0" dirty="0" err="1">
                <a:solidFill>
                  <a:srgbClr val="202124"/>
                </a:solidFill>
                <a:latin typeface="Google Sans"/>
              </a:rPr>
              <a:t>ergonomics</a:t>
            </a:r>
            <a:r>
              <a:rPr lang="it-IT" altLang="it-IT" baseline="0" dirty="0">
                <a:solidFill>
                  <a:srgbClr val="202124"/>
                </a:solidFill>
                <a:latin typeface="Google Sans"/>
              </a:rPr>
              <a:t>» and </a:t>
            </a:r>
            <a:r>
              <a:rPr lang="it-IT" altLang="it-IT" baseline="0" dirty="0" err="1">
                <a:solidFill>
                  <a:srgbClr val="202124"/>
                </a:solidFill>
                <a:latin typeface="Google Sans"/>
              </a:rPr>
              <a:t>imagined</a:t>
            </a:r>
            <a:r>
              <a:rPr lang="it-IT" altLang="it-IT" baseline="0" dirty="0">
                <a:solidFill>
                  <a:srgbClr val="202124"/>
                </a:solidFill>
                <a:latin typeface="Google Sans"/>
              </a:rPr>
              <a:t> </a:t>
            </a:r>
            <a:r>
              <a:rPr lang="it-IT" altLang="it-IT" baseline="0" dirty="0" err="1">
                <a:solidFill>
                  <a:srgbClr val="202124"/>
                </a:solidFill>
                <a:latin typeface="Google Sans"/>
              </a:rPr>
              <a:t>that</a:t>
            </a:r>
            <a:r>
              <a:rPr lang="it-IT" altLang="it-IT" baseline="0" dirty="0">
                <a:solidFill>
                  <a:srgbClr val="202124"/>
                </a:solidFill>
                <a:latin typeface="Google Sans"/>
              </a:rPr>
              <a:t> </a:t>
            </a:r>
            <a:r>
              <a:rPr lang="it-IT" altLang="it-IT" baseline="0" dirty="0" err="1">
                <a:solidFill>
                  <a:srgbClr val="202124"/>
                </a:solidFill>
                <a:latin typeface="Google Sans"/>
              </a:rPr>
              <a:t>it</a:t>
            </a:r>
            <a:r>
              <a:rPr lang="it-IT" altLang="it-IT" baseline="0" dirty="0">
                <a:solidFill>
                  <a:srgbClr val="202124"/>
                </a:solidFill>
                <a:latin typeface="Google Sans"/>
              </a:rPr>
              <a:t> </a:t>
            </a:r>
            <a:r>
              <a:rPr lang="it-IT" altLang="it-IT" baseline="0" dirty="0" err="1">
                <a:solidFill>
                  <a:srgbClr val="202124"/>
                </a:solidFill>
                <a:latin typeface="Google Sans"/>
              </a:rPr>
              <a:t>was</a:t>
            </a:r>
            <a:r>
              <a:rPr lang="it-IT" altLang="it-IT" baseline="0" dirty="0">
                <a:solidFill>
                  <a:srgbClr val="202124"/>
                </a:solidFill>
                <a:latin typeface="Google Sans"/>
              </a:rPr>
              <a:t> </a:t>
            </a:r>
            <a:r>
              <a:rPr lang="it-IT" altLang="it-IT" baseline="0" dirty="0" err="1">
                <a:solidFill>
                  <a:srgbClr val="202124"/>
                </a:solidFill>
                <a:latin typeface="Google Sans"/>
              </a:rPr>
              <a:t>possible</a:t>
            </a:r>
            <a:r>
              <a:rPr lang="it-IT" altLang="it-IT" baseline="0" dirty="0">
                <a:solidFill>
                  <a:srgbClr val="202124"/>
                </a:solidFill>
                <a:latin typeface="Google Sans"/>
              </a:rPr>
              <a:t> to </a:t>
            </a:r>
            <a:r>
              <a:rPr lang="it-IT" altLang="it-IT" baseline="0" dirty="0" err="1">
                <a:solidFill>
                  <a:srgbClr val="202124"/>
                </a:solidFill>
                <a:latin typeface="Google Sans"/>
              </a:rPr>
              <a:t>develop</a:t>
            </a:r>
            <a:r>
              <a:rPr lang="it-IT" altLang="it-IT" baseline="0" dirty="0">
                <a:solidFill>
                  <a:srgbClr val="202124"/>
                </a:solidFill>
                <a:latin typeface="Google Sans"/>
              </a:rPr>
              <a:t> a «science of work» to </a:t>
            </a:r>
            <a:r>
              <a:rPr lang="it-IT" altLang="it-IT" baseline="0" dirty="0" err="1">
                <a:solidFill>
                  <a:srgbClr val="202124"/>
                </a:solidFill>
                <a:latin typeface="Google Sans"/>
              </a:rPr>
              <a:t>improve</a:t>
            </a:r>
            <a:r>
              <a:rPr lang="it-IT" altLang="it-IT" baseline="0" dirty="0">
                <a:solidFill>
                  <a:srgbClr val="202124"/>
                </a:solidFill>
                <a:latin typeface="Google Sans"/>
              </a:rPr>
              <a:t> </a:t>
            </a:r>
            <a:r>
              <a:rPr lang="it-IT" altLang="it-IT" baseline="0" dirty="0" err="1">
                <a:solidFill>
                  <a:srgbClr val="202124"/>
                </a:solidFill>
                <a:latin typeface="Google Sans"/>
              </a:rPr>
              <a:t>productivity</a:t>
            </a:r>
            <a:r>
              <a:rPr lang="it-IT" altLang="it-IT" baseline="0" dirty="0">
                <a:solidFill>
                  <a:srgbClr val="202124"/>
                </a:solidFill>
                <a:latin typeface="Google Sans"/>
              </a:rPr>
              <a:t> and </a:t>
            </a:r>
            <a:r>
              <a:rPr lang="it-IT" altLang="it-IT" baseline="0" dirty="0" err="1">
                <a:solidFill>
                  <a:srgbClr val="202124"/>
                </a:solidFill>
                <a:latin typeface="Google Sans"/>
              </a:rPr>
              <a:t>safety</a:t>
            </a:r>
            <a:endParaRPr lang="en-US" altLang="en-US"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084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Ergonomics</a:t>
            </a:r>
            <a:r>
              <a:rPr lang="it-IT" dirty="0"/>
              <a:t>/Human</a:t>
            </a:r>
            <a:r>
              <a:rPr lang="it-IT" baseline="0" dirty="0"/>
              <a:t> </a:t>
            </a:r>
            <a:r>
              <a:rPr lang="it-IT" baseline="0" dirty="0" err="1"/>
              <a:t>Factors</a:t>
            </a:r>
            <a:r>
              <a:rPr lang="it-IT" baseline="0" dirty="0"/>
              <a:t> </a:t>
            </a:r>
            <a:r>
              <a:rPr lang="it-IT" baseline="0" dirty="0" err="1"/>
              <a:t>is</a:t>
            </a:r>
            <a:r>
              <a:rPr lang="it-IT" baseline="0" dirty="0"/>
              <a:t> </a:t>
            </a:r>
            <a:r>
              <a:rPr lang="it-IT" baseline="0" dirty="0" err="1"/>
              <a:t>interested</a:t>
            </a:r>
            <a:r>
              <a:rPr lang="it-IT" baseline="0" dirty="0"/>
              <a:t> in </a:t>
            </a:r>
            <a:r>
              <a:rPr lang="it-IT" baseline="0" dirty="0" err="1"/>
              <a:t>evaluating</a:t>
            </a:r>
            <a:r>
              <a:rPr lang="it-IT" baseline="0" dirty="0"/>
              <a:t> </a:t>
            </a:r>
            <a:r>
              <a:rPr lang="it-IT" b="1" baseline="0" dirty="0" err="1"/>
              <a:t>productivity</a:t>
            </a:r>
            <a:r>
              <a:rPr lang="it-IT" b="1" baseline="0" dirty="0"/>
              <a:t> and </a:t>
            </a:r>
            <a:r>
              <a:rPr lang="it-IT" b="1" baseline="0" dirty="0" err="1"/>
              <a:t>safety</a:t>
            </a:r>
            <a:r>
              <a:rPr lang="it-IT" b="1" baseline="0" dirty="0"/>
              <a:t> </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423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POSSIBLE FUNNY EXERCISE: </a:t>
            </a:r>
            <a:r>
              <a:rPr lang="it-IT" dirty="0" err="1"/>
              <a:t>you</a:t>
            </a:r>
            <a:r>
              <a:rPr lang="it-IT" dirty="0"/>
              <a:t> can </a:t>
            </a:r>
            <a:r>
              <a:rPr lang="it-IT" dirty="0" err="1"/>
              <a:t>select</a:t>
            </a:r>
            <a:r>
              <a:rPr lang="it-IT" dirty="0"/>
              <a:t> </a:t>
            </a:r>
            <a:r>
              <a:rPr lang="it-IT" dirty="0" err="1"/>
              <a:t>any</a:t>
            </a:r>
            <a:r>
              <a:rPr lang="it-IT" dirty="0"/>
              <a:t> «</a:t>
            </a:r>
            <a:r>
              <a:rPr lang="it-IT" dirty="0" err="1"/>
              <a:t>fails</a:t>
            </a:r>
            <a:r>
              <a:rPr lang="it-IT" dirty="0"/>
              <a:t> compilation» video</a:t>
            </a:r>
            <a:r>
              <a:rPr lang="it-IT" baseline="0" dirty="0"/>
              <a:t> from </a:t>
            </a:r>
            <a:r>
              <a:rPr lang="it-IT" baseline="0" dirty="0" err="1"/>
              <a:t>youtube</a:t>
            </a:r>
            <a:r>
              <a:rPr lang="it-IT" baseline="0" dirty="0"/>
              <a:t> and </a:t>
            </a:r>
            <a:r>
              <a:rPr lang="it-IT" baseline="0" dirty="0" err="1"/>
              <a:t>ask</a:t>
            </a:r>
            <a:r>
              <a:rPr lang="it-IT" baseline="0" dirty="0"/>
              <a:t> </a:t>
            </a:r>
            <a:r>
              <a:rPr lang="it-IT" baseline="0" dirty="0" err="1"/>
              <a:t>students</a:t>
            </a:r>
            <a:r>
              <a:rPr lang="it-IT" baseline="0" dirty="0"/>
              <a:t> to </a:t>
            </a:r>
            <a:r>
              <a:rPr lang="it-IT" baseline="0" dirty="0" err="1"/>
              <a:t>categorize</a:t>
            </a:r>
            <a:r>
              <a:rPr lang="it-IT" baseline="0" dirty="0"/>
              <a:t> </a:t>
            </a:r>
            <a:r>
              <a:rPr lang="it-IT" baseline="0" dirty="0" err="1"/>
              <a:t>videos</a:t>
            </a:r>
            <a:r>
              <a:rPr lang="it-IT" baseline="0" dirty="0"/>
              <a:t> </a:t>
            </a:r>
            <a:r>
              <a:rPr lang="it-IT" baseline="0" dirty="0" err="1"/>
              <a:t>according</a:t>
            </a:r>
            <a:r>
              <a:rPr lang="it-IT" baseline="0" dirty="0"/>
              <a:t> to the </a:t>
            </a:r>
            <a:r>
              <a:rPr lang="it-IT" baseline="0" dirty="0" err="1"/>
              <a:t>type</a:t>
            </a:r>
            <a:r>
              <a:rPr lang="it-IT" baseline="0" dirty="0"/>
              <a:t> of </a:t>
            </a:r>
            <a:r>
              <a:rPr lang="it-IT" baseline="0" dirty="0" err="1"/>
              <a:t>error</a:t>
            </a:r>
            <a:endParaRPr lang="it-IT" baseline="0" dirty="0"/>
          </a:p>
          <a:p>
            <a:endParaRPr lang="it-IT" baseline="0" dirty="0"/>
          </a:p>
          <a:p>
            <a:r>
              <a:rPr lang="it-IT" baseline="0" dirty="0"/>
              <a:t>Take home </a:t>
            </a:r>
            <a:r>
              <a:rPr lang="it-IT" baseline="0" dirty="0" err="1"/>
              <a:t>messages</a:t>
            </a:r>
            <a:r>
              <a:rPr lang="it-IT" baseline="0" dirty="0"/>
              <a:t>: </a:t>
            </a:r>
          </a:p>
          <a:p>
            <a:endParaRPr lang="it-IT" baseline="0" dirty="0"/>
          </a:p>
          <a:p>
            <a:pPr marL="171450" indent="-171450">
              <a:buFontTx/>
              <a:buChar char="-"/>
            </a:pPr>
            <a:r>
              <a:rPr lang="it-IT" baseline="0" dirty="0" err="1"/>
              <a:t>It</a:t>
            </a:r>
            <a:r>
              <a:rPr lang="it-IT" baseline="0" dirty="0"/>
              <a:t> </a:t>
            </a:r>
            <a:r>
              <a:rPr lang="it-IT" baseline="0" dirty="0" err="1"/>
              <a:t>is</a:t>
            </a:r>
            <a:r>
              <a:rPr lang="it-IT" baseline="0" dirty="0"/>
              <a:t> </a:t>
            </a:r>
            <a:r>
              <a:rPr lang="it-IT" baseline="0" dirty="0" err="1"/>
              <a:t>not</a:t>
            </a:r>
            <a:r>
              <a:rPr lang="it-IT" baseline="0" dirty="0"/>
              <a:t> </a:t>
            </a:r>
            <a:r>
              <a:rPr lang="it-IT" baseline="0" dirty="0" err="1"/>
              <a:t>always</a:t>
            </a:r>
            <a:r>
              <a:rPr lang="it-IT" baseline="0" dirty="0"/>
              <a:t> easy to </a:t>
            </a:r>
            <a:r>
              <a:rPr lang="it-IT" baseline="0" dirty="0" err="1"/>
              <a:t>identify</a:t>
            </a:r>
            <a:r>
              <a:rPr lang="it-IT" baseline="0" dirty="0"/>
              <a:t> the </a:t>
            </a:r>
            <a:r>
              <a:rPr lang="it-IT" baseline="0" dirty="0" err="1"/>
              <a:t>type</a:t>
            </a:r>
            <a:r>
              <a:rPr lang="it-IT" baseline="0" dirty="0"/>
              <a:t> of </a:t>
            </a:r>
            <a:r>
              <a:rPr lang="it-IT" baseline="0" dirty="0" err="1"/>
              <a:t>error</a:t>
            </a:r>
            <a:r>
              <a:rPr lang="it-IT" baseline="0" dirty="0"/>
              <a:t> </a:t>
            </a:r>
            <a:r>
              <a:rPr lang="it-IT" baseline="0" dirty="0" err="1"/>
              <a:t>without</a:t>
            </a:r>
            <a:r>
              <a:rPr lang="it-IT" baseline="0" dirty="0"/>
              <a:t> </a:t>
            </a:r>
            <a:r>
              <a:rPr lang="it-IT" baseline="0" dirty="0" err="1"/>
              <a:t>analyzing</a:t>
            </a:r>
            <a:r>
              <a:rPr lang="it-IT" baseline="0" dirty="0"/>
              <a:t> </a:t>
            </a:r>
            <a:r>
              <a:rPr lang="it-IT" baseline="0" dirty="0" err="1"/>
              <a:t>context</a:t>
            </a:r>
            <a:r>
              <a:rPr lang="it-IT" baseline="0" dirty="0"/>
              <a:t>, procedure, and/or </a:t>
            </a:r>
            <a:r>
              <a:rPr lang="it-IT" baseline="0" dirty="0" err="1"/>
              <a:t>listening</a:t>
            </a:r>
            <a:r>
              <a:rPr lang="it-IT" baseline="0" dirty="0"/>
              <a:t> to </a:t>
            </a:r>
            <a:r>
              <a:rPr lang="it-IT" baseline="0" dirty="0" err="1"/>
              <a:t>employee’s</a:t>
            </a:r>
            <a:r>
              <a:rPr lang="it-IT" baseline="0" dirty="0"/>
              <a:t> </a:t>
            </a:r>
            <a:r>
              <a:rPr lang="it-IT" baseline="0" dirty="0" err="1"/>
              <a:t>testimony</a:t>
            </a:r>
            <a:endParaRPr lang="it-IT" baseline="0" dirty="0"/>
          </a:p>
          <a:p>
            <a:pPr marL="171450" indent="-171450">
              <a:buFontTx/>
              <a:buChar char="-"/>
            </a:pPr>
            <a:r>
              <a:rPr lang="it-IT" baseline="0" dirty="0" err="1"/>
              <a:t>When</a:t>
            </a:r>
            <a:r>
              <a:rPr lang="it-IT" baseline="0" dirty="0"/>
              <a:t> </a:t>
            </a:r>
            <a:r>
              <a:rPr lang="it-IT" baseline="0" dirty="0" err="1"/>
              <a:t>you</a:t>
            </a:r>
            <a:r>
              <a:rPr lang="it-IT" baseline="0" dirty="0"/>
              <a:t> can </a:t>
            </a:r>
            <a:r>
              <a:rPr lang="it-IT" baseline="0" dirty="0" err="1"/>
              <a:t>identify</a:t>
            </a:r>
            <a:r>
              <a:rPr lang="it-IT" baseline="0" dirty="0"/>
              <a:t> </a:t>
            </a:r>
            <a:r>
              <a:rPr lang="it-IT" baseline="0" dirty="0" err="1"/>
              <a:t>error</a:t>
            </a:r>
            <a:r>
              <a:rPr lang="it-IT" baseline="0" dirty="0"/>
              <a:t> </a:t>
            </a:r>
            <a:r>
              <a:rPr lang="it-IT" baseline="0" dirty="0" err="1"/>
              <a:t>types</a:t>
            </a:r>
            <a:r>
              <a:rPr lang="it-IT" baseline="0" dirty="0"/>
              <a:t>, </a:t>
            </a:r>
            <a:r>
              <a:rPr lang="it-IT" baseline="0" dirty="0" err="1"/>
              <a:t>it</a:t>
            </a:r>
            <a:r>
              <a:rPr lang="it-IT" baseline="0" dirty="0"/>
              <a:t> </a:t>
            </a:r>
            <a:r>
              <a:rPr lang="it-IT" baseline="0" dirty="0" err="1"/>
              <a:t>is</a:t>
            </a:r>
            <a:r>
              <a:rPr lang="it-IT" baseline="0" dirty="0"/>
              <a:t> </a:t>
            </a:r>
            <a:r>
              <a:rPr lang="it-IT" baseline="0" dirty="0" err="1"/>
              <a:t>easier</a:t>
            </a:r>
            <a:r>
              <a:rPr lang="it-IT" baseline="0" dirty="0"/>
              <a:t> to </a:t>
            </a:r>
            <a:r>
              <a:rPr lang="it-IT" baseline="0" dirty="0" err="1"/>
              <a:t>develop</a:t>
            </a:r>
            <a:r>
              <a:rPr lang="it-IT" baseline="0" dirty="0"/>
              <a:t> </a:t>
            </a:r>
            <a:r>
              <a:rPr lang="it-IT" baseline="0" dirty="0" err="1"/>
              <a:t>solutions</a:t>
            </a:r>
            <a:r>
              <a:rPr lang="it-IT" baseline="0" dirty="0"/>
              <a:t> to </a:t>
            </a:r>
            <a:r>
              <a:rPr lang="it-IT" baseline="0" dirty="0" err="1"/>
              <a:t>implement</a:t>
            </a:r>
            <a:r>
              <a:rPr lang="it-IT" baseline="0" dirty="0"/>
              <a:t> in the </a:t>
            </a:r>
            <a:r>
              <a:rPr lang="it-IT" baseline="0" dirty="0" err="1"/>
              <a:t>context</a:t>
            </a:r>
            <a:r>
              <a:rPr lang="it-IT" baseline="0" dirty="0"/>
              <a:t> (</a:t>
            </a:r>
            <a:r>
              <a:rPr lang="it-IT" baseline="0" dirty="0" err="1"/>
              <a:t>see</a:t>
            </a:r>
            <a:r>
              <a:rPr lang="it-IT" baseline="0" dirty="0"/>
              <a:t> </a:t>
            </a:r>
            <a:r>
              <a:rPr lang="it-IT" baseline="0" dirty="0" err="1"/>
              <a:t>next</a:t>
            </a:r>
            <a:r>
              <a:rPr lang="it-IT" baseline="0" dirty="0"/>
              <a:t> slide)</a:t>
            </a:r>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503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125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Reason</a:t>
            </a:r>
            <a:r>
              <a:rPr lang="it-IT" baseline="0" dirty="0"/>
              <a:t> also proposed the well-known Swiss cheese model of safety measures – here we can see it applied to the COVID-19 pandemic…</a:t>
            </a:r>
          </a:p>
          <a:p>
            <a:endParaRPr lang="it-IT" baseline="0" dirty="0"/>
          </a:p>
          <a:p>
            <a:r>
              <a:rPr lang="it-IT" baseline="0" dirty="0"/>
              <a:t>Basic </a:t>
            </a:r>
            <a:r>
              <a:rPr lang="it-IT" baseline="0" dirty="0" err="1"/>
              <a:t>explanation</a:t>
            </a:r>
            <a:r>
              <a:rPr lang="it-IT" baseline="0" dirty="0"/>
              <a:t> of the model: https://www.ncbi.nlm.nih.gov/pmc/articles/PMC1298298/#:~:text=James%20Reason%20proposed%20the%20image,by%20a%20series%20of%20barriers.</a:t>
            </a:r>
          </a:p>
          <a:p>
            <a:endParaRPr lang="it-IT" baseline="0" dirty="0"/>
          </a:p>
          <a:p>
            <a:r>
              <a:rPr lang="it-IT" baseline="0" dirty="0" err="1"/>
              <a:t>Concept</a:t>
            </a:r>
            <a:r>
              <a:rPr lang="it-IT" baseline="0" dirty="0"/>
              <a:t>: to </a:t>
            </a:r>
            <a:r>
              <a:rPr lang="it-IT" baseline="0" dirty="0" err="1"/>
              <a:t>obtain</a:t>
            </a:r>
            <a:r>
              <a:rPr lang="it-IT" baseline="0" dirty="0"/>
              <a:t> </a:t>
            </a:r>
            <a:r>
              <a:rPr lang="it-IT" baseline="0" dirty="0" err="1"/>
              <a:t>safety</a:t>
            </a:r>
            <a:r>
              <a:rPr lang="it-IT" baseline="0" dirty="0"/>
              <a:t>, </a:t>
            </a:r>
            <a:r>
              <a:rPr lang="it-IT" baseline="0" dirty="0" err="1"/>
              <a:t>you</a:t>
            </a:r>
            <a:r>
              <a:rPr lang="it-IT" baseline="0" dirty="0"/>
              <a:t> </a:t>
            </a:r>
            <a:r>
              <a:rPr lang="it-IT" baseline="0" dirty="0" err="1"/>
              <a:t>have</a:t>
            </a:r>
            <a:r>
              <a:rPr lang="it-IT" baseline="0" dirty="0"/>
              <a:t> to </a:t>
            </a:r>
            <a:r>
              <a:rPr lang="it-IT" baseline="0" dirty="0" err="1"/>
              <a:t>implement</a:t>
            </a:r>
            <a:r>
              <a:rPr lang="it-IT" baseline="0" dirty="0"/>
              <a:t> multiple </a:t>
            </a:r>
            <a:r>
              <a:rPr lang="it-IT" baseline="0" dirty="0" err="1"/>
              <a:t>measures</a:t>
            </a:r>
            <a:r>
              <a:rPr lang="it-IT" baseline="0" dirty="0"/>
              <a:t> </a:t>
            </a:r>
            <a:r>
              <a:rPr lang="it-IT" baseline="0" dirty="0" err="1"/>
              <a:t>that</a:t>
            </a:r>
            <a:r>
              <a:rPr lang="it-IT" baseline="0" dirty="0"/>
              <a:t> work </a:t>
            </a:r>
            <a:r>
              <a:rPr lang="it-IT" baseline="0" dirty="0" err="1"/>
              <a:t>as</a:t>
            </a:r>
            <a:r>
              <a:rPr lang="it-IT" baseline="0" dirty="0"/>
              <a:t> </a:t>
            </a:r>
            <a:r>
              <a:rPr lang="it-IT" baseline="0" dirty="0" err="1"/>
              <a:t>barriers</a:t>
            </a:r>
            <a:r>
              <a:rPr lang="it-IT" baseline="0" dirty="0"/>
              <a:t> and cover for </a:t>
            </a:r>
            <a:r>
              <a:rPr lang="it-IT" baseline="0" dirty="0" err="1"/>
              <a:t>each</a:t>
            </a:r>
            <a:r>
              <a:rPr lang="it-IT" baseline="0" dirty="0"/>
              <a:t> </a:t>
            </a:r>
            <a:r>
              <a:rPr lang="it-IT" baseline="0" dirty="0" err="1"/>
              <a:t>other</a:t>
            </a:r>
            <a:r>
              <a:rPr lang="it-IT" baseline="0" dirty="0"/>
              <a:t> </a:t>
            </a:r>
            <a:r>
              <a:rPr lang="it-IT" baseline="0" dirty="0" err="1"/>
              <a:t>weaknesses</a:t>
            </a:r>
            <a:r>
              <a:rPr lang="it-IT" baseline="0" dirty="0"/>
              <a:t> (the «</a:t>
            </a:r>
            <a:r>
              <a:rPr lang="it-IT" baseline="0" dirty="0" err="1"/>
              <a:t>holes</a:t>
            </a:r>
            <a:r>
              <a:rPr lang="it-IT" baseline="0" dirty="0"/>
              <a:t>» in the </a:t>
            </a:r>
            <a:r>
              <a:rPr lang="it-IT" baseline="0" dirty="0" err="1"/>
              <a:t>cheese</a:t>
            </a:r>
            <a:r>
              <a:rPr lang="it-IT" baseline="0" dirty="0"/>
              <a:t>) – a </a:t>
            </a:r>
            <a:r>
              <a:rPr lang="it-IT" baseline="0" dirty="0" err="1"/>
              <a:t>Swiss</a:t>
            </a:r>
            <a:r>
              <a:rPr lang="it-IT" baseline="0" dirty="0"/>
              <a:t> </a:t>
            </a:r>
            <a:r>
              <a:rPr lang="it-IT" baseline="0" dirty="0" err="1"/>
              <a:t>cheese</a:t>
            </a:r>
            <a:r>
              <a:rPr lang="it-IT" baseline="0" dirty="0"/>
              <a:t> </a:t>
            </a:r>
            <a:r>
              <a:rPr lang="it-IT" baseline="0" dirty="0" err="1"/>
              <a:t>safety</a:t>
            </a:r>
            <a:r>
              <a:rPr lang="it-IT" baseline="0" dirty="0"/>
              <a:t> </a:t>
            </a:r>
            <a:r>
              <a:rPr lang="it-IT" baseline="0" dirty="0" err="1"/>
              <a:t>infrastructure</a:t>
            </a:r>
            <a:r>
              <a:rPr lang="it-IT" baseline="0" dirty="0"/>
              <a:t> </a:t>
            </a:r>
            <a:r>
              <a:rPr lang="it-IT" baseline="0" dirty="0" err="1"/>
              <a:t>is</a:t>
            </a:r>
            <a:r>
              <a:rPr lang="it-IT" baseline="0" dirty="0"/>
              <a:t> </a:t>
            </a:r>
            <a:r>
              <a:rPr lang="it-IT" baseline="0" dirty="0" err="1"/>
              <a:t>always</a:t>
            </a:r>
            <a:r>
              <a:rPr lang="it-IT" baseline="0" dirty="0"/>
              <a:t> more </a:t>
            </a:r>
            <a:r>
              <a:rPr lang="it-IT" baseline="0" dirty="0" err="1"/>
              <a:t>reliable</a:t>
            </a:r>
            <a:r>
              <a:rPr lang="it-IT" baseline="0" dirty="0"/>
              <a:t> </a:t>
            </a:r>
            <a:r>
              <a:rPr lang="it-IT" baseline="0" dirty="0" err="1"/>
              <a:t>than</a:t>
            </a:r>
            <a:r>
              <a:rPr lang="it-IT" baseline="0" dirty="0"/>
              <a:t> </a:t>
            </a:r>
            <a:r>
              <a:rPr lang="it-IT" baseline="0" dirty="0" err="1"/>
              <a:t>any</a:t>
            </a:r>
            <a:r>
              <a:rPr lang="it-IT" baseline="0" dirty="0"/>
              <a:t> single-</a:t>
            </a:r>
            <a:r>
              <a:rPr lang="it-IT" baseline="0" dirty="0" err="1"/>
              <a:t>solution</a:t>
            </a:r>
            <a:r>
              <a:rPr lang="it-IT" baseline="0" dirty="0"/>
              <a:t> </a:t>
            </a:r>
            <a:r>
              <a:rPr lang="it-IT" baseline="0" dirty="0" err="1"/>
              <a:t>approach</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045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Designers</a:t>
            </a:r>
            <a:r>
              <a:rPr lang="it-IT" baseline="0" dirty="0"/>
              <a:t> and </a:t>
            </a:r>
            <a:r>
              <a:rPr lang="it-IT" baseline="0" dirty="0" err="1"/>
              <a:t>users</a:t>
            </a:r>
            <a:r>
              <a:rPr lang="it-IT" baseline="0" dirty="0"/>
              <a:t> </a:t>
            </a:r>
            <a:r>
              <a:rPr lang="it-IT" baseline="0" dirty="0" err="1"/>
              <a:t>always</a:t>
            </a:r>
            <a:r>
              <a:rPr lang="it-IT" baseline="0" dirty="0"/>
              <a:t> </a:t>
            </a:r>
            <a:r>
              <a:rPr lang="it-IT" baseline="0" dirty="0" err="1"/>
              <a:t>have</a:t>
            </a:r>
            <a:r>
              <a:rPr lang="it-IT" baseline="0" dirty="0"/>
              <a:t> </a:t>
            </a:r>
            <a:r>
              <a:rPr lang="it-IT" baseline="0" dirty="0" err="1"/>
              <a:t>different</a:t>
            </a:r>
            <a:r>
              <a:rPr lang="it-IT" baseline="0" dirty="0"/>
              <a:t>, </a:t>
            </a:r>
            <a:r>
              <a:rPr lang="it-IT" baseline="0" dirty="0" err="1"/>
              <a:t>incommensurable</a:t>
            </a:r>
            <a:r>
              <a:rPr lang="it-IT" baseline="0" dirty="0"/>
              <a:t> </a:t>
            </a:r>
            <a:r>
              <a:rPr lang="it-IT" baseline="0" dirty="0" err="1"/>
              <a:t>representations</a:t>
            </a:r>
            <a:r>
              <a:rPr lang="it-IT" baseline="0" dirty="0"/>
              <a:t> of the </a:t>
            </a:r>
            <a:r>
              <a:rPr lang="it-IT" baseline="0" dirty="0" err="1"/>
              <a:t>technology</a:t>
            </a:r>
            <a:r>
              <a:rPr lang="it-IT" baseline="0" dirty="0"/>
              <a:t> – </a:t>
            </a:r>
            <a:r>
              <a:rPr lang="it-IT" b="1" baseline="0" dirty="0" err="1"/>
              <a:t>engineers</a:t>
            </a:r>
            <a:r>
              <a:rPr lang="it-IT" b="1" baseline="0" dirty="0"/>
              <a:t>, </a:t>
            </a:r>
            <a:r>
              <a:rPr lang="it-IT" b="1" baseline="0" dirty="0" err="1"/>
              <a:t>developers</a:t>
            </a:r>
            <a:r>
              <a:rPr lang="it-IT" b="1" baseline="0" dirty="0"/>
              <a:t> </a:t>
            </a:r>
            <a:r>
              <a:rPr lang="it-IT" b="1" baseline="0" dirty="0" err="1"/>
              <a:t>often</a:t>
            </a:r>
            <a:r>
              <a:rPr lang="it-IT" b="1" baseline="0" dirty="0"/>
              <a:t> do </a:t>
            </a:r>
            <a:r>
              <a:rPr lang="it-IT" b="1" baseline="0" dirty="0" err="1"/>
              <a:t>not</a:t>
            </a:r>
            <a:r>
              <a:rPr lang="it-IT" b="1" baseline="0" dirty="0"/>
              <a:t> </a:t>
            </a:r>
            <a:r>
              <a:rPr lang="it-IT" b="1" baseline="0" dirty="0" err="1"/>
              <a:t>understand</a:t>
            </a:r>
            <a:r>
              <a:rPr lang="it-IT" b="1" baseline="0" dirty="0"/>
              <a:t> </a:t>
            </a:r>
            <a:r>
              <a:rPr lang="it-IT" b="1" baseline="0" dirty="0" err="1"/>
              <a:t>this</a:t>
            </a:r>
            <a:r>
              <a:rPr lang="it-IT" b="1" baseline="0" dirty="0"/>
              <a:t> </a:t>
            </a:r>
          </a:p>
          <a:p>
            <a:endParaRPr lang="it-IT" b="1" baseline="0" dirty="0"/>
          </a:p>
          <a:p>
            <a:r>
              <a:rPr lang="it-IT" b="0" baseline="0" dirty="0"/>
              <a:t>The </a:t>
            </a:r>
            <a:r>
              <a:rPr lang="it-IT" b="0" baseline="0" dirty="0" err="1"/>
              <a:t>system</a:t>
            </a:r>
            <a:r>
              <a:rPr lang="it-IT" b="0" baseline="0" dirty="0"/>
              <a:t> image (the </a:t>
            </a:r>
            <a:r>
              <a:rPr lang="it-IT" b="0" baseline="0" dirty="0" err="1"/>
              <a:t>interface</a:t>
            </a:r>
            <a:r>
              <a:rPr lang="it-IT" b="0" baseline="0" dirty="0"/>
              <a:t> of the model) </a:t>
            </a:r>
            <a:r>
              <a:rPr lang="it-IT" b="0" baseline="0" dirty="0" err="1"/>
              <a:t>determines</a:t>
            </a:r>
            <a:r>
              <a:rPr lang="it-IT" b="0" baseline="0" dirty="0"/>
              <a:t> the </a:t>
            </a:r>
            <a:r>
              <a:rPr lang="it-IT" b="0" baseline="0" dirty="0" err="1"/>
              <a:t>user’s</a:t>
            </a:r>
            <a:r>
              <a:rPr lang="it-IT" b="0" baseline="0" dirty="0"/>
              <a:t> </a:t>
            </a:r>
            <a:r>
              <a:rPr lang="it-IT" b="0" baseline="0" dirty="0" err="1"/>
              <a:t>mental</a:t>
            </a:r>
            <a:r>
              <a:rPr lang="it-IT" b="0" baseline="0" dirty="0"/>
              <a:t> model</a:t>
            </a:r>
          </a:p>
          <a:p>
            <a:endParaRPr lang="it-IT" b="0" baseline="0" dirty="0"/>
          </a:p>
          <a:p>
            <a:r>
              <a:rPr lang="it-IT" b="0" baseline="0" dirty="0" err="1"/>
              <a:t>It</a:t>
            </a:r>
            <a:r>
              <a:rPr lang="it-IT" b="0" baseline="0" dirty="0"/>
              <a:t> </a:t>
            </a:r>
            <a:r>
              <a:rPr lang="it-IT" b="0" baseline="0" dirty="0" err="1"/>
              <a:t>is</a:t>
            </a:r>
            <a:r>
              <a:rPr lang="it-IT" b="0" baseline="0" dirty="0"/>
              <a:t> </a:t>
            </a:r>
            <a:r>
              <a:rPr lang="it-IT" b="0" baseline="0" dirty="0" err="1"/>
              <a:t>better</a:t>
            </a:r>
            <a:r>
              <a:rPr lang="it-IT" b="0" baseline="0" dirty="0"/>
              <a:t>, to </a:t>
            </a:r>
            <a:r>
              <a:rPr lang="it-IT" b="0" baseline="0" dirty="0" err="1"/>
              <a:t>achieve</a:t>
            </a:r>
            <a:r>
              <a:rPr lang="it-IT" b="0" baseline="0" dirty="0"/>
              <a:t> </a:t>
            </a:r>
            <a:r>
              <a:rPr lang="it-IT" b="0" baseline="0" dirty="0" err="1"/>
              <a:t>usability</a:t>
            </a:r>
            <a:r>
              <a:rPr lang="it-IT" b="0" baseline="0" dirty="0"/>
              <a:t>, to design </a:t>
            </a:r>
            <a:r>
              <a:rPr lang="it-IT" b="0" baseline="0" dirty="0" err="1"/>
              <a:t>interface</a:t>
            </a:r>
            <a:r>
              <a:rPr lang="it-IT" b="0" baseline="0" dirty="0"/>
              <a:t> </a:t>
            </a:r>
            <a:r>
              <a:rPr lang="it-IT" b="0" baseline="0" dirty="0" err="1"/>
              <a:t>based</a:t>
            </a:r>
            <a:r>
              <a:rPr lang="it-IT" b="0" baseline="0" dirty="0"/>
              <a:t> on </a:t>
            </a:r>
            <a:r>
              <a:rPr lang="it-IT" b="0" baseline="0" dirty="0" err="1"/>
              <a:t>users</a:t>
            </a:r>
            <a:r>
              <a:rPr lang="it-IT" b="0" baseline="0" dirty="0"/>
              <a:t>’ </a:t>
            </a:r>
            <a:r>
              <a:rPr lang="it-IT" b="0" baseline="0" dirty="0" err="1"/>
              <a:t>expectations</a:t>
            </a:r>
            <a:r>
              <a:rPr lang="it-IT" b="0" baseline="0" dirty="0"/>
              <a:t> and </a:t>
            </a:r>
            <a:r>
              <a:rPr lang="it-IT" b="0" baseline="0" dirty="0" err="1"/>
              <a:t>experience</a:t>
            </a:r>
            <a:r>
              <a:rPr lang="it-IT" b="0" baseline="0" dirty="0"/>
              <a:t>, </a:t>
            </a:r>
            <a:r>
              <a:rPr lang="it-IT" b="1" baseline="0" dirty="0" err="1"/>
              <a:t>not</a:t>
            </a:r>
            <a:r>
              <a:rPr lang="it-IT" b="1" baseline="0" dirty="0"/>
              <a:t> on the </a:t>
            </a:r>
            <a:r>
              <a:rPr lang="it-IT" b="1" baseline="0" dirty="0" err="1"/>
              <a:t>developer’s</a:t>
            </a:r>
            <a:r>
              <a:rPr lang="it-IT" b="1" baseline="0" dirty="0"/>
              <a:t> </a:t>
            </a:r>
            <a:r>
              <a:rPr lang="it-IT" b="1" baseline="0" dirty="0" err="1"/>
              <a:t>expert</a:t>
            </a:r>
            <a:r>
              <a:rPr lang="it-IT" b="1" baseline="0" dirty="0"/>
              <a:t> </a:t>
            </a:r>
            <a:r>
              <a:rPr lang="it-IT" b="1" baseline="0" dirty="0" err="1"/>
              <a:t>mental</a:t>
            </a:r>
            <a:r>
              <a:rPr lang="it-IT" b="1" baseline="0" dirty="0"/>
              <a:t> model </a:t>
            </a:r>
            <a:endParaRPr lang="it-IT" b="1"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717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The 10</a:t>
            </a:r>
            <a:r>
              <a:rPr lang="it-IT" baseline="0" dirty="0"/>
              <a:t> </a:t>
            </a:r>
            <a:r>
              <a:rPr lang="it-IT" baseline="0" dirty="0" err="1"/>
              <a:t>heuristics</a:t>
            </a:r>
            <a:r>
              <a:rPr lang="it-IT" baseline="0" dirty="0"/>
              <a:t> in </a:t>
            </a:r>
            <a:r>
              <a:rPr lang="it-IT" baseline="0" dirty="0" err="1"/>
              <a:t>detail</a:t>
            </a:r>
            <a:r>
              <a:rPr lang="it-IT" baseline="0" dirty="0"/>
              <a:t>: https://aelaschool.com/en/interactiondesign/10-usability-heuristics-ui-design/#:~:text=Nielsen's%20heuristics%20are%20general%20principles,friendly%2C%20and%20intuitive%20digital%20products.</a:t>
            </a:r>
            <a:endParaRPr lang="it-IT" dirty="0"/>
          </a:p>
          <a:p>
            <a:endParaRPr lang="it-IT" dirty="0"/>
          </a:p>
          <a:p>
            <a:r>
              <a:rPr lang="it-IT" dirty="0"/>
              <a:t>EXERCISE:</a:t>
            </a:r>
            <a:r>
              <a:rPr lang="it-IT" baseline="0" dirty="0"/>
              <a:t> we can decide about any accessible website</a:t>
            </a:r>
          </a:p>
          <a:p>
            <a:endParaRPr lang="it-IT" baseline="0" dirty="0"/>
          </a:p>
          <a:p>
            <a:r>
              <a:rPr lang="it-IT" baseline="0" dirty="0" err="1"/>
              <a:t>Give</a:t>
            </a:r>
            <a:r>
              <a:rPr lang="it-IT" baseline="0" dirty="0"/>
              <a:t> </a:t>
            </a:r>
            <a:r>
              <a:rPr lang="it-IT" baseline="0" dirty="0" err="1"/>
              <a:t>groups</a:t>
            </a:r>
            <a:r>
              <a:rPr lang="it-IT" baseline="0" dirty="0"/>
              <a:t> of </a:t>
            </a:r>
            <a:r>
              <a:rPr lang="it-IT" baseline="0" dirty="0" err="1"/>
              <a:t>students</a:t>
            </a:r>
            <a:r>
              <a:rPr lang="it-IT" baseline="0" dirty="0"/>
              <a:t> a </a:t>
            </a:r>
            <a:r>
              <a:rPr lang="it-IT" baseline="0" dirty="0" err="1"/>
              <a:t>couple</a:t>
            </a:r>
            <a:r>
              <a:rPr lang="it-IT" baseline="0" dirty="0"/>
              <a:t> of </a:t>
            </a:r>
            <a:r>
              <a:rPr lang="it-IT" baseline="0" dirty="0" err="1"/>
              <a:t>heuristics</a:t>
            </a:r>
            <a:r>
              <a:rPr lang="it-IT" baseline="0" dirty="0"/>
              <a:t> </a:t>
            </a:r>
            <a:r>
              <a:rPr lang="it-IT" baseline="0" dirty="0" err="1"/>
              <a:t>each</a:t>
            </a:r>
            <a:r>
              <a:rPr lang="it-IT" baseline="0" dirty="0"/>
              <a:t> </a:t>
            </a:r>
          </a:p>
          <a:p>
            <a:endParaRPr lang="it-IT" baseline="0" dirty="0"/>
          </a:p>
          <a:p>
            <a:r>
              <a:rPr lang="it-IT" baseline="0" dirty="0"/>
              <a:t>They analyze the website in 5 minutes and each group reports on their opinion on the two heuristics regarding the website </a:t>
            </a:r>
          </a:p>
          <a:p>
            <a:endParaRPr lang="it-IT" baseline="0" dirty="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323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This</a:t>
            </a:r>
            <a:r>
              <a:rPr lang="it-IT" dirty="0"/>
              <a:t> </a:t>
            </a:r>
            <a:r>
              <a:rPr lang="it-IT" dirty="0" err="1"/>
              <a:t>is</a:t>
            </a:r>
            <a:r>
              <a:rPr lang="it-IT" dirty="0"/>
              <a:t> a </a:t>
            </a:r>
            <a:r>
              <a:rPr lang="it-IT" dirty="0" err="1"/>
              <a:t>nice</a:t>
            </a:r>
            <a:r>
              <a:rPr lang="it-IT" baseline="0" dirty="0"/>
              <a:t> </a:t>
            </a:r>
            <a:r>
              <a:rPr lang="it-IT" baseline="0" dirty="0" err="1"/>
              <a:t>usability</a:t>
            </a:r>
            <a:r>
              <a:rPr lang="it-IT" baseline="0" dirty="0"/>
              <a:t> </a:t>
            </a:r>
            <a:r>
              <a:rPr lang="it-IT" baseline="0" dirty="0" err="1"/>
              <a:t>testing</a:t>
            </a:r>
            <a:r>
              <a:rPr lang="it-IT" baseline="0" dirty="0"/>
              <a:t> with a </a:t>
            </a:r>
            <a:r>
              <a:rPr lang="it-IT" baseline="0" dirty="0" err="1"/>
              <a:t>paper</a:t>
            </a:r>
            <a:r>
              <a:rPr lang="it-IT" baseline="0" dirty="0"/>
              <a:t> </a:t>
            </a:r>
            <a:r>
              <a:rPr lang="it-IT" baseline="0" dirty="0" err="1"/>
              <a:t>prototype</a:t>
            </a:r>
            <a:r>
              <a:rPr lang="it-IT" baseline="0" dirty="0"/>
              <a:t> </a:t>
            </a:r>
            <a:r>
              <a:rPr lang="it-IT" baseline="0" dirty="0" err="1"/>
              <a:t>that</a:t>
            </a:r>
            <a:r>
              <a:rPr lang="it-IT" baseline="0" dirty="0"/>
              <a:t> </a:t>
            </a:r>
            <a:r>
              <a:rPr lang="it-IT" baseline="0" dirty="0" err="1"/>
              <a:t>we</a:t>
            </a:r>
            <a:r>
              <a:rPr lang="it-IT" baseline="0" dirty="0"/>
              <a:t> </a:t>
            </a:r>
            <a:r>
              <a:rPr lang="it-IT" baseline="0" dirty="0" err="1"/>
              <a:t>could</a:t>
            </a:r>
            <a:r>
              <a:rPr lang="it-IT" baseline="0" dirty="0"/>
              <a:t> </a:t>
            </a:r>
            <a:r>
              <a:rPr lang="it-IT" baseline="0" dirty="0" err="1"/>
              <a:t>possibly</a:t>
            </a:r>
            <a:r>
              <a:rPr lang="it-IT" baseline="0" dirty="0"/>
              <a:t> show to </a:t>
            </a:r>
            <a:r>
              <a:rPr lang="it-IT" baseline="0" dirty="0" err="1"/>
              <a:t>students</a:t>
            </a:r>
            <a:r>
              <a:rPr lang="it-IT" baseline="0" dirty="0"/>
              <a:t>: https://www.youtube.com/watch?v=dNbh21-G_cQ&amp;t </a:t>
            </a:r>
          </a:p>
          <a:p>
            <a:endParaRPr lang="it-IT" baseline="0" dirty="0"/>
          </a:p>
          <a:p>
            <a:r>
              <a:rPr lang="it-IT" baseline="0" dirty="0"/>
              <a:t>POSSIBLE EXERCISE: </a:t>
            </a:r>
            <a:r>
              <a:rPr lang="it-IT" baseline="0" dirty="0" err="1"/>
              <a:t>have</a:t>
            </a:r>
            <a:r>
              <a:rPr lang="it-IT" baseline="0" dirty="0"/>
              <a:t> a </a:t>
            </a:r>
            <a:r>
              <a:rPr lang="it-IT" baseline="0" dirty="0" err="1"/>
              <a:t>couple</a:t>
            </a:r>
            <a:r>
              <a:rPr lang="it-IT" baseline="0" dirty="0"/>
              <a:t> of </a:t>
            </a:r>
            <a:r>
              <a:rPr lang="it-IT" baseline="0" dirty="0" err="1"/>
              <a:t>students</a:t>
            </a:r>
            <a:r>
              <a:rPr lang="it-IT" baseline="0" dirty="0"/>
              <a:t> </a:t>
            </a:r>
            <a:r>
              <a:rPr lang="it-IT" baseline="0" dirty="0" err="1"/>
              <a:t>managing</a:t>
            </a:r>
            <a:r>
              <a:rPr lang="it-IT" baseline="0" dirty="0"/>
              <a:t> a </a:t>
            </a:r>
            <a:r>
              <a:rPr lang="it-IT" baseline="0" dirty="0" err="1"/>
              <a:t>usability</a:t>
            </a:r>
            <a:r>
              <a:rPr lang="it-IT" baseline="0" dirty="0"/>
              <a:t> </a:t>
            </a:r>
            <a:r>
              <a:rPr lang="it-IT" baseline="0" dirty="0" err="1"/>
              <a:t>testing</a:t>
            </a:r>
            <a:r>
              <a:rPr lang="it-IT" baseline="0" dirty="0"/>
              <a:t> in the </a:t>
            </a:r>
            <a:r>
              <a:rPr lang="it-IT" baseline="0" dirty="0" err="1"/>
              <a:t>class</a:t>
            </a:r>
            <a:r>
              <a:rPr lang="it-IT" baseline="0" dirty="0"/>
              <a:t> </a:t>
            </a:r>
            <a:r>
              <a:rPr lang="it-IT" baseline="0" dirty="0" err="1"/>
              <a:t>supervised</a:t>
            </a:r>
            <a:r>
              <a:rPr lang="it-IT" baseline="0" dirty="0"/>
              <a:t> by the professor – </a:t>
            </a:r>
            <a:r>
              <a:rPr lang="it-IT" baseline="0" dirty="0" err="1"/>
              <a:t>but</a:t>
            </a:r>
            <a:r>
              <a:rPr lang="it-IT" baseline="0" dirty="0"/>
              <a:t> </a:t>
            </a:r>
            <a:r>
              <a:rPr lang="it-IT" baseline="0" dirty="0" err="1"/>
              <a:t>it</a:t>
            </a:r>
            <a:r>
              <a:rPr lang="it-IT" baseline="0" dirty="0"/>
              <a:t> </a:t>
            </a:r>
            <a:r>
              <a:rPr lang="it-IT" baseline="0" dirty="0" err="1"/>
              <a:t>could</a:t>
            </a:r>
            <a:r>
              <a:rPr lang="it-IT" baseline="0" dirty="0"/>
              <a:t> be </a:t>
            </a:r>
            <a:r>
              <a:rPr lang="it-IT" baseline="0" dirty="0" err="1"/>
              <a:t>quite</a:t>
            </a:r>
            <a:r>
              <a:rPr lang="it-IT" baseline="0" dirty="0"/>
              <a:t> time </a:t>
            </a:r>
            <a:r>
              <a:rPr lang="it-IT" baseline="0" dirty="0" err="1"/>
              <a:t>consuming</a:t>
            </a:r>
            <a:r>
              <a:rPr lang="it-IT" baseline="0" dirty="0"/>
              <a:t>… </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40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Deep learning in cardiology: https://</a:t>
            </a:r>
            <a:r>
              <a:rPr lang="en-GB" dirty="0" err="1"/>
              <a:t>www.frontiersin.org</a:t>
            </a:r>
            <a:r>
              <a:rPr lang="en-GB" dirty="0"/>
              <a:t>/articles/10.3389/fcvm.2021.765693/full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89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Exercise</a:t>
            </a:r>
            <a:r>
              <a:rPr lang="it-IT" dirty="0"/>
              <a:t>: narrate </a:t>
            </a:r>
            <a:r>
              <a:rPr lang="it-IT" dirty="0" err="1"/>
              <a:t>this</a:t>
            </a:r>
            <a:r>
              <a:rPr lang="it-IT" dirty="0"/>
              <a:t> case to </a:t>
            </a:r>
            <a:r>
              <a:rPr lang="it-IT" dirty="0" err="1"/>
              <a:t>students</a:t>
            </a:r>
            <a:r>
              <a:rPr lang="it-IT" dirty="0"/>
              <a:t> and </a:t>
            </a:r>
            <a:r>
              <a:rPr lang="it-IT" dirty="0" err="1"/>
              <a:t>ask</a:t>
            </a:r>
            <a:r>
              <a:rPr lang="it-IT" dirty="0"/>
              <a:t> </a:t>
            </a:r>
            <a:r>
              <a:rPr lang="it-IT" dirty="0" err="1"/>
              <a:t>them</a:t>
            </a:r>
            <a:r>
              <a:rPr lang="it-IT" dirty="0"/>
              <a:t> to </a:t>
            </a:r>
            <a:r>
              <a:rPr lang="it-IT" dirty="0" err="1"/>
              <a:t>provide</a:t>
            </a:r>
            <a:r>
              <a:rPr lang="it-IT" dirty="0"/>
              <a:t> </a:t>
            </a:r>
            <a:r>
              <a:rPr lang="it-IT" dirty="0" err="1"/>
              <a:t>their</a:t>
            </a:r>
            <a:r>
              <a:rPr lang="it-IT" dirty="0"/>
              <a:t> opinion</a:t>
            </a:r>
          </a:p>
          <a:p>
            <a:endParaRPr lang="it-IT" dirty="0"/>
          </a:p>
          <a:p>
            <a:r>
              <a:rPr lang="it-IT" dirty="0"/>
              <a:t>(</a:t>
            </a:r>
            <a:r>
              <a:rPr lang="it-IT" dirty="0" err="1"/>
              <a:t>this</a:t>
            </a:r>
            <a:r>
              <a:rPr lang="it-IT" baseline="0" dirty="0"/>
              <a:t> </a:t>
            </a:r>
            <a:r>
              <a:rPr lang="it-IT" baseline="0" dirty="0" err="1"/>
              <a:t>was</a:t>
            </a:r>
            <a:r>
              <a:rPr lang="it-IT" baseline="0" dirty="0"/>
              <a:t> a </a:t>
            </a:r>
            <a:r>
              <a:rPr lang="it-IT" baseline="0" dirty="0" err="1"/>
              <a:t>real</a:t>
            </a:r>
            <a:r>
              <a:rPr lang="it-IT" baseline="0" dirty="0"/>
              <a:t> case of </a:t>
            </a:r>
            <a:r>
              <a:rPr lang="it-IT" baseline="0" dirty="0" err="1"/>
              <a:t>evaluation</a:t>
            </a:r>
            <a:r>
              <a:rPr lang="it-IT" baseline="0" dirty="0"/>
              <a:t> of a </a:t>
            </a:r>
            <a:r>
              <a:rPr lang="it-IT" baseline="0" dirty="0" err="1"/>
              <a:t>technology</a:t>
            </a:r>
            <a:r>
              <a:rPr lang="it-IT" baseline="0" dirty="0"/>
              <a:t> to </a:t>
            </a:r>
            <a:r>
              <a:rPr lang="it-IT" baseline="0" dirty="0" err="1"/>
              <a:t>support</a:t>
            </a:r>
            <a:r>
              <a:rPr lang="it-IT" baseline="0" dirty="0"/>
              <a:t> </a:t>
            </a:r>
            <a:r>
              <a:rPr lang="it-IT" baseline="0" dirty="0" err="1"/>
              <a:t>physical</a:t>
            </a:r>
            <a:r>
              <a:rPr lang="it-IT" baseline="0" dirty="0"/>
              <a:t> </a:t>
            </a:r>
            <a:r>
              <a:rPr lang="it-IT" baseline="0" dirty="0" err="1"/>
              <a:t>activity</a:t>
            </a:r>
            <a:r>
              <a:rPr lang="it-IT" baseline="0" dirty="0"/>
              <a:t> in </a:t>
            </a:r>
            <a:r>
              <a:rPr lang="it-IT" baseline="0" dirty="0" err="1"/>
              <a:t>old</a:t>
            </a:r>
            <a:r>
              <a:rPr lang="it-IT" baseline="0" dirty="0"/>
              <a:t> </a:t>
            </a:r>
            <a:r>
              <a:rPr lang="it-IT" baseline="0" dirty="0" err="1"/>
              <a:t>patients</a:t>
            </a:r>
            <a:r>
              <a:rPr lang="it-IT" baseline="0" dirty="0"/>
              <a:t>: </a:t>
            </a:r>
            <a:r>
              <a:rPr lang="it-IT" baseline="0" dirty="0" err="1"/>
              <a:t>they</a:t>
            </a:r>
            <a:r>
              <a:rPr lang="it-IT" baseline="0" dirty="0"/>
              <a:t> </a:t>
            </a:r>
            <a:r>
              <a:rPr lang="it-IT" baseline="0" dirty="0" err="1"/>
              <a:t>were</a:t>
            </a:r>
            <a:r>
              <a:rPr lang="it-IT" baseline="0" dirty="0"/>
              <a:t> </a:t>
            </a:r>
            <a:r>
              <a:rPr lang="it-IT" baseline="0" dirty="0" err="1"/>
              <a:t>given</a:t>
            </a:r>
            <a:r>
              <a:rPr lang="it-IT" baseline="0" dirty="0"/>
              <a:t> a </a:t>
            </a:r>
            <a:r>
              <a:rPr lang="it-IT" baseline="0" dirty="0" err="1"/>
              <a:t>bib</a:t>
            </a:r>
            <a:r>
              <a:rPr lang="it-IT" baseline="0" dirty="0"/>
              <a:t> to </a:t>
            </a:r>
            <a:r>
              <a:rPr lang="it-IT" baseline="0" dirty="0" err="1"/>
              <a:t>wear</a:t>
            </a:r>
            <a:r>
              <a:rPr lang="it-IT" baseline="0" dirty="0"/>
              <a:t> on the </a:t>
            </a:r>
            <a:r>
              <a:rPr lang="it-IT" baseline="0" dirty="0" err="1"/>
              <a:t>chest</a:t>
            </a:r>
            <a:r>
              <a:rPr lang="it-IT" baseline="0" dirty="0"/>
              <a:t> to </a:t>
            </a:r>
            <a:r>
              <a:rPr lang="it-IT" baseline="0" dirty="0" err="1"/>
              <a:t>analyze</a:t>
            </a:r>
            <a:r>
              <a:rPr lang="it-IT" baseline="0" dirty="0"/>
              <a:t> </a:t>
            </a:r>
            <a:r>
              <a:rPr lang="it-IT" baseline="0" dirty="0" err="1"/>
              <a:t>psychophisiological</a:t>
            </a:r>
            <a:r>
              <a:rPr lang="it-IT" baseline="0" dirty="0"/>
              <a:t> data; </a:t>
            </a:r>
            <a:r>
              <a:rPr lang="it-IT" baseline="0" dirty="0" err="1"/>
              <a:t>they</a:t>
            </a:r>
            <a:r>
              <a:rPr lang="it-IT" baseline="0" dirty="0"/>
              <a:t> </a:t>
            </a:r>
            <a:r>
              <a:rPr lang="it-IT" baseline="0" dirty="0" err="1"/>
              <a:t>were</a:t>
            </a:r>
            <a:r>
              <a:rPr lang="it-IT" baseline="0" dirty="0"/>
              <a:t> </a:t>
            </a:r>
            <a:r>
              <a:rPr lang="it-IT" baseline="0" dirty="0" err="1"/>
              <a:t>also</a:t>
            </a:r>
            <a:r>
              <a:rPr lang="it-IT" baseline="0" dirty="0"/>
              <a:t> </a:t>
            </a:r>
            <a:r>
              <a:rPr lang="it-IT" baseline="0" dirty="0" err="1"/>
              <a:t>given</a:t>
            </a:r>
            <a:r>
              <a:rPr lang="it-IT" baseline="0" dirty="0"/>
              <a:t> </a:t>
            </a:r>
            <a:r>
              <a:rPr lang="it-IT" baseline="0" dirty="0" err="1"/>
              <a:t>videos</a:t>
            </a:r>
            <a:r>
              <a:rPr lang="it-IT" baseline="0" dirty="0"/>
              <a:t> of </a:t>
            </a:r>
            <a:r>
              <a:rPr lang="it-IT" baseline="0" dirty="0" err="1"/>
              <a:t>physical</a:t>
            </a:r>
            <a:r>
              <a:rPr lang="it-IT" baseline="0" dirty="0"/>
              <a:t> </a:t>
            </a:r>
            <a:r>
              <a:rPr lang="it-IT" baseline="0" dirty="0" err="1"/>
              <a:t>exercises</a:t>
            </a:r>
            <a:r>
              <a:rPr lang="it-IT" baseline="0" dirty="0"/>
              <a:t> </a:t>
            </a:r>
            <a:r>
              <a:rPr lang="it-IT" baseline="0" dirty="0" err="1"/>
              <a:t>they</a:t>
            </a:r>
            <a:r>
              <a:rPr lang="it-IT" baseline="0" dirty="0"/>
              <a:t> </a:t>
            </a:r>
            <a:r>
              <a:rPr lang="it-IT" baseline="0" dirty="0" err="1"/>
              <a:t>could</a:t>
            </a:r>
            <a:r>
              <a:rPr lang="it-IT" baseline="0" dirty="0"/>
              <a:t> do in </a:t>
            </a:r>
            <a:r>
              <a:rPr lang="it-IT" baseline="0" dirty="0" err="1"/>
              <a:t>their</a:t>
            </a:r>
            <a:r>
              <a:rPr lang="it-IT" baseline="0" dirty="0"/>
              <a:t> home «</a:t>
            </a:r>
            <a:r>
              <a:rPr lang="it-IT" baseline="0" dirty="0" err="1"/>
              <a:t>using</a:t>
            </a:r>
            <a:r>
              <a:rPr lang="it-IT" baseline="0" dirty="0"/>
              <a:t> just a </a:t>
            </a:r>
            <a:r>
              <a:rPr lang="it-IT" baseline="0" dirty="0" err="1"/>
              <a:t>chair</a:t>
            </a:r>
            <a:r>
              <a:rPr lang="it-IT" baseline="0" dirty="0"/>
              <a:t>») – </a:t>
            </a:r>
            <a:r>
              <a:rPr lang="it-IT" baseline="0" dirty="0" err="1"/>
              <a:t>preliminary</a:t>
            </a:r>
            <a:r>
              <a:rPr lang="it-IT" baseline="0" dirty="0"/>
              <a:t> </a:t>
            </a:r>
            <a:r>
              <a:rPr lang="it-IT" baseline="0" dirty="0" err="1"/>
              <a:t>usability</a:t>
            </a:r>
            <a:r>
              <a:rPr lang="it-IT" baseline="0" dirty="0"/>
              <a:t> </a:t>
            </a:r>
            <a:r>
              <a:rPr lang="it-IT" baseline="0" dirty="0" err="1"/>
              <a:t>inspection</a:t>
            </a:r>
            <a:r>
              <a:rPr lang="it-IT" baseline="0" dirty="0"/>
              <a:t> and </a:t>
            </a:r>
            <a:r>
              <a:rPr lang="it-IT" baseline="0" dirty="0" err="1"/>
              <a:t>testing</a:t>
            </a:r>
            <a:r>
              <a:rPr lang="it-IT" baseline="0" dirty="0"/>
              <a:t> </a:t>
            </a:r>
            <a:r>
              <a:rPr lang="it-IT" baseline="0" dirty="0" err="1"/>
              <a:t>said</a:t>
            </a:r>
            <a:r>
              <a:rPr lang="it-IT" baseline="0" dirty="0"/>
              <a:t> the </a:t>
            </a:r>
            <a:r>
              <a:rPr lang="it-IT" baseline="0" dirty="0" err="1"/>
              <a:t>technology</a:t>
            </a:r>
            <a:r>
              <a:rPr lang="it-IT" baseline="0" dirty="0"/>
              <a:t> </a:t>
            </a:r>
            <a:r>
              <a:rPr lang="it-IT" baseline="0" dirty="0" err="1"/>
              <a:t>was</a:t>
            </a:r>
            <a:r>
              <a:rPr lang="it-IT" baseline="0" dirty="0"/>
              <a:t> ok to be </a:t>
            </a:r>
            <a:r>
              <a:rPr lang="it-IT" baseline="0" dirty="0" err="1"/>
              <a:t>implemented</a:t>
            </a:r>
            <a:endParaRPr lang="it-IT" baseline="0" dirty="0"/>
          </a:p>
          <a:p>
            <a:endParaRPr lang="it-IT" baseline="0" dirty="0"/>
          </a:p>
          <a:p>
            <a:r>
              <a:rPr lang="it-IT" baseline="0" dirty="0" err="1"/>
              <a:t>Then</a:t>
            </a:r>
            <a:r>
              <a:rPr lang="it-IT" baseline="0" dirty="0"/>
              <a:t> </a:t>
            </a:r>
            <a:r>
              <a:rPr lang="it-IT" baseline="0" dirty="0" err="1"/>
              <a:t>you</a:t>
            </a:r>
            <a:r>
              <a:rPr lang="it-IT" baseline="0" dirty="0"/>
              <a:t> can show </a:t>
            </a:r>
            <a:r>
              <a:rPr lang="it-IT" baseline="0" dirty="0" err="1"/>
              <a:t>students</a:t>
            </a:r>
            <a:r>
              <a:rPr lang="it-IT" baseline="0" dirty="0"/>
              <a:t> the </a:t>
            </a:r>
            <a:r>
              <a:rPr lang="it-IT" baseline="0" dirty="0" err="1"/>
              <a:t>next</a:t>
            </a:r>
            <a:r>
              <a:rPr lang="it-IT" baseline="0" dirty="0"/>
              <a:t> slide with «</a:t>
            </a:r>
            <a:r>
              <a:rPr lang="it-IT" baseline="0" dirty="0" err="1"/>
              <a:t>solutions</a:t>
            </a:r>
            <a:r>
              <a:rPr lang="it-IT" baseline="0" dirty="0"/>
              <a:t>»</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983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Lowdermilk</a:t>
            </a:r>
            <a:r>
              <a:rPr lang="it-IT" baseline="0" dirty="0"/>
              <a:t> </a:t>
            </a:r>
            <a:r>
              <a:rPr lang="it-IT" baseline="0" dirty="0" err="1"/>
              <a:t>is</a:t>
            </a:r>
            <a:r>
              <a:rPr lang="it-IT" baseline="0" dirty="0"/>
              <a:t> a </a:t>
            </a:r>
            <a:r>
              <a:rPr lang="it-IT" baseline="0" dirty="0" err="1"/>
              <a:t>famous</a:t>
            </a:r>
            <a:r>
              <a:rPr lang="it-IT" baseline="0" dirty="0"/>
              <a:t> </a:t>
            </a:r>
            <a:r>
              <a:rPr lang="it-IT" baseline="0" dirty="0" err="1"/>
              <a:t>user</a:t>
            </a:r>
            <a:r>
              <a:rPr lang="it-IT" baseline="0" dirty="0"/>
              <a:t> </a:t>
            </a:r>
            <a:r>
              <a:rPr lang="it-IT" baseline="0" dirty="0" err="1"/>
              <a:t>experience</a:t>
            </a:r>
            <a:r>
              <a:rPr lang="it-IT" baseline="0" dirty="0"/>
              <a:t> designer</a:t>
            </a:r>
          </a:p>
          <a:p>
            <a:endParaRPr lang="it-IT" baseline="0" dirty="0"/>
          </a:p>
          <a:p>
            <a:r>
              <a:rPr lang="it-IT" baseline="0" dirty="0"/>
              <a:t>He </a:t>
            </a:r>
            <a:r>
              <a:rPr lang="it-IT" baseline="0" dirty="0" err="1"/>
              <a:t>designed</a:t>
            </a:r>
            <a:r>
              <a:rPr lang="it-IT" baseline="0" dirty="0"/>
              <a:t> an «information totem» for some large hospital in USA – he </a:t>
            </a:r>
            <a:r>
              <a:rPr lang="it-IT" baseline="0" dirty="0" err="1"/>
              <a:t>had</a:t>
            </a:r>
            <a:r>
              <a:rPr lang="it-IT" baseline="0" dirty="0"/>
              <a:t> put a </a:t>
            </a:r>
            <a:r>
              <a:rPr lang="it-IT" baseline="0" dirty="0" err="1"/>
              <a:t>lot</a:t>
            </a:r>
            <a:r>
              <a:rPr lang="it-IT" baseline="0" dirty="0"/>
              <a:t> of </a:t>
            </a:r>
            <a:r>
              <a:rPr lang="it-IT" baseline="0" dirty="0" err="1"/>
              <a:t>effort</a:t>
            </a:r>
            <a:r>
              <a:rPr lang="it-IT" baseline="0" dirty="0"/>
              <a:t> in </a:t>
            </a:r>
            <a:r>
              <a:rPr lang="it-IT" i="1" baseline="0" dirty="0"/>
              <a:t>sound design</a:t>
            </a:r>
            <a:r>
              <a:rPr lang="it-IT" i="0" baseline="0" dirty="0"/>
              <a:t> to </a:t>
            </a:r>
            <a:r>
              <a:rPr lang="it-IT" i="0" baseline="0" dirty="0" err="1"/>
              <a:t>make</a:t>
            </a:r>
            <a:r>
              <a:rPr lang="it-IT" i="0" baseline="0" dirty="0"/>
              <a:t> </a:t>
            </a:r>
            <a:r>
              <a:rPr lang="it-IT" i="0" baseline="0" dirty="0" err="1"/>
              <a:t>alerts</a:t>
            </a:r>
            <a:r>
              <a:rPr lang="it-IT" i="0" baseline="0" dirty="0"/>
              <a:t> and </a:t>
            </a:r>
            <a:r>
              <a:rPr lang="it-IT" i="0" baseline="0" dirty="0" err="1"/>
              <a:t>sounds</a:t>
            </a:r>
            <a:r>
              <a:rPr lang="it-IT" i="0" baseline="0" dirty="0"/>
              <a:t> from the </a:t>
            </a:r>
            <a:r>
              <a:rPr lang="it-IT" i="0" baseline="0" dirty="0" err="1"/>
              <a:t>system</a:t>
            </a:r>
            <a:r>
              <a:rPr lang="it-IT" i="0" baseline="0" dirty="0"/>
              <a:t> </a:t>
            </a:r>
            <a:r>
              <a:rPr lang="it-IT" i="0" baseline="0" dirty="0" err="1"/>
              <a:t>very</a:t>
            </a:r>
            <a:r>
              <a:rPr lang="it-IT" i="0" baseline="0" dirty="0"/>
              <a:t> </a:t>
            </a:r>
            <a:r>
              <a:rPr lang="it-IT" i="0" baseline="0" dirty="0" err="1"/>
              <a:t>clear</a:t>
            </a:r>
            <a:r>
              <a:rPr lang="it-IT" i="0" baseline="0" dirty="0"/>
              <a:t> for the </a:t>
            </a:r>
            <a:r>
              <a:rPr lang="it-IT" i="0" baseline="0" dirty="0" err="1"/>
              <a:t>users</a:t>
            </a:r>
            <a:endParaRPr lang="it-IT" i="0" baseline="0" dirty="0"/>
          </a:p>
          <a:p>
            <a:endParaRPr lang="it-IT" i="0" baseline="0" dirty="0"/>
          </a:p>
          <a:p>
            <a:r>
              <a:rPr lang="it-IT" i="0" baseline="0" dirty="0" err="1"/>
              <a:t>When</a:t>
            </a:r>
            <a:r>
              <a:rPr lang="it-IT" i="0" baseline="0" dirty="0"/>
              <a:t> he </a:t>
            </a:r>
            <a:r>
              <a:rPr lang="it-IT" i="0" baseline="0" dirty="0" err="1"/>
              <a:t>later</a:t>
            </a:r>
            <a:r>
              <a:rPr lang="it-IT" i="0" baseline="0" dirty="0"/>
              <a:t> </a:t>
            </a:r>
            <a:r>
              <a:rPr lang="it-IT" i="0" baseline="0" dirty="0" err="1"/>
              <a:t>visited</a:t>
            </a:r>
            <a:r>
              <a:rPr lang="it-IT" i="0" baseline="0" dirty="0"/>
              <a:t> the hospital, he </a:t>
            </a:r>
            <a:r>
              <a:rPr lang="it-IT" i="0" baseline="0" dirty="0" err="1"/>
              <a:t>noticed</a:t>
            </a:r>
            <a:r>
              <a:rPr lang="it-IT" i="0" baseline="0" dirty="0"/>
              <a:t> </a:t>
            </a:r>
            <a:r>
              <a:rPr lang="it-IT" i="0" baseline="0" dirty="0" err="1"/>
              <a:t>that</a:t>
            </a:r>
            <a:r>
              <a:rPr lang="it-IT" i="0" baseline="0" dirty="0"/>
              <a:t> the hospital </a:t>
            </a:r>
            <a:r>
              <a:rPr lang="it-IT" i="0" baseline="0" dirty="0" err="1"/>
              <a:t>managers</a:t>
            </a:r>
            <a:r>
              <a:rPr lang="it-IT" i="0" baseline="0" dirty="0"/>
              <a:t> </a:t>
            </a:r>
            <a:r>
              <a:rPr lang="it-IT" i="0" baseline="0" dirty="0" err="1"/>
              <a:t>had</a:t>
            </a:r>
            <a:r>
              <a:rPr lang="it-IT" i="0" baseline="0" dirty="0"/>
              <a:t> put </a:t>
            </a:r>
            <a:r>
              <a:rPr lang="it-IT" i="0" baseline="0" dirty="0" err="1"/>
              <a:t>his</a:t>
            </a:r>
            <a:r>
              <a:rPr lang="it-IT" i="0" baseline="0" dirty="0"/>
              <a:t> </a:t>
            </a:r>
            <a:r>
              <a:rPr lang="it-IT" i="0" baseline="0" dirty="0" err="1"/>
              <a:t>totems</a:t>
            </a:r>
            <a:r>
              <a:rPr lang="it-IT" i="0" baseline="0" dirty="0"/>
              <a:t> </a:t>
            </a:r>
            <a:r>
              <a:rPr lang="it-IT" i="0" baseline="0" dirty="0" err="1"/>
              <a:t>near</a:t>
            </a:r>
            <a:r>
              <a:rPr lang="it-IT" i="0" baseline="0" dirty="0"/>
              <a:t> to </a:t>
            </a:r>
            <a:r>
              <a:rPr lang="it-IT" i="1" baseline="0" dirty="0" err="1"/>
              <a:t>fountains</a:t>
            </a:r>
            <a:r>
              <a:rPr lang="it-IT" i="0" baseline="0" dirty="0"/>
              <a:t> in the hospital garden. The </a:t>
            </a:r>
            <a:r>
              <a:rPr lang="it-IT" i="0" baseline="0" dirty="0" err="1"/>
              <a:t>sounds</a:t>
            </a:r>
            <a:r>
              <a:rPr lang="it-IT" i="0" baseline="0" dirty="0"/>
              <a:t> </a:t>
            </a:r>
            <a:r>
              <a:rPr lang="it-IT" i="0" baseline="0" dirty="0" err="1"/>
              <a:t>were</a:t>
            </a:r>
            <a:r>
              <a:rPr lang="it-IT" i="0" baseline="0" dirty="0"/>
              <a:t> </a:t>
            </a:r>
            <a:r>
              <a:rPr lang="it-IT" i="0" baseline="0" dirty="0" err="1"/>
              <a:t>inaudible</a:t>
            </a:r>
            <a:r>
              <a:rPr lang="it-IT" i="0" baseline="0" dirty="0"/>
              <a:t> due to the water </a:t>
            </a:r>
            <a:r>
              <a:rPr lang="it-IT" i="0" baseline="0" dirty="0" err="1"/>
              <a:t>noise</a:t>
            </a:r>
            <a:r>
              <a:rPr lang="it-IT" i="0" baseline="0" dirty="0"/>
              <a:t>. </a:t>
            </a:r>
            <a:r>
              <a:rPr lang="it-IT" i="0" baseline="0" dirty="0" err="1"/>
              <a:t>It</a:t>
            </a:r>
            <a:r>
              <a:rPr lang="it-IT" i="0" baseline="0" dirty="0"/>
              <a:t> </a:t>
            </a:r>
            <a:r>
              <a:rPr lang="it-IT" i="0" baseline="0" dirty="0" err="1"/>
              <a:t>is</a:t>
            </a:r>
            <a:r>
              <a:rPr lang="it-IT" i="0" baseline="0" dirty="0"/>
              <a:t> a </a:t>
            </a:r>
            <a:r>
              <a:rPr lang="it-IT" i="0" baseline="0" dirty="0" err="1"/>
              <a:t>funny</a:t>
            </a:r>
            <a:r>
              <a:rPr lang="it-IT" i="0" baseline="0" dirty="0"/>
              <a:t> </a:t>
            </a:r>
            <a:r>
              <a:rPr lang="it-IT" i="0" baseline="0" dirty="0" err="1"/>
              <a:t>example</a:t>
            </a:r>
            <a:r>
              <a:rPr lang="it-IT" i="0" baseline="0" dirty="0"/>
              <a:t> of </a:t>
            </a:r>
            <a:r>
              <a:rPr lang="it-IT" i="0" baseline="0" dirty="0" err="1"/>
              <a:t>how</a:t>
            </a:r>
            <a:r>
              <a:rPr lang="it-IT" i="0" baseline="0" dirty="0"/>
              <a:t> </a:t>
            </a:r>
            <a:r>
              <a:rPr lang="it-IT" i="0" baseline="0" dirty="0" err="1"/>
              <a:t>usability</a:t>
            </a:r>
            <a:r>
              <a:rPr lang="it-IT" i="0" baseline="0" dirty="0"/>
              <a:t> </a:t>
            </a:r>
            <a:r>
              <a:rPr lang="it-IT" i="0" baseline="0" dirty="0" err="1"/>
              <a:t>could</a:t>
            </a:r>
            <a:r>
              <a:rPr lang="it-IT" i="0" baseline="0" dirty="0"/>
              <a:t> be </a:t>
            </a:r>
            <a:r>
              <a:rPr lang="it-IT" i="0" baseline="0" dirty="0" err="1"/>
              <a:t>altered</a:t>
            </a:r>
            <a:r>
              <a:rPr lang="it-IT" i="0" baseline="0" dirty="0"/>
              <a:t> or </a:t>
            </a:r>
            <a:r>
              <a:rPr lang="it-IT" i="0" baseline="0" dirty="0" err="1"/>
              <a:t>nullified</a:t>
            </a:r>
            <a:r>
              <a:rPr lang="it-IT" i="0" baseline="0" dirty="0"/>
              <a:t> by </a:t>
            </a:r>
            <a:r>
              <a:rPr lang="it-IT" i="0" baseline="0" dirty="0" err="1"/>
              <a:t>context</a:t>
            </a:r>
            <a:r>
              <a:rPr lang="it-IT" i="0" baseline="0" dirty="0"/>
              <a:t>, </a:t>
            </a:r>
            <a:r>
              <a:rPr lang="it-IT" i="0" baseline="0" dirty="0" err="1"/>
              <a:t>independently</a:t>
            </a:r>
            <a:r>
              <a:rPr lang="it-IT" i="0" baseline="0" dirty="0"/>
              <a:t> of the </a:t>
            </a:r>
            <a:r>
              <a:rPr lang="it-IT" i="0" baseline="0" dirty="0" err="1"/>
              <a:t>good</a:t>
            </a:r>
            <a:r>
              <a:rPr lang="it-IT" i="0" baseline="0" dirty="0"/>
              <a:t> work on the </a:t>
            </a:r>
            <a:r>
              <a:rPr lang="it-IT" i="0" baseline="0" dirty="0" err="1"/>
              <a:t>interface</a:t>
            </a:r>
            <a:endParaRPr lang="it-IT" baseline="0" dirty="0"/>
          </a:p>
          <a:p>
            <a:endParaRPr lang="it-IT" baseline="0" dirty="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67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 simple example of a workflow model on information and artefact flow, which allowed researchers to identify, by observing the user experience, the poor integration of an interactive whiteboard tool in a teaching context</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631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564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https://www.iso.org/standard/77520.html</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604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Personas and empathy maps (see next slides) are usually printed in large dimensions and hung on the wall, filled with post it notes or notes and constantly modified... this is done to always keep in mind the characteristics of the users and base the design of the technologies on them – these are precisely tools for providing information and facilitating the iterative design process itself, not evaluation</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053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a:t>
            </a:r>
            <a:r>
              <a:rPr lang="it-IT" dirty="0" err="1"/>
              <a:t>we</a:t>
            </a:r>
            <a:r>
              <a:rPr lang="it-IT" dirty="0"/>
              <a:t> </a:t>
            </a:r>
            <a:r>
              <a:rPr lang="it-IT" dirty="0" err="1"/>
              <a:t>could</a:t>
            </a:r>
            <a:r>
              <a:rPr lang="it-IT" dirty="0"/>
              <a:t> create a </a:t>
            </a:r>
            <a:r>
              <a:rPr lang="it-IT" dirty="0" err="1"/>
              <a:t>empathy</a:t>
            </a:r>
            <a:r>
              <a:rPr lang="it-IT" baseline="0" dirty="0"/>
              <a:t> </a:t>
            </a:r>
            <a:r>
              <a:rPr lang="it-IT" baseline="0" dirty="0" err="1"/>
              <a:t>map</a:t>
            </a:r>
            <a:r>
              <a:rPr lang="it-IT" baseline="0" dirty="0"/>
              <a:t> for an AI service in some </a:t>
            </a:r>
            <a:r>
              <a:rPr lang="it-IT" baseline="0" dirty="0" err="1"/>
              <a:t>real</a:t>
            </a:r>
            <a:r>
              <a:rPr lang="it-IT" baseline="0" dirty="0"/>
              <a:t> </a:t>
            </a:r>
            <a:r>
              <a:rPr lang="it-IT" baseline="0" dirty="0" err="1"/>
              <a:t>context</a:t>
            </a:r>
            <a:r>
              <a:rPr lang="it-IT" baseline="0" dirty="0"/>
              <a:t> with </a:t>
            </a:r>
            <a:r>
              <a:rPr lang="it-IT" baseline="0" dirty="0" err="1"/>
              <a:t>students</a:t>
            </a:r>
            <a:r>
              <a:rPr lang="it-IT" baseline="0" dirty="0"/>
              <a:t>… </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8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also: https://</a:t>
            </a:r>
            <a:r>
              <a:rPr lang="en-GB" dirty="0" err="1"/>
              <a:t>www.nature.com</a:t>
            </a:r>
            <a:r>
              <a:rPr lang="en-GB" dirty="0"/>
              <a:t>/articles/d41586-020-01795-7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61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904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1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Mental health and psychotherapeutic support: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007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Companion robots or “</a:t>
            </a:r>
            <a:r>
              <a:rPr lang="en-GB" dirty="0" err="1"/>
              <a:t>carebots</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36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Companion robots or “</a:t>
            </a:r>
            <a:r>
              <a:rPr lang="en-GB" dirty="0" err="1"/>
              <a:t>carebots</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4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tif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455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 - Carte de nos campus">
    <p:spTree>
      <p:nvGrpSpPr>
        <p:cNvPr id="1" name=""/>
        <p:cNvGrpSpPr/>
        <p:nvPr/>
      </p:nvGrpSpPr>
      <p:grpSpPr>
        <a:xfrm>
          <a:off x="0" y="0"/>
          <a:ext cx="0" cy="0"/>
          <a:chOff x="0" y="0"/>
          <a:chExt cx="0" cy="0"/>
        </a:xfrm>
      </p:grpSpPr>
      <p:sp>
        <p:nvSpPr>
          <p:cNvPr id="79" name="Freeform 9">
            <a:extLst>
              <a:ext uri="{FF2B5EF4-FFF2-40B4-BE49-F238E27FC236}">
                <a16:creationId xmlns:a16="http://schemas.microsoft.com/office/drawing/2014/main" id="{04DDD04C-3AFF-7140-AEE0-A64C71E81FFF}"/>
              </a:ext>
            </a:extLst>
          </p:cNvPr>
          <p:cNvSpPr>
            <a:spLocks/>
          </p:cNvSpPr>
          <p:nvPr userDrawn="1"/>
        </p:nvSpPr>
        <p:spPr bwMode="auto">
          <a:xfrm>
            <a:off x="2026720" y="2560215"/>
            <a:ext cx="2723863" cy="3607513"/>
          </a:xfrm>
          <a:custGeom>
            <a:avLst/>
            <a:gdLst/>
            <a:ahLst/>
            <a:cxnLst>
              <a:cxn ang="0">
                <a:pos x="307" y="253"/>
              </a:cxn>
              <a:cxn ang="0">
                <a:pos x="36" y="389"/>
              </a:cxn>
              <a:cxn ang="0">
                <a:pos x="152" y="535"/>
              </a:cxn>
              <a:cxn ang="0">
                <a:pos x="54" y="621"/>
              </a:cxn>
              <a:cxn ang="0">
                <a:pos x="107" y="700"/>
              </a:cxn>
              <a:cxn ang="0">
                <a:pos x="98" y="861"/>
              </a:cxn>
              <a:cxn ang="0">
                <a:pos x="236" y="886"/>
              </a:cxn>
              <a:cxn ang="0">
                <a:pos x="316" y="886"/>
              </a:cxn>
              <a:cxn ang="0">
                <a:pos x="368" y="861"/>
              </a:cxn>
              <a:cxn ang="0">
                <a:pos x="477" y="831"/>
              </a:cxn>
              <a:cxn ang="0">
                <a:pos x="720" y="885"/>
              </a:cxn>
              <a:cxn ang="0">
                <a:pos x="877" y="1132"/>
              </a:cxn>
              <a:cxn ang="0">
                <a:pos x="983" y="1325"/>
              </a:cxn>
              <a:cxn ang="0">
                <a:pos x="1074" y="1700"/>
              </a:cxn>
              <a:cxn ang="0">
                <a:pos x="1256" y="1957"/>
              </a:cxn>
              <a:cxn ang="0">
                <a:pos x="1266" y="1862"/>
              </a:cxn>
              <a:cxn ang="0">
                <a:pos x="1649" y="2164"/>
              </a:cxn>
              <a:cxn ang="0">
                <a:pos x="1922" y="2341"/>
              </a:cxn>
              <a:cxn ang="0">
                <a:pos x="1964" y="2526"/>
              </a:cxn>
              <a:cxn ang="0">
                <a:pos x="2062" y="2838"/>
              </a:cxn>
              <a:cxn ang="0">
                <a:pos x="2122" y="3477"/>
              </a:cxn>
              <a:cxn ang="0">
                <a:pos x="2109" y="3696"/>
              </a:cxn>
              <a:cxn ang="0">
                <a:pos x="2116" y="3854"/>
              </a:cxn>
              <a:cxn ang="0">
                <a:pos x="2242" y="3807"/>
              </a:cxn>
              <a:cxn ang="0">
                <a:pos x="2323" y="3576"/>
              </a:cxn>
              <a:cxn ang="0">
                <a:pos x="2463" y="3339"/>
              </a:cxn>
              <a:cxn ang="0">
                <a:pos x="2680" y="3123"/>
              </a:cxn>
              <a:cxn ang="0">
                <a:pos x="2980" y="2650"/>
              </a:cxn>
              <a:cxn ang="0">
                <a:pos x="2655" y="2553"/>
              </a:cxn>
              <a:cxn ang="0">
                <a:pos x="2498" y="2390"/>
              </a:cxn>
              <a:cxn ang="0">
                <a:pos x="2235" y="2280"/>
              </a:cxn>
              <a:cxn ang="0">
                <a:pos x="2006" y="2316"/>
              </a:cxn>
              <a:cxn ang="0">
                <a:pos x="1812" y="2048"/>
              </a:cxn>
              <a:cxn ang="0">
                <a:pos x="1630" y="1860"/>
              </a:cxn>
              <a:cxn ang="0">
                <a:pos x="1883" y="1826"/>
              </a:cxn>
              <a:cxn ang="0">
                <a:pos x="2055" y="1688"/>
              </a:cxn>
              <a:cxn ang="0">
                <a:pos x="2180" y="1463"/>
              </a:cxn>
              <a:cxn ang="0">
                <a:pos x="2360" y="1394"/>
              </a:cxn>
              <a:cxn ang="0">
                <a:pos x="2215" y="1292"/>
              </a:cxn>
              <a:cxn ang="0">
                <a:pos x="2500" y="1098"/>
              </a:cxn>
              <a:cxn ang="0">
                <a:pos x="2284" y="895"/>
              </a:cxn>
              <a:cxn ang="0">
                <a:pos x="2100" y="740"/>
              </a:cxn>
              <a:cxn ang="0">
                <a:pos x="2050" y="987"/>
              </a:cxn>
              <a:cxn ang="0">
                <a:pos x="1925" y="1129"/>
              </a:cxn>
              <a:cxn ang="0">
                <a:pos x="1679" y="913"/>
              </a:cxn>
              <a:cxn ang="0">
                <a:pos x="1725" y="663"/>
              </a:cxn>
              <a:cxn ang="0">
                <a:pos x="1822" y="574"/>
              </a:cxn>
              <a:cxn ang="0">
                <a:pos x="1925" y="359"/>
              </a:cxn>
              <a:cxn ang="0">
                <a:pos x="1822" y="466"/>
              </a:cxn>
              <a:cxn ang="0">
                <a:pos x="1709" y="333"/>
              </a:cxn>
              <a:cxn ang="0">
                <a:pos x="1735" y="24"/>
              </a:cxn>
              <a:cxn ang="0">
                <a:pos x="1607" y="243"/>
              </a:cxn>
              <a:cxn ang="0">
                <a:pos x="1607" y="422"/>
              </a:cxn>
              <a:cxn ang="0">
                <a:pos x="1426" y="421"/>
              </a:cxn>
              <a:cxn ang="0">
                <a:pos x="1330" y="453"/>
              </a:cxn>
              <a:cxn ang="0">
                <a:pos x="1040" y="322"/>
              </a:cxn>
              <a:cxn ang="0">
                <a:pos x="791" y="347"/>
              </a:cxn>
            </a:cxnLst>
            <a:rect l="0" t="0" r="r" b="b"/>
            <a:pathLst>
              <a:path w="2990" h="3967">
                <a:moveTo>
                  <a:pt x="546" y="300"/>
                </a:moveTo>
                <a:cubicBezTo>
                  <a:pt x="494" y="305"/>
                  <a:pt x="494" y="305"/>
                  <a:pt x="494" y="305"/>
                </a:cubicBezTo>
                <a:cubicBezTo>
                  <a:pt x="494" y="305"/>
                  <a:pt x="487" y="316"/>
                  <a:pt x="457" y="296"/>
                </a:cubicBezTo>
                <a:cubicBezTo>
                  <a:pt x="427" y="276"/>
                  <a:pt x="408" y="273"/>
                  <a:pt x="396" y="274"/>
                </a:cubicBezTo>
                <a:cubicBezTo>
                  <a:pt x="385" y="276"/>
                  <a:pt x="353" y="269"/>
                  <a:pt x="353" y="269"/>
                </a:cubicBezTo>
                <a:cubicBezTo>
                  <a:pt x="349" y="251"/>
                  <a:pt x="349" y="251"/>
                  <a:pt x="349" y="251"/>
                </a:cubicBezTo>
                <a:cubicBezTo>
                  <a:pt x="349" y="251"/>
                  <a:pt x="337" y="244"/>
                  <a:pt x="332" y="244"/>
                </a:cubicBezTo>
                <a:cubicBezTo>
                  <a:pt x="327" y="244"/>
                  <a:pt x="327" y="263"/>
                  <a:pt x="307" y="253"/>
                </a:cubicBezTo>
                <a:cubicBezTo>
                  <a:pt x="287" y="243"/>
                  <a:pt x="287" y="239"/>
                  <a:pt x="268" y="231"/>
                </a:cubicBezTo>
                <a:cubicBezTo>
                  <a:pt x="250" y="222"/>
                  <a:pt x="235" y="206"/>
                  <a:pt x="233" y="222"/>
                </a:cubicBezTo>
                <a:cubicBezTo>
                  <a:pt x="231" y="239"/>
                  <a:pt x="228" y="253"/>
                  <a:pt x="208" y="258"/>
                </a:cubicBezTo>
                <a:cubicBezTo>
                  <a:pt x="187" y="263"/>
                  <a:pt x="186" y="263"/>
                  <a:pt x="174" y="274"/>
                </a:cubicBezTo>
                <a:cubicBezTo>
                  <a:pt x="162" y="286"/>
                  <a:pt x="160" y="283"/>
                  <a:pt x="139" y="300"/>
                </a:cubicBezTo>
                <a:cubicBezTo>
                  <a:pt x="117" y="316"/>
                  <a:pt x="103" y="333"/>
                  <a:pt x="101" y="347"/>
                </a:cubicBezTo>
                <a:cubicBezTo>
                  <a:pt x="100" y="360"/>
                  <a:pt x="101" y="382"/>
                  <a:pt x="76" y="382"/>
                </a:cubicBezTo>
                <a:cubicBezTo>
                  <a:pt x="51" y="382"/>
                  <a:pt x="36" y="389"/>
                  <a:pt x="36" y="389"/>
                </a:cubicBezTo>
                <a:cubicBezTo>
                  <a:pt x="34" y="404"/>
                  <a:pt x="34" y="404"/>
                  <a:pt x="34" y="404"/>
                </a:cubicBezTo>
                <a:cubicBezTo>
                  <a:pt x="34" y="414"/>
                  <a:pt x="68" y="427"/>
                  <a:pt x="78" y="436"/>
                </a:cubicBezTo>
                <a:cubicBezTo>
                  <a:pt x="88" y="444"/>
                  <a:pt x="100" y="486"/>
                  <a:pt x="107" y="490"/>
                </a:cubicBezTo>
                <a:cubicBezTo>
                  <a:pt x="113" y="493"/>
                  <a:pt x="122" y="483"/>
                  <a:pt x="128" y="490"/>
                </a:cubicBezTo>
                <a:cubicBezTo>
                  <a:pt x="135" y="496"/>
                  <a:pt x="125" y="503"/>
                  <a:pt x="137" y="505"/>
                </a:cubicBezTo>
                <a:cubicBezTo>
                  <a:pt x="149" y="506"/>
                  <a:pt x="164" y="506"/>
                  <a:pt x="174" y="508"/>
                </a:cubicBezTo>
                <a:cubicBezTo>
                  <a:pt x="184" y="510"/>
                  <a:pt x="189" y="525"/>
                  <a:pt x="179" y="527"/>
                </a:cubicBezTo>
                <a:cubicBezTo>
                  <a:pt x="169" y="528"/>
                  <a:pt x="155" y="527"/>
                  <a:pt x="152" y="535"/>
                </a:cubicBezTo>
                <a:cubicBezTo>
                  <a:pt x="149" y="543"/>
                  <a:pt x="135" y="547"/>
                  <a:pt x="122" y="545"/>
                </a:cubicBezTo>
                <a:cubicBezTo>
                  <a:pt x="108" y="543"/>
                  <a:pt x="100" y="538"/>
                  <a:pt x="96" y="527"/>
                </a:cubicBezTo>
                <a:cubicBezTo>
                  <a:pt x="93" y="515"/>
                  <a:pt x="95" y="491"/>
                  <a:pt x="76" y="510"/>
                </a:cubicBezTo>
                <a:cubicBezTo>
                  <a:pt x="58" y="528"/>
                  <a:pt x="56" y="535"/>
                  <a:pt x="48" y="538"/>
                </a:cubicBezTo>
                <a:cubicBezTo>
                  <a:pt x="39" y="542"/>
                  <a:pt x="19" y="552"/>
                  <a:pt x="14" y="559"/>
                </a:cubicBezTo>
                <a:cubicBezTo>
                  <a:pt x="9" y="565"/>
                  <a:pt x="0" y="579"/>
                  <a:pt x="14" y="582"/>
                </a:cubicBezTo>
                <a:cubicBezTo>
                  <a:pt x="27" y="585"/>
                  <a:pt x="32" y="592"/>
                  <a:pt x="36" y="602"/>
                </a:cubicBezTo>
                <a:cubicBezTo>
                  <a:pt x="39" y="612"/>
                  <a:pt x="41" y="617"/>
                  <a:pt x="54" y="621"/>
                </a:cubicBezTo>
                <a:cubicBezTo>
                  <a:pt x="68" y="624"/>
                  <a:pt x="91" y="626"/>
                  <a:pt x="91" y="626"/>
                </a:cubicBezTo>
                <a:cubicBezTo>
                  <a:pt x="91" y="626"/>
                  <a:pt x="100" y="617"/>
                  <a:pt x="110" y="624"/>
                </a:cubicBezTo>
                <a:cubicBezTo>
                  <a:pt x="120" y="631"/>
                  <a:pt x="122" y="617"/>
                  <a:pt x="142" y="616"/>
                </a:cubicBezTo>
                <a:cubicBezTo>
                  <a:pt x="162" y="614"/>
                  <a:pt x="152" y="636"/>
                  <a:pt x="152" y="636"/>
                </a:cubicBezTo>
                <a:cubicBezTo>
                  <a:pt x="155" y="666"/>
                  <a:pt x="155" y="666"/>
                  <a:pt x="155" y="666"/>
                </a:cubicBezTo>
                <a:cubicBezTo>
                  <a:pt x="139" y="680"/>
                  <a:pt x="139" y="680"/>
                  <a:pt x="139" y="680"/>
                </a:cubicBezTo>
                <a:cubicBezTo>
                  <a:pt x="120" y="683"/>
                  <a:pt x="120" y="683"/>
                  <a:pt x="120" y="683"/>
                </a:cubicBezTo>
                <a:cubicBezTo>
                  <a:pt x="107" y="700"/>
                  <a:pt x="107" y="700"/>
                  <a:pt x="107" y="700"/>
                </a:cubicBezTo>
                <a:cubicBezTo>
                  <a:pt x="107" y="700"/>
                  <a:pt x="85" y="703"/>
                  <a:pt x="80" y="707"/>
                </a:cubicBezTo>
                <a:cubicBezTo>
                  <a:pt x="74" y="710"/>
                  <a:pt x="56" y="730"/>
                  <a:pt x="56" y="730"/>
                </a:cubicBezTo>
                <a:cubicBezTo>
                  <a:pt x="41" y="752"/>
                  <a:pt x="41" y="752"/>
                  <a:pt x="41" y="752"/>
                </a:cubicBezTo>
                <a:cubicBezTo>
                  <a:pt x="41" y="752"/>
                  <a:pt x="41" y="770"/>
                  <a:pt x="49" y="777"/>
                </a:cubicBezTo>
                <a:cubicBezTo>
                  <a:pt x="58" y="784"/>
                  <a:pt x="53" y="782"/>
                  <a:pt x="66" y="794"/>
                </a:cubicBezTo>
                <a:cubicBezTo>
                  <a:pt x="80" y="806"/>
                  <a:pt x="83" y="816"/>
                  <a:pt x="83" y="816"/>
                </a:cubicBezTo>
                <a:cubicBezTo>
                  <a:pt x="91" y="848"/>
                  <a:pt x="91" y="848"/>
                  <a:pt x="91" y="848"/>
                </a:cubicBezTo>
                <a:cubicBezTo>
                  <a:pt x="98" y="861"/>
                  <a:pt x="98" y="861"/>
                  <a:pt x="98" y="861"/>
                </a:cubicBezTo>
                <a:cubicBezTo>
                  <a:pt x="127" y="821"/>
                  <a:pt x="127" y="821"/>
                  <a:pt x="127" y="821"/>
                </a:cubicBezTo>
                <a:cubicBezTo>
                  <a:pt x="127" y="821"/>
                  <a:pt x="135" y="838"/>
                  <a:pt x="135" y="843"/>
                </a:cubicBezTo>
                <a:cubicBezTo>
                  <a:pt x="135" y="888"/>
                  <a:pt x="135" y="888"/>
                  <a:pt x="135" y="888"/>
                </a:cubicBezTo>
                <a:cubicBezTo>
                  <a:pt x="135" y="895"/>
                  <a:pt x="150" y="900"/>
                  <a:pt x="155" y="898"/>
                </a:cubicBezTo>
                <a:cubicBezTo>
                  <a:pt x="160" y="897"/>
                  <a:pt x="157" y="883"/>
                  <a:pt x="169" y="885"/>
                </a:cubicBezTo>
                <a:cubicBezTo>
                  <a:pt x="181" y="886"/>
                  <a:pt x="182" y="893"/>
                  <a:pt x="192" y="897"/>
                </a:cubicBezTo>
                <a:cubicBezTo>
                  <a:pt x="203" y="900"/>
                  <a:pt x="214" y="902"/>
                  <a:pt x="219" y="898"/>
                </a:cubicBezTo>
                <a:cubicBezTo>
                  <a:pt x="224" y="895"/>
                  <a:pt x="231" y="886"/>
                  <a:pt x="236" y="886"/>
                </a:cubicBezTo>
                <a:cubicBezTo>
                  <a:pt x="241" y="886"/>
                  <a:pt x="233" y="912"/>
                  <a:pt x="226" y="927"/>
                </a:cubicBezTo>
                <a:cubicBezTo>
                  <a:pt x="219" y="942"/>
                  <a:pt x="192" y="970"/>
                  <a:pt x="179" y="982"/>
                </a:cubicBezTo>
                <a:cubicBezTo>
                  <a:pt x="166" y="994"/>
                  <a:pt x="142" y="1011"/>
                  <a:pt x="128" y="1019"/>
                </a:cubicBezTo>
                <a:cubicBezTo>
                  <a:pt x="115" y="1028"/>
                  <a:pt x="110" y="1050"/>
                  <a:pt x="118" y="1050"/>
                </a:cubicBezTo>
                <a:cubicBezTo>
                  <a:pt x="127" y="1050"/>
                  <a:pt x="140" y="1039"/>
                  <a:pt x="154" y="1031"/>
                </a:cubicBezTo>
                <a:cubicBezTo>
                  <a:pt x="167" y="1023"/>
                  <a:pt x="248" y="976"/>
                  <a:pt x="255" y="964"/>
                </a:cubicBezTo>
                <a:cubicBezTo>
                  <a:pt x="262" y="952"/>
                  <a:pt x="290" y="923"/>
                  <a:pt x="295" y="920"/>
                </a:cubicBezTo>
                <a:cubicBezTo>
                  <a:pt x="300" y="917"/>
                  <a:pt x="321" y="897"/>
                  <a:pt x="316" y="886"/>
                </a:cubicBezTo>
                <a:cubicBezTo>
                  <a:pt x="310" y="876"/>
                  <a:pt x="305" y="865"/>
                  <a:pt x="319" y="858"/>
                </a:cubicBezTo>
                <a:cubicBezTo>
                  <a:pt x="332" y="851"/>
                  <a:pt x="348" y="834"/>
                  <a:pt x="349" y="828"/>
                </a:cubicBezTo>
                <a:cubicBezTo>
                  <a:pt x="351" y="821"/>
                  <a:pt x="354" y="802"/>
                  <a:pt x="368" y="794"/>
                </a:cubicBezTo>
                <a:cubicBezTo>
                  <a:pt x="381" y="786"/>
                  <a:pt x="400" y="775"/>
                  <a:pt x="400" y="775"/>
                </a:cubicBezTo>
                <a:cubicBezTo>
                  <a:pt x="408" y="794"/>
                  <a:pt x="408" y="794"/>
                  <a:pt x="408" y="794"/>
                </a:cubicBezTo>
                <a:cubicBezTo>
                  <a:pt x="408" y="794"/>
                  <a:pt x="366" y="809"/>
                  <a:pt x="368" y="814"/>
                </a:cubicBezTo>
                <a:cubicBezTo>
                  <a:pt x="369" y="819"/>
                  <a:pt x="349" y="849"/>
                  <a:pt x="354" y="856"/>
                </a:cubicBezTo>
                <a:cubicBezTo>
                  <a:pt x="359" y="863"/>
                  <a:pt x="369" y="855"/>
                  <a:pt x="368" y="861"/>
                </a:cubicBezTo>
                <a:cubicBezTo>
                  <a:pt x="366" y="868"/>
                  <a:pt x="359" y="885"/>
                  <a:pt x="359" y="885"/>
                </a:cubicBezTo>
                <a:cubicBezTo>
                  <a:pt x="359" y="885"/>
                  <a:pt x="373" y="871"/>
                  <a:pt x="380" y="866"/>
                </a:cubicBezTo>
                <a:cubicBezTo>
                  <a:pt x="386" y="861"/>
                  <a:pt x="415" y="846"/>
                  <a:pt x="422" y="841"/>
                </a:cubicBezTo>
                <a:cubicBezTo>
                  <a:pt x="428" y="836"/>
                  <a:pt x="442" y="843"/>
                  <a:pt x="440" y="826"/>
                </a:cubicBezTo>
                <a:cubicBezTo>
                  <a:pt x="439" y="809"/>
                  <a:pt x="437" y="799"/>
                  <a:pt x="450" y="797"/>
                </a:cubicBezTo>
                <a:cubicBezTo>
                  <a:pt x="464" y="796"/>
                  <a:pt x="472" y="787"/>
                  <a:pt x="477" y="797"/>
                </a:cubicBezTo>
                <a:cubicBezTo>
                  <a:pt x="482" y="807"/>
                  <a:pt x="474" y="811"/>
                  <a:pt x="472" y="819"/>
                </a:cubicBezTo>
                <a:cubicBezTo>
                  <a:pt x="471" y="828"/>
                  <a:pt x="466" y="836"/>
                  <a:pt x="477" y="831"/>
                </a:cubicBezTo>
                <a:cubicBezTo>
                  <a:pt x="489" y="826"/>
                  <a:pt x="487" y="819"/>
                  <a:pt x="496" y="821"/>
                </a:cubicBezTo>
                <a:cubicBezTo>
                  <a:pt x="504" y="823"/>
                  <a:pt x="519" y="833"/>
                  <a:pt x="536" y="836"/>
                </a:cubicBezTo>
                <a:cubicBezTo>
                  <a:pt x="553" y="839"/>
                  <a:pt x="577" y="843"/>
                  <a:pt x="587" y="843"/>
                </a:cubicBezTo>
                <a:cubicBezTo>
                  <a:pt x="597" y="843"/>
                  <a:pt x="612" y="836"/>
                  <a:pt x="626" y="839"/>
                </a:cubicBezTo>
                <a:cubicBezTo>
                  <a:pt x="639" y="843"/>
                  <a:pt x="651" y="841"/>
                  <a:pt x="648" y="851"/>
                </a:cubicBezTo>
                <a:cubicBezTo>
                  <a:pt x="644" y="861"/>
                  <a:pt x="658" y="870"/>
                  <a:pt x="661" y="876"/>
                </a:cubicBezTo>
                <a:cubicBezTo>
                  <a:pt x="664" y="883"/>
                  <a:pt x="693" y="891"/>
                  <a:pt x="700" y="890"/>
                </a:cubicBezTo>
                <a:cubicBezTo>
                  <a:pt x="707" y="888"/>
                  <a:pt x="710" y="878"/>
                  <a:pt x="720" y="885"/>
                </a:cubicBezTo>
                <a:cubicBezTo>
                  <a:pt x="730" y="891"/>
                  <a:pt x="744" y="922"/>
                  <a:pt x="752" y="934"/>
                </a:cubicBezTo>
                <a:cubicBezTo>
                  <a:pt x="760" y="945"/>
                  <a:pt x="755" y="955"/>
                  <a:pt x="760" y="960"/>
                </a:cubicBezTo>
                <a:cubicBezTo>
                  <a:pt x="766" y="965"/>
                  <a:pt x="767" y="962"/>
                  <a:pt x="781" y="965"/>
                </a:cubicBezTo>
                <a:cubicBezTo>
                  <a:pt x="794" y="969"/>
                  <a:pt x="793" y="972"/>
                  <a:pt x="803" y="984"/>
                </a:cubicBezTo>
                <a:cubicBezTo>
                  <a:pt x="813" y="996"/>
                  <a:pt x="819" y="1004"/>
                  <a:pt x="823" y="1016"/>
                </a:cubicBezTo>
                <a:cubicBezTo>
                  <a:pt x="826" y="1028"/>
                  <a:pt x="838" y="1044"/>
                  <a:pt x="838" y="1051"/>
                </a:cubicBezTo>
                <a:cubicBezTo>
                  <a:pt x="838" y="1058"/>
                  <a:pt x="862" y="1092"/>
                  <a:pt x="862" y="1100"/>
                </a:cubicBezTo>
                <a:cubicBezTo>
                  <a:pt x="862" y="1108"/>
                  <a:pt x="862" y="1127"/>
                  <a:pt x="877" y="1132"/>
                </a:cubicBezTo>
                <a:cubicBezTo>
                  <a:pt x="892" y="1137"/>
                  <a:pt x="899" y="1144"/>
                  <a:pt x="900" y="1159"/>
                </a:cubicBezTo>
                <a:cubicBezTo>
                  <a:pt x="902" y="1174"/>
                  <a:pt x="905" y="1176"/>
                  <a:pt x="912" y="1182"/>
                </a:cubicBezTo>
                <a:cubicBezTo>
                  <a:pt x="919" y="1189"/>
                  <a:pt x="939" y="1211"/>
                  <a:pt x="956" y="1219"/>
                </a:cubicBezTo>
                <a:cubicBezTo>
                  <a:pt x="973" y="1228"/>
                  <a:pt x="991" y="1240"/>
                  <a:pt x="1000" y="1250"/>
                </a:cubicBezTo>
                <a:cubicBezTo>
                  <a:pt x="1008" y="1260"/>
                  <a:pt x="1020" y="1268"/>
                  <a:pt x="1017" y="1283"/>
                </a:cubicBezTo>
                <a:cubicBezTo>
                  <a:pt x="1013" y="1298"/>
                  <a:pt x="1017" y="1317"/>
                  <a:pt x="1000" y="1307"/>
                </a:cubicBezTo>
                <a:cubicBezTo>
                  <a:pt x="983" y="1297"/>
                  <a:pt x="956" y="1280"/>
                  <a:pt x="963" y="1295"/>
                </a:cubicBezTo>
                <a:cubicBezTo>
                  <a:pt x="970" y="1310"/>
                  <a:pt x="978" y="1317"/>
                  <a:pt x="983" y="1325"/>
                </a:cubicBezTo>
                <a:cubicBezTo>
                  <a:pt x="988" y="1334"/>
                  <a:pt x="1000" y="1344"/>
                  <a:pt x="998" y="1354"/>
                </a:cubicBezTo>
                <a:cubicBezTo>
                  <a:pt x="996" y="1364"/>
                  <a:pt x="980" y="1369"/>
                  <a:pt x="980" y="1381"/>
                </a:cubicBezTo>
                <a:cubicBezTo>
                  <a:pt x="980" y="1392"/>
                  <a:pt x="986" y="1435"/>
                  <a:pt x="983" y="1448"/>
                </a:cubicBezTo>
                <a:cubicBezTo>
                  <a:pt x="980" y="1461"/>
                  <a:pt x="964" y="1503"/>
                  <a:pt x="978" y="1525"/>
                </a:cubicBezTo>
                <a:cubicBezTo>
                  <a:pt x="991" y="1547"/>
                  <a:pt x="983" y="1549"/>
                  <a:pt x="991" y="1566"/>
                </a:cubicBezTo>
                <a:cubicBezTo>
                  <a:pt x="1000" y="1582"/>
                  <a:pt x="998" y="1584"/>
                  <a:pt x="1018" y="1601"/>
                </a:cubicBezTo>
                <a:cubicBezTo>
                  <a:pt x="1039" y="1618"/>
                  <a:pt x="1042" y="1667"/>
                  <a:pt x="1049" y="1678"/>
                </a:cubicBezTo>
                <a:cubicBezTo>
                  <a:pt x="1055" y="1690"/>
                  <a:pt x="1061" y="1697"/>
                  <a:pt x="1074" y="1700"/>
                </a:cubicBezTo>
                <a:cubicBezTo>
                  <a:pt x="1087" y="1704"/>
                  <a:pt x="1087" y="1704"/>
                  <a:pt x="1103" y="1717"/>
                </a:cubicBezTo>
                <a:cubicBezTo>
                  <a:pt x="1118" y="1730"/>
                  <a:pt x="1131" y="1746"/>
                  <a:pt x="1145" y="1764"/>
                </a:cubicBezTo>
                <a:cubicBezTo>
                  <a:pt x="1158" y="1783"/>
                  <a:pt x="1160" y="1804"/>
                  <a:pt x="1170" y="1818"/>
                </a:cubicBezTo>
                <a:cubicBezTo>
                  <a:pt x="1180" y="1831"/>
                  <a:pt x="1187" y="1855"/>
                  <a:pt x="1197" y="1860"/>
                </a:cubicBezTo>
                <a:cubicBezTo>
                  <a:pt x="1207" y="1865"/>
                  <a:pt x="1209" y="1878"/>
                  <a:pt x="1202" y="1883"/>
                </a:cubicBezTo>
                <a:cubicBezTo>
                  <a:pt x="1195" y="1888"/>
                  <a:pt x="1207" y="1899"/>
                  <a:pt x="1221" y="1905"/>
                </a:cubicBezTo>
                <a:cubicBezTo>
                  <a:pt x="1234" y="1912"/>
                  <a:pt x="1253" y="1922"/>
                  <a:pt x="1253" y="1930"/>
                </a:cubicBezTo>
                <a:cubicBezTo>
                  <a:pt x="1253" y="1939"/>
                  <a:pt x="1251" y="1951"/>
                  <a:pt x="1256" y="1957"/>
                </a:cubicBezTo>
                <a:cubicBezTo>
                  <a:pt x="1261" y="1964"/>
                  <a:pt x="1295" y="1999"/>
                  <a:pt x="1302" y="1996"/>
                </a:cubicBezTo>
                <a:cubicBezTo>
                  <a:pt x="1308" y="1993"/>
                  <a:pt x="1300" y="1978"/>
                  <a:pt x="1293" y="1969"/>
                </a:cubicBezTo>
                <a:cubicBezTo>
                  <a:pt x="1286" y="1961"/>
                  <a:pt x="1266" y="1929"/>
                  <a:pt x="1264" y="1915"/>
                </a:cubicBezTo>
                <a:cubicBezTo>
                  <a:pt x="1263" y="1902"/>
                  <a:pt x="1237" y="1882"/>
                  <a:pt x="1237" y="1875"/>
                </a:cubicBezTo>
                <a:cubicBezTo>
                  <a:pt x="1237" y="1868"/>
                  <a:pt x="1212" y="1828"/>
                  <a:pt x="1207" y="1818"/>
                </a:cubicBezTo>
                <a:cubicBezTo>
                  <a:pt x="1202" y="1808"/>
                  <a:pt x="1170" y="1774"/>
                  <a:pt x="1192" y="1777"/>
                </a:cubicBezTo>
                <a:cubicBezTo>
                  <a:pt x="1214" y="1781"/>
                  <a:pt x="1227" y="1788"/>
                  <a:pt x="1234" y="1798"/>
                </a:cubicBezTo>
                <a:cubicBezTo>
                  <a:pt x="1241" y="1808"/>
                  <a:pt x="1253" y="1845"/>
                  <a:pt x="1266" y="1862"/>
                </a:cubicBezTo>
                <a:cubicBezTo>
                  <a:pt x="1280" y="1878"/>
                  <a:pt x="1318" y="1924"/>
                  <a:pt x="1323" y="1936"/>
                </a:cubicBezTo>
                <a:cubicBezTo>
                  <a:pt x="1329" y="1947"/>
                  <a:pt x="1334" y="1964"/>
                  <a:pt x="1349" y="1971"/>
                </a:cubicBezTo>
                <a:cubicBezTo>
                  <a:pt x="1364" y="1978"/>
                  <a:pt x="1367" y="1973"/>
                  <a:pt x="1381" y="1988"/>
                </a:cubicBezTo>
                <a:cubicBezTo>
                  <a:pt x="1394" y="2003"/>
                  <a:pt x="1401" y="2020"/>
                  <a:pt x="1403" y="2038"/>
                </a:cubicBezTo>
                <a:cubicBezTo>
                  <a:pt x="1404" y="2057"/>
                  <a:pt x="1384" y="2065"/>
                  <a:pt x="1406" y="2077"/>
                </a:cubicBezTo>
                <a:cubicBezTo>
                  <a:pt x="1428" y="2089"/>
                  <a:pt x="1468" y="2117"/>
                  <a:pt x="1502" y="2131"/>
                </a:cubicBezTo>
                <a:cubicBezTo>
                  <a:pt x="1536" y="2144"/>
                  <a:pt x="1603" y="2176"/>
                  <a:pt x="1617" y="2171"/>
                </a:cubicBezTo>
                <a:cubicBezTo>
                  <a:pt x="1630" y="2166"/>
                  <a:pt x="1634" y="2157"/>
                  <a:pt x="1649" y="2164"/>
                </a:cubicBezTo>
                <a:cubicBezTo>
                  <a:pt x="1664" y="2171"/>
                  <a:pt x="1671" y="2173"/>
                  <a:pt x="1679" y="2186"/>
                </a:cubicBezTo>
                <a:cubicBezTo>
                  <a:pt x="1688" y="2199"/>
                  <a:pt x="1689" y="2201"/>
                  <a:pt x="1704" y="2205"/>
                </a:cubicBezTo>
                <a:cubicBezTo>
                  <a:pt x="1720" y="2208"/>
                  <a:pt x="1726" y="2211"/>
                  <a:pt x="1735" y="2213"/>
                </a:cubicBezTo>
                <a:cubicBezTo>
                  <a:pt x="1743" y="2215"/>
                  <a:pt x="1765" y="2223"/>
                  <a:pt x="1765" y="2223"/>
                </a:cubicBezTo>
                <a:cubicBezTo>
                  <a:pt x="1765" y="2223"/>
                  <a:pt x="1790" y="2223"/>
                  <a:pt x="1807" y="2230"/>
                </a:cubicBezTo>
                <a:cubicBezTo>
                  <a:pt x="1824" y="2237"/>
                  <a:pt x="1827" y="2252"/>
                  <a:pt x="1841" y="2262"/>
                </a:cubicBezTo>
                <a:cubicBezTo>
                  <a:pt x="1854" y="2272"/>
                  <a:pt x="1853" y="2289"/>
                  <a:pt x="1873" y="2304"/>
                </a:cubicBezTo>
                <a:cubicBezTo>
                  <a:pt x="1893" y="2319"/>
                  <a:pt x="1910" y="2331"/>
                  <a:pt x="1922" y="2341"/>
                </a:cubicBezTo>
                <a:cubicBezTo>
                  <a:pt x="1934" y="2351"/>
                  <a:pt x="1944" y="2347"/>
                  <a:pt x="1947" y="2356"/>
                </a:cubicBezTo>
                <a:cubicBezTo>
                  <a:pt x="1950" y="2364"/>
                  <a:pt x="1950" y="2368"/>
                  <a:pt x="1959" y="2361"/>
                </a:cubicBezTo>
                <a:cubicBezTo>
                  <a:pt x="1967" y="2354"/>
                  <a:pt x="1972" y="2341"/>
                  <a:pt x="1984" y="2339"/>
                </a:cubicBezTo>
                <a:cubicBezTo>
                  <a:pt x="1996" y="2337"/>
                  <a:pt x="1998" y="2322"/>
                  <a:pt x="2008" y="2339"/>
                </a:cubicBezTo>
                <a:cubicBezTo>
                  <a:pt x="2018" y="2356"/>
                  <a:pt x="2020" y="2356"/>
                  <a:pt x="2021" y="2368"/>
                </a:cubicBezTo>
                <a:cubicBezTo>
                  <a:pt x="2023" y="2379"/>
                  <a:pt x="2016" y="2391"/>
                  <a:pt x="2016" y="2406"/>
                </a:cubicBezTo>
                <a:cubicBezTo>
                  <a:pt x="2016" y="2421"/>
                  <a:pt x="2004" y="2472"/>
                  <a:pt x="1994" y="2484"/>
                </a:cubicBezTo>
                <a:cubicBezTo>
                  <a:pt x="1984" y="2495"/>
                  <a:pt x="1969" y="2507"/>
                  <a:pt x="1964" y="2526"/>
                </a:cubicBezTo>
                <a:cubicBezTo>
                  <a:pt x="1959" y="2544"/>
                  <a:pt x="1942" y="2561"/>
                  <a:pt x="1952" y="2568"/>
                </a:cubicBezTo>
                <a:cubicBezTo>
                  <a:pt x="1962" y="2574"/>
                  <a:pt x="1972" y="2578"/>
                  <a:pt x="1972" y="2583"/>
                </a:cubicBezTo>
                <a:cubicBezTo>
                  <a:pt x="1972" y="2588"/>
                  <a:pt x="1966" y="2606"/>
                  <a:pt x="1966" y="2606"/>
                </a:cubicBezTo>
                <a:cubicBezTo>
                  <a:pt x="1944" y="2622"/>
                  <a:pt x="1944" y="2622"/>
                  <a:pt x="1944" y="2622"/>
                </a:cubicBezTo>
                <a:cubicBezTo>
                  <a:pt x="1944" y="2622"/>
                  <a:pt x="1939" y="2648"/>
                  <a:pt x="1956" y="2662"/>
                </a:cubicBezTo>
                <a:cubicBezTo>
                  <a:pt x="1972" y="2675"/>
                  <a:pt x="1974" y="2680"/>
                  <a:pt x="1991" y="2699"/>
                </a:cubicBezTo>
                <a:cubicBezTo>
                  <a:pt x="2008" y="2717"/>
                  <a:pt x="2026" y="2793"/>
                  <a:pt x="2041" y="2810"/>
                </a:cubicBezTo>
                <a:cubicBezTo>
                  <a:pt x="2057" y="2827"/>
                  <a:pt x="2058" y="2827"/>
                  <a:pt x="2062" y="2838"/>
                </a:cubicBezTo>
                <a:cubicBezTo>
                  <a:pt x="2065" y="2850"/>
                  <a:pt x="2062" y="2854"/>
                  <a:pt x="2090" y="2874"/>
                </a:cubicBezTo>
                <a:cubicBezTo>
                  <a:pt x="2119" y="2894"/>
                  <a:pt x="2173" y="2929"/>
                  <a:pt x="2183" y="2939"/>
                </a:cubicBezTo>
                <a:cubicBezTo>
                  <a:pt x="2193" y="2949"/>
                  <a:pt x="2195" y="2990"/>
                  <a:pt x="2193" y="3018"/>
                </a:cubicBezTo>
                <a:cubicBezTo>
                  <a:pt x="2191" y="3047"/>
                  <a:pt x="2185" y="3081"/>
                  <a:pt x="2181" y="3106"/>
                </a:cubicBezTo>
                <a:cubicBezTo>
                  <a:pt x="2178" y="3131"/>
                  <a:pt x="2153" y="3242"/>
                  <a:pt x="2159" y="3262"/>
                </a:cubicBezTo>
                <a:cubicBezTo>
                  <a:pt x="2166" y="3282"/>
                  <a:pt x="2163" y="3326"/>
                  <a:pt x="2156" y="3349"/>
                </a:cubicBezTo>
                <a:cubicBezTo>
                  <a:pt x="2149" y="3373"/>
                  <a:pt x="2134" y="3398"/>
                  <a:pt x="2127" y="3420"/>
                </a:cubicBezTo>
                <a:cubicBezTo>
                  <a:pt x="2121" y="3442"/>
                  <a:pt x="2122" y="3442"/>
                  <a:pt x="2122" y="3477"/>
                </a:cubicBezTo>
                <a:cubicBezTo>
                  <a:pt x="2122" y="3513"/>
                  <a:pt x="2117" y="3521"/>
                  <a:pt x="2114" y="3536"/>
                </a:cubicBezTo>
                <a:cubicBezTo>
                  <a:pt x="2111" y="3551"/>
                  <a:pt x="2094" y="3573"/>
                  <a:pt x="2109" y="3568"/>
                </a:cubicBezTo>
                <a:cubicBezTo>
                  <a:pt x="2124" y="3563"/>
                  <a:pt x="2112" y="3555"/>
                  <a:pt x="2124" y="3563"/>
                </a:cubicBezTo>
                <a:cubicBezTo>
                  <a:pt x="2136" y="3571"/>
                  <a:pt x="2138" y="3575"/>
                  <a:pt x="2134" y="3590"/>
                </a:cubicBezTo>
                <a:cubicBezTo>
                  <a:pt x="2131" y="3605"/>
                  <a:pt x="2131" y="3612"/>
                  <a:pt x="2134" y="3625"/>
                </a:cubicBezTo>
                <a:cubicBezTo>
                  <a:pt x="2138" y="3639"/>
                  <a:pt x="2139" y="3649"/>
                  <a:pt x="2131" y="3657"/>
                </a:cubicBezTo>
                <a:cubicBezTo>
                  <a:pt x="2122" y="3666"/>
                  <a:pt x="2126" y="3674"/>
                  <a:pt x="2121" y="3684"/>
                </a:cubicBezTo>
                <a:cubicBezTo>
                  <a:pt x="2116" y="3694"/>
                  <a:pt x="2116" y="3694"/>
                  <a:pt x="2109" y="3696"/>
                </a:cubicBezTo>
                <a:cubicBezTo>
                  <a:pt x="2092" y="3701"/>
                  <a:pt x="2077" y="3703"/>
                  <a:pt x="2084" y="3711"/>
                </a:cubicBezTo>
                <a:cubicBezTo>
                  <a:pt x="2090" y="3719"/>
                  <a:pt x="2087" y="3721"/>
                  <a:pt x="2097" y="3724"/>
                </a:cubicBezTo>
                <a:cubicBezTo>
                  <a:pt x="2107" y="3728"/>
                  <a:pt x="2107" y="3723"/>
                  <a:pt x="2107" y="3734"/>
                </a:cubicBezTo>
                <a:cubicBezTo>
                  <a:pt x="2107" y="3746"/>
                  <a:pt x="2106" y="3756"/>
                  <a:pt x="2104" y="3761"/>
                </a:cubicBezTo>
                <a:cubicBezTo>
                  <a:pt x="2102" y="3766"/>
                  <a:pt x="2090" y="3772"/>
                  <a:pt x="2095" y="3777"/>
                </a:cubicBezTo>
                <a:cubicBezTo>
                  <a:pt x="2100" y="3782"/>
                  <a:pt x="2104" y="3810"/>
                  <a:pt x="2104" y="3810"/>
                </a:cubicBezTo>
                <a:cubicBezTo>
                  <a:pt x="2104" y="3810"/>
                  <a:pt x="2079" y="3825"/>
                  <a:pt x="2092" y="3832"/>
                </a:cubicBezTo>
                <a:cubicBezTo>
                  <a:pt x="2106" y="3839"/>
                  <a:pt x="2104" y="3847"/>
                  <a:pt x="2116" y="3854"/>
                </a:cubicBezTo>
                <a:cubicBezTo>
                  <a:pt x="2127" y="3861"/>
                  <a:pt x="2129" y="3857"/>
                  <a:pt x="2132" y="3867"/>
                </a:cubicBezTo>
                <a:cubicBezTo>
                  <a:pt x="2136" y="3877"/>
                  <a:pt x="2146" y="3893"/>
                  <a:pt x="2148" y="3901"/>
                </a:cubicBezTo>
                <a:cubicBezTo>
                  <a:pt x="2149" y="3909"/>
                  <a:pt x="2139" y="3918"/>
                  <a:pt x="2151" y="3926"/>
                </a:cubicBezTo>
                <a:cubicBezTo>
                  <a:pt x="2163" y="3935"/>
                  <a:pt x="2156" y="3946"/>
                  <a:pt x="2171" y="3953"/>
                </a:cubicBezTo>
                <a:cubicBezTo>
                  <a:pt x="2186" y="3960"/>
                  <a:pt x="2200" y="3967"/>
                  <a:pt x="2205" y="3948"/>
                </a:cubicBezTo>
                <a:cubicBezTo>
                  <a:pt x="2210" y="3930"/>
                  <a:pt x="2222" y="3901"/>
                  <a:pt x="2218" y="3887"/>
                </a:cubicBezTo>
                <a:cubicBezTo>
                  <a:pt x="2215" y="3874"/>
                  <a:pt x="2208" y="3866"/>
                  <a:pt x="2217" y="3840"/>
                </a:cubicBezTo>
                <a:cubicBezTo>
                  <a:pt x="2225" y="3815"/>
                  <a:pt x="2232" y="3820"/>
                  <a:pt x="2242" y="3807"/>
                </a:cubicBezTo>
                <a:cubicBezTo>
                  <a:pt x="2252" y="3793"/>
                  <a:pt x="2249" y="3783"/>
                  <a:pt x="2264" y="3772"/>
                </a:cubicBezTo>
                <a:cubicBezTo>
                  <a:pt x="2279" y="3760"/>
                  <a:pt x="2301" y="3745"/>
                  <a:pt x="2299" y="3736"/>
                </a:cubicBezTo>
                <a:cubicBezTo>
                  <a:pt x="2298" y="3728"/>
                  <a:pt x="2284" y="3723"/>
                  <a:pt x="2274" y="3713"/>
                </a:cubicBezTo>
                <a:cubicBezTo>
                  <a:pt x="2264" y="3703"/>
                  <a:pt x="2239" y="3687"/>
                  <a:pt x="2254" y="3674"/>
                </a:cubicBezTo>
                <a:cubicBezTo>
                  <a:pt x="2269" y="3661"/>
                  <a:pt x="2288" y="3654"/>
                  <a:pt x="2294" y="3647"/>
                </a:cubicBezTo>
                <a:cubicBezTo>
                  <a:pt x="2301" y="3640"/>
                  <a:pt x="2296" y="3617"/>
                  <a:pt x="2303" y="3612"/>
                </a:cubicBezTo>
                <a:cubicBezTo>
                  <a:pt x="2309" y="3607"/>
                  <a:pt x="2325" y="3592"/>
                  <a:pt x="2325" y="3592"/>
                </a:cubicBezTo>
                <a:cubicBezTo>
                  <a:pt x="2325" y="3592"/>
                  <a:pt x="2330" y="3583"/>
                  <a:pt x="2323" y="3576"/>
                </a:cubicBezTo>
                <a:cubicBezTo>
                  <a:pt x="2316" y="3570"/>
                  <a:pt x="2309" y="3560"/>
                  <a:pt x="2309" y="3553"/>
                </a:cubicBezTo>
                <a:cubicBezTo>
                  <a:pt x="2309" y="3546"/>
                  <a:pt x="2311" y="3526"/>
                  <a:pt x="2311" y="3526"/>
                </a:cubicBezTo>
                <a:cubicBezTo>
                  <a:pt x="2311" y="3526"/>
                  <a:pt x="2342" y="3541"/>
                  <a:pt x="2348" y="3539"/>
                </a:cubicBezTo>
                <a:cubicBezTo>
                  <a:pt x="2355" y="3538"/>
                  <a:pt x="2360" y="3474"/>
                  <a:pt x="2379" y="3467"/>
                </a:cubicBezTo>
                <a:cubicBezTo>
                  <a:pt x="2397" y="3460"/>
                  <a:pt x="2443" y="3460"/>
                  <a:pt x="2456" y="3455"/>
                </a:cubicBezTo>
                <a:cubicBezTo>
                  <a:pt x="2470" y="3450"/>
                  <a:pt x="2497" y="3442"/>
                  <a:pt x="2495" y="3423"/>
                </a:cubicBezTo>
                <a:cubicBezTo>
                  <a:pt x="2493" y="3405"/>
                  <a:pt x="2495" y="3395"/>
                  <a:pt x="2486" y="3381"/>
                </a:cubicBezTo>
                <a:cubicBezTo>
                  <a:pt x="2478" y="3368"/>
                  <a:pt x="2463" y="3346"/>
                  <a:pt x="2463" y="3339"/>
                </a:cubicBezTo>
                <a:cubicBezTo>
                  <a:pt x="2463" y="3333"/>
                  <a:pt x="2480" y="3334"/>
                  <a:pt x="2493" y="3343"/>
                </a:cubicBezTo>
                <a:cubicBezTo>
                  <a:pt x="2507" y="3351"/>
                  <a:pt x="2520" y="3360"/>
                  <a:pt x="2534" y="3355"/>
                </a:cubicBezTo>
                <a:cubicBezTo>
                  <a:pt x="2547" y="3349"/>
                  <a:pt x="2554" y="3333"/>
                  <a:pt x="2559" y="3326"/>
                </a:cubicBezTo>
                <a:cubicBezTo>
                  <a:pt x="2564" y="3319"/>
                  <a:pt x="2581" y="3302"/>
                  <a:pt x="2588" y="3294"/>
                </a:cubicBezTo>
                <a:cubicBezTo>
                  <a:pt x="2594" y="3286"/>
                  <a:pt x="2604" y="3259"/>
                  <a:pt x="2611" y="3250"/>
                </a:cubicBezTo>
                <a:cubicBezTo>
                  <a:pt x="2618" y="3242"/>
                  <a:pt x="2625" y="3237"/>
                  <a:pt x="2631" y="3235"/>
                </a:cubicBezTo>
                <a:cubicBezTo>
                  <a:pt x="2638" y="3233"/>
                  <a:pt x="2672" y="3190"/>
                  <a:pt x="2672" y="3190"/>
                </a:cubicBezTo>
                <a:cubicBezTo>
                  <a:pt x="2672" y="3190"/>
                  <a:pt x="2670" y="3133"/>
                  <a:pt x="2680" y="3123"/>
                </a:cubicBezTo>
                <a:cubicBezTo>
                  <a:pt x="2690" y="3112"/>
                  <a:pt x="2722" y="3079"/>
                  <a:pt x="2749" y="3067"/>
                </a:cubicBezTo>
                <a:cubicBezTo>
                  <a:pt x="2776" y="3055"/>
                  <a:pt x="2797" y="3049"/>
                  <a:pt x="2808" y="3044"/>
                </a:cubicBezTo>
                <a:cubicBezTo>
                  <a:pt x="2820" y="3038"/>
                  <a:pt x="2832" y="3038"/>
                  <a:pt x="2840" y="3018"/>
                </a:cubicBezTo>
                <a:cubicBezTo>
                  <a:pt x="2849" y="2998"/>
                  <a:pt x="2869" y="2968"/>
                  <a:pt x="2879" y="2948"/>
                </a:cubicBezTo>
                <a:cubicBezTo>
                  <a:pt x="2889" y="2927"/>
                  <a:pt x="2899" y="2896"/>
                  <a:pt x="2898" y="2875"/>
                </a:cubicBezTo>
                <a:cubicBezTo>
                  <a:pt x="2896" y="2855"/>
                  <a:pt x="2894" y="2823"/>
                  <a:pt x="2906" y="2813"/>
                </a:cubicBezTo>
                <a:cubicBezTo>
                  <a:pt x="2918" y="2803"/>
                  <a:pt x="2972" y="2736"/>
                  <a:pt x="2979" y="2719"/>
                </a:cubicBezTo>
                <a:cubicBezTo>
                  <a:pt x="2985" y="2702"/>
                  <a:pt x="2990" y="2665"/>
                  <a:pt x="2980" y="2650"/>
                </a:cubicBezTo>
                <a:cubicBezTo>
                  <a:pt x="2970" y="2635"/>
                  <a:pt x="2955" y="2640"/>
                  <a:pt x="2938" y="2630"/>
                </a:cubicBezTo>
                <a:cubicBezTo>
                  <a:pt x="2921" y="2620"/>
                  <a:pt x="2904" y="2616"/>
                  <a:pt x="2891" y="2605"/>
                </a:cubicBezTo>
                <a:cubicBezTo>
                  <a:pt x="2878" y="2593"/>
                  <a:pt x="2869" y="2581"/>
                  <a:pt x="2847" y="2585"/>
                </a:cubicBezTo>
                <a:cubicBezTo>
                  <a:pt x="2825" y="2588"/>
                  <a:pt x="2797" y="2598"/>
                  <a:pt x="2786" y="2583"/>
                </a:cubicBezTo>
                <a:cubicBezTo>
                  <a:pt x="2776" y="2568"/>
                  <a:pt x="2733" y="2551"/>
                  <a:pt x="2726" y="2548"/>
                </a:cubicBezTo>
                <a:cubicBezTo>
                  <a:pt x="2719" y="2544"/>
                  <a:pt x="2699" y="2539"/>
                  <a:pt x="2695" y="2546"/>
                </a:cubicBezTo>
                <a:cubicBezTo>
                  <a:pt x="2692" y="2553"/>
                  <a:pt x="2687" y="2569"/>
                  <a:pt x="2679" y="2564"/>
                </a:cubicBezTo>
                <a:cubicBezTo>
                  <a:pt x="2670" y="2559"/>
                  <a:pt x="2655" y="2553"/>
                  <a:pt x="2655" y="2553"/>
                </a:cubicBezTo>
                <a:cubicBezTo>
                  <a:pt x="2655" y="2553"/>
                  <a:pt x="2657" y="2536"/>
                  <a:pt x="2648" y="2534"/>
                </a:cubicBezTo>
                <a:cubicBezTo>
                  <a:pt x="2640" y="2532"/>
                  <a:pt x="2626" y="2542"/>
                  <a:pt x="2626" y="2536"/>
                </a:cubicBezTo>
                <a:cubicBezTo>
                  <a:pt x="2626" y="2529"/>
                  <a:pt x="2635" y="2511"/>
                  <a:pt x="2640" y="2506"/>
                </a:cubicBezTo>
                <a:cubicBezTo>
                  <a:pt x="2645" y="2500"/>
                  <a:pt x="2650" y="2495"/>
                  <a:pt x="2647" y="2487"/>
                </a:cubicBezTo>
                <a:cubicBezTo>
                  <a:pt x="2643" y="2479"/>
                  <a:pt x="2647" y="2470"/>
                  <a:pt x="2635" y="2458"/>
                </a:cubicBezTo>
                <a:cubicBezTo>
                  <a:pt x="2623" y="2447"/>
                  <a:pt x="2620" y="2438"/>
                  <a:pt x="2613" y="2433"/>
                </a:cubicBezTo>
                <a:cubicBezTo>
                  <a:pt x="2606" y="2428"/>
                  <a:pt x="2542" y="2401"/>
                  <a:pt x="2542" y="2401"/>
                </a:cubicBezTo>
                <a:cubicBezTo>
                  <a:pt x="2542" y="2401"/>
                  <a:pt x="2517" y="2400"/>
                  <a:pt x="2498" y="2390"/>
                </a:cubicBezTo>
                <a:cubicBezTo>
                  <a:pt x="2480" y="2379"/>
                  <a:pt x="2460" y="2376"/>
                  <a:pt x="2453" y="2364"/>
                </a:cubicBezTo>
                <a:cubicBezTo>
                  <a:pt x="2446" y="2352"/>
                  <a:pt x="2429" y="2346"/>
                  <a:pt x="2417" y="2339"/>
                </a:cubicBezTo>
                <a:cubicBezTo>
                  <a:pt x="2406" y="2332"/>
                  <a:pt x="2389" y="2324"/>
                  <a:pt x="2385" y="2314"/>
                </a:cubicBezTo>
                <a:cubicBezTo>
                  <a:pt x="2382" y="2304"/>
                  <a:pt x="2368" y="2299"/>
                  <a:pt x="2360" y="2295"/>
                </a:cubicBezTo>
                <a:cubicBezTo>
                  <a:pt x="2352" y="2292"/>
                  <a:pt x="2345" y="2292"/>
                  <a:pt x="2331" y="2297"/>
                </a:cubicBezTo>
                <a:cubicBezTo>
                  <a:pt x="2318" y="2302"/>
                  <a:pt x="2303" y="2304"/>
                  <a:pt x="2296" y="2299"/>
                </a:cubicBezTo>
                <a:cubicBezTo>
                  <a:pt x="2289" y="2294"/>
                  <a:pt x="2272" y="2289"/>
                  <a:pt x="2266" y="2285"/>
                </a:cubicBezTo>
                <a:cubicBezTo>
                  <a:pt x="2259" y="2282"/>
                  <a:pt x="2235" y="2280"/>
                  <a:pt x="2235" y="2280"/>
                </a:cubicBezTo>
                <a:cubicBezTo>
                  <a:pt x="2235" y="2280"/>
                  <a:pt x="2185" y="2268"/>
                  <a:pt x="2185" y="2275"/>
                </a:cubicBezTo>
                <a:cubicBezTo>
                  <a:pt x="2185" y="2282"/>
                  <a:pt x="2183" y="2297"/>
                  <a:pt x="2171" y="2302"/>
                </a:cubicBezTo>
                <a:cubicBezTo>
                  <a:pt x="2159" y="2307"/>
                  <a:pt x="2149" y="2302"/>
                  <a:pt x="2146" y="2290"/>
                </a:cubicBezTo>
                <a:cubicBezTo>
                  <a:pt x="2143" y="2279"/>
                  <a:pt x="2141" y="2268"/>
                  <a:pt x="2132" y="2270"/>
                </a:cubicBezTo>
                <a:cubicBezTo>
                  <a:pt x="2124" y="2272"/>
                  <a:pt x="2106" y="2270"/>
                  <a:pt x="2097" y="2279"/>
                </a:cubicBezTo>
                <a:cubicBezTo>
                  <a:pt x="2089" y="2287"/>
                  <a:pt x="2065" y="2307"/>
                  <a:pt x="2062" y="2314"/>
                </a:cubicBezTo>
                <a:cubicBezTo>
                  <a:pt x="2058" y="2321"/>
                  <a:pt x="2052" y="2331"/>
                  <a:pt x="2047" y="2327"/>
                </a:cubicBezTo>
                <a:cubicBezTo>
                  <a:pt x="2041" y="2324"/>
                  <a:pt x="2018" y="2319"/>
                  <a:pt x="2006" y="2316"/>
                </a:cubicBezTo>
                <a:cubicBezTo>
                  <a:pt x="1994" y="2312"/>
                  <a:pt x="1983" y="2322"/>
                  <a:pt x="1966" y="2317"/>
                </a:cubicBezTo>
                <a:cubicBezTo>
                  <a:pt x="1949" y="2312"/>
                  <a:pt x="1888" y="2297"/>
                  <a:pt x="1885" y="2282"/>
                </a:cubicBezTo>
                <a:cubicBezTo>
                  <a:pt x="1881" y="2267"/>
                  <a:pt x="1890" y="2226"/>
                  <a:pt x="1890" y="2211"/>
                </a:cubicBezTo>
                <a:cubicBezTo>
                  <a:pt x="1890" y="2196"/>
                  <a:pt x="1898" y="2186"/>
                  <a:pt x="1875" y="2176"/>
                </a:cubicBezTo>
                <a:cubicBezTo>
                  <a:pt x="1851" y="2166"/>
                  <a:pt x="1809" y="2166"/>
                  <a:pt x="1804" y="2162"/>
                </a:cubicBezTo>
                <a:cubicBezTo>
                  <a:pt x="1799" y="2159"/>
                  <a:pt x="1779" y="2169"/>
                  <a:pt x="1784" y="2147"/>
                </a:cubicBezTo>
                <a:cubicBezTo>
                  <a:pt x="1789" y="2126"/>
                  <a:pt x="1799" y="2097"/>
                  <a:pt x="1800" y="2087"/>
                </a:cubicBezTo>
                <a:cubicBezTo>
                  <a:pt x="1802" y="2077"/>
                  <a:pt x="1819" y="2060"/>
                  <a:pt x="1812" y="2048"/>
                </a:cubicBezTo>
                <a:cubicBezTo>
                  <a:pt x="1805" y="2036"/>
                  <a:pt x="1755" y="2028"/>
                  <a:pt x="1747" y="2041"/>
                </a:cubicBezTo>
                <a:cubicBezTo>
                  <a:pt x="1738" y="2055"/>
                  <a:pt x="1736" y="2072"/>
                  <a:pt x="1720" y="2087"/>
                </a:cubicBezTo>
                <a:cubicBezTo>
                  <a:pt x="1703" y="2102"/>
                  <a:pt x="1689" y="2107"/>
                  <a:pt x="1669" y="2105"/>
                </a:cubicBezTo>
                <a:cubicBezTo>
                  <a:pt x="1649" y="2104"/>
                  <a:pt x="1642" y="2117"/>
                  <a:pt x="1630" y="2107"/>
                </a:cubicBezTo>
                <a:cubicBezTo>
                  <a:pt x="1618" y="2097"/>
                  <a:pt x="1571" y="2018"/>
                  <a:pt x="1573" y="1993"/>
                </a:cubicBezTo>
                <a:cubicBezTo>
                  <a:pt x="1575" y="1967"/>
                  <a:pt x="1583" y="1942"/>
                  <a:pt x="1585" y="1919"/>
                </a:cubicBezTo>
                <a:cubicBezTo>
                  <a:pt x="1586" y="1895"/>
                  <a:pt x="1578" y="1892"/>
                  <a:pt x="1595" y="1880"/>
                </a:cubicBezTo>
                <a:cubicBezTo>
                  <a:pt x="1612" y="1868"/>
                  <a:pt x="1617" y="1870"/>
                  <a:pt x="1630" y="1860"/>
                </a:cubicBezTo>
                <a:cubicBezTo>
                  <a:pt x="1644" y="1850"/>
                  <a:pt x="1645" y="1838"/>
                  <a:pt x="1661" y="1833"/>
                </a:cubicBezTo>
                <a:cubicBezTo>
                  <a:pt x="1676" y="1828"/>
                  <a:pt x="1699" y="1831"/>
                  <a:pt x="1708" y="1836"/>
                </a:cubicBezTo>
                <a:cubicBezTo>
                  <a:pt x="1716" y="1841"/>
                  <a:pt x="1725" y="1851"/>
                  <a:pt x="1736" y="1848"/>
                </a:cubicBezTo>
                <a:cubicBezTo>
                  <a:pt x="1748" y="1845"/>
                  <a:pt x="1757" y="1838"/>
                  <a:pt x="1758" y="1831"/>
                </a:cubicBezTo>
                <a:cubicBezTo>
                  <a:pt x="1760" y="1825"/>
                  <a:pt x="1770" y="1815"/>
                  <a:pt x="1785" y="1816"/>
                </a:cubicBezTo>
                <a:cubicBezTo>
                  <a:pt x="1800" y="1818"/>
                  <a:pt x="1812" y="1823"/>
                  <a:pt x="1822" y="1823"/>
                </a:cubicBezTo>
                <a:cubicBezTo>
                  <a:pt x="1832" y="1823"/>
                  <a:pt x="1848" y="1820"/>
                  <a:pt x="1854" y="1820"/>
                </a:cubicBezTo>
                <a:cubicBezTo>
                  <a:pt x="1861" y="1820"/>
                  <a:pt x="1863" y="1818"/>
                  <a:pt x="1883" y="1826"/>
                </a:cubicBezTo>
                <a:cubicBezTo>
                  <a:pt x="1903" y="1835"/>
                  <a:pt x="1917" y="1850"/>
                  <a:pt x="1917" y="1855"/>
                </a:cubicBezTo>
                <a:cubicBezTo>
                  <a:pt x="1917" y="1860"/>
                  <a:pt x="1913" y="1887"/>
                  <a:pt x="1917" y="1895"/>
                </a:cubicBezTo>
                <a:cubicBezTo>
                  <a:pt x="1920" y="1904"/>
                  <a:pt x="1930" y="1932"/>
                  <a:pt x="1945" y="1939"/>
                </a:cubicBezTo>
                <a:cubicBezTo>
                  <a:pt x="1961" y="1946"/>
                  <a:pt x="1979" y="1932"/>
                  <a:pt x="1967" y="1890"/>
                </a:cubicBezTo>
                <a:cubicBezTo>
                  <a:pt x="1956" y="1848"/>
                  <a:pt x="1942" y="1841"/>
                  <a:pt x="1947" y="1823"/>
                </a:cubicBezTo>
                <a:cubicBezTo>
                  <a:pt x="1952" y="1804"/>
                  <a:pt x="1945" y="1793"/>
                  <a:pt x="1962" y="1771"/>
                </a:cubicBezTo>
                <a:cubicBezTo>
                  <a:pt x="1979" y="1749"/>
                  <a:pt x="1974" y="1739"/>
                  <a:pt x="2003" y="1722"/>
                </a:cubicBezTo>
                <a:cubicBezTo>
                  <a:pt x="2031" y="1705"/>
                  <a:pt x="2048" y="1699"/>
                  <a:pt x="2055" y="1688"/>
                </a:cubicBezTo>
                <a:cubicBezTo>
                  <a:pt x="2062" y="1678"/>
                  <a:pt x="2070" y="1662"/>
                  <a:pt x="2067" y="1650"/>
                </a:cubicBezTo>
                <a:cubicBezTo>
                  <a:pt x="2063" y="1638"/>
                  <a:pt x="2060" y="1635"/>
                  <a:pt x="2060" y="1623"/>
                </a:cubicBezTo>
                <a:cubicBezTo>
                  <a:pt x="2060" y="1611"/>
                  <a:pt x="2063" y="1606"/>
                  <a:pt x="2068" y="1603"/>
                </a:cubicBezTo>
                <a:cubicBezTo>
                  <a:pt x="2074" y="1599"/>
                  <a:pt x="2077" y="1582"/>
                  <a:pt x="2089" y="1574"/>
                </a:cubicBezTo>
                <a:cubicBezTo>
                  <a:pt x="2100" y="1566"/>
                  <a:pt x="2104" y="1551"/>
                  <a:pt x="2106" y="1542"/>
                </a:cubicBezTo>
                <a:cubicBezTo>
                  <a:pt x="2107" y="1534"/>
                  <a:pt x="2109" y="1524"/>
                  <a:pt x="2119" y="1519"/>
                </a:cubicBezTo>
                <a:cubicBezTo>
                  <a:pt x="2129" y="1514"/>
                  <a:pt x="2171" y="1507"/>
                  <a:pt x="2173" y="1498"/>
                </a:cubicBezTo>
                <a:cubicBezTo>
                  <a:pt x="2175" y="1490"/>
                  <a:pt x="2171" y="1470"/>
                  <a:pt x="2180" y="1463"/>
                </a:cubicBezTo>
                <a:cubicBezTo>
                  <a:pt x="2188" y="1456"/>
                  <a:pt x="2200" y="1435"/>
                  <a:pt x="2213" y="1426"/>
                </a:cubicBezTo>
                <a:cubicBezTo>
                  <a:pt x="2227" y="1418"/>
                  <a:pt x="2242" y="1421"/>
                  <a:pt x="2250" y="1411"/>
                </a:cubicBezTo>
                <a:cubicBezTo>
                  <a:pt x="2259" y="1401"/>
                  <a:pt x="2277" y="1391"/>
                  <a:pt x="2286" y="1387"/>
                </a:cubicBezTo>
                <a:cubicBezTo>
                  <a:pt x="2294" y="1384"/>
                  <a:pt x="2299" y="1371"/>
                  <a:pt x="2313" y="1377"/>
                </a:cubicBezTo>
                <a:cubicBezTo>
                  <a:pt x="2326" y="1384"/>
                  <a:pt x="2338" y="1389"/>
                  <a:pt x="2326" y="1392"/>
                </a:cubicBezTo>
                <a:cubicBezTo>
                  <a:pt x="2315" y="1396"/>
                  <a:pt x="2279" y="1435"/>
                  <a:pt x="2289" y="1435"/>
                </a:cubicBezTo>
                <a:cubicBezTo>
                  <a:pt x="2299" y="1435"/>
                  <a:pt x="2321" y="1418"/>
                  <a:pt x="2331" y="1413"/>
                </a:cubicBezTo>
                <a:cubicBezTo>
                  <a:pt x="2342" y="1408"/>
                  <a:pt x="2338" y="1401"/>
                  <a:pt x="2360" y="1394"/>
                </a:cubicBezTo>
                <a:cubicBezTo>
                  <a:pt x="2382" y="1387"/>
                  <a:pt x="2407" y="1399"/>
                  <a:pt x="2395" y="1382"/>
                </a:cubicBezTo>
                <a:cubicBezTo>
                  <a:pt x="2384" y="1366"/>
                  <a:pt x="2389" y="1364"/>
                  <a:pt x="2365" y="1355"/>
                </a:cubicBezTo>
                <a:cubicBezTo>
                  <a:pt x="2342" y="1347"/>
                  <a:pt x="2316" y="1347"/>
                  <a:pt x="2316" y="1340"/>
                </a:cubicBezTo>
                <a:cubicBezTo>
                  <a:pt x="2316" y="1334"/>
                  <a:pt x="2306" y="1329"/>
                  <a:pt x="2311" y="1319"/>
                </a:cubicBezTo>
                <a:cubicBezTo>
                  <a:pt x="2316" y="1308"/>
                  <a:pt x="2320" y="1305"/>
                  <a:pt x="2321" y="1295"/>
                </a:cubicBezTo>
                <a:cubicBezTo>
                  <a:pt x="2323" y="1285"/>
                  <a:pt x="2316" y="1273"/>
                  <a:pt x="2309" y="1270"/>
                </a:cubicBezTo>
                <a:cubicBezTo>
                  <a:pt x="2303" y="1266"/>
                  <a:pt x="2288" y="1255"/>
                  <a:pt x="2271" y="1265"/>
                </a:cubicBezTo>
                <a:cubicBezTo>
                  <a:pt x="2254" y="1275"/>
                  <a:pt x="2215" y="1292"/>
                  <a:pt x="2215" y="1292"/>
                </a:cubicBezTo>
                <a:cubicBezTo>
                  <a:pt x="2215" y="1292"/>
                  <a:pt x="2245" y="1265"/>
                  <a:pt x="2256" y="1258"/>
                </a:cubicBezTo>
                <a:cubicBezTo>
                  <a:pt x="2266" y="1251"/>
                  <a:pt x="2272" y="1228"/>
                  <a:pt x="2288" y="1224"/>
                </a:cubicBezTo>
                <a:cubicBezTo>
                  <a:pt x="2303" y="1221"/>
                  <a:pt x="2353" y="1218"/>
                  <a:pt x="2363" y="1219"/>
                </a:cubicBezTo>
                <a:cubicBezTo>
                  <a:pt x="2374" y="1221"/>
                  <a:pt x="2394" y="1228"/>
                  <a:pt x="2406" y="1223"/>
                </a:cubicBezTo>
                <a:cubicBezTo>
                  <a:pt x="2417" y="1218"/>
                  <a:pt x="2441" y="1199"/>
                  <a:pt x="2451" y="1194"/>
                </a:cubicBezTo>
                <a:cubicBezTo>
                  <a:pt x="2461" y="1189"/>
                  <a:pt x="2470" y="1184"/>
                  <a:pt x="2486" y="1176"/>
                </a:cubicBezTo>
                <a:cubicBezTo>
                  <a:pt x="2503" y="1167"/>
                  <a:pt x="2515" y="1174"/>
                  <a:pt x="2515" y="1149"/>
                </a:cubicBezTo>
                <a:cubicBezTo>
                  <a:pt x="2515" y="1123"/>
                  <a:pt x="2503" y="1110"/>
                  <a:pt x="2500" y="1098"/>
                </a:cubicBezTo>
                <a:cubicBezTo>
                  <a:pt x="2497" y="1087"/>
                  <a:pt x="2486" y="1088"/>
                  <a:pt x="2478" y="1083"/>
                </a:cubicBezTo>
                <a:cubicBezTo>
                  <a:pt x="2470" y="1078"/>
                  <a:pt x="2453" y="1083"/>
                  <a:pt x="2458" y="1068"/>
                </a:cubicBezTo>
                <a:cubicBezTo>
                  <a:pt x="2463" y="1053"/>
                  <a:pt x="2449" y="1053"/>
                  <a:pt x="2436" y="1043"/>
                </a:cubicBezTo>
                <a:cubicBezTo>
                  <a:pt x="2422" y="1033"/>
                  <a:pt x="2380" y="1016"/>
                  <a:pt x="2379" y="994"/>
                </a:cubicBezTo>
                <a:cubicBezTo>
                  <a:pt x="2377" y="972"/>
                  <a:pt x="2382" y="972"/>
                  <a:pt x="2380" y="962"/>
                </a:cubicBezTo>
                <a:cubicBezTo>
                  <a:pt x="2379" y="952"/>
                  <a:pt x="2331" y="853"/>
                  <a:pt x="2325" y="843"/>
                </a:cubicBezTo>
                <a:cubicBezTo>
                  <a:pt x="2318" y="833"/>
                  <a:pt x="2304" y="833"/>
                  <a:pt x="2304" y="841"/>
                </a:cubicBezTo>
                <a:cubicBezTo>
                  <a:pt x="2304" y="849"/>
                  <a:pt x="2291" y="888"/>
                  <a:pt x="2284" y="895"/>
                </a:cubicBezTo>
                <a:cubicBezTo>
                  <a:pt x="2277" y="902"/>
                  <a:pt x="2257" y="927"/>
                  <a:pt x="2249" y="918"/>
                </a:cubicBezTo>
                <a:cubicBezTo>
                  <a:pt x="2240" y="910"/>
                  <a:pt x="2244" y="905"/>
                  <a:pt x="2229" y="902"/>
                </a:cubicBezTo>
                <a:cubicBezTo>
                  <a:pt x="2213" y="898"/>
                  <a:pt x="2208" y="895"/>
                  <a:pt x="2207" y="878"/>
                </a:cubicBezTo>
                <a:cubicBezTo>
                  <a:pt x="2205" y="861"/>
                  <a:pt x="2202" y="848"/>
                  <a:pt x="2205" y="838"/>
                </a:cubicBezTo>
                <a:cubicBezTo>
                  <a:pt x="2208" y="828"/>
                  <a:pt x="2215" y="806"/>
                  <a:pt x="2202" y="799"/>
                </a:cubicBezTo>
                <a:cubicBezTo>
                  <a:pt x="2188" y="792"/>
                  <a:pt x="2156" y="799"/>
                  <a:pt x="2154" y="789"/>
                </a:cubicBezTo>
                <a:cubicBezTo>
                  <a:pt x="2153" y="779"/>
                  <a:pt x="2144" y="759"/>
                  <a:pt x="2132" y="750"/>
                </a:cubicBezTo>
                <a:cubicBezTo>
                  <a:pt x="2121" y="742"/>
                  <a:pt x="2109" y="738"/>
                  <a:pt x="2100" y="740"/>
                </a:cubicBezTo>
                <a:cubicBezTo>
                  <a:pt x="2092" y="742"/>
                  <a:pt x="2065" y="742"/>
                  <a:pt x="2057" y="738"/>
                </a:cubicBezTo>
                <a:cubicBezTo>
                  <a:pt x="2048" y="735"/>
                  <a:pt x="2011" y="728"/>
                  <a:pt x="2015" y="745"/>
                </a:cubicBezTo>
                <a:cubicBezTo>
                  <a:pt x="2018" y="762"/>
                  <a:pt x="2028" y="784"/>
                  <a:pt x="2026" y="792"/>
                </a:cubicBezTo>
                <a:cubicBezTo>
                  <a:pt x="2025" y="801"/>
                  <a:pt x="2025" y="812"/>
                  <a:pt x="2033" y="828"/>
                </a:cubicBezTo>
                <a:cubicBezTo>
                  <a:pt x="2041" y="843"/>
                  <a:pt x="2041" y="846"/>
                  <a:pt x="2033" y="861"/>
                </a:cubicBezTo>
                <a:cubicBezTo>
                  <a:pt x="2025" y="876"/>
                  <a:pt x="1994" y="880"/>
                  <a:pt x="2004" y="897"/>
                </a:cubicBezTo>
                <a:cubicBezTo>
                  <a:pt x="2015" y="913"/>
                  <a:pt x="2028" y="920"/>
                  <a:pt x="2036" y="934"/>
                </a:cubicBezTo>
                <a:cubicBezTo>
                  <a:pt x="2045" y="947"/>
                  <a:pt x="2043" y="970"/>
                  <a:pt x="2050" y="987"/>
                </a:cubicBezTo>
                <a:cubicBezTo>
                  <a:pt x="2057" y="1004"/>
                  <a:pt x="2074" y="994"/>
                  <a:pt x="2048" y="1018"/>
                </a:cubicBezTo>
                <a:cubicBezTo>
                  <a:pt x="2023" y="1041"/>
                  <a:pt x="1989" y="1048"/>
                  <a:pt x="1989" y="1065"/>
                </a:cubicBezTo>
                <a:cubicBezTo>
                  <a:pt x="1989" y="1081"/>
                  <a:pt x="2001" y="1090"/>
                  <a:pt x="2001" y="1107"/>
                </a:cubicBezTo>
                <a:cubicBezTo>
                  <a:pt x="2001" y="1123"/>
                  <a:pt x="2008" y="1144"/>
                  <a:pt x="2008" y="1152"/>
                </a:cubicBezTo>
                <a:cubicBezTo>
                  <a:pt x="2008" y="1160"/>
                  <a:pt x="2008" y="1166"/>
                  <a:pt x="1994" y="1174"/>
                </a:cubicBezTo>
                <a:cubicBezTo>
                  <a:pt x="1981" y="1182"/>
                  <a:pt x="1974" y="1191"/>
                  <a:pt x="1967" y="1189"/>
                </a:cubicBezTo>
                <a:cubicBezTo>
                  <a:pt x="1961" y="1187"/>
                  <a:pt x="1947" y="1169"/>
                  <a:pt x="1940" y="1157"/>
                </a:cubicBezTo>
                <a:cubicBezTo>
                  <a:pt x="1934" y="1145"/>
                  <a:pt x="1927" y="1145"/>
                  <a:pt x="1925" y="1129"/>
                </a:cubicBezTo>
                <a:cubicBezTo>
                  <a:pt x="1924" y="1112"/>
                  <a:pt x="1935" y="1053"/>
                  <a:pt x="1913" y="1050"/>
                </a:cubicBezTo>
                <a:cubicBezTo>
                  <a:pt x="1892" y="1046"/>
                  <a:pt x="1873" y="1043"/>
                  <a:pt x="1863" y="1038"/>
                </a:cubicBezTo>
                <a:cubicBezTo>
                  <a:pt x="1853" y="1033"/>
                  <a:pt x="1844" y="1031"/>
                  <a:pt x="1826" y="1018"/>
                </a:cubicBezTo>
                <a:cubicBezTo>
                  <a:pt x="1807" y="1004"/>
                  <a:pt x="1785" y="1007"/>
                  <a:pt x="1780" y="996"/>
                </a:cubicBezTo>
                <a:cubicBezTo>
                  <a:pt x="1775" y="984"/>
                  <a:pt x="1763" y="970"/>
                  <a:pt x="1750" y="969"/>
                </a:cubicBezTo>
                <a:cubicBezTo>
                  <a:pt x="1736" y="967"/>
                  <a:pt x="1714" y="965"/>
                  <a:pt x="1708" y="967"/>
                </a:cubicBezTo>
                <a:cubicBezTo>
                  <a:pt x="1701" y="969"/>
                  <a:pt x="1691" y="965"/>
                  <a:pt x="1691" y="965"/>
                </a:cubicBezTo>
                <a:cubicBezTo>
                  <a:pt x="1691" y="965"/>
                  <a:pt x="1683" y="920"/>
                  <a:pt x="1679" y="913"/>
                </a:cubicBezTo>
                <a:cubicBezTo>
                  <a:pt x="1676" y="907"/>
                  <a:pt x="1655" y="897"/>
                  <a:pt x="1650" y="891"/>
                </a:cubicBezTo>
                <a:cubicBezTo>
                  <a:pt x="1645" y="886"/>
                  <a:pt x="1647" y="858"/>
                  <a:pt x="1645" y="839"/>
                </a:cubicBezTo>
                <a:cubicBezTo>
                  <a:pt x="1644" y="821"/>
                  <a:pt x="1632" y="816"/>
                  <a:pt x="1652" y="792"/>
                </a:cubicBezTo>
                <a:cubicBezTo>
                  <a:pt x="1672" y="769"/>
                  <a:pt x="1688" y="735"/>
                  <a:pt x="1694" y="727"/>
                </a:cubicBezTo>
                <a:cubicBezTo>
                  <a:pt x="1701" y="718"/>
                  <a:pt x="1704" y="713"/>
                  <a:pt x="1713" y="712"/>
                </a:cubicBezTo>
                <a:cubicBezTo>
                  <a:pt x="1721" y="710"/>
                  <a:pt x="1735" y="705"/>
                  <a:pt x="1731" y="696"/>
                </a:cubicBezTo>
                <a:cubicBezTo>
                  <a:pt x="1728" y="688"/>
                  <a:pt x="1721" y="681"/>
                  <a:pt x="1711" y="675"/>
                </a:cubicBezTo>
                <a:cubicBezTo>
                  <a:pt x="1701" y="668"/>
                  <a:pt x="1713" y="659"/>
                  <a:pt x="1725" y="663"/>
                </a:cubicBezTo>
                <a:cubicBezTo>
                  <a:pt x="1736" y="666"/>
                  <a:pt x="1747" y="680"/>
                  <a:pt x="1752" y="670"/>
                </a:cubicBezTo>
                <a:cubicBezTo>
                  <a:pt x="1757" y="659"/>
                  <a:pt x="1747" y="654"/>
                  <a:pt x="1758" y="653"/>
                </a:cubicBezTo>
                <a:cubicBezTo>
                  <a:pt x="1770" y="651"/>
                  <a:pt x="1779" y="658"/>
                  <a:pt x="1787" y="649"/>
                </a:cubicBezTo>
                <a:cubicBezTo>
                  <a:pt x="1795" y="641"/>
                  <a:pt x="1804" y="617"/>
                  <a:pt x="1811" y="607"/>
                </a:cubicBezTo>
                <a:cubicBezTo>
                  <a:pt x="1817" y="597"/>
                  <a:pt x="1799" y="599"/>
                  <a:pt x="1792" y="592"/>
                </a:cubicBezTo>
                <a:cubicBezTo>
                  <a:pt x="1785" y="585"/>
                  <a:pt x="1772" y="587"/>
                  <a:pt x="1779" y="579"/>
                </a:cubicBezTo>
                <a:cubicBezTo>
                  <a:pt x="1785" y="570"/>
                  <a:pt x="1790" y="567"/>
                  <a:pt x="1800" y="570"/>
                </a:cubicBezTo>
                <a:cubicBezTo>
                  <a:pt x="1811" y="574"/>
                  <a:pt x="1821" y="589"/>
                  <a:pt x="1822" y="574"/>
                </a:cubicBezTo>
                <a:cubicBezTo>
                  <a:pt x="1824" y="559"/>
                  <a:pt x="1822" y="557"/>
                  <a:pt x="1822" y="545"/>
                </a:cubicBezTo>
                <a:cubicBezTo>
                  <a:pt x="1822" y="533"/>
                  <a:pt x="1811" y="520"/>
                  <a:pt x="1834" y="517"/>
                </a:cubicBezTo>
                <a:cubicBezTo>
                  <a:pt x="1858" y="513"/>
                  <a:pt x="1892" y="523"/>
                  <a:pt x="1892" y="523"/>
                </a:cubicBezTo>
                <a:cubicBezTo>
                  <a:pt x="1892" y="523"/>
                  <a:pt x="1929" y="512"/>
                  <a:pt x="1934" y="491"/>
                </a:cubicBezTo>
                <a:cubicBezTo>
                  <a:pt x="1939" y="471"/>
                  <a:pt x="1925" y="438"/>
                  <a:pt x="1925" y="427"/>
                </a:cubicBezTo>
                <a:cubicBezTo>
                  <a:pt x="1925" y="417"/>
                  <a:pt x="1918" y="412"/>
                  <a:pt x="1927" y="402"/>
                </a:cubicBezTo>
                <a:cubicBezTo>
                  <a:pt x="1935" y="392"/>
                  <a:pt x="1939" y="387"/>
                  <a:pt x="1934" y="379"/>
                </a:cubicBezTo>
                <a:cubicBezTo>
                  <a:pt x="1929" y="370"/>
                  <a:pt x="1925" y="359"/>
                  <a:pt x="1925" y="359"/>
                </a:cubicBezTo>
                <a:cubicBezTo>
                  <a:pt x="1915" y="342"/>
                  <a:pt x="1915" y="342"/>
                  <a:pt x="1915" y="342"/>
                </a:cubicBezTo>
                <a:cubicBezTo>
                  <a:pt x="1897" y="330"/>
                  <a:pt x="1897" y="330"/>
                  <a:pt x="1897" y="330"/>
                </a:cubicBezTo>
                <a:cubicBezTo>
                  <a:pt x="1861" y="322"/>
                  <a:pt x="1861" y="322"/>
                  <a:pt x="1861" y="322"/>
                </a:cubicBezTo>
                <a:cubicBezTo>
                  <a:pt x="1861" y="357"/>
                  <a:pt x="1861" y="357"/>
                  <a:pt x="1861" y="357"/>
                </a:cubicBezTo>
                <a:cubicBezTo>
                  <a:pt x="1861" y="357"/>
                  <a:pt x="1871" y="375"/>
                  <a:pt x="1863" y="384"/>
                </a:cubicBezTo>
                <a:cubicBezTo>
                  <a:pt x="1854" y="392"/>
                  <a:pt x="1843" y="399"/>
                  <a:pt x="1843" y="411"/>
                </a:cubicBezTo>
                <a:cubicBezTo>
                  <a:pt x="1843" y="422"/>
                  <a:pt x="1846" y="438"/>
                  <a:pt x="1841" y="448"/>
                </a:cubicBezTo>
                <a:cubicBezTo>
                  <a:pt x="1836" y="458"/>
                  <a:pt x="1827" y="459"/>
                  <a:pt x="1822" y="466"/>
                </a:cubicBezTo>
                <a:cubicBezTo>
                  <a:pt x="1817" y="473"/>
                  <a:pt x="1802" y="488"/>
                  <a:pt x="1799" y="471"/>
                </a:cubicBezTo>
                <a:cubicBezTo>
                  <a:pt x="1795" y="454"/>
                  <a:pt x="1790" y="429"/>
                  <a:pt x="1795" y="421"/>
                </a:cubicBezTo>
                <a:cubicBezTo>
                  <a:pt x="1800" y="412"/>
                  <a:pt x="1797" y="399"/>
                  <a:pt x="1792" y="390"/>
                </a:cubicBezTo>
                <a:cubicBezTo>
                  <a:pt x="1787" y="382"/>
                  <a:pt x="1763" y="359"/>
                  <a:pt x="1763" y="359"/>
                </a:cubicBezTo>
                <a:cubicBezTo>
                  <a:pt x="1763" y="359"/>
                  <a:pt x="1757" y="389"/>
                  <a:pt x="1758" y="395"/>
                </a:cubicBezTo>
                <a:cubicBezTo>
                  <a:pt x="1760" y="402"/>
                  <a:pt x="1745" y="416"/>
                  <a:pt x="1741" y="409"/>
                </a:cubicBezTo>
                <a:cubicBezTo>
                  <a:pt x="1738" y="402"/>
                  <a:pt x="1736" y="372"/>
                  <a:pt x="1735" y="364"/>
                </a:cubicBezTo>
                <a:cubicBezTo>
                  <a:pt x="1733" y="355"/>
                  <a:pt x="1716" y="338"/>
                  <a:pt x="1709" y="333"/>
                </a:cubicBezTo>
                <a:cubicBezTo>
                  <a:pt x="1703" y="328"/>
                  <a:pt x="1691" y="323"/>
                  <a:pt x="1696" y="315"/>
                </a:cubicBezTo>
                <a:cubicBezTo>
                  <a:pt x="1701" y="306"/>
                  <a:pt x="1694" y="279"/>
                  <a:pt x="1689" y="269"/>
                </a:cubicBezTo>
                <a:cubicBezTo>
                  <a:pt x="1684" y="259"/>
                  <a:pt x="1691" y="234"/>
                  <a:pt x="1677" y="219"/>
                </a:cubicBezTo>
                <a:cubicBezTo>
                  <a:pt x="1664" y="204"/>
                  <a:pt x="1667" y="202"/>
                  <a:pt x="1661" y="190"/>
                </a:cubicBezTo>
                <a:cubicBezTo>
                  <a:pt x="1654" y="179"/>
                  <a:pt x="1667" y="158"/>
                  <a:pt x="1667" y="158"/>
                </a:cubicBezTo>
                <a:cubicBezTo>
                  <a:pt x="1667" y="113"/>
                  <a:pt x="1667" y="113"/>
                  <a:pt x="1667" y="113"/>
                </a:cubicBezTo>
                <a:cubicBezTo>
                  <a:pt x="1701" y="108"/>
                  <a:pt x="1701" y="108"/>
                  <a:pt x="1701" y="108"/>
                </a:cubicBezTo>
                <a:cubicBezTo>
                  <a:pt x="1701" y="108"/>
                  <a:pt x="1750" y="27"/>
                  <a:pt x="1735" y="24"/>
                </a:cubicBezTo>
                <a:cubicBezTo>
                  <a:pt x="1720" y="21"/>
                  <a:pt x="1709" y="22"/>
                  <a:pt x="1698" y="14"/>
                </a:cubicBezTo>
                <a:cubicBezTo>
                  <a:pt x="1686" y="5"/>
                  <a:pt x="1661" y="0"/>
                  <a:pt x="1654" y="5"/>
                </a:cubicBezTo>
                <a:cubicBezTo>
                  <a:pt x="1647" y="10"/>
                  <a:pt x="1635" y="16"/>
                  <a:pt x="1635" y="27"/>
                </a:cubicBezTo>
                <a:cubicBezTo>
                  <a:pt x="1635" y="39"/>
                  <a:pt x="1634" y="76"/>
                  <a:pt x="1630" y="84"/>
                </a:cubicBezTo>
                <a:cubicBezTo>
                  <a:pt x="1627" y="93"/>
                  <a:pt x="1625" y="121"/>
                  <a:pt x="1629" y="135"/>
                </a:cubicBezTo>
                <a:cubicBezTo>
                  <a:pt x="1632" y="148"/>
                  <a:pt x="1635" y="174"/>
                  <a:pt x="1629" y="185"/>
                </a:cubicBezTo>
                <a:cubicBezTo>
                  <a:pt x="1622" y="197"/>
                  <a:pt x="1622" y="202"/>
                  <a:pt x="1618" y="216"/>
                </a:cubicBezTo>
                <a:cubicBezTo>
                  <a:pt x="1615" y="229"/>
                  <a:pt x="1607" y="226"/>
                  <a:pt x="1607" y="243"/>
                </a:cubicBezTo>
                <a:cubicBezTo>
                  <a:pt x="1607" y="259"/>
                  <a:pt x="1590" y="283"/>
                  <a:pt x="1605" y="298"/>
                </a:cubicBezTo>
                <a:cubicBezTo>
                  <a:pt x="1620" y="313"/>
                  <a:pt x="1629" y="325"/>
                  <a:pt x="1637" y="330"/>
                </a:cubicBezTo>
                <a:cubicBezTo>
                  <a:pt x="1645" y="335"/>
                  <a:pt x="1654" y="338"/>
                  <a:pt x="1655" y="347"/>
                </a:cubicBezTo>
                <a:cubicBezTo>
                  <a:pt x="1657" y="355"/>
                  <a:pt x="1659" y="369"/>
                  <a:pt x="1661" y="380"/>
                </a:cubicBezTo>
                <a:cubicBezTo>
                  <a:pt x="1662" y="392"/>
                  <a:pt x="1669" y="406"/>
                  <a:pt x="1654" y="414"/>
                </a:cubicBezTo>
                <a:cubicBezTo>
                  <a:pt x="1639" y="422"/>
                  <a:pt x="1630" y="414"/>
                  <a:pt x="1630" y="431"/>
                </a:cubicBezTo>
                <a:cubicBezTo>
                  <a:pt x="1630" y="448"/>
                  <a:pt x="1630" y="473"/>
                  <a:pt x="1618" y="464"/>
                </a:cubicBezTo>
                <a:cubicBezTo>
                  <a:pt x="1607" y="456"/>
                  <a:pt x="1607" y="422"/>
                  <a:pt x="1607" y="422"/>
                </a:cubicBezTo>
                <a:cubicBezTo>
                  <a:pt x="1607" y="422"/>
                  <a:pt x="1603" y="401"/>
                  <a:pt x="1602" y="392"/>
                </a:cubicBezTo>
                <a:cubicBezTo>
                  <a:pt x="1600" y="384"/>
                  <a:pt x="1591" y="372"/>
                  <a:pt x="1583" y="372"/>
                </a:cubicBezTo>
                <a:cubicBezTo>
                  <a:pt x="1575" y="372"/>
                  <a:pt x="1566" y="367"/>
                  <a:pt x="1570" y="382"/>
                </a:cubicBezTo>
                <a:cubicBezTo>
                  <a:pt x="1573" y="397"/>
                  <a:pt x="1568" y="401"/>
                  <a:pt x="1568" y="412"/>
                </a:cubicBezTo>
                <a:cubicBezTo>
                  <a:pt x="1568" y="424"/>
                  <a:pt x="1568" y="441"/>
                  <a:pt x="1559" y="441"/>
                </a:cubicBezTo>
                <a:cubicBezTo>
                  <a:pt x="1551" y="441"/>
                  <a:pt x="1526" y="432"/>
                  <a:pt x="1509" y="432"/>
                </a:cubicBezTo>
                <a:cubicBezTo>
                  <a:pt x="1492" y="432"/>
                  <a:pt x="1470" y="434"/>
                  <a:pt x="1460" y="434"/>
                </a:cubicBezTo>
                <a:cubicBezTo>
                  <a:pt x="1450" y="434"/>
                  <a:pt x="1430" y="427"/>
                  <a:pt x="1426" y="421"/>
                </a:cubicBezTo>
                <a:cubicBezTo>
                  <a:pt x="1423" y="414"/>
                  <a:pt x="1409" y="392"/>
                  <a:pt x="1403" y="390"/>
                </a:cubicBezTo>
                <a:cubicBezTo>
                  <a:pt x="1396" y="389"/>
                  <a:pt x="1389" y="375"/>
                  <a:pt x="1377" y="384"/>
                </a:cubicBezTo>
                <a:cubicBezTo>
                  <a:pt x="1366" y="392"/>
                  <a:pt x="1325" y="397"/>
                  <a:pt x="1340" y="407"/>
                </a:cubicBezTo>
                <a:cubicBezTo>
                  <a:pt x="1355" y="417"/>
                  <a:pt x="1367" y="412"/>
                  <a:pt x="1371" y="419"/>
                </a:cubicBezTo>
                <a:cubicBezTo>
                  <a:pt x="1374" y="426"/>
                  <a:pt x="1352" y="431"/>
                  <a:pt x="1357" y="446"/>
                </a:cubicBezTo>
                <a:cubicBezTo>
                  <a:pt x="1362" y="461"/>
                  <a:pt x="1366" y="473"/>
                  <a:pt x="1362" y="485"/>
                </a:cubicBezTo>
                <a:cubicBezTo>
                  <a:pt x="1359" y="496"/>
                  <a:pt x="1347" y="512"/>
                  <a:pt x="1342" y="496"/>
                </a:cubicBezTo>
                <a:cubicBezTo>
                  <a:pt x="1337" y="481"/>
                  <a:pt x="1337" y="454"/>
                  <a:pt x="1330" y="453"/>
                </a:cubicBezTo>
                <a:cubicBezTo>
                  <a:pt x="1323" y="451"/>
                  <a:pt x="1308" y="439"/>
                  <a:pt x="1302" y="439"/>
                </a:cubicBezTo>
                <a:cubicBezTo>
                  <a:pt x="1295" y="439"/>
                  <a:pt x="1219" y="446"/>
                  <a:pt x="1207" y="443"/>
                </a:cubicBezTo>
                <a:cubicBezTo>
                  <a:pt x="1195" y="439"/>
                  <a:pt x="1187" y="434"/>
                  <a:pt x="1189" y="426"/>
                </a:cubicBezTo>
                <a:cubicBezTo>
                  <a:pt x="1190" y="417"/>
                  <a:pt x="1200" y="417"/>
                  <a:pt x="1200" y="407"/>
                </a:cubicBezTo>
                <a:cubicBezTo>
                  <a:pt x="1200" y="397"/>
                  <a:pt x="1175" y="370"/>
                  <a:pt x="1175" y="370"/>
                </a:cubicBezTo>
                <a:cubicBezTo>
                  <a:pt x="1175" y="370"/>
                  <a:pt x="1162" y="375"/>
                  <a:pt x="1153" y="375"/>
                </a:cubicBezTo>
                <a:cubicBezTo>
                  <a:pt x="1145" y="375"/>
                  <a:pt x="1118" y="367"/>
                  <a:pt x="1118" y="367"/>
                </a:cubicBezTo>
                <a:cubicBezTo>
                  <a:pt x="1104" y="360"/>
                  <a:pt x="1047" y="322"/>
                  <a:pt x="1040" y="322"/>
                </a:cubicBezTo>
                <a:cubicBezTo>
                  <a:pt x="1034" y="322"/>
                  <a:pt x="1025" y="311"/>
                  <a:pt x="1008" y="325"/>
                </a:cubicBezTo>
                <a:cubicBezTo>
                  <a:pt x="991" y="338"/>
                  <a:pt x="968" y="352"/>
                  <a:pt x="970" y="340"/>
                </a:cubicBezTo>
                <a:cubicBezTo>
                  <a:pt x="971" y="328"/>
                  <a:pt x="964" y="322"/>
                  <a:pt x="953" y="322"/>
                </a:cubicBezTo>
                <a:cubicBezTo>
                  <a:pt x="941" y="322"/>
                  <a:pt x="931" y="340"/>
                  <a:pt x="927" y="332"/>
                </a:cubicBezTo>
                <a:cubicBezTo>
                  <a:pt x="924" y="323"/>
                  <a:pt x="919" y="310"/>
                  <a:pt x="911" y="296"/>
                </a:cubicBezTo>
                <a:cubicBezTo>
                  <a:pt x="902" y="283"/>
                  <a:pt x="884" y="269"/>
                  <a:pt x="875" y="286"/>
                </a:cubicBezTo>
                <a:cubicBezTo>
                  <a:pt x="867" y="303"/>
                  <a:pt x="846" y="320"/>
                  <a:pt x="841" y="325"/>
                </a:cubicBezTo>
                <a:cubicBezTo>
                  <a:pt x="836" y="330"/>
                  <a:pt x="799" y="350"/>
                  <a:pt x="791" y="347"/>
                </a:cubicBezTo>
                <a:cubicBezTo>
                  <a:pt x="782" y="343"/>
                  <a:pt x="749" y="365"/>
                  <a:pt x="744" y="370"/>
                </a:cubicBezTo>
                <a:cubicBezTo>
                  <a:pt x="739" y="375"/>
                  <a:pt x="723" y="390"/>
                  <a:pt x="722" y="385"/>
                </a:cubicBezTo>
                <a:cubicBezTo>
                  <a:pt x="720" y="380"/>
                  <a:pt x="668" y="355"/>
                  <a:pt x="654" y="350"/>
                </a:cubicBezTo>
                <a:cubicBezTo>
                  <a:pt x="641" y="345"/>
                  <a:pt x="590" y="327"/>
                  <a:pt x="590" y="327"/>
                </a:cubicBezTo>
                <a:lnTo>
                  <a:pt x="546" y="30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80" name="Freeform 10">
            <a:extLst>
              <a:ext uri="{FF2B5EF4-FFF2-40B4-BE49-F238E27FC236}">
                <a16:creationId xmlns:a16="http://schemas.microsoft.com/office/drawing/2014/main" id="{ECA3F927-2B40-F944-BC06-03AE035E1F80}"/>
              </a:ext>
            </a:extLst>
          </p:cNvPr>
          <p:cNvSpPr>
            <a:spLocks/>
          </p:cNvSpPr>
          <p:nvPr/>
        </p:nvSpPr>
        <p:spPr bwMode="auto">
          <a:xfrm>
            <a:off x="3376368" y="3542137"/>
            <a:ext cx="131557" cy="128387"/>
          </a:xfrm>
          <a:custGeom>
            <a:avLst/>
            <a:gdLst/>
            <a:ahLst/>
            <a:cxnLst>
              <a:cxn ang="0">
                <a:pos x="94" y="24"/>
              </a:cxn>
              <a:cxn ang="0">
                <a:pos x="130" y="130"/>
              </a:cxn>
              <a:cxn ang="0">
                <a:pos x="90" y="76"/>
              </a:cxn>
              <a:cxn ang="0">
                <a:pos x="63" y="47"/>
              </a:cxn>
              <a:cxn ang="0">
                <a:pos x="56" y="69"/>
              </a:cxn>
              <a:cxn ang="0">
                <a:pos x="83" y="125"/>
              </a:cxn>
              <a:cxn ang="0">
                <a:pos x="45" y="94"/>
              </a:cxn>
              <a:cxn ang="0">
                <a:pos x="29" y="63"/>
              </a:cxn>
              <a:cxn ang="0">
                <a:pos x="16" y="29"/>
              </a:cxn>
              <a:cxn ang="0">
                <a:pos x="49" y="22"/>
              </a:cxn>
              <a:cxn ang="0">
                <a:pos x="74" y="11"/>
              </a:cxn>
              <a:cxn ang="0">
                <a:pos x="94" y="2"/>
              </a:cxn>
              <a:cxn ang="0">
                <a:pos x="94" y="24"/>
              </a:cxn>
            </a:cxnLst>
            <a:rect l="0" t="0" r="r" b="b"/>
            <a:pathLst>
              <a:path w="144" h="141">
                <a:moveTo>
                  <a:pt x="94" y="24"/>
                </a:moveTo>
                <a:cubicBezTo>
                  <a:pt x="99" y="31"/>
                  <a:pt x="144" y="141"/>
                  <a:pt x="130" y="130"/>
                </a:cubicBezTo>
                <a:cubicBezTo>
                  <a:pt x="117" y="119"/>
                  <a:pt x="94" y="89"/>
                  <a:pt x="90" y="76"/>
                </a:cubicBezTo>
                <a:cubicBezTo>
                  <a:pt x="85" y="63"/>
                  <a:pt x="67" y="40"/>
                  <a:pt x="63" y="47"/>
                </a:cubicBezTo>
                <a:cubicBezTo>
                  <a:pt x="58" y="54"/>
                  <a:pt x="40" y="49"/>
                  <a:pt x="56" y="69"/>
                </a:cubicBezTo>
                <a:cubicBezTo>
                  <a:pt x="72" y="89"/>
                  <a:pt x="88" y="116"/>
                  <a:pt x="83" y="125"/>
                </a:cubicBezTo>
                <a:cubicBezTo>
                  <a:pt x="79" y="134"/>
                  <a:pt x="45" y="103"/>
                  <a:pt x="45" y="94"/>
                </a:cubicBezTo>
                <a:cubicBezTo>
                  <a:pt x="45" y="85"/>
                  <a:pt x="40" y="69"/>
                  <a:pt x="29" y="63"/>
                </a:cubicBezTo>
                <a:cubicBezTo>
                  <a:pt x="18" y="56"/>
                  <a:pt x="0" y="33"/>
                  <a:pt x="16" y="29"/>
                </a:cubicBezTo>
                <a:cubicBezTo>
                  <a:pt x="31" y="24"/>
                  <a:pt x="36" y="22"/>
                  <a:pt x="49" y="22"/>
                </a:cubicBezTo>
                <a:cubicBezTo>
                  <a:pt x="63" y="22"/>
                  <a:pt x="74" y="11"/>
                  <a:pt x="74" y="11"/>
                </a:cubicBezTo>
                <a:cubicBezTo>
                  <a:pt x="74" y="11"/>
                  <a:pt x="85" y="0"/>
                  <a:pt x="94" y="2"/>
                </a:cubicBezTo>
                <a:cubicBezTo>
                  <a:pt x="103" y="4"/>
                  <a:pt x="94" y="24"/>
                  <a:pt x="94" y="2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1" name="Freeform 11">
            <a:extLst>
              <a:ext uri="{FF2B5EF4-FFF2-40B4-BE49-F238E27FC236}">
                <a16:creationId xmlns:a16="http://schemas.microsoft.com/office/drawing/2014/main" id="{DFFB49D0-22AB-FC43-AF21-BB7395F8ED32}"/>
              </a:ext>
            </a:extLst>
          </p:cNvPr>
          <p:cNvSpPr>
            <a:spLocks/>
          </p:cNvSpPr>
          <p:nvPr/>
        </p:nvSpPr>
        <p:spPr bwMode="auto">
          <a:xfrm>
            <a:off x="3569741" y="3714904"/>
            <a:ext cx="254396" cy="215563"/>
          </a:xfrm>
          <a:custGeom>
            <a:avLst/>
            <a:gdLst/>
            <a:ahLst/>
            <a:cxnLst>
              <a:cxn ang="0">
                <a:pos x="77" y="13"/>
              </a:cxn>
              <a:cxn ang="0">
                <a:pos x="15" y="79"/>
              </a:cxn>
              <a:cxn ang="0">
                <a:pos x="43" y="78"/>
              </a:cxn>
              <a:cxn ang="0">
                <a:pos x="83" y="57"/>
              </a:cxn>
              <a:cxn ang="0">
                <a:pos x="114" y="72"/>
              </a:cxn>
              <a:cxn ang="0">
                <a:pos x="152" y="71"/>
              </a:cxn>
              <a:cxn ang="0">
                <a:pos x="173" y="78"/>
              </a:cxn>
              <a:cxn ang="0">
                <a:pos x="169" y="94"/>
              </a:cxn>
              <a:cxn ang="0">
                <a:pos x="123" y="109"/>
              </a:cxn>
              <a:cxn ang="0">
                <a:pos x="100" y="145"/>
              </a:cxn>
              <a:cxn ang="0">
                <a:pos x="105" y="166"/>
              </a:cxn>
              <a:cxn ang="0">
                <a:pos x="108" y="235"/>
              </a:cxn>
              <a:cxn ang="0">
                <a:pos x="133" y="219"/>
              </a:cxn>
              <a:cxn ang="0">
                <a:pos x="138" y="167"/>
              </a:cxn>
              <a:cxn ang="0">
                <a:pos x="143" y="137"/>
              </a:cxn>
              <a:cxn ang="0">
                <a:pos x="165" y="118"/>
              </a:cxn>
              <a:cxn ang="0">
                <a:pos x="177" y="108"/>
              </a:cxn>
              <a:cxn ang="0">
                <a:pos x="203" y="129"/>
              </a:cxn>
              <a:cxn ang="0">
                <a:pos x="197" y="159"/>
              </a:cxn>
              <a:cxn ang="0">
                <a:pos x="215" y="172"/>
              </a:cxn>
              <a:cxn ang="0">
                <a:pos x="221" y="171"/>
              </a:cxn>
              <a:cxn ang="0">
                <a:pos x="237" y="183"/>
              </a:cxn>
              <a:cxn ang="0">
                <a:pos x="244" y="158"/>
              </a:cxn>
              <a:cxn ang="0">
                <a:pos x="247" y="130"/>
              </a:cxn>
              <a:cxn ang="0">
                <a:pos x="270" y="139"/>
              </a:cxn>
              <a:cxn ang="0">
                <a:pos x="277" y="127"/>
              </a:cxn>
              <a:cxn ang="0">
                <a:pos x="253" y="103"/>
              </a:cxn>
              <a:cxn ang="0">
                <a:pos x="210" y="91"/>
              </a:cxn>
              <a:cxn ang="0">
                <a:pos x="171" y="55"/>
              </a:cxn>
              <a:cxn ang="0">
                <a:pos x="145" y="26"/>
              </a:cxn>
              <a:cxn ang="0">
                <a:pos x="117" y="1"/>
              </a:cxn>
              <a:cxn ang="0">
                <a:pos x="77" y="13"/>
              </a:cxn>
            </a:cxnLst>
            <a:rect l="0" t="0" r="r" b="b"/>
            <a:pathLst>
              <a:path w="279" h="237">
                <a:moveTo>
                  <a:pt x="77" y="13"/>
                </a:moveTo>
                <a:cubicBezTo>
                  <a:pt x="77" y="13"/>
                  <a:pt x="0" y="79"/>
                  <a:pt x="15" y="79"/>
                </a:cubicBezTo>
                <a:cubicBezTo>
                  <a:pt x="30" y="79"/>
                  <a:pt x="37" y="82"/>
                  <a:pt x="43" y="78"/>
                </a:cubicBezTo>
                <a:cubicBezTo>
                  <a:pt x="49" y="73"/>
                  <a:pt x="72" y="53"/>
                  <a:pt x="83" y="57"/>
                </a:cubicBezTo>
                <a:cubicBezTo>
                  <a:pt x="95" y="62"/>
                  <a:pt x="103" y="72"/>
                  <a:pt x="114" y="72"/>
                </a:cubicBezTo>
                <a:cubicBezTo>
                  <a:pt x="125" y="72"/>
                  <a:pt x="145" y="70"/>
                  <a:pt x="152" y="71"/>
                </a:cubicBezTo>
                <a:cubicBezTo>
                  <a:pt x="159" y="72"/>
                  <a:pt x="165" y="71"/>
                  <a:pt x="173" y="78"/>
                </a:cubicBezTo>
                <a:cubicBezTo>
                  <a:pt x="181" y="84"/>
                  <a:pt x="180" y="93"/>
                  <a:pt x="169" y="94"/>
                </a:cubicBezTo>
                <a:cubicBezTo>
                  <a:pt x="158" y="96"/>
                  <a:pt x="128" y="106"/>
                  <a:pt x="123" y="109"/>
                </a:cubicBezTo>
                <a:cubicBezTo>
                  <a:pt x="117" y="112"/>
                  <a:pt x="88" y="138"/>
                  <a:pt x="100" y="145"/>
                </a:cubicBezTo>
                <a:cubicBezTo>
                  <a:pt x="113" y="152"/>
                  <a:pt x="104" y="152"/>
                  <a:pt x="105" y="166"/>
                </a:cubicBezTo>
                <a:cubicBezTo>
                  <a:pt x="106" y="181"/>
                  <a:pt x="92" y="232"/>
                  <a:pt x="108" y="235"/>
                </a:cubicBezTo>
                <a:cubicBezTo>
                  <a:pt x="124" y="237"/>
                  <a:pt x="132" y="222"/>
                  <a:pt x="133" y="219"/>
                </a:cubicBezTo>
                <a:cubicBezTo>
                  <a:pt x="134" y="216"/>
                  <a:pt x="137" y="171"/>
                  <a:pt x="138" y="167"/>
                </a:cubicBezTo>
                <a:cubicBezTo>
                  <a:pt x="140" y="164"/>
                  <a:pt x="140" y="140"/>
                  <a:pt x="143" y="137"/>
                </a:cubicBezTo>
                <a:cubicBezTo>
                  <a:pt x="146" y="134"/>
                  <a:pt x="159" y="121"/>
                  <a:pt x="165" y="118"/>
                </a:cubicBezTo>
                <a:cubicBezTo>
                  <a:pt x="172" y="115"/>
                  <a:pt x="164" y="105"/>
                  <a:pt x="177" y="108"/>
                </a:cubicBezTo>
                <a:cubicBezTo>
                  <a:pt x="189" y="111"/>
                  <a:pt x="201" y="126"/>
                  <a:pt x="203" y="129"/>
                </a:cubicBezTo>
                <a:cubicBezTo>
                  <a:pt x="204" y="133"/>
                  <a:pt x="195" y="149"/>
                  <a:pt x="197" y="159"/>
                </a:cubicBezTo>
                <a:cubicBezTo>
                  <a:pt x="199" y="170"/>
                  <a:pt x="209" y="173"/>
                  <a:pt x="215" y="172"/>
                </a:cubicBezTo>
                <a:cubicBezTo>
                  <a:pt x="221" y="171"/>
                  <a:pt x="215" y="158"/>
                  <a:pt x="221" y="171"/>
                </a:cubicBezTo>
                <a:cubicBezTo>
                  <a:pt x="226" y="183"/>
                  <a:pt x="235" y="186"/>
                  <a:pt x="237" y="183"/>
                </a:cubicBezTo>
                <a:cubicBezTo>
                  <a:pt x="240" y="180"/>
                  <a:pt x="243" y="167"/>
                  <a:pt x="244" y="158"/>
                </a:cubicBezTo>
                <a:cubicBezTo>
                  <a:pt x="245" y="149"/>
                  <a:pt x="241" y="129"/>
                  <a:pt x="247" y="130"/>
                </a:cubicBezTo>
                <a:cubicBezTo>
                  <a:pt x="254" y="131"/>
                  <a:pt x="264" y="142"/>
                  <a:pt x="270" y="139"/>
                </a:cubicBezTo>
                <a:cubicBezTo>
                  <a:pt x="276" y="137"/>
                  <a:pt x="279" y="135"/>
                  <a:pt x="277" y="127"/>
                </a:cubicBezTo>
                <a:cubicBezTo>
                  <a:pt x="274" y="119"/>
                  <a:pt x="262" y="109"/>
                  <a:pt x="253" y="103"/>
                </a:cubicBezTo>
                <a:cubicBezTo>
                  <a:pt x="244" y="98"/>
                  <a:pt x="219" y="97"/>
                  <a:pt x="210" y="91"/>
                </a:cubicBezTo>
                <a:cubicBezTo>
                  <a:pt x="201" y="85"/>
                  <a:pt x="172" y="65"/>
                  <a:pt x="171" y="55"/>
                </a:cubicBezTo>
                <a:cubicBezTo>
                  <a:pt x="170" y="45"/>
                  <a:pt x="152" y="36"/>
                  <a:pt x="145" y="26"/>
                </a:cubicBezTo>
                <a:cubicBezTo>
                  <a:pt x="138" y="16"/>
                  <a:pt x="126" y="0"/>
                  <a:pt x="117" y="1"/>
                </a:cubicBezTo>
                <a:cubicBezTo>
                  <a:pt x="108" y="3"/>
                  <a:pt x="87" y="1"/>
                  <a:pt x="77" y="1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2" name="Freeform 12">
            <a:extLst>
              <a:ext uri="{FF2B5EF4-FFF2-40B4-BE49-F238E27FC236}">
                <a16:creationId xmlns:a16="http://schemas.microsoft.com/office/drawing/2014/main" id="{22907D6D-64FA-BF47-A595-7F78BCA5E0C2}"/>
              </a:ext>
            </a:extLst>
          </p:cNvPr>
          <p:cNvSpPr>
            <a:spLocks/>
          </p:cNvSpPr>
          <p:nvPr/>
        </p:nvSpPr>
        <p:spPr bwMode="auto">
          <a:xfrm>
            <a:off x="3769454" y="3851216"/>
            <a:ext cx="134727" cy="78459"/>
          </a:xfrm>
          <a:custGeom>
            <a:avLst/>
            <a:gdLst/>
            <a:ahLst/>
            <a:cxnLst>
              <a:cxn ang="0">
                <a:pos x="11" y="69"/>
              </a:cxn>
              <a:cxn ang="0">
                <a:pos x="60" y="38"/>
              </a:cxn>
              <a:cxn ang="0">
                <a:pos x="86" y="34"/>
              </a:cxn>
              <a:cxn ang="0">
                <a:pos x="113" y="14"/>
              </a:cxn>
              <a:cxn ang="0">
                <a:pos x="137" y="5"/>
              </a:cxn>
              <a:cxn ang="0">
                <a:pos x="146" y="9"/>
              </a:cxn>
              <a:cxn ang="0">
                <a:pos x="125" y="29"/>
              </a:cxn>
              <a:cxn ang="0">
                <a:pos x="80" y="51"/>
              </a:cxn>
              <a:cxn ang="0">
                <a:pos x="60" y="70"/>
              </a:cxn>
              <a:cxn ang="0">
                <a:pos x="9" y="86"/>
              </a:cxn>
              <a:cxn ang="0">
                <a:pos x="11" y="69"/>
              </a:cxn>
            </a:cxnLst>
            <a:rect l="0" t="0" r="r" b="b"/>
            <a:pathLst>
              <a:path w="148" h="86">
                <a:moveTo>
                  <a:pt x="11" y="69"/>
                </a:moveTo>
                <a:cubicBezTo>
                  <a:pt x="15" y="65"/>
                  <a:pt x="46" y="38"/>
                  <a:pt x="60" y="38"/>
                </a:cubicBezTo>
                <a:cubicBezTo>
                  <a:pt x="73" y="38"/>
                  <a:pt x="84" y="38"/>
                  <a:pt x="86" y="34"/>
                </a:cubicBezTo>
                <a:cubicBezTo>
                  <a:pt x="88" y="31"/>
                  <a:pt x="98" y="14"/>
                  <a:pt x="113" y="14"/>
                </a:cubicBezTo>
                <a:cubicBezTo>
                  <a:pt x="127" y="14"/>
                  <a:pt x="133" y="6"/>
                  <a:pt x="137" y="5"/>
                </a:cubicBezTo>
                <a:cubicBezTo>
                  <a:pt x="142" y="4"/>
                  <a:pt x="145" y="0"/>
                  <a:pt x="146" y="9"/>
                </a:cubicBezTo>
                <a:cubicBezTo>
                  <a:pt x="148" y="18"/>
                  <a:pt x="139" y="24"/>
                  <a:pt x="125" y="29"/>
                </a:cubicBezTo>
                <a:cubicBezTo>
                  <a:pt x="112" y="33"/>
                  <a:pt x="82" y="42"/>
                  <a:pt x="80" y="51"/>
                </a:cubicBezTo>
                <a:cubicBezTo>
                  <a:pt x="78" y="60"/>
                  <a:pt x="69" y="67"/>
                  <a:pt x="60" y="70"/>
                </a:cubicBezTo>
                <a:cubicBezTo>
                  <a:pt x="51" y="73"/>
                  <a:pt x="17" y="86"/>
                  <a:pt x="9" y="86"/>
                </a:cubicBezTo>
                <a:cubicBezTo>
                  <a:pt x="2" y="86"/>
                  <a:pt x="0" y="77"/>
                  <a:pt x="11" y="6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3" name="Freeform 13">
            <a:extLst>
              <a:ext uri="{FF2B5EF4-FFF2-40B4-BE49-F238E27FC236}">
                <a16:creationId xmlns:a16="http://schemas.microsoft.com/office/drawing/2014/main" id="{024B5822-439C-A941-A3BB-E3824C8F91FA}"/>
              </a:ext>
            </a:extLst>
          </p:cNvPr>
          <p:cNvSpPr>
            <a:spLocks/>
          </p:cNvSpPr>
          <p:nvPr/>
        </p:nvSpPr>
        <p:spPr bwMode="auto">
          <a:xfrm>
            <a:off x="2910371" y="2503154"/>
            <a:ext cx="230621" cy="255189"/>
          </a:xfrm>
          <a:custGeom>
            <a:avLst/>
            <a:gdLst/>
            <a:ahLst/>
            <a:cxnLst>
              <a:cxn ang="0">
                <a:pos x="43" y="252"/>
              </a:cxn>
              <a:cxn ang="0">
                <a:pos x="6" y="215"/>
              </a:cxn>
              <a:cxn ang="0">
                <a:pos x="12" y="123"/>
              </a:cxn>
              <a:cxn ang="0">
                <a:pos x="35" y="92"/>
              </a:cxn>
              <a:cxn ang="0">
                <a:pos x="23" y="34"/>
              </a:cxn>
              <a:cxn ang="0">
                <a:pos x="86" y="20"/>
              </a:cxn>
              <a:cxn ang="0">
                <a:pos x="158" y="57"/>
              </a:cxn>
              <a:cxn ang="0">
                <a:pos x="187" y="49"/>
              </a:cxn>
              <a:cxn ang="0">
                <a:pos x="228" y="94"/>
              </a:cxn>
              <a:cxn ang="0">
                <a:pos x="141" y="178"/>
              </a:cxn>
              <a:cxn ang="0">
                <a:pos x="112" y="224"/>
              </a:cxn>
              <a:cxn ang="0">
                <a:pos x="75" y="275"/>
              </a:cxn>
              <a:cxn ang="0">
                <a:pos x="43" y="252"/>
              </a:cxn>
            </a:cxnLst>
            <a:rect l="0" t="0" r="r" b="b"/>
            <a:pathLst>
              <a:path w="253" h="281">
                <a:moveTo>
                  <a:pt x="43" y="252"/>
                </a:moveTo>
                <a:cubicBezTo>
                  <a:pt x="43" y="252"/>
                  <a:pt x="3" y="241"/>
                  <a:pt x="6" y="215"/>
                </a:cubicBezTo>
                <a:cubicBezTo>
                  <a:pt x="9" y="189"/>
                  <a:pt x="0" y="143"/>
                  <a:pt x="12" y="123"/>
                </a:cubicBezTo>
                <a:cubicBezTo>
                  <a:pt x="23" y="103"/>
                  <a:pt x="43" y="118"/>
                  <a:pt x="35" y="92"/>
                </a:cubicBezTo>
                <a:cubicBezTo>
                  <a:pt x="26" y="66"/>
                  <a:pt x="12" y="46"/>
                  <a:pt x="23" y="34"/>
                </a:cubicBezTo>
                <a:cubicBezTo>
                  <a:pt x="35" y="23"/>
                  <a:pt x="55" y="0"/>
                  <a:pt x="86" y="20"/>
                </a:cubicBezTo>
                <a:cubicBezTo>
                  <a:pt x="118" y="40"/>
                  <a:pt x="147" y="69"/>
                  <a:pt x="158" y="57"/>
                </a:cubicBezTo>
                <a:cubicBezTo>
                  <a:pt x="170" y="46"/>
                  <a:pt x="167" y="34"/>
                  <a:pt x="187" y="49"/>
                </a:cubicBezTo>
                <a:cubicBezTo>
                  <a:pt x="207" y="63"/>
                  <a:pt x="253" y="74"/>
                  <a:pt x="228" y="94"/>
                </a:cubicBezTo>
                <a:cubicBezTo>
                  <a:pt x="202" y="115"/>
                  <a:pt x="147" y="163"/>
                  <a:pt x="141" y="178"/>
                </a:cubicBezTo>
                <a:cubicBezTo>
                  <a:pt x="135" y="192"/>
                  <a:pt x="115" y="198"/>
                  <a:pt x="112" y="224"/>
                </a:cubicBezTo>
                <a:cubicBezTo>
                  <a:pt x="110" y="250"/>
                  <a:pt x="92" y="281"/>
                  <a:pt x="75" y="275"/>
                </a:cubicBezTo>
                <a:cubicBezTo>
                  <a:pt x="58" y="270"/>
                  <a:pt x="43" y="252"/>
                  <a:pt x="43" y="25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4" name="Freeform 14">
            <a:extLst>
              <a:ext uri="{FF2B5EF4-FFF2-40B4-BE49-F238E27FC236}">
                <a16:creationId xmlns:a16="http://schemas.microsoft.com/office/drawing/2014/main" id="{AD1AAF08-1295-F44F-828A-6350FBFFA8BD}"/>
              </a:ext>
            </a:extLst>
          </p:cNvPr>
          <p:cNvSpPr>
            <a:spLocks/>
          </p:cNvSpPr>
          <p:nvPr/>
        </p:nvSpPr>
        <p:spPr bwMode="auto">
          <a:xfrm>
            <a:off x="3064911" y="2604595"/>
            <a:ext cx="320175" cy="297192"/>
          </a:xfrm>
          <a:custGeom>
            <a:avLst/>
            <a:gdLst/>
            <a:ahLst/>
            <a:cxnLst>
              <a:cxn ang="0">
                <a:pos x="78" y="11"/>
              </a:cxn>
              <a:cxn ang="0">
                <a:pos x="98" y="57"/>
              </a:cxn>
              <a:cxn ang="0">
                <a:pos x="144" y="60"/>
              </a:cxn>
              <a:cxn ang="0">
                <a:pos x="184" y="57"/>
              </a:cxn>
              <a:cxn ang="0">
                <a:pos x="210" y="97"/>
              </a:cxn>
              <a:cxn ang="0">
                <a:pos x="222" y="37"/>
              </a:cxn>
              <a:cxn ang="0">
                <a:pos x="279" y="80"/>
              </a:cxn>
              <a:cxn ang="0">
                <a:pos x="348" y="201"/>
              </a:cxn>
              <a:cxn ang="0">
                <a:pos x="328" y="264"/>
              </a:cxn>
              <a:cxn ang="0">
                <a:pos x="331" y="301"/>
              </a:cxn>
              <a:cxn ang="0">
                <a:pos x="250" y="284"/>
              </a:cxn>
              <a:cxn ang="0">
                <a:pos x="141" y="324"/>
              </a:cxn>
              <a:cxn ang="0">
                <a:pos x="86" y="293"/>
              </a:cxn>
              <a:cxn ang="0">
                <a:pos x="32" y="250"/>
              </a:cxn>
              <a:cxn ang="0">
                <a:pos x="95" y="227"/>
              </a:cxn>
              <a:cxn ang="0">
                <a:pos x="52" y="184"/>
              </a:cxn>
              <a:cxn ang="0">
                <a:pos x="9" y="143"/>
              </a:cxn>
              <a:cxn ang="0">
                <a:pos x="0" y="123"/>
              </a:cxn>
              <a:cxn ang="0">
                <a:pos x="20" y="51"/>
              </a:cxn>
              <a:cxn ang="0">
                <a:pos x="78" y="11"/>
              </a:cxn>
            </a:cxnLst>
            <a:rect l="0" t="0" r="r" b="b"/>
            <a:pathLst>
              <a:path w="351" h="327">
                <a:moveTo>
                  <a:pt x="78" y="11"/>
                </a:moveTo>
                <a:cubicBezTo>
                  <a:pt x="86" y="23"/>
                  <a:pt x="81" y="69"/>
                  <a:pt x="98" y="57"/>
                </a:cubicBezTo>
                <a:cubicBezTo>
                  <a:pt x="115" y="46"/>
                  <a:pt x="129" y="43"/>
                  <a:pt x="144" y="60"/>
                </a:cubicBezTo>
                <a:cubicBezTo>
                  <a:pt x="158" y="77"/>
                  <a:pt x="176" y="49"/>
                  <a:pt x="184" y="57"/>
                </a:cubicBezTo>
                <a:cubicBezTo>
                  <a:pt x="193" y="66"/>
                  <a:pt x="184" y="97"/>
                  <a:pt x="210" y="97"/>
                </a:cubicBezTo>
                <a:cubicBezTo>
                  <a:pt x="236" y="97"/>
                  <a:pt x="193" y="43"/>
                  <a:pt x="222" y="37"/>
                </a:cubicBezTo>
                <a:cubicBezTo>
                  <a:pt x="250" y="31"/>
                  <a:pt x="265" y="54"/>
                  <a:pt x="279" y="80"/>
                </a:cubicBezTo>
                <a:cubicBezTo>
                  <a:pt x="294" y="106"/>
                  <a:pt x="345" y="155"/>
                  <a:pt x="348" y="201"/>
                </a:cubicBezTo>
                <a:cubicBezTo>
                  <a:pt x="351" y="247"/>
                  <a:pt x="314" y="247"/>
                  <a:pt x="328" y="264"/>
                </a:cubicBezTo>
                <a:cubicBezTo>
                  <a:pt x="343" y="281"/>
                  <a:pt x="345" y="298"/>
                  <a:pt x="331" y="301"/>
                </a:cubicBezTo>
                <a:cubicBezTo>
                  <a:pt x="317" y="304"/>
                  <a:pt x="276" y="270"/>
                  <a:pt x="250" y="284"/>
                </a:cubicBezTo>
                <a:cubicBezTo>
                  <a:pt x="224" y="298"/>
                  <a:pt x="173" y="327"/>
                  <a:pt x="141" y="324"/>
                </a:cubicBezTo>
                <a:cubicBezTo>
                  <a:pt x="109" y="321"/>
                  <a:pt x="86" y="293"/>
                  <a:pt x="86" y="293"/>
                </a:cubicBezTo>
                <a:cubicBezTo>
                  <a:pt x="86" y="293"/>
                  <a:pt x="34" y="264"/>
                  <a:pt x="32" y="250"/>
                </a:cubicBezTo>
                <a:cubicBezTo>
                  <a:pt x="29" y="235"/>
                  <a:pt x="75" y="235"/>
                  <a:pt x="95" y="227"/>
                </a:cubicBezTo>
                <a:cubicBezTo>
                  <a:pt x="115" y="218"/>
                  <a:pt x="81" y="186"/>
                  <a:pt x="52" y="184"/>
                </a:cubicBezTo>
                <a:cubicBezTo>
                  <a:pt x="23" y="181"/>
                  <a:pt x="6" y="152"/>
                  <a:pt x="9" y="143"/>
                </a:cubicBezTo>
                <a:cubicBezTo>
                  <a:pt x="11" y="135"/>
                  <a:pt x="0" y="138"/>
                  <a:pt x="0" y="123"/>
                </a:cubicBezTo>
                <a:cubicBezTo>
                  <a:pt x="0" y="109"/>
                  <a:pt x="11" y="57"/>
                  <a:pt x="20" y="51"/>
                </a:cubicBezTo>
                <a:cubicBezTo>
                  <a:pt x="29" y="46"/>
                  <a:pt x="69" y="0"/>
                  <a:pt x="78" y="1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5" name="Freeform 15">
            <a:extLst>
              <a:ext uri="{FF2B5EF4-FFF2-40B4-BE49-F238E27FC236}">
                <a16:creationId xmlns:a16="http://schemas.microsoft.com/office/drawing/2014/main" id="{886C2EFB-20C1-5742-A3ED-1D116ADDBCD1}"/>
              </a:ext>
            </a:extLst>
          </p:cNvPr>
          <p:cNvSpPr>
            <a:spLocks/>
          </p:cNvSpPr>
          <p:nvPr/>
        </p:nvSpPr>
        <p:spPr bwMode="auto">
          <a:xfrm>
            <a:off x="3377160" y="2568140"/>
            <a:ext cx="114914" cy="190203"/>
          </a:xfrm>
          <a:custGeom>
            <a:avLst/>
            <a:gdLst/>
            <a:ahLst/>
            <a:cxnLst>
              <a:cxn ang="0">
                <a:pos x="20" y="28"/>
              </a:cxn>
              <a:cxn ang="0">
                <a:pos x="60" y="5"/>
              </a:cxn>
              <a:cxn ang="0">
                <a:pos x="115" y="28"/>
              </a:cxn>
              <a:cxn ang="0">
                <a:pos x="106" y="83"/>
              </a:cxn>
              <a:cxn ang="0">
                <a:pos x="121" y="132"/>
              </a:cxn>
              <a:cxn ang="0">
                <a:pos x="92" y="183"/>
              </a:cxn>
              <a:cxn ang="0">
                <a:pos x="49" y="129"/>
              </a:cxn>
              <a:cxn ang="0">
                <a:pos x="8" y="86"/>
              </a:cxn>
              <a:cxn ang="0">
                <a:pos x="37" y="68"/>
              </a:cxn>
              <a:cxn ang="0">
                <a:pos x="20" y="28"/>
              </a:cxn>
            </a:cxnLst>
            <a:rect l="0" t="0" r="r" b="b"/>
            <a:pathLst>
              <a:path w="126" h="209">
                <a:moveTo>
                  <a:pt x="20" y="28"/>
                </a:moveTo>
                <a:cubicBezTo>
                  <a:pt x="20" y="28"/>
                  <a:pt x="28" y="0"/>
                  <a:pt x="60" y="5"/>
                </a:cubicBezTo>
                <a:cubicBezTo>
                  <a:pt x="92" y="11"/>
                  <a:pt x="121" y="8"/>
                  <a:pt x="115" y="28"/>
                </a:cubicBezTo>
                <a:cubicBezTo>
                  <a:pt x="109" y="48"/>
                  <a:pt x="86" y="66"/>
                  <a:pt x="106" y="83"/>
                </a:cubicBezTo>
                <a:cubicBezTo>
                  <a:pt x="126" y="100"/>
                  <a:pt x="123" y="120"/>
                  <a:pt x="121" y="132"/>
                </a:cubicBezTo>
                <a:cubicBezTo>
                  <a:pt x="118" y="143"/>
                  <a:pt x="109" y="209"/>
                  <a:pt x="92" y="183"/>
                </a:cubicBezTo>
                <a:cubicBezTo>
                  <a:pt x="74" y="158"/>
                  <a:pt x="63" y="140"/>
                  <a:pt x="49" y="129"/>
                </a:cubicBezTo>
                <a:cubicBezTo>
                  <a:pt x="34" y="117"/>
                  <a:pt x="0" y="97"/>
                  <a:pt x="8" y="86"/>
                </a:cubicBezTo>
                <a:cubicBezTo>
                  <a:pt x="17" y="74"/>
                  <a:pt x="37" y="68"/>
                  <a:pt x="37" y="68"/>
                </a:cubicBezTo>
                <a:cubicBezTo>
                  <a:pt x="37" y="68"/>
                  <a:pt x="17" y="54"/>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6" name="Freeform 16">
            <a:extLst>
              <a:ext uri="{FF2B5EF4-FFF2-40B4-BE49-F238E27FC236}">
                <a16:creationId xmlns:a16="http://schemas.microsoft.com/office/drawing/2014/main" id="{4E7A7EAC-80C2-1A46-AD81-78C6FB8AE594}"/>
              </a:ext>
            </a:extLst>
          </p:cNvPr>
          <p:cNvSpPr>
            <a:spLocks/>
          </p:cNvSpPr>
          <p:nvPr/>
        </p:nvSpPr>
        <p:spPr bwMode="auto">
          <a:xfrm>
            <a:off x="2965847" y="2263023"/>
            <a:ext cx="146615" cy="150577"/>
          </a:xfrm>
          <a:custGeom>
            <a:avLst/>
            <a:gdLst/>
            <a:ahLst/>
            <a:cxnLst>
              <a:cxn ang="0">
                <a:pos x="14" y="114"/>
              </a:cxn>
              <a:cxn ang="0">
                <a:pos x="69" y="43"/>
              </a:cxn>
              <a:cxn ang="0">
                <a:pos x="129" y="17"/>
              </a:cxn>
              <a:cxn ang="0">
                <a:pos x="155" y="20"/>
              </a:cxn>
              <a:cxn ang="0">
                <a:pos x="143" y="80"/>
              </a:cxn>
              <a:cxn ang="0">
                <a:pos x="118" y="123"/>
              </a:cxn>
              <a:cxn ang="0">
                <a:pos x="69" y="132"/>
              </a:cxn>
              <a:cxn ang="0">
                <a:pos x="40" y="160"/>
              </a:cxn>
              <a:cxn ang="0">
                <a:pos x="14" y="114"/>
              </a:cxn>
            </a:cxnLst>
            <a:rect l="0" t="0" r="r" b="b"/>
            <a:pathLst>
              <a:path w="161" h="166">
                <a:moveTo>
                  <a:pt x="14" y="114"/>
                </a:moveTo>
                <a:cubicBezTo>
                  <a:pt x="14" y="114"/>
                  <a:pt x="46" y="51"/>
                  <a:pt x="69" y="43"/>
                </a:cubicBezTo>
                <a:cubicBezTo>
                  <a:pt x="92" y="34"/>
                  <a:pt x="129" y="17"/>
                  <a:pt x="129" y="17"/>
                </a:cubicBezTo>
                <a:cubicBezTo>
                  <a:pt x="129" y="17"/>
                  <a:pt x="149" y="0"/>
                  <a:pt x="155" y="20"/>
                </a:cubicBezTo>
                <a:cubicBezTo>
                  <a:pt x="161" y="40"/>
                  <a:pt x="143" y="57"/>
                  <a:pt x="143" y="80"/>
                </a:cubicBezTo>
                <a:cubicBezTo>
                  <a:pt x="143" y="103"/>
                  <a:pt x="138" y="135"/>
                  <a:pt x="118" y="123"/>
                </a:cubicBezTo>
                <a:cubicBezTo>
                  <a:pt x="97" y="111"/>
                  <a:pt x="69" y="114"/>
                  <a:pt x="69" y="132"/>
                </a:cubicBezTo>
                <a:cubicBezTo>
                  <a:pt x="69" y="149"/>
                  <a:pt x="51" y="166"/>
                  <a:pt x="40" y="160"/>
                </a:cubicBezTo>
                <a:cubicBezTo>
                  <a:pt x="28" y="155"/>
                  <a:pt x="0" y="149"/>
                  <a:pt x="14" y="11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7" name="Freeform 17">
            <a:extLst>
              <a:ext uri="{FF2B5EF4-FFF2-40B4-BE49-F238E27FC236}">
                <a16:creationId xmlns:a16="http://schemas.microsoft.com/office/drawing/2014/main" id="{09B9331D-7528-B241-A10A-F86246D35495}"/>
              </a:ext>
            </a:extLst>
          </p:cNvPr>
          <p:cNvSpPr>
            <a:spLocks/>
          </p:cNvSpPr>
          <p:nvPr/>
        </p:nvSpPr>
        <p:spPr bwMode="auto">
          <a:xfrm>
            <a:off x="3083138" y="2314536"/>
            <a:ext cx="236169" cy="216356"/>
          </a:xfrm>
          <a:custGeom>
            <a:avLst/>
            <a:gdLst/>
            <a:ahLst/>
            <a:cxnLst>
              <a:cxn ang="0">
                <a:pos x="81" y="69"/>
              </a:cxn>
              <a:cxn ang="0">
                <a:pos x="153" y="115"/>
              </a:cxn>
              <a:cxn ang="0">
                <a:pos x="170" y="78"/>
              </a:cxn>
              <a:cxn ang="0">
                <a:pos x="184" y="32"/>
              </a:cxn>
              <a:cxn ang="0">
                <a:pos x="222" y="100"/>
              </a:cxn>
              <a:cxn ang="0">
                <a:pos x="242" y="100"/>
              </a:cxn>
              <a:cxn ang="0">
                <a:pos x="236" y="164"/>
              </a:cxn>
              <a:cxn ang="0">
                <a:pos x="161" y="190"/>
              </a:cxn>
              <a:cxn ang="0">
                <a:pos x="72" y="215"/>
              </a:cxn>
              <a:cxn ang="0">
                <a:pos x="66" y="161"/>
              </a:cxn>
              <a:cxn ang="0">
                <a:pos x="9" y="164"/>
              </a:cxn>
              <a:cxn ang="0">
                <a:pos x="23" y="109"/>
              </a:cxn>
              <a:cxn ang="0">
                <a:pos x="38" y="66"/>
              </a:cxn>
              <a:cxn ang="0">
                <a:pos x="81" y="69"/>
              </a:cxn>
            </a:cxnLst>
            <a:rect l="0" t="0" r="r" b="b"/>
            <a:pathLst>
              <a:path w="259" h="238">
                <a:moveTo>
                  <a:pt x="81" y="69"/>
                </a:moveTo>
                <a:cubicBezTo>
                  <a:pt x="81" y="69"/>
                  <a:pt x="124" y="106"/>
                  <a:pt x="153" y="115"/>
                </a:cubicBezTo>
                <a:cubicBezTo>
                  <a:pt x="181" y="123"/>
                  <a:pt x="170" y="106"/>
                  <a:pt x="170" y="78"/>
                </a:cubicBezTo>
                <a:cubicBezTo>
                  <a:pt x="170" y="49"/>
                  <a:pt x="164" y="0"/>
                  <a:pt x="184" y="32"/>
                </a:cubicBezTo>
                <a:cubicBezTo>
                  <a:pt x="205" y="63"/>
                  <a:pt x="202" y="100"/>
                  <a:pt x="222" y="100"/>
                </a:cubicBezTo>
                <a:cubicBezTo>
                  <a:pt x="242" y="100"/>
                  <a:pt x="230" y="75"/>
                  <a:pt x="242" y="100"/>
                </a:cubicBezTo>
                <a:cubicBezTo>
                  <a:pt x="253" y="126"/>
                  <a:pt x="259" y="158"/>
                  <a:pt x="236" y="164"/>
                </a:cubicBezTo>
                <a:cubicBezTo>
                  <a:pt x="213" y="169"/>
                  <a:pt x="179" y="169"/>
                  <a:pt x="161" y="190"/>
                </a:cubicBezTo>
                <a:cubicBezTo>
                  <a:pt x="144" y="210"/>
                  <a:pt x="75" y="238"/>
                  <a:pt x="72" y="215"/>
                </a:cubicBezTo>
                <a:cubicBezTo>
                  <a:pt x="69" y="192"/>
                  <a:pt x="81" y="155"/>
                  <a:pt x="66" y="161"/>
                </a:cubicBezTo>
                <a:cubicBezTo>
                  <a:pt x="52" y="167"/>
                  <a:pt x="17" y="190"/>
                  <a:pt x="9" y="164"/>
                </a:cubicBezTo>
                <a:cubicBezTo>
                  <a:pt x="0" y="138"/>
                  <a:pt x="12" y="118"/>
                  <a:pt x="23" y="109"/>
                </a:cubicBezTo>
                <a:cubicBezTo>
                  <a:pt x="35" y="100"/>
                  <a:pt x="38" y="66"/>
                  <a:pt x="38" y="66"/>
                </a:cubicBezTo>
                <a:cubicBezTo>
                  <a:pt x="38" y="66"/>
                  <a:pt x="52" y="40"/>
                  <a:pt x="81" y="6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8" name="Freeform 18">
            <a:extLst>
              <a:ext uri="{FF2B5EF4-FFF2-40B4-BE49-F238E27FC236}">
                <a16:creationId xmlns:a16="http://schemas.microsoft.com/office/drawing/2014/main" id="{D0A61901-2522-8A4E-941F-CFF414761B83}"/>
              </a:ext>
            </a:extLst>
          </p:cNvPr>
          <p:cNvSpPr>
            <a:spLocks/>
          </p:cNvSpPr>
          <p:nvPr/>
        </p:nvSpPr>
        <p:spPr bwMode="auto">
          <a:xfrm>
            <a:off x="3626009" y="2565762"/>
            <a:ext cx="575364" cy="676805"/>
          </a:xfrm>
          <a:custGeom>
            <a:avLst/>
            <a:gdLst/>
            <a:ahLst/>
            <a:cxnLst>
              <a:cxn ang="0">
                <a:pos x="32" y="31"/>
              </a:cxn>
              <a:cxn ang="0">
                <a:pos x="20" y="189"/>
              </a:cxn>
              <a:cxn ang="0">
                <a:pos x="63" y="258"/>
              </a:cxn>
              <a:cxn ang="0">
                <a:pos x="144" y="275"/>
              </a:cxn>
              <a:cxn ang="0">
                <a:pos x="210" y="270"/>
              </a:cxn>
              <a:cxn ang="0">
                <a:pos x="236" y="258"/>
              </a:cxn>
              <a:cxn ang="0">
                <a:pos x="357" y="376"/>
              </a:cxn>
              <a:cxn ang="0">
                <a:pos x="380" y="439"/>
              </a:cxn>
              <a:cxn ang="0">
                <a:pos x="349" y="505"/>
              </a:cxn>
              <a:cxn ang="0">
                <a:pos x="343" y="554"/>
              </a:cxn>
              <a:cxn ang="0">
                <a:pos x="277" y="580"/>
              </a:cxn>
              <a:cxn ang="0">
                <a:pos x="349" y="597"/>
              </a:cxn>
              <a:cxn ang="0">
                <a:pos x="418" y="657"/>
              </a:cxn>
              <a:cxn ang="0">
                <a:pos x="524" y="723"/>
              </a:cxn>
              <a:cxn ang="0">
                <a:pos x="481" y="640"/>
              </a:cxn>
              <a:cxn ang="0">
                <a:pos x="547" y="675"/>
              </a:cxn>
              <a:cxn ang="0">
                <a:pos x="556" y="623"/>
              </a:cxn>
              <a:cxn ang="0">
                <a:pos x="490" y="531"/>
              </a:cxn>
              <a:cxn ang="0">
                <a:pos x="527" y="499"/>
              </a:cxn>
              <a:cxn ang="0">
                <a:pos x="570" y="560"/>
              </a:cxn>
              <a:cxn ang="0">
                <a:pos x="596" y="517"/>
              </a:cxn>
              <a:cxn ang="0">
                <a:pos x="613" y="471"/>
              </a:cxn>
              <a:cxn ang="0">
                <a:pos x="559" y="430"/>
              </a:cxn>
              <a:cxn ang="0">
                <a:pos x="504" y="382"/>
              </a:cxn>
              <a:cxn ang="0">
                <a:pos x="481" y="318"/>
              </a:cxn>
              <a:cxn ang="0">
                <a:pos x="472" y="258"/>
              </a:cxn>
              <a:cxn ang="0">
                <a:pos x="418" y="229"/>
              </a:cxn>
              <a:cxn ang="0">
                <a:pos x="403" y="186"/>
              </a:cxn>
              <a:cxn ang="0">
                <a:pos x="351" y="161"/>
              </a:cxn>
              <a:cxn ang="0">
                <a:pos x="300" y="100"/>
              </a:cxn>
              <a:cxn ang="0">
                <a:pos x="300" y="54"/>
              </a:cxn>
              <a:cxn ang="0">
                <a:pos x="222" y="11"/>
              </a:cxn>
              <a:cxn ang="0">
                <a:pos x="138" y="20"/>
              </a:cxn>
              <a:cxn ang="0">
                <a:pos x="86" y="117"/>
              </a:cxn>
              <a:cxn ang="0">
                <a:pos x="95" y="17"/>
              </a:cxn>
              <a:cxn ang="0">
                <a:pos x="32" y="31"/>
              </a:cxn>
            </a:cxnLst>
            <a:rect l="0" t="0" r="r" b="b"/>
            <a:pathLst>
              <a:path w="631" h="744">
                <a:moveTo>
                  <a:pt x="32" y="31"/>
                </a:moveTo>
                <a:cubicBezTo>
                  <a:pt x="30" y="40"/>
                  <a:pt x="0" y="166"/>
                  <a:pt x="20" y="189"/>
                </a:cubicBezTo>
                <a:cubicBezTo>
                  <a:pt x="40" y="212"/>
                  <a:pt x="35" y="258"/>
                  <a:pt x="63" y="258"/>
                </a:cubicBezTo>
                <a:cubicBezTo>
                  <a:pt x="92" y="258"/>
                  <a:pt x="121" y="270"/>
                  <a:pt x="144" y="275"/>
                </a:cubicBezTo>
                <a:cubicBezTo>
                  <a:pt x="167" y="281"/>
                  <a:pt x="202" y="278"/>
                  <a:pt x="210" y="270"/>
                </a:cubicBezTo>
                <a:cubicBezTo>
                  <a:pt x="219" y="261"/>
                  <a:pt x="187" y="227"/>
                  <a:pt x="236" y="258"/>
                </a:cubicBezTo>
                <a:cubicBezTo>
                  <a:pt x="285" y="290"/>
                  <a:pt x="346" y="353"/>
                  <a:pt x="357" y="376"/>
                </a:cubicBezTo>
                <a:cubicBezTo>
                  <a:pt x="369" y="399"/>
                  <a:pt x="392" y="405"/>
                  <a:pt x="380" y="439"/>
                </a:cubicBezTo>
                <a:cubicBezTo>
                  <a:pt x="369" y="474"/>
                  <a:pt x="340" y="479"/>
                  <a:pt x="349" y="505"/>
                </a:cubicBezTo>
                <a:cubicBezTo>
                  <a:pt x="357" y="531"/>
                  <a:pt x="369" y="548"/>
                  <a:pt x="343" y="554"/>
                </a:cubicBezTo>
                <a:cubicBezTo>
                  <a:pt x="317" y="560"/>
                  <a:pt x="256" y="542"/>
                  <a:pt x="277" y="580"/>
                </a:cubicBezTo>
                <a:cubicBezTo>
                  <a:pt x="297" y="617"/>
                  <a:pt x="328" y="588"/>
                  <a:pt x="349" y="597"/>
                </a:cubicBezTo>
                <a:cubicBezTo>
                  <a:pt x="369" y="606"/>
                  <a:pt x="395" y="637"/>
                  <a:pt x="418" y="657"/>
                </a:cubicBezTo>
                <a:cubicBezTo>
                  <a:pt x="441" y="677"/>
                  <a:pt x="524" y="744"/>
                  <a:pt x="524" y="723"/>
                </a:cubicBezTo>
                <a:cubicBezTo>
                  <a:pt x="524" y="703"/>
                  <a:pt x="441" y="634"/>
                  <a:pt x="481" y="640"/>
                </a:cubicBezTo>
                <a:cubicBezTo>
                  <a:pt x="521" y="646"/>
                  <a:pt x="524" y="680"/>
                  <a:pt x="547" y="675"/>
                </a:cubicBezTo>
                <a:cubicBezTo>
                  <a:pt x="570" y="669"/>
                  <a:pt x="562" y="632"/>
                  <a:pt x="556" y="623"/>
                </a:cubicBezTo>
                <a:cubicBezTo>
                  <a:pt x="550" y="614"/>
                  <a:pt x="487" y="557"/>
                  <a:pt x="490" y="531"/>
                </a:cubicBezTo>
                <a:cubicBezTo>
                  <a:pt x="492" y="505"/>
                  <a:pt x="513" y="471"/>
                  <a:pt x="527" y="499"/>
                </a:cubicBezTo>
                <a:cubicBezTo>
                  <a:pt x="541" y="528"/>
                  <a:pt x="556" y="565"/>
                  <a:pt x="570" y="560"/>
                </a:cubicBezTo>
                <a:cubicBezTo>
                  <a:pt x="585" y="554"/>
                  <a:pt x="593" y="531"/>
                  <a:pt x="596" y="517"/>
                </a:cubicBezTo>
                <a:cubicBezTo>
                  <a:pt x="599" y="502"/>
                  <a:pt x="631" y="491"/>
                  <a:pt x="613" y="471"/>
                </a:cubicBezTo>
                <a:cubicBezTo>
                  <a:pt x="596" y="451"/>
                  <a:pt x="579" y="448"/>
                  <a:pt x="559" y="430"/>
                </a:cubicBezTo>
                <a:cubicBezTo>
                  <a:pt x="539" y="413"/>
                  <a:pt x="510" y="405"/>
                  <a:pt x="504" y="382"/>
                </a:cubicBezTo>
                <a:cubicBezTo>
                  <a:pt x="498" y="359"/>
                  <a:pt x="472" y="353"/>
                  <a:pt x="481" y="318"/>
                </a:cubicBezTo>
                <a:cubicBezTo>
                  <a:pt x="490" y="284"/>
                  <a:pt x="498" y="264"/>
                  <a:pt x="472" y="258"/>
                </a:cubicBezTo>
                <a:cubicBezTo>
                  <a:pt x="446" y="252"/>
                  <a:pt x="423" y="244"/>
                  <a:pt x="418" y="229"/>
                </a:cubicBezTo>
                <a:cubicBezTo>
                  <a:pt x="412" y="215"/>
                  <a:pt x="403" y="186"/>
                  <a:pt x="403" y="186"/>
                </a:cubicBezTo>
                <a:cubicBezTo>
                  <a:pt x="403" y="186"/>
                  <a:pt x="354" y="169"/>
                  <a:pt x="351" y="161"/>
                </a:cubicBezTo>
                <a:cubicBezTo>
                  <a:pt x="349" y="152"/>
                  <a:pt x="302" y="112"/>
                  <a:pt x="300" y="100"/>
                </a:cubicBezTo>
                <a:cubicBezTo>
                  <a:pt x="297" y="89"/>
                  <a:pt x="302" y="63"/>
                  <a:pt x="300" y="54"/>
                </a:cubicBezTo>
                <a:cubicBezTo>
                  <a:pt x="297" y="46"/>
                  <a:pt x="251" y="17"/>
                  <a:pt x="222" y="11"/>
                </a:cubicBezTo>
                <a:cubicBezTo>
                  <a:pt x="193" y="5"/>
                  <a:pt x="144" y="0"/>
                  <a:pt x="138" y="20"/>
                </a:cubicBezTo>
                <a:cubicBezTo>
                  <a:pt x="133" y="40"/>
                  <a:pt x="89" y="143"/>
                  <a:pt x="86" y="117"/>
                </a:cubicBezTo>
                <a:cubicBezTo>
                  <a:pt x="84" y="92"/>
                  <a:pt x="112" y="20"/>
                  <a:pt x="95" y="17"/>
                </a:cubicBezTo>
                <a:cubicBezTo>
                  <a:pt x="78" y="14"/>
                  <a:pt x="38" y="8"/>
                  <a:pt x="32" y="3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9" name="Freeform 19">
            <a:extLst>
              <a:ext uri="{FF2B5EF4-FFF2-40B4-BE49-F238E27FC236}">
                <a16:creationId xmlns:a16="http://schemas.microsoft.com/office/drawing/2014/main" id="{A21A6C36-907E-E34D-9871-F3F59565E074}"/>
              </a:ext>
            </a:extLst>
          </p:cNvPr>
          <p:cNvSpPr>
            <a:spLocks/>
          </p:cNvSpPr>
          <p:nvPr/>
        </p:nvSpPr>
        <p:spPr bwMode="auto">
          <a:xfrm>
            <a:off x="3387463" y="2338312"/>
            <a:ext cx="86384" cy="146615"/>
          </a:xfrm>
          <a:custGeom>
            <a:avLst/>
            <a:gdLst/>
            <a:ahLst/>
            <a:cxnLst>
              <a:cxn ang="0">
                <a:pos x="38" y="43"/>
              </a:cxn>
              <a:cxn ang="0">
                <a:pos x="58" y="3"/>
              </a:cxn>
              <a:cxn ang="0">
                <a:pos x="89" y="34"/>
              </a:cxn>
              <a:cxn ang="0">
                <a:pos x="86" y="120"/>
              </a:cxn>
              <a:cxn ang="0">
                <a:pos x="40" y="141"/>
              </a:cxn>
              <a:cxn ang="0">
                <a:pos x="12" y="95"/>
              </a:cxn>
              <a:cxn ang="0">
                <a:pos x="38" y="43"/>
              </a:cxn>
            </a:cxnLst>
            <a:rect l="0" t="0" r="r" b="b"/>
            <a:pathLst>
              <a:path w="95" h="161">
                <a:moveTo>
                  <a:pt x="38" y="43"/>
                </a:moveTo>
                <a:cubicBezTo>
                  <a:pt x="66" y="51"/>
                  <a:pt x="35" y="0"/>
                  <a:pt x="58" y="3"/>
                </a:cubicBezTo>
                <a:cubicBezTo>
                  <a:pt x="81" y="6"/>
                  <a:pt x="84" y="11"/>
                  <a:pt x="89" y="34"/>
                </a:cubicBezTo>
                <a:cubicBezTo>
                  <a:pt x="95" y="57"/>
                  <a:pt x="84" y="103"/>
                  <a:pt x="86" y="120"/>
                </a:cubicBezTo>
                <a:cubicBezTo>
                  <a:pt x="89" y="138"/>
                  <a:pt x="40" y="161"/>
                  <a:pt x="40" y="141"/>
                </a:cubicBezTo>
                <a:cubicBezTo>
                  <a:pt x="40" y="120"/>
                  <a:pt x="23" y="103"/>
                  <a:pt x="12" y="95"/>
                </a:cubicBezTo>
                <a:cubicBezTo>
                  <a:pt x="0" y="86"/>
                  <a:pt x="6" y="34"/>
                  <a:pt x="38" y="4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0" name="Freeform 20">
            <a:extLst>
              <a:ext uri="{FF2B5EF4-FFF2-40B4-BE49-F238E27FC236}">
                <a16:creationId xmlns:a16="http://schemas.microsoft.com/office/drawing/2014/main" id="{52FACA6C-C085-BB43-B360-F36BE26E69AE}"/>
              </a:ext>
            </a:extLst>
          </p:cNvPr>
          <p:cNvSpPr>
            <a:spLocks/>
          </p:cNvSpPr>
          <p:nvPr/>
        </p:nvSpPr>
        <p:spPr bwMode="auto">
          <a:xfrm>
            <a:off x="3506340" y="2426280"/>
            <a:ext cx="53891" cy="84006"/>
          </a:xfrm>
          <a:custGeom>
            <a:avLst/>
            <a:gdLst/>
            <a:ahLst/>
            <a:cxnLst>
              <a:cxn ang="0">
                <a:pos x="20" y="9"/>
              </a:cxn>
              <a:cxn ang="0">
                <a:pos x="11" y="52"/>
              </a:cxn>
              <a:cxn ang="0">
                <a:pos x="49" y="78"/>
              </a:cxn>
              <a:cxn ang="0">
                <a:pos x="20" y="9"/>
              </a:cxn>
            </a:cxnLst>
            <a:rect l="0" t="0" r="r" b="b"/>
            <a:pathLst>
              <a:path w="60" h="92">
                <a:moveTo>
                  <a:pt x="20" y="9"/>
                </a:moveTo>
                <a:cubicBezTo>
                  <a:pt x="8" y="12"/>
                  <a:pt x="0" y="41"/>
                  <a:pt x="11" y="52"/>
                </a:cubicBezTo>
                <a:cubicBezTo>
                  <a:pt x="23" y="64"/>
                  <a:pt x="40" y="92"/>
                  <a:pt x="49" y="78"/>
                </a:cubicBezTo>
                <a:cubicBezTo>
                  <a:pt x="57" y="64"/>
                  <a:pt x="60" y="0"/>
                  <a:pt x="20"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1" name="Freeform 21">
            <a:extLst>
              <a:ext uri="{FF2B5EF4-FFF2-40B4-BE49-F238E27FC236}">
                <a16:creationId xmlns:a16="http://schemas.microsoft.com/office/drawing/2014/main" id="{0CD5752B-6F5E-0F4F-BAEF-FCAA7C3E4CEA}"/>
              </a:ext>
            </a:extLst>
          </p:cNvPr>
          <p:cNvSpPr>
            <a:spLocks/>
          </p:cNvSpPr>
          <p:nvPr/>
        </p:nvSpPr>
        <p:spPr bwMode="auto">
          <a:xfrm>
            <a:off x="3495244" y="1554517"/>
            <a:ext cx="700580" cy="955769"/>
          </a:xfrm>
          <a:custGeom>
            <a:avLst/>
            <a:gdLst/>
            <a:ahLst/>
            <a:cxnLst>
              <a:cxn ang="0">
                <a:pos x="63" y="893"/>
              </a:cxn>
              <a:cxn ang="0">
                <a:pos x="112" y="1034"/>
              </a:cxn>
              <a:cxn ang="0">
                <a:pos x="179" y="1043"/>
              </a:cxn>
              <a:cxn ang="0">
                <a:pos x="311" y="1046"/>
              </a:cxn>
              <a:cxn ang="0">
                <a:pos x="357" y="977"/>
              </a:cxn>
              <a:cxn ang="0">
                <a:pos x="219" y="962"/>
              </a:cxn>
              <a:cxn ang="0">
                <a:pos x="136" y="925"/>
              </a:cxn>
              <a:cxn ang="0">
                <a:pos x="130" y="882"/>
              </a:cxn>
              <a:cxn ang="0">
                <a:pos x="277" y="876"/>
              </a:cxn>
              <a:cxn ang="0">
                <a:pos x="383" y="876"/>
              </a:cxn>
              <a:cxn ang="0">
                <a:pos x="346" y="816"/>
              </a:cxn>
              <a:cxn ang="0">
                <a:pos x="400" y="738"/>
              </a:cxn>
              <a:cxn ang="0">
                <a:pos x="452" y="658"/>
              </a:cxn>
              <a:cxn ang="0">
                <a:pos x="432" y="606"/>
              </a:cxn>
              <a:cxn ang="0">
                <a:pos x="467" y="537"/>
              </a:cxn>
              <a:cxn ang="0">
                <a:pos x="521" y="517"/>
              </a:cxn>
              <a:cxn ang="0">
                <a:pos x="530" y="474"/>
              </a:cxn>
              <a:cxn ang="0">
                <a:pos x="573" y="422"/>
              </a:cxn>
              <a:cxn ang="0">
                <a:pos x="691" y="267"/>
              </a:cxn>
              <a:cxn ang="0">
                <a:pos x="683" y="233"/>
              </a:cxn>
              <a:cxn ang="0">
                <a:pos x="769" y="106"/>
              </a:cxn>
              <a:cxn ang="0">
                <a:pos x="688" y="35"/>
              </a:cxn>
              <a:cxn ang="0">
                <a:pos x="634" y="17"/>
              </a:cxn>
              <a:cxn ang="0">
                <a:pos x="516" y="3"/>
              </a:cxn>
              <a:cxn ang="0">
                <a:pos x="458" y="3"/>
              </a:cxn>
              <a:cxn ang="0">
                <a:pos x="435" y="58"/>
              </a:cxn>
              <a:cxn ang="0">
                <a:pos x="372" y="37"/>
              </a:cxn>
              <a:cxn ang="0">
                <a:pos x="337" y="89"/>
              </a:cxn>
              <a:cxn ang="0">
                <a:pos x="303" y="129"/>
              </a:cxn>
              <a:cxn ang="0">
                <a:pos x="285" y="158"/>
              </a:cxn>
              <a:cxn ang="0">
                <a:pos x="216" y="158"/>
              </a:cxn>
              <a:cxn ang="0">
                <a:pos x="187" y="193"/>
              </a:cxn>
              <a:cxn ang="0">
                <a:pos x="110" y="233"/>
              </a:cxn>
              <a:cxn ang="0">
                <a:pos x="150" y="287"/>
              </a:cxn>
              <a:cxn ang="0">
                <a:pos x="196" y="325"/>
              </a:cxn>
              <a:cxn ang="0">
                <a:pos x="228" y="336"/>
              </a:cxn>
              <a:cxn ang="0">
                <a:pos x="228" y="382"/>
              </a:cxn>
              <a:cxn ang="0">
                <a:pos x="317" y="391"/>
              </a:cxn>
              <a:cxn ang="0">
                <a:pos x="403" y="262"/>
              </a:cxn>
              <a:cxn ang="0">
                <a:pos x="412" y="351"/>
              </a:cxn>
              <a:cxn ang="0">
                <a:pos x="349" y="420"/>
              </a:cxn>
              <a:cxn ang="0">
                <a:pos x="337" y="523"/>
              </a:cxn>
              <a:cxn ang="0">
                <a:pos x="225" y="457"/>
              </a:cxn>
              <a:cxn ang="0">
                <a:pos x="190" y="474"/>
              </a:cxn>
              <a:cxn ang="0">
                <a:pos x="118" y="388"/>
              </a:cxn>
              <a:cxn ang="0">
                <a:pos x="61" y="302"/>
              </a:cxn>
              <a:cxn ang="0">
                <a:pos x="55" y="394"/>
              </a:cxn>
              <a:cxn ang="0">
                <a:pos x="69" y="486"/>
              </a:cxn>
              <a:cxn ang="0">
                <a:pos x="112" y="569"/>
              </a:cxn>
              <a:cxn ang="0">
                <a:pos x="101" y="652"/>
              </a:cxn>
              <a:cxn ang="0">
                <a:pos x="187" y="678"/>
              </a:cxn>
              <a:cxn ang="0">
                <a:pos x="228" y="741"/>
              </a:cxn>
              <a:cxn ang="0">
                <a:pos x="196" y="799"/>
              </a:cxn>
              <a:cxn ang="0">
                <a:pos x="92" y="847"/>
              </a:cxn>
              <a:cxn ang="0">
                <a:pos x="17" y="856"/>
              </a:cxn>
            </a:cxnLst>
            <a:rect l="0" t="0" r="r" b="b"/>
            <a:pathLst>
              <a:path w="769" h="1051">
                <a:moveTo>
                  <a:pt x="17" y="856"/>
                </a:moveTo>
                <a:cubicBezTo>
                  <a:pt x="17" y="856"/>
                  <a:pt x="38" y="882"/>
                  <a:pt x="63" y="893"/>
                </a:cubicBezTo>
                <a:cubicBezTo>
                  <a:pt x="89" y="905"/>
                  <a:pt x="98" y="942"/>
                  <a:pt x="98" y="962"/>
                </a:cubicBezTo>
                <a:cubicBezTo>
                  <a:pt x="98" y="982"/>
                  <a:pt x="95" y="1026"/>
                  <a:pt x="112" y="1034"/>
                </a:cubicBezTo>
                <a:cubicBezTo>
                  <a:pt x="130" y="1043"/>
                  <a:pt x="141" y="1046"/>
                  <a:pt x="150" y="1043"/>
                </a:cubicBezTo>
                <a:cubicBezTo>
                  <a:pt x="158" y="1040"/>
                  <a:pt x="150" y="1034"/>
                  <a:pt x="179" y="1043"/>
                </a:cubicBezTo>
                <a:cubicBezTo>
                  <a:pt x="207" y="1051"/>
                  <a:pt x="248" y="1043"/>
                  <a:pt x="268" y="1043"/>
                </a:cubicBezTo>
                <a:cubicBezTo>
                  <a:pt x="288" y="1043"/>
                  <a:pt x="291" y="1046"/>
                  <a:pt x="311" y="1046"/>
                </a:cubicBezTo>
                <a:cubicBezTo>
                  <a:pt x="331" y="1046"/>
                  <a:pt x="354" y="1043"/>
                  <a:pt x="357" y="1028"/>
                </a:cubicBezTo>
                <a:cubicBezTo>
                  <a:pt x="360" y="1014"/>
                  <a:pt x="354" y="988"/>
                  <a:pt x="357" y="977"/>
                </a:cubicBezTo>
                <a:cubicBezTo>
                  <a:pt x="360" y="965"/>
                  <a:pt x="334" y="945"/>
                  <a:pt x="308" y="942"/>
                </a:cubicBezTo>
                <a:cubicBezTo>
                  <a:pt x="282" y="939"/>
                  <a:pt x="245" y="959"/>
                  <a:pt x="219" y="962"/>
                </a:cubicBezTo>
                <a:cubicBezTo>
                  <a:pt x="193" y="965"/>
                  <a:pt x="158" y="965"/>
                  <a:pt x="150" y="957"/>
                </a:cubicBezTo>
                <a:cubicBezTo>
                  <a:pt x="141" y="948"/>
                  <a:pt x="130" y="942"/>
                  <a:pt x="136" y="925"/>
                </a:cubicBezTo>
                <a:cubicBezTo>
                  <a:pt x="141" y="908"/>
                  <a:pt x="147" y="905"/>
                  <a:pt x="138" y="893"/>
                </a:cubicBezTo>
                <a:cubicBezTo>
                  <a:pt x="130" y="882"/>
                  <a:pt x="112" y="893"/>
                  <a:pt x="130" y="882"/>
                </a:cubicBezTo>
                <a:cubicBezTo>
                  <a:pt x="147" y="870"/>
                  <a:pt x="158" y="879"/>
                  <a:pt x="199" y="885"/>
                </a:cubicBezTo>
                <a:cubicBezTo>
                  <a:pt x="239" y="890"/>
                  <a:pt x="256" y="879"/>
                  <a:pt x="277" y="876"/>
                </a:cubicBezTo>
                <a:cubicBezTo>
                  <a:pt x="297" y="873"/>
                  <a:pt x="300" y="853"/>
                  <a:pt x="323" y="870"/>
                </a:cubicBezTo>
                <a:cubicBezTo>
                  <a:pt x="346" y="888"/>
                  <a:pt x="366" y="888"/>
                  <a:pt x="383" y="876"/>
                </a:cubicBezTo>
                <a:cubicBezTo>
                  <a:pt x="400" y="865"/>
                  <a:pt x="400" y="856"/>
                  <a:pt x="395" y="845"/>
                </a:cubicBezTo>
                <a:cubicBezTo>
                  <a:pt x="389" y="833"/>
                  <a:pt x="334" y="836"/>
                  <a:pt x="346" y="816"/>
                </a:cubicBezTo>
                <a:cubicBezTo>
                  <a:pt x="357" y="796"/>
                  <a:pt x="377" y="793"/>
                  <a:pt x="389" y="784"/>
                </a:cubicBezTo>
                <a:cubicBezTo>
                  <a:pt x="400" y="776"/>
                  <a:pt x="392" y="744"/>
                  <a:pt x="400" y="738"/>
                </a:cubicBezTo>
                <a:cubicBezTo>
                  <a:pt x="409" y="733"/>
                  <a:pt x="446" y="707"/>
                  <a:pt x="446" y="707"/>
                </a:cubicBezTo>
                <a:cubicBezTo>
                  <a:pt x="452" y="658"/>
                  <a:pt x="452" y="658"/>
                  <a:pt x="452" y="658"/>
                </a:cubicBezTo>
                <a:cubicBezTo>
                  <a:pt x="470" y="638"/>
                  <a:pt x="470" y="638"/>
                  <a:pt x="470" y="638"/>
                </a:cubicBezTo>
                <a:cubicBezTo>
                  <a:pt x="432" y="606"/>
                  <a:pt x="432" y="606"/>
                  <a:pt x="432" y="606"/>
                </a:cubicBezTo>
                <a:cubicBezTo>
                  <a:pt x="432" y="606"/>
                  <a:pt x="409" y="566"/>
                  <a:pt x="426" y="557"/>
                </a:cubicBezTo>
                <a:cubicBezTo>
                  <a:pt x="444" y="549"/>
                  <a:pt x="455" y="534"/>
                  <a:pt x="467" y="537"/>
                </a:cubicBezTo>
                <a:cubicBezTo>
                  <a:pt x="478" y="540"/>
                  <a:pt x="487" y="514"/>
                  <a:pt x="487" y="514"/>
                </a:cubicBezTo>
                <a:cubicBezTo>
                  <a:pt x="487" y="514"/>
                  <a:pt x="516" y="503"/>
                  <a:pt x="521" y="517"/>
                </a:cubicBezTo>
                <a:cubicBezTo>
                  <a:pt x="527" y="532"/>
                  <a:pt x="544" y="514"/>
                  <a:pt x="544" y="514"/>
                </a:cubicBezTo>
                <a:cubicBezTo>
                  <a:pt x="530" y="474"/>
                  <a:pt x="530" y="474"/>
                  <a:pt x="530" y="474"/>
                </a:cubicBezTo>
                <a:cubicBezTo>
                  <a:pt x="564" y="440"/>
                  <a:pt x="564" y="440"/>
                  <a:pt x="564" y="440"/>
                </a:cubicBezTo>
                <a:cubicBezTo>
                  <a:pt x="573" y="422"/>
                  <a:pt x="573" y="422"/>
                  <a:pt x="573" y="422"/>
                </a:cubicBezTo>
                <a:cubicBezTo>
                  <a:pt x="573" y="422"/>
                  <a:pt x="605" y="379"/>
                  <a:pt x="622" y="362"/>
                </a:cubicBezTo>
                <a:cubicBezTo>
                  <a:pt x="639" y="345"/>
                  <a:pt x="717" y="262"/>
                  <a:pt x="691" y="267"/>
                </a:cubicBezTo>
                <a:cubicBezTo>
                  <a:pt x="665" y="273"/>
                  <a:pt x="573" y="333"/>
                  <a:pt x="590" y="310"/>
                </a:cubicBezTo>
                <a:cubicBezTo>
                  <a:pt x="608" y="287"/>
                  <a:pt x="677" y="241"/>
                  <a:pt x="683" y="233"/>
                </a:cubicBezTo>
                <a:cubicBezTo>
                  <a:pt x="688" y="224"/>
                  <a:pt x="729" y="193"/>
                  <a:pt x="737" y="184"/>
                </a:cubicBezTo>
                <a:cubicBezTo>
                  <a:pt x="746" y="175"/>
                  <a:pt x="769" y="106"/>
                  <a:pt x="769" y="106"/>
                </a:cubicBezTo>
                <a:cubicBezTo>
                  <a:pt x="769" y="106"/>
                  <a:pt x="737" y="104"/>
                  <a:pt x="731" y="81"/>
                </a:cubicBezTo>
                <a:cubicBezTo>
                  <a:pt x="726" y="58"/>
                  <a:pt x="706" y="29"/>
                  <a:pt x="688" y="35"/>
                </a:cubicBezTo>
                <a:cubicBezTo>
                  <a:pt x="671" y="40"/>
                  <a:pt x="616" y="72"/>
                  <a:pt x="616" y="72"/>
                </a:cubicBezTo>
                <a:cubicBezTo>
                  <a:pt x="616" y="72"/>
                  <a:pt x="651" y="29"/>
                  <a:pt x="634" y="17"/>
                </a:cubicBezTo>
                <a:cubicBezTo>
                  <a:pt x="616" y="6"/>
                  <a:pt x="576" y="9"/>
                  <a:pt x="564" y="6"/>
                </a:cubicBezTo>
                <a:cubicBezTo>
                  <a:pt x="553" y="3"/>
                  <a:pt x="527" y="0"/>
                  <a:pt x="516" y="3"/>
                </a:cubicBezTo>
                <a:cubicBezTo>
                  <a:pt x="504" y="6"/>
                  <a:pt x="518" y="63"/>
                  <a:pt x="518" y="63"/>
                </a:cubicBezTo>
                <a:cubicBezTo>
                  <a:pt x="458" y="3"/>
                  <a:pt x="458" y="3"/>
                  <a:pt x="458" y="3"/>
                </a:cubicBezTo>
                <a:cubicBezTo>
                  <a:pt x="415" y="12"/>
                  <a:pt x="415" y="12"/>
                  <a:pt x="415" y="12"/>
                </a:cubicBezTo>
                <a:cubicBezTo>
                  <a:pt x="415" y="12"/>
                  <a:pt x="426" y="37"/>
                  <a:pt x="435" y="58"/>
                </a:cubicBezTo>
                <a:cubicBezTo>
                  <a:pt x="444" y="78"/>
                  <a:pt x="418" y="81"/>
                  <a:pt x="409" y="66"/>
                </a:cubicBezTo>
                <a:cubicBezTo>
                  <a:pt x="400" y="52"/>
                  <a:pt x="383" y="35"/>
                  <a:pt x="372" y="37"/>
                </a:cubicBezTo>
                <a:cubicBezTo>
                  <a:pt x="360" y="40"/>
                  <a:pt x="337" y="55"/>
                  <a:pt x="337" y="63"/>
                </a:cubicBezTo>
                <a:cubicBezTo>
                  <a:pt x="337" y="72"/>
                  <a:pt x="351" y="92"/>
                  <a:pt x="337" y="89"/>
                </a:cubicBezTo>
                <a:cubicBezTo>
                  <a:pt x="323" y="86"/>
                  <a:pt x="297" y="81"/>
                  <a:pt x="297" y="89"/>
                </a:cubicBezTo>
                <a:cubicBezTo>
                  <a:pt x="297" y="98"/>
                  <a:pt x="288" y="124"/>
                  <a:pt x="303" y="129"/>
                </a:cubicBezTo>
                <a:cubicBezTo>
                  <a:pt x="317" y="135"/>
                  <a:pt x="337" y="193"/>
                  <a:pt x="325" y="190"/>
                </a:cubicBezTo>
                <a:cubicBezTo>
                  <a:pt x="314" y="187"/>
                  <a:pt x="300" y="170"/>
                  <a:pt x="285" y="158"/>
                </a:cubicBezTo>
                <a:cubicBezTo>
                  <a:pt x="271" y="147"/>
                  <a:pt x="228" y="121"/>
                  <a:pt x="228" y="121"/>
                </a:cubicBezTo>
                <a:cubicBezTo>
                  <a:pt x="216" y="158"/>
                  <a:pt x="216" y="158"/>
                  <a:pt x="216" y="158"/>
                </a:cubicBezTo>
                <a:cubicBezTo>
                  <a:pt x="216" y="158"/>
                  <a:pt x="259" y="181"/>
                  <a:pt x="242" y="193"/>
                </a:cubicBezTo>
                <a:cubicBezTo>
                  <a:pt x="225" y="204"/>
                  <a:pt x="205" y="195"/>
                  <a:pt x="187" y="193"/>
                </a:cubicBezTo>
                <a:cubicBezTo>
                  <a:pt x="170" y="190"/>
                  <a:pt x="144" y="204"/>
                  <a:pt x="136" y="213"/>
                </a:cubicBezTo>
                <a:cubicBezTo>
                  <a:pt x="127" y="221"/>
                  <a:pt x="84" y="224"/>
                  <a:pt x="110" y="233"/>
                </a:cubicBezTo>
                <a:cubicBezTo>
                  <a:pt x="136" y="241"/>
                  <a:pt x="158" y="239"/>
                  <a:pt x="156" y="256"/>
                </a:cubicBezTo>
                <a:cubicBezTo>
                  <a:pt x="153" y="273"/>
                  <a:pt x="136" y="284"/>
                  <a:pt x="150" y="287"/>
                </a:cubicBezTo>
                <a:cubicBezTo>
                  <a:pt x="164" y="290"/>
                  <a:pt x="164" y="310"/>
                  <a:pt x="164" y="310"/>
                </a:cubicBezTo>
                <a:cubicBezTo>
                  <a:pt x="164" y="310"/>
                  <a:pt x="179" y="330"/>
                  <a:pt x="196" y="325"/>
                </a:cubicBezTo>
                <a:cubicBezTo>
                  <a:pt x="213" y="319"/>
                  <a:pt x="254" y="290"/>
                  <a:pt x="259" y="302"/>
                </a:cubicBezTo>
                <a:cubicBezTo>
                  <a:pt x="265" y="313"/>
                  <a:pt x="202" y="333"/>
                  <a:pt x="228" y="336"/>
                </a:cubicBezTo>
                <a:cubicBezTo>
                  <a:pt x="254" y="339"/>
                  <a:pt x="274" y="333"/>
                  <a:pt x="268" y="348"/>
                </a:cubicBezTo>
                <a:cubicBezTo>
                  <a:pt x="262" y="362"/>
                  <a:pt x="213" y="371"/>
                  <a:pt x="228" y="382"/>
                </a:cubicBezTo>
                <a:cubicBezTo>
                  <a:pt x="242" y="394"/>
                  <a:pt x="259" y="402"/>
                  <a:pt x="279" y="397"/>
                </a:cubicBezTo>
                <a:cubicBezTo>
                  <a:pt x="300" y="391"/>
                  <a:pt x="297" y="394"/>
                  <a:pt x="317" y="391"/>
                </a:cubicBezTo>
                <a:cubicBezTo>
                  <a:pt x="337" y="388"/>
                  <a:pt x="337" y="365"/>
                  <a:pt x="349" y="356"/>
                </a:cubicBezTo>
                <a:cubicBezTo>
                  <a:pt x="360" y="348"/>
                  <a:pt x="374" y="264"/>
                  <a:pt x="403" y="262"/>
                </a:cubicBezTo>
                <a:cubicBezTo>
                  <a:pt x="432" y="259"/>
                  <a:pt x="421" y="279"/>
                  <a:pt x="412" y="296"/>
                </a:cubicBezTo>
                <a:cubicBezTo>
                  <a:pt x="403" y="313"/>
                  <a:pt x="380" y="342"/>
                  <a:pt x="412" y="351"/>
                </a:cubicBezTo>
                <a:cubicBezTo>
                  <a:pt x="444" y="359"/>
                  <a:pt x="429" y="382"/>
                  <a:pt x="409" y="385"/>
                </a:cubicBezTo>
                <a:cubicBezTo>
                  <a:pt x="389" y="388"/>
                  <a:pt x="360" y="414"/>
                  <a:pt x="349" y="420"/>
                </a:cubicBezTo>
                <a:cubicBezTo>
                  <a:pt x="337" y="425"/>
                  <a:pt x="291" y="434"/>
                  <a:pt x="311" y="454"/>
                </a:cubicBezTo>
                <a:cubicBezTo>
                  <a:pt x="331" y="474"/>
                  <a:pt x="349" y="543"/>
                  <a:pt x="337" y="523"/>
                </a:cubicBezTo>
                <a:cubicBezTo>
                  <a:pt x="325" y="503"/>
                  <a:pt x="274" y="454"/>
                  <a:pt x="265" y="451"/>
                </a:cubicBezTo>
                <a:cubicBezTo>
                  <a:pt x="256" y="448"/>
                  <a:pt x="219" y="442"/>
                  <a:pt x="225" y="457"/>
                </a:cubicBezTo>
                <a:cubicBezTo>
                  <a:pt x="230" y="471"/>
                  <a:pt x="242" y="500"/>
                  <a:pt x="233" y="503"/>
                </a:cubicBezTo>
                <a:cubicBezTo>
                  <a:pt x="225" y="506"/>
                  <a:pt x="202" y="483"/>
                  <a:pt x="190" y="474"/>
                </a:cubicBezTo>
                <a:cubicBezTo>
                  <a:pt x="179" y="465"/>
                  <a:pt x="153" y="425"/>
                  <a:pt x="153" y="425"/>
                </a:cubicBezTo>
                <a:cubicBezTo>
                  <a:pt x="153" y="425"/>
                  <a:pt x="121" y="405"/>
                  <a:pt x="118" y="388"/>
                </a:cubicBezTo>
                <a:cubicBezTo>
                  <a:pt x="115" y="371"/>
                  <a:pt x="107" y="333"/>
                  <a:pt x="104" y="322"/>
                </a:cubicBezTo>
                <a:cubicBezTo>
                  <a:pt x="101" y="310"/>
                  <a:pt x="63" y="284"/>
                  <a:pt x="61" y="302"/>
                </a:cubicBezTo>
                <a:cubicBezTo>
                  <a:pt x="58" y="319"/>
                  <a:pt x="52" y="322"/>
                  <a:pt x="66" y="339"/>
                </a:cubicBezTo>
                <a:cubicBezTo>
                  <a:pt x="81" y="356"/>
                  <a:pt x="55" y="394"/>
                  <a:pt x="55" y="394"/>
                </a:cubicBezTo>
                <a:cubicBezTo>
                  <a:pt x="55" y="394"/>
                  <a:pt x="23" y="405"/>
                  <a:pt x="29" y="422"/>
                </a:cubicBezTo>
                <a:cubicBezTo>
                  <a:pt x="35" y="440"/>
                  <a:pt x="58" y="474"/>
                  <a:pt x="69" y="486"/>
                </a:cubicBezTo>
                <a:cubicBezTo>
                  <a:pt x="81" y="497"/>
                  <a:pt x="52" y="523"/>
                  <a:pt x="75" y="529"/>
                </a:cubicBezTo>
                <a:cubicBezTo>
                  <a:pt x="98" y="534"/>
                  <a:pt x="118" y="560"/>
                  <a:pt x="112" y="569"/>
                </a:cubicBezTo>
                <a:cubicBezTo>
                  <a:pt x="107" y="577"/>
                  <a:pt x="89" y="583"/>
                  <a:pt x="89" y="600"/>
                </a:cubicBezTo>
                <a:cubicBezTo>
                  <a:pt x="89" y="618"/>
                  <a:pt x="84" y="635"/>
                  <a:pt x="101" y="652"/>
                </a:cubicBezTo>
                <a:cubicBezTo>
                  <a:pt x="118" y="669"/>
                  <a:pt x="133" y="687"/>
                  <a:pt x="144" y="681"/>
                </a:cubicBezTo>
                <a:cubicBezTo>
                  <a:pt x="156" y="675"/>
                  <a:pt x="179" y="672"/>
                  <a:pt x="187" y="678"/>
                </a:cubicBezTo>
                <a:cubicBezTo>
                  <a:pt x="196" y="684"/>
                  <a:pt x="222" y="684"/>
                  <a:pt x="233" y="701"/>
                </a:cubicBezTo>
                <a:cubicBezTo>
                  <a:pt x="245" y="718"/>
                  <a:pt x="242" y="741"/>
                  <a:pt x="228" y="741"/>
                </a:cubicBezTo>
                <a:cubicBezTo>
                  <a:pt x="213" y="741"/>
                  <a:pt x="199" y="741"/>
                  <a:pt x="196" y="750"/>
                </a:cubicBezTo>
                <a:cubicBezTo>
                  <a:pt x="193" y="758"/>
                  <a:pt x="205" y="793"/>
                  <a:pt x="196" y="799"/>
                </a:cubicBezTo>
                <a:cubicBezTo>
                  <a:pt x="187" y="804"/>
                  <a:pt x="167" y="810"/>
                  <a:pt x="156" y="822"/>
                </a:cubicBezTo>
                <a:cubicBezTo>
                  <a:pt x="144" y="833"/>
                  <a:pt x="95" y="856"/>
                  <a:pt x="92" y="847"/>
                </a:cubicBezTo>
                <a:cubicBezTo>
                  <a:pt x="89" y="839"/>
                  <a:pt x="29" y="824"/>
                  <a:pt x="29" y="824"/>
                </a:cubicBezTo>
                <a:cubicBezTo>
                  <a:pt x="29" y="824"/>
                  <a:pt x="0" y="845"/>
                  <a:pt x="17" y="856"/>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2" name="Freeform 22">
            <a:extLst>
              <a:ext uri="{FF2B5EF4-FFF2-40B4-BE49-F238E27FC236}">
                <a16:creationId xmlns:a16="http://schemas.microsoft.com/office/drawing/2014/main" id="{53B7D1AD-1F3F-C544-9237-0F59DBAD59E5}"/>
              </a:ext>
            </a:extLst>
          </p:cNvPr>
          <p:cNvSpPr>
            <a:spLocks/>
          </p:cNvSpPr>
          <p:nvPr/>
        </p:nvSpPr>
        <p:spPr bwMode="auto">
          <a:xfrm>
            <a:off x="3303457" y="2063310"/>
            <a:ext cx="144237" cy="175938"/>
          </a:xfrm>
          <a:custGeom>
            <a:avLst/>
            <a:gdLst/>
            <a:ahLst/>
            <a:cxnLst>
              <a:cxn ang="0">
                <a:pos x="60" y="17"/>
              </a:cxn>
              <a:cxn ang="0">
                <a:pos x="98" y="58"/>
              </a:cxn>
              <a:cxn ang="0">
                <a:pos x="138" y="89"/>
              </a:cxn>
              <a:cxn ang="0">
                <a:pos x="153" y="152"/>
              </a:cxn>
              <a:cxn ang="0">
                <a:pos x="124" y="175"/>
              </a:cxn>
              <a:cxn ang="0">
                <a:pos x="101" y="144"/>
              </a:cxn>
              <a:cxn ang="0">
                <a:pos x="55" y="147"/>
              </a:cxn>
              <a:cxn ang="0">
                <a:pos x="17" y="101"/>
              </a:cxn>
              <a:cxn ang="0">
                <a:pos x="43" y="66"/>
              </a:cxn>
              <a:cxn ang="0">
                <a:pos x="6" y="20"/>
              </a:cxn>
              <a:cxn ang="0">
                <a:pos x="60" y="17"/>
              </a:cxn>
            </a:cxnLst>
            <a:rect l="0" t="0" r="r" b="b"/>
            <a:pathLst>
              <a:path w="158" h="193">
                <a:moveTo>
                  <a:pt x="60" y="17"/>
                </a:moveTo>
                <a:cubicBezTo>
                  <a:pt x="78" y="26"/>
                  <a:pt x="81" y="61"/>
                  <a:pt x="98" y="58"/>
                </a:cubicBezTo>
                <a:cubicBezTo>
                  <a:pt x="115" y="55"/>
                  <a:pt x="135" y="69"/>
                  <a:pt x="138" y="89"/>
                </a:cubicBezTo>
                <a:cubicBezTo>
                  <a:pt x="141" y="109"/>
                  <a:pt x="158" y="135"/>
                  <a:pt x="153" y="152"/>
                </a:cubicBezTo>
                <a:cubicBezTo>
                  <a:pt x="147" y="170"/>
                  <a:pt x="130" y="193"/>
                  <a:pt x="124" y="175"/>
                </a:cubicBezTo>
                <a:cubicBezTo>
                  <a:pt x="118" y="158"/>
                  <a:pt x="112" y="147"/>
                  <a:pt x="101" y="144"/>
                </a:cubicBezTo>
                <a:cubicBezTo>
                  <a:pt x="89" y="141"/>
                  <a:pt x="69" y="161"/>
                  <a:pt x="55" y="147"/>
                </a:cubicBezTo>
                <a:cubicBezTo>
                  <a:pt x="40" y="132"/>
                  <a:pt x="3" y="109"/>
                  <a:pt x="17" y="101"/>
                </a:cubicBezTo>
                <a:cubicBezTo>
                  <a:pt x="32" y="92"/>
                  <a:pt x="55" y="78"/>
                  <a:pt x="43" y="66"/>
                </a:cubicBezTo>
                <a:cubicBezTo>
                  <a:pt x="32" y="55"/>
                  <a:pt x="0" y="32"/>
                  <a:pt x="6" y="20"/>
                </a:cubicBezTo>
                <a:cubicBezTo>
                  <a:pt x="11" y="9"/>
                  <a:pt x="26" y="0"/>
                  <a:pt x="60" y="1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3" name="Freeform 23">
            <a:extLst>
              <a:ext uri="{FF2B5EF4-FFF2-40B4-BE49-F238E27FC236}">
                <a16:creationId xmlns:a16="http://schemas.microsoft.com/office/drawing/2014/main" id="{02C59764-18BE-4B48-B8CF-296511800FA0}"/>
              </a:ext>
            </a:extLst>
          </p:cNvPr>
          <p:cNvSpPr>
            <a:spLocks/>
          </p:cNvSpPr>
          <p:nvPr/>
        </p:nvSpPr>
        <p:spPr bwMode="auto">
          <a:xfrm>
            <a:off x="3464336" y="2126711"/>
            <a:ext cx="80836" cy="99064"/>
          </a:xfrm>
          <a:custGeom>
            <a:avLst/>
            <a:gdLst/>
            <a:ahLst/>
            <a:cxnLst>
              <a:cxn ang="0">
                <a:pos x="51" y="17"/>
              </a:cxn>
              <a:cxn ang="0">
                <a:pos x="83" y="58"/>
              </a:cxn>
              <a:cxn ang="0">
                <a:pos x="51" y="106"/>
              </a:cxn>
              <a:cxn ang="0">
                <a:pos x="28" y="60"/>
              </a:cxn>
              <a:cxn ang="0">
                <a:pos x="0" y="20"/>
              </a:cxn>
              <a:cxn ang="0">
                <a:pos x="51" y="17"/>
              </a:cxn>
            </a:cxnLst>
            <a:rect l="0" t="0" r="r" b="b"/>
            <a:pathLst>
              <a:path w="89" h="109">
                <a:moveTo>
                  <a:pt x="51" y="17"/>
                </a:moveTo>
                <a:cubicBezTo>
                  <a:pt x="62" y="25"/>
                  <a:pt x="89" y="43"/>
                  <a:pt x="83" y="58"/>
                </a:cubicBezTo>
                <a:cubicBezTo>
                  <a:pt x="77" y="72"/>
                  <a:pt x="66" y="109"/>
                  <a:pt x="51" y="106"/>
                </a:cubicBezTo>
                <a:cubicBezTo>
                  <a:pt x="37" y="104"/>
                  <a:pt x="46" y="81"/>
                  <a:pt x="28" y="60"/>
                </a:cubicBezTo>
                <a:cubicBezTo>
                  <a:pt x="11" y="40"/>
                  <a:pt x="0" y="20"/>
                  <a:pt x="0" y="20"/>
                </a:cubicBezTo>
                <a:cubicBezTo>
                  <a:pt x="0" y="20"/>
                  <a:pt x="28" y="0"/>
                  <a:pt x="51" y="1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4" name="Freeform 24">
            <a:extLst>
              <a:ext uri="{FF2B5EF4-FFF2-40B4-BE49-F238E27FC236}">
                <a16:creationId xmlns:a16="http://schemas.microsoft.com/office/drawing/2014/main" id="{8D4C5878-63A1-FB4D-A63E-1C61B25B6FB0}"/>
              </a:ext>
            </a:extLst>
          </p:cNvPr>
          <p:cNvSpPr>
            <a:spLocks/>
          </p:cNvSpPr>
          <p:nvPr/>
        </p:nvSpPr>
        <p:spPr bwMode="auto">
          <a:xfrm>
            <a:off x="3154464" y="2149694"/>
            <a:ext cx="86384" cy="126009"/>
          </a:xfrm>
          <a:custGeom>
            <a:avLst/>
            <a:gdLst/>
            <a:ahLst/>
            <a:cxnLst>
              <a:cxn ang="0">
                <a:pos x="34" y="9"/>
              </a:cxn>
              <a:cxn ang="0">
                <a:pos x="89" y="17"/>
              </a:cxn>
              <a:cxn ang="0">
                <a:pos x="80" y="60"/>
              </a:cxn>
              <a:cxn ang="0">
                <a:pos x="66" y="98"/>
              </a:cxn>
              <a:cxn ang="0">
                <a:pos x="52" y="129"/>
              </a:cxn>
              <a:cxn ang="0">
                <a:pos x="8" y="121"/>
              </a:cxn>
              <a:cxn ang="0">
                <a:pos x="17" y="72"/>
              </a:cxn>
              <a:cxn ang="0">
                <a:pos x="34" y="9"/>
              </a:cxn>
            </a:cxnLst>
            <a:rect l="0" t="0" r="r" b="b"/>
            <a:pathLst>
              <a:path w="95" h="138">
                <a:moveTo>
                  <a:pt x="34" y="9"/>
                </a:moveTo>
                <a:cubicBezTo>
                  <a:pt x="46" y="8"/>
                  <a:pt x="83" y="0"/>
                  <a:pt x="89" y="17"/>
                </a:cubicBezTo>
                <a:cubicBezTo>
                  <a:pt x="95" y="34"/>
                  <a:pt x="86" y="46"/>
                  <a:pt x="80" y="60"/>
                </a:cubicBezTo>
                <a:cubicBezTo>
                  <a:pt x="75" y="75"/>
                  <a:pt x="57" y="80"/>
                  <a:pt x="66" y="98"/>
                </a:cubicBezTo>
                <a:cubicBezTo>
                  <a:pt x="75" y="115"/>
                  <a:pt x="69" y="132"/>
                  <a:pt x="52" y="129"/>
                </a:cubicBezTo>
                <a:cubicBezTo>
                  <a:pt x="34" y="126"/>
                  <a:pt x="8" y="138"/>
                  <a:pt x="8" y="121"/>
                </a:cubicBezTo>
                <a:cubicBezTo>
                  <a:pt x="8" y="103"/>
                  <a:pt x="17" y="83"/>
                  <a:pt x="17" y="72"/>
                </a:cubicBezTo>
                <a:cubicBezTo>
                  <a:pt x="17" y="60"/>
                  <a:pt x="0" y="11"/>
                  <a:pt x="34"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5" name="Freeform 25">
            <a:extLst>
              <a:ext uri="{FF2B5EF4-FFF2-40B4-BE49-F238E27FC236}">
                <a16:creationId xmlns:a16="http://schemas.microsoft.com/office/drawing/2014/main" id="{A2FA8E86-372F-E94E-8248-E13246DAB5C2}"/>
              </a:ext>
            </a:extLst>
          </p:cNvPr>
          <p:cNvSpPr>
            <a:spLocks/>
          </p:cNvSpPr>
          <p:nvPr/>
        </p:nvSpPr>
        <p:spPr bwMode="auto">
          <a:xfrm>
            <a:off x="3973922" y="1456246"/>
            <a:ext cx="1199863" cy="1876668"/>
          </a:xfrm>
          <a:custGeom>
            <a:avLst/>
            <a:gdLst/>
            <a:ahLst/>
            <a:cxnLst>
              <a:cxn ang="0">
                <a:pos x="246" y="384"/>
              </a:cxn>
              <a:cxn ang="0">
                <a:pos x="121" y="543"/>
              </a:cxn>
              <a:cxn ang="0">
                <a:pos x="159" y="664"/>
              </a:cxn>
              <a:cxn ang="0">
                <a:pos x="13" y="789"/>
              </a:cxn>
              <a:cxn ang="0">
                <a:pos x="142" y="888"/>
              </a:cxn>
              <a:cxn ang="0">
                <a:pos x="99" y="1000"/>
              </a:cxn>
              <a:cxn ang="0">
                <a:pos x="259" y="1034"/>
              </a:cxn>
              <a:cxn ang="0">
                <a:pos x="410" y="1388"/>
              </a:cxn>
              <a:cxn ang="0">
                <a:pos x="436" y="1491"/>
              </a:cxn>
              <a:cxn ang="0">
                <a:pos x="479" y="1586"/>
              </a:cxn>
              <a:cxn ang="0">
                <a:pos x="483" y="1831"/>
              </a:cxn>
              <a:cxn ang="0">
                <a:pos x="604" y="2008"/>
              </a:cxn>
              <a:cxn ang="0">
                <a:pos x="673" y="1866"/>
              </a:cxn>
              <a:cxn ang="0">
                <a:pos x="820" y="1685"/>
              </a:cxn>
              <a:cxn ang="0">
                <a:pos x="997" y="1573"/>
              </a:cxn>
              <a:cxn ang="0">
                <a:pos x="1028" y="1478"/>
              </a:cxn>
              <a:cxn ang="0">
                <a:pos x="1036" y="1418"/>
              </a:cxn>
              <a:cxn ang="0">
                <a:pos x="1101" y="1379"/>
              </a:cxn>
              <a:cxn ang="0">
                <a:pos x="1084" y="1284"/>
              </a:cxn>
              <a:cxn ang="0">
                <a:pos x="1127" y="1158"/>
              </a:cxn>
              <a:cxn ang="0">
                <a:pos x="1131" y="1043"/>
              </a:cxn>
              <a:cxn ang="0">
                <a:pos x="1144" y="935"/>
              </a:cxn>
              <a:cxn ang="0">
                <a:pos x="1136" y="845"/>
              </a:cxn>
              <a:cxn ang="0">
                <a:pos x="1161" y="642"/>
              </a:cxn>
              <a:cxn ang="0">
                <a:pos x="1166" y="556"/>
              </a:cxn>
              <a:cxn ang="0">
                <a:pos x="1213" y="483"/>
              </a:cxn>
              <a:cxn ang="0">
                <a:pos x="1287" y="328"/>
              </a:cxn>
              <a:cxn ang="0">
                <a:pos x="1192" y="358"/>
              </a:cxn>
              <a:cxn ang="0">
                <a:pos x="1058" y="492"/>
              </a:cxn>
              <a:cxn ang="0">
                <a:pos x="1084" y="293"/>
              </a:cxn>
              <a:cxn ang="0">
                <a:pos x="989" y="371"/>
              </a:cxn>
              <a:cxn ang="0">
                <a:pos x="902" y="306"/>
              </a:cxn>
              <a:cxn ang="0">
                <a:pos x="907" y="255"/>
              </a:cxn>
              <a:cxn ang="0">
                <a:pos x="1097" y="199"/>
              </a:cxn>
              <a:cxn ang="0">
                <a:pos x="1006" y="100"/>
              </a:cxn>
              <a:cxn ang="0">
                <a:pos x="984" y="61"/>
              </a:cxn>
              <a:cxn ang="0">
                <a:pos x="790" y="18"/>
              </a:cxn>
              <a:cxn ang="0">
                <a:pos x="704" y="112"/>
              </a:cxn>
              <a:cxn ang="0">
                <a:pos x="548" y="117"/>
              </a:cxn>
              <a:cxn ang="0">
                <a:pos x="630" y="255"/>
              </a:cxn>
              <a:cxn ang="0">
                <a:pos x="583" y="315"/>
              </a:cxn>
              <a:cxn ang="0">
                <a:pos x="466" y="216"/>
              </a:cxn>
              <a:cxn ang="0">
                <a:pos x="445" y="358"/>
              </a:cxn>
              <a:cxn ang="0">
                <a:pos x="384" y="237"/>
              </a:cxn>
            </a:cxnLst>
            <a:rect l="0" t="0" r="r" b="b"/>
            <a:pathLst>
              <a:path w="1317" h="2064">
                <a:moveTo>
                  <a:pt x="280" y="311"/>
                </a:moveTo>
                <a:cubicBezTo>
                  <a:pt x="280" y="311"/>
                  <a:pt x="237" y="358"/>
                  <a:pt x="246" y="384"/>
                </a:cubicBezTo>
                <a:cubicBezTo>
                  <a:pt x="254" y="410"/>
                  <a:pt x="233" y="418"/>
                  <a:pt x="207" y="436"/>
                </a:cubicBezTo>
                <a:cubicBezTo>
                  <a:pt x="181" y="453"/>
                  <a:pt x="108" y="522"/>
                  <a:pt x="121" y="543"/>
                </a:cubicBezTo>
                <a:cubicBezTo>
                  <a:pt x="134" y="565"/>
                  <a:pt x="159" y="573"/>
                  <a:pt x="172" y="573"/>
                </a:cubicBezTo>
                <a:cubicBezTo>
                  <a:pt x="185" y="573"/>
                  <a:pt x="177" y="642"/>
                  <a:pt x="159" y="664"/>
                </a:cubicBezTo>
                <a:cubicBezTo>
                  <a:pt x="142" y="685"/>
                  <a:pt x="116" y="694"/>
                  <a:pt x="82" y="724"/>
                </a:cubicBezTo>
                <a:cubicBezTo>
                  <a:pt x="47" y="754"/>
                  <a:pt x="0" y="750"/>
                  <a:pt x="13" y="789"/>
                </a:cubicBezTo>
                <a:cubicBezTo>
                  <a:pt x="26" y="828"/>
                  <a:pt x="47" y="879"/>
                  <a:pt x="82" y="875"/>
                </a:cubicBezTo>
                <a:cubicBezTo>
                  <a:pt x="116" y="871"/>
                  <a:pt x="151" y="853"/>
                  <a:pt x="142" y="888"/>
                </a:cubicBezTo>
                <a:cubicBezTo>
                  <a:pt x="134" y="922"/>
                  <a:pt x="82" y="922"/>
                  <a:pt x="69" y="940"/>
                </a:cubicBezTo>
                <a:cubicBezTo>
                  <a:pt x="56" y="957"/>
                  <a:pt x="73" y="983"/>
                  <a:pt x="99" y="1000"/>
                </a:cubicBezTo>
                <a:cubicBezTo>
                  <a:pt x="125" y="1017"/>
                  <a:pt x="121" y="1030"/>
                  <a:pt x="159" y="1021"/>
                </a:cubicBezTo>
                <a:cubicBezTo>
                  <a:pt x="198" y="1013"/>
                  <a:pt x="216" y="1013"/>
                  <a:pt x="259" y="1034"/>
                </a:cubicBezTo>
                <a:cubicBezTo>
                  <a:pt x="302" y="1056"/>
                  <a:pt x="367" y="1246"/>
                  <a:pt x="380" y="1293"/>
                </a:cubicBezTo>
                <a:cubicBezTo>
                  <a:pt x="393" y="1340"/>
                  <a:pt x="371" y="1392"/>
                  <a:pt x="410" y="1388"/>
                </a:cubicBezTo>
                <a:cubicBezTo>
                  <a:pt x="449" y="1383"/>
                  <a:pt x="462" y="1396"/>
                  <a:pt x="466" y="1431"/>
                </a:cubicBezTo>
                <a:cubicBezTo>
                  <a:pt x="470" y="1465"/>
                  <a:pt x="466" y="1470"/>
                  <a:pt x="436" y="1491"/>
                </a:cubicBezTo>
                <a:cubicBezTo>
                  <a:pt x="406" y="1513"/>
                  <a:pt x="419" y="1534"/>
                  <a:pt x="449" y="1534"/>
                </a:cubicBezTo>
                <a:cubicBezTo>
                  <a:pt x="479" y="1534"/>
                  <a:pt x="492" y="1569"/>
                  <a:pt x="479" y="1586"/>
                </a:cubicBezTo>
                <a:cubicBezTo>
                  <a:pt x="466" y="1603"/>
                  <a:pt x="436" y="1616"/>
                  <a:pt x="436" y="1659"/>
                </a:cubicBezTo>
                <a:cubicBezTo>
                  <a:pt x="436" y="1702"/>
                  <a:pt x="466" y="1780"/>
                  <a:pt x="483" y="1831"/>
                </a:cubicBezTo>
                <a:cubicBezTo>
                  <a:pt x="501" y="1883"/>
                  <a:pt x="540" y="1930"/>
                  <a:pt x="552" y="1961"/>
                </a:cubicBezTo>
                <a:cubicBezTo>
                  <a:pt x="565" y="1991"/>
                  <a:pt x="591" y="1982"/>
                  <a:pt x="604" y="2008"/>
                </a:cubicBezTo>
                <a:cubicBezTo>
                  <a:pt x="617" y="2034"/>
                  <a:pt x="626" y="2064"/>
                  <a:pt x="635" y="2025"/>
                </a:cubicBezTo>
                <a:cubicBezTo>
                  <a:pt x="643" y="1987"/>
                  <a:pt x="656" y="1913"/>
                  <a:pt x="673" y="1866"/>
                </a:cubicBezTo>
                <a:cubicBezTo>
                  <a:pt x="691" y="1818"/>
                  <a:pt x="730" y="1724"/>
                  <a:pt x="755" y="1715"/>
                </a:cubicBezTo>
                <a:cubicBezTo>
                  <a:pt x="781" y="1706"/>
                  <a:pt x="799" y="1724"/>
                  <a:pt x="820" y="1685"/>
                </a:cubicBezTo>
                <a:cubicBezTo>
                  <a:pt x="842" y="1646"/>
                  <a:pt x="833" y="1612"/>
                  <a:pt x="872" y="1607"/>
                </a:cubicBezTo>
                <a:cubicBezTo>
                  <a:pt x="911" y="1603"/>
                  <a:pt x="976" y="1577"/>
                  <a:pt x="997" y="1573"/>
                </a:cubicBezTo>
                <a:cubicBezTo>
                  <a:pt x="1019" y="1569"/>
                  <a:pt x="1079" y="1513"/>
                  <a:pt x="1084" y="1500"/>
                </a:cubicBezTo>
                <a:cubicBezTo>
                  <a:pt x="1088" y="1487"/>
                  <a:pt x="1041" y="1487"/>
                  <a:pt x="1028" y="1478"/>
                </a:cubicBezTo>
                <a:cubicBezTo>
                  <a:pt x="1015" y="1470"/>
                  <a:pt x="980" y="1457"/>
                  <a:pt x="993" y="1448"/>
                </a:cubicBezTo>
                <a:cubicBezTo>
                  <a:pt x="1006" y="1439"/>
                  <a:pt x="1015" y="1414"/>
                  <a:pt x="1036" y="1418"/>
                </a:cubicBezTo>
                <a:cubicBezTo>
                  <a:pt x="1058" y="1422"/>
                  <a:pt x="1071" y="1444"/>
                  <a:pt x="1092" y="1435"/>
                </a:cubicBezTo>
                <a:cubicBezTo>
                  <a:pt x="1114" y="1426"/>
                  <a:pt x="1110" y="1396"/>
                  <a:pt x="1101" y="1379"/>
                </a:cubicBezTo>
                <a:cubicBezTo>
                  <a:pt x="1092" y="1362"/>
                  <a:pt x="1049" y="1353"/>
                  <a:pt x="1053" y="1336"/>
                </a:cubicBezTo>
                <a:cubicBezTo>
                  <a:pt x="1058" y="1319"/>
                  <a:pt x="1071" y="1289"/>
                  <a:pt x="1084" y="1284"/>
                </a:cubicBezTo>
                <a:cubicBezTo>
                  <a:pt x="1097" y="1280"/>
                  <a:pt x="1110" y="1241"/>
                  <a:pt x="1118" y="1224"/>
                </a:cubicBezTo>
                <a:cubicBezTo>
                  <a:pt x="1127" y="1207"/>
                  <a:pt x="1110" y="1169"/>
                  <a:pt x="1127" y="1158"/>
                </a:cubicBezTo>
                <a:cubicBezTo>
                  <a:pt x="1144" y="1146"/>
                  <a:pt x="1161" y="1090"/>
                  <a:pt x="1161" y="1090"/>
                </a:cubicBezTo>
                <a:cubicBezTo>
                  <a:pt x="1161" y="1090"/>
                  <a:pt x="1136" y="1060"/>
                  <a:pt x="1131" y="1043"/>
                </a:cubicBezTo>
                <a:cubicBezTo>
                  <a:pt x="1127" y="1026"/>
                  <a:pt x="1118" y="970"/>
                  <a:pt x="1118" y="970"/>
                </a:cubicBezTo>
                <a:cubicBezTo>
                  <a:pt x="1118" y="970"/>
                  <a:pt x="1127" y="931"/>
                  <a:pt x="1144" y="935"/>
                </a:cubicBezTo>
                <a:cubicBezTo>
                  <a:pt x="1161" y="940"/>
                  <a:pt x="1183" y="914"/>
                  <a:pt x="1183" y="914"/>
                </a:cubicBezTo>
                <a:cubicBezTo>
                  <a:pt x="1136" y="845"/>
                  <a:pt x="1136" y="845"/>
                  <a:pt x="1136" y="845"/>
                </a:cubicBezTo>
                <a:cubicBezTo>
                  <a:pt x="1136" y="845"/>
                  <a:pt x="1131" y="772"/>
                  <a:pt x="1144" y="741"/>
                </a:cubicBezTo>
                <a:cubicBezTo>
                  <a:pt x="1157" y="711"/>
                  <a:pt x="1161" y="642"/>
                  <a:pt x="1161" y="642"/>
                </a:cubicBezTo>
                <a:cubicBezTo>
                  <a:pt x="1161" y="642"/>
                  <a:pt x="1166" y="612"/>
                  <a:pt x="1183" y="604"/>
                </a:cubicBezTo>
                <a:cubicBezTo>
                  <a:pt x="1200" y="595"/>
                  <a:pt x="1166" y="556"/>
                  <a:pt x="1166" y="556"/>
                </a:cubicBezTo>
                <a:cubicBezTo>
                  <a:pt x="1200" y="526"/>
                  <a:pt x="1200" y="526"/>
                  <a:pt x="1200" y="526"/>
                </a:cubicBezTo>
                <a:cubicBezTo>
                  <a:pt x="1200" y="526"/>
                  <a:pt x="1196" y="492"/>
                  <a:pt x="1213" y="483"/>
                </a:cubicBezTo>
                <a:cubicBezTo>
                  <a:pt x="1231" y="474"/>
                  <a:pt x="1265" y="414"/>
                  <a:pt x="1287" y="397"/>
                </a:cubicBezTo>
                <a:cubicBezTo>
                  <a:pt x="1308" y="380"/>
                  <a:pt x="1317" y="341"/>
                  <a:pt x="1287" y="328"/>
                </a:cubicBezTo>
                <a:cubicBezTo>
                  <a:pt x="1256" y="315"/>
                  <a:pt x="1256" y="298"/>
                  <a:pt x="1231" y="306"/>
                </a:cubicBezTo>
                <a:cubicBezTo>
                  <a:pt x="1205" y="315"/>
                  <a:pt x="1209" y="358"/>
                  <a:pt x="1192" y="358"/>
                </a:cubicBezTo>
                <a:cubicBezTo>
                  <a:pt x="1174" y="358"/>
                  <a:pt x="1144" y="341"/>
                  <a:pt x="1131" y="362"/>
                </a:cubicBezTo>
                <a:cubicBezTo>
                  <a:pt x="1118" y="384"/>
                  <a:pt x="1053" y="505"/>
                  <a:pt x="1058" y="492"/>
                </a:cubicBezTo>
                <a:cubicBezTo>
                  <a:pt x="1062" y="479"/>
                  <a:pt x="1105" y="349"/>
                  <a:pt x="1101" y="336"/>
                </a:cubicBezTo>
                <a:cubicBezTo>
                  <a:pt x="1097" y="324"/>
                  <a:pt x="1105" y="298"/>
                  <a:pt x="1084" y="293"/>
                </a:cubicBezTo>
                <a:cubicBezTo>
                  <a:pt x="1062" y="289"/>
                  <a:pt x="1053" y="324"/>
                  <a:pt x="1053" y="324"/>
                </a:cubicBezTo>
                <a:cubicBezTo>
                  <a:pt x="989" y="371"/>
                  <a:pt x="989" y="371"/>
                  <a:pt x="989" y="371"/>
                </a:cubicBezTo>
                <a:cubicBezTo>
                  <a:pt x="1006" y="293"/>
                  <a:pt x="1006" y="293"/>
                  <a:pt x="1006" y="293"/>
                </a:cubicBezTo>
                <a:cubicBezTo>
                  <a:pt x="902" y="306"/>
                  <a:pt x="902" y="306"/>
                  <a:pt x="902" y="306"/>
                </a:cubicBezTo>
                <a:cubicBezTo>
                  <a:pt x="842" y="345"/>
                  <a:pt x="842" y="345"/>
                  <a:pt x="842" y="345"/>
                </a:cubicBezTo>
                <a:cubicBezTo>
                  <a:pt x="842" y="345"/>
                  <a:pt x="894" y="250"/>
                  <a:pt x="907" y="255"/>
                </a:cubicBezTo>
                <a:cubicBezTo>
                  <a:pt x="920" y="259"/>
                  <a:pt x="1023" y="246"/>
                  <a:pt x="1041" y="242"/>
                </a:cubicBezTo>
                <a:cubicBezTo>
                  <a:pt x="1058" y="237"/>
                  <a:pt x="1092" y="216"/>
                  <a:pt x="1097" y="199"/>
                </a:cubicBezTo>
                <a:cubicBezTo>
                  <a:pt x="1101" y="181"/>
                  <a:pt x="1028" y="143"/>
                  <a:pt x="1028" y="143"/>
                </a:cubicBezTo>
                <a:cubicBezTo>
                  <a:pt x="1006" y="100"/>
                  <a:pt x="1006" y="100"/>
                  <a:pt x="1006" y="100"/>
                </a:cubicBezTo>
                <a:cubicBezTo>
                  <a:pt x="928" y="95"/>
                  <a:pt x="928" y="95"/>
                  <a:pt x="928" y="95"/>
                </a:cubicBezTo>
                <a:cubicBezTo>
                  <a:pt x="984" y="61"/>
                  <a:pt x="984" y="61"/>
                  <a:pt x="984" y="61"/>
                </a:cubicBezTo>
                <a:cubicBezTo>
                  <a:pt x="984" y="61"/>
                  <a:pt x="933" y="26"/>
                  <a:pt x="894" y="18"/>
                </a:cubicBezTo>
                <a:cubicBezTo>
                  <a:pt x="855" y="9"/>
                  <a:pt x="842" y="0"/>
                  <a:pt x="790" y="18"/>
                </a:cubicBezTo>
                <a:cubicBezTo>
                  <a:pt x="738" y="35"/>
                  <a:pt x="712" y="35"/>
                  <a:pt x="712" y="48"/>
                </a:cubicBezTo>
                <a:cubicBezTo>
                  <a:pt x="712" y="61"/>
                  <a:pt x="717" y="104"/>
                  <a:pt x="704" y="112"/>
                </a:cubicBezTo>
                <a:cubicBezTo>
                  <a:pt x="691" y="121"/>
                  <a:pt x="665" y="104"/>
                  <a:pt x="630" y="100"/>
                </a:cubicBezTo>
                <a:cubicBezTo>
                  <a:pt x="596" y="95"/>
                  <a:pt x="548" y="117"/>
                  <a:pt x="548" y="117"/>
                </a:cubicBezTo>
                <a:cubicBezTo>
                  <a:pt x="548" y="117"/>
                  <a:pt x="578" y="156"/>
                  <a:pt x="587" y="173"/>
                </a:cubicBezTo>
                <a:cubicBezTo>
                  <a:pt x="596" y="190"/>
                  <a:pt x="635" y="237"/>
                  <a:pt x="630" y="255"/>
                </a:cubicBezTo>
                <a:cubicBezTo>
                  <a:pt x="626" y="272"/>
                  <a:pt x="587" y="276"/>
                  <a:pt x="587" y="276"/>
                </a:cubicBezTo>
                <a:cubicBezTo>
                  <a:pt x="587" y="276"/>
                  <a:pt x="600" y="324"/>
                  <a:pt x="583" y="315"/>
                </a:cubicBezTo>
                <a:cubicBezTo>
                  <a:pt x="565" y="306"/>
                  <a:pt x="522" y="229"/>
                  <a:pt x="505" y="220"/>
                </a:cubicBezTo>
                <a:cubicBezTo>
                  <a:pt x="488" y="212"/>
                  <a:pt x="475" y="203"/>
                  <a:pt x="466" y="216"/>
                </a:cubicBezTo>
                <a:cubicBezTo>
                  <a:pt x="457" y="229"/>
                  <a:pt x="466" y="289"/>
                  <a:pt x="470" y="306"/>
                </a:cubicBezTo>
                <a:cubicBezTo>
                  <a:pt x="475" y="324"/>
                  <a:pt x="445" y="358"/>
                  <a:pt x="445" y="358"/>
                </a:cubicBezTo>
                <a:cubicBezTo>
                  <a:pt x="388" y="328"/>
                  <a:pt x="388" y="328"/>
                  <a:pt x="388" y="328"/>
                </a:cubicBezTo>
                <a:cubicBezTo>
                  <a:pt x="384" y="237"/>
                  <a:pt x="384" y="237"/>
                  <a:pt x="384" y="237"/>
                </a:cubicBezTo>
                <a:lnTo>
                  <a:pt x="280" y="311"/>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6" name="Freeform 26">
            <a:extLst>
              <a:ext uri="{FF2B5EF4-FFF2-40B4-BE49-F238E27FC236}">
                <a16:creationId xmlns:a16="http://schemas.microsoft.com/office/drawing/2014/main" id="{52C7F04C-64BE-C844-8354-8CCE5965D06B}"/>
              </a:ext>
            </a:extLst>
          </p:cNvPr>
          <p:cNvSpPr>
            <a:spLocks/>
          </p:cNvSpPr>
          <p:nvPr/>
        </p:nvSpPr>
        <p:spPr bwMode="auto">
          <a:xfrm>
            <a:off x="4947919" y="3022249"/>
            <a:ext cx="217941" cy="141067"/>
          </a:xfrm>
          <a:custGeom>
            <a:avLst/>
            <a:gdLst/>
            <a:ahLst/>
            <a:cxnLst>
              <a:cxn ang="0">
                <a:pos x="49" y="9"/>
              </a:cxn>
              <a:cxn ang="0">
                <a:pos x="81" y="32"/>
              </a:cxn>
              <a:cxn ang="0">
                <a:pos x="133" y="15"/>
              </a:cxn>
              <a:cxn ang="0">
                <a:pos x="199" y="12"/>
              </a:cxn>
              <a:cxn ang="0">
                <a:pos x="216" y="84"/>
              </a:cxn>
              <a:cxn ang="0">
                <a:pos x="95" y="150"/>
              </a:cxn>
              <a:cxn ang="0">
                <a:pos x="32" y="118"/>
              </a:cxn>
              <a:cxn ang="0">
                <a:pos x="9" y="81"/>
              </a:cxn>
              <a:cxn ang="0">
                <a:pos x="29" y="63"/>
              </a:cxn>
              <a:cxn ang="0">
                <a:pos x="6" y="29"/>
              </a:cxn>
              <a:cxn ang="0">
                <a:pos x="49" y="9"/>
              </a:cxn>
            </a:cxnLst>
            <a:rect l="0" t="0" r="r" b="b"/>
            <a:pathLst>
              <a:path w="239" h="155">
                <a:moveTo>
                  <a:pt x="49" y="9"/>
                </a:moveTo>
                <a:cubicBezTo>
                  <a:pt x="49" y="9"/>
                  <a:pt x="58" y="40"/>
                  <a:pt x="81" y="32"/>
                </a:cubicBezTo>
                <a:cubicBezTo>
                  <a:pt x="104" y="23"/>
                  <a:pt x="113" y="18"/>
                  <a:pt x="133" y="15"/>
                </a:cubicBezTo>
                <a:cubicBezTo>
                  <a:pt x="153" y="12"/>
                  <a:pt x="182" y="0"/>
                  <a:pt x="199" y="12"/>
                </a:cubicBezTo>
                <a:cubicBezTo>
                  <a:pt x="216" y="23"/>
                  <a:pt x="239" y="66"/>
                  <a:pt x="216" y="84"/>
                </a:cubicBezTo>
                <a:cubicBezTo>
                  <a:pt x="193" y="101"/>
                  <a:pt x="124" y="155"/>
                  <a:pt x="95" y="150"/>
                </a:cubicBezTo>
                <a:cubicBezTo>
                  <a:pt x="67" y="144"/>
                  <a:pt x="26" y="130"/>
                  <a:pt x="32" y="118"/>
                </a:cubicBezTo>
                <a:cubicBezTo>
                  <a:pt x="38" y="107"/>
                  <a:pt x="0" y="84"/>
                  <a:pt x="9" y="81"/>
                </a:cubicBezTo>
                <a:cubicBezTo>
                  <a:pt x="18" y="78"/>
                  <a:pt x="43" y="69"/>
                  <a:pt x="29" y="63"/>
                </a:cubicBezTo>
                <a:cubicBezTo>
                  <a:pt x="15" y="58"/>
                  <a:pt x="6" y="29"/>
                  <a:pt x="6" y="29"/>
                </a:cubicBezTo>
                <a:cubicBezTo>
                  <a:pt x="6" y="29"/>
                  <a:pt x="35" y="6"/>
                  <a:pt x="49"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7" name="Freeform 27">
            <a:extLst>
              <a:ext uri="{FF2B5EF4-FFF2-40B4-BE49-F238E27FC236}">
                <a16:creationId xmlns:a16="http://schemas.microsoft.com/office/drawing/2014/main" id="{A00956FB-8902-9847-AA8C-FC51E5290718}"/>
              </a:ext>
            </a:extLst>
          </p:cNvPr>
          <p:cNvSpPr>
            <a:spLocks/>
          </p:cNvSpPr>
          <p:nvPr/>
        </p:nvSpPr>
        <p:spPr bwMode="auto">
          <a:xfrm>
            <a:off x="5627101" y="1988021"/>
            <a:ext cx="278172" cy="342365"/>
          </a:xfrm>
          <a:custGeom>
            <a:avLst/>
            <a:gdLst/>
            <a:ahLst/>
            <a:cxnLst>
              <a:cxn ang="0">
                <a:pos x="84" y="89"/>
              </a:cxn>
              <a:cxn ang="0">
                <a:pos x="61" y="69"/>
              </a:cxn>
              <a:cxn ang="0">
                <a:pos x="52" y="49"/>
              </a:cxn>
              <a:cxn ang="0">
                <a:pos x="72" y="32"/>
              </a:cxn>
              <a:cxn ang="0">
                <a:pos x="23" y="32"/>
              </a:cxn>
              <a:cxn ang="0">
                <a:pos x="12" y="83"/>
              </a:cxn>
              <a:cxn ang="0">
                <a:pos x="38" y="100"/>
              </a:cxn>
              <a:cxn ang="0">
                <a:pos x="38" y="141"/>
              </a:cxn>
              <a:cxn ang="0">
                <a:pos x="66" y="198"/>
              </a:cxn>
              <a:cxn ang="0">
                <a:pos x="98" y="184"/>
              </a:cxn>
              <a:cxn ang="0">
                <a:pos x="109" y="152"/>
              </a:cxn>
              <a:cxn ang="0">
                <a:pos x="118" y="169"/>
              </a:cxn>
              <a:cxn ang="0">
                <a:pos x="144" y="192"/>
              </a:cxn>
              <a:cxn ang="0">
                <a:pos x="92" y="227"/>
              </a:cxn>
              <a:cxn ang="0">
                <a:pos x="95" y="256"/>
              </a:cxn>
              <a:cxn ang="0">
                <a:pos x="115" y="273"/>
              </a:cxn>
              <a:cxn ang="0">
                <a:pos x="98" y="304"/>
              </a:cxn>
              <a:cxn ang="0">
                <a:pos x="150" y="359"/>
              </a:cxn>
              <a:cxn ang="0">
                <a:pos x="181" y="258"/>
              </a:cxn>
              <a:cxn ang="0">
                <a:pos x="199" y="192"/>
              </a:cxn>
              <a:cxn ang="0">
                <a:pos x="219" y="172"/>
              </a:cxn>
              <a:cxn ang="0">
                <a:pos x="233" y="204"/>
              </a:cxn>
              <a:cxn ang="0">
                <a:pos x="239" y="256"/>
              </a:cxn>
              <a:cxn ang="0">
                <a:pos x="236" y="293"/>
              </a:cxn>
              <a:cxn ang="0">
                <a:pos x="262" y="273"/>
              </a:cxn>
              <a:cxn ang="0">
                <a:pos x="285" y="299"/>
              </a:cxn>
              <a:cxn ang="0">
                <a:pos x="305" y="264"/>
              </a:cxn>
              <a:cxn ang="0">
                <a:pos x="282" y="227"/>
              </a:cxn>
              <a:cxn ang="0">
                <a:pos x="268" y="192"/>
              </a:cxn>
              <a:cxn ang="0">
                <a:pos x="253" y="169"/>
              </a:cxn>
              <a:cxn ang="0">
                <a:pos x="233" y="158"/>
              </a:cxn>
              <a:cxn ang="0">
                <a:pos x="230" y="129"/>
              </a:cxn>
              <a:cxn ang="0">
                <a:pos x="202" y="100"/>
              </a:cxn>
              <a:cxn ang="0">
                <a:pos x="179" y="69"/>
              </a:cxn>
              <a:cxn ang="0">
                <a:pos x="130" y="0"/>
              </a:cxn>
              <a:cxn ang="0">
                <a:pos x="127" y="77"/>
              </a:cxn>
              <a:cxn ang="0">
                <a:pos x="98" y="43"/>
              </a:cxn>
              <a:cxn ang="0">
                <a:pos x="84" y="89"/>
              </a:cxn>
            </a:cxnLst>
            <a:rect l="0" t="0" r="r" b="b"/>
            <a:pathLst>
              <a:path w="305" h="376">
                <a:moveTo>
                  <a:pt x="84" y="89"/>
                </a:moveTo>
                <a:cubicBezTo>
                  <a:pt x="61" y="69"/>
                  <a:pt x="61" y="69"/>
                  <a:pt x="61" y="69"/>
                </a:cubicBezTo>
                <a:cubicBezTo>
                  <a:pt x="61" y="69"/>
                  <a:pt x="43" y="49"/>
                  <a:pt x="52" y="49"/>
                </a:cubicBezTo>
                <a:cubicBezTo>
                  <a:pt x="61" y="49"/>
                  <a:pt x="72" y="32"/>
                  <a:pt x="72" y="32"/>
                </a:cubicBezTo>
                <a:cubicBezTo>
                  <a:pt x="23" y="32"/>
                  <a:pt x="23" y="32"/>
                  <a:pt x="23" y="32"/>
                </a:cubicBezTo>
                <a:cubicBezTo>
                  <a:pt x="23" y="32"/>
                  <a:pt x="0" y="77"/>
                  <a:pt x="12" y="83"/>
                </a:cubicBezTo>
                <a:cubicBezTo>
                  <a:pt x="23" y="89"/>
                  <a:pt x="38" y="89"/>
                  <a:pt x="38" y="100"/>
                </a:cubicBezTo>
                <a:cubicBezTo>
                  <a:pt x="38" y="112"/>
                  <a:pt x="26" y="126"/>
                  <a:pt x="38" y="141"/>
                </a:cubicBezTo>
                <a:cubicBezTo>
                  <a:pt x="49" y="155"/>
                  <a:pt x="46" y="198"/>
                  <a:pt x="66" y="198"/>
                </a:cubicBezTo>
                <a:cubicBezTo>
                  <a:pt x="86" y="198"/>
                  <a:pt x="95" y="195"/>
                  <a:pt x="98" y="184"/>
                </a:cubicBezTo>
                <a:cubicBezTo>
                  <a:pt x="101" y="172"/>
                  <a:pt x="101" y="152"/>
                  <a:pt x="109" y="152"/>
                </a:cubicBezTo>
                <a:cubicBezTo>
                  <a:pt x="118" y="152"/>
                  <a:pt x="118" y="158"/>
                  <a:pt x="118" y="169"/>
                </a:cubicBezTo>
                <a:cubicBezTo>
                  <a:pt x="118" y="181"/>
                  <a:pt x="144" y="192"/>
                  <a:pt x="144" y="192"/>
                </a:cubicBezTo>
                <a:cubicBezTo>
                  <a:pt x="144" y="192"/>
                  <a:pt x="95" y="218"/>
                  <a:pt x="92" y="227"/>
                </a:cubicBezTo>
                <a:cubicBezTo>
                  <a:pt x="89" y="235"/>
                  <a:pt x="84" y="258"/>
                  <a:pt x="95" y="256"/>
                </a:cubicBezTo>
                <a:cubicBezTo>
                  <a:pt x="107" y="253"/>
                  <a:pt x="121" y="264"/>
                  <a:pt x="115" y="273"/>
                </a:cubicBezTo>
                <a:cubicBezTo>
                  <a:pt x="109" y="281"/>
                  <a:pt x="98" y="304"/>
                  <a:pt x="98" y="304"/>
                </a:cubicBezTo>
                <a:cubicBezTo>
                  <a:pt x="98" y="304"/>
                  <a:pt x="141" y="376"/>
                  <a:pt x="150" y="359"/>
                </a:cubicBezTo>
                <a:cubicBezTo>
                  <a:pt x="158" y="342"/>
                  <a:pt x="173" y="267"/>
                  <a:pt x="181" y="258"/>
                </a:cubicBezTo>
                <a:cubicBezTo>
                  <a:pt x="190" y="250"/>
                  <a:pt x="199" y="192"/>
                  <a:pt x="199" y="192"/>
                </a:cubicBezTo>
                <a:cubicBezTo>
                  <a:pt x="219" y="172"/>
                  <a:pt x="219" y="172"/>
                  <a:pt x="219" y="172"/>
                </a:cubicBezTo>
                <a:cubicBezTo>
                  <a:pt x="219" y="172"/>
                  <a:pt x="228" y="189"/>
                  <a:pt x="233" y="204"/>
                </a:cubicBezTo>
                <a:cubicBezTo>
                  <a:pt x="239" y="218"/>
                  <a:pt x="239" y="244"/>
                  <a:pt x="239" y="256"/>
                </a:cubicBezTo>
                <a:cubicBezTo>
                  <a:pt x="239" y="267"/>
                  <a:pt x="236" y="293"/>
                  <a:pt x="236" y="293"/>
                </a:cubicBezTo>
                <a:cubicBezTo>
                  <a:pt x="262" y="273"/>
                  <a:pt x="262" y="273"/>
                  <a:pt x="262" y="273"/>
                </a:cubicBezTo>
                <a:cubicBezTo>
                  <a:pt x="262" y="273"/>
                  <a:pt x="277" y="304"/>
                  <a:pt x="285" y="299"/>
                </a:cubicBezTo>
                <a:cubicBezTo>
                  <a:pt x="294" y="293"/>
                  <a:pt x="305" y="264"/>
                  <a:pt x="305" y="264"/>
                </a:cubicBezTo>
                <a:cubicBezTo>
                  <a:pt x="305" y="264"/>
                  <a:pt x="282" y="235"/>
                  <a:pt x="282" y="227"/>
                </a:cubicBezTo>
                <a:cubicBezTo>
                  <a:pt x="282" y="218"/>
                  <a:pt x="268" y="201"/>
                  <a:pt x="268" y="192"/>
                </a:cubicBezTo>
                <a:cubicBezTo>
                  <a:pt x="268" y="184"/>
                  <a:pt x="262" y="169"/>
                  <a:pt x="253" y="169"/>
                </a:cubicBezTo>
                <a:cubicBezTo>
                  <a:pt x="245" y="169"/>
                  <a:pt x="228" y="169"/>
                  <a:pt x="233" y="158"/>
                </a:cubicBezTo>
                <a:cubicBezTo>
                  <a:pt x="239" y="146"/>
                  <a:pt x="239" y="135"/>
                  <a:pt x="230" y="129"/>
                </a:cubicBezTo>
                <a:cubicBezTo>
                  <a:pt x="222" y="123"/>
                  <a:pt x="202" y="100"/>
                  <a:pt x="202" y="100"/>
                </a:cubicBezTo>
                <a:cubicBezTo>
                  <a:pt x="202" y="100"/>
                  <a:pt x="179" y="77"/>
                  <a:pt x="179" y="69"/>
                </a:cubicBezTo>
                <a:cubicBezTo>
                  <a:pt x="179" y="60"/>
                  <a:pt x="130" y="0"/>
                  <a:pt x="130" y="0"/>
                </a:cubicBezTo>
                <a:cubicBezTo>
                  <a:pt x="127" y="77"/>
                  <a:pt x="127" y="77"/>
                  <a:pt x="127" y="77"/>
                </a:cubicBezTo>
                <a:cubicBezTo>
                  <a:pt x="98" y="43"/>
                  <a:pt x="98" y="43"/>
                  <a:pt x="98" y="43"/>
                </a:cubicBezTo>
                <a:lnTo>
                  <a:pt x="84" y="89"/>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8" name="Freeform 28">
            <a:extLst>
              <a:ext uri="{FF2B5EF4-FFF2-40B4-BE49-F238E27FC236}">
                <a16:creationId xmlns:a16="http://schemas.microsoft.com/office/drawing/2014/main" id="{7263C95A-21D7-654E-8357-71637BEDF538}"/>
              </a:ext>
            </a:extLst>
          </p:cNvPr>
          <p:cNvSpPr>
            <a:spLocks/>
          </p:cNvSpPr>
          <p:nvPr/>
        </p:nvSpPr>
        <p:spPr bwMode="auto">
          <a:xfrm>
            <a:off x="5791944" y="1933338"/>
            <a:ext cx="180693" cy="139482"/>
          </a:xfrm>
          <a:custGeom>
            <a:avLst/>
            <a:gdLst/>
            <a:ahLst/>
            <a:cxnLst>
              <a:cxn ang="0">
                <a:pos x="35" y="23"/>
              </a:cxn>
              <a:cxn ang="0">
                <a:pos x="54" y="8"/>
              </a:cxn>
              <a:cxn ang="0">
                <a:pos x="68" y="36"/>
              </a:cxn>
              <a:cxn ang="0">
                <a:pos x="88" y="38"/>
              </a:cxn>
              <a:cxn ang="0">
                <a:pos x="97" y="14"/>
              </a:cxn>
              <a:cxn ang="0">
                <a:pos x="110" y="34"/>
              </a:cxn>
              <a:cxn ang="0">
                <a:pos x="136" y="30"/>
              </a:cxn>
              <a:cxn ang="0">
                <a:pos x="169" y="28"/>
              </a:cxn>
              <a:cxn ang="0">
                <a:pos x="191" y="36"/>
              </a:cxn>
              <a:cxn ang="0">
                <a:pos x="188" y="74"/>
              </a:cxn>
              <a:cxn ang="0">
                <a:pos x="156" y="132"/>
              </a:cxn>
              <a:cxn ang="0">
                <a:pos x="117" y="143"/>
              </a:cxn>
              <a:cxn ang="0">
                <a:pos x="85" y="129"/>
              </a:cxn>
              <a:cxn ang="0">
                <a:pos x="48" y="123"/>
              </a:cxn>
              <a:cxn ang="0">
                <a:pos x="49" y="102"/>
              </a:cxn>
              <a:cxn ang="0">
                <a:pos x="75" y="90"/>
              </a:cxn>
              <a:cxn ang="0">
                <a:pos x="77" y="76"/>
              </a:cxn>
              <a:cxn ang="0">
                <a:pos x="41" y="81"/>
              </a:cxn>
              <a:cxn ang="0">
                <a:pos x="12" y="76"/>
              </a:cxn>
              <a:cxn ang="0">
                <a:pos x="11" y="54"/>
              </a:cxn>
              <a:cxn ang="0">
                <a:pos x="0" y="40"/>
              </a:cxn>
              <a:cxn ang="0">
                <a:pos x="9" y="30"/>
              </a:cxn>
              <a:cxn ang="0">
                <a:pos x="25" y="40"/>
              </a:cxn>
              <a:cxn ang="0">
                <a:pos x="35" y="23"/>
              </a:cxn>
            </a:cxnLst>
            <a:rect l="0" t="0" r="r" b="b"/>
            <a:pathLst>
              <a:path w="198" h="153">
                <a:moveTo>
                  <a:pt x="35" y="23"/>
                </a:moveTo>
                <a:cubicBezTo>
                  <a:pt x="35" y="23"/>
                  <a:pt x="49" y="0"/>
                  <a:pt x="54" y="8"/>
                </a:cubicBezTo>
                <a:cubicBezTo>
                  <a:pt x="58" y="17"/>
                  <a:pt x="62" y="30"/>
                  <a:pt x="68" y="36"/>
                </a:cubicBezTo>
                <a:cubicBezTo>
                  <a:pt x="74" y="41"/>
                  <a:pt x="85" y="47"/>
                  <a:pt x="88" y="38"/>
                </a:cubicBezTo>
                <a:cubicBezTo>
                  <a:pt x="91" y="30"/>
                  <a:pt x="91" y="13"/>
                  <a:pt x="97" y="14"/>
                </a:cubicBezTo>
                <a:cubicBezTo>
                  <a:pt x="103" y="15"/>
                  <a:pt x="103" y="31"/>
                  <a:pt x="110" y="34"/>
                </a:cubicBezTo>
                <a:cubicBezTo>
                  <a:pt x="117" y="37"/>
                  <a:pt x="129" y="36"/>
                  <a:pt x="136" y="30"/>
                </a:cubicBezTo>
                <a:cubicBezTo>
                  <a:pt x="143" y="24"/>
                  <a:pt x="159" y="23"/>
                  <a:pt x="169" y="28"/>
                </a:cubicBezTo>
                <a:cubicBezTo>
                  <a:pt x="179" y="34"/>
                  <a:pt x="183" y="34"/>
                  <a:pt x="191" y="36"/>
                </a:cubicBezTo>
                <a:cubicBezTo>
                  <a:pt x="198" y="37"/>
                  <a:pt x="193" y="57"/>
                  <a:pt x="188" y="74"/>
                </a:cubicBezTo>
                <a:cubicBezTo>
                  <a:pt x="182" y="92"/>
                  <a:pt x="162" y="123"/>
                  <a:pt x="156" y="132"/>
                </a:cubicBezTo>
                <a:cubicBezTo>
                  <a:pt x="150" y="140"/>
                  <a:pt x="124" y="153"/>
                  <a:pt x="117" y="143"/>
                </a:cubicBezTo>
                <a:cubicBezTo>
                  <a:pt x="110" y="133"/>
                  <a:pt x="93" y="127"/>
                  <a:pt x="85" y="129"/>
                </a:cubicBezTo>
                <a:cubicBezTo>
                  <a:pt x="78" y="130"/>
                  <a:pt x="49" y="130"/>
                  <a:pt x="48" y="123"/>
                </a:cubicBezTo>
                <a:cubicBezTo>
                  <a:pt x="47" y="116"/>
                  <a:pt x="42" y="103"/>
                  <a:pt x="49" y="102"/>
                </a:cubicBezTo>
                <a:cubicBezTo>
                  <a:pt x="57" y="100"/>
                  <a:pt x="71" y="92"/>
                  <a:pt x="75" y="90"/>
                </a:cubicBezTo>
                <a:cubicBezTo>
                  <a:pt x="80" y="89"/>
                  <a:pt x="81" y="74"/>
                  <a:pt x="77" y="76"/>
                </a:cubicBezTo>
                <a:cubicBezTo>
                  <a:pt x="72" y="77"/>
                  <a:pt x="54" y="81"/>
                  <a:pt x="41" y="81"/>
                </a:cubicBezTo>
                <a:cubicBezTo>
                  <a:pt x="28" y="81"/>
                  <a:pt x="15" y="81"/>
                  <a:pt x="12" y="76"/>
                </a:cubicBezTo>
                <a:cubicBezTo>
                  <a:pt x="9" y="70"/>
                  <a:pt x="15" y="61"/>
                  <a:pt x="11" y="54"/>
                </a:cubicBezTo>
                <a:cubicBezTo>
                  <a:pt x="6" y="47"/>
                  <a:pt x="0" y="44"/>
                  <a:pt x="0" y="40"/>
                </a:cubicBezTo>
                <a:cubicBezTo>
                  <a:pt x="0" y="36"/>
                  <a:pt x="2" y="27"/>
                  <a:pt x="9" y="30"/>
                </a:cubicBezTo>
                <a:cubicBezTo>
                  <a:pt x="16" y="33"/>
                  <a:pt x="25" y="40"/>
                  <a:pt x="25" y="40"/>
                </a:cubicBezTo>
                <a:lnTo>
                  <a:pt x="35" y="23"/>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9" name="Freeform 29">
            <a:extLst>
              <a:ext uri="{FF2B5EF4-FFF2-40B4-BE49-F238E27FC236}">
                <a16:creationId xmlns:a16="http://schemas.microsoft.com/office/drawing/2014/main" id="{5760D8E4-557B-E84D-A48D-FF8CDE5EA34C}"/>
              </a:ext>
            </a:extLst>
          </p:cNvPr>
          <p:cNvSpPr>
            <a:spLocks/>
          </p:cNvSpPr>
          <p:nvPr/>
        </p:nvSpPr>
        <p:spPr bwMode="auto">
          <a:xfrm>
            <a:off x="6303114" y="1873900"/>
            <a:ext cx="145030" cy="107782"/>
          </a:xfrm>
          <a:custGeom>
            <a:avLst/>
            <a:gdLst/>
            <a:ahLst/>
            <a:cxnLst>
              <a:cxn ang="0">
                <a:pos x="8" y="28"/>
              </a:cxn>
              <a:cxn ang="0">
                <a:pos x="45" y="11"/>
              </a:cxn>
              <a:cxn ang="0">
                <a:pos x="84" y="11"/>
              </a:cxn>
              <a:cxn ang="0">
                <a:pos x="108" y="20"/>
              </a:cxn>
              <a:cxn ang="0">
                <a:pos x="142" y="2"/>
              </a:cxn>
              <a:cxn ang="0">
                <a:pos x="151" y="20"/>
              </a:cxn>
              <a:cxn ang="0">
                <a:pos x="144" y="46"/>
              </a:cxn>
              <a:cxn ang="0">
                <a:pos x="125" y="65"/>
              </a:cxn>
              <a:cxn ang="0">
                <a:pos x="92" y="110"/>
              </a:cxn>
              <a:cxn ang="0">
                <a:pos x="60" y="82"/>
              </a:cxn>
              <a:cxn ang="0">
                <a:pos x="73" y="52"/>
              </a:cxn>
              <a:cxn ang="0">
                <a:pos x="45" y="56"/>
              </a:cxn>
              <a:cxn ang="0">
                <a:pos x="4" y="54"/>
              </a:cxn>
              <a:cxn ang="0">
                <a:pos x="8" y="28"/>
              </a:cxn>
            </a:cxnLst>
            <a:rect l="0" t="0" r="r" b="b"/>
            <a:pathLst>
              <a:path w="159" h="119">
                <a:moveTo>
                  <a:pt x="8" y="28"/>
                </a:moveTo>
                <a:cubicBezTo>
                  <a:pt x="8" y="28"/>
                  <a:pt x="32" y="11"/>
                  <a:pt x="45" y="11"/>
                </a:cubicBezTo>
                <a:cubicBezTo>
                  <a:pt x="58" y="11"/>
                  <a:pt x="73" y="7"/>
                  <a:pt x="84" y="11"/>
                </a:cubicBezTo>
                <a:cubicBezTo>
                  <a:pt x="95" y="15"/>
                  <a:pt x="97" y="24"/>
                  <a:pt x="108" y="20"/>
                </a:cubicBezTo>
                <a:cubicBezTo>
                  <a:pt x="118" y="15"/>
                  <a:pt x="131" y="0"/>
                  <a:pt x="142" y="2"/>
                </a:cubicBezTo>
                <a:cubicBezTo>
                  <a:pt x="153" y="5"/>
                  <a:pt x="142" y="13"/>
                  <a:pt x="151" y="20"/>
                </a:cubicBezTo>
                <a:cubicBezTo>
                  <a:pt x="159" y="26"/>
                  <a:pt x="155" y="41"/>
                  <a:pt x="144" y="46"/>
                </a:cubicBezTo>
                <a:cubicBezTo>
                  <a:pt x="133" y="50"/>
                  <a:pt x="123" y="58"/>
                  <a:pt x="125" y="65"/>
                </a:cubicBezTo>
                <a:cubicBezTo>
                  <a:pt x="127" y="71"/>
                  <a:pt x="110" y="119"/>
                  <a:pt x="92" y="110"/>
                </a:cubicBezTo>
                <a:cubicBezTo>
                  <a:pt x="75" y="102"/>
                  <a:pt x="51" y="89"/>
                  <a:pt x="60" y="82"/>
                </a:cubicBezTo>
                <a:cubicBezTo>
                  <a:pt x="69" y="76"/>
                  <a:pt x="82" y="54"/>
                  <a:pt x="73" y="52"/>
                </a:cubicBezTo>
                <a:cubicBezTo>
                  <a:pt x="64" y="50"/>
                  <a:pt x="51" y="50"/>
                  <a:pt x="45" y="56"/>
                </a:cubicBezTo>
                <a:cubicBezTo>
                  <a:pt x="38" y="63"/>
                  <a:pt x="2" y="61"/>
                  <a:pt x="4" y="54"/>
                </a:cubicBezTo>
                <a:cubicBezTo>
                  <a:pt x="6" y="48"/>
                  <a:pt x="0" y="28"/>
                  <a:pt x="8"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0" name="Freeform 30">
            <a:extLst>
              <a:ext uri="{FF2B5EF4-FFF2-40B4-BE49-F238E27FC236}">
                <a16:creationId xmlns:a16="http://schemas.microsoft.com/office/drawing/2014/main" id="{FDF39C63-6F10-F74A-861F-394310D3C267}"/>
              </a:ext>
            </a:extLst>
          </p:cNvPr>
          <p:cNvSpPr>
            <a:spLocks/>
          </p:cNvSpPr>
          <p:nvPr/>
        </p:nvSpPr>
        <p:spPr bwMode="auto">
          <a:xfrm>
            <a:off x="6454484" y="1941263"/>
            <a:ext cx="44381" cy="26153"/>
          </a:xfrm>
          <a:custGeom>
            <a:avLst/>
            <a:gdLst/>
            <a:ahLst/>
            <a:cxnLst>
              <a:cxn ang="0">
                <a:pos x="11" y="23"/>
              </a:cxn>
              <a:cxn ang="0">
                <a:pos x="39" y="25"/>
              </a:cxn>
              <a:cxn ang="0">
                <a:pos x="39" y="2"/>
              </a:cxn>
              <a:cxn ang="0">
                <a:pos x="11" y="23"/>
              </a:cxn>
            </a:cxnLst>
            <a:rect l="0" t="0" r="r" b="b"/>
            <a:pathLst>
              <a:path w="49" h="29">
                <a:moveTo>
                  <a:pt x="11" y="23"/>
                </a:moveTo>
                <a:cubicBezTo>
                  <a:pt x="18" y="29"/>
                  <a:pt x="32" y="28"/>
                  <a:pt x="39" y="25"/>
                </a:cubicBezTo>
                <a:cubicBezTo>
                  <a:pt x="45" y="23"/>
                  <a:pt x="49" y="4"/>
                  <a:pt x="39" y="2"/>
                </a:cubicBezTo>
                <a:cubicBezTo>
                  <a:pt x="28" y="0"/>
                  <a:pt x="0" y="15"/>
                  <a:pt x="11" y="2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1" name="Freeform 31">
            <a:extLst>
              <a:ext uri="{FF2B5EF4-FFF2-40B4-BE49-F238E27FC236}">
                <a16:creationId xmlns:a16="http://schemas.microsoft.com/office/drawing/2014/main" id="{D720EE5A-304D-554E-AC14-71968A17BA07}"/>
              </a:ext>
            </a:extLst>
          </p:cNvPr>
          <p:cNvSpPr>
            <a:spLocks/>
          </p:cNvSpPr>
          <p:nvPr/>
        </p:nvSpPr>
        <p:spPr bwMode="auto">
          <a:xfrm>
            <a:off x="6483807" y="1899260"/>
            <a:ext cx="108574" cy="77666"/>
          </a:xfrm>
          <a:custGeom>
            <a:avLst/>
            <a:gdLst/>
            <a:ahLst/>
            <a:cxnLst>
              <a:cxn ang="0">
                <a:pos x="20" y="28"/>
              </a:cxn>
              <a:cxn ang="0">
                <a:pos x="59" y="58"/>
              </a:cxn>
              <a:cxn ang="0">
                <a:pos x="76" y="80"/>
              </a:cxn>
              <a:cxn ang="0">
                <a:pos x="89" y="74"/>
              </a:cxn>
              <a:cxn ang="0">
                <a:pos x="119" y="61"/>
              </a:cxn>
              <a:cxn ang="0">
                <a:pos x="108" y="33"/>
              </a:cxn>
              <a:cxn ang="0">
                <a:pos x="84" y="39"/>
              </a:cxn>
              <a:cxn ang="0">
                <a:pos x="20" y="28"/>
              </a:cxn>
            </a:cxnLst>
            <a:rect l="0" t="0" r="r" b="b"/>
            <a:pathLst>
              <a:path w="119" h="86">
                <a:moveTo>
                  <a:pt x="20" y="28"/>
                </a:moveTo>
                <a:cubicBezTo>
                  <a:pt x="20" y="28"/>
                  <a:pt x="50" y="46"/>
                  <a:pt x="59" y="58"/>
                </a:cubicBezTo>
                <a:cubicBezTo>
                  <a:pt x="67" y="71"/>
                  <a:pt x="63" y="86"/>
                  <a:pt x="76" y="80"/>
                </a:cubicBezTo>
                <a:cubicBezTo>
                  <a:pt x="89" y="74"/>
                  <a:pt x="67" y="71"/>
                  <a:pt x="89" y="74"/>
                </a:cubicBezTo>
                <a:cubicBezTo>
                  <a:pt x="110" y="76"/>
                  <a:pt x="119" y="61"/>
                  <a:pt x="119" y="61"/>
                </a:cubicBezTo>
                <a:cubicBezTo>
                  <a:pt x="119" y="61"/>
                  <a:pt x="115" y="33"/>
                  <a:pt x="108" y="33"/>
                </a:cubicBezTo>
                <a:cubicBezTo>
                  <a:pt x="102" y="33"/>
                  <a:pt x="95" y="41"/>
                  <a:pt x="84" y="39"/>
                </a:cubicBezTo>
                <a:cubicBezTo>
                  <a:pt x="74" y="37"/>
                  <a:pt x="0" y="0"/>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2" name="Freeform 32">
            <a:extLst>
              <a:ext uri="{FF2B5EF4-FFF2-40B4-BE49-F238E27FC236}">
                <a16:creationId xmlns:a16="http://schemas.microsoft.com/office/drawing/2014/main" id="{2BE4316E-8FAB-8D40-9F87-202E545563DB}"/>
              </a:ext>
            </a:extLst>
          </p:cNvPr>
          <p:cNvSpPr>
            <a:spLocks/>
          </p:cNvSpPr>
          <p:nvPr/>
        </p:nvSpPr>
        <p:spPr bwMode="auto">
          <a:xfrm>
            <a:off x="6601891" y="1850124"/>
            <a:ext cx="61023" cy="91139"/>
          </a:xfrm>
          <a:custGeom>
            <a:avLst/>
            <a:gdLst/>
            <a:ahLst/>
            <a:cxnLst>
              <a:cxn ang="0">
                <a:pos x="17" y="52"/>
              </a:cxn>
              <a:cxn ang="0">
                <a:pos x="21" y="97"/>
              </a:cxn>
              <a:cxn ang="0">
                <a:pos x="49" y="93"/>
              </a:cxn>
              <a:cxn ang="0">
                <a:pos x="54" y="56"/>
              </a:cxn>
              <a:cxn ang="0">
                <a:pos x="62" y="37"/>
              </a:cxn>
              <a:cxn ang="0">
                <a:pos x="54" y="11"/>
              </a:cxn>
              <a:cxn ang="0">
                <a:pos x="30" y="11"/>
              </a:cxn>
              <a:cxn ang="0">
                <a:pos x="17" y="52"/>
              </a:cxn>
            </a:cxnLst>
            <a:rect l="0" t="0" r="r" b="b"/>
            <a:pathLst>
              <a:path w="67" h="100">
                <a:moveTo>
                  <a:pt x="17" y="52"/>
                </a:moveTo>
                <a:cubicBezTo>
                  <a:pt x="17" y="52"/>
                  <a:pt x="6" y="95"/>
                  <a:pt x="21" y="97"/>
                </a:cubicBezTo>
                <a:cubicBezTo>
                  <a:pt x="37" y="100"/>
                  <a:pt x="49" y="93"/>
                  <a:pt x="49" y="93"/>
                </a:cubicBezTo>
                <a:cubicBezTo>
                  <a:pt x="49" y="93"/>
                  <a:pt x="41" y="61"/>
                  <a:pt x="54" y="56"/>
                </a:cubicBezTo>
                <a:cubicBezTo>
                  <a:pt x="67" y="52"/>
                  <a:pt x="62" y="37"/>
                  <a:pt x="62" y="37"/>
                </a:cubicBezTo>
                <a:cubicBezTo>
                  <a:pt x="62" y="37"/>
                  <a:pt x="65" y="18"/>
                  <a:pt x="54" y="11"/>
                </a:cubicBezTo>
                <a:cubicBezTo>
                  <a:pt x="43" y="5"/>
                  <a:pt x="21" y="0"/>
                  <a:pt x="30" y="11"/>
                </a:cubicBezTo>
                <a:cubicBezTo>
                  <a:pt x="39" y="22"/>
                  <a:pt x="0" y="35"/>
                  <a:pt x="17" y="5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3" name="Freeform 33">
            <a:extLst>
              <a:ext uri="{FF2B5EF4-FFF2-40B4-BE49-F238E27FC236}">
                <a16:creationId xmlns:a16="http://schemas.microsoft.com/office/drawing/2014/main" id="{42B3F41D-8154-4743-BB0C-B18CFF900DAB}"/>
              </a:ext>
            </a:extLst>
          </p:cNvPr>
          <p:cNvSpPr>
            <a:spLocks/>
          </p:cNvSpPr>
          <p:nvPr/>
        </p:nvSpPr>
        <p:spPr bwMode="auto">
          <a:xfrm>
            <a:off x="6662914" y="1799404"/>
            <a:ext cx="58646" cy="101441"/>
          </a:xfrm>
          <a:custGeom>
            <a:avLst/>
            <a:gdLst/>
            <a:ahLst/>
            <a:cxnLst>
              <a:cxn ang="0">
                <a:pos x="15" y="67"/>
              </a:cxn>
              <a:cxn ang="0">
                <a:pos x="30" y="93"/>
              </a:cxn>
              <a:cxn ang="0">
                <a:pos x="45" y="97"/>
              </a:cxn>
              <a:cxn ang="0">
                <a:pos x="54" y="69"/>
              </a:cxn>
              <a:cxn ang="0">
                <a:pos x="62" y="28"/>
              </a:cxn>
              <a:cxn ang="0">
                <a:pos x="45" y="9"/>
              </a:cxn>
              <a:cxn ang="0">
                <a:pos x="15" y="67"/>
              </a:cxn>
            </a:cxnLst>
            <a:rect l="0" t="0" r="r" b="b"/>
            <a:pathLst>
              <a:path w="64" h="112">
                <a:moveTo>
                  <a:pt x="15" y="67"/>
                </a:moveTo>
                <a:cubicBezTo>
                  <a:pt x="15" y="67"/>
                  <a:pt x="28" y="80"/>
                  <a:pt x="30" y="93"/>
                </a:cubicBezTo>
                <a:cubicBezTo>
                  <a:pt x="32" y="106"/>
                  <a:pt x="45" y="112"/>
                  <a:pt x="45" y="97"/>
                </a:cubicBezTo>
                <a:cubicBezTo>
                  <a:pt x="45" y="82"/>
                  <a:pt x="43" y="69"/>
                  <a:pt x="54" y="69"/>
                </a:cubicBezTo>
                <a:cubicBezTo>
                  <a:pt x="64" y="69"/>
                  <a:pt x="62" y="41"/>
                  <a:pt x="62" y="28"/>
                </a:cubicBezTo>
                <a:cubicBezTo>
                  <a:pt x="62" y="16"/>
                  <a:pt x="49" y="0"/>
                  <a:pt x="45" y="9"/>
                </a:cubicBezTo>
                <a:cubicBezTo>
                  <a:pt x="41" y="18"/>
                  <a:pt x="0" y="41"/>
                  <a:pt x="15" y="6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4" name="Freeform 34">
            <a:extLst>
              <a:ext uri="{FF2B5EF4-FFF2-40B4-BE49-F238E27FC236}">
                <a16:creationId xmlns:a16="http://schemas.microsoft.com/office/drawing/2014/main" id="{D2C4DDFC-25D0-7044-823F-6DB382241A47}"/>
              </a:ext>
            </a:extLst>
          </p:cNvPr>
          <p:cNvSpPr>
            <a:spLocks/>
          </p:cNvSpPr>
          <p:nvPr/>
        </p:nvSpPr>
        <p:spPr bwMode="auto">
          <a:xfrm>
            <a:off x="6473504" y="1756608"/>
            <a:ext cx="126802" cy="162465"/>
          </a:xfrm>
          <a:custGeom>
            <a:avLst/>
            <a:gdLst/>
            <a:ahLst/>
            <a:cxnLst>
              <a:cxn ang="0">
                <a:pos x="46" y="142"/>
              </a:cxn>
              <a:cxn ang="0">
                <a:pos x="80" y="157"/>
              </a:cxn>
              <a:cxn ang="0">
                <a:pos x="108" y="164"/>
              </a:cxn>
              <a:cxn ang="0">
                <a:pos x="123" y="134"/>
              </a:cxn>
              <a:cxn ang="0">
                <a:pos x="123" y="108"/>
              </a:cxn>
              <a:cxn ang="0">
                <a:pos x="113" y="73"/>
              </a:cxn>
              <a:cxn ang="0">
                <a:pos x="126" y="56"/>
              </a:cxn>
              <a:cxn ang="0">
                <a:pos x="134" y="39"/>
              </a:cxn>
              <a:cxn ang="0">
                <a:pos x="113" y="15"/>
              </a:cxn>
              <a:cxn ang="0">
                <a:pos x="72" y="67"/>
              </a:cxn>
              <a:cxn ang="0">
                <a:pos x="46" y="142"/>
              </a:cxn>
            </a:cxnLst>
            <a:rect l="0" t="0" r="r" b="b"/>
            <a:pathLst>
              <a:path w="139" h="179">
                <a:moveTo>
                  <a:pt x="46" y="142"/>
                </a:moveTo>
                <a:cubicBezTo>
                  <a:pt x="46" y="142"/>
                  <a:pt x="67" y="149"/>
                  <a:pt x="80" y="157"/>
                </a:cubicBezTo>
                <a:cubicBezTo>
                  <a:pt x="93" y="166"/>
                  <a:pt x="113" y="179"/>
                  <a:pt x="108" y="164"/>
                </a:cubicBezTo>
                <a:cubicBezTo>
                  <a:pt x="104" y="149"/>
                  <a:pt x="117" y="142"/>
                  <a:pt x="123" y="134"/>
                </a:cubicBezTo>
                <a:cubicBezTo>
                  <a:pt x="130" y="125"/>
                  <a:pt x="123" y="114"/>
                  <a:pt x="123" y="108"/>
                </a:cubicBezTo>
                <a:cubicBezTo>
                  <a:pt x="123" y="101"/>
                  <a:pt x="108" y="80"/>
                  <a:pt x="113" y="73"/>
                </a:cubicBezTo>
                <a:cubicBezTo>
                  <a:pt x="117" y="67"/>
                  <a:pt x="113" y="50"/>
                  <a:pt x="126" y="56"/>
                </a:cubicBezTo>
                <a:cubicBezTo>
                  <a:pt x="139" y="62"/>
                  <a:pt x="136" y="54"/>
                  <a:pt x="134" y="39"/>
                </a:cubicBezTo>
                <a:cubicBezTo>
                  <a:pt x="132" y="24"/>
                  <a:pt x="119" y="0"/>
                  <a:pt x="113" y="15"/>
                </a:cubicBezTo>
                <a:cubicBezTo>
                  <a:pt x="106" y="30"/>
                  <a:pt x="83" y="58"/>
                  <a:pt x="72" y="67"/>
                </a:cubicBezTo>
                <a:cubicBezTo>
                  <a:pt x="61" y="75"/>
                  <a:pt x="0" y="116"/>
                  <a:pt x="46" y="14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5" name="Freeform 35">
            <a:extLst>
              <a:ext uri="{FF2B5EF4-FFF2-40B4-BE49-F238E27FC236}">
                <a16:creationId xmlns:a16="http://schemas.microsoft.com/office/drawing/2014/main" id="{E64DD46E-6045-2140-8F41-A32016383EE3}"/>
              </a:ext>
            </a:extLst>
          </p:cNvPr>
          <p:cNvSpPr>
            <a:spLocks/>
          </p:cNvSpPr>
          <p:nvPr/>
        </p:nvSpPr>
        <p:spPr bwMode="auto">
          <a:xfrm>
            <a:off x="7229560" y="1805744"/>
            <a:ext cx="200505" cy="320967"/>
          </a:xfrm>
          <a:custGeom>
            <a:avLst/>
            <a:gdLst/>
            <a:ahLst/>
            <a:cxnLst>
              <a:cxn ang="0">
                <a:pos x="90" y="65"/>
              </a:cxn>
              <a:cxn ang="0">
                <a:pos x="116" y="19"/>
              </a:cxn>
              <a:cxn ang="0">
                <a:pos x="144" y="75"/>
              </a:cxn>
              <a:cxn ang="0">
                <a:pos x="170" y="110"/>
              </a:cxn>
              <a:cxn ang="0">
                <a:pos x="151" y="149"/>
              </a:cxn>
              <a:cxn ang="0">
                <a:pos x="129" y="170"/>
              </a:cxn>
              <a:cxn ang="0">
                <a:pos x="106" y="181"/>
              </a:cxn>
              <a:cxn ang="0">
                <a:pos x="138" y="189"/>
              </a:cxn>
              <a:cxn ang="0">
                <a:pos x="166" y="189"/>
              </a:cxn>
              <a:cxn ang="0">
                <a:pos x="170" y="220"/>
              </a:cxn>
              <a:cxn ang="0">
                <a:pos x="203" y="215"/>
              </a:cxn>
              <a:cxn ang="0">
                <a:pos x="211" y="243"/>
              </a:cxn>
              <a:cxn ang="0">
                <a:pos x="201" y="284"/>
              </a:cxn>
              <a:cxn ang="0">
                <a:pos x="209" y="323"/>
              </a:cxn>
              <a:cxn ang="0">
                <a:pos x="192" y="349"/>
              </a:cxn>
              <a:cxn ang="0">
                <a:pos x="140" y="327"/>
              </a:cxn>
              <a:cxn ang="0">
                <a:pos x="99" y="291"/>
              </a:cxn>
              <a:cxn ang="0">
                <a:pos x="62" y="254"/>
              </a:cxn>
              <a:cxn ang="0">
                <a:pos x="19" y="222"/>
              </a:cxn>
              <a:cxn ang="0">
                <a:pos x="21" y="185"/>
              </a:cxn>
              <a:cxn ang="0">
                <a:pos x="54" y="181"/>
              </a:cxn>
              <a:cxn ang="0">
                <a:pos x="43" y="142"/>
              </a:cxn>
              <a:cxn ang="0">
                <a:pos x="58" y="99"/>
              </a:cxn>
              <a:cxn ang="0">
                <a:pos x="90" y="65"/>
              </a:cxn>
            </a:cxnLst>
            <a:rect l="0" t="0" r="r" b="b"/>
            <a:pathLst>
              <a:path w="220" h="353">
                <a:moveTo>
                  <a:pt x="90" y="65"/>
                </a:moveTo>
                <a:cubicBezTo>
                  <a:pt x="90" y="65"/>
                  <a:pt x="95" y="0"/>
                  <a:pt x="116" y="19"/>
                </a:cubicBezTo>
                <a:cubicBezTo>
                  <a:pt x="138" y="39"/>
                  <a:pt x="118" y="58"/>
                  <a:pt x="144" y="75"/>
                </a:cubicBezTo>
                <a:cubicBezTo>
                  <a:pt x="170" y="93"/>
                  <a:pt x="179" y="99"/>
                  <a:pt x="170" y="110"/>
                </a:cubicBezTo>
                <a:cubicBezTo>
                  <a:pt x="162" y="121"/>
                  <a:pt x="153" y="138"/>
                  <a:pt x="151" y="149"/>
                </a:cubicBezTo>
                <a:cubicBezTo>
                  <a:pt x="149" y="159"/>
                  <a:pt x="144" y="170"/>
                  <a:pt x="129" y="170"/>
                </a:cubicBezTo>
                <a:cubicBezTo>
                  <a:pt x="114" y="170"/>
                  <a:pt x="93" y="170"/>
                  <a:pt x="106" y="181"/>
                </a:cubicBezTo>
                <a:cubicBezTo>
                  <a:pt x="118" y="192"/>
                  <a:pt x="121" y="194"/>
                  <a:pt x="138" y="189"/>
                </a:cubicBezTo>
                <a:cubicBezTo>
                  <a:pt x="155" y="185"/>
                  <a:pt x="166" y="174"/>
                  <a:pt x="166" y="189"/>
                </a:cubicBezTo>
                <a:cubicBezTo>
                  <a:pt x="166" y="205"/>
                  <a:pt x="153" y="222"/>
                  <a:pt x="170" y="220"/>
                </a:cubicBezTo>
                <a:cubicBezTo>
                  <a:pt x="188" y="217"/>
                  <a:pt x="185" y="207"/>
                  <a:pt x="203" y="215"/>
                </a:cubicBezTo>
                <a:cubicBezTo>
                  <a:pt x="220" y="224"/>
                  <a:pt x="216" y="226"/>
                  <a:pt x="211" y="243"/>
                </a:cubicBezTo>
                <a:cubicBezTo>
                  <a:pt x="207" y="261"/>
                  <a:pt x="203" y="269"/>
                  <a:pt x="201" y="284"/>
                </a:cubicBezTo>
                <a:cubicBezTo>
                  <a:pt x="198" y="299"/>
                  <a:pt x="209" y="312"/>
                  <a:pt x="209" y="323"/>
                </a:cubicBezTo>
                <a:cubicBezTo>
                  <a:pt x="209" y="334"/>
                  <a:pt x="205" y="353"/>
                  <a:pt x="192" y="349"/>
                </a:cubicBezTo>
                <a:cubicBezTo>
                  <a:pt x="179" y="345"/>
                  <a:pt x="147" y="338"/>
                  <a:pt x="140" y="327"/>
                </a:cubicBezTo>
                <a:cubicBezTo>
                  <a:pt x="134" y="317"/>
                  <a:pt x="112" y="297"/>
                  <a:pt x="99" y="291"/>
                </a:cubicBezTo>
                <a:cubicBezTo>
                  <a:pt x="86" y="284"/>
                  <a:pt x="75" y="263"/>
                  <a:pt x="62" y="254"/>
                </a:cubicBezTo>
                <a:cubicBezTo>
                  <a:pt x="49" y="245"/>
                  <a:pt x="28" y="239"/>
                  <a:pt x="19" y="222"/>
                </a:cubicBezTo>
                <a:cubicBezTo>
                  <a:pt x="10" y="205"/>
                  <a:pt x="0" y="185"/>
                  <a:pt x="21" y="185"/>
                </a:cubicBezTo>
                <a:cubicBezTo>
                  <a:pt x="43" y="185"/>
                  <a:pt x="58" y="192"/>
                  <a:pt x="54" y="181"/>
                </a:cubicBezTo>
                <a:cubicBezTo>
                  <a:pt x="49" y="170"/>
                  <a:pt x="41" y="149"/>
                  <a:pt x="43" y="142"/>
                </a:cubicBezTo>
                <a:cubicBezTo>
                  <a:pt x="45" y="136"/>
                  <a:pt x="58" y="110"/>
                  <a:pt x="58" y="99"/>
                </a:cubicBezTo>
                <a:cubicBezTo>
                  <a:pt x="58" y="88"/>
                  <a:pt x="77" y="60"/>
                  <a:pt x="90" y="6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6" name="Freeform 36">
            <a:extLst>
              <a:ext uri="{FF2B5EF4-FFF2-40B4-BE49-F238E27FC236}">
                <a16:creationId xmlns:a16="http://schemas.microsoft.com/office/drawing/2014/main" id="{455A6285-ED7D-7247-AA59-541B30996B21}"/>
              </a:ext>
            </a:extLst>
          </p:cNvPr>
          <p:cNvSpPr>
            <a:spLocks/>
          </p:cNvSpPr>
          <p:nvPr/>
        </p:nvSpPr>
        <p:spPr bwMode="auto">
          <a:xfrm>
            <a:off x="7416593" y="2061725"/>
            <a:ext cx="139482" cy="156917"/>
          </a:xfrm>
          <a:custGeom>
            <a:avLst/>
            <a:gdLst/>
            <a:ahLst/>
            <a:cxnLst>
              <a:cxn ang="0">
                <a:pos x="49" y="2"/>
              </a:cxn>
              <a:cxn ang="0">
                <a:pos x="80" y="17"/>
              </a:cxn>
              <a:cxn ang="0">
                <a:pos x="106" y="56"/>
              </a:cxn>
              <a:cxn ang="0">
                <a:pos x="125" y="114"/>
              </a:cxn>
              <a:cxn ang="0">
                <a:pos x="49" y="138"/>
              </a:cxn>
              <a:cxn ang="0">
                <a:pos x="4" y="157"/>
              </a:cxn>
              <a:cxn ang="0">
                <a:pos x="21" y="82"/>
              </a:cxn>
              <a:cxn ang="0">
                <a:pos x="49" y="2"/>
              </a:cxn>
            </a:cxnLst>
            <a:rect l="0" t="0" r="r" b="b"/>
            <a:pathLst>
              <a:path w="153" h="172">
                <a:moveTo>
                  <a:pt x="49" y="2"/>
                </a:moveTo>
                <a:cubicBezTo>
                  <a:pt x="49" y="2"/>
                  <a:pt x="69" y="7"/>
                  <a:pt x="80" y="17"/>
                </a:cubicBezTo>
                <a:cubicBezTo>
                  <a:pt x="91" y="28"/>
                  <a:pt x="91" y="37"/>
                  <a:pt x="106" y="56"/>
                </a:cubicBezTo>
                <a:cubicBezTo>
                  <a:pt x="121" y="75"/>
                  <a:pt x="153" y="106"/>
                  <a:pt x="125" y="114"/>
                </a:cubicBezTo>
                <a:cubicBezTo>
                  <a:pt x="97" y="123"/>
                  <a:pt x="58" y="131"/>
                  <a:pt x="49" y="138"/>
                </a:cubicBezTo>
                <a:cubicBezTo>
                  <a:pt x="41" y="144"/>
                  <a:pt x="8" y="172"/>
                  <a:pt x="4" y="157"/>
                </a:cubicBezTo>
                <a:cubicBezTo>
                  <a:pt x="0" y="142"/>
                  <a:pt x="17" y="97"/>
                  <a:pt x="21" y="82"/>
                </a:cubicBezTo>
                <a:cubicBezTo>
                  <a:pt x="26" y="67"/>
                  <a:pt x="30" y="0"/>
                  <a:pt x="49" y="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7" name="Freeform 37">
            <a:extLst>
              <a:ext uri="{FF2B5EF4-FFF2-40B4-BE49-F238E27FC236}">
                <a16:creationId xmlns:a16="http://schemas.microsoft.com/office/drawing/2014/main" id="{FE4C121D-F27A-514A-B094-46B1679DC9B6}"/>
              </a:ext>
            </a:extLst>
          </p:cNvPr>
          <p:cNvSpPr>
            <a:spLocks/>
          </p:cNvSpPr>
          <p:nvPr/>
        </p:nvSpPr>
        <p:spPr bwMode="auto">
          <a:xfrm>
            <a:off x="8163139" y="2370804"/>
            <a:ext cx="159295" cy="132349"/>
          </a:xfrm>
          <a:custGeom>
            <a:avLst/>
            <a:gdLst/>
            <a:ahLst/>
            <a:cxnLst>
              <a:cxn ang="0">
                <a:pos x="16" y="26"/>
              </a:cxn>
              <a:cxn ang="0">
                <a:pos x="24" y="128"/>
              </a:cxn>
              <a:cxn ang="0">
                <a:pos x="67" y="128"/>
              </a:cxn>
              <a:cxn ang="0">
                <a:pos x="95" y="132"/>
              </a:cxn>
              <a:cxn ang="0">
                <a:pos x="115" y="121"/>
              </a:cxn>
              <a:cxn ang="0">
                <a:pos x="143" y="117"/>
              </a:cxn>
              <a:cxn ang="0">
                <a:pos x="158" y="104"/>
              </a:cxn>
              <a:cxn ang="0">
                <a:pos x="167" y="52"/>
              </a:cxn>
              <a:cxn ang="0">
                <a:pos x="128" y="39"/>
              </a:cxn>
              <a:cxn ang="0">
                <a:pos x="102" y="13"/>
              </a:cxn>
              <a:cxn ang="0">
                <a:pos x="78" y="35"/>
              </a:cxn>
              <a:cxn ang="0">
                <a:pos x="48" y="3"/>
              </a:cxn>
              <a:cxn ang="0">
                <a:pos x="16" y="26"/>
              </a:cxn>
            </a:cxnLst>
            <a:rect l="0" t="0" r="r" b="b"/>
            <a:pathLst>
              <a:path w="175" h="145">
                <a:moveTo>
                  <a:pt x="16" y="26"/>
                </a:moveTo>
                <a:cubicBezTo>
                  <a:pt x="16" y="26"/>
                  <a:pt x="0" y="110"/>
                  <a:pt x="24" y="128"/>
                </a:cubicBezTo>
                <a:cubicBezTo>
                  <a:pt x="48" y="145"/>
                  <a:pt x="54" y="128"/>
                  <a:pt x="67" y="128"/>
                </a:cubicBezTo>
                <a:cubicBezTo>
                  <a:pt x="80" y="128"/>
                  <a:pt x="76" y="143"/>
                  <a:pt x="95" y="132"/>
                </a:cubicBezTo>
                <a:cubicBezTo>
                  <a:pt x="115" y="121"/>
                  <a:pt x="106" y="112"/>
                  <a:pt x="115" y="121"/>
                </a:cubicBezTo>
                <a:cubicBezTo>
                  <a:pt x="124" y="130"/>
                  <a:pt x="143" y="117"/>
                  <a:pt x="143" y="117"/>
                </a:cubicBezTo>
                <a:cubicBezTo>
                  <a:pt x="143" y="117"/>
                  <a:pt x="149" y="112"/>
                  <a:pt x="158" y="104"/>
                </a:cubicBezTo>
                <a:cubicBezTo>
                  <a:pt x="167" y="95"/>
                  <a:pt x="175" y="61"/>
                  <a:pt x="167" y="52"/>
                </a:cubicBezTo>
                <a:cubicBezTo>
                  <a:pt x="158" y="44"/>
                  <a:pt x="132" y="50"/>
                  <a:pt x="128" y="39"/>
                </a:cubicBezTo>
                <a:cubicBezTo>
                  <a:pt x="124" y="28"/>
                  <a:pt x="102" y="13"/>
                  <a:pt x="102" y="13"/>
                </a:cubicBezTo>
                <a:cubicBezTo>
                  <a:pt x="102" y="13"/>
                  <a:pt x="89" y="48"/>
                  <a:pt x="78" y="35"/>
                </a:cubicBezTo>
                <a:cubicBezTo>
                  <a:pt x="67" y="22"/>
                  <a:pt x="61" y="0"/>
                  <a:pt x="48" y="3"/>
                </a:cubicBezTo>
                <a:cubicBezTo>
                  <a:pt x="35" y="5"/>
                  <a:pt x="13" y="9"/>
                  <a:pt x="16" y="26"/>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8" name="Freeform 38">
            <a:extLst>
              <a:ext uri="{FF2B5EF4-FFF2-40B4-BE49-F238E27FC236}">
                <a16:creationId xmlns:a16="http://schemas.microsoft.com/office/drawing/2014/main" id="{A1D85C5D-03CF-0640-98A2-655BE033C84A}"/>
              </a:ext>
            </a:extLst>
          </p:cNvPr>
          <p:cNvSpPr>
            <a:spLocks/>
          </p:cNvSpPr>
          <p:nvPr/>
        </p:nvSpPr>
        <p:spPr bwMode="auto">
          <a:xfrm>
            <a:off x="8331152" y="2410430"/>
            <a:ext cx="118084" cy="86384"/>
          </a:xfrm>
          <a:custGeom>
            <a:avLst/>
            <a:gdLst/>
            <a:ahLst/>
            <a:cxnLst>
              <a:cxn ang="0">
                <a:pos x="32" y="35"/>
              </a:cxn>
              <a:cxn ang="0">
                <a:pos x="65" y="80"/>
              </a:cxn>
              <a:cxn ang="0">
                <a:pos x="112" y="95"/>
              </a:cxn>
              <a:cxn ang="0">
                <a:pos x="127" y="72"/>
              </a:cxn>
              <a:cxn ang="0">
                <a:pos x="110" y="48"/>
              </a:cxn>
              <a:cxn ang="0">
                <a:pos x="63" y="26"/>
              </a:cxn>
              <a:cxn ang="0">
                <a:pos x="32" y="35"/>
              </a:cxn>
            </a:cxnLst>
            <a:rect l="0" t="0" r="r" b="b"/>
            <a:pathLst>
              <a:path w="130" h="95">
                <a:moveTo>
                  <a:pt x="32" y="35"/>
                </a:moveTo>
                <a:cubicBezTo>
                  <a:pt x="39" y="42"/>
                  <a:pt x="52" y="76"/>
                  <a:pt x="65" y="80"/>
                </a:cubicBezTo>
                <a:cubicBezTo>
                  <a:pt x="78" y="85"/>
                  <a:pt x="112" y="95"/>
                  <a:pt x="112" y="95"/>
                </a:cubicBezTo>
                <a:cubicBezTo>
                  <a:pt x="112" y="95"/>
                  <a:pt x="125" y="80"/>
                  <a:pt x="127" y="72"/>
                </a:cubicBezTo>
                <a:cubicBezTo>
                  <a:pt x="130" y="63"/>
                  <a:pt x="121" y="48"/>
                  <a:pt x="110" y="48"/>
                </a:cubicBezTo>
                <a:cubicBezTo>
                  <a:pt x="99" y="48"/>
                  <a:pt x="71" y="29"/>
                  <a:pt x="63" y="26"/>
                </a:cubicBezTo>
                <a:cubicBezTo>
                  <a:pt x="54" y="24"/>
                  <a:pt x="0" y="0"/>
                  <a:pt x="32" y="3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9" name="Freeform 39">
            <a:extLst>
              <a:ext uri="{FF2B5EF4-FFF2-40B4-BE49-F238E27FC236}">
                <a16:creationId xmlns:a16="http://schemas.microsoft.com/office/drawing/2014/main" id="{915180B1-CE9B-9E49-91D6-201D92EB4837}"/>
              </a:ext>
            </a:extLst>
          </p:cNvPr>
          <p:cNvSpPr>
            <a:spLocks/>
          </p:cNvSpPr>
          <p:nvPr/>
        </p:nvSpPr>
        <p:spPr bwMode="auto">
          <a:xfrm>
            <a:off x="8973879" y="2713962"/>
            <a:ext cx="114122" cy="50721"/>
          </a:xfrm>
          <a:custGeom>
            <a:avLst/>
            <a:gdLst/>
            <a:ahLst/>
            <a:cxnLst>
              <a:cxn ang="0">
                <a:pos x="39" y="20"/>
              </a:cxn>
              <a:cxn ang="0">
                <a:pos x="97" y="7"/>
              </a:cxn>
              <a:cxn ang="0">
                <a:pos x="115" y="35"/>
              </a:cxn>
              <a:cxn ang="0">
                <a:pos x="74" y="52"/>
              </a:cxn>
              <a:cxn ang="0">
                <a:pos x="37" y="56"/>
              </a:cxn>
              <a:cxn ang="0">
                <a:pos x="11" y="48"/>
              </a:cxn>
              <a:cxn ang="0">
                <a:pos x="39" y="20"/>
              </a:cxn>
            </a:cxnLst>
            <a:rect l="0" t="0" r="r" b="b"/>
            <a:pathLst>
              <a:path w="125" h="56">
                <a:moveTo>
                  <a:pt x="39" y="20"/>
                </a:moveTo>
                <a:cubicBezTo>
                  <a:pt x="39" y="20"/>
                  <a:pt x="84" y="0"/>
                  <a:pt x="97" y="7"/>
                </a:cubicBezTo>
                <a:cubicBezTo>
                  <a:pt x="110" y="13"/>
                  <a:pt x="125" y="22"/>
                  <a:pt x="115" y="35"/>
                </a:cubicBezTo>
                <a:cubicBezTo>
                  <a:pt x="104" y="48"/>
                  <a:pt x="80" y="54"/>
                  <a:pt x="74" y="52"/>
                </a:cubicBezTo>
                <a:cubicBezTo>
                  <a:pt x="67" y="50"/>
                  <a:pt x="54" y="56"/>
                  <a:pt x="37" y="56"/>
                </a:cubicBezTo>
                <a:cubicBezTo>
                  <a:pt x="20" y="56"/>
                  <a:pt x="0" y="52"/>
                  <a:pt x="11" y="48"/>
                </a:cubicBezTo>
                <a:cubicBezTo>
                  <a:pt x="22" y="43"/>
                  <a:pt x="24" y="18"/>
                  <a:pt x="39"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0" name="Freeform 40">
            <a:extLst>
              <a:ext uri="{FF2B5EF4-FFF2-40B4-BE49-F238E27FC236}">
                <a16:creationId xmlns:a16="http://schemas.microsoft.com/office/drawing/2014/main" id="{0277CC3D-126E-F64F-B5A4-B0DD9B0E53E5}"/>
              </a:ext>
            </a:extLst>
          </p:cNvPr>
          <p:cNvSpPr>
            <a:spLocks noEditPoints="1"/>
          </p:cNvSpPr>
          <p:nvPr userDrawn="1"/>
        </p:nvSpPr>
        <p:spPr bwMode="auto">
          <a:xfrm>
            <a:off x="5240355" y="2240040"/>
            <a:ext cx="3986335" cy="2619251"/>
          </a:xfrm>
          <a:custGeom>
            <a:avLst/>
            <a:gdLst/>
            <a:ahLst/>
            <a:cxnLst>
              <a:cxn ang="0">
                <a:pos x="1259" y="1853"/>
              </a:cxn>
              <a:cxn ang="0">
                <a:pos x="1345" y="1810"/>
              </a:cxn>
              <a:cxn ang="0">
                <a:pos x="824" y="1833"/>
              </a:cxn>
              <a:cxn ang="0">
                <a:pos x="975" y="1708"/>
              </a:cxn>
              <a:cxn ang="0">
                <a:pos x="1122" y="1851"/>
              </a:cxn>
              <a:cxn ang="0">
                <a:pos x="3924" y="711"/>
              </a:cxn>
              <a:cxn ang="0">
                <a:pos x="3536" y="560"/>
              </a:cxn>
              <a:cxn ang="0">
                <a:pos x="3268" y="539"/>
              </a:cxn>
              <a:cxn ang="0">
                <a:pos x="3030" y="452"/>
              </a:cxn>
              <a:cxn ang="0">
                <a:pos x="2700" y="388"/>
              </a:cxn>
              <a:cxn ang="0">
                <a:pos x="2611" y="317"/>
              </a:cxn>
              <a:cxn ang="0">
                <a:pos x="2549" y="84"/>
              </a:cxn>
              <a:cxn ang="0">
                <a:pos x="2391" y="155"/>
              </a:cxn>
              <a:cxn ang="0">
                <a:pos x="2108" y="317"/>
              </a:cxn>
              <a:cxn ang="0">
                <a:pos x="1978" y="500"/>
              </a:cxn>
              <a:cxn ang="0">
                <a:pos x="1821" y="511"/>
              </a:cxn>
              <a:cxn ang="0">
                <a:pos x="1836" y="754"/>
              </a:cxn>
              <a:cxn ang="0">
                <a:pos x="1797" y="444"/>
              </a:cxn>
              <a:cxn ang="0">
                <a:pos x="1713" y="743"/>
              </a:cxn>
              <a:cxn ang="0">
                <a:pos x="1404" y="743"/>
              </a:cxn>
              <a:cxn ang="0">
                <a:pos x="1177" y="823"/>
              </a:cxn>
              <a:cxn ang="0">
                <a:pos x="959" y="857"/>
              </a:cxn>
              <a:cxn ang="0">
                <a:pos x="827" y="605"/>
              </a:cxn>
              <a:cxn ang="0">
                <a:pos x="672" y="633"/>
              </a:cxn>
              <a:cxn ang="0">
                <a:pos x="547" y="756"/>
              </a:cxn>
              <a:cxn ang="0">
                <a:pos x="408" y="1013"/>
              </a:cxn>
              <a:cxn ang="0">
                <a:pos x="333" y="1211"/>
              </a:cxn>
              <a:cxn ang="0">
                <a:pos x="558" y="1344"/>
              </a:cxn>
              <a:cxn ang="0">
                <a:pos x="607" y="1045"/>
              </a:cxn>
              <a:cxn ang="0">
                <a:pos x="726" y="1178"/>
              </a:cxn>
              <a:cxn ang="0">
                <a:pos x="694" y="1247"/>
              </a:cxn>
              <a:cxn ang="0">
                <a:pos x="659" y="1400"/>
              </a:cxn>
              <a:cxn ang="0">
                <a:pos x="424" y="1293"/>
              </a:cxn>
              <a:cxn ang="0">
                <a:pos x="223" y="1603"/>
              </a:cxn>
              <a:cxn ang="0">
                <a:pos x="9" y="1799"/>
              </a:cxn>
              <a:cxn ang="0">
                <a:pos x="201" y="1947"/>
              </a:cxn>
              <a:cxn ang="0">
                <a:pos x="391" y="1760"/>
              </a:cxn>
              <a:cxn ang="0">
                <a:pos x="599" y="1919"/>
              </a:cxn>
              <a:cxn ang="0">
                <a:pos x="631" y="1855"/>
              </a:cxn>
              <a:cxn ang="0">
                <a:pos x="717" y="1891"/>
              </a:cxn>
              <a:cxn ang="0">
                <a:pos x="916" y="2014"/>
              </a:cxn>
              <a:cxn ang="0">
                <a:pos x="1067" y="2352"/>
              </a:cxn>
              <a:cxn ang="0">
                <a:pos x="1503" y="2354"/>
              </a:cxn>
              <a:cxn ang="0">
                <a:pos x="1339" y="2217"/>
              </a:cxn>
              <a:cxn ang="0">
                <a:pos x="1778" y="2419"/>
              </a:cxn>
              <a:cxn ang="0">
                <a:pos x="2004" y="2523"/>
              </a:cxn>
              <a:cxn ang="0">
                <a:pos x="2290" y="2527"/>
              </a:cxn>
              <a:cxn ang="0">
                <a:pos x="2492" y="2803"/>
              </a:cxn>
              <a:cxn ang="0">
                <a:pos x="2570" y="2645"/>
              </a:cxn>
              <a:cxn ang="0">
                <a:pos x="2639" y="2432"/>
              </a:cxn>
              <a:cxn ang="0">
                <a:pos x="2832" y="2023"/>
              </a:cxn>
              <a:cxn ang="0">
                <a:pos x="2957" y="1932"/>
              </a:cxn>
              <a:cxn ang="0">
                <a:pos x="3104" y="1820"/>
              </a:cxn>
              <a:cxn ang="0">
                <a:pos x="3337" y="1426"/>
              </a:cxn>
              <a:cxn ang="0">
                <a:pos x="3544" y="1217"/>
              </a:cxn>
              <a:cxn ang="0">
                <a:pos x="3803" y="1127"/>
              </a:cxn>
              <a:cxn ang="0">
                <a:pos x="3788" y="1280"/>
              </a:cxn>
              <a:cxn ang="0">
                <a:pos x="4097" y="1049"/>
              </a:cxn>
              <a:cxn ang="0">
                <a:pos x="4317" y="965"/>
              </a:cxn>
            </a:cxnLst>
            <a:rect l="0" t="0" r="r" b="b"/>
            <a:pathLst>
              <a:path w="4376" h="2880">
                <a:moveTo>
                  <a:pt x="1400" y="1886"/>
                </a:moveTo>
                <a:cubicBezTo>
                  <a:pt x="1393" y="1880"/>
                  <a:pt x="1387" y="1874"/>
                  <a:pt x="1381" y="1877"/>
                </a:cubicBezTo>
                <a:cubicBezTo>
                  <a:pt x="1375" y="1880"/>
                  <a:pt x="1368" y="1887"/>
                  <a:pt x="1372" y="1897"/>
                </a:cubicBezTo>
                <a:cubicBezTo>
                  <a:pt x="1377" y="1907"/>
                  <a:pt x="1384" y="1917"/>
                  <a:pt x="1387" y="1923"/>
                </a:cubicBezTo>
                <a:cubicBezTo>
                  <a:pt x="1390" y="1929"/>
                  <a:pt x="1385" y="1945"/>
                  <a:pt x="1390" y="1950"/>
                </a:cubicBezTo>
                <a:cubicBezTo>
                  <a:pt x="1394" y="1956"/>
                  <a:pt x="1395" y="1963"/>
                  <a:pt x="1397" y="1969"/>
                </a:cubicBezTo>
                <a:cubicBezTo>
                  <a:pt x="1398" y="1975"/>
                  <a:pt x="1368" y="1983"/>
                  <a:pt x="1367" y="1989"/>
                </a:cubicBezTo>
                <a:cubicBezTo>
                  <a:pt x="1365" y="1995"/>
                  <a:pt x="1329" y="1986"/>
                  <a:pt x="1329" y="1986"/>
                </a:cubicBezTo>
                <a:cubicBezTo>
                  <a:pt x="1273" y="1950"/>
                  <a:pt x="1273" y="1950"/>
                  <a:pt x="1273" y="1950"/>
                </a:cubicBezTo>
                <a:cubicBezTo>
                  <a:pt x="1298" y="1900"/>
                  <a:pt x="1298" y="1900"/>
                  <a:pt x="1298" y="1900"/>
                </a:cubicBezTo>
                <a:cubicBezTo>
                  <a:pt x="1298" y="1900"/>
                  <a:pt x="1289" y="1876"/>
                  <a:pt x="1282" y="1871"/>
                </a:cubicBezTo>
                <a:cubicBezTo>
                  <a:pt x="1275" y="1867"/>
                  <a:pt x="1270" y="1855"/>
                  <a:pt x="1259" y="1853"/>
                </a:cubicBezTo>
                <a:cubicBezTo>
                  <a:pt x="1247" y="1850"/>
                  <a:pt x="1240" y="1825"/>
                  <a:pt x="1240" y="1817"/>
                </a:cubicBezTo>
                <a:cubicBezTo>
                  <a:pt x="1240" y="1808"/>
                  <a:pt x="1251" y="1788"/>
                  <a:pt x="1251" y="1788"/>
                </a:cubicBezTo>
                <a:cubicBezTo>
                  <a:pt x="1251" y="1788"/>
                  <a:pt x="1239" y="1765"/>
                  <a:pt x="1231" y="1764"/>
                </a:cubicBezTo>
                <a:cubicBezTo>
                  <a:pt x="1224" y="1762"/>
                  <a:pt x="1217" y="1755"/>
                  <a:pt x="1227" y="1746"/>
                </a:cubicBezTo>
                <a:cubicBezTo>
                  <a:pt x="1237" y="1738"/>
                  <a:pt x="1256" y="1723"/>
                  <a:pt x="1260" y="1722"/>
                </a:cubicBezTo>
                <a:cubicBezTo>
                  <a:pt x="1264" y="1720"/>
                  <a:pt x="1285" y="1702"/>
                  <a:pt x="1290" y="1699"/>
                </a:cubicBezTo>
                <a:cubicBezTo>
                  <a:pt x="1296" y="1696"/>
                  <a:pt x="1323" y="1683"/>
                  <a:pt x="1331" y="1682"/>
                </a:cubicBezTo>
                <a:cubicBezTo>
                  <a:pt x="1338" y="1680"/>
                  <a:pt x="1365" y="1680"/>
                  <a:pt x="1372" y="1695"/>
                </a:cubicBezTo>
                <a:cubicBezTo>
                  <a:pt x="1372" y="1695"/>
                  <a:pt x="1377" y="1719"/>
                  <a:pt x="1367" y="1723"/>
                </a:cubicBezTo>
                <a:cubicBezTo>
                  <a:pt x="1357" y="1728"/>
                  <a:pt x="1336" y="1732"/>
                  <a:pt x="1332" y="1739"/>
                </a:cubicBezTo>
                <a:cubicBezTo>
                  <a:pt x="1328" y="1746"/>
                  <a:pt x="1319" y="1762"/>
                  <a:pt x="1325" y="1774"/>
                </a:cubicBezTo>
                <a:cubicBezTo>
                  <a:pt x="1331" y="1785"/>
                  <a:pt x="1336" y="1801"/>
                  <a:pt x="1345" y="1810"/>
                </a:cubicBezTo>
                <a:cubicBezTo>
                  <a:pt x="1354" y="1818"/>
                  <a:pt x="1362" y="1833"/>
                  <a:pt x="1371" y="1833"/>
                </a:cubicBezTo>
                <a:cubicBezTo>
                  <a:pt x="1380" y="1833"/>
                  <a:pt x="1400" y="1858"/>
                  <a:pt x="1404" y="1858"/>
                </a:cubicBezTo>
                <a:cubicBezTo>
                  <a:pt x="1408" y="1858"/>
                  <a:pt x="1411" y="1860"/>
                  <a:pt x="1411" y="1870"/>
                </a:cubicBezTo>
                <a:cubicBezTo>
                  <a:pt x="1411" y="1880"/>
                  <a:pt x="1407" y="1891"/>
                  <a:pt x="1400" y="1886"/>
                </a:cubicBezTo>
                <a:moveTo>
                  <a:pt x="1109" y="1873"/>
                </a:moveTo>
                <a:cubicBezTo>
                  <a:pt x="1074" y="1876"/>
                  <a:pt x="1074" y="1876"/>
                  <a:pt x="1074" y="1876"/>
                </a:cubicBezTo>
                <a:cubicBezTo>
                  <a:pt x="1074" y="1876"/>
                  <a:pt x="1041" y="1874"/>
                  <a:pt x="1034" y="1873"/>
                </a:cubicBezTo>
                <a:cubicBezTo>
                  <a:pt x="1027" y="1871"/>
                  <a:pt x="1004" y="1860"/>
                  <a:pt x="995" y="1857"/>
                </a:cubicBezTo>
                <a:cubicBezTo>
                  <a:pt x="987" y="1854"/>
                  <a:pt x="969" y="1844"/>
                  <a:pt x="949" y="1844"/>
                </a:cubicBezTo>
                <a:cubicBezTo>
                  <a:pt x="929" y="1844"/>
                  <a:pt x="906" y="1853"/>
                  <a:pt x="899" y="1858"/>
                </a:cubicBezTo>
                <a:cubicBezTo>
                  <a:pt x="892" y="1864"/>
                  <a:pt x="870" y="1866"/>
                  <a:pt x="870" y="1866"/>
                </a:cubicBezTo>
                <a:cubicBezTo>
                  <a:pt x="844" y="1857"/>
                  <a:pt x="824" y="1837"/>
                  <a:pt x="824" y="1833"/>
                </a:cubicBezTo>
                <a:cubicBezTo>
                  <a:pt x="824" y="1828"/>
                  <a:pt x="817" y="1812"/>
                  <a:pt x="820" y="1808"/>
                </a:cubicBezTo>
                <a:cubicBezTo>
                  <a:pt x="822" y="1804"/>
                  <a:pt x="830" y="1798"/>
                  <a:pt x="833" y="1789"/>
                </a:cubicBezTo>
                <a:cubicBezTo>
                  <a:pt x="835" y="1781"/>
                  <a:pt x="835" y="1762"/>
                  <a:pt x="835" y="1762"/>
                </a:cubicBezTo>
                <a:cubicBezTo>
                  <a:pt x="835" y="1762"/>
                  <a:pt x="863" y="1746"/>
                  <a:pt x="866" y="1742"/>
                </a:cubicBezTo>
                <a:cubicBezTo>
                  <a:pt x="868" y="1738"/>
                  <a:pt x="886" y="1719"/>
                  <a:pt x="883" y="1708"/>
                </a:cubicBezTo>
                <a:cubicBezTo>
                  <a:pt x="880" y="1696"/>
                  <a:pt x="889" y="1693"/>
                  <a:pt x="896" y="1687"/>
                </a:cubicBezTo>
                <a:cubicBezTo>
                  <a:pt x="903" y="1682"/>
                  <a:pt x="912" y="1695"/>
                  <a:pt x="917" y="1702"/>
                </a:cubicBezTo>
                <a:cubicBezTo>
                  <a:pt x="923" y="1709"/>
                  <a:pt x="936" y="1725"/>
                  <a:pt x="939" y="1729"/>
                </a:cubicBezTo>
                <a:cubicBezTo>
                  <a:pt x="942" y="1733"/>
                  <a:pt x="948" y="1755"/>
                  <a:pt x="951" y="1761"/>
                </a:cubicBezTo>
                <a:cubicBezTo>
                  <a:pt x="953" y="1766"/>
                  <a:pt x="971" y="1756"/>
                  <a:pt x="971" y="1756"/>
                </a:cubicBezTo>
                <a:cubicBezTo>
                  <a:pt x="971" y="1756"/>
                  <a:pt x="988" y="1739"/>
                  <a:pt x="982" y="1738"/>
                </a:cubicBezTo>
                <a:cubicBezTo>
                  <a:pt x="977" y="1736"/>
                  <a:pt x="978" y="1715"/>
                  <a:pt x="975" y="1708"/>
                </a:cubicBezTo>
                <a:cubicBezTo>
                  <a:pt x="972" y="1700"/>
                  <a:pt x="985" y="1696"/>
                  <a:pt x="989" y="1696"/>
                </a:cubicBezTo>
                <a:cubicBezTo>
                  <a:pt x="994" y="1696"/>
                  <a:pt x="1030" y="1685"/>
                  <a:pt x="1037" y="1677"/>
                </a:cubicBezTo>
                <a:cubicBezTo>
                  <a:pt x="1044" y="1670"/>
                  <a:pt x="1056" y="1670"/>
                  <a:pt x="1063" y="1670"/>
                </a:cubicBezTo>
                <a:cubicBezTo>
                  <a:pt x="1070" y="1670"/>
                  <a:pt x="1076" y="1682"/>
                  <a:pt x="1073" y="1686"/>
                </a:cubicBezTo>
                <a:cubicBezTo>
                  <a:pt x="1070" y="1690"/>
                  <a:pt x="1063" y="1699"/>
                  <a:pt x="1059" y="1700"/>
                </a:cubicBezTo>
                <a:cubicBezTo>
                  <a:pt x="1054" y="1702"/>
                  <a:pt x="1047" y="1713"/>
                  <a:pt x="1047" y="1713"/>
                </a:cubicBezTo>
                <a:cubicBezTo>
                  <a:pt x="1030" y="1735"/>
                  <a:pt x="1030" y="1735"/>
                  <a:pt x="1030" y="1735"/>
                </a:cubicBezTo>
                <a:cubicBezTo>
                  <a:pt x="1040" y="1756"/>
                  <a:pt x="1040" y="1756"/>
                  <a:pt x="1040" y="1756"/>
                </a:cubicBezTo>
                <a:cubicBezTo>
                  <a:pt x="1064" y="1775"/>
                  <a:pt x="1064" y="1775"/>
                  <a:pt x="1064" y="1775"/>
                </a:cubicBezTo>
                <a:cubicBezTo>
                  <a:pt x="1064" y="1775"/>
                  <a:pt x="1090" y="1807"/>
                  <a:pt x="1095" y="1811"/>
                </a:cubicBezTo>
                <a:cubicBezTo>
                  <a:pt x="1099" y="1815"/>
                  <a:pt x="1119" y="1824"/>
                  <a:pt x="1119" y="1824"/>
                </a:cubicBezTo>
                <a:cubicBezTo>
                  <a:pt x="1122" y="1851"/>
                  <a:pt x="1122" y="1851"/>
                  <a:pt x="1122" y="1851"/>
                </a:cubicBezTo>
                <a:lnTo>
                  <a:pt x="1109" y="1873"/>
                </a:lnTo>
                <a:close/>
                <a:moveTo>
                  <a:pt x="4363" y="851"/>
                </a:moveTo>
                <a:cubicBezTo>
                  <a:pt x="4354" y="840"/>
                  <a:pt x="4324" y="829"/>
                  <a:pt x="4300" y="823"/>
                </a:cubicBezTo>
                <a:cubicBezTo>
                  <a:pt x="4276" y="816"/>
                  <a:pt x="4298" y="847"/>
                  <a:pt x="4283" y="847"/>
                </a:cubicBezTo>
                <a:cubicBezTo>
                  <a:pt x="4268" y="847"/>
                  <a:pt x="4272" y="827"/>
                  <a:pt x="4274" y="814"/>
                </a:cubicBezTo>
                <a:cubicBezTo>
                  <a:pt x="4276" y="801"/>
                  <a:pt x="4242" y="776"/>
                  <a:pt x="4229" y="758"/>
                </a:cubicBezTo>
                <a:cubicBezTo>
                  <a:pt x="4216" y="741"/>
                  <a:pt x="4183" y="707"/>
                  <a:pt x="4170" y="696"/>
                </a:cubicBezTo>
                <a:cubicBezTo>
                  <a:pt x="4157" y="685"/>
                  <a:pt x="4114" y="664"/>
                  <a:pt x="4091" y="653"/>
                </a:cubicBezTo>
                <a:cubicBezTo>
                  <a:pt x="4067" y="642"/>
                  <a:pt x="4026" y="648"/>
                  <a:pt x="4015" y="648"/>
                </a:cubicBezTo>
                <a:cubicBezTo>
                  <a:pt x="4004" y="648"/>
                  <a:pt x="3974" y="636"/>
                  <a:pt x="3957" y="631"/>
                </a:cubicBezTo>
                <a:cubicBezTo>
                  <a:pt x="3939" y="627"/>
                  <a:pt x="3952" y="702"/>
                  <a:pt x="3952" y="702"/>
                </a:cubicBezTo>
                <a:cubicBezTo>
                  <a:pt x="3952" y="702"/>
                  <a:pt x="3931" y="711"/>
                  <a:pt x="3924" y="711"/>
                </a:cubicBezTo>
                <a:cubicBezTo>
                  <a:pt x="3918" y="711"/>
                  <a:pt x="3922" y="696"/>
                  <a:pt x="3922" y="696"/>
                </a:cubicBezTo>
                <a:cubicBezTo>
                  <a:pt x="3905" y="681"/>
                  <a:pt x="3905" y="681"/>
                  <a:pt x="3905" y="681"/>
                </a:cubicBezTo>
                <a:cubicBezTo>
                  <a:pt x="3905" y="681"/>
                  <a:pt x="3898" y="668"/>
                  <a:pt x="3875" y="659"/>
                </a:cubicBezTo>
                <a:cubicBezTo>
                  <a:pt x="3867" y="657"/>
                  <a:pt x="3862" y="666"/>
                  <a:pt x="3842" y="670"/>
                </a:cubicBezTo>
                <a:cubicBezTo>
                  <a:pt x="3823" y="674"/>
                  <a:pt x="3808" y="661"/>
                  <a:pt x="3780" y="661"/>
                </a:cubicBezTo>
                <a:cubicBezTo>
                  <a:pt x="3751" y="661"/>
                  <a:pt x="3762" y="679"/>
                  <a:pt x="3754" y="687"/>
                </a:cubicBezTo>
                <a:cubicBezTo>
                  <a:pt x="3745" y="696"/>
                  <a:pt x="3741" y="683"/>
                  <a:pt x="3736" y="668"/>
                </a:cubicBezTo>
                <a:cubicBezTo>
                  <a:pt x="3732" y="653"/>
                  <a:pt x="3732" y="655"/>
                  <a:pt x="3717" y="644"/>
                </a:cubicBezTo>
                <a:cubicBezTo>
                  <a:pt x="3702" y="633"/>
                  <a:pt x="3717" y="636"/>
                  <a:pt x="3726" y="616"/>
                </a:cubicBezTo>
                <a:cubicBezTo>
                  <a:pt x="3734" y="597"/>
                  <a:pt x="3713" y="590"/>
                  <a:pt x="3667" y="569"/>
                </a:cubicBezTo>
                <a:cubicBezTo>
                  <a:pt x="3622" y="547"/>
                  <a:pt x="3605" y="564"/>
                  <a:pt x="3587" y="569"/>
                </a:cubicBezTo>
                <a:cubicBezTo>
                  <a:pt x="3570" y="573"/>
                  <a:pt x="3546" y="567"/>
                  <a:pt x="3536" y="560"/>
                </a:cubicBezTo>
                <a:cubicBezTo>
                  <a:pt x="3525" y="554"/>
                  <a:pt x="3533" y="539"/>
                  <a:pt x="3516" y="536"/>
                </a:cubicBezTo>
                <a:cubicBezTo>
                  <a:pt x="3499" y="534"/>
                  <a:pt x="3499" y="541"/>
                  <a:pt x="3490" y="530"/>
                </a:cubicBezTo>
                <a:cubicBezTo>
                  <a:pt x="3482" y="519"/>
                  <a:pt x="3477" y="511"/>
                  <a:pt x="3484" y="504"/>
                </a:cubicBezTo>
                <a:cubicBezTo>
                  <a:pt x="3490" y="498"/>
                  <a:pt x="3475" y="483"/>
                  <a:pt x="3456" y="478"/>
                </a:cubicBezTo>
                <a:cubicBezTo>
                  <a:pt x="3436" y="474"/>
                  <a:pt x="3425" y="480"/>
                  <a:pt x="3419" y="485"/>
                </a:cubicBezTo>
                <a:cubicBezTo>
                  <a:pt x="3412" y="489"/>
                  <a:pt x="3408" y="511"/>
                  <a:pt x="3391" y="513"/>
                </a:cubicBezTo>
                <a:cubicBezTo>
                  <a:pt x="3374" y="515"/>
                  <a:pt x="3389" y="493"/>
                  <a:pt x="3374" y="485"/>
                </a:cubicBezTo>
                <a:cubicBezTo>
                  <a:pt x="3358" y="476"/>
                  <a:pt x="3387" y="457"/>
                  <a:pt x="3387" y="457"/>
                </a:cubicBezTo>
                <a:cubicBezTo>
                  <a:pt x="3387" y="457"/>
                  <a:pt x="3315" y="435"/>
                  <a:pt x="3307" y="435"/>
                </a:cubicBezTo>
                <a:cubicBezTo>
                  <a:pt x="3298" y="435"/>
                  <a:pt x="3304" y="455"/>
                  <a:pt x="3292" y="459"/>
                </a:cubicBezTo>
                <a:cubicBezTo>
                  <a:pt x="3279" y="463"/>
                  <a:pt x="3268" y="491"/>
                  <a:pt x="3268" y="491"/>
                </a:cubicBezTo>
                <a:cubicBezTo>
                  <a:pt x="3268" y="491"/>
                  <a:pt x="3274" y="541"/>
                  <a:pt x="3268" y="539"/>
                </a:cubicBezTo>
                <a:cubicBezTo>
                  <a:pt x="3261" y="536"/>
                  <a:pt x="3259" y="532"/>
                  <a:pt x="3244" y="530"/>
                </a:cubicBezTo>
                <a:cubicBezTo>
                  <a:pt x="3229" y="528"/>
                  <a:pt x="3242" y="552"/>
                  <a:pt x="3242" y="552"/>
                </a:cubicBezTo>
                <a:cubicBezTo>
                  <a:pt x="3242" y="552"/>
                  <a:pt x="3225" y="552"/>
                  <a:pt x="3212" y="545"/>
                </a:cubicBezTo>
                <a:cubicBezTo>
                  <a:pt x="3199" y="539"/>
                  <a:pt x="3205" y="528"/>
                  <a:pt x="3188" y="526"/>
                </a:cubicBezTo>
                <a:cubicBezTo>
                  <a:pt x="3171" y="524"/>
                  <a:pt x="3145" y="530"/>
                  <a:pt x="3145" y="530"/>
                </a:cubicBezTo>
                <a:cubicBezTo>
                  <a:pt x="3145" y="530"/>
                  <a:pt x="3132" y="513"/>
                  <a:pt x="3121" y="508"/>
                </a:cubicBezTo>
                <a:cubicBezTo>
                  <a:pt x="3110" y="504"/>
                  <a:pt x="3108" y="517"/>
                  <a:pt x="3104" y="524"/>
                </a:cubicBezTo>
                <a:cubicBezTo>
                  <a:pt x="3099" y="530"/>
                  <a:pt x="3110" y="575"/>
                  <a:pt x="3093" y="571"/>
                </a:cubicBezTo>
                <a:cubicBezTo>
                  <a:pt x="3076" y="567"/>
                  <a:pt x="3058" y="554"/>
                  <a:pt x="3054" y="543"/>
                </a:cubicBezTo>
                <a:cubicBezTo>
                  <a:pt x="3050" y="532"/>
                  <a:pt x="3037" y="504"/>
                  <a:pt x="3024" y="498"/>
                </a:cubicBezTo>
                <a:cubicBezTo>
                  <a:pt x="3011" y="491"/>
                  <a:pt x="3019" y="489"/>
                  <a:pt x="3028" y="478"/>
                </a:cubicBezTo>
                <a:cubicBezTo>
                  <a:pt x="3037" y="468"/>
                  <a:pt x="3035" y="461"/>
                  <a:pt x="3030" y="452"/>
                </a:cubicBezTo>
                <a:cubicBezTo>
                  <a:pt x="3026" y="444"/>
                  <a:pt x="3017" y="450"/>
                  <a:pt x="3000" y="446"/>
                </a:cubicBezTo>
                <a:cubicBezTo>
                  <a:pt x="2983" y="442"/>
                  <a:pt x="3006" y="431"/>
                  <a:pt x="3030" y="424"/>
                </a:cubicBezTo>
                <a:cubicBezTo>
                  <a:pt x="3054" y="418"/>
                  <a:pt x="3030" y="399"/>
                  <a:pt x="3017" y="392"/>
                </a:cubicBezTo>
                <a:cubicBezTo>
                  <a:pt x="3004" y="386"/>
                  <a:pt x="2985" y="390"/>
                  <a:pt x="2968" y="388"/>
                </a:cubicBezTo>
                <a:cubicBezTo>
                  <a:pt x="2950" y="386"/>
                  <a:pt x="2942" y="368"/>
                  <a:pt x="2920" y="371"/>
                </a:cubicBezTo>
                <a:cubicBezTo>
                  <a:pt x="2899" y="373"/>
                  <a:pt x="2918" y="409"/>
                  <a:pt x="2918" y="420"/>
                </a:cubicBezTo>
                <a:cubicBezTo>
                  <a:pt x="2918" y="431"/>
                  <a:pt x="2892" y="422"/>
                  <a:pt x="2886" y="422"/>
                </a:cubicBezTo>
                <a:cubicBezTo>
                  <a:pt x="2879" y="422"/>
                  <a:pt x="2823" y="427"/>
                  <a:pt x="2816" y="422"/>
                </a:cubicBezTo>
                <a:cubicBezTo>
                  <a:pt x="2810" y="418"/>
                  <a:pt x="2799" y="381"/>
                  <a:pt x="2799" y="375"/>
                </a:cubicBezTo>
                <a:cubicBezTo>
                  <a:pt x="2799" y="368"/>
                  <a:pt x="2786" y="371"/>
                  <a:pt x="2780" y="371"/>
                </a:cubicBezTo>
                <a:cubicBezTo>
                  <a:pt x="2732" y="371"/>
                  <a:pt x="2732" y="371"/>
                  <a:pt x="2732" y="371"/>
                </a:cubicBezTo>
                <a:cubicBezTo>
                  <a:pt x="2721" y="371"/>
                  <a:pt x="2706" y="386"/>
                  <a:pt x="2700" y="388"/>
                </a:cubicBezTo>
                <a:cubicBezTo>
                  <a:pt x="2693" y="390"/>
                  <a:pt x="2689" y="375"/>
                  <a:pt x="2685" y="366"/>
                </a:cubicBezTo>
                <a:cubicBezTo>
                  <a:pt x="2680" y="358"/>
                  <a:pt x="2672" y="366"/>
                  <a:pt x="2663" y="360"/>
                </a:cubicBezTo>
                <a:cubicBezTo>
                  <a:pt x="2654" y="353"/>
                  <a:pt x="2631" y="368"/>
                  <a:pt x="2631" y="368"/>
                </a:cubicBezTo>
                <a:cubicBezTo>
                  <a:pt x="2631" y="368"/>
                  <a:pt x="2603" y="390"/>
                  <a:pt x="2592" y="392"/>
                </a:cubicBezTo>
                <a:cubicBezTo>
                  <a:pt x="2581" y="394"/>
                  <a:pt x="2562" y="409"/>
                  <a:pt x="2553" y="412"/>
                </a:cubicBezTo>
                <a:cubicBezTo>
                  <a:pt x="2544" y="414"/>
                  <a:pt x="2523" y="437"/>
                  <a:pt x="2505" y="442"/>
                </a:cubicBezTo>
                <a:cubicBezTo>
                  <a:pt x="2488" y="446"/>
                  <a:pt x="2516" y="420"/>
                  <a:pt x="2523" y="414"/>
                </a:cubicBezTo>
                <a:cubicBezTo>
                  <a:pt x="2529" y="407"/>
                  <a:pt x="2536" y="399"/>
                  <a:pt x="2536" y="392"/>
                </a:cubicBezTo>
                <a:cubicBezTo>
                  <a:pt x="2536" y="386"/>
                  <a:pt x="2549" y="383"/>
                  <a:pt x="2562" y="377"/>
                </a:cubicBezTo>
                <a:cubicBezTo>
                  <a:pt x="2575" y="371"/>
                  <a:pt x="2575" y="366"/>
                  <a:pt x="2581" y="356"/>
                </a:cubicBezTo>
                <a:cubicBezTo>
                  <a:pt x="2587" y="345"/>
                  <a:pt x="2596" y="340"/>
                  <a:pt x="2594" y="334"/>
                </a:cubicBezTo>
                <a:cubicBezTo>
                  <a:pt x="2592" y="328"/>
                  <a:pt x="2605" y="321"/>
                  <a:pt x="2611" y="317"/>
                </a:cubicBezTo>
                <a:cubicBezTo>
                  <a:pt x="2618" y="312"/>
                  <a:pt x="2626" y="308"/>
                  <a:pt x="2639" y="295"/>
                </a:cubicBezTo>
                <a:cubicBezTo>
                  <a:pt x="2652" y="282"/>
                  <a:pt x="2641" y="282"/>
                  <a:pt x="2641" y="282"/>
                </a:cubicBezTo>
                <a:cubicBezTo>
                  <a:pt x="2641" y="282"/>
                  <a:pt x="2663" y="272"/>
                  <a:pt x="2670" y="265"/>
                </a:cubicBezTo>
                <a:cubicBezTo>
                  <a:pt x="2676" y="259"/>
                  <a:pt x="2676" y="246"/>
                  <a:pt x="2683" y="239"/>
                </a:cubicBezTo>
                <a:cubicBezTo>
                  <a:pt x="2689" y="233"/>
                  <a:pt x="2698" y="218"/>
                  <a:pt x="2687" y="207"/>
                </a:cubicBezTo>
                <a:cubicBezTo>
                  <a:pt x="2676" y="196"/>
                  <a:pt x="2678" y="194"/>
                  <a:pt x="2670" y="188"/>
                </a:cubicBezTo>
                <a:cubicBezTo>
                  <a:pt x="2661" y="181"/>
                  <a:pt x="2680" y="181"/>
                  <a:pt x="2695" y="179"/>
                </a:cubicBezTo>
                <a:cubicBezTo>
                  <a:pt x="2711" y="177"/>
                  <a:pt x="2693" y="138"/>
                  <a:pt x="2687" y="125"/>
                </a:cubicBezTo>
                <a:cubicBezTo>
                  <a:pt x="2680" y="112"/>
                  <a:pt x="2639" y="108"/>
                  <a:pt x="2633" y="103"/>
                </a:cubicBezTo>
                <a:cubicBezTo>
                  <a:pt x="2626" y="99"/>
                  <a:pt x="2575" y="101"/>
                  <a:pt x="2575" y="101"/>
                </a:cubicBezTo>
                <a:cubicBezTo>
                  <a:pt x="2575" y="101"/>
                  <a:pt x="2562" y="114"/>
                  <a:pt x="2546" y="114"/>
                </a:cubicBezTo>
                <a:cubicBezTo>
                  <a:pt x="2531" y="114"/>
                  <a:pt x="2555" y="91"/>
                  <a:pt x="2549" y="84"/>
                </a:cubicBezTo>
                <a:cubicBezTo>
                  <a:pt x="2542" y="78"/>
                  <a:pt x="2538" y="88"/>
                  <a:pt x="2531" y="86"/>
                </a:cubicBezTo>
                <a:cubicBezTo>
                  <a:pt x="2525" y="84"/>
                  <a:pt x="2531" y="67"/>
                  <a:pt x="2531" y="67"/>
                </a:cubicBezTo>
                <a:cubicBezTo>
                  <a:pt x="2531" y="67"/>
                  <a:pt x="2488" y="54"/>
                  <a:pt x="2488" y="47"/>
                </a:cubicBezTo>
                <a:cubicBezTo>
                  <a:pt x="2488" y="41"/>
                  <a:pt x="2544" y="26"/>
                  <a:pt x="2549" y="19"/>
                </a:cubicBezTo>
                <a:cubicBezTo>
                  <a:pt x="2553" y="13"/>
                  <a:pt x="2516" y="9"/>
                  <a:pt x="2501" y="4"/>
                </a:cubicBezTo>
                <a:cubicBezTo>
                  <a:pt x="2486" y="0"/>
                  <a:pt x="2464" y="11"/>
                  <a:pt x="2454" y="15"/>
                </a:cubicBezTo>
                <a:cubicBezTo>
                  <a:pt x="2443" y="19"/>
                  <a:pt x="2428" y="73"/>
                  <a:pt x="2421" y="82"/>
                </a:cubicBezTo>
                <a:cubicBezTo>
                  <a:pt x="2415" y="91"/>
                  <a:pt x="2432" y="112"/>
                  <a:pt x="2441" y="119"/>
                </a:cubicBezTo>
                <a:cubicBezTo>
                  <a:pt x="2449" y="125"/>
                  <a:pt x="2473" y="132"/>
                  <a:pt x="2462" y="136"/>
                </a:cubicBezTo>
                <a:cubicBezTo>
                  <a:pt x="2451" y="140"/>
                  <a:pt x="2430" y="132"/>
                  <a:pt x="2421" y="129"/>
                </a:cubicBezTo>
                <a:cubicBezTo>
                  <a:pt x="2413" y="127"/>
                  <a:pt x="2397" y="119"/>
                  <a:pt x="2387" y="123"/>
                </a:cubicBezTo>
                <a:cubicBezTo>
                  <a:pt x="2376" y="127"/>
                  <a:pt x="2391" y="155"/>
                  <a:pt x="2391" y="155"/>
                </a:cubicBezTo>
                <a:cubicBezTo>
                  <a:pt x="2391" y="155"/>
                  <a:pt x="2395" y="194"/>
                  <a:pt x="2389" y="192"/>
                </a:cubicBezTo>
                <a:cubicBezTo>
                  <a:pt x="2382" y="190"/>
                  <a:pt x="2372" y="168"/>
                  <a:pt x="2372" y="157"/>
                </a:cubicBezTo>
                <a:cubicBezTo>
                  <a:pt x="2372" y="147"/>
                  <a:pt x="2363" y="151"/>
                  <a:pt x="2350" y="155"/>
                </a:cubicBezTo>
                <a:cubicBezTo>
                  <a:pt x="2337" y="160"/>
                  <a:pt x="2331" y="164"/>
                  <a:pt x="2320" y="164"/>
                </a:cubicBezTo>
                <a:cubicBezTo>
                  <a:pt x="2309" y="164"/>
                  <a:pt x="2311" y="147"/>
                  <a:pt x="2307" y="138"/>
                </a:cubicBezTo>
                <a:cubicBezTo>
                  <a:pt x="2302" y="129"/>
                  <a:pt x="2279" y="151"/>
                  <a:pt x="2270" y="153"/>
                </a:cubicBezTo>
                <a:cubicBezTo>
                  <a:pt x="2261" y="155"/>
                  <a:pt x="2238" y="170"/>
                  <a:pt x="2242" y="183"/>
                </a:cubicBezTo>
                <a:cubicBezTo>
                  <a:pt x="2246" y="196"/>
                  <a:pt x="2216" y="198"/>
                  <a:pt x="2210" y="200"/>
                </a:cubicBezTo>
                <a:cubicBezTo>
                  <a:pt x="2203" y="203"/>
                  <a:pt x="2173" y="218"/>
                  <a:pt x="2160" y="215"/>
                </a:cubicBezTo>
                <a:cubicBezTo>
                  <a:pt x="2147" y="213"/>
                  <a:pt x="2149" y="222"/>
                  <a:pt x="2143" y="231"/>
                </a:cubicBezTo>
                <a:cubicBezTo>
                  <a:pt x="2136" y="239"/>
                  <a:pt x="2125" y="265"/>
                  <a:pt x="2110" y="265"/>
                </a:cubicBezTo>
                <a:cubicBezTo>
                  <a:pt x="2095" y="265"/>
                  <a:pt x="2108" y="302"/>
                  <a:pt x="2108" y="317"/>
                </a:cubicBezTo>
                <a:cubicBezTo>
                  <a:pt x="2108" y="332"/>
                  <a:pt x="2125" y="373"/>
                  <a:pt x="2117" y="379"/>
                </a:cubicBezTo>
                <a:cubicBezTo>
                  <a:pt x="2108" y="386"/>
                  <a:pt x="2095" y="362"/>
                  <a:pt x="2095" y="362"/>
                </a:cubicBezTo>
                <a:cubicBezTo>
                  <a:pt x="2095" y="362"/>
                  <a:pt x="1981" y="381"/>
                  <a:pt x="1974" y="383"/>
                </a:cubicBezTo>
                <a:cubicBezTo>
                  <a:pt x="1968" y="386"/>
                  <a:pt x="1989" y="457"/>
                  <a:pt x="1996" y="468"/>
                </a:cubicBezTo>
                <a:cubicBezTo>
                  <a:pt x="2002" y="478"/>
                  <a:pt x="2024" y="489"/>
                  <a:pt x="2026" y="502"/>
                </a:cubicBezTo>
                <a:cubicBezTo>
                  <a:pt x="2028" y="515"/>
                  <a:pt x="2035" y="554"/>
                  <a:pt x="2032" y="564"/>
                </a:cubicBezTo>
                <a:cubicBezTo>
                  <a:pt x="2030" y="575"/>
                  <a:pt x="2035" y="623"/>
                  <a:pt x="2035" y="623"/>
                </a:cubicBezTo>
                <a:cubicBezTo>
                  <a:pt x="2035" y="623"/>
                  <a:pt x="2017" y="616"/>
                  <a:pt x="2011" y="608"/>
                </a:cubicBezTo>
                <a:cubicBezTo>
                  <a:pt x="2004" y="599"/>
                  <a:pt x="1998" y="560"/>
                  <a:pt x="1994" y="545"/>
                </a:cubicBezTo>
                <a:cubicBezTo>
                  <a:pt x="1989" y="530"/>
                  <a:pt x="2011" y="536"/>
                  <a:pt x="2022" y="528"/>
                </a:cubicBezTo>
                <a:cubicBezTo>
                  <a:pt x="2032" y="519"/>
                  <a:pt x="2007" y="515"/>
                  <a:pt x="1994" y="513"/>
                </a:cubicBezTo>
                <a:cubicBezTo>
                  <a:pt x="1981" y="511"/>
                  <a:pt x="1985" y="506"/>
                  <a:pt x="1978" y="500"/>
                </a:cubicBezTo>
                <a:cubicBezTo>
                  <a:pt x="1972" y="493"/>
                  <a:pt x="1953" y="480"/>
                  <a:pt x="1940" y="465"/>
                </a:cubicBezTo>
                <a:cubicBezTo>
                  <a:pt x="1927" y="450"/>
                  <a:pt x="1920" y="470"/>
                  <a:pt x="1914" y="476"/>
                </a:cubicBezTo>
                <a:cubicBezTo>
                  <a:pt x="1907" y="483"/>
                  <a:pt x="1927" y="504"/>
                  <a:pt x="1927" y="504"/>
                </a:cubicBezTo>
                <a:cubicBezTo>
                  <a:pt x="1903" y="500"/>
                  <a:pt x="1903" y="500"/>
                  <a:pt x="1903" y="500"/>
                </a:cubicBezTo>
                <a:cubicBezTo>
                  <a:pt x="1883" y="513"/>
                  <a:pt x="1883" y="513"/>
                  <a:pt x="1883" y="513"/>
                </a:cubicBezTo>
                <a:cubicBezTo>
                  <a:pt x="1883" y="513"/>
                  <a:pt x="1894" y="534"/>
                  <a:pt x="1901" y="539"/>
                </a:cubicBezTo>
                <a:cubicBezTo>
                  <a:pt x="1907" y="543"/>
                  <a:pt x="1916" y="562"/>
                  <a:pt x="1909" y="564"/>
                </a:cubicBezTo>
                <a:cubicBezTo>
                  <a:pt x="1903" y="567"/>
                  <a:pt x="1875" y="556"/>
                  <a:pt x="1868" y="549"/>
                </a:cubicBezTo>
                <a:cubicBezTo>
                  <a:pt x="1862" y="543"/>
                  <a:pt x="1864" y="519"/>
                  <a:pt x="1864" y="506"/>
                </a:cubicBezTo>
                <a:cubicBezTo>
                  <a:pt x="1864" y="493"/>
                  <a:pt x="1862" y="446"/>
                  <a:pt x="1851" y="448"/>
                </a:cubicBezTo>
                <a:cubicBezTo>
                  <a:pt x="1840" y="450"/>
                  <a:pt x="1849" y="483"/>
                  <a:pt x="1849" y="483"/>
                </a:cubicBezTo>
                <a:cubicBezTo>
                  <a:pt x="1849" y="483"/>
                  <a:pt x="1827" y="506"/>
                  <a:pt x="1821" y="511"/>
                </a:cubicBezTo>
                <a:cubicBezTo>
                  <a:pt x="1814" y="515"/>
                  <a:pt x="1814" y="541"/>
                  <a:pt x="1817" y="549"/>
                </a:cubicBezTo>
                <a:cubicBezTo>
                  <a:pt x="1819" y="558"/>
                  <a:pt x="1821" y="603"/>
                  <a:pt x="1821" y="603"/>
                </a:cubicBezTo>
                <a:cubicBezTo>
                  <a:pt x="1821" y="603"/>
                  <a:pt x="1832" y="664"/>
                  <a:pt x="1829" y="672"/>
                </a:cubicBezTo>
                <a:cubicBezTo>
                  <a:pt x="1827" y="681"/>
                  <a:pt x="1847" y="685"/>
                  <a:pt x="1855" y="685"/>
                </a:cubicBezTo>
                <a:cubicBezTo>
                  <a:pt x="1864" y="685"/>
                  <a:pt x="1886" y="689"/>
                  <a:pt x="1892" y="696"/>
                </a:cubicBezTo>
                <a:cubicBezTo>
                  <a:pt x="1899" y="702"/>
                  <a:pt x="1914" y="741"/>
                  <a:pt x="1912" y="752"/>
                </a:cubicBezTo>
                <a:cubicBezTo>
                  <a:pt x="1909" y="763"/>
                  <a:pt x="1935" y="784"/>
                  <a:pt x="1935" y="784"/>
                </a:cubicBezTo>
                <a:cubicBezTo>
                  <a:pt x="1935" y="784"/>
                  <a:pt x="1909" y="786"/>
                  <a:pt x="1903" y="778"/>
                </a:cubicBezTo>
                <a:cubicBezTo>
                  <a:pt x="1896" y="769"/>
                  <a:pt x="1899" y="752"/>
                  <a:pt x="1894" y="735"/>
                </a:cubicBezTo>
                <a:cubicBezTo>
                  <a:pt x="1890" y="717"/>
                  <a:pt x="1886" y="717"/>
                  <a:pt x="1871" y="707"/>
                </a:cubicBezTo>
                <a:cubicBezTo>
                  <a:pt x="1855" y="696"/>
                  <a:pt x="1853" y="713"/>
                  <a:pt x="1847" y="717"/>
                </a:cubicBezTo>
                <a:cubicBezTo>
                  <a:pt x="1840" y="722"/>
                  <a:pt x="1838" y="741"/>
                  <a:pt x="1836" y="754"/>
                </a:cubicBezTo>
                <a:cubicBezTo>
                  <a:pt x="1834" y="767"/>
                  <a:pt x="1829" y="788"/>
                  <a:pt x="1829" y="804"/>
                </a:cubicBezTo>
                <a:cubicBezTo>
                  <a:pt x="1829" y="819"/>
                  <a:pt x="1808" y="838"/>
                  <a:pt x="1788" y="842"/>
                </a:cubicBezTo>
                <a:cubicBezTo>
                  <a:pt x="1769" y="847"/>
                  <a:pt x="1745" y="849"/>
                  <a:pt x="1730" y="842"/>
                </a:cubicBezTo>
                <a:cubicBezTo>
                  <a:pt x="1715" y="836"/>
                  <a:pt x="1730" y="827"/>
                  <a:pt x="1730" y="827"/>
                </a:cubicBezTo>
                <a:cubicBezTo>
                  <a:pt x="1730" y="827"/>
                  <a:pt x="1776" y="810"/>
                  <a:pt x="1782" y="801"/>
                </a:cubicBezTo>
                <a:cubicBezTo>
                  <a:pt x="1788" y="793"/>
                  <a:pt x="1804" y="756"/>
                  <a:pt x="1808" y="745"/>
                </a:cubicBezTo>
                <a:cubicBezTo>
                  <a:pt x="1812" y="735"/>
                  <a:pt x="1814" y="720"/>
                  <a:pt x="1804" y="717"/>
                </a:cubicBezTo>
                <a:cubicBezTo>
                  <a:pt x="1793" y="715"/>
                  <a:pt x="1799" y="679"/>
                  <a:pt x="1797" y="666"/>
                </a:cubicBezTo>
                <a:cubicBezTo>
                  <a:pt x="1795" y="653"/>
                  <a:pt x="1793" y="582"/>
                  <a:pt x="1791" y="571"/>
                </a:cubicBezTo>
                <a:cubicBezTo>
                  <a:pt x="1788" y="560"/>
                  <a:pt x="1786" y="552"/>
                  <a:pt x="1778" y="539"/>
                </a:cubicBezTo>
                <a:cubicBezTo>
                  <a:pt x="1769" y="526"/>
                  <a:pt x="1791" y="496"/>
                  <a:pt x="1795" y="483"/>
                </a:cubicBezTo>
                <a:cubicBezTo>
                  <a:pt x="1799" y="470"/>
                  <a:pt x="1801" y="450"/>
                  <a:pt x="1797" y="444"/>
                </a:cubicBezTo>
                <a:cubicBezTo>
                  <a:pt x="1793" y="437"/>
                  <a:pt x="1763" y="429"/>
                  <a:pt x="1763" y="429"/>
                </a:cubicBezTo>
                <a:cubicBezTo>
                  <a:pt x="1763" y="429"/>
                  <a:pt x="1763" y="399"/>
                  <a:pt x="1756" y="401"/>
                </a:cubicBezTo>
                <a:cubicBezTo>
                  <a:pt x="1750" y="403"/>
                  <a:pt x="1730" y="422"/>
                  <a:pt x="1730" y="422"/>
                </a:cubicBezTo>
                <a:cubicBezTo>
                  <a:pt x="1730" y="422"/>
                  <a:pt x="1706" y="524"/>
                  <a:pt x="1709" y="532"/>
                </a:cubicBezTo>
                <a:cubicBezTo>
                  <a:pt x="1711" y="541"/>
                  <a:pt x="1680" y="556"/>
                  <a:pt x="1670" y="564"/>
                </a:cubicBezTo>
                <a:cubicBezTo>
                  <a:pt x="1659" y="573"/>
                  <a:pt x="1665" y="590"/>
                  <a:pt x="1670" y="597"/>
                </a:cubicBezTo>
                <a:cubicBezTo>
                  <a:pt x="1674" y="603"/>
                  <a:pt x="1680" y="629"/>
                  <a:pt x="1680" y="629"/>
                </a:cubicBezTo>
                <a:cubicBezTo>
                  <a:pt x="1680" y="629"/>
                  <a:pt x="1672" y="644"/>
                  <a:pt x="1670" y="653"/>
                </a:cubicBezTo>
                <a:cubicBezTo>
                  <a:pt x="1668" y="661"/>
                  <a:pt x="1689" y="666"/>
                  <a:pt x="1689" y="666"/>
                </a:cubicBezTo>
                <a:cubicBezTo>
                  <a:pt x="1702" y="692"/>
                  <a:pt x="1702" y="692"/>
                  <a:pt x="1702" y="692"/>
                </a:cubicBezTo>
                <a:cubicBezTo>
                  <a:pt x="1719" y="711"/>
                  <a:pt x="1719" y="711"/>
                  <a:pt x="1719" y="711"/>
                </a:cubicBezTo>
                <a:cubicBezTo>
                  <a:pt x="1719" y="711"/>
                  <a:pt x="1722" y="737"/>
                  <a:pt x="1713" y="743"/>
                </a:cubicBezTo>
                <a:cubicBezTo>
                  <a:pt x="1704" y="750"/>
                  <a:pt x="1678" y="720"/>
                  <a:pt x="1670" y="713"/>
                </a:cubicBezTo>
                <a:cubicBezTo>
                  <a:pt x="1661" y="707"/>
                  <a:pt x="1624" y="674"/>
                  <a:pt x="1611" y="666"/>
                </a:cubicBezTo>
                <a:cubicBezTo>
                  <a:pt x="1598" y="657"/>
                  <a:pt x="1579" y="653"/>
                  <a:pt x="1566" y="651"/>
                </a:cubicBezTo>
                <a:cubicBezTo>
                  <a:pt x="1553" y="648"/>
                  <a:pt x="1514" y="625"/>
                  <a:pt x="1506" y="612"/>
                </a:cubicBezTo>
                <a:cubicBezTo>
                  <a:pt x="1497" y="599"/>
                  <a:pt x="1493" y="618"/>
                  <a:pt x="1493" y="627"/>
                </a:cubicBezTo>
                <a:cubicBezTo>
                  <a:pt x="1493" y="636"/>
                  <a:pt x="1523" y="672"/>
                  <a:pt x="1536" y="681"/>
                </a:cubicBezTo>
                <a:cubicBezTo>
                  <a:pt x="1549" y="689"/>
                  <a:pt x="1525" y="707"/>
                  <a:pt x="1525" y="707"/>
                </a:cubicBezTo>
                <a:cubicBezTo>
                  <a:pt x="1525" y="707"/>
                  <a:pt x="1516" y="728"/>
                  <a:pt x="1508" y="737"/>
                </a:cubicBezTo>
                <a:cubicBezTo>
                  <a:pt x="1499" y="745"/>
                  <a:pt x="1493" y="735"/>
                  <a:pt x="1484" y="724"/>
                </a:cubicBezTo>
                <a:cubicBezTo>
                  <a:pt x="1475" y="713"/>
                  <a:pt x="1480" y="704"/>
                  <a:pt x="1473" y="709"/>
                </a:cubicBezTo>
                <a:cubicBezTo>
                  <a:pt x="1467" y="713"/>
                  <a:pt x="1452" y="717"/>
                  <a:pt x="1441" y="724"/>
                </a:cubicBezTo>
                <a:cubicBezTo>
                  <a:pt x="1430" y="730"/>
                  <a:pt x="1408" y="737"/>
                  <a:pt x="1404" y="743"/>
                </a:cubicBezTo>
                <a:cubicBezTo>
                  <a:pt x="1400" y="750"/>
                  <a:pt x="1372" y="767"/>
                  <a:pt x="1363" y="760"/>
                </a:cubicBezTo>
                <a:cubicBezTo>
                  <a:pt x="1354" y="754"/>
                  <a:pt x="1374" y="724"/>
                  <a:pt x="1365" y="713"/>
                </a:cubicBezTo>
                <a:cubicBezTo>
                  <a:pt x="1357" y="702"/>
                  <a:pt x="1346" y="726"/>
                  <a:pt x="1333" y="737"/>
                </a:cubicBezTo>
                <a:cubicBezTo>
                  <a:pt x="1320" y="748"/>
                  <a:pt x="1279" y="769"/>
                  <a:pt x="1268" y="776"/>
                </a:cubicBezTo>
                <a:cubicBezTo>
                  <a:pt x="1257" y="782"/>
                  <a:pt x="1246" y="821"/>
                  <a:pt x="1246" y="821"/>
                </a:cubicBezTo>
                <a:cubicBezTo>
                  <a:pt x="1246" y="821"/>
                  <a:pt x="1227" y="832"/>
                  <a:pt x="1214" y="832"/>
                </a:cubicBezTo>
                <a:cubicBezTo>
                  <a:pt x="1201" y="832"/>
                  <a:pt x="1201" y="797"/>
                  <a:pt x="1199" y="784"/>
                </a:cubicBezTo>
                <a:cubicBezTo>
                  <a:pt x="1197" y="771"/>
                  <a:pt x="1223" y="756"/>
                  <a:pt x="1227" y="743"/>
                </a:cubicBezTo>
                <a:cubicBezTo>
                  <a:pt x="1231" y="730"/>
                  <a:pt x="1175" y="720"/>
                  <a:pt x="1175" y="720"/>
                </a:cubicBezTo>
                <a:cubicBezTo>
                  <a:pt x="1175" y="720"/>
                  <a:pt x="1171" y="765"/>
                  <a:pt x="1175" y="773"/>
                </a:cubicBezTo>
                <a:cubicBezTo>
                  <a:pt x="1179" y="782"/>
                  <a:pt x="1162" y="795"/>
                  <a:pt x="1162" y="795"/>
                </a:cubicBezTo>
                <a:cubicBezTo>
                  <a:pt x="1177" y="823"/>
                  <a:pt x="1177" y="823"/>
                  <a:pt x="1177" y="823"/>
                </a:cubicBezTo>
                <a:cubicBezTo>
                  <a:pt x="1177" y="823"/>
                  <a:pt x="1177" y="862"/>
                  <a:pt x="1167" y="864"/>
                </a:cubicBezTo>
                <a:cubicBezTo>
                  <a:pt x="1156" y="866"/>
                  <a:pt x="1145" y="838"/>
                  <a:pt x="1134" y="838"/>
                </a:cubicBezTo>
                <a:cubicBezTo>
                  <a:pt x="1123" y="838"/>
                  <a:pt x="1115" y="870"/>
                  <a:pt x="1102" y="881"/>
                </a:cubicBezTo>
                <a:cubicBezTo>
                  <a:pt x="1089" y="892"/>
                  <a:pt x="1084" y="909"/>
                  <a:pt x="1089" y="916"/>
                </a:cubicBezTo>
                <a:cubicBezTo>
                  <a:pt x="1093" y="922"/>
                  <a:pt x="1093" y="935"/>
                  <a:pt x="1089" y="941"/>
                </a:cubicBezTo>
                <a:cubicBezTo>
                  <a:pt x="1084" y="948"/>
                  <a:pt x="1072" y="954"/>
                  <a:pt x="1061" y="952"/>
                </a:cubicBezTo>
                <a:cubicBezTo>
                  <a:pt x="1050" y="950"/>
                  <a:pt x="1046" y="941"/>
                  <a:pt x="1037" y="931"/>
                </a:cubicBezTo>
                <a:cubicBezTo>
                  <a:pt x="1028" y="920"/>
                  <a:pt x="1018" y="935"/>
                  <a:pt x="1018" y="941"/>
                </a:cubicBezTo>
                <a:cubicBezTo>
                  <a:pt x="1018" y="948"/>
                  <a:pt x="1039" y="980"/>
                  <a:pt x="1039" y="987"/>
                </a:cubicBezTo>
                <a:cubicBezTo>
                  <a:pt x="1039" y="993"/>
                  <a:pt x="1013" y="985"/>
                  <a:pt x="1009" y="978"/>
                </a:cubicBezTo>
                <a:cubicBezTo>
                  <a:pt x="1005" y="972"/>
                  <a:pt x="974" y="935"/>
                  <a:pt x="966" y="926"/>
                </a:cubicBezTo>
                <a:cubicBezTo>
                  <a:pt x="957" y="918"/>
                  <a:pt x="964" y="879"/>
                  <a:pt x="959" y="857"/>
                </a:cubicBezTo>
                <a:cubicBezTo>
                  <a:pt x="955" y="836"/>
                  <a:pt x="938" y="840"/>
                  <a:pt x="931" y="825"/>
                </a:cubicBezTo>
                <a:cubicBezTo>
                  <a:pt x="925" y="810"/>
                  <a:pt x="996" y="853"/>
                  <a:pt x="1002" y="855"/>
                </a:cubicBezTo>
                <a:cubicBezTo>
                  <a:pt x="1009" y="857"/>
                  <a:pt x="1039" y="864"/>
                  <a:pt x="1065" y="864"/>
                </a:cubicBezTo>
                <a:cubicBezTo>
                  <a:pt x="1091" y="864"/>
                  <a:pt x="1104" y="806"/>
                  <a:pt x="1100" y="788"/>
                </a:cubicBezTo>
                <a:cubicBezTo>
                  <a:pt x="1095" y="771"/>
                  <a:pt x="1054" y="735"/>
                  <a:pt x="1037" y="724"/>
                </a:cubicBezTo>
                <a:cubicBezTo>
                  <a:pt x="1020" y="713"/>
                  <a:pt x="968" y="683"/>
                  <a:pt x="957" y="681"/>
                </a:cubicBezTo>
                <a:cubicBezTo>
                  <a:pt x="946" y="679"/>
                  <a:pt x="931" y="666"/>
                  <a:pt x="923" y="657"/>
                </a:cubicBezTo>
                <a:cubicBezTo>
                  <a:pt x="914" y="648"/>
                  <a:pt x="905" y="657"/>
                  <a:pt x="890" y="653"/>
                </a:cubicBezTo>
                <a:cubicBezTo>
                  <a:pt x="875" y="648"/>
                  <a:pt x="862" y="644"/>
                  <a:pt x="851" y="642"/>
                </a:cubicBezTo>
                <a:cubicBezTo>
                  <a:pt x="840" y="640"/>
                  <a:pt x="860" y="618"/>
                  <a:pt x="875" y="603"/>
                </a:cubicBezTo>
                <a:cubicBezTo>
                  <a:pt x="890" y="588"/>
                  <a:pt x="858" y="592"/>
                  <a:pt x="849" y="597"/>
                </a:cubicBezTo>
                <a:cubicBezTo>
                  <a:pt x="840" y="601"/>
                  <a:pt x="834" y="608"/>
                  <a:pt x="827" y="605"/>
                </a:cubicBezTo>
                <a:cubicBezTo>
                  <a:pt x="821" y="603"/>
                  <a:pt x="827" y="590"/>
                  <a:pt x="821" y="584"/>
                </a:cubicBezTo>
                <a:cubicBezTo>
                  <a:pt x="815" y="577"/>
                  <a:pt x="815" y="592"/>
                  <a:pt x="812" y="599"/>
                </a:cubicBezTo>
                <a:cubicBezTo>
                  <a:pt x="810" y="605"/>
                  <a:pt x="797" y="608"/>
                  <a:pt x="789" y="597"/>
                </a:cubicBezTo>
                <a:cubicBezTo>
                  <a:pt x="780" y="586"/>
                  <a:pt x="791" y="580"/>
                  <a:pt x="778" y="584"/>
                </a:cubicBezTo>
                <a:cubicBezTo>
                  <a:pt x="765" y="588"/>
                  <a:pt x="767" y="616"/>
                  <a:pt x="761" y="627"/>
                </a:cubicBezTo>
                <a:cubicBezTo>
                  <a:pt x="754" y="638"/>
                  <a:pt x="752" y="610"/>
                  <a:pt x="745" y="605"/>
                </a:cubicBezTo>
                <a:cubicBezTo>
                  <a:pt x="739" y="601"/>
                  <a:pt x="756" y="577"/>
                  <a:pt x="761" y="564"/>
                </a:cubicBezTo>
                <a:cubicBezTo>
                  <a:pt x="765" y="552"/>
                  <a:pt x="728" y="592"/>
                  <a:pt x="726" y="599"/>
                </a:cubicBezTo>
                <a:cubicBezTo>
                  <a:pt x="724" y="605"/>
                  <a:pt x="713" y="623"/>
                  <a:pt x="707" y="627"/>
                </a:cubicBezTo>
                <a:cubicBezTo>
                  <a:pt x="700" y="631"/>
                  <a:pt x="696" y="620"/>
                  <a:pt x="694" y="612"/>
                </a:cubicBezTo>
                <a:cubicBezTo>
                  <a:pt x="691" y="603"/>
                  <a:pt x="685" y="610"/>
                  <a:pt x="670" y="614"/>
                </a:cubicBezTo>
                <a:cubicBezTo>
                  <a:pt x="655" y="618"/>
                  <a:pt x="674" y="627"/>
                  <a:pt x="672" y="633"/>
                </a:cubicBezTo>
                <a:cubicBezTo>
                  <a:pt x="670" y="640"/>
                  <a:pt x="653" y="651"/>
                  <a:pt x="646" y="651"/>
                </a:cubicBezTo>
                <a:cubicBezTo>
                  <a:pt x="640" y="651"/>
                  <a:pt x="627" y="651"/>
                  <a:pt x="609" y="642"/>
                </a:cubicBezTo>
                <a:cubicBezTo>
                  <a:pt x="609" y="642"/>
                  <a:pt x="599" y="666"/>
                  <a:pt x="592" y="666"/>
                </a:cubicBezTo>
                <a:cubicBezTo>
                  <a:pt x="586" y="666"/>
                  <a:pt x="577" y="668"/>
                  <a:pt x="577" y="674"/>
                </a:cubicBezTo>
                <a:cubicBezTo>
                  <a:pt x="577" y="681"/>
                  <a:pt x="586" y="692"/>
                  <a:pt x="586" y="692"/>
                </a:cubicBezTo>
                <a:cubicBezTo>
                  <a:pt x="586" y="692"/>
                  <a:pt x="581" y="707"/>
                  <a:pt x="573" y="711"/>
                </a:cubicBezTo>
                <a:cubicBezTo>
                  <a:pt x="564" y="715"/>
                  <a:pt x="553" y="709"/>
                  <a:pt x="551" y="694"/>
                </a:cubicBezTo>
                <a:cubicBezTo>
                  <a:pt x="549" y="679"/>
                  <a:pt x="538" y="700"/>
                  <a:pt x="534" y="707"/>
                </a:cubicBezTo>
                <a:cubicBezTo>
                  <a:pt x="529" y="713"/>
                  <a:pt x="506" y="743"/>
                  <a:pt x="504" y="756"/>
                </a:cubicBezTo>
                <a:cubicBezTo>
                  <a:pt x="501" y="769"/>
                  <a:pt x="540" y="726"/>
                  <a:pt x="540" y="726"/>
                </a:cubicBezTo>
                <a:cubicBezTo>
                  <a:pt x="540" y="726"/>
                  <a:pt x="553" y="735"/>
                  <a:pt x="568" y="732"/>
                </a:cubicBezTo>
                <a:cubicBezTo>
                  <a:pt x="583" y="730"/>
                  <a:pt x="558" y="756"/>
                  <a:pt x="547" y="756"/>
                </a:cubicBezTo>
                <a:cubicBezTo>
                  <a:pt x="536" y="756"/>
                  <a:pt x="525" y="780"/>
                  <a:pt x="525" y="780"/>
                </a:cubicBezTo>
                <a:cubicBezTo>
                  <a:pt x="508" y="812"/>
                  <a:pt x="508" y="812"/>
                  <a:pt x="508" y="812"/>
                </a:cubicBezTo>
                <a:cubicBezTo>
                  <a:pt x="506" y="827"/>
                  <a:pt x="506" y="827"/>
                  <a:pt x="506" y="827"/>
                </a:cubicBezTo>
                <a:cubicBezTo>
                  <a:pt x="506" y="827"/>
                  <a:pt x="497" y="855"/>
                  <a:pt x="488" y="853"/>
                </a:cubicBezTo>
                <a:cubicBezTo>
                  <a:pt x="480" y="851"/>
                  <a:pt x="480" y="866"/>
                  <a:pt x="478" y="873"/>
                </a:cubicBezTo>
                <a:cubicBezTo>
                  <a:pt x="475" y="879"/>
                  <a:pt x="473" y="892"/>
                  <a:pt x="473" y="892"/>
                </a:cubicBezTo>
                <a:cubicBezTo>
                  <a:pt x="467" y="913"/>
                  <a:pt x="467" y="913"/>
                  <a:pt x="467" y="913"/>
                </a:cubicBezTo>
                <a:cubicBezTo>
                  <a:pt x="450" y="922"/>
                  <a:pt x="450" y="922"/>
                  <a:pt x="450" y="922"/>
                </a:cubicBezTo>
                <a:cubicBezTo>
                  <a:pt x="458" y="950"/>
                  <a:pt x="458" y="950"/>
                  <a:pt x="458" y="950"/>
                </a:cubicBezTo>
                <a:cubicBezTo>
                  <a:pt x="458" y="950"/>
                  <a:pt x="441" y="972"/>
                  <a:pt x="434" y="974"/>
                </a:cubicBezTo>
                <a:cubicBezTo>
                  <a:pt x="428" y="976"/>
                  <a:pt x="424" y="991"/>
                  <a:pt x="424" y="991"/>
                </a:cubicBezTo>
                <a:cubicBezTo>
                  <a:pt x="408" y="1013"/>
                  <a:pt x="408" y="1013"/>
                  <a:pt x="408" y="1013"/>
                </a:cubicBezTo>
                <a:cubicBezTo>
                  <a:pt x="408" y="1013"/>
                  <a:pt x="393" y="1004"/>
                  <a:pt x="385" y="1006"/>
                </a:cubicBezTo>
                <a:cubicBezTo>
                  <a:pt x="376" y="1008"/>
                  <a:pt x="385" y="1030"/>
                  <a:pt x="385" y="1030"/>
                </a:cubicBezTo>
                <a:cubicBezTo>
                  <a:pt x="365" y="1034"/>
                  <a:pt x="365" y="1034"/>
                  <a:pt x="365" y="1034"/>
                </a:cubicBezTo>
                <a:cubicBezTo>
                  <a:pt x="357" y="1049"/>
                  <a:pt x="357" y="1049"/>
                  <a:pt x="357" y="1049"/>
                </a:cubicBezTo>
                <a:cubicBezTo>
                  <a:pt x="357" y="1049"/>
                  <a:pt x="346" y="1053"/>
                  <a:pt x="339" y="1053"/>
                </a:cubicBezTo>
                <a:cubicBezTo>
                  <a:pt x="333" y="1053"/>
                  <a:pt x="337" y="1069"/>
                  <a:pt x="337" y="1069"/>
                </a:cubicBezTo>
                <a:cubicBezTo>
                  <a:pt x="311" y="1086"/>
                  <a:pt x="311" y="1086"/>
                  <a:pt x="311" y="1086"/>
                </a:cubicBezTo>
                <a:cubicBezTo>
                  <a:pt x="322" y="1118"/>
                  <a:pt x="322" y="1118"/>
                  <a:pt x="322" y="1118"/>
                </a:cubicBezTo>
                <a:cubicBezTo>
                  <a:pt x="322" y="1118"/>
                  <a:pt x="326" y="1131"/>
                  <a:pt x="329" y="1144"/>
                </a:cubicBezTo>
                <a:cubicBezTo>
                  <a:pt x="331" y="1157"/>
                  <a:pt x="326" y="1155"/>
                  <a:pt x="326" y="1155"/>
                </a:cubicBezTo>
                <a:cubicBezTo>
                  <a:pt x="326" y="1155"/>
                  <a:pt x="329" y="1183"/>
                  <a:pt x="335" y="1193"/>
                </a:cubicBezTo>
                <a:cubicBezTo>
                  <a:pt x="342" y="1204"/>
                  <a:pt x="333" y="1211"/>
                  <a:pt x="333" y="1211"/>
                </a:cubicBezTo>
                <a:cubicBezTo>
                  <a:pt x="333" y="1211"/>
                  <a:pt x="329" y="1232"/>
                  <a:pt x="329" y="1243"/>
                </a:cubicBezTo>
                <a:cubicBezTo>
                  <a:pt x="329" y="1254"/>
                  <a:pt x="350" y="1262"/>
                  <a:pt x="359" y="1262"/>
                </a:cubicBezTo>
                <a:cubicBezTo>
                  <a:pt x="368" y="1262"/>
                  <a:pt x="380" y="1258"/>
                  <a:pt x="391" y="1252"/>
                </a:cubicBezTo>
                <a:cubicBezTo>
                  <a:pt x="402" y="1245"/>
                  <a:pt x="413" y="1241"/>
                  <a:pt x="421" y="1232"/>
                </a:cubicBezTo>
                <a:cubicBezTo>
                  <a:pt x="430" y="1224"/>
                  <a:pt x="441" y="1206"/>
                  <a:pt x="441" y="1206"/>
                </a:cubicBezTo>
                <a:cubicBezTo>
                  <a:pt x="441" y="1206"/>
                  <a:pt x="447" y="1217"/>
                  <a:pt x="454" y="1228"/>
                </a:cubicBezTo>
                <a:cubicBezTo>
                  <a:pt x="460" y="1239"/>
                  <a:pt x="460" y="1254"/>
                  <a:pt x="460" y="1260"/>
                </a:cubicBezTo>
                <a:cubicBezTo>
                  <a:pt x="460" y="1267"/>
                  <a:pt x="471" y="1297"/>
                  <a:pt x="471" y="1308"/>
                </a:cubicBezTo>
                <a:cubicBezTo>
                  <a:pt x="471" y="1318"/>
                  <a:pt x="486" y="1349"/>
                  <a:pt x="486" y="1349"/>
                </a:cubicBezTo>
                <a:cubicBezTo>
                  <a:pt x="510" y="1349"/>
                  <a:pt x="510" y="1349"/>
                  <a:pt x="510" y="1349"/>
                </a:cubicBezTo>
                <a:cubicBezTo>
                  <a:pt x="510" y="1349"/>
                  <a:pt x="525" y="1342"/>
                  <a:pt x="534" y="1338"/>
                </a:cubicBezTo>
                <a:cubicBezTo>
                  <a:pt x="542" y="1333"/>
                  <a:pt x="547" y="1349"/>
                  <a:pt x="558" y="1344"/>
                </a:cubicBezTo>
                <a:cubicBezTo>
                  <a:pt x="568" y="1340"/>
                  <a:pt x="562" y="1329"/>
                  <a:pt x="562" y="1321"/>
                </a:cubicBezTo>
                <a:cubicBezTo>
                  <a:pt x="562" y="1312"/>
                  <a:pt x="568" y="1295"/>
                  <a:pt x="564" y="1280"/>
                </a:cubicBezTo>
                <a:cubicBezTo>
                  <a:pt x="560" y="1265"/>
                  <a:pt x="573" y="1252"/>
                  <a:pt x="577" y="1243"/>
                </a:cubicBezTo>
                <a:cubicBezTo>
                  <a:pt x="581" y="1234"/>
                  <a:pt x="594" y="1228"/>
                  <a:pt x="588" y="1226"/>
                </a:cubicBezTo>
                <a:cubicBezTo>
                  <a:pt x="581" y="1224"/>
                  <a:pt x="568" y="1226"/>
                  <a:pt x="566" y="1217"/>
                </a:cubicBezTo>
                <a:cubicBezTo>
                  <a:pt x="564" y="1209"/>
                  <a:pt x="570" y="1206"/>
                  <a:pt x="579" y="1204"/>
                </a:cubicBezTo>
                <a:cubicBezTo>
                  <a:pt x="588" y="1202"/>
                  <a:pt x="594" y="1206"/>
                  <a:pt x="603" y="1200"/>
                </a:cubicBezTo>
                <a:cubicBezTo>
                  <a:pt x="612" y="1193"/>
                  <a:pt x="605" y="1181"/>
                  <a:pt x="607" y="1170"/>
                </a:cubicBezTo>
                <a:cubicBezTo>
                  <a:pt x="609" y="1159"/>
                  <a:pt x="590" y="1155"/>
                  <a:pt x="581" y="1148"/>
                </a:cubicBezTo>
                <a:cubicBezTo>
                  <a:pt x="573" y="1142"/>
                  <a:pt x="581" y="1118"/>
                  <a:pt x="581" y="1118"/>
                </a:cubicBezTo>
                <a:cubicBezTo>
                  <a:pt x="581" y="1118"/>
                  <a:pt x="590" y="1069"/>
                  <a:pt x="588" y="1058"/>
                </a:cubicBezTo>
                <a:cubicBezTo>
                  <a:pt x="586" y="1047"/>
                  <a:pt x="607" y="1045"/>
                  <a:pt x="607" y="1045"/>
                </a:cubicBezTo>
                <a:cubicBezTo>
                  <a:pt x="607" y="1045"/>
                  <a:pt x="624" y="1021"/>
                  <a:pt x="635" y="1015"/>
                </a:cubicBezTo>
                <a:cubicBezTo>
                  <a:pt x="646" y="1008"/>
                  <a:pt x="653" y="987"/>
                  <a:pt x="657" y="976"/>
                </a:cubicBezTo>
                <a:cubicBezTo>
                  <a:pt x="661" y="965"/>
                  <a:pt x="676" y="937"/>
                  <a:pt x="670" y="924"/>
                </a:cubicBezTo>
                <a:cubicBezTo>
                  <a:pt x="663" y="911"/>
                  <a:pt x="681" y="909"/>
                  <a:pt x="685" y="896"/>
                </a:cubicBezTo>
                <a:cubicBezTo>
                  <a:pt x="689" y="883"/>
                  <a:pt x="711" y="885"/>
                  <a:pt x="711" y="885"/>
                </a:cubicBezTo>
                <a:cubicBezTo>
                  <a:pt x="741" y="888"/>
                  <a:pt x="741" y="888"/>
                  <a:pt x="741" y="888"/>
                </a:cubicBezTo>
                <a:cubicBezTo>
                  <a:pt x="741" y="888"/>
                  <a:pt x="754" y="918"/>
                  <a:pt x="752" y="926"/>
                </a:cubicBezTo>
                <a:cubicBezTo>
                  <a:pt x="750" y="935"/>
                  <a:pt x="735" y="963"/>
                  <a:pt x="719" y="972"/>
                </a:cubicBezTo>
                <a:cubicBezTo>
                  <a:pt x="704" y="980"/>
                  <a:pt x="689" y="1025"/>
                  <a:pt x="683" y="1043"/>
                </a:cubicBezTo>
                <a:cubicBezTo>
                  <a:pt x="676" y="1060"/>
                  <a:pt x="676" y="1101"/>
                  <a:pt x="672" y="1112"/>
                </a:cubicBezTo>
                <a:cubicBezTo>
                  <a:pt x="668" y="1122"/>
                  <a:pt x="687" y="1153"/>
                  <a:pt x="691" y="1159"/>
                </a:cubicBezTo>
                <a:cubicBezTo>
                  <a:pt x="696" y="1165"/>
                  <a:pt x="726" y="1178"/>
                  <a:pt x="726" y="1178"/>
                </a:cubicBezTo>
                <a:cubicBezTo>
                  <a:pt x="726" y="1178"/>
                  <a:pt x="780" y="1172"/>
                  <a:pt x="793" y="1165"/>
                </a:cubicBezTo>
                <a:cubicBezTo>
                  <a:pt x="806" y="1159"/>
                  <a:pt x="825" y="1146"/>
                  <a:pt x="832" y="1148"/>
                </a:cubicBezTo>
                <a:cubicBezTo>
                  <a:pt x="838" y="1150"/>
                  <a:pt x="856" y="1170"/>
                  <a:pt x="862" y="1176"/>
                </a:cubicBezTo>
                <a:cubicBezTo>
                  <a:pt x="868" y="1183"/>
                  <a:pt x="862" y="1185"/>
                  <a:pt x="847" y="1193"/>
                </a:cubicBezTo>
                <a:cubicBezTo>
                  <a:pt x="832" y="1202"/>
                  <a:pt x="838" y="1200"/>
                  <a:pt x="832" y="1202"/>
                </a:cubicBezTo>
                <a:cubicBezTo>
                  <a:pt x="825" y="1204"/>
                  <a:pt x="821" y="1226"/>
                  <a:pt x="819" y="1239"/>
                </a:cubicBezTo>
                <a:cubicBezTo>
                  <a:pt x="817" y="1252"/>
                  <a:pt x="810" y="1247"/>
                  <a:pt x="797" y="1241"/>
                </a:cubicBezTo>
                <a:cubicBezTo>
                  <a:pt x="784" y="1234"/>
                  <a:pt x="780" y="1206"/>
                  <a:pt x="780" y="1206"/>
                </a:cubicBezTo>
                <a:cubicBezTo>
                  <a:pt x="752" y="1206"/>
                  <a:pt x="752" y="1206"/>
                  <a:pt x="752" y="1206"/>
                </a:cubicBezTo>
                <a:cubicBezTo>
                  <a:pt x="743" y="1206"/>
                  <a:pt x="715" y="1217"/>
                  <a:pt x="715" y="1217"/>
                </a:cubicBezTo>
                <a:cubicBezTo>
                  <a:pt x="689" y="1230"/>
                  <a:pt x="689" y="1230"/>
                  <a:pt x="689" y="1230"/>
                </a:cubicBezTo>
                <a:cubicBezTo>
                  <a:pt x="694" y="1247"/>
                  <a:pt x="694" y="1247"/>
                  <a:pt x="694" y="1247"/>
                </a:cubicBezTo>
                <a:cubicBezTo>
                  <a:pt x="709" y="1254"/>
                  <a:pt x="709" y="1254"/>
                  <a:pt x="709" y="1254"/>
                </a:cubicBezTo>
                <a:cubicBezTo>
                  <a:pt x="709" y="1254"/>
                  <a:pt x="717" y="1256"/>
                  <a:pt x="730" y="1262"/>
                </a:cubicBezTo>
                <a:cubicBezTo>
                  <a:pt x="743" y="1269"/>
                  <a:pt x="739" y="1269"/>
                  <a:pt x="741" y="1277"/>
                </a:cubicBezTo>
                <a:cubicBezTo>
                  <a:pt x="743" y="1286"/>
                  <a:pt x="743" y="1288"/>
                  <a:pt x="737" y="1295"/>
                </a:cubicBezTo>
                <a:cubicBezTo>
                  <a:pt x="730" y="1301"/>
                  <a:pt x="726" y="1305"/>
                  <a:pt x="717" y="1305"/>
                </a:cubicBezTo>
                <a:cubicBezTo>
                  <a:pt x="709" y="1305"/>
                  <a:pt x="704" y="1295"/>
                  <a:pt x="696" y="1290"/>
                </a:cubicBezTo>
                <a:cubicBezTo>
                  <a:pt x="687" y="1286"/>
                  <a:pt x="685" y="1303"/>
                  <a:pt x="685" y="1303"/>
                </a:cubicBezTo>
                <a:cubicBezTo>
                  <a:pt x="685" y="1303"/>
                  <a:pt x="670" y="1329"/>
                  <a:pt x="663" y="1333"/>
                </a:cubicBezTo>
                <a:cubicBezTo>
                  <a:pt x="657" y="1338"/>
                  <a:pt x="629" y="1331"/>
                  <a:pt x="622" y="1331"/>
                </a:cubicBezTo>
                <a:cubicBezTo>
                  <a:pt x="616" y="1331"/>
                  <a:pt x="642" y="1344"/>
                  <a:pt x="648" y="1351"/>
                </a:cubicBezTo>
                <a:cubicBezTo>
                  <a:pt x="655" y="1357"/>
                  <a:pt x="668" y="1370"/>
                  <a:pt x="670" y="1379"/>
                </a:cubicBezTo>
                <a:cubicBezTo>
                  <a:pt x="672" y="1387"/>
                  <a:pt x="668" y="1394"/>
                  <a:pt x="659" y="1400"/>
                </a:cubicBezTo>
                <a:cubicBezTo>
                  <a:pt x="650" y="1407"/>
                  <a:pt x="648" y="1413"/>
                  <a:pt x="640" y="1417"/>
                </a:cubicBezTo>
                <a:cubicBezTo>
                  <a:pt x="631" y="1422"/>
                  <a:pt x="622" y="1424"/>
                  <a:pt x="612" y="1415"/>
                </a:cubicBezTo>
                <a:cubicBezTo>
                  <a:pt x="601" y="1407"/>
                  <a:pt x="601" y="1417"/>
                  <a:pt x="579" y="1420"/>
                </a:cubicBezTo>
                <a:cubicBezTo>
                  <a:pt x="558" y="1422"/>
                  <a:pt x="555" y="1428"/>
                  <a:pt x="542" y="1433"/>
                </a:cubicBezTo>
                <a:cubicBezTo>
                  <a:pt x="529" y="1437"/>
                  <a:pt x="525" y="1437"/>
                  <a:pt x="512" y="1424"/>
                </a:cubicBezTo>
                <a:cubicBezTo>
                  <a:pt x="499" y="1411"/>
                  <a:pt x="499" y="1422"/>
                  <a:pt x="488" y="1417"/>
                </a:cubicBezTo>
                <a:cubicBezTo>
                  <a:pt x="478" y="1413"/>
                  <a:pt x="471" y="1430"/>
                  <a:pt x="458" y="1435"/>
                </a:cubicBezTo>
                <a:cubicBezTo>
                  <a:pt x="445" y="1439"/>
                  <a:pt x="450" y="1420"/>
                  <a:pt x="434" y="1405"/>
                </a:cubicBezTo>
                <a:cubicBezTo>
                  <a:pt x="419" y="1389"/>
                  <a:pt x="428" y="1379"/>
                  <a:pt x="424" y="1364"/>
                </a:cubicBezTo>
                <a:cubicBezTo>
                  <a:pt x="419" y="1349"/>
                  <a:pt x="426" y="1333"/>
                  <a:pt x="428" y="1323"/>
                </a:cubicBezTo>
                <a:cubicBezTo>
                  <a:pt x="430" y="1312"/>
                  <a:pt x="447" y="1308"/>
                  <a:pt x="443" y="1299"/>
                </a:cubicBezTo>
                <a:cubicBezTo>
                  <a:pt x="439" y="1290"/>
                  <a:pt x="437" y="1290"/>
                  <a:pt x="424" y="1293"/>
                </a:cubicBezTo>
                <a:cubicBezTo>
                  <a:pt x="411" y="1295"/>
                  <a:pt x="413" y="1314"/>
                  <a:pt x="408" y="1321"/>
                </a:cubicBezTo>
                <a:cubicBezTo>
                  <a:pt x="404" y="1327"/>
                  <a:pt x="396" y="1340"/>
                  <a:pt x="396" y="1351"/>
                </a:cubicBezTo>
                <a:cubicBezTo>
                  <a:pt x="396" y="1361"/>
                  <a:pt x="398" y="1389"/>
                  <a:pt x="398" y="1409"/>
                </a:cubicBezTo>
                <a:cubicBezTo>
                  <a:pt x="398" y="1428"/>
                  <a:pt x="400" y="1437"/>
                  <a:pt x="393" y="1439"/>
                </a:cubicBezTo>
                <a:cubicBezTo>
                  <a:pt x="387" y="1441"/>
                  <a:pt x="376" y="1452"/>
                  <a:pt x="365" y="1448"/>
                </a:cubicBezTo>
                <a:cubicBezTo>
                  <a:pt x="355" y="1443"/>
                  <a:pt x="350" y="1452"/>
                  <a:pt x="339" y="1456"/>
                </a:cubicBezTo>
                <a:cubicBezTo>
                  <a:pt x="329" y="1461"/>
                  <a:pt x="324" y="1467"/>
                  <a:pt x="314" y="1478"/>
                </a:cubicBezTo>
                <a:cubicBezTo>
                  <a:pt x="303" y="1489"/>
                  <a:pt x="303" y="1499"/>
                  <a:pt x="301" y="1510"/>
                </a:cubicBezTo>
                <a:cubicBezTo>
                  <a:pt x="298" y="1521"/>
                  <a:pt x="275" y="1534"/>
                  <a:pt x="268" y="1538"/>
                </a:cubicBezTo>
                <a:cubicBezTo>
                  <a:pt x="262" y="1542"/>
                  <a:pt x="253" y="1545"/>
                  <a:pt x="244" y="1553"/>
                </a:cubicBezTo>
                <a:cubicBezTo>
                  <a:pt x="236" y="1562"/>
                  <a:pt x="238" y="1579"/>
                  <a:pt x="240" y="1585"/>
                </a:cubicBezTo>
                <a:cubicBezTo>
                  <a:pt x="242" y="1592"/>
                  <a:pt x="229" y="1598"/>
                  <a:pt x="223" y="1603"/>
                </a:cubicBezTo>
                <a:cubicBezTo>
                  <a:pt x="216" y="1607"/>
                  <a:pt x="208" y="1609"/>
                  <a:pt x="201" y="1607"/>
                </a:cubicBezTo>
                <a:cubicBezTo>
                  <a:pt x="195" y="1605"/>
                  <a:pt x="182" y="1616"/>
                  <a:pt x="173" y="1620"/>
                </a:cubicBezTo>
                <a:cubicBezTo>
                  <a:pt x="164" y="1624"/>
                  <a:pt x="141" y="1629"/>
                  <a:pt x="128" y="1626"/>
                </a:cubicBezTo>
                <a:cubicBezTo>
                  <a:pt x="115" y="1624"/>
                  <a:pt x="115" y="1631"/>
                  <a:pt x="104" y="1635"/>
                </a:cubicBezTo>
                <a:cubicBezTo>
                  <a:pt x="93" y="1639"/>
                  <a:pt x="106" y="1644"/>
                  <a:pt x="113" y="1652"/>
                </a:cubicBezTo>
                <a:cubicBezTo>
                  <a:pt x="119" y="1661"/>
                  <a:pt x="128" y="1657"/>
                  <a:pt x="145" y="1667"/>
                </a:cubicBezTo>
                <a:cubicBezTo>
                  <a:pt x="162" y="1678"/>
                  <a:pt x="160" y="1678"/>
                  <a:pt x="171" y="1687"/>
                </a:cubicBezTo>
                <a:cubicBezTo>
                  <a:pt x="182" y="1695"/>
                  <a:pt x="182" y="1697"/>
                  <a:pt x="175" y="1715"/>
                </a:cubicBezTo>
                <a:cubicBezTo>
                  <a:pt x="169" y="1732"/>
                  <a:pt x="182" y="1745"/>
                  <a:pt x="184" y="1758"/>
                </a:cubicBezTo>
                <a:cubicBezTo>
                  <a:pt x="186" y="1771"/>
                  <a:pt x="175" y="1794"/>
                  <a:pt x="175" y="1794"/>
                </a:cubicBezTo>
                <a:cubicBezTo>
                  <a:pt x="67" y="1801"/>
                  <a:pt x="67" y="1801"/>
                  <a:pt x="67" y="1801"/>
                </a:cubicBezTo>
                <a:cubicBezTo>
                  <a:pt x="9" y="1799"/>
                  <a:pt x="9" y="1799"/>
                  <a:pt x="9" y="1799"/>
                </a:cubicBezTo>
                <a:cubicBezTo>
                  <a:pt x="0" y="1818"/>
                  <a:pt x="0" y="1818"/>
                  <a:pt x="0" y="1818"/>
                </a:cubicBezTo>
                <a:cubicBezTo>
                  <a:pt x="15" y="1835"/>
                  <a:pt x="15" y="1835"/>
                  <a:pt x="15" y="1835"/>
                </a:cubicBezTo>
                <a:cubicBezTo>
                  <a:pt x="15" y="1835"/>
                  <a:pt x="18" y="1878"/>
                  <a:pt x="18" y="1885"/>
                </a:cubicBezTo>
                <a:cubicBezTo>
                  <a:pt x="18" y="1891"/>
                  <a:pt x="18" y="1915"/>
                  <a:pt x="20" y="1922"/>
                </a:cubicBezTo>
                <a:cubicBezTo>
                  <a:pt x="22" y="1928"/>
                  <a:pt x="20" y="1954"/>
                  <a:pt x="26" y="1965"/>
                </a:cubicBezTo>
                <a:cubicBezTo>
                  <a:pt x="33" y="1975"/>
                  <a:pt x="35" y="1971"/>
                  <a:pt x="52" y="1975"/>
                </a:cubicBezTo>
                <a:cubicBezTo>
                  <a:pt x="69" y="1980"/>
                  <a:pt x="65" y="1980"/>
                  <a:pt x="69" y="1988"/>
                </a:cubicBezTo>
                <a:cubicBezTo>
                  <a:pt x="74" y="1997"/>
                  <a:pt x="89" y="2008"/>
                  <a:pt x="89" y="2008"/>
                </a:cubicBezTo>
                <a:cubicBezTo>
                  <a:pt x="89" y="2008"/>
                  <a:pt x="111" y="2008"/>
                  <a:pt x="119" y="2003"/>
                </a:cubicBezTo>
                <a:cubicBezTo>
                  <a:pt x="128" y="1999"/>
                  <a:pt x="143" y="1995"/>
                  <a:pt x="160" y="1984"/>
                </a:cubicBezTo>
                <a:cubicBezTo>
                  <a:pt x="177" y="1973"/>
                  <a:pt x="195" y="1969"/>
                  <a:pt x="195" y="1969"/>
                </a:cubicBezTo>
                <a:cubicBezTo>
                  <a:pt x="195" y="1969"/>
                  <a:pt x="201" y="1958"/>
                  <a:pt x="201" y="1947"/>
                </a:cubicBezTo>
                <a:cubicBezTo>
                  <a:pt x="201" y="1937"/>
                  <a:pt x="199" y="1924"/>
                  <a:pt x="199" y="1911"/>
                </a:cubicBezTo>
                <a:cubicBezTo>
                  <a:pt x="199" y="1898"/>
                  <a:pt x="216" y="1894"/>
                  <a:pt x="225" y="1885"/>
                </a:cubicBezTo>
                <a:cubicBezTo>
                  <a:pt x="234" y="1876"/>
                  <a:pt x="260" y="1870"/>
                  <a:pt x="260" y="1870"/>
                </a:cubicBezTo>
                <a:cubicBezTo>
                  <a:pt x="279" y="1840"/>
                  <a:pt x="279" y="1840"/>
                  <a:pt x="279" y="1840"/>
                </a:cubicBezTo>
                <a:cubicBezTo>
                  <a:pt x="272" y="1835"/>
                  <a:pt x="272" y="1835"/>
                  <a:pt x="272" y="1835"/>
                </a:cubicBezTo>
                <a:cubicBezTo>
                  <a:pt x="266" y="1831"/>
                  <a:pt x="275" y="1827"/>
                  <a:pt x="272" y="1820"/>
                </a:cubicBezTo>
                <a:cubicBezTo>
                  <a:pt x="270" y="1814"/>
                  <a:pt x="277" y="1807"/>
                  <a:pt x="294" y="1794"/>
                </a:cubicBezTo>
                <a:cubicBezTo>
                  <a:pt x="300" y="1790"/>
                  <a:pt x="305" y="1797"/>
                  <a:pt x="326" y="1814"/>
                </a:cubicBezTo>
                <a:cubicBezTo>
                  <a:pt x="326" y="1814"/>
                  <a:pt x="335" y="1814"/>
                  <a:pt x="342" y="1812"/>
                </a:cubicBezTo>
                <a:cubicBezTo>
                  <a:pt x="348" y="1810"/>
                  <a:pt x="357" y="1810"/>
                  <a:pt x="376" y="1797"/>
                </a:cubicBezTo>
                <a:cubicBezTo>
                  <a:pt x="384" y="1791"/>
                  <a:pt x="378" y="1784"/>
                  <a:pt x="376" y="1777"/>
                </a:cubicBezTo>
                <a:cubicBezTo>
                  <a:pt x="374" y="1771"/>
                  <a:pt x="387" y="1766"/>
                  <a:pt x="391" y="1760"/>
                </a:cubicBezTo>
                <a:cubicBezTo>
                  <a:pt x="396" y="1753"/>
                  <a:pt x="402" y="1758"/>
                  <a:pt x="415" y="1760"/>
                </a:cubicBezTo>
                <a:cubicBezTo>
                  <a:pt x="428" y="1762"/>
                  <a:pt x="426" y="1771"/>
                  <a:pt x="430" y="1784"/>
                </a:cubicBezTo>
                <a:cubicBezTo>
                  <a:pt x="434" y="1797"/>
                  <a:pt x="445" y="1814"/>
                  <a:pt x="445" y="1814"/>
                </a:cubicBezTo>
                <a:cubicBezTo>
                  <a:pt x="445" y="1814"/>
                  <a:pt x="458" y="1831"/>
                  <a:pt x="475" y="1846"/>
                </a:cubicBezTo>
                <a:cubicBezTo>
                  <a:pt x="493" y="1861"/>
                  <a:pt x="501" y="1859"/>
                  <a:pt x="516" y="1872"/>
                </a:cubicBezTo>
                <a:cubicBezTo>
                  <a:pt x="532" y="1885"/>
                  <a:pt x="549" y="1894"/>
                  <a:pt x="555" y="1900"/>
                </a:cubicBezTo>
                <a:cubicBezTo>
                  <a:pt x="562" y="1906"/>
                  <a:pt x="564" y="1926"/>
                  <a:pt x="564" y="1926"/>
                </a:cubicBezTo>
                <a:cubicBezTo>
                  <a:pt x="564" y="1926"/>
                  <a:pt x="558" y="1945"/>
                  <a:pt x="551" y="1950"/>
                </a:cubicBezTo>
                <a:cubicBezTo>
                  <a:pt x="545" y="1954"/>
                  <a:pt x="566" y="1958"/>
                  <a:pt x="573" y="1956"/>
                </a:cubicBezTo>
                <a:cubicBezTo>
                  <a:pt x="579" y="1954"/>
                  <a:pt x="583" y="1943"/>
                  <a:pt x="583" y="1943"/>
                </a:cubicBezTo>
                <a:cubicBezTo>
                  <a:pt x="588" y="1909"/>
                  <a:pt x="588" y="1909"/>
                  <a:pt x="588" y="1909"/>
                </a:cubicBezTo>
                <a:cubicBezTo>
                  <a:pt x="599" y="1919"/>
                  <a:pt x="599" y="1919"/>
                  <a:pt x="599" y="1919"/>
                </a:cubicBezTo>
                <a:cubicBezTo>
                  <a:pt x="599" y="1919"/>
                  <a:pt x="616" y="1909"/>
                  <a:pt x="618" y="1902"/>
                </a:cubicBezTo>
                <a:cubicBezTo>
                  <a:pt x="620" y="1896"/>
                  <a:pt x="590" y="1881"/>
                  <a:pt x="583" y="1876"/>
                </a:cubicBezTo>
                <a:cubicBezTo>
                  <a:pt x="577" y="1872"/>
                  <a:pt x="575" y="1866"/>
                  <a:pt x="566" y="1861"/>
                </a:cubicBezTo>
                <a:cubicBezTo>
                  <a:pt x="558" y="1857"/>
                  <a:pt x="553" y="1844"/>
                  <a:pt x="538" y="1840"/>
                </a:cubicBezTo>
                <a:cubicBezTo>
                  <a:pt x="523" y="1835"/>
                  <a:pt x="521" y="1816"/>
                  <a:pt x="514" y="1810"/>
                </a:cubicBezTo>
                <a:cubicBezTo>
                  <a:pt x="508" y="1803"/>
                  <a:pt x="486" y="1766"/>
                  <a:pt x="480" y="1756"/>
                </a:cubicBezTo>
                <a:cubicBezTo>
                  <a:pt x="473" y="1745"/>
                  <a:pt x="488" y="1730"/>
                  <a:pt x="497" y="1726"/>
                </a:cubicBezTo>
                <a:cubicBezTo>
                  <a:pt x="506" y="1721"/>
                  <a:pt x="510" y="1728"/>
                  <a:pt x="516" y="1734"/>
                </a:cubicBezTo>
                <a:cubicBezTo>
                  <a:pt x="523" y="1741"/>
                  <a:pt x="529" y="1749"/>
                  <a:pt x="536" y="1758"/>
                </a:cubicBezTo>
                <a:cubicBezTo>
                  <a:pt x="542" y="1766"/>
                  <a:pt x="560" y="1784"/>
                  <a:pt x="570" y="1792"/>
                </a:cubicBezTo>
                <a:cubicBezTo>
                  <a:pt x="581" y="1801"/>
                  <a:pt x="596" y="1803"/>
                  <a:pt x="612" y="1818"/>
                </a:cubicBezTo>
                <a:cubicBezTo>
                  <a:pt x="627" y="1833"/>
                  <a:pt x="629" y="1844"/>
                  <a:pt x="631" y="1855"/>
                </a:cubicBezTo>
                <a:cubicBezTo>
                  <a:pt x="633" y="1866"/>
                  <a:pt x="644" y="1878"/>
                  <a:pt x="644" y="1887"/>
                </a:cubicBezTo>
                <a:cubicBezTo>
                  <a:pt x="644" y="1896"/>
                  <a:pt x="646" y="1898"/>
                  <a:pt x="648" y="1904"/>
                </a:cubicBezTo>
                <a:cubicBezTo>
                  <a:pt x="650" y="1911"/>
                  <a:pt x="661" y="1915"/>
                  <a:pt x="668" y="1919"/>
                </a:cubicBezTo>
                <a:cubicBezTo>
                  <a:pt x="674" y="1924"/>
                  <a:pt x="672" y="1939"/>
                  <a:pt x="670" y="1950"/>
                </a:cubicBezTo>
                <a:cubicBezTo>
                  <a:pt x="668" y="1960"/>
                  <a:pt x="683" y="1969"/>
                  <a:pt x="683" y="1969"/>
                </a:cubicBezTo>
                <a:cubicBezTo>
                  <a:pt x="689" y="1988"/>
                  <a:pt x="689" y="1988"/>
                  <a:pt x="689" y="1988"/>
                </a:cubicBezTo>
                <a:cubicBezTo>
                  <a:pt x="689" y="1988"/>
                  <a:pt x="698" y="1990"/>
                  <a:pt x="713" y="1988"/>
                </a:cubicBezTo>
                <a:cubicBezTo>
                  <a:pt x="730" y="1988"/>
                  <a:pt x="730" y="1988"/>
                  <a:pt x="730" y="1988"/>
                </a:cubicBezTo>
                <a:cubicBezTo>
                  <a:pt x="730" y="1988"/>
                  <a:pt x="743" y="1975"/>
                  <a:pt x="741" y="1969"/>
                </a:cubicBezTo>
                <a:cubicBezTo>
                  <a:pt x="739" y="1962"/>
                  <a:pt x="730" y="1947"/>
                  <a:pt x="730" y="1947"/>
                </a:cubicBezTo>
                <a:cubicBezTo>
                  <a:pt x="730" y="1947"/>
                  <a:pt x="717" y="1932"/>
                  <a:pt x="711" y="1928"/>
                </a:cubicBezTo>
                <a:cubicBezTo>
                  <a:pt x="704" y="1924"/>
                  <a:pt x="709" y="1911"/>
                  <a:pt x="717" y="1891"/>
                </a:cubicBezTo>
                <a:cubicBezTo>
                  <a:pt x="717" y="1891"/>
                  <a:pt x="728" y="1894"/>
                  <a:pt x="741" y="1885"/>
                </a:cubicBezTo>
                <a:cubicBezTo>
                  <a:pt x="754" y="1876"/>
                  <a:pt x="741" y="1885"/>
                  <a:pt x="743" y="1874"/>
                </a:cubicBezTo>
                <a:cubicBezTo>
                  <a:pt x="745" y="1863"/>
                  <a:pt x="765" y="1876"/>
                  <a:pt x="774" y="1883"/>
                </a:cubicBezTo>
                <a:cubicBezTo>
                  <a:pt x="782" y="1889"/>
                  <a:pt x="784" y="1904"/>
                  <a:pt x="784" y="1904"/>
                </a:cubicBezTo>
                <a:cubicBezTo>
                  <a:pt x="784" y="1904"/>
                  <a:pt x="791" y="1919"/>
                  <a:pt x="791" y="1926"/>
                </a:cubicBezTo>
                <a:cubicBezTo>
                  <a:pt x="791" y="1932"/>
                  <a:pt x="812" y="1971"/>
                  <a:pt x="812" y="1971"/>
                </a:cubicBezTo>
                <a:cubicBezTo>
                  <a:pt x="812" y="1971"/>
                  <a:pt x="825" y="1990"/>
                  <a:pt x="834" y="1995"/>
                </a:cubicBezTo>
                <a:cubicBezTo>
                  <a:pt x="843" y="1999"/>
                  <a:pt x="845" y="1999"/>
                  <a:pt x="845" y="1999"/>
                </a:cubicBezTo>
                <a:cubicBezTo>
                  <a:pt x="860" y="2003"/>
                  <a:pt x="860" y="2003"/>
                  <a:pt x="860" y="2003"/>
                </a:cubicBezTo>
                <a:cubicBezTo>
                  <a:pt x="860" y="2003"/>
                  <a:pt x="881" y="1997"/>
                  <a:pt x="890" y="1995"/>
                </a:cubicBezTo>
                <a:cubicBezTo>
                  <a:pt x="899" y="1993"/>
                  <a:pt x="903" y="1995"/>
                  <a:pt x="905" y="2001"/>
                </a:cubicBezTo>
                <a:cubicBezTo>
                  <a:pt x="907" y="2008"/>
                  <a:pt x="916" y="2014"/>
                  <a:pt x="916" y="2014"/>
                </a:cubicBezTo>
                <a:cubicBezTo>
                  <a:pt x="916" y="2014"/>
                  <a:pt x="933" y="2010"/>
                  <a:pt x="940" y="2010"/>
                </a:cubicBezTo>
                <a:cubicBezTo>
                  <a:pt x="946" y="2010"/>
                  <a:pt x="959" y="2003"/>
                  <a:pt x="964" y="1993"/>
                </a:cubicBezTo>
                <a:cubicBezTo>
                  <a:pt x="968" y="1982"/>
                  <a:pt x="985" y="1990"/>
                  <a:pt x="994" y="1995"/>
                </a:cubicBezTo>
                <a:cubicBezTo>
                  <a:pt x="1002" y="1999"/>
                  <a:pt x="1005" y="2012"/>
                  <a:pt x="1007" y="2025"/>
                </a:cubicBezTo>
                <a:cubicBezTo>
                  <a:pt x="1009" y="2038"/>
                  <a:pt x="1007" y="2046"/>
                  <a:pt x="1005" y="2055"/>
                </a:cubicBezTo>
                <a:cubicBezTo>
                  <a:pt x="1002" y="2064"/>
                  <a:pt x="998" y="2094"/>
                  <a:pt x="992" y="2098"/>
                </a:cubicBezTo>
                <a:cubicBezTo>
                  <a:pt x="985" y="2102"/>
                  <a:pt x="985" y="2143"/>
                  <a:pt x="985" y="2143"/>
                </a:cubicBezTo>
                <a:cubicBezTo>
                  <a:pt x="985" y="2143"/>
                  <a:pt x="981" y="2169"/>
                  <a:pt x="979" y="2180"/>
                </a:cubicBezTo>
                <a:cubicBezTo>
                  <a:pt x="977" y="2191"/>
                  <a:pt x="981" y="2206"/>
                  <a:pt x="983" y="2225"/>
                </a:cubicBezTo>
                <a:cubicBezTo>
                  <a:pt x="985" y="2245"/>
                  <a:pt x="994" y="2245"/>
                  <a:pt x="996" y="2255"/>
                </a:cubicBezTo>
                <a:cubicBezTo>
                  <a:pt x="998" y="2266"/>
                  <a:pt x="1028" y="2292"/>
                  <a:pt x="1037" y="2309"/>
                </a:cubicBezTo>
                <a:cubicBezTo>
                  <a:pt x="1046" y="2326"/>
                  <a:pt x="1061" y="2337"/>
                  <a:pt x="1067" y="2352"/>
                </a:cubicBezTo>
                <a:cubicBezTo>
                  <a:pt x="1074" y="2367"/>
                  <a:pt x="1093" y="2406"/>
                  <a:pt x="1100" y="2423"/>
                </a:cubicBezTo>
                <a:cubicBezTo>
                  <a:pt x="1106" y="2441"/>
                  <a:pt x="1154" y="2512"/>
                  <a:pt x="1154" y="2512"/>
                </a:cubicBezTo>
                <a:cubicBezTo>
                  <a:pt x="1164" y="2598"/>
                  <a:pt x="1164" y="2598"/>
                  <a:pt x="1164" y="2598"/>
                </a:cubicBezTo>
                <a:cubicBezTo>
                  <a:pt x="1201" y="2596"/>
                  <a:pt x="1201" y="2596"/>
                  <a:pt x="1201" y="2596"/>
                </a:cubicBezTo>
                <a:cubicBezTo>
                  <a:pt x="1244" y="2581"/>
                  <a:pt x="1244" y="2581"/>
                  <a:pt x="1244" y="2581"/>
                </a:cubicBezTo>
                <a:cubicBezTo>
                  <a:pt x="1244" y="2581"/>
                  <a:pt x="1279" y="2566"/>
                  <a:pt x="1298" y="2563"/>
                </a:cubicBezTo>
                <a:cubicBezTo>
                  <a:pt x="1318" y="2561"/>
                  <a:pt x="1354" y="2535"/>
                  <a:pt x="1367" y="2523"/>
                </a:cubicBezTo>
                <a:cubicBezTo>
                  <a:pt x="1380" y="2510"/>
                  <a:pt x="1413" y="2503"/>
                  <a:pt x="1426" y="2492"/>
                </a:cubicBezTo>
                <a:cubicBezTo>
                  <a:pt x="1439" y="2482"/>
                  <a:pt x="1443" y="2479"/>
                  <a:pt x="1454" y="2469"/>
                </a:cubicBezTo>
                <a:cubicBezTo>
                  <a:pt x="1465" y="2458"/>
                  <a:pt x="1473" y="2438"/>
                  <a:pt x="1482" y="2426"/>
                </a:cubicBezTo>
                <a:cubicBezTo>
                  <a:pt x="1490" y="2413"/>
                  <a:pt x="1510" y="2398"/>
                  <a:pt x="1516" y="2389"/>
                </a:cubicBezTo>
                <a:cubicBezTo>
                  <a:pt x="1523" y="2380"/>
                  <a:pt x="1512" y="2359"/>
                  <a:pt x="1503" y="2354"/>
                </a:cubicBezTo>
                <a:cubicBezTo>
                  <a:pt x="1495" y="2350"/>
                  <a:pt x="1480" y="2342"/>
                  <a:pt x="1475" y="2333"/>
                </a:cubicBezTo>
                <a:cubicBezTo>
                  <a:pt x="1471" y="2324"/>
                  <a:pt x="1445" y="2314"/>
                  <a:pt x="1436" y="2311"/>
                </a:cubicBezTo>
                <a:cubicBezTo>
                  <a:pt x="1428" y="2309"/>
                  <a:pt x="1411" y="2318"/>
                  <a:pt x="1413" y="2326"/>
                </a:cubicBezTo>
                <a:cubicBezTo>
                  <a:pt x="1415" y="2335"/>
                  <a:pt x="1398" y="2348"/>
                  <a:pt x="1391" y="2348"/>
                </a:cubicBezTo>
                <a:cubicBezTo>
                  <a:pt x="1385" y="2348"/>
                  <a:pt x="1378" y="2348"/>
                  <a:pt x="1363" y="2346"/>
                </a:cubicBezTo>
                <a:cubicBezTo>
                  <a:pt x="1348" y="2344"/>
                  <a:pt x="1339" y="2337"/>
                  <a:pt x="1339" y="2324"/>
                </a:cubicBezTo>
                <a:cubicBezTo>
                  <a:pt x="1339" y="2311"/>
                  <a:pt x="1337" y="2296"/>
                  <a:pt x="1331" y="2283"/>
                </a:cubicBezTo>
                <a:cubicBezTo>
                  <a:pt x="1324" y="2270"/>
                  <a:pt x="1309" y="2273"/>
                  <a:pt x="1296" y="2270"/>
                </a:cubicBezTo>
                <a:cubicBezTo>
                  <a:pt x="1283" y="2268"/>
                  <a:pt x="1275" y="2251"/>
                  <a:pt x="1275" y="2236"/>
                </a:cubicBezTo>
                <a:cubicBezTo>
                  <a:pt x="1275" y="2221"/>
                  <a:pt x="1266" y="2191"/>
                  <a:pt x="1264" y="2180"/>
                </a:cubicBezTo>
                <a:cubicBezTo>
                  <a:pt x="1262" y="2169"/>
                  <a:pt x="1287" y="2163"/>
                  <a:pt x="1298" y="2167"/>
                </a:cubicBezTo>
                <a:cubicBezTo>
                  <a:pt x="1309" y="2171"/>
                  <a:pt x="1341" y="2208"/>
                  <a:pt x="1339" y="2217"/>
                </a:cubicBezTo>
                <a:cubicBezTo>
                  <a:pt x="1337" y="2225"/>
                  <a:pt x="1359" y="2253"/>
                  <a:pt x="1359" y="2253"/>
                </a:cubicBezTo>
                <a:cubicBezTo>
                  <a:pt x="1387" y="2258"/>
                  <a:pt x="1387" y="2258"/>
                  <a:pt x="1387" y="2258"/>
                </a:cubicBezTo>
                <a:cubicBezTo>
                  <a:pt x="1387" y="2258"/>
                  <a:pt x="1419" y="2258"/>
                  <a:pt x="1430" y="2253"/>
                </a:cubicBezTo>
                <a:cubicBezTo>
                  <a:pt x="1441" y="2249"/>
                  <a:pt x="1452" y="2260"/>
                  <a:pt x="1458" y="2270"/>
                </a:cubicBezTo>
                <a:cubicBezTo>
                  <a:pt x="1465" y="2281"/>
                  <a:pt x="1482" y="2288"/>
                  <a:pt x="1490" y="2290"/>
                </a:cubicBezTo>
                <a:cubicBezTo>
                  <a:pt x="1499" y="2292"/>
                  <a:pt x="1534" y="2303"/>
                  <a:pt x="1540" y="2305"/>
                </a:cubicBezTo>
                <a:cubicBezTo>
                  <a:pt x="1547" y="2307"/>
                  <a:pt x="1592" y="2303"/>
                  <a:pt x="1616" y="2303"/>
                </a:cubicBezTo>
                <a:cubicBezTo>
                  <a:pt x="1639" y="2303"/>
                  <a:pt x="1648" y="2305"/>
                  <a:pt x="1657" y="2311"/>
                </a:cubicBezTo>
                <a:cubicBezTo>
                  <a:pt x="1665" y="2318"/>
                  <a:pt x="1696" y="2337"/>
                  <a:pt x="1696" y="2337"/>
                </a:cubicBezTo>
                <a:cubicBezTo>
                  <a:pt x="1696" y="2337"/>
                  <a:pt x="1711" y="2361"/>
                  <a:pt x="1719" y="2361"/>
                </a:cubicBezTo>
                <a:cubicBezTo>
                  <a:pt x="1728" y="2361"/>
                  <a:pt x="1737" y="2387"/>
                  <a:pt x="1745" y="2395"/>
                </a:cubicBezTo>
                <a:cubicBezTo>
                  <a:pt x="1754" y="2404"/>
                  <a:pt x="1767" y="2419"/>
                  <a:pt x="1778" y="2419"/>
                </a:cubicBezTo>
                <a:cubicBezTo>
                  <a:pt x="1788" y="2419"/>
                  <a:pt x="1793" y="2389"/>
                  <a:pt x="1797" y="2383"/>
                </a:cubicBezTo>
                <a:cubicBezTo>
                  <a:pt x="1801" y="2376"/>
                  <a:pt x="1806" y="2404"/>
                  <a:pt x="1810" y="2417"/>
                </a:cubicBezTo>
                <a:cubicBezTo>
                  <a:pt x="1814" y="2430"/>
                  <a:pt x="1808" y="2441"/>
                  <a:pt x="1810" y="2454"/>
                </a:cubicBezTo>
                <a:cubicBezTo>
                  <a:pt x="1812" y="2467"/>
                  <a:pt x="1819" y="2507"/>
                  <a:pt x="1823" y="2525"/>
                </a:cubicBezTo>
                <a:cubicBezTo>
                  <a:pt x="1827" y="2542"/>
                  <a:pt x="1864" y="2613"/>
                  <a:pt x="1871" y="2630"/>
                </a:cubicBezTo>
                <a:cubicBezTo>
                  <a:pt x="1877" y="2647"/>
                  <a:pt x="1899" y="2686"/>
                  <a:pt x="1903" y="2699"/>
                </a:cubicBezTo>
                <a:cubicBezTo>
                  <a:pt x="1907" y="2712"/>
                  <a:pt x="1925" y="2706"/>
                  <a:pt x="1931" y="2699"/>
                </a:cubicBezTo>
                <a:cubicBezTo>
                  <a:pt x="1937" y="2693"/>
                  <a:pt x="1955" y="2647"/>
                  <a:pt x="1955" y="2637"/>
                </a:cubicBezTo>
                <a:cubicBezTo>
                  <a:pt x="1955" y="2626"/>
                  <a:pt x="1966" y="2622"/>
                  <a:pt x="1968" y="2615"/>
                </a:cubicBezTo>
                <a:cubicBezTo>
                  <a:pt x="1970" y="2609"/>
                  <a:pt x="1974" y="2585"/>
                  <a:pt x="1970" y="2572"/>
                </a:cubicBezTo>
                <a:cubicBezTo>
                  <a:pt x="1966" y="2559"/>
                  <a:pt x="1974" y="2533"/>
                  <a:pt x="1974" y="2533"/>
                </a:cubicBezTo>
                <a:cubicBezTo>
                  <a:pt x="2004" y="2523"/>
                  <a:pt x="2004" y="2523"/>
                  <a:pt x="2004" y="2523"/>
                </a:cubicBezTo>
                <a:cubicBezTo>
                  <a:pt x="2004" y="2523"/>
                  <a:pt x="2024" y="2499"/>
                  <a:pt x="2041" y="2486"/>
                </a:cubicBezTo>
                <a:cubicBezTo>
                  <a:pt x="2058" y="2473"/>
                  <a:pt x="2065" y="2464"/>
                  <a:pt x="2078" y="2454"/>
                </a:cubicBezTo>
                <a:cubicBezTo>
                  <a:pt x="2091" y="2443"/>
                  <a:pt x="2102" y="2430"/>
                  <a:pt x="2115" y="2426"/>
                </a:cubicBezTo>
                <a:cubicBezTo>
                  <a:pt x="2128" y="2421"/>
                  <a:pt x="2121" y="2410"/>
                  <a:pt x="2121" y="2398"/>
                </a:cubicBezTo>
                <a:cubicBezTo>
                  <a:pt x="2121" y="2385"/>
                  <a:pt x="2138" y="2385"/>
                  <a:pt x="2156" y="2387"/>
                </a:cubicBezTo>
                <a:cubicBezTo>
                  <a:pt x="2173" y="2389"/>
                  <a:pt x="2179" y="2387"/>
                  <a:pt x="2184" y="2380"/>
                </a:cubicBezTo>
                <a:cubicBezTo>
                  <a:pt x="2188" y="2374"/>
                  <a:pt x="2207" y="2367"/>
                  <a:pt x="2218" y="2365"/>
                </a:cubicBezTo>
                <a:cubicBezTo>
                  <a:pt x="2229" y="2363"/>
                  <a:pt x="2223" y="2385"/>
                  <a:pt x="2220" y="2393"/>
                </a:cubicBezTo>
                <a:cubicBezTo>
                  <a:pt x="2218" y="2402"/>
                  <a:pt x="2238" y="2413"/>
                  <a:pt x="2240" y="2421"/>
                </a:cubicBezTo>
                <a:cubicBezTo>
                  <a:pt x="2242" y="2430"/>
                  <a:pt x="2246" y="2441"/>
                  <a:pt x="2255" y="2451"/>
                </a:cubicBezTo>
                <a:cubicBezTo>
                  <a:pt x="2264" y="2462"/>
                  <a:pt x="2277" y="2477"/>
                  <a:pt x="2281" y="2486"/>
                </a:cubicBezTo>
                <a:cubicBezTo>
                  <a:pt x="2285" y="2495"/>
                  <a:pt x="2285" y="2510"/>
                  <a:pt x="2290" y="2527"/>
                </a:cubicBezTo>
                <a:cubicBezTo>
                  <a:pt x="2294" y="2544"/>
                  <a:pt x="2307" y="2538"/>
                  <a:pt x="2322" y="2527"/>
                </a:cubicBezTo>
                <a:cubicBezTo>
                  <a:pt x="2337" y="2516"/>
                  <a:pt x="2341" y="2531"/>
                  <a:pt x="2346" y="2544"/>
                </a:cubicBezTo>
                <a:cubicBezTo>
                  <a:pt x="2350" y="2557"/>
                  <a:pt x="2374" y="2561"/>
                  <a:pt x="2369" y="2570"/>
                </a:cubicBezTo>
                <a:cubicBezTo>
                  <a:pt x="2365" y="2579"/>
                  <a:pt x="2367" y="2613"/>
                  <a:pt x="2365" y="2628"/>
                </a:cubicBezTo>
                <a:cubicBezTo>
                  <a:pt x="2363" y="2643"/>
                  <a:pt x="2372" y="2695"/>
                  <a:pt x="2376" y="2714"/>
                </a:cubicBezTo>
                <a:cubicBezTo>
                  <a:pt x="2380" y="2734"/>
                  <a:pt x="2408" y="2768"/>
                  <a:pt x="2415" y="2777"/>
                </a:cubicBezTo>
                <a:cubicBezTo>
                  <a:pt x="2421" y="2785"/>
                  <a:pt x="2421" y="2807"/>
                  <a:pt x="2419" y="2818"/>
                </a:cubicBezTo>
                <a:cubicBezTo>
                  <a:pt x="2417" y="2828"/>
                  <a:pt x="2432" y="2835"/>
                  <a:pt x="2441" y="2841"/>
                </a:cubicBezTo>
                <a:cubicBezTo>
                  <a:pt x="2449" y="2848"/>
                  <a:pt x="2471" y="2854"/>
                  <a:pt x="2482" y="2867"/>
                </a:cubicBezTo>
                <a:cubicBezTo>
                  <a:pt x="2492" y="2880"/>
                  <a:pt x="2495" y="2854"/>
                  <a:pt x="2492" y="2846"/>
                </a:cubicBezTo>
                <a:cubicBezTo>
                  <a:pt x="2490" y="2837"/>
                  <a:pt x="2488" y="2831"/>
                  <a:pt x="2505" y="2826"/>
                </a:cubicBezTo>
                <a:cubicBezTo>
                  <a:pt x="2523" y="2822"/>
                  <a:pt x="2501" y="2811"/>
                  <a:pt x="2492" y="2803"/>
                </a:cubicBezTo>
                <a:cubicBezTo>
                  <a:pt x="2484" y="2794"/>
                  <a:pt x="2475" y="2790"/>
                  <a:pt x="2462" y="2785"/>
                </a:cubicBezTo>
                <a:cubicBezTo>
                  <a:pt x="2449" y="2781"/>
                  <a:pt x="2441" y="2762"/>
                  <a:pt x="2432" y="2751"/>
                </a:cubicBezTo>
                <a:cubicBezTo>
                  <a:pt x="2423" y="2740"/>
                  <a:pt x="2415" y="2716"/>
                  <a:pt x="2402" y="2701"/>
                </a:cubicBezTo>
                <a:cubicBezTo>
                  <a:pt x="2389" y="2686"/>
                  <a:pt x="2385" y="2656"/>
                  <a:pt x="2382" y="2639"/>
                </a:cubicBezTo>
                <a:cubicBezTo>
                  <a:pt x="2380" y="2622"/>
                  <a:pt x="2402" y="2594"/>
                  <a:pt x="2406" y="2583"/>
                </a:cubicBezTo>
                <a:cubicBezTo>
                  <a:pt x="2410" y="2572"/>
                  <a:pt x="2417" y="2585"/>
                  <a:pt x="2428" y="2591"/>
                </a:cubicBezTo>
                <a:cubicBezTo>
                  <a:pt x="2438" y="2598"/>
                  <a:pt x="2436" y="2600"/>
                  <a:pt x="2445" y="2600"/>
                </a:cubicBezTo>
                <a:cubicBezTo>
                  <a:pt x="2454" y="2600"/>
                  <a:pt x="2464" y="2617"/>
                  <a:pt x="2464" y="2628"/>
                </a:cubicBezTo>
                <a:cubicBezTo>
                  <a:pt x="2464" y="2639"/>
                  <a:pt x="2490" y="2652"/>
                  <a:pt x="2499" y="2656"/>
                </a:cubicBezTo>
                <a:cubicBezTo>
                  <a:pt x="2508" y="2660"/>
                  <a:pt x="2512" y="2673"/>
                  <a:pt x="2512" y="2686"/>
                </a:cubicBezTo>
                <a:cubicBezTo>
                  <a:pt x="2512" y="2699"/>
                  <a:pt x="2546" y="2663"/>
                  <a:pt x="2553" y="2652"/>
                </a:cubicBezTo>
                <a:cubicBezTo>
                  <a:pt x="2559" y="2641"/>
                  <a:pt x="2559" y="2643"/>
                  <a:pt x="2570" y="2645"/>
                </a:cubicBezTo>
                <a:cubicBezTo>
                  <a:pt x="2581" y="2647"/>
                  <a:pt x="2585" y="2628"/>
                  <a:pt x="2594" y="2628"/>
                </a:cubicBezTo>
                <a:cubicBezTo>
                  <a:pt x="2603" y="2628"/>
                  <a:pt x="2609" y="2619"/>
                  <a:pt x="2613" y="2609"/>
                </a:cubicBezTo>
                <a:cubicBezTo>
                  <a:pt x="2618" y="2598"/>
                  <a:pt x="2605" y="2579"/>
                  <a:pt x="2598" y="2559"/>
                </a:cubicBezTo>
                <a:cubicBezTo>
                  <a:pt x="2592" y="2540"/>
                  <a:pt x="2579" y="2525"/>
                  <a:pt x="2568" y="2518"/>
                </a:cubicBezTo>
                <a:cubicBezTo>
                  <a:pt x="2557" y="2512"/>
                  <a:pt x="2536" y="2471"/>
                  <a:pt x="2525" y="2449"/>
                </a:cubicBezTo>
                <a:cubicBezTo>
                  <a:pt x="2514" y="2428"/>
                  <a:pt x="2546" y="2408"/>
                  <a:pt x="2562" y="2400"/>
                </a:cubicBezTo>
                <a:cubicBezTo>
                  <a:pt x="2577" y="2391"/>
                  <a:pt x="2583" y="2387"/>
                  <a:pt x="2592" y="2387"/>
                </a:cubicBezTo>
                <a:cubicBezTo>
                  <a:pt x="2600" y="2387"/>
                  <a:pt x="2611" y="2402"/>
                  <a:pt x="2611" y="2402"/>
                </a:cubicBezTo>
                <a:cubicBezTo>
                  <a:pt x="2607" y="2441"/>
                  <a:pt x="2607" y="2441"/>
                  <a:pt x="2607" y="2441"/>
                </a:cubicBezTo>
                <a:cubicBezTo>
                  <a:pt x="2607" y="2441"/>
                  <a:pt x="2594" y="2454"/>
                  <a:pt x="2590" y="2467"/>
                </a:cubicBezTo>
                <a:cubicBezTo>
                  <a:pt x="2585" y="2479"/>
                  <a:pt x="2611" y="2475"/>
                  <a:pt x="2620" y="2473"/>
                </a:cubicBezTo>
                <a:cubicBezTo>
                  <a:pt x="2629" y="2471"/>
                  <a:pt x="2648" y="2434"/>
                  <a:pt x="2639" y="2432"/>
                </a:cubicBezTo>
                <a:cubicBezTo>
                  <a:pt x="2631" y="2430"/>
                  <a:pt x="2639" y="2406"/>
                  <a:pt x="2641" y="2398"/>
                </a:cubicBezTo>
                <a:cubicBezTo>
                  <a:pt x="2644" y="2389"/>
                  <a:pt x="2665" y="2389"/>
                  <a:pt x="2676" y="2387"/>
                </a:cubicBezTo>
                <a:cubicBezTo>
                  <a:pt x="2687" y="2385"/>
                  <a:pt x="2704" y="2374"/>
                  <a:pt x="2724" y="2374"/>
                </a:cubicBezTo>
                <a:cubicBezTo>
                  <a:pt x="2743" y="2374"/>
                  <a:pt x="2778" y="2335"/>
                  <a:pt x="2786" y="2329"/>
                </a:cubicBezTo>
                <a:cubicBezTo>
                  <a:pt x="2795" y="2322"/>
                  <a:pt x="2816" y="2311"/>
                  <a:pt x="2832" y="2296"/>
                </a:cubicBezTo>
                <a:cubicBezTo>
                  <a:pt x="2847" y="2281"/>
                  <a:pt x="2851" y="2249"/>
                  <a:pt x="2864" y="2236"/>
                </a:cubicBezTo>
                <a:cubicBezTo>
                  <a:pt x="2877" y="2223"/>
                  <a:pt x="2883" y="2167"/>
                  <a:pt x="2870" y="2167"/>
                </a:cubicBezTo>
                <a:cubicBezTo>
                  <a:pt x="2857" y="2167"/>
                  <a:pt x="2857" y="2141"/>
                  <a:pt x="2857" y="2141"/>
                </a:cubicBezTo>
                <a:cubicBezTo>
                  <a:pt x="2857" y="2141"/>
                  <a:pt x="2866" y="2120"/>
                  <a:pt x="2866" y="2102"/>
                </a:cubicBezTo>
                <a:cubicBezTo>
                  <a:pt x="2866" y="2085"/>
                  <a:pt x="2868" y="2085"/>
                  <a:pt x="2855" y="2081"/>
                </a:cubicBezTo>
                <a:cubicBezTo>
                  <a:pt x="2842" y="2077"/>
                  <a:pt x="2844" y="2062"/>
                  <a:pt x="2832" y="2044"/>
                </a:cubicBezTo>
                <a:cubicBezTo>
                  <a:pt x="2819" y="2027"/>
                  <a:pt x="2832" y="2023"/>
                  <a:pt x="2832" y="2023"/>
                </a:cubicBezTo>
                <a:cubicBezTo>
                  <a:pt x="2855" y="2003"/>
                  <a:pt x="2855" y="2003"/>
                  <a:pt x="2855" y="2003"/>
                </a:cubicBezTo>
                <a:cubicBezTo>
                  <a:pt x="2855" y="2003"/>
                  <a:pt x="2881" y="1982"/>
                  <a:pt x="2886" y="1971"/>
                </a:cubicBezTo>
                <a:cubicBezTo>
                  <a:pt x="2890" y="1960"/>
                  <a:pt x="2864" y="1971"/>
                  <a:pt x="2857" y="1973"/>
                </a:cubicBezTo>
                <a:cubicBezTo>
                  <a:pt x="2851" y="1975"/>
                  <a:pt x="2832" y="1984"/>
                  <a:pt x="2814" y="1982"/>
                </a:cubicBezTo>
                <a:cubicBezTo>
                  <a:pt x="2797" y="1980"/>
                  <a:pt x="2816" y="1965"/>
                  <a:pt x="2812" y="1958"/>
                </a:cubicBezTo>
                <a:cubicBezTo>
                  <a:pt x="2808" y="1952"/>
                  <a:pt x="2797" y="1954"/>
                  <a:pt x="2793" y="1943"/>
                </a:cubicBezTo>
                <a:cubicBezTo>
                  <a:pt x="2788" y="1932"/>
                  <a:pt x="2803" y="1922"/>
                  <a:pt x="2810" y="1919"/>
                </a:cubicBezTo>
                <a:cubicBezTo>
                  <a:pt x="2816" y="1917"/>
                  <a:pt x="2832" y="1911"/>
                  <a:pt x="2834" y="1898"/>
                </a:cubicBezTo>
                <a:cubicBezTo>
                  <a:pt x="2836" y="1885"/>
                  <a:pt x="2862" y="1889"/>
                  <a:pt x="2868" y="1891"/>
                </a:cubicBezTo>
                <a:cubicBezTo>
                  <a:pt x="2875" y="1894"/>
                  <a:pt x="2890" y="1911"/>
                  <a:pt x="2890" y="1919"/>
                </a:cubicBezTo>
                <a:cubicBezTo>
                  <a:pt x="2890" y="1928"/>
                  <a:pt x="2940" y="1913"/>
                  <a:pt x="2940" y="1913"/>
                </a:cubicBezTo>
                <a:cubicBezTo>
                  <a:pt x="2940" y="1913"/>
                  <a:pt x="2959" y="1922"/>
                  <a:pt x="2957" y="1932"/>
                </a:cubicBezTo>
                <a:cubicBezTo>
                  <a:pt x="2955" y="1943"/>
                  <a:pt x="2957" y="1952"/>
                  <a:pt x="2950" y="1960"/>
                </a:cubicBezTo>
                <a:cubicBezTo>
                  <a:pt x="2944" y="1969"/>
                  <a:pt x="2968" y="1969"/>
                  <a:pt x="2976" y="1969"/>
                </a:cubicBezTo>
                <a:cubicBezTo>
                  <a:pt x="2985" y="1969"/>
                  <a:pt x="2993" y="1982"/>
                  <a:pt x="2991" y="1990"/>
                </a:cubicBezTo>
                <a:cubicBezTo>
                  <a:pt x="2989" y="1999"/>
                  <a:pt x="2981" y="2010"/>
                  <a:pt x="2978" y="2021"/>
                </a:cubicBezTo>
                <a:cubicBezTo>
                  <a:pt x="2976" y="2031"/>
                  <a:pt x="2989" y="2044"/>
                  <a:pt x="3000" y="2059"/>
                </a:cubicBezTo>
                <a:cubicBezTo>
                  <a:pt x="3011" y="2074"/>
                  <a:pt x="3054" y="2027"/>
                  <a:pt x="3065" y="2014"/>
                </a:cubicBezTo>
                <a:cubicBezTo>
                  <a:pt x="3076" y="2001"/>
                  <a:pt x="3065" y="1975"/>
                  <a:pt x="3052" y="1973"/>
                </a:cubicBezTo>
                <a:cubicBezTo>
                  <a:pt x="3039" y="1971"/>
                  <a:pt x="3041" y="1952"/>
                  <a:pt x="3017" y="1943"/>
                </a:cubicBezTo>
                <a:cubicBezTo>
                  <a:pt x="2993" y="1934"/>
                  <a:pt x="3015" y="1930"/>
                  <a:pt x="3017" y="1915"/>
                </a:cubicBezTo>
                <a:cubicBezTo>
                  <a:pt x="3019" y="1900"/>
                  <a:pt x="3030" y="1891"/>
                  <a:pt x="3035" y="1878"/>
                </a:cubicBezTo>
                <a:cubicBezTo>
                  <a:pt x="3039" y="1866"/>
                  <a:pt x="3058" y="1853"/>
                  <a:pt x="3065" y="1840"/>
                </a:cubicBezTo>
                <a:cubicBezTo>
                  <a:pt x="3071" y="1827"/>
                  <a:pt x="3078" y="1820"/>
                  <a:pt x="3104" y="1820"/>
                </a:cubicBezTo>
                <a:cubicBezTo>
                  <a:pt x="3130" y="1820"/>
                  <a:pt x="3134" y="1799"/>
                  <a:pt x="3143" y="1805"/>
                </a:cubicBezTo>
                <a:cubicBezTo>
                  <a:pt x="3151" y="1812"/>
                  <a:pt x="3201" y="1760"/>
                  <a:pt x="3207" y="1747"/>
                </a:cubicBezTo>
                <a:cubicBezTo>
                  <a:pt x="3214" y="1734"/>
                  <a:pt x="3248" y="1682"/>
                  <a:pt x="3255" y="1667"/>
                </a:cubicBezTo>
                <a:cubicBezTo>
                  <a:pt x="3261" y="1652"/>
                  <a:pt x="3279" y="1618"/>
                  <a:pt x="3287" y="1598"/>
                </a:cubicBezTo>
                <a:cubicBezTo>
                  <a:pt x="3296" y="1579"/>
                  <a:pt x="3294" y="1538"/>
                  <a:pt x="3289" y="1521"/>
                </a:cubicBezTo>
                <a:cubicBezTo>
                  <a:pt x="3285" y="1504"/>
                  <a:pt x="3307" y="1484"/>
                  <a:pt x="3315" y="1486"/>
                </a:cubicBezTo>
                <a:cubicBezTo>
                  <a:pt x="3324" y="1489"/>
                  <a:pt x="3324" y="1549"/>
                  <a:pt x="3324" y="1598"/>
                </a:cubicBezTo>
                <a:cubicBezTo>
                  <a:pt x="3324" y="1648"/>
                  <a:pt x="3330" y="1700"/>
                  <a:pt x="3335" y="1691"/>
                </a:cubicBezTo>
                <a:cubicBezTo>
                  <a:pt x="3339" y="1682"/>
                  <a:pt x="3343" y="1639"/>
                  <a:pt x="3343" y="1626"/>
                </a:cubicBezTo>
                <a:cubicBezTo>
                  <a:pt x="3343" y="1613"/>
                  <a:pt x="3356" y="1611"/>
                  <a:pt x="3369" y="1609"/>
                </a:cubicBezTo>
                <a:cubicBezTo>
                  <a:pt x="3382" y="1607"/>
                  <a:pt x="3352" y="1517"/>
                  <a:pt x="3350" y="1480"/>
                </a:cubicBezTo>
                <a:cubicBezTo>
                  <a:pt x="3348" y="1443"/>
                  <a:pt x="3358" y="1430"/>
                  <a:pt x="3337" y="1426"/>
                </a:cubicBezTo>
                <a:cubicBezTo>
                  <a:pt x="3315" y="1422"/>
                  <a:pt x="3332" y="1441"/>
                  <a:pt x="3324" y="1445"/>
                </a:cubicBezTo>
                <a:cubicBezTo>
                  <a:pt x="3315" y="1450"/>
                  <a:pt x="3300" y="1441"/>
                  <a:pt x="3289" y="1437"/>
                </a:cubicBezTo>
                <a:cubicBezTo>
                  <a:pt x="3279" y="1433"/>
                  <a:pt x="3268" y="1422"/>
                  <a:pt x="3255" y="1426"/>
                </a:cubicBezTo>
                <a:cubicBezTo>
                  <a:pt x="3242" y="1430"/>
                  <a:pt x="3240" y="1428"/>
                  <a:pt x="3225" y="1422"/>
                </a:cubicBezTo>
                <a:cubicBezTo>
                  <a:pt x="3209" y="1415"/>
                  <a:pt x="3227" y="1400"/>
                  <a:pt x="3214" y="1394"/>
                </a:cubicBezTo>
                <a:cubicBezTo>
                  <a:pt x="3201" y="1387"/>
                  <a:pt x="3199" y="1398"/>
                  <a:pt x="3181" y="1400"/>
                </a:cubicBezTo>
                <a:cubicBezTo>
                  <a:pt x="3164" y="1402"/>
                  <a:pt x="3184" y="1387"/>
                  <a:pt x="3190" y="1379"/>
                </a:cubicBezTo>
                <a:cubicBezTo>
                  <a:pt x="3196" y="1370"/>
                  <a:pt x="3294" y="1271"/>
                  <a:pt x="3304" y="1252"/>
                </a:cubicBezTo>
                <a:cubicBezTo>
                  <a:pt x="3315" y="1232"/>
                  <a:pt x="3354" y="1211"/>
                  <a:pt x="3371" y="1209"/>
                </a:cubicBezTo>
                <a:cubicBezTo>
                  <a:pt x="3389" y="1206"/>
                  <a:pt x="3458" y="1202"/>
                  <a:pt x="3466" y="1209"/>
                </a:cubicBezTo>
                <a:cubicBezTo>
                  <a:pt x="3475" y="1215"/>
                  <a:pt x="3486" y="1189"/>
                  <a:pt x="3501" y="1189"/>
                </a:cubicBezTo>
                <a:cubicBezTo>
                  <a:pt x="3516" y="1189"/>
                  <a:pt x="3531" y="1209"/>
                  <a:pt x="3544" y="1217"/>
                </a:cubicBezTo>
                <a:cubicBezTo>
                  <a:pt x="3557" y="1226"/>
                  <a:pt x="3615" y="1219"/>
                  <a:pt x="3622" y="1209"/>
                </a:cubicBezTo>
                <a:cubicBezTo>
                  <a:pt x="3628" y="1198"/>
                  <a:pt x="3611" y="1187"/>
                  <a:pt x="3598" y="1178"/>
                </a:cubicBezTo>
                <a:cubicBezTo>
                  <a:pt x="3585" y="1170"/>
                  <a:pt x="3646" y="1107"/>
                  <a:pt x="3652" y="1101"/>
                </a:cubicBezTo>
                <a:cubicBezTo>
                  <a:pt x="3659" y="1094"/>
                  <a:pt x="3687" y="1088"/>
                  <a:pt x="3710" y="1086"/>
                </a:cubicBezTo>
                <a:cubicBezTo>
                  <a:pt x="3734" y="1084"/>
                  <a:pt x="3726" y="1103"/>
                  <a:pt x="3719" y="1116"/>
                </a:cubicBezTo>
                <a:cubicBezTo>
                  <a:pt x="3713" y="1129"/>
                  <a:pt x="3726" y="1153"/>
                  <a:pt x="3736" y="1157"/>
                </a:cubicBezTo>
                <a:cubicBezTo>
                  <a:pt x="3747" y="1161"/>
                  <a:pt x="3751" y="1118"/>
                  <a:pt x="3751" y="1118"/>
                </a:cubicBezTo>
                <a:cubicBezTo>
                  <a:pt x="3751" y="1118"/>
                  <a:pt x="3780" y="1094"/>
                  <a:pt x="3777" y="1086"/>
                </a:cubicBezTo>
                <a:cubicBezTo>
                  <a:pt x="3775" y="1077"/>
                  <a:pt x="3801" y="1051"/>
                  <a:pt x="3801" y="1051"/>
                </a:cubicBezTo>
                <a:cubicBezTo>
                  <a:pt x="3801" y="1051"/>
                  <a:pt x="3823" y="1051"/>
                  <a:pt x="3831" y="1060"/>
                </a:cubicBezTo>
                <a:cubicBezTo>
                  <a:pt x="3840" y="1069"/>
                  <a:pt x="3821" y="1069"/>
                  <a:pt x="3810" y="1075"/>
                </a:cubicBezTo>
                <a:cubicBezTo>
                  <a:pt x="3799" y="1081"/>
                  <a:pt x="3806" y="1118"/>
                  <a:pt x="3803" y="1127"/>
                </a:cubicBezTo>
                <a:cubicBezTo>
                  <a:pt x="3801" y="1135"/>
                  <a:pt x="3771" y="1148"/>
                  <a:pt x="3771" y="1148"/>
                </a:cubicBezTo>
                <a:cubicBezTo>
                  <a:pt x="3771" y="1148"/>
                  <a:pt x="3713" y="1202"/>
                  <a:pt x="3708" y="1219"/>
                </a:cubicBezTo>
                <a:cubicBezTo>
                  <a:pt x="3704" y="1237"/>
                  <a:pt x="3663" y="1267"/>
                  <a:pt x="3644" y="1293"/>
                </a:cubicBezTo>
                <a:cubicBezTo>
                  <a:pt x="3624" y="1318"/>
                  <a:pt x="3622" y="1433"/>
                  <a:pt x="3624" y="1448"/>
                </a:cubicBezTo>
                <a:cubicBezTo>
                  <a:pt x="3626" y="1463"/>
                  <a:pt x="3646" y="1525"/>
                  <a:pt x="3648" y="1540"/>
                </a:cubicBezTo>
                <a:cubicBezTo>
                  <a:pt x="3650" y="1555"/>
                  <a:pt x="3689" y="1482"/>
                  <a:pt x="3691" y="1467"/>
                </a:cubicBezTo>
                <a:cubicBezTo>
                  <a:pt x="3693" y="1452"/>
                  <a:pt x="3713" y="1458"/>
                  <a:pt x="3719" y="1454"/>
                </a:cubicBezTo>
                <a:cubicBezTo>
                  <a:pt x="3726" y="1450"/>
                  <a:pt x="3721" y="1426"/>
                  <a:pt x="3719" y="1415"/>
                </a:cubicBezTo>
                <a:cubicBezTo>
                  <a:pt x="3717" y="1405"/>
                  <a:pt x="3736" y="1405"/>
                  <a:pt x="3747" y="1400"/>
                </a:cubicBezTo>
                <a:cubicBezTo>
                  <a:pt x="3758" y="1396"/>
                  <a:pt x="3760" y="1377"/>
                  <a:pt x="3758" y="1357"/>
                </a:cubicBezTo>
                <a:cubicBezTo>
                  <a:pt x="3756" y="1338"/>
                  <a:pt x="3767" y="1338"/>
                  <a:pt x="3788" y="1342"/>
                </a:cubicBezTo>
                <a:cubicBezTo>
                  <a:pt x="3810" y="1346"/>
                  <a:pt x="3786" y="1297"/>
                  <a:pt x="3788" y="1280"/>
                </a:cubicBezTo>
                <a:cubicBezTo>
                  <a:pt x="3790" y="1262"/>
                  <a:pt x="3782" y="1269"/>
                  <a:pt x="3771" y="1269"/>
                </a:cubicBezTo>
                <a:cubicBezTo>
                  <a:pt x="3760" y="1269"/>
                  <a:pt x="3797" y="1193"/>
                  <a:pt x="3801" y="1185"/>
                </a:cubicBezTo>
                <a:cubicBezTo>
                  <a:pt x="3806" y="1176"/>
                  <a:pt x="3834" y="1168"/>
                  <a:pt x="3840" y="1161"/>
                </a:cubicBezTo>
                <a:cubicBezTo>
                  <a:pt x="3846" y="1155"/>
                  <a:pt x="3849" y="1172"/>
                  <a:pt x="3857" y="1181"/>
                </a:cubicBezTo>
                <a:cubicBezTo>
                  <a:pt x="3866" y="1189"/>
                  <a:pt x="3857" y="1181"/>
                  <a:pt x="3868" y="1163"/>
                </a:cubicBezTo>
                <a:cubicBezTo>
                  <a:pt x="3879" y="1146"/>
                  <a:pt x="3877" y="1159"/>
                  <a:pt x="3894" y="1155"/>
                </a:cubicBezTo>
                <a:cubicBezTo>
                  <a:pt x="3911" y="1150"/>
                  <a:pt x="3918" y="1155"/>
                  <a:pt x="3926" y="1159"/>
                </a:cubicBezTo>
                <a:cubicBezTo>
                  <a:pt x="3935" y="1163"/>
                  <a:pt x="3931" y="1183"/>
                  <a:pt x="3942" y="1187"/>
                </a:cubicBezTo>
                <a:cubicBezTo>
                  <a:pt x="3952" y="1191"/>
                  <a:pt x="3957" y="1176"/>
                  <a:pt x="3955" y="1159"/>
                </a:cubicBezTo>
                <a:cubicBezTo>
                  <a:pt x="3952" y="1142"/>
                  <a:pt x="3980" y="1122"/>
                  <a:pt x="3989" y="1114"/>
                </a:cubicBezTo>
                <a:cubicBezTo>
                  <a:pt x="3998" y="1105"/>
                  <a:pt x="4011" y="1099"/>
                  <a:pt x="4028" y="1086"/>
                </a:cubicBezTo>
                <a:cubicBezTo>
                  <a:pt x="4045" y="1073"/>
                  <a:pt x="4088" y="1053"/>
                  <a:pt x="4097" y="1049"/>
                </a:cubicBezTo>
                <a:cubicBezTo>
                  <a:pt x="4106" y="1045"/>
                  <a:pt x="4119" y="1056"/>
                  <a:pt x="4132" y="1064"/>
                </a:cubicBezTo>
                <a:cubicBezTo>
                  <a:pt x="4145" y="1073"/>
                  <a:pt x="4145" y="1023"/>
                  <a:pt x="4145" y="1013"/>
                </a:cubicBezTo>
                <a:cubicBezTo>
                  <a:pt x="4145" y="1002"/>
                  <a:pt x="4123" y="969"/>
                  <a:pt x="4099" y="954"/>
                </a:cubicBezTo>
                <a:cubicBezTo>
                  <a:pt x="4075" y="939"/>
                  <a:pt x="4093" y="935"/>
                  <a:pt x="4103" y="931"/>
                </a:cubicBezTo>
                <a:cubicBezTo>
                  <a:pt x="4114" y="926"/>
                  <a:pt x="4132" y="926"/>
                  <a:pt x="4147" y="920"/>
                </a:cubicBezTo>
                <a:cubicBezTo>
                  <a:pt x="4162" y="913"/>
                  <a:pt x="4170" y="900"/>
                  <a:pt x="4173" y="890"/>
                </a:cubicBezTo>
                <a:cubicBezTo>
                  <a:pt x="4175" y="879"/>
                  <a:pt x="4168" y="866"/>
                  <a:pt x="4186" y="864"/>
                </a:cubicBezTo>
                <a:cubicBezTo>
                  <a:pt x="4203" y="862"/>
                  <a:pt x="4203" y="903"/>
                  <a:pt x="4203" y="903"/>
                </a:cubicBezTo>
                <a:cubicBezTo>
                  <a:pt x="4237" y="903"/>
                  <a:pt x="4237" y="903"/>
                  <a:pt x="4237" y="903"/>
                </a:cubicBezTo>
                <a:cubicBezTo>
                  <a:pt x="4250" y="903"/>
                  <a:pt x="4244" y="920"/>
                  <a:pt x="4242" y="926"/>
                </a:cubicBezTo>
                <a:cubicBezTo>
                  <a:pt x="4240" y="933"/>
                  <a:pt x="4261" y="939"/>
                  <a:pt x="4270" y="941"/>
                </a:cubicBezTo>
                <a:cubicBezTo>
                  <a:pt x="4278" y="944"/>
                  <a:pt x="4302" y="959"/>
                  <a:pt x="4317" y="965"/>
                </a:cubicBezTo>
                <a:cubicBezTo>
                  <a:pt x="4332" y="972"/>
                  <a:pt x="4330" y="911"/>
                  <a:pt x="4330" y="900"/>
                </a:cubicBezTo>
                <a:cubicBezTo>
                  <a:pt x="4330" y="890"/>
                  <a:pt x="4363" y="881"/>
                  <a:pt x="4369" y="875"/>
                </a:cubicBezTo>
                <a:cubicBezTo>
                  <a:pt x="4376" y="868"/>
                  <a:pt x="4371" y="862"/>
                  <a:pt x="4363" y="85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11" name="Freeform 41">
            <a:extLst>
              <a:ext uri="{FF2B5EF4-FFF2-40B4-BE49-F238E27FC236}">
                <a16:creationId xmlns:a16="http://schemas.microsoft.com/office/drawing/2014/main" id="{124D626B-AF63-2C4F-95B2-7DD6FD4CB6CA}"/>
              </a:ext>
            </a:extLst>
          </p:cNvPr>
          <p:cNvSpPr>
            <a:spLocks/>
          </p:cNvSpPr>
          <p:nvPr/>
        </p:nvSpPr>
        <p:spPr bwMode="auto">
          <a:xfrm>
            <a:off x="5216580" y="3497756"/>
            <a:ext cx="104612" cy="130764"/>
          </a:xfrm>
          <a:custGeom>
            <a:avLst/>
            <a:gdLst/>
            <a:ahLst/>
            <a:cxnLst>
              <a:cxn ang="0">
                <a:pos x="9" y="32"/>
              </a:cxn>
              <a:cxn ang="0">
                <a:pos x="24" y="65"/>
              </a:cxn>
              <a:cxn ang="0">
                <a:pos x="24" y="101"/>
              </a:cxn>
              <a:cxn ang="0">
                <a:pos x="11" y="134"/>
              </a:cxn>
              <a:cxn ang="0">
                <a:pos x="44" y="138"/>
              </a:cxn>
              <a:cxn ang="0">
                <a:pos x="74" y="118"/>
              </a:cxn>
              <a:cxn ang="0">
                <a:pos x="95" y="108"/>
              </a:cxn>
              <a:cxn ang="0">
                <a:pos x="98" y="67"/>
              </a:cxn>
              <a:cxn ang="0">
                <a:pos x="106" y="45"/>
              </a:cxn>
              <a:cxn ang="0">
                <a:pos x="108" y="24"/>
              </a:cxn>
              <a:cxn ang="0">
                <a:pos x="78" y="0"/>
              </a:cxn>
              <a:cxn ang="0">
                <a:pos x="65" y="26"/>
              </a:cxn>
              <a:cxn ang="0">
                <a:pos x="44" y="34"/>
              </a:cxn>
              <a:cxn ang="0">
                <a:pos x="9" y="32"/>
              </a:cxn>
            </a:cxnLst>
            <a:rect l="0" t="0" r="r" b="b"/>
            <a:pathLst>
              <a:path w="115" h="144">
                <a:moveTo>
                  <a:pt x="9" y="32"/>
                </a:moveTo>
                <a:cubicBezTo>
                  <a:pt x="7" y="41"/>
                  <a:pt x="18" y="54"/>
                  <a:pt x="24" y="65"/>
                </a:cubicBezTo>
                <a:cubicBezTo>
                  <a:pt x="31" y="75"/>
                  <a:pt x="33" y="86"/>
                  <a:pt x="24" y="101"/>
                </a:cubicBezTo>
                <a:cubicBezTo>
                  <a:pt x="16" y="116"/>
                  <a:pt x="0" y="123"/>
                  <a:pt x="11" y="134"/>
                </a:cubicBezTo>
                <a:cubicBezTo>
                  <a:pt x="22" y="144"/>
                  <a:pt x="37" y="144"/>
                  <a:pt x="44" y="138"/>
                </a:cubicBezTo>
                <a:cubicBezTo>
                  <a:pt x="50" y="131"/>
                  <a:pt x="65" y="123"/>
                  <a:pt x="74" y="118"/>
                </a:cubicBezTo>
                <a:cubicBezTo>
                  <a:pt x="83" y="114"/>
                  <a:pt x="93" y="116"/>
                  <a:pt x="95" y="108"/>
                </a:cubicBezTo>
                <a:cubicBezTo>
                  <a:pt x="98" y="99"/>
                  <a:pt x="95" y="73"/>
                  <a:pt x="98" y="67"/>
                </a:cubicBezTo>
                <a:cubicBezTo>
                  <a:pt x="100" y="60"/>
                  <a:pt x="106" y="45"/>
                  <a:pt x="106" y="45"/>
                </a:cubicBezTo>
                <a:cubicBezTo>
                  <a:pt x="106" y="45"/>
                  <a:pt x="115" y="30"/>
                  <a:pt x="108" y="24"/>
                </a:cubicBezTo>
                <a:cubicBezTo>
                  <a:pt x="102" y="17"/>
                  <a:pt x="78" y="0"/>
                  <a:pt x="78" y="0"/>
                </a:cubicBezTo>
                <a:cubicBezTo>
                  <a:pt x="65" y="26"/>
                  <a:pt x="65" y="26"/>
                  <a:pt x="65" y="26"/>
                </a:cubicBezTo>
                <a:cubicBezTo>
                  <a:pt x="65" y="26"/>
                  <a:pt x="52" y="39"/>
                  <a:pt x="44" y="34"/>
                </a:cubicBezTo>
                <a:cubicBezTo>
                  <a:pt x="35" y="30"/>
                  <a:pt x="9" y="32"/>
                  <a:pt x="9" y="3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2" name="Freeform 42">
            <a:extLst>
              <a:ext uri="{FF2B5EF4-FFF2-40B4-BE49-F238E27FC236}">
                <a16:creationId xmlns:a16="http://schemas.microsoft.com/office/drawing/2014/main" id="{82D3F94A-FB32-2E4F-A5F4-186CA5E1203E}"/>
              </a:ext>
            </a:extLst>
          </p:cNvPr>
          <p:cNvSpPr>
            <a:spLocks/>
          </p:cNvSpPr>
          <p:nvPr/>
        </p:nvSpPr>
        <p:spPr bwMode="auto">
          <a:xfrm>
            <a:off x="5301379" y="3324989"/>
            <a:ext cx="155332" cy="374858"/>
          </a:xfrm>
          <a:custGeom>
            <a:avLst/>
            <a:gdLst/>
            <a:ahLst/>
            <a:cxnLst>
              <a:cxn ang="0">
                <a:pos x="61" y="20"/>
              </a:cxn>
              <a:cxn ang="0">
                <a:pos x="33" y="76"/>
              </a:cxn>
              <a:cxn ang="0">
                <a:pos x="7" y="93"/>
              </a:cxn>
              <a:cxn ang="0">
                <a:pos x="11" y="125"/>
              </a:cxn>
              <a:cxn ang="0">
                <a:pos x="26" y="138"/>
              </a:cxn>
              <a:cxn ang="0">
                <a:pos x="33" y="188"/>
              </a:cxn>
              <a:cxn ang="0">
                <a:pos x="54" y="196"/>
              </a:cxn>
              <a:cxn ang="0">
                <a:pos x="69" y="229"/>
              </a:cxn>
              <a:cxn ang="0">
                <a:pos x="65" y="257"/>
              </a:cxn>
              <a:cxn ang="0">
                <a:pos x="44" y="272"/>
              </a:cxn>
              <a:cxn ang="0">
                <a:pos x="41" y="293"/>
              </a:cxn>
              <a:cxn ang="0">
                <a:pos x="35" y="311"/>
              </a:cxn>
              <a:cxn ang="0">
                <a:pos x="72" y="326"/>
              </a:cxn>
              <a:cxn ang="0">
                <a:pos x="63" y="347"/>
              </a:cxn>
              <a:cxn ang="0">
                <a:pos x="37" y="362"/>
              </a:cxn>
              <a:cxn ang="0">
                <a:pos x="35" y="395"/>
              </a:cxn>
              <a:cxn ang="0">
                <a:pos x="93" y="360"/>
              </a:cxn>
              <a:cxn ang="0">
                <a:pos x="147" y="356"/>
              </a:cxn>
              <a:cxn ang="0">
                <a:pos x="164" y="343"/>
              </a:cxn>
              <a:cxn ang="0">
                <a:pos x="167" y="313"/>
              </a:cxn>
              <a:cxn ang="0">
                <a:pos x="171" y="287"/>
              </a:cxn>
              <a:cxn ang="0">
                <a:pos x="136" y="278"/>
              </a:cxn>
              <a:cxn ang="0">
                <a:pos x="141" y="244"/>
              </a:cxn>
              <a:cxn ang="0">
                <a:pos x="113" y="218"/>
              </a:cxn>
              <a:cxn ang="0">
                <a:pos x="82" y="151"/>
              </a:cxn>
              <a:cxn ang="0">
                <a:pos x="95" y="115"/>
              </a:cxn>
              <a:cxn ang="0">
                <a:pos x="89" y="91"/>
              </a:cxn>
              <a:cxn ang="0">
                <a:pos x="61" y="87"/>
              </a:cxn>
              <a:cxn ang="0">
                <a:pos x="65" y="56"/>
              </a:cxn>
              <a:cxn ang="0">
                <a:pos x="61" y="20"/>
              </a:cxn>
            </a:cxnLst>
            <a:rect l="0" t="0" r="r" b="b"/>
            <a:pathLst>
              <a:path w="171" h="412">
                <a:moveTo>
                  <a:pt x="61" y="20"/>
                </a:moveTo>
                <a:cubicBezTo>
                  <a:pt x="57" y="25"/>
                  <a:pt x="39" y="74"/>
                  <a:pt x="33" y="76"/>
                </a:cubicBezTo>
                <a:cubicBezTo>
                  <a:pt x="26" y="78"/>
                  <a:pt x="9" y="84"/>
                  <a:pt x="7" y="93"/>
                </a:cubicBezTo>
                <a:cubicBezTo>
                  <a:pt x="5" y="102"/>
                  <a:pt x="0" y="123"/>
                  <a:pt x="11" y="125"/>
                </a:cubicBezTo>
                <a:cubicBezTo>
                  <a:pt x="22" y="128"/>
                  <a:pt x="24" y="125"/>
                  <a:pt x="26" y="138"/>
                </a:cubicBezTo>
                <a:cubicBezTo>
                  <a:pt x="28" y="151"/>
                  <a:pt x="26" y="179"/>
                  <a:pt x="33" y="188"/>
                </a:cubicBezTo>
                <a:cubicBezTo>
                  <a:pt x="39" y="196"/>
                  <a:pt x="46" y="190"/>
                  <a:pt x="54" y="196"/>
                </a:cubicBezTo>
                <a:cubicBezTo>
                  <a:pt x="63" y="203"/>
                  <a:pt x="65" y="220"/>
                  <a:pt x="69" y="229"/>
                </a:cubicBezTo>
                <a:cubicBezTo>
                  <a:pt x="74" y="237"/>
                  <a:pt x="78" y="255"/>
                  <a:pt x="65" y="257"/>
                </a:cubicBezTo>
                <a:cubicBezTo>
                  <a:pt x="52" y="259"/>
                  <a:pt x="37" y="259"/>
                  <a:pt x="44" y="272"/>
                </a:cubicBezTo>
                <a:cubicBezTo>
                  <a:pt x="50" y="285"/>
                  <a:pt x="44" y="285"/>
                  <a:pt x="41" y="293"/>
                </a:cubicBezTo>
                <a:cubicBezTo>
                  <a:pt x="39" y="302"/>
                  <a:pt x="26" y="304"/>
                  <a:pt x="35" y="311"/>
                </a:cubicBezTo>
                <a:cubicBezTo>
                  <a:pt x="44" y="317"/>
                  <a:pt x="61" y="326"/>
                  <a:pt x="72" y="326"/>
                </a:cubicBezTo>
                <a:cubicBezTo>
                  <a:pt x="82" y="326"/>
                  <a:pt x="80" y="343"/>
                  <a:pt x="63" y="347"/>
                </a:cubicBezTo>
                <a:cubicBezTo>
                  <a:pt x="46" y="352"/>
                  <a:pt x="39" y="352"/>
                  <a:pt x="37" y="362"/>
                </a:cubicBezTo>
                <a:cubicBezTo>
                  <a:pt x="35" y="373"/>
                  <a:pt x="15" y="412"/>
                  <a:pt x="35" y="395"/>
                </a:cubicBezTo>
                <a:cubicBezTo>
                  <a:pt x="54" y="377"/>
                  <a:pt x="78" y="362"/>
                  <a:pt x="93" y="360"/>
                </a:cubicBezTo>
                <a:cubicBezTo>
                  <a:pt x="108" y="358"/>
                  <a:pt x="139" y="356"/>
                  <a:pt x="147" y="356"/>
                </a:cubicBezTo>
                <a:cubicBezTo>
                  <a:pt x="156" y="356"/>
                  <a:pt x="167" y="354"/>
                  <a:pt x="164" y="343"/>
                </a:cubicBezTo>
                <a:cubicBezTo>
                  <a:pt x="162" y="332"/>
                  <a:pt x="167" y="313"/>
                  <a:pt x="167" y="313"/>
                </a:cubicBezTo>
                <a:cubicBezTo>
                  <a:pt x="171" y="287"/>
                  <a:pt x="171" y="287"/>
                  <a:pt x="171" y="287"/>
                </a:cubicBezTo>
                <a:cubicBezTo>
                  <a:pt x="136" y="278"/>
                  <a:pt x="136" y="278"/>
                  <a:pt x="136" y="278"/>
                </a:cubicBezTo>
                <a:cubicBezTo>
                  <a:pt x="136" y="278"/>
                  <a:pt x="145" y="250"/>
                  <a:pt x="141" y="244"/>
                </a:cubicBezTo>
                <a:cubicBezTo>
                  <a:pt x="136" y="237"/>
                  <a:pt x="113" y="218"/>
                  <a:pt x="113" y="218"/>
                </a:cubicBezTo>
                <a:cubicBezTo>
                  <a:pt x="113" y="218"/>
                  <a:pt x="85" y="160"/>
                  <a:pt x="82" y="151"/>
                </a:cubicBezTo>
                <a:cubicBezTo>
                  <a:pt x="80" y="143"/>
                  <a:pt x="87" y="123"/>
                  <a:pt x="95" y="115"/>
                </a:cubicBezTo>
                <a:cubicBezTo>
                  <a:pt x="104" y="106"/>
                  <a:pt x="100" y="89"/>
                  <a:pt x="89" y="91"/>
                </a:cubicBezTo>
                <a:cubicBezTo>
                  <a:pt x="78" y="93"/>
                  <a:pt x="63" y="97"/>
                  <a:pt x="61" y="87"/>
                </a:cubicBezTo>
                <a:cubicBezTo>
                  <a:pt x="59" y="76"/>
                  <a:pt x="56" y="67"/>
                  <a:pt x="65" y="56"/>
                </a:cubicBezTo>
                <a:cubicBezTo>
                  <a:pt x="74" y="46"/>
                  <a:pt x="76" y="0"/>
                  <a:pt x="61"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3" name="Freeform 43">
            <a:extLst>
              <a:ext uri="{FF2B5EF4-FFF2-40B4-BE49-F238E27FC236}">
                <a16:creationId xmlns:a16="http://schemas.microsoft.com/office/drawing/2014/main" id="{EB413508-D9B3-524B-A862-4D4303C45F13}"/>
              </a:ext>
            </a:extLst>
          </p:cNvPr>
          <p:cNvSpPr>
            <a:spLocks/>
          </p:cNvSpPr>
          <p:nvPr/>
        </p:nvSpPr>
        <p:spPr bwMode="auto">
          <a:xfrm>
            <a:off x="5588268" y="3936808"/>
            <a:ext cx="30908" cy="64193"/>
          </a:xfrm>
          <a:custGeom>
            <a:avLst/>
            <a:gdLst/>
            <a:ahLst/>
            <a:cxnLst>
              <a:cxn ang="0">
                <a:pos x="23" y="4"/>
              </a:cxn>
              <a:cxn ang="0">
                <a:pos x="6" y="31"/>
              </a:cxn>
              <a:cxn ang="0">
                <a:pos x="20" y="56"/>
              </a:cxn>
              <a:cxn ang="0">
                <a:pos x="33" y="57"/>
              </a:cxn>
              <a:cxn ang="0">
                <a:pos x="32" y="18"/>
              </a:cxn>
              <a:cxn ang="0">
                <a:pos x="23" y="4"/>
              </a:cxn>
            </a:cxnLst>
            <a:rect l="0" t="0" r="r" b="b"/>
            <a:pathLst>
              <a:path w="34" h="70">
                <a:moveTo>
                  <a:pt x="23" y="4"/>
                </a:moveTo>
                <a:cubicBezTo>
                  <a:pt x="23" y="8"/>
                  <a:pt x="0" y="25"/>
                  <a:pt x="6" y="31"/>
                </a:cubicBezTo>
                <a:cubicBezTo>
                  <a:pt x="12" y="36"/>
                  <a:pt x="16" y="47"/>
                  <a:pt x="20" y="56"/>
                </a:cubicBezTo>
                <a:cubicBezTo>
                  <a:pt x="24" y="64"/>
                  <a:pt x="32" y="70"/>
                  <a:pt x="33" y="57"/>
                </a:cubicBezTo>
                <a:cubicBezTo>
                  <a:pt x="34" y="44"/>
                  <a:pt x="31" y="22"/>
                  <a:pt x="32" y="18"/>
                </a:cubicBezTo>
                <a:cubicBezTo>
                  <a:pt x="33" y="14"/>
                  <a:pt x="23" y="0"/>
                  <a:pt x="23" y="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4" name="Freeform 44">
            <a:extLst>
              <a:ext uri="{FF2B5EF4-FFF2-40B4-BE49-F238E27FC236}">
                <a16:creationId xmlns:a16="http://schemas.microsoft.com/office/drawing/2014/main" id="{7E605C57-D5DB-FC45-BA2C-55FC03E50700}"/>
              </a:ext>
            </a:extLst>
          </p:cNvPr>
          <p:cNvSpPr>
            <a:spLocks/>
          </p:cNvSpPr>
          <p:nvPr/>
        </p:nvSpPr>
        <p:spPr bwMode="auto">
          <a:xfrm>
            <a:off x="5684162" y="4026361"/>
            <a:ext cx="48343" cy="30115"/>
          </a:xfrm>
          <a:custGeom>
            <a:avLst/>
            <a:gdLst/>
            <a:ahLst/>
            <a:cxnLst>
              <a:cxn ang="0">
                <a:pos x="53" y="0"/>
              </a:cxn>
              <a:cxn ang="0">
                <a:pos x="52" y="14"/>
              </a:cxn>
              <a:cxn ang="0">
                <a:pos x="37" y="30"/>
              </a:cxn>
              <a:cxn ang="0">
                <a:pos x="19" y="15"/>
              </a:cxn>
              <a:cxn ang="0">
                <a:pos x="6" y="1"/>
              </a:cxn>
              <a:cxn ang="0">
                <a:pos x="32" y="0"/>
              </a:cxn>
              <a:cxn ang="0">
                <a:pos x="53" y="0"/>
              </a:cxn>
            </a:cxnLst>
            <a:rect l="0" t="0" r="r" b="b"/>
            <a:pathLst>
              <a:path w="53" h="33">
                <a:moveTo>
                  <a:pt x="53" y="0"/>
                </a:moveTo>
                <a:cubicBezTo>
                  <a:pt x="53" y="0"/>
                  <a:pt x="52" y="10"/>
                  <a:pt x="52" y="14"/>
                </a:cubicBezTo>
                <a:cubicBezTo>
                  <a:pt x="52" y="17"/>
                  <a:pt x="42" y="33"/>
                  <a:pt x="37" y="30"/>
                </a:cubicBezTo>
                <a:cubicBezTo>
                  <a:pt x="32" y="26"/>
                  <a:pt x="25" y="17"/>
                  <a:pt x="19" y="15"/>
                </a:cubicBezTo>
                <a:cubicBezTo>
                  <a:pt x="12" y="12"/>
                  <a:pt x="0" y="2"/>
                  <a:pt x="6" y="1"/>
                </a:cubicBezTo>
                <a:cubicBezTo>
                  <a:pt x="11" y="0"/>
                  <a:pt x="27" y="0"/>
                  <a:pt x="32" y="0"/>
                </a:cubicBezTo>
                <a:lnTo>
                  <a:pt x="53"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5" name="Freeform 45">
            <a:extLst>
              <a:ext uri="{FF2B5EF4-FFF2-40B4-BE49-F238E27FC236}">
                <a16:creationId xmlns:a16="http://schemas.microsoft.com/office/drawing/2014/main" id="{5B01A8C8-0A44-EC49-9599-A0C1F49C22E7}"/>
              </a:ext>
            </a:extLst>
          </p:cNvPr>
          <p:cNvSpPr>
            <a:spLocks/>
          </p:cNvSpPr>
          <p:nvPr/>
        </p:nvSpPr>
        <p:spPr bwMode="auto">
          <a:xfrm>
            <a:off x="5879120" y="4077082"/>
            <a:ext cx="104612" cy="26153"/>
          </a:xfrm>
          <a:custGeom>
            <a:avLst/>
            <a:gdLst/>
            <a:ahLst/>
            <a:cxnLst>
              <a:cxn ang="0">
                <a:pos x="20" y="4"/>
              </a:cxn>
              <a:cxn ang="0">
                <a:pos x="48" y="11"/>
              </a:cxn>
              <a:cxn ang="0">
                <a:pos x="75" y="10"/>
              </a:cxn>
              <a:cxn ang="0">
                <a:pos x="106" y="0"/>
              </a:cxn>
              <a:cxn ang="0">
                <a:pos x="108" y="8"/>
              </a:cxn>
              <a:cxn ang="0">
                <a:pos x="77" y="23"/>
              </a:cxn>
              <a:cxn ang="0">
                <a:pos x="40" y="26"/>
              </a:cxn>
              <a:cxn ang="0">
                <a:pos x="11" y="20"/>
              </a:cxn>
              <a:cxn ang="0">
                <a:pos x="20" y="4"/>
              </a:cxn>
            </a:cxnLst>
            <a:rect l="0" t="0" r="r" b="b"/>
            <a:pathLst>
              <a:path w="115" h="29">
                <a:moveTo>
                  <a:pt x="20" y="4"/>
                </a:moveTo>
                <a:cubicBezTo>
                  <a:pt x="20" y="4"/>
                  <a:pt x="40" y="9"/>
                  <a:pt x="48" y="11"/>
                </a:cubicBezTo>
                <a:cubicBezTo>
                  <a:pt x="55" y="14"/>
                  <a:pt x="68" y="12"/>
                  <a:pt x="75" y="10"/>
                </a:cubicBezTo>
                <a:cubicBezTo>
                  <a:pt x="81" y="8"/>
                  <a:pt x="101" y="0"/>
                  <a:pt x="106" y="0"/>
                </a:cubicBezTo>
                <a:cubicBezTo>
                  <a:pt x="111" y="0"/>
                  <a:pt x="115" y="5"/>
                  <a:pt x="108" y="8"/>
                </a:cubicBezTo>
                <a:cubicBezTo>
                  <a:pt x="102" y="11"/>
                  <a:pt x="88" y="22"/>
                  <a:pt x="77" y="23"/>
                </a:cubicBezTo>
                <a:cubicBezTo>
                  <a:pt x="66" y="24"/>
                  <a:pt x="51" y="29"/>
                  <a:pt x="40" y="26"/>
                </a:cubicBezTo>
                <a:cubicBezTo>
                  <a:pt x="29" y="24"/>
                  <a:pt x="20" y="20"/>
                  <a:pt x="11" y="20"/>
                </a:cubicBezTo>
                <a:cubicBezTo>
                  <a:pt x="2" y="20"/>
                  <a:pt x="0" y="5"/>
                  <a:pt x="20" y="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6" name="Freeform 46">
            <a:extLst>
              <a:ext uri="{FF2B5EF4-FFF2-40B4-BE49-F238E27FC236}">
                <a16:creationId xmlns:a16="http://schemas.microsoft.com/office/drawing/2014/main" id="{3B9A7351-109E-5845-962E-A0F8F7B74BB9}"/>
              </a:ext>
            </a:extLst>
          </p:cNvPr>
          <p:cNvSpPr>
            <a:spLocks/>
          </p:cNvSpPr>
          <p:nvPr/>
        </p:nvSpPr>
        <p:spPr bwMode="auto">
          <a:xfrm>
            <a:off x="7021130" y="4638180"/>
            <a:ext cx="47551" cy="129179"/>
          </a:xfrm>
          <a:custGeom>
            <a:avLst/>
            <a:gdLst/>
            <a:ahLst/>
            <a:cxnLst>
              <a:cxn ang="0">
                <a:pos x="15" y="43"/>
              </a:cxn>
              <a:cxn ang="0">
                <a:pos x="4" y="79"/>
              </a:cxn>
              <a:cxn ang="0">
                <a:pos x="8" y="116"/>
              </a:cxn>
              <a:cxn ang="0">
                <a:pos x="24" y="133"/>
              </a:cxn>
              <a:cxn ang="0">
                <a:pos x="52" y="116"/>
              </a:cxn>
              <a:cxn ang="0">
                <a:pos x="49" y="71"/>
              </a:cxn>
              <a:cxn ang="0">
                <a:pos x="15" y="43"/>
              </a:cxn>
            </a:cxnLst>
            <a:rect l="0" t="0" r="r" b="b"/>
            <a:pathLst>
              <a:path w="52" h="142">
                <a:moveTo>
                  <a:pt x="15" y="43"/>
                </a:moveTo>
                <a:cubicBezTo>
                  <a:pt x="15" y="43"/>
                  <a:pt x="8" y="69"/>
                  <a:pt x="4" y="79"/>
                </a:cubicBezTo>
                <a:cubicBezTo>
                  <a:pt x="0" y="90"/>
                  <a:pt x="6" y="105"/>
                  <a:pt x="8" y="116"/>
                </a:cubicBezTo>
                <a:cubicBezTo>
                  <a:pt x="11" y="127"/>
                  <a:pt x="11" y="142"/>
                  <a:pt x="24" y="133"/>
                </a:cubicBezTo>
                <a:cubicBezTo>
                  <a:pt x="36" y="125"/>
                  <a:pt x="52" y="116"/>
                  <a:pt x="52" y="116"/>
                </a:cubicBezTo>
                <a:cubicBezTo>
                  <a:pt x="49" y="71"/>
                  <a:pt x="49" y="71"/>
                  <a:pt x="49" y="71"/>
                </a:cubicBezTo>
                <a:cubicBezTo>
                  <a:pt x="49" y="71"/>
                  <a:pt x="30" y="0"/>
                  <a:pt x="15" y="4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7" name="Freeform 47">
            <a:extLst>
              <a:ext uri="{FF2B5EF4-FFF2-40B4-BE49-F238E27FC236}">
                <a16:creationId xmlns:a16="http://schemas.microsoft.com/office/drawing/2014/main" id="{1C6DB653-E10A-E444-8AFE-20D6C05B5546}"/>
              </a:ext>
            </a:extLst>
          </p:cNvPr>
          <p:cNvSpPr>
            <a:spLocks/>
          </p:cNvSpPr>
          <p:nvPr/>
        </p:nvSpPr>
        <p:spPr bwMode="auto">
          <a:xfrm>
            <a:off x="7327039" y="4746755"/>
            <a:ext cx="232206" cy="241716"/>
          </a:xfrm>
          <a:custGeom>
            <a:avLst/>
            <a:gdLst/>
            <a:ahLst/>
            <a:cxnLst>
              <a:cxn ang="0">
                <a:pos x="20" y="8"/>
              </a:cxn>
              <a:cxn ang="0">
                <a:pos x="68" y="43"/>
              </a:cxn>
              <a:cxn ang="0">
                <a:pos x="105" y="95"/>
              </a:cxn>
              <a:cxn ang="0">
                <a:pos x="152" y="128"/>
              </a:cxn>
              <a:cxn ang="0">
                <a:pos x="170" y="142"/>
              </a:cxn>
              <a:cxn ang="0">
                <a:pos x="203" y="181"/>
              </a:cxn>
              <a:cxn ang="0">
                <a:pos x="230" y="208"/>
              </a:cxn>
              <a:cxn ang="0">
                <a:pos x="232" y="264"/>
              </a:cxn>
              <a:cxn ang="0">
                <a:pos x="167" y="247"/>
              </a:cxn>
              <a:cxn ang="0">
                <a:pos x="115" y="168"/>
              </a:cxn>
              <a:cxn ang="0">
                <a:pos x="62" y="83"/>
              </a:cxn>
              <a:cxn ang="0">
                <a:pos x="19" y="43"/>
              </a:cxn>
              <a:cxn ang="0">
                <a:pos x="20" y="8"/>
              </a:cxn>
            </a:cxnLst>
            <a:rect l="0" t="0" r="r" b="b"/>
            <a:pathLst>
              <a:path w="255" h="266">
                <a:moveTo>
                  <a:pt x="20" y="8"/>
                </a:moveTo>
                <a:cubicBezTo>
                  <a:pt x="20" y="8"/>
                  <a:pt x="60" y="36"/>
                  <a:pt x="68" y="43"/>
                </a:cubicBezTo>
                <a:cubicBezTo>
                  <a:pt x="75" y="50"/>
                  <a:pt x="86" y="83"/>
                  <a:pt x="105" y="95"/>
                </a:cubicBezTo>
                <a:cubicBezTo>
                  <a:pt x="124" y="106"/>
                  <a:pt x="144" y="123"/>
                  <a:pt x="152" y="128"/>
                </a:cubicBezTo>
                <a:cubicBezTo>
                  <a:pt x="161" y="132"/>
                  <a:pt x="158" y="128"/>
                  <a:pt x="170" y="142"/>
                </a:cubicBezTo>
                <a:cubicBezTo>
                  <a:pt x="181" y="156"/>
                  <a:pt x="197" y="176"/>
                  <a:pt x="203" y="181"/>
                </a:cubicBezTo>
                <a:cubicBezTo>
                  <a:pt x="209" y="185"/>
                  <a:pt x="226" y="194"/>
                  <a:pt x="230" y="208"/>
                </a:cubicBezTo>
                <a:cubicBezTo>
                  <a:pt x="235" y="222"/>
                  <a:pt x="255" y="263"/>
                  <a:pt x="232" y="264"/>
                </a:cubicBezTo>
                <a:cubicBezTo>
                  <a:pt x="209" y="266"/>
                  <a:pt x="180" y="254"/>
                  <a:pt x="167" y="247"/>
                </a:cubicBezTo>
                <a:cubicBezTo>
                  <a:pt x="154" y="240"/>
                  <a:pt x="119" y="175"/>
                  <a:pt x="115" y="168"/>
                </a:cubicBezTo>
                <a:cubicBezTo>
                  <a:pt x="111" y="161"/>
                  <a:pt x="68" y="89"/>
                  <a:pt x="62" y="83"/>
                </a:cubicBezTo>
                <a:cubicBezTo>
                  <a:pt x="56" y="77"/>
                  <a:pt x="23" y="50"/>
                  <a:pt x="19" y="43"/>
                </a:cubicBezTo>
                <a:cubicBezTo>
                  <a:pt x="14" y="36"/>
                  <a:pt x="0" y="0"/>
                  <a:pt x="20" y="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8" name="Freeform 48">
            <a:extLst>
              <a:ext uri="{FF2B5EF4-FFF2-40B4-BE49-F238E27FC236}">
                <a16:creationId xmlns:a16="http://schemas.microsoft.com/office/drawing/2014/main" id="{D9D175EA-394A-FA4F-8DD3-E9FF57F7539F}"/>
              </a:ext>
            </a:extLst>
          </p:cNvPr>
          <p:cNvSpPr>
            <a:spLocks/>
          </p:cNvSpPr>
          <p:nvPr/>
        </p:nvSpPr>
        <p:spPr bwMode="auto">
          <a:xfrm>
            <a:off x="7547357" y="4990056"/>
            <a:ext cx="176730" cy="53891"/>
          </a:xfrm>
          <a:custGeom>
            <a:avLst/>
            <a:gdLst/>
            <a:ahLst/>
            <a:cxnLst>
              <a:cxn ang="0">
                <a:pos x="3" y="21"/>
              </a:cxn>
              <a:cxn ang="0">
                <a:pos x="50" y="38"/>
              </a:cxn>
              <a:cxn ang="0">
                <a:pos x="89" y="59"/>
              </a:cxn>
              <a:cxn ang="0">
                <a:pos x="152" y="59"/>
              </a:cxn>
              <a:cxn ang="0">
                <a:pos x="188" y="45"/>
              </a:cxn>
              <a:cxn ang="0">
                <a:pos x="128" y="26"/>
              </a:cxn>
              <a:cxn ang="0">
                <a:pos x="93" y="21"/>
              </a:cxn>
              <a:cxn ang="0">
                <a:pos x="40" y="16"/>
              </a:cxn>
              <a:cxn ang="0">
                <a:pos x="3" y="21"/>
              </a:cxn>
            </a:cxnLst>
            <a:rect l="0" t="0" r="r" b="b"/>
            <a:pathLst>
              <a:path w="194" h="59">
                <a:moveTo>
                  <a:pt x="3" y="21"/>
                </a:moveTo>
                <a:cubicBezTo>
                  <a:pt x="3" y="21"/>
                  <a:pt x="31" y="35"/>
                  <a:pt x="50" y="38"/>
                </a:cubicBezTo>
                <a:cubicBezTo>
                  <a:pt x="69" y="41"/>
                  <a:pt x="70" y="59"/>
                  <a:pt x="89" y="59"/>
                </a:cubicBezTo>
                <a:cubicBezTo>
                  <a:pt x="152" y="59"/>
                  <a:pt x="152" y="59"/>
                  <a:pt x="152" y="59"/>
                </a:cubicBezTo>
                <a:cubicBezTo>
                  <a:pt x="171" y="59"/>
                  <a:pt x="194" y="49"/>
                  <a:pt x="188" y="45"/>
                </a:cubicBezTo>
                <a:cubicBezTo>
                  <a:pt x="183" y="41"/>
                  <a:pt x="134" y="29"/>
                  <a:pt x="128" y="26"/>
                </a:cubicBezTo>
                <a:cubicBezTo>
                  <a:pt x="122" y="23"/>
                  <a:pt x="103" y="22"/>
                  <a:pt x="93" y="21"/>
                </a:cubicBezTo>
                <a:cubicBezTo>
                  <a:pt x="83" y="19"/>
                  <a:pt x="47" y="19"/>
                  <a:pt x="40" y="16"/>
                </a:cubicBezTo>
                <a:cubicBezTo>
                  <a:pt x="33" y="13"/>
                  <a:pt x="0" y="0"/>
                  <a:pt x="3" y="2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9" name="Freeform 49">
            <a:extLst>
              <a:ext uri="{FF2B5EF4-FFF2-40B4-BE49-F238E27FC236}">
                <a16:creationId xmlns:a16="http://schemas.microsoft.com/office/drawing/2014/main" id="{8F9B05F3-0F2D-0C4D-8FE6-0C454BB92C85}"/>
              </a:ext>
            </a:extLst>
          </p:cNvPr>
          <p:cNvSpPr>
            <a:spLocks/>
          </p:cNvSpPr>
          <p:nvPr/>
        </p:nvSpPr>
        <p:spPr bwMode="auto">
          <a:xfrm>
            <a:off x="7607588" y="4703166"/>
            <a:ext cx="213978" cy="241716"/>
          </a:xfrm>
          <a:custGeom>
            <a:avLst/>
            <a:gdLst/>
            <a:ahLst/>
            <a:cxnLst>
              <a:cxn ang="0">
                <a:pos x="10" y="150"/>
              </a:cxn>
              <a:cxn ang="0">
                <a:pos x="48" y="144"/>
              </a:cxn>
              <a:cxn ang="0">
                <a:pos x="84" y="108"/>
              </a:cxn>
              <a:cxn ang="0">
                <a:pos x="135" y="81"/>
              </a:cxn>
              <a:cxn ang="0">
                <a:pos x="173" y="44"/>
              </a:cxn>
              <a:cxn ang="0">
                <a:pos x="180" y="9"/>
              </a:cxn>
              <a:cxn ang="0">
                <a:pos x="192" y="54"/>
              </a:cxn>
              <a:cxn ang="0">
                <a:pos x="227" y="72"/>
              </a:cxn>
              <a:cxn ang="0">
                <a:pos x="190" y="98"/>
              </a:cxn>
              <a:cxn ang="0">
                <a:pos x="193" y="134"/>
              </a:cxn>
              <a:cxn ang="0">
                <a:pos x="200" y="163"/>
              </a:cxn>
              <a:cxn ang="0">
                <a:pos x="181" y="197"/>
              </a:cxn>
              <a:cxn ang="0">
                <a:pos x="163" y="235"/>
              </a:cxn>
              <a:cxn ang="0">
                <a:pos x="143" y="266"/>
              </a:cxn>
              <a:cxn ang="0">
                <a:pos x="108" y="258"/>
              </a:cxn>
              <a:cxn ang="0">
                <a:pos x="82" y="262"/>
              </a:cxn>
              <a:cxn ang="0">
                <a:pos x="65" y="262"/>
              </a:cxn>
              <a:cxn ang="0">
                <a:pos x="56" y="245"/>
              </a:cxn>
              <a:cxn ang="0">
                <a:pos x="39" y="249"/>
              </a:cxn>
              <a:cxn ang="0">
                <a:pos x="27" y="249"/>
              </a:cxn>
              <a:cxn ang="0">
                <a:pos x="22" y="217"/>
              </a:cxn>
              <a:cxn ang="0">
                <a:pos x="7" y="209"/>
              </a:cxn>
              <a:cxn ang="0">
                <a:pos x="0" y="180"/>
              </a:cxn>
              <a:cxn ang="0">
                <a:pos x="10" y="150"/>
              </a:cxn>
            </a:cxnLst>
            <a:rect l="0" t="0" r="r" b="b"/>
            <a:pathLst>
              <a:path w="235" h="266">
                <a:moveTo>
                  <a:pt x="10" y="150"/>
                </a:moveTo>
                <a:cubicBezTo>
                  <a:pt x="20" y="148"/>
                  <a:pt x="45" y="153"/>
                  <a:pt x="48" y="144"/>
                </a:cubicBezTo>
                <a:cubicBezTo>
                  <a:pt x="50" y="135"/>
                  <a:pt x="69" y="117"/>
                  <a:pt x="84" y="108"/>
                </a:cubicBezTo>
                <a:cubicBezTo>
                  <a:pt x="98" y="100"/>
                  <a:pt x="130" y="84"/>
                  <a:pt x="135" y="81"/>
                </a:cubicBezTo>
                <a:cubicBezTo>
                  <a:pt x="141" y="78"/>
                  <a:pt x="177" y="54"/>
                  <a:pt x="173" y="44"/>
                </a:cubicBezTo>
                <a:cubicBezTo>
                  <a:pt x="168" y="33"/>
                  <a:pt x="171" y="0"/>
                  <a:pt x="180" y="9"/>
                </a:cubicBezTo>
                <a:cubicBezTo>
                  <a:pt x="189" y="18"/>
                  <a:pt x="184" y="46"/>
                  <a:pt x="192" y="54"/>
                </a:cubicBezTo>
                <a:cubicBezTo>
                  <a:pt x="199" y="61"/>
                  <a:pt x="235" y="62"/>
                  <a:pt x="227" y="72"/>
                </a:cubicBezTo>
                <a:cubicBezTo>
                  <a:pt x="220" y="82"/>
                  <a:pt x="193" y="87"/>
                  <a:pt x="190" y="98"/>
                </a:cubicBezTo>
                <a:cubicBezTo>
                  <a:pt x="187" y="110"/>
                  <a:pt x="183" y="125"/>
                  <a:pt x="193" y="134"/>
                </a:cubicBezTo>
                <a:cubicBezTo>
                  <a:pt x="203" y="143"/>
                  <a:pt x="212" y="153"/>
                  <a:pt x="200" y="163"/>
                </a:cubicBezTo>
                <a:cubicBezTo>
                  <a:pt x="189" y="173"/>
                  <a:pt x="186" y="183"/>
                  <a:pt x="181" y="197"/>
                </a:cubicBezTo>
                <a:cubicBezTo>
                  <a:pt x="177" y="212"/>
                  <a:pt x="168" y="222"/>
                  <a:pt x="163" y="235"/>
                </a:cubicBezTo>
                <a:cubicBezTo>
                  <a:pt x="157" y="248"/>
                  <a:pt x="151" y="266"/>
                  <a:pt x="143" y="266"/>
                </a:cubicBezTo>
                <a:cubicBezTo>
                  <a:pt x="134" y="266"/>
                  <a:pt x="117" y="259"/>
                  <a:pt x="108" y="258"/>
                </a:cubicBezTo>
                <a:cubicBezTo>
                  <a:pt x="99" y="256"/>
                  <a:pt x="88" y="260"/>
                  <a:pt x="82" y="262"/>
                </a:cubicBezTo>
                <a:cubicBezTo>
                  <a:pt x="76" y="263"/>
                  <a:pt x="66" y="266"/>
                  <a:pt x="65" y="262"/>
                </a:cubicBezTo>
                <a:cubicBezTo>
                  <a:pt x="63" y="258"/>
                  <a:pt x="61" y="242"/>
                  <a:pt x="56" y="245"/>
                </a:cubicBezTo>
                <a:cubicBezTo>
                  <a:pt x="52" y="248"/>
                  <a:pt x="39" y="249"/>
                  <a:pt x="39" y="249"/>
                </a:cubicBezTo>
                <a:cubicBezTo>
                  <a:pt x="27" y="249"/>
                  <a:pt x="27" y="249"/>
                  <a:pt x="27" y="249"/>
                </a:cubicBezTo>
                <a:cubicBezTo>
                  <a:pt x="22" y="217"/>
                  <a:pt x="22" y="217"/>
                  <a:pt x="22" y="217"/>
                </a:cubicBezTo>
                <a:cubicBezTo>
                  <a:pt x="7" y="209"/>
                  <a:pt x="7" y="209"/>
                  <a:pt x="7" y="209"/>
                </a:cubicBezTo>
                <a:cubicBezTo>
                  <a:pt x="0" y="180"/>
                  <a:pt x="0" y="180"/>
                  <a:pt x="0" y="180"/>
                </a:cubicBezTo>
                <a:cubicBezTo>
                  <a:pt x="0" y="180"/>
                  <a:pt x="0" y="151"/>
                  <a:pt x="10" y="15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0" name="Freeform 50">
            <a:extLst>
              <a:ext uri="{FF2B5EF4-FFF2-40B4-BE49-F238E27FC236}">
                <a16:creationId xmlns:a16="http://schemas.microsoft.com/office/drawing/2014/main" id="{AD7E48A4-D2A4-9247-8E67-5F795D913314}"/>
              </a:ext>
            </a:extLst>
          </p:cNvPr>
          <p:cNvSpPr>
            <a:spLocks/>
          </p:cNvSpPr>
          <p:nvPr/>
        </p:nvSpPr>
        <p:spPr bwMode="auto">
          <a:xfrm>
            <a:off x="7810471" y="4882274"/>
            <a:ext cx="81629" cy="114914"/>
          </a:xfrm>
          <a:custGeom>
            <a:avLst/>
            <a:gdLst/>
            <a:ahLst/>
            <a:cxnLst>
              <a:cxn ang="0">
                <a:pos x="13" y="20"/>
              </a:cxn>
              <a:cxn ang="0">
                <a:pos x="0" y="59"/>
              </a:cxn>
              <a:cxn ang="0">
                <a:pos x="12" y="109"/>
              </a:cxn>
              <a:cxn ang="0">
                <a:pos x="26" y="127"/>
              </a:cxn>
              <a:cxn ang="0">
                <a:pos x="20" y="88"/>
              </a:cxn>
              <a:cxn ang="0">
                <a:pos x="29" y="55"/>
              </a:cxn>
              <a:cxn ang="0">
                <a:pos x="43" y="59"/>
              </a:cxn>
              <a:cxn ang="0">
                <a:pos x="56" y="94"/>
              </a:cxn>
              <a:cxn ang="0">
                <a:pos x="79" y="102"/>
              </a:cxn>
              <a:cxn ang="0">
                <a:pos x="89" y="96"/>
              </a:cxn>
              <a:cxn ang="0">
                <a:pos x="69" y="75"/>
              </a:cxn>
              <a:cxn ang="0">
                <a:pos x="58" y="52"/>
              </a:cxn>
              <a:cxn ang="0">
                <a:pos x="52" y="36"/>
              </a:cxn>
              <a:cxn ang="0">
                <a:pos x="75" y="23"/>
              </a:cxn>
              <a:cxn ang="0">
                <a:pos x="62" y="13"/>
              </a:cxn>
              <a:cxn ang="0">
                <a:pos x="32" y="20"/>
              </a:cxn>
              <a:cxn ang="0">
                <a:pos x="28" y="0"/>
              </a:cxn>
              <a:cxn ang="0">
                <a:pos x="13" y="20"/>
              </a:cxn>
            </a:cxnLst>
            <a:rect l="0" t="0" r="r" b="b"/>
            <a:pathLst>
              <a:path w="89" h="127">
                <a:moveTo>
                  <a:pt x="13" y="20"/>
                </a:moveTo>
                <a:cubicBezTo>
                  <a:pt x="13" y="20"/>
                  <a:pt x="0" y="55"/>
                  <a:pt x="0" y="59"/>
                </a:cubicBezTo>
                <a:cubicBezTo>
                  <a:pt x="0" y="63"/>
                  <a:pt x="12" y="109"/>
                  <a:pt x="12" y="109"/>
                </a:cubicBezTo>
                <a:cubicBezTo>
                  <a:pt x="26" y="127"/>
                  <a:pt x="26" y="127"/>
                  <a:pt x="26" y="127"/>
                </a:cubicBezTo>
                <a:cubicBezTo>
                  <a:pt x="26" y="127"/>
                  <a:pt x="22" y="94"/>
                  <a:pt x="20" y="88"/>
                </a:cubicBezTo>
                <a:cubicBezTo>
                  <a:pt x="19" y="82"/>
                  <a:pt x="19" y="59"/>
                  <a:pt x="29" y="55"/>
                </a:cubicBezTo>
                <a:cubicBezTo>
                  <a:pt x="39" y="51"/>
                  <a:pt x="39" y="53"/>
                  <a:pt x="43" y="59"/>
                </a:cubicBezTo>
                <a:cubicBezTo>
                  <a:pt x="48" y="65"/>
                  <a:pt x="52" y="85"/>
                  <a:pt x="56" y="94"/>
                </a:cubicBezTo>
                <a:cubicBezTo>
                  <a:pt x="61" y="102"/>
                  <a:pt x="75" y="101"/>
                  <a:pt x="79" y="102"/>
                </a:cubicBezTo>
                <a:cubicBezTo>
                  <a:pt x="84" y="104"/>
                  <a:pt x="89" y="96"/>
                  <a:pt x="89" y="96"/>
                </a:cubicBezTo>
                <a:cubicBezTo>
                  <a:pt x="69" y="75"/>
                  <a:pt x="69" y="75"/>
                  <a:pt x="69" y="75"/>
                </a:cubicBezTo>
                <a:cubicBezTo>
                  <a:pt x="69" y="75"/>
                  <a:pt x="62" y="59"/>
                  <a:pt x="58" y="52"/>
                </a:cubicBezTo>
                <a:cubicBezTo>
                  <a:pt x="53" y="45"/>
                  <a:pt x="52" y="36"/>
                  <a:pt x="52" y="36"/>
                </a:cubicBezTo>
                <a:cubicBezTo>
                  <a:pt x="75" y="23"/>
                  <a:pt x="75" y="23"/>
                  <a:pt x="75" y="23"/>
                </a:cubicBezTo>
                <a:cubicBezTo>
                  <a:pt x="62" y="13"/>
                  <a:pt x="62" y="13"/>
                  <a:pt x="62" y="13"/>
                </a:cubicBezTo>
                <a:cubicBezTo>
                  <a:pt x="62" y="13"/>
                  <a:pt x="32" y="26"/>
                  <a:pt x="32" y="20"/>
                </a:cubicBezTo>
                <a:cubicBezTo>
                  <a:pt x="32" y="15"/>
                  <a:pt x="28" y="0"/>
                  <a:pt x="28" y="0"/>
                </a:cubicBezTo>
                <a:lnTo>
                  <a:pt x="13" y="2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1" name="Freeform 51">
            <a:extLst>
              <a:ext uri="{FF2B5EF4-FFF2-40B4-BE49-F238E27FC236}">
                <a16:creationId xmlns:a16="http://schemas.microsoft.com/office/drawing/2014/main" id="{41B6FB9B-9775-8A40-9B26-D0F399CCB369}"/>
              </a:ext>
            </a:extLst>
          </p:cNvPr>
          <p:cNvSpPr>
            <a:spLocks/>
          </p:cNvSpPr>
          <p:nvPr/>
        </p:nvSpPr>
        <p:spPr bwMode="auto">
          <a:xfrm>
            <a:off x="7837417" y="5039191"/>
            <a:ext cx="49928" cy="19020"/>
          </a:xfrm>
          <a:custGeom>
            <a:avLst/>
            <a:gdLst/>
            <a:ahLst/>
            <a:cxnLst>
              <a:cxn ang="0">
                <a:pos x="9" y="7"/>
              </a:cxn>
              <a:cxn ang="0">
                <a:pos x="49" y="5"/>
              </a:cxn>
              <a:cxn ang="0">
                <a:pos x="50" y="21"/>
              </a:cxn>
              <a:cxn ang="0">
                <a:pos x="19" y="20"/>
              </a:cxn>
              <a:cxn ang="0">
                <a:pos x="9" y="7"/>
              </a:cxn>
            </a:cxnLst>
            <a:rect l="0" t="0" r="r" b="b"/>
            <a:pathLst>
              <a:path w="55" h="21">
                <a:moveTo>
                  <a:pt x="9" y="7"/>
                </a:moveTo>
                <a:cubicBezTo>
                  <a:pt x="9" y="7"/>
                  <a:pt x="43" y="0"/>
                  <a:pt x="49" y="5"/>
                </a:cubicBezTo>
                <a:cubicBezTo>
                  <a:pt x="55" y="11"/>
                  <a:pt x="50" y="21"/>
                  <a:pt x="50" y="21"/>
                </a:cubicBezTo>
                <a:cubicBezTo>
                  <a:pt x="50" y="21"/>
                  <a:pt x="24" y="20"/>
                  <a:pt x="19" y="20"/>
                </a:cubicBezTo>
                <a:cubicBezTo>
                  <a:pt x="13" y="20"/>
                  <a:pt x="0" y="10"/>
                  <a:pt x="9" y="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2" name="Freeform 52">
            <a:extLst>
              <a:ext uri="{FF2B5EF4-FFF2-40B4-BE49-F238E27FC236}">
                <a16:creationId xmlns:a16="http://schemas.microsoft.com/office/drawing/2014/main" id="{9C48677D-4B70-6B42-A4CE-B29C60DE5FED}"/>
              </a:ext>
            </a:extLst>
          </p:cNvPr>
          <p:cNvSpPr>
            <a:spLocks/>
          </p:cNvSpPr>
          <p:nvPr/>
        </p:nvSpPr>
        <p:spPr bwMode="auto">
          <a:xfrm>
            <a:off x="7803339" y="5070099"/>
            <a:ext cx="46758" cy="18228"/>
          </a:xfrm>
          <a:custGeom>
            <a:avLst/>
            <a:gdLst/>
            <a:ahLst/>
            <a:cxnLst>
              <a:cxn ang="0">
                <a:pos x="18" y="0"/>
              </a:cxn>
              <a:cxn ang="0">
                <a:pos x="47" y="3"/>
              </a:cxn>
              <a:cxn ang="0">
                <a:pos x="51" y="20"/>
              </a:cxn>
              <a:cxn ang="0">
                <a:pos x="27" y="16"/>
              </a:cxn>
              <a:cxn ang="0">
                <a:pos x="18" y="0"/>
              </a:cxn>
            </a:cxnLst>
            <a:rect l="0" t="0" r="r" b="b"/>
            <a:pathLst>
              <a:path w="51" h="20">
                <a:moveTo>
                  <a:pt x="18" y="0"/>
                </a:moveTo>
                <a:cubicBezTo>
                  <a:pt x="23" y="0"/>
                  <a:pt x="43" y="0"/>
                  <a:pt x="47" y="3"/>
                </a:cubicBezTo>
                <a:cubicBezTo>
                  <a:pt x="51" y="6"/>
                  <a:pt x="51" y="20"/>
                  <a:pt x="51" y="20"/>
                </a:cubicBezTo>
                <a:cubicBezTo>
                  <a:pt x="51" y="20"/>
                  <a:pt x="31" y="20"/>
                  <a:pt x="27" y="16"/>
                </a:cubicBezTo>
                <a:cubicBezTo>
                  <a:pt x="23" y="12"/>
                  <a:pt x="0" y="1"/>
                  <a:pt x="18" y="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3" name="Freeform 53">
            <a:extLst>
              <a:ext uri="{FF2B5EF4-FFF2-40B4-BE49-F238E27FC236}">
                <a16:creationId xmlns:a16="http://schemas.microsoft.com/office/drawing/2014/main" id="{07D2EA9D-BB6C-D041-8C85-1CC2157147EE}"/>
              </a:ext>
            </a:extLst>
          </p:cNvPr>
          <p:cNvSpPr>
            <a:spLocks/>
          </p:cNvSpPr>
          <p:nvPr/>
        </p:nvSpPr>
        <p:spPr bwMode="auto">
          <a:xfrm>
            <a:off x="7873080" y="5057419"/>
            <a:ext cx="80044" cy="34078"/>
          </a:xfrm>
          <a:custGeom>
            <a:avLst/>
            <a:gdLst/>
            <a:ahLst/>
            <a:cxnLst>
              <a:cxn ang="0">
                <a:pos x="44" y="11"/>
              </a:cxn>
              <a:cxn ang="0">
                <a:pos x="82" y="0"/>
              </a:cxn>
              <a:cxn ang="0">
                <a:pos x="82" y="17"/>
              </a:cxn>
              <a:cxn ang="0">
                <a:pos x="57" y="27"/>
              </a:cxn>
              <a:cxn ang="0">
                <a:pos x="11" y="33"/>
              </a:cxn>
              <a:cxn ang="0">
                <a:pos x="42" y="21"/>
              </a:cxn>
              <a:cxn ang="0">
                <a:pos x="44" y="11"/>
              </a:cxn>
            </a:cxnLst>
            <a:rect l="0" t="0" r="r" b="b"/>
            <a:pathLst>
              <a:path w="88" h="37">
                <a:moveTo>
                  <a:pt x="44" y="11"/>
                </a:moveTo>
                <a:cubicBezTo>
                  <a:pt x="44" y="11"/>
                  <a:pt x="76" y="0"/>
                  <a:pt x="82" y="0"/>
                </a:cubicBezTo>
                <a:cubicBezTo>
                  <a:pt x="88" y="0"/>
                  <a:pt x="86" y="15"/>
                  <a:pt x="82" y="17"/>
                </a:cubicBezTo>
                <a:cubicBezTo>
                  <a:pt x="78" y="18"/>
                  <a:pt x="57" y="27"/>
                  <a:pt x="57" y="27"/>
                </a:cubicBezTo>
                <a:cubicBezTo>
                  <a:pt x="57" y="27"/>
                  <a:pt x="0" y="37"/>
                  <a:pt x="11" y="33"/>
                </a:cubicBezTo>
                <a:cubicBezTo>
                  <a:pt x="23" y="28"/>
                  <a:pt x="42" y="21"/>
                  <a:pt x="42" y="21"/>
                </a:cubicBezTo>
                <a:lnTo>
                  <a:pt x="44" y="11"/>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4" name="Freeform 54">
            <a:extLst>
              <a:ext uri="{FF2B5EF4-FFF2-40B4-BE49-F238E27FC236}">
                <a16:creationId xmlns:a16="http://schemas.microsoft.com/office/drawing/2014/main" id="{C346A3D5-2566-8349-93DA-E045D07FA5D5}"/>
              </a:ext>
            </a:extLst>
          </p:cNvPr>
          <p:cNvSpPr>
            <a:spLocks/>
          </p:cNvSpPr>
          <p:nvPr/>
        </p:nvSpPr>
        <p:spPr bwMode="auto">
          <a:xfrm>
            <a:off x="7846927" y="4845819"/>
            <a:ext cx="64986" cy="19813"/>
          </a:xfrm>
          <a:custGeom>
            <a:avLst/>
            <a:gdLst/>
            <a:ahLst/>
            <a:cxnLst>
              <a:cxn ang="0">
                <a:pos x="9" y="9"/>
              </a:cxn>
              <a:cxn ang="0">
                <a:pos x="37" y="17"/>
              </a:cxn>
              <a:cxn ang="0">
                <a:pos x="61" y="22"/>
              </a:cxn>
              <a:cxn ang="0">
                <a:pos x="71" y="12"/>
              </a:cxn>
              <a:cxn ang="0">
                <a:pos x="48" y="4"/>
              </a:cxn>
              <a:cxn ang="0">
                <a:pos x="9" y="9"/>
              </a:cxn>
            </a:cxnLst>
            <a:rect l="0" t="0" r="r" b="b"/>
            <a:pathLst>
              <a:path w="71" h="22">
                <a:moveTo>
                  <a:pt x="9" y="9"/>
                </a:moveTo>
                <a:cubicBezTo>
                  <a:pt x="9" y="9"/>
                  <a:pt x="32" y="17"/>
                  <a:pt x="37" y="17"/>
                </a:cubicBezTo>
                <a:cubicBezTo>
                  <a:pt x="41" y="17"/>
                  <a:pt x="57" y="22"/>
                  <a:pt x="61" y="22"/>
                </a:cubicBezTo>
                <a:cubicBezTo>
                  <a:pt x="65" y="22"/>
                  <a:pt x="71" y="16"/>
                  <a:pt x="71" y="12"/>
                </a:cubicBezTo>
                <a:cubicBezTo>
                  <a:pt x="71" y="7"/>
                  <a:pt x="54" y="6"/>
                  <a:pt x="48" y="4"/>
                </a:cubicBezTo>
                <a:cubicBezTo>
                  <a:pt x="42" y="3"/>
                  <a:pt x="0" y="0"/>
                  <a:pt x="9"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5" name="Freeform 55">
            <a:extLst>
              <a:ext uri="{FF2B5EF4-FFF2-40B4-BE49-F238E27FC236}">
                <a16:creationId xmlns:a16="http://schemas.microsoft.com/office/drawing/2014/main" id="{40910FBA-644D-6449-9817-704BA90AC6F4}"/>
              </a:ext>
            </a:extLst>
          </p:cNvPr>
          <p:cNvSpPr>
            <a:spLocks/>
          </p:cNvSpPr>
          <p:nvPr/>
        </p:nvSpPr>
        <p:spPr bwMode="auto">
          <a:xfrm>
            <a:off x="7819189" y="4482848"/>
            <a:ext cx="59438" cy="110952"/>
          </a:xfrm>
          <a:custGeom>
            <a:avLst/>
            <a:gdLst/>
            <a:ahLst/>
            <a:cxnLst>
              <a:cxn ang="0">
                <a:pos x="30" y="11"/>
              </a:cxn>
              <a:cxn ang="0">
                <a:pos x="17" y="51"/>
              </a:cxn>
              <a:cxn ang="0">
                <a:pos x="3" y="62"/>
              </a:cxn>
              <a:cxn ang="0">
                <a:pos x="19" y="89"/>
              </a:cxn>
              <a:cxn ang="0">
                <a:pos x="27" y="113"/>
              </a:cxn>
              <a:cxn ang="0">
                <a:pos x="44" y="112"/>
              </a:cxn>
              <a:cxn ang="0">
                <a:pos x="42" y="74"/>
              </a:cxn>
              <a:cxn ang="0">
                <a:pos x="59" y="46"/>
              </a:cxn>
              <a:cxn ang="0">
                <a:pos x="60" y="7"/>
              </a:cxn>
              <a:cxn ang="0">
                <a:pos x="43" y="6"/>
              </a:cxn>
              <a:cxn ang="0">
                <a:pos x="30" y="11"/>
              </a:cxn>
            </a:cxnLst>
            <a:rect l="0" t="0" r="r" b="b"/>
            <a:pathLst>
              <a:path w="65" h="122">
                <a:moveTo>
                  <a:pt x="30" y="11"/>
                </a:moveTo>
                <a:cubicBezTo>
                  <a:pt x="30" y="11"/>
                  <a:pt x="23" y="50"/>
                  <a:pt x="17" y="51"/>
                </a:cubicBezTo>
                <a:cubicBezTo>
                  <a:pt x="11" y="53"/>
                  <a:pt x="0" y="54"/>
                  <a:pt x="3" y="62"/>
                </a:cubicBezTo>
                <a:cubicBezTo>
                  <a:pt x="6" y="69"/>
                  <a:pt x="17" y="85"/>
                  <a:pt x="19" y="89"/>
                </a:cubicBezTo>
                <a:cubicBezTo>
                  <a:pt x="20" y="93"/>
                  <a:pt x="27" y="113"/>
                  <a:pt x="27" y="113"/>
                </a:cubicBezTo>
                <a:cubicBezTo>
                  <a:pt x="27" y="113"/>
                  <a:pt x="44" y="122"/>
                  <a:pt x="44" y="112"/>
                </a:cubicBezTo>
                <a:cubicBezTo>
                  <a:pt x="44" y="102"/>
                  <a:pt x="42" y="74"/>
                  <a:pt x="42" y="74"/>
                </a:cubicBezTo>
                <a:cubicBezTo>
                  <a:pt x="42" y="74"/>
                  <a:pt x="53" y="50"/>
                  <a:pt x="59" y="46"/>
                </a:cubicBezTo>
                <a:cubicBezTo>
                  <a:pt x="65" y="41"/>
                  <a:pt x="60" y="11"/>
                  <a:pt x="60" y="7"/>
                </a:cubicBezTo>
                <a:cubicBezTo>
                  <a:pt x="60" y="3"/>
                  <a:pt x="43" y="6"/>
                  <a:pt x="43" y="6"/>
                </a:cubicBezTo>
                <a:cubicBezTo>
                  <a:pt x="43" y="6"/>
                  <a:pt x="26" y="0"/>
                  <a:pt x="30" y="1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6" name="Freeform 56">
            <a:extLst>
              <a:ext uri="{FF2B5EF4-FFF2-40B4-BE49-F238E27FC236}">
                <a16:creationId xmlns:a16="http://schemas.microsoft.com/office/drawing/2014/main" id="{78D6F463-7008-1A41-9CE7-94E000434BF7}"/>
              </a:ext>
            </a:extLst>
          </p:cNvPr>
          <p:cNvSpPr>
            <a:spLocks/>
          </p:cNvSpPr>
          <p:nvPr/>
        </p:nvSpPr>
        <p:spPr bwMode="auto">
          <a:xfrm>
            <a:off x="7873080" y="4562099"/>
            <a:ext cx="30908" cy="44381"/>
          </a:xfrm>
          <a:custGeom>
            <a:avLst/>
            <a:gdLst/>
            <a:ahLst/>
            <a:cxnLst>
              <a:cxn ang="0">
                <a:pos x="9" y="2"/>
              </a:cxn>
              <a:cxn ang="0">
                <a:pos x="29" y="6"/>
              </a:cxn>
              <a:cxn ang="0">
                <a:pos x="21" y="23"/>
              </a:cxn>
              <a:cxn ang="0">
                <a:pos x="17" y="48"/>
              </a:cxn>
              <a:cxn ang="0">
                <a:pos x="0" y="31"/>
              </a:cxn>
              <a:cxn ang="0">
                <a:pos x="9" y="2"/>
              </a:cxn>
            </a:cxnLst>
            <a:rect l="0" t="0" r="r" b="b"/>
            <a:pathLst>
              <a:path w="34" h="49">
                <a:moveTo>
                  <a:pt x="9" y="2"/>
                </a:moveTo>
                <a:cubicBezTo>
                  <a:pt x="9" y="2"/>
                  <a:pt x="23" y="0"/>
                  <a:pt x="29" y="6"/>
                </a:cubicBezTo>
                <a:cubicBezTo>
                  <a:pt x="34" y="12"/>
                  <a:pt x="23" y="19"/>
                  <a:pt x="21" y="23"/>
                </a:cubicBezTo>
                <a:cubicBezTo>
                  <a:pt x="20" y="28"/>
                  <a:pt x="23" y="46"/>
                  <a:pt x="17" y="48"/>
                </a:cubicBezTo>
                <a:cubicBezTo>
                  <a:pt x="11" y="49"/>
                  <a:pt x="0" y="31"/>
                  <a:pt x="0" y="31"/>
                </a:cubicBezTo>
                <a:lnTo>
                  <a:pt x="9" y="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7" name="Freeform 57">
            <a:extLst>
              <a:ext uri="{FF2B5EF4-FFF2-40B4-BE49-F238E27FC236}">
                <a16:creationId xmlns:a16="http://schemas.microsoft.com/office/drawing/2014/main" id="{37712E13-0EE5-0645-AAAF-929DDDE3C45B}"/>
              </a:ext>
            </a:extLst>
          </p:cNvPr>
          <p:cNvSpPr>
            <a:spLocks/>
          </p:cNvSpPr>
          <p:nvPr/>
        </p:nvSpPr>
        <p:spPr bwMode="auto">
          <a:xfrm>
            <a:off x="7833454" y="4596970"/>
            <a:ext cx="21398" cy="20605"/>
          </a:xfrm>
          <a:custGeom>
            <a:avLst/>
            <a:gdLst/>
            <a:ahLst/>
            <a:cxnLst>
              <a:cxn ang="0">
                <a:pos x="3" y="2"/>
              </a:cxn>
              <a:cxn ang="0">
                <a:pos x="0" y="16"/>
              </a:cxn>
              <a:cxn ang="0">
                <a:pos x="11" y="20"/>
              </a:cxn>
              <a:cxn ang="0">
                <a:pos x="23" y="13"/>
              </a:cxn>
              <a:cxn ang="0">
                <a:pos x="23" y="0"/>
              </a:cxn>
              <a:cxn ang="0">
                <a:pos x="3" y="2"/>
              </a:cxn>
            </a:cxnLst>
            <a:rect l="0" t="0" r="r" b="b"/>
            <a:pathLst>
              <a:path w="23" h="22">
                <a:moveTo>
                  <a:pt x="3" y="2"/>
                </a:moveTo>
                <a:cubicBezTo>
                  <a:pt x="0" y="16"/>
                  <a:pt x="0" y="16"/>
                  <a:pt x="0" y="16"/>
                </a:cubicBezTo>
                <a:cubicBezTo>
                  <a:pt x="0" y="16"/>
                  <a:pt x="5" y="22"/>
                  <a:pt x="11" y="20"/>
                </a:cubicBezTo>
                <a:cubicBezTo>
                  <a:pt x="17" y="19"/>
                  <a:pt x="23" y="13"/>
                  <a:pt x="23" y="13"/>
                </a:cubicBezTo>
                <a:cubicBezTo>
                  <a:pt x="23" y="0"/>
                  <a:pt x="23" y="0"/>
                  <a:pt x="23" y="0"/>
                </a:cubicBezTo>
                <a:lnTo>
                  <a:pt x="3" y="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8" name="Freeform 58">
            <a:extLst>
              <a:ext uri="{FF2B5EF4-FFF2-40B4-BE49-F238E27FC236}">
                <a16:creationId xmlns:a16="http://schemas.microsoft.com/office/drawing/2014/main" id="{1138805F-9D4A-BC44-8174-A397860CDE8C}"/>
              </a:ext>
            </a:extLst>
          </p:cNvPr>
          <p:cNvSpPr>
            <a:spLocks/>
          </p:cNvSpPr>
          <p:nvPr/>
        </p:nvSpPr>
        <p:spPr bwMode="auto">
          <a:xfrm>
            <a:off x="7791451" y="4638180"/>
            <a:ext cx="48343" cy="50721"/>
          </a:xfrm>
          <a:custGeom>
            <a:avLst/>
            <a:gdLst/>
            <a:ahLst/>
            <a:cxnLst>
              <a:cxn ang="0">
                <a:pos x="25" y="0"/>
              </a:cxn>
              <a:cxn ang="0">
                <a:pos x="38" y="13"/>
              </a:cxn>
              <a:cxn ang="0">
                <a:pos x="46" y="24"/>
              </a:cxn>
              <a:cxn ang="0">
                <a:pos x="30" y="33"/>
              </a:cxn>
              <a:cxn ang="0">
                <a:pos x="0" y="56"/>
              </a:cxn>
              <a:cxn ang="0">
                <a:pos x="11" y="30"/>
              </a:cxn>
              <a:cxn ang="0">
                <a:pos x="25" y="0"/>
              </a:cxn>
            </a:cxnLst>
            <a:rect l="0" t="0" r="r" b="b"/>
            <a:pathLst>
              <a:path w="53" h="56">
                <a:moveTo>
                  <a:pt x="25" y="0"/>
                </a:moveTo>
                <a:cubicBezTo>
                  <a:pt x="25" y="0"/>
                  <a:pt x="31" y="13"/>
                  <a:pt x="38" y="13"/>
                </a:cubicBezTo>
                <a:cubicBezTo>
                  <a:pt x="46" y="13"/>
                  <a:pt x="53" y="23"/>
                  <a:pt x="46" y="24"/>
                </a:cubicBezTo>
                <a:cubicBezTo>
                  <a:pt x="38" y="26"/>
                  <a:pt x="30" y="33"/>
                  <a:pt x="30" y="33"/>
                </a:cubicBezTo>
                <a:cubicBezTo>
                  <a:pt x="0" y="56"/>
                  <a:pt x="0" y="56"/>
                  <a:pt x="0" y="56"/>
                </a:cubicBezTo>
                <a:cubicBezTo>
                  <a:pt x="11" y="30"/>
                  <a:pt x="11" y="30"/>
                  <a:pt x="11" y="30"/>
                </a:cubicBezTo>
                <a:lnTo>
                  <a:pt x="25"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9" name="Freeform 59">
            <a:extLst>
              <a:ext uri="{FF2B5EF4-FFF2-40B4-BE49-F238E27FC236}">
                <a16:creationId xmlns:a16="http://schemas.microsoft.com/office/drawing/2014/main" id="{293D23DD-B786-834E-B53D-08BBEE5F126D}"/>
              </a:ext>
            </a:extLst>
          </p:cNvPr>
          <p:cNvSpPr>
            <a:spLocks/>
          </p:cNvSpPr>
          <p:nvPr/>
        </p:nvSpPr>
        <p:spPr bwMode="auto">
          <a:xfrm>
            <a:off x="7852474" y="4592215"/>
            <a:ext cx="112537" cy="161672"/>
          </a:xfrm>
          <a:custGeom>
            <a:avLst/>
            <a:gdLst/>
            <a:ahLst/>
            <a:cxnLst>
              <a:cxn ang="0">
                <a:pos x="20" y="28"/>
              </a:cxn>
              <a:cxn ang="0">
                <a:pos x="38" y="38"/>
              </a:cxn>
              <a:cxn ang="0">
                <a:pos x="51" y="51"/>
              </a:cxn>
              <a:cxn ang="0">
                <a:pos x="72" y="43"/>
              </a:cxn>
              <a:cxn ang="0">
                <a:pos x="71" y="31"/>
              </a:cxn>
              <a:cxn ang="0">
                <a:pos x="65" y="13"/>
              </a:cxn>
              <a:cxn ang="0">
                <a:pos x="82" y="2"/>
              </a:cxn>
              <a:cxn ang="0">
                <a:pos x="94" y="13"/>
              </a:cxn>
              <a:cxn ang="0">
                <a:pos x="94" y="33"/>
              </a:cxn>
              <a:cxn ang="0">
                <a:pos x="107" y="43"/>
              </a:cxn>
              <a:cxn ang="0">
                <a:pos x="98" y="61"/>
              </a:cxn>
              <a:cxn ang="0">
                <a:pos x="79" y="75"/>
              </a:cxn>
              <a:cxn ang="0">
                <a:pos x="65" y="82"/>
              </a:cxn>
              <a:cxn ang="0">
                <a:pos x="66" y="110"/>
              </a:cxn>
              <a:cxn ang="0">
                <a:pos x="84" y="108"/>
              </a:cxn>
              <a:cxn ang="0">
                <a:pos x="97" y="85"/>
              </a:cxn>
              <a:cxn ang="0">
                <a:pos x="110" y="89"/>
              </a:cxn>
              <a:cxn ang="0">
                <a:pos x="110" y="112"/>
              </a:cxn>
              <a:cxn ang="0">
                <a:pos x="123" y="130"/>
              </a:cxn>
              <a:cxn ang="0">
                <a:pos x="114" y="144"/>
              </a:cxn>
              <a:cxn ang="0">
                <a:pos x="98" y="151"/>
              </a:cxn>
              <a:cxn ang="0">
                <a:pos x="82" y="170"/>
              </a:cxn>
              <a:cxn ang="0">
                <a:pos x="71" y="135"/>
              </a:cxn>
              <a:cxn ang="0">
                <a:pos x="41" y="134"/>
              </a:cxn>
              <a:cxn ang="0">
                <a:pos x="26" y="158"/>
              </a:cxn>
              <a:cxn ang="0">
                <a:pos x="0" y="178"/>
              </a:cxn>
              <a:cxn ang="0">
                <a:pos x="9" y="156"/>
              </a:cxn>
              <a:cxn ang="0">
                <a:pos x="32" y="115"/>
              </a:cxn>
              <a:cxn ang="0">
                <a:pos x="46" y="89"/>
              </a:cxn>
              <a:cxn ang="0">
                <a:pos x="31" y="69"/>
              </a:cxn>
              <a:cxn ang="0">
                <a:pos x="13" y="56"/>
              </a:cxn>
              <a:cxn ang="0">
                <a:pos x="20" y="28"/>
              </a:cxn>
            </a:cxnLst>
            <a:rect l="0" t="0" r="r" b="b"/>
            <a:pathLst>
              <a:path w="123" h="178">
                <a:moveTo>
                  <a:pt x="20" y="28"/>
                </a:moveTo>
                <a:cubicBezTo>
                  <a:pt x="20" y="28"/>
                  <a:pt x="36" y="32"/>
                  <a:pt x="38" y="38"/>
                </a:cubicBezTo>
                <a:cubicBezTo>
                  <a:pt x="39" y="43"/>
                  <a:pt x="46" y="49"/>
                  <a:pt x="51" y="51"/>
                </a:cubicBezTo>
                <a:cubicBezTo>
                  <a:pt x="55" y="52"/>
                  <a:pt x="72" y="43"/>
                  <a:pt x="72" y="43"/>
                </a:cubicBezTo>
                <a:cubicBezTo>
                  <a:pt x="72" y="43"/>
                  <a:pt x="79" y="33"/>
                  <a:pt x="71" y="31"/>
                </a:cubicBezTo>
                <a:cubicBezTo>
                  <a:pt x="62" y="28"/>
                  <a:pt x="61" y="15"/>
                  <a:pt x="65" y="13"/>
                </a:cubicBezTo>
                <a:cubicBezTo>
                  <a:pt x="69" y="12"/>
                  <a:pt x="72" y="0"/>
                  <a:pt x="82" y="2"/>
                </a:cubicBezTo>
                <a:cubicBezTo>
                  <a:pt x="92" y="3"/>
                  <a:pt x="92" y="9"/>
                  <a:pt x="94" y="13"/>
                </a:cubicBezTo>
                <a:cubicBezTo>
                  <a:pt x="95" y="18"/>
                  <a:pt x="90" y="32"/>
                  <a:pt x="94" y="33"/>
                </a:cubicBezTo>
                <a:cubicBezTo>
                  <a:pt x="98" y="35"/>
                  <a:pt x="107" y="43"/>
                  <a:pt x="107" y="43"/>
                </a:cubicBezTo>
                <a:cubicBezTo>
                  <a:pt x="98" y="61"/>
                  <a:pt x="98" y="61"/>
                  <a:pt x="98" y="61"/>
                </a:cubicBezTo>
                <a:cubicBezTo>
                  <a:pt x="98" y="61"/>
                  <a:pt x="84" y="75"/>
                  <a:pt x="79" y="75"/>
                </a:cubicBezTo>
                <a:cubicBezTo>
                  <a:pt x="75" y="75"/>
                  <a:pt x="64" y="77"/>
                  <a:pt x="65" y="82"/>
                </a:cubicBezTo>
                <a:cubicBezTo>
                  <a:pt x="66" y="88"/>
                  <a:pt x="66" y="110"/>
                  <a:pt x="66" y="110"/>
                </a:cubicBezTo>
                <a:cubicBezTo>
                  <a:pt x="84" y="108"/>
                  <a:pt x="84" y="108"/>
                  <a:pt x="84" y="108"/>
                </a:cubicBezTo>
                <a:cubicBezTo>
                  <a:pt x="97" y="85"/>
                  <a:pt x="97" y="85"/>
                  <a:pt x="97" y="85"/>
                </a:cubicBezTo>
                <a:cubicBezTo>
                  <a:pt x="110" y="89"/>
                  <a:pt x="110" y="89"/>
                  <a:pt x="110" y="89"/>
                </a:cubicBezTo>
                <a:cubicBezTo>
                  <a:pt x="110" y="112"/>
                  <a:pt x="110" y="112"/>
                  <a:pt x="110" y="112"/>
                </a:cubicBezTo>
                <a:cubicBezTo>
                  <a:pt x="123" y="130"/>
                  <a:pt x="123" y="130"/>
                  <a:pt x="123" y="130"/>
                </a:cubicBezTo>
                <a:cubicBezTo>
                  <a:pt x="123" y="130"/>
                  <a:pt x="123" y="144"/>
                  <a:pt x="114" y="144"/>
                </a:cubicBezTo>
                <a:cubicBezTo>
                  <a:pt x="105" y="144"/>
                  <a:pt x="98" y="151"/>
                  <a:pt x="98" y="151"/>
                </a:cubicBezTo>
                <a:cubicBezTo>
                  <a:pt x="82" y="170"/>
                  <a:pt x="82" y="170"/>
                  <a:pt x="82" y="170"/>
                </a:cubicBezTo>
                <a:cubicBezTo>
                  <a:pt x="82" y="170"/>
                  <a:pt x="75" y="138"/>
                  <a:pt x="71" y="135"/>
                </a:cubicBezTo>
                <a:cubicBezTo>
                  <a:pt x="66" y="133"/>
                  <a:pt x="43" y="130"/>
                  <a:pt x="41" y="134"/>
                </a:cubicBezTo>
                <a:cubicBezTo>
                  <a:pt x="38" y="138"/>
                  <a:pt x="26" y="154"/>
                  <a:pt x="26" y="158"/>
                </a:cubicBezTo>
                <a:cubicBezTo>
                  <a:pt x="26" y="163"/>
                  <a:pt x="0" y="178"/>
                  <a:pt x="0" y="178"/>
                </a:cubicBezTo>
                <a:cubicBezTo>
                  <a:pt x="0" y="178"/>
                  <a:pt x="2" y="161"/>
                  <a:pt x="9" y="156"/>
                </a:cubicBezTo>
                <a:cubicBezTo>
                  <a:pt x="16" y="150"/>
                  <a:pt x="32" y="115"/>
                  <a:pt x="32" y="115"/>
                </a:cubicBezTo>
                <a:cubicBezTo>
                  <a:pt x="32" y="115"/>
                  <a:pt x="48" y="94"/>
                  <a:pt x="46" y="89"/>
                </a:cubicBezTo>
                <a:cubicBezTo>
                  <a:pt x="45" y="85"/>
                  <a:pt x="35" y="71"/>
                  <a:pt x="31" y="69"/>
                </a:cubicBezTo>
                <a:cubicBezTo>
                  <a:pt x="26" y="68"/>
                  <a:pt x="15" y="61"/>
                  <a:pt x="13" y="56"/>
                </a:cubicBezTo>
                <a:cubicBezTo>
                  <a:pt x="12" y="52"/>
                  <a:pt x="13" y="28"/>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0" name="Freeform 60">
            <a:extLst>
              <a:ext uri="{FF2B5EF4-FFF2-40B4-BE49-F238E27FC236}">
                <a16:creationId xmlns:a16="http://schemas.microsoft.com/office/drawing/2014/main" id="{25E87C8C-653A-A44D-9F91-EBA3E3DBA4AB}"/>
              </a:ext>
            </a:extLst>
          </p:cNvPr>
          <p:cNvSpPr>
            <a:spLocks/>
          </p:cNvSpPr>
          <p:nvPr/>
        </p:nvSpPr>
        <p:spPr bwMode="auto">
          <a:xfrm>
            <a:off x="8064075" y="4888614"/>
            <a:ext cx="386746" cy="207638"/>
          </a:xfrm>
          <a:custGeom>
            <a:avLst/>
            <a:gdLst/>
            <a:ahLst/>
            <a:cxnLst>
              <a:cxn ang="0">
                <a:pos x="22" y="0"/>
              </a:cxn>
              <a:cxn ang="0">
                <a:pos x="52" y="10"/>
              </a:cxn>
              <a:cxn ang="0">
                <a:pos x="63" y="39"/>
              </a:cxn>
              <a:cxn ang="0">
                <a:pos x="89" y="61"/>
              </a:cxn>
              <a:cxn ang="0">
                <a:pos x="111" y="42"/>
              </a:cxn>
              <a:cxn ang="0">
                <a:pos x="130" y="26"/>
              </a:cxn>
              <a:cxn ang="0">
                <a:pos x="154" y="26"/>
              </a:cxn>
              <a:cxn ang="0">
                <a:pos x="184" y="41"/>
              </a:cxn>
              <a:cxn ang="0">
                <a:pos x="246" y="55"/>
              </a:cxn>
              <a:cxn ang="0">
                <a:pos x="295" y="79"/>
              </a:cxn>
              <a:cxn ang="0">
                <a:pos x="299" y="102"/>
              </a:cxn>
              <a:cxn ang="0">
                <a:pos x="334" y="108"/>
              </a:cxn>
              <a:cxn ang="0">
                <a:pos x="347" y="124"/>
              </a:cxn>
              <a:cxn ang="0">
                <a:pos x="347" y="160"/>
              </a:cxn>
              <a:cxn ang="0">
                <a:pos x="389" y="196"/>
              </a:cxn>
              <a:cxn ang="0">
                <a:pos x="418" y="209"/>
              </a:cxn>
              <a:cxn ang="0">
                <a:pos x="419" y="229"/>
              </a:cxn>
              <a:cxn ang="0">
                <a:pos x="392" y="223"/>
              </a:cxn>
              <a:cxn ang="0">
                <a:pos x="366" y="226"/>
              </a:cxn>
              <a:cxn ang="0">
                <a:pos x="344" y="214"/>
              </a:cxn>
              <a:cxn ang="0">
                <a:pos x="318" y="178"/>
              </a:cxn>
              <a:cxn ang="0">
                <a:pos x="294" y="160"/>
              </a:cxn>
              <a:cxn ang="0">
                <a:pos x="266" y="164"/>
              </a:cxn>
              <a:cxn ang="0">
                <a:pos x="249" y="190"/>
              </a:cxn>
              <a:cxn ang="0">
                <a:pos x="213" y="190"/>
              </a:cxn>
              <a:cxn ang="0">
                <a:pos x="194" y="173"/>
              </a:cxn>
              <a:cxn ang="0">
                <a:pos x="164" y="171"/>
              </a:cxn>
              <a:cxn ang="0">
                <a:pos x="150" y="158"/>
              </a:cxn>
              <a:cxn ang="0">
                <a:pos x="156" y="111"/>
              </a:cxn>
              <a:cxn ang="0">
                <a:pos x="131" y="85"/>
              </a:cxn>
              <a:cxn ang="0">
                <a:pos x="96" y="85"/>
              </a:cxn>
              <a:cxn ang="0">
                <a:pos x="66" y="78"/>
              </a:cxn>
              <a:cxn ang="0">
                <a:pos x="48" y="62"/>
              </a:cxn>
              <a:cxn ang="0">
                <a:pos x="32" y="65"/>
              </a:cxn>
              <a:cxn ang="0">
                <a:pos x="20" y="45"/>
              </a:cxn>
              <a:cxn ang="0">
                <a:pos x="30" y="36"/>
              </a:cxn>
              <a:cxn ang="0">
                <a:pos x="17" y="23"/>
              </a:cxn>
              <a:cxn ang="0">
                <a:pos x="0" y="13"/>
              </a:cxn>
              <a:cxn ang="0">
                <a:pos x="22" y="0"/>
              </a:cxn>
            </a:cxnLst>
            <a:rect l="0" t="0" r="r" b="b"/>
            <a:pathLst>
              <a:path w="425" h="229">
                <a:moveTo>
                  <a:pt x="22" y="0"/>
                </a:moveTo>
                <a:cubicBezTo>
                  <a:pt x="52" y="10"/>
                  <a:pt x="52" y="10"/>
                  <a:pt x="52" y="10"/>
                </a:cubicBezTo>
                <a:cubicBezTo>
                  <a:pt x="63" y="39"/>
                  <a:pt x="63" y="39"/>
                  <a:pt x="63" y="39"/>
                </a:cubicBezTo>
                <a:cubicBezTo>
                  <a:pt x="63" y="39"/>
                  <a:pt x="85" y="65"/>
                  <a:pt x="89" y="61"/>
                </a:cubicBezTo>
                <a:cubicBezTo>
                  <a:pt x="94" y="56"/>
                  <a:pt x="102" y="45"/>
                  <a:pt x="111" y="42"/>
                </a:cubicBezTo>
                <a:cubicBezTo>
                  <a:pt x="120" y="39"/>
                  <a:pt x="125" y="28"/>
                  <a:pt x="130" y="26"/>
                </a:cubicBezTo>
                <a:cubicBezTo>
                  <a:pt x="134" y="25"/>
                  <a:pt x="147" y="22"/>
                  <a:pt x="154" y="26"/>
                </a:cubicBezTo>
                <a:cubicBezTo>
                  <a:pt x="161" y="31"/>
                  <a:pt x="173" y="39"/>
                  <a:pt x="184" y="41"/>
                </a:cubicBezTo>
                <a:cubicBezTo>
                  <a:pt x="196" y="42"/>
                  <a:pt x="239" y="54"/>
                  <a:pt x="246" y="55"/>
                </a:cubicBezTo>
                <a:cubicBezTo>
                  <a:pt x="253" y="56"/>
                  <a:pt x="295" y="79"/>
                  <a:pt x="295" y="79"/>
                </a:cubicBezTo>
                <a:cubicBezTo>
                  <a:pt x="295" y="79"/>
                  <a:pt x="297" y="98"/>
                  <a:pt x="299" y="102"/>
                </a:cubicBezTo>
                <a:cubicBezTo>
                  <a:pt x="302" y="107"/>
                  <a:pt x="325" y="110"/>
                  <a:pt x="334" y="108"/>
                </a:cubicBezTo>
                <a:cubicBezTo>
                  <a:pt x="343" y="107"/>
                  <a:pt x="347" y="118"/>
                  <a:pt x="347" y="124"/>
                </a:cubicBezTo>
                <a:cubicBezTo>
                  <a:pt x="347" y="130"/>
                  <a:pt x="334" y="153"/>
                  <a:pt x="347" y="160"/>
                </a:cubicBezTo>
                <a:cubicBezTo>
                  <a:pt x="360" y="167"/>
                  <a:pt x="382" y="193"/>
                  <a:pt x="389" y="196"/>
                </a:cubicBezTo>
                <a:cubicBezTo>
                  <a:pt x="396" y="199"/>
                  <a:pt x="410" y="204"/>
                  <a:pt x="418" y="209"/>
                </a:cubicBezTo>
                <a:cubicBezTo>
                  <a:pt x="425" y="213"/>
                  <a:pt x="419" y="229"/>
                  <a:pt x="419" y="229"/>
                </a:cubicBezTo>
                <a:cubicBezTo>
                  <a:pt x="392" y="223"/>
                  <a:pt x="392" y="223"/>
                  <a:pt x="392" y="223"/>
                </a:cubicBezTo>
                <a:cubicBezTo>
                  <a:pt x="366" y="226"/>
                  <a:pt x="366" y="226"/>
                  <a:pt x="366" y="226"/>
                </a:cubicBezTo>
                <a:cubicBezTo>
                  <a:pt x="344" y="214"/>
                  <a:pt x="344" y="214"/>
                  <a:pt x="344" y="214"/>
                </a:cubicBezTo>
                <a:cubicBezTo>
                  <a:pt x="318" y="178"/>
                  <a:pt x="318" y="178"/>
                  <a:pt x="318" y="178"/>
                </a:cubicBezTo>
                <a:cubicBezTo>
                  <a:pt x="294" y="160"/>
                  <a:pt x="294" y="160"/>
                  <a:pt x="294" y="160"/>
                </a:cubicBezTo>
                <a:cubicBezTo>
                  <a:pt x="266" y="164"/>
                  <a:pt x="266" y="164"/>
                  <a:pt x="266" y="164"/>
                </a:cubicBezTo>
                <a:cubicBezTo>
                  <a:pt x="249" y="190"/>
                  <a:pt x="249" y="190"/>
                  <a:pt x="249" y="190"/>
                </a:cubicBezTo>
                <a:cubicBezTo>
                  <a:pt x="249" y="190"/>
                  <a:pt x="220" y="191"/>
                  <a:pt x="213" y="190"/>
                </a:cubicBezTo>
                <a:cubicBezTo>
                  <a:pt x="206" y="189"/>
                  <a:pt x="194" y="173"/>
                  <a:pt x="194" y="173"/>
                </a:cubicBezTo>
                <a:cubicBezTo>
                  <a:pt x="164" y="171"/>
                  <a:pt x="164" y="171"/>
                  <a:pt x="164" y="171"/>
                </a:cubicBezTo>
                <a:cubicBezTo>
                  <a:pt x="164" y="171"/>
                  <a:pt x="145" y="161"/>
                  <a:pt x="150" y="158"/>
                </a:cubicBezTo>
                <a:cubicBezTo>
                  <a:pt x="154" y="155"/>
                  <a:pt x="156" y="111"/>
                  <a:pt x="156" y="111"/>
                </a:cubicBezTo>
                <a:cubicBezTo>
                  <a:pt x="156" y="111"/>
                  <a:pt x="135" y="85"/>
                  <a:pt x="131" y="85"/>
                </a:cubicBezTo>
                <a:cubicBezTo>
                  <a:pt x="96" y="85"/>
                  <a:pt x="96" y="85"/>
                  <a:pt x="96" y="85"/>
                </a:cubicBezTo>
                <a:cubicBezTo>
                  <a:pt x="85" y="85"/>
                  <a:pt x="71" y="84"/>
                  <a:pt x="66" y="78"/>
                </a:cubicBezTo>
                <a:cubicBezTo>
                  <a:pt x="62" y="72"/>
                  <a:pt x="48" y="62"/>
                  <a:pt x="48" y="62"/>
                </a:cubicBezTo>
                <a:cubicBezTo>
                  <a:pt x="48" y="62"/>
                  <a:pt x="35" y="69"/>
                  <a:pt x="32" y="65"/>
                </a:cubicBezTo>
                <a:cubicBezTo>
                  <a:pt x="29" y="61"/>
                  <a:pt x="20" y="45"/>
                  <a:pt x="20" y="45"/>
                </a:cubicBezTo>
                <a:cubicBezTo>
                  <a:pt x="20" y="45"/>
                  <a:pt x="29" y="41"/>
                  <a:pt x="30" y="36"/>
                </a:cubicBezTo>
                <a:cubicBezTo>
                  <a:pt x="32" y="32"/>
                  <a:pt x="24" y="23"/>
                  <a:pt x="17" y="23"/>
                </a:cubicBezTo>
                <a:cubicBezTo>
                  <a:pt x="10" y="23"/>
                  <a:pt x="0" y="13"/>
                  <a:pt x="0" y="13"/>
                </a:cubicBezTo>
                <a:lnTo>
                  <a:pt x="22"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1" name="Freeform 61">
            <a:extLst>
              <a:ext uri="{FF2B5EF4-FFF2-40B4-BE49-F238E27FC236}">
                <a16:creationId xmlns:a16="http://schemas.microsoft.com/office/drawing/2014/main" id="{76A09FA4-C48E-DF41-B3C1-6E82B559C0A5}"/>
              </a:ext>
            </a:extLst>
          </p:cNvPr>
          <p:cNvSpPr>
            <a:spLocks/>
          </p:cNvSpPr>
          <p:nvPr/>
        </p:nvSpPr>
        <p:spPr bwMode="auto">
          <a:xfrm>
            <a:off x="6307076" y="5131915"/>
            <a:ext cx="132349" cy="297192"/>
          </a:xfrm>
          <a:custGeom>
            <a:avLst/>
            <a:gdLst/>
            <a:ahLst/>
            <a:cxnLst>
              <a:cxn ang="0">
                <a:pos x="28" y="103"/>
              </a:cxn>
              <a:cxn ang="0">
                <a:pos x="60" y="84"/>
              </a:cxn>
              <a:cxn ang="0">
                <a:pos x="93" y="43"/>
              </a:cxn>
              <a:cxn ang="0">
                <a:pos x="121" y="2"/>
              </a:cxn>
              <a:cxn ang="0">
                <a:pos x="132" y="25"/>
              </a:cxn>
              <a:cxn ang="0">
                <a:pos x="132" y="47"/>
              </a:cxn>
              <a:cxn ang="0">
                <a:pos x="145" y="64"/>
              </a:cxn>
              <a:cxn ang="0">
                <a:pos x="136" y="103"/>
              </a:cxn>
              <a:cxn ang="0">
                <a:pos x="110" y="133"/>
              </a:cxn>
              <a:cxn ang="0">
                <a:pos x="110" y="165"/>
              </a:cxn>
              <a:cxn ang="0">
                <a:pos x="101" y="217"/>
              </a:cxn>
              <a:cxn ang="0">
                <a:pos x="84" y="286"/>
              </a:cxn>
              <a:cxn ang="0">
                <a:pos x="62" y="323"/>
              </a:cxn>
              <a:cxn ang="0">
                <a:pos x="28" y="314"/>
              </a:cxn>
              <a:cxn ang="0">
                <a:pos x="17" y="280"/>
              </a:cxn>
              <a:cxn ang="0">
                <a:pos x="0" y="247"/>
              </a:cxn>
              <a:cxn ang="0">
                <a:pos x="6" y="217"/>
              </a:cxn>
              <a:cxn ang="0">
                <a:pos x="17" y="178"/>
              </a:cxn>
              <a:cxn ang="0">
                <a:pos x="28" y="103"/>
              </a:cxn>
            </a:cxnLst>
            <a:rect l="0" t="0" r="r" b="b"/>
            <a:pathLst>
              <a:path w="145" h="327">
                <a:moveTo>
                  <a:pt x="28" y="103"/>
                </a:moveTo>
                <a:cubicBezTo>
                  <a:pt x="34" y="105"/>
                  <a:pt x="60" y="84"/>
                  <a:pt x="60" y="84"/>
                </a:cubicBezTo>
                <a:cubicBezTo>
                  <a:pt x="60" y="84"/>
                  <a:pt x="86" y="51"/>
                  <a:pt x="93" y="43"/>
                </a:cubicBezTo>
                <a:cubicBezTo>
                  <a:pt x="99" y="34"/>
                  <a:pt x="110" y="0"/>
                  <a:pt x="121" y="2"/>
                </a:cubicBezTo>
                <a:cubicBezTo>
                  <a:pt x="132" y="4"/>
                  <a:pt x="134" y="19"/>
                  <a:pt x="132" y="25"/>
                </a:cubicBezTo>
                <a:cubicBezTo>
                  <a:pt x="129" y="32"/>
                  <a:pt x="121" y="45"/>
                  <a:pt x="132" y="47"/>
                </a:cubicBezTo>
                <a:cubicBezTo>
                  <a:pt x="142" y="49"/>
                  <a:pt x="145" y="56"/>
                  <a:pt x="145" y="64"/>
                </a:cubicBezTo>
                <a:cubicBezTo>
                  <a:pt x="145" y="73"/>
                  <a:pt x="142" y="94"/>
                  <a:pt x="136" y="103"/>
                </a:cubicBezTo>
                <a:cubicBezTo>
                  <a:pt x="129" y="112"/>
                  <a:pt x="110" y="133"/>
                  <a:pt x="110" y="133"/>
                </a:cubicBezTo>
                <a:cubicBezTo>
                  <a:pt x="110" y="133"/>
                  <a:pt x="108" y="157"/>
                  <a:pt x="110" y="165"/>
                </a:cubicBezTo>
                <a:cubicBezTo>
                  <a:pt x="112" y="174"/>
                  <a:pt x="106" y="206"/>
                  <a:pt x="101" y="217"/>
                </a:cubicBezTo>
                <a:cubicBezTo>
                  <a:pt x="97" y="228"/>
                  <a:pt x="88" y="273"/>
                  <a:pt x="84" y="286"/>
                </a:cubicBezTo>
                <a:cubicBezTo>
                  <a:pt x="80" y="299"/>
                  <a:pt x="69" y="318"/>
                  <a:pt x="62" y="323"/>
                </a:cubicBezTo>
                <a:cubicBezTo>
                  <a:pt x="56" y="327"/>
                  <a:pt x="34" y="318"/>
                  <a:pt x="28" y="314"/>
                </a:cubicBezTo>
                <a:cubicBezTo>
                  <a:pt x="21" y="310"/>
                  <a:pt x="19" y="288"/>
                  <a:pt x="17" y="280"/>
                </a:cubicBezTo>
                <a:cubicBezTo>
                  <a:pt x="15" y="271"/>
                  <a:pt x="0" y="247"/>
                  <a:pt x="0" y="247"/>
                </a:cubicBezTo>
                <a:cubicBezTo>
                  <a:pt x="6" y="217"/>
                  <a:pt x="6" y="217"/>
                  <a:pt x="6" y="217"/>
                </a:cubicBezTo>
                <a:cubicBezTo>
                  <a:pt x="6" y="217"/>
                  <a:pt x="17" y="185"/>
                  <a:pt x="17" y="178"/>
                </a:cubicBezTo>
                <a:cubicBezTo>
                  <a:pt x="17" y="172"/>
                  <a:pt x="28" y="103"/>
                  <a:pt x="28" y="10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2" name="Freeform 62">
            <a:extLst>
              <a:ext uri="{FF2B5EF4-FFF2-40B4-BE49-F238E27FC236}">
                <a16:creationId xmlns:a16="http://schemas.microsoft.com/office/drawing/2014/main" id="{9750E93D-B992-D244-BAF6-F03B6F2028EF}"/>
              </a:ext>
            </a:extLst>
          </p:cNvPr>
          <p:cNvSpPr>
            <a:spLocks/>
          </p:cNvSpPr>
          <p:nvPr/>
        </p:nvSpPr>
        <p:spPr bwMode="auto">
          <a:xfrm>
            <a:off x="8310546" y="5803173"/>
            <a:ext cx="87176" cy="86384"/>
          </a:xfrm>
          <a:custGeom>
            <a:avLst/>
            <a:gdLst/>
            <a:ahLst/>
            <a:cxnLst>
              <a:cxn ang="0">
                <a:pos x="18" y="3"/>
              </a:cxn>
              <a:cxn ang="0">
                <a:pos x="57" y="13"/>
              </a:cxn>
              <a:cxn ang="0">
                <a:pos x="80" y="5"/>
              </a:cxn>
              <a:cxn ang="0">
                <a:pos x="95" y="22"/>
              </a:cxn>
              <a:cxn ang="0">
                <a:pos x="87" y="52"/>
              </a:cxn>
              <a:cxn ang="0">
                <a:pos x="67" y="93"/>
              </a:cxn>
              <a:cxn ang="0">
                <a:pos x="35" y="84"/>
              </a:cxn>
              <a:cxn ang="0">
                <a:pos x="20" y="35"/>
              </a:cxn>
              <a:cxn ang="0">
                <a:pos x="18" y="3"/>
              </a:cxn>
            </a:cxnLst>
            <a:rect l="0" t="0" r="r" b="b"/>
            <a:pathLst>
              <a:path w="95" h="95">
                <a:moveTo>
                  <a:pt x="18" y="3"/>
                </a:moveTo>
                <a:cubicBezTo>
                  <a:pt x="18" y="3"/>
                  <a:pt x="46" y="18"/>
                  <a:pt x="57" y="13"/>
                </a:cubicBezTo>
                <a:cubicBezTo>
                  <a:pt x="67" y="9"/>
                  <a:pt x="72" y="0"/>
                  <a:pt x="80" y="5"/>
                </a:cubicBezTo>
                <a:cubicBezTo>
                  <a:pt x="89" y="9"/>
                  <a:pt x="95" y="22"/>
                  <a:pt x="95" y="22"/>
                </a:cubicBezTo>
                <a:cubicBezTo>
                  <a:pt x="95" y="22"/>
                  <a:pt x="91" y="46"/>
                  <a:pt x="87" y="52"/>
                </a:cubicBezTo>
                <a:cubicBezTo>
                  <a:pt x="82" y="58"/>
                  <a:pt x="67" y="93"/>
                  <a:pt x="67" y="93"/>
                </a:cubicBezTo>
                <a:cubicBezTo>
                  <a:pt x="67" y="93"/>
                  <a:pt x="33" y="95"/>
                  <a:pt x="35" y="84"/>
                </a:cubicBezTo>
                <a:cubicBezTo>
                  <a:pt x="37" y="74"/>
                  <a:pt x="20" y="35"/>
                  <a:pt x="20" y="35"/>
                </a:cubicBezTo>
                <a:cubicBezTo>
                  <a:pt x="20" y="35"/>
                  <a:pt x="0" y="3"/>
                  <a:pt x="18" y="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3" name="Freeform 63">
            <a:extLst>
              <a:ext uri="{FF2B5EF4-FFF2-40B4-BE49-F238E27FC236}">
                <a16:creationId xmlns:a16="http://schemas.microsoft.com/office/drawing/2014/main" id="{3531F765-E703-314F-80D3-02C21BF39C96}"/>
              </a:ext>
            </a:extLst>
          </p:cNvPr>
          <p:cNvSpPr>
            <a:spLocks/>
          </p:cNvSpPr>
          <p:nvPr/>
        </p:nvSpPr>
        <p:spPr bwMode="auto">
          <a:xfrm>
            <a:off x="8758316" y="5789700"/>
            <a:ext cx="152955" cy="182278"/>
          </a:xfrm>
          <a:custGeom>
            <a:avLst/>
            <a:gdLst/>
            <a:ahLst/>
            <a:cxnLst>
              <a:cxn ang="0">
                <a:pos x="10" y="147"/>
              </a:cxn>
              <a:cxn ang="0">
                <a:pos x="71" y="104"/>
              </a:cxn>
              <a:cxn ang="0">
                <a:pos x="99" y="71"/>
              </a:cxn>
              <a:cxn ang="0">
                <a:pos x="116" y="37"/>
              </a:cxn>
              <a:cxn ang="0">
                <a:pos x="138" y="9"/>
              </a:cxn>
              <a:cxn ang="0">
                <a:pos x="149" y="33"/>
              </a:cxn>
              <a:cxn ang="0">
                <a:pos x="166" y="37"/>
              </a:cxn>
              <a:cxn ang="0">
                <a:pos x="151" y="69"/>
              </a:cxn>
              <a:cxn ang="0">
                <a:pos x="142" y="102"/>
              </a:cxn>
              <a:cxn ang="0">
                <a:pos x="146" y="123"/>
              </a:cxn>
              <a:cxn ang="0">
                <a:pos x="114" y="117"/>
              </a:cxn>
              <a:cxn ang="0">
                <a:pos x="103" y="142"/>
              </a:cxn>
              <a:cxn ang="0">
                <a:pos x="84" y="173"/>
              </a:cxn>
              <a:cxn ang="0">
                <a:pos x="58" y="201"/>
              </a:cxn>
              <a:cxn ang="0">
                <a:pos x="26" y="186"/>
              </a:cxn>
              <a:cxn ang="0">
                <a:pos x="0" y="175"/>
              </a:cxn>
              <a:cxn ang="0">
                <a:pos x="10" y="147"/>
              </a:cxn>
            </a:cxnLst>
            <a:rect l="0" t="0" r="r" b="b"/>
            <a:pathLst>
              <a:path w="168" h="201">
                <a:moveTo>
                  <a:pt x="10" y="147"/>
                </a:moveTo>
                <a:cubicBezTo>
                  <a:pt x="10" y="147"/>
                  <a:pt x="62" y="108"/>
                  <a:pt x="71" y="104"/>
                </a:cubicBezTo>
                <a:cubicBezTo>
                  <a:pt x="80" y="99"/>
                  <a:pt x="93" y="80"/>
                  <a:pt x="99" y="71"/>
                </a:cubicBezTo>
                <a:cubicBezTo>
                  <a:pt x="105" y="63"/>
                  <a:pt x="116" y="45"/>
                  <a:pt x="116" y="37"/>
                </a:cubicBezTo>
                <a:cubicBezTo>
                  <a:pt x="116" y="28"/>
                  <a:pt x="136" y="0"/>
                  <a:pt x="138" y="9"/>
                </a:cubicBezTo>
                <a:cubicBezTo>
                  <a:pt x="140" y="18"/>
                  <a:pt x="140" y="33"/>
                  <a:pt x="149" y="33"/>
                </a:cubicBezTo>
                <a:cubicBezTo>
                  <a:pt x="157" y="33"/>
                  <a:pt x="164" y="28"/>
                  <a:pt x="166" y="37"/>
                </a:cubicBezTo>
                <a:cubicBezTo>
                  <a:pt x="168" y="45"/>
                  <a:pt x="155" y="58"/>
                  <a:pt x="151" y="69"/>
                </a:cubicBezTo>
                <a:cubicBezTo>
                  <a:pt x="146" y="80"/>
                  <a:pt x="142" y="102"/>
                  <a:pt x="142" y="102"/>
                </a:cubicBezTo>
                <a:cubicBezTo>
                  <a:pt x="142" y="102"/>
                  <a:pt x="153" y="123"/>
                  <a:pt x="146" y="123"/>
                </a:cubicBezTo>
                <a:cubicBezTo>
                  <a:pt x="140" y="123"/>
                  <a:pt x="114" y="117"/>
                  <a:pt x="114" y="117"/>
                </a:cubicBezTo>
                <a:cubicBezTo>
                  <a:pt x="114" y="117"/>
                  <a:pt x="105" y="132"/>
                  <a:pt x="103" y="142"/>
                </a:cubicBezTo>
                <a:cubicBezTo>
                  <a:pt x="101" y="153"/>
                  <a:pt x="88" y="162"/>
                  <a:pt x="84" y="173"/>
                </a:cubicBezTo>
                <a:cubicBezTo>
                  <a:pt x="80" y="183"/>
                  <a:pt x="64" y="201"/>
                  <a:pt x="58" y="201"/>
                </a:cubicBezTo>
                <a:cubicBezTo>
                  <a:pt x="51" y="201"/>
                  <a:pt x="34" y="188"/>
                  <a:pt x="26" y="186"/>
                </a:cubicBezTo>
                <a:cubicBezTo>
                  <a:pt x="17" y="183"/>
                  <a:pt x="0" y="175"/>
                  <a:pt x="0" y="175"/>
                </a:cubicBezTo>
                <a:lnTo>
                  <a:pt x="10" y="147"/>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4" name="Freeform 64">
            <a:extLst>
              <a:ext uri="{FF2B5EF4-FFF2-40B4-BE49-F238E27FC236}">
                <a16:creationId xmlns:a16="http://schemas.microsoft.com/office/drawing/2014/main" id="{23E6BE4F-C4F6-624C-A89B-FBF8CFD85940}"/>
              </a:ext>
            </a:extLst>
          </p:cNvPr>
          <p:cNvSpPr>
            <a:spLocks/>
          </p:cNvSpPr>
          <p:nvPr/>
        </p:nvSpPr>
        <p:spPr bwMode="auto">
          <a:xfrm>
            <a:off x="8889080" y="5632783"/>
            <a:ext cx="103027" cy="188618"/>
          </a:xfrm>
          <a:custGeom>
            <a:avLst/>
            <a:gdLst/>
            <a:ahLst/>
            <a:cxnLst>
              <a:cxn ang="0">
                <a:pos x="0" y="28"/>
              </a:cxn>
              <a:cxn ang="0">
                <a:pos x="28" y="69"/>
              </a:cxn>
              <a:cxn ang="0">
                <a:pos x="35" y="110"/>
              </a:cxn>
              <a:cxn ang="0">
                <a:pos x="9" y="138"/>
              </a:cxn>
              <a:cxn ang="0">
                <a:pos x="28" y="155"/>
              </a:cxn>
              <a:cxn ang="0">
                <a:pos x="37" y="157"/>
              </a:cxn>
              <a:cxn ang="0">
                <a:pos x="50" y="190"/>
              </a:cxn>
              <a:cxn ang="0">
                <a:pos x="39" y="207"/>
              </a:cxn>
              <a:cxn ang="0">
                <a:pos x="69" y="179"/>
              </a:cxn>
              <a:cxn ang="0">
                <a:pos x="87" y="146"/>
              </a:cxn>
              <a:cxn ang="0">
                <a:pos x="93" y="136"/>
              </a:cxn>
              <a:cxn ang="0">
                <a:pos x="113" y="90"/>
              </a:cxn>
              <a:cxn ang="0">
                <a:pos x="97" y="88"/>
              </a:cxn>
              <a:cxn ang="0">
                <a:pos x="76" y="99"/>
              </a:cxn>
              <a:cxn ang="0">
                <a:pos x="65" y="69"/>
              </a:cxn>
              <a:cxn ang="0">
                <a:pos x="43" y="62"/>
              </a:cxn>
              <a:cxn ang="0">
                <a:pos x="0" y="28"/>
              </a:cxn>
            </a:cxnLst>
            <a:rect l="0" t="0" r="r" b="b"/>
            <a:pathLst>
              <a:path w="113" h="207">
                <a:moveTo>
                  <a:pt x="0" y="28"/>
                </a:moveTo>
                <a:cubicBezTo>
                  <a:pt x="0" y="35"/>
                  <a:pt x="26" y="58"/>
                  <a:pt x="28" y="69"/>
                </a:cubicBezTo>
                <a:cubicBezTo>
                  <a:pt x="31" y="80"/>
                  <a:pt x="43" y="95"/>
                  <a:pt x="35" y="110"/>
                </a:cubicBezTo>
                <a:cubicBezTo>
                  <a:pt x="26" y="125"/>
                  <a:pt x="11" y="131"/>
                  <a:pt x="9" y="138"/>
                </a:cubicBezTo>
                <a:cubicBezTo>
                  <a:pt x="7" y="144"/>
                  <a:pt x="20" y="153"/>
                  <a:pt x="28" y="155"/>
                </a:cubicBezTo>
                <a:cubicBezTo>
                  <a:pt x="37" y="157"/>
                  <a:pt x="24" y="146"/>
                  <a:pt x="37" y="157"/>
                </a:cubicBezTo>
                <a:cubicBezTo>
                  <a:pt x="50" y="168"/>
                  <a:pt x="59" y="185"/>
                  <a:pt x="50" y="190"/>
                </a:cubicBezTo>
                <a:cubicBezTo>
                  <a:pt x="41" y="194"/>
                  <a:pt x="28" y="207"/>
                  <a:pt x="39" y="207"/>
                </a:cubicBezTo>
                <a:cubicBezTo>
                  <a:pt x="50" y="207"/>
                  <a:pt x="67" y="185"/>
                  <a:pt x="69" y="179"/>
                </a:cubicBezTo>
                <a:cubicBezTo>
                  <a:pt x="72" y="172"/>
                  <a:pt x="87" y="146"/>
                  <a:pt x="87" y="146"/>
                </a:cubicBezTo>
                <a:cubicBezTo>
                  <a:pt x="87" y="146"/>
                  <a:pt x="82" y="142"/>
                  <a:pt x="93" y="136"/>
                </a:cubicBezTo>
                <a:cubicBezTo>
                  <a:pt x="104" y="129"/>
                  <a:pt x="113" y="90"/>
                  <a:pt x="113" y="90"/>
                </a:cubicBezTo>
                <a:cubicBezTo>
                  <a:pt x="113" y="90"/>
                  <a:pt x="104" y="84"/>
                  <a:pt x="97" y="88"/>
                </a:cubicBezTo>
                <a:cubicBezTo>
                  <a:pt x="91" y="93"/>
                  <a:pt x="76" y="110"/>
                  <a:pt x="76" y="99"/>
                </a:cubicBezTo>
                <a:cubicBezTo>
                  <a:pt x="76" y="88"/>
                  <a:pt x="65" y="69"/>
                  <a:pt x="65" y="69"/>
                </a:cubicBezTo>
                <a:cubicBezTo>
                  <a:pt x="65" y="69"/>
                  <a:pt x="48" y="71"/>
                  <a:pt x="43" y="62"/>
                </a:cubicBezTo>
                <a:cubicBezTo>
                  <a:pt x="39" y="54"/>
                  <a:pt x="2" y="0"/>
                  <a:pt x="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5" name="Freeform 65">
            <a:extLst>
              <a:ext uri="{FF2B5EF4-FFF2-40B4-BE49-F238E27FC236}">
                <a16:creationId xmlns:a16="http://schemas.microsoft.com/office/drawing/2014/main" id="{CE7ECE63-FC4E-0E4D-AA35-4BD45D6FA1AC}"/>
              </a:ext>
            </a:extLst>
          </p:cNvPr>
          <p:cNvSpPr>
            <a:spLocks/>
          </p:cNvSpPr>
          <p:nvPr/>
        </p:nvSpPr>
        <p:spPr bwMode="auto">
          <a:xfrm>
            <a:off x="7699520" y="5089120"/>
            <a:ext cx="798059" cy="658577"/>
          </a:xfrm>
          <a:custGeom>
            <a:avLst/>
            <a:gdLst/>
            <a:ahLst/>
            <a:cxnLst>
              <a:cxn ang="0">
                <a:pos x="47" y="273"/>
              </a:cxn>
              <a:cxn ang="0">
                <a:pos x="4" y="350"/>
              </a:cxn>
              <a:cxn ang="0">
                <a:pos x="13" y="415"/>
              </a:cxn>
              <a:cxn ang="0">
                <a:pos x="47" y="516"/>
              </a:cxn>
              <a:cxn ang="0">
                <a:pos x="47" y="602"/>
              </a:cxn>
              <a:cxn ang="0">
                <a:pos x="160" y="576"/>
              </a:cxn>
              <a:cxn ang="0">
                <a:pos x="237" y="581"/>
              </a:cxn>
              <a:cxn ang="0">
                <a:pos x="281" y="538"/>
              </a:cxn>
              <a:cxn ang="0">
                <a:pos x="328" y="516"/>
              </a:cxn>
              <a:cxn ang="0">
                <a:pos x="413" y="524"/>
              </a:cxn>
              <a:cxn ang="0">
                <a:pos x="441" y="542"/>
              </a:cxn>
              <a:cxn ang="0">
                <a:pos x="474" y="589"/>
              </a:cxn>
              <a:cxn ang="0">
                <a:pos x="506" y="588"/>
              </a:cxn>
              <a:cxn ang="0">
                <a:pos x="539" y="555"/>
              </a:cxn>
              <a:cxn ang="0">
                <a:pos x="558" y="601"/>
              </a:cxn>
              <a:cxn ang="0">
                <a:pos x="586" y="699"/>
              </a:cxn>
              <a:cxn ang="0">
                <a:pos x="657" y="724"/>
              </a:cxn>
              <a:cxn ang="0">
                <a:pos x="704" y="719"/>
              </a:cxn>
              <a:cxn ang="0">
                <a:pos x="747" y="701"/>
              </a:cxn>
              <a:cxn ang="0">
                <a:pos x="797" y="639"/>
              </a:cxn>
              <a:cxn ang="0">
                <a:pos x="831" y="562"/>
              </a:cxn>
              <a:cxn ang="0">
                <a:pos x="867" y="521"/>
              </a:cxn>
              <a:cxn ang="0">
                <a:pos x="872" y="405"/>
              </a:cxn>
              <a:cxn ang="0">
                <a:pos x="853" y="351"/>
              </a:cxn>
              <a:cxn ang="0">
                <a:pos x="821" y="309"/>
              </a:cxn>
              <a:cxn ang="0">
                <a:pos x="789" y="290"/>
              </a:cxn>
              <a:cxn ang="0">
                <a:pos x="769" y="249"/>
              </a:cxn>
              <a:cxn ang="0">
                <a:pos x="726" y="206"/>
              </a:cxn>
              <a:cxn ang="0">
                <a:pos x="703" y="144"/>
              </a:cxn>
              <a:cxn ang="0">
                <a:pos x="671" y="92"/>
              </a:cxn>
              <a:cxn ang="0">
                <a:pos x="636" y="3"/>
              </a:cxn>
              <a:cxn ang="0">
                <a:pos x="617" y="77"/>
              </a:cxn>
              <a:cxn ang="0">
                <a:pos x="611" y="144"/>
              </a:cxn>
              <a:cxn ang="0">
                <a:pos x="569" y="163"/>
              </a:cxn>
              <a:cxn ang="0">
                <a:pos x="558" y="151"/>
              </a:cxn>
              <a:cxn ang="0">
                <a:pos x="505" y="122"/>
              </a:cxn>
              <a:cxn ang="0">
                <a:pos x="489" y="84"/>
              </a:cxn>
              <a:cxn ang="0">
                <a:pos x="504" y="56"/>
              </a:cxn>
              <a:cxn ang="0">
                <a:pos x="498" y="24"/>
              </a:cxn>
              <a:cxn ang="0">
                <a:pos x="444" y="30"/>
              </a:cxn>
              <a:cxn ang="0">
                <a:pos x="420" y="40"/>
              </a:cxn>
              <a:cxn ang="0">
                <a:pos x="381" y="53"/>
              </a:cxn>
              <a:cxn ang="0">
                <a:pos x="359" y="103"/>
              </a:cxn>
              <a:cxn ang="0">
                <a:pos x="312" y="89"/>
              </a:cxn>
              <a:cxn ang="0">
                <a:pos x="275" y="94"/>
              </a:cxn>
              <a:cxn ang="0">
                <a:pos x="248" y="121"/>
              </a:cxn>
              <a:cxn ang="0">
                <a:pos x="232" y="157"/>
              </a:cxn>
              <a:cxn ang="0">
                <a:pos x="199" y="149"/>
              </a:cxn>
              <a:cxn ang="0">
                <a:pos x="175" y="204"/>
              </a:cxn>
              <a:cxn ang="0">
                <a:pos x="129" y="233"/>
              </a:cxn>
            </a:cxnLst>
            <a:rect l="0" t="0" r="r" b="b"/>
            <a:pathLst>
              <a:path w="876" h="724">
                <a:moveTo>
                  <a:pt x="82" y="247"/>
                </a:moveTo>
                <a:cubicBezTo>
                  <a:pt x="75" y="248"/>
                  <a:pt x="54" y="247"/>
                  <a:pt x="56" y="255"/>
                </a:cubicBezTo>
                <a:cubicBezTo>
                  <a:pt x="58" y="264"/>
                  <a:pt x="54" y="272"/>
                  <a:pt x="47" y="273"/>
                </a:cubicBezTo>
                <a:cubicBezTo>
                  <a:pt x="30" y="275"/>
                  <a:pt x="17" y="271"/>
                  <a:pt x="17" y="271"/>
                </a:cubicBezTo>
                <a:cubicBezTo>
                  <a:pt x="13" y="301"/>
                  <a:pt x="13" y="301"/>
                  <a:pt x="13" y="301"/>
                </a:cubicBezTo>
                <a:cubicBezTo>
                  <a:pt x="4" y="350"/>
                  <a:pt x="4" y="350"/>
                  <a:pt x="4" y="350"/>
                </a:cubicBezTo>
                <a:cubicBezTo>
                  <a:pt x="21" y="383"/>
                  <a:pt x="21" y="383"/>
                  <a:pt x="21" y="383"/>
                </a:cubicBezTo>
                <a:cubicBezTo>
                  <a:pt x="0" y="387"/>
                  <a:pt x="0" y="387"/>
                  <a:pt x="0" y="387"/>
                </a:cubicBezTo>
                <a:cubicBezTo>
                  <a:pt x="0" y="387"/>
                  <a:pt x="0" y="406"/>
                  <a:pt x="13" y="415"/>
                </a:cubicBezTo>
                <a:cubicBezTo>
                  <a:pt x="26" y="423"/>
                  <a:pt x="30" y="449"/>
                  <a:pt x="34" y="458"/>
                </a:cubicBezTo>
                <a:cubicBezTo>
                  <a:pt x="39" y="467"/>
                  <a:pt x="24" y="484"/>
                  <a:pt x="32" y="492"/>
                </a:cubicBezTo>
                <a:cubicBezTo>
                  <a:pt x="41" y="501"/>
                  <a:pt x="45" y="507"/>
                  <a:pt x="47" y="516"/>
                </a:cubicBezTo>
                <a:cubicBezTo>
                  <a:pt x="49" y="525"/>
                  <a:pt x="49" y="540"/>
                  <a:pt x="52" y="546"/>
                </a:cubicBezTo>
                <a:cubicBezTo>
                  <a:pt x="54" y="553"/>
                  <a:pt x="34" y="572"/>
                  <a:pt x="34" y="572"/>
                </a:cubicBezTo>
                <a:cubicBezTo>
                  <a:pt x="47" y="602"/>
                  <a:pt x="47" y="602"/>
                  <a:pt x="47" y="602"/>
                </a:cubicBezTo>
                <a:cubicBezTo>
                  <a:pt x="47" y="602"/>
                  <a:pt x="60" y="617"/>
                  <a:pt x="78" y="617"/>
                </a:cubicBezTo>
                <a:cubicBezTo>
                  <a:pt x="95" y="617"/>
                  <a:pt x="110" y="607"/>
                  <a:pt x="116" y="602"/>
                </a:cubicBezTo>
                <a:cubicBezTo>
                  <a:pt x="123" y="598"/>
                  <a:pt x="151" y="576"/>
                  <a:pt x="160" y="576"/>
                </a:cubicBezTo>
                <a:cubicBezTo>
                  <a:pt x="168" y="576"/>
                  <a:pt x="199" y="581"/>
                  <a:pt x="199" y="581"/>
                </a:cubicBezTo>
                <a:cubicBezTo>
                  <a:pt x="218" y="589"/>
                  <a:pt x="218" y="589"/>
                  <a:pt x="218" y="589"/>
                </a:cubicBezTo>
                <a:cubicBezTo>
                  <a:pt x="237" y="581"/>
                  <a:pt x="237" y="581"/>
                  <a:pt x="237" y="581"/>
                </a:cubicBezTo>
                <a:cubicBezTo>
                  <a:pt x="233" y="564"/>
                  <a:pt x="233" y="564"/>
                  <a:pt x="233" y="564"/>
                </a:cubicBezTo>
                <a:cubicBezTo>
                  <a:pt x="255" y="546"/>
                  <a:pt x="255" y="546"/>
                  <a:pt x="255" y="546"/>
                </a:cubicBezTo>
                <a:cubicBezTo>
                  <a:pt x="281" y="538"/>
                  <a:pt x="281" y="538"/>
                  <a:pt x="281" y="538"/>
                </a:cubicBezTo>
                <a:cubicBezTo>
                  <a:pt x="306" y="538"/>
                  <a:pt x="306" y="538"/>
                  <a:pt x="306" y="538"/>
                </a:cubicBezTo>
                <a:cubicBezTo>
                  <a:pt x="328" y="538"/>
                  <a:pt x="328" y="538"/>
                  <a:pt x="328" y="538"/>
                </a:cubicBezTo>
                <a:cubicBezTo>
                  <a:pt x="328" y="516"/>
                  <a:pt x="328" y="516"/>
                  <a:pt x="328" y="516"/>
                </a:cubicBezTo>
                <a:cubicBezTo>
                  <a:pt x="356" y="518"/>
                  <a:pt x="356" y="518"/>
                  <a:pt x="356" y="518"/>
                </a:cubicBezTo>
                <a:cubicBezTo>
                  <a:pt x="386" y="514"/>
                  <a:pt x="386" y="514"/>
                  <a:pt x="386" y="514"/>
                </a:cubicBezTo>
                <a:cubicBezTo>
                  <a:pt x="401" y="520"/>
                  <a:pt x="413" y="524"/>
                  <a:pt x="413" y="524"/>
                </a:cubicBezTo>
                <a:cubicBezTo>
                  <a:pt x="413" y="524"/>
                  <a:pt x="398" y="535"/>
                  <a:pt x="405" y="537"/>
                </a:cubicBezTo>
                <a:cubicBezTo>
                  <a:pt x="411" y="538"/>
                  <a:pt x="426" y="537"/>
                  <a:pt x="426" y="537"/>
                </a:cubicBezTo>
                <a:cubicBezTo>
                  <a:pt x="441" y="542"/>
                  <a:pt x="441" y="542"/>
                  <a:pt x="441" y="542"/>
                </a:cubicBezTo>
                <a:cubicBezTo>
                  <a:pt x="441" y="542"/>
                  <a:pt x="451" y="546"/>
                  <a:pt x="457" y="551"/>
                </a:cubicBezTo>
                <a:cubicBezTo>
                  <a:pt x="462" y="555"/>
                  <a:pt x="470" y="562"/>
                  <a:pt x="470" y="568"/>
                </a:cubicBezTo>
                <a:cubicBezTo>
                  <a:pt x="470" y="573"/>
                  <a:pt x="470" y="583"/>
                  <a:pt x="474" y="589"/>
                </a:cubicBezTo>
                <a:cubicBezTo>
                  <a:pt x="478" y="596"/>
                  <a:pt x="484" y="608"/>
                  <a:pt x="484" y="608"/>
                </a:cubicBezTo>
                <a:cubicBezTo>
                  <a:pt x="496" y="610"/>
                  <a:pt x="496" y="610"/>
                  <a:pt x="496" y="610"/>
                </a:cubicBezTo>
                <a:cubicBezTo>
                  <a:pt x="506" y="588"/>
                  <a:pt x="506" y="588"/>
                  <a:pt x="506" y="588"/>
                </a:cubicBezTo>
                <a:cubicBezTo>
                  <a:pt x="517" y="574"/>
                  <a:pt x="517" y="574"/>
                  <a:pt x="517" y="574"/>
                </a:cubicBezTo>
                <a:cubicBezTo>
                  <a:pt x="531" y="561"/>
                  <a:pt x="531" y="561"/>
                  <a:pt x="531" y="561"/>
                </a:cubicBezTo>
                <a:cubicBezTo>
                  <a:pt x="531" y="561"/>
                  <a:pt x="534" y="554"/>
                  <a:pt x="539" y="555"/>
                </a:cubicBezTo>
                <a:cubicBezTo>
                  <a:pt x="543" y="556"/>
                  <a:pt x="546" y="568"/>
                  <a:pt x="544" y="571"/>
                </a:cubicBezTo>
                <a:cubicBezTo>
                  <a:pt x="542" y="574"/>
                  <a:pt x="534" y="593"/>
                  <a:pt x="541" y="594"/>
                </a:cubicBezTo>
                <a:cubicBezTo>
                  <a:pt x="547" y="595"/>
                  <a:pt x="555" y="599"/>
                  <a:pt x="558" y="601"/>
                </a:cubicBezTo>
                <a:cubicBezTo>
                  <a:pt x="561" y="603"/>
                  <a:pt x="571" y="617"/>
                  <a:pt x="571" y="617"/>
                </a:cubicBezTo>
                <a:cubicBezTo>
                  <a:pt x="571" y="617"/>
                  <a:pt x="583" y="649"/>
                  <a:pt x="583" y="652"/>
                </a:cubicBezTo>
                <a:cubicBezTo>
                  <a:pt x="583" y="655"/>
                  <a:pt x="581" y="696"/>
                  <a:pt x="586" y="699"/>
                </a:cubicBezTo>
                <a:cubicBezTo>
                  <a:pt x="592" y="702"/>
                  <a:pt x="625" y="709"/>
                  <a:pt x="625" y="709"/>
                </a:cubicBezTo>
                <a:cubicBezTo>
                  <a:pt x="643" y="714"/>
                  <a:pt x="643" y="714"/>
                  <a:pt x="643" y="714"/>
                </a:cubicBezTo>
                <a:cubicBezTo>
                  <a:pt x="643" y="714"/>
                  <a:pt x="654" y="724"/>
                  <a:pt x="657" y="724"/>
                </a:cubicBezTo>
                <a:cubicBezTo>
                  <a:pt x="661" y="724"/>
                  <a:pt x="669" y="708"/>
                  <a:pt x="669" y="708"/>
                </a:cubicBezTo>
                <a:cubicBezTo>
                  <a:pt x="696" y="707"/>
                  <a:pt x="696" y="707"/>
                  <a:pt x="696" y="707"/>
                </a:cubicBezTo>
                <a:cubicBezTo>
                  <a:pt x="696" y="707"/>
                  <a:pt x="704" y="715"/>
                  <a:pt x="704" y="719"/>
                </a:cubicBezTo>
                <a:cubicBezTo>
                  <a:pt x="704" y="722"/>
                  <a:pt x="720" y="724"/>
                  <a:pt x="720" y="724"/>
                </a:cubicBezTo>
                <a:cubicBezTo>
                  <a:pt x="733" y="718"/>
                  <a:pt x="733" y="718"/>
                  <a:pt x="733" y="718"/>
                </a:cubicBezTo>
                <a:cubicBezTo>
                  <a:pt x="747" y="701"/>
                  <a:pt x="747" y="701"/>
                  <a:pt x="747" y="701"/>
                </a:cubicBezTo>
                <a:cubicBezTo>
                  <a:pt x="747" y="701"/>
                  <a:pt x="751" y="693"/>
                  <a:pt x="757" y="692"/>
                </a:cubicBezTo>
                <a:cubicBezTo>
                  <a:pt x="762" y="691"/>
                  <a:pt x="792" y="686"/>
                  <a:pt x="792" y="686"/>
                </a:cubicBezTo>
                <a:cubicBezTo>
                  <a:pt x="797" y="639"/>
                  <a:pt x="797" y="639"/>
                  <a:pt x="797" y="639"/>
                </a:cubicBezTo>
                <a:cubicBezTo>
                  <a:pt x="797" y="639"/>
                  <a:pt x="811" y="612"/>
                  <a:pt x="815" y="607"/>
                </a:cubicBezTo>
                <a:cubicBezTo>
                  <a:pt x="819" y="601"/>
                  <a:pt x="823" y="588"/>
                  <a:pt x="825" y="584"/>
                </a:cubicBezTo>
                <a:cubicBezTo>
                  <a:pt x="827" y="580"/>
                  <a:pt x="831" y="562"/>
                  <a:pt x="831" y="562"/>
                </a:cubicBezTo>
                <a:cubicBezTo>
                  <a:pt x="842" y="548"/>
                  <a:pt x="842" y="548"/>
                  <a:pt x="842" y="548"/>
                </a:cubicBezTo>
                <a:cubicBezTo>
                  <a:pt x="852" y="535"/>
                  <a:pt x="852" y="535"/>
                  <a:pt x="852" y="535"/>
                </a:cubicBezTo>
                <a:cubicBezTo>
                  <a:pt x="867" y="521"/>
                  <a:pt x="867" y="521"/>
                  <a:pt x="867" y="521"/>
                </a:cubicBezTo>
                <a:cubicBezTo>
                  <a:pt x="863" y="486"/>
                  <a:pt x="863" y="486"/>
                  <a:pt x="863" y="486"/>
                </a:cubicBezTo>
                <a:cubicBezTo>
                  <a:pt x="876" y="474"/>
                  <a:pt x="876" y="474"/>
                  <a:pt x="876" y="474"/>
                </a:cubicBezTo>
                <a:cubicBezTo>
                  <a:pt x="872" y="405"/>
                  <a:pt x="872" y="405"/>
                  <a:pt x="872" y="405"/>
                </a:cubicBezTo>
                <a:cubicBezTo>
                  <a:pt x="866" y="388"/>
                  <a:pt x="866" y="388"/>
                  <a:pt x="866" y="388"/>
                </a:cubicBezTo>
                <a:cubicBezTo>
                  <a:pt x="861" y="363"/>
                  <a:pt x="861" y="363"/>
                  <a:pt x="861" y="363"/>
                </a:cubicBezTo>
                <a:cubicBezTo>
                  <a:pt x="861" y="363"/>
                  <a:pt x="852" y="355"/>
                  <a:pt x="853" y="351"/>
                </a:cubicBezTo>
                <a:cubicBezTo>
                  <a:pt x="854" y="348"/>
                  <a:pt x="852" y="344"/>
                  <a:pt x="850" y="338"/>
                </a:cubicBezTo>
                <a:cubicBezTo>
                  <a:pt x="847" y="333"/>
                  <a:pt x="840" y="324"/>
                  <a:pt x="836" y="321"/>
                </a:cubicBezTo>
                <a:cubicBezTo>
                  <a:pt x="831" y="318"/>
                  <a:pt x="824" y="314"/>
                  <a:pt x="821" y="309"/>
                </a:cubicBezTo>
                <a:cubicBezTo>
                  <a:pt x="819" y="305"/>
                  <a:pt x="814" y="285"/>
                  <a:pt x="811" y="283"/>
                </a:cubicBezTo>
                <a:cubicBezTo>
                  <a:pt x="807" y="282"/>
                  <a:pt x="795" y="283"/>
                  <a:pt x="795" y="283"/>
                </a:cubicBezTo>
                <a:cubicBezTo>
                  <a:pt x="789" y="290"/>
                  <a:pt x="789" y="290"/>
                  <a:pt x="789" y="290"/>
                </a:cubicBezTo>
                <a:cubicBezTo>
                  <a:pt x="784" y="282"/>
                  <a:pt x="784" y="282"/>
                  <a:pt x="784" y="282"/>
                </a:cubicBezTo>
                <a:cubicBezTo>
                  <a:pt x="779" y="265"/>
                  <a:pt x="779" y="265"/>
                  <a:pt x="779" y="265"/>
                </a:cubicBezTo>
                <a:cubicBezTo>
                  <a:pt x="779" y="265"/>
                  <a:pt x="770" y="252"/>
                  <a:pt x="769" y="249"/>
                </a:cubicBezTo>
                <a:cubicBezTo>
                  <a:pt x="767" y="246"/>
                  <a:pt x="770" y="236"/>
                  <a:pt x="769" y="233"/>
                </a:cubicBezTo>
                <a:cubicBezTo>
                  <a:pt x="767" y="230"/>
                  <a:pt x="746" y="212"/>
                  <a:pt x="743" y="211"/>
                </a:cubicBezTo>
                <a:cubicBezTo>
                  <a:pt x="739" y="210"/>
                  <a:pt x="726" y="206"/>
                  <a:pt x="726" y="206"/>
                </a:cubicBezTo>
                <a:cubicBezTo>
                  <a:pt x="716" y="195"/>
                  <a:pt x="716" y="195"/>
                  <a:pt x="716" y="195"/>
                </a:cubicBezTo>
                <a:cubicBezTo>
                  <a:pt x="716" y="195"/>
                  <a:pt x="712" y="157"/>
                  <a:pt x="709" y="157"/>
                </a:cubicBezTo>
                <a:cubicBezTo>
                  <a:pt x="706" y="157"/>
                  <a:pt x="703" y="144"/>
                  <a:pt x="703" y="144"/>
                </a:cubicBezTo>
                <a:cubicBezTo>
                  <a:pt x="701" y="110"/>
                  <a:pt x="701" y="110"/>
                  <a:pt x="701" y="110"/>
                </a:cubicBezTo>
                <a:cubicBezTo>
                  <a:pt x="701" y="110"/>
                  <a:pt x="690" y="96"/>
                  <a:pt x="687" y="94"/>
                </a:cubicBezTo>
                <a:cubicBezTo>
                  <a:pt x="683" y="92"/>
                  <a:pt x="671" y="92"/>
                  <a:pt x="671" y="92"/>
                </a:cubicBezTo>
                <a:cubicBezTo>
                  <a:pt x="662" y="70"/>
                  <a:pt x="662" y="70"/>
                  <a:pt x="662" y="70"/>
                </a:cubicBezTo>
                <a:cubicBezTo>
                  <a:pt x="662" y="70"/>
                  <a:pt x="649" y="37"/>
                  <a:pt x="649" y="34"/>
                </a:cubicBezTo>
                <a:cubicBezTo>
                  <a:pt x="649" y="30"/>
                  <a:pt x="640" y="0"/>
                  <a:pt x="636" y="3"/>
                </a:cubicBezTo>
                <a:cubicBezTo>
                  <a:pt x="631" y="7"/>
                  <a:pt x="623" y="21"/>
                  <a:pt x="625" y="25"/>
                </a:cubicBezTo>
                <a:cubicBezTo>
                  <a:pt x="627" y="29"/>
                  <a:pt x="626" y="48"/>
                  <a:pt x="627" y="52"/>
                </a:cubicBezTo>
                <a:cubicBezTo>
                  <a:pt x="628" y="56"/>
                  <a:pt x="621" y="79"/>
                  <a:pt x="617" y="77"/>
                </a:cubicBezTo>
                <a:cubicBezTo>
                  <a:pt x="614" y="75"/>
                  <a:pt x="616" y="86"/>
                  <a:pt x="617" y="93"/>
                </a:cubicBezTo>
                <a:cubicBezTo>
                  <a:pt x="618" y="99"/>
                  <a:pt x="617" y="123"/>
                  <a:pt x="617" y="128"/>
                </a:cubicBezTo>
                <a:cubicBezTo>
                  <a:pt x="617" y="134"/>
                  <a:pt x="611" y="141"/>
                  <a:pt x="611" y="144"/>
                </a:cubicBezTo>
                <a:cubicBezTo>
                  <a:pt x="611" y="148"/>
                  <a:pt x="607" y="160"/>
                  <a:pt x="607" y="163"/>
                </a:cubicBezTo>
                <a:cubicBezTo>
                  <a:pt x="607" y="166"/>
                  <a:pt x="596" y="170"/>
                  <a:pt x="589" y="169"/>
                </a:cubicBezTo>
                <a:cubicBezTo>
                  <a:pt x="583" y="168"/>
                  <a:pt x="568" y="167"/>
                  <a:pt x="569" y="163"/>
                </a:cubicBezTo>
                <a:cubicBezTo>
                  <a:pt x="570" y="159"/>
                  <a:pt x="575" y="148"/>
                  <a:pt x="572" y="146"/>
                </a:cubicBezTo>
                <a:cubicBezTo>
                  <a:pt x="569" y="143"/>
                  <a:pt x="561" y="146"/>
                  <a:pt x="561" y="146"/>
                </a:cubicBezTo>
                <a:cubicBezTo>
                  <a:pt x="561" y="146"/>
                  <a:pt x="564" y="151"/>
                  <a:pt x="558" y="151"/>
                </a:cubicBezTo>
                <a:cubicBezTo>
                  <a:pt x="552" y="151"/>
                  <a:pt x="547" y="149"/>
                  <a:pt x="541" y="147"/>
                </a:cubicBezTo>
                <a:cubicBezTo>
                  <a:pt x="534" y="144"/>
                  <a:pt x="519" y="134"/>
                  <a:pt x="519" y="134"/>
                </a:cubicBezTo>
                <a:cubicBezTo>
                  <a:pt x="519" y="134"/>
                  <a:pt x="509" y="123"/>
                  <a:pt x="505" y="122"/>
                </a:cubicBezTo>
                <a:cubicBezTo>
                  <a:pt x="501" y="121"/>
                  <a:pt x="494" y="115"/>
                  <a:pt x="490" y="110"/>
                </a:cubicBezTo>
                <a:cubicBezTo>
                  <a:pt x="486" y="105"/>
                  <a:pt x="481" y="92"/>
                  <a:pt x="481" y="92"/>
                </a:cubicBezTo>
                <a:cubicBezTo>
                  <a:pt x="489" y="84"/>
                  <a:pt x="489" y="84"/>
                  <a:pt x="489" y="84"/>
                </a:cubicBezTo>
                <a:cubicBezTo>
                  <a:pt x="489" y="84"/>
                  <a:pt x="487" y="80"/>
                  <a:pt x="488" y="77"/>
                </a:cubicBezTo>
                <a:cubicBezTo>
                  <a:pt x="489" y="73"/>
                  <a:pt x="498" y="65"/>
                  <a:pt x="498" y="65"/>
                </a:cubicBezTo>
                <a:cubicBezTo>
                  <a:pt x="498" y="65"/>
                  <a:pt x="501" y="58"/>
                  <a:pt x="504" y="56"/>
                </a:cubicBezTo>
                <a:cubicBezTo>
                  <a:pt x="507" y="54"/>
                  <a:pt x="513" y="49"/>
                  <a:pt x="507" y="46"/>
                </a:cubicBezTo>
                <a:cubicBezTo>
                  <a:pt x="502" y="44"/>
                  <a:pt x="495" y="39"/>
                  <a:pt x="495" y="39"/>
                </a:cubicBezTo>
                <a:cubicBezTo>
                  <a:pt x="495" y="39"/>
                  <a:pt x="501" y="26"/>
                  <a:pt x="498" y="24"/>
                </a:cubicBezTo>
                <a:cubicBezTo>
                  <a:pt x="494" y="22"/>
                  <a:pt x="484" y="34"/>
                  <a:pt x="481" y="37"/>
                </a:cubicBezTo>
                <a:cubicBezTo>
                  <a:pt x="479" y="40"/>
                  <a:pt x="475" y="44"/>
                  <a:pt x="468" y="41"/>
                </a:cubicBezTo>
                <a:cubicBezTo>
                  <a:pt x="462" y="38"/>
                  <a:pt x="453" y="33"/>
                  <a:pt x="444" y="30"/>
                </a:cubicBezTo>
                <a:cubicBezTo>
                  <a:pt x="434" y="28"/>
                  <a:pt x="428" y="23"/>
                  <a:pt x="422" y="24"/>
                </a:cubicBezTo>
                <a:cubicBezTo>
                  <a:pt x="415" y="25"/>
                  <a:pt x="407" y="24"/>
                  <a:pt x="407" y="28"/>
                </a:cubicBezTo>
                <a:cubicBezTo>
                  <a:pt x="407" y="33"/>
                  <a:pt x="420" y="40"/>
                  <a:pt x="420" y="40"/>
                </a:cubicBezTo>
                <a:cubicBezTo>
                  <a:pt x="420" y="40"/>
                  <a:pt x="420" y="52"/>
                  <a:pt x="413" y="52"/>
                </a:cubicBezTo>
                <a:cubicBezTo>
                  <a:pt x="407" y="52"/>
                  <a:pt x="401" y="53"/>
                  <a:pt x="396" y="52"/>
                </a:cubicBezTo>
                <a:cubicBezTo>
                  <a:pt x="391" y="51"/>
                  <a:pt x="387" y="50"/>
                  <a:pt x="381" y="53"/>
                </a:cubicBezTo>
                <a:cubicBezTo>
                  <a:pt x="374" y="56"/>
                  <a:pt x="371" y="62"/>
                  <a:pt x="368" y="66"/>
                </a:cubicBezTo>
                <a:cubicBezTo>
                  <a:pt x="365" y="70"/>
                  <a:pt x="357" y="84"/>
                  <a:pt x="357" y="84"/>
                </a:cubicBezTo>
                <a:cubicBezTo>
                  <a:pt x="357" y="84"/>
                  <a:pt x="357" y="99"/>
                  <a:pt x="359" y="103"/>
                </a:cubicBezTo>
                <a:cubicBezTo>
                  <a:pt x="361" y="106"/>
                  <a:pt x="356" y="115"/>
                  <a:pt x="356" y="115"/>
                </a:cubicBezTo>
                <a:cubicBezTo>
                  <a:pt x="356" y="115"/>
                  <a:pt x="326" y="113"/>
                  <a:pt x="325" y="109"/>
                </a:cubicBezTo>
                <a:cubicBezTo>
                  <a:pt x="324" y="105"/>
                  <a:pt x="312" y="89"/>
                  <a:pt x="312" y="89"/>
                </a:cubicBezTo>
                <a:cubicBezTo>
                  <a:pt x="312" y="89"/>
                  <a:pt x="299" y="83"/>
                  <a:pt x="295" y="83"/>
                </a:cubicBezTo>
                <a:cubicBezTo>
                  <a:pt x="290" y="83"/>
                  <a:pt x="275" y="86"/>
                  <a:pt x="275" y="86"/>
                </a:cubicBezTo>
                <a:cubicBezTo>
                  <a:pt x="275" y="94"/>
                  <a:pt x="275" y="94"/>
                  <a:pt x="275" y="94"/>
                </a:cubicBezTo>
                <a:cubicBezTo>
                  <a:pt x="265" y="99"/>
                  <a:pt x="265" y="99"/>
                  <a:pt x="265" y="99"/>
                </a:cubicBezTo>
                <a:cubicBezTo>
                  <a:pt x="256" y="105"/>
                  <a:pt x="249" y="106"/>
                  <a:pt x="250" y="109"/>
                </a:cubicBezTo>
                <a:cubicBezTo>
                  <a:pt x="251" y="112"/>
                  <a:pt x="248" y="121"/>
                  <a:pt x="248" y="121"/>
                </a:cubicBezTo>
                <a:cubicBezTo>
                  <a:pt x="248" y="132"/>
                  <a:pt x="248" y="132"/>
                  <a:pt x="248" y="132"/>
                </a:cubicBezTo>
                <a:cubicBezTo>
                  <a:pt x="248" y="135"/>
                  <a:pt x="245" y="140"/>
                  <a:pt x="242" y="141"/>
                </a:cubicBezTo>
                <a:cubicBezTo>
                  <a:pt x="235" y="144"/>
                  <a:pt x="232" y="157"/>
                  <a:pt x="232" y="157"/>
                </a:cubicBezTo>
                <a:cubicBezTo>
                  <a:pt x="232" y="157"/>
                  <a:pt x="222" y="160"/>
                  <a:pt x="219" y="156"/>
                </a:cubicBezTo>
                <a:cubicBezTo>
                  <a:pt x="216" y="153"/>
                  <a:pt x="216" y="144"/>
                  <a:pt x="211" y="144"/>
                </a:cubicBezTo>
                <a:cubicBezTo>
                  <a:pt x="207" y="144"/>
                  <a:pt x="199" y="149"/>
                  <a:pt x="199" y="149"/>
                </a:cubicBezTo>
                <a:cubicBezTo>
                  <a:pt x="199" y="149"/>
                  <a:pt x="197" y="161"/>
                  <a:pt x="197" y="166"/>
                </a:cubicBezTo>
                <a:cubicBezTo>
                  <a:pt x="197" y="171"/>
                  <a:pt x="193" y="198"/>
                  <a:pt x="190" y="199"/>
                </a:cubicBezTo>
                <a:cubicBezTo>
                  <a:pt x="187" y="201"/>
                  <a:pt x="179" y="202"/>
                  <a:pt x="175" y="204"/>
                </a:cubicBezTo>
                <a:cubicBezTo>
                  <a:pt x="170" y="206"/>
                  <a:pt x="163" y="208"/>
                  <a:pt x="163" y="216"/>
                </a:cubicBezTo>
                <a:cubicBezTo>
                  <a:pt x="163" y="223"/>
                  <a:pt x="161" y="227"/>
                  <a:pt x="157" y="230"/>
                </a:cubicBezTo>
                <a:cubicBezTo>
                  <a:pt x="154" y="232"/>
                  <a:pt x="137" y="230"/>
                  <a:pt x="129" y="233"/>
                </a:cubicBezTo>
                <a:cubicBezTo>
                  <a:pt x="122" y="236"/>
                  <a:pt x="86" y="246"/>
                  <a:pt x="82" y="24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36" name="Freeform 66">
            <a:extLst>
              <a:ext uri="{FF2B5EF4-FFF2-40B4-BE49-F238E27FC236}">
                <a16:creationId xmlns:a16="http://schemas.microsoft.com/office/drawing/2014/main" id="{7DC4A868-E755-E245-AEBF-241B6EE24553}"/>
              </a:ext>
            </a:extLst>
          </p:cNvPr>
          <p:cNvSpPr>
            <a:spLocks/>
          </p:cNvSpPr>
          <p:nvPr/>
        </p:nvSpPr>
        <p:spPr bwMode="auto">
          <a:xfrm>
            <a:off x="8037922" y="3806836"/>
            <a:ext cx="326515" cy="327307"/>
          </a:xfrm>
          <a:custGeom>
            <a:avLst/>
            <a:gdLst/>
            <a:ahLst/>
            <a:cxnLst>
              <a:cxn ang="0">
                <a:pos x="266" y="20"/>
              </a:cxn>
              <a:cxn ang="0">
                <a:pos x="294" y="48"/>
              </a:cxn>
              <a:cxn ang="0">
                <a:pos x="335" y="48"/>
              </a:cxn>
              <a:cxn ang="0">
                <a:pos x="337" y="65"/>
              </a:cxn>
              <a:cxn ang="0">
                <a:pos x="354" y="71"/>
              </a:cxn>
              <a:cxn ang="0">
                <a:pos x="315" y="82"/>
              </a:cxn>
              <a:cxn ang="0">
                <a:pos x="294" y="97"/>
              </a:cxn>
              <a:cxn ang="0">
                <a:pos x="270" y="104"/>
              </a:cxn>
              <a:cxn ang="0">
                <a:pos x="251" y="97"/>
              </a:cxn>
              <a:cxn ang="0">
                <a:pos x="223" y="112"/>
              </a:cxn>
              <a:cxn ang="0">
                <a:pos x="208" y="130"/>
              </a:cxn>
              <a:cxn ang="0">
                <a:pos x="236" y="149"/>
              </a:cxn>
              <a:cxn ang="0">
                <a:pos x="242" y="164"/>
              </a:cxn>
              <a:cxn ang="0">
                <a:pos x="244" y="203"/>
              </a:cxn>
              <a:cxn ang="0">
                <a:pos x="233" y="229"/>
              </a:cxn>
              <a:cxn ang="0">
                <a:pos x="225" y="265"/>
              </a:cxn>
              <a:cxn ang="0">
                <a:pos x="216" y="293"/>
              </a:cxn>
              <a:cxn ang="0">
                <a:pos x="199" y="317"/>
              </a:cxn>
              <a:cxn ang="0">
                <a:pos x="177" y="341"/>
              </a:cxn>
              <a:cxn ang="0">
                <a:pos x="149" y="334"/>
              </a:cxn>
              <a:cxn ang="0">
                <a:pos x="132" y="328"/>
              </a:cxn>
              <a:cxn ang="0">
                <a:pos x="130" y="354"/>
              </a:cxn>
              <a:cxn ang="0">
                <a:pos x="104" y="360"/>
              </a:cxn>
              <a:cxn ang="0">
                <a:pos x="95" y="341"/>
              </a:cxn>
              <a:cxn ang="0">
                <a:pos x="67" y="330"/>
              </a:cxn>
              <a:cxn ang="0">
                <a:pos x="28" y="332"/>
              </a:cxn>
              <a:cxn ang="0">
                <a:pos x="0" y="343"/>
              </a:cxn>
              <a:cxn ang="0">
                <a:pos x="43" y="315"/>
              </a:cxn>
              <a:cxn ang="0">
                <a:pos x="76" y="306"/>
              </a:cxn>
              <a:cxn ang="0">
                <a:pos x="104" y="304"/>
              </a:cxn>
              <a:cxn ang="0">
                <a:pos x="125" y="300"/>
              </a:cxn>
              <a:cxn ang="0">
                <a:pos x="149" y="274"/>
              </a:cxn>
              <a:cxn ang="0">
                <a:pos x="147" y="252"/>
              </a:cxn>
              <a:cxn ang="0">
                <a:pos x="171" y="263"/>
              </a:cxn>
              <a:cxn ang="0">
                <a:pos x="182" y="248"/>
              </a:cxn>
              <a:cxn ang="0">
                <a:pos x="205" y="205"/>
              </a:cxn>
              <a:cxn ang="0">
                <a:pos x="210" y="171"/>
              </a:cxn>
              <a:cxn ang="0">
                <a:pos x="199" y="149"/>
              </a:cxn>
              <a:cxn ang="0">
                <a:pos x="188" y="119"/>
              </a:cxn>
              <a:cxn ang="0">
                <a:pos x="195" y="97"/>
              </a:cxn>
              <a:cxn ang="0">
                <a:pos x="229" y="76"/>
              </a:cxn>
              <a:cxn ang="0">
                <a:pos x="246" y="43"/>
              </a:cxn>
              <a:cxn ang="0">
                <a:pos x="242" y="7"/>
              </a:cxn>
              <a:cxn ang="0">
                <a:pos x="266" y="20"/>
              </a:cxn>
            </a:cxnLst>
            <a:rect l="0" t="0" r="r" b="b"/>
            <a:pathLst>
              <a:path w="359" h="360">
                <a:moveTo>
                  <a:pt x="266" y="20"/>
                </a:moveTo>
                <a:cubicBezTo>
                  <a:pt x="266" y="20"/>
                  <a:pt x="283" y="43"/>
                  <a:pt x="294" y="48"/>
                </a:cubicBezTo>
                <a:cubicBezTo>
                  <a:pt x="305" y="52"/>
                  <a:pt x="326" y="48"/>
                  <a:pt x="335" y="48"/>
                </a:cubicBezTo>
                <a:cubicBezTo>
                  <a:pt x="344" y="48"/>
                  <a:pt x="337" y="65"/>
                  <a:pt x="337" y="65"/>
                </a:cubicBezTo>
                <a:cubicBezTo>
                  <a:pt x="337" y="65"/>
                  <a:pt x="359" y="65"/>
                  <a:pt x="354" y="71"/>
                </a:cubicBezTo>
                <a:cubicBezTo>
                  <a:pt x="350" y="78"/>
                  <a:pt x="324" y="78"/>
                  <a:pt x="315" y="82"/>
                </a:cubicBezTo>
                <a:cubicBezTo>
                  <a:pt x="307" y="87"/>
                  <a:pt x="300" y="93"/>
                  <a:pt x="294" y="97"/>
                </a:cubicBezTo>
                <a:cubicBezTo>
                  <a:pt x="287" y="102"/>
                  <a:pt x="279" y="108"/>
                  <a:pt x="270" y="104"/>
                </a:cubicBezTo>
                <a:cubicBezTo>
                  <a:pt x="261" y="99"/>
                  <a:pt x="251" y="97"/>
                  <a:pt x="251" y="97"/>
                </a:cubicBezTo>
                <a:cubicBezTo>
                  <a:pt x="251" y="97"/>
                  <a:pt x="221" y="106"/>
                  <a:pt x="223" y="112"/>
                </a:cubicBezTo>
                <a:cubicBezTo>
                  <a:pt x="225" y="119"/>
                  <a:pt x="208" y="130"/>
                  <a:pt x="208" y="130"/>
                </a:cubicBezTo>
                <a:cubicBezTo>
                  <a:pt x="236" y="149"/>
                  <a:pt x="236" y="149"/>
                  <a:pt x="236" y="149"/>
                </a:cubicBezTo>
                <a:cubicBezTo>
                  <a:pt x="242" y="164"/>
                  <a:pt x="242" y="164"/>
                  <a:pt x="242" y="164"/>
                </a:cubicBezTo>
                <a:cubicBezTo>
                  <a:pt x="242" y="164"/>
                  <a:pt x="246" y="194"/>
                  <a:pt x="244" y="203"/>
                </a:cubicBezTo>
                <a:cubicBezTo>
                  <a:pt x="242" y="211"/>
                  <a:pt x="238" y="222"/>
                  <a:pt x="233" y="229"/>
                </a:cubicBezTo>
                <a:cubicBezTo>
                  <a:pt x="229" y="235"/>
                  <a:pt x="227" y="255"/>
                  <a:pt x="225" y="265"/>
                </a:cubicBezTo>
                <a:cubicBezTo>
                  <a:pt x="223" y="276"/>
                  <a:pt x="216" y="293"/>
                  <a:pt x="216" y="293"/>
                </a:cubicBezTo>
                <a:cubicBezTo>
                  <a:pt x="216" y="293"/>
                  <a:pt x="201" y="306"/>
                  <a:pt x="199" y="317"/>
                </a:cubicBezTo>
                <a:cubicBezTo>
                  <a:pt x="197" y="328"/>
                  <a:pt x="188" y="345"/>
                  <a:pt x="177" y="341"/>
                </a:cubicBezTo>
                <a:cubicBezTo>
                  <a:pt x="167" y="336"/>
                  <a:pt x="149" y="334"/>
                  <a:pt x="149" y="334"/>
                </a:cubicBezTo>
                <a:cubicBezTo>
                  <a:pt x="149" y="334"/>
                  <a:pt x="130" y="321"/>
                  <a:pt x="132" y="328"/>
                </a:cubicBezTo>
                <a:cubicBezTo>
                  <a:pt x="134" y="334"/>
                  <a:pt x="134" y="347"/>
                  <a:pt x="130" y="354"/>
                </a:cubicBezTo>
                <a:cubicBezTo>
                  <a:pt x="125" y="360"/>
                  <a:pt x="104" y="360"/>
                  <a:pt x="104" y="360"/>
                </a:cubicBezTo>
                <a:cubicBezTo>
                  <a:pt x="104" y="360"/>
                  <a:pt x="102" y="343"/>
                  <a:pt x="95" y="341"/>
                </a:cubicBezTo>
                <a:cubicBezTo>
                  <a:pt x="89" y="339"/>
                  <a:pt x="78" y="328"/>
                  <a:pt x="67" y="330"/>
                </a:cubicBezTo>
                <a:cubicBezTo>
                  <a:pt x="56" y="332"/>
                  <a:pt x="28" y="332"/>
                  <a:pt x="28" y="332"/>
                </a:cubicBezTo>
                <a:cubicBezTo>
                  <a:pt x="0" y="343"/>
                  <a:pt x="0" y="343"/>
                  <a:pt x="0" y="343"/>
                </a:cubicBezTo>
                <a:cubicBezTo>
                  <a:pt x="0" y="343"/>
                  <a:pt x="35" y="315"/>
                  <a:pt x="43" y="315"/>
                </a:cubicBezTo>
                <a:cubicBezTo>
                  <a:pt x="52" y="315"/>
                  <a:pt x="71" y="306"/>
                  <a:pt x="76" y="306"/>
                </a:cubicBezTo>
                <a:cubicBezTo>
                  <a:pt x="80" y="306"/>
                  <a:pt x="97" y="302"/>
                  <a:pt x="104" y="304"/>
                </a:cubicBezTo>
                <a:cubicBezTo>
                  <a:pt x="110" y="306"/>
                  <a:pt x="125" y="300"/>
                  <a:pt x="125" y="300"/>
                </a:cubicBezTo>
                <a:cubicBezTo>
                  <a:pt x="125" y="300"/>
                  <a:pt x="147" y="280"/>
                  <a:pt x="149" y="274"/>
                </a:cubicBezTo>
                <a:cubicBezTo>
                  <a:pt x="151" y="267"/>
                  <a:pt x="147" y="252"/>
                  <a:pt x="147" y="252"/>
                </a:cubicBezTo>
                <a:cubicBezTo>
                  <a:pt x="171" y="263"/>
                  <a:pt x="171" y="263"/>
                  <a:pt x="171" y="263"/>
                </a:cubicBezTo>
                <a:cubicBezTo>
                  <a:pt x="171" y="263"/>
                  <a:pt x="177" y="255"/>
                  <a:pt x="182" y="248"/>
                </a:cubicBezTo>
                <a:cubicBezTo>
                  <a:pt x="186" y="242"/>
                  <a:pt x="197" y="214"/>
                  <a:pt x="205" y="205"/>
                </a:cubicBezTo>
                <a:cubicBezTo>
                  <a:pt x="214" y="196"/>
                  <a:pt x="212" y="179"/>
                  <a:pt x="210" y="171"/>
                </a:cubicBezTo>
                <a:cubicBezTo>
                  <a:pt x="208" y="162"/>
                  <a:pt x="201" y="158"/>
                  <a:pt x="199" y="149"/>
                </a:cubicBezTo>
                <a:cubicBezTo>
                  <a:pt x="197" y="140"/>
                  <a:pt x="188" y="130"/>
                  <a:pt x="188" y="119"/>
                </a:cubicBezTo>
                <a:cubicBezTo>
                  <a:pt x="188" y="108"/>
                  <a:pt x="186" y="99"/>
                  <a:pt x="195" y="97"/>
                </a:cubicBezTo>
                <a:cubicBezTo>
                  <a:pt x="203" y="95"/>
                  <a:pt x="229" y="76"/>
                  <a:pt x="229" y="76"/>
                </a:cubicBezTo>
                <a:cubicBezTo>
                  <a:pt x="246" y="43"/>
                  <a:pt x="246" y="43"/>
                  <a:pt x="246" y="43"/>
                </a:cubicBezTo>
                <a:cubicBezTo>
                  <a:pt x="246" y="43"/>
                  <a:pt x="231" y="0"/>
                  <a:pt x="242" y="7"/>
                </a:cubicBezTo>
                <a:cubicBezTo>
                  <a:pt x="253" y="13"/>
                  <a:pt x="266" y="20"/>
                  <a:pt x="266"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7" name="Freeform 67">
            <a:extLst>
              <a:ext uri="{FF2B5EF4-FFF2-40B4-BE49-F238E27FC236}">
                <a16:creationId xmlns:a16="http://schemas.microsoft.com/office/drawing/2014/main" id="{24CD3248-BAF5-8946-BFA7-8E1A1C188FEF}"/>
              </a:ext>
            </a:extLst>
          </p:cNvPr>
          <p:cNvSpPr>
            <a:spLocks/>
          </p:cNvSpPr>
          <p:nvPr/>
        </p:nvSpPr>
        <p:spPr bwMode="auto">
          <a:xfrm>
            <a:off x="8061698" y="4122255"/>
            <a:ext cx="61023" cy="20605"/>
          </a:xfrm>
          <a:custGeom>
            <a:avLst/>
            <a:gdLst/>
            <a:ahLst/>
            <a:cxnLst>
              <a:cxn ang="0">
                <a:pos x="7" y="7"/>
              </a:cxn>
              <a:cxn ang="0">
                <a:pos x="35" y="2"/>
              </a:cxn>
              <a:cxn ang="0">
                <a:pos x="58" y="7"/>
              </a:cxn>
              <a:cxn ang="0">
                <a:pos x="61" y="20"/>
              </a:cxn>
              <a:cxn ang="0">
                <a:pos x="20" y="22"/>
              </a:cxn>
              <a:cxn ang="0">
                <a:pos x="7" y="7"/>
              </a:cxn>
            </a:cxnLst>
            <a:rect l="0" t="0" r="r" b="b"/>
            <a:pathLst>
              <a:path w="67" h="22">
                <a:moveTo>
                  <a:pt x="7" y="7"/>
                </a:moveTo>
                <a:cubicBezTo>
                  <a:pt x="11" y="2"/>
                  <a:pt x="28" y="0"/>
                  <a:pt x="35" y="2"/>
                </a:cubicBezTo>
                <a:cubicBezTo>
                  <a:pt x="41" y="4"/>
                  <a:pt x="52" y="7"/>
                  <a:pt x="58" y="7"/>
                </a:cubicBezTo>
                <a:cubicBezTo>
                  <a:pt x="65" y="7"/>
                  <a:pt x="67" y="17"/>
                  <a:pt x="61" y="20"/>
                </a:cubicBezTo>
                <a:cubicBezTo>
                  <a:pt x="54" y="22"/>
                  <a:pt x="20" y="22"/>
                  <a:pt x="20" y="22"/>
                </a:cubicBezTo>
                <a:cubicBezTo>
                  <a:pt x="20" y="22"/>
                  <a:pt x="0" y="13"/>
                  <a:pt x="7" y="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8" name="Freeform 68">
            <a:extLst>
              <a:ext uri="{FF2B5EF4-FFF2-40B4-BE49-F238E27FC236}">
                <a16:creationId xmlns:a16="http://schemas.microsoft.com/office/drawing/2014/main" id="{22CE2807-0118-784F-B2BD-22FCD472A340}"/>
              </a:ext>
            </a:extLst>
          </p:cNvPr>
          <p:cNvSpPr>
            <a:spLocks/>
          </p:cNvSpPr>
          <p:nvPr/>
        </p:nvSpPr>
        <p:spPr bwMode="auto">
          <a:xfrm>
            <a:off x="8011769" y="4143653"/>
            <a:ext cx="56268" cy="58646"/>
          </a:xfrm>
          <a:custGeom>
            <a:avLst/>
            <a:gdLst/>
            <a:ahLst/>
            <a:cxnLst>
              <a:cxn ang="0">
                <a:pos x="13" y="5"/>
              </a:cxn>
              <a:cxn ang="0">
                <a:pos x="46" y="7"/>
              </a:cxn>
              <a:cxn ang="0">
                <a:pos x="61" y="22"/>
              </a:cxn>
              <a:cxn ang="0">
                <a:pos x="41" y="50"/>
              </a:cxn>
              <a:cxn ang="0">
                <a:pos x="17" y="55"/>
              </a:cxn>
              <a:cxn ang="0">
                <a:pos x="13" y="5"/>
              </a:cxn>
            </a:cxnLst>
            <a:rect l="0" t="0" r="r" b="b"/>
            <a:pathLst>
              <a:path w="61" h="65">
                <a:moveTo>
                  <a:pt x="13" y="5"/>
                </a:moveTo>
                <a:cubicBezTo>
                  <a:pt x="20" y="0"/>
                  <a:pt x="46" y="7"/>
                  <a:pt x="46" y="7"/>
                </a:cubicBezTo>
                <a:cubicBezTo>
                  <a:pt x="61" y="22"/>
                  <a:pt x="61" y="22"/>
                  <a:pt x="61" y="22"/>
                </a:cubicBezTo>
                <a:cubicBezTo>
                  <a:pt x="61" y="22"/>
                  <a:pt x="41" y="44"/>
                  <a:pt x="41" y="50"/>
                </a:cubicBezTo>
                <a:cubicBezTo>
                  <a:pt x="41" y="57"/>
                  <a:pt x="26" y="65"/>
                  <a:pt x="17" y="55"/>
                </a:cubicBezTo>
                <a:cubicBezTo>
                  <a:pt x="9" y="44"/>
                  <a:pt x="0" y="14"/>
                  <a:pt x="13" y="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9" name="Freeform 69">
            <a:extLst>
              <a:ext uri="{FF2B5EF4-FFF2-40B4-BE49-F238E27FC236}">
                <a16:creationId xmlns:a16="http://schemas.microsoft.com/office/drawing/2014/main" id="{3CADDB36-F5CD-8945-A939-1B147D5B962B}"/>
              </a:ext>
            </a:extLst>
          </p:cNvPr>
          <p:cNvSpPr>
            <a:spLocks/>
          </p:cNvSpPr>
          <p:nvPr/>
        </p:nvSpPr>
        <p:spPr bwMode="auto">
          <a:xfrm>
            <a:off x="7821567" y="4325931"/>
            <a:ext cx="47551" cy="95101"/>
          </a:xfrm>
          <a:custGeom>
            <a:avLst/>
            <a:gdLst/>
            <a:ahLst/>
            <a:cxnLst>
              <a:cxn ang="0">
                <a:pos x="32" y="0"/>
              </a:cxn>
              <a:cxn ang="0">
                <a:pos x="52" y="13"/>
              </a:cxn>
              <a:cxn ang="0">
                <a:pos x="39" y="50"/>
              </a:cxn>
              <a:cxn ang="0">
                <a:pos x="36" y="93"/>
              </a:cxn>
              <a:cxn ang="0">
                <a:pos x="15" y="80"/>
              </a:cxn>
              <a:cxn ang="0">
                <a:pos x="4" y="41"/>
              </a:cxn>
              <a:cxn ang="0">
                <a:pos x="32" y="0"/>
              </a:cxn>
            </a:cxnLst>
            <a:rect l="0" t="0" r="r" b="b"/>
            <a:pathLst>
              <a:path w="52" h="104">
                <a:moveTo>
                  <a:pt x="32" y="0"/>
                </a:moveTo>
                <a:cubicBezTo>
                  <a:pt x="52" y="13"/>
                  <a:pt x="52" y="13"/>
                  <a:pt x="52" y="13"/>
                </a:cubicBezTo>
                <a:cubicBezTo>
                  <a:pt x="52" y="13"/>
                  <a:pt x="28" y="39"/>
                  <a:pt x="39" y="50"/>
                </a:cubicBezTo>
                <a:cubicBezTo>
                  <a:pt x="49" y="60"/>
                  <a:pt x="43" y="82"/>
                  <a:pt x="36" y="93"/>
                </a:cubicBezTo>
                <a:cubicBezTo>
                  <a:pt x="30" y="104"/>
                  <a:pt x="17" y="86"/>
                  <a:pt x="15" y="80"/>
                </a:cubicBezTo>
                <a:cubicBezTo>
                  <a:pt x="13" y="73"/>
                  <a:pt x="0" y="48"/>
                  <a:pt x="4" y="41"/>
                </a:cubicBezTo>
                <a:cubicBezTo>
                  <a:pt x="8" y="35"/>
                  <a:pt x="17" y="2"/>
                  <a:pt x="32" y="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0" name="Freeform 70">
            <a:extLst>
              <a:ext uri="{FF2B5EF4-FFF2-40B4-BE49-F238E27FC236}">
                <a16:creationId xmlns:a16="http://schemas.microsoft.com/office/drawing/2014/main" id="{5BFEBCEF-C6A5-3A48-8B3A-423C14084E45}"/>
              </a:ext>
            </a:extLst>
          </p:cNvPr>
          <p:cNvSpPr>
            <a:spLocks/>
          </p:cNvSpPr>
          <p:nvPr/>
        </p:nvSpPr>
        <p:spPr bwMode="auto">
          <a:xfrm>
            <a:off x="5093741" y="4037457"/>
            <a:ext cx="1371838" cy="1612761"/>
          </a:xfrm>
          <a:custGeom>
            <a:avLst/>
            <a:gdLst/>
            <a:ahLst/>
            <a:cxnLst>
              <a:cxn ang="0">
                <a:pos x="167" y="161"/>
              </a:cxn>
              <a:cxn ang="0">
                <a:pos x="212" y="105"/>
              </a:cxn>
              <a:cxn ang="0">
                <a:pos x="272" y="55"/>
              </a:cxn>
              <a:cxn ang="0">
                <a:pos x="336" y="70"/>
              </a:cxn>
              <a:cxn ang="0">
                <a:pos x="459" y="23"/>
              </a:cxn>
              <a:cxn ang="0">
                <a:pos x="554" y="7"/>
              </a:cxn>
              <a:cxn ang="0">
                <a:pos x="602" y="7"/>
              </a:cxn>
              <a:cxn ang="0">
                <a:pos x="622" y="32"/>
              </a:cxn>
              <a:cxn ang="0">
                <a:pos x="608" y="111"/>
              </a:cxn>
              <a:cxn ang="0">
                <a:pos x="651" y="132"/>
              </a:cxn>
              <a:cxn ang="0">
                <a:pos x="700" y="131"/>
              </a:cxn>
              <a:cxn ang="0">
                <a:pos x="772" y="188"/>
              </a:cxn>
              <a:cxn ang="0">
                <a:pos x="814" y="152"/>
              </a:cxn>
              <a:cxn ang="0">
                <a:pos x="988" y="168"/>
              </a:cxn>
              <a:cxn ang="0">
                <a:pos x="1084" y="167"/>
              </a:cxn>
              <a:cxn ang="0">
                <a:pos x="1120" y="254"/>
              </a:cxn>
              <a:cxn ang="0">
                <a:pos x="1125" y="293"/>
              </a:cxn>
              <a:cxn ang="0">
                <a:pos x="1152" y="381"/>
              </a:cxn>
              <a:cxn ang="0">
                <a:pos x="1205" y="494"/>
              </a:cxn>
              <a:cxn ang="0">
                <a:pos x="1240" y="572"/>
              </a:cxn>
              <a:cxn ang="0">
                <a:pos x="1313" y="631"/>
              </a:cxn>
              <a:cxn ang="0">
                <a:pos x="1391" y="672"/>
              </a:cxn>
              <a:cxn ang="0">
                <a:pos x="1500" y="672"/>
              </a:cxn>
              <a:cxn ang="0">
                <a:pos x="1430" y="804"/>
              </a:cxn>
              <a:cxn ang="0">
                <a:pos x="1309" y="928"/>
              </a:cxn>
              <a:cxn ang="0">
                <a:pos x="1231" y="1046"/>
              </a:cxn>
              <a:cxn ang="0">
                <a:pos x="1258" y="1170"/>
              </a:cxn>
              <a:cxn ang="0">
                <a:pos x="1201" y="1330"/>
              </a:cxn>
              <a:cxn ang="0">
                <a:pos x="1139" y="1383"/>
              </a:cxn>
              <a:cxn ang="0">
                <a:pos x="1142" y="1498"/>
              </a:cxn>
              <a:cxn ang="0">
                <a:pos x="1078" y="1596"/>
              </a:cxn>
              <a:cxn ang="0">
                <a:pos x="953" y="1741"/>
              </a:cxn>
              <a:cxn ang="0">
                <a:pos x="808" y="1772"/>
              </a:cxn>
              <a:cxn ang="0">
                <a:pos x="740" y="1630"/>
              </a:cxn>
              <a:cxn ang="0">
                <a:pos x="671" y="1403"/>
              </a:cxn>
              <a:cxn ang="0">
                <a:pos x="647" y="1257"/>
              </a:cxn>
              <a:cxn ang="0">
                <a:pos x="667" y="1163"/>
              </a:cxn>
              <a:cxn ang="0">
                <a:pos x="649" y="1086"/>
              </a:cxn>
              <a:cxn ang="0">
                <a:pos x="603" y="1002"/>
              </a:cxn>
              <a:cxn ang="0">
                <a:pos x="529" y="929"/>
              </a:cxn>
              <a:cxn ang="0">
                <a:pos x="556" y="870"/>
              </a:cxn>
              <a:cxn ang="0">
                <a:pos x="556" y="826"/>
              </a:cxn>
              <a:cxn ang="0">
                <a:pos x="461" y="778"/>
              </a:cxn>
              <a:cxn ang="0">
                <a:pos x="333" y="801"/>
              </a:cxn>
              <a:cxn ang="0">
                <a:pos x="213" y="817"/>
              </a:cxn>
              <a:cxn ang="0">
                <a:pos x="97" y="734"/>
              </a:cxn>
              <a:cxn ang="0">
                <a:pos x="13" y="658"/>
              </a:cxn>
              <a:cxn ang="0">
                <a:pos x="20" y="516"/>
              </a:cxn>
              <a:cxn ang="0">
                <a:pos x="17" y="376"/>
              </a:cxn>
              <a:cxn ang="0">
                <a:pos x="98" y="266"/>
              </a:cxn>
            </a:cxnLst>
            <a:rect l="0" t="0" r="r" b="b"/>
            <a:pathLst>
              <a:path w="1506" h="1774">
                <a:moveTo>
                  <a:pt x="167" y="195"/>
                </a:moveTo>
                <a:cubicBezTo>
                  <a:pt x="157" y="172"/>
                  <a:pt x="157" y="172"/>
                  <a:pt x="157" y="172"/>
                </a:cubicBezTo>
                <a:cubicBezTo>
                  <a:pt x="167" y="161"/>
                  <a:pt x="167" y="161"/>
                  <a:pt x="167" y="161"/>
                </a:cubicBezTo>
                <a:cubicBezTo>
                  <a:pt x="166" y="135"/>
                  <a:pt x="166" y="135"/>
                  <a:pt x="166" y="135"/>
                </a:cubicBezTo>
                <a:cubicBezTo>
                  <a:pt x="166" y="135"/>
                  <a:pt x="176" y="121"/>
                  <a:pt x="183" y="119"/>
                </a:cubicBezTo>
                <a:cubicBezTo>
                  <a:pt x="190" y="118"/>
                  <a:pt x="212" y="105"/>
                  <a:pt x="212" y="105"/>
                </a:cubicBezTo>
                <a:cubicBezTo>
                  <a:pt x="238" y="85"/>
                  <a:pt x="238" y="85"/>
                  <a:pt x="238" y="85"/>
                </a:cubicBezTo>
                <a:cubicBezTo>
                  <a:pt x="245" y="52"/>
                  <a:pt x="245" y="52"/>
                  <a:pt x="245" y="52"/>
                </a:cubicBezTo>
                <a:cubicBezTo>
                  <a:pt x="245" y="52"/>
                  <a:pt x="272" y="45"/>
                  <a:pt x="272" y="55"/>
                </a:cubicBezTo>
                <a:cubicBezTo>
                  <a:pt x="272" y="65"/>
                  <a:pt x="287" y="66"/>
                  <a:pt x="297" y="65"/>
                </a:cubicBezTo>
                <a:cubicBezTo>
                  <a:pt x="307" y="63"/>
                  <a:pt x="320" y="62"/>
                  <a:pt x="320" y="62"/>
                </a:cubicBezTo>
                <a:cubicBezTo>
                  <a:pt x="336" y="70"/>
                  <a:pt x="336" y="70"/>
                  <a:pt x="336" y="70"/>
                </a:cubicBezTo>
                <a:cubicBezTo>
                  <a:pt x="336" y="70"/>
                  <a:pt x="354" y="47"/>
                  <a:pt x="362" y="47"/>
                </a:cubicBezTo>
                <a:cubicBezTo>
                  <a:pt x="369" y="47"/>
                  <a:pt x="400" y="32"/>
                  <a:pt x="410" y="30"/>
                </a:cubicBezTo>
                <a:cubicBezTo>
                  <a:pt x="421" y="29"/>
                  <a:pt x="446" y="22"/>
                  <a:pt x="459" y="23"/>
                </a:cubicBezTo>
                <a:cubicBezTo>
                  <a:pt x="472" y="25"/>
                  <a:pt x="501" y="17"/>
                  <a:pt x="505" y="16"/>
                </a:cubicBezTo>
                <a:cubicBezTo>
                  <a:pt x="510" y="14"/>
                  <a:pt x="530" y="0"/>
                  <a:pt x="530" y="0"/>
                </a:cubicBezTo>
                <a:cubicBezTo>
                  <a:pt x="554" y="7"/>
                  <a:pt x="554" y="7"/>
                  <a:pt x="554" y="7"/>
                </a:cubicBezTo>
                <a:cubicBezTo>
                  <a:pt x="564" y="14"/>
                  <a:pt x="564" y="14"/>
                  <a:pt x="564" y="14"/>
                </a:cubicBezTo>
                <a:cubicBezTo>
                  <a:pt x="564" y="14"/>
                  <a:pt x="573" y="3"/>
                  <a:pt x="582" y="4"/>
                </a:cubicBezTo>
                <a:cubicBezTo>
                  <a:pt x="590" y="6"/>
                  <a:pt x="602" y="3"/>
                  <a:pt x="602" y="7"/>
                </a:cubicBezTo>
                <a:cubicBezTo>
                  <a:pt x="602" y="12"/>
                  <a:pt x="600" y="22"/>
                  <a:pt x="600" y="22"/>
                </a:cubicBezTo>
                <a:cubicBezTo>
                  <a:pt x="600" y="22"/>
                  <a:pt x="609" y="17"/>
                  <a:pt x="613" y="17"/>
                </a:cubicBezTo>
                <a:cubicBezTo>
                  <a:pt x="618" y="17"/>
                  <a:pt x="622" y="32"/>
                  <a:pt x="622" y="32"/>
                </a:cubicBezTo>
                <a:cubicBezTo>
                  <a:pt x="622" y="32"/>
                  <a:pt x="600" y="32"/>
                  <a:pt x="605" y="35"/>
                </a:cubicBezTo>
                <a:cubicBezTo>
                  <a:pt x="609" y="37"/>
                  <a:pt x="618" y="68"/>
                  <a:pt x="618" y="68"/>
                </a:cubicBezTo>
                <a:cubicBezTo>
                  <a:pt x="608" y="111"/>
                  <a:pt x="608" y="111"/>
                  <a:pt x="608" y="111"/>
                </a:cubicBezTo>
                <a:cubicBezTo>
                  <a:pt x="621" y="116"/>
                  <a:pt x="621" y="116"/>
                  <a:pt x="621" y="116"/>
                </a:cubicBezTo>
                <a:cubicBezTo>
                  <a:pt x="626" y="129"/>
                  <a:pt x="626" y="129"/>
                  <a:pt x="626" y="129"/>
                </a:cubicBezTo>
                <a:cubicBezTo>
                  <a:pt x="651" y="132"/>
                  <a:pt x="651" y="132"/>
                  <a:pt x="651" y="132"/>
                </a:cubicBezTo>
                <a:cubicBezTo>
                  <a:pt x="677" y="135"/>
                  <a:pt x="677" y="135"/>
                  <a:pt x="677" y="135"/>
                </a:cubicBezTo>
                <a:cubicBezTo>
                  <a:pt x="677" y="135"/>
                  <a:pt x="670" y="124"/>
                  <a:pt x="675" y="125"/>
                </a:cubicBezTo>
                <a:cubicBezTo>
                  <a:pt x="681" y="126"/>
                  <a:pt x="700" y="131"/>
                  <a:pt x="700" y="131"/>
                </a:cubicBezTo>
                <a:cubicBezTo>
                  <a:pt x="710" y="164"/>
                  <a:pt x="710" y="164"/>
                  <a:pt x="710" y="164"/>
                </a:cubicBezTo>
                <a:cubicBezTo>
                  <a:pt x="740" y="170"/>
                  <a:pt x="740" y="170"/>
                  <a:pt x="740" y="170"/>
                </a:cubicBezTo>
                <a:cubicBezTo>
                  <a:pt x="772" y="188"/>
                  <a:pt x="772" y="188"/>
                  <a:pt x="772" y="188"/>
                </a:cubicBezTo>
                <a:cubicBezTo>
                  <a:pt x="799" y="203"/>
                  <a:pt x="799" y="203"/>
                  <a:pt x="799" y="203"/>
                </a:cubicBezTo>
                <a:cubicBezTo>
                  <a:pt x="799" y="203"/>
                  <a:pt x="812" y="185"/>
                  <a:pt x="811" y="181"/>
                </a:cubicBezTo>
                <a:cubicBezTo>
                  <a:pt x="809" y="177"/>
                  <a:pt x="801" y="159"/>
                  <a:pt x="814" y="152"/>
                </a:cubicBezTo>
                <a:cubicBezTo>
                  <a:pt x="827" y="145"/>
                  <a:pt x="839" y="132"/>
                  <a:pt x="861" y="137"/>
                </a:cubicBezTo>
                <a:cubicBezTo>
                  <a:pt x="883" y="141"/>
                  <a:pt x="917" y="155"/>
                  <a:pt x="927" y="158"/>
                </a:cubicBezTo>
                <a:cubicBezTo>
                  <a:pt x="937" y="161"/>
                  <a:pt x="979" y="164"/>
                  <a:pt x="988" y="168"/>
                </a:cubicBezTo>
                <a:cubicBezTo>
                  <a:pt x="996" y="172"/>
                  <a:pt x="1024" y="182"/>
                  <a:pt x="1024" y="182"/>
                </a:cubicBezTo>
                <a:cubicBezTo>
                  <a:pt x="1024" y="182"/>
                  <a:pt x="1029" y="168"/>
                  <a:pt x="1035" y="167"/>
                </a:cubicBezTo>
                <a:cubicBezTo>
                  <a:pt x="1041" y="165"/>
                  <a:pt x="1084" y="167"/>
                  <a:pt x="1084" y="167"/>
                </a:cubicBezTo>
                <a:cubicBezTo>
                  <a:pt x="1091" y="177"/>
                  <a:pt x="1091" y="177"/>
                  <a:pt x="1091" y="177"/>
                </a:cubicBezTo>
                <a:cubicBezTo>
                  <a:pt x="1091" y="177"/>
                  <a:pt x="1122" y="171"/>
                  <a:pt x="1130" y="180"/>
                </a:cubicBezTo>
                <a:cubicBezTo>
                  <a:pt x="1139" y="188"/>
                  <a:pt x="1127" y="263"/>
                  <a:pt x="1120" y="254"/>
                </a:cubicBezTo>
                <a:cubicBezTo>
                  <a:pt x="1113" y="246"/>
                  <a:pt x="1073" y="205"/>
                  <a:pt x="1081" y="218"/>
                </a:cubicBezTo>
                <a:cubicBezTo>
                  <a:pt x="1090" y="231"/>
                  <a:pt x="1097" y="259"/>
                  <a:pt x="1106" y="264"/>
                </a:cubicBezTo>
                <a:cubicBezTo>
                  <a:pt x="1114" y="270"/>
                  <a:pt x="1125" y="287"/>
                  <a:pt x="1125" y="293"/>
                </a:cubicBezTo>
                <a:cubicBezTo>
                  <a:pt x="1125" y="299"/>
                  <a:pt x="1126" y="312"/>
                  <a:pt x="1132" y="317"/>
                </a:cubicBezTo>
                <a:cubicBezTo>
                  <a:pt x="1138" y="323"/>
                  <a:pt x="1130" y="346"/>
                  <a:pt x="1136" y="353"/>
                </a:cubicBezTo>
                <a:cubicBezTo>
                  <a:pt x="1142" y="361"/>
                  <a:pt x="1148" y="376"/>
                  <a:pt x="1152" y="381"/>
                </a:cubicBezTo>
                <a:cubicBezTo>
                  <a:pt x="1156" y="385"/>
                  <a:pt x="1169" y="396"/>
                  <a:pt x="1173" y="398"/>
                </a:cubicBezTo>
                <a:cubicBezTo>
                  <a:pt x="1178" y="399"/>
                  <a:pt x="1186" y="415"/>
                  <a:pt x="1186" y="415"/>
                </a:cubicBezTo>
                <a:cubicBezTo>
                  <a:pt x="1205" y="494"/>
                  <a:pt x="1205" y="494"/>
                  <a:pt x="1205" y="494"/>
                </a:cubicBezTo>
                <a:cubicBezTo>
                  <a:pt x="1230" y="514"/>
                  <a:pt x="1230" y="514"/>
                  <a:pt x="1230" y="514"/>
                </a:cubicBezTo>
                <a:cubicBezTo>
                  <a:pt x="1227" y="543"/>
                  <a:pt x="1227" y="543"/>
                  <a:pt x="1227" y="543"/>
                </a:cubicBezTo>
                <a:cubicBezTo>
                  <a:pt x="1227" y="543"/>
                  <a:pt x="1235" y="569"/>
                  <a:pt x="1240" y="572"/>
                </a:cubicBezTo>
                <a:cubicBezTo>
                  <a:pt x="1244" y="575"/>
                  <a:pt x="1267" y="590"/>
                  <a:pt x="1273" y="589"/>
                </a:cubicBezTo>
                <a:cubicBezTo>
                  <a:pt x="1279" y="587"/>
                  <a:pt x="1277" y="602"/>
                  <a:pt x="1281" y="606"/>
                </a:cubicBezTo>
                <a:cubicBezTo>
                  <a:pt x="1286" y="610"/>
                  <a:pt x="1313" y="626"/>
                  <a:pt x="1313" y="631"/>
                </a:cubicBezTo>
                <a:cubicBezTo>
                  <a:pt x="1313" y="635"/>
                  <a:pt x="1322" y="661"/>
                  <a:pt x="1330" y="669"/>
                </a:cubicBezTo>
                <a:cubicBezTo>
                  <a:pt x="1339" y="678"/>
                  <a:pt x="1346" y="681"/>
                  <a:pt x="1355" y="682"/>
                </a:cubicBezTo>
                <a:cubicBezTo>
                  <a:pt x="1364" y="684"/>
                  <a:pt x="1381" y="675"/>
                  <a:pt x="1391" y="672"/>
                </a:cubicBezTo>
                <a:cubicBezTo>
                  <a:pt x="1401" y="669"/>
                  <a:pt x="1431" y="671"/>
                  <a:pt x="1438" y="668"/>
                </a:cubicBezTo>
                <a:cubicBezTo>
                  <a:pt x="1446" y="665"/>
                  <a:pt x="1486" y="646"/>
                  <a:pt x="1494" y="646"/>
                </a:cubicBezTo>
                <a:cubicBezTo>
                  <a:pt x="1503" y="646"/>
                  <a:pt x="1506" y="662"/>
                  <a:pt x="1500" y="672"/>
                </a:cubicBezTo>
                <a:cubicBezTo>
                  <a:pt x="1494" y="682"/>
                  <a:pt x="1483" y="714"/>
                  <a:pt x="1483" y="714"/>
                </a:cubicBezTo>
                <a:cubicBezTo>
                  <a:pt x="1483" y="714"/>
                  <a:pt x="1490" y="741"/>
                  <a:pt x="1486" y="744"/>
                </a:cubicBezTo>
                <a:cubicBezTo>
                  <a:pt x="1482" y="747"/>
                  <a:pt x="1433" y="799"/>
                  <a:pt x="1430" y="804"/>
                </a:cubicBezTo>
                <a:cubicBezTo>
                  <a:pt x="1427" y="810"/>
                  <a:pt x="1433" y="824"/>
                  <a:pt x="1424" y="830"/>
                </a:cubicBezTo>
                <a:cubicBezTo>
                  <a:pt x="1415" y="836"/>
                  <a:pt x="1382" y="866"/>
                  <a:pt x="1371" y="876"/>
                </a:cubicBezTo>
                <a:cubicBezTo>
                  <a:pt x="1359" y="886"/>
                  <a:pt x="1325" y="916"/>
                  <a:pt x="1309" y="928"/>
                </a:cubicBezTo>
                <a:cubicBezTo>
                  <a:pt x="1293" y="939"/>
                  <a:pt x="1274" y="968"/>
                  <a:pt x="1270" y="971"/>
                </a:cubicBezTo>
                <a:cubicBezTo>
                  <a:pt x="1266" y="974"/>
                  <a:pt x="1237" y="1008"/>
                  <a:pt x="1237" y="1008"/>
                </a:cubicBezTo>
                <a:cubicBezTo>
                  <a:pt x="1237" y="1008"/>
                  <a:pt x="1231" y="1040"/>
                  <a:pt x="1231" y="1046"/>
                </a:cubicBezTo>
                <a:cubicBezTo>
                  <a:pt x="1231" y="1051"/>
                  <a:pt x="1231" y="1102"/>
                  <a:pt x="1234" y="1107"/>
                </a:cubicBezTo>
                <a:cubicBezTo>
                  <a:pt x="1237" y="1113"/>
                  <a:pt x="1245" y="1148"/>
                  <a:pt x="1245" y="1148"/>
                </a:cubicBezTo>
                <a:cubicBezTo>
                  <a:pt x="1245" y="1148"/>
                  <a:pt x="1257" y="1159"/>
                  <a:pt x="1258" y="1170"/>
                </a:cubicBezTo>
                <a:cubicBezTo>
                  <a:pt x="1260" y="1182"/>
                  <a:pt x="1258" y="1219"/>
                  <a:pt x="1258" y="1229"/>
                </a:cubicBezTo>
                <a:cubicBezTo>
                  <a:pt x="1258" y="1239"/>
                  <a:pt x="1263" y="1294"/>
                  <a:pt x="1257" y="1295"/>
                </a:cubicBezTo>
                <a:cubicBezTo>
                  <a:pt x="1251" y="1297"/>
                  <a:pt x="1201" y="1330"/>
                  <a:pt x="1201" y="1330"/>
                </a:cubicBezTo>
                <a:cubicBezTo>
                  <a:pt x="1201" y="1330"/>
                  <a:pt x="1176" y="1349"/>
                  <a:pt x="1175" y="1356"/>
                </a:cubicBezTo>
                <a:cubicBezTo>
                  <a:pt x="1173" y="1363"/>
                  <a:pt x="1178" y="1374"/>
                  <a:pt x="1162" y="1373"/>
                </a:cubicBezTo>
                <a:cubicBezTo>
                  <a:pt x="1146" y="1372"/>
                  <a:pt x="1139" y="1377"/>
                  <a:pt x="1139" y="1383"/>
                </a:cubicBezTo>
                <a:cubicBezTo>
                  <a:pt x="1139" y="1389"/>
                  <a:pt x="1130" y="1394"/>
                  <a:pt x="1138" y="1403"/>
                </a:cubicBezTo>
                <a:cubicBezTo>
                  <a:pt x="1145" y="1412"/>
                  <a:pt x="1158" y="1429"/>
                  <a:pt x="1156" y="1433"/>
                </a:cubicBezTo>
                <a:cubicBezTo>
                  <a:pt x="1155" y="1438"/>
                  <a:pt x="1148" y="1495"/>
                  <a:pt x="1142" y="1498"/>
                </a:cubicBezTo>
                <a:cubicBezTo>
                  <a:pt x="1136" y="1501"/>
                  <a:pt x="1106" y="1524"/>
                  <a:pt x="1102" y="1525"/>
                </a:cubicBezTo>
                <a:cubicBezTo>
                  <a:pt x="1097" y="1527"/>
                  <a:pt x="1089" y="1547"/>
                  <a:pt x="1089" y="1547"/>
                </a:cubicBezTo>
                <a:cubicBezTo>
                  <a:pt x="1089" y="1547"/>
                  <a:pt x="1081" y="1588"/>
                  <a:pt x="1078" y="1596"/>
                </a:cubicBezTo>
                <a:cubicBezTo>
                  <a:pt x="1076" y="1603"/>
                  <a:pt x="1055" y="1633"/>
                  <a:pt x="1050" y="1640"/>
                </a:cubicBezTo>
                <a:cubicBezTo>
                  <a:pt x="1044" y="1647"/>
                  <a:pt x="1027" y="1676"/>
                  <a:pt x="1018" y="1686"/>
                </a:cubicBezTo>
                <a:cubicBezTo>
                  <a:pt x="1009" y="1696"/>
                  <a:pt x="963" y="1736"/>
                  <a:pt x="953" y="1741"/>
                </a:cubicBezTo>
                <a:cubicBezTo>
                  <a:pt x="943" y="1745"/>
                  <a:pt x="904" y="1741"/>
                  <a:pt x="898" y="1741"/>
                </a:cubicBezTo>
                <a:cubicBezTo>
                  <a:pt x="893" y="1741"/>
                  <a:pt x="873" y="1739"/>
                  <a:pt x="864" y="1745"/>
                </a:cubicBezTo>
                <a:cubicBezTo>
                  <a:pt x="855" y="1751"/>
                  <a:pt x="822" y="1774"/>
                  <a:pt x="808" y="1772"/>
                </a:cubicBezTo>
                <a:cubicBezTo>
                  <a:pt x="793" y="1771"/>
                  <a:pt x="778" y="1752"/>
                  <a:pt x="773" y="1746"/>
                </a:cubicBezTo>
                <a:cubicBezTo>
                  <a:pt x="769" y="1741"/>
                  <a:pt x="773" y="1710"/>
                  <a:pt x="769" y="1703"/>
                </a:cubicBezTo>
                <a:cubicBezTo>
                  <a:pt x="765" y="1696"/>
                  <a:pt x="747" y="1649"/>
                  <a:pt x="740" y="1630"/>
                </a:cubicBezTo>
                <a:cubicBezTo>
                  <a:pt x="733" y="1611"/>
                  <a:pt x="708" y="1564"/>
                  <a:pt x="700" y="1557"/>
                </a:cubicBezTo>
                <a:cubicBezTo>
                  <a:pt x="691" y="1550"/>
                  <a:pt x="698" y="1502"/>
                  <a:pt x="696" y="1495"/>
                </a:cubicBezTo>
                <a:cubicBezTo>
                  <a:pt x="693" y="1488"/>
                  <a:pt x="678" y="1413"/>
                  <a:pt x="671" y="1403"/>
                </a:cubicBezTo>
                <a:cubicBezTo>
                  <a:pt x="664" y="1393"/>
                  <a:pt x="634" y="1357"/>
                  <a:pt x="629" y="1347"/>
                </a:cubicBezTo>
                <a:cubicBezTo>
                  <a:pt x="625" y="1337"/>
                  <a:pt x="631" y="1288"/>
                  <a:pt x="631" y="1288"/>
                </a:cubicBezTo>
                <a:cubicBezTo>
                  <a:pt x="647" y="1257"/>
                  <a:pt x="647" y="1257"/>
                  <a:pt x="647" y="1257"/>
                </a:cubicBezTo>
                <a:cubicBezTo>
                  <a:pt x="665" y="1239"/>
                  <a:pt x="665" y="1239"/>
                  <a:pt x="665" y="1239"/>
                </a:cubicBezTo>
                <a:cubicBezTo>
                  <a:pt x="677" y="1199"/>
                  <a:pt x="677" y="1199"/>
                  <a:pt x="677" y="1199"/>
                </a:cubicBezTo>
                <a:cubicBezTo>
                  <a:pt x="667" y="1163"/>
                  <a:pt x="667" y="1163"/>
                  <a:pt x="667" y="1163"/>
                </a:cubicBezTo>
                <a:cubicBezTo>
                  <a:pt x="648" y="1137"/>
                  <a:pt x="648" y="1137"/>
                  <a:pt x="648" y="1137"/>
                </a:cubicBezTo>
                <a:cubicBezTo>
                  <a:pt x="654" y="1120"/>
                  <a:pt x="654" y="1120"/>
                  <a:pt x="654" y="1120"/>
                </a:cubicBezTo>
                <a:cubicBezTo>
                  <a:pt x="664" y="1114"/>
                  <a:pt x="649" y="1086"/>
                  <a:pt x="649" y="1086"/>
                </a:cubicBezTo>
                <a:cubicBezTo>
                  <a:pt x="636" y="1071"/>
                  <a:pt x="636" y="1071"/>
                  <a:pt x="636" y="1071"/>
                </a:cubicBezTo>
                <a:cubicBezTo>
                  <a:pt x="641" y="1025"/>
                  <a:pt x="641" y="1025"/>
                  <a:pt x="641" y="1025"/>
                </a:cubicBezTo>
                <a:cubicBezTo>
                  <a:pt x="603" y="1002"/>
                  <a:pt x="603" y="1002"/>
                  <a:pt x="603" y="1002"/>
                </a:cubicBezTo>
                <a:cubicBezTo>
                  <a:pt x="580" y="981"/>
                  <a:pt x="580" y="981"/>
                  <a:pt x="580" y="981"/>
                </a:cubicBezTo>
                <a:cubicBezTo>
                  <a:pt x="543" y="952"/>
                  <a:pt x="543" y="952"/>
                  <a:pt x="543" y="952"/>
                </a:cubicBezTo>
                <a:cubicBezTo>
                  <a:pt x="529" y="929"/>
                  <a:pt x="529" y="929"/>
                  <a:pt x="529" y="929"/>
                </a:cubicBezTo>
                <a:cubicBezTo>
                  <a:pt x="557" y="915"/>
                  <a:pt x="557" y="915"/>
                  <a:pt x="557" y="915"/>
                </a:cubicBezTo>
                <a:cubicBezTo>
                  <a:pt x="572" y="893"/>
                  <a:pt x="572" y="893"/>
                  <a:pt x="572" y="893"/>
                </a:cubicBezTo>
                <a:cubicBezTo>
                  <a:pt x="556" y="870"/>
                  <a:pt x="556" y="870"/>
                  <a:pt x="556" y="870"/>
                </a:cubicBezTo>
                <a:cubicBezTo>
                  <a:pt x="573" y="856"/>
                  <a:pt x="573" y="856"/>
                  <a:pt x="573" y="856"/>
                </a:cubicBezTo>
                <a:cubicBezTo>
                  <a:pt x="579" y="847"/>
                  <a:pt x="579" y="847"/>
                  <a:pt x="579" y="847"/>
                </a:cubicBezTo>
                <a:cubicBezTo>
                  <a:pt x="556" y="826"/>
                  <a:pt x="556" y="826"/>
                  <a:pt x="556" y="826"/>
                </a:cubicBezTo>
                <a:cubicBezTo>
                  <a:pt x="541" y="813"/>
                  <a:pt x="541" y="813"/>
                  <a:pt x="541" y="813"/>
                </a:cubicBezTo>
                <a:cubicBezTo>
                  <a:pt x="497" y="819"/>
                  <a:pt x="497" y="819"/>
                  <a:pt x="497" y="819"/>
                </a:cubicBezTo>
                <a:cubicBezTo>
                  <a:pt x="461" y="778"/>
                  <a:pt x="461" y="778"/>
                  <a:pt x="461" y="778"/>
                </a:cubicBezTo>
                <a:cubicBezTo>
                  <a:pt x="461" y="778"/>
                  <a:pt x="429" y="773"/>
                  <a:pt x="416" y="776"/>
                </a:cubicBezTo>
                <a:cubicBezTo>
                  <a:pt x="403" y="778"/>
                  <a:pt x="383" y="786"/>
                  <a:pt x="372" y="788"/>
                </a:cubicBezTo>
                <a:cubicBezTo>
                  <a:pt x="360" y="791"/>
                  <a:pt x="340" y="799"/>
                  <a:pt x="333" y="801"/>
                </a:cubicBezTo>
                <a:cubicBezTo>
                  <a:pt x="325" y="804"/>
                  <a:pt x="314" y="801"/>
                  <a:pt x="304" y="800"/>
                </a:cubicBezTo>
                <a:cubicBezTo>
                  <a:pt x="294" y="799"/>
                  <a:pt x="292" y="794"/>
                  <a:pt x="278" y="799"/>
                </a:cubicBezTo>
                <a:cubicBezTo>
                  <a:pt x="264" y="803"/>
                  <a:pt x="220" y="817"/>
                  <a:pt x="213" y="817"/>
                </a:cubicBezTo>
                <a:cubicBezTo>
                  <a:pt x="206" y="817"/>
                  <a:pt x="174" y="809"/>
                  <a:pt x="169" y="804"/>
                </a:cubicBezTo>
                <a:cubicBezTo>
                  <a:pt x="163" y="800"/>
                  <a:pt x="118" y="770"/>
                  <a:pt x="114" y="763"/>
                </a:cubicBezTo>
                <a:cubicBezTo>
                  <a:pt x="110" y="755"/>
                  <a:pt x="107" y="738"/>
                  <a:pt x="97" y="734"/>
                </a:cubicBezTo>
                <a:cubicBezTo>
                  <a:pt x="87" y="730"/>
                  <a:pt x="72" y="714"/>
                  <a:pt x="69" y="708"/>
                </a:cubicBezTo>
                <a:cubicBezTo>
                  <a:pt x="66" y="702"/>
                  <a:pt x="48" y="674"/>
                  <a:pt x="42" y="674"/>
                </a:cubicBezTo>
                <a:cubicBezTo>
                  <a:pt x="36" y="674"/>
                  <a:pt x="13" y="658"/>
                  <a:pt x="13" y="658"/>
                </a:cubicBezTo>
                <a:cubicBezTo>
                  <a:pt x="13" y="658"/>
                  <a:pt x="13" y="632"/>
                  <a:pt x="9" y="625"/>
                </a:cubicBezTo>
                <a:cubicBezTo>
                  <a:pt x="4" y="618"/>
                  <a:pt x="10" y="552"/>
                  <a:pt x="10" y="547"/>
                </a:cubicBezTo>
                <a:cubicBezTo>
                  <a:pt x="10" y="543"/>
                  <a:pt x="20" y="516"/>
                  <a:pt x="20" y="516"/>
                </a:cubicBezTo>
                <a:cubicBezTo>
                  <a:pt x="12" y="437"/>
                  <a:pt x="12" y="437"/>
                  <a:pt x="12" y="437"/>
                </a:cubicBezTo>
                <a:cubicBezTo>
                  <a:pt x="0" y="419"/>
                  <a:pt x="0" y="419"/>
                  <a:pt x="0" y="419"/>
                </a:cubicBezTo>
                <a:cubicBezTo>
                  <a:pt x="0" y="419"/>
                  <a:pt x="12" y="384"/>
                  <a:pt x="17" y="376"/>
                </a:cubicBezTo>
                <a:cubicBezTo>
                  <a:pt x="23" y="369"/>
                  <a:pt x="40" y="353"/>
                  <a:pt x="42" y="348"/>
                </a:cubicBezTo>
                <a:cubicBezTo>
                  <a:pt x="43" y="342"/>
                  <a:pt x="66" y="310"/>
                  <a:pt x="69" y="303"/>
                </a:cubicBezTo>
                <a:cubicBezTo>
                  <a:pt x="72" y="296"/>
                  <a:pt x="94" y="269"/>
                  <a:pt x="98" y="266"/>
                </a:cubicBezTo>
                <a:cubicBezTo>
                  <a:pt x="102" y="263"/>
                  <a:pt x="135" y="236"/>
                  <a:pt x="135" y="236"/>
                </a:cubicBezTo>
                <a:lnTo>
                  <a:pt x="167" y="195"/>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1" name="Freeform 71">
            <a:extLst>
              <a:ext uri="{FF2B5EF4-FFF2-40B4-BE49-F238E27FC236}">
                <a16:creationId xmlns:a16="http://schemas.microsoft.com/office/drawing/2014/main" id="{5801AF88-C6CD-B541-AC4D-6D5C78CBE6C0}"/>
              </a:ext>
            </a:extLst>
          </p:cNvPr>
          <p:cNvSpPr>
            <a:spLocks/>
          </p:cNvSpPr>
          <p:nvPr/>
        </p:nvSpPr>
        <p:spPr bwMode="auto">
          <a:xfrm>
            <a:off x="6498864" y="2301063"/>
            <a:ext cx="309872" cy="307495"/>
          </a:xfrm>
          <a:custGeom>
            <a:avLst/>
            <a:gdLst/>
            <a:ahLst/>
            <a:cxnLst>
              <a:cxn ang="0">
                <a:pos x="13" y="289"/>
              </a:cxn>
              <a:cxn ang="0">
                <a:pos x="33" y="239"/>
              </a:cxn>
              <a:cxn ang="0">
                <a:pos x="54" y="209"/>
              </a:cxn>
              <a:cxn ang="0">
                <a:pos x="31" y="153"/>
              </a:cxn>
              <a:cxn ang="0">
                <a:pos x="54" y="174"/>
              </a:cxn>
              <a:cxn ang="0">
                <a:pos x="85" y="168"/>
              </a:cxn>
              <a:cxn ang="0">
                <a:pos x="113" y="120"/>
              </a:cxn>
              <a:cxn ang="0">
                <a:pos x="152" y="90"/>
              </a:cxn>
              <a:cxn ang="0">
                <a:pos x="175" y="67"/>
              </a:cxn>
              <a:cxn ang="0">
                <a:pos x="216" y="69"/>
              </a:cxn>
              <a:cxn ang="0">
                <a:pos x="264" y="41"/>
              </a:cxn>
              <a:cxn ang="0">
                <a:pos x="305" y="2"/>
              </a:cxn>
              <a:cxn ang="0">
                <a:pos x="337" y="24"/>
              </a:cxn>
              <a:cxn ang="0">
                <a:pos x="318" y="77"/>
              </a:cxn>
              <a:cxn ang="0">
                <a:pos x="221" y="131"/>
              </a:cxn>
              <a:cxn ang="0">
                <a:pos x="149" y="200"/>
              </a:cxn>
              <a:cxn ang="0">
                <a:pos x="130" y="230"/>
              </a:cxn>
              <a:cxn ang="0">
                <a:pos x="111" y="226"/>
              </a:cxn>
              <a:cxn ang="0">
                <a:pos x="98" y="254"/>
              </a:cxn>
              <a:cxn ang="0">
                <a:pos x="93" y="271"/>
              </a:cxn>
              <a:cxn ang="0">
                <a:pos x="91" y="293"/>
              </a:cxn>
              <a:cxn ang="0">
                <a:pos x="76" y="319"/>
              </a:cxn>
              <a:cxn ang="0">
                <a:pos x="63" y="338"/>
              </a:cxn>
              <a:cxn ang="0">
                <a:pos x="39" y="323"/>
              </a:cxn>
              <a:cxn ang="0">
                <a:pos x="13" y="314"/>
              </a:cxn>
              <a:cxn ang="0">
                <a:pos x="13" y="289"/>
              </a:cxn>
            </a:cxnLst>
            <a:rect l="0" t="0" r="r" b="b"/>
            <a:pathLst>
              <a:path w="340" h="338">
                <a:moveTo>
                  <a:pt x="13" y="289"/>
                </a:moveTo>
                <a:cubicBezTo>
                  <a:pt x="13" y="289"/>
                  <a:pt x="29" y="248"/>
                  <a:pt x="33" y="239"/>
                </a:cubicBezTo>
                <a:cubicBezTo>
                  <a:pt x="37" y="230"/>
                  <a:pt x="54" y="209"/>
                  <a:pt x="54" y="209"/>
                </a:cubicBezTo>
                <a:cubicBezTo>
                  <a:pt x="31" y="153"/>
                  <a:pt x="31" y="153"/>
                  <a:pt x="31" y="153"/>
                </a:cubicBezTo>
                <a:cubicBezTo>
                  <a:pt x="31" y="153"/>
                  <a:pt x="48" y="166"/>
                  <a:pt x="54" y="174"/>
                </a:cubicBezTo>
                <a:cubicBezTo>
                  <a:pt x="61" y="183"/>
                  <a:pt x="78" y="172"/>
                  <a:pt x="85" y="168"/>
                </a:cubicBezTo>
                <a:cubicBezTo>
                  <a:pt x="91" y="164"/>
                  <a:pt x="106" y="127"/>
                  <a:pt x="113" y="120"/>
                </a:cubicBezTo>
                <a:cubicBezTo>
                  <a:pt x="119" y="114"/>
                  <a:pt x="143" y="95"/>
                  <a:pt x="152" y="90"/>
                </a:cubicBezTo>
                <a:cubicBezTo>
                  <a:pt x="160" y="86"/>
                  <a:pt x="169" y="67"/>
                  <a:pt x="175" y="67"/>
                </a:cubicBezTo>
                <a:cubicBezTo>
                  <a:pt x="182" y="67"/>
                  <a:pt x="210" y="71"/>
                  <a:pt x="216" y="69"/>
                </a:cubicBezTo>
                <a:cubicBezTo>
                  <a:pt x="223" y="67"/>
                  <a:pt x="264" y="41"/>
                  <a:pt x="264" y="41"/>
                </a:cubicBezTo>
                <a:cubicBezTo>
                  <a:pt x="264" y="41"/>
                  <a:pt x="286" y="0"/>
                  <a:pt x="305" y="2"/>
                </a:cubicBezTo>
                <a:cubicBezTo>
                  <a:pt x="324" y="4"/>
                  <a:pt x="335" y="13"/>
                  <a:pt x="337" y="24"/>
                </a:cubicBezTo>
                <a:cubicBezTo>
                  <a:pt x="340" y="34"/>
                  <a:pt x="331" y="69"/>
                  <a:pt x="318" y="77"/>
                </a:cubicBezTo>
                <a:cubicBezTo>
                  <a:pt x="305" y="86"/>
                  <a:pt x="247" y="114"/>
                  <a:pt x="221" y="131"/>
                </a:cubicBezTo>
                <a:cubicBezTo>
                  <a:pt x="195" y="149"/>
                  <a:pt x="162" y="187"/>
                  <a:pt x="149" y="200"/>
                </a:cubicBezTo>
                <a:cubicBezTo>
                  <a:pt x="137" y="213"/>
                  <a:pt x="141" y="230"/>
                  <a:pt x="130" y="230"/>
                </a:cubicBezTo>
                <a:cubicBezTo>
                  <a:pt x="119" y="230"/>
                  <a:pt x="111" y="226"/>
                  <a:pt x="111" y="226"/>
                </a:cubicBezTo>
                <a:cubicBezTo>
                  <a:pt x="98" y="254"/>
                  <a:pt x="98" y="254"/>
                  <a:pt x="98" y="254"/>
                </a:cubicBezTo>
                <a:cubicBezTo>
                  <a:pt x="93" y="271"/>
                  <a:pt x="93" y="271"/>
                  <a:pt x="93" y="271"/>
                </a:cubicBezTo>
                <a:cubicBezTo>
                  <a:pt x="91" y="293"/>
                  <a:pt x="91" y="293"/>
                  <a:pt x="91" y="293"/>
                </a:cubicBezTo>
                <a:cubicBezTo>
                  <a:pt x="76" y="319"/>
                  <a:pt x="76" y="319"/>
                  <a:pt x="76" y="319"/>
                </a:cubicBezTo>
                <a:cubicBezTo>
                  <a:pt x="63" y="338"/>
                  <a:pt x="63" y="338"/>
                  <a:pt x="63" y="338"/>
                </a:cubicBezTo>
                <a:cubicBezTo>
                  <a:pt x="39" y="323"/>
                  <a:pt x="39" y="323"/>
                  <a:pt x="39" y="323"/>
                </a:cubicBezTo>
                <a:cubicBezTo>
                  <a:pt x="13" y="314"/>
                  <a:pt x="13" y="314"/>
                  <a:pt x="13" y="314"/>
                </a:cubicBezTo>
                <a:cubicBezTo>
                  <a:pt x="13" y="314"/>
                  <a:pt x="0" y="293"/>
                  <a:pt x="13" y="28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2" name="Freeform 72">
            <a:extLst>
              <a:ext uri="{FF2B5EF4-FFF2-40B4-BE49-F238E27FC236}">
                <a16:creationId xmlns:a16="http://schemas.microsoft.com/office/drawing/2014/main" id="{6BB33F1F-9BD9-5A4E-AC4E-C93D4E7754FE}"/>
              </a:ext>
            </a:extLst>
          </p:cNvPr>
          <p:cNvSpPr>
            <a:spLocks/>
          </p:cNvSpPr>
          <p:nvPr/>
        </p:nvSpPr>
        <p:spPr bwMode="auto">
          <a:xfrm>
            <a:off x="6446558" y="2604595"/>
            <a:ext cx="131557" cy="173560"/>
          </a:xfrm>
          <a:custGeom>
            <a:avLst/>
            <a:gdLst/>
            <a:ahLst/>
            <a:cxnLst>
              <a:cxn ang="0">
                <a:pos x="69" y="6"/>
              </a:cxn>
              <a:cxn ang="0">
                <a:pos x="84" y="0"/>
              </a:cxn>
              <a:cxn ang="0">
                <a:pos x="117" y="15"/>
              </a:cxn>
              <a:cxn ang="0">
                <a:pos x="100" y="60"/>
              </a:cxn>
              <a:cxn ang="0">
                <a:pos x="97" y="123"/>
              </a:cxn>
              <a:cxn ang="0">
                <a:pos x="128" y="163"/>
              </a:cxn>
              <a:cxn ang="0">
                <a:pos x="134" y="191"/>
              </a:cxn>
              <a:cxn ang="0">
                <a:pos x="58" y="183"/>
              </a:cxn>
              <a:cxn ang="0">
                <a:pos x="56" y="151"/>
              </a:cxn>
              <a:cxn ang="0">
                <a:pos x="30" y="129"/>
              </a:cxn>
              <a:cxn ang="0">
                <a:pos x="11" y="105"/>
              </a:cxn>
              <a:cxn ang="0">
                <a:pos x="13" y="84"/>
              </a:cxn>
              <a:cxn ang="0">
                <a:pos x="28" y="60"/>
              </a:cxn>
              <a:cxn ang="0">
                <a:pos x="30" y="28"/>
              </a:cxn>
              <a:cxn ang="0">
                <a:pos x="46" y="13"/>
              </a:cxn>
              <a:cxn ang="0">
                <a:pos x="69" y="6"/>
              </a:cxn>
            </a:cxnLst>
            <a:rect l="0" t="0" r="r" b="b"/>
            <a:pathLst>
              <a:path w="145" h="191">
                <a:moveTo>
                  <a:pt x="69" y="6"/>
                </a:moveTo>
                <a:cubicBezTo>
                  <a:pt x="84" y="0"/>
                  <a:pt x="84" y="0"/>
                  <a:pt x="84" y="0"/>
                </a:cubicBezTo>
                <a:cubicBezTo>
                  <a:pt x="117" y="15"/>
                  <a:pt x="117" y="15"/>
                  <a:pt x="117" y="15"/>
                </a:cubicBezTo>
                <a:cubicBezTo>
                  <a:pt x="117" y="15"/>
                  <a:pt x="102" y="47"/>
                  <a:pt x="100" y="60"/>
                </a:cubicBezTo>
                <a:cubicBezTo>
                  <a:pt x="97" y="73"/>
                  <a:pt x="87" y="110"/>
                  <a:pt x="97" y="123"/>
                </a:cubicBezTo>
                <a:cubicBezTo>
                  <a:pt x="108" y="135"/>
                  <a:pt x="128" y="163"/>
                  <a:pt x="128" y="163"/>
                </a:cubicBezTo>
                <a:cubicBezTo>
                  <a:pt x="128" y="163"/>
                  <a:pt x="145" y="191"/>
                  <a:pt x="134" y="191"/>
                </a:cubicBezTo>
                <a:cubicBezTo>
                  <a:pt x="123" y="191"/>
                  <a:pt x="65" y="191"/>
                  <a:pt x="58" y="183"/>
                </a:cubicBezTo>
                <a:cubicBezTo>
                  <a:pt x="52" y="174"/>
                  <a:pt x="65" y="157"/>
                  <a:pt x="56" y="151"/>
                </a:cubicBezTo>
                <a:cubicBezTo>
                  <a:pt x="48" y="144"/>
                  <a:pt x="48" y="131"/>
                  <a:pt x="30" y="129"/>
                </a:cubicBezTo>
                <a:cubicBezTo>
                  <a:pt x="13" y="127"/>
                  <a:pt x="11" y="112"/>
                  <a:pt x="11" y="105"/>
                </a:cubicBezTo>
                <a:cubicBezTo>
                  <a:pt x="11" y="99"/>
                  <a:pt x="0" y="95"/>
                  <a:pt x="13" y="84"/>
                </a:cubicBezTo>
                <a:cubicBezTo>
                  <a:pt x="26" y="73"/>
                  <a:pt x="28" y="60"/>
                  <a:pt x="28" y="60"/>
                </a:cubicBezTo>
                <a:cubicBezTo>
                  <a:pt x="30" y="28"/>
                  <a:pt x="30" y="28"/>
                  <a:pt x="30" y="28"/>
                </a:cubicBezTo>
                <a:cubicBezTo>
                  <a:pt x="46" y="13"/>
                  <a:pt x="46" y="13"/>
                  <a:pt x="46" y="13"/>
                </a:cubicBezTo>
                <a:lnTo>
                  <a:pt x="69" y="6"/>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3" name="Freeform 73">
            <a:extLst>
              <a:ext uri="{FF2B5EF4-FFF2-40B4-BE49-F238E27FC236}">
                <a16:creationId xmlns:a16="http://schemas.microsoft.com/office/drawing/2014/main" id="{90972D5E-1FF3-044D-ABCB-B6E90CF68D78}"/>
              </a:ext>
            </a:extLst>
          </p:cNvPr>
          <p:cNvSpPr>
            <a:spLocks/>
          </p:cNvSpPr>
          <p:nvPr/>
        </p:nvSpPr>
        <p:spPr bwMode="auto">
          <a:xfrm>
            <a:off x="4232280" y="3628521"/>
            <a:ext cx="148992" cy="156917"/>
          </a:xfrm>
          <a:custGeom>
            <a:avLst/>
            <a:gdLst/>
            <a:ahLst/>
            <a:cxnLst>
              <a:cxn ang="0">
                <a:pos x="75" y="20"/>
              </a:cxn>
              <a:cxn ang="0">
                <a:pos x="26" y="132"/>
              </a:cxn>
              <a:cxn ang="0">
                <a:pos x="89" y="137"/>
              </a:cxn>
              <a:cxn ang="0">
                <a:pos x="87" y="172"/>
              </a:cxn>
              <a:cxn ang="0">
                <a:pos x="115" y="149"/>
              </a:cxn>
              <a:cxn ang="0">
                <a:pos x="153" y="158"/>
              </a:cxn>
              <a:cxn ang="0">
                <a:pos x="164" y="137"/>
              </a:cxn>
              <a:cxn ang="0">
                <a:pos x="144" y="123"/>
              </a:cxn>
              <a:cxn ang="0">
                <a:pos x="141" y="94"/>
              </a:cxn>
              <a:cxn ang="0">
                <a:pos x="121" y="71"/>
              </a:cxn>
              <a:cxn ang="0">
                <a:pos x="92" y="77"/>
              </a:cxn>
              <a:cxn ang="0">
                <a:pos x="75" y="20"/>
              </a:cxn>
            </a:cxnLst>
            <a:rect l="0" t="0" r="r" b="b"/>
            <a:pathLst>
              <a:path w="164" h="172">
                <a:moveTo>
                  <a:pt x="75" y="20"/>
                </a:moveTo>
                <a:cubicBezTo>
                  <a:pt x="75" y="20"/>
                  <a:pt x="0" y="123"/>
                  <a:pt x="26" y="132"/>
                </a:cubicBezTo>
                <a:cubicBezTo>
                  <a:pt x="52" y="140"/>
                  <a:pt x="89" y="129"/>
                  <a:pt x="89" y="137"/>
                </a:cubicBezTo>
                <a:cubicBezTo>
                  <a:pt x="89" y="146"/>
                  <a:pt x="75" y="172"/>
                  <a:pt x="87" y="172"/>
                </a:cubicBezTo>
                <a:cubicBezTo>
                  <a:pt x="98" y="172"/>
                  <a:pt x="104" y="152"/>
                  <a:pt x="115" y="149"/>
                </a:cubicBezTo>
                <a:cubicBezTo>
                  <a:pt x="127" y="146"/>
                  <a:pt x="153" y="158"/>
                  <a:pt x="153" y="158"/>
                </a:cubicBezTo>
                <a:cubicBezTo>
                  <a:pt x="164" y="137"/>
                  <a:pt x="164" y="137"/>
                  <a:pt x="164" y="137"/>
                </a:cubicBezTo>
                <a:cubicBezTo>
                  <a:pt x="164" y="137"/>
                  <a:pt x="144" y="132"/>
                  <a:pt x="144" y="123"/>
                </a:cubicBezTo>
                <a:cubicBezTo>
                  <a:pt x="144" y="114"/>
                  <a:pt x="147" y="103"/>
                  <a:pt x="141" y="94"/>
                </a:cubicBezTo>
                <a:cubicBezTo>
                  <a:pt x="136" y="86"/>
                  <a:pt x="136" y="74"/>
                  <a:pt x="121" y="71"/>
                </a:cubicBezTo>
                <a:cubicBezTo>
                  <a:pt x="107" y="69"/>
                  <a:pt x="84" y="92"/>
                  <a:pt x="92" y="77"/>
                </a:cubicBezTo>
                <a:cubicBezTo>
                  <a:pt x="101" y="63"/>
                  <a:pt x="115" y="0"/>
                  <a:pt x="75"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7" name="Oval 13">
            <a:extLst>
              <a:ext uri="{FF2B5EF4-FFF2-40B4-BE49-F238E27FC236}">
                <a16:creationId xmlns:a16="http://schemas.microsoft.com/office/drawing/2014/main" id="{D6BE1AED-E65D-5540-A56A-B9B0FDDBDD1C}"/>
              </a:ext>
            </a:extLst>
          </p:cNvPr>
          <p:cNvSpPr>
            <a:spLocks noChangeArrowheads="1"/>
          </p:cNvSpPr>
          <p:nvPr/>
        </p:nvSpPr>
        <p:spPr bwMode="auto">
          <a:xfrm>
            <a:off x="5365300" y="360608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76" name="Oval 13">
            <a:extLst>
              <a:ext uri="{FF2B5EF4-FFF2-40B4-BE49-F238E27FC236}">
                <a16:creationId xmlns:a16="http://schemas.microsoft.com/office/drawing/2014/main" id="{C84F04AB-BA24-714C-876A-5FEF3DE3EAD5}"/>
              </a:ext>
            </a:extLst>
          </p:cNvPr>
          <p:cNvSpPr>
            <a:spLocks noChangeArrowheads="1"/>
          </p:cNvSpPr>
          <p:nvPr/>
        </p:nvSpPr>
        <p:spPr bwMode="auto">
          <a:xfrm>
            <a:off x="4306481" y="5017845"/>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73" name="Oval 13">
            <a:extLst>
              <a:ext uri="{FF2B5EF4-FFF2-40B4-BE49-F238E27FC236}">
                <a16:creationId xmlns:a16="http://schemas.microsoft.com/office/drawing/2014/main" id="{0CAB4593-51CD-7648-B1BF-399254E8005A}"/>
              </a:ext>
            </a:extLst>
          </p:cNvPr>
          <p:cNvSpPr>
            <a:spLocks noChangeArrowheads="1"/>
          </p:cNvSpPr>
          <p:nvPr/>
        </p:nvSpPr>
        <p:spPr bwMode="auto">
          <a:xfrm>
            <a:off x="3600601" y="3952144"/>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58" name="Oval 13">
            <a:extLst>
              <a:ext uri="{FF2B5EF4-FFF2-40B4-BE49-F238E27FC236}">
                <a16:creationId xmlns:a16="http://schemas.microsoft.com/office/drawing/2014/main" id="{4D960D32-EC16-6E4E-98A8-1E08F2E76629}"/>
              </a:ext>
            </a:extLst>
          </p:cNvPr>
          <p:cNvSpPr>
            <a:spLocks noChangeArrowheads="1"/>
          </p:cNvSpPr>
          <p:nvPr/>
        </p:nvSpPr>
        <p:spPr bwMode="auto">
          <a:xfrm>
            <a:off x="7617231" y="395902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6" name="Rectangle 15">
            <a:extLst>
              <a:ext uri="{FF2B5EF4-FFF2-40B4-BE49-F238E27FC236}">
                <a16:creationId xmlns:a16="http://schemas.microsoft.com/office/drawing/2014/main" id="{6997A8BE-4369-7941-ACFB-F8D5E00C29D4}"/>
              </a:ext>
            </a:extLst>
          </p:cNvPr>
          <p:cNvSpPr/>
          <p:nvPr/>
        </p:nvSpPr>
        <p:spPr>
          <a:xfrm>
            <a:off x="8400580" y="1559035"/>
            <a:ext cx="1764699" cy="1764699"/>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Freeform 3">
            <a:extLst>
              <a:ext uri="{FF2B5EF4-FFF2-40B4-BE49-F238E27FC236}">
                <a16:creationId xmlns:a16="http://schemas.microsoft.com/office/drawing/2014/main" id="{2B470447-12DD-D245-8823-EE0C7FB0F383}"/>
              </a:ext>
            </a:extLst>
          </p:cNvPr>
          <p:cNvSpPr>
            <a:spLocks/>
          </p:cNvSpPr>
          <p:nvPr/>
        </p:nvSpPr>
        <p:spPr bwMode="auto">
          <a:xfrm>
            <a:off x="8541756" y="1778708"/>
            <a:ext cx="1411759" cy="1403852"/>
          </a:xfrm>
          <a:custGeom>
            <a:avLst/>
            <a:gdLst/>
            <a:ahLst/>
            <a:cxnLst>
              <a:cxn ang="0">
                <a:pos x="1407" y="945"/>
              </a:cxn>
              <a:cxn ang="0">
                <a:pos x="1109" y="715"/>
              </a:cxn>
              <a:cxn ang="0">
                <a:pos x="1232" y="1124"/>
              </a:cxn>
              <a:cxn ang="0">
                <a:pos x="1053" y="1283"/>
              </a:cxn>
              <a:cxn ang="0">
                <a:pos x="918" y="1299"/>
              </a:cxn>
              <a:cxn ang="0">
                <a:pos x="655" y="1224"/>
              </a:cxn>
              <a:cxn ang="0">
                <a:pos x="333" y="1236"/>
              </a:cxn>
              <a:cxn ang="0">
                <a:pos x="51" y="1347"/>
              </a:cxn>
              <a:cxn ang="0">
                <a:pos x="22" y="1574"/>
              </a:cxn>
              <a:cxn ang="0">
                <a:pos x="239" y="1763"/>
              </a:cxn>
              <a:cxn ang="0">
                <a:pos x="666" y="1938"/>
              </a:cxn>
              <a:cxn ang="0">
                <a:pos x="923" y="2132"/>
              </a:cxn>
              <a:cxn ang="0">
                <a:pos x="1162" y="2582"/>
              </a:cxn>
              <a:cxn ang="0">
                <a:pos x="1278" y="2726"/>
              </a:cxn>
              <a:cxn ang="0">
                <a:pos x="1273" y="2808"/>
              </a:cxn>
              <a:cxn ang="0">
                <a:pos x="1459" y="3163"/>
              </a:cxn>
              <a:cxn ang="0">
                <a:pos x="1284" y="3253"/>
              </a:cxn>
              <a:cxn ang="0">
                <a:pos x="1241" y="3600"/>
              </a:cxn>
              <a:cxn ang="0">
                <a:pos x="1090" y="4324"/>
              </a:cxn>
              <a:cxn ang="0">
                <a:pos x="1180" y="4457"/>
              </a:cxn>
              <a:cxn ang="0">
                <a:pos x="1459" y="4587"/>
              </a:cxn>
              <a:cxn ang="0">
                <a:pos x="1965" y="4679"/>
              </a:cxn>
              <a:cxn ang="0">
                <a:pos x="2328" y="4684"/>
              </a:cxn>
              <a:cxn ang="0">
                <a:pos x="2707" y="4836"/>
              </a:cxn>
              <a:cxn ang="0">
                <a:pos x="3055" y="4465"/>
              </a:cxn>
              <a:cxn ang="0">
                <a:pos x="3556" y="4207"/>
              </a:cxn>
              <a:cxn ang="0">
                <a:pos x="3932" y="4274"/>
              </a:cxn>
              <a:cxn ang="0">
                <a:pos x="4224" y="4382"/>
              </a:cxn>
              <a:cxn ang="0">
                <a:pos x="4489" y="4428"/>
              </a:cxn>
              <a:cxn ang="0">
                <a:pos x="4693" y="4274"/>
              </a:cxn>
              <a:cxn ang="0">
                <a:pos x="4945" y="4075"/>
              </a:cxn>
              <a:cxn ang="0">
                <a:pos x="5051" y="3916"/>
              </a:cxn>
              <a:cxn ang="0">
                <a:pos x="4804" y="3770"/>
              </a:cxn>
              <a:cxn ang="0">
                <a:pos x="4733" y="3630"/>
              </a:cxn>
              <a:cxn ang="0">
                <a:pos x="4778" y="3425"/>
              </a:cxn>
              <a:cxn ang="0">
                <a:pos x="4741" y="3237"/>
              </a:cxn>
              <a:cxn ang="0">
                <a:pos x="4709" y="2975"/>
              </a:cxn>
              <a:cxn ang="0">
                <a:pos x="4666" y="2669"/>
              </a:cxn>
              <a:cxn ang="0">
                <a:pos x="4422" y="2669"/>
              </a:cxn>
              <a:cxn ang="0">
                <a:pos x="4377" y="2601"/>
              </a:cxn>
              <a:cxn ang="0">
                <a:pos x="4510" y="2262"/>
              </a:cxn>
              <a:cxn ang="0">
                <a:pos x="4682" y="2005"/>
              </a:cxn>
              <a:cxn ang="0">
                <a:pos x="4889" y="1906"/>
              </a:cxn>
              <a:cxn ang="0">
                <a:pos x="4908" y="1684"/>
              </a:cxn>
              <a:cxn ang="0">
                <a:pos x="5014" y="1252"/>
              </a:cxn>
              <a:cxn ang="0">
                <a:pos x="5006" y="1058"/>
              </a:cxn>
              <a:cxn ang="0">
                <a:pos x="4794" y="1010"/>
              </a:cxn>
              <a:cxn ang="0">
                <a:pos x="4552" y="1016"/>
              </a:cxn>
              <a:cxn ang="0">
                <a:pos x="4454" y="886"/>
              </a:cxn>
              <a:cxn ang="0">
                <a:pos x="4208" y="857"/>
              </a:cxn>
              <a:cxn ang="0">
                <a:pos x="3972" y="796"/>
              </a:cxn>
              <a:cxn ang="0">
                <a:pos x="3768" y="621"/>
              </a:cxn>
              <a:cxn ang="0">
                <a:pos x="3680" y="546"/>
              </a:cxn>
              <a:cxn ang="0">
                <a:pos x="3511" y="523"/>
              </a:cxn>
              <a:cxn ang="0">
                <a:pos x="3325" y="432"/>
              </a:cxn>
              <a:cxn ang="0">
                <a:pos x="2986" y="173"/>
              </a:cxn>
              <a:cxn ang="0">
                <a:pos x="2872" y="8"/>
              </a:cxn>
              <a:cxn ang="0">
                <a:pos x="2511" y="488"/>
              </a:cxn>
              <a:cxn ang="0">
                <a:pos x="1908" y="922"/>
              </a:cxn>
            </a:cxnLst>
            <a:rect l="0" t="0" r="r" b="b"/>
            <a:pathLst>
              <a:path w="5154" h="4906">
                <a:moveTo>
                  <a:pt x="1908" y="922"/>
                </a:moveTo>
                <a:cubicBezTo>
                  <a:pt x="1908" y="922"/>
                  <a:pt x="1872" y="953"/>
                  <a:pt x="1832" y="965"/>
                </a:cubicBezTo>
                <a:cubicBezTo>
                  <a:pt x="1793" y="977"/>
                  <a:pt x="1717" y="942"/>
                  <a:pt x="1661" y="943"/>
                </a:cubicBezTo>
                <a:cubicBezTo>
                  <a:pt x="1606" y="945"/>
                  <a:pt x="1518" y="922"/>
                  <a:pt x="1502" y="922"/>
                </a:cubicBezTo>
                <a:cubicBezTo>
                  <a:pt x="1486" y="922"/>
                  <a:pt x="1463" y="922"/>
                  <a:pt x="1463" y="922"/>
                </a:cubicBezTo>
                <a:cubicBezTo>
                  <a:pt x="1407" y="945"/>
                  <a:pt x="1407" y="945"/>
                  <a:pt x="1407" y="945"/>
                </a:cubicBezTo>
                <a:cubicBezTo>
                  <a:pt x="1407" y="945"/>
                  <a:pt x="1399" y="858"/>
                  <a:pt x="1359" y="830"/>
                </a:cubicBezTo>
                <a:cubicBezTo>
                  <a:pt x="1319" y="802"/>
                  <a:pt x="1359" y="782"/>
                  <a:pt x="1359" y="782"/>
                </a:cubicBezTo>
                <a:cubicBezTo>
                  <a:pt x="1371" y="751"/>
                  <a:pt x="1371" y="751"/>
                  <a:pt x="1371" y="751"/>
                </a:cubicBezTo>
                <a:cubicBezTo>
                  <a:pt x="1371" y="751"/>
                  <a:pt x="1256" y="727"/>
                  <a:pt x="1244" y="751"/>
                </a:cubicBezTo>
                <a:cubicBezTo>
                  <a:pt x="1232" y="774"/>
                  <a:pt x="1204" y="745"/>
                  <a:pt x="1184" y="740"/>
                </a:cubicBezTo>
                <a:cubicBezTo>
                  <a:pt x="1164" y="735"/>
                  <a:pt x="1109" y="715"/>
                  <a:pt x="1109" y="715"/>
                </a:cubicBezTo>
                <a:cubicBezTo>
                  <a:pt x="1109" y="715"/>
                  <a:pt x="1081" y="715"/>
                  <a:pt x="1109" y="743"/>
                </a:cubicBezTo>
                <a:cubicBezTo>
                  <a:pt x="1136" y="771"/>
                  <a:pt x="1140" y="786"/>
                  <a:pt x="1129" y="810"/>
                </a:cubicBezTo>
                <a:cubicBezTo>
                  <a:pt x="1117" y="834"/>
                  <a:pt x="1109" y="854"/>
                  <a:pt x="1121" y="886"/>
                </a:cubicBezTo>
                <a:cubicBezTo>
                  <a:pt x="1133" y="918"/>
                  <a:pt x="1180" y="945"/>
                  <a:pt x="1180" y="945"/>
                </a:cubicBezTo>
                <a:cubicBezTo>
                  <a:pt x="1180" y="945"/>
                  <a:pt x="1172" y="1001"/>
                  <a:pt x="1188" y="1029"/>
                </a:cubicBezTo>
                <a:cubicBezTo>
                  <a:pt x="1204" y="1057"/>
                  <a:pt x="1228" y="1085"/>
                  <a:pt x="1232" y="1124"/>
                </a:cubicBezTo>
                <a:cubicBezTo>
                  <a:pt x="1236" y="1164"/>
                  <a:pt x="1212" y="1208"/>
                  <a:pt x="1212" y="1208"/>
                </a:cubicBezTo>
                <a:cubicBezTo>
                  <a:pt x="1212" y="1208"/>
                  <a:pt x="1228" y="1272"/>
                  <a:pt x="1248" y="1283"/>
                </a:cubicBezTo>
                <a:cubicBezTo>
                  <a:pt x="1268" y="1295"/>
                  <a:pt x="1292" y="1343"/>
                  <a:pt x="1248" y="1343"/>
                </a:cubicBezTo>
                <a:cubicBezTo>
                  <a:pt x="1204" y="1343"/>
                  <a:pt x="1113" y="1343"/>
                  <a:pt x="1113" y="1343"/>
                </a:cubicBezTo>
                <a:cubicBezTo>
                  <a:pt x="1113" y="1343"/>
                  <a:pt x="1072" y="1307"/>
                  <a:pt x="1096" y="1299"/>
                </a:cubicBezTo>
                <a:cubicBezTo>
                  <a:pt x="1121" y="1291"/>
                  <a:pt x="1053" y="1283"/>
                  <a:pt x="1053" y="1283"/>
                </a:cubicBezTo>
                <a:cubicBezTo>
                  <a:pt x="1053" y="1283"/>
                  <a:pt x="1021" y="1315"/>
                  <a:pt x="1009" y="1315"/>
                </a:cubicBezTo>
                <a:cubicBezTo>
                  <a:pt x="997" y="1315"/>
                  <a:pt x="997" y="1315"/>
                  <a:pt x="997" y="1315"/>
                </a:cubicBezTo>
                <a:cubicBezTo>
                  <a:pt x="997" y="1315"/>
                  <a:pt x="997" y="1315"/>
                  <a:pt x="997" y="1315"/>
                </a:cubicBezTo>
                <a:cubicBezTo>
                  <a:pt x="977" y="1315"/>
                  <a:pt x="977" y="1315"/>
                  <a:pt x="977" y="1315"/>
                </a:cubicBezTo>
                <a:cubicBezTo>
                  <a:pt x="942" y="1343"/>
                  <a:pt x="942" y="1343"/>
                  <a:pt x="942" y="1343"/>
                </a:cubicBezTo>
                <a:cubicBezTo>
                  <a:pt x="942" y="1343"/>
                  <a:pt x="993" y="1291"/>
                  <a:pt x="918" y="1299"/>
                </a:cubicBezTo>
                <a:cubicBezTo>
                  <a:pt x="842" y="1307"/>
                  <a:pt x="850" y="1287"/>
                  <a:pt x="842" y="1307"/>
                </a:cubicBezTo>
                <a:cubicBezTo>
                  <a:pt x="834" y="1327"/>
                  <a:pt x="814" y="1335"/>
                  <a:pt x="798" y="1343"/>
                </a:cubicBezTo>
                <a:cubicBezTo>
                  <a:pt x="783" y="1351"/>
                  <a:pt x="771" y="1375"/>
                  <a:pt x="771" y="1375"/>
                </a:cubicBezTo>
                <a:cubicBezTo>
                  <a:pt x="771" y="1375"/>
                  <a:pt x="743" y="1355"/>
                  <a:pt x="723" y="1335"/>
                </a:cubicBezTo>
                <a:cubicBezTo>
                  <a:pt x="703" y="1315"/>
                  <a:pt x="691" y="1280"/>
                  <a:pt x="691" y="1280"/>
                </a:cubicBezTo>
                <a:cubicBezTo>
                  <a:pt x="691" y="1280"/>
                  <a:pt x="663" y="1248"/>
                  <a:pt x="655" y="1224"/>
                </a:cubicBezTo>
                <a:cubicBezTo>
                  <a:pt x="647" y="1200"/>
                  <a:pt x="643" y="1160"/>
                  <a:pt x="588" y="1164"/>
                </a:cubicBezTo>
                <a:cubicBezTo>
                  <a:pt x="532" y="1168"/>
                  <a:pt x="484" y="1180"/>
                  <a:pt x="484" y="1180"/>
                </a:cubicBezTo>
                <a:cubicBezTo>
                  <a:pt x="484" y="1180"/>
                  <a:pt x="425" y="1172"/>
                  <a:pt x="413" y="1184"/>
                </a:cubicBezTo>
                <a:cubicBezTo>
                  <a:pt x="401" y="1196"/>
                  <a:pt x="413" y="1236"/>
                  <a:pt x="413" y="1236"/>
                </a:cubicBezTo>
                <a:cubicBezTo>
                  <a:pt x="407" y="1272"/>
                  <a:pt x="407" y="1272"/>
                  <a:pt x="407" y="1272"/>
                </a:cubicBezTo>
                <a:cubicBezTo>
                  <a:pt x="407" y="1272"/>
                  <a:pt x="393" y="1232"/>
                  <a:pt x="333" y="1236"/>
                </a:cubicBezTo>
                <a:cubicBezTo>
                  <a:pt x="274" y="1240"/>
                  <a:pt x="297" y="1260"/>
                  <a:pt x="285" y="1264"/>
                </a:cubicBezTo>
                <a:cubicBezTo>
                  <a:pt x="274" y="1268"/>
                  <a:pt x="238" y="1240"/>
                  <a:pt x="238" y="1240"/>
                </a:cubicBezTo>
                <a:cubicBezTo>
                  <a:pt x="238" y="1240"/>
                  <a:pt x="154" y="1236"/>
                  <a:pt x="142" y="1248"/>
                </a:cubicBezTo>
                <a:cubicBezTo>
                  <a:pt x="130" y="1260"/>
                  <a:pt x="95" y="1260"/>
                  <a:pt x="95" y="1260"/>
                </a:cubicBezTo>
                <a:cubicBezTo>
                  <a:pt x="95" y="1260"/>
                  <a:pt x="63" y="1248"/>
                  <a:pt x="51" y="1268"/>
                </a:cubicBezTo>
                <a:cubicBezTo>
                  <a:pt x="39" y="1287"/>
                  <a:pt x="75" y="1315"/>
                  <a:pt x="51" y="1347"/>
                </a:cubicBezTo>
                <a:cubicBezTo>
                  <a:pt x="27" y="1379"/>
                  <a:pt x="43" y="1423"/>
                  <a:pt x="71" y="1431"/>
                </a:cubicBezTo>
                <a:cubicBezTo>
                  <a:pt x="99" y="1439"/>
                  <a:pt x="83" y="1458"/>
                  <a:pt x="83" y="1458"/>
                </a:cubicBezTo>
                <a:cubicBezTo>
                  <a:pt x="39" y="1458"/>
                  <a:pt x="39" y="1458"/>
                  <a:pt x="39" y="1458"/>
                </a:cubicBezTo>
                <a:cubicBezTo>
                  <a:pt x="39" y="1458"/>
                  <a:pt x="0" y="1490"/>
                  <a:pt x="39" y="1490"/>
                </a:cubicBezTo>
                <a:cubicBezTo>
                  <a:pt x="79" y="1490"/>
                  <a:pt x="126" y="1514"/>
                  <a:pt x="107" y="1542"/>
                </a:cubicBezTo>
                <a:cubicBezTo>
                  <a:pt x="87" y="1570"/>
                  <a:pt x="16" y="1558"/>
                  <a:pt x="22" y="1574"/>
                </a:cubicBezTo>
                <a:cubicBezTo>
                  <a:pt x="27" y="1590"/>
                  <a:pt x="55" y="1657"/>
                  <a:pt x="51" y="1677"/>
                </a:cubicBezTo>
                <a:cubicBezTo>
                  <a:pt x="47" y="1697"/>
                  <a:pt x="39" y="1725"/>
                  <a:pt x="39" y="1725"/>
                </a:cubicBezTo>
                <a:cubicBezTo>
                  <a:pt x="39" y="1725"/>
                  <a:pt x="79" y="1709"/>
                  <a:pt x="95" y="1725"/>
                </a:cubicBezTo>
                <a:cubicBezTo>
                  <a:pt x="95" y="1725"/>
                  <a:pt x="136" y="1758"/>
                  <a:pt x="141" y="1725"/>
                </a:cubicBezTo>
                <a:cubicBezTo>
                  <a:pt x="146" y="1692"/>
                  <a:pt x="178" y="1689"/>
                  <a:pt x="205" y="1716"/>
                </a:cubicBezTo>
                <a:cubicBezTo>
                  <a:pt x="231" y="1742"/>
                  <a:pt x="207" y="1763"/>
                  <a:pt x="239" y="1763"/>
                </a:cubicBezTo>
                <a:cubicBezTo>
                  <a:pt x="271" y="1763"/>
                  <a:pt x="332" y="1750"/>
                  <a:pt x="393" y="1787"/>
                </a:cubicBezTo>
                <a:cubicBezTo>
                  <a:pt x="454" y="1824"/>
                  <a:pt x="528" y="1872"/>
                  <a:pt x="525" y="1904"/>
                </a:cubicBezTo>
                <a:cubicBezTo>
                  <a:pt x="523" y="1936"/>
                  <a:pt x="544" y="1962"/>
                  <a:pt x="555" y="1949"/>
                </a:cubicBezTo>
                <a:cubicBezTo>
                  <a:pt x="565" y="1936"/>
                  <a:pt x="565" y="1936"/>
                  <a:pt x="565" y="1936"/>
                </a:cubicBezTo>
                <a:cubicBezTo>
                  <a:pt x="565" y="1936"/>
                  <a:pt x="552" y="1883"/>
                  <a:pt x="568" y="1885"/>
                </a:cubicBezTo>
                <a:cubicBezTo>
                  <a:pt x="584" y="1888"/>
                  <a:pt x="666" y="1938"/>
                  <a:pt x="666" y="1938"/>
                </a:cubicBezTo>
                <a:cubicBezTo>
                  <a:pt x="666" y="1938"/>
                  <a:pt x="783" y="1928"/>
                  <a:pt x="788" y="1941"/>
                </a:cubicBezTo>
                <a:cubicBezTo>
                  <a:pt x="793" y="1954"/>
                  <a:pt x="772" y="1981"/>
                  <a:pt x="775" y="2015"/>
                </a:cubicBezTo>
                <a:cubicBezTo>
                  <a:pt x="777" y="2050"/>
                  <a:pt x="767" y="2076"/>
                  <a:pt x="785" y="2074"/>
                </a:cubicBezTo>
                <a:cubicBezTo>
                  <a:pt x="804" y="2071"/>
                  <a:pt x="844" y="2061"/>
                  <a:pt x="849" y="2074"/>
                </a:cubicBezTo>
                <a:cubicBezTo>
                  <a:pt x="854" y="2087"/>
                  <a:pt x="889" y="2105"/>
                  <a:pt x="902" y="2100"/>
                </a:cubicBezTo>
                <a:cubicBezTo>
                  <a:pt x="915" y="2095"/>
                  <a:pt x="939" y="2119"/>
                  <a:pt x="923" y="2132"/>
                </a:cubicBezTo>
                <a:cubicBezTo>
                  <a:pt x="907" y="2145"/>
                  <a:pt x="870" y="2145"/>
                  <a:pt x="878" y="2166"/>
                </a:cubicBezTo>
                <a:cubicBezTo>
                  <a:pt x="886" y="2188"/>
                  <a:pt x="910" y="2150"/>
                  <a:pt x="928" y="2166"/>
                </a:cubicBezTo>
                <a:cubicBezTo>
                  <a:pt x="947" y="2182"/>
                  <a:pt x="1001" y="2190"/>
                  <a:pt x="965" y="2233"/>
                </a:cubicBezTo>
                <a:cubicBezTo>
                  <a:pt x="928" y="2275"/>
                  <a:pt x="875" y="2312"/>
                  <a:pt x="939" y="2357"/>
                </a:cubicBezTo>
                <a:cubicBezTo>
                  <a:pt x="1003" y="2402"/>
                  <a:pt x="1005" y="2463"/>
                  <a:pt x="1034" y="2500"/>
                </a:cubicBezTo>
                <a:cubicBezTo>
                  <a:pt x="1064" y="2537"/>
                  <a:pt x="1143" y="2575"/>
                  <a:pt x="1162" y="2582"/>
                </a:cubicBezTo>
                <a:cubicBezTo>
                  <a:pt x="1180" y="2590"/>
                  <a:pt x="1270" y="2654"/>
                  <a:pt x="1284" y="2654"/>
                </a:cubicBezTo>
                <a:cubicBezTo>
                  <a:pt x="1297" y="2654"/>
                  <a:pt x="1342" y="2683"/>
                  <a:pt x="1294" y="2694"/>
                </a:cubicBezTo>
                <a:cubicBezTo>
                  <a:pt x="1246" y="2704"/>
                  <a:pt x="1228" y="2684"/>
                  <a:pt x="1204" y="2669"/>
                </a:cubicBezTo>
                <a:cubicBezTo>
                  <a:pt x="1180" y="2654"/>
                  <a:pt x="1143" y="2647"/>
                  <a:pt x="1146" y="2669"/>
                </a:cubicBezTo>
                <a:cubicBezTo>
                  <a:pt x="1148" y="2691"/>
                  <a:pt x="1201" y="2710"/>
                  <a:pt x="1209" y="2710"/>
                </a:cubicBezTo>
                <a:cubicBezTo>
                  <a:pt x="1217" y="2710"/>
                  <a:pt x="1262" y="2715"/>
                  <a:pt x="1278" y="2726"/>
                </a:cubicBezTo>
                <a:cubicBezTo>
                  <a:pt x="1294" y="2736"/>
                  <a:pt x="1382" y="2779"/>
                  <a:pt x="1358" y="2789"/>
                </a:cubicBezTo>
                <a:cubicBezTo>
                  <a:pt x="1334" y="2800"/>
                  <a:pt x="1315" y="2808"/>
                  <a:pt x="1315" y="2808"/>
                </a:cubicBezTo>
                <a:cubicBezTo>
                  <a:pt x="1315" y="2808"/>
                  <a:pt x="1347" y="2856"/>
                  <a:pt x="1310" y="2890"/>
                </a:cubicBezTo>
                <a:cubicBezTo>
                  <a:pt x="1310" y="2890"/>
                  <a:pt x="1278" y="2932"/>
                  <a:pt x="1278" y="2903"/>
                </a:cubicBezTo>
                <a:cubicBezTo>
                  <a:pt x="1278" y="2874"/>
                  <a:pt x="1278" y="2850"/>
                  <a:pt x="1278" y="2850"/>
                </a:cubicBezTo>
                <a:cubicBezTo>
                  <a:pt x="1278" y="2850"/>
                  <a:pt x="1292" y="2816"/>
                  <a:pt x="1273" y="2808"/>
                </a:cubicBezTo>
                <a:cubicBezTo>
                  <a:pt x="1254" y="2800"/>
                  <a:pt x="1225" y="2795"/>
                  <a:pt x="1220" y="2781"/>
                </a:cubicBezTo>
                <a:cubicBezTo>
                  <a:pt x="1215" y="2768"/>
                  <a:pt x="1196" y="2752"/>
                  <a:pt x="1199" y="2808"/>
                </a:cubicBezTo>
                <a:cubicBezTo>
                  <a:pt x="1201" y="2863"/>
                  <a:pt x="1233" y="2840"/>
                  <a:pt x="1244" y="2866"/>
                </a:cubicBezTo>
                <a:cubicBezTo>
                  <a:pt x="1254" y="2893"/>
                  <a:pt x="1252" y="2924"/>
                  <a:pt x="1268" y="2962"/>
                </a:cubicBezTo>
                <a:cubicBezTo>
                  <a:pt x="1284" y="2999"/>
                  <a:pt x="1321" y="3004"/>
                  <a:pt x="1326" y="3015"/>
                </a:cubicBezTo>
                <a:cubicBezTo>
                  <a:pt x="1331" y="3025"/>
                  <a:pt x="1453" y="3089"/>
                  <a:pt x="1459" y="3163"/>
                </a:cubicBezTo>
                <a:cubicBezTo>
                  <a:pt x="1464" y="3237"/>
                  <a:pt x="1490" y="3346"/>
                  <a:pt x="1477" y="3325"/>
                </a:cubicBezTo>
                <a:cubicBezTo>
                  <a:pt x="1464" y="3304"/>
                  <a:pt x="1461" y="3240"/>
                  <a:pt x="1432" y="3192"/>
                </a:cubicBezTo>
                <a:cubicBezTo>
                  <a:pt x="1403" y="3144"/>
                  <a:pt x="1347" y="3115"/>
                  <a:pt x="1342" y="3097"/>
                </a:cubicBezTo>
                <a:cubicBezTo>
                  <a:pt x="1337" y="3078"/>
                  <a:pt x="1350" y="3041"/>
                  <a:pt x="1337" y="3046"/>
                </a:cubicBezTo>
                <a:cubicBezTo>
                  <a:pt x="1323" y="3052"/>
                  <a:pt x="1297" y="3060"/>
                  <a:pt x="1297" y="3086"/>
                </a:cubicBezTo>
                <a:cubicBezTo>
                  <a:pt x="1297" y="3113"/>
                  <a:pt x="1284" y="3240"/>
                  <a:pt x="1284" y="3253"/>
                </a:cubicBezTo>
                <a:cubicBezTo>
                  <a:pt x="1284" y="3266"/>
                  <a:pt x="1223" y="3489"/>
                  <a:pt x="1223" y="3547"/>
                </a:cubicBezTo>
                <a:cubicBezTo>
                  <a:pt x="1223" y="3606"/>
                  <a:pt x="1254" y="3518"/>
                  <a:pt x="1265" y="3513"/>
                </a:cubicBezTo>
                <a:cubicBezTo>
                  <a:pt x="1276" y="3508"/>
                  <a:pt x="1345" y="3539"/>
                  <a:pt x="1318" y="3555"/>
                </a:cubicBezTo>
                <a:cubicBezTo>
                  <a:pt x="1292" y="3571"/>
                  <a:pt x="1273" y="3567"/>
                  <a:pt x="1273" y="3567"/>
                </a:cubicBezTo>
                <a:cubicBezTo>
                  <a:pt x="1273" y="3567"/>
                  <a:pt x="1257" y="3564"/>
                  <a:pt x="1257" y="3568"/>
                </a:cubicBezTo>
                <a:cubicBezTo>
                  <a:pt x="1257" y="3571"/>
                  <a:pt x="1241" y="3600"/>
                  <a:pt x="1241" y="3600"/>
                </a:cubicBezTo>
                <a:cubicBezTo>
                  <a:pt x="1241" y="3600"/>
                  <a:pt x="1188" y="4083"/>
                  <a:pt x="1072" y="4181"/>
                </a:cubicBezTo>
                <a:cubicBezTo>
                  <a:pt x="1072" y="4181"/>
                  <a:pt x="1021" y="4250"/>
                  <a:pt x="984" y="4258"/>
                </a:cubicBezTo>
                <a:cubicBezTo>
                  <a:pt x="947" y="4266"/>
                  <a:pt x="955" y="4295"/>
                  <a:pt x="979" y="4298"/>
                </a:cubicBezTo>
                <a:cubicBezTo>
                  <a:pt x="1003" y="4300"/>
                  <a:pt x="1016" y="4298"/>
                  <a:pt x="1016" y="4298"/>
                </a:cubicBezTo>
                <a:cubicBezTo>
                  <a:pt x="1016" y="4298"/>
                  <a:pt x="1008" y="4324"/>
                  <a:pt x="1016" y="4324"/>
                </a:cubicBezTo>
                <a:cubicBezTo>
                  <a:pt x="1024" y="4324"/>
                  <a:pt x="1061" y="4335"/>
                  <a:pt x="1090" y="4324"/>
                </a:cubicBezTo>
                <a:cubicBezTo>
                  <a:pt x="1119" y="4314"/>
                  <a:pt x="1125" y="4335"/>
                  <a:pt x="1119" y="4353"/>
                </a:cubicBezTo>
                <a:cubicBezTo>
                  <a:pt x="1114" y="4372"/>
                  <a:pt x="1087" y="4414"/>
                  <a:pt x="1087" y="4414"/>
                </a:cubicBezTo>
                <a:cubicBezTo>
                  <a:pt x="1087" y="4414"/>
                  <a:pt x="1077" y="4428"/>
                  <a:pt x="1098" y="4451"/>
                </a:cubicBezTo>
                <a:cubicBezTo>
                  <a:pt x="1119" y="4475"/>
                  <a:pt x="1138" y="4478"/>
                  <a:pt x="1138" y="4462"/>
                </a:cubicBezTo>
                <a:cubicBezTo>
                  <a:pt x="1138" y="4446"/>
                  <a:pt x="1143" y="4412"/>
                  <a:pt x="1156" y="4425"/>
                </a:cubicBezTo>
                <a:cubicBezTo>
                  <a:pt x="1170" y="4438"/>
                  <a:pt x="1180" y="4457"/>
                  <a:pt x="1180" y="4457"/>
                </a:cubicBezTo>
                <a:cubicBezTo>
                  <a:pt x="1220" y="4457"/>
                  <a:pt x="1220" y="4457"/>
                  <a:pt x="1220" y="4457"/>
                </a:cubicBezTo>
                <a:cubicBezTo>
                  <a:pt x="1225" y="4483"/>
                  <a:pt x="1225" y="4483"/>
                  <a:pt x="1225" y="4483"/>
                </a:cubicBezTo>
                <a:cubicBezTo>
                  <a:pt x="1225" y="4483"/>
                  <a:pt x="1260" y="4478"/>
                  <a:pt x="1284" y="4496"/>
                </a:cubicBezTo>
                <a:cubicBezTo>
                  <a:pt x="1307" y="4515"/>
                  <a:pt x="1350" y="4504"/>
                  <a:pt x="1382" y="4515"/>
                </a:cubicBezTo>
                <a:cubicBezTo>
                  <a:pt x="1414" y="4526"/>
                  <a:pt x="1416" y="4573"/>
                  <a:pt x="1416" y="4573"/>
                </a:cubicBezTo>
                <a:cubicBezTo>
                  <a:pt x="1416" y="4573"/>
                  <a:pt x="1440" y="4557"/>
                  <a:pt x="1459" y="4587"/>
                </a:cubicBezTo>
                <a:cubicBezTo>
                  <a:pt x="1477" y="4616"/>
                  <a:pt x="1496" y="4613"/>
                  <a:pt x="1522" y="4608"/>
                </a:cubicBezTo>
                <a:cubicBezTo>
                  <a:pt x="1549" y="4603"/>
                  <a:pt x="1578" y="4557"/>
                  <a:pt x="1604" y="4587"/>
                </a:cubicBezTo>
                <a:cubicBezTo>
                  <a:pt x="1631" y="4616"/>
                  <a:pt x="1657" y="4661"/>
                  <a:pt x="1700" y="4666"/>
                </a:cubicBezTo>
                <a:cubicBezTo>
                  <a:pt x="1742" y="4671"/>
                  <a:pt x="1801" y="4650"/>
                  <a:pt x="1801" y="4650"/>
                </a:cubicBezTo>
                <a:cubicBezTo>
                  <a:pt x="1801" y="4650"/>
                  <a:pt x="1811" y="4679"/>
                  <a:pt x="1840" y="4679"/>
                </a:cubicBezTo>
                <a:cubicBezTo>
                  <a:pt x="1869" y="4679"/>
                  <a:pt x="1917" y="4677"/>
                  <a:pt x="1965" y="4679"/>
                </a:cubicBezTo>
                <a:cubicBezTo>
                  <a:pt x="2013" y="4682"/>
                  <a:pt x="2039" y="4687"/>
                  <a:pt x="2042" y="4679"/>
                </a:cubicBezTo>
                <a:cubicBezTo>
                  <a:pt x="2044" y="4671"/>
                  <a:pt x="2029" y="4616"/>
                  <a:pt x="2042" y="4608"/>
                </a:cubicBezTo>
                <a:cubicBezTo>
                  <a:pt x="2055" y="4600"/>
                  <a:pt x="2039" y="4571"/>
                  <a:pt x="2076" y="4597"/>
                </a:cubicBezTo>
                <a:cubicBezTo>
                  <a:pt x="2113" y="4624"/>
                  <a:pt x="2121" y="4626"/>
                  <a:pt x="2169" y="4626"/>
                </a:cubicBezTo>
                <a:cubicBezTo>
                  <a:pt x="2217" y="4626"/>
                  <a:pt x="2235" y="4666"/>
                  <a:pt x="2246" y="4669"/>
                </a:cubicBezTo>
                <a:cubicBezTo>
                  <a:pt x="2257" y="4671"/>
                  <a:pt x="2310" y="4680"/>
                  <a:pt x="2328" y="4684"/>
                </a:cubicBezTo>
                <a:cubicBezTo>
                  <a:pt x="2347" y="4687"/>
                  <a:pt x="2357" y="4722"/>
                  <a:pt x="2376" y="4722"/>
                </a:cubicBezTo>
                <a:cubicBezTo>
                  <a:pt x="2394" y="4722"/>
                  <a:pt x="2458" y="4719"/>
                  <a:pt x="2477" y="4722"/>
                </a:cubicBezTo>
                <a:cubicBezTo>
                  <a:pt x="2495" y="4724"/>
                  <a:pt x="2461" y="4735"/>
                  <a:pt x="2498" y="4770"/>
                </a:cubicBezTo>
                <a:cubicBezTo>
                  <a:pt x="2535" y="4804"/>
                  <a:pt x="2575" y="4791"/>
                  <a:pt x="2585" y="4812"/>
                </a:cubicBezTo>
                <a:cubicBezTo>
                  <a:pt x="2596" y="4833"/>
                  <a:pt x="2575" y="4852"/>
                  <a:pt x="2601" y="4862"/>
                </a:cubicBezTo>
                <a:cubicBezTo>
                  <a:pt x="2628" y="4873"/>
                  <a:pt x="2662" y="4886"/>
                  <a:pt x="2707" y="4836"/>
                </a:cubicBezTo>
                <a:cubicBezTo>
                  <a:pt x="2752" y="4785"/>
                  <a:pt x="2787" y="4856"/>
                  <a:pt x="2834" y="4872"/>
                </a:cubicBezTo>
                <a:cubicBezTo>
                  <a:pt x="2882" y="4889"/>
                  <a:pt x="2898" y="4906"/>
                  <a:pt x="2946" y="4872"/>
                </a:cubicBezTo>
                <a:cubicBezTo>
                  <a:pt x="2994" y="4838"/>
                  <a:pt x="3023" y="4807"/>
                  <a:pt x="3060" y="4807"/>
                </a:cubicBezTo>
                <a:cubicBezTo>
                  <a:pt x="3097" y="4807"/>
                  <a:pt x="3092" y="4799"/>
                  <a:pt x="3092" y="4732"/>
                </a:cubicBezTo>
                <a:cubicBezTo>
                  <a:pt x="3092" y="4666"/>
                  <a:pt x="3092" y="4512"/>
                  <a:pt x="3092" y="4512"/>
                </a:cubicBezTo>
                <a:cubicBezTo>
                  <a:pt x="3092" y="4512"/>
                  <a:pt x="3060" y="4483"/>
                  <a:pt x="3055" y="4465"/>
                </a:cubicBezTo>
                <a:cubicBezTo>
                  <a:pt x="3049" y="4446"/>
                  <a:pt x="3063" y="4459"/>
                  <a:pt x="3092" y="4459"/>
                </a:cubicBezTo>
                <a:cubicBezTo>
                  <a:pt x="3121" y="4459"/>
                  <a:pt x="3131" y="4446"/>
                  <a:pt x="3142" y="4433"/>
                </a:cubicBezTo>
                <a:cubicBezTo>
                  <a:pt x="3153" y="4420"/>
                  <a:pt x="3147" y="4385"/>
                  <a:pt x="3169" y="4383"/>
                </a:cubicBezTo>
                <a:cubicBezTo>
                  <a:pt x="3190" y="4380"/>
                  <a:pt x="3227" y="4385"/>
                  <a:pt x="3256" y="4359"/>
                </a:cubicBezTo>
                <a:cubicBezTo>
                  <a:pt x="3285" y="4332"/>
                  <a:pt x="3285" y="4361"/>
                  <a:pt x="3325" y="4329"/>
                </a:cubicBezTo>
                <a:cubicBezTo>
                  <a:pt x="3365" y="4298"/>
                  <a:pt x="3540" y="4152"/>
                  <a:pt x="3556" y="4207"/>
                </a:cubicBezTo>
                <a:cubicBezTo>
                  <a:pt x="3571" y="4263"/>
                  <a:pt x="3590" y="4250"/>
                  <a:pt x="3625" y="4247"/>
                </a:cubicBezTo>
                <a:cubicBezTo>
                  <a:pt x="3659" y="4245"/>
                  <a:pt x="3794" y="4247"/>
                  <a:pt x="3778" y="4263"/>
                </a:cubicBezTo>
                <a:cubicBezTo>
                  <a:pt x="3762" y="4279"/>
                  <a:pt x="3733" y="4287"/>
                  <a:pt x="3744" y="4300"/>
                </a:cubicBezTo>
                <a:cubicBezTo>
                  <a:pt x="3754" y="4314"/>
                  <a:pt x="3858" y="4316"/>
                  <a:pt x="3858" y="4316"/>
                </a:cubicBezTo>
                <a:cubicBezTo>
                  <a:pt x="3858" y="4316"/>
                  <a:pt x="3943" y="4322"/>
                  <a:pt x="3903" y="4292"/>
                </a:cubicBezTo>
                <a:cubicBezTo>
                  <a:pt x="3863" y="4263"/>
                  <a:pt x="3895" y="4234"/>
                  <a:pt x="3932" y="4274"/>
                </a:cubicBezTo>
                <a:cubicBezTo>
                  <a:pt x="3932" y="4274"/>
                  <a:pt x="3945" y="4314"/>
                  <a:pt x="3996" y="4314"/>
                </a:cubicBezTo>
                <a:cubicBezTo>
                  <a:pt x="4046" y="4314"/>
                  <a:pt x="4059" y="4314"/>
                  <a:pt x="4059" y="4314"/>
                </a:cubicBezTo>
                <a:cubicBezTo>
                  <a:pt x="4059" y="4314"/>
                  <a:pt x="4110" y="4303"/>
                  <a:pt x="4096" y="4319"/>
                </a:cubicBezTo>
                <a:cubicBezTo>
                  <a:pt x="4083" y="4335"/>
                  <a:pt x="4106" y="4335"/>
                  <a:pt x="4099" y="4348"/>
                </a:cubicBezTo>
                <a:cubicBezTo>
                  <a:pt x="4091" y="4361"/>
                  <a:pt x="4070" y="4382"/>
                  <a:pt x="4080" y="4382"/>
                </a:cubicBezTo>
                <a:cubicBezTo>
                  <a:pt x="4091" y="4382"/>
                  <a:pt x="4194" y="4364"/>
                  <a:pt x="4224" y="4382"/>
                </a:cubicBezTo>
                <a:cubicBezTo>
                  <a:pt x="4253" y="4401"/>
                  <a:pt x="4269" y="4417"/>
                  <a:pt x="4290" y="4420"/>
                </a:cubicBezTo>
                <a:cubicBezTo>
                  <a:pt x="4290" y="4420"/>
                  <a:pt x="4277" y="4457"/>
                  <a:pt x="4330" y="4451"/>
                </a:cubicBezTo>
                <a:cubicBezTo>
                  <a:pt x="4383" y="4446"/>
                  <a:pt x="4377" y="4412"/>
                  <a:pt x="4433" y="4435"/>
                </a:cubicBezTo>
                <a:cubicBezTo>
                  <a:pt x="4489" y="4459"/>
                  <a:pt x="4412" y="4449"/>
                  <a:pt x="4433" y="4457"/>
                </a:cubicBezTo>
                <a:cubicBezTo>
                  <a:pt x="4454" y="4465"/>
                  <a:pt x="4489" y="4459"/>
                  <a:pt x="4489" y="4459"/>
                </a:cubicBezTo>
                <a:cubicBezTo>
                  <a:pt x="4489" y="4459"/>
                  <a:pt x="4486" y="4438"/>
                  <a:pt x="4489" y="4428"/>
                </a:cubicBezTo>
                <a:cubicBezTo>
                  <a:pt x="4491" y="4417"/>
                  <a:pt x="4534" y="4398"/>
                  <a:pt x="4542" y="4417"/>
                </a:cubicBezTo>
                <a:cubicBezTo>
                  <a:pt x="4550" y="4435"/>
                  <a:pt x="4560" y="4441"/>
                  <a:pt x="4568" y="4422"/>
                </a:cubicBezTo>
                <a:cubicBezTo>
                  <a:pt x="4576" y="4404"/>
                  <a:pt x="4576" y="4377"/>
                  <a:pt x="4619" y="4377"/>
                </a:cubicBezTo>
                <a:cubicBezTo>
                  <a:pt x="4661" y="4377"/>
                  <a:pt x="4709" y="4356"/>
                  <a:pt x="4709" y="4356"/>
                </a:cubicBezTo>
                <a:cubicBezTo>
                  <a:pt x="4709" y="4356"/>
                  <a:pt x="4693" y="4311"/>
                  <a:pt x="4685" y="4311"/>
                </a:cubicBezTo>
                <a:cubicBezTo>
                  <a:pt x="4677" y="4311"/>
                  <a:pt x="4677" y="4279"/>
                  <a:pt x="4693" y="4274"/>
                </a:cubicBezTo>
                <a:cubicBezTo>
                  <a:pt x="4709" y="4268"/>
                  <a:pt x="4661" y="4255"/>
                  <a:pt x="4709" y="4242"/>
                </a:cubicBezTo>
                <a:cubicBezTo>
                  <a:pt x="4757" y="4229"/>
                  <a:pt x="4764" y="4239"/>
                  <a:pt x="4788" y="4218"/>
                </a:cubicBezTo>
                <a:cubicBezTo>
                  <a:pt x="4812" y="4197"/>
                  <a:pt x="4788" y="4152"/>
                  <a:pt x="4817" y="4152"/>
                </a:cubicBezTo>
                <a:cubicBezTo>
                  <a:pt x="4847" y="4152"/>
                  <a:pt x="4868" y="4149"/>
                  <a:pt x="4881" y="4136"/>
                </a:cubicBezTo>
                <a:cubicBezTo>
                  <a:pt x="4894" y="4123"/>
                  <a:pt x="4881" y="4099"/>
                  <a:pt x="4897" y="4094"/>
                </a:cubicBezTo>
                <a:cubicBezTo>
                  <a:pt x="4913" y="4088"/>
                  <a:pt x="4931" y="4083"/>
                  <a:pt x="4945" y="4075"/>
                </a:cubicBezTo>
                <a:cubicBezTo>
                  <a:pt x="4958" y="4067"/>
                  <a:pt x="4979" y="4046"/>
                  <a:pt x="4979" y="4046"/>
                </a:cubicBezTo>
                <a:cubicBezTo>
                  <a:pt x="5008" y="4038"/>
                  <a:pt x="5008" y="4038"/>
                  <a:pt x="5008" y="4038"/>
                </a:cubicBezTo>
                <a:cubicBezTo>
                  <a:pt x="5008" y="4038"/>
                  <a:pt x="5083" y="4014"/>
                  <a:pt x="5059" y="3995"/>
                </a:cubicBezTo>
                <a:cubicBezTo>
                  <a:pt x="5035" y="3977"/>
                  <a:pt x="5030" y="3993"/>
                  <a:pt x="5035" y="3977"/>
                </a:cubicBezTo>
                <a:cubicBezTo>
                  <a:pt x="5040" y="3961"/>
                  <a:pt x="5051" y="3945"/>
                  <a:pt x="5051" y="3945"/>
                </a:cubicBezTo>
                <a:cubicBezTo>
                  <a:pt x="5051" y="3916"/>
                  <a:pt x="5051" y="3916"/>
                  <a:pt x="5051" y="3916"/>
                </a:cubicBezTo>
                <a:cubicBezTo>
                  <a:pt x="5080" y="3900"/>
                  <a:pt x="5080" y="3900"/>
                  <a:pt x="5080" y="3900"/>
                </a:cubicBezTo>
                <a:cubicBezTo>
                  <a:pt x="5080" y="3900"/>
                  <a:pt x="5117" y="3887"/>
                  <a:pt x="5114" y="3850"/>
                </a:cubicBezTo>
                <a:cubicBezTo>
                  <a:pt x="5112" y="3812"/>
                  <a:pt x="5085" y="3797"/>
                  <a:pt x="5085" y="3797"/>
                </a:cubicBezTo>
                <a:cubicBezTo>
                  <a:pt x="5085" y="3797"/>
                  <a:pt x="5104" y="3773"/>
                  <a:pt x="5053" y="3786"/>
                </a:cubicBezTo>
                <a:cubicBezTo>
                  <a:pt x="5003" y="3799"/>
                  <a:pt x="4931" y="3836"/>
                  <a:pt x="4924" y="3820"/>
                </a:cubicBezTo>
                <a:cubicBezTo>
                  <a:pt x="4916" y="3805"/>
                  <a:pt x="4881" y="3765"/>
                  <a:pt x="4804" y="3770"/>
                </a:cubicBezTo>
                <a:cubicBezTo>
                  <a:pt x="4804" y="3770"/>
                  <a:pt x="4796" y="3730"/>
                  <a:pt x="4783" y="3725"/>
                </a:cubicBezTo>
                <a:cubicBezTo>
                  <a:pt x="4770" y="3720"/>
                  <a:pt x="4770" y="3709"/>
                  <a:pt x="4762" y="3706"/>
                </a:cubicBezTo>
                <a:cubicBezTo>
                  <a:pt x="4754" y="3704"/>
                  <a:pt x="4754" y="3704"/>
                  <a:pt x="4754" y="3704"/>
                </a:cubicBezTo>
                <a:cubicBezTo>
                  <a:pt x="4754" y="3704"/>
                  <a:pt x="4751" y="3675"/>
                  <a:pt x="4759" y="3672"/>
                </a:cubicBezTo>
                <a:cubicBezTo>
                  <a:pt x="4767" y="3669"/>
                  <a:pt x="4767" y="3643"/>
                  <a:pt x="4767" y="3643"/>
                </a:cubicBezTo>
                <a:cubicBezTo>
                  <a:pt x="4733" y="3630"/>
                  <a:pt x="4733" y="3630"/>
                  <a:pt x="4733" y="3630"/>
                </a:cubicBezTo>
                <a:cubicBezTo>
                  <a:pt x="4733" y="3630"/>
                  <a:pt x="4714" y="3614"/>
                  <a:pt x="4735" y="3606"/>
                </a:cubicBezTo>
                <a:cubicBezTo>
                  <a:pt x="4757" y="3598"/>
                  <a:pt x="4767" y="3587"/>
                  <a:pt x="4770" y="3577"/>
                </a:cubicBezTo>
                <a:cubicBezTo>
                  <a:pt x="4772" y="3566"/>
                  <a:pt x="4770" y="3534"/>
                  <a:pt x="4770" y="3534"/>
                </a:cubicBezTo>
                <a:cubicBezTo>
                  <a:pt x="4812" y="3494"/>
                  <a:pt x="4812" y="3494"/>
                  <a:pt x="4812" y="3494"/>
                </a:cubicBezTo>
                <a:cubicBezTo>
                  <a:pt x="4780" y="3457"/>
                  <a:pt x="4780" y="3457"/>
                  <a:pt x="4780" y="3457"/>
                </a:cubicBezTo>
                <a:cubicBezTo>
                  <a:pt x="4780" y="3457"/>
                  <a:pt x="4804" y="3428"/>
                  <a:pt x="4778" y="3425"/>
                </a:cubicBezTo>
                <a:cubicBezTo>
                  <a:pt x="4751" y="3423"/>
                  <a:pt x="4690" y="3433"/>
                  <a:pt x="4690" y="3425"/>
                </a:cubicBezTo>
                <a:cubicBezTo>
                  <a:pt x="4690" y="3417"/>
                  <a:pt x="4677" y="3410"/>
                  <a:pt x="4677" y="3391"/>
                </a:cubicBezTo>
                <a:cubicBezTo>
                  <a:pt x="4677" y="3372"/>
                  <a:pt x="4685" y="3370"/>
                  <a:pt x="4666" y="3338"/>
                </a:cubicBezTo>
                <a:cubicBezTo>
                  <a:pt x="4643" y="3341"/>
                  <a:pt x="4643" y="3341"/>
                  <a:pt x="4643" y="3341"/>
                </a:cubicBezTo>
                <a:cubicBezTo>
                  <a:pt x="4643" y="3341"/>
                  <a:pt x="4584" y="3261"/>
                  <a:pt x="4682" y="3264"/>
                </a:cubicBezTo>
                <a:cubicBezTo>
                  <a:pt x="4682" y="3264"/>
                  <a:pt x="4711" y="3288"/>
                  <a:pt x="4741" y="3237"/>
                </a:cubicBezTo>
                <a:cubicBezTo>
                  <a:pt x="4770" y="3187"/>
                  <a:pt x="4799" y="3237"/>
                  <a:pt x="4815" y="3203"/>
                </a:cubicBezTo>
                <a:cubicBezTo>
                  <a:pt x="4831" y="3168"/>
                  <a:pt x="4817" y="3142"/>
                  <a:pt x="4820" y="3131"/>
                </a:cubicBezTo>
                <a:cubicBezTo>
                  <a:pt x="4823" y="3121"/>
                  <a:pt x="4828" y="3123"/>
                  <a:pt x="4812" y="3097"/>
                </a:cubicBezTo>
                <a:cubicBezTo>
                  <a:pt x="4796" y="3070"/>
                  <a:pt x="4759" y="3054"/>
                  <a:pt x="4751" y="3044"/>
                </a:cubicBezTo>
                <a:cubicBezTo>
                  <a:pt x="4743" y="3033"/>
                  <a:pt x="4741" y="2975"/>
                  <a:pt x="4741" y="2975"/>
                </a:cubicBezTo>
                <a:cubicBezTo>
                  <a:pt x="4709" y="2975"/>
                  <a:pt x="4709" y="2975"/>
                  <a:pt x="4709" y="2975"/>
                </a:cubicBezTo>
                <a:cubicBezTo>
                  <a:pt x="4709" y="2975"/>
                  <a:pt x="4658" y="2999"/>
                  <a:pt x="4677" y="2874"/>
                </a:cubicBezTo>
                <a:cubicBezTo>
                  <a:pt x="4677" y="2874"/>
                  <a:pt x="4759" y="2877"/>
                  <a:pt x="4759" y="2829"/>
                </a:cubicBezTo>
                <a:cubicBezTo>
                  <a:pt x="4759" y="2781"/>
                  <a:pt x="4703" y="2744"/>
                  <a:pt x="4703" y="2744"/>
                </a:cubicBezTo>
                <a:cubicBezTo>
                  <a:pt x="4682" y="2704"/>
                  <a:pt x="4682" y="2704"/>
                  <a:pt x="4682" y="2704"/>
                </a:cubicBezTo>
                <a:cubicBezTo>
                  <a:pt x="4650" y="2702"/>
                  <a:pt x="4650" y="2702"/>
                  <a:pt x="4650" y="2702"/>
                </a:cubicBezTo>
                <a:cubicBezTo>
                  <a:pt x="4650" y="2702"/>
                  <a:pt x="4629" y="2679"/>
                  <a:pt x="4666" y="2669"/>
                </a:cubicBezTo>
                <a:cubicBezTo>
                  <a:pt x="4666" y="2669"/>
                  <a:pt x="4696" y="2614"/>
                  <a:pt x="4627" y="2588"/>
                </a:cubicBezTo>
                <a:cubicBezTo>
                  <a:pt x="4627" y="2588"/>
                  <a:pt x="4637" y="2561"/>
                  <a:pt x="4627" y="2564"/>
                </a:cubicBezTo>
                <a:cubicBezTo>
                  <a:pt x="4616" y="2567"/>
                  <a:pt x="4470" y="2604"/>
                  <a:pt x="4470" y="2604"/>
                </a:cubicBezTo>
                <a:cubicBezTo>
                  <a:pt x="4452" y="2590"/>
                  <a:pt x="4452" y="2590"/>
                  <a:pt x="4452" y="2590"/>
                </a:cubicBezTo>
                <a:cubicBezTo>
                  <a:pt x="4452" y="2590"/>
                  <a:pt x="4409" y="2593"/>
                  <a:pt x="4409" y="2601"/>
                </a:cubicBezTo>
                <a:cubicBezTo>
                  <a:pt x="4409" y="2609"/>
                  <a:pt x="4428" y="2655"/>
                  <a:pt x="4422" y="2669"/>
                </a:cubicBezTo>
                <a:cubicBezTo>
                  <a:pt x="4417" y="2683"/>
                  <a:pt x="4412" y="2694"/>
                  <a:pt x="4388" y="2699"/>
                </a:cubicBezTo>
                <a:cubicBezTo>
                  <a:pt x="4364" y="2704"/>
                  <a:pt x="4303" y="2710"/>
                  <a:pt x="4303" y="2710"/>
                </a:cubicBezTo>
                <a:cubicBezTo>
                  <a:pt x="4303" y="2710"/>
                  <a:pt x="4277" y="2694"/>
                  <a:pt x="4311" y="2681"/>
                </a:cubicBezTo>
                <a:cubicBezTo>
                  <a:pt x="4346" y="2667"/>
                  <a:pt x="4367" y="2654"/>
                  <a:pt x="4367" y="2654"/>
                </a:cubicBezTo>
                <a:cubicBezTo>
                  <a:pt x="4364" y="2633"/>
                  <a:pt x="4364" y="2633"/>
                  <a:pt x="4364" y="2633"/>
                </a:cubicBezTo>
                <a:cubicBezTo>
                  <a:pt x="4377" y="2601"/>
                  <a:pt x="4377" y="2601"/>
                  <a:pt x="4377" y="2601"/>
                </a:cubicBezTo>
                <a:cubicBezTo>
                  <a:pt x="4377" y="2601"/>
                  <a:pt x="4391" y="2590"/>
                  <a:pt x="4367" y="2577"/>
                </a:cubicBezTo>
                <a:cubicBezTo>
                  <a:pt x="4367" y="2577"/>
                  <a:pt x="4322" y="2548"/>
                  <a:pt x="4351" y="2521"/>
                </a:cubicBezTo>
                <a:cubicBezTo>
                  <a:pt x="4380" y="2495"/>
                  <a:pt x="4359" y="2482"/>
                  <a:pt x="4359" y="2482"/>
                </a:cubicBezTo>
                <a:cubicBezTo>
                  <a:pt x="4359" y="2482"/>
                  <a:pt x="4380" y="2445"/>
                  <a:pt x="4404" y="2429"/>
                </a:cubicBezTo>
                <a:cubicBezTo>
                  <a:pt x="4428" y="2413"/>
                  <a:pt x="4486" y="2360"/>
                  <a:pt x="4486" y="2352"/>
                </a:cubicBezTo>
                <a:cubicBezTo>
                  <a:pt x="4486" y="2344"/>
                  <a:pt x="4441" y="2293"/>
                  <a:pt x="4510" y="2262"/>
                </a:cubicBezTo>
                <a:cubicBezTo>
                  <a:pt x="4579" y="2230"/>
                  <a:pt x="4582" y="2214"/>
                  <a:pt x="4582" y="2203"/>
                </a:cubicBezTo>
                <a:cubicBezTo>
                  <a:pt x="4582" y="2193"/>
                  <a:pt x="4645" y="2134"/>
                  <a:pt x="4645" y="2134"/>
                </a:cubicBezTo>
                <a:cubicBezTo>
                  <a:pt x="4645" y="2134"/>
                  <a:pt x="4672" y="2097"/>
                  <a:pt x="4682" y="2071"/>
                </a:cubicBezTo>
                <a:cubicBezTo>
                  <a:pt x="4693" y="2044"/>
                  <a:pt x="4743" y="2012"/>
                  <a:pt x="4693" y="2007"/>
                </a:cubicBezTo>
                <a:cubicBezTo>
                  <a:pt x="4680" y="2006"/>
                  <a:pt x="4673" y="2005"/>
                  <a:pt x="4670" y="2005"/>
                </a:cubicBezTo>
                <a:cubicBezTo>
                  <a:pt x="4660" y="2003"/>
                  <a:pt x="4682" y="2005"/>
                  <a:pt x="4682" y="2005"/>
                </a:cubicBezTo>
                <a:cubicBezTo>
                  <a:pt x="4682" y="2005"/>
                  <a:pt x="4693" y="1962"/>
                  <a:pt x="4711" y="1957"/>
                </a:cubicBezTo>
                <a:cubicBezTo>
                  <a:pt x="4730" y="1952"/>
                  <a:pt x="4759" y="1941"/>
                  <a:pt x="4762" y="1962"/>
                </a:cubicBezTo>
                <a:cubicBezTo>
                  <a:pt x="4764" y="1983"/>
                  <a:pt x="4802" y="1983"/>
                  <a:pt x="4802" y="1983"/>
                </a:cubicBezTo>
                <a:cubicBezTo>
                  <a:pt x="4849" y="1986"/>
                  <a:pt x="4849" y="1986"/>
                  <a:pt x="4849" y="1986"/>
                </a:cubicBezTo>
                <a:cubicBezTo>
                  <a:pt x="4849" y="1986"/>
                  <a:pt x="4884" y="1959"/>
                  <a:pt x="4884" y="1944"/>
                </a:cubicBezTo>
                <a:cubicBezTo>
                  <a:pt x="4884" y="1928"/>
                  <a:pt x="4881" y="1909"/>
                  <a:pt x="4889" y="1906"/>
                </a:cubicBezTo>
                <a:cubicBezTo>
                  <a:pt x="4897" y="1904"/>
                  <a:pt x="4905" y="1893"/>
                  <a:pt x="4905" y="1883"/>
                </a:cubicBezTo>
                <a:cubicBezTo>
                  <a:pt x="4905" y="1872"/>
                  <a:pt x="4889" y="1851"/>
                  <a:pt x="4889" y="1851"/>
                </a:cubicBezTo>
                <a:cubicBezTo>
                  <a:pt x="4871" y="1827"/>
                  <a:pt x="4871" y="1827"/>
                  <a:pt x="4871" y="1827"/>
                </a:cubicBezTo>
                <a:cubicBezTo>
                  <a:pt x="4878" y="1795"/>
                  <a:pt x="4878" y="1795"/>
                  <a:pt x="4878" y="1795"/>
                </a:cubicBezTo>
                <a:cubicBezTo>
                  <a:pt x="4892" y="1702"/>
                  <a:pt x="4892" y="1702"/>
                  <a:pt x="4892" y="1702"/>
                </a:cubicBezTo>
                <a:cubicBezTo>
                  <a:pt x="4908" y="1684"/>
                  <a:pt x="4908" y="1684"/>
                  <a:pt x="4908" y="1684"/>
                </a:cubicBezTo>
                <a:cubicBezTo>
                  <a:pt x="4897" y="1631"/>
                  <a:pt x="4897" y="1631"/>
                  <a:pt x="4897" y="1631"/>
                </a:cubicBezTo>
                <a:cubicBezTo>
                  <a:pt x="4894" y="1570"/>
                  <a:pt x="4894" y="1570"/>
                  <a:pt x="4894" y="1570"/>
                </a:cubicBezTo>
                <a:cubicBezTo>
                  <a:pt x="4950" y="1496"/>
                  <a:pt x="4950" y="1496"/>
                  <a:pt x="4950" y="1496"/>
                </a:cubicBezTo>
                <a:cubicBezTo>
                  <a:pt x="4950" y="1387"/>
                  <a:pt x="4950" y="1387"/>
                  <a:pt x="4950" y="1387"/>
                </a:cubicBezTo>
                <a:cubicBezTo>
                  <a:pt x="4950" y="1387"/>
                  <a:pt x="4969" y="1347"/>
                  <a:pt x="4969" y="1294"/>
                </a:cubicBezTo>
                <a:cubicBezTo>
                  <a:pt x="5014" y="1252"/>
                  <a:pt x="5014" y="1252"/>
                  <a:pt x="5014" y="1252"/>
                </a:cubicBezTo>
                <a:cubicBezTo>
                  <a:pt x="5032" y="1220"/>
                  <a:pt x="5032" y="1220"/>
                  <a:pt x="5032" y="1220"/>
                </a:cubicBezTo>
                <a:cubicBezTo>
                  <a:pt x="5064" y="1201"/>
                  <a:pt x="5064" y="1201"/>
                  <a:pt x="5064" y="1201"/>
                </a:cubicBezTo>
                <a:cubicBezTo>
                  <a:pt x="5091" y="1122"/>
                  <a:pt x="5091" y="1122"/>
                  <a:pt x="5091" y="1122"/>
                </a:cubicBezTo>
                <a:cubicBezTo>
                  <a:pt x="5115" y="1109"/>
                  <a:pt x="5115" y="1109"/>
                  <a:pt x="5115" y="1109"/>
                </a:cubicBezTo>
                <a:cubicBezTo>
                  <a:pt x="5115" y="1109"/>
                  <a:pt x="5154" y="1087"/>
                  <a:pt x="5091" y="1077"/>
                </a:cubicBezTo>
                <a:cubicBezTo>
                  <a:pt x="5027" y="1066"/>
                  <a:pt x="5006" y="1058"/>
                  <a:pt x="5006" y="1058"/>
                </a:cubicBezTo>
                <a:cubicBezTo>
                  <a:pt x="4979" y="1069"/>
                  <a:pt x="4979" y="1069"/>
                  <a:pt x="4979" y="1069"/>
                </a:cubicBezTo>
                <a:cubicBezTo>
                  <a:pt x="4958" y="1071"/>
                  <a:pt x="4958" y="1071"/>
                  <a:pt x="4958" y="1071"/>
                </a:cubicBezTo>
                <a:cubicBezTo>
                  <a:pt x="4958" y="1050"/>
                  <a:pt x="4958" y="1050"/>
                  <a:pt x="4958" y="1050"/>
                </a:cubicBezTo>
                <a:cubicBezTo>
                  <a:pt x="4910" y="1055"/>
                  <a:pt x="4910" y="1055"/>
                  <a:pt x="4910" y="1055"/>
                </a:cubicBezTo>
                <a:cubicBezTo>
                  <a:pt x="4881" y="1063"/>
                  <a:pt x="4881" y="1063"/>
                  <a:pt x="4881" y="1063"/>
                </a:cubicBezTo>
                <a:cubicBezTo>
                  <a:pt x="4881" y="1063"/>
                  <a:pt x="4839" y="1018"/>
                  <a:pt x="4794" y="1010"/>
                </a:cubicBezTo>
                <a:cubicBezTo>
                  <a:pt x="4749" y="1002"/>
                  <a:pt x="4772" y="1024"/>
                  <a:pt x="4727" y="1024"/>
                </a:cubicBezTo>
                <a:cubicBezTo>
                  <a:pt x="4682" y="1024"/>
                  <a:pt x="4643" y="1024"/>
                  <a:pt x="4643" y="1024"/>
                </a:cubicBezTo>
                <a:cubicBezTo>
                  <a:pt x="4627" y="992"/>
                  <a:pt x="4627" y="992"/>
                  <a:pt x="4627" y="992"/>
                </a:cubicBezTo>
                <a:cubicBezTo>
                  <a:pt x="4627" y="992"/>
                  <a:pt x="4582" y="973"/>
                  <a:pt x="4574" y="976"/>
                </a:cubicBezTo>
                <a:cubicBezTo>
                  <a:pt x="4566" y="979"/>
                  <a:pt x="4555" y="997"/>
                  <a:pt x="4555" y="997"/>
                </a:cubicBezTo>
                <a:cubicBezTo>
                  <a:pt x="4552" y="1016"/>
                  <a:pt x="4552" y="1016"/>
                  <a:pt x="4552" y="1016"/>
                </a:cubicBezTo>
                <a:cubicBezTo>
                  <a:pt x="4505" y="1016"/>
                  <a:pt x="4505" y="1016"/>
                  <a:pt x="4505" y="1016"/>
                </a:cubicBezTo>
                <a:cubicBezTo>
                  <a:pt x="4507" y="981"/>
                  <a:pt x="4507" y="981"/>
                  <a:pt x="4507" y="981"/>
                </a:cubicBezTo>
                <a:cubicBezTo>
                  <a:pt x="4489" y="960"/>
                  <a:pt x="4489" y="960"/>
                  <a:pt x="4489" y="960"/>
                </a:cubicBezTo>
                <a:cubicBezTo>
                  <a:pt x="4483" y="944"/>
                  <a:pt x="4483" y="944"/>
                  <a:pt x="4483" y="944"/>
                </a:cubicBezTo>
                <a:cubicBezTo>
                  <a:pt x="4462" y="939"/>
                  <a:pt x="4462" y="939"/>
                  <a:pt x="4462" y="939"/>
                </a:cubicBezTo>
                <a:cubicBezTo>
                  <a:pt x="4454" y="886"/>
                  <a:pt x="4454" y="886"/>
                  <a:pt x="4454" y="886"/>
                </a:cubicBezTo>
                <a:cubicBezTo>
                  <a:pt x="4454" y="886"/>
                  <a:pt x="4401" y="857"/>
                  <a:pt x="4393" y="857"/>
                </a:cubicBezTo>
                <a:cubicBezTo>
                  <a:pt x="4385" y="857"/>
                  <a:pt x="4346" y="854"/>
                  <a:pt x="4346" y="854"/>
                </a:cubicBezTo>
                <a:cubicBezTo>
                  <a:pt x="4322" y="849"/>
                  <a:pt x="4322" y="849"/>
                  <a:pt x="4322" y="849"/>
                </a:cubicBezTo>
                <a:cubicBezTo>
                  <a:pt x="4261" y="843"/>
                  <a:pt x="4261" y="843"/>
                  <a:pt x="4261" y="843"/>
                </a:cubicBezTo>
                <a:cubicBezTo>
                  <a:pt x="4234" y="859"/>
                  <a:pt x="4234" y="859"/>
                  <a:pt x="4234" y="859"/>
                </a:cubicBezTo>
                <a:cubicBezTo>
                  <a:pt x="4208" y="857"/>
                  <a:pt x="4208" y="857"/>
                  <a:pt x="4208" y="857"/>
                </a:cubicBezTo>
                <a:cubicBezTo>
                  <a:pt x="4157" y="849"/>
                  <a:pt x="4157" y="849"/>
                  <a:pt x="4157" y="849"/>
                </a:cubicBezTo>
                <a:cubicBezTo>
                  <a:pt x="4136" y="817"/>
                  <a:pt x="4136" y="817"/>
                  <a:pt x="4136" y="817"/>
                </a:cubicBezTo>
                <a:cubicBezTo>
                  <a:pt x="4136" y="817"/>
                  <a:pt x="4073" y="817"/>
                  <a:pt x="4073" y="825"/>
                </a:cubicBezTo>
                <a:cubicBezTo>
                  <a:pt x="4073" y="833"/>
                  <a:pt x="4054" y="838"/>
                  <a:pt x="4054" y="838"/>
                </a:cubicBezTo>
                <a:cubicBezTo>
                  <a:pt x="4012" y="854"/>
                  <a:pt x="4012" y="854"/>
                  <a:pt x="4012" y="854"/>
                </a:cubicBezTo>
                <a:cubicBezTo>
                  <a:pt x="3972" y="796"/>
                  <a:pt x="3972" y="796"/>
                  <a:pt x="3972" y="796"/>
                </a:cubicBezTo>
                <a:cubicBezTo>
                  <a:pt x="3956" y="790"/>
                  <a:pt x="3956" y="790"/>
                  <a:pt x="3956" y="790"/>
                </a:cubicBezTo>
                <a:cubicBezTo>
                  <a:pt x="3937" y="759"/>
                  <a:pt x="3937" y="759"/>
                  <a:pt x="3937" y="759"/>
                </a:cubicBezTo>
                <a:cubicBezTo>
                  <a:pt x="3876" y="745"/>
                  <a:pt x="3876" y="745"/>
                  <a:pt x="3876" y="745"/>
                </a:cubicBezTo>
                <a:cubicBezTo>
                  <a:pt x="3847" y="715"/>
                  <a:pt x="3847" y="715"/>
                  <a:pt x="3847" y="715"/>
                </a:cubicBezTo>
                <a:cubicBezTo>
                  <a:pt x="3778" y="700"/>
                  <a:pt x="3778" y="700"/>
                  <a:pt x="3778" y="700"/>
                </a:cubicBezTo>
                <a:cubicBezTo>
                  <a:pt x="3778" y="700"/>
                  <a:pt x="3776" y="626"/>
                  <a:pt x="3768" y="621"/>
                </a:cubicBezTo>
                <a:cubicBezTo>
                  <a:pt x="3760" y="615"/>
                  <a:pt x="3749" y="605"/>
                  <a:pt x="3749" y="605"/>
                </a:cubicBezTo>
                <a:cubicBezTo>
                  <a:pt x="3749" y="562"/>
                  <a:pt x="3749" y="562"/>
                  <a:pt x="3749" y="562"/>
                </a:cubicBezTo>
                <a:cubicBezTo>
                  <a:pt x="3757" y="539"/>
                  <a:pt x="3757" y="539"/>
                  <a:pt x="3757" y="539"/>
                </a:cubicBezTo>
                <a:cubicBezTo>
                  <a:pt x="3757" y="539"/>
                  <a:pt x="3789" y="493"/>
                  <a:pt x="3762" y="491"/>
                </a:cubicBezTo>
                <a:cubicBezTo>
                  <a:pt x="3736" y="488"/>
                  <a:pt x="3707" y="491"/>
                  <a:pt x="3707" y="491"/>
                </a:cubicBezTo>
                <a:cubicBezTo>
                  <a:pt x="3707" y="491"/>
                  <a:pt x="3680" y="536"/>
                  <a:pt x="3680" y="546"/>
                </a:cubicBezTo>
                <a:cubicBezTo>
                  <a:pt x="3680" y="557"/>
                  <a:pt x="3670" y="602"/>
                  <a:pt x="3670" y="602"/>
                </a:cubicBezTo>
                <a:cubicBezTo>
                  <a:pt x="3595" y="623"/>
                  <a:pt x="3595" y="623"/>
                  <a:pt x="3595" y="623"/>
                </a:cubicBezTo>
                <a:cubicBezTo>
                  <a:pt x="3548" y="602"/>
                  <a:pt x="3548" y="602"/>
                  <a:pt x="3548" y="602"/>
                </a:cubicBezTo>
                <a:cubicBezTo>
                  <a:pt x="3481" y="602"/>
                  <a:pt x="3481" y="602"/>
                  <a:pt x="3481" y="602"/>
                </a:cubicBezTo>
                <a:cubicBezTo>
                  <a:pt x="3481" y="602"/>
                  <a:pt x="3479" y="581"/>
                  <a:pt x="3505" y="570"/>
                </a:cubicBezTo>
                <a:cubicBezTo>
                  <a:pt x="3532" y="560"/>
                  <a:pt x="3545" y="528"/>
                  <a:pt x="3511" y="523"/>
                </a:cubicBezTo>
                <a:cubicBezTo>
                  <a:pt x="3476" y="517"/>
                  <a:pt x="3476" y="490"/>
                  <a:pt x="3476" y="490"/>
                </a:cubicBezTo>
                <a:cubicBezTo>
                  <a:pt x="3495" y="467"/>
                  <a:pt x="3495" y="467"/>
                  <a:pt x="3495" y="467"/>
                </a:cubicBezTo>
                <a:cubicBezTo>
                  <a:pt x="3505" y="467"/>
                  <a:pt x="3505" y="467"/>
                  <a:pt x="3505" y="467"/>
                </a:cubicBezTo>
                <a:cubicBezTo>
                  <a:pt x="3505" y="467"/>
                  <a:pt x="3463" y="387"/>
                  <a:pt x="3444" y="387"/>
                </a:cubicBezTo>
                <a:cubicBezTo>
                  <a:pt x="3426" y="387"/>
                  <a:pt x="3354" y="387"/>
                  <a:pt x="3354" y="387"/>
                </a:cubicBezTo>
                <a:cubicBezTo>
                  <a:pt x="3325" y="432"/>
                  <a:pt x="3325" y="432"/>
                  <a:pt x="3325" y="432"/>
                </a:cubicBezTo>
                <a:cubicBezTo>
                  <a:pt x="3306" y="470"/>
                  <a:pt x="3306" y="470"/>
                  <a:pt x="3306" y="470"/>
                </a:cubicBezTo>
                <a:cubicBezTo>
                  <a:pt x="3280" y="401"/>
                  <a:pt x="3280" y="401"/>
                  <a:pt x="3280" y="401"/>
                </a:cubicBezTo>
                <a:cubicBezTo>
                  <a:pt x="3280" y="401"/>
                  <a:pt x="3325" y="324"/>
                  <a:pt x="3283" y="321"/>
                </a:cubicBezTo>
                <a:cubicBezTo>
                  <a:pt x="3240" y="319"/>
                  <a:pt x="3145" y="332"/>
                  <a:pt x="3142" y="300"/>
                </a:cubicBezTo>
                <a:cubicBezTo>
                  <a:pt x="3139" y="268"/>
                  <a:pt x="3123" y="178"/>
                  <a:pt x="3084" y="173"/>
                </a:cubicBezTo>
                <a:cubicBezTo>
                  <a:pt x="3044" y="167"/>
                  <a:pt x="2986" y="173"/>
                  <a:pt x="2986" y="173"/>
                </a:cubicBezTo>
                <a:cubicBezTo>
                  <a:pt x="2986" y="173"/>
                  <a:pt x="2986" y="231"/>
                  <a:pt x="2964" y="205"/>
                </a:cubicBezTo>
                <a:cubicBezTo>
                  <a:pt x="2943" y="178"/>
                  <a:pt x="2935" y="170"/>
                  <a:pt x="2935" y="170"/>
                </a:cubicBezTo>
                <a:cubicBezTo>
                  <a:pt x="2935" y="170"/>
                  <a:pt x="2893" y="183"/>
                  <a:pt x="2888" y="144"/>
                </a:cubicBezTo>
                <a:cubicBezTo>
                  <a:pt x="2882" y="104"/>
                  <a:pt x="2882" y="77"/>
                  <a:pt x="2882" y="77"/>
                </a:cubicBezTo>
                <a:cubicBezTo>
                  <a:pt x="2874" y="53"/>
                  <a:pt x="2874" y="53"/>
                  <a:pt x="2874" y="53"/>
                </a:cubicBezTo>
                <a:cubicBezTo>
                  <a:pt x="2874" y="53"/>
                  <a:pt x="2901" y="16"/>
                  <a:pt x="2872" y="8"/>
                </a:cubicBezTo>
                <a:cubicBezTo>
                  <a:pt x="2842" y="0"/>
                  <a:pt x="2840" y="16"/>
                  <a:pt x="2803" y="27"/>
                </a:cubicBezTo>
                <a:cubicBezTo>
                  <a:pt x="2766" y="37"/>
                  <a:pt x="2686" y="48"/>
                  <a:pt x="2652" y="48"/>
                </a:cubicBezTo>
                <a:cubicBezTo>
                  <a:pt x="2617" y="48"/>
                  <a:pt x="2540" y="56"/>
                  <a:pt x="2524" y="69"/>
                </a:cubicBezTo>
                <a:cubicBezTo>
                  <a:pt x="2508" y="83"/>
                  <a:pt x="2469" y="125"/>
                  <a:pt x="2469" y="125"/>
                </a:cubicBezTo>
                <a:cubicBezTo>
                  <a:pt x="2474" y="459"/>
                  <a:pt x="2474" y="459"/>
                  <a:pt x="2474" y="459"/>
                </a:cubicBezTo>
                <a:cubicBezTo>
                  <a:pt x="2511" y="488"/>
                  <a:pt x="2511" y="488"/>
                  <a:pt x="2511" y="488"/>
                </a:cubicBezTo>
                <a:cubicBezTo>
                  <a:pt x="2466" y="478"/>
                  <a:pt x="2466" y="478"/>
                  <a:pt x="2466" y="478"/>
                </a:cubicBezTo>
                <a:cubicBezTo>
                  <a:pt x="2373" y="562"/>
                  <a:pt x="2373" y="562"/>
                  <a:pt x="2373" y="562"/>
                </a:cubicBezTo>
                <a:cubicBezTo>
                  <a:pt x="2373" y="562"/>
                  <a:pt x="2265" y="634"/>
                  <a:pt x="2219" y="647"/>
                </a:cubicBezTo>
                <a:cubicBezTo>
                  <a:pt x="2174" y="660"/>
                  <a:pt x="1856" y="676"/>
                  <a:pt x="1883" y="865"/>
                </a:cubicBezTo>
                <a:cubicBezTo>
                  <a:pt x="1883" y="865"/>
                  <a:pt x="1888" y="891"/>
                  <a:pt x="1954" y="904"/>
                </a:cubicBezTo>
                <a:lnTo>
                  <a:pt x="1908" y="92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55" name="Oval 13">
            <a:extLst>
              <a:ext uri="{FF2B5EF4-FFF2-40B4-BE49-F238E27FC236}">
                <a16:creationId xmlns:a16="http://schemas.microsoft.com/office/drawing/2014/main" id="{436AAF21-9A96-B64B-ADE9-AE6557C920BF}"/>
              </a:ext>
            </a:extLst>
          </p:cNvPr>
          <p:cNvSpPr>
            <a:spLocks noChangeArrowheads="1"/>
          </p:cNvSpPr>
          <p:nvPr/>
        </p:nvSpPr>
        <p:spPr bwMode="auto">
          <a:xfrm>
            <a:off x="9671163" y="2766938"/>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52" name="Oval 13">
            <a:extLst>
              <a:ext uri="{FF2B5EF4-FFF2-40B4-BE49-F238E27FC236}">
                <a16:creationId xmlns:a16="http://schemas.microsoft.com/office/drawing/2014/main" id="{74282F0A-5FAB-314B-8D9E-ACAD4CE12394}"/>
              </a:ext>
            </a:extLst>
          </p:cNvPr>
          <p:cNvSpPr>
            <a:spLocks noChangeArrowheads="1"/>
          </p:cNvSpPr>
          <p:nvPr/>
        </p:nvSpPr>
        <p:spPr bwMode="auto">
          <a:xfrm>
            <a:off x="9247635" y="1708119"/>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49" name="Oval 13">
            <a:extLst>
              <a:ext uri="{FF2B5EF4-FFF2-40B4-BE49-F238E27FC236}">
                <a16:creationId xmlns:a16="http://schemas.microsoft.com/office/drawing/2014/main" id="{316A365C-B41E-574C-8A42-4631D406E9AB}"/>
              </a:ext>
            </a:extLst>
          </p:cNvPr>
          <p:cNvSpPr>
            <a:spLocks noChangeArrowheads="1"/>
          </p:cNvSpPr>
          <p:nvPr/>
        </p:nvSpPr>
        <p:spPr bwMode="auto">
          <a:xfrm>
            <a:off x="9177047" y="213164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cxnSp>
        <p:nvCxnSpPr>
          <p:cNvPr id="21" name="Forme 232">
            <a:extLst>
              <a:ext uri="{FF2B5EF4-FFF2-40B4-BE49-F238E27FC236}">
                <a16:creationId xmlns:a16="http://schemas.microsoft.com/office/drawing/2014/main" id="{9EDCEBEB-DC79-A849-8CFB-EA155E7D026E}"/>
              </a:ext>
            </a:extLst>
          </p:cNvPr>
          <p:cNvCxnSpPr>
            <a:stCxn id="7" idx="0"/>
            <a:endCxn id="16" idx="1"/>
          </p:cNvCxnSpPr>
          <p:nvPr/>
        </p:nvCxnSpPr>
        <p:spPr>
          <a:xfrm rot="5400000" flipH="1" flipV="1">
            <a:off x="6372898" y="1578407"/>
            <a:ext cx="1164701" cy="2890662"/>
          </a:xfrm>
          <a:prstGeom prst="bentConnector2">
            <a:avLst/>
          </a:prstGeom>
          <a:ln w="9525">
            <a:solidFill>
              <a:srgbClr val="FF3333"/>
            </a:solidFill>
            <a:prstDash val="sysDot"/>
            <a:tailEnd type="arrow" w="sm" len="sm"/>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993F77E7-80CC-3E46-854A-482FA444269C}"/>
              </a:ext>
            </a:extLst>
          </p:cNvPr>
          <p:cNvSpPr txBox="1"/>
          <p:nvPr/>
        </p:nvSpPr>
        <p:spPr>
          <a:xfrm>
            <a:off x="3407285" y="4255840"/>
            <a:ext cx="683451"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USA</a:t>
            </a:r>
            <a:endParaRPr lang="fr-FR" sz="675" dirty="0">
              <a:solidFill>
                <a:srgbClr val="4B4B4D"/>
              </a:solidFill>
              <a:latin typeface="Nexa Thin" pitchFamily="2" charset="0"/>
              <a:ea typeface="Nexa Thin" pitchFamily="2" charset="0"/>
            </a:endParaRPr>
          </a:p>
        </p:txBody>
      </p:sp>
      <p:sp>
        <p:nvSpPr>
          <p:cNvPr id="23" name="ZoneTexte 22">
            <a:extLst>
              <a:ext uri="{FF2B5EF4-FFF2-40B4-BE49-F238E27FC236}">
                <a16:creationId xmlns:a16="http://schemas.microsoft.com/office/drawing/2014/main" id="{F38E0699-B38B-7145-8928-C99257E7BFE8}"/>
              </a:ext>
            </a:extLst>
          </p:cNvPr>
          <p:cNvSpPr txBox="1"/>
          <p:nvPr/>
        </p:nvSpPr>
        <p:spPr>
          <a:xfrm>
            <a:off x="5080193" y="3929282"/>
            <a:ext cx="859446"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FRANCE</a:t>
            </a:r>
            <a:endParaRPr lang="fr-FR" sz="675" dirty="0">
              <a:solidFill>
                <a:srgbClr val="4B4B4D"/>
              </a:solidFill>
              <a:latin typeface="Nexa Thin" pitchFamily="2" charset="0"/>
              <a:ea typeface="Nexa Thin" pitchFamily="2" charset="0"/>
            </a:endParaRPr>
          </a:p>
        </p:txBody>
      </p:sp>
      <p:sp>
        <p:nvSpPr>
          <p:cNvPr id="24" name="ZoneTexte 23">
            <a:extLst>
              <a:ext uri="{FF2B5EF4-FFF2-40B4-BE49-F238E27FC236}">
                <a16:creationId xmlns:a16="http://schemas.microsoft.com/office/drawing/2014/main" id="{C795ECD7-C183-F944-9F36-1694208A2609}"/>
              </a:ext>
            </a:extLst>
          </p:cNvPr>
          <p:cNvSpPr txBox="1"/>
          <p:nvPr/>
        </p:nvSpPr>
        <p:spPr>
          <a:xfrm>
            <a:off x="4046516" y="5334873"/>
            <a:ext cx="809162"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BRAZIL</a:t>
            </a:r>
            <a:endParaRPr lang="fr-FR" sz="675" dirty="0">
              <a:solidFill>
                <a:srgbClr val="4B4B4D"/>
              </a:solidFill>
              <a:latin typeface="Nexa Thin" pitchFamily="2" charset="0"/>
              <a:ea typeface="Nexa Thin" pitchFamily="2" charset="0"/>
            </a:endParaRPr>
          </a:p>
        </p:txBody>
      </p:sp>
      <p:sp>
        <p:nvSpPr>
          <p:cNvPr id="28" name="ZoneTexte 27">
            <a:extLst>
              <a:ext uri="{FF2B5EF4-FFF2-40B4-BE49-F238E27FC236}">
                <a16:creationId xmlns:a16="http://schemas.microsoft.com/office/drawing/2014/main" id="{B49A1ACB-45CA-144B-A768-44D8025F13E4}"/>
              </a:ext>
            </a:extLst>
          </p:cNvPr>
          <p:cNvSpPr txBox="1"/>
          <p:nvPr/>
        </p:nvSpPr>
        <p:spPr>
          <a:xfrm>
            <a:off x="7358313" y="4281978"/>
            <a:ext cx="792400"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CHINA</a:t>
            </a:r>
            <a:endParaRPr lang="fr-FR" sz="675" dirty="0">
              <a:solidFill>
                <a:srgbClr val="4B4B4D"/>
              </a:solidFill>
              <a:latin typeface="Nexa Thin" pitchFamily="2" charset="0"/>
              <a:ea typeface="Nexa Thin" pitchFamily="2" charset="0"/>
            </a:endParaRPr>
          </a:p>
        </p:txBody>
      </p:sp>
      <p:sp>
        <p:nvSpPr>
          <p:cNvPr id="30" name="ZoneTexte 29">
            <a:extLst>
              <a:ext uri="{FF2B5EF4-FFF2-40B4-BE49-F238E27FC236}">
                <a16:creationId xmlns:a16="http://schemas.microsoft.com/office/drawing/2014/main" id="{5C30F40D-22FE-D245-B2FD-872A8FB4E192}"/>
              </a:ext>
            </a:extLst>
          </p:cNvPr>
          <p:cNvSpPr txBox="1"/>
          <p:nvPr/>
        </p:nvSpPr>
        <p:spPr>
          <a:xfrm>
            <a:off x="9489692" y="1831793"/>
            <a:ext cx="440410" cy="362049"/>
          </a:xfrm>
          <a:prstGeom prst="rect">
            <a:avLst/>
          </a:prstGeom>
          <a:noFill/>
        </p:spPr>
        <p:txBody>
          <a:bodyPr wrap="square" rtlCol="0">
            <a:spAutoFit/>
          </a:bodyPr>
          <a:lstStyle/>
          <a:p>
            <a:r>
              <a:rPr lang="fr-FR" sz="600" dirty="0">
                <a:solidFill>
                  <a:srgbClr val="4B4B4D"/>
                </a:solidFill>
                <a:latin typeface="Nexa Heavy" pitchFamily="2" charset="0"/>
                <a:ea typeface="Nexa Thin" pitchFamily="2" charset="0"/>
              </a:rPr>
              <a:t>LILLE</a:t>
            </a:r>
            <a:endParaRPr lang="fr-FR" sz="600" dirty="0">
              <a:solidFill>
                <a:srgbClr val="4B4B4D"/>
              </a:solidFill>
              <a:latin typeface="Nexa Thin" pitchFamily="2" charset="0"/>
              <a:ea typeface="Nexa Thin" pitchFamily="2" charset="0"/>
            </a:endParaRPr>
          </a:p>
        </p:txBody>
      </p:sp>
      <p:sp>
        <p:nvSpPr>
          <p:cNvPr id="31" name="ZoneTexte 30">
            <a:extLst>
              <a:ext uri="{FF2B5EF4-FFF2-40B4-BE49-F238E27FC236}">
                <a16:creationId xmlns:a16="http://schemas.microsoft.com/office/drawing/2014/main" id="{00CE89F8-BC6D-3D40-A6C1-5BCD2BD60F64}"/>
              </a:ext>
            </a:extLst>
          </p:cNvPr>
          <p:cNvSpPr txBox="1"/>
          <p:nvPr/>
        </p:nvSpPr>
        <p:spPr>
          <a:xfrm>
            <a:off x="9051027" y="2432742"/>
            <a:ext cx="478123" cy="362049"/>
          </a:xfrm>
          <a:prstGeom prst="rect">
            <a:avLst/>
          </a:prstGeom>
          <a:noFill/>
        </p:spPr>
        <p:txBody>
          <a:bodyPr wrap="square" rtlCol="0">
            <a:spAutoFit/>
          </a:bodyPr>
          <a:lstStyle/>
          <a:p>
            <a:pPr algn="r"/>
            <a:r>
              <a:rPr lang="fr-FR" sz="600" dirty="0">
                <a:solidFill>
                  <a:srgbClr val="4B4B4D"/>
                </a:solidFill>
                <a:latin typeface="Nexa Heavy" pitchFamily="2" charset="0"/>
                <a:ea typeface="Nexa Thin" pitchFamily="2" charset="0"/>
              </a:rPr>
              <a:t>PARIS</a:t>
            </a:r>
            <a:endParaRPr lang="fr-FR" sz="600" dirty="0">
              <a:solidFill>
                <a:srgbClr val="4B4B4D"/>
              </a:solidFill>
              <a:latin typeface="Nexa Thin" pitchFamily="2" charset="0"/>
              <a:ea typeface="Nexa Thin" pitchFamily="2" charset="0"/>
            </a:endParaRPr>
          </a:p>
        </p:txBody>
      </p:sp>
      <p:sp>
        <p:nvSpPr>
          <p:cNvPr id="32" name="ZoneTexte 31">
            <a:extLst>
              <a:ext uri="{FF2B5EF4-FFF2-40B4-BE49-F238E27FC236}">
                <a16:creationId xmlns:a16="http://schemas.microsoft.com/office/drawing/2014/main" id="{2323F68D-28C1-0349-8DA7-0B7BC8C3026A}"/>
              </a:ext>
            </a:extLst>
          </p:cNvPr>
          <p:cNvSpPr txBox="1"/>
          <p:nvPr/>
        </p:nvSpPr>
        <p:spPr>
          <a:xfrm>
            <a:off x="8702986" y="2825722"/>
            <a:ext cx="1006110" cy="276999"/>
          </a:xfrm>
          <a:prstGeom prst="rect">
            <a:avLst/>
          </a:prstGeom>
          <a:noFill/>
        </p:spPr>
        <p:txBody>
          <a:bodyPr wrap="square" rtlCol="0">
            <a:spAutoFit/>
          </a:bodyPr>
          <a:lstStyle/>
          <a:p>
            <a:pPr algn="r"/>
            <a:r>
              <a:rPr lang="fr-FR" sz="600" dirty="0">
                <a:solidFill>
                  <a:srgbClr val="4B4B4D"/>
                </a:solidFill>
                <a:latin typeface="Nexa Heavy" pitchFamily="2" charset="0"/>
                <a:ea typeface="Nexa Thin" pitchFamily="2" charset="0"/>
              </a:rPr>
              <a:t>SOPHIA </a:t>
            </a:r>
          </a:p>
          <a:p>
            <a:pPr algn="r"/>
            <a:r>
              <a:rPr lang="fr-FR" sz="600" dirty="0">
                <a:solidFill>
                  <a:srgbClr val="4B4B4D"/>
                </a:solidFill>
                <a:latin typeface="Nexa Heavy" pitchFamily="2" charset="0"/>
                <a:ea typeface="Nexa Thin" pitchFamily="2" charset="0"/>
              </a:rPr>
              <a:t>ANTIPOLIS</a:t>
            </a:r>
            <a:endParaRPr lang="fr-FR" sz="600" dirty="0">
              <a:solidFill>
                <a:srgbClr val="4B4B4D"/>
              </a:solidFill>
              <a:latin typeface="Nexa Thin" pitchFamily="2" charset="0"/>
              <a:ea typeface="Nexa Thin" pitchFamily="2" charset="0"/>
            </a:endParaRPr>
          </a:p>
        </p:txBody>
      </p:sp>
      <p:pic>
        <p:nvPicPr>
          <p:cNvPr id="3" name="Image 2">
            <a:extLst>
              <a:ext uri="{FF2B5EF4-FFF2-40B4-BE49-F238E27FC236}">
                <a16:creationId xmlns:a16="http://schemas.microsoft.com/office/drawing/2014/main" id="{E279AB0B-ED5B-8345-AC11-1744A0B1B216}"/>
              </a:ext>
            </a:extLst>
          </p:cNvPr>
          <p:cNvPicPr>
            <a:picLocks noChangeAspect="1"/>
          </p:cNvPicPr>
          <p:nvPr/>
        </p:nvPicPr>
        <p:blipFill>
          <a:blip r:embed="rId2"/>
          <a:stretch>
            <a:fillRect/>
          </a:stretch>
        </p:blipFill>
        <p:spPr>
          <a:xfrm>
            <a:off x="3564633" y="3992857"/>
            <a:ext cx="355600" cy="279400"/>
          </a:xfrm>
          <a:prstGeom prst="rect">
            <a:avLst/>
          </a:prstGeom>
        </p:spPr>
      </p:pic>
      <p:sp>
        <p:nvSpPr>
          <p:cNvPr id="146" name="ZoneTexte 145">
            <a:extLst>
              <a:ext uri="{FF2B5EF4-FFF2-40B4-BE49-F238E27FC236}">
                <a16:creationId xmlns:a16="http://schemas.microsoft.com/office/drawing/2014/main" id="{563D546F-0700-334D-B76C-36F0EF0C4B3F}"/>
              </a:ext>
            </a:extLst>
          </p:cNvPr>
          <p:cNvSpPr txBox="1"/>
          <p:nvPr/>
        </p:nvSpPr>
        <p:spPr>
          <a:xfrm>
            <a:off x="4274236" y="5043542"/>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7" name="ZoneTexte 146">
            <a:extLst>
              <a:ext uri="{FF2B5EF4-FFF2-40B4-BE49-F238E27FC236}">
                <a16:creationId xmlns:a16="http://schemas.microsoft.com/office/drawing/2014/main" id="{E199E2E7-05F1-B346-88A9-72B37F335594}"/>
              </a:ext>
            </a:extLst>
          </p:cNvPr>
          <p:cNvSpPr txBox="1"/>
          <p:nvPr/>
        </p:nvSpPr>
        <p:spPr>
          <a:xfrm>
            <a:off x="7592291" y="3984324"/>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8" name="ZoneTexte 147">
            <a:extLst>
              <a:ext uri="{FF2B5EF4-FFF2-40B4-BE49-F238E27FC236}">
                <a16:creationId xmlns:a16="http://schemas.microsoft.com/office/drawing/2014/main" id="{0A9E53A1-0BE3-E345-9568-25DE16C1C68B}"/>
              </a:ext>
            </a:extLst>
          </p:cNvPr>
          <p:cNvSpPr txBox="1"/>
          <p:nvPr/>
        </p:nvSpPr>
        <p:spPr>
          <a:xfrm>
            <a:off x="9646984" y="278737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9" name="ZoneTexte 148">
            <a:extLst>
              <a:ext uri="{FF2B5EF4-FFF2-40B4-BE49-F238E27FC236}">
                <a16:creationId xmlns:a16="http://schemas.microsoft.com/office/drawing/2014/main" id="{6B22DDD7-E0EF-D047-99A0-EAA1CD35AC13}"/>
              </a:ext>
            </a:extLst>
          </p:cNvPr>
          <p:cNvSpPr txBox="1"/>
          <p:nvPr/>
        </p:nvSpPr>
        <p:spPr>
          <a:xfrm>
            <a:off x="9216867" y="1731560"/>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50" name="ZoneTexte 149">
            <a:extLst>
              <a:ext uri="{FF2B5EF4-FFF2-40B4-BE49-F238E27FC236}">
                <a16:creationId xmlns:a16="http://schemas.microsoft.com/office/drawing/2014/main" id="{33CF76A6-513F-284B-BC4F-87A14DA91AEC}"/>
              </a:ext>
            </a:extLst>
          </p:cNvPr>
          <p:cNvSpPr txBox="1"/>
          <p:nvPr/>
        </p:nvSpPr>
        <p:spPr>
          <a:xfrm>
            <a:off x="9157980" y="215926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5" name="Titre 1">
            <a:extLst>
              <a:ext uri="{FF2B5EF4-FFF2-40B4-BE49-F238E27FC236}">
                <a16:creationId xmlns:a16="http://schemas.microsoft.com/office/drawing/2014/main" id="{B2911099-6912-3641-BFFB-547D77216C58}"/>
              </a:ext>
            </a:extLst>
          </p:cNvPr>
          <p:cNvSpPr>
            <a:spLocks noGrp="1"/>
          </p:cNvSpPr>
          <p:nvPr>
            <p:ph type="ctrTitle" hasCustomPrompt="1"/>
          </p:nvPr>
        </p:nvSpPr>
        <p:spPr>
          <a:xfrm>
            <a:off x="420364" y="377790"/>
            <a:ext cx="3811916" cy="961444"/>
          </a:xfrm>
          <a:prstGeom prst="rect">
            <a:avLst/>
          </a:prstGeom>
        </p:spPr>
        <p:txBody>
          <a:bodyPr anchor="t"/>
          <a:lstStyle>
            <a:lvl1pPr algn="l">
              <a:defRPr sz="3200" b="0" i="0">
                <a:latin typeface="Nexa Light" panose="02000000000000000000" pitchFamily="2" charset="77"/>
              </a:defRPr>
            </a:lvl1pPr>
          </a:lstStyle>
          <a:p>
            <a:r>
              <a:rPr lang="fr-FR" dirty="0"/>
              <a:t>TITRE</a:t>
            </a:r>
          </a:p>
        </p:txBody>
      </p:sp>
      <p:sp>
        <p:nvSpPr>
          <p:cNvPr id="152" name="Oval 13">
            <a:extLst>
              <a:ext uri="{FF2B5EF4-FFF2-40B4-BE49-F238E27FC236}">
                <a16:creationId xmlns:a16="http://schemas.microsoft.com/office/drawing/2014/main" id="{2ACEFD9E-E52C-B247-94A4-172246794DB3}"/>
              </a:ext>
            </a:extLst>
          </p:cNvPr>
          <p:cNvSpPr>
            <a:spLocks noChangeArrowheads="1"/>
          </p:cNvSpPr>
          <p:nvPr userDrawn="1"/>
        </p:nvSpPr>
        <p:spPr bwMode="auto">
          <a:xfrm>
            <a:off x="5714140" y="5430361"/>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53" name="ZoneTexte 152">
            <a:extLst>
              <a:ext uri="{FF2B5EF4-FFF2-40B4-BE49-F238E27FC236}">
                <a16:creationId xmlns:a16="http://schemas.microsoft.com/office/drawing/2014/main" id="{2ECDE17B-2C9E-1546-AA23-E99BF872FC92}"/>
              </a:ext>
            </a:extLst>
          </p:cNvPr>
          <p:cNvSpPr txBox="1"/>
          <p:nvPr userDrawn="1"/>
        </p:nvSpPr>
        <p:spPr>
          <a:xfrm>
            <a:off x="5408772" y="5758393"/>
            <a:ext cx="897908"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SOUTH AFRICA</a:t>
            </a:r>
            <a:endParaRPr lang="fr-FR" sz="675" dirty="0">
              <a:solidFill>
                <a:srgbClr val="4B4B4D"/>
              </a:solidFill>
              <a:latin typeface="Nexa Thin" pitchFamily="2" charset="0"/>
              <a:ea typeface="Nexa Thin" pitchFamily="2" charset="0"/>
            </a:endParaRPr>
          </a:p>
        </p:txBody>
      </p:sp>
      <p:sp>
        <p:nvSpPr>
          <p:cNvPr id="154" name="ZoneTexte 153">
            <a:extLst>
              <a:ext uri="{FF2B5EF4-FFF2-40B4-BE49-F238E27FC236}">
                <a16:creationId xmlns:a16="http://schemas.microsoft.com/office/drawing/2014/main" id="{7A77CE17-774E-674D-8E10-D921EB623186}"/>
              </a:ext>
            </a:extLst>
          </p:cNvPr>
          <p:cNvSpPr txBox="1"/>
          <p:nvPr userDrawn="1"/>
        </p:nvSpPr>
        <p:spPr>
          <a:xfrm>
            <a:off x="5689200" y="545565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pic>
        <p:nvPicPr>
          <p:cNvPr id="151" name="Image 150">
            <a:extLst>
              <a:ext uri="{FF2B5EF4-FFF2-40B4-BE49-F238E27FC236}">
                <a16:creationId xmlns:a16="http://schemas.microsoft.com/office/drawing/2014/main" id="{F8F7CD02-501E-D742-90BE-D6108437CB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2932178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377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 Marque | Ho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ous-titre 2">
            <a:extLst>
              <a:ext uri="{FF2B5EF4-FFF2-40B4-BE49-F238E27FC236}">
                <a16:creationId xmlns:a16="http://schemas.microsoft.com/office/drawing/2014/main" id="{A3939EA5-5F23-FF46-813F-7271B86BB9DC}"/>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TITRE DE LA PRÉSENTATION</a:t>
            </a:r>
          </a:p>
          <a:p>
            <a:r>
              <a:rPr lang="en-US" dirty="0"/>
              <a:t>DATE, LIEU</a:t>
            </a:r>
          </a:p>
        </p:txBody>
      </p:sp>
      <p:pic>
        <p:nvPicPr>
          <p:cNvPr id="2" name="Image 1">
            <a:extLst>
              <a:ext uri="{FF2B5EF4-FFF2-40B4-BE49-F238E27FC236}">
                <a16:creationId xmlns:a16="http://schemas.microsoft.com/office/drawing/2014/main" id="{E7FE7583-58D8-8040-94EE-6B06C33B4F6B}"/>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7" name="Image 6">
            <a:extLst>
              <a:ext uri="{FF2B5EF4-FFF2-40B4-BE49-F238E27FC236}">
                <a16:creationId xmlns:a16="http://schemas.microsoft.com/office/drawing/2014/main" id="{B735ACDD-7C3C-B444-A00D-87356C8DC34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58444" y="6177627"/>
            <a:ext cx="2654950" cy="458767"/>
          </a:xfrm>
          <a:prstGeom prst="rect">
            <a:avLst/>
          </a:prstGeom>
        </p:spPr>
      </p:pic>
    </p:spTree>
    <p:extLst>
      <p:ext uri="{BB962C8B-B14F-4D97-AF65-F5344CB8AC3E}">
        <p14:creationId xmlns:p14="http://schemas.microsoft.com/office/powerpoint/2010/main" val="2989879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 Marque | Fe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TITRE DE LA PRÉSENTATION</a:t>
            </a:r>
          </a:p>
          <a:p>
            <a:r>
              <a:rPr lang="en-US" dirty="0"/>
              <a:t>DATE, LIEU</a:t>
            </a:r>
          </a:p>
        </p:txBody>
      </p:sp>
      <p:pic>
        <p:nvPicPr>
          <p:cNvPr id="9" name="Image 8">
            <a:extLst>
              <a:ext uri="{FF2B5EF4-FFF2-40B4-BE49-F238E27FC236}">
                <a16:creationId xmlns:a16="http://schemas.microsoft.com/office/drawing/2014/main" id="{E202984D-AA9C-4D4A-99B8-1F28A8AF2974}"/>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5" name="Image 4">
            <a:extLst>
              <a:ext uri="{FF2B5EF4-FFF2-40B4-BE49-F238E27FC236}">
                <a16:creationId xmlns:a16="http://schemas.microsoft.com/office/drawing/2014/main" id="{4AD3BB84-C746-EC43-ACD2-52E3C17F2FD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58444" y="6177627"/>
            <a:ext cx="2654950" cy="458767"/>
          </a:xfrm>
          <a:prstGeom prst="rect">
            <a:avLst/>
          </a:prstGeom>
        </p:spPr>
      </p:pic>
    </p:spTree>
    <p:extLst>
      <p:ext uri="{BB962C8B-B14F-4D97-AF65-F5344CB8AC3E}">
        <p14:creationId xmlns:p14="http://schemas.microsoft.com/office/powerpoint/2010/main" val="2777782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 Le monde selon SKEM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1357079" y="2346466"/>
            <a:ext cx="3934380" cy="386902"/>
          </a:xfrm>
          <a:prstGeom prst="rect">
            <a:avLst/>
          </a:prstGeom>
        </p:spPr>
        <p:txBody>
          <a:bodyPr/>
          <a:lstStyle>
            <a:lvl1pPr marL="0" indent="0" algn="ctr">
              <a:lnSpc>
                <a:spcPct val="100000"/>
              </a:lnSpc>
              <a:spcBef>
                <a:spcPts val="0"/>
              </a:spcBef>
              <a:buNone/>
              <a:defRPr sz="1800" b="1" i="0">
                <a:solidFill>
                  <a:schemeClr val="bg1"/>
                </a:solidFill>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HOME WORLDWIDE*</a:t>
            </a:r>
          </a:p>
        </p:txBody>
      </p:sp>
      <p:sp>
        <p:nvSpPr>
          <p:cNvPr id="13" name="Espace réservé du contenu 2">
            <a:extLst>
              <a:ext uri="{FF2B5EF4-FFF2-40B4-BE49-F238E27FC236}">
                <a16:creationId xmlns:a16="http://schemas.microsoft.com/office/drawing/2014/main" id="{C5850FF4-671C-BC48-A0ED-CEF8BE471742}"/>
              </a:ext>
            </a:extLst>
          </p:cNvPr>
          <p:cNvSpPr>
            <a:spLocks noGrp="1"/>
          </p:cNvSpPr>
          <p:nvPr>
            <p:ph idx="10" hasCustomPrompt="1"/>
          </p:nvPr>
        </p:nvSpPr>
        <p:spPr>
          <a:xfrm>
            <a:off x="2426376" y="2780173"/>
            <a:ext cx="1717617" cy="20479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Police système"/>
              <a:buNone/>
              <a:tabLst/>
              <a:defRPr lang="en-US" sz="800" b="0" i="1" u="none" strike="noStrike" smtClean="0">
                <a:solidFill>
                  <a:schemeClr val="bg1"/>
                </a:solidFill>
                <a:effectLst/>
                <a:latin typeface="+mn-lt"/>
              </a:defRPr>
            </a:lvl1pPr>
          </a:lstStyle>
          <a:p>
            <a:r>
              <a:rPr lang="en-US" dirty="0"/>
              <a:t>* Chez vous, partout dans le monde</a:t>
            </a:r>
          </a:p>
        </p:txBody>
      </p:sp>
      <p:pic>
        <p:nvPicPr>
          <p:cNvPr id="2" name="Image 1">
            <a:extLst>
              <a:ext uri="{FF2B5EF4-FFF2-40B4-BE49-F238E27FC236}">
                <a16:creationId xmlns:a16="http://schemas.microsoft.com/office/drawing/2014/main" id="{8BF6324E-F408-B748-AC2C-0A59FFD253D1}"/>
              </a:ext>
            </a:extLst>
          </p:cNvPr>
          <p:cNvPicPr>
            <a:picLocks noChangeAspect="1"/>
          </p:cNvPicPr>
          <p:nvPr userDrawn="1"/>
        </p:nvPicPr>
        <p:blipFill>
          <a:blip r:embed="rId3"/>
          <a:stretch>
            <a:fillRect/>
          </a:stretch>
        </p:blipFill>
        <p:spPr>
          <a:xfrm>
            <a:off x="511219" y="597308"/>
            <a:ext cx="5626100" cy="1841500"/>
          </a:xfrm>
          <a:prstGeom prst="rect">
            <a:avLst/>
          </a:prstGeom>
        </p:spPr>
      </p:pic>
      <p:pic>
        <p:nvPicPr>
          <p:cNvPr id="10" name="Image 9" descr="Une image contenant dessin&#10;&#10;Description générée automatiquement">
            <a:extLst>
              <a:ext uri="{FF2B5EF4-FFF2-40B4-BE49-F238E27FC236}">
                <a16:creationId xmlns:a16="http://schemas.microsoft.com/office/drawing/2014/main" id="{9F136598-F48B-094E-B31E-BD2B65286F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58210" y="6211592"/>
            <a:ext cx="2475980" cy="427166"/>
          </a:xfrm>
          <a:prstGeom prst="rect">
            <a:avLst/>
          </a:prstGeom>
        </p:spPr>
      </p:pic>
    </p:spTree>
    <p:extLst>
      <p:ext uri="{BB962C8B-B14F-4D97-AF65-F5344CB8AC3E}">
        <p14:creationId xmlns:p14="http://schemas.microsoft.com/office/powerpoint/2010/main" val="3339107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 Titre, Sous-Titre, Text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88040A-34EF-7543-A5E6-C4639865C9E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en-US" dirty="0"/>
              <a:t>TITRE</a:t>
            </a:r>
          </a:p>
        </p:txBody>
      </p:sp>
      <p:sp>
        <p:nvSpPr>
          <p:cNvPr id="7" name="Espace réservé du texte 6">
            <a:extLst>
              <a:ext uri="{FF2B5EF4-FFF2-40B4-BE49-F238E27FC236}">
                <a16:creationId xmlns:a16="http://schemas.microsoft.com/office/drawing/2014/main" id="{B0A045B6-811A-AE4C-B6C0-5F09179107D2}"/>
              </a:ext>
            </a:extLst>
          </p:cNvPr>
          <p:cNvSpPr>
            <a:spLocks noGrp="1"/>
          </p:cNvSpPr>
          <p:nvPr>
            <p:ph type="body" sz="quarter" idx="12" hasCustomPrompt="1"/>
          </p:nvPr>
        </p:nvSpPr>
        <p:spPr>
          <a:xfrm>
            <a:off x="838582" y="2255761"/>
            <a:ext cx="10460038" cy="35586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r>
              <a:rPr lang="en-US" dirty="0"/>
              <a:t> </a:t>
            </a:r>
            <a:r>
              <a:rPr lang="en-US" dirty="0" err="1"/>
              <a:t>curulium</a:t>
            </a:r>
            <a:r>
              <a:rPr lang="en-US" dirty="0"/>
              <a:t> </a:t>
            </a:r>
            <a:r>
              <a:rPr lang="en-US" dirty="0" err="1"/>
              <a:t>eventu</a:t>
            </a:r>
            <a:r>
              <a:rPr lang="en-US" dirty="0"/>
              <a:t> </a:t>
            </a:r>
            <a:r>
              <a:rPr lang="en-US" dirty="0" err="1"/>
              <a:t>pendentem</a:t>
            </a:r>
            <a:r>
              <a:rPr lang="en-US" dirty="0"/>
              <a:t>. </a:t>
            </a:r>
            <a:r>
              <a:rPr lang="en-US" dirty="0" err="1"/>
              <a:t>haec</a:t>
            </a:r>
            <a:r>
              <a:rPr lang="en-US" dirty="0"/>
              <a:t> </a:t>
            </a:r>
            <a:r>
              <a:rPr lang="en-US" dirty="0" err="1"/>
              <a:t>similiaque</a:t>
            </a:r>
            <a:r>
              <a:rPr lang="en-US" dirty="0"/>
              <a:t> </a:t>
            </a:r>
            <a:r>
              <a:rPr lang="en-US" dirty="0" err="1"/>
              <a:t>memorabile</a:t>
            </a:r>
            <a:r>
              <a:rPr lang="en-US" dirty="0"/>
              <a:t> nihil </a:t>
            </a:r>
            <a:r>
              <a:rPr lang="en-US" dirty="0" err="1"/>
              <a:t>vel</a:t>
            </a:r>
            <a:r>
              <a:rPr lang="en-US" dirty="0"/>
              <a:t> </a:t>
            </a:r>
            <a:r>
              <a:rPr lang="en-US" dirty="0" err="1"/>
              <a:t>serium</a:t>
            </a:r>
            <a:r>
              <a:rPr lang="en-US" dirty="0"/>
              <a:t> agi </a:t>
            </a:r>
            <a:r>
              <a:rPr lang="en-US" dirty="0" err="1"/>
              <a:t>Romae</a:t>
            </a:r>
            <a:r>
              <a:rPr lang="en-US" dirty="0"/>
              <a:t> </a:t>
            </a:r>
            <a:r>
              <a:rPr lang="en-US" dirty="0" err="1"/>
              <a:t>permittunt</a:t>
            </a:r>
            <a:r>
              <a:rPr lang="en-US" dirty="0"/>
              <a:t>. ergo </a:t>
            </a:r>
            <a:r>
              <a:rPr lang="en-US" dirty="0" err="1"/>
              <a:t>redeundum</a:t>
            </a:r>
            <a:r>
              <a:rPr lang="en-US" dirty="0"/>
              <a:t> ad </a:t>
            </a:r>
            <a:r>
              <a:rPr lang="en-US" dirty="0" err="1"/>
              <a:t>textum</a:t>
            </a:r>
            <a:r>
              <a:rPr lang="en-US" dirty="0"/>
              <a:t>.</a:t>
            </a:r>
          </a:p>
          <a:p>
            <a:endParaRPr lang="en-US" dirty="0"/>
          </a:p>
        </p:txBody>
      </p:sp>
      <p:sp>
        <p:nvSpPr>
          <p:cNvPr id="11" name="Espace réservé du texte 10">
            <a:extLst>
              <a:ext uri="{FF2B5EF4-FFF2-40B4-BE49-F238E27FC236}">
                <a16:creationId xmlns:a16="http://schemas.microsoft.com/office/drawing/2014/main" id="{BE4A9908-5A7B-D440-9B35-A539D12846EB}"/>
              </a:ext>
            </a:extLst>
          </p:cNvPr>
          <p:cNvSpPr>
            <a:spLocks noGrp="1"/>
          </p:cNvSpPr>
          <p:nvPr>
            <p:ph type="body" sz="quarter" idx="13" hasCustomPrompt="1"/>
          </p:nvPr>
        </p:nvSpPr>
        <p:spPr>
          <a:xfrm>
            <a:off x="838200" y="1610139"/>
            <a:ext cx="10460038" cy="407116"/>
          </a:xfrm>
          <a:prstGeom prst="rect">
            <a:avLst/>
          </a:prstGeom>
        </p:spPr>
        <p:txBody>
          <a:bodyPr/>
          <a:lstStyle>
            <a:lvl1pPr marL="0" indent="0">
              <a:buNone/>
              <a:defRPr sz="2000" b="1">
                <a:latin typeface="+mn-lt"/>
              </a:defRPr>
            </a:lvl1pPr>
          </a:lstStyle>
          <a:p>
            <a:r>
              <a:rPr lang="en-US" dirty="0"/>
              <a:t>Sous-Titre</a:t>
            </a:r>
          </a:p>
        </p:txBody>
      </p:sp>
      <p:pic>
        <p:nvPicPr>
          <p:cNvPr id="6" name="Image 5">
            <a:extLst>
              <a:ext uri="{FF2B5EF4-FFF2-40B4-BE49-F238E27FC236}">
                <a16:creationId xmlns:a16="http://schemas.microsoft.com/office/drawing/2014/main" id="{A3F05CF2-C371-3A43-BAD5-08AE25A42A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426967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 Titre, Texte, Phot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5471159"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en-US" dirty="0"/>
              <a:t>TITRE</a:t>
            </a:r>
          </a:p>
        </p:txBody>
      </p:sp>
      <p:pic>
        <p:nvPicPr>
          <p:cNvPr id="5" name="Image 4">
            <a:extLst>
              <a:ext uri="{FF2B5EF4-FFF2-40B4-BE49-F238E27FC236}">
                <a16:creationId xmlns:a16="http://schemas.microsoft.com/office/drawing/2014/main" id="{7035C743-0703-3748-A1C1-168E05AE37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5078" y="0"/>
            <a:ext cx="4906922" cy="6858000"/>
          </a:xfrm>
          <a:prstGeom prst="rect">
            <a:avLst/>
          </a:prstGeom>
        </p:spPr>
      </p:pic>
      <p:sp>
        <p:nvSpPr>
          <p:cNvPr id="6" name="Espace réservé du texte 6">
            <a:extLst>
              <a:ext uri="{FF2B5EF4-FFF2-40B4-BE49-F238E27FC236}">
                <a16:creationId xmlns:a16="http://schemas.microsoft.com/office/drawing/2014/main" id="{D1CE5B26-7831-6F44-B695-DE0621439F25}"/>
              </a:ext>
            </a:extLst>
          </p:cNvPr>
          <p:cNvSpPr>
            <a:spLocks noGrp="1"/>
          </p:cNvSpPr>
          <p:nvPr>
            <p:ph type="body" sz="quarter" idx="12" hasCustomPrompt="1"/>
          </p:nvPr>
        </p:nvSpPr>
        <p:spPr>
          <a:xfrm>
            <a:off x="838200" y="1649685"/>
            <a:ext cx="5471159" cy="45352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r>
              <a:rPr lang="en-US" dirty="0"/>
              <a:t> </a:t>
            </a:r>
            <a:r>
              <a:rPr lang="en-US" dirty="0" err="1"/>
              <a:t>curulium</a:t>
            </a:r>
            <a:r>
              <a:rPr lang="en-US" dirty="0"/>
              <a:t> </a:t>
            </a:r>
            <a:r>
              <a:rPr lang="en-US" dirty="0" err="1"/>
              <a:t>eventu</a:t>
            </a:r>
            <a:r>
              <a:rPr lang="en-US" dirty="0"/>
              <a:t> </a:t>
            </a:r>
            <a:r>
              <a:rPr lang="en-US" dirty="0" err="1"/>
              <a:t>pendentem</a:t>
            </a:r>
            <a:r>
              <a:rPr lang="en-US" dirty="0"/>
              <a:t>. </a:t>
            </a:r>
            <a:r>
              <a:rPr lang="en-US" dirty="0" err="1"/>
              <a:t>haec</a:t>
            </a:r>
            <a:r>
              <a:rPr lang="en-US" dirty="0"/>
              <a:t> </a:t>
            </a:r>
            <a:r>
              <a:rPr lang="en-US" dirty="0" err="1"/>
              <a:t>similiaque</a:t>
            </a:r>
            <a:r>
              <a:rPr lang="en-US" dirty="0"/>
              <a:t> </a:t>
            </a:r>
            <a:r>
              <a:rPr lang="en-US" dirty="0" err="1"/>
              <a:t>memorabile</a:t>
            </a:r>
            <a:r>
              <a:rPr lang="en-US" dirty="0"/>
              <a:t> nihil </a:t>
            </a:r>
            <a:r>
              <a:rPr lang="en-US" dirty="0" err="1"/>
              <a:t>vel</a:t>
            </a:r>
            <a:r>
              <a:rPr lang="en-US" dirty="0"/>
              <a:t> </a:t>
            </a:r>
            <a:r>
              <a:rPr lang="en-US" dirty="0" err="1"/>
              <a:t>serium</a:t>
            </a:r>
            <a:r>
              <a:rPr lang="en-US" dirty="0"/>
              <a:t> agi </a:t>
            </a:r>
            <a:r>
              <a:rPr lang="en-US" dirty="0" err="1"/>
              <a:t>Romae</a:t>
            </a:r>
            <a:r>
              <a:rPr lang="en-US" dirty="0"/>
              <a:t> </a:t>
            </a:r>
            <a:r>
              <a:rPr lang="en-US" dirty="0" err="1"/>
              <a:t>permittunt</a:t>
            </a:r>
            <a:r>
              <a:rPr lang="en-US" dirty="0"/>
              <a:t>. </a:t>
            </a:r>
          </a:p>
        </p:txBody>
      </p:sp>
    </p:spTree>
    <p:extLst>
      <p:ext uri="{BB962C8B-B14F-4D97-AF65-F5344CB8AC3E}">
        <p14:creationId xmlns:p14="http://schemas.microsoft.com/office/powerpoint/2010/main" val="1560522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 - Titre, Sous-Titre, Liste à puc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en-US" dirty="0"/>
              <a:t>TITRE</a:t>
            </a:r>
          </a:p>
        </p:txBody>
      </p:sp>
      <p:sp>
        <p:nvSpPr>
          <p:cNvPr id="3" name="Sous-titre 2">
            <a:extLst>
              <a:ext uri="{FF2B5EF4-FFF2-40B4-BE49-F238E27FC236}">
                <a16:creationId xmlns:a16="http://schemas.microsoft.com/office/drawing/2014/main" id="{46FC0775-8620-EE4F-88DE-975F32B293A2}"/>
              </a:ext>
            </a:extLst>
          </p:cNvPr>
          <p:cNvSpPr>
            <a:spLocks noGrp="1"/>
          </p:cNvSpPr>
          <p:nvPr>
            <p:ph type="subTitle" idx="1" hasCustomPrompt="1"/>
          </p:nvPr>
        </p:nvSpPr>
        <p:spPr>
          <a:xfrm>
            <a:off x="838199" y="1499969"/>
            <a:ext cx="10460421" cy="1501648"/>
          </a:xfrm>
          <a:prstGeom prst="rect">
            <a:avLst/>
          </a:prstGeom>
        </p:spPr>
        <p:txBody>
          <a:bodyPr/>
          <a:lstStyle>
            <a:lvl1pPr marL="0" indent="0" algn="l">
              <a:buNone/>
              <a:defRPr sz="27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Chapeau</a:t>
            </a:r>
          </a:p>
        </p:txBody>
      </p:sp>
      <p:sp>
        <p:nvSpPr>
          <p:cNvPr id="6" name="Espace réservé du texte 5">
            <a:extLst>
              <a:ext uri="{FF2B5EF4-FFF2-40B4-BE49-F238E27FC236}">
                <a16:creationId xmlns:a16="http://schemas.microsoft.com/office/drawing/2014/main" id="{F9E852EF-3DB5-4C41-96D3-7895BBE7CA64}"/>
              </a:ext>
            </a:extLst>
          </p:cNvPr>
          <p:cNvSpPr>
            <a:spLocks noGrp="1"/>
          </p:cNvSpPr>
          <p:nvPr>
            <p:ph type="body" sz="quarter" idx="11" hasCustomPrompt="1"/>
          </p:nvPr>
        </p:nvSpPr>
        <p:spPr>
          <a:xfrm>
            <a:off x="838198" y="3140765"/>
            <a:ext cx="10460419" cy="25046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Police système"/>
              <a:buChar char="▸"/>
              <a:tabLst/>
              <a:defRPr sz="1800">
                <a:latin typeface="+mn-lt"/>
              </a:defRPr>
            </a:lvl1pPr>
            <a:lvl2pPr marL="742950" indent="-285750">
              <a:buFont typeface="Police système"/>
              <a:buChar char="▸"/>
              <a:defRPr sz="1800">
                <a:latin typeface="+mn-lt"/>
              </a:defRPr>
            </a:lvl2pPr>
            <a:lvl3pPr marL="1200150" indent="-285750">
              <a:buFont typeface="Police système"/>
              <a:buChar char="▸"/>
              <a:defRPr sz="1800">
                <a:latin typeface="+mn-lt"/>
              </a:defRPr>
            </a:lvl3pPr>
          </a:lstStyle>
          <a:p>
            <a:r>
              <a:rPr lang="en-US" dirty="0"/>
              <a:t>Texte 1</a:t>
            </a:r>
          </a:p>
          <a:p>
            <a:pPr lvl="1"/>
            <a:r>
              <a:rPr lang="en-US" dirty="0"/>
              <a:t>Texte 1.1</a:t>
            </a:r>
          </a:p>
          <a:p>
            <a:pPr lvl="2"/>
            <a:r>
              <a:rPr lang="en-US" dirty="0"/>
              <a:t>Texte 1.1.1</a:t>
            </a:r>
          </a:p>
          <a:p>
            <a:pPr lvl="2"/>
            <a:endParaRPr lang="en-US" dirty="0"/>
          </a:p>
          <a:p>
            <a:r>
              <a:rPr lang="en-US" dirty="0"/>
              <a:t>Texte 2</a:t>
            </a:r>
          </a:p>
          <a:p>
            <a:pPr lvl="1"/>
            <a:r>
              <a:rPr lang="en-US" dirty="0"/>
              <a:t>Texte 2.1</a:t>
            </a:r>
          </a:p>
          <a:p>
            <a:pPr lvl="2"/>
            <a:r>
              <a:rPr lang="en-US" dirty="0"/>
              <a:t>Texte 2.1.1</a:t>
            </a:r>
          </a:p>
        </p:txBody>
      </p:sp>
      <p:pic>
        <p:nvPicPr>
          <p:cNvPr id="7" name="Image 6">
            <a:extLst>
              <a:ext uri="{FF2B5EF4-FFF2-40B4-BE49-F238E27FC236}">
                <a16:creationId xmlns:a16="http://schemas.microsoft.com/office/drawing/2014/main" id="{C9D7CD4C-BD26-5A47-A440-670BA79722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243624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 - Dégradé Marqu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en-US" dirty="0"/>
              <a:t>TITRE</a:t>
            </a:r>
          </a:p>
        </p:txBody>
      </p:sp>
    </p:spTree>
    <p:extLst>
      <p:ext uri="{BB962C8B-B14F-4D97-AF65-F5344CB8AC3E}">
        <p14:creationId xmlns:p14="http://schemas.microsoft.com/office/powerpoint/2010/main" val="2261919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2 - Chiffres clé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2767512" y="0"/>
            <a:ext cx="9424487"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3505520" y="519734"/>
            <a:ext cx="7890402" cy="783068"/>
          </a:xfrm>
          <a:prstGeom prst="rect">
            <a:avLst/>
          </a:prstGeom>
        </p:spPr>
        <p:txBody>
          <a:bodyPr anchor="b"/>
          <a:lstStyle>
            <a:lvl1pPr algn="l">
              <a:defRPr sz="4000" b="0" i="0">
                <a:solidFill>
                  <a:schemeClr val="bg1"/>
                </a:solidFill>
                <a:latin typeface="Nexa Light" panose="02000000000000000000" pitchFamily="2" charset="77"/>
              </a:defRPr>
            </a:lvl1pPr>
          </a:lstStyle>
          <a:p>
            <a:r>
              <a:rPr lang="en-US" dirty="0"/>
              <a:t>TITRE</a:t>
            </a:r>
          </a:p>
        </p:txBody>
      </p:sp>
      <p:cxnSp>
        <p:nvCxnSpPr>
          <p:cNvPr id="5" name="Connecteur droit 4">
            <a:extLst>
              <a:ext uri="{FF2B5EF4-FFF2-40B4-BE49-F238E27FC236}">
                <a16:creationId xmlns:a16="http://schemas.microsoft.com/office/drawing/2014/main" id="{26D20F37-8C67-854E-82C7-F150D2ACC306}"/>
              </a:ext>
            </a:extLst>
          </p:cNvPr>
          <p:cNvCxnSpPr>
            <a:cxnSpLocks/>
          </p:cNvCxnSpPr>
          <p:nvPr userDrawn="1"/>
        </p:nvCxnSpPr>
        <p:spPr>
          <a:xfrm>
            <a:off x="3580676" y="1883044"/>
            <a:ext cx="0" cy="49749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FE48EA4C-EA06-1F41-96BD-DF6A7542CB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67512" cy="6858000"/>
          </a:xfrm>
          <a:prstGeom prst="rect">
            <a:avLst/>
          </a:prstGeom>
        </p:spPr>
      </p:pic>
      <p:sp>
        <p:nvSpPr>
          <p:cNvPr id="17" name="Espace réservé du texte 16">
            <a:extLst>
              <a:ext uri="{FF2B5EF4-FFF2-40B4-BE49-F238E27FC236}">
                <a16:creationId xmlns:a16="http://schemas.microsoft.com/office/drawing/2014/main" id="{55A2BE28-1BD7-974C-A56F-E0F8BD46FE6E}"/>
              </a:ext>
            </a:extLst>
          </p:cNvPr>
          <p:cNvSpPr>
            <a:spLocks noGrp="1"/>
          </p:cNvSpPr>
          <p:nvPr>
            <p:ph type="body" sz="quarter" idx="18" hasCustomPrompt="1"/>
          </p:nvPr>
        </p:nvSpPr>
        <p:spPr>
          <a:xfrm>
            <a:off x="3994751" y="219771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endParaRPr lang="en-US" dirty="0"/>
          </a:p>
        </p:txBody>
      </p:sp>
      <p:sp>
        <p:nvSpPr>
          <p:cNvPr id="19" name="Espace réservé du texte 18">
            <a:extLst>
              <a:ext uri="{FF2B5EF4-FFF2-40B4-BE49-F238E27FC236}">
                <a16:creationId xmlns:a16="http://schemas.microsoft.com/office/drawing/2014/main" id="{F24D2E6E-0D8B-F04C-BC94-74C6899A091F}"/>
              </a:ext>
            </a:extLst>
          </p:cNvPr>
          <p:cNvSpPr>
            <a:spLocks noGrp="1"/>
          </p:cNvSpPr>
          <p:nvPr>
            <p:ph type="body" sz="quarter" idx="19" hasCustomPrompt="1"/>
          </p:nvPr>
        </p:nvSpPr>
        <p:spPr>
          <a:xfrm>
            <a:off x="3994751" y="178927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en-US" dirty="0"/>
              <a:t>Chiffre</a:t>
            </a:r>
          </a:p>
        </p:txBody>
      </p:sp>
      <p:sp>
        <p:nvSpPr>
          <p:cNvPr id="20" name="Espace réservé du texte 16">
            <a:extLst>
              <a:ext uri="{FF2B5EF4-FFF2-40B4-BE49-F238E27FC236}">
                <a16:creationId xmlns:a16="http://schemas.microsoft.com/office/drawing/2014/main" id="{E9D378D0-F90E-344B-AB3D-66BB06437908}"/>
              </a:ext>
            </a:extLst>
          </p:cNvPr>
          <p:cNvSpPr>
            <a:spLocks noGrp="1"/>
          </p:cNvSpPr>
          <p:nvPr>
            <p:ph type="body" sz="quarter" idx="20" hasCustomPrompt="1"/>
          </p:nvPr>
        </p:nvSpPr>
        <p:spPr>
          <a:xfrm>
            <a:off x="3994751" y="328743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endParaRPr lang="en-US" dirty="0"/>
          </a:p>
        </p:txBody>
      </p:sp>
      <p:sp>
        <p:nvSpPr>
          <p:cNvPr id="21" name="Espace réservé du texte 18">
            <a:extLst>
              <a:ext uri="{FF2B5EF4-FFF2-40B4-BE49-F238E27FC236}">
                <a16:creationId xmlns:a16="http://schemas.microsoft.com/office/drawing/2014/main" id="{8550FC4D-973A-9E48-B33B-27AE7B934C26}"/>
              </a:ext>
            </a:extLst>
          </p:cNvPr>
          <p:cNvSpPr>
            <a:spLocks noGrp="1"/>
          </p:cNvSpPr>
          <p:nvPr>
            <p:ph type="body" sz="quarter" idx="21" hasCustomPrompt="1"/>
          </p:nvPr>
        </p:nvSpPr>
        <p:spPr>
          <a:xfrm>
            <a:off x="3994751" y="287899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en-US" dirty="0"/>
              <a:t>Chiffre</a:t>
            </a:r>
          </a:p>
        </p:txBody>
      </p:sp>
      <p:sp>
        <p:nvSpPr>
          <p:cNvPr id="24" name="Espace réservé du texte 16">
            <a:extLst>
              <a:ext uri="{FF2B5EF4-FFF2-40B4-BE49-F238E27FC236}">
                <a16:creationId xmlns:a16="http://schemas.microsoft.com/office/drawing/2014/main" id="{10F8895C-C05D-AE49-BB82-F8BAA40A887B}"/>
              </a:ext>
            </a:extLst>
          </p:cNvPr>
          <p:cNvSpPr>
            <a:spLocks noGrp="1"/>
          </p:cNvSpPr>
          <p:nvPr>
            <p:ph type="body" sz="quarter" idx="22" hasCustomPrompt="1"/>
          </p:nvPr>
        </p:nvSpPr>
        <p:spPr>
          <a:xfrm>
            <a:off x="3994751" y="438745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endParaRPr lang="en-US" dirty="0"/>
          </a:p>
        </p:txBody>
      </p:sp>
      <p:sp>
        <p:nvSpPr>
          <p:cNvPr id="25" name="Espace réservé du texte 18">
            <a:extLst>
              <a:ext uri="{FF2B5EF4-FFF2-40B4-BE49-F238E27FC236}">
                <a16:creationId xmlns:a16="http://schemas.microsoft.com/office/drawing/2014/main" id="{6B4D303F-A4A8-0A4B-A986-C169258264F1}"/>
              </a:ext>
            </a:extLst>
          </p:cNvPr>
          <p:cNvSpPr>
            <a:spLocks noGrp="1"/>
          </p:cNvSpPr>
          <p:nvPr>
            <p:ph type="body" sz="quarter" idx="23" hasCustomPrompt="1"/>
          </p:nvPr>
        </p:nvSpPr>
        <p:spPr>
          <a:xfrm>
            <a:off x="3994751" y="397901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en-US" dirty="0"/>
              <a:t>Chiffre</a:t>
            </a:r>
          </a:p>
        </p:txBody>
      </p:sp>
      <p:sp>
        <p:nvSpPr>
          <p:cNvPr id="26" name="Espace réservé du texte 16">
            <a:extLst>
              <a:ext uri="{FF2B5EF4-FFF2-40B4-BE49-F238E27FC236}">
                <a16:creationId xmlns:a16="http://schemas.microsoft.com/office/drawing/2014/main" id="{A2CD405B-8C01-2742-AD6E-C2F3D50B640F}"/>
              </a:ext>
            </a:extLst>
          </p:cNvPr>
          <p:cNvSpPr>
            <a:spLocks noGrp="1"/>
          </p:cNvSpPr>
          <p:nvPr>
            <p:ph type="body" sz="quarter" idx="24" hasCustomPrompt="1"/>
          </p:nvPr>
        </p:nvSpPr>
        <p:spPr>
          <a:xfrm>
            <a:off x="3994751" y="547717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endParaRPr lang="en-US" dirty="0"/>
          </a:p>
        </p:txBody>
      </p:sp>
      <p:sp>
        <p:nvSpPr>
          <p:cNvPr id="27" name="Espace réservé du texte 18">
            <a:extLst>
              <a:ext uri="{FF2B5EF4-FFF2-40B4-BE49-F238E27FC236}">
                <a16:creationId xmlns:a16="http://schemas.microsoft.com/office/drawing/2014/main" id="{5B7D0854-970F-9D48-8D24-65C3E364F534}"/>
              </a:ext>
            </a:extLst>
          </p:cNvPr>
          <p:cNvSpPr>
            <a:spLocks noGrp="1"/>
          </p:cNvSpPr>
          <p:nvPr>
            <p:ph type="body" sz="quarter" idx="25" hasCustomPrompt="1"/>
          </p:nvPr>
        </p:nvSpPr>
        <p:spPr>
          <a:xfrm>
            <a:off x="3994751" y="506873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en-US" dirty="0"/>
              <a:t>Chiffre</a:t>
            </a:r>
          </a:p>
        </p:txBody>
      </p:sp>
      <p:pic>
        <p:nvPicPr>
          <p:cNvPr id="16" name="Image 15" descr="Une image contenant dessin&#10;&#10;Description générée automatiquement">
            <a:extLst>
              <a:ext uri="{FF2B5EF4-FFF2-40B4-BE49-F238E27FC236}">
                <a16:creationId xmlns:a16="http://schemas.microsoft.com/office/drawing/2014/main" id="{63008F45-4053-BC40-BABA-B35C9A3F3A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58210" y="6211592"/>
            <a:ext cx="2475980" cy="427166"/>
          </a:xfrm>
          <a:prstGeom prst="rect">
            <a:avLst/>
          </a:prstGeom>
        </p:spPr>
      </p:pic>
    </p:spTree>
    <p:extLst>
      <p:ext uri="{BB962C8B-B14F-4D97-AF65-F5344CB8AC3E}">
        <p14:creationId xmlns:p14="http://schemas.microsoft.com/office/powerpoint/2010/main" val="262490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 Marque | Ho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ous-titre 2">
            <a:extLst>
              <a:ext uri="{FF2B5EF4-FFF2-40B4-BE49-F238E27FC236}">
                <a16:creationId xmlns:a16="http://schemas.microsoft.com/office/drawing/2014/main" id="{A3939EA5-5F23-FF46-813F-7271B86BB9DC}"/>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2" name="Image 1">
            <a:extLst>
              <a:ext uri="{FF2B5EF4-FFF2-40B4-BE49-F238E27FC236}">
                <a16:creationId xmlns:a16="http://schemas.microsoft.com/office/drawing/2014/main" id="{E7FE7583-58D8-8040-94EE-6B06C33B4F6B}"/>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7" name="Image 6">
            <a:extLst>
              <a:ext uri="{FF2B5EF4-FFF2-40B4-BE49-F238E27FC236}">
                <a16:creationId xmlns:a16="http://schemas.microsoft.com/office/drawing/2014/main" id="{B735ACDD-7C3C-B444-A00D-87356C8DC34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58444" y="6177627"/>
            <a:ext cx="2654950" cy="458767"/>
          </a:xfrm>
          <a:prstGeom prst="rect">
            <a:avLst/>
          </a:prstGeom>
        </p:spPr>
      </p:pic>
    </p:spTree>
    <p:extLst>
      <p:ext uri="{BB962C8B-B14F-4D97-AF65-F5344CB8AC3E}">
        <p14:creationId xmlns:p14="http://schemas.microsoft.com/office/powerpoint/2010/main" val="1527969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7 - Carte de nos campus">
    <p:spTree>
      <p:nvGrpSpPr>
        <p:cNvPr id="1" name=""/>
        <p:cNvGrpSpPr/>
        <p:nvPr/>
      </p:nvGrpSpPr>
      <p:grpSpPr>
        <a:xfrm>
          <a:off x="0" y="0"/>
          <a:ext cx="0" cy="0"/>
          <a:chOff x="0" y="0"/>
          <a:chExt cx="0" cy="0"/>
        </a:xfrm>
      </p:grpSpPr>
      <p:sp>
        <p:nvSpPr>
          <p:cNvPr id="79" name="Freeform 9">
            <a:extLst>
              <a:ext uri="{FF2B5EF4-FFF2-40B4-BE49-F238E27FC236}">
                <a16:creationId xmlns:a16="http://schemas.microsoft.com/office/drawing/2014/main" id="{04DDD04C-3AFF-7140-AEE0-A64C71E81FFF}"/>
              </a:ext>
            </a:extLst>
          </p:cNvPr>
          <p:cNvSpPr>
            <a:spLocks/>
          </p:cNvSpPr>
          <p:nvPr userDrawn="1"/>
        </p:nvSpPr>
        <p:spPr bwMode="auto">
          <a:xfrm>
            <a:off x="2026720" y="2560215"/>
            <a:ext cx="2723863" cy="3607513"/>
          </a:xfrm>
          <a:custGeom>
            <a:avLst/>
            <a:gdLst/>
            <a:ahLst/>
            <a:cxnLst>
              <a:cxn ang="0">
                <a:pos x="307" y="253"/>
              </a:cxn>
              <a:cxn ang="0">
                <a:pos x="36" y="389"/>
              </a:cxn>
              <a:cxn ang="0">
                <a:pos x="152" y="535"/>
              </a:cxn>
              <a:cxn ang="0">
                <a:pos x="54" y="621"/>
              </a:cxn>
              <a:cxn ang="0">
                <a:pos x="107" y="700"/>
              </a:cxn>
              <a:cxn ang="0">
                <a:pos x="98" y="861"/>
              </a:cxn>
              <a:cxn ang="0">
                <a:pos x="236" y="886"/>
              </a:cxn>
              <a:cxn ang="0">
                <a:pos x="316" y="886"/>
              </a:cxn>
              <a:cxn ang="0">
                <a:pos x="368" y="861"/>
              </a:cxn>
              <a:cxn ang="0">
                <a:pos x="477" y="831"/>
              </a:cxn>
              <a:cxn ang="0">
                <a:pos x="720" y="885"/>
              </a:cxn>
              <a:cxn ang="0">
                <a:pos x="877" y="1132"/>
              </a:cxn>
              <a:cxn ang="0">
                <a:pos x="983" y="1325"/>
              </a:cxn>
              <a:cxn ang="0">
                <a:pos x="1074" y="1700"/>
              </a:cxn>
              <a:cxn ang="0">
                <a:pos x="1256" y="1957"/>
              </a:cxn>
              <a:cxn ang="0">
                <a:pos x="1266" y="1862"/>
              </a:cxn>
              <a:cxn ang="0">
                <a:pos x="1649" y="2164"/>
              </a:cxn>
              <a:cxn ang="0">
                <a:pos x="1922" y="2341"/>
              </a:cxn>
              <a:cxn ang="0">
                <a:pos x="1964" y="2526"/>
              </a:cxn>
              <a:cxn ang="0">
                <a:pos x="2062" y="2838"/>
              </a:cxn>
              <a:cxn ang="0">
                <a:pos x="2122" y="3477"/>
              </a:cxn>
              <a:cxn ang="0">
                <a:pos x="2109" y="3696"/>
              </a:cxn>
              <a:cxn ang="0">
                <a:pos x="2116" y="3854"/>
              </a:cxn>
              <a:cxn ang="0">
                <a:pos x="2242" y="3807"/>
              </a:cxn>
              <a:cxn ang="0">
                <a:pos x="2323" y="3576"/>
              </a:cxn>
              <a:cxn ang="0">
                <a:pos x="2463" y="3339"/>
              </a:cxn>
              <a:cxn ang="0">
                <a:pos x="2680" y="3123"/>
              </a:cxn>
              <a:cxn ang="0">
                <a:pos x="2980" y="2650"/>
              </a:cxn>
              <a:cxn ang="0">
                <a:pos x="2655" y="2553"/>
              </a:cxn>
              <a:cxn ang="0">
                <a:pos x="2498" y="2390"/>
              </a:cxn>
              <a:cxn ang="0">
                <a:pos x="2235" y="2280"/>
              </a:cxn>
              <a:cxn ang="0">
                <a:pos x="2006" y="2316"/>
              </a:cxn>
              <a:cxn ang="0">
                <a:pos x="1812" y="2048"/>
              </a:cxn>
              <a:cxn ang="0">
                <a:pos x="1630" y="1860"/>
              </a:cxn>
              <a:cxn ang="0">
                <a:pos x="1883" y="1826"/>
              </a:cxn>
              <a:cxn ang="0">
                <a:pos x="2055" y="1688"/>
              </a:cxn>
              <a:cxn ang="0">
                <a:pos x="2180" y="1463"/>
              </a:cxn>
              <a:cxn ang="0">
                <a:pos x="2360" y="1394"/>
              </a:cxn>
              <a:cxn ang="0">
                <a:pos x="2215" y="1292"/>
              </a:cxn>
              <a:cxn ang="0">
                <a:pos x="2500" y="1098"/>
              </a:cxn>
              <a:cxn ang="0">
                <a:pos x="2284" y="895"/>
              </a:cxn>
              <a:cxn ang="0">
                <a:pos x="2100" y="740"/>
              </a:cxn>
              <a:cxn ang="0">
                <a:pos x="2050" y="987"/>
              </a:cxn>
              <a:cxn ang="0">
                <a:pos x="1925" y="1129"/>
              </a:cxn>
              <a:cxn ang="0">
                <a:pos x="1679" y="913"/>
              </a:cxn>
              <a:cxn ang="0">
                <a:pos x="1725" y="663"/>
              </a:cxn>
              <a:cxn ang="0">
                <a:pos x="1822" y="574"/>
              </a:cxn>
              <a:cxn ang="0">
                <a:pos x="1925" y="359"/>
              </a:cxn>
              <a:cxn ang="0">
                <a:pos x="1822" y="466"/>
              </a:cxn>
              <a:cxn ang="0">
                <a:pos x="1709" y="333"/>
              </a:cxn>
              <a:cxn ang="0">
                <a:pos x="1735" y="24"/>
              </a:cxn>
              <a:cxn ang="0">
                <a:pos x="1607" y="243"/>
              </a:cxn>
              <a:cxn ang="0">
                <a:pos x="1607" y="422"/>
              </a:cxn>
              <a:cxn ang="0">
                <a:pos x="1426" y="421"/>
              </a:cxn>
              <a:cxn ang="0">
                <a:pos x="1330" y="453"/>
              </a:cxn>
              <a:cxn ang="0">
                <a:pos x="1040" y="322"/>
              </a:cxn>
              <a:cxn ang="0">
                <a:pos x="791" y="347"/>
              </a:cxn>
            </a:cxnLst>
            <a:rect l="0" t="0" r="r" b="b"/>
            <a:pathLst>
              <a:path w="2990" h="3967">
                <a:moveTo>
                  <a:pt x="546" y="300"/>
                </a:moveTo>
                <a:cubicBezTo>
                  <a:pt x="494" y="305"/>
                  <a:pt x="494" y="305"/>
                  <a:pt x="494" y="305"/>
                </a:cubicBezTo>
                <a:cubicBezTo>
                  <a:pt x="494" y="305"/>
                  <a:pt x="487" y="316"/>
                  <a:pt x="457" y="296"/>
                </a:cubicBezTo>
                <a:cubicBezTo>
                  <a:pt x="427" y="276"/>
                  <a:pt x="408" y="273"/>
                  <a:pt x="396" y="274"/>
                </a:cubicBezTo>
                <a:cubicBezTo>
                  <a:pt x="385" y="276"/>
                  <a:pt x="353" y="269"/>
                  <a:pt x="353" y="269"/>
                </a:cubicBezTo>
                <a:cubicBezTo>
                  <a:pt x="349" y="251"/>
                  <a:pt x="349" y="251"/>
                  <a:pt x="349" y="251"/>
                </a:cubicBezTo>
                <a:cubicBezTo>
                  <a:pt x="349" y="251"/>
                  <a:pt x="337" y="244"/>
                  <a:pt x="332" y="244"/>
                </a:cubicBezTo>
                <a:cubicBezTo>
                  <a:pt x="327" y="244"/>
                  <a:pt x="327" y="263"/>
                  <a:pt x="307" y="253"/>
                </a:cubicBezTo>
                <a:cubicBezTo>
                  <a:pt x="287" y="243"/>
                  <a:pt x="287" y="239"/>
                  <a:pt x="268" y="231"/>
                </a:cubicBezTo>
                <a:cubicBezTo>
                  <a:pt x="250" y="222"/>
                  <a:pt x="235" y="206"/>
                  <a:pt x="233" y="222"/>
                </a:cubicBezTo>
                <a:cubicBezTo>
                  <a:pt x="231" y="239"/>
                  <a:pt x="228" y="253"/>
                  <a:pt x="208" y="258"/>
                </a:cubicBezTo>
                <a:cubicBezTo>
                  <a:pt x="187" y="263"/>
                  <a:pt x="186" y="263"/>
                  <a:pt x="174" y="274"/>
                </a:cubicBezTo>
                <a:cubicBezTo>
                  <a:pt x="162" y="286"/>
                  <a:pt x="160" y="283"/>
                  <a:pt x="139" y="300"/>
                </a:cubicBezTo>
                <a:cubicBezTo>
                  <a:pt x="117" y="316"/>
                  <a:pt x="103" y="333"/>
                  <a:pt x="101" y="347"/>
                </a:cubicBezTo>
                <a:cubicBezTo>
                  <a:pt x="100" y="360"/>
                  <a:pt x="101" y="382"/>
                  <a:pt x="76" y="382"/>
                </a:cubicBezTo>
                <a:cubicBezTo>
                  <a:pt x="51" y="382"/>
                  <a:pt x="36" y="389"/>
                  <a:pt x="36" y="389"/>
                </a:cubicBezTo>
                <a:cubicBezTo>
                  <a:pt x="34" y="404"/>
                  <a:pt x="34" y="404"/>
                  <a:pt x="34" y="404"/>
                </a:cubicBezTo>
                <a:cubicBezTo>
                  <a:pt x="34" y="414"/>
                  <a:pt x="68" y="427"/>
                  <a:pt x="78" y="436"/>
                </a:cubicBezTo>
                <a:cubicBezTo>
                  <a:pt x="88" y="444"/>
                  <a:pt x="100" y="486"/>
                  <a:pt x="107" y="490"/>
                </a:cubicBezTo>
                <a:cubicBezTo>
                  <a:pt x="113" y="493"/>
                  <a:pt x="122" y="483"/>
                  <a:pt x="128" y="490"/>
                </a:cubicBezTo>
                <a:cubicBezTo>
                  <a:pt x="135" y="496"/>
                  <a:pt x="125" y="503"/>
                  <a:pt x="137" y="505"/>
                </a:cubicBezTo>
                <a:cubicBezTo>
                  <a:pt x="149" y="506"/>
                  <a:pt x="164" y="506"/>
                  <a:pt x="174" y="508"/>
                </a:cubicBezTo>
                <a:cubicBezTo>
                  <a:pt x="184" y="510"/>
                  <a:pt x="189" y="525"/>
                  <a:pt x="179" y="527"/>
                </a:cubicBezTo>
                <a:cubicBezTo>
                  <a:pt x="169" y="528"/>
                  <a:pt x="155" y="527"/>
                  <a:pt x="152" y="535"/>
                </a:cubicBezTo>
                <a:cubicBezTo>
                  <a:pt x="149" y="543"/>
                  <a:pt x="135" y="547"/>
                  <a:pt x="122" y="545"/>
                </a:cubicBezTo>
                <a:cubicBezTo>
                  <a:pt x="108" y="543"/>
                  <a:pt x="100" y="538"/>
                  <a:pt x="96" y="527"/>
                </a:cubicBezTo>
                <a:cubicBezTo>
                  <a:pt x="93" y="515"/>
                  <a:pt x="95" y="491"/>
                  <a:pt x="76" y="510"/>
                </a:cubicBezTo>
                <a:cubicBezTo>
                  <a:pt x="58" y="528"/>
                  <a:pt x="56" y="535"/>
                  <a:pt x="48" y="538"/>
                </a:cubicBezTo>
                <a:cubicBezTo>
                  <a:pt x="39" y="542"/>
                  <a:pt x="19" y="552"/>
                  <a:pt x="14" y="559"/>
                </a:cubicBezTo>
                <a:cubicBezTo>
                  <a:pt x="9" y="565"/>
                  <a:pt x="0" y="579"/>
                  <a:pt x="14" y="582"/>
                </a:cubicBezTo>
                <a:cubicBezTo>
                  <a:pt x="27" y="585"/>
                  <a:pt x="32" y="592"/>
                  <a:pt x="36" y="602"/>
                </a:cubicBezTo>
                <a:cubicBezTo>
                  <a:pt x="39" y="612"/>
                  <a:pt x="41" y="617"/>
                  <a:pt x="54" y="621"/>
                </a:cubicBezTo>
                <a:cubicBezTo>
                  <a:pt x="68" y="624"/>
                  <a:pt x="91" y="626"/>
                  <a:pt x="91" y="626"/>
                </a:cubicBezTo>
                <a:cubicBezTo>
                  <a:pt x="91" y="626"/>
                  <a:pt x="100" y="617"/>
                  <a:pt x="110" y="624"/>
                </a:cubicBezTo>
                <a:cubicBezTo>
                  <a:pt x="120" y="631"/>
                  <a:pt x="122" y="617"/>
                  <a:pt x="142" y="616"/>
                </a:cubicBezTo>
                <a:cubicBezTo>
                  <a:pt x="162" y="614"/>
                  <a:pt x="152" y="636"/>
                  <a:pt x="152" y="636"/>
                </a:cubicBezTo>
                <a:cubicBezTo>
                  <a:pt x="155" y="666"/>
                  <a:pt x="155" y="666"/>
                  <a:pt x="155" y="666"/>
                </a:cubicBezTo>
                <a:cubicBezTo>
                  <a:pt x="139" y="680"/>
                  <a:pt x="139" y="680"/>
                  <a:pt x="139" y="680"/>
                </a:cubicBezTo>
                <a:cubicBezTo>
                  <a:pt x="120" y="683"/>
                  <a:pt x="120" y="683"/>
                  <a:pt x="120" y="683"/>
                </a:cubicBezTo>
                <a:cubicBezTo>
                  <a:pt x="107" y="700"/>
                  <a:pt x="107" y="700"/>
                  <a:pt x="107" y="700"/>
                </a:cubicBezTo>
                <a:cubicBezTo>
                  <a:pt x="107" y="700"/>
                  <a:pt x="85" y="703"/>
                  <a:pt x="80" y="707"/>
                </a:cubicBezTo>
                <a:cubicBezTo>
                  <a:pt x="74" y="710"/>
                  <a:pt x="56" y="730"/>
                  <a:pt x="56" y="730"/>
                </a:cubicBezTo>
                <a:cubicBezTo>
                  <a:pt x="41" y="752"/>
                  <a:pt x="41" y="752"/>
                  <a:pt x="41" y="752"/>
                </a:cubicBezTo>
                <a:cubicBezTo>
                  <a:pt x="41" y="752"/>
                  <a:pt x="41" y="770"/>
                  <a:pt x="49" y="777"/>
                </a:cubicBezTo>
                <a:cubicBezTo>
                  <a:pt x="58" y="784"/>
                  <a:pt x="53" y="782"/>
                  <a:pt x="66" y="794"/>
                </a:cubicBezTo>
                <a:cubicBezTo>
                  <a:pt x="80" y="806"/>
                  <a:pt x="83" y="816"/>
                  <a:pt x="83" y="816"/>
                </a:cubicBezTo>
                <a:cubicBezTo>
                  <a:pt x="91" y="848"/>
                  <a:pt x="91" y="848"/>
                  <a:pt x="91" y="848"/>
                </a:cubicBezTo>
                <a:cubicBezTo>
                  <a:pt x="98" y="861"/>
                  <a:pt x="98" y="861"/>
                  <a:pt x="98" y="861"/>
                </a:cubicBezTo>
                <a:cubicBezTo>
                  <a:pt x="127" y="821"/>
                  <a:pt x="127" y="821"/>
                  <a:pt x="127" y="821"/>
                </a:cubicBezTo>
                <a:cubicBezTo>
                  <a:pt x="127" y="821"/>
                  <a:pt x="135" y="838"/>
                  <a:pt x="135" y="843"/>
                </a:cubicBezTo>
                <a:cubicBezTo>
                  <a:pt x="135" y="888"/>
                  <a:pt x="135" y="888"/>
                  <a:pt x="135" y="888"/>
                </a:cubicBezTo>
                <a:cubicBezTo>
                  <a:pt x="135" y="895"/>
                  <a:pt x="150" y="900"/>
                  <a:pt x="155" y="898"/>
                </a:cubicBezTo>
                <a:cubicBezTo>
                  <a:pt x="160" y="897"/>
                  <a:pt x="157" y="883"/>
                  <a:pt x="169" y="885"/>
                </a:cubicBezTo>
                <a:cubicBezTo>
                  <a:pt x="181" y="886"/>
                  <a:pt x="182" y="893"/>
                  <a:pt x="192" y="897"/>
                </a:cubicBezTo>
                <a:cubicBezTo>
                  <a:pt x="203" y="900"/>
                  <a:pt x="214" y="902"/>
                  <a:pt x="219" y="898"/>
                </a:cubicBezTo>
                <a:cubicBezTo>
                  <a:pt x="224" y="895"/>
                  <a:pt x="231" y="886"/>
                  <a:pt x="236" y="886"/>
                </a:cubicBezTo>
                <a:cubicBezTo>
                  <a:pt x="241" y="886"/>
                  <a:pt x="233" y="912"/>
                  <a:pt x="226" y="927"/>
                </a:cubicBezTo>
                <a:cubicBezTo>
                  <a:pt x="219" y="942"/>
                  <a:pt x="192" y="970"/>
                  <a:pt x="179" y="982"/>
                </a:cubicBezTo>
                <a:cubicBezTo>
                  <a:pt x="166" y="994"/>
                  <a:pt x="142" y="1011"/>
                  <a:pt x="128" y="1019"/>
                </a:cubicBezTo>
                <a:cubicBezTo>
                  <a:pt x="115" y="1028"/>
                  <a:pt x="110" y="1050"/>
                  <a:pt x="118" y="1050"/>
                </a:cubicBezTo>
                <a:cubicBezTo>
                  <a:pt x="127" y="1050"/>
                  <a:pt x="140" y="1039"/>
                  <a:pt x="154" y="1031"/>
                </a:cubicBezTo>
                <a:cubicBezTo>
                  <a:pt x="167" y="1023"/>
                  <a:pt x="248" y="976"/>
                  <a:pt x="255" y="964"/>
                </a:cubicBezTo>
                <a:cubicBezTo>
                  <a:pt x="262" y="952"/>
                  <a:pt x="290" y="923"/>
                  <a:pt x="295" y="920"/>
                </a:cubicBezTo>
                <a:cubicBezTo>
                  <a:pt x="300" y="917"/>
                  <a:pt x="321" y="897"/>
                  <a:pt x="316" y="886"/>
                </a:cubicBezTo>
                <a:cubicBezTo>
                  <a:pt x="310" y="876"/>
                  <a:pt x="305" y="865"/>
                  <a:pt x="319" y="858"/>
                </a:cubicBezTo>
                <a:cubicBezTo>
                  <a:pt x="332" y="851"/>
                  <a:pt x="348" y="834"/>
                  <a:pt x="349" y="828"/>
                </a:cubicBezTo>
                <a:cubicBezTo>
                  <a:pt x="351" y="821"/>
                  <a:pt x="354" y="802"/>
                  <a:pt x="368" y="794"/>
                </a:cubicBezTo>
                <a:cubicBezTo>
                  <a:pt x="381" y="786"/>
                  <a:pt x="400" y="775"/>
                  <a:pt x="400" y="775"/>
                </a:cubicBezTo>
                <a:cubicBezTo>
                  <a:pt x="408" y="794"/>
                  <a:pt x="408" y="794"/>
                  <a:pt x="408" y="794"/>
                </a:cubicBezTo>
                <a:cubicBezTo>
                  <a:pt x="408" y="794"/>
                  <a:pt x="366" y="809"/>
                  <a:pt x="368" y="814"/>
                </a:cubicBezTo>
                <a:cubicBezTo>
                  <a:pt x="369" y="819"/>
                  <a:pt x="349" y="849"/>
                  <a:pt x="354" y="856"/>
                </a:cubicBezTo>
                <a:cubicBezTo>
                  <a:pt x="359" y="863"/>
                  <a:pt x="369" y="855"/>
                  <a:pt x="368" y="861"/>
                </a:cubicBezTo>
                <a:cubicBezTo>
                  <a:pt x="366" y="868"/>
                  <a:pt x="359" y="885"/>
                  <a:pt x="359" y="885"/>
                </a:cubicBezTo>
                <a:cubicBezTo>
                  <a:pt x="359" y="885"/>
                  <a:pt x="373" y="871"/>
                  <a:pt x="380" y="866"/>
                </a:cubicBezTo>
                <a:cubicBezTo>
                  <a:pt x="386" y="861"/>
                  <a:pt x="415" y="846"/>
                  <a:pt x="422" y="841"/>
                </a:cubicBezTo>
                <a:cubicBezTo>
                  <a:pt x="428" y="836"/>
                  <a:pt x="442" y="843"/>
                  <a:pt x="440" y="826"/>
                </a:cubicBezTo>
                <a:cubicBezTo>
                  <a:pt x="439" y="809"/>
                  <a:pt x="437" y="799"/>
                  <a:pt x="450" y="797"/>
                </a:cubicBezTo>
                <a:cubicBezTo>
                  <a:pt x="464" y="796"/>
                  <a:pt x="472" y="787"/>
                  <a:pt x="477" y="797"/>
                </a:cubicBezTo>
                <a:cubicBezTo>
                  <a:pt x="482" y="807"/>
                  <a:pt x="474" y="811"/>
                  <a:pt x="472" y="819"/>
                </a:cubicBezTo>
                <a:cubicBezTo>
                  <a:pt x="471" y="828"/>
                  <a:pt x="466" y="836"/>
                  <a:pt x="477" y="831"/>
                </a:cubicBezTo>
                <a:cubicBezTo>
                  <a:pt x="489" y="826"/>
                  <a:pt x="487" y="819"/>
                  <a:pt x="496" y="821"/>
                </a:cubicBezTo>
                <a:cubicBezTo>
                  <a:pt x="504" y="823"/>
                  <a:pt x="519" y="833"/>
                  <a:pt x="536" y="836"/>
                </a:cubicBezTo>
                <a:cubicBezTo>
                  <a:pt x="553" y="839"/>
                  <a:pt x="577" y="843"/>
                  <a:pt x="587" y="843"/>
                </a:cubicBezTo>
                <a:cubicBezTo>
                  <a:pt x="597" y="843"/>
                  <a:pt x="612" y="836"/>
                  <a:pt x="626" y="839"/>
                </a:cubicBezTo>
                <a:cubicBezTo>
                  <a:pt x="639" y="843"/>
                  <a:pt x="651" y="841"/>
                  <a:pt x="648" y="851"/>
                </a:cubicBezTo>
                <a:cubicBezTo>
                  <a:pt x="644" y="861"/>
                  <a:pt x="658" y="870"/>
                  <a:pt x="661" y="876"/>
                </a:cubicBezTo>
                <a:cubicBezTo>
                  <a:pt x="664" y="883"/>
                  <a:pt x="693" y="891"/>
                  <a:pt x="700" y="890"/>
                </a:cubicBezTo>
                <a:cubicBezTo>
                  <a:pt x="707" y="888"/>
                  <a:pt x="710" y="878"/>
                  <a:pt x="720" y="885"/>
                </a:cubicBezTo>
                <a:cubicBezTo>
                  <a:pt x="730" y="891"/>
                  <a:pt x="744" y="922"/>
                  <a:pt x="752" y="934"/>
                </a:cubicBezTo>
                <a:cubicBezTo>
                  <a:pt x="760" y="945"/>
                  <a:pt x="755" y="955"/>
                  <a:pt x="760" y="960"/>
                </a:cubicBezTo>
                <a:cubicBezTo>
                  <a:pt x="766" y="965"/>
                  <a:pt x="767" y="962"/>
                  <a:pt x="781" y="965"/>
                </a:cubicBezTo>
                <a:cubicBezTo>
                  <a:pt x="794" y="969"/>
                  <a:pt x="793" y="972"/>
                  <a:pt x="803" y="984"/>
                </a:cubicBezTo>
                <a:cubicBezTo>
                  <a:pt x="813" y="996"/>
                  <a:pt x="819" y="1004"/>
                  <a:pt x="823" y="1016"/>
                </a:cubicBezTo>
                <a:cubicBezTo>
                  <a:pt x="826" y="1028"/>
                  <a:pt x="838" y="1044"/>
                  <a:pt x="838" y="1051"/>
                </a:cubicBezTo>
                <a:cubicBezTo>
                  <a:pt x="838" y="1058"/>
                  <a:pt x="862" y="1092"/>
                  <a:pt x="862" y="1100"/>
                </a:cubicBezTo>
                <a:cubicBezTo>
                  <a:pt x="862" y="1108"/>
                  <a:pt x="862" y="1127"/>
                  <a:pt x="877" y="1132"/>
                </a:cubicBezTo>
                <a:cubicBezTo>
                  <a:pt x="892" y="1137"/>
                  <a:pt x="899" y="1144"/>
                  <a:pt x="900" y="1159"/>
                </a:cubicBezTo>
                <a:cubicBezTo>
                  <a:pt x="902" y="1174"/>
                  <a:pt x="905" y="1176"/>
                  <a:pt x="912" y="1182"/>
                </a:cubicBezTo>
                <a:cubicBezTo>
                  <a:pt x="919" y="1189"/>
                  <a:pt x="939" y="1211"/>
                  <a:pt x="956" y="1219"/>
                </a:cubicBezTo>
                <a:cubicBezTo>
                  <a:pt x="973" y="1228"/>
                  <a:pt x="991" y="1240"/>
                  <a:pt x="1000" y="1250"/>
                </a:cubicBezTo>
                <a:cubicBezTo>
                  <a:pt x="1008" y="1260"/>
                  <a:pt x="1020" y="1268"/>
                  <a:pt x="1017" y="1283"/>
                </a:cubicBezTo>
                <a:cubicBezTo>
                  <a:pt x="1013" y="1298"/>
                  <a:pt x="1017" y="1317"/>
                  <a:pt x="1000" y="1307"/>
                </a:cubicBezTo>
                <a:cubicBezTo>
                  <a:pt x="983" y="1297"/>
                  <a:pt x="956" y="1280"/>
                  <a:pt x="963" y="1295"/>
                </a:cubicBezTo>
                <a:cubicBezTo>
                  <a:pt x="970" y="1310"/>
                  <a:pt x="978" y="1317"/>
                  <a:pt x="983" y="1325"/>
                </a:cubicBezTo>
                <a:cubicBezTo>
                  <a:pt x="988" y="1334"/>
                  <a:pt x="1000" y="1344"/>
                  <a:pt x="998" y="1354"/>
                </a:cubicBezTo>
                <a:cubicBezTo>
                  <a:pt x="996" y="1364"/>
                  <a:pt x="980" y="1369"/>
                  <a:pt x="980" y="1381"/>
                </a:cubicBezTo>
                <a:cubicBezTo>
                  <a:pt x="980" y="1392"/>
                  <a:pt x="986" y="1435"/>
                  <a:pt x="983" y="1448"/>
                </a:cubicBezTo>
                <a:cubicBezTo>
                  <a:pt x="980" y="1461"/>
                  <a:pt x="964" y="1503"/>
                  <a:pt x="978" y="1525"/>
                </a:cubicBezTo>
                <a:cubicBezTo>
                  <a:pt x="991" y="1547"/>
                  <a:pt x="983" y="1549"/>
                  <a:pt x="991" y="1566"/>
                </a:cubicBezTo>
                <a:cubicBezTo>
                  <a:pt x="1000" y="1582"/>
                  <a:pt x="998" y="1584"/>
                  <a:pt x="1018" y="1601"/>
                </a:cubicBezTo>
                <a:cubicBezTo>
                  <a:pt x="1039" y="1618"/>
                  <a:pt x="1042" y="1667"/>
                  <a:pt x="1049" y="1678"/>
                </a:cubicBezTo>
                <a:cubicBezTo>
                  <a:pt x="1055" y="1690"/>
                  <a:pt x="1061" y="1697"/>
                  <a:pt x="1074" y="1700"/>
                </a:cubicBezTo>
                <a:cubicBezTo>
                  <a:pt x="1087" y="1704"/>
                  <a:pt x="1087" y="1704"/>
                  <a:pt x="1103" y="1717"/>
                </a:cubicBezTo>
                <a:cubicBezTo>
                  <a:pt x="1118" y="1730"/>
                  <a:pt x="1131" y="1746"/>
                  <a:pt x="1145" y="1764"/>
                </a:cubicBezTo>
                <a:cubicBezTo>
                  <a:pt x="1158" y="1783"/>
                  <a:pt x="1160" y="1804"/>
                  <a:pt x="1170" y="1818"/>
                </a:cubicBezTo>
                <a:cubicBezTo>
                  <a:pt x="1180" y="1831"/>
                  <a:pt x="1187" y="1855"/>
                  <a:pt x="1197" y="1860"/>
                </a:cubicBezTo>
                <a:cubicBezTo>
                  <a:pt x="1207" y="1865"/>
                  <a:pt x="1209" y="1878"/>
                  <a:pt x="1202" y="1883"/>
                </a:cubicBezTo>
                <a:cubicBezTo>
                  <a:pt x="1195" y="1888"/>
                  <a:pt x="1207" y="1899"/>
                  <a:pt x="1221" y="1905"/>
                </a:cubicBezTo>
                <a:cubicBezTo>
                  <a:pt x="1234" y="1912"/>
                  <a:pt x="1253" y="1922"/>
                  <a:pt x="1253" y="1930"/>
                </a:cubicBezTo>
                <a:cubicBezTo>
                  <a:pt x="1253" y="1939"/>
                  <a:pt x="1251" y="1951"/>
                  <a:pt x="1256" y="1957"/>
                </a:cubicBezTo>
                <a:cubicBezTo>
                  <a:pt x="1261" y="1964"/>
                  <a:pt x="1295" y="1999"/>
                  <a:pt x="1302" y="1996"/>
                </a:cubicBezTo>
                <a:cubicBezTo>
                  <a:pt x="1308" y="1993"/>
                  <a:pt x="1300" y="1978"/>
                  <a:pt x="1293" y="1969"/>
                </a:cubicBezTo>
                <a:cubicBezTo>
                  <a:pt x="1286" y="1961"/>
                  <a:pt x="1266" y="1929"/>
                  <a:pt x="1264" y="1915"/>
                </a:cubicBezTo>
                <a:cubicBezTo>
                  <a:pt x="1263" y="1902"/>
                  <a:pt x="1237" y="1882"/>
                  <a:pt x="1237" y="1875"/>
                </a:cubicBezTo>
                <a:cubicBezTo>
                  <a:pt x="1237" y="1868"/>
                  <a:pt x="1212" y="1828"/>
                  <a:pt x="1207" y="1818"/>
                </a:cubicBezTo>
                <a:cubicBezTo>
                  <a:pt x="1202" y="1808"/>
                  <a:pt x="1170" y="1774"/>
                  <a:pt x="1192" y="1777"/>
                </a:cubicBezTo>
                <a:cubicBezTo>
                  <a:pt x="1214" y="1781"/>
                  <a:pt x="1227" y="1788"/>
                  <a:pt x="1234" y="1798"/>
                </a:cubicBezTo>
                <a:cubicBezTo>
                  <a:pt x="1241" y="1808"/>
                  <a:pt x="1253" y="1845"/>
                  <a:pt x="1266" y="1862"/>
                </a:cubicBezTo>
                <a:cubicBezTo>
                  <a:pt x="1280" y="1878"/>
                  <a:pt x="1318" y="1924"/>
                  <a:pt x="1323" y="1936"/>
                </a:cubicBezTo>
                <a:cubicBezTo>
                  <a:pt x="1329" y="1947"/>
                  <a:pt x="1334" y="1964"/>
                  <a:pt x="1349" y="1971"/>
                </a:cubicBezTo>
                <a:cubicBezTo>
                  <a:pt x="1364" y="1978"/>
                  <a:pt x="1367" y="1973"/>
                  <a:pt x="1381" y="1988"/>
                </a:cubicBezTo>
                <a:cubicBezTo>
                  <a:pt x="1394" y="2003"/>
                  <a:pt x="1401" y="2020"/>
                  <a:pt x="1403" y="2038"/>
                </a:cubicBezTo>
                <a:cubicBezTo>
                  <a:pt x="1404" y="2057"/>
                  <a:pt x="1384" y="2065"/>
                  <a:pt x="1406" y="2077"/>
                </a:cubicBezTo>
                <a:cubicBezTo>
                  <a:pt x="1428" y="2089"/>
                  <a:pt x="1468" y="2117"/>
                  <a:pt x="1502" y="2131"/>
                </a:cubicBezTo>
                <a:cubicBezTo>
                  <a:pt x="1536" y="2144"/>
                  <a:pt x="1603" y="2176"/>
                  <a:pt x="1617" y="2171"/>
                </a:cubicBezTo>
                <a:cubicBezTo>
                  <a:pt x="1630" y="2166"/>
                  <a:pt x="1634" y="2157"/>
                  <a:pt x="1649" y="2164"/>
                </a:cubicBezTo>
                <a:cubicBezTo>
                  <a:pt x="1664" y="2171"/>
                  <a:pt x="1671" y="2173"/>
                  <a:pt x="1679" y="2186"/>
                </a:cubicBezTo>
                <a:cubicBezTo>
                  <a:pt x="1688" y="2199"/>
                  <a:pt x="1689" y="2201"/>
                  <a:pt x="1704" y="2205"/>
                </a:cubicBezTo>
                <a:cubicBezTo>
                  <a:pt x="1720" y="2208"/>
                  <a:pt x="1726" y="2211"/>
                  <a:pt x="1735" y="2213"/>
                </a:cubicBezTo>
                <a:cubicBezTo>
                  <a:pt x="1743" y="2215"/>
                  <a:pt x="1765" y="2223"/>
                  <a:pt x="1765" y="2223"/>
                </a:cubicBezTo>
                <a:cubicBezTo>
                  <a:pt x="1765" y="2223"/>
                  <a:pt x="1790" y="2223"/>
                  <a:pt x="1807" y="2230"/>
                </a:cubicBezTo>
                <a:cubicBezTo>
                  <a:pt x="1824" y="2237"/>
                  <a:pt x="1827" y="2252"/>
                  <a:pt x="1841" y="2262"/>
                </a:cubicBezTo>
                <a:cubicBezTo>
                  <a:pt x="1854" y="2272"/>
                  <a:pt x="1853" y="2289"/>
                  <a:pt x="1873" y="2304"/>
                </a:cubicBezTo>
                <a:cubicBezTo>
                  <a:pt x="1893" y="2319"/>
                  <a:pt x="1910" y="2331"/>
                  <a:pt x="1922" y="2341"/>
                </a:cubicBezTo>
                <a:cubicBezTo>
                  <a:pt x="1934" y="2351"/>
                  <a:pt x="1944" y="2347"/>
                  <a:pt x="1947" y="2356"/>
                </a:cubicBezTo>
                <a:cubicBezTo>
                  <a:pt x="1950" y="2364"/>
                  <a:pt x="1950" y="2368"/>
                  <a:pt x="1959" y="2361"/>
                </a:cubicBezTo>
                <a:cubicBezTo>
                  <a:pt x="1967" y="2354"/>
                  <a:pt x="1972" y="2341"/>
                  <a:pt x="1984" y="2339"/>
                </a:cubicBezTo>
                <a:cubicBezTo>
                  <a:pt x="1996" y="2337"/>
                  <a:pt x="1998" y="2322"/>
                  <a:pt x="2008" y="2339"/>
                </a:cubicBezTo>
                <a:cubicBezTo>
                  <a:pt x="2018" y="2356"/>
                  <a:pt x="2020" y="2356"/>
                  <a:pt x="2021" y="2368"/>
                </a:cubicBezTo>
                <a:cubicBezTo>
                  <a:pt x="2023" y="2379"/>
                  <a:pt x="2016" y="2391"/>
                  <a:pt x="2016" y="2406"/>
                </a:cubicBezTo>
                <a:cubicBezTo>
                  <a:pt x="2016" y="2421"/>
                  <a:pt x="2004" y="2472"/>
                  <a:pt x="1994" y="2484"/>
                </a:cubicBezTo>
                <a:cubicBezTo>
                  <a:pt x="1984" y="2495"/>
                  <a:pt x="1969" y="2507"/>
                  <a:pt x="1964" y="2526"/>
                </a:cubicBezTo>
                <a:cubicBezTo>
                  <a:pt x="1959" y="2544"/>
                  <a:pt x="1942" y="2561"/>
                  <a:pt x="1952" y="2568"/>
                </a:cubicBezTo>
                <a:cubicBezTo>
                  <a:pt x="1962" y="2574"/>
                  <a:pt x="1972" y="2578"/>
                  <a:pt x="1972" y="2583"/>
                </a:cubicBezTo>
                <a:cubicBezTo>
                  <a:pt x="1972" y="2588"/>
                  <a:pt x="1966" y="2606"/>
                  <a:pt x="1966" y="2606"/>
                </a:cubicBezTo>
                <a:cubicBezTo>
                  <a:pt x="1944" y="2622"/>
                  <a:pt x="1944" y="2622"/>
                  <a:pt x="1944" y="2622"/>
                </a:cubicBezTo>
                <a:cubicBezTo>
                  <a:pt x="1944" y="2622"/>
                  <a:pt x="1939" y="2648"/>
                  <a:pt x="1956" y="2662"/>
                </a:cubicBezTo>
                <a:cubicBezTo>
                  <a:pt x="1972" y="2675"/>
                  <a:pt x="1974" y="2680"/>
                  <a:pt x="1991" y="2699"/>
                </a:cubicBezTo>
                <a:cubicBezTo>
                  <a:pt x="2008" y="2717"/>
                  <a:pt x="2026" y="2793"/>
                  <a:pt x="2041" y="2810"/>
                </a:cubicBezTo>
                <a:cubicBezTo>
                  <a:pt x="2057" y="2827"/>
                  <a:pt x="2058" y="2827"/>
                  <a:pt x="2062" y="2838"/>
                </a:cubicBezTo>
                <a:cubicBezTo>
                  <a:pt x="2065" y="2850"/>
                  <a:pt x="2062" y="2854"/>
                  <a:pt x="2090" y="2874"/>
                </a:cubicBezTo>
                <a:cubicBezTo>
                  <a:pt x="2119" y="2894"/>
                  <a:pt x="2173" y="2929"/>
                  <a:pt x="2183" y="2939"/>
                </a:cubicBezTo>
                <a:cubicBezTo>
                  <a:pt x="2193" y="2949"/>
                  <a:pt x="2195" y="2990"/>
                  <a:pt x="2193" y="3018"/>
                </a:cubicBezTo>
                <a:cubicBezTo>
                  <a:pt x="2191" y="3047"/>
                  <a:pt x="2185" y="3081"/>
                  <a:pt x="2181" y="3106"/>
                </a:cubicBezTo>
                <a:cubicBezTo>
                  <a:pt x="2178" y="3131"/>
                  <a:pt x="2153" y="3242"/>
                  <a:pt x="2159" y="3262"/>
                </a:cubicBezTo>
                <a:cubicBezTo>
                  <a:pt x="2166" y="3282"/>
                  <a:pt x="2163" y="3326"/>
                  <a:pt x="2156" y="3349"/>
                </a:cubicBezTo>
                <a:cubicBezTo>
                  <a:pt x="2149" y="3373"/>
                  <a:pt x="2134" y="3398"/>
                  <a:pt x="2127" y="3420"/>
                </a:cubicBezTo>
                <a:cubicBezTo>
                  <a:pt x="2121" y="3442"/>
                  <a:pt x="2122" y="3442"/>
                  <a:pt x="2122" y="3477"/>
                </a:cubicBezTo>
                <a:cubicBezTo>
                  <a:pt x="2122" y="3513"/>
                  <a:pt x="2117" y="3521"/>
                  <a:pt x="2114" y="3536"/>
                </a:cubicBezTo>
                <a:cubicBezTo>
                  <a:pt x="2111" y="3551"/>
                  <a:pt x="2094" y="3573"/>
                  <a:pt x="2109" y="3568"/>
                </a:cubicBezTo>
                <a:cubicBezTo>
                  <a:pt x="2124" y="3563"/>
                  <a:pt x="2112" y="3555"/>
                  <a:pt x="2124" y="3563"/>
                </a:cubicBezTo>
                <a:cubicBezTo>
                  <a:pt x="2136" y="3571"/>
                  <a:pt x="2138" y="3575"/>
                  <a:pt x="2134" y="3590"/>
                </a:cubicBezTo>
                <a:cubicBezTo>
                  <a:pt x="2131" y="3605"/>
                  <a:pt x="2131" y="3612"/>
                  <a:pt x="2134" y="3625"/>
                </a:cubicBezTo>
                <a:cubicBezTo>
                  <a:pt x="2138" y="3639"/>
                  <a:pt x="2139" y="3649"/>
                  <a:pt x="2131" y="3657"/>
                </a:cubicBezTo>
                <a:cubicBezTo>
                  <a:pt x="2122" y="3666"/>
                  <a:pt x="2126" y="3674"/>
                  <a:pt x="2121" y="3684"/>
                </a:cubicBezTo>
                <a:cubicBezTo>
                  <a:pt x="2116" y="3694"/>
                  <a:pt x="2116" y="3694"/>
                  <a:pt x="2109" y="3696"/>
                </a:cubicBezTo>
                <a:cubicBezTo>
                  <a:pt x="2092" y="3701"/>
                  <a:pt x="2077" y="3703"/>
                  <a:pt x="2084" y="3711"/>
                </a:cubicBezTo>
                <a:cubicBezTo>
                  <a:pt x="2090" y="3719"/>
                  <a:pt x="2087" y="3721"/>
                  <a:pt x="2097" y="3724"/>
                </a:cubicBezTo>
                <a:cubicBezTo>
                  <a:pt x="2107" y="3728"/>
                  <a:pt x="2107" y="3723"/>
                  <a:pt x="2107" y="3734"/>
                </a:cubicBezTo>
                <a:cubicBezTo>
                  <a:pt x="2107" y="3746"/>
                  <a:pt x="2106" y="3756"/>
                  <a:pt x="2104" y="3761"/>
                </a:cubicBezTo>
                <a:cubicBezTo>
                  <a:pt x="2102" y="3766"/>
                  <a:pt x="2090" y="3772"/>
                  <a:pt x="2095" y="3777"/>
                </a:cubicBezTo>
                <a:cubicBezTo>
                  <a:pt x="2100" y="3782"/>
                  <a:pt x="2104" y="3810"/>
                  <a:pt x="2104" y="3810"/>
                </a:cubicBezTo>
                <a:cubicBezTo>
                  <a:pt x="2104" y="3810"/>
                  <a:pt x="2079" y="3825"/>
                  <a:pt x="2092" y="3832"/>
                </a:cubicBezTo>
                <a:cubicBezTo>
                  <a:pt x="2106" y="3839"/>
                  <a:pt x="2104" y="3847"/>
                  <a:pt x="2116" y="3854"/>
                </a:cubicBezTo>
                <a:cubicBezTo>
                  <a:pt x="2127" y="3861"/>
                  <a:pt x="2129" y="3857"/>
                  <a:pt x="2132" y="3867"/>
                </a:cubicBezTo>
                <a:cubicBezTo>
                  <a:pt x="2136" y="3877"/>
                  <a:pt x="2146" y="3893"/>
                  <a:pt x="2148" y="3901"/>
                </a:cubicBezTo>
                <a:cubicBezTo>
                  <a:pt x="2149" y="3909"/>
                  <a:pt x="2139" y="3918"/>
                  <a:pt x="2151" y="3926"/>
                </a:cubicBezTo>
                <a:cubicBezTo>
                  <a:pt x="2163" y="3935"/>
                  <a:pt x="2156" y="3946"/>
                  <a:pt x="2171" y="3953"/>
                </a:cubicBezTo>
                <a:cubicBezTo>
                  <a:pt x="2186" y="3960"/>
                  <a:pt x="2200" y="3967"/>
                  <a:pt x="2205" y="3948"/>
                </a:cubicBezTo>
                <a:cubicBezTo>
                  <a:pt x="2210" y="3930"/>
                  <a:pt x="2222" y="3901"/>
                  <a:pt x="2218" y="3887"/>
                </a:cubicBezTo>
                <a:cubicBezTo>
                  <a:pt x="2215" y="3874"/>
                  <a:pt x="2208" y="3866"/>
                  <a:pt x="2217" y="3840"/>
                </a:cubicBezTo>
                <a:cubicBezTo>
                  <a:pt x="2225" y="3815"/>
                  <a:pt x="2232" y="3820"/>
                  <a:pt x="2242" y="3807"/>
                </a:cubicBezTo>
                <a:cubicBezTo>
                  <a:pt x="2252" y="3793"/>
                  <a:pt x="2249" y="3783"/>
                  <a:pt x="2264" y="3772"/>
                </a:cubicBezTo>
                <a:cubicBezTo>
                  <a:pt x="2279" y="3760"/>
                  <a:pt x="2301" y="3745"/>
                  <a:pt x="2299" y="3736"/>
                </a:cubicBezTo>
                <a:cubicBezTo>
                  <a:pt x="2298" y="3728"/>
                  <a:pt x="2284" y="3723"/>
                  <a:pt x="2274" y="3713"/>
                </a:cubicBezTo>
                <a:cubicBezTo>
                  <a:pt x="2264" y="3703"/>
                  <a:pt x="2239" y="3687"/>
                  <a:pt x="2254" y="3674"/>
                </a:cubicBezTo>
                <a:cubicBezTo>
                  <a:pt x="2269" y="3661"/>
                  <a:pt x="2288" y="3654"/>
                  <a:pt x="2294" y="3647"/>
                </a:cubicBezTo>
                <a:cubicBezTo>
                  <a:pt x="2301" y="3640"/>
                  <a:pt x="2296" y="3617"/>
                  <a:pt x="2303" y="3612"/>
                </a:cubicBezTo>
                <a:cubicBezTo>
                  <a:pt x="2309" y="3607"/>
                  <a:pt x="2325" y="3592"/>
                  <a:pt x="2325" y="3592"/>
                </a:cubicBezTo>
                <a:cubicBezTo>
                  <a:pt x="2325" y="3592"/>
                  <a:pt x="2330" y="3583"/>
                  <a:pt x="2323" y="3576"/>
                </a:cubicBezTo>
                <a:cubicBezTo>
                  <a:pt x="2316" y="3570"/>
                  <a:pt x="2309" y="3560"/>
                  <a:pt x="2309" y="3553"/>
                </a:cubicBezTo>
                <a:cubicBezTo>
                  <a:pt x="2309" y="3546"/>
                  <a:pt x="2311" y="3526"/>
                  <a:pt x="2311" y="3526"/>
                </a:cubicBezTo>
                <a:cubicBezTo>
                  <a:pt x="2311" y="3526"/>
                  <a:pt x="2342" y="3541"/>
                  <a:pt x="2348" y="3539"/>
                </a:cubicBezTo>
                <a:cubicBezTo>
                  <a:pt x="2355" y="3538"/>
                  <a:pt x="2360" y="3474"/>
                  <a:pt x="2379" y="3467"/>
                </a:cubicBezTo>
                <a:cubicBezTo>
                  <a:pt x="2397" y="3460"/>
                  <a:pt x="2443" y="3460"/>
                  <a:pt x="2456" y="3455"/>
                </a:cubicBezTo>
                <a:cubicBezTo>
                  <a:pt x="2470" y="3450"/>
                  <a:pt x="2497" y="3442"/>
                  <a:pt x="2495" y="3423"/>
                </a:cubicBezTo>
                <a:cubicBezTo>
                  <a:pt x="2493" y="3405"/>
                  <a:pt x="2495" y="3395"/>
                  <a:pt x="2486" y="3381"/>
                </a:cubicBezTo>
                <a:cubicBezTo>
                  <a:pt x="2478" y="3368"/>
                  <a:pt x="2463" y="3346"/>
                  <a:pt x="2463" y="3339"/>
                </a:cubicBezTo>
                <a:cubicBezTo>
                  <a:pt x="2463" y="3333"/>
                  <a:pt x="2480" y="3334"/>
                  <a:pt x="2493" y="3343"/>
                </a:cubicBezTo>
                <a:cubicBezTo>
                  <a:pt x="2507" y="3351"/>
                  <a:pt x="2520" y="3360"/>
                  <a:pt x="2534" y="3355"/>
                </a:cubicBezTo>
                <a:cubicBezTo>
                  <a:pt x="2547" y="3349"/>
                  <a:pt x="2554" y="3333"/>
                  <a:pt x="2559" y="3326"/>
                </a:cubicBezTo>
                <a:cubicBezTo>
                  <a:pt x="2564" y="3319"/>
                  <a:pt x="2581" y="3302"/>
                  <a:pt x="2588" y="3294"/>
                </a:cubicBezTo>
                <a:cubicBezTo>
                  <a:pt x="2594" y="3286"/>
                  <a:pt x="2604" y="3259"/>
                  <a:pt x="2611" y="3250"/>
                </a:cubicBezTo>
                <a:cubicBezTo>
                  <a:pt x="2618" y="3242"/>
                  <a:pt x="2625" y="3237"/>
                  <a:pt x="2631" y="3235"/>
                </a:cubicBezTo>
                <a:cubicBezTo>
                  <a:pt x="2638" y="3233"/>
                  <a:pt x="2672" y="3190"/>
                  <a:pt x="2672" y="3190"/>
                </a:cubicBezTo>
                <a:cubicBezTo>
                  <a:pt x="2672" y="3190"/>
                  <a:pt x="2670" y="3133"/>
                  <a:pt x="2680" y="3123"/>
                </a:cubicBezTo>
                <a:cubicBezTo>
                  <a:pt x="2690" y="3112"/>
                  <a:pt x="2722" y="3079"/>
                  <a:pt x="2749" y="3067"/>
                </a:cubicBezTo>
                <a:cubicBezTo>
                  <a:pt x="2776" y="3055"/>
                  <a:pt x="2797" y="3049"/>
                  <a:pt x="2808" y="3044"/>
                </a:cubicBezTo>
                <a:cubicBezTo>
                  <a:pt x="2820" y="3038"/>
                  <a:pt x="2832" y="3038"/>
                  <a:pt x="2840" y="3018"/>
                </a:cubicBezTo>
                <a:cubicBezTo>
                  <a:pt x="2849" y="2998"/>
                  <a:pt x="2869" y="2968"/>
                  <a:pt x="2879" y="2948"/>
                </a:cubicBezTo>
                <a:cubicBezTo>
                  <a:pt x="2889" y="2927"/>
                  <a:pt x="2899" y="2896"/>
                  <a:pt x="2898" y="2875"/>
                </a:cubicBezTo>
                <a:cubicBezTo>
                  <a:pt x="2896" y="2855"/>
                  <a:pt x="2894" y="2823"/>
                  <a:pt x="2906" y="2813"/>
                </a:cubicBezTo>
                <a:cubicBezTo>
                  <a:pt x="2918" y="2803"/>
                  <a:pt x="2972" y="2736"/>
                  <a:pt x="2979" y="2719"/>
                </a:cubicBezTo>
                <a:cubicBezTo>
                  <a:pt x="2985" y="2702"/>
                  <a:pt x="2990" y="2665"/>
                  <a:pt x="2980" y="2650"/>
                </a:cubicBezTo>
                <a:cubicBezTo>
                  <a:pt x="2970" y="2635"/>
                  <a:pt x="2955" y="2640"/>
                  <a:pt x="2938" y="2630"/>
                </a:cubicBezTo>
                <a:cubicBezTo>
                  <a:pt x="2921" y="2620"/>
                  <a:pt x="2904" y="2616"/>
                  <a:pt x="2891" y="2605"/>
                </a:cubicBezTo>
                <a:cubicBezTo>
                  <a:pt x="2878" y="2593"/>
                  <a:pt x="2869" y="2581"/>
                  <a:pt x="2847" y="2585"/>
                </a:cubicBezTo>
                <a:cubicBezTo>
                  <a:pt x="2825" y="2588"/>
                  <a:pt x="2797" y="2598"/>
                  <a:pt x="2786" y="2583"/>
                </a:cubicBezTo>
                <a:cubicBezTo>
                  <a:pt x="2776" y="2568"/>
                  <a:pt x="2733" y="2551"/>
                  <a:pt x="2726" y="2548"/>
                </a:cubicBezTo>
                <a:cubicBezTo>
                  <a:pt x="2719" y="2544"/>
                  <a:pt x="2699" y="2539"/>
                  <a:pt x="2695" y="2546"/>
                </a:cubicBezTo>
                <a:cubicBezTo>
                  <a:pt x="2692" y="2553"/>
                  <a:pt x="2687" y="2569"/>
                  <a:pt x="2679" y="2564"/>
                </a:cubicBezTo>
                <a:cubicBezTo>
                  <a:pt x="2670" y="2559"/>
                  <a:pt x="2655" y="2553"/>
                  <a:pt x="2655" y="2553"/>
                </a:cubicBezTo>
                <a:cubicBezTo>
                  <a:pt x="2655" y="2553"/>
                  <a:pt x="2657" y="2536"/>
                  <a:pt x="2648" y="2534"/>
                </a:cubicBezTo>
                <a:cubicBezTo>
                  <a:pt x="2640" y="2532"/>
                  <a:pt x="2626" y="2542"/>
                  <a:pt x="2626" y="2536"/>
                </a:cubicBezTo>
                <a:cubicBezTo>
                  <a:pt x="2626" y="2529"/>
                  <a:pt x="2635" y="2511"/>
                  <a:pt x="2640" y="2506"/>
                </a:cubicBezTo>
                <a:cubicBezTo>
                  <a:pt x="2645" y="2500"/>
                  <a:pt x="2650" y="2495"/>
                  <a:pt x="2647" y="2487"/>
                </a:cubicBezTo>
                <a:cubicBezTo>
                  <a:pt x="2643" y="2479"/>
                  <a:pt x="2647" y="2470"/>
                  <a:pt x="2635" y="2458"/>
                </a:cubicBezTo>
                <a:cubicBezTo>
                  <a:pt x="2623" y="2447"/>
                  <a:pt x="2620" y="2438"/>
                  <a:pt x="2613" y="2433"/>
                </a:cubicBezTo>
                <a:cubicBezTo>
                  <a:pt x="2606" y="2428"/>
                  <a:pt x="2542" y="2401"/>
                  <a:pt x="2542" y="2401"/>
                </a:cubicBezTo>
                <a:cubicBezTo>
                  <a:pt x="2542" y="2401"/>
                  <a:pt x="2517" y="2400"/>
                  <a:pt x="2498" y="2390"/>
                </a:cubicBezTo>
                <a:cubicBezTo>
                  <a:pt x="2480" y="2379"/>
                  <a:pt x="2460" y="2376"/>
                  <a:pt x="2453" y="2364"/>
                </a:cubicBezTo>
                <a:cubicBezTo>
                  <a:pt x="2446" y="2352"/>
                  <a:pt x="2429" y="2346"/>
                  <a:pt x="2417" y="2339"/>
                </a:cubicBezTo>
                <a:cubicBezTo>
                  <a:pt x="2406" y="2332"/>
                  <a:pt x="2389" y="2324"/>
                  <a:pt x="2385" y="2314"/>
                </a:cubicBezTo>
                <a:cubicBezTo>
                  <a:pt x="2382" y="2304"/>
                  <a:pt x="2368" y="2299"/>
                  <a:pt x="2360" y="2295"/>
                </a:cubicBezTo>
                <a:cubicBezTo>
                  <a:pt x="2352" y="2292"/>
                  <a:pt x="2345" y="2292"/>
                  <a:pt x="2331" y="2297"/>
                </a:cubicBezTo>
                <a:cubicBezTo>
                  <a:pt x="2318" y="2302"/>
                  <a:pt x="2303" y="2304"/>
                  <a:pt x="2296" y="2299"/>
                </a:cubicBezTo>
                <a:cubicBezTo>
                  <a:pt x="2289" y="2294"/>
                  <a:pt x="2272" y="2289"/>
                  <a:pt x="2266" y="2285"/>
                </a:cubicBezTo>
                <a:cubicBezTo>
                  <a:pt x="2259" y="2282"/>
                  <a:pt x="2235" y="2280"/>
                  <a:pt x="2235" y="2280"/>
                </a:cubicBezTo>
                <a:cubicBezTo>
                  <a:pt x="2235" y="2280"/>
                  <a:pt x="2185" y="2268"/>
                  <a:pt x="2185" y="2275"/>
                </a:cubicBezTo>
                <a:cubicBezTo>
                  <a:pt x="2185" y="2282"/>
                  <a:pt x="2183" y="2297"/>
                  <a:pt x="2171" y="2302"/>
                </a:cubicBezTo>
                <a:cubicBezTo>
                  <a:pt x="2159" y="2307"/>
                  <a:pt x="2149" y="2302"/>
                  <a:pt x="2146" y="2290"/>
                </a:cubicBezTo>
                <a:cubicBezTo>
                  <a:pt x="2143" y="2279"/>
                  <a:pt x="2141" y="2268"/>
                  <a:pt x="2132" y="2270"/>
                </a:cubicBezTo>
                <a:cubicBezTo>
                  <a:pt x="2124" y="2272"/>
                  <a:pt x="2106" y="2270"/>
                  <a:pt x="2097" y="2279"/>
                </a:cubicBezTo>
                <a:cubicBezTo>
                  <a:pt x="2089" y="2287"/>
                  <a:pt x="2065" y="2307"/>
                  <a:pt x="2062" y="2314"/>
                </a:cubicBezTo>
                <a:cubicBezTo>
                  <a:pt x="2058" y="2321"/>
                  <a:pt x="2052" y="2331"/>
                  <a:pt x="2047" y="2327"/>
                </a:cubicBezTo>
                <a:cubicBezTo>
                  <a:pt x="2041" y="2324"/>
                  <a:pt x="2018" y="2319"/>
                  <a:pt x="2006" y="2316"/>
                </a:cubicBezTo>
                <a:cubicBezTo>
                  <a:pt x="1994" y="2312"/>
                  <a:pt x="1983" y="2322"/>
                  <a:pt x="1966" y="2317"/>
                </a:cubicBezTo>
                <a:cubicBezTo>
                  <a:pt x="1949" y="2312"/>
                  <a:pt x="1888" y="2297"/>
                  <a:pt x="1885" y="2282"/>
                </a:cubicBezTo>
                <a:cubicBezTo>
                  <a:pt x="1881" y="2267"/>
                  <a:pt x="1890" y="2226"/>
                  <a:pt x="1890" y="2211"/>
                </a:cubicBezTo>
                <a:cubicBezTo>
                  <a:pt x="1890" y="2196"/>
                  <a:pt x="1898" y="2186"/>
                  <a:pt x="1875" y="2176"/>
                </a:cubicBezTo>
                <a:cubicBezTo>
                  <a:pt x="1851" y="2166"/>
                  <a:pt x="1809" y="2166"/>
                  <a:pt x="1804" y="2162"/>
                </a:cubicBezTo>
                <a:cubicBezTo>
                  <a:pt x="1799" y="2159"/>
                  <a:pt x="1779" y="2169"/>
                  <a:pt x="1784" y="2147"/>
                </a:cubicBezTo>
                <a:cubicBezTo>
                  <a:pt x="1789" y="2126"/>
                  <a:pt x="1799" y="2097"/>
                  <a:pt x="1800" y="2087"/>
                </a:cubicBezTo>
                <a:cubicBezTo>
                  <a:pt x="1802" y="2077"/>
                  <a:pt x="1819" y="2060"/>
                  <a:pt x="1812" y="2048"/>
                </a:cubicBezTo>
                <a:cubicBezTo>
                  <a:pt x="1805" y="2036"/>
                  <a:pt x="1755" y="2028"/>
                  <a:pt x="1747" y="2041"/>
                </a:cubicBezTo>
                <a:cubicBezTo>
                  <a:pt x="1738" y="2055"/>
                  <a:pt x="1736" y="2072"/>
                  <a:pt x="1720" y="2087"/>
                </a:cubicBezTo>
                <a:cubicBezTo>
                  <a:pt x="1703" y="2102"/>
                  <a:pt x="1689" y="2107"/>
                  <a:pt x="1669" y="2105"/>
                </a:cubicBezTo>
                <a:cubicBezTo>
                  <a:pt x="1649" y="2104"/>
                  <a:pt x="1642" y="2117"/>
                  <a:pt x="1630" y="2107"/>
                </a:cubicBezTo>
                <a:cubicBezTo>
                  <a:pt x="1618" y="2097"/>
                  <a:pt x="1571" y="2018"/>
                  <a:pt x="1573" y="1993"/>
                </a:cubicBezTo>
                <a:cubicBezTo>
                  <a:pt x="1575" y="1967"/>
                  <a:pt x="1583" y="1942"/>
                  <a:pt x="1585" y="1919"/>
                </a:cubicBezTo>
                <a:cubicBezTo>
                  <a:pt x="1586" y="1895"/>
                  <a:pt x="1578" y="1892"/>
                  <a:pt x="1595" y="1880"/>
                </a:cubicBezTo>
                <a:cubicBezTo>
                  <a:pt x="1612" y="1868"/>
                  <a:pt x="1617" y="1870"/>
                  <a:pt x="1630" y="1860"/>
                </a:cubicBezTo>
                <a:cubicBezTo>
                  <a:pt x="1644" y="1850"/>
                  <a:pt x="1645" y="1838"/>
                  <a:pt x="1661" y="1833"/>
                </a:cubicBezTo>
                <a:cubicBezTo>
                  <a:pt x="1676" y="1828"/>
                  <a:pt x="1699" y="1831"/>
                  <a:pt x="1708" y="1836"/>
                </a:cubicBezTo>
                <a:cubicBezTo>
                  <a:pt x="1716" y="1841"/>
                  <a:pt x="1725" y="1851"/>
                  <a:pt x="1736" y="1848"/>
                </a:cubicBezTo>
                <a:cubicBezTo>
                  <a:pt x="1748" y="1845"/>
                  <a:pt x="1757" y="1838"/>
                  <a:pt x="1758" y="1831"/>
                </a:cubicBezTo>
                <a:cubicBezTo>
                  <a:pt x="1760" y="1825"/>
                  <a:pt x="1770" y="1815"/>
                  <a:pt x="1785" y="1816"/>
                </a:cubicBezTo>
                <a:cubicBezTo>
                  <a:pt x="1800" y="1818"/>
                  <a:pt x="1812" y="1823"/>
                  <a:pt x="1822" y="1823"/>
                </a:cubicBezTo>
                <a:cubicBezTo>
                  <a:pt x="1832" y="1823"/>
                  <a:pt x="1848" y="1820"/>
                  <a:pt x="1854" y="1820"/>
                </a:cubicBezTo>
                <a:cubicBezTo>
                  <a:pt x="1861" y="1820"/>
                  <a:pt x="1863" y="1818"/>
                  <a:pt x="1883" y="1826"/>
                </a:cubicBezTo>
                <a:cubicBezTo>
                  <a:pt x="1903" y="1835"/>
                  <a:pt x="1917" y="1850"/>
                  <a:pt x="1917" y="1855"/>
                </a:cubicBezTo>
                <a:cubicBezTo>
                  <a:pt x="1917" y="1860"/>
                  <a:pt x="1913" y="1887"/>
                  <a:pt x="1917" y="1895"/>
                </a:cubicBezTo>
                <a:cubicBezTo>
                  <a:pt x="1920" y="1904"/>
                  <a:pt x="1930" y="1932"/>
                  <a:pt x="1945" y="1939"/>
                </a:cubicBezTo>
                <a:cubicBezTo>
                  <a:pt x="1961" y="1946"/>
                  <a:pt x="1979" y="1932"/>
                  <a:pt x="1967" y="1890"/>
                </a:cubicBezTo>
                <a:cubicBezTo>
                  <a:pt x="1956" y="1848"/>
                  <a:pt x="1942" y="1841"/>
                  <a:pt x="1947" y="1823"/>
                </a:cubicBezTo>
                <a:cubicBezTo>
                  <a:pt x="1952" y="1804"/>
                  <a:pt x="1945" y="1793"/>
                  <a:pt x="1962" y="1771"/>
                </a:cubicBezTo>
                <a:cubicBezTo>
                  <a:pt x="1979" y="1749"/>
                  <a:pt x="1974" y="1739"/>
                  <a:pt x="2003" y="1722"/>
                </a:cubicBezTo>
                <a:cubicBezTo>
                  <a:pt x="2031" y="1705"/>
                  <a:pt x="2048" y="1699"/>
                  <a:pt x="2055" y="1688"/>
                </a:cubicBezTo>
                <a:cubicBezTo>
                  <a:pt x="2062" y="1678"/>
                  <a:pt x="2070" y="1662"/>
                  <a:pt x="2067" y="1650"/>
                </a:cubicBezTo>
                <a:cubicBezTo>
                  <a:pt x="2063" y="1638"/>
                  <a:pt x="2060" y="1635"/>
                  <a:pt x="2060" y="1623"/>
                </a:cubicBezTo>
                <a:cubicBezTo>
                  <a:pt x="2060" y="1611"/>
                  <a:pt x="2063" y="1606"/>
                  <a:pt x="2068" y="1603"/>
                </a:cubicBezTo>
                <a:cubicBezTo>
                  <a:pt x="2074" y="1599"/>
                  <a:pt x="2077" y="1582"/>
                  <a:pt x="2089" y="1574"/>
                </a:cubicBezTo>
                <a:cubicBezTo>
                  <a:pt x="2100" y="1566"/>
                  <a:pt x="2104" y="1551"/>
                  <a:pt x="2106" y="1542"/>
                </a:cubicBezTo>
                <a:cubicBezTo>
                  <a:pt x="2107" y="1534"/>
                  <a:pt x="2109" y="1524"/>
                  <a:pt x="2119" y="1519"/>
                </a:cubicBezTo>
                <a:cubicBezTo>
                  <a:pt x="2129" y="1514"/>
                  <a:pt x="2171" y="1507"/>
                  <a:pt x="2173" y="1498"/>
                </a:cubicBezTo>
                <a:cubicBezTo>
                  <a:pt x="2175" y="1490"/>
                  <a:pt x="2171" y="1470"/>
                  <a:pt x="2180" y="1463"/>
                </a:cubicBezTo>
                <a:cubicBezTo>
                  <a:pt x="2188" y="1456"/>
                  <a:pt x="2200" y="1435"/>
                  <a:pt x="2213" y="1426"/>
                </a:cubicBezTo>
                <a:cubicBezTo>
                  <a:pt x="2227" y="1418"/>
                  <a:pt x="2242" y="1421"/>
                  <a:pt x="2250" y="1411"/>
                </a:cubicBezTo>
                <a:cubicBezTo>
                  <a:pt x="2259" y="1401"/>
                  <a:pt x="2277" y="1391"/>
                  <a:pt x="2286" y="1387"/>
                </a:cubicBezTo>
                <a:cubicBezTo>
                  <a:pt x="2294" y="1384"/>
                  <a:pt x="2299" y="1371"/>
                  <a:pt x="2313" y="1377"/>
                </a:cubicBezTo>
                <a:cubicBezTo>
                  <a:pt x="2326" y="1384"/>
                  <a:pt x="2338" y="1389"/>
                  <a:pt x="2326" y="1392"/>
                </a:cubicBezTo>
                <a:cubicBezTo>
                  <a:pt x="2315" y="1396"/>
                  <a:pt x="2279" y="1435"/>
                  <a:pt x="2289" y="1435"/>
                </a:cubicBezTo>
                <a:cubicBezTo>
                  <a:pt x="2299" y="1435"/>
                  <a:pt x="2321" y="1418"/>
                  <a:pt x="2331" y="1413"/>
                </a:cubicBezTo>
                <a:cubicBezTo>
                  <a:pt x="2342" y="1408"/>
                  <a:pt x="2338" y="1401"/>
                  <a:pt x="2360" y="1394"/>
                </a:cubicBezTo>
                <a:cubicBezTo>
                  <a:pt x="2382" y="1387"/>
                  <a:pt x="2407" y="1399"/>
                  <a:pt x="2395" y="1382"/>
                </a:cubicBezTo>
                <a:cubicBezTo>
                  <a:pt x="2384" y="1366"/>
                  <a:pt x="2389" y="1364"/>
                  <a:pt x="2365" y="1355"/>
                </a:cubicBezTo>
                <a:cubicBezTo>
                  <a:pt x="2342" y="1347"/>
                  <a:pt x="2316" y="1347"/>
                  <a:pt x="2316" y="1340"/>
                </a:cubicBezTo>
                <a:cubicBezTo>
                  <a:pt x="2316" y="1334"/>
                  <a:pt x="2306" y="1329"/>
                  <a:pt x="2311" y="1319"/>
                </a:cubicBezTo>
                <a:cubicBezTo>
                  <a:pt x="2316" y="1308"/>
                  <a:pt x="2320" y="1305"/>
                  <a:pt x="2321" y="1295"/>
                </a:cubicBezTo>
                <a:cubicBezTo>
                  <a:pt x="2323" y="1285"/>
                  <a:pt x="2316" y="1273"/>
                  <a:pt x="2309" y="1270"/>
                </a:cubicBezTo>
                <a:cubicBezTo>
                  <a:pt x="2303" y="1266"/>
                  <a:pt x="2288" y="1255"/>
                  <a:pt x="2271" y="1265"/>
                </a:cubicBezTo>
                <a:cubicBezTo>
                  <a:pt x="2254" y="1275"/>
                  <a:pt x="2215" y="1292"/>
                  <a:pt x="2215" y="1292"/>
                </a:cubicBezTo>
                <a:cubicBezTo>
                  <a:pt x="2215" y="1292"/>
                  <a:pt x="2245" y="1265"/>
                  <a:pt x="2256" y="1258"/>
                </a:cubicBezTo>
                <a:cubicBezTo>
                  <a:pt x="2266" y="1251"/>
                  <a:pt x="2272" y="1228"/>
                  <a:pt x="2288" y="1224"/>
                </a:cubicBezTo>
                <a:cubicBezTo>
                  <a:pt x="2303" y="1221"/>
                  <a:pt x="2353" y="1218"/>
                  <a:pt x="2363" y="1219"/>
                </a:cubicBezTo>
                <a:cubicBezTo>
                  <a:pt x="2374" y="1221"/>
                  <a:pt x="2394" y="1228"/>
                  <a:pt x="2406" y="1223"/>
                </a:cubicBezTo>
                <a:cubicBezTo>
                  <a:pt x="2417" y="1218"/>
                  <a:pt x="2441" y="1199"/>
                  <a:pt x="2451" y="1194"/>
                </a:cubicBezTo>
                <a:cubicBezTo>
                  <a:pt x="2461" y="1189"/>
                  <a:pt x="2470" y="1184"/>
                  <a:pt x="2486" y="1176"/>
                </a:cubicBezTo>
                <a:cubicBezTo>
                  <a:pt x="2503" y="1167"/>
                  <a:pt x="2515" y="1174"/>
                  <a:pt x="2515" y="1149"/>
                </a:cubicBezTo>
                <a:cubicBezTo>
                  <a:pt x="2515" y="1123"/>
                  <a:pt x="2503" y="1110"/>
                  <a:pt x="2500" y="1098"/>
                </a:cubicBezTo>
                <a:cubicBezTo>
                  <a:pt x="2497" y="1087"/>
                  <a:pt x="2486" y="1088"/>
                  <a:pt x="2478" y="1083"/>
                </a:cubicBezTo>
                <a:cubicBezTo>
                  <a:pt x="2470" y="1078"/>
                  <a:pt x="2453" y="1083"/>
                  <a:pt x="2458" y="1068"/>
                </a:cubicBezTo>
                <a:cubicBezTo>
                  <a:pt x="2463" y="1053"/>
                  <a:pt x="2449" y="1053"/>
                  <a:pt x="2436" y="1043"/>
                </a:cubicBezTo>
                <a:cubicBezTo>
                  <a:pt x="2422" y="1033"/>
                  <a:pt x="2380" y="1016"/>
                  <a:pt x="2379" y="994"/>
                </a:cubicBezTo>
                <a:cubicBezTo>
                  <a:pt x="2377" y="972"/>
                  <a:pt x="2382" y="972"/>
                  <a:pt x="2380" y="962"/>
                </a:cubicBezTo>
                <a:cubicBezTo>
                  <a:pt x="2379" y="952"/>
                  <a:pt x="2331" y="853"/>
                  <a:pt x="2325" y="843"/>
                </a:cubicBezTo>
                <a:cubicBezTo>
                  <a:pt x="2318" y="833"/>
                  <a:pt x="2304" y="833"/>
                  <a:pt x="2304" y="841"/>
                </a:cubicBezTo>
                <a:cubicBezTo>
                  <a:pt x="2304" y="849"/>
                  <a:pt x="2291" y="888"/>
                  <a:pt x="2284" y="895"/>
                </a:cubicBezTo>
                <a:cubicBezTo>
                  <a:pt x="2277" y="902"/>
                  <a:pt x="2257" y="927"/>
                  <a:pt x="2249" y="918"/>
                </a:cubicBezTo>
                <a:cubicBezTo>
                  <a:pt x="2240" y="910"/>
                  <a:pt x="2244" y="905"/>
                  <a:pt x="2229" y="902"/>
                </a:cubicBezTo>
                <a:cubicBezTo>
                  <a:pt x="2213" y="898"/>
                  <a:pt x="2208" y="895"/>
                  <a:pt x="2207" y="878"/>
                </a:cubicBezTo>
                <a:cubicBezTo>
                  <a:pt x="2205" y="861"/>
                  <a:pt x="2202" y="848"/>
                  <a:pt x="2205" y="838"/>
                </a:cubicBezTo>
                <a:cubicBezTo>
                  <a:pt x="2208" y="828"/>
                  <a:pt x="2215" y="806"/>
                  <a:pt x="2202" y="799"/>
                </a:cubicBezTo>
                <a:cubicBezTo>
                  <a:pt x="2188" y="792"/>
                  <a:pt x="2156" y="799"/>
                  <a:pt x="2154" y="789"/>
                </a:cubicBezTo>
                <a:cubicBezTo>
                  <a:pt x="2153" y="779"/>
                  <a:pt x="2144" y="759"/>
                  <a:pt x="2132" y="750"/>
                </a:cubicBezTo>
                <a:cubicBezTo>
                  <a:pt x="2121" y="742"/>
                  <a:pt x="2109" y="738"/>
                  <a:pt x="2100" y="740"/>
                </a:cubicBezTo>
                <a:cubicBezTo>
                  <a:pt x="2092" y="742"/>
                  <a:pt x="2065" y="742"/>
                  <a:pt x="2057" y="738"/>
                </a:cubicBezTo>
                <a:cubicBezTo>
                  <a:pt x="2048" y="735"/>
                  <a:pt x="2011" y="728"/>
                  <a:pt x="2015" y="745"/>
                </a:cubicBezTo>
                <a:cubicBezTo>
                  <a:pt x="2018" y="762"/>
                  <a:pt x="2028" y="784"/>
                  <a:pt x="2026" y="792"/>
                </a:cubicBezTo>
                <a:cubicBezTo>
                  <a:pt x="2025" y="801"/>
                  <a:pt x="2025" y="812"/>
                  <a:pt x="2033" y="828"/>
                </a:cubicBezTo>
                <a:cubicBezTo>
                  <a:pt x="2041" y="843"/>
                  <a:pt x="2041" y="846"/>
                  <a:pt x="2033" y="861"/>
                </a:cubicBezTo>
                <a:cubicBezTo>
                  <a:pt x="2025" y="876"/>
                  <a:pt x="1994" y="880"/>
                  <a:pt x="2004" y="897"/>
                </a:cubicBezTo>
                <a:cubicBezTo>
                  <a:pt x="2015" y="913"/>
                  <a:pt x="2028" y="920"/>
                  <a:pt x="2036" y="934"/>
                </a:cubicBezTo>
                <a:cubicBezTo>
                  <a:pt x="2045" y="947"/>
                  <a:pt x="2043" y="970"/>
                  <a:pt x="2050" y="987"/>
                </a:cubicBezTo>
                <a:cubicBezTo>
                  <a:pt x="2057" y="1004"/>
                  <a:pt x="2074" y="994"/>
                  <a:pt x="2048" y="1018"/>
                </a:cubicBezTo>
                <a:cubicBezTo>
                  <a:pt x="2023" y="1041"/>
                  <a:pt x="1989" y="1048"/>
                  <a:pt x="1989" y="1065"/>
                </a:cubicBezTo>
                <a:cubicBezTo>
                  <a:pt x="1989" y="1081"/>
                  <a:pt x="2001" y="1090"/>
                  <a:pt x="2001" y="1107"/>
                </a:cubicBezTo>
                <a:cubicBezTo>
                  <a:pt x="2001" y="1123"/>
                  <a:pt x="2008" y="1144"/>
                  <a:pt x="2008" y="1152"/>
                </a:cubicBezTo>
                <a:cubicBezTo>
                  <a:pt x="2008" y="1160"/>
                  <a:pt x="2008" y="1166"/>
                  <a:pt x="1994" y="1174"/>
                </a:cubicBezTo>
                <a:cubicBezTo>
                  <a:pt x="1981" y="1182"/>
                  <a:pt x="1974" y="1191"/>
                  <a:pt x="1967" y="1189"/>
                </a:cubicBezTo>
                <a:cubicBezTo>
                  <a:pt x="1961" y="1187"/>
                  <a:pt x="1947" y="1169"/>
                  <a:pt x="1940" y="1157"/>
                </a:cubicBezTo>
                <a:cubicBezTo>
                  <a:pt x="1934" y="1145"/>
                  <a:pt x="1927" y="1145"/>
                  <a:pt x="1925" y="1129"/>
                </a:cubicBezTo>
                <a:cubicBezTo>
                  <a:pt x="1924" y="1112"/>
                  <a:pt x="1935" y="1053"/>
                  <a:pt x="1913" y="1050"/>
                </a:cubicBezTo>
                <a:cubicBezTo>
                  <a:pt x="1892" y="1046"/>
                  <a:pt x="1873" y="1043"/>
                  <a:pt x="1863" y="1038"/>
                </a:cubicBezTo>
                <a:cubicBezTo>
                  <a:pt x="1853" y="1033"/>
                  <a:pt x="1844" y="1031"/>
                  <a:pt x="1826" y="1018"/>
                </a:cubicBezTo>
                <a:cubicBezTo>
                  <a:pt x="1807" y="1004"/>
                  <a:pt x="1785" y="1007"/>
                  <a:pt x="1780" y="996"/>
                </a:cubicBezTo>
                <a:cubicBezTo>
                  <a:pt x="1775" y="984"/>
                  <a:pt x="1763" y="970"/>
                  <a:pt x="1750" y="969"/>
                </a:cubicBezTo>
                <a:cubicBezTo>
                  <a:pt x="1736" y="967"/>
                  <a:pt x="1714" y="965"/>
                  <a:pt x="1708" y="967"/>
                </a:cubicBezTo>
                <a:cubicBezTo>
                  <a:pt x="1701" y="969"/>
                  <a:pt x="1691" y="965"/>
                  <a:pt x="1691" y="965"/>
                </a:cubicBezTo>
                <a:cubicBezTo>
                  <a:pt x="1691" y="965"/>
                  <a:pt x="1683" y="920"/>
                  <a:pt x="1679" y="913"/>
                </a:cubicBezTo>
                <a:cubicBezTo>
                  <a:pt x="1676" y="907"/>
                  <a:pt x="1655" y="897"/>
                  <a:pt x="1650" y="891"/>
                </a:cubicBezTo>
                <a:cubicBezTo>
                  <a:pt x="1645" y="886"/>
                  <a:pt x="1647" y="858"/>
                  <a:pt x="1645" y="839"/>
                </a:cubicBezTo>
                <a:cubicBezTo>
                  <a:pt x="1644" y="821"/>
                  <a:pt x="1632" y="816"/>
                  <a:pt x="1652" y="792"/>
                </a:cubicBezTo>
                <a:cubicBezTo>
                  <a:pt x="1672" y="769"/>
                  <a:pt x="1688" y="735"/>
                  <a:pt x="1694" y="727"/>
                </a:cubicBezTo>
                <a:cubicBezTo>
                  <a:pt x="1701" y="718"/>
                  <a:pt x="1704" y="713"/>
                  <a:pt x="1713" y="712"/>
                </a:cubicBezTo>
                <a:cubicBezTo>
                  <a:pt x="1721" y="710"/>
                  <a:pt x="1735" y="705"/>
                  <a:pt x="1731" y="696"/>
                </a:cubicBezTo>
                <a:cubicBezTo>
                  <a:pt x="1728" y="688"/>
                  <a:pt x="1721" y="681"/>
                  <a:pt x="1711" y="675"/>
                </a:cubicBezTo>
                <a:cubicBezTo>
                  <a:pt x="1701" y="668"/>
                  <a:pt x="1713" y="659"/>
                  <a:pt x="1725" y="663"/>
                </a:cubicBezTo>
                <a:cubicBezTo>
                  <a:pt x="1736" y="666"/>
                  <a:pt x="1747" y="680"/>
                  <a:pt x="1752" y="670"/>
                </a:cubicBezTo>
                <a:cubicBezTo>
                  <a:pt x="1757" y="659"/>
                  <a:pt x="1747" y="654"/>
                  <a:pt x="1758" y="653"/>
                </a:cubicBezTo>
                <a:cubicBezTo>
                  <a:pt x="1770" y="651"/>
                  <a:pt x="1779" y="658"/>
                  <a:pt x="1787" y="649"/>
                </a:cubicBezTo>
                <a:cubicBezTo>
                  <a:pt x="1795" y="641"/>
                  <a:pt x="1804" y="617"/>
                  <a:pt x="1811" y="607"/>
                </a:cubicBezTo>
                <a:cubicBezTo>
                  <a:pt x="1817" y="597"/>
                  <a:pt x="1799" y="599"/>
                  <a:pt x="1792" y="592"/>
                </a:cubicBezTo>
                <a:cubicBezTo>
                  <a:pt x="1785" y="585"/>
                  <a:pt x="1772" y="587"/>
                  <a:pt x="1779" y="579"/>
                </a:cubicBezTo>
                <a:cubicBezTo>
                  <a:pt x="1785" y="570"/>
                  <a:pt x="1790" y="567"/>
                  <a:pt x="1800" y="570"/>
                </a:cubicBezTo>
                <a:cubicBezTo>
                  <a:pt x="1811" y="574"/>
                  <a:pt x="1821" y="589"/>
                  <a:pt x="1822" y="574"/>
                </a:cubicBezTo>
                <a:cubicBezTo>
                  <a:pt x="1824" y="559"/>
                  <a:pt x="1822" y="557"/>
                  <a:pt x="1822" y="545"/>
                </a:cubicBezTo>
                <a:cubicBezTo>
                  <a:pt x="1822" y="533"/>
                  <a:pt x="1811" y="520"/>
                  <a:pt x="1834" y="517"/>
                </a:cubicBezTo>
                <a:cubicBezTo>
                  <a:pt x="1858" y="513"/>
                  <a:pt x="1892" y="523"/>
                  <a:pt x="1892" y="523"/>
                </a:cubicBezTo>
                <a:cubicBezTo>
                  <a:pt x="1892" y="523"/>
                  <a:pt x="1929" y="512"/>
                  <a:pt x="1934" y="491"/>
                </a:cubicBezTo>
                <a:cubicBezTo>
                  <a:pt x="1939" y="471"/>
                  <a:pt x="1925" y="438"/>
                  <a:pt x="1925" y="427"/>
                </a:cubicBezTo>
                <a:cubicBezTo>
                  <a:pt x="1925" y="417"/>
                  <a:pt x="1918" y="412"/>
                  <a:pt x="1927" y="402"/>
                </a:cubicBezTo>
                <a:cubicBezTo>
                  <a:pt x="1935" y="392"/>
                  <a:pt x="1939" y="387"/>
                  <a:pt x="1934" y="379"/>
                </a:cubicBezTo>
                <a:cubicBezTo>
                  <a:pt x="1929" y="370"/>
                  <a:pt x="1925" y="359"/>
                  <a:pt x="1925" y="359"/>
                </a:cubicBezTo>
                <a:cubicBezTo>
                  <a:pt x="1915" y="342"/>
                  <a:pt x="1915" y="342"/>
                  <a:pt x="1915" y="342"/>
                </a:cubicBezTo>
                <a:cubicBezTo>
                  <a:pt x="1897" y="330"/>
                  <a:pt x="1897" y="330"/>
                  <a:pt x="1897" y="330"/>
                </a:cubicBezTo>
                <a:cubicBezTo>
                  <a:pt x="1861" y="322"/>
                  <a:pt x="1861" y="322"/>
                  <a:pt x="1861" y="322"/>
                </a:cubicBezTo>
                <a:cubicBezTo>
                  <a:pt x="1861" y="357"/>
                  <a:pt x="1861" y="357"/>
                  <a:pt x="1861" y="357"/>
                </a:cubicBezTo>
                <a:cubicBezTo>
                  <a:pt x="1861" y="357"/>
                  <a:pt x="1871" y="375"/>
                  <a:pt x="1863" y="384"/>
                </a:cubicBezTo>
                <a:cubicBezTo>
                  <a:pt x="1854" y="392"/>
                  <a:pt x="1843" y="399"/>
                  <a:pt x="1843" y="411"/>
                </a:cubicBezTo>
                <a:cubicBezTo>
                  <a:pt x="1843" y="422"/>
                  <a:pt x="1846" y="438"/>
                  <a:pt x="1841" y="448"/>
                </a:cubicBezTo>
                <a:cubicBezTo>
                  <a:pt x="1836" y="458"/>
                  <a:pt x="1827" y="459"/>
                  <a:pt x="1822" y="466"/>
                </a:cubicBezTo>
                <a:cubicBezTo>
                  <a:pt x="1817" y="473"/>
                  <a:pt x="1802" y="488"/>
                  <a:pt x="1799" y="471"/>
                </a:cubicBezTo>
                <a:cubicBezTo>
                  <a:pt x="1795" y="454"/>
                  <a:pt x="1790" y="429"/>
                  <a:pt x="1795" y="421"/>
                </a:cubicBezTo>
                <a:cubicBezTo>
                  <a:pt x="1800" y="412"/>
                  <a:pt x="1797" y="399"/>
                  <a:pt x="1792" y="390"/>
                </a:cubicBezTo>
                <a:cubicBezTo>
                  <a:pt x="1787" y="382"/>
                  <a:pt x="1763" y="359"/>
                  <a:pt x="1763" y="359"/>
                </a:cubicBezTo>
                <a:cubicBezTo>
                  <a:pt x="1763" y="359"/>
                  <a:pt x="1757" y="389"/>
                  <a:pt x="1758" y="395"/>
                </a:cubicBezTo>
                <a:cubicBezTo>
                  <a:pt x="1760" y="402"/>
                  <a:pt x="1745" y="416"/>
                  <a:pt x="1741" y="409"/>
                </a:cubicBezTo>
                <a:cubicBezTo>
                  <a:pt x="1738" y="402"/>
                  <a:pt x="1736" y="372"/>
                  <a:pt x="1735" y="364"/>
                </a:cubicBezTo>
                <a:cubicBezTo>
                  <a:pt x="1733" y="355"/>
                  <a:pt x="1716" y="338"/>
                  <a:pt x="1709" y="333"/>
                </a:cubicBezTo>
                <a:cubicBezTo>
                  <a:pt x="1703" y="328"/>
                  <a:pt x="1691" y="323"/>
                  <a:pt x="1696" y="315"/>
                </a:cubicBezTo>
                <a:cubicBezTo>
                  <a:pt x="1701" y="306"/>
                  <a:pt x="1694" y="279"/>
                  <a:pt x="1689" y="269"/>
                </a:cubicBezTo>
                <a:cubicBezTo>
                  <a:pt x="1684" y="259"/>
                  <a:pt x="1691" y="234"/>
                  <a:pt x="1677" y="219"/>
                </a:cubicBezTo>
                <a:cubicBezTo>
                  <a:pt x="1664" y="204"/>
                  <a:pt x="1667" y="202"/>
                  <a:pt x="1661" y="190"/>
                </a:cubicBezTo>
                <a:cubicBezTo>
                  <a:pt x="1654" y="179"/>
                  <a:pt x="1667" y="158"/>
                  <a:pt x="1667" y="158"/>
                </a:cubicBezTo>
                <a:cubicBezTo>
                  <a:pt x="1667" y="113"/>
                  <a:pt x="1667" y="113"/>
                  <a:pt x="1667" y="113"/>
                </a:cubicBezTo>
                <a:cubicBezTo>
                  <a:pt x="1701" y="108"/>
                  <a:pt x="1701" y="108"/>
                  <a:pt x="1701" y="108"/>
                </a:cubicBezTo>
                <a:cubicBezTo>
                  <a:pt x="1701" y="108"/>
                  <a:pt x="1750" y="27"/>
                  <a:pt x="1735" y="24"/>
                </a:cubicBezTo>
                <a:cubicBezTo>
                  <a:pt x="1720" y="21"/>
                  <a:pt x="1709" y="22"/>
                  <a:pt x="1698" y="14"/>
                </a:cubicBezTo>
                <a:cubicBezTo>
                  <a:pt x="1686" y="5"/>
                  <a:pt x="1661" y="0"/>
                  <a:pt x="1654" y="5"/>
                </a:cubicBezTo>
                <a:cubicBezTo>
                  <a:pt x="1647" y="10"/>
                  <a:pt x="1635" y="16"/>
                  <a:pt x="1635" y="27"/>
                </a:cubicBezTo>
                <a:cubicBezTo>
                  <a:pt x="1635" y="39"/>
                  <a:pt x="1634" y="76"/>
                  <a:pt x="1630" y="84"/>
                </a:cubicBezTo>
                <a:cubicBezTo>
                  <a:pt x="1627" y="93"/>
                  <a:pt x="1625" y="121"/>
                  <a:pt x="1629" y="135"/>
                </a:cubicBezTo>
                <a:cubicBezTo>
                  <a:pt x="1632" y="148"/>
                  <a:pt x="1635" y="174"/>
                  <a:pt x="1629" y="185"/>
                </a:cubicBezTo>
                <a:cubicBezTo>
                  <a:pt x="1622" y="197"/>
                  <a:pt x="1622" y="202"/>
                  <a:pt x="1618" y="216"/>
                </a:cubicBezTo>
                <a:cubicBezTo>
                  <a:pt x="1615" y="229"/>
                  <a:pt x="1607" y="226"/>
                  <a:pt x="1607" y="243"/>
                </a:cubicBezTo>
                <a:cubicBezTo>
                  <a:pt x="1607" y="259"/>
                  <a:pt x="1590" y="283"/>
                  <a:pt x="1605" y="298"/>
                </a:cubicBezTo>
                <a:cubicBezTo>
                  <a:pt x="1620" y="313"/>
                  <a:pt x="1629" y="325"/>
                  <a:pt x="1637" y="330"/>
                </a:cubicBezTo>
                <a:cubicBezTo>
                  <a:pt x="1645" y="335"/>
                  <a:pt x="1654" y="338"/>
                  <a:pt x="1655" y="347"/>
                </a:cubicBezTo>
                <a:cubicBezTo>
                  <a:pt x="1657" y="355"/>
                  <a:pt x="1659" y="369"/>
                  <a:pt x="1661" y="380"/>
                </a:cubicBezTo>
                <a:cubicBezTo>
                  <a:pt x="1662" y="392"/>
                  <a:pt x="1669" y="406"/>
                  <a:pt x="1654" y="414"/>
                </a:cubicBezTo>
                <a:cubicBezTo>
                  <a:pt x="1639" y="422"/>
                  <a:pt x="1630" y="414"/>
                  <a:pt x="1630" y="431"/>
                </a:cubicBezTo>
                <a:cubicBezTo>
                  <a:pt x="1630" y="448"/>
                  <a:pt x="1630" y="473"/>
                  <a:pt x="1618" y="464"/>
                </a:cubicBezTo>
                <a:cubicBezTo>
                  <a:pt x="1607" y="456"/>
                  <a:pt x="1607" y="422"/>
                  <a:pt x="1607" y="422"/>
                </a:cubicBezTo>
                <a:cubicBezTo>
                  <a:pt x="1607" y="422"/>
                  <a:pt x="1603" y="401"/>
                  <a:pt x="1602" y="392"/>
                </a:cubicBezTo>
                <a:cubicBezTo>
                  <a:pt x="1600" y="384"/>
                  <a:pt x="1591" y="372"/>
                  <a:pt x="1583" y="372"/>
                </a:cubicBezTo>
                <a:cubicBezTo>
                  <a:pt x="1575" y="372"/>
                  <a:pt x="1566" y="367"/>
                  <a:pt x="1570" y="382"/>
                </a:cubicBezTo>
                <a:cubicBezTo>
                  <a:pt x="1573" y="397"/>
                  <a:pt x="1568" y="401"/>
                  <a:pt x="1568" y="412"/>
                </a:cubicBezTo>
                <a:cubicBezTo>
                  <a:pt x="1568" y="424"/>
                  <a:pt x="1568" y="441"/>
                  <a:pt x="1559" y="441"/>
                </a:cubicBezTo>
                <a:cubicBezTo>
                  <a:pt x="1551" y="441"/>
                  <a:pt x="1526" y="432"/>
                  <a:pt x="1509" y="432"/>
                </a:cubicBezTo>
                <a:cubicBezTo>
                  <a:pt x="1492" y="432"/>
                  <a:pt x="1470" y="434"/>
                  <a:pt x="1460" y="434"/>
                </a:cubicBezTo>
                <a:cubicBezTo>
                  <a:pt x="1450" y="434"/>
                  <a:pt x="1430" y="427"/>
                  <a:pt x="1426" y="421"/>
                </a:cubicBezTo>
                <a:cubicBezTo>
                  <a:pt x="1423" y="414"/>
                  <a:pt x="1409" y="392"/>
                  <a:pt x="1403" y="390"/>
                </a:cubicBezTo>
                <a:cubicBezTo>
                  <a:pt x="1396" y="389"/>
                  <a:pt x="1389" y="375"/>
                  <a:pt x="1377" y="384"/>
                </a:cubicBezTo>
                <a:cubicBezTo>
                  <a:pt x="1366" y="392"/>
                  <a:pt x="1325" y="397"/>
                  <a:pt x="1340" y="407"/>
                </a:cubicBezTo>
                <a:cubicBezTo>
                  <a:pt x="1355" y="417"/>
                  <a:pt x="1367" y="412"/>
                  <a:pt x="1371" y="419"/>
                </a:cubicBezTo>
                <a:cubicBezTo>
                  <a:pt x="1374" y="426"/>
                  <a:pt x="1352" y="431"/>
                  <a:pt x="1357" y="446"/>
                </a:cubicBezTo>
                <a:cubicBezTo>
                  <a:pt x="1362" y="461"/>
                  <a:pt x="1366" y="473"/>
                  <a:pt x="1362" y="485"/>
                </a:cubicBezTo>
                <a:cubicBezTo>
                  <a:pt x="1359" y="496"/>
                  <a:pt x="1347" y="512"/>
                  <a:pt x="1342" y="496"/>
                </a:cubicBezTo>
                <a:cubicBezTo>
                  <a:pt x="1337" y="481"/>
                  <a:pt x="1337" y="454"/>
                  <a:pt x="1330" y="453"/>
                </a:cubicBezTo>
                <a:cubicBezTo>
                  <a:pt x="1323" y="451"/>
                  <a:pt x="1308" y="439"/>
                  <a:pt x="1302" y="439"/>
                </a:cubicBezTo>
                <a:cubicBezTo>
                  <a:pt x="1295" y="439"/>
                  <a:pt x="1219" y="446"/>
                  <a:pt x="1207" y="443"/>
                </a:cubicBezTo>
                <a:cubicBezTo>
                  <a:pt x="1195" y="439"/>
                  <a:pt x="1187" y="434"/>
                  <a:pt x="1189" y="426"/>
                </a:cubicBezTo>
                <a:cubicBezTo>
                  <a:pt x="1190" y="417"/>
                  <a:pt x="1200" y="417"/>
                  <a:pt x="1200" y="407"/>
                </a:cubicBezTo>
                <a:cubicBezTo>
                  <a:pt x="1200" y="397"/>
                  <a:pt x="1175" y="370"/>
                  <a:pt x="1175" y="370"/>
                </a:cubicBezTo>
                <a:cubicBezTo>
                  <a:pt x="1175" y="370"/>
                  <a:pt x="1162" y="375"/>
                  <a:pt x="1153" y="375"/>
                </a:cubicBezTo>
                <a:cubicBezTo>
                  <a:pt x="1145" y="375"/>
                  <a:pt x="1118" y="367"/>
                  <a:pt x="1118" y="367"/>
                </a:cubicBezTo>
                <a:cubicBezTo>
                  <a:pt x="1104" y="360"/>
                  <a:pt x="1047" y="322"/>
                  <a:pt x="1040" y="322"/>
                </a:cubicBezTo>
                <a:cubicBezTo>
                  <a:pt x="1034" y="322"/>
                  <a:pt x="1025" y="311"/>
                  <a:pt x="1008" y="325"/>
                </a:cubicBezTo>
                <a:cubicBezTo>
                  <a:pt x="991" y="338"/>
                  <a:pt x="968" y="352"/>
                  <a:pt x="970" y="340"/>
                </a:cubicBezTo>
                <a:cubicBezTo>
                  <a:pt x="971" y="328"/>
                  <a:pt x="964" y="322"/>
                  <a:pt x="953" y="322"/>
                </a:cubicBezTo>
                <a:cubicBezTo>
                  <a:pt x="941" y="322"/>
                  <a:pt x="931" y="340"/>
                  <a:pt x="927" y="332"/>
                </a:cubicBezTo>
                <a:cubicBezTo>
                  <a:pt x="924" y="323"/>
                  <a:pt x="919" y="310"/>
                  <a:pt x="911" y="296"/>
                </a:cubicBezTo>
                <a:cubicBezTo>
                  <a:pt x="902" y="283"/>
                  <a:pt x="884" y="269"/>
                  <a:pt x="875" y="286"/>
                </a:cubicBezTo>
                <a:cubicBezTo>
                  <a:pt x="867" y="303"/>
                  <a:pt x="846" y="320"/>
                  <a:pt x="841" y="325"/>
                </a:cubicBezTo>
                <a:cubicBezTo>
                  <a:pt x="836" y="330"/>
                  <a:pt x="799" y="350"/>
                  <a:pt x="791" y="347"/>
                </a:cubicBezTo>
                <a:cubicBezTo>
                  <a:pt x="782" y="343"/>
                  <a:pt x="749" y="365"/>
                  <a:pt x="744" y="370"/>
                </a:cubicBezTo>
                <a:cubicBezTo>
                  <a:pt x="739" y="375"/>
                  <a:pt x="723" y="390"/>
                  <a:pt x="722" y="385"/>
                </a:cubicBezTo>
                <a:cubicBezTo>
                  <a:pt x="720" y="380"/>
                  <a:pt x="668" y="355"/>
                  <a:pt x="654" y="350"/>
                </a:cubicBezTo>
                <a:cubicBezTo>
                  <a:pt x="641" y="345"/>
                  <a:pt x="590" y="327"/>
                  <a:pt x="590" y="327"/>
                </a:cubicBezTo>
                <a:lnTo>
                  <a:pt x="546" y="30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0" name="Freeform 10">
            <a:extLst>
              <a:ext uri="{FF2B5EF4-FFF2-40B4-BE49-F238E27FC236}">
                <a16:creationId xmlns:a16="http://schemas.microsoft.com/office/drawing/2014/main" id="{ECA3F927-2B40-F944-BC06-03AE035E1F80}"/>
              </a:ext>
            </a:extLst>
          </p:cNvPr>
          <p:cNvSpPr>
            <a:spLocks/>
          </p:cNvSpPr>
          <p:nvPr/>
        </p:nvSpPr>
        <p:spPr bwMode="auto">
          <a:xfrm>
            <a:off x="3376368" y="3542137"/>
            <a:ext cx="131557" cy="128387"/>
          </a:xfrm>
          <a:custGeom>
            <a:avLst/>
            <a:gdLst/>
            <a:ahLst/>
            <a:cxnLst>
              <a:cxn ang="0">
                <a:pos x="94" y="24"/>
              </a:cxn>
              <a:cxn ang="0">
                <a:pos x="130" y="130"/>
              </a:cxn>
              <a:cxn ang="0">
                <a:pos x="90" y="76"/>
              </a:cxn>
              <a:cxn ang="0">
                <a:pos x="63" y="47"/>
              </a:cxn>
              <a:cxn ang="0">
                <a:pos x="56" y="69"/>
              </a:cxn>
              <a:cxn ang="0">
                <a:pos x="83" y="125"/>
              </a:cxn>
              <a:cxn ang="0">
                <a:pos x="45" y="94"/>
              </a:cxn>
              <a:cxn ang="0">
                <a:pos x="29" y="63"/>
              </a:cxn>
              <a:cxn ang="0">
                <a:pos x="16" y="29"/>
              </a:cxn>
              <a:cxn ang="0">
                <a:pos x="49" y="22"/>
              </a:cxn>
              <a:cxn ang="0">
                <a:pos x="74" y="11"/>
              </a:cxn>
              <a:cxn ang="0">
                <a:pos x="94" y="2"/>
              </a:cxn>
              <a:cxn ang="0">
                <a:pos x="94" y="24"/>
              </a:cxn>
            </a:cxnLst>
            <a:rect l="0" t="0" r="r" b="b"/>
            <a:pathLst>
              <a:path w="144" h="141">
                <a:moveTo>
                  <a:pt x="94" y="24"/>
                </a:moveTo>
                <a:cubicBezTo>
                  <a:pt x="99" y="31"/>
                  <a:pt x="144" y="141"/>
                  <a:pt x="130" y="130"/>
                </a:cubicBezTo>
                <a:cubicBezTo>
                  <a:pt x="117" y="119"/>
                  <a:pt x="94" y="89"/>
                  <a:pt x="90" y="76"/>
                </a:cubicBezTo>
                <a:cubicBezTo>
                  <a:pt x="85" y="63"/>
                  <a:pt x="67" y="40"/>
                  <a:pt x="63" y="47"/>
                </a:cubicBezTo>
                <a:cubicBezTo>
                  <a:pt x="58" y="54"/>
                  <a:pt x="40" y="49"/>
                  <a:pt x="56" y="69"/>
                </a:cubicBezTo>
                <a:cubicBezTo>
                  <a:pt x="72" y="89"/>
                  <a:pt x="88" y="116"/>
                  <a:pt x="83" y="125"/>
                </a:cubicBezTo>
                <a:cubicBezTo>
                  <a:pt x="79" y="134"/>
                  <a:pt x="45" y="103"/>
                  <a:pt x="45" y="94"/>
                </a:cubicBezTo>
                <a:cubicBezTo>
                  <a:pt x="45" y="85"/>
                  <a:pt x="40" y="69"/>
                  <a:pt x="29" y="63"/>
                </a:cubicBezTo>
                <a:cubicBezTo>
                  <a:pt x="18" y="56"/>
                  <a:pt x="0" y="33"/>
                  <a:pt x="16" y="29"/>
                </a:cubicBezTo>
                <a:cubicBezTo>
                  <a:pt x="31" y="24"/>
                  <a:pt x="36" y="22"/>
                  <a:pt x="49" y="22"/>
                </a:cubicBezTo>
                <a:cubicBezTo>
                  <a:pt x="63" y="22"/>
                  <a:pt x="74" y="11"/>
                  <a:pt x="74" y="11"/>
                </a:cubicBezTo>
                <a:cubicBezTo>
                  <a:pt x="74" y="11"/>
                  <a:pt x="85" y="0"/>
                  <a:pt x="94" y="2"/>
                </a:cubicBezTo>
                <a:cubicBezTo>
                  <a:pt x="103" y="4"/>
                  <a:pt x="94" y="24"/>
                  <a:pt x="94" y="2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1" name="Freeform 11">
            <a:extLst>
              <a:ext uri="{FF2B5EF4-FFF2-40B4-BE49-F238E27FC236}">
                <a16:creationId xmlns:a16="http://schemas.microsoft.com/office/drawing/2014/main" id="{DFFB49D0-22AB-FC43-AF21-BB7395F8ED32}"/>
              </a:ext>
            </a:extLst>
          </p:cNvPr>
          <p:cNvSpPr>
            <a:spLocks/>
          </p:cNvSpPr>
          <p:nvPr/>
        </p:nvSpPr>
        <p:spPr bwMode="auto">
          <a:xfrm>
            <a:off x="3569741" y="3714904"/>
            <a:ext cx="254396" cy="215563"/>
          </a:xfrm>
          <a:custGeom>
            <a:avLst/>
            <a:gdLst/>
            <a:ahLst/>
            <a:cxnLst>
              <a:cxn ang="0">
                <a:pos x="77" y="13"/>
              </a:cxn>
              <a:cxn ang="0">
                <a:pos x="15" y="79"/>
              </a:cxn>
              <a:cxn ang="0">
                <a:pos x="43" y="78"/>
              </a:cxn>
              <a:cxn ang="0">
                <a:pos x="83" y="57"/>
              </a:cxn>
              <a:cxn ang="0">
                <a:pos x="114" y="72"/>
              </a:cxn>
              <a:cxn ang="0">
                <a:pos x="152" y="71"/>
              </a:cxn>
              <a:cxn ang="0">
                <a:pos x="173" y="78"/>
              </a:cxn>
              <a:cxn ang="0">
                <a:pos x="169" y="94"/>
              </a:cxn>
              <a:cxn ang="0">
                <a:pos x="123" y="109"/>
              </a:cxn>
              <a:cxn ang="0">
                <a:pos x="100" y="145"/>
              </a:cxn>
              <a:cxn ang="0">
                <a:pos x="105" y="166"/>
              </a:cxn>
              <a:cxn ang="0">
                <a:pos x="108" y="235"/>
              </a:cxn>
              <a:cxn ang="0">
                <a:pos x="133" y="219"/>
              </a:cxn>
              <a:cxn ang="0">
                <a:pos x="138" y="167"/>
              </a:cxn>
              <a:cxn ang="0">
                <a:pos x="143" y="137"/>
              </a:cxn>
              <a:cxn ang="0">
                <a:pos x="165" y="118"/>
              </a:cxn>
              <a:cxn ang="0">
                <a:pos x="177" y="108"/>
              </a:cxn>
              <a:cxn ang="0">
                <a:pos x="203" y="129"/>
              </a:cxn>
              <a:cxn ang="0">
                <a:pos x="197" y="159"/>
              </a:cxn>
              <a:cxn ang="0">
                <a:pos x="215" y="172"/>
              </a:cxn>
              <a:cxn ang="0">
                <a:pos x="221" y="171"/>
              </a:cxn>
              <a:cxn ang="0">
                <a:pos x="237" y="183"/>
              </a:cxn>
              <a:cxn ang="0">
                <a:pos x="244" y="158"/>
              </a:cxn>
              <a:cxn ang="0">
                <a:pos x="247" y="130"/>
              </a:cxn>
              <a:cxn ang="0">
                <a:pos x="270" y="139"/>
              </a:cxn>
              <a:cxn ang="0">
                <a:pos x="277" y="127"/>
              </a:cxn>
              <a:cxn ang="0">
                <a:pos x="253" y="103"/>
              </a:cxn>
              <a:cxn ang="0">
                <a:pos x="210" y="91"/>
              </a:cxn>
              <a:cxn ang="0">
                <a:pos x="171" y="55"/>
              </a:cxn>
              <a:cxn ang="0">
                <a:pos x="145" y="26"/>
              </a:cxn>
              <a:cxn ang="0">
                <a:pos x="117" y="1"/>
              </a:cxn>
              <a:cxn ang="0">
                <a:pos x="77" y="13"/>
              </a:cxn>
            </a:cxnLst>
            <a:rect l="0" t="0" r="r" b="b"/>
            <a:pathLst>
              <a:path w="279" h="237">
                <a:moveTo>
                  <a:pt x="77" y="13"/>
                </a:moveTo>
                <a:cubicBezTo>
                  <a:pt x="77" y="13"/>
                  <a:pt x="0" y="79"/>
                  <a:pt x="15" y="79"/>
                </a:cubicBezTo>
                <a:cubicBezTo>
                  <a:pt x="30" y="79"/>
                  <a:pt x="37" y="82"/>
                  <a:pt x="43" y="78"/>
                </a:cubicBezTo>
                <a:cubicBezTo>
                  <a:pt x="49" y="73"/>
                  <a:pt x="72" y="53"/>
                  <a:pt x="83" y="57"/>
                </a:cubicBezTo>
                <a:cubicBezTo>
                  <a:pt x="95" y="62"/>
                  <a:pt x="103" y="72"/>
                  <a:pt x="114" y="72"/>
                </a:cubicBezTo>
                <a:cubicBezTo>
                  <a:pt x="125" y="72"/>
                  <a:pt x="145" y="70"/>
                  <a:pt x="152" y="71"/>
                </a:cubicBezTo>
                <a:cubicBezTo>
                  <a:pt x="159" y="72"/>
                  <a:pt x="165" y="71"/>
                  <a:pt x="173" y="78"/>
                </a:cubicBezTo>
                <a:cubicBezTo>
                  <a:pt x="181" y="84"/>
                  <a:pt x="180" y="93"/>
                  <a:pt x="169" y="94"/>
                </a:cubicBezTo>
                <a:cubicBezTo>
                  <a:pt x="158" y="96"/>
                  <a:pt x="128" y="106"/>
                  <a:pt x="123" y="109"/>
                </a:cubicBezTo>
                <a:cubicBezTo>
                  <a:pt x="117" y="112"/>
                  <a:pt x="88" y="138"/>
                  <a:pt x="100" y="145"/>
                </a:cubicBezTo>
                <a:cubicBezTo>
                  <a:pt x="113" y="152"/>
                  <a:pt x="104" y="152"/>
                  <a:pt x="105" y="166"/>
                </a:cubicBezTo>
                <a:cubicBezTo>
                  <a:pt x="106" y="181"/>
                  <a:pt x="92" y="232"/>
                  <a:pt x="108" y="235"/>
                </a:cubicBezTo>
                <a:cubicBezTo>
                  <a:pt x="124" y="237"/>
                  <a:pt x="132" y="222"/>
                  <a:pt x="133" y="219"/>
                </a:cubicBezTo>
                <a:cubicBezTo>
                  <a:pt x="134" y="216"/>
                  <a:pt x="137" y="171"/>
                  <a:pt x="138" y="167"/>
                </a:cubicBezTo>
                <a:cubicBezTo>
                  <a:pt x="140" y="164"/>
                  <a:pt x="140" y="140"/>
                  <a:pt x="143" y="137"/>
                </a:cubicBezTo>
                <a:cubicBezTo>
                  <a:pt x="146" y="134"/>
                  <a:pt x="159" y="121"/>
                  <a:pt x="165" y="118"/>
                </a:cubicBezTo>
                <a:cubicBezTo>
                  <a:pt x="172" y="115"/>
                  <a:pt x="164" y="105"/>
                  <a:pt x="177" y="108"/>
                </a:cubicBezTo>
                <a:cubicBezTo>
                  <a:pt x="189" y="111"/>
                  <a:pt x="201" y="126"/>
                  <a:pt x="203" y="129"/>
                </a:cubicBezTo>
                <a:cubicBezTo>
                  <a:pt x="204" y="133"/>
                  <a:pt x="195" y="149"/>
                  <a:pt x="197" y="159"/>
                </a:cubicBezTo>
                <a:cubicBezTo>
                  <a:pt x="199" y="170"/>
                  <a:pt x="209" y="173"/>
                  <a:pt x="215" y="172"/>
                </a:cubicBezTo>
                <a:cubicBezTo>
                  <a:pt x="221" y="171"/>
                  <a:pt x="215" y="158"/>
                  <a:pt x="221" y="171"/>
                </a:cubicBezTo>
                <a:cubicBezTo>
                  <a:pt x="226" y="183"/>
                  <a:pt x="235" y="186"/>
                  <a:pt x="237" y="183"/>
                </a:cubicBezTo>
                <a:cubicBezTo>
                  <a:pt x="240" y="180"/>
                  <a:pt x="243" y="167"/>
                  <a:pt x="244" y="158"/>
                </a:cubicBezTo>
                <a:cubicBezTo>
                  <a:pt x="245" y="149"/>
                  <a:pt x="241" y="129"/>
                  <a:pt x="247" y="130"/>
                </a:cubicBezTo>
                <a:cubicBezTo>
                  <a:pt x="254" y="131"/>
                  <a:pt x="264" y="142"/>
                  <a:pt x="270" y="139"/>
                </a:cubicBezTo>
                <a:cubicBezTo>
                  <a:pt x="276" y="137"/>
                  <a:pt x="279" y="135"/>
                  <a:pt x="277" y="127"/>
                </a:cubicBezTo>
                <a:cubicBezTo>
                  <a:pt x="274" y="119"/>
                  <a:pt x="262" y="109"/>
                  <a:pt x="253" y="103"/>
                </a:cubicBezTo>
                <a:cubicBezTo>
                  <a:pt x="244" y="98"/>
                  <a:pt x="219" y="97"/>
                  <a:pt x="210" y="91"/>
                </a:cubicBezTo>
                <a:cubicBezTo>
                  <a:pt x="201" y="85"/>
                  <a:pt x="172" y="65"/>
                  <a:pt x="171" y="55"/>
                </a:cubicBezTo>
                <a:cubicBezTo>
                  <a:pt x="170" y="45"/>
                  <a:pt x="152" y="36"/>
                  <a:pt x="145" y="26"/>
                </a:cubicBezTo>
                <a:cubicBezTo>
                  <a:pt x="138" y="16"/>
                  <a:pt x="126" y="0"/>
                  <a:pt x="117" y="1"/>
                </a:cubicBezTo>
                <a:cubicBezTo>
                  <a:pt x="108" y="3"/>
                  <a:pt x="87" y="1"/>
                  <a:pt x="77" y="1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2" name="Freeform 12">
            <a:extLst>
              <a:ext uri="{FF2B5EF4-FFF2-40B4-BE49-F238E27FC236}">
                <a16:creationId xmlns:a16="http://schemas.microsoft.com/office/drawing/2014/main" id="{22907D6D-64FA-BF47-A595-7F78BCA5E0C2}"/>
              </a:ext>
            </a:extLst>
          </p:cNvPr>
          <p:cNvSpPr>
            <a:spLocks/>
          </p:cNvSpPr>
          <p:nvPr/>
        </p:nvSpPr>
        <p:spPr bwMode="auto">
          <a:xfrm>
            <a:off x="3769454" y="3851216"/>
            <a:ext cx="134727" cy="78459"/>
          </a:xfrm>
          <a:custGeom>
            <a:avLst/>
            <a:gdLst/>
            <a:ahLst/>
            <a:cxnLst>
              <a:cxn ang="0">
                <a:pos x="11" y="69"/>
              </a:cxn>
              <a:cxn ang="0">
                <a:pos x="60" y="38"/>
              </a:cxn>
              <a:cxn ang="0">
                <a:pos x="86" y="34"/>
              </a:cxn>
              <a:cxn ang="0">
                <a:pos x="113" y="14"/>
              </a:cxn>
              <a:cxn ang="0">
                <a:pos x="137" y="5"/>
              </a:cxn>
              <a:cxn ang="0">
                <a:pos x="146" y="9"/>
              </a:cxn>
              <a:cxn ang="0">
                <a:pos x="125" y="29"/>
              </a:cxn>
              <a:cxn ang="0">
                <a:pos x="80" y="51"/>
              </a:cxn>
              <a:cxn ang="0">
                <a:pos x="60" y="70"/>
              </a:cxn>
              <a:cxn ang="0">
                <a:pos x="9" y="86"/>
              </a:cxn>
              <a:cxn ang="0">
                <a:pos x="11" y="69"/>
              </a:cxn>
            </a:cxnLst>
            <a:rect l="0" t="0" r="r" b="b"/>
            <a:pathLst>
              <a:path w="148" h="86">
                <a:moveTo>
                  <a:pt x="11" y="69"/>
                </a:moveTo>
                <a:cubicBezTo>
                  <a:pt x="15" y="65"/>
                  <a:pt x="46" y="38"/>
                  <a:pt x="60" y="38"/>
                </a:cubicBezTo>
                <a:cubicBezTo>
                  <a:pt x="73" y="38"/>
                  <a:pt x="84" y="38"/>
                  <a:pt x="86" y="34"/>
                </a:cubicBezTo>
                <a:cubicBezTo>
                  <a:pt x="88" y="31"/>
                  <a:pt x="98" y="14"/>
                  <a:pt x="113" y="14"/>
                </a:cubicBezTo>
                <a:cubicBezTo>
                  <a:pt x="127" y="14"/>
                  <a:pt x="133" y="6"/>
                  <a:pt x="137" y="5"/>
                </a:cubicBezTo>
                <a:cubicBezTo>
                  <a:pt x="142" y="4"/>
                  <a:pt x="145" y="0"/>
                  <a:pt x="146" y="9"/>
                </a:cubicBezTo>
                <a:cubicBezTo>
                  <a:pt x="148" y="18"/>
                  <a:pt x="139" y="24"/>
                  <a:pt x="125" y="29"/>
                </a:cubicBezTo>
                <a:cubicBezTo>
                  <a:pt x="112" y="33"/>
                  <a:pt x="82" y="42"/>
                  <a:pt x="80" y="51"/>
                </a:cubicBezTo>
                <a:cubicBezTo>
                  <a:pt x="78" y="60"/>
                  <a:pt x="69" y="67"/>
                  <a:pt x="60" y="70"/>
                </a:cubicBezTo>
                <a:cubicBezTo>
                  <a:pt x="51" y="73"/>
                  <a:pt x="17" y="86"/>
                  <a:pt x="9" y="86"/>
                </a:cubicBezTo>
                <a:cubicBezTo>
                  <a:pt x="2" y="86"/>
                  <a:pt x="0" y="77"/>
                  <a:pt x="11" y="6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3" name="Freeform 13">
            <a:extLst>
              <a:ext uri="{FF2B5EF4-FFF2-40B4-BE49-F238E27FC236}">
                <a16:creationId xmlns:a16="http://schemas.microsoft.com/office/drawing/2014/main" id="{024B5822-439C-A941-A3BB-E3824C8F91FA}"/>
              </a:ext>
            </a:extLst>
          </p:cNvPr>
          <p:cNvSpPr>
            <a:spLocks/>
          </p:cNvSpPr>
          <p:nvPr/>
        </p:nvSpPr>
        <p:spPr bwMode="auto">
          <a:xfrm>
            <a:off x="2910371" y="2503154"/>
            <a:ext cx="230621" cy="255189"/>
          </a:xfrm>
          <a:custGeom>
            <a:avLst/>
            <a:gdLst/>
            <a:ahLst/>
            <a:cxnLst>
              <a:cxn ang="0">
                <a:pos x="43" y="252"/>
              </a:cxn>
              <a:cxn ang="0">
                <a:pos x="6" y="215"/>
              </a:cxn>
              <a:cxn ang="0">
                <a:pos x="12" y="123"/>
              </a:cxn>
              <a:cxn ang="0">
                <a:pos x="35" y="92"/>
              </a:cxn>
              <a:cxn ang="0">
                <a:pos x="23" y="34"/>
              </a:cxn>
              <a:cxn ang="0">
                <a:pos x="86" y="20"/>
              </a:cxn>
              <a:cxn ang="0">
                <a:pos x="158" y="57"/>
              </a:cxn>
              <a:cxn ang="0">
                <a:pos x="187" y="49"/>
              </a:cxn>
              <a:cxn ang="0">
                <a:pos x="228" y="94"/>
              </a:cxn>
              <a:cxn ang="0">
                <a:pos x="141" y="178"/>
              </a:cxn>
              <a:cxn ang="0">
                <a:pos x="112" y="224"/>
              </a:cxn>
              <a:cxn ang="0">
                <a:pos x="75" y="275"/>
              </a:cxn>
              <a:cxn ang="0">
                <a:pos x="43" y="252"/>
              </a:cxn>
            </a:cxnLst>
            <a:rect l="0" t="0" r="r" b="b"/>
            <a:pathLst>
              <a:path w="253" h="281">
                <a:moveTo>
                  <a:pt x="43" y="252"/>
                </a:moveTo>
                <a:cubicBezTo>
                  <a:pt x="43" y="252"/>
                  <a:pt x="3" y="241"/>
                  <a:pt x="6" y="215"/>
                </a:cubicBezTo>
                <a:cubicBezTo>
                  <a:pt x="9" y="189"/>
                  <a:pt x="0" y="143"/>
                  <a:pt x="12" y="123"/>
                </a:cubicBezTo>
                <a:cubicBezTo>
                  <a:pt x="23" y="103"/>
                  <a:pt x="43" y="118"/>
                  <a:pt x="35" y="92"/>
                </a:cubicBezTo>
                <a:cubicBezTo>
                  <a:pt x="26" y="66"/>
                  <a:pt x="12" y="46"/>
                  <a:pt x="23" y="34"/>
                </a:cubicBezTo>
                <a:cubicBezTo>
                  <a:pt x="35" y="23"/>
                  <a:pt x="55" y="0"/>
                  <a:pt x="86" y="20"/>
                </a:cubicBezTo>
                <a:cubicBezTo>
                  <a:pt x="118" y="40"/>
                  <a:pt x="147" y="69"/>
                  <a:pt x="158" y="57"/>
                </a:cubicBezTo>
                <a:cubicBezTo>
                  <a:pt x="170" y="46"/>
                  <a:pt x="167" y="34"/>
                  <a:pt x="187" y="49"/>
                </a:cubicBezTo>
                <a:cubicBezTo>
                  <a:pt x="207" y="63"/>
                  <a:pt x="253" y="74"/>
                  <a:pt x="228" y="94"/>
                </a:cubicBezTo>
                <a:cubicBezTo>
                  <a:pt x="202" y="115"/>
                  <a:pt x="147" y="163"/>
                  <a:pt x="141" y="178"/>
                </a:cubicBezTo>
                <a:cubicBezTo>
                  <a:pt x="135" y="192"/>
                  <a:pt x="115" y="198"/>
                  <a:pt x="112" y="224"/>
                </a:cubicBezTo>
                <a:cubicBezTo>
                  <a:pt x="110" y="250"/>
                  <a:pt x="92" y="281"/>
                  <a:pt x="75" y="275"/>
                </a:cubicBezTo>
                <a:cubicBezTo>
                  <a:pt x="58" y="270"/>
                  <a:pt x="43" y="252"/>
                  <a:pt x="43" y="25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4" name="Freeform 14">
            <a:extLst>
              <a:ext uri="{FF2B5EF4-FFF2-40B4-BE49-F238E27FC236}">
                <a16:creationId xmlns:a16="http://schemas.microsoft.com/office/drawing/2014/main" id="{AD1AAF08-1295-F44F-828A-6350FBFFA8BD}"/>
              </a:ext>
            </a:extLst>
          </p:cNvPr>
          <p:cNvSpPr>
            <a:spLocks/>
          </p:cNvSpPr>
          <p:nvPr/>
        </p:nvSpPr>
        <p:spPr bwMode="auto">
          <a:xfrm>
            <a:off x="3064911" y="2604595"/>
            <a:ext cx="320175" cy="297192"/>
          </a:xfrm>
          <a:custGeom>
            <a:avLst/>
            <a:gdLst/>
            <a:ahLst/>
            <a:cxnLst>
              <a:cxn ang="0">
                <a:pos x="78" y="11"/>
              </a:cxn>
              <a:cxn ang="0">
                <a:pos x="98" y="57"/>
              </a:cxn>
              <a:cxn ang="0">
                <a:pos x="144" y="60"/>
              </a:cxn>
              <a:cxn ang="0">
                <a:pos x="184" y="57"/>
              </a:cxn>
              <a:cxn ang="0">
                <a:pos x="210" y="97"/>
              </a:cxn>
              <a:cxn ang="0">
                <a:pos x="222" y="37"/>
              </a:cxn>
              <a:cxn ang="0">
                <a:pos x="279" y="80"/>
              </a:cxn>
              <a:cxn ang="0">
                <a:pos x="348" y="201"/>
              </a:cxn>
              <a:cxn ang="0">
                <a:pos x="328" y="264"/>
              </a:cxn>
              <a:cxn ang="0">
                <a:pos x="331" y="301"/>
              </a:cxn>
              <a:cxn ang="0">
                <a:pos x="250" y="284"/>
              </a:cxn>
              <a:cxn ang="0">
                <a:pos x="141" y="324"/>
              </a:cxn>
              <a:cxn ang="0">
                <a:pos x="86" y="293"/>
              </a:cxn>
              <a:cxn ang="0">
                <a:pos x="32" y="250"/>
              </a:cxn>
              <a:cxn ang="0">
                <a:pos x="95" y="227"/>
              </a:cxn>
              <a:cxn ang="0">
                <a:pos x="52" y="184"/>
              </a:cxn>
              <a:cxn ang="0">
                <a:pos x="9" y="143"/>
              </a:cxn>
              <a:cxn ang="0">
                <a:pos x="0" y="123"/>
              </a:cxn>
              <a:cxn ang="0">
                <a:pos x="20" y="51"/>
              </a:cxn>
              <a:cxn ang="0">
                <a:pos x="78" y="11"/>
              </a:cxn>
            </a:cxnLst>
            <a:rect l="0" t="0" r="r" b="b"/>
            <a:pathLst>
              <a:path w="351" h="327">
                <a:moveTo>
                  <a:pt x="78" y="11"/>
                </a:moveTo>
                <a:cubicBezTo>
                  <a:pt x="86" y="23"/>
                  <a:pt x="81" y="69"/>
                  <a:pt x="98" y="57"/>
                </a:cubicBezTo>
                <a:cubicBezTo>
                  <a:pt x="115" y="46"/>
                  <a:pt x="129" y="43"/>
                  <a:pt x="144" y="60"/>
                </a:cubicBezTo>
                <a:cubicBezTo>
                  <a:pt x="158" y="77"/>
                  <a:pt x="176" y="49"/>
                  <a:pt x="184" y="57"/>
                </a:cubicBezTo>
                <a:cubicBezTo>
                  <a:pt x="193" y="66"/>
                  <a:pt x="184" y="97"/>
                  <a:pt x="210" y="97"/>
                </a:cubicBezTo>
                <a:cubicBezTo>
                  <a:pt x="236" y="97"/>
                  <a:pt x="193" y="43"/>
                  <a:pt x="222" y="37"/>
                </a:cubicBezTo>
                <a:cubicBezTo>
                  <a:pt x="250" y="31"/>
                  <a:pt x="265" y="54"/>
                  <a:pt x="279" y="80"/>
                </a:cubicBezTo>
                <a:cubicBezTo>
                  <a:pt x="294" y="106"/>
                  <a:pt x="345" y="155"/>
                  <a:pt x="348" y="201"/>
                </a:cubicBezTo>
                <a:cubicBezTo>
                  <a:pt x="351" y="247"/>
                  <a:pt x="314" y="247"/>
                  <a:pt x="328" y="264"/>
                </a:cubicBezTo>
                <a:cubicBezTo>
                  <a:pt x="343" y="281"/>
                  <a:pt x="345" y="298"/>
                  <a:pt x="331" y="301"/>
                </a:cubicBezTo>
                <a:cubicBezTo>
                  <a:pt x="317" y="304"/>
                  <a:pt x="276" y="270"/>
                  <a:pt x="250" y="284"/>
                </a:cubicBezTo>
                <a:cubicBezTo>
                  <a:pt x="224" y="298"/>
                  <a:pt x="173" y="327"/>
                  <a:pt x="141" y="324"/>
                </a:cubicBezTo>
                <a:cubicBezTo>
                  <a:pt x="109" y="321"/>
                  <a:pt x="86" y="293"/>
                  <a:pt x="86" y="293"/>
                </a:cubicBezTo>
                <a:cubicBezTo>
                  <a:pt x="86" y="293"/>
                  <a:pt x="34" y="264"/>
                  <a:pt x="32" y="250"/>
                </a:cubicBezTo>
                <a:cubicBezTo>
                  <a:pt x="29" y="235"/>
                  <a:pt x="75" y="235"/>
                  <a:pt x="95" y="227"/>
                </a:cubicBezTo>
                <a:cubicBezTo>
                  <a:pt x="115" y="218"/>
                  <a:pt x="81" y="186"/>
                  <a:pt x="52" y="184"/>
                </a:cubicBezTo>
                <a:cubicBezTo>
                  <a:pt x="23" y="181"/>
                  <a:pt x="6" y="152"/>
                  <a:pt x="9" y="143"/>
                </a:cubicBezTo>
                <a:cubicBezTo>
                  <a:pt x="11" y="135"/>
                  <a:pt x="0" y="138"/>
                  <a:pt x="0" y="123"/>
                </a:cubicBezTo>
                <a:cubicBezTo>
                  <a:pt x="0" y="109"/>
                  <a:pt x="11" y="57"/>
                  <a:pt x="20" y="51"/>
                </a:cubicBezTo>
                <a:cubicBezTo>
                  <a:pt x="29" y="46"/>
                  <a:pt x="69" y="0"/>
                  <a:pt x="78" y="1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5" name="Freeform 15">
            <a:extLst>
              <a:ext uri="{FF2B5EF4-FFF2-40B4-BE49-F238E27FC236}">
                <a16:creationId xmlns:a16="http://schemas.microsoft.com/office/drawing/2014/main" id="{886C2EFB-20C1-5742-A3ED-1D116ADDBCD1}"/>
              </a:ext>
            </a:extLst>
          </p:cNvPr>
          <p:cNvSpPr>
            <a:spLocks/>
          </p:cNvSpPr>
          <p:nvPr/>
        </p:nvSpPr>
        <p:spPr bwMode="auto">
          <a:xfrm>
            <a:off x="3377160" y="2568140"/>
            <a:ext cx="114914" cy="190203"/>
          </a:xfrm>
          <a:custGeom>
            <a:avLst/>
            <a:gdLst/>
            <a:ahLst/>
            <a:cxnLst>
              <a:cxn ang="0">
                <a:pos x="20" y="28"/>
              </a:cxn>
              <a:cxn ang="0">
                <a:pos x="60" y="5"/>
              </a:cxn>
              <a:cxn ang="0">
                <a:pos x="115" y="28"/>
              </a:cxn>
              <a:cxn ang="0">
                <a:pos x="106" y="83"/>
              </a:cxn>
              <a:cxn ang="0">
                <a:pos x="121" y="132"/>
              </a:cxn>
              <a:cxn ang="0">
                <a:pos x="92" y="183"/>
              </a:cxn>
              <a:cxn ang="0">
                <a:pos x="49" y="129"/>
              </a:cxn>
              <a:cxn ang="0">
                <a:pos x="8" y="86"/>
              </a:cxn>
              <a:cxn ang="0">
                <a:pos x="37" y="68"/>
              </a:cxn>
              <a:cxn ang="0">
                <a:pos x="20" y="28"/>
              </a:cxn>
            </a:cxnLst>
            <a:rect l="0" t="0" r="r" b="b"/>
            <a:pathLst>
              <a:path w="126" h="209">
                <a:moveTo>
                  <a:pt x="20" y="28"/>
                </a:moveTo>
                <a:cubicBezTo>
                  <a:pt x="20" y="28"/>
                  <a:pt x="28" y="0"/>
                  <a:pt x="60" y="5"/>
                </a:cubicBezTo>
                <a:cubicBezTo>
                  <a:pt x="92" y="11"/>
                  <a:pt x="121" y="8"/>
                  <a:pt x="115" y="28"/>
                </a:cubicBezTo>
                <a:cubicBezTo>
                  <a:pt x="109" y="48"/>
                  <a:pt x="86" y="66"/>
                  <a:pt x="106" y="83"/>
                </a:cubicBezTo>
                <a:cubicBezTo>
                  <a:pt x="126" y="100"/>
                  <a:pt x="123" y="120"/>
                  <a:pt x="121" y="132"/>
                </a:cubicBezTo>
                <a:cubicBezTo>
                  <a:pt x="118" y="143"/>
                  <a:pt x="109" y="209"/>
                  <a:pt x="92" y="183"/>
                </a:cubicBezTo>
                <a:cubicBezTo>
                  <a:pt x="74" y="158"/>
                  <a:pt x="63" y="140"/>
                  <a:pt x="49" y="129"/>
                </a:cubicBezTo>
                <a:cubicBezTo>
                  <a:pt x="34" y="117"/>
                  <a:pt x="0" y="97"/>
                  <a:pt x="8" y="86"/>
                </a:cubicBezTo>
                <a:cubicBezTo>
                  <a:pt x="17" y="74"/>
                  <a:pt x="37" y="68"/>
                  <a:pt x="37" y="68"/>
                </a:cubicBezTo>
                <a:cubicBezTo>
                  <a:pt x="37" y="68"/>
                  <a:pt x="17" y="54"/>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6" name="Freeform 16">
            <a:extLst>
              <a:ext uri="{FF2B5EF4-FFF2-40B4-BE49-F238E27FC236}">
                <a16:creationId xmlns:a16="http://schemas.microsoft.com/office/drawing/2014/main" id="{4E7A7EAC-80C2-1A46-AD81-78C6FB8AE594}"/>
              </a:ext>
            </a:extLst>
          </p:cNvPr>
          <p:cNvSpPr>
            <a:spLocks/>
          </p:cNvSpPr>
          <p:nvPr/>
        </p:nvSpPr>
        <p:spPr bwMode="auto">
          <a:xfrm>
            <a:off x="2965847" y="2263023"/>
            <a:ext cx="146615" cy="150577"/>
          </a:xfrm>
          <a:custGeom>
            <a:avLst/>
            <a:gdLst/>
            <a:ahLst/>
            <a:cxnLst>
              <a:cxn ang="0">
                <a:pos x="14" y="114"/>
              </a:cxn>
              <a:cxn ang="0">
                <a:pos x="69" y="43"/>
              </a:cxn>
              <a:cxn ang="0">
                <a:pos x="129" y="17"/>
              </a:cxn>
              <a:cxn ang="0">
                <a:pos x="155" y="20"/>
              </a:cxn>
              <a:cxn ang="0">
                <a:pos x="143" y="80"/>
              </a:cxn>
              <a:cxn ang="0">
                <a:pos x="118" y="123"/>
              </a:cxn>
              <a:cxn ang="0">
                <a:pos x="69" y="132"/>
              </a:cxn>
              <a:cxn ang="0">
                <a:pos x="40" y="160"/>
              </a:cxn>
              <a:cxn ang="0">
                <a:pos x="14" y="114"/>
              </a:cxn>
            </a:cxnLst>
            <a:rect l="0" t="0" r="r" b="b"/>
            <a:pathLst>
              <a:path w="161" h="166">
                <a:moveTo>
                  <a:pt x="14" y="114"/>
                </a:moveTo>
                <a:cubicBezTo>
                  <a:pt x="14" y="114"/>
                  <a:pt x="46" y="51"/>
                  <a:pt x="69" y="43"/>
                </a:cubicBezTo>
                <a:cubicBezTo>
                  <a:pt x="92" y="34"/>
                  <a:pt x="129" y="17"/>
                  <a:pt x="129" y="17"/>
                </a:cubicBezTo>
                <a:cubicBezTo>
                  <a:pt x="129" y="17"/>
                  <a:pt x="149" y="0"/>
                  <a:pt x="155" y="20"/>
                </a:cubicBezTo>
                <a:cubicBezTo>
                  <a:pt x="161" y="40"/>
                  <a:pt x="143" y="57"/>
                  <a:pt x="143" y="80"/>
                </a:cubicBezTo>
                <a:cubicBezTo>
                  <a:pt x="143" y="103"/>
                  <a:pt x="138" y="135"/>
                  <a:pt x="118" y="123"/>
                </a:cubicBezTo>
                <a:cubicBezTo>
                  <a:pt x="97" y="111"/>
                  <a:pt x="69" y="114"/>
                  <a:pt x="69" y="132"/>
                </a:cubicBezTo>
                <a:cubicBezTo>
                  <a:pt x="69" y="149"/>
                  <a:pt x="51" y="166"/>
                  <a:pt x="40" y="160"/>
                </a:cubicBezTo>
                <a:cubicBezTo>
                  <a:pt x="28" y="155"/>
                  <a:pt x="0" y="149"/>
                  <a:pt x="14" y="11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7" name="Freeform 17">
            <a:extLst>
              <a:ext uri="{FF2B5EF4-FFF2-40B4-BE49-F238E27FC236}">
                <a16:creationId xmlns:a16="http://schemas.microsoft.com/office/drawing/2014/main" id="{09B9331D-7528-B241-A10A-F86246D35495}"/>
              </a:ext>
            </a:extLst>
          </p:cNvPr>
          <p:cNvSpPr>
            <a:spLocks/>
          </p:cNvSpPr>
          <p:nvPr/>
        </p:nvSpPr>
        <p:spPr bwMode="auto">
          <a:xfrm>
            <a:off x="3083138" y="2314536"/>
            <a:ext cx="236169" cy="216356"/>
          </a:xfrm>
          <a:custGeom>
            <a:avLst/>
            <a:gdLst/>
            <a:ahLst/>
            <a:cxnLst>
              <a:cxn ang="0">
                <a:pos x="81" y="69"/>
              </a:cxn>
              <a:cxn ang="0">
                <a:pos x="153" y="115"/>
              </a:cxn>
              <a:cxn ang="0">
                <a:pos x="170" y="78"/>
              </a:cxn>
              <a:cxn ang="0">
                <a:pos x="184" y="32"/>
              </a:cxn>
              <a:cxn ang="0">
                <a:pos x="222" y="100"/>
              </a:cxn>
              <a:cxn ang="0">
                <a:pos x="242" y="100"/>
              </a:cxn>
              <a:cxn ang="0">
                <a:pos x="236" y="164"/>
              </a:cxn>
              <a:cxn ang="0">
                <a:pos x="161" y="190"/>
              </a:cxn>
              <a:cxn ang="0">
                <a:pos x="72" y="215"/>
              </a:cxn>
              <a:cxn ang="0">
                <a:pos x="66" y="161"/>
              </a:cxn>
              <a:cxn ang="0">
                <a:pos x="9" y="164"/>
              </a:cxn>
              <a:cxn ang="0">
                <a:pos x="23" y="109"/>
              </a:cxn>
              <a:cxn ang="0">
                <a:pos x="38" y="66"/>
              </a:cxn>
              <a:cxn ang="0">
                <a:pos x="81" y="69"/>
              </a:cxn>
            </a:cxnLst>
            <a:rect l="0" t="0" r="r" b="b"/>
            <a:pathLst>
              <a:path w="259" h="238">
                <a:moveTo>
                  <a:pt x="81" y="69"/>
                </a:moveTo>
                <a:cubicBezTo>
                  <a:pt x="81" y="69"/>
                  <a:pt x="124" y="106"/>
                  <a:pt x="153" y="115"/>
                </a:cubicBezTo>
                <a:cubicBezTo>
                  <a:pt x="181" y="123"/>
                  <a:pt x="170" y="106"/>
                  <a:pt x="170" y="78"/>
                </a:cubicBezTo>
                <a:cubicBezTo>
                  <a:pt x="170" y="49"/>
                  <a:pt x="164" y="0"/>
                  <a:pt x="184" y="32"/>
                </a:cubicBezTo>
                <a:cubicBezTo>
                  <a:pt x="205" y="63"/>
                  <a:pt x="202" y="100"/>
                  <a:pt x="222" y="100"/>
                </a:cubicBezTo>
                <a:cubicBezTo>
                  <a:pt x="242" y="100"/>
                  <a:pt x="230" y="75"/>
                  <a:pt x="242" y="100"/>
                </a:cubicBezTo>
                <a:cubicBezTo>
                  <a:pt x="253" y="126"/>
                  <a:pt x="259" y="158"/>
                  <a:pt x="236" y="164"/>
                </a:cubicBezTo>
                <a:cubicBezTo>
                  <a:pt x="213" y="169"/>
                  <a:pt x="179" y="169"/>
                  <a:pt x="161" y="190"/>
                </a:cubicBezTo>
                <a:cubicBezTo>
                  <a:pt x="144" y="210"/>
                  <a:pt x="75" y="238"/>
                  <a:pt x="72" y="215"/>
                </a:cubicBezTo>
                <a:cubicBezTo>
                  <a:pt x="69" y="192"/>
                  <a:pt x="81" y="155"/>
                  <a:pt x="66" y="161"/>
                </a:cubicBezTo>
                <a:cubicBezTo>
                  <a:pt x="52" y="167"/>
                  <a:pt x="17" y="190"/>
                  <a:pt x="9" y="164"/>
                </a:cubicBezTo>
                <a:cubicBezTo>
                  <a:pt x="0" y="138"/>
                  <a:pt x="12" y="118"/>
                  <a:pt x="23" y="109"/>
                </a:cubicBezTo>
                <a:cubicBezTo>
                  <a:pt x="35" y="100"/>
                  <a:pt x="38" y="66"/>
                  <a:pt x="38" y="66"/>
                </a:cubicBezTo>
                <a:cubicBezTo>
                  <a:pt x="38" y="66"/>
                  <a:pt x="52" y="40"/>
                  <a:pt x="81" y="6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8" name="Freeform 18">
            <a:extLst>
              <a:ext uri="{FF2B5EF4-FFF2-40B4-BE49-F238E27FC236}">
                <a16:creationId xmlns:a16="http://schemas.microsoft.com/office/drawing/2014/main" id="{D0A61901-2522-8A4E-941F-CFF414761B83}"/>
              </a:ext>
            </a:extLst>
          </p:cNvPr>
          <p:cNvSpPr>
            <a:spLocks/>
          </p:cNvSpPr>
          <p:nvPr/>
        </p:nvSpPr>
        <p:spPr bwMode="auto">
          <a:xfrm>
            <a:off x="3626009" y="2565762"/>
            <a:ext cx="575364" cy="676805"/>
          </a:xfrm>
          <a:custGeom>
            <a:avLst/>
            <a:gdLst/>
            <a:ahLst/>
            <a:cxnLst>
              <a:cxn ang="0">
                <a:pos x="32" y="31"/>
              </a:cxn>
              <a:cxn ang="0">
                <a:pos x="20" y="189"/>
              </a:cxn>
              <a:cxn ang="0">
                <a:pos x="63" y="258"/>
              </a:cxn>
              <a:cxn ang="0">
                <a:pos x="144" y="275"/>
              </a:cxn>
              <a:cxn ang="0">
                <a:pos x="210" y="270"/>
              </a:cxn>
              <a:cxn ang="0">
                <a:pos x="236" y="258"/>
              </a:cxn>
              <a:cxn ang="0">
                <a:pos x="357" y="376"/>
              </a:cxn>
              <a:cxn ang="0">
                <a:pos x="380" y="439"/>
              </a:cxn>
              <a:cxn ang="0">
                <a:pos x="349" y="505"/>
              </a:cxn>
              <a:cxn ang="0">
                <a:pos x="343" y="554"/>
              </a:cxn>
              <a:cxn ang="0">
                <a:pos x="277" y="580"/>
              </a:cxn>
              <a:cxn ang="0">
                <a:pos x="349" y="597"/>
              </a:cxn>
              <a:cxn ang="0">
                <a:pos x="418" y="657"/>
              </a:cxn>
              <a:cxn ang="0">
                <a:pos x="524" y="723"/>
              </a:cxn>
              <a:cxn ang="0">
                <a:pos x="481" y="640"/>
              </a:cxn>
              <a:cxn ang="0">
                <a:pos x="547" y="675"/>
              </a:cxn>
              <a:cxn ang="0">
                <a:pos x="556" y="623"/>
              </a:cxn>
              <a:cxn ang="0">
                <a:pos x="490" y="531"/>
              </a:cxn>
              <a:cxn ang="0">
                <a:pos x="527" y="499"/>
              </a:cxn>
              <a:cxn ang="0">
                <a:pos x="570" y="560"/>
              </a:cxn>
              <a:cxn ang="0">
                <a:pos x="596" y="517"/>
              </a:cxn>
              <a:cxn ang="0">
                <a:pos x="613" y="471"/>
              </a:cxn>
              <a:cxn ang="0">
                <a:pos x="559" y="430"/>
              </a:cxn>
              <a:cxn ang="0">
                <a:pos x="504" y="382"/>
              </a:cxn>
              <a:cxn ang="0">
                <a:pos x="481" y="318"/>
              </a:cxn>
              <a:cxn ang="0">
                <a:pos x="472" y="258"/>
              </a:cxn>
              <a:cxn ang="0">
                <a:pos x="418" y="229"/>
              </a:cxn>
              <a:cxn ang="0">
                <a:pos x="403" y="186"/>
              </a:cxn>
              <a:cxn ang="0">
                <a:pos x="351" y="161"/>
              </a:cxn>
              <a:cxn ang="0">
                <a:pos x="300" y="100"/>
              </a:cxn>
              <a:cxn ang="0">
                <a:pos x="300" y="54"/>
              </a:cxn>
              <a:cxn ang="0">
                <a:pos x="222" y="11"/>
              </a:cxn>
              <a:cxn ang="0">
                <a:pos x="138" y="20"/>
              </a:cxn>
              <a:cxn ang="0">
                <a:pos x="86" y="117"/>
              </a:cxn>
              <a:cxn ang="0">
                <a:pos x="95" y="17"/>
              </a:cxn>
              <a:cxn ang="0">
                <a:pos x="32" y="31"/>
              </a:cxn>
            </a:cxnLst>
            <a:rect l="0" t="0" r="r" b="b"/>
            <a:pathLst>
              <a:path w="631" h="744">
                <a:moveTo>
                  <a:pt x="32" y="31"/>
                </a:moveTo>
                <a:cubicBezTo>
                  <a:pt x="30" y="40"/>
                  <a:pt x="0" y="166"/>
                  <a:pt x="20" y="189"/>
                </a:cubicBezTo>
                <a:cubicBezTo>
                  <a:pt x="40" y="212"/>
                  <a:pt x="35" y="258"/>
                  <a:pt x="63" y="258"/>
                </a:cubicBezTo>
                <a:cubicBezTo>
                  <a:pt x="92" y="258"/>
                  <a:pt x="121" y="270"/>
                  <a:pt x="144" y="275"/>
                </a:cubicBezTo>
                <a:cubicBezTo>
                  <a:pt x="167" y="281"/>
                  <a:pt x="202" y="278"/>
                  <a:pt x="210" y="270"/>
                </a:cubicBezTo>
                <a:cubicBezTo>
                  <a:pt x="219" y="261"/>
                  <a:pt x="187" y="227"/>
                  <a:pt x="236" y="258"/>
                </a:cubicBezTo>
                <a:cubicBezTo>
                  <a:pt x="285" y="290"/>
                  <a:pt x="346" y="353"/>
                  <a:pt x="357" y="376"/>
                </a:cubicBezTo>
                <a:cubicBezTo>
                  <a:pt x="369" y="399"/>
                  <a:pt x="392" y="405"/>
                  <a:pt x="380" y="439"/>
                </a:cubicBezTo>
                <a:cubicBezTo>
                  <a:pt x="369" y="474"/>
                  <a:pt x="340" y="479"/>
                  <a:pt x="349" y="505"/>
                </a:cubicBezTo>
                <a:cubicBezTo>
                  <a:pt x="357" y="531"/>
                  <a:pt x="369" y="548"/>
                  <a:pt x="343" y="554"/>
                </a:cubicBezTo>
                <a:cubicBezTo>
                  <a:pt x="317" y="560"/>
                  <a:pt x="256" y="542"/>
                  <a:pt x="277" y="580"/>
                </a:cubicBezTo>
                <a:cubicBezTo>
                  <a:pt x="297" y="617"/>
                  <a:pt x="328" y="588"/>
                  <a:pt x="349" y="597"/>
                </a:cubicBezTo>
                <a:cubicBezTo>
                  <a:pt x="369" y="606"/>
                  <a:pt x="395" y="637"/>
                  <a:pt x="418" y="657"/>
                </a:cubicBezTo>
                <a:cubicBezTo>
                  <a:pt x="441" y="677"/>
                  <a:pt x="524" y="744"/>
                  <a:pt x="524" y="723"/>
                </a:cubicBezTo>
                <a:cubicBezTo>
                  <a:pt x="524" y="703"/>
                  <a:pt x="441" y="634"/>
                  <a:pt x="481" y="640"/>
                </a:cubicBezTo>
                <a:cubicBezTo>
                  <a:pt x="521" y="646"/>
                  <a:pt x="524" y="680"/>
                  <a:pt x="547" y="675"/>
                </a:cubicBezTo>
                <a:cubicBezTo>
                  <a:pt x="570" y="669"/>
                  <a:pt x="562" y="632"/>
                  <a:pt x="556" y="623"/>
                </a:cubicBezTo>
                <a:cubicBezTo>
                  <a:pt x="550" y="614"/>
                  <a:pt x="487" y="557"/>
                  <a:pt x="490" y="531"/>
                </a:cubicBezTo>
                <a:cubicBezTo>
                  <a:pt x="492" y="505"/>
                  <a:pt x="513" y="471"/>
                  <a:pt x="527" y="499"/>
                </a:cubicBezTo>
                <a:cubicBezTo>
                  <a:pt x="541" y="528"/>
                  <a:pt x="556" y="565"/>
                  <a:pt x="570" y="560"/>
                </a:cubicBezTo>
                <a:cubicBezTo>
                  <a:pt x="585" y="554"/>
                  <a:pt x="593" y="531"/>
                  <a:pt x="596" y="517"/>
                </a:cubicBezTo>
                <a:cubicBezTo>
                  <a:pt x="599" y="502"/>
                  <a:pt x="631" y="491"/>
                  <a:pt x="613" y="471"/>
                </a:cubicBezTo>
                <a:cubicBezTo>
                  <a:pt x="596" y="451"/>
                  <a:pt x="579" y="448"/>
                  <a:pt x="559" y="430"/>
                </a:cubicBezTo>
                <a:cubicBezTo>
                  <a:pt x="539" y="413"/>
                  <a:pt x="510" y="405"/>
                  <a:pt x="504" y="382"/>
                </a:cubicBezTo>
                <a:cubicBezTo>
                  <a:pt x="498" y="359"/>
                  <a:pt x="472" y="353"/>
                  <a:pt x="481" y="318"/>
                </a:cubicBezTo>
                <a:cubicBezTo>
                  <a:pt x="490" y="284"/>
                  <a:pt x="498" y="264"/>
                  <a:pt x="472" y="258"/>
                </a:cubicBezTo>
                <a:cubicBezTo>
                  <a:pt x="446" y="252"/>
                  <a:pt x="423" y="244"/>
                  <a:pt x="418" y="229"/>
                </a:cubicBezTo>
                <a:cubicBezTo>
                  <a:pt x="412" y="215"/>
                  <a:pt x="403" y="186"/>
                  <a:pt x="403" y="186"/>
                </a:cubicBezTo>
                <a:cubicBezTo>
                  <a:pt x="403" y="186"/>
                  <a:pt x="354" y="169"/>
                  <a:pt x="351" y="161"/>
                </a:cubicBezTo>
                <a:cubicBezTo>
                  <a:pt x="349" y="152"/>
                  <a:pt x="302" y="112"/>
                  <a:pt x="300" y="100"/>
                </a:cubicBezTo>
                <a:cubicBezTo>
                  <a:pt x="297" y="89"/>
                  <a:pt x="302" y="63"/>
                  <a:pt x="300" y="54"/>
                </a:cubicBezTo>
                <a:cubicBezTo>
                  <a:pt x="297" y="46"/>
                  <a:pt x="251" y="17"/>
                  <a:pt x="222" y="11"/>
                </a:cubicBezTo>
                <a:cubicBezTo>
                  <a:pt x="193" y="5"/>
                  <a:pt x="144" y="0"/>
                  <a:pt x="138" y="20"/>
                </a:cubicBezTo>
                <a:cubicBezTo>
                  <a:pt x="133" y="40"/>
                  <a:pt x="89" y="143"/>
                  <a:pt x="86" y="117"/>
                </a:cubicBezTo>
                <a:cubicBezTo>
                  <a:pt x="84" y="92"/>
                  <a:pt x="112" y="20"/>
                  <a:pt x="95" y="17"/>
                </a:cubicBezTo>
                <a:cubicBezTo>
                  <a:pt x="78" y="14"/>
                  <a:pt x="38" y="8"/>
                  <a:pt x="32" y="3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9" name="Freeform 19">
            <a:extLst>
              <a:ext uri="{FF2B5EF4-FFF2-40B4-BE49-F238E27FC236}">
                <a16:creationId xmlns:a16="http://schemas.microsoft.com/office/drawing/2014/main" id="{A21A6C36-907E-E34D-9871-F3F59565E074}"/>
              </a:ext>
            </a:extLst>
          </p:cNvPr>
          <p:cNvSpPr>
            <a:spLocks/>
          </p:cNvSpPr>
          <p:nvPr/>
        </p:nvSpPr>
        <p:spPr bwMode="auto">
          <a:xfrm>
            <a:off x="3387463" y="2338312"/>
            <a:ext cx="86384" cy="146615"/>
          </a:xfrm>
          <a:custGeom>
            <a:avLst/>
            <a:gdLst/>
            <a:ahLst/>
            <a:cxnLst>
              <a:cxn ang="0">
                <a:pos x="38" y="43"/>
              </a:cxn>
              <a:cxn ang="0">
                <a:pos x="58" y="3"/>
              </a:cxn>
              <a:cxn ang="0">
                <a:pos x="89" y="34"/>
              </a:cxn>
              <a:cxn ang="0">
                <a:pos x="86" y="120"/>
              </a:cxn>
              <a:cxn ang="0">
                <a:pos x="40" y="141"/>
              </a:cxn>
              <a:cxn ang="0">
                <a:pos x="12" y="95"/>
              </a:cxn>
              <a:cxn ang="0">
                <a:pos x="38" y="43"/>
              </a:cxn>
            </a:cxnLst>
            <a:rect l="0" t="0" r="r" b="b"/>
            <a:pathLst>
              <a:path w="95" h="161">
                <a:moveTo>
                  <a:pt x="38" y="43"/>
                </a:moveTo>
                <a:cubicBezTo>
                  <a:pt x="66" y="51"/>
                  <a:pt x="35" y="0"/>
                  <a:pt x="58" y="3"/>
                </a:cubicBezTo>
                <a:cubicBezTo>
                  <a:pt x="81" y="6"/>
                  <a:pt x="84" y="11"/>
                  <a:pt x="89" y="34"/>
                </a:cubicBezTo>
                <a:cubicBezTo>
                  <a:pt x="95" y="57"/>
                  <a:pt x="84" y="103"/>
                  <a:pt x="86" y="120"/>
                </a:cubicBezTo>
                <a:cubicBezTo>
                  <a:pt x="89" y="138"/>
                  <a:pt x="40" y="161"/>
                  <a:pt x="40" y="141"/>
                </a:cubicBezTo>
                <a:cubicBezTo>
                  <a:pt x="40" y="120"/>
                  <a:pt x="23" y="103"/>
                  <a:pt x="12" y="95"/>
                </a:cubicBezTo>
                <a:cubicBezTo>
                  <a:pt x="0" y="86"/>
                  <a:pt x="6" y="34"/>
                  <a:pt x="38" y="4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0" name="Freeform 20">
            <a:extLst>
              <a:ext uri="{FF2B5EF4-FFF2-40B4-BE49-F238E27FC236}">
                <a16:creationId xmlns:a16="http://schemas.microsoft.com/office/drawing/2014/main" id="{52FACA6C-C085-BB43-B360-F36BE26E69AE}"/>
              </a:ext>
            </a:extLst>
          </p:cNvPr>
          <p:cNvSpPr>
            <a:spLocks/>
          </p:cNvSpPr>
          <p:nvPr/>
        </p:nvSpPr>
        <p:spPr bwMode="auto">
          <a:xfrm>
            <a:off x="3506340" y="2426280"/>
            <a:ext cx="53891" cy="84006"/>
          </a:xfrm>
          <a:custGeom>
            <a:avLst/>
            <a:gdLst/>
            <a:ahLst/>
            <a:cxnLst>
              <a:cxn ang="0">
                <a:pos x="20" y="9"/>
              </a:cxn>
              <a:cxn ang="0">
                <a:pos x="11" y="52"/>
              </a:cxn>
              <a:cxn ang="0">
                <a:pos x="49" y="78"/>
              </a:cxn>
              <a:cxn ang="0">
                <a:pos x="20" y="9"/>
              </a:cxn>
            </a:cxnLst>
            <a:rect l="0" t="0" r="r" b="b"/>
            <a:pathLst>
              <a:path w="60" h="92">
                <a:moveTo>
                  <a:pt x="20" y="9"/>
                </a:moveTo>
                <a:cubicBezTo>
                  <a:pt x="8" y="12"/>
                  <a:pt x="0" y="41"/>
                  <a:pt x="11" y="52"/>
                </a:cubicBezTo>
                <a:cubicBezTo>
                  <a:pt x="23" y="64"/>
                  <a:pt x="40" y="92"/>
                  <a:pt x="49" y="78"/>
                </a:cubicBezTo>
                <a:cubicBezTo>
                  <a:pt x="57" y="64"/>
                  <a:pt x="60" y="0"/>
                  <a:pt x="20"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1" name="Freeform 21">
            <a:extLst>
              <a:ext uri="{FF2B5EF4-FFF2-40B4-BE49-F238E27FC236}">
                <a16:creationId xmlns:a16="http://schemas.microsoft.com/office/drawing/2014/main" id="{0CD5752B-6F5E-0F4F-BAEF-FCAA7C3E4CEA}"/>
              </a:ext>
            </a:extLst>
          </p:cNvPr>
          <p:cNvSpPr>
            <a:spLocks/>
          </p:cNvSpPr>
          <p:nvPr/>
        </p:nvSpPr>
        <p:spPr bwMode="auto">
          <a:xfrm>
            <a:off x="3495244" y="1554517"/>
            <a:ext cx="700580" cy="955769"/>
          </a:xfrm>
          <a:custGeom>
            <a:avLst/>
            <a:gdLst/>
            <a:ahLst/>
            <a:cxnLst>
              <a:cxn ang="0">
                <a:pos x="63" y="893"/>
              </a:cxn>
              <a:cxn ang="0">
                <a:pos x="112" y="1034"/>
              </a:cxn>
              <a:cxn ang="0">
                <a:pos x="179" y="1043"/>
              </a:cxn>
              <a:cxn ang="0">
                <a:pos x="311" y="1046"/>
              </a:cxn>
              <a:cxn ang="0">
                <a:pos x="357" y="977"/>
              </a:cxn>
              <a:cxn ang="0">
                <a:pos x="219" y="962"/>
              </a:cxn>
              <a:cxn ang="0">
                <a:pos x="136" y="925"/>
              </a:cxn>
              <a:cxn ang="0">
                <a:pos x="130" y="882"/>
              </a:cxn>
              <a:cxn ang="0">
                <a:pos x="277" y="876"/>
              </a:cxn>
              <a:cxn ang="0">
                <a:pos x="383" y="876"/>
              </a:cxn>
              <a:cxn ang="0">
                <a:pos x="346" y="816"/>
              </a:cxn>
              <a:cxn ang="0">
                <a:pos x="400" y="738"/>
              </a:cxn>
              <a:cxn ang="0">
                <a:pos x="452" y="658"/>
              </a:cxn>
              <a:cxn ang="0">
                <a:pos x="432" y="606"/>
              </a:cxn>
              <a:cxn ang="0">
                <a:pos x="467" y="537"/>
              </a:cxn>
              <a:cxn ang="0">
                <a:pos x="521" y="517"/>
              </a:cxn>
              <a:cxn ang="0">
                <a:pos x="530" y="474"/>
              </a:cxn>
              <a:cxn ang="0">
                <a:pos x="573" y="422"/>
              </a:cxn>
              <a:cxn ang="0">
                <a:pos x="691" y="267"/>
              </a:cxn>
              <a:cxn ang="0">
                <a:pos x="683" y="233"/>
              </a:cxn>
              <a:cxn ang="0">
                <a:pos x="769" y="106"/>
              </a:cxn>
              <a:cxn ang="0">
                <a:pos x="688" y="35"/>
              </a:cxn>
              <a:cxn ang="0">
                <a:pos x="634" y="17"/>
              </a:cxn>
              <a:cxn ang="0">
                <a:pos x="516" y="3"/>
              </a:cxn>
              <a:cxn ang="0">
                <a:pos x="458" y="3"/>
              </a:cxn>
              <a:cxn ang="0">
                <a:pos x="435" y="58"/>
              </a:cxn>
              <a:cxn ang="0">
                <a:pos x="372" y="37"/>
              </a:cxn>
              <a:cxn ang="0">
                <a:pos x="337" y="89"/>
              </a:cxn>
              <a:cxn ang="0">
                <a:pos x="303" y="129"/>
              </a:cxn>
              <a:cxn ang="0">
                <a:pos x="285" y="158"/>
              </a:cxn>
              <a:cxn ang="0">
                <a:pos x="216" y="158"/>
              </a:cxn>
              <a:cxn ang="0">
                <a:pos x="187" y="193"/>
              </a:cxn>
              <a:cxn ang="0">
                <a:pos x="110" y="233"/>
              </a:cxn>
              <a:cxn ang="0">
                <a:pos x="150" y="287"/>
              </a:cxn>
              <a:cxn ang="0">
                <a:pos x="196" y="325"/>
              </a:cxn>
              <a:cxn ang="0">
                <a:pos x="228" y="336"/>
              </a:cxn>
              <a:cxn ang="0">
                <a:pos x="228" y="382"/>
              </a:cxn>
              <a:cxn ang="0">
                <a:pos x="317" y="391"/>
              </a:cxn>
              <a:cxn ang="0">
                <a:pos x="403" y="262"/>
              </a:cxn>
              <a:cxn ang="0">
                <a:pos x="412" y="351"/>
              </a:cxn>
              <a:cxn ang="0">
                <a:pos x="349" y="420"/>
              </a:cxn>
              <a:cxn ang="0">
                <a:pos x="337" y="523"/>
              </a:cxn>
              <a:cxn ang="0">
                <a:pos x="225" y="457"/>
              </a:cxn>
              <a:cxn ang="0">
                <a:pos x="190" y="474"/>
              </a:cxn>
              <a:cxn ang="0">
                <a:pos x="118" y="388"/>
              </a:cxn>
              <a:cxn ang="0">
                <a:pos x="61" y="302"/>
              </a:cxn>
              <a:cxn ang="0">
                <a:pos x="55" y="394"/>
              </a:cxn>
              <a:cxn ang="0">
                <a:pos x="69" y="486"/>
              </a:cxn>
              <a:cxn ang="0">
                <a:pos x="112" y="569"/>
              </a:cxn>
              <a:cxn ang="0">
                <a:pos x="101" y="652"/>
              </a:cxn>
              <a:cxn ang="0">
                <a:pos x="187" y="678"/>
              </a:cxn>
              <a:cxn ang="0">
                <a:pos x="228" y="741"/>
              </a:cxn>
              <a:cxn ang="0">
                <a:pos x="196" y="799"/>
              </a:cxn>
              <a:cxn ang="0">
                <a:pos x="92" y="847"/>
              </a:cxn>
              <a:cxn ang="0">
                <a:pos x="17" y="856"/>
              </a:cxn>
            </a:cxnLst>
            <a:rect l="0" t="0" r="r" b="b"/>
            <a:pathLst>
              <a:path w="769" h="1051">
                <a:moveTo>
                  <a:pt x="17" y="856"/>
                </a:moveTo>
                <a:cubicBezTo>
                  <a:pt x="17" y="856"/>
                  <a:pt x="38" y="882"/>
                  <a:pt x="63" y="893"/>
                </a:cubicBezTo>
                <a:cubicBezTo>
                  <a:pt x="89" y="905"/>
                  <a:pt x="98" y="942"/>
                  <a:pt x="98" y="962"/>
                </a:cubicBezTo>
                <a:cubicBezTo>
                  <a:pt x="98" y="982"/>
                  <a:pt x="95" y="1026"/>
                  <a:pt x="112" y="1034"/>
                </a:cubicBezTo>
                <a:cubicBezTo>
                  <a:pt x="130" y="1043"/>
                  <a:pt x="141" y="1046"/>
                  <a:pt x="150" y="1043"/>
                </a:cubicBezTo>
                <a:cubicBezTo>
                  <a:pt x="158" y="1040"/>
                  <a:pt x="150" y="1034"/>
                  <a:pt x="179" y="1043"/>
                </a:cubicBezTo>
                <a:cubicBezTo>
                  <a:pt x="207" y="1051"/>
                  <a:pt x="248" y="1043"/>
                  <a:pt x="268" y="1043"/>
                </a:cubicBezTo>
                <a:cubicBezTo>
                  <a:pt x="288" y="1043"/>
                  <a:pt x="291" y="1046"/>
                  <a:pt x="311" y="1046"/>
                </a:cubicBezTo>
                <a:cubicBezTo>
                  <a:pt x="331" y="1046"/>
                  <a:pt x="354" y="1043"/>
                  <a:pt x="357" y="1028"/>
                </a:cubicBezTo>
                <a:cubicBezTo>
                  <a:pt x="360" y="1014"/>
                  <a:pt x="354" y="988"/>
                  <a:pt x="357" y="977"/>
                </a:cubicBezTo>
                <a:cubicBezTo>
                  <a:pt x="360" y="965"/>
                  <a:pt x="334" y="945"/>
                  <a:pt x="308" y="942"/>
                </a:cubicBezTo>
                <a:cubicBezTo>
                  <a:pt x="282" y="939"/>
                  <a:pt x="245" y="959"/>
                  <a:pt x="219" y="962"/>
                </a:cubicBezTo>
                <a:cubicBezTo>
                  <a:pt x="193" y="965"/>
                  <a:pt x="158" y="965"/>
                  <a:pt x="150" y="957"/>
                </a:cubicBezTo>
                <a:cubicBezTo>
                  <a:pt x="141" y="948"/>
                  <a:pt x="130" y="942"/>
                  <a:pt x="136" y="925"/>
                </a:cubicBezTo>
                <a:cubicBezTo>
                  <a:pt x="141" y="908"/>
                  <a:pt x="147" y="905"/>
                  <a:pt x="138" y="893"/>
                </a:cubicBezTo>
                <a:cubicBezTo>
                  <a:pt x="130" y="882"/>
                  <a:pt x="112" y="893"/>
                  <a:pt x="130" y="882"/>
                </a:cubicBezTo>
                <a:cubicBezTo>
                  <a:pt x="147" y="870"/>
                  <a:pt x="158" y="879"/>
                  <a:pt x="199" y="885"/>
                </a:cubicBezTo>
                <a:cubicBezTo>
                  <a:pt x="239" y="890"/>
                  <a:pt x="256" y="879"/>
                  <a:pt x="277" y="876"/>
                </a:cubicBezTo>
                <a:cubicBezTo>
                  <a:pt x="297" y="873"/>
                  <a:pt x="300" y="853"/>
                  <a:pt x="323" y="870"/>
                </a:cubicBezTo>
                <a:cubicBezTo>
                  <a:pt x="346" y="888"/>
                  <a:pt x="366" y="888"/>
                  <a:pt x="383" y="876"/>
                </a:cubicBezTo>
                <a:cubicBezTo>
                  <a:pt x="400" y="865"/>
                  <a:pt x="400" y="856"/>
                  <a:pt x="395" y="845"/>
                </a:cubicBezTo>
                <a:cubicBezTo>
                  <a:pt x="389" y="833"/>
                  <a:pt x="334" y="836"/>
                  <a:pt x="346" y="816"/>
                </a:cubicBezTo>
                <a:cubicBezTo>
                  <a:pt x="357" y="796"/>
                  <a:pt x="377" y="793"/>
                  <a:pt x="389" y="784"/>
                </a:cubicBezTo>
                <a:cubicBezTo>
                  <a:pt x="400" y="776"/>
                  <a:pt x="392" y="744"/>
                  <a:pt x="400" y="738"/>
                </a:cubicBezTo>
                <a:cubicBezTo>
                  <a:pt x="409" y="733"/>
                  <a:pt x="446" y="707"/>
                  <a:pt x="446" y="707"/>
                </a:cubicBezTo>
                <a:cubicBezTo>
                  <a:pt x="452" y="658"/>
                  <a:pt x="452" y="658"/>
                  <a:pt x="452" y="658"/>
                </a:cubicBezTo>
                <a:cubicBezTo>
                  <a:pt x="470" y="638"/>
                  <a:pt x="470" y="638"/>
                  <a:pt x="470" y="638"/>
                </a:cubicBezTo>
                <a:cubicBezTo>
                  <a:pt x="432" y="606"/>
                  <a:pt x="432" y="606"/>
                  <a:pt x="432" y="606"/>
                </a:cubicBezTo>
                <a:cubicBezTo>
                  <a:pt x="432" y="606"/>
                  <a:pt x="409" y="566"/>
                  <a:pt x="426" y="557"/>
                </a:cubicBezTo>
                <a:cubicBezTo>
                  <a:pt x="444" y="549"/>
                  <a:pt x="455" y="534"/>
                  <a:pt x="467" y="537"/>
                </a:cubicBezTo>
                <a:cubicBezTo>
                  <a:pt x="478" y="540"/>
                  <a:pt x="487" y="514"/>
                  <a:pt x="487" y="514"/>
                </a:cubicBezTo>
                <a:cubicBezTo>
                  <a:pt x="487" y="514"/>
                  <a:pt x="516" y="503"/>
                  <a:pt x="521" y="517"/>
                </a:cubicBezTo>
                <a:cubicBezTo>
                  <a:pt x="527" y="532"/>
                  <a:pt x="544" y="514"/>
                  <a:pt x="544" y="514"/>
                </a:cubicBezTo>
                <a:cubicBezTo>
                  <a:pt x="530" y="474"/>
                  <a:pt x="530" y="474"/>
                  <a:pt x="530" y="474"/>
                </a:cubicBezTo>
                <a:cubicBezTo>
                  <a:pt x="564" y="440"/>
                  <a:pt x="564" y="440"/>
                  <a:pt x="564" y="440"/>
                </a:cubicBezTo>
                <a:cubicBezTo>
                  <a:pt x="573" y="422"/>
                  <a:pt x="573" y="422"/>
                  <a:pt x="573" y="422"/>
                </a:cubicBezTo>
                <a:cubicBezTo>
                  <a:pt x="573" y="422"/>
                  <a:pt x="605" y="379"/>
                  <a:pt x="622" y="362"/>
                </a:cubicBezTo>
                <a:cubicBezTo>
                  <a:pt x="639" y="345"/>
                  <a:pt x="717" y="262"/>
                  <a:pt x="691" y="267"/>
                </a:cubicBezTo>
                <a:cubicBezTo>
                  <a:pt x="665" y="273"/>
                  <a:pt x="573" y="333"/>
                  <a:pt x="590" y="310"/>
                </a:cubicBezTo>
                <a:cubicBezTo>
                  <a:pt x="608" y="287"/>
                  <a:pt x="677" y="241"/>
                  <a:pt x="683" y="233"/>
                </a:cubicBezTo>
                <a:cubicBezTo>
                  <a:pt x="688" y="224"/>
                  <a:pt x="729" y="193"/>
                  <a:pt x="737" y="184"/>
                </a:cubicBezTo>
                <a:cubicBezTo>
                  <a:pt x="746" y="175"/>
                  <a:pt x="769" y="106"/>
                  <a:pt x="769" y="106"/>
                </a:cubicBezTo>
                <a:cubicBezTo>
                  <a:pt x="769" y="106"/>
                  <a:pt x="737" y="104"/>
                  <a:pt x="731" y="81"/>
                </a:cubicBezTo>
                <a:cubicBezTo>
                  <a:pt x="726" y="58"/>
                  <a:pt x="706" y="29"/>
                  <a:pt x="688" y="35"/>
                </a:cubicBezTo>
                <a:cubicBezTo>
                  <a:pt x="671" y="40"/>
                  <a:pt x="616" y="72"/>
                  <a:pt x="616" y="72"/>
                </a:cubicBezTo>
                <a:cubicBezTo>
                  <a:pt x="616" y="72"/>
                  <a:pt x="651" y="29"/>
                  <a:pt x="634" y="17"/>
                </a:cubicBezTo>
                <a:cubicBezTo>
                  <a:pt x="616" y="6"/>
                  <a:pt x="576" y="9"/>
                  <a:pt x="564" y="6"/>
                </a:cubicBezTo>
                <a:cubicBezTo>
                  <a:pt x="553" y="3"/>
                  <a:pt x="527" y="0"/>
                  <a:pt x="516" y="3"/>
                </a:cubicBezTo>
                <a:cubicBezTo>
                  <a:pt x="504" y="6"/>
                  <a:pt x="518" y="63"/>
                  <a:pt x="518" y="63"/>
                </a:cubicBezTo>
                <a:cubicBezTo>
                  <a:pt x="458" y="3"/>
                  <a:pt x="458" y="3"/>
                  <a:pt x="458" y="3"/>
                </a:cubicBezTo>
                <a:cubicBezTo>
                  <a:pt x="415" y="12"/>
                  <a:pt x="415" y="12"/>
                  <a:pt x="415" y="12"/>
                </a:cubicBezTo>
                <a:cubicBezTo>
                  <a:pt x="415" y="12"/>
                  <a:pt x="426" y="37"/>
                  <a:pt x="435" y="58"/>
                </a:cubicBezTo>
                <a:cubicBezTo>
                  <a:pt x="444" y="78"/>
                  <a:pt x="418" y="81"/>
                  <a:pt x="409" y="66"/>
                </a:cubicBezTo>
                <a:cubicBezTo>
                  <a:pt x="400" y="52"/>
                  <a:pt x="383" y="35"/>
                  <a:pt x="372" y="37"/>
                </a:cubicBezTo>
                <a:cubicBezTo>
                  <a:pt x="360" y="40"/>
                  <a:pt x="337" y="55"/>
                  <a:pt x="337" y="63"/>
                </a:cubicBezTo>
                <a:cubicBezTo>
                  <a:pt x="337" y="72"/>
                  <a:pt x="351" y="92"/>
                  <a:pt x="337" y="89"/>
                </a:cubicBezTo>
                <a:cubicBezTo>
                  <a:pt x="323" y="86"/>
                  <a:pt x="297" y="81"/>
                  <a:pt x="297" y="89"/>
                </a:cubicBezTo>
                <a:cubicBezTo>
                  <a:pt x="297" y="98"/>
                  <a:pt x="288" y="124"/>
                  <a:pt x="303" y="129"/>
                </a:cubicBezTo>
                <a:cubicBezTo>
                  <a:pt x="317" y="135"/>
                  <a:pt x="337" y="193"/>
                  <a:pt x="325" y="190"/>
                </a:cubicBezTo>
                <a:cubicBezTo>
                  <a:pt x="314" y="187"/>
                  <a:pt x="300" y="170"/>
                  <a:pt x="285" y="158"/>
                </a:cubicBezTo>
                <a:cubicBezTo>
                  <a:pt x="271" y="147"/>
                  <a:pt x="228" y="121"/>
                  <a:pt x="228" y="121"/>
                </a:cubicBezTo>
                <a:cubicBezTo>
                  <a:pt x="216" y="158"/>
                  <a:pt x="216" y="158"/>
                  <a:pt x="216" y="158"/>
                </a:cubicBezTo>
                <a:cubicBezTo>
                  <a:pt x="216" y="158"/>
                  <a:pt x="259" y="181"/>
                  <a:pt x="242" y="193"/>
                </a:cubicBezTo>
                <a:cubicBezTo>
                  <a:pt x="225" y="204"/>
                  <a:pt x="205" y="195"/>
                  <a:pt x="187" y="193"/>
                </a:cubicBezTo>
                <a:cubicBezTo>
                  <a:pt x="170" y="190"/>
                  <a:pt x="144" y="204"/>
                  <a:pt x="136" y="213"/>
                </a:cubicBezTo>
                <a:cubicBezTo>
                  <a:pt x="127" y="221"/>
                  <a:pt x="84" y="224"/>
                  <a:pt x="110" y="233"/>
                </a:cubicBezTo>
                <a:cubicBezTo>
                  <a:pt x="136" y="241"/>
                  <a:pt x="158" y="239"/>
                  <a:pt x="156" y="256"/>
                </a:cubicBezTo>
                <a:cubicBezTo>
                  <a:pt x="153" y="273"/>
                  <a:pt x="136" y="284"/>
                  <a:pt x="150" y="287"/>
                </a:cubicBezTo>
                <a:cubicBezTo>
                  <a:pt x="164" y="290"/>
                  <a:pt x="164" y="310"/>
                  <a:pt x="164" y="310"/>
                </a:cubicBezTo>
                <a:cubicBezTo>
                  <a:pt x="164" y="310"/>
                  <a:pt x="179" y="330"/>
                  <a:pt x="196" y="325"/>
                </a:cubicBezTo>
                <a:cubicBezTo>
                  <a:pt x="213" y="319"/>
                  <a:pt x="254" y="290"/>
                  <a:pt x="259" y="302"/>
                </a:cubicBezTo>
                <a:cubicBezTo>
                  <a:pt x="265" y="313"/>
                  <a:pt x="202" y="333"/>
                  <a:pt x="228" y="336"/>
                </a:cubicBezTo>
                <a:cubicBezTo>
                  <a:pt x="254" y="339"/>
                  <a:pt x="274" y="333"/>
                  <a:pt x="268" y="348"/>
                </a:cubicBezTo>
                <a:cubicBezTo>
                  <a:pt x="262" y="362"/>
                  <a:pt x="213" y="371"/>
                  <a:pt x="228" y="382"/>
                </a:cubicBezTo>
                <a:cubicBezTo>
                  <a:pt x="242" y="394"/>
                  <a:pt x="259" y="402"/>
                  <a:pt x="279" y="397"/>
                </a:cubicBezTo>
                <a:cubicBezTo>
                  <a:pt x="300" y="391"/>
                  <a:pt x="297" y="394"/>
                  <a:pt x="317" y="391"/>
                </a:cubicBezTo>
                <a:cubicBezTo>
                  <a:pt x="337" y="388"/>
                  <a:pt x="337" y="365"/>
                  <a:pt x="349" y="356"/>
                </a:cubicBezTo>
                <a:cubicBezTo>
                  <a:pt x="360" y="348"/>
                  <a:pt x="374" y="264"/>
                  <a:pt x="403" y="262"/>
                </a:cubicBezTo>
                <a:cubicBezTo>
                  <a:pt x="432" y="259"/>
                  <a:pt x="421" y="279"/>
                  <a:pt x="412" y="296"/>
                </a:cubicBezTo>
                <a:cubicBezTo>
                  <a:pt x="403" y="313"/>
                  <a:pt x="380" y="342"/>
                  <a:pt x="412" y="351"/>
                </a:cubicBezTo>
                <a:cubicBezTo>
                  <a:pt x="444" y="359"/>
                  <a:pt x="429" y="382"/>
                  <a:pt x="409" y="385"/>
                </a:cubicBezTo>
                <a:cubicBezTo>
                  <a:pt x="389" y="388"/>
                  <a:pt x="360" y="414"/>
                  <a:pt x="349" y="420"/>
                </a:cubicBezTo>
                <a:cubicBezTo>
                  <a:pt x="337" y="425"/>
                  <a:pt x="291" y="434"/>
                  <a:pt x="311" y="454"/>
                </a:cubicBezTo>
                <a:cubicBezTo>
                  <a:pt x="331" y="474"/>
                  <a:pt x="349" y="543"/>
                  <a:pt x="337" y="523"/>
                </a:cubicBezTo>
                <a:cubicBezTo>
                  <a:pt x="325" y="503"/>
                  <a:pt x="274" y="454"/>
                  <a:pt x="265" y="451"/>
                </a:cubicBezTo>
                <a:cubicBezTo>
                  <a:pt x="256" y="448"/>
                  <a:pt x="219" y="442"/>
                  <a:pt x="225" y="457"/>
                </a:cubicBezTo>
                <a:cubicBezTo>
                  <a:pt x="230" y="471"/>
                  <a:pt x="242" y="500"/>
                  <a:pt x="233" y="503"/>
                </a:cubicBezTo>
                <a:cubicBezTo>
                  <a:pt x="225" y="506"/>
                  <a:pt x="202" y="483"/>
                  <a:pt x="190" y="474"/>
                </a:cubicBezTo>
                <a:cubicBezTo>
                  <a:pt x="179" y="465"/>
                  <a:pt x="153" y="425"/>
                  <a:pt x="153" y="425"/>
                </a:cubicBezTo>
                <a:cubicBezTo>
                  <a:pt x="153" y="425"/>
                  <a:pt x="121" y="405"/>
                  <a:pt x="118" y="388"/>
                </a:cubicBezTo>
                <a:cubicBezTo>
                  <a:pt x="115" y="371"/>
                  <a:pt x="107" y="333"/>
                  <a:pt x="104" y="322"/>
                </a:cubicBezTo>
                <a:cubicBezTo>
                  <a:pt x="101" y="310"/>
                  <a:pt x="63" y="284"/>
                  <a:pt x="61" y="302"/>
                </a:cubicBezTo>
                <a:cubicBezTo>
                  <a:pt x="58" y="319"/>
                  <a:pt x="52" y="322"/>
                  <a:pt x="66" y="339"/>
                </a:cubicBezTo>
                <a:cubicBezTo>
                  <a:pt x="81" y="356"/>
                  <a:pt x="55" y="394"/>
                  <a:pt x="55" y="394"/>
                </a:cubicBezTo>
                <a:cubicBezTo>
                  <a:pt x="55" y="394"/>
                  <a:pt x="23" y="405"/>
                  <a:pt x="29" y="422"/>
                </a:cubicBezTo>
                <a:cubicBezTo>
                  <a:pt x="35" y="440"/>
                  <a:pt x="58" y="474"/>
                  <a:pt x="69" y="486"/>
                </a:cubicBezTo>
                <a:cubicBezTo>
                  <a:pt x="81" y="497"/>
                  <a:pt x="52" y="523"/>
                  <a:pt x="75" y="529"/>
                </a:cubicBezTo>
                <a:cubicBezTo>
                  <a:pt x="98" y="534"/>
                  <a:pt x="118" y="560"/>
                  <a:pt x="112" y="569"/>
                </a:cubicBezTo>
                <a:cubicBezTo>
                  <a:pt x="107" y="577"/>
                  <a:pt x="89" y="583"/>
                  <a:pt x="89" y="600"/>
                </a:cubicBezTo>
                <a:cubicBezTo>
                  <a:pt x="89" y="618"/>
                  <a:pt x="84" y="635"/>
                  <a:pt x="101" y="652"/>
                </a:cubicBezTo>
                <a:cubicBezTo>
                  <a:pt x="118" y="669"/>
                  <a:pt x="133" y="687"/>
                  <a:pt x="144" y="681"/>
                </a:cubicBezTo>
                <a:cubicBezTo>
                  <a:pt x="156" y="675"/>
                  <a:pt x="179" y="672"/>
                  <a:pt x="187" y="678"/>
                </a:cubicBezTo>
                <a:cubicBezTo>
                  <a:pt x="196" y="684"/>
                  <a:pt x="222" y="684"/>
                  <a:pt x="233" y="701"/>
                </a:cubicBezTo>
                <a:cubicBezTo>
                  <a:pt x="245" y="718"/>
                  <a:pt x="242" y="741"/>
                  <a:pt x="228" y="741"/>
                </a:cubicBezTo>
                <a:cubicBezTo>
                  <a:pt x="213" y="741"/>
                  <a:pt x="199" y="741"/>
                  <a:pt x="196" y="750"/>
                </a:cubicBezTo>
                <a:cubicBezTo>
                  <a:pt x="193" y="758"/>
                  <a:pt x="205" y="793"/>
                  <a:pt x="196" y="799"/>
                </a:cubicBezTo>
                <a:cubicBezTo>
                  <a:pt x="187" y="804"/>
                  <a:pt x="167" y="810"/>
                  <a:pt x="156" y="822"/>
                </a:cubicBezTo>
                <a:cubicBezTo>
                  <a:pt x="144" y="833"/>
                  <a:pt x="95" y="856"/>
                  <a:pt x="92" y="847"/>
                </a:cubicBezTo>
                <a:cubicBezTo>
                  <a:pt x="89" y="839"/>
                  <a:pt x="29" y="824"/>
                  <a:pt x="29" y="824"/>
                </a:cubicBezTo>
                <a:cubicBezTo>
                  <a:pt x="29" y="824"/>
                  <a:pt x="0" y="845"/>
                  <a:pt x="17" y="856"/>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2" name="Freeform 22">
            <a:extLst>
              <a:ext uri="{FF2B5EF4-FFF2-40B4-BE49-F238E27FC236}">
                <a16:creationId xmlns:a16="http://schemas.microsoft.com/office/drawing/2014/main" id="{53B7D1AD-1F3F-C544-9237-0F59DBAD59E5}"/>
              </a:ext>
            </a:extLst>
          </p:cNvPr>
          <p:cNvSpPr>
            <a:spLocks/>
          </p:cNvSpPr>
          <p:nvPr/>
        </p:nvSpPr>
        <p:spPr bwMode="auto">
          <a:xfrm>
            <a:off x="3303457" y="2063310"/>
            <a:ext cx="144237" cy="175938"/>
          </a:xfrm>
          <a:custGeom>
            <a:avLst/>
            <a:gdLst/>
            <a:ahLst/>
            <a:cxnLst>
              <a:cxn ang="0">
                <a:pos x="60" y="17"/>
              </a:cxn>
              <a:cxn ang="0">
                <a:pos x="98" y="58"/>
              </a:cxn>
              <a:cxn ang="0">
                <a:pos x="138" y="89"/>
              </a:cxn>
              <a:cxn ang="0">
                <a:pos x="153" y="152"/>
              </a:cxn>
              <a:cxn ang="0">
                <a:pos x="124" y="175"/>
              </a:cxn>
              <a:cxn ang="0">
                <a:pos x="101" y="144"/>
              </a:cxn>
              <a:cxn ang="0">
                <a:pos x="55" y="147"/>
              </a:cxn>
              <a:cxn ang="0">
                <a:pos x="17" y="101"/>
              </a:cxn>
              <a:cxn ang="0">
                <a:pos x="43" y="66"/>
              </a:cxn>
              <a:cxn ang="0">
                <a:pos x="6" y="20"/>
              </a:cxn>
              <a:cxn ang="0">
                <a:pos x="60" y="17"/>
              </a:cxn>
            </a:cxnLst>
            <a:rect l="0" t="0" r="r" b="b"/>
            <a:pathLst>
              <a:path w="158" h="193">
                <a:moveTo>
                  <a:pt x="60" y="17"/>
                </a:moveTo>
                <a:cubicBezTo>
                  <a:pt x="78" y="26"/>
                  <a:pt x="81" y="61"/>
                  <a:pt x="98" y="58"/>
                </a:cubicBezTo>
                <a:cubicBezTo>
                  <a:pt x="115" y="55"/>
                  <a:pt x="135" y="69"/>
                  <a:pt x="138" y="89"/>
                </a:cubicBezTo>
                <a:cubicBezTo>
                  <a:pt x="141" y="109"/>
                  <a:pt x="158" y="135"/>
                  <a:pt x="153" y="152"/>
                </a:cubicBezTo>
                <a:cubicBezTo>
                  <a:pt x="147" y="170"/>
                  <a:pt x="130" y="193"/>
                  <a:pt x="124" y="175"/>
                </a:cubicBezTo>
                <a:cubicBezTo>
                  <a:pt x="118" y="158"/>
                  <a:pt x="112" y="147"/>
                  <a:pt x="101" y="144"/>
                </a:cubicBezTo>
                <a:cubicBezTo>
                  <a:pt x="89" y="141"/>
                  <a:pt x="69" y="161"/>
                  <a:pt x="55" y="147"/>
                </a:cubicBezTo>
                <a:cubicBezTo>
                  <a:pt x="40" y="132"/>
                  <a:pt x="3" y="109"/>
                  <a:pt x="17" y="101"/>
                </a:cubicBezTo>
                <a:cubicBezTo>
                  <a:pt x="32" y="92"/>
                  <a:pt x="55" y="78"/>
                  <a:pt x="43" y="66"/>
                </a:cubicBezTo>
                <a:cubicBezTo>
                  <a:pt x="32" y="55"/>
                  <a:pt x="0" y="32"/>
                  <a:pt x="6" y="20"/>
                </a:cubicBezTo>
                <a:cubicBezTo>
                  <a:pt x="11" y="9"/>
                  <a:pt x="26" y="0"/>
                  <a:pt x="60" y="1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3" name="Freeform 23">
            <a:extLst>
              <a:ext uri="{FF2B5EF4-FFF2-40B4-BE49-F238E27FC236}">
                <a16:creationId xmlns:a16="http://schemas.microsoft.com/office/drawing/2014/main" id="{02C59764-18BE-4B48-B8CF-296511800FA0}"/>
              </a:ext>
            </a:extLst>
          </p:cNvPr>
          <p:cNvSpPr>
            <a:spLocks/>
          </p:cNvSpPr>
          <p:nvPr/>
        </p:nvSpPr>
        <p:spPr bwMode="auto">
          <a:xfrm>
            <a:off x="3464336" y="2126711"/>
            <a:ext cx="80836" cy="99064"/>
          </a:xfrm>
          <a:custGeom>
            <a:avLst/>
            <a:gdLst/>
            <a:ahLst/>
            <a:cxnLst>
              <a:cxn ang="0">
                <a:pos x="51" y="17"/>
              </a:cxn>
              <a:cxn ang="0">
                <a:pos x="83" y="58"/>
              </a:cxn>
              <a:cxn ang="0">
                <a:pos x="51" y="106"/>
              </a:cxn>
              <a:cxn ang="0">
                <a:pos x="28" y="60"/>
              </a:cxn>
              <a:cxn ang="0">
                <a:pos x="0" y="20"/>
              </a:cxn>
              <a:cxn ang="0">
                <a:pos x="51" y="17"/>
              </a:cxn>
            </a:cxnLst>
            <a:rect l="0" t="0" r="r" b="b"/>
            <a:pathLst>
              <a:path w="89" h="109">
                <a:moveTo>
                  <a:pt x="51" y="17"/>
                </a:moveTo>
                <a:cubicBezTo>
                  <a:pt x="62" y="25"/>
                  <a:pt x="89" y="43"/>
                  <a:pt x="83" y="58"/>
                </a:cubicBezTo>
                <a:cubicBezTo>
                  <a:pt x="77" y="72"/>
                  <a:pt x="66" y="109"/>
                  <a:pt x="51" y="106"/>
                </a:cubicBezTo>
                <a:cubicBezTo>
                  <a:pt x="37" y="104"/>
                  <a:pt x="46" y="81"/>
                  <a:pt x="28" y="60"/>
                </a:cubicBezTo>
                <a:cubicBezTo>
                  <a:pt x="11" y="40"/>
                  <a:pt x="0" y="20"/>
                  <a:pt x="0" y="20"/>
                </a:cubicBezTo>
                <a:cubicBezTo>
                  <a:pt x="0" y="20"/>
                  <a:pt x="28" y="0"/>
                  <a:pt x="51" y="1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4" name="Freeform 24">
            <a:extLst>
              <a:ext uri="{FF2B5EF4-FFF2-40B4-BE49-F238E27FC236}">
                <a16:creationId xmlns:a16="http://schemas.microsoft.com/office/drawing/2014/main" id="{8D4C5878-63A1-FB4D-A63E-1C61B25B6FB0}"/>
              </a:ext>
            </a:extLst>
          </p:cNvPr>
          <p:cNvSpPr>
            <a:spLocks/>
          </p:cNvSpPr>
          <p:nvPr/>
        </p:nvSpPr>
        <p:spPr bwMode="auto">
          <a:xfrm>
            <a:off x="3154464" y="2149694"/>
            <a:ext cx="86384" cy="126009"/>
          </a:xfrm>
          <a:custGeom>
            <a:avLst/>
            <a:gdLst/>
            <a:ahLst/>
            <a:cxnLst>
              <a:cxn ang="0">
                <a:pos x="34" y="9"/>
              </a:cxn>
              <a:cxn ang="0">
                <a:pos x="89" y="17"/>
              </a:cxn>
              <a:cxn ang="0">
                <a:pos x="80" y="60"/>
              </a:cxn>
              <a:cxn ang="0">
                <a:pos x="66" y="98"/>
              </a:cxn>
              <a:cxn ang="0">
                <a:pos x="52" y="129"/>
              </a:cxn>
              <a:cxn ang="0">
                <a:pos x="8" y="121"/>
              </a:cxn>
              <a:cxn ang="0">
                <a:pos x="17" y="72"/>
              </a:cxn>
              <a:cxn ang="0">
                <a:pos x="34" y="9"/>
              </a:cxn>
            </a:cxnLst>
            <a:rect l="0" t="0" r="r" b="b"/>
            <a:pathLst>
              <a:path w="95" h="138">
                <a:moveTo>
                  <a:pt x="34" y="9"/>
                </a:moveTo>
                <a:cubicBezTo>
                  <a:pt x="46" y="8"/>
                  <a:pt x="83" y="0"/>
                  <a:pt x="89" y="17"/>
                </a:cubicBezTo>
                <a:cubicBezTo>
                  <a:pt x="95" y="34"/>
                  <a:pt x="86" y="46"/>
                  <a:pt x="80" y="60"/>
                </a:cubicBezTo>
                <a:cubicBezTo>
                  <a:pt x="75" y="75"/>
                  <a:pt x="57" y="80"/>
                  <a:pt x="66" y="98"/>
                </a:cubicBezTo>
                <a:cubicBezTo>
                  <a:pt x="75" y="115"/>
                  <a:pt x="69" y="132"/>
                  <a:pt x="52" y="129"/>
                </a:cubicBezTo>
                <a:cubicBezTo>
                  <a:pt x="34" y="126"/>
                  <a:pt x="8" y="138"/>
                  <a:pt x="8" y="121"/>
                </a:cubicBezTo>
                <a:cubicBezTo>
                  <a:pt x="8" y="103"/>
                  <a:pt x="17" y="83"/>
                  <a:pt x="17" y="72"/>
                </a:cubicBezTo>
                <a:cubicBezTo>
                  <a:pt x="17" y="60"/>
                  <a:pt x="0" y="11"/>
                  <a:pt x="34"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5" name="Freeform 25">
            <a:extLst>
              <a:ext uri="{FF2B5EF4-FFF2-40B4-BE49-F238E27FC236}">
                <a16:creationId xmlns:a16="http://schemas.microsoft.com/office/drawing/2014/main" id="{A2FA8E86-372F-E94E-8248-E13246DAB5C2}"/>
              </a:ext>
            </a:extLst>
          </p:cNvPr>
          <p:cNvSpPr>
            <a:spLocks/>
          </p:cNvSpPr>
          <p:nvPr/>
        </p:nvSpPr>
        <p:spPr bwMode="auto">
          <a:xfrm>
            <a:off x="3973922" y="1456246"/>
            <a:ext cx="1199863" cy="1876668"/>
          </a:xfrm>
          <a:custGeom>
            <a:avLst/>
            <a:gdLst/>
            <a:ahLst/>
            <a:cxnLst>
              <a:cxn ang="0">
                <a:pos x="246" y="384"/>
              </a:cxn>
              <a:cxn ang="0">
                <a:pos x="121" y="543"/>
              </a:cxn>
              <a:cxn ang="0">
                <a:pos x="159" y="664"/>
              </a:cxn>
              <a:cxn ang="0">
                <a:pos x="13" y="789"/>
              </a:cxn>
              <a:cxn ang="0">
                <a:pos x="142" y="888"/>
              </a:cxn>
              <a:cxn ang="0">
                <a:pos x="99" y="1000"/>
              </a:cxn>
              <a:cxn ang="0">
                <a:pos x="259" y="1034"/>
              </a:cxn>
              <a:cxn ang="0">
                <a:pos x="410" y="1388"/>
              </a:cxn>
              <a:cxn ang="0">
                <a:pos x="436" y="1491"/>
              </a:cxn>
              <a:cxn ang="0">
                <a:pos x="479" y="1586"/>
              </a:cxn>
              <a:cxn ang="0">
                <a:pos x="483" y="1831"/>
              </a:cxn>
              <a:cxn ang="0">
                <a:pos x="604" y="2008"/>
              </a:cxn>
              <a:cxn ang="0">
                <a:pos x="673" y="1866"/>
              </a:cxn>
              <a:cxn ang="0">
                <a:pos x="820" y="1685"/>
              </a:cxn>
              <a:cxn ang="0">
                <a:pos x="997" y="1573"/>
              </a:cxn>
              <a:cxn ang="0">
                <a:pos x="1028" y="1478"/>
              </a:cxn>
              <a:cxn ang="0">
                <a:pos x="1036" y="1418"/>
              </a:cxn>
              <a:cxn ang="0">
                <a:pos x="1101" y="1379"/>
              </a:cxn>
              <a:cxn ang="0">
                <a:pos x="1084" y="1284"/>
              </a:cxn>
              <a:cxn ang="0">
                <a:pos x="1127" y="1158"/>
              </a:cxn>
              <a:cxn ang="0">
                <a:pos x="1131" y="1043"/>
              </a:cxn>
              <a:cxn ang="0">
                <a:pos x="1144" y="935"/>
              </a:cxn>
              <a:cxn ang="0">
                <a:pos x="1136" y="845"/>
              </a:cxn>
              <a:cxn ang="0">
                <a:pos x="1161" y="642"/>
              </a:cxn>
              <a:cxn ang="0">
                <a:pos x="1166" y="556"/>
              </a:cxn>
              <a:cxn ang="0">
                <a:pos x="1213" y="483"/>
              </a:cxn>
              <a:cxn ang="0">
                <a:pos x="1287" y="328"/>
              </a:cxn>
              <a:cxn ang="0">
                <a:pos x="1192" y="358"/>
              </a:cxn>
              <a:cxn ang="0">
                <a:pos x="1058" y="492"/>
              </a:cxn>
              <a:cxn ang="0">
                <a:pos x="1084" y="293"/>
              </a:cxn>
              <a:cxn ang="0">
                <a:pos x="989" y="371"/>
              </a:cxn>
              <a:cxn ang="0">
                <a:pos x="902" y="306"/>
              </a:cxn>
              <a:cxn ang="0">
                <a:pos x="907" y="255"/>
              </a:cxn>
              <a:cxn ang="0">
                <a:pos x="1097" y="199"/>
              </a:cxn>
              <a:cxn ang="0">
                <a:pos x="1006" y="100"/>
              </a:cxn>
              <a:cxn ang="0">
                <a:pos x="984" y="61"/>
              </a:cxn>
              <a:cxn ang="0">
                <a:pos x="790" y="18"/>
              </a:cxn>
              <a:cxn ang="0">
                <a:pos x="704" y="112"/>
              </a:cxn>
              <a:cxn ang="0">
                <a:pos x="548" y="117"/>
              </a:cxn>
              <a:cxn ang="0">
                <a:pos x="630" y="255"/>
              </a:cxn>
              <a:cxn ang="0">
                <a:pos x="583" y="315"/>
              </a:cxn>
              <a:cxn ang="0">
                <a:pos x="466" y="216"/>
              </a:cxn>
              <a:cxn ang="0">
                <a:pos x="445" y="358"/>
              </a:cxn>
              <a:cxn ang="0">
                <a:pos x="384" y="237"/>
              </a:cxn>
            </a:cxnLst>
            <a:rect l="0" t="0" r="r" b="b"/>
            <a:pathLst>
              <a:path w="1317" h="2064">
                <a:moveTo>
                  <a:pt x="280" y="311"/>
                </a:moveTo>
                <a:cubicBezTo>
                  <a:pt x="280" y="311"/>
                  <a:pt x="237" y="358"/>
                  <a:pt x="246" y="384"/>
                </a:cubicBezTo>
                <a:cubicBezTo>
                  <a:pt x="254" y="410"/>
                  <a:pt x="233" y="418"/>
                  <a:pt x="207" y="436"/>
                </a:cubicBezTo>
                <a:cubicBezTo>
                  <a:pt x="181" y="453"/>
                  <a:pt x="108" y="522"/>
                  <a:pt x="121" y="543"/>
                </a:cubicBezTo>
                <a:cubicBezTo>
                  <a:pt x="134" y="565"/>
                  <a:pt x="159" y="573"/>
                  <a:pt x="172" y="573"/>
                </a:cubicBezTo>
                <a:cubicBezTo>
                  <a:pt x="185" y="573"/>
                  <a:pt x="177" y="642"/>
                  <a:pt x="159" y="664"/>
                </a:cubicBezTo>
                <a:cubicBezTo>
                  <a:pt x="142" y="685"/>
                  <a:pt x="116" y="694"/>
                  <a:pt x="82" y="724"/>
                </a:cubicBezTo>
                <a:cubicBezTo>
                  <a:pt x="47" y="754"/>
                  <a:pt x="0" y="750"/>
                  <a:pt x="13" y="789"/>
                </a:cubicBezTo>
                <a:cubicBezTo>
                  <a:pt x="26" y="828"/>
                  <a:pt x="47" y="879"/>
                  <a:pt x="82" y="875"/>
                </a:cubicBezTo>
                <a:cubicBezTo>
                  <a:pt x="116" y="871"/>
                  <a:pt x="151" y="853"/>
                  <a:pt x="142" y="888"/>
                </a:cubicBezTo>
                <a:cubicBezTo>
                  <a:pt x="134" y="922"/>
                  <a:pt x="82" y="922"/>
                  <a:pt x="69" y="940"/>
                </a:cubicBezTo>
                <a:cubicBezTo>
                  <a:pt x="56" y="957"/>
                  <a:pt x="73" y="983"/>
                  <a:pt x="99" y="1000"/>
                </a:cubicBezTo>
                <a:cubicBezTo>
                  <a:pt x="125" y="1017"/>
                  <a:pt x="121" y="1030"/>
                  <a:pt x="159" y="1021"/>
                </a:cubicBezTo>
                <a:cubicBezTo>
                  <a:pt x="198" y="1013"/>
                  <a:pt x="216" y="1013"/>
                  <a:pt x="259" y="1034"/>
                </a:cubicBezTo>
                <a:cubicBezTo>
                  <a:pt x="302" y="1056"/>
                  <a:pt x="367" y="1246"/>
                  <a:pt x="380" y="1293"/>
                </a:cubicBezTo>
                <a:cubicBezTo>
                  <a:pt x="393" y="1340"/>
                  <a:pt x="371" y="1392"/>
                  <a:pt x="410" y="1388"/>
                </a:cubicBezTo>
                <a:cubicBezTo>
                  <a:pt x="449" y="1383"/>
                  <a:pt x="462" y="1396"/>
                  <a:pt x="466" y="1431"/>
                </a:cubicBezTo>
                <a:cubicBezTo>
                  <a:pt x="470" y="1465"/>
                  <a:pt x="466" y="1470"/>
                  <a:pt x="436" y="1491"/>
                </a:cubicBezTo>
                <a:cubicBezTo>
                  <a:pt x="406" y="1513"/>
                  <a:pt x="419" y="1534"/>
                  <a:pt x="449" y="1534"/>
                </a:cubicBezTo>
                <a:cubicBezTo>
                  <a:pt x="479" y="1534"/>
                  <a:pt x="492" y="1569"/>
                  <a:pt x="479" y="1586"/>
                </a:cubicBezTo>
                <a:cubicBezTo>
                  <a:pt x="466" y="1603"/>
                  <a:pt x="436" y="1616"/>
                  <a:pt x="436" y="1659"/>
                </a:cubicBezTo>
                <a:cubicBezTo>
                  <a:pt x="436" y="1702"/>
                  <a:pt x="466" y="1780"/>
                  <a:pt x="483" y="1831"/>
                </a:cubicBezTo>
                <a:cubicBezTo>
                  <a:pt x="501" y="1883"/>
                  <a:pt x="540" y="1930"/>
                  <a:pt x="552" y="1961"/>
                </a:cubicBezTo>
                <a:cubicBezTo>
                  <a:pt x="565" y="1991"/>
                  <a:pt x="591" y="1982"/>
                  <a:pt x="604" y="2008"/>
                </a:cubicBezTo>
                <a:cubicBezTo>
                  <a:pt x="617" y="2034"/>
                  <a:pt x="626" y="2064"/>
                  <a:pt x="635" y="2025"/>
                </a:cubicBezTo>
                <a:cubicBezTo>
                  <a:pt x="643" y="1987"/>
                  <a:pt x="656" y="1913"/>
                  <a:pt x="673" y="1866"/>
                </a:cubicBezTo>
                <a:cubicBezTo>
                  <a:pt x="691" y="1818"/>
                  <a:pt x="730" y="1724"/>
                  <a:pt x="755" y="1715"/>
                </a:cubicBezTo>
                <a:cubicBezTo>
                  <a:pt x="781" y="1706"/>
                  <a:pt x="799" y="1724"/>
                  <a:pt x="820" y="1685"/>
                </a:cubicBezTo>
                <a:cubicBezTo>
                  <a:pt x="842" y="1646"/>
                  <a:pt x="833" y="1612"/>
                  <a:pt x="872" y="1607"/>
                </a:cubicBezTo>
                <a:cubicBezTo>
                  <a:pt x="911" y="1603"/>
                  <a:pt x="976" y="1577"/>
                  <a:pt x="997" y="1573"/>
                </a:cubicBezTo>
                <a:cubicBezTo>
                  <a:pt x="1019" y="1569"/>
                  <a:pt x="1079" y="1513"/>
                  <a:pt x="1084" y="1500"/>
                </a:cubicBezTo>
                <a:cubicBezTo>
                  <a:pt x="1088" y="1487"/>
                  <a:pt x="1041" y="1487"/>
                  <a:pt x="1028" y="1478"/>
                </a:cubicBezTo>
                <a:cubicBezTo>
                  <a:pt x="1015" y="1470"/>
                  <a:pt x="980" y="1457"/>
                  <a:pt x="993" y="1448"/>
                </a:cubicBezTo>
                <a:cubicBezTo>
                  <a:pt x="1006" y="1439"/>
                  <a:pt x="1015" y="1414"/>
                  <a:pt x="1036" y="1418"/>
                </a:cubicBezTo>
                <a:cubicBezTo>
                  <a:pt x="1058" y="1422"/>
                  <a:pt x="1071" y="1444"/>
                  <a:pt x="1092" y="1435"/>
                </a:cubicBezTo>
                <a:cubicBezTo>
                  <a:pt x="1114" y="1426"/>
                  <a:pt x="1110" y="1396"/>
                  <a:pt x="1101" y="1379"/>
                </a:cubicBezTo>
                <a:cubicBezTo>
                  <a:pt x="1092" y="1362"/>
                  <a:pt x="1049" y="1353"/>
                  <a:pt x="1053" y="1336"/>
                </a:cubicBezTo>
                <a:cubicBezTo>
                  <a:pt x="1058" y="1319"/>
                  <a:pt x="1071" y="1289"/>
                  <a:pt x="1084" y="1284"/>
                </a:cubicBezTo>
                <a:cubicBezTo>
                  <a:pt x="1097" y="1280"/>
                  <a:pt x="1110" y="1241"/>
                  <a:pt x="1118" y="1224"/>
                </a:cubicBezTo>
                <a:cubicBezTo>
                  <a:pt x="1127" y="1207"/>
                  <a:pt x="1110" y="1169"/>
                  <a:pt x="1127" y="1158"/>
                </a:cubicBezTo>
                <a:cubicBezTo>
                  <a:pt x="1144" y="1146"/>
                  <a:pt x="1161" y="1090"/>
                  <a:pt x="1161" y="1090"/>
                </a:cubicBezTo>
                <a:cubicBezTo>
                  <a:pt x="1161" y="1090"/>
                  <a:pt x="1136" y="1060"/>
                  <a:pt x="1131" y="1043"/>
                </a:cubicBezTo>
                <a:cubicBezTo>
                  <a:pt x="1127" y="1026"/>
                  <a:pt x="1118" y="970"/>
                  <a:pt x="1118" y="970"/>
                </a:cubicBezTo>
                <a:cubicBezTo>
                  <a:pt x="1118" y="970"/>
                  <a:pt x="1127" y="931"/>
                  <a:pt x="1144" y="935"/>
                </a:cubicBezTo>
                <a:cubicBezTo>
                  <a:pt x="1161" y="940"/>
                  <a:pt x="1183" y="914"/>
                  <a:pt x="1183" y="914"/>
                </a:cubicBezTo>
                <a:cubicBezTo>
                  <a:pt x="1136" y="845"/>
                  <a:pt x="1136" y="845"/>
                  <a:pt x="1136" y="845"/>
                </a:cubicBezTo>
                <a:cubicBezTo>
                  <a:pt x="1136" y="845"/>
                  <a:pt x="1131" y="772"/>
                  <a:pt x="1144" y="741"/>
                </a:cubicBezTo>
                <a:cubicBezTo>
                  <a:pt x="1157" y="711"/>
                  <a:pt x="1161" y="642"/>
                  <a:pt x="1161" y="642"/>
                </a:cubicBezTo>
                <a:cubicBezTo>
                  <a:pt x="1161" y="642"/>
                  <a:pt x="1166" y="612"/>
                  <a:pt x="1183" y="604"/>
                </a:cubicBezTo>
                <a:cubicBezTo>
                  <a:pt x="1200" y="595"/>
                  <a:pt x="1166" y="556"/>
                  <a:pt x="1166" y="556"/>
                </a:cubicBezTo>
                <a:cubicBezTo>
                  <a:pt x="1200" y="526"/>
                  <a:pt x="1200" y="526"/>
                  <a:pt x="1200" y="526"/>
                </a:cubicBezTo>
                <a:cubicBezTo>
                  <a:pt x="1200" y="526"/>
                  <a:pt x="1196" y="492"/>
                  <a:pt x="1213" y="483"/>
                </a:cubicBezTo>
                <a:cubicBezTo>
                  <a:pt x="1231" y="474"/>
                  <a:pt x="1265" y="414"/>
                  <a:pt x="1287" y="397"/>
                </a:cubicBezTo>
                <a:cubicBezTo>
                  <a:pt x="1308" y="380"/>
                  <a:pt x="1317" y="341"/>
                  <a:pt x="1287" y="328"/>
                </a:cubicBezTo>
                <a:cubicBezTo>
                  <a:pt x="1256" y="315"/>
                  <a:pt x="1256" y="298"/>
                  <a:pt x="1231" y="306"/>
                </a:cubicBezTo>
                <a:cubicBezTo>
                  <a:pt x="1205" y="315"/>
                  <a:pt x="1209" y="358"/>
                  <a:pt x="1192" y="358"/>
                </a:cubicBezTo>
                <a:cubicBezTo>
                  <a:pt x="1174" y="358"/>
                  <a:pt x="1144" y="341"/>
                  <a:pt x="1131" y="362"/>
                </a:cubicBezTo>
                <a:cubicBezTo>
                  <a:pt x="1118" y="384"/>
                  <a:pt x="1053" y="505"/>
                  <a:pt x="1058" y="492"/>
                </a:cubicBezTo>
                <a:cubicBezTo>
                  <a:pt x="1062" y="479"/>
                  <a:pt x="1105" y="349"/>
                  <a:pt x="1101" y="336"/>
                </a:cubicBezTo>
                <a:cubicBezTo>
                  <a:pt x="1097" y="324"/>
                  <a:pt x="1105" y="298"/>
                  <a:pt x="1084" y="293"/>
                </a:cubicBezTo>
                <a:cubicBezTo>
                  <a:pt x="1062" y="289"/>
                  <a:pt x="1053" y="324"/>
                  <a:pt x="1053" y="324"/>
                </a:cubicBezTo>
                <a:cubicBezTo>
                  <a:pt x="989" y="371"/>
                  <a:pt x="989" y="371"/>
                  <a:pt x="989" y="371"/>
                </a:cubicBezTo>
                <a:cubicBezTo>
                  <a:pt x="1006" y="293"/>
                  <a:pt x="1006" y="293"/>
                  <a:pt x="1006" y="293"/>
                </a:cubicBezTo>
                <a:cubicBezTo>
                  <a:pt x="902" y="306"/>
                  <a:pt x="902" y="306"/>
                  <a:pt x="902" y="306"/>
                </a:cubicBezTo>
                <a:cubicBezTo>
                  <a:pt x="842" y="345"/>
                  <a:pt x="842" y="345"/>
                  <a:pt x="842" y="345"/>
                </a:cubicBezTo>
                <a:cubicBezTo>
                  <a:pt x="842" y="345"/>
                  <a:pt x="894" y="250"/>
                  <a:pt x="907" y="255"/>
                </a:cubicBezTo>
                <a:cubicBezTo>
                  <a:pt x="920" y="259"/>
                  <a:pt x="1023" y="246"/>
                  <a:pt x="1041" y="242"/>
                </a:cubicBezTo>
                <a:cubicBezTo>
                  <a:pt x="1058" y="237"/>
                  <a:pt x="1092" y="216"/>
                  <a:pt x="1097" y="199"/>
                </a:cubicBezTo>
                <a:cubicBezTo>
                  <a:pt x="1101" y="181"/>
                  <a:pt x="1028" y="143"/>
                  <a:pt x="1028" y="143"/>
                </a:cubicBezTo>
                <a:cubicBezTo>
                  <a:pt x="1006" y="100"/>
                  <a:pt x="1006" y="100"/>
                  <a:pt x="1006" y="100"/>
                </a:cubicBezTo>
                <a:cubicBezTo>
                  <a:pt x="928" y="95"/>
                  <a:pt x="928" y="95"/>
                  <a:pt x="928" y="95"/>
                </a:cubicBezTo>
                <a:cubicBezTo>
                  <a:pt x="984" y="61"/>
                  <a:pt x="984" y="61"/>
                  <a:pt x="984" y="61"/>
                </a:cubicBezTo>
                <a:cubicBezTo>
                  <a:pt x="984" y="61"/>
                  <a:pt x="933" y="26"/>
                  <a:pt x="894" y="18"/>
                </a:cubicBezTo>
                <a:cubicBezTo>
                  <a:pt x="855" y="9"/>
                  <a:pt x="842" y="0"/>
                  <a:pt x="790" y="18"/>
                </a:cubicBezTo>
                <a:cubicBezTo>
                  <a:pt x="738" y="35"/>
                  <a:pt x="712" y="35"/>
                  <a:pt x="712" y="48"/>
                </a:cubicBezTo>
                <a:cubicBezTo>
                  <a:pt x="712" y="61"/>
                  <a:pt x="717" y="104"/>
                  <a:pt x="704" y="112"/>
                </a:cubicBezTo>
                <a:cubicBezTo>
                  <a:pt x="691" y="121"/>
                  <a:pt x="665" y="104"/>
                  <a:pt x="630" y="100"/>
                </a:cubicBezTo>
                <a:cubicBezTo>
                  <a:pt x="596" y="95"/>
                  <a:pt x="548" y="117"/>
                  <a:pt x="548" y="117"/>
                </a:cubicBezTo>
                <a:cubicBezTo>
                  <a:pt x="548" y="117"/>
                  <a:pt x="578" y="156"/>
                  <a:pt x="587" y="173"/>
                </a:cubicBezTo>
                <a:cubicBezTo>
                  <a:pt x="596" y="190"/>
                  <a:pt x="635" y="237"/>
                  <a:pt x="630" y="255"/>
                </a:cubicBezTo>
                <a:cubicBezTo>
                  <a:pt x="626" y="272"/>
                  <a:pt x="587" y="276"/>
                  <a:pt x="587" y="276"/>
                </a:cubicBezTo>
                <a:cubicBezTo>
                  <a:pt x="587" y="276"/>
                  <a:pt x="600" y="324"/>
                  <a:pt x="583" y="315"/>
                </a:cubicBezTo>
                <a:cubicBezTo>
                  <a:pt x="565" y="306"/>
                  <a:pt x="522" y="229"/>
                  <a:pt x="505" y="220"/>
                </a:cubicBezTo>
                <a:cubicBezTo>
                  <a:pt x="488" y="212"/>
                  <a:pt x="475" y="203"/>
                  <a:pt x="466" y="216"/>
                </a:cubicBezTo>
                <a:cubicBezTo>
                  <a:pt x="457" y="229"/>
                  <a:pt x="466" y="289"/>
                  <a:pt x="470" y="306"/>
                </a:cubicBezTo>
                <a:cubicBezTo>
                  <a:pt x="475" y="324"/>
                  <a:pt x="445" y="358"/>
                  <a:pt x="445" y="358"/>
                </a:cubicBezTo>
                <a:cubicBezTo>
                  <a:pt x="388" y="328"/>
                  <a:pt x="388" y="328"/>
                  <a:pt x="388" y="328"/>
                </a:cubicBezTo>
                <a:cubicBezTo>
                  <a:pt x="384" y="237"/>
                  <a:pt x="384" y="237"/>
                  <a:pt x="384" y="237"/>
                </a:cubicBezTo>
                <a:lnTo>
                  <a:pt x="280" y="311"/>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6" name="Freeform 26">
            <a:extLst>
              <a:ext uri="{FF2B5EF4-FFF2-40B4-BE49-F238E27FC236}">
                <a16:creationId xmlns:a16="http://schemas.microsoft.com/office/drawing/2014/main" id="{52C7F04C-64BE-C844-8354-8CCE5965D06B}"/>
              </a:ext>
            </a:extLst>
          </p:cNvPr>
          <p:cNvSpPr>
            <a:spLocks/>
          </p:cNvSpPr>
          <p:nvPr/>
        </p:nvSpPr>
        <p:spPr bwMode="auto">
          <a:xfrm>
            <a:off x="4947919" y="3022249"/>
            <a:ext cx="217941" cy="141067"/>
          </a:xfrm>
          <a:custGeom>
            <a:avLst/>
            <a:gdLst/>
            <a:ahLst/>
            <a:cxnLst>
              <a:cxn ang="0">
                <a:pos x="49" y="9"/>
              </a:cxn>
              <a:cxn ang="0">
                <a:pos x="81" y="32"/>
              </a:cxn>
              <a:cxn ang="0">
                <a:pos x="133" y="15"/>
              </a:cxn>
              <a:cxn ang="0">
                <a:pos x="199" y="12"/>
              </a:cxn>
              <a:cxn ang="0">
                <a:pos x="216" y="84"/>
              </a:cxn>
              <a:cxn ang="0">
                <a:pos x="95" y="150"/>
              </a:cxn>
              <a:cxn ang="0">
                <a:pos x="32" y="118"/>
              </a:cxn>
              <a:cxn ang="0">
                <a:pos x="9" y="81"/>
              </a:cxn>
              <a:cxn ang="0">
                <a:pos x="29" y="63"/>
              </a:cxn>
              <a:cxn ang="0">
                <a:pos x="6" y="29"/>
              </a:cxn>
              <a:cxn ang="0">
                <a:pos x="49" y="9"/>
              </a:cxn>
            </a:cxnLst>
            <a:rect l="0" t="0" r="r" b="b"/>
            <a:pathLst>
              <a:path w="239" h="155">
                <a:moveTo>
                  <a:pt x="49" y="9"/>
                </a:moveTo>
                <a:cubicBezTo>
                  <a:pt x="49" y="9"/>
                  <a:pt x="58" y="40"/>
                  <a:pt x="81" y="32"/>
                </a:cubicBezTo>
                <a:cubicBezTo>
                  <a:pt x="104" y="23"/>
                  <a:pt x="113" y="18"/>
                  <a:pt x="133" y="15"/>
                </a:cubicBezTo>
                <a:cubicBezTo>
                  <a:pt x="153" y="12"/>
                  <a:pt x="182" y="0"/>
                  <a:pt x="199" y="12"/>
                </a:cubicBezTo>
                <a:cubicBezTo>
                  <a:pt x="216" y="23"/>
                  <a:pt x="239" y="66"/>
                  <a:pt x="216" y="84"/>
                </a:cubicBezTo>
                <a:cubicBezTo>
                  <a:pt x="193" y="101"/>
                  <a:pt x="124" y="155"/>
                  <a:pt x="95" y="150"/>
                </a:cubicBezTo>
                <a:cubicBezTo>
                  <a:pt x="67" y="144"/>
                  <a:pt x="26" y="130"/>
                  <a:pt x="32" y="118"/>
                </a:cubicBezTo>
                <a:cubicBezTo>
                  <a:pt x="38" y="107"/>
                  <a:pt x="0" y="84"/>
                  <a:pt x="9" y="81"/>
                </a:cubicBezTo>
                <a:cubicBezTo>
                  <a:pt x="18" y="78"/>
                  <a:pt x="43" y="69"/>
                  <a:pt x="29" y="63"/>
                </a:cubicBezTo>
                <a:cubicBezTo>
                  <a:pt x="15" y="58"/>
                  <a:pt x="6" y="29"/>
                  <a:pt x="6" y="29"/>
                </a:cubicBezTo>
                <a:cubicBezTo>
                  <a:pt x="6" y="29"/>
                  <a:pt x="35" y="6"/>
                  <a:pt x="49"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7" name="Freeform 27">
            <a:extLst>
              <a:ext uri="{FF2B5EF4-FFF2-40B4-BE49-F238E27FC236}">
                <a16:creationId xmlns:a16="http://schemas.microsoft.com/office/drawing/2014/main" id="{A00956FB-8902-9847-AA8C-FC51E5290718}"/>
              </a:ext>
            </a:extLst>
          </p:cNvPr>
          <p:cNvSpPr>
            <a:spLocks/>
          </p:cNvSpPr>
          <p:nvPr/>
        </p:nvSpPr>
        <p:spPr bwMode="auto">
          <a:xfrm>
            <a:off x="5627101" y="1988021"/>
            <a:ext cx="278172" cy="342365"/>
          </a:xfrm>
          <a:custGeom>
            <a:avLst/>
            <a:gdLst/>
            <a:ahLst/>
            <a:cxnLst>
              <a:cxn ang="0">
                <a:pos x="84" y="89"/>
              </a:cxn>
              <a:cxn ang="0">
                <a:pos x="61" y="69"/>
              </a:cxn>
              <a:cxn ang="0">
                <a:pos x="52" y="49"/>
              </a:cxn>
              <a:cxn ang="0">
                <a:pos x="72" y="32"/>
              </a:cxn>
              <a:cxn ang="0">
                <a:pos x="23" y="32"/>
              </a:cxn>
              <a:cxn ang="0">
                <a:pos x="12" y="83"/>
              </a:cxn>
              <a:cxn ang="0">
                <a:pos x="38" y="100"/>
              </a:cxn>
              <a:cxn ang="0">
                <a:pos x="38" y="141"/>
              </a:cxn>
              <a:cxn ang="0">
                <a:pos x="66" y="198"/>
              </a:cxn>
              <a:cxn ang="0">
                <a:pos x="98" y="184"/>
              </a:cxn>
              <a:cxn ang="0">
                <a:pos x="109" y="152"/>
              </a:cxn>
              <a:cxn ang="0">
                <a:pos x="118" y="169"/>
              </a:cxn>
              <a:cxn ang="0">
                <a:pos x="144" y="192"/>
              </a:cxn>
              <a:cxn ang="0">
                <a:pos x="92" y="227"/>
              </a:cxn>
              <a:cxn ang="0">
                <a:pos x="95" y="256"/>
              </a:cxn>
              <a:cxn ang="0">
                <a:pos x="115" y="273"/>
              </a:cxn>
              <a:cxn ang="0">
                <a:pos x="98" y="304"/>
              </a:cxn>
              <a:cxn ang="0">
                <a:pos x="150" y="359"/>
              </a:cxn>
              <a:cxn ang="0">
                <a:pos x="181" y="258"/>
              </a:cxn>
              <a:cxn ang="0">
                <a:pos x="199" y="192"/>
              </a:cxn>
              <a:cxn ang="0">
                <a:pos x="219" y="172"/>
              </a:cxn>
              <a:cxn ang="0">
                <a:pos x="233" y="204"/>
              </a:cxn>
              <a:cxn ang="0">
                <a:pos x="239" y="256"/>
              </a:cxn>
              <a:cxn ang="0">
                <a:pos x="236" y="293"/>
              </a:cxn>
              <a:cxn ang="0">
                <a:pos x="262" y="273"/>
              </a:cxn>
              <a:cxn ang="0">
                <a:pos x="285" y="299"/>
              </a:cxn>
              <a:cxn ang="0">
                <a:pos x="305" y="264"/>
              </a:cxn>
              <a:cxn ang="0">
                <a:pos x="282" y="227"/>
              </a:cxn>
              <a:cxn ang="0">
                <a:pos x="268" y="192"/>
              </a:cxn>
              <a:cxn ang="0">
                <a:pos x="253" y="169"/>
              </a:cxn>
              <a:cxn ang="0">
                <a:pos x="233" y="158"/>
              </a:cxn>
              <a:cxn ang="0">
                <a:pos x="230" y="129"/>
              </a:cxn>
              <a:cxn ang="0">
                <a:pos x="202" y="100"/>
              </a:cxn>
              <a:cxn ang="0">
                <a:pos x="179" y="69"/>
              </a:cxn>
              <a:cxn ang="0">
                <a:pos x="130" y="0"/>
              </a:cxn>
              <a:cxn ang="0">
                <a:pos x="127" y="77"/>
              </a:cxn>
              <a:cxn ang="0">
                <a:pos x="98" y="43"/>
              </a:cxn>
              <a:cxn ang="0">
                <a:pos x="84" y="89"/>
              </a:cxn>
            </a:cxnLst>
            <a:rect l="0" t="0" r="r" b="b"/>
            <a:pathLst>
              <a:path w="305" h="376">
                <a:moveTo>
                  <a:pt x="84" y="89"/>
                </a:moveTo>
                <a:cubicBezTo>
                  <a:pt x="61" y="69"/>
                  <a:pt x="61" y="69"/>
                  <a:pt x="61" y="69"/>
                </a:cubicBezTo>
                <a:cubicBezTo>
                  <a:pt x="61" y="69"/>
                  <a:pt x="43" y="49"/>
                  <a:pt x="52" y="49"/>
                </a:cubicBezTo>
                <a:cubicBezTo>
                  <a:pt x="61" y="49"/>
                  <a:pt x="72" y="32"/>
                  <a:pt x="72" y="32"/>
                </a:cubicBezTo>
                <a:cubicBezTo>
                  <a:pt x="23" y="32"/>
                  <a:pt x="23" y="32"/>
                  <a:pt x="23" y="32"/>
                </a:cubicBezTo>
                <a:cubicBezTo>
                  <a:pt x="23" y="32"/>
                  <a:pt x="0" y="77"/>
                  <a:pt x="12" y="83"/>
                </a:cubicBezTo>
                <a:cubicBezTo>
                  <a:pt x="23" y="89"/>
                  <a:pt x="38" y="89"/>
                  <a:pt x="38" y="100"/>
                </a:cubicBezTo>
                <a:cubicBezTo>
                  <a:pt x="38" y="112"/>
                  <a:pt x="26" y="126"/>
                  <a:pt x="38" y="141"/>
                </a:cubicBezTo>
                <a:cubicBezTo>
                  <a:pt x="49" y="155"/>
                  <a:pt x="46" y="198"/>
                  <a:pt x="66" y="198"/>
                </a:cubicBezTo>
                <a:cubicBezTo>
                  <a:pt x="86" y="198"/>
                  <a:pt x="95" y="195"/>
                  <a:pt x="98" y="184"/>
                </a:cubicBezTo>
                <a:cubicBezTo>
                  <a:pt x="101" y="172"/>
                  <a:pt x="101" y="152"/>
                  <a:pt x="109" y="152"/>
                </a:cubicBezTo>
                <a:cubicBezTo>
                  <a:pt x="118" y="152"/>
                  <a:pt x="118" y="158"/>
                  <a:pt x="118" y="169"/>
                </a:cubicBezTo>
                <a:cubicBezTo>
                  <a:pt x="118" y="181"/>
                  <a:pt x="144" y="192"/>
                  <a:pt x="144" y="192"/>
                </a:cubicBezTo>
                <a:cubicBezTo>
                  <a:pt x="144" y="192"/>
                  <a:pt x="95" y="218"/>
                  <a:pt x="92" y="227"/>
                </a:cubicBezTo>
                <a:cubicBezTo>
                  <a:pt x="89" y="235"/>
                  <a:pt x="84" y="258"/>
                  <a:pt x="95" y="256"/>
                </a:cubicBezTo>
                <a:cubicBezTo>
                  <a:pt x="107" y="253"/>
                  <a:pt x="121" y="264"/>
                  <a:pt x="115" y="273"/>
                </a:cubicBezTo>
                <a:cubicBezTo>
                  <a:pt x="109" y="281"/>
                  <a:pt x="98" y="304"/>
                  <a:pt x="98" y="304"/>
                </a:cubicBezTo>
                <a:cubicBezTo>
                  <a:pt x="98" y="304"/>
                  <a:pt x="141" y="376"/>
                  <a:pt x="150" y="359"/>
                </a:cubicBezTo>
                <a:cubicBezTo>
                  <a:pt x="158" y="342"/>
                  <a:pt x="173" y="267"/>
                  <a:pt x="181" y="258"/>
                </a:cubicBezTo>
                <a:cubicBezTo>
                  <a:pt x="190" y="250"/>
                  <a:pt x="199" y="192"/>
                  <a:pt x="199" y="192"/>
                </a:cubicBezTo>
                <a:cubicBezTo>
                  <a:pt x="219" y="172"/>
                  <a:pt x="219" y="172"/>
                  <a:pt x="219" y="172"/>
                </a:cubicBezTo>
                <a:cubicBezTo>
                  <a:pt x="219" y="172"/>
                  <a:pt x="228" y="189"/>
                  <a:pt x="233" y="204"/>
                </a:cubicBezTo>
                <a:cubicBezTo>
                  <a:pt x="239" y="218"/>
                  <a:pt x="239" y="244"/>
                  <a:pt x="239" y="256"/>
                </a:cubicBezTo>
                <a:cubicBezTo>
                  <a:pt x="239" y="267"/>
                  <a:pt x="236" y="293"/>
                  <a:pt x="236" y="293"/>
                </a:cubicBezTo>
                <a:cubicBezTo>
                  <a:pt x="262" y="273"/>
                  <a:pt x="262" y="273"/>
                  <a:pt x="262" y="273"/>
                </a:cubicBezTo>
                <a:cubicBezTo>
                  <a:pt x="262" y="273"/>
                  <a:pt x="277" y="304"/>
                  <a:pt x="285" y="299"/>
                </a:cubicBezTo>
                <a:cubicBezTo>
                  <a:pt x="294" y="293"/>
                  <a:pt x="305" y="264"/>
                  <a:pt x="305" y="264"/>
                </a:cubicBezTo>
                <a:cubicBezTo>
                  <a:pt x="305" y="264"/>
                  <a:pt x="282" y="235"/>
                  <a:pt x="282" y="227"/>
                </a:cubicBezTo>
                <a:cubicBezTo>
                  <a:pt x="282" y="218"/>
                  <a:pt x="268" y="201"/>
                  <a:pt x="268" y="192"/>
                </a:cubicBezTo>
                <a:cubicBezTo>
                  <a:pt x="268" y="184"/>
                  <a:pt x="262" y="169"/>
                  <a:pt x="253" y="169"/>
                </a:cubicBezTo>
                <a:cubicBezTo>
                  <a:pt x="245" y="169"/>
                  <a:pt x="228" y="169"/>
                  <a:pt x="233" y="158"/>
                </a:cubicBezTo>
                <a:cubicBezTo>
                  <a:pt x="239" y="146"/>
                  <a:pt x="239" y="135"/>
                  <a:pt x="230" y="129"/>
                </a:cubicBezTo>
                <a:cubicBezTo>
                  <a:pt x="222" y="123"/>
                  <a:pt x="202" y="100"/>
                  <a:pt x="202" y="100"/>
                </a:cubicBezTo>
                <a:cubicBezTo>
                  <a:pt x="202" y="100"/>
                  <a:pt x="179" y="77"/>
                  <a:pt x="179" y="69"/>
                </a:cubicBezTo>
                <a:cubicBezTo>
                  <a:pt x="179" y="60"/>
                  <a:pt x="130" y="0"/>
                  <a:pt x="130" y="0"/>
                </a:cubicBezTo>
                <a:cubicBezTo>
                  <a:pt x="127" y="77"/>
                  <a:pt x="127" y="77"/>
                  <a:pt x="127" y="77"/>
                </a:cubicBezTo>
                <a:cubicBezTo>
                  <a:pt x="98" y="43"/>
                  <a:pt x="98" y="43"/>
                  <a:pt x="98" y="43"/>
                </a:cubicBezTo>
                <a:lnTo>
                  <a:pt x="84" y="89"/>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8" name="Freeform 28">
            <a:extLst>
              <a:ext uri="{FF2B5EF4-FFF2-40B4-BE49-F238E27FC236}">
                <a16:creationId xmlns:a16="http://schemas.microsoft.com/office/drawing/2014/main" id="{7263C95A-21D7-654E-8357-71637BEDF538}"/>
              </a:ext>
            </a:extLst>
          </p:cNvPr>
          <p:cNvSpPr>
            <a:spLocks/>
          </p:cNvSpPr>
          <p:nvPr/>
        </p:nvSpPr>
        <p:spPr bwMode="auto">
          <a:xfrm>
            <a:off x="5791944" y="1933338"/>
            <a:ext cx="180693" cy="139482"/>
          </a:xfrm>
          <a:custGeom>
            <a:avLst/>
            <a:gdLst/>
            <a:ahLst/>
            <a:cxnLst>
              <a:cxn ang="0">
                <a:pos x="35" y="23"/>
              </a:cxn>
              <a:cxn ang="0">
                <a:pos x="54" y="8"/>
              </a:cxn>
              <a:cxn ang="0">
                <a:pos x="68" y="36"/>
              </a:cxn>
              <a:cxn ang="0">
                <a:pos x="88" y="38"/>
              </a:cxn>
              <a:cxn ang="0">
                <a:pos x="97" y="14"/>
              </a:cxn>
              <a:cxn ang="0">
                <a:pos x="110" y="34"/>
              </a:cxn>
              <a:cxn ang="0">
                <a:pos x="136" y="30"/>
              </a:cxn>
              <a:cxn ang="0">
                <a:pos x="169" y="28"/>
              </a:cxn>
              <a:cxn ang="0">
                <a:pos x="191" y="36"/>
              </a:cxn>
              <a:cxn ang="0">
                <a:pos x="188" y="74"/>
              </a:cxn>
              <a:cxn ang="0">
                <a:pos x="156" y="132"/>
              </a:cxn>
              <a:cxn ang="0">
                <a:pos x="117" y="143"/>
              </a:cxn>
              <a:cxn ang="0">
                <a:pos x="85" y="129"/>
              </a:cxn>
              <a:cxn ang="0">
                <a:pos x="48" y="123"/>
              </a:cxn>
              <a:cxn ang="0">
                <a:pos x="49" y="102"/>
              </a:cxn>
              <a:cxn ang="0">
                <a:pos x="75" y="90"/>
              </a:cxn>
              <a:cxn ang="0">
                <a:pos x="77" y="76"/>
              </a:cxn>
              <a:cxn ang="0">
                <a:pos x="41" y="81"/>
              </a:cxn>
              <a:cxn ang="0">
                <a:pos x="12" y="76"/>
              </a:cxn>
              <a:cxn ang="0">
                <a:pos x="11" y="54"/>
              </a:cxn>
              <a:cxn ang="0">
                <a:pos x="0" y="40"/>
              </a:cxn>
              <a:cxn ang="0">
                <a:pos x="9" y="30"/>
              </a:cxn>
              <a:cxn ang="0">
                <a:pos x="25" y="40"/>
              </a:cxn>
              <a:cxn ang="0">
                <a:pos x="35" y="23"/>
              </a:cxn>
            </a:cxnLst>
            <a:rect l="0" t="0" r="r" b="b"/>
            <a:pathLst>
              <a:path w="198" h="153">
                <a:moveTo>
                  <a:pt x="35" y="23"/>
                </a:moveTo>
                <a:cubicBezTo>
                  <a:pt x="35" y="23"/>
                  <a:pt x="49" y="0"/>
                  <a:pt x="54" y="8"/>
                </a:cubicBezTo>
                <a:cubicBezTo>
                  <a:pt x="58" y="17"/>
                  <a:pt x="62" y="30"/>
                  <a:pt x="68" y="36"/>
                </a:cubicBezTo>
                <a:cubicBezTo>
                  <a:pt x="74" y="41"/>
                  <a:pt x="85" y="47"/>
                  <a:pt x="88" y="38"/>
                </a:cubicBezTo>
                <a:cubicBezTo>
                  <a:pt x="91" y="30"/>
                  <a:pt x="91" y="13"/>
                  <a:pt x="97" y="14"/>
                </a:cubicBezTo>
                <a:cubicBezTo>
                  <a:pt x="103" y="15"/>
                  <a:pt x="103" y="31"/>
                  <a:pt x="110" y="34"/>
                </a:cubicBezTo>
                <a:cubicBezTo>
                  <a:pt x="117" y="37"/>
                  <a:pt x="129" y="36"/>
                  <a:pt x="136" y="30"/>
                </a:cubicBezTo>
                <a:cubicBezTo>
                  <a:pt x="143" y="24"/>
                  <a:pt x="159" y="23"/>
                  <a:pt x="169" y="28"/>
                </a:cubicBezTo>
                <a:cubicBezTo>
                  <a:pt x="179" y="34"/>
                  <a:pt x="183" y="34"/>
                  <a:pt x="191" y="36"/>
                </a:cubicBezTo>
                <a:cubicBezTo>
                  <a:pt x="198" y="37"/>
                  <a:pt x="193" y="57"/>
                  <a:pt x="188" y="74"/>
                </a:cubicBezTo>
                <a:cubicBezTo>
                  <a:pt x="182" y="92"/>
                  <a:pt x="162" y="123"/>
                  <a:pt x="156" y="132"/>
                </a:cubicBezTo>
                <a:cubicBezTo>
                  <a:pt x="150" y="140"/>
                  <a:pt x="124" y="153"/>
                  <a:pt x="117" y="143"/>
                </a:cubicBezTo>
                <a:cubicBezTo>
                  <a:pt x="110" y="133"/>
                  <a:pt x="93" y="127"/>
                  <a:pt x="85" y="129"/>
                </a:cubicBezTo>
                <a:cubicBezTo>
                  <a:pt x="78" y="130"/>
                  <a:pt x="49" y="130"/>
                  <a:pt x="48" y="123"/>
                </a:cubicBezTo>
                <a:cubicBezTo>
                  <a:pt x="47" y="116"/>
                  <a:pt x="42" y="103"/>
                  <a:pt x="49" y="102"/>
                </a:cubicBezTo>
                <a:cubicBezTo>
                  <a:pt x="57" y="100"/>
                  <a:pt x="71" y="92"/>
                  <a:pt x="75" y="90"/>
                </a:cubicBezTo>
                <a:cubicBezTo>
                  <a:pt x="80" y="89"/>
                  <a:pt x="81" y="74"/>
                  <a:pt x="77" y="76"/>
                </a:cubicBezTo>
                <a:cubicBezTo>
                  <a:pt x="72" y="77"/>
                  <a:pt x="54" y="81"/>
                  <a:pt x="41" y="81"/>
                </a:cubicBezTo>
                <a:cubicBezTo>
                  <a:pt x="28" y="81"/>
                  <a:pt x="15" y="81"/>
                  <a:pt x="12" y="76"/>
                </a:cubicBezTo>
                <a:cubicBezTo>
                  <a:pt x="9" y="70"/>
                  <a:pt x="15" y="61"/>
                  <a:pt x="11" y="54"/>
                </a:cubicBezTo>
                <a:cubicBezTo>
                  <a:pt x="6" y="47"/>
                  <a:pt x="0" y="44"/>
                  <a:pt x="0" y="40"/>
                </a:cubicBezTo>
                <a:cubicBezTo>
                  <a:pt x="0" y="36"/>
                  <a:pt x="2" y="27"/>
                  <a:pt x="9" y="30"/>
                </a:cubicBezTo>
                <a:cubicBezTo>
                  <a:pt x="16" y="33"/>
                  <a:pt x="25" y="40"/>
                  <a:pt x="25" y="40"/>
                </a:cubicBezTo>
                <a:lnTo>
                  <a:pt x="35" y="23"/>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9" name="Freeform 29">
            <a:extLst>
              <a:ext uri="{FF2B5EF4-FFF2-40B4-BE49-F238E27FC236}">
                <a16:creationId xmlns:a16="http://schemas.microsoft.com/office/drawing/2014/main" id="{5760D8E4-557B-E84D-A48D-FF8CDE5EA34C}"/>
              </a:ext>
            </a:extLst>
          </p:cNvPr>
          <p:cNvSpPr>
            <a:spLocks/>
          </p:cNvSpPr>
          <p:nvPr/>
        </p:nvSpPr>
        <p:spPr bwMode="auto">
          <a:xfrm>
            <a:off x="6303114" y="1873900"/>
            <a:ext cx="145030" cy="107782"/>
          </a:xfrm>
          <a:custGeom>
            <a:avLst/>
            <a:gdLst/>
            <a:ahLst/>
            <a:cxnLst>
              <a:cxn ang="0">
                <a:pos x="8" y="28"/>
              </a:cxn>
              <a:cxn ang="0">
                <a:pos x="45" y="11"/>
              </a:cxn>
              <a:cxn ang="0">
                <a:pos x="84" y="11"/>
              </a:cxn>
              <a:cxn ang="0">
                <a:pos x="108" y="20"/>
              </a:cxn>
              <a:cxn ang="0">
                <a:pos x="142" y="2"/>
              </a:cxn>
              <a:cxn ang="0">
                <a:pos x="151" y="20"/>
              </a:cxn>
              <a:cxn ang="0">
                <a:pos x="144" y="46"/>
              </a:cxn>
              <a:cxn ang="0">
                <a:pos x="125" y="65"/>
              </a:cxn>
              <a:cxn ang="0">
                <a:pos x="92" y="110"/>
              </a:cxn>
              <a:cxn ang="0">
                <a:pos x="60" y="82"/>
              </a:cxn>
              <a:cxn ang="0">
                <a:pos x="73" y="52"/>
              </a:cxn>
              <a:cxn ang="0">
                <a:pos x="45" y="56"/>
              </a:cxn>
              <a:cxn ang="0">
                <a:pos x="4" y="54"/>
              </a:cxn>
              <a:cxn ang="0">
                <a:pos x="8" y="28"/>
              </a:cxn>
            </a:cxnLst>
            <a:rect l="0" t="0" r="r" b="b"/>
            <a:pathLst>
              <a:path w="159" h="119">
                <a:moveTo>
                  <a:pt x="8" y="28"/>
                </a:moveTo>
                <a:cubicBezTo>
                  <a:pt x="8" y="28"/>
                  <a:pt x="32" y="11"/>
                  <a:pt x="45" y="11"/>
                </a:cubicBezTo>
                <a:cubicBezTo>
                  <a:pt x="58" y="11"/>
                  <a:pt x="73" y="7"/>
                  <a:pt x="84" y="11"/>
                </a:cubicBezTo>
                <a:cubicBezTo>
                  <a:pt x="95" y="15"/>
                  <a:pt x="97" y="24"/>
                  <a:pt x="108" y="20"/>
                </a:cubicBezTo>
                <a:cubicBezTo>
                  <a:pt x="118" y="15"/>
                  <a:pt x="131" y="0"/>
                  <a:pt x="142" y="2"/>
                </a:cubicBezTo>
                <a:cubicBezTo>
                  <a:pt x="153" y="5"/>
                  <a:pt x="142" y="13"/>
                  <a:pt x="151" y="20"/>
                </a:cubicBezTo>
                <a:cubicBezTo>
                  <a:pt x="159" y="26"/>
                  <a:pt x="155" y="41"/>
                  <a:pt x="144" y="46"/>
                </a:cubicBezTo>
                <a:cubicBezTo>
                  <a:pt x="133" y="50"/>
                  <a:pt x="123" y="58"/>
                  <a:pt x="125" y="65"/>
                </a:cubicBezTo>
                <a:cubicBezTo>
                  <a:pt x="127" y="71"/>
                  <a:pt x="110" y="119"/>
                  <a:pt x="92" y="110"/>
                </a:cubicBezTo>
                <a:cubicBezTo>
                  <a:pt x="75" y="102"/>
                  <a:pt x="51" y="89"/>
                  <a:pt x="60" y="82"/>
                </a:cubicBezTo>
                <a:cubicBezTo>
                  <a:pt x="69" y="76"/>
                  <a:pt x="82" y="54"/>
                  <a:pt x="73" y="52"/>
                </a:cubicBezTo>
                <a:cubicBezTo>
                  <a:pt x="64" y="50"/>
                  <a:pt x="51" y="50"/>
                  <a:pt x="45" y="56"/>
                </a:cubicBezTo>
                <a:cubicBezTo>
                  <a:pt x="38" y="63"/>
                  <a:pt x="2" y="61"/>
                  <a:pt x="4" y="54"/>
                </a:cubicBezTo>
                <a:cubicBezTo>
                  <a:pt x="6" y="48"/>
                  <a:pt x="0" y="28"/>
                  <a:pt x="8"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0" name="Freeform 30">
            <a:extLst>
              <a:ext uri="{FF2B5EF4-FFF2-40B4-BE49-F238E27FC236}">
                <a16:creationId xmlns:a16="http://schemas.microsoft.com/office/drawing/2014/main" id="{FDF39C63-6F10-F74A-861F-394310D3C267}"/>
              </a:ext>
            </a:extLst>
          </p:cNvPr>
          <p:cNvSpPr>
            <a:spLocks/>
          </p:cNvSpPr>
          <p:nvPr/>
        </p:nvSpPr>
        <p:spPr bwMode="auto">
          <a:xfrm>
            <a:off x="6454484" y="1941263"/>
            <a:ext cx="44381" cy="26153"/>
          </a:xfrm>
          <a:custGeom>
            <a:avLst/>
            <a:gdLst/>
            <a:ahLst/>
            <a:cxnLst>
              <a:cxn ang="0">
                <a:pos x="11" y="23"/>
              </a:cxn>
              <a:cxn ang="0">
                <a:pos x="39" y="25"/>
              </a:cxn>
              <a:cxn ang="0">
                <a:pos x="39" y="2"/>
              </a:cxn>
              <a:cxn ang="0">
                <a:pos x="11" y="23"/>
              </a:cxn>
            </a:cxnLst>
            <a:rect l="0" t="0" r="r" b="b"/>
            <a:pathLst>
              <a:path w="49" h="29">
                <a:moveTo>
                  <a:pt x="11" y="23"/>
                </a:moveTo>
                <a:cubicBezTo>
                  <a:pt x="18" y="29"/>
                  <a:pt x="32" y="28"/>
                  <a:pt x="39" y="25"/>
                </a:cubicBezTo>
                <a:cubicBezTo>
                  <a:pt x="45" y="23"/>
                  <a:pt x="49" y="4"/>
                  <a:pt x="39" y="2"/>
                </a:cubicBezTo>
                <a:cubicBezTo>
                  <a:pt x="28" y="0"/>
                  <a:pt x="0" y="15"/>
                  <a:pt x="11" y="2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1" name="Freeform 31">
            <a:extLst>
              <a:ext uri="{FF2B5EF4-FFF2-40B4-BE49-F238E27FC236}">
                <a16:creationId xmlns:a16="http://schemas.microsoft.com/office/drawing/2014/main" id="{D720EE5A-304D-554E-AC14-71968A17BA07}"/>
              </a:ext>
            </a:extLst>
          </p:cNvPr>
          <p:cNvSpPr>
            <a:spLocks/>
          </p:cNvSpPr>
          <p:nvPr/>
        </p:nvSpPr>
        <p:spPr bwMode="auto">
          <a:xfrm>
            <a:off x="6483807" y="1899260"/>
            <a:ext cx="108574" cy="77666"/>
          </a:xfrm>
          <a:custGeom>
            <a:avLst/>
            <a:gdLst/>
            <a:ahLst/>
            <a:cxnLst>
              <a:cxn ang="0">
                <a:pos x="20" y="28"/>
              </a:cxn>
              <a:cxn ang="0">
                <a:pos x="59" y="58"/>
              </a:cxn>
              <a:cxn ang="0">
                <a:pos x="76" y="80"/>
              </a:cxn>
              <a:cxn ang="0">
                <a:pos x="89" y="74"/>
              </a:cxn>
              <a:cxn ang="0">
                <a:pos x="119" y="61"/>
              </a:cxn>
              <a:cxn ang="0">
                <a:pos x="108" y="33"/>
              </a:cxn>
              <a:cxn ang="0">
                <a:pos x="84" y="39"/>
              </a:cxn>
              <a:cxn ang="0">
                <a:pos x="20" y="28"/>
              </a:cxn>
            </a:cxnLst>
            <a:rect l="0" t="0" r="r" b="b"/>
            <a:pathLst>
              <a:path w="119" h="86">
                <a:moveTo>
                  <a:pt x="20" y="28"/>
                </a:moveTo>
                <a:cubicBezTo>
                  <a:pt x="20" y="28"/>
                  <a:pt x="50" y="46"/>
                  <a:pt x="59" y="58"/>
                </a:cubicBezTo>
                <a:cubicBezTo>
                  <a:pt x="67" y="71"/>
                  <a:pt x="63" y="86"/>
                  <a:pt x="76" y="80"/>
                </a:cubicBezTo>
                <a:cubicBezTo>
                  <a:pt x="89" y="74"/>
                  <a:pt x="67" y="71"/>
                  <a:pt x="89" y="74"/>
                </a:cubicBezTo>
                <a:cubicBezTo>
                  <a:pt x="110" y="76"/>
                  <a:pt x="119" y="61"/>
                  <a:pt x="119" y="61"/>
                </a:cubicBezTo>
                <a:cubicBezTo>
                  <a:pt x="119" y="61"/>
                  <a:pt x="115" y="33"/>
                  <a:pt x="108" y="33"/>
                </a:cubicBezTo>
                <a:cubicBezTo>
                  <a:pt x="102" y="33"/>
                  <a:pt x="95" y="41"/>
                  <a:pt x="84" y="39"/>
                </a:cubicBezTo>
                <a:cubicBezTo>
                  <a:pt x="74" y="37"/>
                  <a:pt x="0" y="0"/>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2" name="Freeform 32">
            <a:extLst>
              <a:ext uri="{FF2B5EF4-FFF2-40B4-BE49-F238E27FC236}">
                <a16:creationId xmlns:a16="http://schemas.microsoft.com/office/drawing/2014/main" id="{2BE4316E-8FAB-8D40-9F87-202E545563DB}"/>
              </a:ext>
            </a:extLst>
          </p:cNvPr>
          <p:cNvSpPr>
            <a:spLocks/>
          </p:cNvSpPr>
          <p:nvPr/>
        </p:nvSpPr>
        <p:spPr bwMode="auto">
          <a:xfrm>
            <a:off x="6601891" y="1850124"/>
            <a:ext cx="61023" cy="91139"/>
          </a:xfrm>
          <a:custGeom>
            <a:avLst/>
            <a:gdLst/>
            <a:ahLst/>
            <a:cxnLst>
              <a:cxn ang="0">
                <a:pos x="17" y="52"/>
              </a:cxn>
              <a:cxn ang="0">
                <a:pos x="21" y="97"/>
              </a:cxn>
              <a:cxn ang="0">
                <a:pos x="49" y="93"/>
              </a:cxn>
              <a:cxn ang="0">
                <a:pos x="54" y="56"/>
              </a:cxn>
              <a:cxn ang="0">
                <a:pos x="62" y="37"/>
              </a:cxn>
              <a:cxn ang="0">
                <a:pos x="54" y="11"/>
              </a:cxn>
              <a:cxn ang="0">
                <a:pos x="30" y="11"/>
              </a:cxn>
              <a:cxn ang="0">
                <a:pos x="17" y="52"/>
              </a:cxn>
            </a:cxnLst>
            <a:rect l="0" t="0" r="r" b="b"/>
            <a:pathLst>
              <a:path w="67" h="100">
                <a:moveTo>
                  <a:pt x="17" y="52"/>
                </a:moveTo>
                <a:cubicBezTo>
                  <a:pt x="17" y="52"/>
                  <a:pt x="6" y="95"/>
                  <a:pt x="21" y="97"/>
                </a:cubicBezTo>
                <a:cubicBezTo>
                  <a:pt x="37" y="100"/>
                  <a:pt x="49" y="93"/>
                  <a:pt x="49" y="93"/>
                </a:cubicBezTo>
                <a:cubicBezTo>
                  <a:pt x="49" y="93"/>
                  <a:pt x="41" y="61"/>
                  <a:pt x="54" y="56"/>
                </a:cubicBezTo>
                <a:cubicBezTo>
                  <a:pt x="67" y="52"/>
                  <a:pt x="62" y="37"/>
                  <a:pt x="62" y="37"/>
                </a:cubicBezTo>
                <a:cubicBezTo>
                  <a:pt x="62" y="37"/>
                  <a:pt x="65" y="18"/>
                  <a:pt x="54" y="11"/>
                </a:cubicBezTo>
                <a:cubicBezTo>
                  <a:pt x="43" y="5"/>
                  <a:pt x="21" y="0"/>
                  <a:pt x="30" y="11"/>
                </a:cubicBezTo>
                <a:cubicBezTo>
                  <a:pt x="39" y="22"/>
                  <a:pt x="0" y="35"/>
                  <a:pt x="17" y="5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3" name="Freeform 33">
            <a:extLst>
              <a:ext uri="{FF2B5EF4-FFF2-40B4-BE49-F238E27FC236}">
                <a16:creationId xmlns:a16="http://schemas.microsoft.com/office/drawing/2014/main" id="{42B3F41D-8154-4743-BB0C-B18CFF900DAB}"/>
              </a:ext>
            </a:extLst>
          </p:cNvPr>
          <p:cNvSpPr>
            <a:spLocks/>
          </p:cNvSpPr>
          <p:nvPr/>
        </p:nvSpPr>
        <p:spPr bwMode="auto">
          <a:xfrm>
            <a:off x="6662914" y="1799404"/>
            <a:ext cx="58646" cy="101441"/>
          </a:xfrm>
          <a:custGeom>
            <a:avLst/>
            <a:gdLst/>
            <a:ahLst/>
            <a:cxnLst>
              <a:cxn ang="0">
                <a:pos x="15" y="67"/>
              </a:cxn>
              <a:cxn ang="0">
                <a:pos x="30" y="93"/>
              </a:cxn>
              <a:cxn ang="0">
                <a:pos x="45" y="97"/>
              </a:cxn>
              <a:cxn ang="0">
                <a:pos x="54" y="69"/>
              </a:cxn>
              <a:cxn ang="0">
                <a:pos x="62" y="28"/>
              </a:cxn>
              <a:cxn ang="0">
                <a:pos x="45" y="9"/>
              </a:cxn>
              <a:cxn ang="0">
                <a:pos x="15" y="67"/>
              </a:cxn>
            </a:cxnLst>
            <a:rect l="0" t="0" r="r" b="b"/>
            <a:pathLst>
              <a:path w="64" h="112">
                <a:moveTo>
                  <a:pt x="15" y="67"/>
                </a:moveTo>
                <a:cubicBezTo>
                  <a:pt x="15" y="67"/>
                  <a:pt x="28" y="80"/>
                  <a:pt x="30" y="93"/>
                </a:cubicBezTo>
                <a:cubicBezTo>
                  <a:pt x="32" y="106"/>
                  <a:pt x="45" y="112"/>
                  <a:pt x="45" y="97"/>
                </a:cubicBezTo>
                <a:cubicBezTo>
                  <a:pt x="45" y="82"/>
                  <a:pt x="43" y="69"/>
                  <a:pt x="54" y="69"/>
                </a:cubicBezTo>
                <a:cubicBezTo>
                  <a:pt x="64" y="69"/>
                  <a:pt x="62" y="41"/>
                  <a:pt x="62" y="28"/>
                </a:cubicBezTo>
                <a:cubicBezTo>
                  <a:pt x="62" y="16"/>
                  <a:pt x="49" y="0"/>
                  <a:pt x="45" y="9"/>
                </a:cubicBezTo>
                <a:cubicBezTo>
                  <a:pt x="41" y="18"/>
                  <a:pt x="0" y="41"/>
                  <a:pt x="15" y="6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4" name="Freeform 34">
            <a:extLst>
              <a:ext uri="{FF2B5EF4-FFF2-40B4-BE49-F238E27FC236}">
                <a16:creationId xmlns:a16="http://schemas.microsoft.com/office/drawing/2014/main" id="{D2C4DDFC-25D0-7044-823F-6DB382241A47}"/>
              </a:ext>
            </a:extLst>
          </p:cNvPr>
          <p:cNvSpPr>
            <a:spLocks/>
          </p:cNvSpPr>
          <p:nvPr/>
        </p:nvSpPr>
        <p:spPr bwMode="auto">
          <a:xfrm>
            <a:off x="6473504" y="1756608"/>
            <a:ext cx="126802" cy="162465"/>
          </a:xfrm>
          <a:custGeom>
            <a:avLst/>
            <a:gdLst/>
            <a:ahLst/>
            <a:cxnLst>
              <a:cxn ang="0">
                <a:pos x="46" y="142"/>
              </a:cxn>
              <a:cxn ang="0">
                <a:pos x="80" y="157"/>
              </a:cxn>
              <a:cxn ang="0">
                <a:pos x="108" y="164"/>
              </a:cxn>
              <a:cxn ang="0">
                <a:pos x="123" y="134"/>
              </a:cxn>
              <a:cxn ang="0">
                <a:pos x="123" y="108"/>
              </a:cxn>
              <a:cxn ang="0">
                <a:pos x="113" y="73"/>
              </a:cxn>
              <a:cxn ang="0">
                <a:pos x="126" y="56"/>
              </a:cxn>
              <a:cxn ang="0">
                <a:pos x="134" y="39"/>
              </a:cxn>
              <a:cxn ang="0">
                <a:pos x="113" y="15"/>
              </a:cxn>
              <a:cxn ang="0">
                <a:pos x="72" y="67"/>
              </a:cxn>
              <a:cxn ang="0">
                <a:pos x="46" y="142"/>
              </a:cxn>
            </a:cxnLst>
            <a:rect l="0" t="0" r="r" b="b"/>
            <a:pathLst>
              <a:path w="139" h="179">
                <a:moveTo>
                  <a:pt x="46" y="142"/>
                </a:moveTo>
                <a:cubicBezTo>
                  <a:pt x="46" y="142"/>
                  <a:pt x="67" y="149"/>
                  <a:pt x="80" y="157"/>
                </a:cubicBezTo>
                <a:cubicBezTo>
                  <a:pt x="93" y="166"/>
                  <a:pt x="113" y="179"/>
                  <a:pt x="108" y="164"/>
                </a:cubicBezTo>
                <a:cubicBezTo>
                  <a:pt x="104" y="149"/>
                  <a:pt x="117" y="142"/>
                  <a:pt x="123" y="134"/>
                </a:cubicBezTo>
                <a:cubicBezTo>
                  <a:pt x="130" y="125"/>
                  <a:pt x="123" y="114"/>
                  <a:pt x="123" y="108"/>
                </a:cubicBezTo>
                <a:cubicBezTo>
                  <a:pt x="123" y="101"/>
                  <a:pt x="108" y="80"/>
                  <a:pt x="113" y="73"/>
                </a:cubicBezTo>
                <a:cubicBezTo>
                  <a:pt x="117" y="67"/>
                  <a:pt x="113" y="50"/>
                  <a:pt x="126" y="56"/>
                </a:cubicBezTo>
                <a:cubicBezTo>
                  <a:pt x="139" y="62"/>
                  <a:pt x="136" y="54"/>
                  <a:pt x="134" y="39"/>
                </a:cubicBezTo>
                <a:cubicBezTo>
                  <a:pt x="132" y="24"/>
                  <a:pt x="119" y="0"/>
                  <a:pt x="113" y="15"/>
                </a:cubicBezTo>
                <a:cubicBezTo>
                  <a:pt x="106" y="30"/>
                  <a:pt x="83" y="58"/>
                  <a:pt x="72" y="67"/>
                </a:cubicBezTo>
                <a:cubicBezTo>
                  <a:pt x="61" y="75"/>
                  <a:pt x="0" y="116"/>
                  <a:pt x="46" y="14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5" name="Freeform 35">
            <a:extLst>
              <a:ext uri="{FF2B5EF4-FFF2-40B4-BE49-F238E27FC236}">
                <a16:creationId xmlns:a16="http://schemas.microsoft.com/office/drawing/2014/main" id="{E64DD46E-6045-2140-8F41-A32016383EE3}"/>
              </a:ext>
            </a:extLst>
          </p:cNvPr>
          <p:cNvSpPr>
            <a:spLocks/>
          </p:cNvSpPr>
          <p:nvPr/>
        </p:nvSpPr>
        <p:spPr bwMode="auto">
          <a:xfrm>
            <a:off x="7229560" y="1805744"/>
            <a:ext cx="200505" cy="320967"/>
          </a:xfrm>
          <a:custGeom>
            <a:avLst/>
            <a:gdLst/>
            <a:ahLst/>
            <a:cxnLst>
              <a:cxn ang="0">
                <a:pos x="90" y="65"/>
              </a:cxn>
              <a:cxn ang="0">
                <a:pos x="116" y="19"/>
              </a:cxn>
              <a:cxn ang="0">
                <a:pos x="144" y="75"/>
              </a:cxn>
              <a:cxn ang="0">
                <a:pos x="170" y="110"/>
              </a:cxn>
              <a:cxn ang="0">
                <a:pos x="151" y="149"/>
              </a:cxn>
              <a:cxn ang="0">
                <a:pos x="129" y="170"/>
              </a:cxn>
              <a:cxn ang="0">
                <a:pos x="106" y="181"/>
              </a:cxn>
              <a:cxn ang="0">
                <a:pos x="138" y="189"/>
              </a:cxn>
              <a:cxn ang="0">
                <a:pos x="166" y="189"/>
              </a:cxn>
              <a:cxn ang="0">
                <a:pos x="170" y="220"/>
              </a:cxn>
              <a:cxn ang="0">
                <a:pos x="203" y="215"/>
              </a:cxn>
              <a:cxn ang="0">
                <a:pos x="211" y="243"/>
              </a:cxn>
              <a:cxn ang="0">
                <a:pos x="201" y="284"/>
              </a:cxn>
              <a:cxn ang="0">
                <a:pos x="209" y="323"/>
              </a:cxn>
              <a:cxn ang="0">
                <a:pos x="192" y="349"/>
              </a:cxn>
              <a:cxn ang="0">
                <a:pos x="140" y="327"/>
              </a:cxn>
              <a:cxn ang="0">
                <a:pos x="99" y="291"/>
              </a:cxn>
              <a:cxn ang="0">
                <a:pos x="62" y="254"/>
              </a:cxn>
              <a:cxn ang="0">
                <a:pos x="19" y="222"/>
              </a:cxn>
              <a:cxn ang="0">
                <a:pos x="21" y="185"/>
              </a:cxn>
              <a:cxn ang="0">
                <a:pos x="54" y="181"/>
              </a:cxn>
              <a:cxn ang="0">
                <a:pos x="43" y="142"/>
              </a:cxn>
              <a:cxn ang="0">
                <a:pos x="58" y="99"/>
              </a:cxn>
              <a:cxn ang="0">
                <a:pos x="90" y="65"/>
              </a:cxn>
            </a:cxnLst>
            <a:rect l="0" t="0" r="r" b="b"/>
            <a:pathLst>
              <a:path w="220" h="353">
                <a:moveTo>
                  <a:pt x="90" y="65"/>
                </a:moveTo>
                <a:cubicBezTo>
                  <a:pt x="90" y="65"/>
                  <a:pt x="95" y="0"/>
                  <a:pt x="116" y="19"/>
                </a:cubicBezTo>
                <a:cubicBezTo>
                  <a:pt x="138" y="39"/>
                  <a:pt x="118" y="58"/>
                  <a:pt x="144" y="75"/>
                </a:cubicBezTo>
                <a:cubicBezTo>
                  <a:pt x="170" y="93"/>
                  <a:pt x="179" y="99"/>
                  <a:pt x="170" y="110"/>
                </a:cubicBezTo>
                <a:cubicBezTo>
                  <a:pt x="162" y="121"/>
                  <a:pt x="153" y="138"/>
                  <a:pt x="151" y="149"/>
                </a:cubicBezTo>
                <a:cubicBezTo>
                  <a:pt x="149" y="159"/>
                  <a:pt x="144" y="170"/>
                  <a:pt x="129" y="170"/>
                </a:cubicBezTo>
                <a:cubicBezTo>
                  <a:pt x="114" y="170"/>
                  <a:pt x="93" y="170"/>
                  <a:pt x="106" y="181"/>
                </a:cubicBezTo>
                <a:cubicBezTo>
                  <a:pt x="118" y="192"/>
                  <a:pt x="121" y="194"/>
                  <a:pt x="138" y="189"/>
                </a:cubicBezTo>
                <a:cubicBezTo>
                  <a:pt x="155" y="185"/>
                  <a:pt x="166" y="174"/>
                  <a:pt x="166" y="189"/>
                </a:cubicBezTo>
                <a:cubicBezTo>
                  <a:pt x="166" y="205"/>
                  <a:pt x="153" y="222"/>
                  <a:pt x="170" y="220"/>
                </a:cubicBezTo>
                <a:cubicBezTo>
                  <a:pt x="188" y="217"/>
                  <a:pt x="185" y="207"/>
                  <a:pt x="203" y="215"/>
                </a:cubicBezTo>
                <a:cubicBezTo>
                  <a:pt x="220" y="224"/>
                  <a:pt x="216" y="226"/>
                  <a:pt x="211" y="243"/>
                </a:cubicBezTo>
                <a:cubicBezTo>
                  <a:pt x="207" y="261"/>
                  <a:pt x="203" y="269"/>
                  <a:pt x="201" y="284"/>
                </a:cubicBezTo>
                <a:cubicBezTo>
                  <a:pt x="198" y="299"/>
                  <a:pt x="209" y="312"/>
                  <a:pt x="209" y="323"/>
                </a:cubicBezTo>
                <a:cubicBezTo>
                  <a:pt x="209" y="334"/>
                  <a:pt x="205" y="353"/>
                  <a:pt x="192" y="349"/>
                </a:cubicBezTo>
                <a:cubicBezTo>
                  <a:pt x="179" y="345"/>
                  <a:pt x="147" y="338"/>
                  <a:pt x="140" y="327"/>
                </a:cubicBezTo>
                <a:cubicBezTo>
                  <a:pt x="134" y="317"/>
                  <a:pt x="112" y="297"/>
                  <a:pt x="99" y="291"/>
                </a:cubicBezTo>
                <a:cubicBezTo>
                  <a:pt x="86" y="284"/>
                  <a:pt x="75" y="263"/>
                  <a:pt x="62" y="254"/>
                </a:cubicBezTo>
                <a:cubicBezTo>
                  <a:pt x="49" y="245"/>
                  <a:pt x="28" y="239"/>
                  <a:pt x="19" y="222"/>
                </a:cubicBezTo>
                <a:cubicBezTo>
                  <a:pt x="10" y="205"/>
                  <a:pt x="0" y="185"/>
                  <a:pt x="21" y="185"/>
                </a:cubicBezTo>
                <a:cubicBezTo>
                  <a:pt x="43" y="185"/>
                  <a:pt x="58" y="192"/>
                  <a:pt x="54" y="181"/>
                </a:cubicBezTo>
                <a:cubicBezTo>
                  <a:pt x="49" y="170"/>
                  <a:pt x="41" y="149"/>
                  <a:pt x="43" y="142"/>
                </a:cubicBezTo>
                <a:cubicBezTo>
                  <a:pt x="45" y="136"/>
                  <a:pt x="58" y="110"/>
                  <a:pt x="58" y="99"/>
                </a:cubicBezTo>
                <a:cubicBezTo>
                  <a:pt x="58" y="88"/>
                  <a:pt x="77" y="60"/>
                  <a:pt x="90" y="6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6" name="Freeform 36">
            <a:extLst>
              <a:ext uri="{FF2B5EF4-FFF2-40B4-BE49-F238E27FC236}">
                <a16:creationId xmlns:a16="http://schemas.microsoft.com/office/drawing/2014/main" id="{455A6285-ED7D-7247-AA59-541B30996B21}"/>
              </a:ext>
            </a:extLst>
          </p:cNvPr>
          <p:cNvSpPr>
            <a:spLocks/>
          </p:cNvSpPr>
          <p:nvPr/>
        </p:nvSpPr>
        <p:spPr bwMode="auto">
          <a:xfrm>
            <a:off x="7416593" y="2061725"/>
            <a:ext cx="139482" cy="156917"/>
          </a:xfrm>
          <a:custGeom>
            <a:avLst/>
            <a:gdLst/>
            <a:ahLst/>
            <a:cxnLst>
              <a:cxn ang="0">
                <a:pos x="49" y="2"/>
              </a:cxn>
              <a:cxn ang="0">
                <a:pos x="80" y="17"/>
              </a:cxn>
              <a:cxn ang="0">
                <a:pos x="106" y="56"/>
              </a:cxn>
              <a:cxn ang="0">
                <a:pos x="125" y="114"/>
              </a:cxn>
              <a:cxn ang="0">
                <a:pos x="49" y="138"/>
              </a:cxn>
              <a:cxn ang="0">
                <a:pos x="4" y="157"/>
              </a:cxn>
              <a:cxn ang="0">
                <a:pos x="21" y="82"/>
              </a:cxn>
              <a:cxn ang="0">
                <a:pos x="49" y="2"/>
              </a:cxn>
            </a:cxnLst>
            <a:rect l="0" t="0" r="r" b="b"/>
            <a:pathLst>
              <a:path w="153" h="172">
                <a:moveTo>
                  <a:pt x="49" y="2"/>
                </a:moveTo>
                <a:cubicBezTo>
                  <a:pt x="49" y="2"/>
                  <a:pt x="69" y="7"/>
                  <a:pt x="80" y="17"/>
                </a:cubicBezTo>
                <a:cubicBezTo>
                  <a:pt x="91" y="28"/>
                  <a:pt x="91" y="37"/>
                  <a:pt x="106" y="56"/>
                </a:cubicBezTo>
                <a:cubicBezTo>
                  <a:pt x="121" y="75"/>
                  <a:pt x="153" y="106"/>
                  <a:pt x="125" y="114"/>
                </a:cubicBezTo>
                <a:cubicBezTo>
                  <a:pt x="97" y="123"/>
                  <a:pt x="58" y="131"/>
                  <a:pt x="49" y="138"/>
                </a:cubicBezTo>
                <a:cubicBezTo>
                  <a:pt x="41" y="144"/>
                  <a:pt x="8" y="172"/>
                  <a:pt x="4" y="157"/>
                </a:cubicBezTo>
                <a:cubicBezTo>
                  <a:pt x="0" y="142"/>
                  <a:pt x="17" y="97"/>
                  <a:pt x="21" y="82"/>
                </a:cubicBezTo>
                <a:cubicBezTo>
                  <a:pt x="26" y="67"/>
                  <a:pt x="30" y="0"/>
                  <a:pt x="49" y="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7" name="Freeform 37">
            <a:extLst>
              <a:ext uri="{FF2B5EF4-FFF2-40B4-BE49-F238E27FC236}">
                <a16:creationId xmlns:a16="http://schemas.microsoft.com/office/drawing/2014/main" id="{FE4C121D-F27A-514A-B094-46B1679DC9B6}"/>
              </a:ext>
            </a:extLst>
          </p:cNvPr>
          <p:cNvSpPr>
            <a:spLocks/>
          </p:cNvSpPr>
          <p:nvPr/>
        </p:nvSpPr>
        <p:spPr bwMode="auto">
          <a:xfrm>
            <a:off x="8163139" y="2370804"/>
            <a:ext cx="159295" cy="132349"/>
          </a:xfrm>
          <a:custGeom>
            <a:avLst/>
            <a:gdLst/>
            <a:ahLst/>
            <a:cxnLst>
              <a:cxn ang="0">
                <a:pos x="16" y="26"/>
              </a:cxn>
              <a:cxn ang="0">
                <a:pos x="24" y="128"/>
              </a:cxn>
              <a:cxn ang="0">
                <a:pos x="67" y="128"/>
              </a:cxn>
              <a:cxn ang="0">
                <a:pos x="95" y="132"/>
              </a:cxn>
              <a:cxn ang="0">
                <a:pos x="115" y="121"/>
              </a:cxn>
              <a:cxn ang="0">
                <a:pos x="143" y="117"/>
              </a:cxn>
              <a:cxn ang="0">
                <a:pos x="158" y="104"/>
              </a:cxn>
              <a:cxn ang="0">
                <a:pos x="167" y="52"/>
              </a:cxn>
              <a:cxn ang="0">
                <a:pos x="128" y="39"/>
              </a:cxn>
              <a:cxn ang="0">
                <a:pos x="102" y="13"/>
              </a:cxn>
              <a:cxn ang="0">
                <a:pos x="78" y="35"/>
              </a:cxn>
              <a:cxn ang="0">
                <a:pos x="48" y="3"/>
              </a:cxn>
              <a:cxn ang="0">
                <a:pos x="16" y="26"/>
              </a:cxn>
            </a:cxnLst>
            <a:rect l="0" t="0" r="r" b="b"/>
            <a:pathLst>
              <a:path w="175" h="145">
                <a:moveTo>
                  <a:pt x="16" y="26"/>
                </a:moveTo>
                <a:cubicBezTo>
                  <a:pt x="16" y="26"/>
                  <a:pt x="0" y="110"/>
                  <a:pt x="24" y="128"/>
                </a:cubicBezTo>
                <a:cubicBezTo>
                  <a:pt x="48" y="145"/>
                  <a:pt x="54" y="128"/>
                  <a:pt x="67" y="128"/>
                </a:cubicBezTo>
                <a:cubicBezTo>
                  <a:pt x="80" y="128"/>
                  <a:pt x="76" y="143"/>
                  <a:pt x="95" y="132"/>
                </a:cubicBezTo>
                <a:cubicBezTo>
                  <a:pt x="115" y="121"/>
                  <a:pt x="106" y="112"/>
                  <a:pt x="115" y="121"/>
                </a:cubicBezTo>
                <a:cubicBezTo>
                  <a:pt x="124" y="130"/>
                  <a:pt x="143" y="117"/>
                  <a:pt x="143" y="117"/>
                </a:cubicBezTo>
                <a:cubicBezTo>
                  <a:pt x="143" y="117"/>
                  <a:pt x="149" y="112"/>
                  <a:pt x="158" y="104"/>
                </a:cubicBezTo>
                <a:cubicBezTo>
                  <a:pt x="167" y="95"/>
                  <a:pt x="175" y="61"/>
                  <a:pt x="167" y="52"/>
                </a:cubicBezTo>
                <a:cubicBezTo>
                  <a:pt x="158" y="44"/>
                  <a:pt x="132" y="50"/>
                  <a:pt x="128" y="39"/>
                </a:cubicBezTo>
                <a:cubicBezTo>
                  <a:pt x="124" y="28"/>
                  <a:pt x="102" y="13"/>
                  <a:pt x="102" y="13"/>
                </a:cubicBezTo>
                <a:cubicBezTo>
                  <a:pt x="102" y="13"/>
                  <a:pt x="89" y="48"/>
                  <a:pt x="78" y="35"/>
                </a:cubicBezTo>
                <a:cubicBezTo>
                  <a:pt x="67" y="22"/>
                  <a:pt x="61" y="0"/>
                  <a:pt x="48" y="3"/>
                </a:cubicBezTo>
                <a:cubicBezTo>
                  <a:pt x="35" y="5"/>
                  <a:pt x="13" y="9"/>
                  <a:pt x="16" y="26"/>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8" name="Freeform 38">
            <a:extLst>
              <a:ext uri="{FF2B5EF4-FFF2-40B4-BE49-F238E27FC236}">
                <a16:creationId xmlns:a16="http://schemas.microsoft.com/office/drawing/2014/main" id="{A1D85C5D-03CF-0640-98A2-655BE033C84A}"/>
              </a:ext>
            </a:extLst>
          </p:cNvPr>
          <p:cNvSpPr>
            <a:spLocks/>
          </p:cNvSpPr>
          <p:nvPr/>
        </p:nvSpPr>
        <p:spPr bwMode="auto">
          <a:xfrm>
            <a:off x="8331152" y="2410430"/>
            <a:ext cx="118084" cy="86384"/>
          </a:xfrm>
          <a:custGeom>
            <a:avLst/>
            <a:gdLst/>
            <a:ahLst/>
            <a:cxnLst>
              <a:cxn ang="0">
                <a:pos x="32" y="35"/>
              </a:cxn>
              <a:cxn ang="0">
                <a:pos x="65" y="80"/>
              </a:cxn>
              <a:cxn ang="0">
                <a:pos x="112" y="95"/>
              </a:cxn>
              <a:cxn ang="0">
                <a:pos x="127" y="72"/>
              </a:cxn>
              <a:cxn ang="0">
                <a:pos x="110" y="48"/>
              </a:cxn>
              <a:cxn ang="0">
                <a:pos x="63" y="26"/>
              </a:cxn>
              <a:cxn ang="0">
                <a:pos x="32" y="35"/>
              </a:cxn>
            </a:cxnLst>
            <a:rect l="0" t="0" r="r" b="b"/>
            <a:pathLst>
              <a:path w="130" h="95">
                <a:moveTo>
                  <a:pt x="32" y="35"/>
                </a:moveTo>
                <a:cubicBezTo>
                  <a:pt x="39" y="42"/>
                  <a:pt x="52" y="76"/>
                  <a:pt x="65" y="80"/>
                </a:cubicBezTo>
                <a:cubicBezTo>
                  <a:pt x="78" y="85"/>
                  <a:pt x="112" y="95"/>
                  <a:pt x="112" y="95"/>
                </a:cubicBezTo>
                <a:cubicBezTo>
                  <a:pt x="112" y="95"/>
                  <a:pt x="125" y="80"/>
                  <a:pt x="127" y="72"/>
                </a:cubicBezTo>
                <a:cubicBezTo>
                  <a:pt x="130" y="63"/>
                  <a:pt x="121" y="48"/>
                  <a:pt x="110" y="48"/>
                </a:cubicBezTo>
                <a:cubicBezTo>
                  <a:pt x="99" y="48"/>
                  <a:pt x="71" y="29"/>
                  <a:pt x="63" y="26"/>
                </a:cubicBezTo>
                <a:cubicBezTo>
                  <a:pt x="54" y="24"/>
                  <a:pt x="0" y="0"/>
                  <a:pt x="32" y="3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9" name="Freeform 39">
            <a:extLst>
              <a:ext uri="{FF2B5EF4-FFF2-40B4-BE49-F238E27FC236}">
                <a16:creationId xmlns:a16="http://schemas.microsoft.com/office/drawing/2014/main" id="{915180B1-CE9B-9E49-91D6-201D92EB4837}"/>
              </a:ext>
            </a:extLst>
          </p:cNvPr>
          <p:cNvSpPr>
            <a:spLocks/>
          </p:cNvSpPr>
          <p:nvPr/>
        </p:nvSpPr>
        <p:spPr bwMode="auto">
          <a:xfrm>
            <a:off x="8973879" y="2713962"/>
            <a:ext cx="114122" cy="50721"/>
          </a:xfrm>
          <a:custGeom>
            <a:avLst/>
            <a:gdLst/>
            <a:ahLst/>
            <a:cxnLst>
              <a:cxn ang="0">
                <a:pos x="39" y="20"/>
              </a:cxn>
              <a:cxn ang="0">
                <a:pos x="97" y="7"/>
              </a:cxn>
              <a:cxn ang="0">
                <a:pos x="115" y="35"/>
              </a:cxn>
              <a:cxn ang="0">
                <a:pos x="74" y="52"/>
              </a:cxn>
              <a:cxn ang="0">
                <a:pos x="37" y="56"/>
              </a:cxn>
              <a:cxn ang="0">
                <a:pos x="11" y="48"/>
              </a:cxn>
              <a:cxn ang="0">
                <a:pos x="39" y="20"/>
              </a:cxn>
            </a:cxnLst>
            <a:rect l="0" t="0" r="r" b="b"/>
            <a:pathLst>
              <a:path w="125" h="56">
                <a:moveTo>
                  <a:pt x="39" y="20"/>
                </a:moveTo>
                <a:cubicBezTo>
                  <a:pt x="39" y="20"/>
                  <a:pt x="84" y="0"/>
                  <a:pt x="97" y="7"/>
                </a:cubicBezTo>
                <a:cubicBezTo>
                  <a:pt x="110" y="13"/>
                  <a:pt x="125" y="22"/>
                  <a:pt x="115" y="35"/>
                </a:cubicBezTo>
                <a:cubicBezTo>
                  <a:pt x="104" y="48"/>
                  <a:pt x="80" y="54"/>
                  <a:pt x="74" y="52"/>
                </a:cubicBezTo>
                <a:cubicBezTo>
                  <a:pt x="67" y="50"/>
                  <a:pt x="54" y="56"/>
                  <a:pt x="37" y="56"/>
                </a:cubicBezTo>
                <a:cubicBezTo>
                  <a:pt x="20" y="56"/>
                  <a:pt x="0" y="52"/>
                  <a:pt x="11" y="48"/>
                </a:cubicBezTo>
                <a:cubicBezTo>
                  <a:pt x="22" y="43"/>
                  <a:pt x="24" y="18"/>
                  <a:pt x="39"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0" name="Freeform 40">
            <a:extLst>
              <a:ext uri="{FF2B5EF4-FFF2-40B4-BE49-F238E27FC236}">
                <a16:creationId xmlns:a16="http://schemas.microsoft.com/office/drawing/2014/main" id="{0277CC3D-126E-F64F-B5A4-B0DD9B0E53E5}"/>
              </a:ext>
            </a:extLst>
          </p:cNvPr>
          <p:cNvSpPr>
            <a:spLocks noEditPoints="1"/>
          </p:cNvSpPr>
          <p:nvPr userDrawn="1"/>
        </p:nvSpPr>
        <p:spPr bwMode="auto">
          <a:xfrm>
            <a:off x="5240355" y="2240040"/>
            <a:ext cx="3986335" cy="2619251"/>
          </a:xfrm>
          <a:custGeom>
            <a:avLst/>
            <a:gdLst/>
            <a:ahLst/>
            <a:cxnLst>
              <a:cxn ang="0">
                <a:pos x="1259" y="1853"/>
              </a:cxn>
              <a:cxn ang="0">
                <a:pos x="1345" y="1810"/>
              </a:cxn>
              <a:cxn ang="0">
                <a:pos x="824" y="1833"/>
              </a:cxn>
              <a:cxn ang="0">
                <a:pos x="975" y="1708"/>
              </a:cxn>
              <a:cxn ang="0">
                <a:pos x="1122" y="1851"/>
              </a:cxn>
              <a:cxn ang="0">
                <a:pos x="3924" y="711"/>
              </a:cxn>
              <a:cxn ang="0">
                <a:pos x="3536" y="560"/>
              </a:cxn>
              <a:cxn ang="0">
                <a:pos x="3268" y="539"/>
              </a:cxn>
              <a:cxn ang="0">
                <a:pos x="3030" y="452"/>
              </a:cxn>
              <a:cxn ang="0">
                <a:pos x="2700" y="388"/>
              </a:cxn>
              <a:cxn ang="0">
                <a:pos x="2611" y="317"/>
              </a:cxn>
              <a:cxn ang="0">
                <a:pos x="2549" y="84"/>
              </a:cxn>
              <a:cxn ang="0">
                <a:pos x="2391" y="155"/>
              </a:cxn>
              <a:cxn ang="0">
                <a:pos x="2108" y="317"/>
              </a:cxn>
              <a:cxn ang="0">
                <a:pos x="1978" y="500"/>
              </a:cxn>
              <a:cxn ang="0">
                <a:pos x="1821" y="511"/>
              </a:cxn>
              <a:cxn ang="0">
                <a:pos x="1836" y="754"/>
              </a:cxn>
              <a:cxn ang="0">
                <a:pos x="1797" y="444"/>
              </a:cxn>
              <a:cxn ang="0">
                <a:pos x="1713" y="743"/>
              </a:cxn>
              <a:cxn ang="0">
                <a:pos x="1404" y="743"/>
              </a:cxn>
              <a:cxn ang="0">
                <a:pos x="1177" y="823"/>
              </a:cxn>
              <a:cxn ang="0">
                <a:pos x="959" y="857"/>
              </a:cxn>
              <a:cxn ang="0">
                <a:pos x="827" y="605"/>
              </a:cxn>
              <a:cxn ang="0">
                <a:pos x="672" y="633"/>
              </a:cxn>
              <a:cxn ang="0">
                <a:pos x="547" y="756"/>
              </a:cxn>
              <a:cxn ang="0">
                <a:pos x="408" y="1013"/>
              </a:cxn>
              <a:cxn ang="0">
                <a:pos x="333" y="1211"/>
              </a:cxn>
              <a:cxn ang="0">
                <a:pos x="558" y="1344"/>
              </a:cxn>
              <a:cxn ang="0">
                <a:pos x="607" y="1045"/>
              </a:cxn>
              <a:cxn ang="0">
                <a:pos x="726" y="1178"/>
              </a:cxn>
              <a:cxn ang="0">
                <a:pos x="694" y="1247"/>
              </a:cxn>
              <a:cxn ang="0">
                <a:pos x="659" y="1400"/>
              </a:cxn>
              <a:cxn ang="0">
                <a:pos x="424" y="1293"/>
              </a:cxn>
              <a:cxn ang="0">
                <a:pos x="223" y="1603"/>
              </a:cxn>
              <a:cxn ang="0">
                <a:pos x="9" y="1799"/>
              </a:cxn>
              <a:cxn ang="0">
                <a:pos x="201" y="1947"/>
              </a:cxn>
              <a:cxn ang="0">
                <a:pos x="391" y="1760"/>
              </a:cxn>
              <a:cxn ang="0">
                <a:pos x="599" y="1919"/>
              </a:cxn>
              <a:cxn ang="0">
                <a:pos x="631" y="1855"/>
              </a:cxn>
              <a:cxn ang="0">
                <a:pos x="717" y="1891"/>
              </a:cxn>
              <a:cxn ang="0">
                <a:pos x="916" y="2014"/>
              </a:cxn>
              <a:cxn ang="0">
                <a:pos x="1067" y="2352"/>
              </a:cxn>
              <a:cxn ang="0">
                <a:pos x="1503" y="2354"/>
              </a:cxn>
              <a:cxn ang="0">
                <a:pos x="1339" y="2217"/>
              </a:cxn>
              <a:cxn ang="0">
                <a:pos x="1778" y="2419"/>
              </a:cxn>
              <a:cxn ang="0">
                <a:pos x="2004" y="2523"/>
              </a:cxn>
              <a:cxn ang="0">
                <a:pos x="2290" y="2527"/>
              </a:cxn>
              <a:cxn ang="0">
                <a:pos x="2492" y="2803"/>
              </a:cxn>
              <a:cxn ang="0">
                <a:pos x="2570" y="2645"/>
              </a:cxn>
              <a:cxn ang="0">
                <a:pos x="2639" y="2432"/>
              </a:cxn>
              <a:cxn ang="0">
                <a:pos x="2832" y="2023"/>
              </a:cxn>
              <a:cxn ang="0">
                <a:pos x="2957" y="1932"/>
              </a:cxn>
              <a:cxn ang="0">
                <a:pos x="3104" y="1820"/>
              </a:cxn>
              <a:cxn ang="0">
                <a:pos x="3337" y="1426"/>
              </a:cxn>
              <a:cxn ang="0">
                <a:pos x="3544" y="1217"/>
              </a:cxn>
              <a:cxn ang="0">
                <a:pos x="3803" y="1127"/>
              </a:cxn>
              <a:cxn ang="0">
                <a:pos x="3788" y="1280"/>
              </a:cxn>
              <a:cxn ang="0">
                <a:pos x="4097" y="1049"/>
              </a:cxn>
              <a:cxn ang="0">
                <a:pos x="4317" y="965"/>
              </a:cxn>
            </a:cxnLst>
            <a:rect l="0" t="0" r="r" b="b"/>
            <a:pathLst>
              <a:path w="4376" h="2880">
                <a:moveTo>
                  <a:pt x="1400" y="1886"/>
                </a:moveTo>
                <a:cubicBezTo>
                  <a:pt x="1393" y="1880"/>
                  <a:pt x="1387" y="1874"/>
                  <a:pt x="1381" y="1877"/>
                </a:cubicBezTo>
                <a:cubicBezTo>
                  <a:pt x="1375" y="1880"/>
                  <a:pt x="1368" y="1887"/>
                  <a:pt x="1372" y="1897"/>
                </a:cubicBezTo>
                <a:cubicBezTo>
                  <a:pt x="1377" y="1907"/>
                  <a:pt x="1384" y="1917"/>
                  <a:pt x="1387" y="1923"/>
                </a:cubicBezTo>
                <a:cubicBezTo>
                  <a:pt x="1390" y="1929"/>
                  <a:pt x="1385" y="1945"/>
                  <a:pt x="1390" y="1950"/>
                </a:cubicBezTo>
                <a:cubicBezTo>
                  <a:pt x="1394" y="1956"/>
                  <a:pt x="1395" y="1963"/>
                  <a:pt x="1397" y="1969"/>
                </a:cubicBezTo>
                <a:cubicBezTo>
                  <a:pt x="1398" y="1975"/>
                  <a:pt x="1368" y="1983"/>
                  <a:pt x="1367" y="1989"/>
                </a:cubicBezTo>
                <a:cubicBezTo>
                  <a:pt x="1365" y="1995"/>
                  <a:pt x="1329" y="1986"/>
                  <a:pt x="1329" y="1986"/>
                </a:cubicBezTo>
                <a:cubicBezTo>
                  <a:pt x="1273" y="1950"/>
                  <a:pt x="1273" y="1950"/>
                  <a:pt x="1273" y="1950"/>
                </a:cubicBezTo>
                <a:cubicBezTo>
                  <a:pt x="1298" y="1900"/>
                  <a:pt x="1298" y="1900"/>
                  <a:pt x="1298" y="1900"/>
                </a:cubicBezTo>
                <a:cubicBezTo>
                  <a:pt x="1298" y="1900"/>
                  <a:pt x="1289" y="1876"/>
                  <a:pt x="1282" y="1871"/>
                </a:cubicBezTo>
                <a:cubicBezTo>
                  <a:pt x="1275" y="1867"/>
                  <a:pt x="1270" y="1855"/>
                  <a:pt x="1259" y="1853"/>
                </a:cubicBezTo>
                <a:cubicBezTo>
                  <a:pt x="1247" y="1850"/>
                  <a:pt x="1240" y="1825"/>
                  <a:pt x="1240" y="1817"/>
                </a:cubicBezTo>
                <a:cubicBezTo>
                  <a:pt x="1240" y="1808"/>
                  <a:pt x="1251" y="1788"/>
                  <a:pt x="1251" y="1788"/>
                </a:cubicBezTo>
                <a:cubicBezTo>
                  <a:pt x="1251" y="1788"/>
                  <a:pt x="1239" y="1765"/>
                  <a:pt x="1231" y="1764"/>
                </a:cubicBezTo>
                <a:cubicBezTo>
                  <a:pt x="1224" y="1762"/>
                  <a:pt x="1217" y="1755"/>
                  <a:pt x="1227" y="1746"/>
                </a:cubicBezTo>
                <a:cubicBezTo>
                  <a:pt x="1237" y="1738"/>
                  <a:pt x="1256" y="1723"/>
                  <a:pt x="1260" y="1722"/>
                </a:cubicBezTo>
                <a:cubicBezTo>
                  <a:pt x="1264" y="1720"/>
                  <a:pt x="1285" y="1702"/>
                  <a:pt x="1290" y="1699"/>
                </a:cubicBezTo>
                <a:cubicBezTo>
                  <a:pt x="1296" y="1696"/>
                  <a:pt x="1323" y="1683"/>
                  <a:pt x="1331" y="1682"/>
                </a:cubicBezTo>
                <a:cubicBezTo>
                  <a:pt x="1338" y="1680"/>
                  <a:pt x="1365" y="1680"/>
                  <a:pt x="1372" y="1695"/>
                </a:cubicBezTo>
                <a:cubicBezTo>
                  <a:pt x="1372" y="1695"/>
                  <a:pt x="1377" y="1719"/>
                  <a:pt x="1367" y="1723"/>
                </a:cubicBezTo>
                <a:cubicBezTo>
                  <a:pt x="1357" y="1728"/>
                  <a:pt x="1336" y="1732"/>
                  <a:pt x="1332" y="1739"/>
                </a:cubicBezTo>
                <a:cubicBezTo>
                  <a:pt x="1328" y="1746"/>
                  <a:pt x="1319" y="1762"/>
                  <a:pt x="1325" y="1774"/>
                </a:cubicBezTo>
                <a:cubicBezTo>
                  <a:pt x="1331" y="1785"/>
                  <a:pt x="1336" y="1801"/>
                  <a:pt x="1345" y="1810"/>
                </a:cubicBezTo>
                <a:cubicBezTo>
                  <a:pt x="1354" y="1818"/>
                  <a:pt x="1362" y="1833"/>
                  <a:pt x="1371" y="1833"/>
                </a:cubicBezTo>
                <a:cubicBezTo>
                  <a:pt x="1380" y="1833"/>
                  <a:pt x="1400" y="1858"/>
                  <a:pt x="1404" y="1858"/>
                </a:cubicBezTo>
                <a:cubicBezTo>
                  <a:pt x="1408" y="1858"/>
                  <a:pt x="1411" y="1860"/>
                  <a:pt x="1411" y="1870"/>
                </a:cubicBezTo>
                <a:cubicBezTo>
                  <a:pt x="1411" y="1880"/>
                  <a:pt x="1407" y="1891"/>
                  <a:pt x="1400" y="1886"/>
                </a:cubicBezTo>
                <a:moveTo>
                  <a:pt x="1109" y="1873"/>
                </a:moveTo>
                <a:cubicBezTo>
                  <a:pt x="1074" y="1876"/>
                  <a:pt x="1074" y="1876"/>
                  <a:pt x="1074" y="1876"/>
                </a:cubicBezTo>
                <a:cubicBezTo>
                  <a:pt x="1074" y="1876"/>
                  <a:pt x="1041" y="1874"/>
                  <a:pt x="1034" y="1873"/>
                </a:cubicBezTo>
                <a:cubicBezTo>
                  <a:pt x="1027" y="1871"/>
                  <a:pt x="1004" y="1860"/>
                  <a:pt x="995" y="1857"/>
                </a:cubicBezTo>
                <a:cubicBezTo>
                  <a:pt x="987" y="1854"/>
                  <a:pt x="969" y="1844"/>
                  <a:pt x="949" y="1844"/>
                </a:cubicBezTo>
                <a:cubicBezTo>
                  <a:pt x="929" y="1844"/>
                  <a:pt x="906" y="1853"/>
                  <a:pt x="899" y="1858"/>
                </a:cubicBezTo>
                <a:cubicBezTo>
                  <a:pt x="892" y="1864"/>
                  <a:pt x="870" y="1866"/>
                  <a:pt x="870" y="1866"/>
                </a:cubicBezTo>
                <a:cubicBezTo>
                  <a:pt x="844" y="1857"/>
                  <a:pt x="824" y="1837"/>
                  <a:pt x="824" y="1833"/>
                </a:cubicBezTo>
                <a:cubicBezTo>
                  <a:pt x="824" y="1828"/>
                  <a:pt x="817" y="1812"/>
                  <a:pt x="820" y="1808"/>
                </a:cubicBezTo>
                <a:cubicBezTo>
                  <a:pt x="822" y="1804"/>
                  <a:pt x="830" y="1798"/>
                  <a:pt x="833" y="1789"/>
                </a:cubicBezTo>
                <a:cubicBezTo>
                  <a:pt x="835" y="1781"/>
                  <a:pt x="835" y="1762"/>
                  <a:pt x="835" y="1762"/>
                </a:cubicBezTo>
                <a:cubicBezTo>
                  <a:pt x="835" y="1762"/>
                  <a:pt x="863" y="1746"/>
                  <a:pt x="866" y="1742"/>
                </a:cubicBezTo>
                <a:cubicBezTo>
                  <a:pt x="868" y="1738"/>
                  <a:pt x="886" y="1719"/>
                  <a:pt x="883" y="1708"/>
                </a:cubicBezTo>
                <a:cubicBezTo>
                  <a:pt x="880" y="1696"/>
                  <a:pt x="889" y="1693"/>
                  <a:pt x="896" y="1687"/>
                </a:cubicBezTo>
                <a:cubicBezTo>
                  <a:pt x="903" y="1682"/>
                  <a:pt x="912" y="1695"/>
                  <a:pt x="917" y="1702"/>
                </a:cubicBezTo>
                <a:cubicBezTo>
                  <a:pt x="923" y="1709"/>
                  <a:pt x="936" y="1725"/>
                  <a:pt x="939" y="1729"/>
                </a:cubicBezTo>
                <a:cubicBezTo>
                  <a:pt x="942" y="1733"/>
                  <a:pt x="948" y="1755"/>
                  <a:pt x="951" y="1761"/>
                </a:cubicBezTo>
                <a:cubicBezTo>
                  <a:pt x="953" y="1766"/>
                  <a:pt x="971" y="1756"/>
                  <a:pt x="971" y="1756"/>
                </a:cubicBezTo>
                <a:cubicBezTo>
                  <a:pt x="971" y="1756"/>
                  <a:pt x="988" y="1739"/>
                  <a:pt x="982" y="1738"/>
                </a:cubicBezTo>
                <a:cubicBezTo>
                  <a:pt x="977" y="1736"/>
                  <a:pt x="978" y="1715"/>
                  <a:pt x="975" y="1708"/>
                </a:cubicBezTo>
                <a:cubicBezTo>
                  <a:pt x="972" y="1700"/>
                  <a:pt x="985" y="1696"/>
                  <a:pt x="989" y="1696"/>
                </a:cubicBezTo>
                <a:cubicBezTo>
                  <a:pt x="994" y="1696"/>
                  <a:pt x="1030" y="1685"/>
                  <a:pt x="1037" y="1677"/>
                </a:cubicBezTo>
                <a:cubicBezTo>
                  <a:pt x="1044" y="1670"/>
                  <a:pt x="1056" y="1670"/>
                  <a:pt x="1063" y="1670"/>
                </a:cubicBezTo>
                <a:cubicBezTo>
                  <a:pt x="1070" y="1670"/>
                  <a:pt x="1076" y="1682"/>
                  <a:pt x="1073" y="1686"/>
                </a:cubicBezTo>
                <a:cubicBezTo>
                  <a:pt x="1070" y="1690"/>
                  <a:pt x="1063" y="1699"/>
                  <a:pt x="1059" y="1700"/>
                </a:cubicBezTo>
                <a:cubicBezTo>
                  <a:pt x="1054" y="1702"/>
                  <a:pt x="1047" y="1713"/>
                  <a:pt x="1047" y="1713"/>
                </a:cubicBezTo>
                <a:cubicBezTo>
                  <a:pt x="1030" y="1735"/>
                  <a:pt x="1030" y="1735"/>
                  <a:pt x="1030" y="1735"/>
                </a:cubicBezTo>
                <a:cubicBezTo>
                  <a:pt x="1040" y="1756"/>
                  <a:pt x="1040" y="1756"/>
                  <a:pt x="1040" y="1756"/>
                </a:cubicBezTo>
                <a:cubicBezTo>
                  <a:pt x="1064" y="1775"/>
                  <a:pt x="1064" y="1775"/>
                  <a:pt x="1064" y="1775"/>
                </a:cubicBezTo>
                <a:cubicBezTo>
                  <a:pt x="1064" y="1775"/>
                  <a:pt x="1090" y="1807"/>
                  <a:pt x="1095" y="1811"/>
                </a:cubicBezTo>
                <a:cubicBezTo>
                  <a:pt x="1099" y="1815"/>
                  <a:pt x="1119" y="1824"/>
                  <a:pt x="1119" y="1824"/>
                </a:cubicBezTo>
                <a:cubicBezTo>
                  <a:pt x="1122" y="1851"/>
                  <a:pt x="1122" y="1851"/>
                  <a:pt x="1122" y="1851"/>
                </a:cubicBezTo>
                <a:lnTo>
                  <a:pt x="1109" y="1873"/>
                </a:lnTo>
                <a:close/>
                <a:moveTo>
                  <a:pt x="4363" y="851"/>
                </a:moveTo>
                <a:cubicBezTo>
                  <a:pt x="4354" y="840"/>
                  <a:pt x="4324" y="829"/>
                  <a:pt x="4300" y="823"/>
                </a:cubicBezTo>
                <a:cubicBezTo>
                  <a:pt x="4276" y="816"/>
                  <a:pt x="4298" y="847"/>
                  <a:pt x="4283" y="847"/>
                </a:cubicBezTo>
                <a:cubicBezTo>
                  <a:pt x="4268" y="847"/>
                  <a:pt x="4272" y="827"/>
                  <a:pt x="4274" y="814"/>
                </a:cubicBezTo>
                <a:cubicBezTo>
                  <a:pt x="4276" y="801"/>
                  <a:pt x="4242" y="776"/>
                  <a:pt x="4229" y="758"/>
                </a:cubicBezTo>
                <a:cubicBezTo>
                  <a:pt x="4216" y="741"/>
                  <a:pt x="4183" y="707"/>
                  <a:pt x="4170" y="696"/>
                </a:cubicBezTo>
                <a:cubicBezTo>
                  <a:pt x="4157" y="685"/>
                  <a:pt x="4114" y="664"/>
                  <a:pt x="4091" y="653"/>
                </a:cubicBezTo>
                <a:cubicBezTo>
                  <a:pt x="4067" y="642"/>
                  <a:pt x="4026" y="648"/>
                  <a:pt x="4015" y="648"/>
                </a:cubicBezTo>
                <a:cubicBezTo>
                  <a:pt x="4004" y="648"/>
                  <a:pt x="3974" y="636"/>
                  <a:pt x="3957" y="631"/>
                </a:cubicBezTo>
                <a:cubicBezTo>
                  <a:pt x="3939" y="627"/>
                  <a:pt x="3952" y="702"/>
                  <a:pt x="3952" y="702"/>
                </a:cubicBezTo>
                <a:cubicBezTo>
                  <a:pt x="3952" y="702"/>
                  <a:pt x="3931" y="711"/>
                  <a:pt x="3924" y="711"/>
                </a:cubicBezTo>
                <a:cubicBezTo>
                  <a:pt x="3918" y="711"/>
                  <a:pt x="3922" y="696"/>
                  <a:pt x="3922" y="696"/>
                </a:cubicBezTo>
                <a:cubicBezTo>
                  <a:pt x="3905" y="681"/>
                  <a:pt x="3905" y="681"/>
                  <a:pt x="3905" y="681"/>
                </a:cubicBezTo>
                <a:cubicBezTo>
                  <a:pt x="3905" y="681"/>
                  <a:pt x="3898" y="668"/>
                  <a:pt x="3875" y="659"/>
                </a:cubicBezTo>
                <a:cubicBezTo>
                  <a:pt x="3867" y="657"/>
                  <a:pt x="3862" y="666"/>
                  <a:pt x="3842" y="670"/>
                </a:cubicBezTo>
                <a:cubicBezTo>
                  <a:pt x="3823" y="674"/>
                  <a:pt x="3808" y="661"/>
                  <a:pt x="3780" y="661"/>
                </a:cubicBezTo>
                <a:cubicBezTo>
                  <a:pt x="3751" y="661"/>
                  <a:pt x="3762" y="679"/>
                  <a:pt x="3754" y="687"/>
                </a:cubicBezTo>
                <a:cubicBezTo>
                  <a:pt x="3745" y="696"/>
                  <a:pt x="3741" y="683"/>
                  <a:pt x="3736" y="668"/>
                </a:cubicBezTo>
                <a:cubicBezTo>
                  <a:pt x="3732" y="653"/>
                  <a:pt x="3732" y="655"/>
                  <a:pt x="3717" y="644"/>
                </a:cubicBezTo>
                <a:cubicBezTo>
                  <a:pt x="3702" y="633"/>
                  <a:pt x="3717" y="636"/>
                  <a:pt x="3726" y="616"/>
                </a:cubicBezTo>
                <a:cubicBezTo>
                  <a:pt x="3734" y="597"/>
                  <a:pt x="3713" y="590"/>
                  <a:pt x="3667" y="569"/>
                </a:cubicBezTo>
                <a:cubicBezTo>
                  <a:pt x="3622" y="547"/>
                  <a:pt x="3605" y="564"/>
                  <a:pt x="3587" y="569"/>
                </a:cubicBezTo>
                <a:cubicBezTo>
                  <a:pt x="3570" y="573"/>
                  <a:pt x="3546" y="567"/>
                  <a:pt x="3536" y="560"/>
                </a:cubicBezTo>
                <a:cubicBezTo>
                  <a:pt x="3525" y="554"/>
                  <a:pt x="3533" y="539"/>
                  <a:pt x="3516" y="536"/>
                </a:cubicBezTo>
                <a:cubicBezTo>
                  <a:pt x="3499" y="534"/>
                  <a:pt x="3499" y="541"/>
                  <a:pt x="3490" y="530"/>
                </a:cubicBezTo>
                <a:cubicBezTo>
                  <a:pt x="3482" y="519"/>
                  <a:pt x="3477" y="511"/>
                  <a:pt x="3484" y="504"/>
                </a:cubicBezTo>
                <a:cubicBezTo>
                  <a:pt x="3490" y="498"/>
                  <a:pt x="3475" y="483"/>
                  <a:pt x="3456" y="478"/>
                </a:cubicBezTo>
                <a:cubicBezTo>
                  <a:pt x="3436" y="474"/>
                  <a:pt x="3425" y="480"/>
                  <a:pt x="3419" y="485"/>
                </a:cubicBezTo>
                <a:cubicBezTo>
                  <a:pt x="3412" y="489"/>
                  <a:pt x="3408" y="511"/>
                  <a:pt x="3391" y="513"/>
                </a:cubicBezTo>
                <a:cubicBezTo>
                  <a:pt x="3374" y="515"/>
                  <a:pt x="3389" y="493"/>
                  <a:pt x="3374" y="485"/>
                </a:cubicBezTo>
                <a:cubicBezTo>
                  <a:pt x="3358" y="476"/>
                  <a:pt x="3387" y="457"/>
                  <a:pt x="3387" y="457"/>
                </a:cubicBezTo>
                <a:cubicBezTo>
                  <a:pt x="3387" y="457"/>
                  <a:pt x="3315" y="435"/>
                  <a:pt x="3307" y="435"/>
                </a:cubicBezTo>
                <a:cubicBezTo>
                  <a:pt x="3298" y="435"/>
                  <a:pt x="3304" y="455"/>
                  <a:pt x="3292" y="459"/>
                </a:cubicBezTo>
                <a:cubicBezTo>
                  <a:pt x="3279" y="463"/>
                  <a:pt x="3268" y="491"/>
                  <a:pt x="3268" y="491"/>
                </a:cubicBezTo>
                <a:cubicBezTo>
                  <a:pt x="3268" y="491"/>
                  <a:pt x="3274" y="541"/>
                  <a:pt x="3268" y="539"/>
                </a:cubicBezTo>
                <a:cubicBezTo>
                  <a:pt x="3261" y="536"/>
                  <a:pt x="3259" y="532"/>
                  <a:pt x="3244" y="530"/>
                </a:cubicBezTo>
                <a:cubicBezTo>
                  <a:pt x="3229" y="528"/>
                  <a:pt x="3242" y="552"/>
                  <a:pt x="3242" y="552"/>
                </a:cubicBezTo>
                <a:cubicBezTo>
                  <a:pt x="3242" y="552"/>
                  <a:pt x="3225" y="552"/>
                  <a:pt x="3212" y="545"/>
                </a:cubicBezTo>
                <a:cubicBezTo>
                  <a:pt x="3199" y="539"/>
                  <a:pt x="3205" y="528"/>
                  <a:pt x="3188" y="526"/>
                </a:cubicBezTo>
                <a:cubicBezTo>
                  <a:pt x="3171" y="524"/>
                  <a:pt x="3145" y="530"/>
                  <a:pt x="3145" y="530"/>
                </a:cubicBezTo>
                <a:cubicBezTo>
                  <a:pt x="3145" y="530"/>
                  <a:pt x="3132" y="513"/>
                  <a:pt x="3121" y="508"/>
                </a:cubicBezTo>
                <a:cubicBezTo>
                  <a:pt x="3110" y="504"/>
                  <a:pt x="3108" y="517"/>
                  <a:pt x="3104" y="524"/>
                </a:cubicBezTo>
                <a:cubicBezTo>
                  <a:pt x="3099" y="530"/>
                  <a:pt x="3110" y="575"/>
                  <a:pt x="3093" y="571"/>
                </a:cubicBezTo>
                <a:cubicBezTo>
                  <a:pt x="3076" y="567"/>
                  <a:pt x="3058" y="554"/>
                  <a:pt x="3054" y="543"/>
                </a:cubicBezTo>
                <a:cubicBezTo>
                  <a:pt x="3050" y="532"/>
                  <a:pt x="3037" y="504"/>
                  <a:pt x="3024" y="498"/>
                </a:cubicBezTo>
                <a:cubicBezTo>
                  <a:pt x="3011" y="491"/>
                  <a:pt x="3019" y="489"/>
                  <a:pt x="3028" y="478"/>
                </a:cubicBezTo>
                <a:cubicBezTo>
                  <a:pt x="3037" y="468"/>
                  <a:pt x="3035" y="461"/>
                  <a:pt x="3030" y="452"/>
                </a:cubicBezTo>
                <a:cubicBezTo>
                  <a:pt x="3026" y="444"/>
                  <a:pt x="3017" y="450"/>
                  <a:pt x="3000" y="446"/>
                </a:cubicBezTo>
                <a:cubicBezTo>
                  <a:pt x="2983" y="442"/>
                  <a:pt x="3006" y="431"/>
                  <a:pt x="3030" y="424"/>
                </a:cubicBezTo>
                <a:cubicBezTo>
                  <a:pt x="3054" y="418"/>
                  <a:pt x="3030" y="399"/>
                  <a:pt x="3017" y="392"/>
                </a:cubicBezTo>
                <a:cubicBezTo>
                  <a:pt x="3004" y="386"/>
                  <a:pt x="2985" y="390"/>
                  <a:pt x="2968" y="388"/>
                </a:cubicBezTo>
                <a:cubicBezTo>
                  <a:pt x="2950" y="386"/>
                  <a:pt x="2942" y="368"/>
                  <a:pt x="2920" y="371"/>
                </a:cubicBezTo>
                <a:cubicBezTo>
                  <a:pt x="2899" y="373"/>
                  <a:pt x="2918" y="409"/>
                  <a:pt x="2918" y="420"/>
                </a:cubicBezTo>
                <a:cubicBezTo>
                  <a:pt x="2918" y="431"/>
                  <a:pt x="2892" y="422"/>
                  <a:pt x="2886" y="422"/>
                </a:cubicBezTo>
                <a:cubicBezTo>
                  <a:pt x="2879" y="422"/>
                  <a:pt x="2823" y="427"/>
                  <a:pt x="2816" y="422"/>
                </a:cubicBezTo>
                <a:cubicBezTo>
                  <a:pt x="2810" y="418"/>
                  <a:pt x="2799" y="381"/>
                  <a:pt x="2799" y="375"/>
                </a:cubicBezTo>
                <a:cubicBezTo>
                  <a:pt x="2799" y="368"/>
                  <a:pt x="2786" y="371"/>
                  <a:pt x="2780" y="371"/>
                </a:cubicBezTo>
                <a:cubicBezTo>
                  <a:pt x="2732" y="371"/>
                  <a:pt x="2732" y="371"/>
                  <a:pt x="2732" y="371"/>
                </a:cubicBezTo>
                <a:cubicBezTo>
                  <a:pt x="2721" y="371"/>
                  <a:pt x="2706" y="386"/>
                  <a:pt x="2700" y="388"/>
                </a:cubicBezTo>
                <a:cubicBezTo>
                  <a:pt x="2693" y="390"/>
                  <a:pt x="2689" y="375"/>
                  <a:pt x="2685" y="366"/>
                </a:cubicBezTo>
                <a:cubicBezTo>
                  <a:pt x="2680" y="358"/>
                  <a:pt x="2672" y="366"/>
                  <a:pt x="2663" y="360"/>
                </a:cubicBezTo>
                <a:cubicBezTo>
                  <a:pt x="2654" y="353"/>
                  <a:pt x="2631" y="368"/>
                  <a:pt x="2631" y="368"/>
                </a:cubicBezTo>
                <a:cubicBezTo>
                  <a:pt x="2631" y="368"/>
                  <a:pt x="2603" y="390"/>
                  <a:pt x="2592" y="392"/>
                </a:cubicBezTo>
                <a:cubicBezTo>
                  <a:pt x="2581" y="394"/>
                  <a:pt x="2562" y="409"/>
                  <a:pt x="2553" y="412"/>
                </a:cubicBezTo>
                <a:cubicBezTo>
                  <a:pt x="2544" y="414"/>
                  <a:pt x="2523" y="437"/>
                  <a:pt x="2505" y="442"/>
                </a:cubicBezTo>
                <a:cubicBezTo>
                  <a:pt x="2488" y="446"/>
                  <a:pt x="2516" y="420"/>
                  <a:pt x="2523" y="414"/>
                </a:cubicBezTo>
                <a:cubicBezTo>
                  <a:pt x="2529" y="407"/>
                  <a:pt x="2536" y="399"/>
                  <a:pt x="2536" y="392"/>
                </a:cubicBezTo>
                <a:cubicBezTo>
                  <a:pt x="2536" y="386"/>
                  <a:pt x="2549" y="383"/>
                  <a:pt x="2562" y="377"/>
                </a:cubicBezTo>
                <a:cubicBezTo>
                  <a:pt x="2575" y="371"/>
                  <a:pt x="2575" y="366"/>
                  <a:pt x="2581" y="356"/>
                </a:cubicBezTo>
                <a:cubicBezTo>
                  <a:pt x="2587" y="345"/>
                  <a:pt x="2596" y="340"/>
                  <a:pt x="2594" y="334"/>
                </a:cubicBezTo>
                <a:cubicBezTo>
                  <a:pt x="2592" y="328"/>
                  <a:pt x="2605" y="321"/>
                  <a:pt x="2611" y="317"/>
                </a:cubicBezTo>
                <a:cubicBezTo>
                  <a:pt x="2618" y="312"/>
                  <a:pt x="2626" y="308"/>
                  <a:pt x="2639" y="295"/>
                </a:cubicBezTo>
                <a:cubicBezTo>
                  <a:pt x="2652" y="282"/>
                  <a:pt x="2641" y="282"/>
                  <a:pt x="2641" y="282"/>
                </a:cubicBezTo>
                <a:cubicBezTo>
                  <a:pt x="2641" y="282"/>
                  <a:pt x="2663" y="272"/>
                  <a:pt x="2670" y="265"/>
                </a:cubicBezTo>
                <a:cubicBezTo>
                  <a:pt x="2676" y="259"/>
                  <a:pt x="2676" y="246"/>
                  <a:pt x="2683" y="239"/>
                </a:cubicBezTo>
                <a:cubicBezTo>
                  <a:pt x="2689" y="233"/>
                  <a:pt x="2698" y="218"/>
                  <a:pt x="2687" y="207"/>
                </a:cubicBezTo>
                <a:cubicBezTo>
                  <a:pt x="2676" y="196"/>
                  <a:pt x="2678" y="194"/>
                  <a:pt x="2670" y="188"/>
                </a:cubicBezTo>
                <a:cubicBezTo>
                  <a:pt x="2661" y="181"/>
                  <a:pt x="2680" y="181"/>
                  <a:pt x="2695" y="179"/>
                </a:cubicBezTo>
                <a:cubicBezTo>
                  <a:pt x="2711" y="177"/>
                  <a:pt x="2693" y="138"/>
                  <a:pt x="2687" y="125"/>
                </a:cubicBezTo>
                <a:cubicBezTo>
                  <a:pt x="2680" y="112"/>
                  <a:pt x="2639" y="108"/>
                  <a:pt x="2633" y="103"/>
                </a:cubicBezTo>
                <a:cubicBezTo>
                  <a:pt x="2626" y="99"/>
                  <a:pt x="2575" y="101"/>
                  <a:pt x="2575" y="101"/>
                </a:cubicBezTo>
                <a:cubicBezTo>
                  <a:pt x="2575" y="101"/>
                  <a:pt x="2562" y="114"/>
                  <a:pt x="2546" y="114"/>
                </a:cubicBezTo>
                <a:cubicBezTo>
                  <a:pt x="2531" y="114"/>
                  <a:pt x="2555" y="91"/>
                  <a:pt x="2549" y="84"/>
                </a:cubicBezTo>
                <a:cubicBezTo>
                  <a:pt x="2542" y="78"/>
                  <a:pt x="2538" y="88"/>
                  <a:pt x="2531" y="86"/>
                </a:cubicBezTo>
                <a:cubicBezTo>
                  <a:pt x="2525" y="84"/>
                  <a:pt x="2531" y="67"/>
                  <a:pt x="2531" y="67"/>
                </a:cubicBezTo>
                <a:cubicBezTo>
                  <a:pt x="2531" y="67"/>
                  <a:pt x="2488" y="54"/>
                  <a:pt x="2488" y="47"/>
                </a:cubicBezTo>
                <a:cubicBezTo>
                  <a:pt x="2488" y="41"/>
                  <a:pt x="2544" y="26"/>
                  <a:pt x="2549" y="19"/>
                </a:cubicBezTo>
                <a:cubicBezTo>
                  <a:pt x="2553" y="13"/>
                  <a:pt x="2516" y="9"/>
                  <a:pt x="2501" y="4"/>
                </a:cubicBezTo>
                <a:cubicBezTo>
                  <a:pt x="2486" y="0"/>
                  <a:pt x="2464" y="11"/>
                  <a:pt x="2454" y="15"/>
                </a:cubicBezTo>
                <a:cubicBezTo>
                  <a:pt x="2443" y="19"/>
                  <a:pt x="2428" y="73"/>
                  <a:pt x="2421" y="82"/>
                </a:cubicBezTo>
                <a:cubicBezTo>
                  <a:pt x="2415" y="91"/>
                  <a:pt x="2432" y="112"/>
                  <a:pt x="2441" y="119"/>
                </a:cubicBezTo>
                <a:cubicBezTo>
                  <a:pt x="2449" y="125"/>
                  <a:pt x="2473" y="132"/>
                  <a:pt x="2462" y="136"/>
                </a:cubicBezTo>
                <a:cubicBezTo>
                  <a:pt x="2451" y="140"/>
                  <a:pt x="2430" y="132"/>
                  <a:pt x="2421" y="129"/>
                </a:cubicBezTo>
                <a:cubicBezTo>
                  <a:pt x="2413" y="127"/>
                  <a:pt x="2397" y="119"/>
                  <a:pt x="2387" y="123"/>
                </a:cubicBezTo>
                <a:cubicBezTo>
                  <a:pt x="2376" y="127"/>
                  <a:pt x="2391" y="155"/>
                  <a:pt x="2391" y="155"/>
                </a:cubicBezTo>
                <a:cubicBezTo>
                  <a:pt x="2391" y="155"/>
                  <a:pt x="2395" y="194"/>
                  <a:pt x="2389" y="192"/>
                </a:cubicBezTo>
                <a:cubicBezTo>
                  <a:pt x="2382" y="190"/>
                  <a:pt x="2372" y="168"/>
                  <a:pt x="2372" y="157"/>
                </a:cubicBezTo>
                <a:cubicBezTo>
                  <a:pt x="2372" y="147"/>
                  <a:pt x="2363" y="151"/>
                  <a:pt x="2350" y="155"/>
                </a:cubicBezTo>
                <a:cubicBezTo>
                  <a:pt x="2337" y="160"/>
                  <a:pt x="2331" y="164"/>
                  <a:pt x="2320" y="164"/>
                </a:cubicBezTo>
                <a:cubicBezTo>
                  <a:pt x="2309" y="164"/>
                  <a:pt x="2311" y="147"/>
                  <a:pt x="2307" y="138"/>
                </a:cubicBezTo>
                <a:cubicBezTo>
                  <a:pt x="2302" y="129"/>
                  <a:pt x="2279" y="151"/>
                  <a:pt x="2270" y="153"/>
                </a:cubicBezTo>
                <a:cubicBezTo>
                  <a:pt x="2261" y="155"/>
                  <a:pt x="2238" y="170"/>
                  <a:pt x="2242" y="183"/>
                </a:cubicBezTo>
                <a:cubicBezTo>
                  <a:pt x="2246" y="196"/>
                  <a:pt x="2216" y="198"/>
                  <a:pt x="2210" y="200"/>
                </a:cubicBezTo>
                <a:cubicBezTo>
                  <a:pt x="2203" y="203"/>
                  <a:pt x="2173" y="218"/>
                  <a:pt x="2160" y="215"/>
                </a:cubicBezTo>
                <a:cubicBezTo>
                  <a:pt x="2147" y="213"/>
                  <a:pt x="2149" y="222"/>
                  <a:pt x="2143" y="231"/>
                </a:cubicBezTo>
                <a:cubicBezTo>
                  <a:pt x="2136" y="239"/>
                  <a:pt x="2125" y="265"/>
                  <a:pt x="2110" y="265"/>
                </a:cubicBezTo>
                <a:cubicBezTo>
                  <a:pt x="2095" y="265"/>
                  <a:pt x="2108" y="302"/>
                  <a:pt x="2108" y="317"/>
                </a:cubicBezTo>
                <a:cubicBezTo>
                  <a:pt x="2108" y="332"/>
                  <a:pt x="2125" y="373"/>
                  <a:pt x="2117" y="379"/>
                </a:cubicBezTo>
                <a:cubicBezTo>
                  <a:pt x="2108" y="386"/>
                  <a:pt x="2095" y="362"/>
                  <a:pt x="2095" y="362"/>
                </a:cubicBezTo>
                <a:cubicBezTo>
                  <a:pt x="2095" y="362"/>
                  <a:pt x="1981" y="381"/>
                  <a:pt x="1974" y="383"/>
                </a:cubicBezTo>
                <a:cubicBezTo>
                  <a:pt x="1968" y="386"/>
                  <a:pt x="1989" y="457"/>
                  <a:pt x="1996" y="468"/>
                </a:cubicBezTo>
                <a:cubicBezTo>
                  <a:pt x="2002" y="478"/>
                  <a:pt x="2024" y="489"/>
                  <a:pt x="2026" y="502"/>
                </a:cubicBezTo>
                <a:cubicBezTo>
                  <a:pt x="2028" y="515"/>
                  <a:pt x="2035" y="554"/>
                  <a:pt x="2032" y="564"/>
                </a:cubicBezTo>
                <a:cubicBezTo>
                  <a:pt x="2030" y="575"/>
                  <a:pt x="2035" y="623"/>
                  <a:pt x="2035" y="623"/>
                </a:cubicBezTo>
                <a:cubicBezTo>
                  <a:pt x="2035" y="623"/>
                  <a:pt x="2017" y="616"/>
                  <a:pt x="2011" y="608"/>
                </a:cubicBezTo>
                <a:cubicBezTo>
                  <a:pt x="2004" y="599"/>
                  <a:pt x="1998" y="560"/>
                  <a:pt x="1994" y="545"/>
                </a:cubicBezTo>
                <a:cubicBezTo>
                  <a:pt x="1989" y="530"/>
                  <a:pt x="2011" y="536"/>
                  <a:pt x="2022" y="528"/>
                </a:cubicBezTo>
                <a:cubicBezTo>
                  <a:pt x="2032" y="519"/>
                  <a:pt x="2007" y="515"/>
                  <a:pt x="1994" y="513"/>
                </a:cubicBezTo>
                <a:cubicBezTo>
                  <a:pt x="1981" y="511"/>
                  <a:pt x="1985" y="506"/>
                  <a:pt x="1978" y="500"/>
                </a:cubicBezTo>
                <a:cubicBezTo>
                  <a:pt x="1972" y="493"/>
                  <a:pt x="1953" y="480"/>
                  <a:pt x="1940" y="465"/>
                </a:cubicBezTo>
                <a:cubicBezTo>
                  <a:pt x="1927" y="450"/>
                  <a:pt x="1920" y="470"/>
                  <a:pt x="1914" y="476"/>
                </a:cubicBezTo>
                <a:cubicBezTo>
                  <a:pt x="1907" y="483"/>
                  <a:pt x="1927" y="504"/>
                  <a:pt x="1927" y="504"/>
                </a:cubicBezTo>
                <a:cubicBezTo>
                  <a:pt x="1903" y="500"/>
                  <a:pt x="1903" y="500"/>
                  <a:pt x="1903" y="500"/>
                </a:cubicBezTo>
                <a:cubicBezTo>
                  <a:pt x="1883" y="513"/>
                  <a:pt x="1883" y="513"/>
                  <a:pt x="1883" y="513"/>
                </a:cubicBezTo>
                <a:cubicBezTo>
                  <a:pt x="1883" y="513"/>
                  <a:pt x="1894" y="534"/>
                  <a:pt x="1901" y="539"/>
                </a:cubicBezTo>
                <a:cubicBezTo>
                  <a:pt x="1907" y="543"/>
                  <a:pt x="1916" y="562"/>
                  <a:pt x="1909" y="564"/>
                </a:cubicBezTo>
                <a:cubicBezTo>
                  <a:pt x="1903" y="567"/>
                  <a:pt x="1875" y="556"/>
                  <a:pt x="1868" y="549"/>
                </a:cubicBezTo>
                <a:cubicBezTo>
                  <a:pt x="1862" y="543"/>
                  <a:pt x="1864" y="519"/>
                  <a:pt x="1864" y="506"/>
                </a:cubicBezTo>
                <a:cubicBezTo>
                  <a:pt x="1864" y="493"/>
                  <a:pt x="1862" y="446"/>
                  <a:pt x="1851" y="448"/>
                </a:cubicBezTo>
                <a:cubicBezTo>
                  <a:pt x="1840" y="450"/>
                  <a:pt x="1849" y="483"/>
                  <a:pt x="1849" y="483"/>
                </a:cubicBezTo>
                <a:cubicBezTo>
                  <a:pt x="1849" y="483"/>
                  <a:pt x="1827" y="506"/>
                  <a:pt x="1821" y="511"/>
                </a:cubicBezTo>
                <a:cubicBezTo>
                  <a:pt x="1814" y="515"/>
                  <a:pt x="1814" y="541"/>
                  <a:pt x="1817" y="549"/>
                </a:cubicBezTo>
                <a:cubicBezTo>
                  <a:pt x="1819" y="558"/>
                  <a:pt x="1821" y="603"/>
                  <a:pt x="1821" y="603"/>
                </a:cubicBezTo>
                <a:cubicBezTo>
                  <a:pt x="1821" y="603"/>
                  <a:pt x="1832" y="664"/>
                  <a:pt x="1829" y="672"/>
                </a:cubicBezTo>
                <a:cubicBezTo>
                  <a:pt x="1827" y="681"/>
                  <a:pt x="1847" y="685"/>
                  <a:pt x="1855" y="685"/>
                </a:cubicBezTo>
                <a:cubicBezTo>
                  <a:pt x="1864" y="685"/>
                  <a:pt x="1886" y="689"/>
                  <a:pt x="1892" y="696"/>
                </a:cubicBezTo>
                <a:cubicBezTo>
                  <a:pt x="1899" y="702"/>
                  <a:pt x="1914" y="741"/>
                  <a:pt x="1912" y="752"/>
                </a:cubicBezTo>
                <a:cubicBezTo>
                  <a:pt x="1909" y="763"/>
                  <a:pt x="1935" y="784"/>
                  <a:pt x="1935" y="784"/>
                </a:cubicBezTo>
                <a:cubicBezTo>
                  <a:pt x="1935" y="784"/>
                  <a:pt x="1909" y="786"/>
                  <a:pt x="1903" y="778"/>
                </a:cubicBezTo>
                <a:cubicBezTo>
                  <a:pt x="1896" y="769"/>
                  <a:pt x="1899" y="752"/>
                  <a:pt x="1894" y="735"/>
                </a:cubicBezTo>
                <a:cubicBezTo>
                  <a:pt x="1890" y="717"/>
                  <a:pt x="1886" y="717"/>
                  <a:pt x="1871" y="707"/>
                </a:cubicBezTo>
                <a:cubicBezTo>
                  <a:pt x="1855" y="696"/>
                  <a:pt x="1853" y="713"/>
                  <a:pt x="1847" y="717"/>
                </a:cubicBezTo>
                <a:cubicBezTo>
                  <a:pt x="1840" y="722"/>
                  <a:pt x="1838" y="741"/>
                  <a:pt x="1836" y="754"/>
                </a:cubicBezTo>
                <a:cubicBezTo>
                  <a:pt x="1834" y="767"/>
                  <a:pt x="1829" y="788"/>
                  <a:pt x="1829" y="804"/>
                </a:cubicBezTo>
                <a:cubicBezTo>
                  <a:pt x="1829" y="819"/>
                  <a:pt x="1808" y="838"/>
                  <a:pt x="1788" y="842"/>
                </a:cubicBezTo>
                <a:cubicBezTo>
                  <a:pt x="1769" y="847"/>
                  <a:pt x="1745" y="849"/>
                  <a:pt x="1730" y="842"/>
                </a:cubicBezTo>
                <a:cubicBezTo>
                  <a:pt x="1715" y="836"/>
                  <a:pt x="1730" y="827"/>
                  <a:pt x="1730" y="827"/>
                </a:cubicBezTo>
                <a:cubicBezTo>
                  <a:pt x="1730" y="827"/>
                  <a:pt x="1776" y="810"/>
                  <a:pt x="1782" y="801"/>
                </a:cubicBezTo>
                <a:cubicBezTo>
                  <a:pt x="1788" y="793"/>
                  <a:pt x="1804" y="756"/>
                  <a:pt x="1808" y="745"/>
                </a:cubicBezTo>
                <a:cubicBezTo>
                  <a:pt x="1812" y="735"/>
                  <a:pt x="1814" y="720"/>
                  <a:pt x="1804" y="717"/>
                </a:cubicBezTo>
                <a:cubicBezTo>
                  <a:pt x="1793" y="715"/>
                  <a:pt x="1799" y="679"/>
                  <a:pt x="1797" y="666"/>
                </a:cubicBezTo>
                <a:cubicBezTo>
                  <a:pt x="1795" y="653"/>
                  <a:pt x="1793" y="582"/>
                  <a:pt x="1791" y="571"/>
                </a:cubicBezTo>
                <a:cubicBezTo>
                  <a:pt x="1788" y="560"/>
                  <a:pt x="1786" y="552"/>
                  <a:pt x="1778" y="539"/>
                </a:cubicBezTo>
                <a:cubicBezTo>
                  <a:pt x="1769" y="526"/>
                  <a:pt x="1791" y="496"/>
                  <a:pt x="1795" y="483"/>
                </a:cubicBezTo>
                <a:cubicBezTo>
                  <a:pt x="1799" y="470"/>
                  <a:pt x="1801" y="450"/>
                  <a:pt x="1797" y="444"/>
                </a:cubicBezTo>
                <a:cubicBezTo>
                  <a:pt x="1793" y="437"/>
                  <a:pt x="1763" y="429"/>
                  <a:pt x="1763" y="429"/>
                </a:cubicBezTo>
                <a:cubicBezTo>
                  <a:pt x="1763" y="429"/>
                  <a:pt x="1763" y="399"/>
                  <a:pt x="1756" y="401"/>
                </a:cubicBezTo>
                <a:cubicBezTo>
                  <a:pt x="1750" y="403"/>
                  <a:pt x="1730" y="422"/>
                  <a:pt x="1730" y="422"/>
                </a:cubicBezTo>
                <a:cubicBezTo>
                  <a:pt x="1730" y="422"/>
                  <a:pt x="1706" y="524"/>
                  <a:pt x="1709" y="532"/>
                </a:cubicBezTo>
                <a:cubicBezTo>
                  <a:pt x="1711" y="541"/>
                  <a:pt x="1680" y="556"/>
                  <a:pt x="1670" y="564"/>
                </a:cubicBezTo>
                <a:cubicBezTo>
                  <a:pt x="1659" y="573"/>
                  <a:pt x="1665" y="590"/>
                  <a:pt x="1670" y="597"/>
                </a:cubicBezTo>
                <a:cubicBezTo>
                  <a:pt x="1674" y="603"/>
                  <a:pt x="1680" y="629"/>
                  <a:pt x="1680" y="629"/>
                </a:cubicBezTo>
                <a:cubicBezTo>
                  <a:pt x="1680" y="629"/>
                  <a:pt x="1672" y="644"/>
                  <a:pt x="1670" y="653"/>
                </a:cubicBezTo>
                <a:cubicBezTo>
                  <a:pt x="1668" y="661"/>
                  <a:pt x="1689" y="666"/>
                  <a:pt x="1689" y="666"/>
                </a:cubicBezTo>
                <a:cubicBezTo>
                  <a:pt x="1702" y="692"/>
                  <a:pt x="1702" y="692"/>
                  <a:pt x="1702" y="692"/>
                </a:cubicBezTo>
                <a:cubicBezTo>
                  <a:pt x="1719" y="711"/>
                  <a:pt x="1719" y="711"/>
                  <a:pt x="1719" y="711"/>
                </a:cubicBezTo>
                <a:cubicBezTo>
                  <a:pt x="1719" y="711"/>
                  <a:pt x="1722" y="737"/>
                  <a:pt x="1713" y="743"/>
                </a:cubicBezTo>
                <a:cubicBezTo>
                  <a:pt x="1704" y="750"/>
                  <a:pt x="1678" y="720"/>
                  <a:pt x="1670" y="713"/>
                </a:cubicBezTo>
                <a:cubicBezTo>
                  <a:pt x="1661" y="707"/>
                  <a:pt x="1624" y="674"/>
                  <a:pt x="1611" y="666"/>
                </a:cubicBezTo>
                <a:cubicBezTo>
                  <a:pt x="1598" y="657"/>
                  <a:pt x="1579" y="653"/>
                  <a:pt x="1566" y="651"/>
                </a:cubicBezTo>
                <a:cubicBezTo>
                  <a:pt x="1553" y="648"/>
                  <a:pt x="1514" y="625"/>
                  <a:pt x="1506" y="612"/>
                </a:cubicBezTo>
                <a:cubicBezTo>
                  <a:pt x="1497" y="599"/>
                  <a:pt x="1493" y="618"/>
                  <a:pt x="1493" y="627"/>
                </a:cubicBezTo>
                <a:cubicBezTo>
                  <a:pt x="1493" y="636"/>
                  <a:pt x="1523" y="672"/>
                  <a:pt x="1536" y="681"/>
                </a:cubicBezTo>
                <a:cubicBezTo>
                  <a:pt x="1549" y="689"/>
                  <a:pt x="1525" y="707"/>
                  <a:pt x="1525" y="707"/>
                </a:cubicBezTo>
                <a:cubicBezTo>
                  <a:pt x="1525" y="707"/>
                  <a:pt x="1516" y="728"/>
                  <a:pt x="1508" y="737"/>
                </a:cubicBezTo>
                <a:cubicBezTo>
                  <a:pt x="1499" y="745"/>
                  <a:pt x="1493" y="735"/>
                  <a:pt x="1484" y="724"/>
                </a:cubicBezTo>
                <a:cubicBezTo>
                  <a:pt x="1475" y="713"/>
                  <a:pt x="1480" y="704"/>
                  <a:pt x="1473" y="709"/>
                </a:cubicBezTo>
                <a:cubicBezTo>
                  <a:pt x="1467" y="713"/>
                  <a:pt x="1452" y="717"/>
                  <a:pt x="1441" y="724"/>
                </a:cubicBezTo>
                <a:cubicBezTo>
                  <a:pt x="1430" y="730"/>
                  <a:pt x="1408" y="737"/>
                  <a:pt x="1404" y="743"/>
                </a:cubicBezTo>
                <a:cubicBezTo>
                  <a:pt x="1400" y="750"/>
                  <a:pt x="1372" y="767"/>
                  <a:pt x="1363" y="760"/>
                </a:cubicBezTo>
                <a:cubicBezTo>
                  <a:pt x="1354" y="754"/>
                  <a:pt x="1374" y="724"/>
                  <a:pt x="1365" y="713"/>
                </a:cubicBezTo>
                <a:cubicBezTo>
                  <a:pt x="1357" y="702"/>
                  <a:pt x="1346" y="726"/>
                  <a:pt x="1333" y="737"/>
                </a:cubicBezTo>
                <a:cubicBezTo>
                  <a:pt x="1320" y="748"/>
                  <a:pt x="1279" y="769"/>
                  <a:pt x="1268" y="776"/>
                </a:cubicBezTo>
                <a:cubicBezTo>
                  <a:pt x="1257" y="782"/>
                  <a:pt x="1246" y="821"/>
                  <a:pt x="1246" y="821"/>
                </a:cubicBezTo>
                <a:cubicBezTo>
                  <a:pt x="1246" y="821"/>
                  <a:pt x="1227" y="832"/>
                  <a:pt x="1214" y="832"/>
                </a:cubicBezTo>
                <a:cubicBezTo>
                  <a:pt x="1201" y="832"/>
                  <a:pt x="1201" y="797"/>
                  <a:pt x="1199" y="784"/>
                </a:cubicBezTo>
                <a:cubicBezTo>
                  <a:pt x="1197" y="771"/>
                  <a:pt x="1223" y="756"/>
                  <a:pt x="1227" y="743"/>
                </a:cubicBezTo>
                <a:cubicBezTo>
                  <a:pt x="1231" y="730"/>
                  <a:pt x="1175" y="720"/>
                  <a:pt x="1175" y="720"/>
                </a:cubicBezTo>
                <a:cubicBezTo>
                  <a:pt x="1175" y="720"/>
                  <a:pt x="1171" y="765"/>
                  <a:pt x="1175" y="773"/>
                </a:cubicBezTo>
                <a:cubicBezTo>
                  <a:pt x="1179" y="782"/>
                  <a:pt x="1162" y="795"/>
                  <a:pt x="1162" y="795"/>
                </a:cubicBezTo>
                <a:cubicBezTo>
                  <a:pt x="1177" y="823"/>
                  <a:pt x="1177" y="823"/>
                  <a:pt x="1177" y="823"/>
                </a:cubicBezTo>
                <a:cubicBezTo>
                  <a:pt x="1177" y="823"/>
                  <a:pt x="1177" y="862"/>
                  <a:pt x="1167" y="864"/>
                </a:cubicBezTo>
                <a:cubicBezTo>
                  <a:pt x="1156" y="866"/>
                  <a:pt x="1145" y="838"/>
                  <a:pt x="1134" y="838"/>
                </a:cubicBezTo>
                <a:cubicBezTo>
                  <a:pt x="1123" y="838"/>
                  <a:pt x="1115" y="870"/>
                  <a:pt x="1102" y="881"/>
                </a:cubicBezTo>
                <a:cubicBezTo>
                  <a:pt x="1089" y="892"/>
                  <a:pt x="1084" y="909"/>
                  <a:pt x="1089" y="916"/>
                </a:cubicBezTo>
                <a:cubicBezTo>
                  <a:pt x="1093" y="922"/>
                  <a:pt x="1093" y="935"/>
                  <a:pt x="1089" y="941"/>
                </a:cubicBezTo>
                <a:cubicBezTo>
                  <a:pt x="1084" y="948"/>
                  <a:pt x="1072" y="954"/>
                  <a:pt x="1061" y="952"/>
                </a:cubicBezTo>
                <a:cubicBezTo>
                  <a:pt x="1050" y="950"/>
                  <a:pt x="1046" y="941"/>
                  <a:pt x="1037" y="931"/>
                </a:cubicBezTo>
                <a:cubicBezTo>
                  <a:pt x="1028" y="920"/>
                  <a:pt x="1018" y="935"/>
                  <a:pt x="1018" y="941"/>
                </a:cubicBezTo>
                <a:cubicBezTo>
                  <a:pt x="1018" y="948"/>
                  <a:pt x="1039" y="980"/>
                  <a:pt x="1039" y="987"/>
                </a:cubicBezTo>
                <a:cubicBezTo>
                  <a:pt x="1039" y="993"/>
                  <a:pt x="1013" y="985"/>
                  <a:pt x="1009" y="978"/>
                </a:cubicBezTo>
                <a:cubicBezTo>
                  <a:pt x="1005" y="972"/>
                  <a:pt x="974" y="935"/>
                  <a:pt x="966" y="926"/>
                </a:cubicBezTo>
                <a:cubicBezTo>
                  <a:pt x="957" y="918"/>
                  <a:pt x="964" y="879"/>
                  <a:pt x="959" y="857"/>
                </a:cubicBezTo>
                <a:cubicBezTo>
                  <a:pt x="955" y="836"/>
                  <a:pt x="938" y="840"/>
                  <a:pt x="931" y="825"/>
                </a:cubicBezTo>
                <a:cubicBezTo>
                  <a:pt x="925" y="810"/>
                  <a:pt x="996" y="853"/>
                  <a:pt x="1002" y="855"/>
                </a:cubicBezTo>
                <a:cubicBezTo>
                  <a:pt x="1009" y="857"/>
                  <a:pt x="1039" y="864"/>
                  <a:pt x="1065" y="864"/>
                </a:cubicBezTo>
                <a:cubicBezTo>
                  <a:pt x="1091" y="864"/>
                  <a:pt x="1104" y="806"/>
                  <a:pt x="1100" y="788"/>
                </a:cubicBezTo>
                <a:cubicBezTo>
                  <a:pt x="1095" y="771"/>
                  <a:pt x="1054" y="735"/>
                  <a:pt x="1037" y="724"/>
                </a:cubicBezTo>
                <a:cubicBezTo>
                  <a:pt x="1020" y="713"/>
                  <a:pt x="968" y="683"/>
                  <a:pt x="957" y="681"/>
                </a:cubicBezTo>
                <a:cubicBezTo>
                  <a:pt x="946" y="679"/>
                  <a:pt x="931" y="666"/>
                  <a:pt x="923" y="657"/>
                </a:cubicBezTo>
                <a:cubicBezTo>
                  <a:pt x="914" y="648"/>
                  <a:pt x="905" y="657"/>
                  <a:pt x="890" y="653"/>
                </a:cubicBezTo>
                <a:cubicBezTo>
                  <a:pt x="875" y="648"/>
                  <a:pt x="862" y="644"/>
                  <a:pt x="851" y="642"/>
                </a:cubicBezTo>
                <a:cubicBezTo>
                  <a:pt x="840" y="640"/>
                  <a:pt x="860" y="618"/>
                  <a:pt x="875" y="603"/>
                </a:cubicBezTo>
                <a:cubicBezTo>
                  <a:pt x="890" y="588"/>
                  <a:pt x="858" y="592"/>
                  <a:pt x="849" y="597"/>
                </a:cubicBezTo>
                <a:cubicBezTo>
                  <a:pt x="840" y="601"/>
                  <a:pt x="834" y="608"/>
                  <a:pt x="827" y="605"/>
                </a:cubicBezTo>
                <a:cubicBezTo>
                  <a:pt x="821" y="603"/>
                  <a:pt x="827" y="590"/>
                  <a:pt x="821" y="584"/>
                </a:cubicBezTo>
                <a:cubicBezTo>
                  <a:pt x="815" y="577"/>
                  <a:pt x="815" y="592"/>
                  <a:pt x="812" y="599"/>
                </a:cubicBezTo>
                <a:cubicBezTo>
                  <a:pt x="810" y="605"/>
                  <a:pt x="797" y="608"/>
                  <a:pt x="789" y="597"/>
                </a:cubicBezTo>
                <a:cubicBezTo>
                  <a:pt x="780" y="586"/>
                  <a:pt x="791" y="580"/>
                  <a:pt x="778" y="584"/>
                </a:cubicBezTo>
                <a:cubicBezTo>
                  <a:pt x="765" y="588"/>
                  <a:pt x="767" y="616"/>
                  <a:pt x="761" y="627"/>
                </a:cubicBezTo>
                <a:cubicBezTo>
                  <a:pt x="754" y="638"/>
                  <a:pt x="752" y="610"/>
                  <a:pt x="745" y="605"/>
                </a:cubicBezTo>
                <a:cubicBezTo>
                  <a:pt x="739" y="601"/>
                  <a:pt x="756" y="577"/>
                  <a:pt x="761" y="564"/>
                </a:cubicBezTo>
                <a:cubicBezTo>
                  <a:pt x="765" y="552"/>
                  <a:pt x="728" y="592"/>
                  <a:pt x="726" y="599"/>
                </a:cubicBezTo>
                <a:cubicBezTo>
                  <a:pt x="724" y="605"/>
                  <a:pt x="713" y="623"/>
                  <a:pt x="707" y="627"/>
                </a:cubicBezTo>
                <a:cubicBezTo>
                  <a:pt x="700" y="631"/>
                  <a:pt x="696" y="620"/>
                  <a:pt x="694" y="612"/>
                </a:cubicBezTo>
                <a:cubicBezTo>
                  <a:pt x="691" y="603"/>
                  <a:pt x="685" y="610"/>
                  <a:pt x="670" y="614"/>
                </a:cubicBezTo>
                <a:cubicBezTo>
                  <a:pt x="655" y="618"/>
                  <a:pt x="674" y="627"/>
                  <a:pt x="672" y="633"/>
                </a:cubicBezTo>
                <a:cubicBezTo>
                  <a:pt x="670" y="640"/>
                  <a:pt x="653" y="651"/>
                  <a:pt x="646" y="651"/>
                </a:cubicBezTo>
                <a:cubicBezTo>
                  <a:pt x="640" y="651"/>
                  <a:pt x="627" y="651"/>
                  <a:pt x="609" y="642"/>
                </a:cubicBezTo>
                <a:cubicBezTo>
                  <a:pt x="609" y="642"/>
                  <a:pt x="599" y="666"/>
                  <a:pt x="592" y="666"/>
                </a:cubicBezTo>
                <a:cubicBezTo>
                  <a:pt x="586" y="666"/>
                  <a:pt x="577" y="668"/>
                  <a:pt x="577" y="674"/>
                </a:cubicBezTo>
                <a:cubicBezTo>
                  <a:pt x="577" y="681"/>
                  <a:pt x="586" y="692"/>
                  <a:pt x="586" y="692"/>
                </a:cubicBezTo>
                <a:cubicBezTo>
                  <a:pt x="586" y="692"/>
                  <a:pt x="581" y="707"/>
                  <a:pt x="573" y="711"/>
                </a:cubicBezTo>
                <a:cubicBezTo>
                  <a:pt x="564" y="715"/>
                  <a:pt x="553" y="709"/>
                  <a:pt x="551" y="694"/>
                </a:cubicBezTo>
                <a:cubicBezTo>
                  <a:pt x="549" y="679"/>
                  <a:pt x="538" y="700"/>
                  <a:pt x="534" y="707"/>
                </a:cubicBezTo>
                <a:cubicBezTo>
                  <a:pt x="529" y="713"/>
                  <a:pt x="506" y="743"/>
                  <a:pt x="504" y="756"/>
                </a:cubicBezTo>
                <a:cubicBezTo>
                  <a:pt x="501" y="769"/>
                  <a:pt x="540" y="726"/>
                  <a:pt x="540" y="726"/>
                </a:cubicBezTo>
                <a:cubicBezTo>
                  <a:pt x="540" y="726"/>
                  <a:pt x="553" y="735"/>
                  <a:pt x="568" y="732"/>
                </a:cubicBezTo>
                <a:cubicBezTo>
                  <a:pt x="583" y="730"/>
                  <a:pt x="558" y="756"/>
                  <a:pt x="547" y="756"/>
                </a:cubicBezTo>
                <a:cubicBezTo>
                  <a:pt x="536" y="756"/>
                  <a:pt x="525" y="780"/>
                  <a:pt x="525" y="780"/>
                </a:cubicBezTo>
                <a:cubicBezTo>
                  <a:pt x="508" y="812"/>
                  <a:pt x="508" y="812"/>
                  <a:pt x="508" y="812"/>
                </a:cubicBezTo>
                <a:cubicBezTo>
                  <a:pt x="506" y="827"/>
                  <a:pt x="506" y="827"/>
                  <a:pt x="506" y="827"/>
                </a:cubicBezTo>
                <a:cubicBezTo>
                  <a:pt x="506" y="827"/>
                  <a:pt x="497" y="855"/>
                  <a:pt x="488" y="853"/>
                </a:cubicBezTo>
                <a:cubicBezTo>
                  <a:pt x="480" y="851"/>
                  <a:pt x="480" y="866"/>
                  <a:pt x="478" y="873"/>
                </a:cubicBezTo>
                <a:cubicBezTo>
                  <a:pt x="475" y="879"/>
                  <a:pt x="473" y="892"/>
                  <a:pt x="473" y="892"/>
                </a:cubicBezTo>
                <a:cubicBezTo>
                  <a:pt x="467" y="913"/>
                  <a:pt x="467" y="913"/>
                  <a:pt x="467" y="913"/>
                </a:cubicBezTo>
                <a:cubicBezTo>
                  <a:pt x="450" y="922"/>
                  <a:pt x="450" y="922"/>
                  <a:pt x="450" y="922"/>
                </a:cubicBezTo>
                <a:cubicBezTo>
                  <a:pt x="458" y="950"/>
                  <a:pt x="458" y="950"/>
                  <a:pt x="458" y="950"/>
                </a:cubicBezTo>
                <a:cubicBezTo>
                  <a:pt x="458" y="950"/>
                  <a:pt x="441" y="972"/>
                  <a:pt x="434" y="974"/>
                </a:cubicBezTo>
                <a:cubicBezTo>
                  <a:pt x="428" y="976"/>
                  <a:pt x="424" y="991"/>
                  <a:pt x="424" y="991"/>
                </a:cubicBezTo>
                <a:cubicBezTo>
                  <a:pt x="408" y="1013"/>
                  <a:pt x="408" y="1013"/>
                  <a:pt x="408" y="1013"/>
                </a:cubicBezTo>
                <a:cubicBezTo>
                  <a:pt x="408" y="1013"/>
                  <a:pt x="393" y="1004"/>
                  <a:pt x="385" y="1006"/>
                </a:cubicBezTo>
                <a:cubicBezTo>
                  <a:pt x="376" y="1008"/>
                  <a:pt x="385" y="1030"/>
                  <a:pt x="385" y="1030"/>
                </a:cubicBezTo>
                <a:cubicBezTo>
                  <a:pt x="365" y="1034"/>
                  <a:pt x="365" y="1034"/>
                  <a:pt x="365" y="1034"/>
                </a:cubicBezTo>
                <a:cubicBezTo>
                  <a:pt x="357" y="1049"/>
                  <a:pt x="357" y="1049"/>
                  <a:pt x="357" y="1049"/>
                </a:cubicBezTo>
                <a:cubicBezTo>
                  <a:pt x="357" y="1049"/>
                  <a:pt x="346" y="1053"/>
                  <a:pt x="339" y="1053"/>
                </a:cubicBezTo>
                <a:cubicBezTo>
                  <a:pt x="333" y="1053"/>
                  <a:pt x="337" y="1069"/>
                  <a:pt x="337" y="1069"/>
                </a:cubicBezTo>
                <a:cubicBezTo>
                  <a:pt x="311" y="1086"/>
                  <a:pt x="311" y="1086"/>
                  <a:pt x="311" y="1086"/>
                </a:cubicBezTo>
                <a:cubicBezTo>
                  <a:pt x="322" y="1118"/>
                  <a:pt x="322" y="1118"/>
                  <a:pt x="322" y="1118"/>
                </a:cubicBezTo>
                <a:cubicBezTo>
                  <a:pt x="322" y="1118"/>
                  <a:pt x="326" y="1131"/>
                  <a:pt x="329" y="1144"/>
                </a:cubicBezTo>
                <a:cubicBezTo>
                  <a:pt x="331" y="1157"/>
                  <a:pt x="326" y="1155"/>
                  <a:pt x="326" y="1155"/>
                </a:cubicBezTo>
                <a:cubicBezTo>
                  <a:pt x="326" y="1155"/>
                  <a:pt x="329" y="1183"/>
                  <a:pt x="335" y="1193"/>
                </a:cubicBezTo>
                <a:cubicBezTo>
                  <a:pt x="342" y="1204"/>
                  <a:pt x="333" y="1211"/>
                  <a:pt x="333" y="1211"/>
                </a:cubicBezTo>
                <a:cubicBezTo>
                  <a:pt x="333" y="1211"/>
                  <a:pt x="329" y="1232"/>
                  <a:pt x="329" y="1243"/>
                </a:cubicBezTo>
                <a:cubicBezTo>
                  <a:pt x="329" y="1254"/>
                  <a:pt x="350" y="1262"/>
                  <a:pt x="359" y="1262"/>
                </a:cubicBezTo>
                <a:cubicBezTo>
                  <a:pt x="368" y="1262"/>
                  <a:pt x="380" y="1258"/>
                  <a:pt x="391" y="1252"/>
                </a:cubicBezTo>
                <a:cubicBezTo>
                  <a:pt x="402" y="1245"/>
                  <a:pt x="413" y="1241"/>
                  <a:pt x="421" y="1232"/>
                </a:cubicBezTo>
                <a:cubicBezTo>
                  <a:pt x="430" y="1224"/>
                  <a:pt x="441" y="1206"/>
                  <a:pt x="441" y="1206"/>
                </a:cubicBezTo>
                <a:cubicBezTo>
                  <a:pt x="441" y="1206"/>
                  <a:pt x="447" y="1217"/>
                  <a:pt x="454" y="1228"/>
                </a:cubicBezTo>
                <a:cubicBezTo>
                  <a:pt x="460" y="1239"/>
                  <a:pt x="460" y="1254"/>
                  <a:pt x="460" y="1260"/>
                </a:cubicBezTo>
                <a:cubicBezTo>
                  <a:pt x="460" y="1267"/>
                  <a:pt x="471" y="1297"/>
                  <a:pt x="471" y="1308"/>
                </a:cubicBezTo>
                <a:cubicBezTo>
                  <a:pt x="471" y="1318"/>
                  <a:pt x="486" y="1349"/>
                  <a:pt x="486" y="1349"/>
                </a:cubicBezTo>
                <a:cubicBezTo>
                  <a:pt x="510" y="1349"/>
                  <a:pt x="510" y="1349"/>
                  <a:pt x="510" y="1349"/>
                </a:cubicBezTo>
                <a:cubicBezTo>
                  <a:pt x="510" y="1349"/>
                  <a:pt x="525" y="1342"/>
                  <a:pt x="534" y="1338"/>
                </a:cubicBezTo>
                <a:cubicBezTo>
                  <a:pt x="542" y="1333"/>
                  <a:pt x="547" y="1349"/>
                  <a:pt x="558" y="1344"/>
                </a:cubicBezTo>
                <a:cubicBezTo>
                  <a:pt x="568" y="1340"/>
                  <a:pt x="562" y="1329"/>
                  <a:pt x="562" y="1321"/>
                </a:cubicBezTo>
                <a:cubicBezTo>
                  <a:pt x="562" y="1312"/>
                  <a:pt x="568" y="1295"/>
                  <a:pt x="564" y="1280"/>
                </a:cubicBezTo>
                <a:cubicBezTo>
                  <a:pt x="560" y="1265"/>
                  <a:pt x="573" y="1252"/>
                  <a:pt x="577" y="1243"/>
                </a:cubicBezTo>
                <a:cubicBezTo>
                  <a:pt x="581" y="1234"/>
                  <a:pt x="594" y="1228"/>
                  <a:pt x="588" y="1226"/>
                </a:cubicBezTo>
                <a:cubicBezTo>
                  <a:pt x="581" y="1224"/>
                  <a:pt x="568" y="1226"/>
                  <a:pt x="566" y="1217"/>
                </a:cubicBezTo>
                <a:cubicBezTo>
                  <a:pt x="564" y="1209"/>
                  <a:pt x="570" y="1206"/>
                  <a:pt x="579" y="1204"/>
                </a:cubicBezTo>
                <a:cubicBezTo>
                  <a:pt x="588" y="1202"/>
                  <a:pt x="594" y="1206"/>
                  <a:pt x="603" y="1200"/>
                </a:cubicBezTo>
                <a:cubicBezTo>
                  <a:pt x="612" y="1193"/>
                  <a:pt x="605" y="1181"/>
                  <a:pt x="607" y="1170"/>
                </a:cubicBezTo>
                <a:cubicBezTo>
                  <a:pt x="609" y="1159"/>
                  <a:pt x="590" y="1155"/>
                  <a:pt x="581" y="1148"/>
                </a:cubicBezTo>
                <a:cubicBezTo>
                  <a:pt x="573" y="1142"/>
                  <a:pt x="581" y="1118"/>
                  <a:pt x="581" y="1118"/>
                </a:cubicBezTo>
                <a:cubicBezTo>
                  <a:pt x="581" y="1118"/>
                  <a:pt x="590" y="1069"/>
                  <a:pt x="588" y="1058"/>
                </a:cubicBezTo>
                <a:cubicBezTo>
                  <a:pt x="586" y="1047"/>
                  <a:pt x="607" y="1045"/>
                  <a:pt x="607" y="1045"/>
                </a:cubicBezTo>
                <a:cubicBezTo>
                  <a:pt x="607" y="1045"/>
                  <a:pt x="624" y="1021"/>
                  <a:pt x="635" y="1015"/>
                </a:cubicBezTo>
                <a:cubicBezTo>
                  <a:pt x="646" y="1008"/>
                  <a:pt x="653" y="987"/>
                  <a:pt x="657" y="976"/>
                </a:cubicBezTo>
                <a:cubicBezTo>
                  <a:pt x="661" y="965"/>
                  <a:pt x="676" y="937"/>
                  <a:pt x="670" y="924"/>
                </a:cubicBezTo>
                <a:cubicBezTo>
                  <a:pt x="663" y="911"/>
                  <a:pt x="681" y="909"/>
                  <a:pt x="685" y="896"/>
                </a:cubicBezTo>
                <a:cubicBezTo>
                  <a:pt x="689" y="883"/>
                  <a:pt x="711" y="885"/>
                  <a:pt x="711" y="885"/>
                </a:cubicBezTo>
                <a:cubicBezTo>
                  <a:pt x="741" y="888"/>
                  <a:pt x="741" y="888"/>
                  <a:pt x="741" y="888"/>
                </a:cubicBezTo>
                <a:cubicBezTo>
                  <a:pt x="741" y="888"/>
                  <a:pt x="754" y="918"/>
                  <a:pt x="752" y="926"/>
                </a:cubicBezTo>
                <a:cubicBezTo>
                  <a:pt x="750" y="935"/>
                  <a:pt x="735" y="963"/>
                  <a:pt x="719" y="972"/>
                </a:cubicBezTo>
                <a:cubicBezTo>
                  <a:pt x="704" y="980"/>
                  <a:pt x="689" y="1025"/>
                  <a:pt x="683" y="1043"/>
                </a:cubicBezTo>
                <a:cubicBezTo>
                  <a:pt x="676" y="1060"/>
                  <a:pt x="676" y="1101"/>
                  <a:pt x="672" y="1112"/>
                </a:cubicBezTo>
                <a:cubicBezTo>
                  <a:pt x="668" y="1122"/>
                  <a:pt x="687" y="1153"/>
                  <a:pt x="691" y="1159"/>
                </a:cubicBezTo>
                <a:cubicBezTo>
                  <a:pt x="696" y="1165"/>
                  <a:pt x="726" y="1178"/>
                  <a:pt x="726" y="1178"/>
                </a:cubicBezTo>
                <a:cubicBezTo>
                  <a:pt x="726" y="1178"/>
                  <a:pt x="780" y="1172"/>
                  <a:pt x="793" y="1165"/>
                </a:cubicBezTo>
                <a:cubicBezTo>
                  <a:pt x="806" y="1159"/>
                  <a:pt x="825" y="1146"/>
                  <a:pt x="832" y="1148"/>
                </a:cubicBezTo>
                <a:cubicBezTo>
                  <a:pt x="838" y="1150"/>
                  <a:pt x="856" y="1170"/>
                  <a:pt x="862" y="1176"/>
                </a:cubicBezTo>
                <a:cubicBezTo>
                  <a:pt x="868" y="1183"/>
                  <a:pt x="862" y="1185"/>
                  <a:pt x="847" y="1193"/>
                </a:cubicBezTo>
                <a:cubicBezTo>
                  <a:pt x="832" y="1202"/>
                  <a:pt x="838" y="1200"/>
                  <a:pt x="832" y="1202"/>
                </a:cubicBezTo>
                <a:cubicBezTo>
                  <a:pt x="825" y="1204"/>
                  <a:pt x="821" y="1226"/>
                  <a:pt x="819" y="1239"/>
                </a:cubicBezTo>
                <a:cubicBezTo>
                  <a:pt x="817" y="1252"/>
                  <a:pt x="810" y="1247"/>
                  <a:pt x="797" y="1241"/>
                </a:cubicBezTo>
                <a:cubicBezTo>
                  <a:pt x="784" y="1234"/>
                  <a:pt x="780" y="1206"/>
                  <a:pt x="780" y="1206"/>
                </a:cubicBezTo>
                <a:cubicBezTo>
                  <a:pt x="752" y="1206"/>
                  <a:pt x="752" y="1206"/>
                  <a:pt x="752" y="1206"/>
                </a:cubicBezTo>
                <a:cubicBezTo>
                  <a:pt x="743" y="1206"/>
                  <a:pt x="715" y="1217"/>
                  <a:pt x="715" y="1217"/>
                </a:cubicBezTo>
                <a:cubicBezTo>
                  <a:pt x="689" y="1230"/>
                  <a:pt x="689" y="1230"/>
                  <a:pt x="689" y="1230"/>
                </a:cubicBezTo>
                <a:cubicBezTo>
                  <a:pt x="694" y="1247"/>
                  <a:pt x="694" y="1247"/>
                  <a:pt x="694" y="1247"/>
                </a:cubicBezTo>
                <a:cubicBezTo>
                  <a:pt x="709" y="1254"/>
                  <a:pt x="709" y="1254"/>
                  <a:pt x="709" y="1254"/>
                </a:cubicBezTo>
                <a:cubicBezTo>
                  <a:pt x="709" y="1254"/>
                  <a:pt x="717" y="1256"/>
                  <a:pt x="730" y="1262"/>
                </a:cubicBezTo>
                <a:cubicBezTo>
                  <a:pt x="743" y="1269"/>
                  <a:pt x="739" y="1269"/>
                  <a:pt x="741" y="1277"/>
                </a:cubicBezTo>
                <a:cubicBezTo>
                  <a:pt x="743" y="1286"/>
                  <a:pt x="743" y="1288"/>
                  <a:pt x="737" y="1295"/>
                </a:cubicBezTo>
                <a:cubicBezTo>
                  <a:pt x="730" y="1301"/>
                  <a:pt x="726" y="1305"/>
                  <a:pt x="717" y="1305"/>
                </a:cubicBezTo>
                <a:cubicBezTo>
                  <a:pt x="709" y="1305"/>
                  <a:pt x="704" y="1295"/>
                  <a:pt x="696" y="1290"/>
                </a:cubicBezTo>
                <a:cubicBezTo>
                  <a:pt x="687" y="1286"/>
                  <a:pt x="685" y="1303"/>
                  <a:pt x="685" y="1303"/>
                </a:cubicBezTo>
                <a:cubicBezTo>
                  <a:pt x="685" y="1303"/>
                  <a:pt x="670" y="1329"/>
                  <a:pt x="663" y="1333"/>
                </a:cubicBezTo>
                <a:cubicBezTo>
                  <a:pt x="657" y="1338"/>
                  <a:pt x="629" y="1331"/>
                  <a:pt x="622" y="1331"/>
                </a:cubicBezTo>
                <a:cubicBezTo>
                  <a:pt x="616" y="1331"/>
                  <a:pt x="642" y="1344"/>
                  <a:pt x="648" y="1351"/>
                </a:cubicBezTo>
                <a:cubicBezTo>
                  <a:pt x="655" y="1357"/>
                  <a:pt x="668" y="1370"/>
                  <a:pt x="670" y="1379"/>
                </a:cubicBezTo>
                <a:cubicBezTo>
                  <a:pt x="672" y="1387"/>
                  <a:pt x="668" y="1394"/>
                  <a:pt x="659" y="1400"/>
                </a:cubicBezTo>
                <a:cubicBezTo>
                  <a:pt x="650" y="1407"/>
                  <a:pt x="648" y="1413"/>
                  <a:pt x="640" y="1417"/>
                </a:cubicBezTo>
                <a:cubicBezTo>
                  <a:pt x="631" y="1422"/>
                  <a:pt x="622" y="1424"/>
                  <a:pt x="612" y="1415"/>
                </a:cubicBezTo>
                <a:cubicBezTo>
                  <a:pt x="601" y="1407"/>
                  <a:pt x="601" y="1417"/>
                  <a:pt x="579" y="1420"/>
                </a:cubicBezTo>
                <a:cubicBezTo>
                  <a:pt x="558" y="1422"/>
                  <a:pt x="555" y="1428"/>
                  <a:pt x="542" y="1433"/>
                </a:cubicBezTo>
                <a:cubicBezTo>
                  <a:pt x="529" y="1437"/>
                  <a:pt x="525" y="1437"/>
                  <a:pt x="512" y="1424"/>
                </a:cubicBezTo>
                <a:cubicBezTo>
                  <a:pt x="499" y="1411"/>
                  <a:pt x="499" y="1422"/>
                  <a:pt x="488" y="1417"/>
                </a:cubicBezTo>
                <a:cubicBezTo>
                  <a:pt x="478" y="1413"/>
                  <a:pt x="471" y="1430"/>
                  <a:pt x="458" y="1435"/>
                </a:cubicBezTo>
                <a:cubicBezTo>
                  <a:pt x="445" y="1439"/>
                  <a:pt x="450" y="1420"/>
                  <a:pt x="434" y="1405"/>
                </a:cubicBezTo>
                <a:cubicBezTo>
                  <a:pt x="419" y="1389"/>
                  <a:pt x="428" y="1379"/>
                  <a:pt x="424" y="1364"/>
                </a:cubicBezTo>
                <a:cubicBezTo>
                  <a:pt x="419" y="1349"/>
                  <a:pt x="426" y="1333"/>
                  <a:pt x="428" y="1323"/>
                </a:cubicBezTo>
                <a:cubicBezTo>
                  <a:pt x="430" y="1312"/>
                  <a:pt x="447" y="1308"/>
                  <a:pt x="443" y="1299"/>
                </a:cubicBezTo>
                <a:cubicBezTo>
                  <a:pt x="439" y="1290"/>
                  <a:pt x="437" y="1290"/>
                  <a:pt x="424" y="1293"/>
                </a:cubicBezTo>
                <a:cubicBezTo>
                  <a:pt x="411" y="1295"/>
                  <a:pt x="413" y="1314"/>
                  <a:pt x="408" y="1321"/>
                </a:cubicBezTo>
                <a:cubicBezTo>
                  <a:pt x="404" y="1327"/>
                  <a:pt x="396" y="1340"/>
                  <a:pt x="396" y="1351"/>
                </a:cubicBezTo>
                <a:cubicBezTo>
                  <a:pt x="396" y="1361"/>
                  <a:pt x="398" y="1389"/>
                  <a:pt x="398" y="1409"/>
                </a:cubicBezTo>
                <a:cubicBezTo>
                  <a:pt x="398" y="1428"/>
                  <a:pt x="400" y="1437"/>
                  <a:pt x="393" y="1439"/>
                </a:cubicBezTo>
                <a:cubicBezTo>
                  <a:pt x="387" y="1441"/>
                  <a:pt x="376" y="1452"/>
                  <a:pt x="365" y="1448"/>
                </a:cubicBezTo>
                <a:cubicBezTo>
                  <a:pt x="355" y="1443"/>
                  <a:pt x="350" y="1452"/>
                  <a:pt x="339" y="1456"/>
                </a:cubicBezTo>
                <a:cubicBezTo>
                  <a:pt x="329" y="1461"/>
                  <a:pt x="324" y="1467"/>
                  <a:pt x="314" y="1478"/>
                </a:cubicBezTo>
                <a:cubicBezTo>
                  <a:pt x="303" y="1489"/>
                  <a:pt x="303" y="1499"/>
                  <a:pt x="301" y="1510"/>
                </a:cubicBezTo>
                <a:cubicBezTo>
                  <a:pt x="298" y="1521"/>
                  <a:pt x="275" y="1534"/>
                  <a:pt x="268" y="1538"/>
                </a:cubicBezTo>
                <a:cubicBezTo>
                  <a:pt x="262" y="1542"/>
                  <a:pt x="253" y="1545"/>
                  <a:pt x="244" y="1553"/>
                </a:cubicBezTo>
                <a:cubicBezTo>
                  <a:pt x="236" y="1562"/>
                  <a:pt x="238" y="1579"/>
                  <a:pt x="240" y="1585"/>
                </a:cubicBezTo>
                <a:cubicBezTo>
                  <a:pt x="242" y="1592"/>
                  <a:pt x="229" y="1598"/>
                  <a:pt x="223" y="1603"/>
                </a:cubicBezTo>
                <a:cubicBezTo>
                  <a:pt x="216" y="1607"/>
                  <a:pt x="208" y="1609"/>
                  <a:pt x="201" y="1607"/>
                </a:cubicBezTo>
                <a:cubicBezTo>
                  <a:pt x="195" y="1605"/>
                  <a:pt x="182" y="1616"/>
                  <a:pt x="173" y="1620"/>
                </a:cubicBezTo>
                <a:cubicBezTo>
                  <a:pt x="164" y="1624"/>
                  <a:pt x="141" y="1629"/>
                  <a:pt x="128" y="1626"/>
                </a:cubicBezTo>
                <a:cubicBezTo>
                  <a:pt x="115" y="1624"/>
                  <a:pt x="115" y="1631"/>
                  <a:pt x="104" y="1635"/>
                </a:cubicBezTo>
                <a:cubicBezTo>
                  <a:pt x="93" y="1639"/>
                  <a:pt x="106" y="1644"/>
                  <a:pt x="113" y="1652"/>
                </a:cubicBezTo>
                <a:cubicBezTo>
                  <a:pt x="119" y="1661"/>
                  <a:pt x="128" y="1657"/>
                  <a:pt x="145" y="1667"/>
                </a:cubicBezTo>
                <a:cubicBezTo>
                  <a:pt x="162" y="1678"/>
                  <a:pt x="160" y="1678"/>
                  <a:pt x="171" y="1687"/>
                </a:cubicBezTo>
                <a:cubicBezTo>
                  <a:pt x="182" y="1695"/>
                  <a:pt x="182" y="1697"/>
                  <a:pt x="175" y="1715"/>
                </a:cubicBezTo>
                <a:cubicBezTo>
                  <a:pt x="169" y="1732"/>
                  <a:pt x="182" y="1745"/>
                  <a:pt x="184" y="1758"/>
                </a:cubicBezTo>
                <a:cubicBezTo>
                  <a:pt x="186" y="1771"/>
                  <a:pt x="175" y="1794"/>
                  <a:pt x="175" y="1794"/>
                </a:cubicBezTo>
                <a:cubicBezTo>
                  <a:pt x="67" y="1801"/>
                  <a:pt x="67" y="1801"/>
                  <a:pt x="67" y="1801"/>
                </a:cubicBezTo>
                <a:cubicBezTo>
                  <a:pt x="9" y="1799"/>
                  <a:pt x="9" y="1799"/>
                  <a:pt x="9" y="1799"/>
                </a:cubicBezTo>
                <a:cubicBezTo>
                  <a:pt x="0" y="1818"/>
                  <a:pt x="0" y="1818"/>
                  <a:pt x="0" y="1818"/>
                </a:cubicBezTo>
                <a:cubicBezTo>
                  <a:pt x="15" y="1835"/>
                  <a:pt x="15" y="1835"/>
                  <a:pt x="15" y="1835"/>
                </a:cubicBezTo>
                <a:cubicBezTo>
                  <a:pt x="15" y="1835"/>
                  <a:pt x="18" y="1878"/>
                  <a:pt x="18" y="1885"/>
                </a:cubicBezTo>
                <a:cubicBezTo>
                  <a:pt x="18" y="1891"/>
                  <a:pt x="18" y="1915"/>
                  <a:pt x="20" y="1922"/>
                </a:cubicBezTo>
                <a:cubicBezTo>
                  <a:pt x="22" y="1928"/>
                  <a:pt x="20" y="1954"/>
                  <a:pt x="26" y="1965"/>
                </a:cubicBezTo>
                <a:cubicBezTo>
                  <a:pt x="33" y="1975"/>
                  <a:pt x="35" y="1971"/>
                  <a:pt x="52" y="1975"/>
                </a:cubicBezTo>
                <a:cubicBezTo>
                  <a:pt x="69" y="1980"/>
                  <a:pt x="65" y="1980"/>
                  <a:pt x="69" y="1988"/>
                </a:cubicBezTo>
                <a:cubicBezTo>
                  <a:pt x="74" y="1997"/>
                  <a:pt x="89" y="2008"/>
                  <a:pt x="89" y="2008"/>
                </a:cubicBezTo>
                <a:cubicBezTo>
                  <a:pt x="89" y="2008"/>
                  <a:pt x="111" y="2008"/>
                  <a:pt x="119" y="2003"/>
                </a:cubicBezTo>
                <a:cubicBezTo>
                  <a:pt x="128" y="1999"/>
                  <a:pt x="143" y="1995"/>
                  <a:pt x="160" y="1984"/>
                </a:cubicBezTo>
                <a:cubicBezTo>
                  <a:pt x="177" y="1973"/>
                  <a:pt x="195" y="1969"/>
                  <a:pt x="195" y="1969"/>
                </a:cubicBezTo>
                <a:cubicBezTo>
                  <a:pt x="195" y="1969"/>
                  <a:pt x="201" y="1958"/>
                  <a:pt x="201" y="1947"/>
                </a:cubicBezTo>
                <a:cubicBezTo>
                  <a:pt x="201" y="1937"/>
                  <a:pt x="199" y="1924"/>
                  <a:pt x="199" y="1911"/>
                </a:cubicBezTo>
                <a:cubicBezTo>
                  <a:pt x="199" y="1898"/>
                  <a:pt x="216" y="1894"/>
                  <a:pt x="225" y="1885"/>
                </a:cubicBezTo>
                <a:cubicBezTo>
                  <a:pt x="234" y="1876"/>
                  <a:pt x="260" y="1870"/>
                  <a:pt x="260" y="1870"/>
                </a:cubicBezTo>
                <a:cubicBezTo>
                  <a:pt x="279" y="1840"/>
                  <a:pt x="279" y="1840"/>
                  <a:pt x="279" y="1840"/>
                </a:cubicBezTo>
                <a:cubicBezTo>
                  <a:pt x="272" y="1835"/>
                  <a:pt x="272" y="1835"/>
                  <a:pt x="272" y="1835"/>
                </a:cubicBezTo>
                <a:cubicBezTo>
                  <a:pt x="266" y="1831"/>
                  <a:pt x="275" y="1827"/>
                  <a:pt x="272" y="1820"/>
                </a:cubicBezTo>
                <a:cubicBezTo>
                  <a:pt x="270" y="1814"/>
                  <a:pt x="277" y="1807"/>
                  <a:pt x="294" y="1794"/>
                </a:cubicBezTo>
                <a:cubicBezTo>
                  <a:pt x="300" y="1790"/>
                  <a:pt x="305" y="1797"/>
                  <a:pt x="326" y="1814"/>
                </a:cubicBezTo>
                <a:cubicBezTo>
                  <a:pt x="326" y="1814"/>
                  <a:pt x="335" y="1814"/>
                  <a:pt x="342" y="1812"/>
                </a:cubicBezTo>
                <a:cubicBezTo>
                  <a:pt x="348" y="1810"/>
                  <a:pt x="357" y="1810"/>
                  <a:pt x="376" y="1797"/>
                </a:cubicBezTo>
                <a:cubicBezTo>
                  <a:pt x="384" y="1791"/>
                  <a:pt x="378" y="1784"/>
                  <a:pt x="376" y="1777"/>
                </a:cubicBezTo>
                <a:cubicBezTo>
                  <a:pt x="374" y="1771"/>
                  <a:pt x="387" y="1766"/>
                  <a:pt x="391" y="1760"/>
                </a:cubicBezTo>
                <a:cubicBezTo>
                  <a:pt x="396" y="1753"/>
                  <a:pt x="402" y="1758"/>
                  <a:pt x="415" y="1760"/>
                </a:cubicBezTo>
                <a:cubicBezTo>
                  <a:pt x="428" y="1762"/>
                  <a:pt x="426" y="1771"/>
                  <a:pt x="430" y="1784"/>
                </a:cubicBezTo>
                <a:cubicBezTo>
                  <a:pt x="434" y="1797"/>
                  <a:pt x="445" y="1814"/>
                  <a:pt x="445" y="1814"/>
                </a:cubicBezTo>
                <a:cubicBezTo>
                  <a:pt x="445" y="1814"/>
                  <a:pt x="458" y="1831"/>
                  <a:pt x="475" y="1846"/>
                </a:cubicBezTo>
                <a:cubicBezTo>
                  <a:pt x="493" y="1861"/>
                  <a:pt x="501" y="1859"/>
                  <a:pt x="516" y="1872"/>
                </a:cubicBezTo>
                <a:cubicBezTo>
                  <a:pt x="532" y="1885"/>
                  <a:pt x="549" y="1894"/>
                  <a:pt x="555" y="1900"/>
                </a:cubicBezTo>
                <a:cubicBezTo>
                  <a:pt x="562" y="1906"/>
                  <a:pt x="564" y="1926"/>
                  <a:pt x="564" y="1926"/>
                </a:cubicBezTo>
                <a:cubicBezTo>
                  <a:pt x="564" y="1926"/>
                  <a:pt x="558" y="1945"/>
                  <a:pt x="551" y="1950"/>
                </a:cubicBezTo>
                <a:cubicBezTo>
                  <a:pt x="545" y="1954"/>
                  <a:pt x="566" y="1958"/>
                  <a:pt x="573" y="1956"/>
                </a:cubicBezTo>
                <a:cubicBezTo>
                  <a:pt x="579" y="1954"/>
                  <a:pt x="583" y="1943"/>
                  <a:pt x="583" y="1943"/>
                </a:cubicBezTo>
                <a:cubicBezTo>
                  <a:pt x="588" y="1909"/>
                  <a:pt x="588" y="1909"/>
                  <a:pt x="588" y="1909"/>
                </a:cubicBezTo>
                <a:cubicBezTo>
                  <a:pt x="599" y="1919"/>
                  <a:pt x="599" y="1919"/>
                  <a:pt x="599" y="1919"/>
                </a:cubicBezTo>
                <a:cubicBezTo>
                  <a:pt x="599" y="1919"/>
                  <a:pt x="616" y="1909"/>
                  <a:pt x="618" y="1902"/>
                </a:cubicBezTo>
                <a:cubicBezTo>
                  <a:pt x="620" y="1896"/>
                  <a:pt x="590" y="1881"/>
                  <a:pt x="583" y="1876"/>
                </a:cubicBezTo>
                <a:cubicBezTo>
                  <a:pt x="577" y="1872"/>
                  <a:pt x="575" y="1866"/>
                  <a:pt x="566" y="1861"/>
                </a:cubicBezTo>
                <a:cubicBezTo>
                  <a:pt x="558" y="1857"/>
                  <a:pt x="553" y="1844"/>
                  <a:pt x="538" y="1840"/>
                </a:cubicBezTo>
                <a:cubicBezTo>
                  <a:pt x="523" y="1835"/>
                  <a:pt x="521" y="1816"/>
                  <a:pt x="514" y="1810"/>
                </a:cubicBezTo>
                <a:cubicBezTo>
                  <a:pt x="508" y="1803"/>
                  <a:pt x="486" y="1766"/>
                  <a:pt x="480" y="1756"/>
                </a:cubicBezTo>
                <a:cubicBezTo>
                  <a:pt x="473" y="1745"/>
                  <a:pt x="488" y="1730"/>
                  <a:pt x="497" y="1726"/>
                </a:cubicBezTo>
                <a:cubicBezTo>
                  <a:pt x="506" y="1721"/>
                  <a:pt x="510" y="1728"/>
                  <a:pt x="516" y="1734"/>
                </a:cubicBezTo>
                <a:cubicBezTo>
                  <a:pt x="523" y="1741"/>
                  <a:pt x="529" y="1749"/>
                  <a:pt x="536" y="1758"/>
                </a:cubicBezTo>
                <a:cubicBezTo>
                  <a:pt x="542" y="1766"/>
                  <a:pt x="560" y="1784"/>
                  <a:pt x="570" y="1792"/>
                </a:cubicBezTo>
                <a:cubicBezTo>
                  <a:pt x="581" y="1801"/>
                  <a:pt x="596" y="1803"/>
                  <a:pt x="612" y="1818"/>
                </a:cubicBezTo>
                <a:cubicBezTo>
                  <a:pt x="627" y="1833"/>
                  <a:pt x="629" y="1844"/>
                  <a:pt x="631" y="1855"/>
                </a:cubicBezTo>
                <a:cubicBezTo>
                  <a:pt x="633" y="1866"/>
                  <a:pt x="644" y="1878"/>
                  <a:pt x="644" y="1887"/>
                </a:cubicBezTo>
                <a:cubicBezTo>
                  <a:pt x="644" y="1896"/>
                  <a:pt x="646" y="1898"/>
                  <a:pt x="648" y="1904"/>
                </a:cubicBezTo>
                <a:cubicBezTo>
                  <a:pt x="650" y="1911"/>
                  <a:pt x="661" y="1915"/>
                  <a:pt x="668" y="1919"/>
                </a:cubicBezTo>
                <a:cubicBezTo>
                  <a:pt x="674" y="1924"/>
                  <a:pt x="672" y="1939"/>
                  <a:pt x="670" y="1950"/>
                </a:cubicBezTo>
                <a:cubicBezTo>
                  <a:pt x="668" y="1960"/>
                  <a:pt x="683" y="1969"/>
                  <a:pt x="683" y="1969"/>
                </a:cubicBezTo>
                <a:cubicBezTo>
                  <a:pt x="689" y="1988"/>
                  <a:pt x="689" y="1988"/>
                  <a:pt x="689" y="1988"/>
                </a:cubicBezTo>
                <a:cubicBezTo>
                  <a:pt x="689" y="1988"/>
                  <a:pt x="698" y="1990"/>
                  <a:pt x="713" y="1988"/>
                </a:cubicBezTo>
                <a:cubicBezTo>
                  <a:pt x="730" y="1988"/>
                  <a:pt x="730" y="1988"/>
                  <a:pt x="730" y="1988"/>
                </a:cubicBezTo>
                <a:cubicBezTo>
                  <a:pt x="730" y="1988"/>
                  <a:pt x="743" y="1975"/>
                  <a:pt x="741" y="1969"/>
                </a:cubicBezTo>
                <a:cubicBezTo>
                  <a:pt x="739" y="1962"/>
                  <a:pt x="730" y="1947"/>
                  <a:pt x="730" y="1947"/>
                </a:cubicBezTo>
                <a:cubicBezTo>
                  <a:pt x="730" y="1947"/>
                  <a:pt x="717" y="1932"/>
                  <a:pt x="711" y="1928"/>
                </a:cubicBezTo>
                <a:cubicBezTo>
                  <a:pt x="704" y="1924"/>
                  <a:pt x="709" y="1911"/>
                  <a:pt x="717" y="1891"/>
                </a:cubicBezTo>
                <a:cubicBezTo>
                  <a:pt x="717" y="1891"/>
                  <a:pt x="728" y="1894"/>
                  <a:pt x="741" y="1885"/>
                </a:cubicBezTo>
                <a:cubicBezTo>
                  <a:pt x="754" y="1876"/>
                  <a:pt x="741" y="1885"/>
                  <a:pt x="743" y="1874"/>
                </a:cubicBezTo>
                <a:cubicBezTo>
                  <a:pt x="745" y="1863"/>
                  <a:pt x="765" y="1876"/>
                  <a:pt x="774" y="1883"/>
                </a:cubicBezTo>
                <a:cubicBezTo>
                  <a:pt x="782" y="1889"/>
                  <a:pt x="784" y="1904"/>
                  <a:pt x="784" y="1904"/>
                </a:cubicBezTo>
                <a:cubicBezTo>
                  <a:pt x="784" y="1904"/>
                  <a:pt x="791" y="1919"/>
                  <a:pt x="791" y="1926"/>
                </a:cubicBezTo>
                <a:cubicBezTo>
                  <a:pt x="791" y="1932"/>
                  <a:pt x="812" y="1971"/>
                  <a:pt x="812" y="1971"/>
                </a:cubicBezTo>
                <a:cubicBezTo>
                  <a:pt x="812" y="1971"/>
                  <a:pt x="825" y="1990"/>
                  <a:pt x="834" y="1995"/>
                </a:cubicBezTo>
                <a:cubicBezTo>
                  <a:pt x="843" y="1999"/>
                  <a:pt x="845" y="1999"/>
                  <a:pt x="845" y="1999"/>
                </a:cubicBezTo>
                <a:cubicBezTo>
                  <a:pt x="860" y="2003"/>
                  <a:pt x="860" y="2003"/>
                  <a:pt x="860" y="2003"/>
                </a:cubicBezTo>
                <a:cubicBezTo>
                  <a:pt x="860" y="2003"/>
                  <a:pt x="881" y="1997"/>
                  <a:pt x="890" y="1995"/>
                </a:cubicBezTo>
                <a:cubicBezTo>
                  <a:pt x="899" y="1993"/>
                  <a:pt x="903" y="1995"/>
                  <a:pt x="905" y="2001"/>
                </a:cubicBezTo>
                <a:cubicBezTo>
                  <a:pt x="907" y="2008"/>
                  <a:pt x="916" y="2014"/>
                  <a:pt x="916" y="2014"/>
                </a:cubicBezTo>
                <a:cubicBezTo>
                  <a:pt x="916" y="2014"/>
                  <a:pt x="933" y="2010"/>
                  <a:pt x="940" y="2010"/>
                </a:cubicBezTo>
                <a:cubicBezTo>
                  <a:pt x="946" y="2010"/>
                  <a:pt x="959" y="2003"/>
                  <a:pt x="964" y="1993"/>
                </a:cubicBezTo>
                <a:cubicBezTo>
                  <a:pt x="968" y="1982"/>
                  <a:pt x="985" y="1990"/>
                  <a:pt x="994" y="1995"/>
                </a:cubicBezTo>
                <a:cubicBezTo>
                  <a:pt x="1002" y="1999"/>
                  <a:pt x="1005" y="2012"/>
                  <a:pt x="1007" y="2025"/>
                </a:cubicBezTo>
                <a:cubicBezTo>
                  <a:pt x="1009" y="2038"/>
                  <a:pt x="1007" y="2046"/>
                  <a:pt x="1005" y="2055"/>
                </a:cubicBezTo>
                <a:cubicBezTo>
                  <a:pt x="1002" y="2064"/>
                  <a:pt x="998" y="2094"/>
                  <a:pt x="992" y="2098"/>
                </a:cubicBezTo>
                <a:cubicBezTo>
                  <a:pt x="985" y="2102"/>
                  <a:pt x="985" y="2143"/>
                  <a:pt x="985" y="2143"/>
                </a:cubicBezTo>
                <a:cubicBezTo>
                  <a:pt x="985" y="2143"/>
                  <a:pt x="981" y="2169"/>
                  <a:pt x="979" y="2180"/>
                </a:cubicBezTo>
                <a:cubicBezTo>
                  <a:pt x="977" y="2191"/>
                  <a:pt x="981" y="2206"/>
                  <a:pt x="983" y="2225"/>
                </a:cubicBezTo>
                <a:cubicBezTo>
                  <a:pt x="985" y="2245"/>
                  <a:pt x="994" y="2245"/>
                  <a:pt x="996" y="2255"/>
                </a:cubicBezTo>
                <a:cubicBezTo>
                  <a:pt x="998" y="2266"/>
                  <a:pt x="1028" y="2292"/>
                  <a:pt x="1037" y="2309"/>
                </a:cubicBezTo>
                <a:cubicBezTo>
                  <a:pt x="1046" y="2326"/>
                  <a:pt x="1061" y="2337"/>
                  <a:pt x="1067" y="2352"/>
                </a:cubicBezTo>
                <a:cubicBezTo>
                  <a:pt x="1074" y="2367"/>
                  <a:pt x="1093" y="2406"/>
                  <a:pt x="1100" y="2423"/>
                </a:cubicBezTo>
                <a:cubicBezTo>
                  <a:pt x="1106" y="2441"/>
                  <a:pt x="1154" y="2512"/>
                  <a:pt x="1154" y="2512"/>
                </a:cubicBezTo>
                <a:cubicBezTo>
                  <a:pt x="1164" y="2598"/>
                  <a:pt x="1164" y="2598"/>
                  <a:pt x="1164" y="2598"/>
                </a:cubicBezTo>
                <a:cubicBezTo>
                  <a:pt x="1201" y="2596"/>
                  <a:pt x="1201" y="2596"/>
                  <a:pt x="1201" y="2596"/>
                </a:cubicBezTo>
                <a:cubicBezTo>
                  <a:pt x="1244" y="2581"/>
                  <a:pt x="1244" y="2581"/>
                  <a:pt x="1244" y="2581"/>
                </a:cubicBezTo>
                <a:cubicBezTo>
                  <a:pt x="1244" y="2581"/>
                  <a:pt x="1279" y="2566"/>
                  <a:pt x="1298" y="2563"/>
                </a:cubicBezTo>
                <a:cubicBezTo>
                  <a:pt x="1318" y="2561"/>
                  <a:pt x="1354" y="2535"/>
                  <a:pt x="1367" y="2523"/>
                </a:cubicBezTo>
                <a:cubicBezTo>
                  <a:pt x="1380" y="2510"/>
                  <a:pt x="1413" y="2503"/>
                  <a:pt x="1426" y="2492"/>
                </a:cubicBezTo>
                <a:cubicBezTo>
                  <a:pt x="1439" y="2482"/>
                  <a:pt x="1443" y="2479"/>
                  <a:pt x="1454" y="2469"/>
                </a:cubicBezTo>
                <a:cubicBezTo>
                  <a:pt x="1465" y="2458"/>
                  <a:pt x="1473" y="2438"/>
                  <a:pt x="1482" y="2426"/>
                </a:cubicBezTo>
                <a:cubicBezTo>
                  <a:pt x="1490" y="2413"/>
                  <a:pt x="1510" y="2398"/>
                  <a:pt x="1516" y="2389"/>
                </a:cubicBezTo>
                <a:cubicBezTo>
                  <a:pt x="1523" y="2380"/>
                  <a:pt x="1512" y="2359"/>
                  <a:pt x="1503" y="2354"/>
                </a:cubicBezTo>
                <a:cubicBezTo>
                  <a:pt x="1495" y="2350"/>
                  <a:pt x="1480" y="2342"/>
                  <a:pt x="1475" y="2333"/>
                </a:cubicBezTo>
                <a:cubicBezTo>
                  <a:pt x="1471" y="2324"/>
                  <a:pt x="1445" y="2314"/>
                  <a:pt x="1436" y="2311"/>
                </a:cubicBezTo>
                <a:cubicBezTo>
                  <a:pt x="1428" y="2309"/>
                  <a:pt x="1411" y="2318"/>
                  <a:pt x="1413" y="2326"/>
                </a:cubicBezTo>
                <a:cubicBezTo>
                  <a:pt x="1415" y="2335"/>
                  <a:pt x="1398" y="2348"/>
                  <a:pt x="1391" y="2348"/>
                </a:cubicBezTo>
                <a:cubicBezTo>
                  <a:pt x="1385" y="2348"/>
                  <a:pt x="1378" y="2348"/>
                  <a:pt x="1363" y="2346"/>
                </a:cubicBezTo>
                <a:cubicBezTo>
                  <a:pt x="1348" y="2344"/>
                  <a:pt x="1339" y="2337"/>
                  <a:pt x="1339" y="2324"/>
                </a:cubicBezTo>
                <a:cubicBezTo>
                  <a:pt x="1339" y="2311"/>
                  <a:pt x="1337" y="2296"/>
                  <a:pt x="1331" y="2283"/>
                </a:cubicBezTo>
                <a:cubicBezTo>
                  <a:pt x="1324" y="2270"/>
                  <a:pt x="1309" y="2273"/>
                  <a:pt x="1296" y="2270"/>
                </a:cubicBezTo>
                <a:cubicBezTo>
                  <a:pt x="1283" y="2268"/>
                  <a:pt x="1275" y="2251"/>
                  <a:pt x="1275" y="2236"/>
                </a:cubicBezTo>
                <a:cubicBezTo>
                  <a:pt x="1275" y="2221"/>
                  <a:pt x="1266" y="2191"/>
                  <a:pt x="1264" y="2180"/>
                </a:cubicBezTo>
                <a:cubicBezTo>
                  <a:pt x="1262" y="2169"/>
                  <a:pt x="1287" y="2163"/>
                  <a:pt x="1298" y="2167"/>
                </a:cubicBezTo>
                <a:cubicBezTo>
                  <a:pt x="1309" y="2171"/>
                  <a:pt x="1341" y="2208"/>
                  <a:pt x="1339" y="2217"/>
                </a:cubicBezTo>
                <a:cubicBezTo>
                  <a:pt x="1337" y="2225"/>
                  <a:pt x="1359" y="2253"/>
                  <a:pt x="1359" y="2253"/>
                </a:cubicBezTo>
                <a:cubicBezTo>
                  <a:pt x="1387" y="2258"/>
                  <a:pt x="1387" y="2258"/>
                  <a:pt x="1387" y="2258"/>
                </a:cubicBezTo>
                <a:cubicBezTo>
                  <a:pt x="1387" y="2258"/>
                  <a:pt x="1419" y="2258"/>
                  <a:pt x="1430" y="2253"/>
                </a:cubicBezTo>
                <a:cubicBezTo>
                  <a:pt x="1441" y="2249"/>
                  <a:pt x="1452" y="2260"/>
                  <a:pt x="1458" y="2270"/>
                </a:cubicBezTo>
                <a:cubicBezTo>
                  <a:pt x="1465" y="2281"/>
                  <a:pt x="1482" y="2288"/>
                  <a:pt x="1490" y="2290"/>
                </a:cubicBezTo>
                <a:cubicBezTo>
                  <a:pt x="1499" y="2292"/>
                  <a:pt x="1534" y="2303"/>
                  <a:pt x="1540" y="2305"/>
                </a:cubicBezTo>
                <a:cubicBezTo>
                  <a:pt x="1547" y="2307"/>
                  <a:pt x="1592" y="2303"/>
                  <a:pt x="1616" y="2303"/>
                </a:cubicBezTo>
                <a:cubicBezTo>
                  <a:pt x="1639" y="2303"/>
                  <a:pt x="1648" y="2305"/>
                  <a:pt x="1657" y="2311"/>
                </a:cubicBezTo>
                <a:cubicBezTo>
                  <a:pt x="1665" y="2318"/>
                  <a:pt x="1696" y="2337"/>
                  <a:pt x="1696" y="2337"/>
                </a:cubicBezTo>
                <a:cubicBezTo>
                  <a:pt x="1696" y="2337"/>
                  <a:pt x="1711" y="2361"/>
                  <a:pt x="1719" y="2361"/>
                </a:cubicBezTo>
                <a:cubicBezTo>
                  <a:pt x="1728" y="2361"/>
                  <a:pt x="1737" y="2387"/>
                  <a:pt x="1745" y="2395"/>
                </a:cubicBezTo>
                <a:cubicBezTo>
                  <a:pt x="1754" y="2404"/>
                  <a:pt x="1767" y="2419"/>
                  <a:pt x="1778" y="2419"/>
                </a:cubicBezTo>
                <a:cubicBezTo>
                  <a:pt x="1788" y="2419"/>
                  <a:pt x="1793" y="2389"/>
                  <a:pt x="1797" y="2383"/>
                </a:cubicBezTo>
                <a:cubicBezTo>
                  <a:pt x="1801" y="2376"/>
                  <a:pt x="1806" y="2404"/>
                  <a:pt x="1810" y="2417"/>
                </a:cubicBezTo>
                <a:cubicBezTo>
                  <a:pt x="1814" y="2430"/>
                  <a:pt x="1808" y="2441"/>
                  <a:pt x="1810" y="2454"/>
                </a:cubicBezTo>
                <a:cubicBezTo>
                  <a:pt x="1812" y="2467"/>
                  <a:pt x="1819" y="2507"/>
                  <a:pt x="1823" y="2525"/>
                </a:cubicBezTo>
                <a:cubicBezTo>
                  <a:pt x="1827" y="2542"/>
                  <a:pt x="1864" y="2613"/>
                  <a:pt x="1871" y="2630"/>
                </a:cubicBezTo>
                <a:cubicBezTo>
                  <a:pt x="1877" y="2647"/>
                  <a:pt x="1899" y="2686"/>
                  <a:pt x="1903" y="2699"/>
                </a:cubicBezTo>
                <a:cubicBezTo>
                  <a:pt x="1907" y="2712"/>
                  <a:pt x="1925" y="2706"/>
                  <a:pt x="1931" y="2699"/>
                </a:cubicBezTo>
                <a:cubicBezTo>
                  <a:pt x="1937" y="2693"/>
                  <a:pt x="1955" y="2647"/>
                  <a:pt x="1955" y="2637"/>
                </a:cubicBezTo>
                <a:cubicBezTo>
                  <a:pt x="1955" y="2626"/>
                  <a:pt x="1966" y="2622"/>
                  <a:pt x="1968" y="2615"/>
                </a:cubicBezTo>
                <a:cubicBezTo>
                  <a:pt x="1970" y="2609"/>
                  <a:pt x="1974" y="2585"/>
                  <a:pt x="1970" y="2572"/>
                </a:cubicBezTo>
                <a:cubicBezTo>
                  <a:pt x="1966" y="2559"/>
                  <a:pt x="1974" y="2533"/>
                  <a:pt x="1974" y="2533"/>
                </a:cubicBezTo>
                <a:cubicBezTo>
                  <a:pt x="2004" y="2523"/>
                  <a:pt x="2004" y="2523"/>
                  <a:pt x="2004" y="2523"/>
                </a:cubicBezTo>
                <a:cubicBezTo>
                  <a:pt x="2004" y="2523"/>
                  <a:pt x="2024" y="2499"/>
                  <a:pt x="2041" y="2486"/>
                </a:cubicBezTo>
                <a:cubicBezTo>
                  <a:pt x="2058" y="2473"/>
                  <a:pt x="2065" y="2464"/>
                  <a:pt x="2078" y="2454"/>
                </a:cubicBezTo>
                <a:cubicBezTo>
                  <a:pt x="2091" y="2443"/>
                  <a:pt x="2102" y="2430"/>
                  <a:pt x="2115" y="2426"/>
                </a:cubicBezTo>
                <a:cubicBezTo>
                  <a:pt x="2128" y="2421"/>
                  <a:pt x="2121" y="2410"/>
                  <a:pt x="2121" y="2398"/>
                </a:cubicBezTo>
                <a:cubicBezTo>
                  <a:pt x="2121" y="2385"/>
                  <a:pt x="2138" y="2385"/>
                  <a:pt x="2156" y="2387"/>
                </a:cubicBezTo>
                <a:cubicBezTo>
                  <a:pt x="2173" y="2389"/>
                  <a:pt x="2179" y="2387"/>
                  <a:pt x="2184" y="2380"/>
                </a:cubicBezTo>
                <a:cubicBezTo>
                  <a:pt x="2188" y="2374"/>
                  <a:pt x="2207" y="2367"/>
                  <a:pt x="2218" y="2365"/>
                </a:cubicBezTo>
                <a:cubicBezTo>
                  <a:pt x="2229" y="2363"/>
                  <a:pt x="2223" y="2385"/>
                  <a:pt x="2220" y="2393"/>
                </a:cubicBezTo>
                <a:cubicBezTo>
                  <a:pt x="2218" y="2402"/>
                  <a:pt x="2238" y="2413"/>
                  <a:pt x="2240" y="2421"/>
                </a:cubicBezTo>
                <a:cubicBezTo>
                  <a:pt x="2242" y="2430"/>
                  <a:pt x="2246" y="2441"/>
                  <a:pt x="2255" y="2451"/>
                </a:cubicBezTo>
                <a:cubicBezTo>
                  <a:pt x="2264" y="2462"/>
                  <a:pt x="2277" y="2477"/>
                  <a:pt x="2281" y="2486"/>
                </a:cubicBezTo>
                <a:cubicBezTo>
                  <a:pt x="2285" y="2495"/>
                  <a:pt x="2285" y="2510"/>
                  <a:pt x="2290" y="2527"/>
                </a:cubicBezTo>
                <a:cubicBezTo>
                  <a:pt x="2294" y="2544"/>
                  <a:pt x="2307" y="2538"/>
                  <a:pt x="2322" y="2527"/>
                </a:cubicBezTo>
                <a:cubicBezTo>
                  <a:pt x="2337" y="2516"/>
                  <a:pt x="2341" y="2531"/>
                  <a:pt x="2346" y="2544"/>
                </a:cubicBezTo>
                <a:cubicBezTo>
                  <a:pt x="2350" y="2557"/>
                  <a:pt x="2374" y="2561"/>
                  <a:pt x="2369" y="2570"/>
                </a:cubicBezTo>
                <a:cubicBezTo>
                  <a:pt x="2365" y="2579"/>
                  <a:pt x="2367" y="2613"/>
                  <a:pt x="2365" y="2628"/>
                </a:cubicBezTo>
                <a:cubicBezTo>
                  <a:pt x="2363" y="2643"/>
                  <a:pt x="2372" y="2695"/>
                  <a:pt x="2376" y="2714"/>
                </a:cubicBezTo>
                <a:cubicBezTo>
                  <a:pt x="2380" y="2734"/>
                  <a:pt x="2408" y="2768"/>
                  <a:pt x="2415" y="2777"/>
                </a:cubicBezTo>
                <a:cubicBezTo>
                  <a:pt x="2421" y="2785"/>
                  <a:pt x="2421" y="2807"/>
                  <a:pt x="2419" y="2818"/>
                </a:cubicBezTo>
                <a:cubicBezTo>
                  <a:pt x="2417" y="2828"/>
                  <a:pt x="2432" y="2835"/>
                  <a:pt x="2441" y="2841"/>
                </a:cubicBezTo>
                <a:cubicBezTo>
                  <a:pt x="2449" y="2848"/>
                  <a:pt x="2471" y="2854"/>
                  <a:pt x="2482" y="2867"/>
                </a:cubicBezTo>
                <a:cubicBezTo>
                  <a:pt x="2492" y="2880"/>
                  <a:pt x="2495" y="2854"/>
                  <a:pt x="2492" y="2846"/>
                </a:cubicBezTo>
                <a:cubicBezTo>
                  <a:pt x="2490" y="2837"/>
                  <a:pt x="2488" y="2831"/>
                  <a:pt x="2505" y="2826"/>
                </a:cubicBezTo>
                <a:cubicBezTo>
                  <a:pt x="2523" y="2822"/>
                  <a:pt x="2501" y="2811"/>
                  <a:pt x="2492" y="2803"/>
                </a:cubicBezTo>
                <a:cubicBezTo>
                  <a:pt x="2484" y="2794"/>
                  <a:pt x="2475" y="2790"/>
                  <a:pt x="2462" y="2785"/>
                </a:cubicBezTo>
                <a:cubicBezTo>
                  <a:pt x="2449" y="2781"/>
                  <a:pt x="2441" y="2762"/>
                  <a:pt x="2432" y="2751"/>
                </a:cubicBezTo>
                <a:cubicBezTo>
                  <a:pt x="2423" y="2740"/>
                  <a:pt x="2415" y="2716"/>
                  <a:pt x="2402" y="2701"/>
                </a:cubicBezTo>
                <a:cubicBezTo>
                  <a:pt x="2389" y="2686"/>
                  <a:pt x="2385" y="2656"/>
                  <a:pt x="2382" y="2639"/>
                </a:cubicBezTo>
                <a:cubicBezTo>
                  <a:pt x="2380" y="2622"/>
                  <a:pt x="2402" y="2594"/>
                  <a:pt x="2406" y="2583"/>
                </a:cubicBezTo>
                <a:cubicBezTo>
                  <a:pt x="2410" y="2572"/>
                  <a:pt x="2417" y="2585"/>
                  <a:pt x="2428" y="2591"/>
                </a:cubicBezTo>
                <a:cubicBezTo>
                  <a:pt x="2438" y="2598"/>
                  <a:pt x="2436" y="2600"/>
                  <a:pt x="2445" y="2600"/>
                </a:cubicBezTo>
                <a:cubicBezTo>
                  <a:pt x="2454" y="2600"/>
                  <a:pt x="2464" y="2617"/>
                  <a:pt x="2464" y="2628"/>
                </a:cubicBezTo>
                <a:cubicBezTo>
                  <a:pt x="2464" y="2639"/>
                  <a:pt x="2490" y="2652"/>
                  <a:pt x="2499" y="2656"/>
                </a:cubicBezTo>
                <a:cubicBezTo>
                  <a:pt x="2508" y="2660"/>
                  <a:pt x="2512" y="2673"/>
                  <a:pt x="2512" y="2686"/>
                </a:cubicBezTo>
                <a:cubicBezTo>
                  <a:pt x="2512" y="2699"/>
                  <a:pt x="2546" y="2663"/>
                  <a:pt x="2553" y="2652"/>
                </a:cubicBezTo>
                <a:cubicBezTo>
                  <a:pt x="2559" y="2641"/>
                  <a:pt x="2559" y="2643"/>
                  <a:pt x="2570" y="2645"/>
                </a:cubicBezTo>
                <a:cubicBezTo>
                  <a:pt x="2581" y="2647"/>
                  <a:pt x="2585" y="2628"/>
                  <a:pt x="2594" y="2628"/>
                </a:cubicBezTo>
                <a:cubicBezTo>
                  <a:pt x="2603" y="2628"/>
                  <a:pt x="2609" y="2619"/>
                  <a:pt x="2613" y="2609"/>
                </a:cubicBezTo>
                <a:cubicBezTo>
                  <a:pt x="2618" y="2598"/>
                  <a:pt x="2605" y="2579"/>
                  <a:pt x="2598" y="2559"/>
                </a:cubicBezTo>
                <a:cubicBezTo>
                  <a:pt x="2592" y="2540"/>
                  <a:pt x="2579" y="2525"/>
                  <a:pt x="2568" y="2518"/>
                </a:cubicBezTo>
                <a:cubicBezTo>
                  <a:pt x="2557" y="2512"/>
                  <a:pt x="2536" y="2471"/>
                  <a:pt x="2525" y="2449"/>
                </a:cubicBezTo>
                <a:cubicBezTo>
                  <a:pt x="2514" y="2428"/>
                  <a:pt x="2546" y="2408"/>
                  <a:pt x="2562" y="2400"/>
                </a:cubicBezTo>
                <a:cubicBezTo>
                  <a:pt x="2577" y="2391"/>
                  <a:pt x="2583" y="2387"/>
                  <a:pt x="2592" y="2387"/>
                </a:cubicBezTo>
                <a:cubicBezTo>
                  <a:pt x="2600" y="2387"/>
                  <a:pt x="2611" y="2402"/>
                  <a:pt x="2611" y="2402"/>
                </a:cubicBezTo>
                <a:cubicBezTo>
                  <a:pt x="2607" y="2441"/>
                  <a:pt x="2607" y="2441"/>
                  <a:pt x="2607" y="2441"/>
                </a:cubicBezTo>
                <a:cubicBezTo>
                  <a:pt x="2607" y="2441"/>
                  <a:pt x="2594" y="2454"/>
                  <a:pt x="2590" y="2467"/>
                </a:cubicBezTo>
                <a:cubicBezTo>
                  <a:pt x="2585" y="2479"/>
                  <a:pt x="2611" y="2475"/>
                  <a:pt x="2620" y="2473"/>
                </a:cubicBezTo>
                <a:cubicBezTo>
                  <a:pt x="2629" y="2471"/>
                  <a:pt x="2648" y="2434"/>
                  <a:pt x="2639" y="2432"/>
                </a:cubicBezTo>
                <a:cubicBezTo>
                  <a:pt x="2631" y="2430"/>
                  <a:pt x="2639" y="2406"/>
                  <a:pt x="2641" y="2398"/>
                </a:cubicBezTo>
                <a:cubicBezTo>
                  <a:pt x="2644" y="2389"/>
                  <a:pt x="2665" y="2389"/>
                  <a:pt x="2676" y="2387"/>
                </a:cubicBezTo>
                <a:cubicBezTo>
                  <a:pt x="2687" y="2385"/>
                  <a:pt x="2704" y="2374"/>
                  <a:pt x="2724" y="2374"/>
                </a:cubicBezTo>
                <a:cubicBezTo>
                  <a:pt x="2743" y="2374"/>
                  <a:pt x="2778" y="2335"/>
                  <a:pt x="2786" y="2329"/>
                </a:cubicBezTo>
                <a:cubicBezTo>
                  <a:pt x="2795" y="2322"/>
                  <a:pt x="2816" y="2311"/>
                  <a:pt x="2832" y="2296"/>
                </a:cubicBezTo>
                <a:cubicBezTo>
                  <a:pt x="2847" y="2281"/>
                  <a:pt x="2851" y="2249"/>
                  <a:pt x="2864" y="2236"/>
                </a:cubicBezTo>
                <a:cubicBezTo>
                  <a:pt x="2877" y="2223"/>
                  <a:pt x="2883" y="2167"/>
                  <a:pt x="2870" y="2167"/>
                </a:cubicBezTo>
                <a:cubicBezTo>
                  <a:pt x="2857" y="2167"/>
                  <a:pt x="2857" y="2141"/>
                  <a:pt x="2857" y="2141"/>
                </a:cubicBezTo>
                <a:cubicBezTo>
                  <a:pt x="2857" y="2141"/>
                  <a:pt x="2866" y="2120"/>
                  <a:pt x="2866" y="2102"/>
                </a:cubicBezTo>
                <a:cubicBezTo>
                  <a:pt x="2866" y="2085"/>
                  <a:pt x="2868" y="2085"/>
                  <a:pt x="2855" y="2081"/>
                </a:cubicBezTo>
                <a:cubicBezTo>
                  <a:pt x="2842" y="2077"/>
                  <a:pt x="2844" y="2062"/>
                  <a:pt x="2832" y="2044"/>
                </a:cubicBezTo>
                <a:cubicBezTo>
                  <a:pt x="2819" y="2027"/>
                  <a:pt x="2832" y="2023"/>
                  <a:pt x="2832" y="2023"/>
                </a:cubicBezTo>
                <a:cubicBezTo>
                  <a:pt x="2855" y="2003"/>
                  <a:pt x="2855" y="2003"/>
                  <a:pt x="2855" y="2003"/>
                </a:cubicBezTo>
                <a:cubicBezTo>
                  <a:pt x="2855" y="2003"/>
                  <a:pt x="2881" y="1982"/>
                  <a:pt x="2886" y="1971"/>
                </a:cubicBezTo>
                <a:cubicBezTo>
                  <a:pt x="2890" y="1960"/>
                  <a:pt x="2864" y="1971"/>
                  <a:pt x="2857" y="1973"/>
                </a:cubicBezTo>
                <a:cubicBezTo>
                  <a:pt x="2851" y="1975"/>
                  <a:pt x="2832" y="1984"/>
                  <a:pt x="2814" y="1982"/>
                </a:cubicBezTo>
                <a:cubicBezTo>
                  <a:pt x="2797" y="1980"/>
                  <a:pt x="2816" y="1965"/>
                  <a:pt x="2812" y="1958"/>
                </a:cubicBezTo>
                <a:cubicBezTo>
                  <a:pt x="2808" y="1952"/>
                  <a:pt x="2797" y="1954"/>
                  <a:pt x="2793" y="1943"/>
                </a:cubicBezTo>
                <a:cubicBezTo>
                  <a:pt x="2788" y="1932"/>
                  <a:pt x="2803" y="1922"/>
                  <a:pt x="2810" y="1919"/>
                </a:cubicBezTo>
                <a:cubicBezTo>
                  <a:pt x="2816" y="1917"/>
                  <a:pt x="2832" y="1911"/>
                  <a:pt x="2834" y="1898"/>
                </a:cubicBezTo>
                <a:cubicBezTo>
                  <a:pt x="2836" y="1885"/>
                  <a:pt x="2862" y="1889"/>
                  <a:pt x="2868" y="1891"/>
                </a:cubicBezTo>
                <a:cubicBezTo>
                  <a:pt x="2875" y="1894"/>
                  <a:pt x="2890" y="1911"/>
                  <a:pt x="2890" y="1919"/>
                </a:cubicBezTo>
                <a:cubicBezTo>
                  <a:pt x="2890" y="1928"/>
                  <a:pt x="2940" y="1913"/>
                  <a:pt x="2940" y="1913"/>
                </a:cubicBezTo>
                <a:cubicBezTo>
                  <a:pt x="2940" y="1913"/>
                  <a:pt x="2959" y="1922"/>
                  <a:pt x="2957" y="1932"/>
                </a:cubicBezTo>
                <a:cubicBezTo>
                  <a:pt x="2955" y="1943"/>
                  <a:pt x="2957" y="1952"/>
                  <a:pt x="2950" y="1960"/>
                </a:cubicBezTo>
                <a:cubicBezTo>
                  <a:pt x="2944" y="1969"/>
                  <a:pt x="2968" y="1969"/>
                  <a:pt x="2976" y="1969"/>
                </a:cubicBezTo>
                <a:cubicBezTo>
                  <a:pt x="2985" y="1969"/>
                  <a:pt x="2993" y="1982"/>
                  <a:pt x="2991" y="1990"/>
                </a:cubicBezTo>
                <a:cubicBezTo>
                  <a:pt x="2989" y="1999"/>
                  <a:pt x="2981" y="2010"/>
                  <a:pt x="2978" y="2021"/>
                </a:cubicBezTo>
                <a:cubicBezTo>
                  <a:pt x="2976" y="2031"/>
                  <a:pt x="2989" y="2044"/>
                  <a:pt x="3000" y="2059"/>
                </a:cubicBezTo>
                <a:cubicBezTo>
                  <a:pt x="3011" y="2074"/>
                  <a:pt x="3054" y="2027"/>
                  <a:pt x="3065" y="2014"/>
                </a:cubicBezTo>
                <a:cubicBezTo>
                  <a:pt x="3076" y="2001"/>
                  <a:pt x="3065" y="1975"/>
                  <a:pt x="3052" y="1973"/>
                </a:cubicBezTo>
                <a:cubicBezTo>
                  <a:pt x="3039" y="1971"/>
                  <a:pt x="3041" y="1952"/>
                  <a:pt x="3017" y="1943"/>
                </a:cubicBezTo>
                <a:cubicBezTo>
                  <a:pt x="2993" y="1934"/>
                  <a:pt x="3015" y="1930"/>
                  <a:pt x="3017" y="1915"/>
                </a:cubicBezTo>
                <a:cubicBezTo>
                  <a:pt x="3019" y="1900"/>
                  <a:pt x="3030" y="1891"/>
                  <a:pt x="3035" y="1878"/>
                </a:cubicBezTo>
                <a:cubicBezTo>
                  <a:pt x="3039" y="1866"/>
                  <a:pt x="3058" y="1853"/>
                  <a:pt x="3065" y="1840"/>
                </a:cubicBezTo>
                <a:cubicBezTo>
                  <a:pt x="3071" y="1827"/>
                  <a:pt x="3078" y="1820"/>
                  <a:pt x="3104" y="1820"/>
                </a:cubicBezTo>
                <a:cubicBezTo>
                  <a:pt x="3130" y="1820"/>
                  <a:pt x="3134" y="1799"/>
                  <a:pt x="3143" y="1805"/>
                </a:cubicBezTo>
                <a:cubicBezTo>
                  <a:pt x="3151" y="1812"/>
                  <a:pt x="3201" y="1760"/>
                  <a:pt x="3207" y="1747"/>
                </a:cubicBezTo>
                <a:cubicBezTo>
                  <a:pt x="3214" y="1734"/>
                  <a:pt x="3248" y="1682"/>
                  <a:pt x="3255" y="1667"/>
                </a:cubicBezTo>
                <a:cubicBezTo>
                  <a:pt x="3261" y="1652"/>
                  <a:pt x="3279" y="1618"/>
                  <a:pt x="3287" y="1598"/>
                </a:cubicBezTo>
                <a:cubicBezTo>
                  <a:pt x="3296" y="1579"/>
                  <a:pt x="3294" y="1538"/>
                  <a:pt x="3289" y="1521"/>
                </a:cubicBezTo>
                <a:cubicBezTo>
                  <a:pt x="3285" y="1504"/>
                  <a:pt x="3307" y="1484"/>
                  <a:pt x="3315" y="1486"/>
                </a:cubicBezTo>
                <a:cubicBezTo>
                  <a:pt x="3324" y="1489"/>
                  <a:pt x="3324" y="1549"/>
                  <a:pt x="3324" y="1598"/>
                </a:cubicBezTo>
                <a:cubicBezTo>
                  <a:pt x="3324" y="1648"/>
                  <a:pt x="3330" y="1700"/>
                  <a:pt x="3335" y="1691"/>
                </a:cubicBezTo>
                <a:cubicBezTo>
                  <a:pt x="3339" y="1682"/>
                  <a:pt x="3343" y="1639"/>
                  <a:pt x="3343" y="1626"/>
                </a:cubicBezTo>
                <a:cubicBezTo>
                  <a:pt x="3343" y="1613"/>
                  <a:pt x="3356" y="1611"/>
                  <a:pt x="3369" y="1609"/>
                </a:cubicBezTo>
                <a:cubicBezTo>
                  <a:pt x="3382" y="1607"/>
                  <a:pt x="3352" y="1517"/>
                  <a:pt x="3350" y="1480"/>
                </a:cubicBezTo>
                <a:cubicBezTo>
                  <a:pt x="3348" y="1443"/>
                  <a:pt x="3358" y="1430"/>
                  <a:pt x="3337" y="1426"/>
                </a:cubicBezTo>
                <a:cubicBezTo>
                  <a:pt x="3315" y="1422"/>
                  <a:pt x="3332" y="1441"/>
                  <a:pt x="3324" y="1445"/>
                </a:cubicBezTo>
                <a:cubicBezTo>
                  <a:pt x="3315" y="1450"/>
                  <a:pt x="3300" y="1441"/>
                  <a:pt x="3289" y="1437"/>
                </a:cubicBezTo>
                <a:cubicBezTo>
                  <a:pt x="3279" y="1433"/>
                  <a:pt x="3268" y="1422"/>
                  <a:pt x="3255" y="1426"/>
                </a:cubicBezTo>
                <a:cubicBezTo>
                  <a:pt x="3242" y="1430"/>
                  <a:pt x="3240" y="1428"/>
                  <a:pt x="3225" y="1422"/>
                </a:cubicBezTo>
                <a:cubicBezTo>
                  <a:pt x="3209" y="1415"/>
                  <a:pt x="3227" y="1400"/>
                  <a:pt x="3214" y="1394"/>
                </a:cubicBezTo>
                <a:cubicBezTo>
                  <a:pt x="3201" y="1387"/>
                  <a:pt x="3199" y="1398"/>
                  <a:pt x="3181" y="1400"/>
                </a:cubicBezTo>
                <a:cubicBezTo>
                  <a:pt x="3164" y="1402"/>
                  <a:pt x="3184" y="1387"/>
                  <a:pt x="3190" y="1379"/>
                </a:cubicBezTo>
                <a:cubicBezTo>
                  <a:pt x="3196" y="1370"/>
                  <a:pt x="3294" y="1271"/>
                  <a:pt x="3304" y="1252"/>
                </a:cubicBezTo>
                <a:cubicBezTo>
                  <a:pt x="3315" y="1232"/>
                  <a:pt x="3354" y="1211"/>
                  <a:pt x="3371" y="1209"/>
                </a:cubicBezTo>
                <a:cubicBezTo>
                  <a:pt x="3389" y="1206"/>
                  <a:pt x="3458" y="1202"/>
                  <a:pt x="3466" y="1209"/>
                </a:cubicBezTo>
                <a:cubicBezTo>
                  <a:pt x="3475" y="1215"/>
                  <a:pt x="3486" y="1189"/>
                  <a:pt x="3501" y="1189"/>
                </a:cubicBezTo>
                <a:cubicBezTo>
                  <a:pt x="3516" y="1189"/>
                  <a:pt x="3531" y="1209"/>
                  <a:pt x="3544" y="1217"/>
                </a:cubicBezTo>
                <a:cubicBezTo>
                  <a:pt x="3557" y="1226"/>
                  <a:pt x="3615" y="1219"/>
                  <a:pt x="3622" y="1209"/>
                </a:cubicBezTo>
                <a:cubicBezTo>
                  <a:pt x="3628" y="1198"/>
                  <a:pt x="3611" y="1187"/>
                  <a:pt x="3598" y="1178"/>
                </a:cubicBezTo>
                <a:cubicBezTo>
                  <a:pt x="3585" y="1170"/>
                  <a:pt x="3646" y="1107"/>
                  <a:pt x="3652" y="1101"/>
                </a:cubicBezTo>
                <a:cubicBezTo>
                  <a:pt x="3659" y="1094"/>
                  <a:pt x="3687" y="1088"/>
                  <a:pt x="3710" y="1086"/>
                </a:cubicBezTo>
                <a:cubicBezTo>
                  <a:pt x="3734" y="1084"/>
                  <a:pt x="3726" y="1103"/>
                  <a:pt x="3719" y="1116"/>
                </a:cubicBezTo>
                <a:cubicBezTo>
                  <a:pt x="3713" y="1129"/>
                  <a:pt x="3726" y="1153"/>
                  <a:pt x="3736" y="1157"/>
                </a:cubicBezTo>
                <a:cubicBezTo>
                  <a:pt x="3747" y="1161"/>
                  <a:pt x="3751" y="1118"/>
                  <a:pt x="3751" y="1118"/>
                </a:cubicBezTo>
                <a:cubicBezTo>
                  <a:pt x="3751" y="1118"/>
                  <a:pt x="3780" y="1094"/>
                  <a:pt x="3777" y="1086"/>
                </a:cubicBezTo>
                <a:cubicBezTo>
                  <a:pt x="3775" y="1077"/>
                  <a:pt x="3801" y="1051"/>
                  <a:pt x="3801" y="1051"/>
                </a:cubicBezTo>
                <a:cubicBezTo>
                  <a:pt x="3801" y="1051"/>
                  <a:pt x="3823" y="1051"/>
                  <a:pt x="3831" y="1060"/>
                </a:cubicBezTo>
                <a:cubicBezTo>
                  <a:pt x="3840" y="1069"/>
                  <a:pt x="3821" y="1069"/>
                  <a:pt x="3810" y="1075"/>
                </a:cubicBezTo>
                <a:cubicBezTo>
                  <a:pt x="3799" y="1081"/>
                  <a:pt x="3806" y="1118"/>
                  <a:pt x="3803" y="1127"/>
                </a:cubicBezTo>
                <a:cubicBezTo>
                  <a:pt x="3801" y="1135"/>
                  <a:pt x="3771" y="1148"/>
                  <a:pt x="3771" y="1148"/>
                </a:cubicBezTo>
                <a:cubicBezTo>
                  <a:pt x="3771" y="1148"/>
                  <a:pt x="3713" y="1202"/>
                  <a:pt x="3708" y="1219"/>
                </a:cubicBezTo>
                <a:cubicBezTo>
                  <a:pt x="3704" y="1237"/>
                  <a:pt x="3663" y="1267"/>
                  <a:pt x="3644" y="1293"/>
                </a:cubicBezTo>
                <a:cubicBezTo>
                  <a:pt x="3624" y="1318"/>
                  <a:pt x="3622" y="1433"/>
                  <a:pt x="3624" y="1448"/>
                </a:cubicBezTo>
                <a:cubicBezTo>
                  <a:pt x="3626" y="1463"/>
                  <a:pt x="3646" y="1525"/>
                  <a:pt x="3648" y="1540"/>
                </a:cubicBezTo>
                <a:cubicBezTo>
                  <a:pt x="3650" y="1555"/>
                  <a:pt x="3689" y="1482"/>
                  <a:pt x="3691" y="1467"/>
                </a:cubicBezTo>
                <a:cubicBezTo>
                  <a:pt x="3693" y="1452"/>
                  <a:pt x="3713" y="1458"/>
                  <a:pt x="3719" y="1454"/>
                </a:cubicBezTo>
                <a:cubicBezTo>
                  <a:pt x="3726" y="1450"/>
                  <a:pt x="3721" y="1426"/>
                  <a:pt x="3719" y="1415"/>
                </a:cubicBezTo>
                <a:cubicBezTo>
                  <a:pt x="3717" y="1405"/>
                  <a:pt x="3736" y="1405"/>
                  <a:pt x="3747" y="1400"/>
                </a:cubicBezTo>
                <a:cubicBezTo>
                  <a:pt x="3758" y="1396"/>
                  <a:pt x="3760" y="1377"/>
                  <a:pt x="3758" y="1357"/>
                </a:cubicBezTo>
                <a:cubicBezTo>
                  <a:pt x="3756" y="1338"/>
                  <a:pt x="3767" y="1338"/>
                  <a:pt x="3788" y="1342"/>
                </a:cubicBezTo>
                <a:cubicBezTo>
                  <a:pt x="3810" y="1346"/>
                  <a:pt x="3786" y="1297"/>
                  <a:pt x="3788" y="1280"/>
                </a:cubicBezTo>
                <a:cubicBezTo>
                  <a:pt x="3790" y="1262"/>
                  <a:pt x="3782" y="1269"/>
                  <a:pt x="3771" y="1269"/>
                </a:cubicBezTo>
                <a:cubicBezTo>
                  <a:pt x="3760" y="1269"/>
                  <a:pt x="3797" y="1193"/>
                  <a:pt x="3801" y="1185"/>
                </a:cubicBezTo>
                <a:cubicBezTo>
                  <a:pt x="3806" y="1176"/>
                  <a:pt x="3834" y="1168"/>
                  <a:pt x="3840" y="1161"/>
                </a:cubicBezTo>
                <a:cubicBezTo>
                  <a:pt x="3846" y="1155"/>
                  <a:pt x="3849" y="1172"/>
                  <a:pt x="3857" y="1181"/>
                </a:cubicBezTo>
                <a:cubicBezTo>
                  <a:pt x="3866" y="1189"/>
                  <a:pt x="3857" y="1181"/>
                  <a:pt x="3868" y="1163"/>
                </a:cubicBezTo>
                <a:cubicBezTo>
                  <a:pt x="3879" y="1146"/>
                  <a:pt x="3877" y="1159"/>
                  <a:pt x="3894" y="1155"/>
                </a:cubicBezTo>
                <a:cubicBezTo>
                  <a:pt x="3911" y="1150"/>
                  <a:pt x="3918" y="1155"/>
                  <a:pt x="3926" y="1159"/>
                </a:cubicBezTo>
                <a:cubicBezTo>
                  <a:pt x="3935" y="1163"/>
                  <a:pt x="3931" y="1183"/>
                  <a:pt x="3942" y="1187"/>
                </a:cubicBezTo>
                <a:cubicBezTo>
                  <a:pt x="3952" y="1191"/>
                  <a:pt x="3957" y="1176"/>
                  <a:pt x="3955" y="1159"/>
                </a:cubicBezTo>
                <a:cubicBezTo>
                  <a:pt x="3952" y="1142"/>
                  <a:pt x="3980" y="1122"/>
                  <a:pt x="3989" y="1114"/>
                </a:cubicBezTo>
                <a:cubicBezTo>
                  <a:pt x="3998" y="1105"/>
                  <a:pt x="4011" y="1099"/>
                  <a:pt x="4028" y="1086"/>
                </a:cubicBezTo>
                <a:cubicBezTo>
                  <a:pt x="4045" y="1073"/>
                  <a:pt x="4088" y="1053"/>
                  <a:pt x="4097" y="1049"/>
                </a:cubicBezTo>
                <a:cubicBezTo>
                  <a:pt x="4106" y="1045"/>
                  <a:pt x="4119" y="1056"/>
                  <a:pt x="4132" y="1064"/>
                </a:cubicBezTo>
                <a:cubicBezTo>
                  <a:pt x="4145" y="1073"/>
                  <a:pt x="4145" y="1023"/>
                  <a:pt x="4145" y="1013"/>
                </a:cubicBezTo>
                <a:cubicBezTo>
                  <a:pt x="4145" y="1002"/>
                  <a:pt x="4123" y="969"/>
                  <a:pt x="4099" y="954"/>
                </a:cubicBezTo>
                <a:cubicBezTo>
                  <a:pt x="4075" y="939"/>
                  <a:pt x="4093" y="935"/>
                  <a:pt x="4103" y="931"/>
                </a:cubicBezTo>
                <a:cubicBezTo>
                  <a:pt x="4114" y="926"/>
                  <a:pt x="4132" y="926"/>
                  <a:pt x="4147" y="920"/>
                </a:cubicBezTo>
                <a:cubicBezTo>
                  <a:pt x="4162" y="913"/>
                  <a:pt x="4170" y="900"/>
                  <a:pt x="4173" y="890"/>
                </a:cubicBezTo>
                <a:cubicBezTo>
                  <a:pt x="4175" y="879"/>
                  <a:pt x="4168" y="866"/>
                  <a:pt x="4186" y="864"/>
                </a:cubicBezTo>
                <a:cubicBezTo>
                  <a:pt x="4203" y="862"/>
                  <a:pt x="4203" y="903"/>
                  <a:pt x="4203" y="903"/>
                </a:cubicBezTo>
                <a:cubicBezTo>
                  <a:pt x="4237" y="903"/>
                  <a:pt x="4237" y="903"/>
                  <a:pt x="4237" y="903"/>
                </a:cubicBezTo>
                <a:cubicBezTo>
                  <a:pt x="4250" y="903"/>
                  <a:pt x="4244" y="920"/>
                  <a:pt x="4242" y="926"/>
                </a:cubicBezTo>
                <a:cubicBezTo>
                  <a:pt x="4240" y="933"/>
                  <a:pt x="4261" y="939"/>
                  <a:pt x="4270" y="941"/>
                </a:cubicBezTo>
                <a:cubicBezTo>
                  <a:pt x="4278" y="944"/>
                  <a:pt x="4302" y="959"/>
                  <a:pt x="4317" y="965"/>
                </a:cubicBezTo>
                <a:cubicBezTo>
                  <a:pt x="4332" y="972"/>
                  <a:pt x="4330" y="911"/>
                  <a:pt x="4330" y="900"/>
                </a:cubicBezTo>
                <a:cubicBezTo>
                  <a:pt x="4330" y="890"/>
                  <a:pt x="4363" y="881"/>
                  <a:pt x="4369" y="875"/>
                </a:cubicBezTo>
                <a:cubicBezTo>
                  <a:pt x="4376" y="868"/>
                  <a:pt x="4371" y="862"/>
                  <a:pt x="4363" y="85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1" name="Freeform 41">
            <a:extLst>
              <a:ext uri="{FF2B5EF4-FFF2-40B4-BE49-F238E27FC236}">
                <a16:creationId xmlns:a16="http://schemas.microsoft.com/office/drawing/2014/main" id="{124D626B-AF63-2C4F-95B2-7DD6FD4CB6CA}"/>
              </a:ext>
            </a:extLst>
          </p:cNvPr>
          <p:cNvSpPr>
            <a:spLocks/>
          </p:cNvSpPr>
          <p:nvPr/>
        </p:nvSpPr>
        <p:spPr bwMode="auto">
          <a:xfrm>
            <a:off x="5216580" y="3497756"/>
            <a:ext cx="104612" cy="130764"/>
          </a:xfrm>
          <a:custGeom>
            <a:avLst/>
            <a:gdLst/>
            <a:ahLst/>
            <a:cxnLst>
              <a:cxn ang="0">
                <a:pos x="9" y="32"/>
              </a:cxn>
              <a:cxn ang="0">
                <a:pos x="24" y="65"/>
              </a:cxn>
              <a:cxn ang="0">
                <a:pos x="24" y="101"/>
              </a:cxn>
              <a:cxn ang="0">
                <a:pos x="11" y="134"/>
              </a:cxn>
              <a:cxn ang="0">
                <a:pos x="44" y="138"/>
              </a:cxn>
              <a:cxn ang="0">
                <a:pos x="74" y="118"/>
              </a:cxn>
              <a:cxn ang="0">
                <a:pos x="95" y="108"/>
              </a:cxn>
              <a:cxn ang="0">
                <a:pos x="98" y="67"/>
              </a:cxn>
              <a:cxn ang="0">
                <a:pos x="106" y="45"/>
              </a:cxn>
              <a:cxn ang="0">
                <a:pos x="108" y="24"/>
              </a:cxn>
              <a:cxn ang="0">
                <a:pos x="78" y="0"/>
              </a:cxn>
              <a:cxn ang="0">
                <a:pos x="65" y="26"/>
              </a:cxn>
              <a:cxn ang="0">
                <a:pos x="44" y="34"/>
              </a:cxn>
              <a:cxn ang="0">
                <a:pos x="9" y="32"/>
              </a:cxn>
            </a:cxnLst>
            <a:rect l="0" t="0" r="r" b="b"/>
            <a:pathLst>
              <a:path w="115" h="144">
                <a:moveTo>
                  <a:pt x="9" y="32"/>
                </a:moveTo>
                <a:cubicBezTo>
                  <a:pt x="7" y="41"/>
                  <a:pt x="18" y="54"/>
                  <a:pt x="24" y="65"/>
                </a:cubicBezTo>
                <a:cubicBezTo>
                  <a:pt x="31" y="75"/>
                  <a:pt x="33" y="86"/>
                  <a:pt x="24" y="101"/>
                </a:cubicBezTo>
                <a:cubicBezTo>
                  <a:pt x="16" y="116"/>
                  <a:pt x="0" y="123"/>
                  <a:pt x="11" y="134"/>
                </a:cubicBezTo>
                <a:cubicBezTo>
                  <a:pt x="22" y="144"/>
                  <a:pt x="37" y="144"/>
                  <a:pt x="44" y="138"/>
                </a:cubicBezTo>
                <a:cubicBezTo>
                  <a:pt x="50" y="131"/>
                  <a:pt x="65" y="123"/>
                  <a:pt x="74" y="118"/>
                </a:cubicBezTo>
                <a:cubicBezTo>
                  <a:pt x="83" y="114"/>
                  <a:pt x="93" y="116"/>
                  <a:pt x="95" y="108"/>
                </a:cubicBezTo>
                <a:cubicBezTo>
                  <a:pt x="98" y="99"/>
                  <a:pt x="95" y="73"/>
                  <a:pt x="98" y="67"/>
                </a:cubicBezTo>
                <a:cubicBezTo>
                  <a:pt x="100" y="60"/>
                  <a:pt x="106" y="45"/>
                  <a:pt x="106" y="45"/>
                </a:cubicBezTo>
                <a:cubicBezTo>
                  <a:pt x="106" y="45"/>
                  <a:pt x="115" y="30"/>
                  <a:pt x="108" y="24"/>
                </a:cubicBezTo>
                <a:cubicBezTo>
                  <a:pt x="102" y="17"/>
                  <a:pt x="78" y="0"/>
                  <a:pt x="78" y="0"/>
                </a:cubicBezTo>
                <a:cubicBezTo>
                  <a:pt x="65" y="26"/>
                  <a:pt x="65" y="26"/>
                  <a:pt x="65" y="26"/>
                </a:cubicBezTo>
                <a:cubicBezTo>
                  <a:pt x="65" y="26"/>
                  <a:pt x="52" y="39"/>
                  <a:pt x="44" y="34"/>
                </a:cubicBezTo>
                <a:cubicBezTo>
                  <a:pt x="35" y="30"/>
                  <a:pt x="9" y="32"/>
                  <a:pt x="9" y="3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2" name="Freeform 42">
            <a:extLst>
              <a:ext uri="{FF2B5EF4-FFF2-40B4-BE49-F238E27FC236}">
                <a16:creationId xmlns:a16="http://schemas.microsoft.com/office/drawing/2014/main" id="{82D3F94A-FB32-2E4F-A5F4-186CA5E1203E}"/>
              </a:ext>
            </a:extLst>
          </p:cNvPr>
          <p:cNvSpPr>
            <a:spLocks/>
          </p:cNvSpPr>
          <p:nvPr/>
        </p:nvSpPr>
        <p:spPr bwMode="auto">
          <a:xfrm>
            <a:off x="5301379" y="3324989"/>
            <a:ext cx="155332" cy="374858"/>
          </a:xfrm>
          <a:custGeom>
            <a:avLst/>
            <a:gdLst/>
            <a:ahLst/>
            <a:cxnLst>
              <a:cxn ang="0">
                <a:pos x="61" y="20"/>
              </a:cxn>
              <a:cxn ang="0">
                <a:pos x="33" y="76"/>
              </a:cxn>
              <a:cxn ang="0">
                <a:pos x="7" y="93"/>
              </a:cxn>
              <a:cxn ang="0">
                <a:pos x="11" y="125"/>
              </a:cxn>
              <a:cxn ang="0">
                <a:pos x="26" y="138"/>
              </a:cxn>
              <a:cxn ang="0">
                <a:pos x="33" y="188"/>
              </a:cxn>
              <a:cxn ang="0">
                <a:pos x="54" y="196"/>
              </a:cxn>
              <a:cxn ang="0">
                <a:pos x="69" y="229"/>
              </a:cxn>
              <a:cxn ang="0">
                <a:pos x="65" y="257"/>
              </a:cxn>
              <a:cxn ang="0">
                <a:pos x="44" y="272"/>
              </a:cxn>
              <a:cxn ang="0">
                <a:pos x="41" y="293"/>
              </a:cxn>
              <a:cxn ang="0">
                <a:pos x="35" y="311"/>
              </a:cxn>
              <a:cxn ang="0">
                <a:pos x="72" y="326"/>
              </a:cxn>
              <a:cxn ang="0">
                <a:pos x="63" y="347"/>
              </a:cxn>
              <a:cxn ang="0">
                <a:pos x="37" y="362"/>
              </a:cxn>
              <a:cxn ang="0">
                <a:pos x="35" y="395"/>
              </a:cxn>
              <a:cxn ang="0">
                <a:pos x="93" y="360"/>
              </a:cxn>
              <a:cxn ang="0">
                <a:pos x="147" y="356"/>
              </a:cxn>
              <a:cxn ang="0">
                <a:pos x="164" y="343"/>
              </a:cxn>
              <a:cxn ang="0">
                <a:pos x="167" y="313"/>
              </a:cxn>
              <a:cxn ang="0">
                <a:pos x="171" y="287"/>
              </a:cxn>
              <a:cxn ang="0">
                <a:pos x="136" y="278"/>
              </a:cxn>
              <a:cxn ang="0">
                <a:pos x="141" y="244"/>
              </a:cxn>
              <a:cxn ang="0">
                <a:pos x="113" y="218"/>
              </a:cxn>
              <a:cxn ang="0">
                <a:pos x="82" y="151"/>
              </a:cxn>
              <a:cxn ang="0">
                <a:pos x="95" y="115"/>
              </a:cxn>
              <a:cxn ang="0">
                <a:pos x="89" y="91"/>
              </a:cxn>
              <a:cxn ang="0">
                <a:pos x="61" y="87"/>
              </a:cxn>
              <a:cxn ang="0">
                <a:pos x="65" y="56"/>
              </a:cxn>
              <a:cxn ang="0">
                <a:pos x="61" y="20"/>
              </a:cxn>
            </a:cxnLst>
            <a:rect l="0" t="0" r="r" b="b"/>
            <a:pathLst>
              <a:path w="171" h="412">
                <a:moveTo>
                  <a:pt x="61" y="20"/>
                </a:moveTo>
                <a:cubicBezTo>
                  <a:pt x="57" y="25"/>
                  <a:pt x="39" y="74"/>
                  <a:pt x="33" y="76"/>
                </a:cubicBezTo>
                <a:cubicBezTo>
                  <a:pt x="26" y="78"/>
                  <a:pt x="9" y="84"/>
                  <a:pt x="7" y="93"/>
                </a:cubicBezTo>
                <a:cubicBezTo>
                  <a:pt x="5" y="102"/>
                  <a:pt x="0" y="123"/>
                  <a:pt x="11" y="125"/>
                </a:cubicBezTo>
                <a:cubicBezTo>
                  <a:pt x="22" y="128"/>
                  <a:pt x="24" y="125"/>
                  <a:pt x="26" y="138"/>
                </a:cubicBezTo>
                <a:cubicBezTo>
                  <a:pt x="28" y="151"/>
                  <a:pt x="26" y="179"/>
                  <a:pt x="33" y="188"/>
                </a:cubicBezTo>
                <a:cubicBezTo>
                  <a:pt x="39" y="196"/>
                  <a:pt x="46" y="190"/>
                  <a:pt x="54" y="196"/>
                </a:cubicBezTo>
                <a:cubicBezTo>
                  <a:pt x="63" y="203"/>
                  <a:pt x="65" y="220"/>
                  <a:pt x="69" y="229"/>
                </a:cubicBezTo>
                <a:cubicBezTo>
                  <a:pt x="74" y="237"/>
                  <a:pt x="78" y="255"/>
                  <a:pt x="65" y="257"/>
                </a:cubicBezTo>
                <a:cubicBezTo>
                  <a:pt x="52" y="259"/>
                  <a:pt x="37" y="259"/>
                  <a:pt x="44" y="272"/>
                </a:cubicBezTo>
                <a:cubicBezTo>
                  <a:pt x="50" y="285"/>
                  <a:pt x="44" y="285"/>
                  <a:pt x="41" y="293"/>
                </a:cubicBezTo>
                <a:cubicBezTo>
                  <a:pt x="39" y="302"/>
                  <a:pt x="26" y="304"/>
                  <a:pt x="35" y="311"/>
                </a:cubicBezTo>
                <a:cubicBezTo>
                  <a:pt x="44" y="317"/>
                  <a:pt x="61" y="326"/>
                  <a:pt x="72" y="326"/>
                </a:cubicBezTo>
                <a:cubicBezTo>
                  <a:pt x="82" y="326"/>
                  <a:pt x="80" y="343"/>
                  <a:pt x="63" y="347"/>
                </a:cubicBezTo>
                <a:cubicBezTo>
                  <a:pt x="46" y="352"/>
                  <a:pt x="39" y="352"/>
                  <a:pt x="37" y="362"/>
                </a:cubicBezTo>
                <a:cubicBezTo>
                  <a:pt x="35" y="373"/>
                  <a:pt x="15" y="412"/>
                  <a:pt x="35" y="395"/>
                </a:cubicBezTo>
                <a:cubicBezTo>
                  <a:pt x="54" y="377"/>
                  <a:pt x="78" y="362"/>
                  <a:pt x="93" y="360"/>
                </a:cubicBezTo>
                <a:cubicBezTo>
                  <a:pt x="108" y="358"/>
                  <a:pt x="139" y="356"/>
                  <a:pt x="147" y="356"/>
                </a:cubicBezTo>
                <a:cubicBezTo>
                  <a:pt x="156" y="356"/>
                  <a:pt x="167" y="354"/>
                  <a:pt x="164" y="343"/>
                </a:cubicBezTo>
                <a:cubicBezTo>
                  <a:pt x="162" y="332"/>
                  <a:pt x="167" y="313"/>
                  <a:pt x="167" y="313"/>
                </a:cubicBezTo>
                <a:cubicBezTo>
                  <a:pt x="171" y="287"/>
                  <a:pt x="171" y="287"/>
                  <a:pt x="171" y="287"/>
                </a:cubicBezTo>
                <a:cubicBezTo>
                  <a:pt x="136" y="278"/>
                  <a:pt x="136" y="278"/>
                  <a:pt x="136" y="278"/>
                </a:cubicBezTo>
                <a:cubicBezTo>
                  <a:pt x="136" y="278"/>
                  <a:pt x="145" y="250"/>
                  <a:pt x="141" y="244"/>
                </a:cubicBezTo>
                <a:cubicBezTo>
                  <a:pt x="136" y="237"/>
                  <a:pt x="113" y="218"/>
                  <a:pt x="113" y="218"/>
                </a:cubicBezTo>
                <a:cubicBezTo>
                  <a:pt x="113" y="218"/>
                  <a:pt x="85" y="160"/>
                  <a:pt x="82" y="151"/>
                </a:cubicBezTo>
                <a:cubicBezTo>
                  <a:pt x="80" y="143"/>
                  <a:pt x="87" y="123"/>
                  <a:pt x="95" y="115"/>
                </a:cubicBezTo>
                <a:cubicBezTo>
                  <a:pt x="104" y="106"/>
                  <a:pt x="100" y="89"/>
                  <a:pt x="89" y="91"/>
                </a:cubicBezTo>
                <a:cubicBezTo>
                  <a:pt x="78" y="93"/>
                  <a:pt x="63" y="97"/>
                  <a:pt x="61" y="87"/>
                </a:cubicBezTo>
                <a:cubicBezTo>
                  <a:pt x="59" y="76"/>
                  <a:pt x="56" y="67"/>
                  <a:pt x="65" y="56"/>
                </a:cubicBezTo>
                <a:cubicBezTo>
                  <a:pt x="74" y="46"/>
                  <a:pt x="76" y="0"/>
                  <a:pt x="61"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3" name="Freeform 43">
            <a:extLst>
              <a:ext uri="{FF2B5EF4-FFF2-40B4-BE49-F238E27FC236}">
                <a16:creationId xmlns:a16="http://schemas.microsoft.com/office/drawing/2014/main" id="{EB413508-D9B3-524B-A862-4D4303C45F13}"/>
              </a:ext>
            </a:extLst>
          </p:cNvPr>
          <p:cNvSpPr>
            <a:spLocks/>
          </p:cNvSpPr>
          <p:nvPr/>
        </p:nvSpPr>
        <p:spPr bwMode="auto">
          <a:xfrm>
            <a:off x="5588268" y="3936808"/>
            <a:ext cx="30908" cy="64193"/>
          </a:xfrm>
          <a:custGeom>
            <a:avLst/>
            <a:gdLst/>
            <a:ahLst/>
            <a:cxnLst>
              <a:cxn ang="0">
                <a:pos x="23" y="4"/>
              </a:cxn>
              <a:cxn ang="0">
                <a:pos x="6" y="31"/>
              </a:cxn>
              <a:cxn ang="0">
                <a:pos x="20" y="56"/>
              </a:cxn>
              <a:cxn ang="0">
                <a:pos x="33" y="57"/>
              </a:cxn>
              <a:cxn ang="0">
                <a:pos x="32" y="18"/>
              </a:cxn>
              <a:cxn ang="0">
                <a:pos x="23" y="4"/>
              </a:cxn>
            </a:cxnLst>
            <a:rect l="0" t="0" r="r" b="b"/>
            <a:pathLst>
              <a:path w="34" h="70">
                <a:moveTo>
                  <a:pt x="23" y="4"/>
                </a:moveTo>
                <a:cubicBezTo>
                  <a:pt x="23" y="8"/>
                  <a:pt x="0" y="25"/>
                  <a:pt x="6" y="31"/>
                </a:cubicBezTo>
                <a:cubicBezTo>
                  <a:pt x="12" y="36"/>
                  <a:pt x="16" y="47"/>
                  <a:pt x="20" y="56"/>
                </a:cubicBezTo>
                <a:cubicBezTo>
                  <a:pt x="24" y="64"/>
                  <a:pt x="32" y="70"/>
                  <a:pt x="33" y="57"/>
                </a:cubicBezTo>
                <a:cubicBezTo>
                  <a:pt x="34" y="44"/>
                  <a:pt x="31" y="22"/>
                  <a:pt x="32" y="18"/>
                </a:cubicBezTo>
                <a:cubicBezTo>
                  <a:pt x="33" y="14"/>
                  <a:pt x="23" y="0"/>
                  <a:pt x="23" y="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4" name="Freeform 44">
            <a:extLst>
              <a:ext uri="{FF2B5EF4-FFF2-40B4-BE49-F238E27FC236}">
                <a16:creationId xmlns:a16="http://schemas.microsoft.com/office/drawing/2014/main" id="{7E605C57-D5DB-FC45-BA2C-55FC03E50700}"/>
              </a:ext>
            </a:extLst>
          </p:cNvPr>
          <p:cNvSpPr>
            <a:spLocks/>
          </p:cNvSpPr>
          <p:nvPr/>
        </p:nvSpPr>
        <p:spPr bwMode="auto">
          <a:xfrm>
            <a:off x="5684162" y="4026361"/>
            <a:ext cx="48343" cy="30115"/>
          </a:xfrm>
          <a:custGeom>
            <a:avLst/>
            <a:gdLst/>
            <a:ahLst/>
            <a:cxnLst>
              <a:cxn ang="0">
                <a:pos x="53" y="0"/>
              </a:cxn>
              <a:cxn ang="0">
                <a:pos x="52" y="14"/>
              </a:cxn>
              <a:cxn ang="0">
                <a:pos x="37" y="30"/>
              </a:cxn>
              <a:cxn ang="0">
                <a:pos x="19" y="15"/>
              </a:cxn>
              <a:cxn ang="0">
                <a:pos x="6" y="1"/>
              </a:cxn>
              <a:cxn ang="0">
                <a:pos x="32" y="0"/>
              </a:cxn>
              <a:cxn ang="0">
                <a:pos x="53" y="0"/>
              </a:cxn>
            </a:cxnLst>
            <a:rect l="0" t="0" r="r" b="b"/>
            <a:pathLst>
              <a:path w="53" h="33">
                <a:moveTo>
                  <a:pt x="53" y="0"/>
                </a:moveTo>
                <a:cubicBezTo>
                  <a:pt x="53" y="0"/>
                  <a:pt x="52" y="10"/>
                  <a:pt x="52" y="14"/>
                </a:cubicBezTo>
                <a:cubicBezTo>
                  <a:pt x="52" y="17"/>
                  <a:pt x="42" y="33"/>
                  <a:pt x="37" y="30"/>
                </a:cubicBezTo>
                <a:cubicBezTo>
                  <a:pt x="32" y="26"/>
                  <a:pt x="25" y="17"/>
                  <a:pt x="19" y="15"/>
                </a:cubicBezTo>
                <a:cubicBezTo>
                  <a:pt x="12" y="12"/>
                  <a:pt x="0" y="2"/>
                  <a:pt x="6" y="1"/>
                </a:cubicBezTo>
                <a:cubicBezTo>
                  <a:pt x="11" y="0"/>
                  <a:pt x="27" y="0"/>
                  <a:pt x="32" y="0"/>
                </a:cubicBezTo>
                <a:lnTo>
                  <a:pt x="53"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5" name="Freeform 45">
            <a:extLst>
              <a:ext uri="{FF2B5EF4-FFF2-40B4-BE49-F238E27FC236}">
                <a16:creationId xmlns:a16="http://schemas.microsoft.com/office/drawing/2014/main" id="{5B01A8C8-0A44-EC49-9599-A0C1F49C22E7}"/>
              </a:ext>
            </a:extLst>
          </p:cNvPr>
          <p:cNvSpPr>
            <a:spLocks/>
          </p:cNvSpPr>
          <p:nvPr/>
        </p:nvSpPr>
        <p:spPr bwMode="auto">
          <a:xfrm>
            <a:off x="5879120" y="4077082"/>
            <a:ext cx="104612" cy="26153"/>
          </a:xfrm>
          <a:custGeom>
            <a:avLst/>
            <a:gdLst/>
            <a:ahLst/>
            <a:cxnLst>
              <a:cxn ang="0">
                <a:pos x="20" y="4"/>
              </a:cxn>
              <a:cxn ang="0">
                <a:pos x="48" y="11"/>
              </a:cxn>
              <a:cxn ang="0">
                <a:pos x="75" y="10"/>
              </a:cxn>
              <a:cxn ang="0">
                <a:pos x="106" y="0"/>
              </a:cxn>
              <a:cxn ang="0">
                <a:pos x="108" y="8"/>
              </a:cxn>
              <a:cxn ang="0">
                <a:pos x="77" y="23"/>
              </a:cxn>
              <a:cxn ang="0">
                <a:pos x="40" y="26"/>
              </a:cxn>
              <a:cxn ang="0">
                <a:pos x="11" y="20"/>
              </a:cxn>
              <a:cxn ang="0">
                <a:pos x="20" y="4"/>
              </a:cxn>
            </a:cxnLst>
            <a:rect l="0" t="0" r="r" b="b"/>
            <a:pathLst>
              <a:path w="115" h="29">
                <a:moveTo>
                  <a:pt x="20" y="4"/>
                </a:moveTo>
                <a:cubicBezTo>
                  <a:pt x="20" y="4"/>
                  <a:pt x="40" y="9"/>
                  <a:pt x="48" y="11"/>
                </a:cubicBezTo>
                <a:cubicBezTo>
                  <a:pt x="55" y="14"/>
                  <a:pt x="68" y="12"/>
                  <a:pt x="75" y="10"/>
                </a:cubicBezTo>
                <a:cubicBezTo>
                  <a:pt x="81" y="8"/>
                  <a:pt x="101" y="0"/>
                  <a:pt x="106" y="0"/>
                </a:cubicBezTo>
                <a:cubicBezTo>
                  <a:pt x="111" y="0"/>
                  <a:pt x="115" y="5"/>
                  <a:pt x="108" y="8"/>
                </a:cubicBezTo>
                <a:cubicBezTo>
                  <a:pt x="102" y="11"/>
                  <a:pt x="88" y="22"/>
                  <a:pt x="77" y="23"/>
                </a:cubicBezTo>
                <a:cubicBezTo>
                  <a:pt x="66" y="24"/>
                  <a:pt x="51" y="29"/>
                  <a:pt x="40" y="26"/>
                </a:cubicBezTo>
                <a:cubicBezTo>
                  <a:pt x="29" y="24"/>
                  <a:pt x="20" y="20"/>
                  <a:pt x="11" y="20"/>
                </a:cubicBezTo>
                <a:cubicBezTo>
                  <a:pt x="2" y="20"/>
                  <a:pt x="0" y="5"/>
                  <a:pt x="20" y="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6" name="Freeform 46">
            <a:extLst>
              <a:ext uri="{FF2B5EF4-FFF2-40B4-BE49-F238E27FC236}">
                <a16:creationId xmlns:a16="http://schemas.microsoft.com/office/drawing/2014/main" id="{3B9A7351-109E-5845-962E-A0F8F7B74BB9}"/>
              </a:ext>
            </a:extLst>
          </p:cNvPr>
          <p:cNvSpPr>
            <a:spLocks/>
          </p:cNvSpPr>
          <p:nvPr/>
        </p:nvSpPr>
        <p:spPr bwMode="auto">
          <a:xfrm>
            <a:off x="7021130" y="4638180"/>
            <a:ext cx="47551" cy="129179"/>
          </a:xfrm>
          <a:custGeom>
            <a:avLst/>
            <a:gdLst/>
            <a:ahLst/>
            <a:cxnLst>
              <a:cxn ang="0">
                <a:pos x="15" y="43"/>
              </a:cxn>
              <a:cxn ang="0">
                <a:pos x="4" y="79"/>
              </a:cxn>
              <a:cxn ang="0">
                <a:pos x="8" y="116"/>
              </a:cxn>
              <a:cxn ang="0">
                <a:pos x="24" y="133"/>
              </a:cxn>
              <a:cxn ang="0">
                <a:pos x="52" y="116"/>
              </a:cxn>
              <a:cxn ang="0">
                <a:pos x="49" y="71"/>
              </a:cxn>
              <a:cxn ang="0">
                <a:pos x="15" y="43"/>
              </a:cxn>
            </a:cxnLst>
            <a:rect l="0" t="0" r="r" b="b"/>
            <a:pathLst>
              <a:path w="52" h="142">
                <a:moveTo>
                  <a:pt x="15" y="43"/>
                </a:moveTo>
                <a:cubicBezTo>
                  <a:pt x="15" y="43"/>
                  <a:pt x="8" y="69"/>
                  <a:pt x="4" y="79"/>
                </a:cubicBezTo>
                <a:cubicBezTo>
                  <a:pt x="0" y="90"/>
                  <a:pt x="6" y="105"/>
                  <a:pt x="8" y="116"/>
                </a:cubicBezTo>
                <a:cubicBezTo>
                  <a:pt x="11" y="127"/>
                  <a:pt x="11" y="142"/>
                  <a:pt x="24" y="133"/>
                </a:cubicBezTo>
                <a:cubicBezTo>
                  <a:pt x="36" y="125"/>
                  <a:pt x="52" y="116"/>
                  <a:pt x="52" y="116"/>
                </a:cubicBezTo>
                <a:cubicBezTo>
                  <a:pt x="49" y="71"/>
                  <a:pt x="49" y="71"/>
                  <a:pt x="49" y="71"/>
                </a:cubicBezTo>
                <a:cubicBezTo>
                  <a:pt x="49" y="71"/>
                  <a:pt x="30" y="0"/>
                  <a:pt x="15" y="4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7" name="Freeform 47">
            <a:extLst>
              <a:ext uri="{FF2B5EF4-FFF2-40B4-BE49-F238E27FC236}">
                <a16:creationId xmlns:a16="http://schemas.microsoft.com/office/drawing/2014/main" id="{1C6DB653-E10A-E444-8AFE-20D6C05B5546}"/>
              </a:ext>
            </a:extLst>
          </p:cNvPr>
          <p:cNvSpPr>
            <a:spLocks/>
          </p:cNvSpPr>
          <p:nvPr/>
        </p:nvSpPr>
        <p:spPr bwMode="auto">
          <a:xfrm>
            <a:off x="7327039" y="4746755"/>
            <a:ext cx="232206" cy="241716"/>
          </a:xfrm>
          <a:custGeom>
            <a:avLst/>
            <a:gdLst/>
            <a:ahLst/>
            <a:cxnLst>
              <a:cxn ang="0">
                <a:pos x="20" y="8"/>
              </a:cxn>
              <a:cxn ang="0">
                <a:pos x="68" y="43"/>
              </a:cxn>
              <a:cxn ang="0">
                <a:pos x="105" y="95"/>
              </a:cxn>
              <a:cxn ang="0">
                <a:pos x="152" y="128"/>
              </a:cxn>
              <a:cxn ang="0">
                <a:pos x="170" y="142"/>
              </a:cxn>
              <a:cxn ang="0">
                <a:pos x="203" y="181"/>
              </a:cxn>
              <a:cxn ang="0">
                <a:pos x="230" y="208"/>
              </a:cxn>
              <a:cxn ang="0">
                <a:pos x="232" y="264"/>
              </a:cxn>
              <a:cxn ang="0">
                <a:pos x="167" y="247"/>
              </a:cxn>
              <a:cxn ang="0">
                <a:pos x="115" y="168"/>
              </a:cxn>
              <a:cxn ang="0">
                <a:pos x="62" y="83"/>
              </a:cxn>
              <a:cxn ang="0">
                <a:pos x="19" y="43"/>
              </a:cxn>
              <a:cxn ang="0">
                <a:pos x="20" y="8"/>
              </a:cxn>
            </a:cxnLst>
            <a:rect l="0" t="0" r="r" b="b"/>
            <a:pathLst>
              <a:path w="255" h="266">
                <a:moveTo>
                  <a:pt x="20" y="8"/>
                </a:moveTo>
                <a:cubicBezTo>
                  <a:pt x="20" y="8"/>
                  <a:pt x="60" y="36"/>
                  <a:pt x="68" y="43"/>
                </a:cubicBezTo>
                <a:cubicBezTo>
                  <a:pt x="75" y="50"/>
                  <a:pt x="86" y="83"/>
                  <a:pt x="105" y="95"/>
                </a:cubicBezTo>
                <a:cubicBezTo>
                  <a:pt x="124" y="106"/>
                  <a:pt x="144" y="123"/>
                  <a:pt x="152" y="128"/>
                </a:cubicBezTo>
                <a:cubicBezTo>
                  <a:pt x="161" y="132"/>
                  <a:pt x="158" y="128"/>
                  <a:pt x="170" y="142"/>
                </a:cubicBezTo>
                <a:cubicBezTo>
                  <a:pt x="181" y="156"/>
                  <a:pt x="197" y="176"/>
                  <a:pt x="203" y="181"/>
                </a:cubicBezTo>
                <a:cubicBezTo>
                  <a:pt x="209" y="185"/>
                  <a:pt x="226" y="194"/>
                  <a:pt x="230" y="208"/>
                </a:cubicBezTo>
                <a:cubicBezTo>
                  <a:pt x="235" y="222"/>
                  <a:pt x="255" y="263"/>
                  <a:pt x="232" y="264"/>
                </a:cubicBezTo>
                <a:cubicBezTo>
                  <a:pt x="209" y="266"/>
                  <a:pt x="180" y="254"/>
                  <a:pt x="167" y="247"/>
                </a:cubicBezTo>
                <a:cubicBezTo>
                  <a:pt x="154" y="240"/>
                  <a:pt x="119" y="175"/>
                  <a:pt x="115" y="168"/>
                </a:cubicBezTo>
                <a:cubicBezTo>
                  <a:pt x="111" y="161"/>
                  <a:pt x="68" y="89"/>
                  <a:pt x="62" y="83"/>
                </a:cubicBezTo>
                <a:cubicBezTo>
                  <a:pt x="56" y="77"/>
                  <a:pt x="23" y="50"/>
                  <a:pt x="19" y="43"/>
                </a:cubicBezTo>
                <a:cubicBezTo>
                  <a:pt x="14" y="36"/>
                  <a:pt x="0" y="0"/>
                  <a:pt x="20" y="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8" name="Freeform 48">
            <a:extLst>
              <a:ext uri="{FF2B5EF4-FFF2-40B4-BE49-F238E27FC236}">
                <a16:creationId xmlns:a16="http://schemas.microsoft.com/office/drawing/2014/main" id="{D9D175EA-394A-FA4F-8DD3-E9FF57F7539F}"/>
              </a:ext>
            </a:extLst>
          </p:cNvPr>
          <p:cNvSpPr>
            <a:spLocks/>
          </p:cNvSpPr>
          <p:nvPr/>
        </p:nvSpPr>
        <p:spPr bwMode="auto">
          <a:xfrm>
            <a:off x="7547357" y="4990056"/>
            <a:ext cx="176730" cy="53891"/>
          </a:xfrm>
          <a:custGeom>
            <a:avLst/>
            <a:gdLst/>
            <a:ahLst/>
            <a:cxnLst>
              <a:cxn ang="0">
                <a:pos x="3" y="21"/>
              </a:cxn>
              <a:cxn ang="0">
                <a:pos x="50" y="38"/>
              </a:cxn>
              <a:cxn ang="0">
                <a:pos x="89" y="59"/>
              </a:cxn>
              <a:cxn ang="0">
                <a:pos x="152" y="59"/>
              </a:cxn>
              <a:cxn ang="0">
                <a:pos x="188" y="45"/>
              </a:cxn>
              <a:cxn ang="0">
                <a:pos x="128" y="26"/>
              </a:cxn>
              <a:cxn ang="0">
                <a:pos x="93" y="21"/>
              </a:cxn>
              <a:cxn ang="0">
                <a:pos x="40" y="16"/>
              </a:cxn>
              <a:cxn ang="0">
                <a:pos x="3" y="21"/>
              </a:cxn>
            </a:cxnLst>
            <a:rect l="0" t="0" r="r" b="b"/>
            <a:pathLst>
              <a:path w="194" h="59">
                <a:moveTo>
                  <a:pt x="3" y="21"/>
                </a:moveTo>
                <a:cubicBezTo>
                  <a:pt x="3" y="21"/>
                  <a:pt x="31" y="35"/>
                  <a:pt x="50" y="38"/>
                </a:cubicBezTo>
                <a:cubicBezTo>
                  <a:pt x="69" y="41"/>
                  <a:pt x="70" y="59"/>
                  <a:pt x="89" y="59"/>
                </a:cubicBezTo>
                <a:cubicBezTo>
                  <a:pt x="152" y="59"/>
                  <a:pt x="152" y="59"/>
                  <a:pt x="152" y="59"/>
                </a:cubicBezTo>
                <a:cubicBezTo>
                  <a:pt x="171" y="59"/>
                  <a:pt x="194" y="49"/>
                  <a:pt x="188" y="45"/>
                </a:cubicBezTo>
                <a:cubicBezTo>
                  <a:pt x="183" y="41"/>
                  <a:pt x="134" y="29"/>
                  <a:pt x="128" y="26"/>
                </a:cubicBezTo>
                <a:cubicBezTo>
                  <a:pt x="122" y="23"/>
                  <a:pt x="103" y="22"/>
                  <a:pt x="93" y="21"/>
                </a:cubicBezTo>
                <a:cubicBezTo>
                  <a:pt x="83" y="19"/>
                  <a:pt x="47" y="19"/>
                  <a:pt x="40" y="16"/>
                </a:cubicBezTo>
                <a:cubicBezTo>
                  <a:pt x="33" y="13"/>
                  <a:pt x="0" y="0"/>
                  <a:pt x="3" y="2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9" name="Freeform 49">
            <a:extLst>
              <a:ext uri="{FF2B5EF4-FFF2-40B4-BE49-F238E27FC236}">
                <a16:creationId xmlns:a16="http://schemas.microsoft.com/office/drawing/2014/main" id="{8F9B05F3-0F2D-0C4D-8FE6-0C454BB92C85}"/>
              </a:ext>
            </a:extLst>
          </p:cNvPr>
          <p:cNvSpPr>
            <a:spLocks/>
          </p:cNvSpPr>
          <p:nvPr/>
        </p:nvSpPr>
        <p:spPr bwMode="auto">
          <a:xfrm>
            <a:off x="7607588" y="4703166"/>
            <a:ext cx="213978" cy="241716"/>
          </a:xfrm>
          <a:custGeom>
            <a:avLst/>
            <a:gdLst/>
            <a:ahLst/>
            <a:cxnLst>
              <a:cxn ang="0">
                <a:pos x="10" y="150"/>
              </a:cxn>
              <a:cxn ang="0">
                <a:pos x="48" y="144"/>
              </a:cxn>
              <a:cxn ang="0">
                <a:pos x="84" y="108"/>
              </a:cxn>
              <a:cxn ang="0">
                <a:pos x="135" y="81"/>
              </a:cxn>
              <a:cxn ang="0">
                <a:pos x="173" y="44"/>
              </a:cxn>
              <a:cxn ang="0">
                <a:pos x="180" y="9"/>
              </a:cxn>
              <a:cxn ang="0">
                <a:pos x="192" y="54"/>
              </a:cxn>
              <a:cxn ang="0">
                <a:pos x="227" y="72"/>
              </a:cxn>
              <a:cxn ang="0">
                <a:pos x="190" y="98"/>
              </a:cxn>
              <a:cxn ang="0">
                <a:pos x="193" y="134"/>
              </a:cxn>
              <a:cxn ang="0">
                <a:pos x="200" y="163"/>
              </a:cxn>
              <a:cxn ang="0">
                <a:pos x="181" y="197"/>
              </a:cxn>
              <a:cxn ang="0">
                <a:pos x="163" y="235"/>
              </a:cxn>
              <a:cxn ang="0">
                <a:pos x="143" y="266"/>
              </a:cxn>
              <a:cxn ang="0">
                <a:pos x="108" y="258"/>
              </a:cxn>
              <a:cxn ang="0">
                <a:pos x="82" y="262"/>
              </a:cxn>
              <a:cxn ang="0">
                <a:pos x="65" y="262"/>
              </a:cxn>
              <a:cxn ang="0">
                <a:pos x="56" y="245"/>
              </a:cxn>
              <a:cxn ang="0">
                <a:pos x="39" y="249"/>
              </a:cxn>
              <a:cxn ang="0">
                <a:pos x="27" y="249"/>
              </a:cxn>
              <a:cxn ang="0">
                <a:pos x="22" y="217"/>
              </a:cxn>
              <a:cxn ang="0">
                <a:pos x="7" y="209"/>
              </a:cxn>
              <a:cxn ang="0">
                <a:pos x="0" y="180"/>
              </a:cxn>
              <a:cxn ang="0">
                <a:pos x="10" y="150"/>
              </a:cxn>
            </a:cxnLst>
            <a:rect l="0" t="0" r="r" b="b"/>
            <a:pathLst>
              <a:path w="235" h="266">
                <a:moveTo>
                  <a:pt x="10" y="150"/>
                </a:moveTo>
                <a:cubicBezTo>
                  <a:pt x="20" y="148"/>
                  <a:pt x="45" y="153"/>
                  <a:pt x="48" y="144"/>
                </a:cubicBezTo>
                <a:cubicBezTo>
                  <a:pt x="50" y="135"/>
                  <a:pt x="69" y="117"/>
                  <a:pt x="84" y="108"/>
                </a:cubicBezTo>
                <a:cubicBezTo>
                  <a:pt x="98" y="100"/>
                  <a:pt x="130" y="84"/>
                  <a:pt x="135" y="81"/>
                </a:cubicBezTo>
                <a:cubicBezTo>
                  <a:pt x="141" y="78"/>
                  <a:pt x="177" y="54"/>
                  <a:pt x="173" y="44"/>
                </a:cubicBezTo>
                <a:cubicBezTo>
                  <a:pt x="168" y="33"/>
                  <a:pt x="171" y="0"/>
                  <a:pt x="180" y="9"/>
                </a:cubicBezTo>
                <a:cubicBezTo>
                  <a:pt x="189" y="18"/>
                  <a:pt x="184" y="46"/>
                  <a:pt x="192" y="54"/>
                </a:cubicBezTo>
                <a:cubicBezTo>
                  <a:pt x="199" y="61"/>
                  <a:pt x="235" y="62"/>
                  <a:pt x="227" y="72"/>
                </a:cubicBezTo>
                <a:cubicBezTo>
                  <a:pt x="220" y="82"/>
                  <a:pt x="193" y="87"/>
                  <a:pt x="190" y="98"/>
                </a:cubicBezTo>
                <a:cubicBezTo>
                  <a:pt x="187" y="110"/>
                  <a:pt x="183" y="125"/>
                  <a:pt x="193" y="134"/>
                </a:cubicBezTo>
                <a:cubicBezTo>
                  <a:pt x="203" y="143"/>
                  <a:pt x="212" y="153"/>
                  <a:pt x="200" y="163"/>
                </a:cubicBezTo>
                <a:cubicBezTo>
                  <a:pt x="189" y="173"/>
                  <a:pt x="186" y="183"/>
                  <a:pt x="181" y="197"/>
                </a:cubicBezTo>
                <a:cubicBezTo>
                  <a:pt x="177" y="212"/>
                  <a:pt x="168" y="222"/>
                  <a:pt x="163" y="235"/>
                </a:cubicBezTo>
                <a:cubicBezTo>
                  <a:pt x="157" y="248"/>
                  <a:pt x="151" y="266"/>
                  <a:pt x="143" y="266"/>
                </a:cubicBezTo>
                <a:cubicBezTo>
                  <a:pt x="134" y="266"/>
                  <a:pt x="117" y="259"/>
                  <a:pt x="108" y="258"/>
                </a:cubicBezTo>
                <a:cubicBezTo>
                  <a:pt x="99" y="256"/>
                  <a:pt x="88" y="260"/>
                  <a:pt x="82" y="262"/>
                </a:cubicBezTo>
                <a:cubicBezTo>
                  <a:pt x="76" y="263"/>
                  <a:pt x="66" y="266"/>
                  <a:pt x="65" y="262"/>
                </a:cubicBezTo>
                <a:cubicBezTo>
                  <a:pt x="63" y="258"/>
                  <a:pt x="61" y="242"/>
                  <a:pt x="56" y="245"/>
                </a:cubicBezTo>
                <a:cubicBezTo>
                  <a:pt x="52" y="248"/>
                  <a:pt x="39" y="249"/>
                  <a:pt x="39" y="249"/>
                </a:cubicBezTo>
                <a:cubicBezTo>
                  <a:pt x="27" y="249"/>
                  <a:pt x="27" y="249"/>
                  <a:pt x="27" y="249"/>
                </a:cubicBezTo>
                <a:cubicBezTo>
                  <a:pt x="22" y="217"/>
                  <a:pt x="22" y="217"/>
                  <a:pt x="22" y="217"/>
                </a:cubicBezTo>
                <a:cubicBezTo>
                  <a:pt x="7" y="209"/>
                  <a:pt x="7" y="209"/>
                  <a:pt x="7" y="209"/>
                </a:cubicBezTo>
                <a:cubicBezTo>
                  <a:pt x="0" y="180"/>
                  <a:pt x="0" y="180"/>
                  <a:pt x="0" y="180"/>
                </a:cubicBezTo>
                <a:cubicBezTo>
                  <a:pt x="0" y="180"/>
                  <a:pt x="0" y="151"/>
                  <a:pt x="10" y="15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0" name="Freeform 50">
            <a:extLst>
              <a:ext uri="{FF2B5EF4-FFF2-40B4-BE49-F238E27FC236}">
                <a16:creationId xmlns:a16="http://schemas.microsoft.com/office/drawing/2014/main" id="{AD7E48A4-D2A4-9247-8E67-5F795D913314}"/>
              </a:ext>
            </a:extLst>
          </p:cNvPr>
          <p:cNvSpPr>
            <a:spLocks/>
          </p:cNvSpPr>
          <p:nvPr/>
        </p:nvSpPr>
        <p:spPr bwMode="auto">
          <a:xfrm>
            <a:off x="7810471" y="4882274"/>
            <a:ext cx="81629" cy="114914"/>
          </a:xfrm>
          <a:custGeom>
            <a:avLst/>
            <a:gdLst/>
            <a:ahLst/>
            <a:cxnLst>
              <a:cxn ang="0">
                <a:pos x="13" y="20"/>
              </a:cxn>
              <a:cxn ang="0">
                <a:pos x="0" y="59"/>
              </a:cxn>
              <a:cxn ang="0">
                <a:pos x="12" y="109"/>
              </a:cxn>
              <a:cxn ang="0">
                <a:pos x="26" y="127"/>
              </a:cxn>
              <a:cxn ang="0">
                <a:pos x="20" y="88"/>
              </a:cxn>
              <a:cxn ang="0">
                <a:pos x="29" y="55"/>
              </a:cxn>
              <a:cxn ang="0">
                <a:pos x="43" y="59"/>
              </a:cxn>
              <a:cxn ang="0">
                <a:pos x="56" y="94"/>
              </a:cxn>
              <a:cxn ang="0">
                <a:pos x="79" y="102"/>
              </a:cxn>
              <a:cxn ang="0">
                <a:pos x="89" y="96"/>
              </a:cxn>
              <a:cxn ang="0">
                <a:pos x="69" y="75"/>
              </a:cxn>
              <a:cxn ang="0">
                <a:pos x="58" y="52"/>
              </a:cxn>
              <a:cxn ang="0">
                <a:pos x="52" y="36"/>
              </a:cxn>
              <a:cxn ang="0">
                <a:pos x="75" y="23"/>
              </a:cxn>
              <a:cxn ang="0">
                <a:pos x="62" y="13"/>
              </a:cxn>
              <a:cxn ang="0">
                <a:pos x="32" y="20"/>
              </a:cxn>
              <a:cxn ang="0">
                <a:pos x="28" y="0"/>
              </a:cxn>
              <a:cxn ang="0">
                <a:pos x="13" y="20"/>
              </a:cxn>
            </a:cxnLst>
            <a:rect l="0" t="0" r="r" b="b"/>
            <a:pathLst>
              <a:path w="89" h="127">
                <a:moveTo>
                  <a:pt x="13" y="20"/>
                </a:moveTo>
                <a:cubicBezTo>
                  <a:pt x="13" y="20"/>
                  <a:pt x="0" y="55"/>
                  <a:pt x="0" y="59"/>
                </a:cubicBezTo>
                <a:cubicBezTo>
                  <a:pt x="0" y="63"/>
                  <a:pt x="12" y="109"/>
                  <a:pt x="12" y="109"/>
                </a:cubicBezTo>
                <a:cubicBezTo>
                  <a:pt x="26" y="127"/>
                  <a:pt x="26" y="127"/>
                  <a:pt x="26" y="127"/>
                </a:cubicBezTo>
                <a:cubicBezTo>
                  <a:pt x="26" y="127"/>
                  <a:pt x="22" y="94"/>
                  <a:pt x="20" y="88"/>
                </a:cubicBezTo>
                <a:cubicBezTo>
                  <a:pt x="19" y="82"/>
                  <a:pt x="19" y="59"/>
                  <a:pt x="29" y="55"/>
                </a:cubicBezTo>
                <a:cubicBezTo>
                  <a:pt x="39" y="51"/>
                  <a:pt x="39" y="53"/>
                  <a:pt x="43" y="59"/>
                </a:cubicBezTo>
                <a:cubicBezTo>
                  <a:pt x="48" y="65"/>
                  <a:pt x="52" y="85"/>
                  <a:pt x="56" y="94"/>
                </a:cubicBezTo>
                <a:cubicBezTo>
                  <a:pt x="61" y="102"/>
                  <a:pt x="75" y="101"/>
                  <a:pt x="79" y="102"/>
                </a:cubicBezTo>
                <a:cubicBezTo>
                  <a:pt x="84" y="104"/>
                  <a:pt x="89" y="96"/>
                  <a:pt x="89" y="96"/>
                </a:cubicBezTo>
                <a:cubicBezTo>
                  <a:pt x="69" y="75"/>
                  <a:pt x="69" y="75"/>
                  <a:pt x="69" y="75"/>
                </a:cubicBezTo>
                <a:cubicBezTo>
                  <a:pt x="69" y="75"/>
                  <a:pt x="62" y="59"/>
                  <a:pt x="58" y="52"/>
                </a:cubicBezTo>
                <a:cubicBezTo>
                  <a:pt x="53" y="45"/>
                  <a:pt x="52" y="36"/>
                  <a:pt x="52" y="36"/>
                </a:cubicBezTo>
                <a:cubicBezTo>
                  <a:pt x="75" y="23"/>
                  <a:pt x="75" y="23"/>
                  <a:pt x="75" y="23"/>
                </a:cubicBezTo>
                <a:cubicBezTo>
                  <a:pt x="62" y="13"/>
                  <a:pt x="62" y="13"/>
                  <a:pt x="62" y="13"/>
                </a:cubicBezTo>
                <a:cubicBezTo>
                  <a:pt x="62" y="13"/>
                  <a:pt x="32" y="26"/>
                  <a:pt x="32" y="20"/>
                </a:cubicBezTo>
                <a:cubicBezTo>
                  <a:pt x="32" y="15"/>
                  <a:pt x="28" y="0"/>
                  <a:pt x="28" y="0"/>
                </a:cubicBezTo>
                <a:lnTo>
                  <a:pt x="13" y="2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1" name="Freeform 51">
            <a:extLst>
              <a:ext uri="{FF2B5EF4-FFF2-40B4-BE49-F238E27FC236}">
                <a16:creationId xmlns:a16="http://schemas.microsoft.com/office/drawing/2014/main" id="{41B6FB9B-9775-8A40-9B26-D0F399CCB369}"/>
              </a:ext>
            </a:extLst>
          </p:cNvPr>
          <p:cNvSpPr>
            <a:spLocks/>
          </p:cNvSpPr>
          <p:nvPr/>
        </p:nvSpPr>
        <p:spPr bwMode="auto">
          <a:xfrm>
            <a:off x="7837417" y="5039191"/>
            <a:ext cx="49928" cy="19020"/>
          </a:xfrm>
          <a:custGeom>
            <a:avLst/>
            <a:gdLst/>
            <a:ahLst/>
            <a:cxnLst>
              <a:cxn ang="0">
                <a:pos x="9" y="7"/>
              </a:cxn>
              <a:cxn ang="0">
                <a:pos x="49" y="5"/>
              </a:cxn>
              <a:cxn ang="0">
                <a:pos x="50" y="21"/>
              </a:cxn>
              <a:cxn ang="0">
                <a:pos x="19" y="20"/>
              </a:cxn>
              <a:cxn ang="0">
                <a:pos x="9" y="7"/>
              </a:cxn>
            </a:cxnLst>
            <a:rect l="0" t="0" r="r" b="b"/>
            <a:pathLst>
              <a:path w="55" h="21">
                <a:moveTo>
                  <a:pt x="9" y="7"/>
                </a:moveTo>
                <a:cubicBezTo>
                  <a:pt x="9" y="7"/>
                  <a:pt x="43" y="0"/>
                  <a:pt x="49" y="5"/>
                </a:cubicBezTo>
                <a:cubicBezTo>
                  <a:pt x="55" y="11"/>
                  <a:pt x="50" y="21"/>
                  <a:pt x="50" y="21"/>
                </a:cubicBezTo>
                <a:cubicBezTo>
                  <a:pt x="50" y="21"/>
                  <a:pt x="24" y="20"/>
                  <a:pt x="19" y="20"/>
                </a:cubicBezTo>
                <a:cubicBezTo>
                  <a:pt x="13" y="20"/>
                  <a:pt x="0" y="10"/>
                  <a:pt x="9" y="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2" name="Freeform 52">
            <a:extLst>
              <a:ext uri="{FF2B5EF4-FFF2-40B4-BE49-F238E27FC236}">
                <a16:creationId xmlns:a16="http://schemas.microsoft.com/office/drawing/2014/main" id="{9C48677D-4B70-6B42-A4CE-B29C60DE5FED}"/>
              </a:ext>
            </a:extLst>
          </p:cNvPr>
          <p:cNvSpPr>
            <a:spLocks/>
          </p:cNvSpPr>
          <p:nvPr/>
        </p:nvSpPr>
        <p:spPr bwMode="auto">
          <a:xfrm>
            <a:off x="7803339" y="5070099"/>
            <a:ext cx="46758" cy="18228"/>
          </a:xfrm>
          <a:custGeom>
            <a:avLst/>
            <a:gdLst/>
            <a:ahLst/>
            <a:cxnLst>
              <a:cxn ang="0">
                <a:pos x="18" y="0"/>
              </a:cxn>
              <a:cxn ang="0">
                <a:pos x="47" y="3"/>
              </a:cxn>
              <a:cxn ang="0">
                <a:pos x="51" y="20"/>
              </a:cxn>
              <a:cxn ang="0">
                <a:pos x="27" y="16"/>
              </a:cxn>
              <a:cxn ang="0">
                <a:pos x="18" y="0"/>
              </a:cxn>
            </a:cxnLst>
            <a:rect l="0" t="0" r="r" b="b"/>
            <a:pathLst>
              <a:path w="51" h="20">
                <a:moveTo>
                  <a:pt x="18" y="0"/>
                </a:moveTo>
                <a:cubicBezTo>
                  <a:pt x="23" y="0"/>
                  <a:pt x="43" y="0"/>
                  <a:pt x="47" y="3"/>
                </a:cubicBezTo>
                <a:cubicBezTo>
                  <a:pt x="51" y="6"/>
                  <a:pt x="51" y="20"/>
                  <a:pt x="51" y="20"/>
                </a:cubicBezTo>
                <a:cubicBezTo>
                  <a:pt x="51" y="20"/>
                  <a:pt x="31" y="20"/>
                  <a:pt x="27" y="16"/>
                </a:cubicBezTo>
                <a:cubicBezTo>
                  <a:pt x="23" y="12"/>
                  <a:pt x="0" y="1"/>
                  <a:pt x="18" y="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3" name="Freeform 53">
            <a:extLst>
              <a:ext uri="{FF2B5EF4-FFF2-40B4-BE49-F238E27FC236}">
                <a16:creationId xmlns:a16="http://schemas.microsoft.com/office/drawing/2014/main" id="{07D2EA9D-BB6C-D041-8C85-1CC2157147EE}"/>
              </a:ext>
            </a:extLst>
          </p:cNvPr>
          <p:cNvSpPr>
            <a:spLocks/>
          </p:cNvSpPr>
          <p:nvPr/>
        </p:nvSpPr>
        <p:spPr bwMode="auto">
          <a:xfrm>
            <a:off x="7873080" y="5057419"/>
            <a:ext cx="80044" cy="34078"/>
          </a:xfrm>
          <a:custGeom>
            <a:avLst/>
            <a:gdLst/>
            <a:ahLst/>
            <a:cxnLst>
              <a:cxn ang="0">
                <a:pos x="44" y="11"/>
              </a:cxn>
              <a:cxn ang="0">
                <a:pos x="82" y="0"/>
              </a:cxn>
              <a:cxn ang="0">
                <a:pos x="82" y="17"/>
              </a:cxn>
              <a:cxn ang="0">
                <a:pos x="57" y="27"/>
              </a:cxn>
              <a:cxn ang="0">
                <a:pos x="11" y="33"/>
              </a:cxn>
              <a:cxn ang="0">
                <a:pos x="42" y="21"/>
              </a:cxn>
              <a:cxn ang="0">
                <a:pos x="44" y="11"/>
              </a:cxn>
            </a:cxnLst>
            <a:rect l="0" t="0" r="r" b="b"/>
            <a:pathLst>
              <a:path w="88" h="37">
                <a:moveTo>
                  <a:pt x="44" y="11"/>
                </a:moveTo>
                <a:cubicBezTo>
                  <a:pt x="44" y="11"/>
                  <a:pt x="76" y="0"/>
                  <a:pt x="82" y="0"/>
                </a:cubicBezTo>
                <a:cubicBezTo>
                  <a:pt x="88" y="0"/>
                  <a:pt x="86" y="15"/>
                  <a:pt x="82" y="17"/>
                </a:cubicBezTo>
                <a:cubicBezTo>
                  <a:pt x="78" y="18"/>
                  <a:pt x="57" y="27"/>
                  <a:pt x="57" y="27"/>
                </a:cubicBezTo>
                <a:cubicBezTo>
                  <a:pt x="57" y="27"/>
                  <a:pt x="0" y="37"/>
                  <a:pt x="11" y="33"/>
                </a:cubicBezTo>
                <a:cubicBezTo>
                  <a:pt x="23" y="28"/>
                  <a:pt x="42" y="21"/>
                  <a:pt x="42" y="21"/>
                </a:cubicBezTo>
                <a:lnTo>
                  <a:pt x="44" y="11"/>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4" name="Freeform 54">
            <a:extLst>
              <a:ext uri="{FF2B5EF4-FFF2-40B4-BE49-F238E27FC236}">
                <a16:creationId xmlns:a16="http://schemas.microsoft.com/office/drawing/2014/main" id="{C346A3D5-2566-8349-93DA-E045D07FA5D5}"/>
              </a:ext>
            </a:extLst>
          </p:cNvPr>
          <p:cNvSpPr>
            <a:spLocks/>
          </p:cNvSpPr>
          <p:nvPr/>
        </p:nvSpPr>
        <p:spPr bwMode="auto">
          <a:xfrm>
            <a:off x="7846927" y="4845819"/>
            <a:ext cx="64986" cy="19813"/>
          </a:xfrm>
          <a:custGeom>
            <a:avLst/>
            <a:gdLst/>
            <a:ahLst/>
            <a:cxnLst>
              <a:cxn ang="0">
                <a:pos x="9" y="9"/>
              </a:cxn>
              <a:cxn ang="0">
                <a:pos x="37" y="17"/>
              </a:cxn>
              <a:cxn ang="0">
                <a:pos x="61" y="22"/>
              </a:cxn>
              <a:cxn ang="0">
                <a:pos x="71" y="12"/>
              </a:cxn>
              <a:cxn ang="0">
                <a:pos x="48" y="4"/>
              </a:cxn>
              <a:cxn ang="0">
                <a:pos x="9" y="9"/>
              </a:cxn>
            </a:cxnLst>
            <a:rect l="0" t="0" r="r" b="b"/>
            <a:pathLst>
              <a:path w="71" h="22">
                <a:moveTo>
                  <a:pt x="9" y="9"/>
                </a:moveTo>
                <a:cubicBezTo>
                  <a:pt x="9" y="9"/>
                  <a:pt x="32" y="17"/>
                  <a:pt x="37" y="17"/>
                </a:cubicBezTo>
                <a:cubicBezTo>
                  <a:pt x="41" y="17"/>
                  <a:pt x="57" y="22"/>
                  <a:pt x="61" y="22"/>
                </a:cubicBezTo>
                <a:cubicBezTo>
                  <a:pt x="65" y="22"/>
                  <a:pt x="71" y="16"/>
                  <a:pt x="71" y="12"/>
                </a:cubicBezTo>
                <a:cubicBezTo>
                  <a:pt x="71" y="7"/>
                  <a:pt x="54" y="6"/>
                  <a:pt x="48" y="4"/>
                </a:cubicBezTo>
                <a:cubicBezTo>
                  <a:pt x="42" y="3"/>
                  <a:pt x="0" y="0"/>
                  <a:pt x="9"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5" name="Freeform 55">
            <a:extLst>
              <a:ext uri="{FF2B5EF4-FFF2-40B4-BE49-F238E27FC236}">
                <a16:creationId xmlns:a16="http://schemas.microsoft.com/office/drawing/2014/main" id="{40910FBA-644D-6449-9817-704BA90AC6F4}"/>
              </a:ext>
            </a:extLst>
          </p:cNvPr>
          <p:cNvSpPr>
            <a:spLocks/>
          </p:cNvSpPr>
          <p:nvPr/>
        </p:nvSpPr>
        <p:spPr bwMode="auto">
          <a:xfrm>
            <a:off x="7819189" y="4482848"/>
            <a:ext cx="59438" cy="110952"/>
          </a:xfrm>
          <a:custGeom>
            <a:avLst/>
            <a:gdLst/>
            <a:ahLst/>
            <a:cxnLst>
              <a:cxn ang="0">
                <a:pos x="30" y="11"/>
              </a:cxn>
              <a:cxn ang="0">
                <a:pos x="17" y="51"/>
              </a:cxn>
              <a:cxn ang="0">
                <a:pos x="3" y="62"/>
              </a:cxn>
              <a:cxn ang="0">
                <a:pos x="19" y="89"/>
              </a:cxn>
              <a:cxn ang="0">
                <a:pos x="27" y="113"/>
              </a:cxn>
              <a:cxn ang="0">
                <a:pos x="44" y="112"/>
              </a:cxn>
              <a:cxn ang="0">
                <a:pos x="42" y="74"/>
              </a:cxn>
              <a:cxn ang="0">
                <a:pos x="59" y="46"/>
              </a:cxn>
              <a:cxn ang="0">
                <a:pos x="60" y="7"/>
              </a:cxn>
              <a:cxn ang="0">
                <a:pos x="43" y="6"/>
              </a:cxn>
              <a:cxn ang="0">
                <a:pos x="30" y="11"/>
              </a:cxn>
            </a:cxnLst>
            <a:rect l="0" t="0" r="r" b="b"/>
            <a:pathLst>
              <a:path w="65" h="122">
                <a:moveTo>
                  <a:pt x="30" y="11"/>
                </a:moveTo>
                <a:cubicBezTo>
                  <a:pt x="30" y="11"/>
                  <a:pt x="23" y="50"/>
                  <a:pt x="17" y="51"/>
                </a:cubicBezTo>
                <a:cubicBezTo>
                  <a:pt x="11" y="53"/>
                  <a:pt x="0" y="54"/>
                  <a:pt x="3" y="62"/>
                </a:cubicBezTo>
                <a:cubicBezTo>
                  <a:pt x="6" y="69"/>
                  <a:pt x="17" y="85"/>
                  <a:pt x="19" y="89"/>
                </a:cubicBezTo>
                <a:cubicBezTo>
                  <a:pt x="20" y="93"/>
                  <a:pt x="27" y="113"/>
                  <a:pt x="27" y="113"/>
                </a:cubicBezTo>
                <a:cubicBezTo>
                  <a:pt x="27" y="113"/>
                  <a:pt x="44" y="122"/>
                  <a:pt x="44" y="112"/>
                </a:cubicBezTo>
                <a:cubicBezTo>
                  <a:pt x="44" y="102"/>
                  <a:pt x="42" y="74"/>
                  <a:pt x="42" y="74"/>
                </a:cubicBezTo>
                <a:cubicBezTo>
                  <a:pt x="42" y="74"/>
                  <a:pt x="53" y="50"/>
                  <a:pt x="59" y="46"/>
                </a:cubicBezTo>
                <a:cubicBezTo>
                  <a:pt x="65" y="41"/>
                  <a:pt x="60" y="11"/>
                  <a:pt x="60" y="7"/>
                </a:cubicBezTo>
                <a:cubicBezTo>
                  <a:pt x="60" y="3"/>
                  <a:pt x="43" y="6"/>
                  <a:pt x="43" y="6"/>
                </a:cubicBezTo>
                <a:cubicBezTo>
                  <a:pt x="43" y="6"/>
                  <a:pt x="26" y="0"/>
                  <a:pt x="30" y="1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6" name="Freeform 56">
            <a:extLst>
              <a:ext uri="{FF2B5EF4-FFF2-40B4-BE49-F238E27FC236}">
                <a16:creationId xmlns:a16="http://schemas.microsoft.com/office/drawing/2014/main" id="{78D6F463-7008-1A41-9CE7-94E000434BF7}"/>
              </a:ext>
            </a:extLst>
          </p:cNvPr>
          <p:cNvSpPr>
            <a:spLocks/>
          </p:cNvSpPr>
          <p:nvPr/>
        </p:nvSpPr>
        <p:spPr bwMode="auto">
          <a:xfrm>
            <a:off x="7873080" y="4562099"/>
            <a:ext cx="30908" cy="44381"/>
          </a:xfrm>
          <a:custGeom>
            <a:avLst/>
            <a:gdLst/>
            <a:ahLst/>
            <a:cxnLst>
              <a:cxn ang="0">
                <a:pos x="9" y="2"/>
              </a:cxn>
              <a:cxn ang="0">
                <a:pos x="29" y="6"/>
              </a:cxn>
              <a:cxn ang="0">
                <a:pos x="21" y="23"/>
              </a:cxn>
              <a:cxn ang="0">
                <a:pos x="17" y="48"/>
              </a:cxn>
              <a:cxn ang="0">
                <a:pos x="0" y="31"/>
              </a:cxn>
              <a:cxn ang="0">
                <a:pos x="9" y="2"/>
              </a:cxn>
            </a:cxnLst>
            <a:rect l="0" t="0" r="r" b="b"/>
            <a:pathLst>
              <a:path w="34" h="49">
                <a:moveTo>
                  <a:pt x="9" y="2"/>
                </a:moveTo>
                <a:cubicBezTo>
                  <a:pt x="9" y="2"/>
                  <a:pt x="23" y="0"/>
                  <a:pt x="29" y="6"/>
                </a:cubicBezTo>
                <a:cubicBezTo>
                  <a:pt x="34" y="12"/>
                  <a:pt x="23" y="19"/>
                  <a:pt x="21" y="23"/>
                </a:cubicBezTo>
                <a:cubicBezTo>
                  <a:pt x="20" y="28"/>
                  <a:pt x="23" y="46"/>
                  <a:pt x="17" y="48"/>
                </a:cubicBezTo>
                <a:cubicBezTo>
                  <a:pt x="11" y="49"/>
                  <a:pt x="0" y="31"/>
                  <a:pt x="0" y="31"/>
                </a:cubicBezTo>
                <a:lnTo>
                  <a:pt x="9" y="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7" name="Freeform 57">
            <a:extLst>
              <a:ext uri="{FF2B5EF4-FFF2-40B4-BE49-F238E27FC236}">
                <a16:creationId xmlns:a16="http://schemas.microsoft.com/office/drawing/2014/main" id="{37712E13-0EE5-0645-AAAF-929DDDE3C45B}"/>
              </a:ext>
            </a:extLst>
          </p:cNvPr>
          <p:cNvSpPr>
            <a:spLocks/>
          </p:cNvSpPr>
          <p:nvPr/>
        </p:nvSpPr>
        <p:spPr bwMode="auto">
          <a:xfrm>
            <a:off x="7833454" y="4596970"/>
            <a:ext cx="21398" cy="20605"/>
          </a:xfrm>
          <a:custGeom>
            <a:avLst/>
            <a:gdLst/>
            <a:ahLst/>
            <a:cxnLst>
              <a:cxn ang="0">
                <a:pos x="3" y="2"/>
              </a:cxn>
              <a:cxn ang="0">
                <a:pos x="0" y="16"/>
              </a:cxn>
              <a:cxn ang="0">
                <a:pos x="11" y="20"/>
              </a:cxn>
              <a:cxn ang="0">
                <a:pos x="23" y="13"/>
              </a:cxn>
              <a:cxn ang="0">
                <a:pos x="23" y="0"/>
              </a:cxn>
              <a:cxn ang="0">
                <a:pos x="3" y="2"/>
              </a:cxn>
            </a:cxnLst>
            <a:rect l="0" t="0" r="r" b="b"/>
            <a:pathLst>
              <a:path w="23" h="22">
                <a:moveTo>
                  <a:pt x="3" y="2"/>
                </a:moveTo>
                <a:cubicBezTo>
                  <a:pt x="0" y="16"/>
                  <a:pt x="0" y="16"/>
                  <a:pt x="0" y="16"/>
                </a:cubicBezTo>
                <a:cubicBezTo>
                  <a:pt x="0" y="16"/>
                  <a:pt x="5" y="22"/>
                  <a:pt x="11" y="20"/>
                </a:cubicBezTo>
                <a:cubicBezTo>
                  <a:pt x="17" y="19"/>
                  <a:pt x="23" y="13"/>
                  <a:pt x="23" y="13"/>
                </a:cubicBezTo>
                <a:cubicBezTo>
                  <a:pt x="23" y="0"/>
                  <a:pt x="23" y="0"/>
                  <a:pt x="23" y="0"/>
                </a:cubicBezTo>
                <a:lnTo>
                  <a:pt x="3" y="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8" name="Freeform 58">
            <a:extLst>
              <a:ext uri="{FF2B5EF4-FFF2-40B4-BE49-F238E27FC236}">
                <a16:creationId xmlns:a16="http://schemas.microsoft.com/office/drawing/2014/main" id="{1138805F-9D4A-BC44-8174-A397860CDE8C}"/>
              </a:ext>
            </a:extLst>
          </p:cNvPr>
          <p:cNvSpPr>
            <a:spLocks/>
          </p:cNvSpPr>
          <p:nvPr/>
        </p:nvSpPr>
        <p:spPr bwMode="auto">
          <a:xfrm>
            <a:off x="7791451" y="4638180"/>
            <a:ext cx="48343" cy="50721"/>
          </a:xfrm>
          <a:custGeom>
            <a:avLst/>
            <a:gdLst/>
            <a:ahLst/>
            <a:cxnLst>
              <a:cxn ang="0">
                <a:pos x="25" y="0"/>
              </a:cxn>
              <a:cxn ang="0">
                <a:pos x="38" y="13"/>
              </a:cxn>
              <a:cxn ang="0">
                <a:pos x="46" y="24"/>
              </a:cxn>
              <a:cxn ang="0">
                <a:pos x="30" y="33"/>
              </a:cxn>
              <a:cxn ang="0">
                <a:pos x="0" y="56"/>
              </a:cxn>
              <a:cxn ang="0">
                <a:pos x="11" y="30"/>
              </a:cxn>
              <a:cxn ang="0">
                <a:pos x="25" y="0"/>
              </a:cxn>
            </a:cxnLst>
            <a:rect l="0" t="0" r="r" b="b"/>
            <a:pathLst>
              <a:path w="53" h="56">
                <a:moveTo>
                  <a:pt x="25" y="0"/>
                </a:moveTo>
                <a:cubicBezTo>
                  <a:pt x="25" y="0"/>
                  <a:pt x="31" y="13"/>
                  <a:pt x="38" y="13"/>
                </a:cubicBezTo>
                <a:cubicBezTo>
                  <a:pt x="46" y="13"/>
                  <a:pt x="53" y="23"/>
                  <a:pt x="46" y="24"/>
                </a:cubicBezTo>
                <a:cubicBezTo>
                  <a:pt x="38" y="26"/>
                  <a:pt x="30" y="33"/>
                  <a:pt x="30" y="33"/>
                </a:cubicBezTo>
                <a:cubicBezTo>
                  <a:pt x="0" y="56"/>
                  <a:pt x="0" y="56"/>
                  <a:pt x="0" y="56"/>
                </a:cubicBezTo>
                <a:cubicBezTo>
                  <a:pt x="11" y="30"/>
                  <a:pt x="11" y="30"/>
                  <a:pt x="11" y="30"/>
                </a:cubicBezTo>
                <a:lnTo>
                  <a:pt x="25"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9" name="Freeform 59">
            <a:extLst>
              <a:ext uri="{FF2B5EF4-FFF2-40B4-BE49-F238E27FC236}">
                <a16:creationId xmlns:a16="http://schemas.microsoft.com/office/drawing/2014/main" id="{293D23DD-B786-834E-B53D-08BBEE5F126D}"/>
              </a:ext>
            </a:extLst>
          </p:cNvPr>
          <p:cNvSpPr>
            <a:spLocks/>
          </p:cNvSpPr>
          <p:nvPr/>
        </p:nvSpPr>
        <p:spPr bwMode="auto">
          <a:xfrm>
            <a:off x="7852474" y="4592215"/>
            <a:ext cx="112537" cy="161672"/>
          </a:xfrm>
          <a:custGeom>
            <a:avLst/>
            <a:gdLst/>
            <a:ahLst/>
            <a:cxnLst>
              <a:cxn ang="0">
                <a:pos x="20" y="28"/>
              </a:cxn>
              <a:cxn ang="0">
                <a:pos x="38" y="38"/>
              </a:cxn>
              <a:cxn ang="0">
                <a:pos x="51" y="51"/>
              </a:cxn>
              <a:cxn ang="0">
                <a:pos x="72" y="43"/>
              </a:cxn>
              <a:cxn ang="0">
                <a:pos x="71" y="31"/>
              </a:cxn>
              <a:cxn ang="0">
                <a:pos x="65" y="13"/>
              </a:cxn>
              <a:cxn ang="0">
                <a:pos x="82" y="2"/>
              </a:cxn>
              <a:cxn ang="0">
                <a:pos x="94" y="13"/>
              </a:cxn>
              <a:cxn ang="0">
                <a:pos x="94" y="33"/>
              </a:cxn>
              <a:cxn ang="0">
                <a:pos x="107" y="43"/>
              </a:cxn>
              <a:cxn ang="0">
                <a:pos x="98" y="61"/>
              </a:cxn>
              <a:cxn ang="0">
                <a:pos x="79" y="75"/>
              </a:cxn>
              <a:cxn ang="0">
                <a:pos x="65" y="82"/>
              </a:cxn>
              <a:cxn ang="0">
                <a:pos x="66" y="110"/>
              </a:cxn>
              <a:cxn ang="0">
                <a:pos x="84" y="108"/>
              </a:cxn>
              <a:cxn ang="0">
                <a:pos x="97" y="85"/>
              </a:cxn>
              <a:cxn ang="0">
                <a:pos x="110" y="89"/>
              </a:cxn>
              <a:cxn ang="0">
                <a:pos x="110" y="112"/>
              </a:cxn>
              <a:cxn ang="0">
                <a:pos x="123" y="130"/>
              </a:cxn>
              <a:cxn ang="0">
                <a:pos x="114" y="144"/>
              </a:cxn>
              <a:cxn ang="0">
                <a:pos x="98" y="151"/>
              </a:cxn>
              <a:cxn ang="0">
                <a:pos x="82" y="170"/>
              </a:cxn>
              <a:cxn ang="0">
                <a:pos x="71" y="135"/>
              </a:cxn>
              <a:cxn ang="0">
                <a:pos x="41" y="134"/>
              </a:cxn>
              <a:cxn ang="0">
                <a:pos x="26" y="158"/>
              </a:cxn>
              <a:cxn ang="0">
                <a:pos x="0" y="178"/>
              </a:cxn>
              <a:cxn ang="0">
                <a:pos x="9" y="156"/>
              </a:cxn>
              <a:cxn ang="0">
                <a:pos x="32" y="115"/>
              </a:cxn>
              <a:cxn ang="0">
                <a:pos x="46" y="89"/>
              </a:cxn>
              <a:cxn ang="0">
                <a:pos x="31" y="69"/>
              </a:cxn>
              <a:cxn ang="0">
                <a:pos x="13" y="56"/>
              </a:cxn>
              <a:cxn ang="0">
                <a:pos x="20" y="28"/>
              </a:cxn>
            </a:cxnLst>
            <a:rect l="0" t="0" r="r" b="b"/>
            <a:pathLst>
              <a:path w="123" h="178">
                <a:moveTo>
                  <a:pt x="20" y="28"/>
                </a:moveTo>
                <a:cubicBezTo>
                  <a:pt x="20" y="28"/>
                  <a:pt x="36" y="32"/>
                  <a:pt x="38" y="38"/>
                </a:cubicBezTo>
                <a:cubicBezTo>
                  <a:pt x="39" y="43"/>
                  <a:pt x="46" y="49"/>
                  <a:pt x="51" y="51"/>
                </a:cubicBezTo>
                <a:cubicBezTo>
                  <a:pt x="55" y="52"/>
                  <a:pt x="72" y="43"/>
                  <a:pt x="72" y="43"/>
                </a:cubicBezTo>
                <a:cubicBezTo>
                  <a:pt x="72" y="43"/>
                  <a:pt x="79" y="33"/>
                  <a:pt x="71" y="31"/>
                </a:cubicBezTo>
                <a:cubicBezTo>
                  <a:pt x="62" y="28"/>
                  <a:pt x="61" y="15"/>
                  <a:pt x="65" y="13"/>
                </a:cubicBezTo>
                <a:cubicBezTo>
                  <a:pt x="69" y="12"/>
                  <a:pt x="72" y="0"/>
                  <a:pt x="82" y="2"/>
                </a:cubicBezTo>
                <a:cubicBezTo>
                  <a:pt x="92" y="3"/>
                  <a:pt x="92" y="9"/>
                  <a:pt x="94" y="13"/>
                </a:cubicBezTo>
                <a:cubicBezTo>
                  <a:pt x="95" y="18"/>
                  <a:pt x="90" y="32"/>
                  <a:pt x="94" y="33"/>
                </a:cubicBezTo>
                <a:cubicBezTo>
                  <a:pt x="98" y="35"/>
                  <a:pt x="107" y="43"/>
                  <a:pt x="107" y="43"/>
                </a:cubicBezTo>
                <a:cubicBezTo>
                  <a:pt x="98" y="61"/>
                  <a:pt x="98" y="61"/>
                  <a:pt x="98" y="61"/>
                </a:cubicBezTo>
                <a:cubicBezTo>
                  <a:pt x="98" y="61"/>
                  <a:pt x="84" y="75"/>
                  <a:pt x="79" y="75"/>
                </a:cubicBezTo>
                <a:cubicBezTo>
                  <a:pt x="75" y="75"/>
                  <a:pt x="64" y="77"/>
                  <a:pt x="65" y="82"/>
                </a:cubicBezTo>
                <a:cubicBezTo>
                  <a:pt x="66" y="88"/>
                  <a:pt x="66" y="110"/>
                  <a:pt x="66" y="110"/>
                </a:cubicBezTo>
                <a:cubicBezTo>
                  <a:pt x="84" y="108"/>
                  <a:pt x="84" y="108"/>
                  <a:pt x="84" y="108"/>
                </a:cubicBezTo>
                <a:cubicBezTo>
                  <a:pt x="97" y="85"/>
                  <a:pt x="97" y="85"/>
                  <a:pt x="97" y="85"/>
                </a:cubicBezTo>
                <a:cubicBezTo>
                  <a:pt x="110" y="89"/>
                  <a:pt x="110" y="89"/>
                  <a:pt x="110" y="89"/>
                </a:cubicBezTo>
                <a:cubicBezTo>
                  <a:pt x="110" y="112"/>
                  <a:pt x="110" y="112"/>
                  <a:pt x="110" y="112"/>
                </a:cubicBezTo>
                <a:cubicBezTo>
                  <a:pt x="123" y="130"/>
                  <a:pt x="123" y="130"/>
                  <a:pt x="123" y="130"/>
                </a:cubicBezTo>
                <a:cubicBezTo>
                  <a:pt x="123" y="130"/>
                  <a:pt x="123" y="144"/>
                  <a:pt x="114" y="144"/>
                </a:cubicBezTo>
                <a:cubicBezTo>
                  <a:pt x="105" y="144"/>
                  <a:pt x="98" y="151"/>
                  <a:pt x="98" y="151"/>
                </a:cubicBezTo>
                <a:cubicBezTo>
                  <a:pt x="82" y="170"/>
                  <a:pt x="82" y="170"/>
                  <a:pt x="82" y="170"/>
                </a:cubicBezTo>
                <a:cubicBezTo>
                  <a:pt x="82" y="170"/>
                  <a:pt x="75" y="138"/>
                  <a:pt x="71" y="135"/>
                </a:cubicBezTo>
                <a:cubicBezTo>
                  <a:pt x="66" y="133"/>
                  <a:pt x="43" y="130"/>
                  <a:pt x="41" y="134"/>
                </a:cubicBezTo>
                <a:cubicBezTo>
                  <a:pt x="38" y="138"/>
                  <a:pt x="26" y="154"/>
                  <a:pt x="26" y="158"/>
                </a:cubicBezTo>
                <a:cubicBezTo>
                  <a:pt x="26" y="163"/>
                  <a:pt x="0" y="178"/>
                  <a:pt x="0" y="178"/>
                </a:cubicBezTo>
                <a:cubicBezTo>
                  <a:pt x="0" y="178"/>
                  <a:pt x="2" y="161"/>
                  <a:pt x="9" y="156"/>
                </a:cubicBezTo>
                <a:cubicBezTo>
                  <a:pt x="16" y="150"/>
                  <a:pt x="32" y="115"/>
                  <a:pt x="32" y="115"/>
                </a:cubicBezTo>
                <a:cubicBezTo>
                  <a:pt x="32" y="115"/>
                  <a:pt x="48" y="94"/>
                  <a:pt x="46" y="89"/>
                </a:cubicBezTo>
                <a:cubicBezTo>
                  <a:pt x="45" y="85"/>
                  <a:pt x="35" y="71"/>
                  <a:pt x="31" y="69"/>
                </a:cubicBezTo>
                <a:cubicBezTo>
                  <a:pt x="26" y="68"/>
                  <a:pt x="15" y="61"/>
                  <a:pt x="13" y="56"/>
                </a:cubicBezTo>
                <a:cubicBezTo>
                  <a:pt x="12" y="52"/>
                  <a:pt x="13" y="28"/>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0" name="Freeform 60">
            <a:extLst>
              <a:ext uri="{FF2B5EF4-FFF2-40B4-BE49-F238E27FC236}">
                <a16:creationId xmlns:a16="http://schemas.microsoft.com/office/drawing/2014/main" id="{25E87C8C-653A-A44D-9F91-EBA3E3DBA4AB}"/>
              </a:ext>
            </a:extLst>
          </p:cNvPr>
          <p:cNvSpPr>
            <a:spLocks/>
          </p:cNvSpPr>
          <p:nvPr/>
        </p:nvSpPr>
        <p:spPr bwMode="auto">
          <a:xfrm>
            <a:off x="8064075" y="4888614"/>
            <a:ext cx="386746" cy="207638"/>
          </a:xfrm>
          <a:custGeom>
            <a:avLst/>
            <a:gdLst/>
            <a:ahLst/>
            <a:cxnLst>
              <a:cxn ang="0">
                <a:pos x="22" y="0"/>
              </a:cxn>
              <a:cxn ang="0">
                <a:pos x="52" y="10"/>
              </a:cxn>
              <a:cxn ang="0">
                <a:pos x="63" y="39"/>
              </a:cxn>
              <a:cxn ang="0">
                <a:pos x="89" y="61"/>
              </a:cxn>
              <a:cxn ang="0">
                <a:pos x="111" y="42"/>
              </a:cxn>
              <a:cxn ang="0">
                <a:pos x="130" y="26"/>
              </a:cxn>
              <a:cxn ang="0">
                <a:pos x="154" y="26"/>
              </a:cxn>
              <a:cxn ang="0">
                <a:pos x="184" y="41"/>
              </a:cxn>
              <a:cxn ang="0">
                <a:pos x="246" y="55"/>
              </a:cxn>
              <a:cxn ang="0">
                <a:pos x="295" y="79"/>
              </a:cxn>
              <a:cxn ang="0">
                <a:pos x="299" y="102"/>
              </a:cxn>
              <a:cxn ang="0">
                <a:pos x="334" y="108"/>
              </a:cxn>
              <a:cxn ang="0">
                <a:pos x="347" y="124"/>
              </a:cxn>
              <a:cxn ang="0">
                <a:pos x="347" y="160"/>
              </a:cxn>
              <a:cxn ang="0">
                <a:pos x="389" y="196"/>
              </a:cxn>
              <a:cxn ang="0">
                <a:pos x="418" y="209"/>
              </a:cxn>
              <a:cxn ang="0">
                <a:pos x="419" y="229"/>
              </a:cxn>
              <a:cxn ang="0">
                <a:pos x="392" y="223"/>
              </a:cxn>
              <a:cxn ang="0">
                <a:pos x="366" y="226"/>
              </a:cxn>
              <a:cxn ang="0">
                <a:pos x="344" y="214"/>
              </a:cxn>
              <a:cxn ang="0">
                <a:pos x="318" y="178"/>
              </a:cxn>
              <a:cxn ang="0">
                <a:pos x="294" y="160"/>
              </a:cxn>
              <a:cxn ang="0">
                <a:pos x="266" y="164"/>
              </a:cxn>
              <a:cxn ang="0">
                <a:pos x="249" y="190"/>
              </a:cxn>
              <a:cxn ang="0">
                <a:pos x="213" y="190"/>
              </a:cxn>
              <a:cxn ang="0">
                <a:pos x="194" y="173"/>
              </a:cxn>
              <a:cxn ang="0">
                <a:pos x="164" y="171"/>
              </a:cxn>
              <a:cxn ang="0">
                <a:pos x="150" y="158"/>
              </a:cxn>
              <a:cxn ang="0">
                <a:pos x="156" y="111"/>
              </a:cxn>
              <a:cxn ang="0">
                <a:pos x="131" y="85"/>
              </a:cxn>
              <a:cxn ang="0">
                <a:pos x="96" y="85"/>
              </a:cxn>
              <a:cxn ang="0">
                <a:pos x="66" y="78"/>
              </a:cxn>
              <a:cxn ang="0">
                <a:pos x="48" y="62"/>
              </a:cxn>
              <a:cxn ang="0">
                <a:pos x="32" y="65"/>
              </a:cxn>
              <a:cxn ang="0">
                <a:pos x="20" y="45"/>
              </a:cxn>
              <a:cxn ang="0">
                <a:pos x="30" y="36"/>
              </a:cxn>
              <a:cxn ang="0">
                <a:pos x="17" y="23"/>
              </a:cxn>
              <a:cxn ang="0">
                <a:pos x="0" y="13"/>
              </a:cxn>
              <a:cxn ang="0">
                <a:pos x="22" y="0"/>
              </a:cxn>
            </a:cxnLst>
            <a:rect l="0" t="0" r="r" b="b"/>
            <a:pathLst>
              <a:path w="425" h="229">
                <a:moveTo>
                  <a:pt x="22" y="0"/>
                </a:moveTo>
                <a:cubicBezTo>
                  <a:pt x="52" y="10"/>
                  <a:pt x="52" y="10"/>
                  <a:pt x="52" y="10"/>
                </a:cubicBezTo>
                <a:cubicBezTo>
                  <a:pt x="63" y="39"/>
                  <a:pt x="63" y="39"/>
                  <a:pt x="63" y="39"/>
                </a:cubicBezTo>
                <a:cubicBezTo>
                  <a:pt x="63" y="39"/>
                  <a:pt x="85" y="65"/>
                  <a:pt x="89" y="61"/>
                </a:cubicBezTo>
                <a:cubicBezTo>
                  <a:pt x="94" y="56"/>
                  <a:pt x="102" y="45"/>
                  <a:pt x="111" y="42"/>
                </a:cubicBezTo>
                <a:cubicBezTo>
                  <a:pt x="120" y="39"/>
                  <a:pt x="125" y="28"/>
                  <a:pt x="130" y="26"/>
                </a:cubicBezTo>
                <a:cubicBezTo>
                  <a:pt x="134" y="25"/>
                  <a:pt x="147" y="22"/>
                  <a:pt x="154" y="26"/>
                </a:cubicBezTo>
                <a:cubicBezTo>
                  <a:pt x="161" y="31"/>
                  <a:pt x="173" y="39"/>
                  <a:pt x="184" y="41"/>
                </a:cubicBezTo>
                <a:cubicBezTo>
                  <a:pt x="196" y="42"/>
                  <a:pt x="239" y="54"/>
                  <a:pt x="246" y="55"/>
                </a:cubicBezTo>
                <a:cubicBezTo>
                  <a:pt x="253" y="56"/>
                  <a:pt x="295" y="79"/>
                  <a:pt x="295" y="79"/>
                </a:cubicBezTo>
                <a:cubicBezTo>
                  <a:pt x="295" y="79"/>
                  <a:pt x="297" y="98"/>
                  <a:pt x="299" y="102"/>
                </a:cubicBezTo>
                <a:cubicBezTo>
                  <a:pt x="302" y="107"/>
                  <a:pt x="325" y="110"/>
                  <a:pt x="334" y="108"/>
                </a:cubicBezTo>
                <a:cubicBezTo>
                  <a:pt x="343" y="107"/>
                  <a:pt x="347" y="118"/>
                  <a:pt x="347" y="124"/>
                </a:cubicBezTo>
                <a:cubicBezTo>
                  <a:pt x="347" y="130"/>
                  <a:pt x="334" y="153"/>
                  <a:pt x="347" y="160"/>
                </a:cubicBezTo>
                <a:cubicBezTo>
                  <a:pt x="360" y="167"/>
                  <a:pt x="382" y="193"/>
                  <a:pt x="389" y="196"/>
                </a:cubicBezTo>
                <a:cubicBezTo>
                  <a:pt x="396" y="199"/>
                  <a:pt x="410" y="204"/>
                  <a:pt x="418" y="209"/>
                </a:cubicBezTo>
                <a:cubicBezTo>
                  <a:pt x="425" y="213"/>
                  <a:pt x="419" y="229"/>
                  <a:pt x="419" y="229"/>
                </a:cubicBezTo>
                <a:cubicBezTo>
                  <a:pt x="392" y="223"/>
                  <a:pt x="392" y="223"/>
                  <a:pt x="392" y="223"/>
                </a:cubicBezTo>
                <a:cubicBezTo>
                  <a:pt x="366" y="226"/>
                  <a:pt x="366" y="226"/>
                  <a:pt x="366" y="226"/>
                </a:cubicBezTo>
                <a:cubicBezTo>
                  <a:pt x="344" y="214"/>
                  <a:pt x="344" y="214"/>
                  <a:pt x="344" y="214"/>
                </a:cubicBezTo>
                <a:cubicBezTo>
                  <a:pt x="318" y="178"/>
                  <a:pt x="318" y="178"/>
                  <a:pt x="318" y="178"/>
                </a:cubicBezTo>
                <a:cubicBezTo>
                  <a:pt x="294" y="160"/>
                  <a:pt x="294" y="160"/>
                  <a:pt x="294" y="160"/>
                </a:cubicBezTo>
                <a:cubicBezTo>
                  <a:pt x="266" y="164"/>
                  <a:pt x="266" y="164"/>
                  <a:pt x="266" y="164"/>
                </a:cubicBezTo>
                <a:cubicBezTo>
                  <a:pt x="249" y="190"/>
                  <a:pt x="249" y="190"/>
                  <a:pt x="249" y="190"/>
                </a:cubicBezTo>
                <a:cubicBezTo>
                  <a:pt x="249" y="190"/>
                  <a:pt x="220" y="191"/>
                  <a:pt x="213" y="190"/>
                </a:cubicBezTo>
                <a:cubicBezTo>
                  <a:pt x="206" y="189"/>
                  <a:pt x="194" y="173"/>
                  <a:pt x="194" y="173"/>
                </a:cubicBezTo>
                <a:cubicBezTo>
                  <a:pt x="164" y="171"/>
                  <a:pt x="164" y="171"/>
                  <a:pt x="164" y="171"/>
                </a:cubicBezTo>
                <a:cubicBezTo>
                  <a:pt x="164" y="171"/>
                  <a:pt x="145" y="161"/>
                  <a:pt x="150" y="158"/>
                </a:cubicBezTo>
                <a:cubicBezTo>
                  <a:pt x="154" y="155"/>
                  <a:pt x="156" y="111"/>
                  <a:pt x="156" y="111"/>
                </a:cubicBezTo>
                <a:cubicBezTo>
                  <a:pt x="156" y="111"/>
                  <a:pt x="135" y="85"/>
                  <a:pt x="131" y="85"/>
                </a:cubicBezTo>
                <a:cubicBezTo>
                  <a:pt x="96" y="85"/>
                  <a:pt x="96" y="85"/>
                  <a:pt x="96" y="85"/>
                </a:cubicBezTo>
                <a:cubicBezTo>
                  <a:pt x="85" y="85"/>
                  <a:pt x="71" y="84"/>
                  <a:pt x="66" y="78"/>
                </a:cubicBezTo>
                <a:cubicBezTo>
                  <a:pt x="62" y="72"/>
                  <a:pt x="48" y="62"/>
                  <a:pt x="48" y="62"/>
                </a:cubicBezTo>
                <a:cubicBezTo>
                  <a:pt x="48" y="62"/>
                  <a:pt x="35" y="69"/>
                  <a:pt x="32" y="65"/>
                </a:cubicBezTo>
                <a:cubicBezTo>
                  <a:pt x="29" y="61"/>
                  <a:pt x="20" y="45"/>
                  <a:pt x="20" y="45"/>
                </a:cubicBezTo>
                <a:cubicBezTo>
                  <a:pt x="20" y="45"/>
                  <a:pt x="29" y="41"/>
                  <a:pt x="30" y="36"/>
                </a:cubicBezTo>
                <a:cubicBezTo>
                  <a:pt x="32" y="32"/>
                  <a:pt x="24" y="23"/>
                  <a:pt x="17" y="23"/>
                </a:cubicBezTo>
                <a:cubicBezTo>
                  <a:pt x="10" y="23"/>
                  <a:pt x="0" y="13"/>
                  <a:pt x="0" y="13"/>
                </a:cubicBezTo>
                <a:lnTo>
                  <a:pt x="22"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1" name="Freeform 61">
            <a:extLst>
              <a:ext uri="{FF2B5EF4-FFF2-40B4-BE49-F238E27FC236}">
                <a16:creationId xmlns:a16="http://schemas.microsoft.com/office/drawing/2014/main" id="{76A09FA4-C48E-DF41-B3C1-6E82B559C0A5}"/>
              </a:ext>
            </a:extLst>
          </p:cNvPr>
          <p:cNvSpPr>
            <a:spLocks/>
          </p:cNvSpPr>
          <p:nvPr/>
        </p:nvSpPr>
        <p:spPr bwMode="auto">
          <a:xfrm>
            <a:off x="6307076" y="5131915"/>
            <a:ext cx="132349" cy="297192"/>
          </a:xfrm>
          <a:custGeom>
            <a:avLst/>
            <a:gdLst/>
            <a:ahLst/>
            <a:cxnLst>
              <a:cxn ang="0">
                <a:pos x="28" y="103"/>
              </a:cxn>
              <a:cxn ang="0">
                <a:pos x="60" y="84"/>
              </a:cxn>
              <a:cxn ang="0">
                <a:pos x="93" y="43"/>
              </a:cxn>
              <a:cxn ang="0">
                <a:pos x="121" y="2"/>
              </a:cxn>
              <a:cxn ang="0">
                <a:pos x="132" y="25"/>
              </a:cxn>
              <a:cxn ang="0">
                <a:pos x="132" y="47"/>
              </a:cxn>
              <a:cxn ang="0">
                <a:pos x="145" y="64"/>
              </a:cxn>
              <a:cxn ang="0">
                <a:pos x="136" y="103"/>
              </a:cxn>
              <a:cxn ang="0">
                <a:pos x="110" y="133"/>
              </a:cxn>
              <a:cxn ang="0">
                <a:pos x="110" y="165"/>
              </a:cxn>
              <a:cxn ang="0">
                <a:pos x="101" y="217"/>
              </a:cxn>
              <a:cxn ang="0">
                <a:pos x="84" y="286"/>
              </a:cxn>
              <a:cxn ang="0">
                <a:pos x="62" y="323"/>
              </a:cxn>
              <a:cxn ang="0">
                <a:pos x="28" y="314"/>
              </a:cxn>
              <a:cxn ang="0">
                <a:pos x="17" y="280"/>
              </a:cxn>
              <a:cxn ang="0">
                <a:pos x="0" y="247"/>
              </a:cxn>
              <a:cxn ang="0">
                <a:pos x="6" y="217"/>
              </a:cxn>
              <a:cxn ang="0">
                <a:pos x="17" y="178"/>
              </a:cxn>
              <a:cxn ang="0">
                <a:pos x="28" y="103"/>
              </a:cxn>
            </a:cxnLst>
            <a:rect l="0" t="0" r="r" b="b"/>
            <a:pathLst>
              <a:path w="145" h="327">
                <a:moveTo>
                  <a:pt x="28" y="103"/>
                </a:moveTo>
                <a:cubicBezTo>
                  <a:pt x="34" y="105"/>
                  <a:pt x="60" y="84"/>
                  <a:pt x="60" y="84"/>
                </a:cubicBezTo>
                <a:cubicBezTo>
                  <a:pt x="60" y="84"/>
                  <a:pt x="86" y="51"/>
                  <a:pt x="93" y="43"/>
                </a:cubicBezTo>
                <a:cubicBezTo>
                  <a:pt x="99" y="34"/>
                  <a:pt x="110" y="0"/>
                  <a:pt x="121" y="2"/>
                </a:cubicBezTo>
                <a:cubicBezTo>
                  <a:pt x="132" y="4"/>
                  <a:pt x="134" y="19"/>
                  <a:pt x="132" y="25"/>
                </a:cubicBezTo>
                <a:cubicBezTo>
                  <a:pt x="129" y="32"/>
                  <a:pt x="121" y="45"/>
                  <a:pt x="132" y="47"/>
                </a:cubicBezTo>
                <a:cubicBezTo>
                  <a:pt x="142" y="49"/>
                  <a:pt x="145" y="56"/>
                  <a:pt x="145" y="64"/>
                </a:cubicBezTo>
                <a:cubicBezTo>
                  <a:pt x="145" y="73"/>
                  <a:pt x="142" y="94"/>
                  <a:pt x="136" y="103"/>
                </a:cubicBezTo>
                <a:cubicBezTo>
                  <a:pt x="129" y="112"/>
                  <a:pt x="110" y="133"/>
                  <a:pt x="110" y="133"/>
                </a:cubicBezTo>
                <a:cubicBezTo>
                  <a:pt x="110" y="133"/>
                  <a:pt x="108" y="157"/>
                  <a:pt x="110" y="165"/>
                </a:cubicBezTo>
                <a:cubicBezTo>
                  <a:pt x="112" y="174"/>
                  <a:pt x="106" y="206"/>
                  <a:pt x="101" y="217"/>
                </a:cubicBezTo>
                <a:cubicBezTo>
                  <a:pt x="97" y="228"/>
                  <a:pt x="88" y="273"/>
                  <a:pt x="84" y="286"/>
                </a:cubicBezTo>
                <a:cubicBezTo>
                  <a:pt x="80" y="299"/>
                  <a:pt x="69" y="318"/>
                  <a:pt x="62" y="323"/>
                </a:cubicBezTo>
                <a:cubicBezTo>
                  <a:pt x="56" y="327"/>
                  <a:pt x="34" y="318"/>
                  <a:pt x="28" y="314"/>
                </a:cubicBezTo>
                <a:cubicBezTo>
                  <a:pt x="21" y="310"/>
                  <a:pt x="19" y="288"/>
                  <a:pt x="17" y="280"/>
                </a:cubicBezTo>
                <a:cubicBezTo>
                  <a:pt x="15" y="271"/>
                  <a:pt x="0" y="247"/>
                  <a:pt x="0" y="247"/>
                </a:cubicBezTo>
                <a:cubicBezTo>
                  <a:pt x="6" y="217"/>
                  <a:pt x="6" y="217"/>
                  <a:pt x="6" y="217"/>
                </a:cubicBezTo>
                <a:cubicBezTo>
                  <a:pt x="6" y="217"/>
                  <a:pt x="17" y="185"/>
                  <a:pt x="17" y="178"/>
                </a:cubicBezTo>
                <a:cubicBezTo>
                  <a:pt x="17" y="172"/>
                  <a:pt x="28" y="103"/>
                  <a:pt x="28" y="10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2" name="Freeform 62">
            <a:extLst>
              <a:ext uri="{FF2B5EF4-FFF2-40B4-BE49-F238E27FC236}">
                <a16:creationId xmlns:a16="http://schemas.microsoft.com/office/drawing/2014/main" id="{9750E93D-B992-D244-BAF6-F03B6F2028EF}"/>
              </a:ext>
            </a:extLst>
          </p:cNvPr>
          <p:cNvSpPr>
            <a:spLocks/>
          </p:cNvSpPr>
          <p:nvPr/>
        </p:nvSpPr>
        <p:spPr bwMode="auto">
          <a:xfrm>
            <a:off x="8310546" y="5803173"/>
            <a:ext cx="87176" cy="86384"/>
          </a:xfrm>
          <a:custGeom>
            <a:avLst/>
            <a:gdLst/>
            <a:ahLst/>
            <a:cxnLst>
              <a:cxn ang="0">
                <a:pos x="18" y="3"/>
              </a:cxn>
              <a:cxn ang="0">
                <a:pos x="57" y="13"/>
              </a:cxn>
              <a:cxn ang="0">
                <a:pos x="80" y="5"/>
              </a:cxn>
              <a:cxn ang="0">
                <a:pos x="95" y="22"/>
              </a:cxn>
              <a:cxn ang="0">
                <a:pos x="87" y="52"/>
              </a:cxn>
              <a:cxn ang="0">
                <a:pos x="67" y="93"/>
              </a:cxn>
              <a:cxn ang="0">
                <a:pos x="35" y="84"/>
              </a:cxn>
              <a:cxn ang="0">
                <a:pos x="20" y="35"/>
              </a:cxn>
              <a:cxn ang="0">
                <a:pos x="18" y="3"/>
              </a:cxn>
            </a:cxnLst>
            <a:rect l="0" t="0" r="r" b="b"/>
            <a:pathLst>
              <a:path w="95" h="95">
                <a:moveTo>
                  <a:pt x="18" y="3"/>
                </a:moveTo>
                <a:cubicBezTo>
                  <a:pt x="18" y="3"/>
                  <a:pt x="46" y="18"/>
                  <a:pt x="57" y="13"/>
                </a:cubicBezTo>
                <a:cubicBezTo>
                  <a:pt x="67" y="9"/>
                  <a:pt x="72" y="0"/>
                  <a:pt x="80" y="5"/>
                </a:cubicBezTo>
                <a:cubicBezTo>
                  <a:pt x="89" y="9"/>
                  <a:pt x="95" y="22"/>
                  <a:pt x="95" y="22"/>
                </a:cubicBezTo>
                <a:cubicBezTo>
                  <a:pt x="95" y="22"/>
                  <a:pt x="91" y="46"/>
                  <a:pt x="87" y="52"/>
                </a:cubicBezTo>
                <a:cubicBezTo>
                  <a:pt x="82" y="58"/>
                  <a:pt x="67" y="93"/>
                  <a:pt x="67" y="93"/>
                </a:cubicBezTo>
                <a:cubicBezTo>
                  <a:pt x="67" y="93"/>
                  <a:pt x="33" y="95"/>
                  <a:pt x="35" y="84"/>
                </a:cubicBezTo>
                <a:cubicBezTo>
                  <a:pt x="37" y="74"/>
                  <a:pt x="20" y="35"/>
                  <a:pt x="20" y="35"/>
                </a:cubicBezTo>
                <a:cubicBezTo>
                  <a:pt x="20" y="35"/>
                  <a:pt x="0" y="3"/>
                  <a:pt x="18" y="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3" name="Freeform 63">
            <a:extLst>
              <a:ext uri="{FF2B5EF4-FFF2-40B4-BE49-F238E27FC236}">
                <a16:creationId xmlns:a16="http://schemas.microsoft.com/office/drawing/2014/main" id="{3531F765-E703-314F-80D3-02C21BF39C96}"/>
              </a:ext>
            </a:extLst>
          </p:cNvPr>
          <p:cNvSpPr>
            <a:spLocks/>
          </p:cNvSpPr>
          <p:nvPr/>
        </p:nvSpPr>
        <p:spPr bwMode="auto">
          <a:xfrm>
            <a:off x="8758316" y="5789700"/>
            <a:ext cx="152955" cy="182278"/>
          </a:xfrm>
          <a:custGeom>
            <a:avLst/>
            <a:gdLst/>
            <a:ahLst/>
            <a:cxnLst>
              <a:cxn ang="0">
                <a:pos x="10" y="147"/>
              </a:cxn>
              <a:cxn ang="0">
                <a:pos x="71" y="104"/>
              </a:cxn>
              <a:cxn ang="0">
                <a:pos x="99" y="71"/>
              </a:cxn>
              <a:cxn ang="0">
                <a:pos x="116" y="37"/>
              </a:cxn>
              <a:cxn ang="0">
                <a:pos x="138" y="9"/>
              </a:cxn>
              <a:cxn ang="0">
                <a:pos x="149" y="33"/>
              </a:cxn>
              <a:cxn ang="0">
                <a:pos x="166" y="37"/>
              </a:cxn>
              <a:cxn ang="0">
                <a:pos x="151" y="69"/>
              </a:cxn>
              <a:cxn ang="0">
                <a:pos x="142" y="102"/>
              </a:cxn>
              <a:cxn ang="0">
                <a:pos x="146" y="123"/>
              </a:cxn>
              <a:cxn ang="0">
                <a:pos x="114" y="117"/>
              </a:cxn>
              <a:cxn ang="0">
                <a:pos x="103" y="142"/>
              </a:cxn>
              <a:cxn ang="0">
                <a:pos x="84" y="173"/>
              </a:cxn>
              <a:cxn ang="0">
                <a:pos x="58" y="201"/>
              </a:cxn>
              <a:cxn ang="0">
                <a:pos x="26" y="186"/>
              </a:cxn>
              <a:cxn ang="0">
                <a:pos x="0" y="175"/>
              </a:cxn>
              <a:cxn ang="0">
                <a:pos x="10" y="147"/>
              </a:cxn>
            </a:cxnLst>
            <a:rect l="0" t="0" r="r" b="b"/>
            <a:pathLst>
              <a:path w="168" h="201">
                <a:moveTo>
                  <a:pt x="10" y="147"/>
                </a:moveTo>
                <a:cubicBezTo>
                  <a:pt x="10" y="147"/>
                  <a:pt x="62" y="108"/>
                  <a:pt x="71" y="104"/>
                </a:cubicBezTo>
                <a:cubicBezTo>
                  <a:pt x="80" y="99"/>
                  <a:pt x="93" y="80"/>
                  <a:pt x="99" y="71"/>
                </a:cubicBezTo>
                <a:cubicBezTo>
                  <a:pt x="105" y="63"/>
                  <a:pt x="116" y="45"/>
                  <a:pt x="116" y="37"/>
                </a:cubicBezTo>
                <a:cubicBezTo>
                  <a:pt x="116" y="28"/>
                  <a:pt x="136" y="0"/>
                  <a:pt x="138" y="9"/>
                </a:cubicBezTo>
                <a:cubicBezTo>
                  <a:pt x="140" y="18"/>
                  <a:pt x="140" y="33"/>
                  <a:pt x="149" y="33"/>
                </a:cubicBezTo>
                <a:cubicBezTo>
                  <a:pt x="157" y="33"/>
                  <a:pt x="164" y="28"/>
                  <a:pt x="166" y="37"/>
                </a:cubicBezTo>
                <a:cubicBezTo>
                  <a:pt x="168" y="45"/>
                  <a:pt x="155" y="58"/>
                  <a:pt x="151" y="69"/>
                </a:cubicBezTo>
                <a:cubicBezTo>
                  <a:pt x="146" y="80"/>
                  <a:pt x="142" y="102"/>
                  <a:pt x="142" y="102"/>
                </a:cubicBezTo>
                <a:cubicBezTo>
                  <a:pt x="142" y="102"/>
                  <a:pt x="153" y="123"/>
                  <a:pt x="146" y="123"/>
                </a:cubicBezTo>
                <a:cubicBezTo>
                  <a:pt x="140" y="123"/>
                  <a:pt x="114" y="117"/>
                  <a:pt x="114" y="117"/>
                </a:cubicBezTo>
                <a:cubicBezTo>
                  <a:pt x="114" y="117"/>
                  <a:pt x="105" y="132"/>
                  <a:pt x="103" y="142"/>
                </a:cubicBezTo>
                <a:cubicBezTo>
                  <a:pt x="101" y="153"/>
                  <a:pt x="88" y="162"/>
                  <a:pt x="84" y="173"/>
                </a:cubicBezTo>
                <a:cubicBezTo>
                  <a:pt x="80" y="183"/>
                  <a:pt x="64" y="201"/>
                  <a:pt x="58" y="201"/>
                </a:cubicBezTo>
                <a:cubicBezTo>
                  <a:pt x="51" y="201"/>
                  <a:pt x="34" y="188"/>
                  <a:pt x="26" y="186"/>
                </a:cubicBezTo>
                <a:cubicBezTo>
                  <a:pt x="17" y="183"/>
                  <a:pt x="0" y="175"/>
                  <a:pt x="0" y="175"/>
                </a:cubicBezTo>
                <a:lnTo>
                  <a:pt x="10" y="147"/>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4" name="Freeform 64">
            <a:extLst>
              <a:ext uri="{FF2B5EF4-FFF2-40B4-BE49-F238E27FC236}">
                <a16:creationId xmlns:a16="http://schemas.microsoft.com/office/drawing/2014/main" id="{23E6BE4F-C4F6-624C-A89B-FBF8CFD85940}"/>
              </a:ext>
            </a:extLst>
          </p:cNvPr>
          <p:cNvSpPr>
            <a:spLocks/>
          </p:cNvSpPr>
          <p:nvPr/>
        </p:nvSpPr>
        <p:spPr bwMode="auto">
          <a:xfrm>
            <a:off x="8889080" y="5632783"/>
            <a:ext cx="103027" cy="188618"/>
          </a:xfrm>
          <a:custGeom>
            <a:avLst/>
            <a:gdLst/>
            <a:ahLst/>
            <a:cxnLst>
              <a:cxn ang="0">
                <a:pos x="0" y="28"/>
              </a:cxn>
              <a:cxn ang="0">
                <a:pos x="28" y="69"/>
              </a:cxn>
              <a:cxn ang="0">
                <a:pos x="35" y="110"/>
              </a:cxn>
              <a:cxn ang="0">
                <a:pos x="9" y="138"/>
              </a:cxn>
              <a:cxn ang="0">
                <a:pos x="28" y="155"/>
              </a:cxn>
              <a:cxn ang="0">
                <a:pos x="37" y="157"/>
              </a:cxn>
              <a:cxn ang="0">
                <a:pos x="50" y="190"/>
              </a:cxn>
              <a:cxn ang="0">
                <a:pos x="39" y="207"/>
              </a:cxn>
              <a:cxn ang="0">
                <a:pos x="69" y="179"/>
              </a:cxn>
              <a:cxn ang="0">
                <a:pos x="87" y="146"/>
              </a:cxn>
              <a:cxn ang="0">
                <a:pos x="93" y="136"/>
              </a:cxn>
              <a:cxn ang="0">
                <a:pos x="113" y="90"/>
              </a:cxn>
              <a:cxn ang="0">
                <a:pos x="97" y="88"/>
              </a:cxn>
              <a:cxn ang="0">
                <a:pos x="76" y="99"/>
              </a:cxn>
              <a:cxn ang="0">
                <a:pos x="65" y="69"/>
              </a:cxn>
              <a:cxn ang="0">
                <a:pos x="43" y="62"/>
              </a:cxn>
              <a:cxn ang="0">
                <a:pos x="0" y="28"/>
              </a:cxn>
            </a:cxnLst>
            <a:rect l="0" t="0" r="r" b="b"/>
            <a:pathLst>
              <a:path w="113" h="207">
                <a:moveTo>
                  <a:pt x="0" y="28"/>
                </a:moveTo>
                <a:cubicBezTo>
                  <a:pt x="0" y="35"/>
                  <a:pt x="26" y="58"/>
                  <a:pt x="28" y="69"/>
                </a:cubicBezTo>
                <a:cubicBezTo>
                  <a:pt x="31" y="80"/>
                  <a:pt x="43" y="95"/>
                  <a:pt x="35" y="110"/>
                </a:cubicBezTo>
                <a:cubicBezTo>
                  <a:pt x="26" y="125"/>
                  <a:pt x="11" y="131"/>
                  <a:pt x="9" y="138"/>
                </a:cubicBezTo>
                <a:cubicBezTo>
                  <a:pt x="7" y="144"/>
                  <a:pt x="20" y="153"/>
                  <a:pt x="28" y="155"/>
                </a:cubicBezTo>
                <a:cubicBezTo>
                  <a:pt x="37" y="157"/>
                  <a:pt x="24" y="146"/>
                  <a:pt x="37" y="157"/>
                </a:cubicBezTo>
                <a:cubicBezTo>
                  <a:pt x="50" y="168"/>
                  <a:pt x="59" y="185"/>
                  <a:pt x="50" y="190"/>
                </a:cubicBezTo>
                <a:cubicBezTo>
                  <a:pt x="41" y="194"/>
                  <a:pt x="28" y="207"/>
                  <a:pt x="39" y="207"/>
                </a:cubicBezTo>
                <a:cubicBezTo>
                  <a:pt x="50" y="207"/>
                  <a:pt x="67" y="185"/>
                  <a:pt x="69" y="179"/>
                </a:cubicBezTo>
                <a:cubicBezTo>
                  <a:pt x="72" y="172"/>
                  <a:pt x="87" y="146"/>
                  <a:pt x="87" y="146"/>
                </a:cubicBezTo>
                <a:cubicBezTo>
                  <a:pt x="87" y="146"/>
                  <a:pt x="82" y="142"/>
                  <a:pt x="93" y="136"/>
                </a:cubicBezTo>
                <a:cubicBezTo>
                  <a:pt x="104" y="129"/>
                  <a:pt x="113" y="90"/>
                  <a:pt x="113" y="90"/>
                </a:cubicBezTo>
                <a:cubicBezTo>
                  <a:pt x="113" y="90"/>
                  <a:pt x="104" y="84"/>
                  <a:pt x="97" y="88"/>
                </a:cubicBezTo>
                <a:cubicBezTo>
                  <a:pt x="91" y="93"/>
                  <a:pt x="76" y="110"/>
                  <a:pt x="76" y="99"/>
                </a:cubicBezTo>
                <a:cubicBezTo>
                  <a:pt x="76" y="88"/>
                  <a:pt x="65" y="69"/>
                  <a:pt x="65" y="69"/>
                </a:cubicBezTo>
                <a:cubicBezTo>
                  <a:pt x="65" y="69"/>
                  <a:pt x="48" y="71"/>
                  <a:pt x="43" y="62"/>
                </a:cubicBezTo>
                <a:cubicBezTo>
                  <a:pt x="39" y="54"/>
                  <a:pt x="2" y="0"/>
                  <a:pt x="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5" name="Freeform 65">
            <a:extLst>
              <a:ext uri="{FF2B5EF4-FFF2-40B4-BE49-F238E27FC236}">
                <a16:creationId xmlns:a16="http://schemas.microsoft.com/office/drawing/2014/main" id="{CE7ECE63-FC4E-0E4D-AA35-4BD45D6FA1AC}"/>
              </a:ext>
            </a:extLst>
          </p:cNvPr>
          <p:cNvSpPr>
            <a:spLocks/>
          </p:cNvSpPr>
          <p:nvPr/>
        </p:nvSpPr>
        <p:spPr bwMode="auto">
          <a:xfrm>
            <a:off x="7699520" y="5089120"/>
            <a:ext cx="798059" cy="658577"/>
          </a:xfrm>
          <a:custGeom>
            <a:avLst/>
            <a:gdLst/>
            <a:ahLst/>
            <a:cxnLst>
              <a:cxn ang="0">
                <a:pos x="47" y="273"/>
              </a:cxn>
              <a:cxn ang="0">
                <a:pos x="4" y="350"/>
              </a:cxn>
              <a:cxn ang="0">
                <a:pos x="13" y="415"/>
              </a:cxn>
              <a:cxn ang="0">
                <a:pos x="47" y="516"/>
              </a:cxn>
              <a:cxn ang="0">
                <a:pos x="47" y="602"/>
              </a:cxn>
              <a:cxn ang="0">
                <a:pos x="160" y="576"/>
              </a:cxn>
              <a:cxn ang="0">
                <a:pos x="237" y="581"/>
              </a:cxn>
              <a:cxn ang="0">
                <a:pos x="281" y="538"/>
              </a:cxn>
              <a:cxn ang="0">
                <a:pos x="328" y="516"/>
              </a:cxn>
              <a:cxn ang="0">
                <a:pos x="413" y="524"/>
              </a:cxn>
              <a:cxn ang="0">
                <a:pos x="441" y="542"/>
              </a:cxn>
              <a:cxn ang="0">
                <a:pos x="474" y="589"/>
              </a:cxn>
              <a:cxn ang="0">
                <a:pos x="506" y="588"/>
              </a:cxn>
              <a:cxn ang="0">
                <a:pos x="539" y="555"/>
              </a:cxn>
              <a:cxn ang="0">
                <a:pos x="558" y="601"/>
              </a:cxn>
              <a:cxn ang="0">
                <a:pos x="586" y="699"/>
              </a:cxn>
              <a:cxn ang="0">
                <a:pos x="657" y="724"/>
              </a:cxn>
              <a:cxn ang="0">
                <a:pos x="704" y="719"/>
              </a:cxn>
              <a:cxn ang="0">
                <a:pos x="747" y="701"/>
              </a:cxn>
              <a:cxn ang="0">
                <a:pos x="797" y="639"/>
              </a:cxn>
              <a:cxn ang="0">
                <a:pos x="831" y="562"/>
              </a:cxn>
              <a:cxn ang="0">
                <a:pos x="867" y="521"/>
              </a:cxn>
              <a:cxn ang="0">
                <a:pos x="872" y="405"/>
              </a:cxn>
              <a:cxn ang="0">
                <a:pos x="853" y="351"/>
              </a:cxn>
              <a:cxn ang="0">
                <a:pos x="821" y="309"/>
              </a:cxn>
              <a:cxn ang="0">
                <a:pos x="789" y="290"/>
              </a:cxn>
              <a:cxn ang="0">
                <a:pos x="769" y="249"/>
              </a:cxn>
              <a:cxn ang="0">
                <a:pos x="726" y="206"/>
              </a:cxn>
              <a:cxn ang="0">
                <a:pos x="703" y="144"/>
              </a:cxn>
              <a:cxn ang="0">
                <a:pos x="671" y="92"/>
              </a:cxn>
              <a:cxn ang="0">
                <a:pos x="636" y="3"/>
              </a:cxn>
              <a:cxn ang="0">
                <a:pos x="617" y="77"/>
              </a:cxn>
              <a:cxn ang="0">
                <a:pos x="611" y="144"/>
              </a:cxn>
              <a:cxn ang="0">
                <a:pos x="569" y="163"/>
              </a:cxn>
              <a:cxn ang="0">
                <a:pos x="558" y="151"/>
              </a:cxn>
              <a:cxn ang="0">
                <a:pos x="505" y="122"/>
              </a:cxn>
              <a:cxn ang="0">
                <a:pos x="489" y="84"/>
              </a:cxn>
              <a:cxn ang="0">
                <a:pos x="504" y="56"/>
              </a:cxn>
              <a:cxn ang="0">
                <a:pos x="498" y="24"/>
              </a:cxn>
              <a:cxn ang="0">
                <a:pos x="444" y="30"/>
              </a:cxn>
              <a:cxn ang="0">
                <a:pos x="420" y="40"/>
              </a:cxn>
              <a:cxn ang="0">
                <a:pos x="381" y="53"/>
              </a:cxn>
              <a:cxn ang="0">
                <a:pos x="359" y="103"/>
              </a:cxn>
              <a:cxn ang="0">
                <a:pos x="312" y="89"/>
              </a:cxn>
              <a:cxn ang="0">
                <a:pos x="275" y="94"/>
              </a:cxn>
              <a:cxn ang="0">
                <a:pos x="248" y="121"/>
              </a:cxn>
              <a:cxn ang="0">
                <a:pos x="232" y="157"/>
              </a:cxn>
              <a:cxn ang="0">
                <a:pos x="199" y="149"/>
              </a:cxn>
              <a:cxn ang="0">
                <a:pos x="175" y="204"/>
              </a:cxn>
              <a:cxn ang="0">
                <a:pos x="129" y="233"/>
              </a:cxn>
            </a:cxnLst>
            <a:rect l="0" t="0" r="r" b="b"/>
            <a:pathLst>
              <a:path w="876" h="724">
                <a:moveTo>
                  <a:pt x="82" y="247"/>
                </a:moveTo>
                <a:cubicBezTo>
                  <a:pt x="75" y="248"/>
                  <a:pt x="54" y="247"/>
                  <a:pt x="56" y="255"/>
                </a:cubicBezTo>
                <a:cubicBezTo>
                  <a:pt x="58" y="264"/>
                  <a:pt x="54" y="272"/>
                  <a:pt x="47" y="273"/>
                </a:cubicBezTo>
                <a:cubicBezTo>
                  <a:pt x="30" y="275"/>
                  <a:pt x="17" y="271"/>
                  <a:pt x="17" y="271"/>
                </a:cubicBezTo>
                <a:cubicBezTo>
                  <a:pt x="13" y="301"/>
                  <a:pt x="13" y="301"/>
                  <a:pt x="13" y="301"/>
                </a:cubicBezTo>
                <a:cubicBezTo>
                  <a:pt x="4" y="350"/>
                  <a:pt x="4" y="350"/>
                  <a:pt x="4" y="350"/>
                </a:cubicBezTo>
                <a:cubicBezTo>
                  <a:pt x="21" y="383"/>
                  <a:pt x="21" y="383"/>
                  <a:pt x="21" y="383"/>
                </a:cubicBezTo>
                <a:cubicBezTo>
                  <a:pt x="0" y="387"/>
                  <a:pt x="0" y="387"/>
                  <a:pt x="0" y="387"/>
                </a:cubicBezTo>
                <a:cubicBezTo>
                  <a:pt x="0" y="387"/>
                  <a:pt x="0" y="406"/>
                  <a:pt x="13" y="415"/>
                </a:cubicBezTo>
                <a:cubicBezTo>
                  <a:pt x="26" y="423"/>
                  <a:pt x="30" y="449"/>
                  <a:pt x="34" y="458"/>
                </a:cubicBezTo>
                <a:cubicBezTo>
                  <a:pt x="39" y="467"/>
                  <a:pt x="24" y="484"/>
                  <a:pt x="32" y="492"/>
                </a:cubicBezTo>
                <a:cubicBezTo>
                  <a:pt x="41" y="501"/>
                  <a:pt x="45" y="507"/>
                  <a:pt x="47" y="516"/>
                </a:cubicBezTo>
                <a:cubicBezTo>
                  <a:pt x="49" y="525"/>
                  <a:pt x="49" y="540"/>
                  <a:pt x="52" y="546"/>
                </a:cubicBezTo>
                <a:cubicBezTo>
                  <a:pt x="54" y="553"/>
                  <a:pt x="34" y="572"/>
                  <a:pt x="34" y="572"/>
                </a:cubicBezTo>
                <a:cubicBezTo>
                  <a:pt x="47" y="602"/>
                  <a:pt x="47" y="602"/>
                  <a:pt x="47" y="602"/>
                </a:cubicBezTo>
                <a:cubicBezTo>
                  <a:pt x="47" y="602"/>
                  <a:pt x="60" y="617"/>
                  <a:pt x="78" y="617"/>
                </a:cubicBezTo>
                <a:cubicBezTo>
                  <a:pt x="95" y="617"/>
                  <a:pt x="110" y="607"/>
                  <a:pt x="116" y="602"/>
                </a:cubicBezTo>
                <a:cubicBezTo>
                  <a:pt x="123" y="598"/>
                  <a:pt x="151" y="576"/>
                  <a:pt x="160" y="576"/>
                </a:cubicBezTo>
                <a:cubicBezTo>
                  <a:pt x="168" y="576"/>
                  <a:pt x="199" y="581"/>
                  <a:pt x="199" y="581"/>
                </a:cubicBezTo>
                <a:cubicBezTo>
                  <a:pt x="218" y="589"/>
                  <a:pt x="218" y="589"/>
                  <a:pt x="218" y="589"/>
                </a:cubicBezTo>
                <a:cubicBezTo>
                  <a:pt x="237" y="581"/>
                  <a:pt x="237" y="581"/>
                  <a:pt x="237" y="581"/>
                </a:cubicBezTo>
                <a:cubicBezTo>
                  <a:pt x="233" y="564"/>
                  <a:pt x="233" y="564"/>
                  <a:pt x="233" y="564"/>
                </a:cubicBezTo>
                <a:cubicBezTo>
                  <a:pt x="255" y="546"/>
                  <a:pt x="255" y="546"/>
                  <a:pt x="255" y="546"/>
                </a:cubicBezTo>
                <a:cubicBezTo>
                  <a:pt x="281" y="538"/>
                  <a:pt x="281" y="538"/>
                  <a:pt x="281" y="538"/>
                </a:cubicBezTo>
                <a:cubicBezTo>
                  <a:pt x="306" y="538"/>
                  <a:pt x="306" y="538"/>
                  <a:pt x="306" y="538"/>
                </a:cubicBezTo>
                <a:cubicBezTo>
                  <a:pt x="328" y="538"/>
                  <a:pt x="328" y="538"/>
                  <a:pt x="328" y="538"/>
                </a:cubicBezTo>
                <a:cubicBezTo>
                  <a:pt x="328" y="516"/>
                  <a:pt x="328" y="516"/>
                  <a:pt x="328" y="516"/>
                </a:cubicBezTo>
                <a:cubicBezTo>
                  <a:pt x="356" y="518"/>
                  <a:pt x="356" y="518"/>
                  <a:pt x="356" y="518"/>
                </a:cubicBezTo>
                <a:cubicBezTo>
                  <a:pt x="386" y="514"/>
                  <a:pt x="386" y="514"/>
                  <a:pt x="386" y="514"/>
                </a:cubicBezTo>
                <a:cubicBezTo>
                  <a:pt x="401" y="520"/>
                  <a:pt x="413" y="524"/>
                  <a:pt x="413" y="524"/>
                </a:cubicBezTo>
                <a:cubicBezTo>
                  <a:pt x="413" y="524"/>
                  <a:pt x="398" y="535"/>
                  <a:pt x="405" y="537"/>
                </a:cubicBezTo>
                <a:cubicBezTo>
                  <a:pt x="411" y="538"/>
                  <a:pt x="426" y="537"/>
                  <a:pt x="426" y="537"/>
                </a:cubicBezTo>
                <a:cubicBezTo>
                  <a:pt x="441" y="542"/>
                  <a:pt x="441" y="542"/>
                  <a:pt x="441" y="542"/>
                </a:cubicBezTo>
                <a:cubicBezTo>
                  <a:pt x="441" y="542"/>
                  <a:pt x="451" y="546"/>
                  <a:pt x="457" y="551"/>
                </a:cubicBezTo>
                <a:cubicBezTo>
                  <a:pt x="462" y="555"/>
                  <a:pt x="470" y="562"/>
                  <a:pt x="470" y="568"/>
                </a:cubicBezTo>
                <a:cubicBezTo>
                  <a:pt x="470" y="573"/>
                  <a:pt x="470" y="583"/>
                  <a:pt x="474" y="589"/>
                </a:cubicBezTo>
                <a:cubicBezTo>
                  <a:pt x="478" y="596"/>
                  <a:pt x="484" y="608"/>
                  <a:pt x="484" y="608"/>
                </a:cubicBezTo>
                <a:cubicBezTo>
                  <a:pt x="496" y="610"/>
                  <a:pt x="496" y="610"/>
                  <a:pt x="496" y="610"/>
                </a:cubicBezTo>
                <a:cubicBezTo>
                  <a:pt x="506" y="588"/>
                  <a:pt x="506" y="588"/>
                  <a:pt x="506" y="588"/>
                </a:cubicBezTo>
                <a:cubicBezTo>
                  <a:pt x="517" y="574"/>
                  <a:pt x="517" y="574"/>
                  <a:pt x="517" y="574"/>
                </a:cubicBezTo>
                <a:cubicBezTo>
                  <a:pt x="531" y="561"/>
                  <a:pt x="531" y="561"/>
                  <a:pt x="531" y="561"/>
                </a:cubicBezTo>
                <a:cubicBezTo>
                  <a:pt x="531" y="561"/>
                  <a:pt x="534" y="554"/>
                  <a:pt x="539" y="555"/>
                </a:cubicBezTo>
                <a:cubicBezTo>
                  <a:pt x="543" y="556"/>
                  <a:pt x="546" y="568"/>
                  <a:pt x="544" y="571"/>
                </a:cubicBezTo>
                <a:cubicBezTo>
                  <a:pt x="542" y="574"/>
                  <a:pt x="534" y="593"/>
                  <a:pt x="541" y="594"/>
                </a:cubicBezTo>
                <a:cubicBezTo>
                  <a:pt x="547" y="595"/>
                  <a:pt x="555" y="599"/>
                  <a:pt x="558" y="601"/>
                </a:cubicBezTo>
                <a:cubicBezTo>
                  <a:pt x="561" y="603"/>
                  <a:pt x="571" y="617"/>
                  <a:pt x="571" y="617"/>
                </a:cubicBezTo>
                <a:cubicBezTo>
                  <a:pt x="571" y="617"/>
                  <a:pt x="583" y="649"/>
                  <a:pt x="583" y="652"/>
                </a:cubicBezTo>
                <a:cubicBezTo>
                  <a:pt x="583" y="655"/>
                  <a:pt x="581" y="696"/>
                  <a:pt x="586" y="699"/>
                </a:cubicBezTo>
                <a:cubicBezTo>
                  <a:pt x="592" y="702"/>
                  <a:pt x="625" y="709"/>
                  <a:pt x="625" y="709"/>
                </a:cubicBezTo>
                <a:cubicBezTo>
                  <a:pt x="643" y="714"/>
                  <a:pt x="643" y="714"/>
                  <a:pt x="643" y="714"/>
                </a:cubicBezTo>
                <a:cubicBezTo>
                  <a:pt x="643" y="714"/>
                  <a:pt x="654" y="724"/>
                  <a:pt x="657" y="724"/>
                </a:cubicBezTo>
                <a:cubicBezTo>
                  <a:pt x="661" y="724"/>
                  <a:pt x="669" y="708"/>
                  <a:pt x="669" y="708"/>
                </a:cubicBezTo>
                <a:cubicBezTo>
                  <a:pt x="696" y="707"/>
                  <a:pt x="696" y="707"/>
                  <a:pt x="696" y="707"/>
                </a:cubicBezTo>
                <a:cubicBezTo>
                  <a:pt x="696" y="707"/>
                  <a:pt x="704" y="715"/>
                  <a:pt x="704" y="719"/>
                </a:cubicBezTo>
                <a:cubicBezTo>
                  <a:pt x="704" y="722"/>
                  <a:pt x="720" y="724"/>
                  <a:pt x="720" y="724"/>
                </a:cubicBezTo>
                <a:cubicBezTo>
                  <a:pt x="733" y="718"/>
                  <a:pt x="733" y="718"/>
                  <a:pt x="733" y="718"/>
                </a:cubicBezTo>
                <a:cubicBezTo>
                  <a:pt x="747" y="701"/>
                  <a:pt x="747" y="701"/>
                  <a:pt x="747" y="701"/>
                </a:cubicBezTo>
                <a:cubicBezTo>
                  <a:pt x="747" y="701"/>
                  <a:pt x="751" y="693"/>
                  <a:pt x="757" y="692"/>
                </a:cubicBezTo>
                <a:cubicBezTo>
                  <a:pt x="762" y="691"/>
                  <a:pt x="792" y="686"/>
                  <a:pt x="792" y="686"/>
                </a:cubicBezTo>
                <a:cubicBezTo>
                  <a:pt x="797" y="639"/>
                  <a:pt x="797" y="639"/>
                  <a:pt x="797" y="639"/>
                </a:cubicBezTo>
                <a:cubicBezTo>
                  <a:pt x="797" y="639"/>
                  <a:pt x="811" y="612"/>
                  <a:pt x="815" y="607"/>
                </a:cubicBezTo>
                <a:cubicBezTo>
                  <a:pt x="819" y="601"/>
                  <a:pt x="823" y="588"/>
                  <a:pt x="825" y="584"/>
                </a:cubicBezTo>
                <a:cubicBezTo>
                  <a:pt x="827" y="580"/>
                  <a:pt x="831" y="562"/>
                  <a:pt x="831" y="562"/>
                </a:cubicBezTo>
                <a:cubicBezTo>
                  <a:pt x="842" y="548"/>
                  <a:pt x="842" y="548"/>
                  <a:pt x="842" y="548"/>
                </a:cubicBezTo>
                <a:cubicBezTo>
                  <a:pt x="852" y="535"/>
                  <a:pt x="852" y="535"/>
                  <a:pt x="852" y="535"/>
                </a:cubicBezTo>
                <a:cubicBezTo>
                  <a:pt x="867" y="521"/>
                  <a:pt x="867" y="521"/>
                  <a:pt x="867" y="521"/>
                </a:cubicBezTo>
                <a:cubicBezTo>
                  <a:pt x="863" y="486"/>
                  <a:pt x="863" y="486"/>
                  <a:pt x="863" y="486"/>
                </a:cubicBezTo>
                <a:cubicBezTo>
                  <a:pt x="876" y="474"/>
                  <a:pt x="876" y="474"/>
                  <a:pt x="876" y="474"/>
                </a:cubicBezTo>
                <a:cubicBezTo>
                  <a:pt x="872" y="405"/>
                  <a:pt x="872" y="405"/>
                  <a:pt x="872" y="405"/>
                </a:cubicBezTo>
                <a:cubicBezTo>
                  <a:pt x="866" y="388"/>
                  <a:pt x="866" y="388"/>
                  <a:pt x="866" y="388"/>
                </a:cubicBezTo>
                <a:cubicBezTo>
                  <a:pt x="861" y="363"/>
                  <a:pt x="861" y="363"/>
                  <a:pt x="861" y="363"/>
                </a:cubicBezTo>
                <a:cubicBezTo>
                  <a:pt x="861" y="363"/>
                  <a:pt x="852" y="355"/>
                  <a:pt x="853" y="351"/>
                </a:cubicBezTo>
                <a:cubicBezTo>
                  <a:pt x="854" y="348"/>
                  <a:pt x="852" y="344"/>
                  <a:pt x="850" y="338"/>
                </a:cubicBezTo>
                <a:cubicBezTo>
                  <a:pt x="847" y="333"/>
                  <a:pt x="840" y="324"/>
                  <a:pt x="836" y="321"/>
                </a:cubicBezTo>
                <a:cubicBezTo>
                  <a:pt x="831" y="318"/>
                  <a:pt x="824" y="314"/>
                  <a:pt x="821" y="309"/>
                </a:cubicBezTo>
                <a:cubicBezTo>
                  <a:pt x="819" y="305"/>
                  <a:pt x="814" y="285"/>
                  <a:pt x="811" y="283"/>
                </a:cubicBezTo>
                <a:cubicBezTo>
                  <a:pt x="807" y="282"/>
                  <a:pt x="795" y="283"/>
                  <a:pt x="795" y="283"/>
                </a:cubicBezTo>
                <a:cubicBezTo>
                  <a:pt x="789" y="290"/>
                  <a:pt x="789" y="290"/>
                  <a:pt x="789" y="290"/>
                </a:cubicBezTo>
                <a:cubicBezTo>
                  <a:pt x="784" y="282"/>
                  <a:pt x="784" y="282"/>
                  <a:pt x="784" y="282"/>
                </a:cubicBezTo>
                <a:cubicBezTo>
                  <a:pt x="779" y="265"/>
                  <a:pt x="779" y="265"/>
                  <a:pt x="779" y="265"/>
                </a:cubicBezTo>
                <a:cubicBezTo>
                  <a:pt x="779" y="265"/>
                  <a:pt x="770" y="252"/>
                  <a:pt x="769" y="249"/>
                </a:cubicBezTo>
                <a:cubicBezTo>
                  <a:pt x="767" y="246"/>
                  <a:pt x="770" y="236"/>
                  <a:pt x="769" y="233"/>
                </a:cubicBezTo>
                <a:cubicBezTo>
                  <a:pt x="767" y="230"/>
                  <a:pt x="746" y="212"/>
                  <a:pt x="743" y="211"/>
                </a:cubicBezTo>
                <a:cubicBezTo>
                  <a:pt x="739" y="210"/>
                  <a:pt x="726" y="206"/>
                  <a:pt x="726" y="206"/>
                </a:cubicBezTo>
                <a:cubicBezTo>
                  <a:pt x="716" y="195"/>
                  <a:pt x="716" y="195"/>
                  <a:pt x="716" y="195"/>
                </a:cubicBezTo>
                <a:cubicBezTo>
                  <a:pt x="716" y="195"/>
                  <a:pt x="712" y="157"/>
                  <a:pt x="709" y="157"/>
                </a:cubicBezTo>
                <a:cubicBezTo>
                  <a:pt x="706" y="157"/>
                  <a:pt x="703" y="144"/>
                  <a:pt x="703" y="144"/>
                </a:cubicBezTo>
                <a:cubicBezTo>
                  <a:pt x="701" y="110"/>
                  <a:pt x="701" y="110"/>
                  <a:pt x="701" y="110"/>
                </a:cubicBezTo>
                <a:cubicBezTo>
                  <a:pt x="701" y="110"/>
                  <a:pt x="690" y="96"/>
                  <a:pt x="687" y="94"/>
                </a:cubicBezTo>
                <a:cubicBezTo>
                  <a:pt x="683" y="92"/>
                  <a:pt x="671" y="92"/>
                  <a:pt x="671" y="92"/>
                </a:cubicBezTo>
                <a:cubicBezTo>
                  <a:pt x="662" y="70"/>
                  <a:pt x="662" y="70"/>
                  <a:pt x="662" y="70"/>
                </a:cubicBezTo>
                <a:cubicBezTo>
                  <a:pt x="662" y="70"/>
                  <a:pt x="649" y="37"/>
                  <a:pt x="649" y="34"/>
                </a:cubicBezTo>
                <a:cubicBezTo>
                  <a:pt x="649" y="30"/>
                  <a:pt x="640" y="0"/>
                  <a:pt x="636" y="3"/>
                </a:cubicBezTo>
                <a:cubicBezTo>
                  <a:pt x="631" y="7"/>
                  <a:pt x="623" y="21"/>
                  <a:pt x="625" y="25"/>
                </a:cubicBezTo>
                <a:cubicBezTo>
                  <a:pt x="627" y="29"/>
                  <a:pt x="626" y="48"/>
                  <a:pt x="627" y="52"/>
                </a:cubicBezTo>
                <a:cubicBezTo>
                  <a:pt x="628" y="56"/>
                  <a:pt x="621" y="79"/>
                  <a:pt x="617" y="77"/>
                </a:cubicBezTo>
                <a:cubicBezTo>
                  <a:pt x="614" y="75"/>
                  <a:pt x="616" y="86"/>
                  <a:pt x="617" y="93"/>
                </a:cubicBezTo>
                <a:cubicBezTo>
                  <a:pt x="618" y="99"/>
                  <a:pt x="617" y="123"/>
                  <a:pt x="617" y="128"/>
                </a:cubicBezTo>
                <a:cubicBezTo>
                  <a:pt x="617" y="134"/>
                  <a:pt x="611" y="141"/>
                  <a:pt x="611" y="144"/>
                </a:cubicBezTo>
                <a:cubicBezTo>
                  <a:pt x="611" y="148"/>
                  <a:pt x="607" y="160"/>
                  <a:pt x="607" y="163"/>
                </a:cubicBezTo>
                <a:cubicBezTo>
                  <a:pt x="607" y="166"/>
                  <a:pt x="596" y="170"/>
                  <a:pt x="589" y="169"/>
                </a:cubicBezTo>
                <a:cubicBezTo>
                  <a:pt x="583" y="168"/>
                  <a:pt x="568" y="167"/>
                  <a:pt x="569" y="163"/>
                </a:cubicBezTo>
                <a:cubicBezTo>
                  <a:pt x="570" y="159"/>
                  <a:pt x="575" y="148"/>
                  <a:pt x="572" y="146"/>
                </a:cubicBezTo>
                <a:cubicBezTo>
                  <a:pt x="569" y="143"/>
                  <a:pt x="561" y="146"/>
                  <a:pt x="561" y="146"/>
                </a:cubicBezTo>
                <a:cubicBezTo>
                  <a:pt x="561" y="146"/>
                  <a:pt x="564" y="151"/>
                  <a:pt x="558" y="151"/>
                </a:cubicBezTo>
                <a:cubicBezTo>
                  <a:pt x="552" y="151"/>
                  <a:pt x="547" y="149"/>
                  <a:pt x="541" y="147"/>
                </a:cubicBezTo>
                <a:cubicBezTo>
                  <a:pt x="534" y="144"/>
                  <a:pt x="519" y="134"/>
                  <a:pt x="519" y="134"/>
                </a:cubicBezTo>
                <a:cubicBezTo>
                  <a:pt x="519" y="134"/>
                  <a:pt x="509" y="123"/>
                  <a:pt x="505" y="122"/>
                </a:cubicBezTo>
                <a:cubicBezTo>
                  <a:pt x="501" y="121"/>
                  <a:pt x="494" y="115"/>
                  <a:pt x="490" y="110"/>
                </a:cubicBezTo>
                <a:cubicBezTo>
                  <a:pt x="486" y="105"/>
                  <a:pt x="481" y="92"/>
                  <a:pt x="481" y="92"/>
                </a:cubicBezTo>
                <a:cubicBezTo>
                  <a:pt x="489" y="84"/>
                  <a:pt x="489" y="84"/>
                  <a:pt x="489" y="84"/>
                </a:cubicBezTo>
                <a:cubicBezTo>
                  <a:pt x="489" y="84"/>
                  <a:pt x="487" y="80"/>
                  <a:pt x="488" y="77"/>
                </a:cubicBezTo>
                <a:cubicBezTo>
                  <a:pt x="489" y="73"/>
                  <a:pt x="498" y="65"/>
                  <a:pt x="498" y="65"/>
                </a:cubicBezTo>
                <a:cubicBezTo>
                  <a:pt x="498" y="65"/>
                  <a:pt x="501" y="58"/>
                  <a:pt x="504" y="56"/>
                </a:cubicBezTo>
                <a:cubicBezTo>
                  <a:pt x="507" y="54"/>
                  <a:pt x="513" y="49"/>
                  <a:pt x="507" y="46"/>
                </a:cubicBezTo>
                <a:cubicBezTo>
                  <a:pt x="502" y="44"/>
                  <a:pt x="495" y="39"/>
                  <a:pt x="495" y="39"/>
                </a:cubicBezTo>
                <a:cubicBezTo>
                  <a:pt x="495" y="39"/>
                  <a:pt x="501" y="26"/>
                  <a:pt x="498" y="24"/>
                </a:cubicBezTo>
                <a:cubicBezTo>
                  <a:pt x="494" y="22"/>
                  <a:pt x="484" y="34"/>
                  <a:pt x="481" y="37"/>
                </a:cubicBezTo>
                <a:cubicBezTo>
                  <a:pt x="479" y="40"/>
                  <a:pt x="475" y="44"/>
                  <a:pt x="468" y="41"/>
                </a:cubicBezTo>
                <a:cubicBezTo>
                  <a:pt x="462" y="38"/>
                  <a:pt x="453" y="33"/>
                  <a:pt x="444" y="30"/>
                </a:cubicBezTo>
                <a:cubicBezTo>
                  <a:pt x="434" y="28"/>
                  <a:pt x="428" y="23"/>
                  <a:pt x="422" y="24"/>
                </a:cubicBezTo>
                <a:cubicBezTo>
                  <a:pt x="415" y="25"/>
                  <a:pt x="407" y="24"/>
                  <a:pt x="407" y="28"/>
                </a:cubicBezTo>
                <a:cubicBezTo>
                  <a:pt x="407" y="33"/>
                  <a:pt x="420" y="40"/>
                  <a:pt x="420" y="40"/>
                </a:cubicBezTo>
                <a:cubicBezTo>
                  <a:pt x="420" y="40"/>
                  <a:pt x="420" y="52"/>
                  <a:pt x="413" y="52"/>
                </a:cubicBezTo>
                <a:cubicBezTo>
                  <a:pt x="407" y="52"/>
                  <a:pt x="401" y="53"/>
                  <a:pt x="396" y="52"/>
                </a:cubicBezTo>
                <a:cubicBezTo>
                  <a:pt x="391" y="51"/>
                  <a:pt x="387" y="50"/>
                  <a:pt x="381" y="53"/>
                </a:cubicBezTo>
                <a:cubicBezTo>
                  <a:pt x="374" y="56"/>
                  <a:pt x="371" y="62"/>
                  <a:pt x="368" y="66"/>
                </a:cubicBezTo>
                <a:cubicBezTo>
                  <a:pt x="365" y="70"/>
                  <a:pt x="357" y="84"/>
                  <a:pt x="357" y="84"/>
                </a:cubicBezTo>
                <a:cubicBezTo>
                  <a:pt x="357" y="84"/>
                  <a:pt x="357" y="99"/>
                  <a:pt x="359" y="103"/>
                </a:cubicBezTo>
                <a:cubicBezTo>
                  <a:pt x="361" y="106"/>
                  <a:pt x="356" y="115"/>
                  <a:pt x="356" y="115"/>
                </a:cubicBezTo>
                <a:cubicBezTo>
                  <a:pt x="356" y="115"/>
                  <a:pt x="326" y="113"/>
                  <a:pt x="325" y="109"/>
                </a:cubicBezTo>
                <a:cubicBezTo>
                  <a:pt x="324" y="105"/>
                  <a:pt x="312" y="89"/>
                  <a:pt x="312" y="89"/>
                </a:cubicBezTo>
                <a:cubicBezTo>
                  <a:pt x="312" y="89"/>
                  <a:pt x="299" y="83"/>
                  <a:pt x="295" y="83"/>
                </a:cubicBezTo>
                <a:cubicBezTo>
                  <a:pt x="290" y="83"/>
                  <a:pt x="275" y="86"/>
                  <a:pt x="275" y="86"/>
                </a:cubicBezTo>
                <a:cubicBezTo>
                  <a:pt x="275" y="94"/>
                  <a:pt x="275" y="94"/>
                  <a:pt x="275" y="94"/>
                </a:cubicBezTo>
                <a:cubicBezTo>
                  <a:pt x="265" y="99"/>
                  <a:pt x="265" y="99"/>
                  <a:pt x="265" y="99"/>
                </a:cubicBezTo>
                <a:cubicBezTo>
                  <a:pt x="256" y="105"/>
                  <a:pt x="249" y="106"/>
                  <a:pt x="250" y="109"/>
                </a:cubicBezTo>
                <a:cubicBezTo>
                  <a:pt x="251" y="112"/>
                  <a:pt x="248" y="121"/>
                  <a:pt x="248" y="121"/>
                </a:cubicBezTo>
                <a:cubicBezTo>
                  <a:pt x="248" y="132"/>
                  <a:pt x="248" y="132"/>
                  <a:pt x="248" y="132"/>
                </a:cubicBezTo>
                <a:cubicBezTo>
                  <a:pt x="248" y="135"/>
                  <a:pt x="245" y="140"/>
                  <a:pt x="242" y="141"/>
                </a:cubicBezTo>
                <a:cubicBezTo>
                  <a:pt x="235" y="144"/>
                  <a:pt x="232" y="157"/>
                  <a:pt x="232" y="157"/>
                </a:cubicBezTo>
                <a:cubicBezTo>
                  <a:pt x="232" y="157"/>
                  <a:pt x="222" y="160"/>
                  <a:pt x="219" y="156"/>
                </a:cubicBezTo>
                <a:cubicBezTo>
                  <a:pt x="216" y="153"/>
                  <a:pt x="216" y="144"/>
                  <a:pt x="211" y="144"/>
                </a:cubicBezTo>
                <a:cubicBezTo>
                  <a:pt x="207" y="144"/>
                  <a:pt x="199" y="149"/>
                  <a:pt x="199" y="149"/>
                </a:cubicBezTo>
                <a:cubicBezTo>
                  <a:pt x="199" y="149"/>
                  <a:pt x="197" y="161"/>
                  <a:pt x="197" y="166"/>
                </a:cubicBezTo>
                <a:cubicBezTo>
                  <a:pt x="197" y="171"/>
                  <a:pt x="193" y="198"/>
                  <a:pt x="190" y="199"/>
                </a:cubicBezTo>
                <a:cubicBezTo>
                  <a:pt x="187" y="201"/>
                  <a:pt x="179" y="202"/>
                  <a:pt x="175" y="204"/>
                </a:cubicBezTo>
                <a:cubicBezTo>
                  <a:pt x="170" y="206"/>
                  <a:pt x="163" y="208"/>
                  <a:pt x="163" y="216"/>
                </a:cubicBezTo>
                <a:cubicBezTo>
                  <a:pt x="163" y="223"/>
                  <a:pt x="161" y="227"/>
                  <a:pt x="157" y="230"/>
                </a:cubicBezTo>
                <a:cubicBezTo>
                  <a:pt x="154" y="232"/>
                  <a:pt x="137" y="230"/>
                  <a:pt x="129" y="233"/>
                </a:cubicBezTo>
                <a:cubicBezTo>
                  <a:pt x="122" y="236"/>
                  <a:pt x="86" y="246"/>
                  <a:pt x="82" y="24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6" name="Freeform 66">
            <a:extLst>
              <a:ext uri="{FF2B5EF4-FFF2-40B4-BE49-F238E27FC236}">
                <a16:creationId xmlns:a16="http://schemas.microsoft.com/office/drawing/2014/main" id="{7DC4A868-E755-E245-AEBF-241B6EE24553}"/>
              </a:ext>
            </a:extLst>
          </p:cNvPr>
          <p:cNvSpPr>
            <a:spLocks/>
          </p:cNvSpPr>
          <p:nvPr/>
        </p:nvSpPr>
        <p:spPr bwMode="auto">
          <a:xfrm>
            <a:off x="8037922" y="3806836"/>
            <a:ext cx="326515" cy="327307"/>
          </a:xfrm>
          <a:custGeom>
            <a:avLst/>
            <a:gdLst/>
            <a:ahLst/>
            <a:cxnLst>
              <a:cxn ang="0">
                <a:pos x="266" y="20"/>
              </a:cxn>
              <a:cxn ang="0">
                <a:pos x="294" y="48"/>
              </a:cxn>
              <a:cxn ang="0">
                <a:pos x="335" y="48"/>
              </a:cxn>
              <a:cxn ang="0">
                <a:pos x="337" y="65"/>
              </a:cxn>
              <a:cxn ang="0">
                <a:pos x="354" y="71"/>
              </a:cxn>
              <a:cxn ang="0">
                <a:pos x="315" y="82"/>
              </a:cxn>
              <a:cxn ang="0">
                <a:pos x="294" y="97"/>
              </a:cxn>
              <a:cxn ang="0">
                <a:pos x="270" y="104"/>
              </a:cxn>
              <a:cxn ang="0">
                <a:pos x="251" y="97"/>
              </a:cxn>
              <a:cxn ang="0">
                <a:pos x="223" y="112"/>
              </a:cxn>
              <a:cxn ang="0">
                <a:pos x="208" y="130"/>
              </a:cxn>
              <a:cxn ang="0">
                <a:pos x="236" y="149"/>
              </a:cxn>
              <a:cxn ang="0">
                <a:pos x="242" y="164"/>
              </a:cxn>
              <a:cxn ang="0">
                <a:pos x="244" y="203"/>
              </a:cxn>
              <a:cxn ang="0">
                <a:pos x="233" y="229"/>
              </a:cxn>
              <a:cxn ang="0">
                <a:pos x="225" y="265"/>
              </a:cxn>
              <a:cxn ang="0">
                <a:pos x="216" y="293"/>
              </a:cxn>
              <a:cxn ang="0">
                <a:pos x="199" y="317"/>
              </a:cxn>
              <a:cxn ang="0">
                <a:pos x="177" y="341"/>
              </a:cxn>
              <a:cxn ang="0">
                <a:pos x="149" y="334"/>
              </a:cxn>
              <a:cxn ang="0">
                <a:pos x="132" y="328"/>
              </a:cxn>
              <a:cxn ang="0">
                <a:pos x="130" y="354"/>
              </a:cxn>
              <a:cxn ang="0">
                <a:pos x="104" y="360"/>
              </a:cxn>
              <a:cxn ang="0">
                <a:pos x="95" y="341"/>
              </a:cxn>
              <a:cxn ang="0">
                <a:pos x="67" y="330"/>
              </a:cxn>
              <a:cxn ang="0">
                <a:pos x="28" y="332"/>
              </a:cxn>
              <a:cxn ang="0">
                <a:pos x="0" y="343"/>
              </a:cxn>
              <a:cxn ang="0">
                <a:pos x="43" y="315"/>
              </a:cxn>
              <a:cxn ang="0">
                <a:pos x="76" y="306"/>
              </a:cxn>
              <a:cxn ang="0">
                <a:pos x="104" y="304"/>
              </a:cxn>
              <a:cxn ang="0">
                <a:pos x="125" y="300"/>
              </a:cxn>
              <a:cxn ang="0">
                <a:pos x="149" y="274"/>
              </a:cxn>
              <a:cxn ang="0">
                <a:pos x="147" y="252"/>
              </a:cxn>
              <a:cxn ang="0">
                <a:pos x="171" y="263"/>
              </a:cxn>
              <a:cxn ang="0">
                <a:pos x="182" y="248"/>
              </a:cxn>
              <a:cxn ang="0">
                <a:pos x="205" y="205"/>
              </a:cxn>
              <a:cxn ang="0">
                <a:pos x="210" y="171"/>
              </a:cxn>
              <a:cxn ang="0">
                <a:pos x="199" y="149"/>
              </a:cxn>
              <a:cxn ang="0">
                <a:pos x="188" y="119"/>
              </a:cxn>
              <a:cxn ang="0">
                <a:pos x="195" y="97"/>
              </a:cxn>
              <a:cxn ang="0">
                <a:pos x="229" y="76"/>
              </a:cxn>
              <a:cxn ang="0">
                <a:pos x="246" y="43"/>
              </a:cxn>
              <a:cxn ang="0">
                <a:pos x="242" y="7"/>
              </a:cxn>
              <a:cxn ang="0">
                <a:pos x="266" y="20"/>
              </a:cxn>
            </a:cxnLst>
            <a:rect l="0" t="0" r="r" b="b"/>
            <a:pathLst>
              <a:path w="359" h="360">
                <a:moveTo>
                  <a:pt x="266" y="20"/>
                </a:moveTo>
                <a:cubicBezTo>
                  <a:pt x="266" y="20"/>
                  <a:pt x="283" y="43"/>
                  <a:pt x="294" y="48"/>
                </a:cubicBezTo>
                <a:cubicBezTo>
                  <a:pt x="305" y="52"/>
                  <a:pt x="326" y="48"/>
                  <a:pt x="335" y="48"/>
                </a:cubicBezTo>
                <a:cubicBezTo>
                  <a:pt x="344" y="48"/>
                  <a:pt x="337" y="65"/>
                  <a:pt x="337" y="65"/>
                </a:cubicBezTo>
                <a:cubicBezTo>
                  <a:pt x="337" y="65"/>
                  <a:pt x="359" y="65"/>
                  <a:pt x="354" y="71"/>
                </a:cubicBezTo>
                <a:cubicBezTo>
                  <a:pt x="350" y="78"/>
                  <a:pt x="324" y="78"/>
                  <a:pt x="315" y="82"/>
                </a:cubicBezTo>
                <a:cubicBezTo>
                  <a:pt x="307" y="87"/>
                  <a:pt x="300" y="93"/>
                  <a:pt x="294" y="97"/>
                </a:cubicBezTo>
                <a:cubicBezTo>
                  <a:pt x="287" y="102"/>
                  <a:pt x="279" y="108"/>
                  <a:pt x="270" y="104"/>
                </a:cubicBezTo>
                <a:cubicBezTo>
                  <a:pt x="261" y="99"/>
                  <a:pt x="251" y="97"/>
                  <a:pt x="251" y="97"/>
                </a:cubicBezTo>
                <a:cubicBezTo>
                  <a:pt x="251" y="97"/>
                  <a:pt x="221" y="106"/>
                  <a:pt x="223" y="112"/>
                </a:cubicBezTo>
                <a:cubicBezTo>
                  <a:pt x="225" y="119"/>
                  <a:pt x="208" y="130"/>
                  <a:pt x="208" y="130"/>
                </a:cubicBezTo>
                <a:cubicBezTo>
                  <a:pt x="236" y="149"/>
                  <a:pt x="236" y="149"/>
                  <a:pt x="236" y="149"/>
                </a:cubicBezTo>
                <a:cubicBezTo>
                  <a:pt x="242" y="164"/>
                  <a:pt x="242" y="164"/>
                  <a:pt x="242" y="164"/>
                </a:cubicBezTo>
                <a:cubicBezTo>
                  <a:pt x="242" y="164"/>
                  <a:pt x="246" y="194"/>
                  <a:pt x="244" y="203"/>
                </a:cubicBezTo>
                <a:cubicBezTo>
                  <a:pt x="242" y="211"/>
                  <a:pt x="238" y="222"/>
                  <a:pt x="233" y="229"/>
                </a:cubicBezTo>
                <a:cubicBezTo>
                  <a:pt x="229" y="235"/>
                  <a:pt x="227" y="255"/>
                  <a:pt x="225" y="265"/>
                </a:cubicBezTo>
                <a:cubicBezTo>
                  <a:pt x="223" y="276"/>
                  <a:pt x="216" y="293"/>
                  <a:pt x="216" y="293"/>
                </a:cubicBezTo>
                <a:cubicBezTo>
                  <a:pt x="216" y="293"/>
                  <a:pt x="201" y="306"/>
                  <a:pt x="199" y="317"/>
                </a:cubicBezTo>
                <a:cubicBezTo>
                  <a:pt x="197" y="328"/>
                  <a:pt x="188" y="345"/>
                  <a:pt x="177" y="341"/>
                </a:cubicBezTo>
                <a:cubicBezTo>
                  <a:pt x="167" y="336"/>
                  <a:pt x="149" y="334"/>
                  <a:pt x="149" y="334"/>
                </a:cubicBezTo>
                <a:cubicBezTo>
                  <a:pt x="149" y="334"/>
                  <a:pt x="130" y="321"/>
                  <a:pt x="132" y="328"/>
                </a:cubicBezTo>
                <a:cubicBezTo>
                  <a:pt x="134" y="334"/>
                  <a:pt x="134" y="347"/>
                  <a:pt x="130" y="354"/>
                </a:cubicBezTo>
                <a:cubicBezTo>
                  <a:pt x="125" y="360"/>
                  <a:pt x="104" y="360"/>
                  <a:pt x="104" y="360"/>
                </a:cubicBezTo>
                <a:cubicBezTo>
                  <a:pt x="104" y="360"/>
                  <a:pt x="102" y="343"/>
                  <a:pt x="95" y="341"/>
                </a:cubicBezTo>
                <a:cubicBezTo>
                  <a:pt x="89" y="339"/>
                  <a:pt x="78" y="328"/>
                  <a:pt x="67" y="330"/>
                </a:cubicBezTo>
                <a:cubicBezTo>
                  <a:pt x="56" y="332"/>
                  <a:pt x="28" y="332"/>
                  <a:pt x="28" y="332"/>
                </a:cubicBezTo>
                <a:cubicBezTo>
                  <a:pt x="0" y="343"/>
                  <a:pt x="0" y="343"/>
                  <a:pt x="0" y="343"/>
                </a:cubicBezTo>
                <a:cubicBezTo>
                  <a:pt x="0" y="343"/>
                  <a:pt x="35" y="315"/>
                  <a:pt x="43" y="315"/>
                </a:cubicBezTo>
                <a:cubicBezTo>
                  <a:pt x="52" y="315"/>
                  <a:pt x="71" y="306"/>
                  <a:pt x="76" y="306"/>
                </a:cubicBezTo>
                <a:cubicBezTo>
                  <a:pt x="80" y="306"/>
                  <a:pt x="97" y="302"/>
                  <a:pt x="104" y="304"/>
                </a:cubicBezTo>
                <a:cubicBezTo>
                  <a:pt x="110" y="306"/>
                  <a:pt x="125" y="300"/>
                  <a:pt x="125" y="300"/>
                </a:cubicBezTo>
                <a:cubicBezTo>
                  <a:pt x="125" y="300"/>
                  <a:pt x="147" y="280"/>
                  <a:pt x="149" y="274"/>
                </a:cubicBezTo>
                <a:cubicBezTo>
                  <a:pt x="151" y="267"/>
                  <a:pt x="147" y="252"/>
                  <a:pt x="147" y="252"/>
                </a:cubicBezTo>
                <a:cubicBezTo>
                  <a:pt x="171" y="263"/>
                  <a:pt x="171" y="263"/>
                  <a:pt x="171" y="263"/>
                </a:cubicBezTo>
                <a:cubicBezTo>
                  <a:pt x="171" y="263"/>
                  <a:pt x="177" y="255"/>
                  <a:pt x="182" y="248"/>
                </a:cubicBezTo>
                <a:cubicBezTo>
                  <a:pt x="186" y="242"/>
                  <a:pt x="197" y="214"/>
                  <a:pt x="205" y="205"/>
                </a:cubicBezTo>
                <a:cubicBezTo>
                  <a:pt x="214" y="196"/>
                  <a:pt x="212" y="179"/>
                  <a:pt x="210" y="171"/>
                </a:cubicBezTo>
                <a:cubicBezTo>
                  <a:pt x="208" y="162"/>
                  <a:pt x="201" y="158"/>
                  <a:pt x="199" y="149"/>
                </a:cubicBezTo>
                <a:cubicBezTo>
                  <a:pt x="197" y="140"/>
                  <a:pt x="188" y="130"/>
                  <a:pt x="188" y="119"/>
                </a:cubicBezTo>
                <a:cubicBezTo>
                  <a:pt x="188" y="108"/>
                  <a:pt x="186" y="99"/>
                  <a:pt x="195" y="97"/>
                </a:cubicBezTo>
                <a:cubicBezTo>
                  <a:pt x="203" y="95"/>
                  <a:pt x="229" y="76"/>
                  <a:pt x="229" y="76"/>
                </a:cubicBezTo>
                <a:cubicBezTo>
                  <a:pt x="246" y="43"/>
                  <a:pt x="246" y="43"/>
                  <a:pt x="246" y="43"/>
                </a:cubicBezTo>
                <a:cubicBezTo>
                  <a:pt x="246" y="43"/>
                  <a:pt x="231" y="0"/>
                  <a:pt x="242" y="7"/>
                </a:cubicBezTo>
                <a:cubicBezTo>
                  <a:pt x="253" y="13"/>
                  <a:pt x="266" y="20"/>
                  <a:pt x="266"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7" name="Freeform 67">
            <a:extLst>
              <a:ext uri="{FF2B5EF4-FFF2-40B4-BE49-F238E27FC236}">
                <a16:creationId xmlns:a16="http://schemas.microsoft.com/office/drawing/2014/main" id="{24CD3248-BAF5-8946-BFA7-8E1A1C188FEF}"/>
              </a:ext>
            </a:extLst>
          </p:cNvPr>
          <p:cNvSpPr>
            <a:spLocks/>
          </p:cNvSpPr>
          <p:nvPr/>
        </p:nvSpPr>
        <p:spPr bwMode="auto">
          <a:xfrm>
            <a:off x="8061698" y="4122255"/>
            <a:ext cx="61023" cy="20605"/>
          </a:xfrm>
          <a:custGeom>
            <a:avLst/>
            <a:gdLst/>
            <a:ahLst/>
            <a:cxnLst>
              <a:cxn ang="0">
                <a:pos x="7" y="7"/>
              </a:cxn>
              <a:cxn ang="0">
                <a:pos x="35" y="2"/>
              </a:cxn>
              <a:cxn ang="0">
                <a:pos x="58" y="7"/>
              </a:cxn>
              <a:cxn ang="0">
                <a:pos x="61" y="20"/>
              </a:cxn>
              <a:cxn ang="0">
                <a:pos x="20" y="22"/>
              </a:cxn>
              <a:cxn ang="0">
                <a:pos x="7" y="7"/>
              </a:cxn>
            </a:cxnLst>
            <a:rect l="0" t="0" r="r" b="b"/>
            <a:pathLst>
              <a:path w="67" h="22">
                <a:moveTo>
                  <a:pt x="7" y="7"/>
                </a:moveTo>
                <a:cubicBezTo>
                  <a:pt x="11" y="2"/>
                  <a:pt x="28" y="0"/>
                  <a:pt x="35" y="2"/>
                </a:cubicBezTo>
                <a:cubicBezTo>
                  <a:pt x="41" y="4"/>
                  <a:pt x="52" y="7"/>
                  <a:pt x="58" y="7"/>
                </a:cubicBezTo>
                <a:cubicBezTo>
                  <a:pt x="65" y="7"/>
                  <a:pt x="67" y="17"/>
                  <a:pt x="61" y="20"/>
                </a:cubicBezTo>
                <a:cubicBezTo>
                  <a:pt x="54" y="22"/>
                  <a:pt x="20" y="22"/>
                  <a:pt x="20" y="22"/>
                </a:cubicBezTo>
                <a:cubicBezTo>
                  <a:pt x="20" y="22"/>
                  <a:pt x="0" y="13"/>
                  <a:pt x="7" y="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8" name="Freeform 68">
            <a:extLst>
              <a:ext uri="{FF2B5EF4-FFF2-40B4-BE49-F238E27FC236}">
                <a16:creationId xmlns:a16="http://schemas.microsoft.com/office/drawing/2014/main" id="{22CE2807-0118-784F-B2BD-22FCD472A340}"/>
              </a:ext>
            </a:extLst>
          </p:cNvPr>
          <p:cNvSpPr>
            <a:spLocks/>
          </p:cNvSpPr>
          <p:nvPr/>
        </p:nvSpPr>
        <p:spPr bwMode="auto">
          <a:xfrm>
            <a:off x="8011769" y="4143653"/>
            <a:ext cx="56268" cy="58646"/>
          </a:xfrm>
          <a:custGeom>
            <a:avLst/>
            <a:gdLst/>
            <a:ahLst/>
            <a:cxnLst>
              <a:cxn ang="0">
                <a:pos x="13" y="5"/>
              </a:cxn>
              <a:cxn ang="0">
                <a:pos x="46" y="7"/>
              </a:cxn>
              <a:cxn ang="0">
                <a:pos x="61" y="22"/>
              </a:cxn>
              <a:cxn ang="0">
                <a:pos x="41" y="50"/>
              </a:cxn>
              <a:cxn ang="0">
                <a:pos x="17" y="55"/>
              </a:cxn>
              <a:cxn ang="0">
                <a:pos x="13" y="5"/>
              </a:cxn>
            </a:cxnLst>
            <a:rect l="0" t="0" r="r" b="b"/>
            <a:pathLst>
              <a:path w="61" h="65">
                <a:moveTo>
                  <a:pt x="13" y="5"/>
                </a:moveTo>
                <a:cubicBezTo>
                  <a:pt x="20" y="0"/>
                  <a:pt x="46" y="7"/>
                  <a:pt x="46" y="7"/>
                </a:cubicBezTo>
                <a:cubicBezTo>
                  <a:pt x="61" y="22"/>
                  <a:pt x="61" y="22"/>
                  <a:pt x="61" y="22"/>
                </a:cubicBezTo>
                <a:cubicBezTo>
                  <a:pt x="61" y="22"/>
                  <a:pt x="41" y="44"/>
                  <a:pt x="41" y="50"/>
                </a:cubicBezTo>
                <a:cubicBezTo>
                  <a:pt x="41" y="57"/>
                  <a:pt x="26" y="65"/>
                  <a:pt x="17" y="55"/>
                </a:cubicBezTo>
                <a:cubicBezTo>
                  <a:pt x="9" y="44"/>
                  <a:pt x="0" y="14"/>
                  <a:pt x="13" y="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9" name="Freeform 69">
            <a:extLst>
              <a:ext uri="{FF2B5EF4-FFF2-40B4-BE49-F238E27FC236}">
                <a16:creationId xmlns:a16="http://schemas.microsoft.com/office/drawing/2014/main" id="{3CADDB36-F5CD-8945-A939-1B147D5B962B}"/>
              </a:ext>
            </a:extLst>
          </p:cNvPr>
          <p:cNvSpPr>
            <a:spLocks/>
          </p:cNvSpPr>
          <p:nvPr/>
        </p:nvSpPr>
        <p:spPr bwMode="auto">
          <a:xfrm>
            <a:off x="7821567" y="4325931"/>
            <a:ext cx="47551" cy="95101"/>
          </a:xfrm>
          <a:custGeom>
            <a:avLst/>
            <a:gdLst/>
            <a:ahLst/>
            <a:cxnLst>
              <a:cxn ang="0">
                <a:pos x="32" y="0"/>
              </a:cxn>
              <a:cxn ang="0">
                <a:pos x="52" y="13"/>
              </a:cxn>
              <a:cxn ang="0">
                <a:pos x="39" y="50"/>
              </a:cxn>
              <a:cxn ang="0">
                <a:pos x="36" y="93"/>
              </a:cxn>
              <a:cxn ang="0">
                <a:pos x="15" y="80"/>
              </a:cxn>
              <a:cxn ang="0">
                <a:pos x="4" y="41"/>
              </a:cxn>
              <a:cxn ang="0">
                <a:pos x="32" y="0"/>
              </a:cxn>
            </a:cxnLst>
            <a:rect l="0" t="0" r="r" b="b"/>
            <a:pathLst>
              <a:path w="52" h="104">
                <a:moveTo>
                  <a:pt x="32" y="0"/>
                </a:moveTo>
                <a:cubicBezTo>
                  <a:pt x="52" y="13"/>
                  <a:pt x="52" y="13"/>
                  <a:pt x="52" y="13"/>
                </a:cubicBezTo>
                <a:cubicBezTo>
                  <a:pt x="52" y="13"/>
                  <a:pt x="28" y="39"/>
                  <a:pt x="39" y="50"/>
                </a:cubicBezTo>
                <a:cubicBezTo>
                  <a:pt x="49" y="60"/>
                  <a:pt x="43" y="82"/>
                  <a:pt x="36" y="93"/>
                </a:cubicBezTo>
                <a:cubicBezTo>
                  <a:pt x="30" y="104"/>
                  <a:pt x="17" y="86"/>
                  <a:pt x="15" y="80"/>
                </a:cubicBezTo>
                <a:cubicBezTo>
                  <a:pt x="13" y="73"/>
                  <a:pt x="0" y="48"/>
                  <a:pt x="4" y="41"/>
                </a:cubicBezTo>
                <a:cubicBezTo>
                  <a:pt x="8" y="35"/>
                  <a:pt x="17" y="2"/>
                  <a:pt x="32" y="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40" name="Freeform 70">
            <a:extLst>
              <a:ext uri="{FF2B5EF4-FFF2-40B4-BE49-F238E27FC236}">
                <a16:creationId xmlns:a16="http://schemas.microsoft.com/office/drawing/2014/main" id="{5BFEBCEF-C6A5-3A48-8B3A-423C14084E45}"/>
              </a:ext>
            </a:extLst>
          </p:cNvPr>
          <p:cNvSpPr>
            <a:spLocks/>
          </p:cNvSpPr>
          <p:nvPr/>
        </p:nvSpPr>
        <p:spPr bwMode="auto">
          <a:xfrm>
            <a:off x="5093741" y="4037457"/>
            <a:ext cx="1371838" cy="1612761"/>
          </a:xfrm>
          <a:custGeom>
            <a:avLst/>
            <a:gdLst/>
            <a:ahLst/>
            <a:cxnLst>
              <a:cxn ang="0">
                <a:pos x="167" y="161"/>
              </a:cxn>
              <a:cxn ang="0">
                <a:pos x="212" y="105"/>
              </a:cxn>
              <a:cxn ang="0">
                <a:pos x="272" y="55"/>
              </a:cxn>
              <a:cxn ang="0">
                <a:pos x="336" y="70"/>
              </a:cxn>
              <a:cxn ang="0">
                <a:pos x="459" y="23"/>
              </a:cxn>
              <a:cxn ang="0">
                <a:pos x="554" y="7"/>
              </a:cxn>
              <a:cxn ang="0">
                <a:pos x="602" y="7"/>
              </a:cxn>
              <a:cxn ang="0">
                <a:pos x="622" y="32"/>
              </a:cxn>
              <a:cxn ang="0">
                <a:pos x="608" y="111"/>
              </a:cxn>
              <a:cxn ang="0">
                <a:pos x="651" y="132"/>
              </a:cxn>
              <a:cxn ang="0">
                <a:pos x="700" y="131"/>
              </a:cxn>
              <a:cxn ang="0">
                <a:pos x="772" y="188"/>
              </a:cxn>
              <a:cxn ang="0">
                <a:pos x="814" y="152"/>
              </a:cxn>
              <a:cxn ang="0">
                <a:pos x="988" y="168"/>
              </a:cxn>
              <a:cxn ang="0">
                <a:pos x="1084" y="167"/>
              </a:cxn>
              <a:cxn ang="0">
                <a:pos x="1120" y="254"/>
              </a:cxn>
              <a:cxn ang="0">
                <a:pos x="1125" y="293"/>
              </a:cxn>
              <a:cxn ang="0">
                <a:pos x="1152" y="381"/>
              </a:cxn>
              <a:cxn ang="0">
                <a:pos x="1205" y="494"/>
              </a:cxn>
              <a:cxn ang="0">
                <a:pos x="1240" y="572"/>
              </a:cxn>
              <a:cxn ang="0">
                <a:pos x="1313" y="631"/>
              </a:cxn>
              <a:cxn ang="0">
                <a:pos x="1391" y="672"/>
              </a:cxn>
              <a:cxn ang="0">
                <a:pos x="1500" y="672"/>
              </a:cxn>
              <a:cxn ang="0">
                <a:pos x="1430" y="804"/>
              </a:cxn>
              <a:cxn ang="0">
                <a:pos x="1309" y="928"/>
              </a:cxn>
              <a:cxn ang="0">
                <a:pos x="1231" y="1046"/>
              </a:cxn>
              <a:cxn ang="0">
                <a:pos x="1258" y="1170"/>
              </a:cxn>
              <a:cxn ang="0">
                <a:pos x="1201" y="1330"/>
              </a:cxn>
              <a:cxn ang="0">
                <a:pos x="1139" y="1383"/>
              </a:cxn>
              <a:cxn ang="0">
                <a:pos x="1142" y="1498"/>
              </a:cxn>
              <a:cxn ang="0">
                <a:pos x="1078" y="1596"/>
              </a:cxn>
              <a:cxn ang="0">
                <a:pos x="953" y="1741"/>
              </a:cxn>
              <a:cxn ang="0">
                <a:pos x="808" y="1772"/>
              </a:cxn>
              <a:cxn ang="0">
                <a:pos x="740" y="1630"/>
              </a:cxn>
              <a:cxn ang="0">
                <a:pos x="671" y="1403"/>
              </a:cxn>
              <a:cxn ang="0">
                <a:pos x="647" y="1257"/>
              </a:cxn>
              <a:cxn ang="0">
                <a:pos x="667" y="1163"/>
              </a:cxn>
              <a:cxn ang="0">
                <a:pos x="649" y="1086"/>
              </a:cxn>
              <a:cxn ang="0">
                <a:pos x="603" y="1002"/>
              </a:cxn>
              <a:cxn ang="0">
                <a:pos x="529" y="929"/>
              </a:cxn>
              <a:cxn ang="0">
                <a:pos x="556" y="870"/>
              </a:cxn>
              <a:cxn ang="0">
                <a:pos x="556" y="826"/>
              </a:cxn>
              <a:cxn ang="0">
                <a:pos x="461" y="778"/>
              </a:cxn>
              <a:cxn ang="0">
                <a:pos x="333" y="801"/>
              </a:cxn>
              <a:cxn ang="0">
                <a:pos x="213" y="817"/>
              </a:cxn>
              <a:cxn ang="0">
                <a:pos x="97" y="734"/>
              </a:cxn>
              <a:cxn ang="0">
                <a:pos x="13" y="658"/>
              </a:cxn>
              <a:cxn ang="0">
                <a:pos x="20" y="516"/>
              </a:cxn>
              <a:cxn ang="0">
                <a:pos x="17" y="376"/>
              </a:cxn>
              <a:cxn ang="0">
                <a:pos x="98" y="266"/>
              </a:cxn>
            </a:cxnLst>
            <a:rect l="0" t="0" r="r" b="b"/>
            <a:pathLst>
              <a:path w="1506" h="1774">
                <a:moveTo>
                  <a:pt x="167" y="195"/>
                </a:moveTo>
                <a:cubicBezTo>
                  <a:pt x="157" y="172"/>
                  <a:pt x="157" y="172"/>
                  <a:pt x="157" y="172"/>
                </a:cubicBezTo>
                <a:cubicBezTo>
                  <a:pt x="167" y="161"/>
                  <a:pt x="167" y="161"/>
                  <a:pt x="167" y="161"/>
                </a:cubicBezTo>
                <a:cubicBezTo>
                  <a:pt x="166" y="135"/>
                  <a:pt x="166" y="135"/>
                  <a:pt x="166" y="135"/>
                </a:cubicBezTo>
                <a:cubicBezTo>
                  <a:pt x="166" y="135"/>
                  <a:pt x="176" y="121"/>
                  <a:pt x="183" y="119"/>
                </a:cubicBezTo>
                <a:cubicBezTo>
                  <a:pt x="190" y="118"/>
                  <a:pt x="212" y="105"/>
                  <a:pt x="212" y="105"/>
                </a:cubicBezTo>
                <a:cubicBezTo>
                  <a:pt x="238" y="85"/>
                  <a:pt x="238" y="85"/>
                  <a:pt x="238" y="85"/>
                </a:cubicBezTo>
                <a:cubicBezTo>
                  <a:pt x="245" y="52"/>
                  <a:pt x="245" y="52"/>
                  <a:pt x="245" y="52"/>
                </a:cubicBezTo>
                <a:cubicBezTo>
                  <a:pt x="245" y="52"/>
                  <a:pt x="272" y="45"/>
                  <a:pt x="272" y="55"/>
                </a:cubicBezTo>
                <a:cubicBezTo>
                  <a:pt x="272" y="65"/>
                  <a:pt x="287" y="66"/>
                  <a:pt x="297" y="65"/>
                </a:cubicBezTo>
                <a:cubicBezTo>
                  <a:pt x="307" y="63"/>
                  <a:pt x="320" y="62"/>
                  <a:pt x="320" y="62"/>
                </a:cubicBezTo>
                <a:cubicBezTo>
                  <a:pt x="336" y="70"/>
                  <a:pt x="336" y="70"/>
                  <a:pt x="336" y="70"/>
                </a:cubicBezTo>
                <a:cubicBezTo>
                  <a:pt x="336" y="70"/>
                  <a:pt x="354" y="47"/>
                  <a:pt x="362" y="47"/>
                </a:cubicBezTo>
                <a:cubicBezTo>
                  <a:pt x="369" y="47"/>
                  <a:pt x="400" y="32"/>
                  <a:pt x="410" y="30"/>
                </a:cubicBezTo>
                <a:cubicBezTo>
                  <a:pt x="421" y="29"/>
                  <a:pt x="446" y="22"/>
                  <a:pt x="459" y="23"/>
                </a:cubicBezTo>
                <a:cubicBezTo>
                  <a:pt x="472" y="25"/>
                  <a:pt x="501" y="17"/>
                  <a:pt x="505" y="16"/>
                </a:cubicBezTo>
                <a:cubicBezTo>
                  <a:pt x="510" y="14"/>
                  <a:pt x="530" y="0"/>
                  <a:pt x="530" y="0"/>
                </a:cubicBezTo>
                <a:cubicBezTo>
                  <a:pt x="554" y="7"/>
                  <a:pt x="554" y="7"/>
                  <a:pt x="554" y="7"/>
                </a:cubicBezTo>
                <a:cubicBezTo>
                  <a:pt x="564" y="14"/>
                  <a:pt x="564" y="14"/>
                  <a:pt x="564" y="14"/>
                </a:cubicBezTo>
                <a:cubicBezTo>
                  <a:pt x="564" y="14"/>
                  <a:pt x="573" y="3"/>
                  <a:pt x="582" y="4"/>
                </a:cubicBezTo>
                <a:cubicBezTo>
                  <a:pt x="590" y="6"/>
                  <a:pt x="602" y="3"/>
                  <a:pt x="602" y="7"/>
                </a:cubicBezTo>
                <a:cubicBezTo>
                  <a:pt x="602" y="12"/>
                  <a:pt x="600" y="22"/>
                  <a:pt x="600" y="22"/>
                </a:cubicBezTo>
                <a:cubicBezTo>
                  <a:pt x="600" y="22"/>
                  <a:pt x="609" y="17"/>
                  <a:pt x="613" y="17"/>
                </a:cubicBezTo>
                <a:cubicBezTo>
                  <a:pt x="618" y="17"/>
                  <a:pt x="622" y="32"/>
                  <a:pt x="622" y="32"/>
                </a:cubicBezTo>
                <a:cubicBezTo>
                  <a:pt x="622" y="32"/>
                  <a:pt x="600" y="32"/>
                  <a:pt x="605" y="35"/>
                </a:cubicBezTo>
                <a:cubicBezTo>
                  <a:pt x="609" y="37"/>
                  <a:pt x="618" y="68"/>
                  <a:pt x="618" y="68"/>
                </a:cubicBezTo>
                <a:cubicBezTo>
                  <a:pt x="608" y="111"/>
                  <a:pt x="608" y="111"/>
                  <a:pt x="608" y="111"/>
                </a:cubicBezTo>
                <a:cubicBezTo>
                  <a:pt x="621" y="116"/>
                  <a:pt x="621" y="116"/>
                  <a:pt x="621" y="116"/>
                </a:cubicBezTo>
                <a:cubicBezTo>
                  <a:pt x="626" y="129"/>
                  <a:pt x="626" y="129"/>
                  <a:pt x="626" y="129"/>
                </a:cubicBezTo>
                <a:cubicBezTo>
                  <a:pt x="651" y="132"/>
                  <a:pt x="651" y="132"/>
                  <a:pt x="651" y="132"/>
                </a:cubicBezTo>
                <a:cubicBezTo>
                  <a:pt x="677" y="135"/>
                  <a:pt x="677" y="135"/>
                  <a:pt x="677" y="135"/>
                </a:cubicBezTo>
                <a:cubicBezTo>
                  <a:pt x="677" y="135"/>
                  <a:pt x="670" y="124"/>
                  <a:pt x="675" y="125"/>
                </a:cubicBezTo>
                <a:cubicBezTo>
                  <a:pt x="681" y="126"/>
                  <a:pt x="700" y="131"/>
                  <a:pt x="700" y="131"/>
                </a:cubicBezTo>
                <a:cubicBezTo>
                  <a:pt x="710" y="164"/>
                  <a:pt x="710" y="164"/>
                  <a:pt x="710" y="164"/>
                </a:cubicBezTo>
                <a:cubicBezTo>
                  <a:pt x="740" y="170"/>
                  <a:pt x="740" y="170"/>
                  <a:pt x="740" y="170"/>
                </a:cubicBezTo>
                <a:cubicBezTo>
                  <a:pt x="772" y="188"/>
                  <a:pt x="772" y="188"/>
                  <a:pt x="772" y="188"/>
                </a:cubicBezTo>
                <a:cubicBezTo>
                  <a:pt x="799" y="203"/>
                  <a:pt x="799" y="203"/>
                  <a:pt x="799" y="203"/>
                </a:cubicBezTo>
                <a:cubicBezTo>
                  <a:pt x="799" y="203"/>
                  <a:pt x="812" y="185"/>
                  <a:pt x="811" y="181"/>
                </a:cubicBezTo>
                <a:cubicBezTo>
                  <a:pt x="809" y="177"/>
                  <a:pt x="801" y="159"/>
                  <a:pt x="814" y="152"/>
                </a:cubicBezTo>
                <a:cubicBezTo>
                  <a:pt x="827" y="145"/>
                  <a:pt x="839" y="132"/>
                  <a:pt x="861" y="137"/>
                </a:cubicBezTo>
                <a:cubicBezTo>
                  <a:pt x="883" y="141"/>
                  <a:pt x="917" y="155"/>
                  <a:pt x="927" y="158"/>
                </a:cubicBezTo>
                <a:cubicBezTo>
                  <a:pt x="937" y="161"/>
                  <a:pt x="979" y="164"/>
                  <a:pt x="988" y="168"/>
                </a:cubicBezTo>
                <a:cubicBezTo>
                  <a:pt x="996" y="172"/>
                  <a:pt x="1024" y="182"/>
                  <a:pt x="1024" y="182"/>
                </a:cubicBezTo>
                <a:cubicBezTo>
                  <a:pt x="1024" y="182"/>
                  <a:pt x="1029" y="168"/>
                  <a:pt x="1035" y="167"/>
                </a:cubicBezTo>
                <a:cubicBezTo>
                  <a:pt x="1041" y="165"/>
                  <a:pt x="1084" y="167"/>
                  <a:pt x="1084" y="167"/>
                </a:cubicBezTo>
                <a:cubicBezTo>
                  <a:pt x="1091" y="177"/>
                  <a:pt x="1091" y="177"/>
                  <a:pt x="1091" y="177"/>
                </a:cubicBezTo>
                <a:cubicBezTo>
                  <a:pt x="1091" y="177"/>
                  <a:pt x="1122" y="171"/>
                  <a:pt x="1130" y="180"/>
                </a:cubicBezTo>
                <a:cubicBezTo>
                  <a:pt x="1139" y="188"/>
                  <a:pt x="1127" y="263"/>
                  <a:pt x="1120" y="254"/>
                </a:cubicBezTo>
                <a:cubicBezTo>
                  <a:pt x="1113" y="246"/>
                  <a:pt x="1073" y="205"/>
                  <a:pt x="1081" y="218"/>
                </a:cubicBezTo>
                <a:cubicBezTo>
                  <a:pt x="1090" y="231"/>
                  <a:pt x="1097" y="259"/>
                  <a:pt x="1106" y="264"/>
                </a:cubicBezTo>
                <a:cubicBezTo>
                  <a:pt x="1114" y="270"/>
                  <a:pt x="1125" y="287"/>
                  <a:pt x="1125" y="293"/>
                </a:cubicBezTo>
                <a:cubicBezTo>
                  <a:pt x="1125" y="299"/>
                  <a:pt x="1126" y="312"/>
                  <a:pt x="1132" y="317"/>
                </a:cubicBezTo>
                <a:cubicBezTo>
                  <a:pt x="1138" y="323"/>
                  <a:pt x="1130" y="346"/>
                  <a:pt x="1136" y="353"/>
                </a:cubicBezTo>
                <a:cubicBezTo>
                  <a:pt x="1142" y="361"/>
                  <a:pt x="1148" y="376"/>
                  <a:pt x="1152" y="381"/>
                </a:cubicBezTo>
                <a:cubicBezTo>
                  <a:pt x="1156" y="385"/>
                  <a:pt x="1169" y="396"/>
                  <a:pt x="1173" y="398"/>
                </a:cubicBezTo>
                <a:cubicBezTo>
                  <a:pt x="1178" y="399"/>
                  <a:pt x="1186" y="415"/>
                  <a:pt x="1186" y="415"/>
                </a:cubicBezTo>
                <a:cubicBezTo>
                  <a:pt x="1205" y="494"/>
                  <a:pt x="1205" y="494"/>
                  <a:pt x="1205" y="494"/>
                </a:cubicBezTo>
                <a:cubicBezTo>
                  <a:pt x="1230" y="514"/>
                  <a:pt x="1230" y="514"/>
                  <a:pt x="1230" y="514"/>
                </a:cubicBezTo>
                <a:cubicBezTo>
                  <a:pt x="1227" y="543"/>
                  <a:pt x="1227" y="543"/>
                  <a:pt x="1227" y="543"/>
                </a:cubicBezTo>
                <a:cubicBezTo>
                  <a:pt x="1227" y="543"/>
                  <a:pt x="1235" y="569"/>
                  <a:pt x="1240" y="572"/>
                </a:cubicBezTo>
                <a:cubicBezTo>
                  <a:pt x="1244" y="575"/>
                  <a:pt x="1267" y="590"/>
                  <a:pt x="1273" y="589"/>
                </a:cubicBezTo>
                <a:cubicBezTo>
                  <a:pt x="1279" y="587"/>
                  <a:pt x="1277" y="602"/>
                  <a:pt x="1281" y="606"/>
                </a:cubicBezTo>
                <a:cubicBezTo>
                  <a:pt x="1286" y="610"/>
                  <a:pt x="1313" y="626"/>
                  <a:pt x="1313" y="631"/>
                </a:cubicBezTo>
                <a:cubicBezTo>
                  <a:pt x="1313" y="635"/>
                  <a:pt x="1322" y="661"/>
                  <a:pt x="1330" y="669"/>
                </a:cubicBezTo>
                <a:cubicBezTo>
                  <a:pt x="1339" y="678"/>
                  <a:pt x="1346" y="681"/>
                  <a:pt x="1355" y="682"/>
                </a:cubicBezTo>
                <a:cubicBezTo>
                  <a:pt x="1364" y="684"/>
                  <a:pt x="1381" y="675"/>
                  <a:pt x="1391" y="672"/>
                </a:cubicBezTo>
                <a:cubicBezTo>
                  <a:pt x="1401" y="669"/>
                  <a:pt x="1431" y="671"/>
                  <a:pt x="1438" y="668"/>
                </a:cubicBezTo>
                <a:cubicBezTo>
                  <a:pt x="1446" y="665"/>
                  <a:pt x="1486" y="646"/>
                  <a:pt x="1494" y="646"/>
                </a:cubicBezTo>
                <a:cubicBezTo>
                  <a:pt x="1503" y="646"/>
                  <a:pt x="1506" y="662"/>
                  <a:pt x="1500" y="672"/>
                </a:cubicBezTo>
                <a:cubicBezTo>
                  <a:pt x="1494" y="682"/>
                  <a:pt x="1483" y="714"/>
                  <a:pt x="1483" y="714"/>
                </a:cubicBezTo>
                <a:cubicBezTo>
                  <a:pt x="1483" y="714"/>
                  <a:pt x="1490" y="741"/>
                  <a:pt x="1486" y="744"/>
                </a:cubicBezTo>
                <a:cubicBezTo>
                  <a:pt x="1482" y="747"/>
                  <a:pt x="1433" y="799"/>
                  <a:pt x="1430" y="804"/>
                </a:cubicBezTo>
                <a:cubicBezTo>
                  <a:pt x="1427" y="810"/>
                  <a:pt x="1433" y="824"/>
                  <a:pt x="1424" y="830"/>
                </a:cubicBezTo>
                <a:cubicBezTo>
                  <a:pt x="1415" y="836"/>
                  <a:pt x="1382" y="866"/>
                  <a:pt x="1371" y="876"/>
                </a:cubicBezTo>
                <a:cubicBezTo>
                  <a:pt x="1359" y="886"/>
                  <a:pt x="1325" y="916"/>
                  <a:pt x="1309" y="928"/>
                </a:cubicBezTo>
                <a:cubicBezTo>
                  <a:pt x="1293" y="939"/>
                  <a:pt x="1274" y="968"/>
                  <a:pt x="1270" y="971"/>
                </a:cubicBezTo>
                <a:cubicBezTo>
                  <a:pt x="1266" y="974"/>
                  <a:pt x="1237" y="1008"/>
                  <a:pt x="1237" y="1008"/>
                </a:cubicBezTo>
                <a:cubicBezTo>
                  <a:pt x="1237" y="1008"/>
                  <a:pt x="1231" y="1040"/>
                  <a:pt x="1231" y="1046"/>
                </a:cubicBezTo>
                <a:cubicBezTo>
                  <a:pt x="1231" y="1051"/>
                  <a:pt x="1231" y="1102"/>
                  <a:pt x="1234" y="1107"/>
                </a:cubicBezTo>
                <a:cubicBezTo>
                  <a:pt x="1237" y="1113"/>
                  <a:pt x="1245" y="1148"/>
                  <a:pt x="1245" y="1148"/>
                </a:cubicBezTo>
                <a:cubicBezTo>
                  <a:pt x="1245" y="1148"/>
                  <a:pt x="1257" y="1159"/>
                  <a:pt x="1258" y="1170"/>
                </a:cubicBezTo>
                <a:cubicBezTo>
                  <a:pt x="1260" y="1182"/>
                  <a:pt x="1258" y="1219"/>
                  <a:pt x="1258" y="1229"/>
                </a:cubicBezTo>
                <a:cubicBezTo>
                  <a:pt x="1258" y="1239"/>
                  <a:pt x="1263" y="1294"/>
                  <a:pt x="1257" y="1295"/>
                </a:cubicBezTo>
                <a:cubicBezTo>
                  <a:pt x="1251" y="1297"/>
                  <a:pt x="1201" y="1330"/>
                  <a:pt x="1201" y="1330"/>
                </a:cubicBezTo>
                <a:cubicBezTo>
                  <a:pt x="1201" y="1330"/>
                  <a:pt x="1176" y="1349"/>
                  <a:pt x="1175" y="1356"/>
                </a:cubicBezTo>
                <a:cubicBezTo>
                  <a:pt x="1173" y="1363"/>
                  <a:pt x="1178" y="1374"/>
                  <a:pt x="1162" y="1373"/>
                </a:cubicBezTo>
                <a:cubicBezTo>
                  <a:pt x="1146" y="1372"/>
                  <a:pt x="1139" y="1377"/>
                  <a:pt x="1139" y="1383"/>
                </a:cubicBezTo>
                <a:cubicBezTo>
                  <a:pt x="1139" y="1389"/>
                  <a:pt x="1130" y="1394"/>
                  <a:pt x="1138" y="1403"/>
                </a:cubicBezTo>
                <a:cubicBezTo>
                  <a:pt x="1145" y="1412"/>
                  <a:pt x="1158" y="1429"/>
                  <a:pt x="1156" y="1433"/>
                </a:cubicBezTo>
                <a:cubicBezTo>
                  <a:pt x="1155" y="1438"/>
                  <a:pt x="1148" y="1495"/>
                  <a:pt x="1142" y="1498"/>
                </a:cubicBezTo>
                <a:cubicBezTo>
                  <a:pt x="1136" y="1501"/>
                  <a:pt x="1106" y="1524"/>
                  <a:pt x="1102" y="1525"/>
                </a:cubicBezTo>
                <a:cubicBezTo>
                  <a:pt x="1097" y="1527"/>
                  <a:pt x="1089" y="1547"/>
                  <a:pt x="1089" y="1547"/>
                </a:cubicBezTo>
                <a:cubicBezTo>
                  <a:pt x="1089" y="1547"/>
                  <a:pt x="1081" y="1588"/>
                  <a:pt x="1078" y="1596"/>
                </a:cubicBezTo>
                <a:cubicBezTo>
                  <a:pt x="1076" y="1603"/>
                  <a:pt x="1055" y="1633"/>
                  <a:pt x="1050" y="1640"/>
                </a:cubicBezTo>
                <a:cubicBezTo>
                  <a:pt x="1044" y="1647"/>
                  <a:pt x="1027" y="1676"/>
                  <a:pt x="1018" y="1686"/>
                </a:cubicBezTo>
                <a:cubicBezTo>
                  <a:pt x="1009" y="1696"/>
                  <a:pt x="963" y="1736"/>
                  <a:pt x="953" y="1741"/>
                </a:cubicBezTo>
                <a:cubicBezTo>
                  <a:pt x="943" y="1745"/>
                  <a:pt x="904" y="1741"/>
                  <a:pt x="898" y="1741"/>
                </a:cubicBezTo>
                <a:cubicBezTo>
                  <a:pt x="893" y="1741"/>
                  <a:pt x="873" y="1739"/>
                  <a:pt x="864" y="1745"/>
                </a:cubicBezTo>
                <a:cubicBezTo>
                  <a:pt x="855" y="1751"/>
                  <a:pt x="822" y="1774"/>
                  <a:pt x="808" y="1772"/>
                </a:cubicBezTo>
                <a:cubicBezTo>
                  <a:pt x="793" y="1771"/>
                  <a:pt x="778" y="1752"/>
                  <a:pt x="773" y="1746"/>
                </a:cubicBezTo>
                <a:cubicBezTo>
                  <a:pt x="769" y="1741"/>
                  <a:pt x="773" y="1710"/>
                  <a:pt x="769" y="1703"/>
                </a:cubicBezTo>
                <a:cubicBezTo>
                  <a:pt x="765" y="1696"/>
                  <a:pt x="747" y="1649"/>
                  <a:pt x="740" y="1630"/>
                </a:cubicBezTo>
                <a:cubicBezTo>
                  <a:pt x="733" y="1611"/>
                  <a:pt x="708" y="1564"/>
                  <a:pt x="700" y="1557"/>
                </a:cubicBezTo>
                <a:cubicBezTo>
                  <a:pt x="691" y="1550"/>
                  <a:pt x="698" y="1502"/>
                  <a:pt x="696" y="1495"/>
                </a:cubicBezTo>
                <a:cubicBezTo>
                  <a:pt x="693" y="1488"/>
                  <a:pt x="678" y="1413"/>
                  <a:pt x="671" y="1403"/>
                </a:cubicBezTo>
                <a:cubicBezTo>
                  <a:pt x="664" y="1393"/>
                  <a:pt x="634" y="1357"/>
                  <a:pt x="629" y="1347"/>
                </a:cubicBezTo>
                <a:cubicBezTo>
                  <a:pt x="625" y="1337"/>
                  <a:pt x="631" y="1288"/>
                  <a:pt x="631" y="1288"/>
                </a:cubicBezTo>
                <a:cubicBezTo>
                  <a:pt x="647" y="1257"/>
                  <a:pt x="647" y="1257"/>
                  <a:pt x="647" y="1257"/>
                </a:cubicBezTo>
                <a:cubicBezTo>
                  <a:pt x="665" y="1239"/>
                  <a:pt x="665" y="1239"/>
                  <a:pt x="665" y="1239"/>
                </a:cubicBezTo>
                <a:cubicBezTo>
                  <a:pt x="677" y="1199"/>
                  <a:pt x="677" y="1199"/>
                  <a:pt x="677" y="1199"/>
                </a:cubicBezTo>
                <a:cubicBezTo>
                  <a:pt x="667" y="1163"/>
                  <a:pt x="667" y="1163"/>
                  <a:pt x="667" y="1163"/>
                </a:cubicBezTo>
                <a:cubicBezTo>
                  <a:pt x="648" y="1137"/>
                  <a:pt x="648" y="1137"/>
                  <a:pt x="648" y="1137"/>
                </a:cubicBezTo>
                <a:cubicBezTo>
                  <a:pt x="654" y="1120"/>
                  <a:pt x="654" y="1120"/>
                  <a:pt x="654" y="1120"/>
                </a:cubicBezTo>
                <a:cubicBezTo>
                  <a:pt x="664" y="1114"/>
                  <a:pt x="649" y="1086"/>
                  <a:pt x="649" y="1086"/>
                </a:cubicBezTo>
                <a:cubicBezTo>
                  <a:pt x="636" y="1071"/>
                  <a:pt x="636" y="1071"/>
                  <a:pt x="636" y="1071"/>
                </a:cubicBezTo>
                <a:cubicBezTo>
                  <a:pt x="641" y="1025"/>
                  <a:pt x="641" y="1025"/>
                  <a:pt x="641" y="1025"/>
                </a:cubicBezTo>
                <a:cubicBezTo>
                  <a:pt x="603" y="1002"/>
                  <a:pt x="603" y="1002"/>
                  <a:pt x="603" y="1002"/>
                </a:cubicBezTo>
                <a:cubicBezTo>
                  <a:pt x="580" y="981"/>
                  <a:pt x="580" y="981"/>
                  <a:pt x="580" y="981"/>
                </a:cubicBezTo>
                <a:cubicBezTo>
                  <a:pt x="543" y="952"/>
                  <a:pt x="543" y="952"/>
                  <a:pt x="543" y="952"/>
                </a:cubicBezTo>
                <a:cubicBezTo>
                  <a:pt x="529" y="929"/>
                  <a:pt x="529" y="929"/>
                  <a:pt x="529" y="929"/>
                </a:cubicBezTo>
                <a:cubicBezTo>
                  <a:pt x="557" y="915"/>
                  <a:pt x="557" y="915"/>
                  <a:pt x="557" y="915"/>
                </a:cubicBezTo>
                <a:cubicBezTo>
                  <a:pt x="572" y="893"/>
                  <a:pt x="572" y="893"/>
                  <a:pt x="572" y="893"/>
                </a:cubicBezTo>
                <a:cubicBezTo>
                  <a:pt x="556" y="870"/>
                  <a:pt x="556" y="870"/>
                  <a:pt x="556" y="870"/>
                </a:cubicBezTo>
                <a:cubicBezTo>
                  <a:pt x="573" y="856"/>
                  <a:pt x="573" y="856"/>
                  <a:pt x="573" y="856"/>
                </a:cubicBezTo>
                <a:cubicBezTo>
                  <a:pt x="579" y="847"/>
                  <a:pt x="579" y="847"/>
                  <a:pt x="579" y="847"/>
                </a:cubicBezTo>
                <a:cubicBezTo>
                  <a:pt x="556" y="826"/>
                  <a:pt x="556" y="826"/>
                  <a:pt x="556" y="826"/>
                </a:cubicBezTo>
                <a:cubicBezTo>
                  <a:pt x="541" y="813"/>
                  <a:pt x="541" y="813"/>
                  <a:pt x="541" y="813"/>
                </a:cubicBezTo>
                <a:cubicBezTo>
                  <a:pt x="497" y="819"/>
                  <a:pt x="497" y="819"/>
                  <a:pt x="497" y="819"/>
                </a:cubicBezTo>
                <a:cubicBezTo>
                  <a:pt x="461" y="778"/>
                  <a:pt x="461" y="778"/>
                  <a:pt x="461" y="778"/>
                </a:cubicBezTo>
                <a:cubicBezTo>
                  <a:pt x="461" y="778"/>
                  <a:pt x="429" y="773"/>
                  <a:pt x="416" y="776"/>
                </a:cubicBezTo>
                <a:cubicBezTo>
                  <a:pt x="403" y="778"/>
                  <a:pt x="383" y="786"/>
                  <a:pt x="372" y="788"/>
                </a:cubicBezTo>
                <a:cubicBezTo>
                  <a:pt x="360" y="791"/>
                  <a:pt x="340" y="799"/>
                  <a:pt x="333" y="801"/>
                </a:cubicBezTo>
                <a:cubicBezTo>
                  <a:pt x="325" y="804"/>
                  <a:pt x="314" y="801"/>
                  <a:pt x="304" y="800"/>
                </a:cubicBezTo>
                <a:cubicBezTo>
                  <a:pt x="294" y="799"/>
                  <a:pt x="292" y="794"/>
                  <a:pt x="278" y="799"/>
                </a:cubicBezTo>
                <a:cubicBezTo>
                  <a:pt x="264" y="803"/>
                  <a:pt x="220" y="817"/>
                  <a:pt x="213" y="817"/>
                </a:cubicBezTo>
                <a:cubicBezTo>
                  <a:pt x="206" y="817"/>
                  <a:pt x="174" y="809"/>
                  <a:pt x="169" y="804"/>
                </a:cubicBezTo>
                <a:cubicBezTo>
                  <a:pt x="163" y="800"/>
                  <a:pt x="118" y="770"/>
                  <a:pt x="114" y="763"/>
                </a:cubicBezTo>
                <a:cubicBezTo>
                  <a:pt x="110" y="755"/>
                  <a:pt x="107" y="738"/>
                  <a:pt x="97" y="734"/>
                </a:cubicBezTo>
                <a:cubicBezTo>
                  <a:pt x="87" y="730"/>
                  <a:pt x="72" y="714"/>
                  <a:pt x="69" y="708"/>
                </a:cubicBezTo>
                <a:cubicBezTo>
                  <a:pt x="66" y="702"/>
                  <a:pt x="48" y="674"/>
                  <a:pt x="42" y="674"/>
                </a:cubicBezTo>
                <a:cubicBezTo>
                  <a:pt x="36" y="674"/>
                  <a:pt x="13" y="658"/>
                  <a:pt x="13" y="658"/>
                </a:cubicBezTo>
                <a:cubicBezTo>
                  <a:pt x="13" y="658"/>
                  <a:pt x="13" y="632"/>
                  <a:pt x="9" y="625"/>
                </a:cubicBezTo>
                <a:cubicBezTo>
                  <a:pt x="4" y="618"/>
                  <a:pt x="10" y="552"/>
                  <a:pt x="10" y="547"/>
                </a:cubicBezTo>
                <a:cubicBezTo>
                  <a:pt x="10" y="543"/>
                  <a:pt x="20" y="516"/>
                  <a:pt x="20" y="516"/>
                </a:cubicBezTo>
                <a:cubicBezTo>
                  <a:pt x="12" y="437"/>
                  <a:pt x="12" y="437"/>
                  <a:pt x="12" y="437"/>
                </a:cubicBezTo>
                <a:cubicBezTo>
                  <a:pt x="0" y="419"/>
                  <a:pt x="0" y="419"/>
                  <a:pt x="0" y="419"/>
                </a:cubicBezTo>
                <a:cubicBezTo>
                  <a:pt x="0" y="419"/>
                  <a:pt x="12" y="384"/>
                  <a:pt x="17" y="376"/>
                </a:cubicBezTo>
                <a:cubicBezTo>
                  <a:pt x="23" y="369"/>
                  <a:pt x="40" y="353"/>
                  <a:pt x="42" y="348"/>
                </a:cubicBezTo>
                <a:cubicBezTo>
                  <a:pt x="43" y="342"/>
                  <a:pt x="66" y="310"/>
                  <a:pt x="69" y="303"/>
                </a:cubicBezTo>
                <a:cubicBezTo>
                  <a:pt x="72" y="296"/>
                  <a:pt x="94" y="269"/>
                  <a:pt x="98" y="266"/>
                </a:cubicBezTo>
                <a:cubicBezTo>
                  <a:pt x="102" y="263"/>
                  <a:pt x="135" y="236"/>
                  <a:pt x="135" y="236"/>
                </a:cubicBezTo>
                <a:lnTo>
                  <a:pt x="167" y="195"/>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41" name="Freeform 71">
            <a:extLst>
              <a:ext uri="{FF2B5EF4-FFF2-40B4-BE49-F238E27FC236}">
                <a16:creationId xmlns:a16="http://schemas.microsoft.com/office/drawing/2014/main" id="{5801AF88-C6CD-B541-AC4D-6D5C78CBE6C0}"/>
              </a:ext>
            </a:extLst>
          </p:cNvPr>
          <p:cNvSpPr>
            <a:spLocks/>
          </p:cNvSpPr>
          <p:nvPr/>
        </p:nvSpPr>
        <p:spPr bwMode="auto">
          <a:xfrm>
            <a:off x="6498864" y="2301063"/>
            <a:ext cx="309872" cy="307495"/>
          </a:xfrm>
          <a:custGeom>
            <a:avLst/>
            <a:gdLst/>
            <a:ahLst/>
            <a:cxnLst>
              <a:cxn ang="0">
                <a:pos x="13" y="289"/>
              </a:cxn>
              <a:cxn ang="0">
                <a:pos x="33" y="239"/>
              </a:cxn>
              <a:cxn ang="0">
                <a:pos x="54" y="209"/>
              </a:cxn>
              <a:cxn ang="0">
                <a:pos x="31" y="153"/>
              </a:cxn>
              <a:cxn ang="0">
                <a:pos x="54" y="174"/>
              </a:cxn>
              <a:cxn ang="0">
                <a:pos x="85" y="168"/>
              </a:cxn>
              <a:cxn ang="0">
                <a:pos x="113" y="120"/>
              </a:cxn>
              <a:cxn ang="0">
                <a:pos x="152" y="90"/>
              </a:cxn>
              <a:cxn ang="0">
                <a:pos x="175" y="67"/>
              </a:cxn>
              <a:cxn ang="0">
                <a:pos x="216" y="69"/>
              </a:cxn>
              <a:cxn ang="0">
                <a:pos x="264" y="41"/>
              </a:cxn>
              <a:cxn ang="0">
                <a:pos x="305" y="2"/>
              </a:cxn>
              <a:cxn ang="0">
                <a:pos x="337" y="24"/>
              </a:cxn>
              <a:cxn ang="0">
                <a:pos x="318" y="77"/>
              </a:cxn>
              <a:cxn ang="0">
                <a:pos x="221" y="131"/>
              </a:cxn>
              <a:cxn ang="0">
                <a:pos x="149" y="200"/>
              </a:cxn>
              <a:cxn ang="0">
                <a:pos x="130" y="230"/>
              </a:cxn>
              <a:cxn ang="0">
                <a:pos x="111" y="226"/>
              </a:cxn>
              <a:cxn ang="0">
                <a:pos x="98" y="254"/>
              </a:cxn>
              <a:cxn ang="0">
                <a:pos x="93" y="271"/>
              </a:cxn>
              <a:cxn ang="0">
                <a:pos x="91" y="293"/>
              </a:cxn>
              <a:cxn ang="0">
                <a:pos x="76" y="319"/>
              </a:cxn>
              <a:cxn ang="0">
                <a:pos x="63" y="338"/>
              </a:cxn>
              <a:cxn ang="0">
                <a:pos x="39" y="323"/>
              </a:cxn>
              <a:cxn ang="0">
                <a:pos x="13" y="314"/>
              </a:cxn>
              <a:cxn ang="0">
                <a:pos x="13" y="289"/>
              </a:cxn>
            </a:cxnLst>
            <a:rect l="0" t="0" r="r" b="b"/>
            <a:pathLst>
              <a:path w="340" h="338">
                <a:moveTo>
                  <a:pt x="13" y="289"/>
                </a:moveTo>
                <a:cubicBezTo>
                  <a:pt x="13" y="289"/>
                  <a:pt x="29" y="248"/>
                  <a:pt x="33" y="239"/>
                </a:cubicBezTo>
                <a:cubicBezTo>
                  <a:pt x="37" y="230"/>
                  <a:pt x="54" y="209"/>
                  <a:pt x="54" y="209"/>
                </a:cubicBezTo>
                <a:cubicBezTo>
                  <a:pt x="31" y="153"/>
                  <a:pt x="31" y="153"/>
                  <a:pt x="31" y="153"/>
                </a:cubicBezTo>
                <a:cubicBezTo>
                  <a:pt x="31" y="153"/>
                  <a:pt x="48" y="166"/>
                  <a:pt x="54" y="174"/>
                </a:cubicBezTo>
                <a:cubicBezTo>
                  <a:pt x="61" y="183"/>
                  <a:pt x="78" y="172"/>
                  <a:pt x="85" y="168"/>
                </a:cubicBezTo>
                <a:cubicBezTo>
                  <a:pt x="91" y="164"/>
                  <a:pt x="106" y="127"/>
                  <a:pt x="113" y="120"/>
                </a:cubicBezTo>
                <a:cubicBezTo>
                  <a:pt x="119" y="114"/>
                  <a:pt x="143" y="95"/>
                  <a:pt x="152" y="90"/>
                </a:cubicBezTo>
                <a:cubicBezTo>
                  <a:pt x="160" y="86"/>
                  <a:pt x="169" y="67"/>
                  <a:pt x="175" y="67"/>
                </a:cubicBezTo>
                <a:cubicBezTo>
                  <a:pt x="182" y="67"/>
                  <a:pt x="210" y="71"/>
                  <a:pt x="216" y="69"/>
                </a:cubicBezTo>
                <a:cubicBezTo>
                  <a:pt x="223" y="67"/>
                  <a:pt x="264" y="41"/>
                  <a:pt x="264" y="41"/>
                </a:cubicBezTo>
                <a:cubicBezTo>
                  <a:pt x="264" y="41"/>
                  <a:pt x="286" y="0"/>
                  <a:pt x="305" y="2"/>
                </a:cubicBezTo>
                <a:cubicBezTo>
                  <a:pt x="324" y="4"/>
                  <a:pt x="335" y="13"/>
                  <a:pt x="337" y="24"/>
                </a:cubicBezTo>
                <a:cubicBezTo>
                  <a:pt x="340" y="34"/>
                  <a:pt x="331" y="69"/>
                  <a:pt x="318" y="77"/>
                </a:cubicBezTo>
                <a:cubicBezTo>
                  <a:pt x="305" y="86"/>
                  <a:pt x="247" y="114"/>
                  <a:pt x="221" y="131"/>
                </a:cubicBezTo>
                <a:cubicBezTo>
                  <a:pt x="195" y="149"/>
                  <a:pt x="162" y="187"/>
                  <a:pt x="149" y="200"/>
                </a:cubicBezTo>
                <a:cubicBezTo>
                  <a:pt x="137" y="213"/>
                  <a:pt x="141" y="230"/>
                  <a:pt x="130" y="230"/>
                </a:cubicBezTo>
                <a:cubicBezTo>
                  <a:pt x="119" y="230"/>
                  <a:pt x="111" y="226"/>
                  <a:pt x="111" y="226"/>
                </a:cubicBezTo>
                <a:cubicBezTo>
                  <a:pt x="98" y="254"/>
                  <a:pt x="98" y="254"/>
                  <a:pt x="98" y="254"/>
                </a:cubicBezTo>
                <a:cubicBezTo>
                  <a:pt x="93" y="271"/>
                  <a:pt x="93" y="271"/>
                  <a:pt x="93" y="271"/>
                </a:cubicBezTo>
                <a:cubicBezTo>
                  <a:pt x="91" y="293"/>
                  <a:pt x="91" y="293"/>
                  <a:pt x="91" y="293"/>
                </a:cubicBezTo>
                <a:cubicBezTo>
                  <a:pt x="76" y="319"/>
                  <a:pt x="76" y="319"/>
                  <a:pt x="76" y="319"/>
                </a:cubicBezTo>
                <a:cubicBezTo>
                  <a:pt x="63" y="338"/>
                  <a:pt x="63" y="338"/>
                  <a:pt x="63" y="338"/>
                </a:cubicBezTo>
                <a:cubicBezTo>
                  <a:pt x="39" y="323"/>
                  <a:pt x="39" y="323"/>
                  <a:pt x="39" y="323"/>
                </a:cubicBezTo>
                <a:cubicBezTo>
                  <a:pt x="13" y="314"/>
                  <a:pt x="13" y="314"/>
                  <a:pt x="13" y="314"/>
                </a:cubicBezTo>
                <a:cubicBezTo>
                  <a:pt x="13" y="314"/>
                  <a:pt x="0" y="293"/>
                  <a:pt x="13" y="28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42" name="Freeform 72">
            <a:extLst>
              <a:ext uri="{FF2B5EF4-FFF2-40B4-BE49-F238E27FC236}">
                <a16:creationId xmlns:a16="http://schemas.microsoft.com/office/drawing/2014/main" id="{6BB33F1F-9BD9-5A4E-AC4E-C93D4E7754FE}"/>
              </a:ext>
            </a:extLst>
          </p:cNvPr>
          <p:cNvSpPr>
            <a:spLocks/>
          </p:cNvSpPr>
          <p:nvPr/>
        </p:nvSpPr>
        <p:spPr bwMode="auto">
          <a:xfrm>
            <a:off x="6446558" y="2604595"/>
            <a:ext cx="131557" cy="173560"/>
          </a:xfrm>
          <a:custGeom>
            <a:avLst/>
            <a:gdLst/>
            <a:ahLst/>
            <a:cxnLst>
              <a:cxn ang="0">
                <a:pos x="69" y="6"/>
              </a:cxn>
              <a:cxn ang="0">
                <a:pos x="84" y="0"/>
              </a:cxn>
              <a:cxn ang="0">
                <a:pos x="117" y="15"/>
              </a:cxn>
              <a:cxn ang="0">
                <a:pos x="100" y="60"/>
              </a:cxn>
              <a:cxn ang="0">
                <a:pos x="97" y="123"/>
              </a:cxn>
              <a:cxn ang="0">
                <a:pos x="128" y="163"/>
              </a:cxn>
              <a:cxn ang="0">
                <a:pos x="134" y="191"/>
              </a:cxn>
              <a:cxn ang="0">
                <a:pos x="58" y="183"/>
              </a:cxn>
              <a:cxn ang="0">
                <a:pos x="56" y="151"/>
              </a:cxn>
              <a:cxn ang="0">
                <a:pos x="30" y="129"/>
              </a:cxn>
              <a:cxn ang="0">
                <a:pos x="11" y="105"/>
              </a:cxn>
              <a:cxn ang="0">
                <a:pos x="13" y="84"/>
              </a:cxn>
              <a:cxn ang="0">
                <a:pos x="28" y="60"/>
              </a:cxn>
              <a:cxn ang="0">
                <a:pos x="30" y="28"/>
              </a:cxn>
              <a:cxn ang="0">
                <a:pos x="46" y="13"/>
              </a:cxn>
              <a:cxn ang="0">
                <a:pos x="69" y="6"/>
              </a:cxn>
            </a:cxnLst>
            <a:rect l="0" t="0" r="r" b="b"/>
            <a:pathLst>
              <a:path w="145" h="191">
                <a:moveTo>
                  <a:pt x="69" y="6"/>
                </a:moveTo>
                <a:cubicBezTo>
                  <a:pt x="84" y="0"/>
                  <a:pt x="84" y="0"/>
                  <a:pt x="84" y="0"/>
                </a:cubicBezTo>
                <a:cubicBezTo>
                  <a:pt x="117" y="15"/>
                  <a:pt x="117" y="15"/>
                  <a:pt x="117" y="15"/>
                </a:cubicBezTo>
                <a:cubicBezTo>
                  <a:pt x="117" y="15"/>
                  <a:pt x="102" y="47"/>
                  <a:pt x="100" y="60"/>
                </a:cubicBezTo>
                <a:cubicBezTo>
                  <a:pt x="97" y="73"/>
                  <a:pt x="87" y="110"/>
                  <a:pt x="97" y="123"/>
                </a:cubicBezTo>
                <a:cubicBezTo>
                  <a:pt x="108" y="135"/>
                  <a:pt x="128" y="163"/>
                  <a:pt x="128" y="163"/>
                </a:cubicBezTo>
                <a:cubicBezTo>
                  <a:pt x="128" y="163"/>
                  <a:pt x="145" y="191"/>
                  <a:pt x="134" y="191"/>
                </a:cubicBezTo>
                <a:cubicBezTo>
                  <a:pt x="123" y="191"/>
                  <a:pt x="65" y="191"/>
                  <a:pt x="58" y="183"/>
                </a:cubicBezTo>
                <a:cubicBezTo>
                  <a:pt x="52" y="174"/>
                  <a:pt x="65" y="157"/>
                  <a:pt x="56" y="151"/>
                </a:cubicBezTo>
                <a:cubicBezTo>
                  <a:pt x="48" y="144"/>
                  <a:pt x="48" y="131"/>
                  <a:pt x="30" y="129"/>
                </a:cubicBezTo>
                <a:cubicBezTo>
                  <a:pt x="13" y="127"/>
                  <a:pt x="11" y="112"/>
                  <a:pt x="11" y="105"/>
                </a:cubicBezTo>
                <a:cubicBezTo>
                  <a:pt x="11" y="99"/>
                  <a:pt x="0" y="95"/>
                  <a:pt x="13" y="84"/>
                </a:cubicBezTo>
                <a:cubicBezTo>
                  <a:pt x="26" y="73"/>
                  <a:pt x="28" y="60"/>
                  <a:pt x="28" y="60"/>
                </a:cubicBezTo>
                <a:cubicBezTo>
                  <a:pt x="30" y="28"/>
                  <a:pt x="30" y="28"/>
                  <a:pt x="30" y="28"/>
                </a:cubicBezTo>
                <a:cubicBezTo>
                  <a:pt x="46" y="13"/>
                  <a:pt x="46" y="13"/>
                  <a:pt x="46" y="13"/>
                </a:cubicBezTo>
                <a:lnTo>
                  <a:pt x="69" y="6"/>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43" name="Freeform 73">
            <a:extLst>
              <a:ext uri="{FF2B5EF4-FFF2-40B4-BE49-F238E27FC236}">
                <a16:creationId xmlns:a16="http://schemas.microsoft.com/office/drawing/2014/main" id="{90972D5E-1FF3-044D-ABCB-B6E90CF68D78}"/>
              </a:ext>
            </a:extLst>
          </p:cNvPr>
          <p:cNvSpPr>
            <a:spLocks/>
          </p:cNvSpPr>
          <p:nvPr/>
        </p:nvSpPr>
        <p:spPr bwMode="auto">
          <a:xfrm>
            <a:off x="4232280" y="3628521"/>
            <a:ext cx="148992" cy="156917"/>
          </a:xfrm>
          <a:custGeom>
            <a:avLst/>
            <a:gdLst/>
            <a:ahLst/>
            <a:cxnLst>
              <a:cxn ang="0">
                <a:pos x="75" y="20"/>
              </a:cxn>
              <a:cxn ang="0">
                <a:pos x="26" y="132"/>
              </a:cxn>
              <a:cxn ang="0">
                <a:pos x="89" y="137"/>
              </a:cxn>
              <a:cxn ang="0">
                <a:pos x="87" y="172"/>
              </a:cxn>
              <a:cxn ang="0">
                <a:pos x="115" y="149"/>
              </a:cxn>
              <a:cxn ang="0">
                <a:pos x="153" y="158"/>
              </a:cxn>
              <a:cxn ang="0">
                <a:pos x="164" y="137"/>
              </a:cxn>
              <a:cxn ang="0">
                <a:pos x="144" y="123"/>
              </a:cxn>
              <a:cxn ang="0">
                <a:pos x="141" y="94"/>
              </a:cxn>
              <a:cxn ang="0">
                <a:pos x="121" y="71"/>
              </a:cxn>
              <a:cxn ang="0">
                <a:pos x="92" y="77"/>
              </a:cxn>
              <a:cxn ang="0">
                <a:pos x="75" y="20"/>
              </a:cxn>
            </a:cxnLst>
            <a:rect l="0" t="0" r="r" b="b"/>
            <a:pathLst>
              <a:path w="164" h="172">
                <a:moveTo>
                  <a:pt x="75" y="20"/>
                </a:moveTo>
                <a:cubicBezTo>
                  <a:pt x="75" y="20"/>
                  <a:pt x="0" y="123"/>
                  <a:pt x="26" y="132"/>
                </a:cubicBezTo>
                <a:cubicBezTo>
                  <a:pt x="52" y="140"/>
                  <a:pt x="89" y="129"/>
                  <a:pt x="89" y="137"/>
                </a:cubicBezTo>
                <a:cubicBezTo>
                  <a:pt x="89" y="146"/>
                  <a:pt x="75" y="172"/>
                  <a:pt x="87" y="172"/>
                </a:cubicBezTo>
                <a:cubicBezTo>
                  <a:pt x="98" y="172"/>
                  <a:pt x="104" y="152"/>
                  <a:pt x="115" y="149"/>
                </a:cubicBezTo>
                <a:cubicBezTo>
                  <a:pt x="127" y="146"/>
                  <a:pt x="153" y="158"/>
                  <a:pt x="153" y="158"/>
                </a:cubicBezTo>
                <a:cubicBezTo>
                  <a:pt x="164" y="137"/>
                  <a:pt x="164" y="137"/>
                  <a:pt x="164" y="137"/>
                </a:cubicBezTo>
                <a:cubicBezTo>
                  <a:pt x="164" y="137"/>
                  <a:pt x="144" y="132"/>
                  <a:pt x="144" y="123"/>
                </a:cubicBezTo>
                <a:cubicBezTo>
                  <a:pt x="144" y="114"/>
                  <a:pt x="147" y="103"/>
                  <a:pt x="141" y="94"/>
                </a:cubicBezTo>
                <a:cubicBezTo>
                  <a:pt x="136" y="86"/>
                  <a:pt x="136" y="74"/>
                  <a:pt x="121" y="71"/>
                </a:cubicBezTo>
                <a:cubicBezTo>
                  <a:pt x="107" y="69"/>
                  <a:pt x="84" y="92"/>
                  <a:pt x="92" y="77"/>
                </a:cubicBezTo>
                <a:cubicBezTo>
                  <a:pt x="101" y="63"/>
                  <a:pt x="115" y="0"/>
                  <a:pt x="75"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 name="Oval 13">
            <a:extLst>
              <a:ext uri="{FF2B5EF4-FFF2-40B4-BE49-F238E27FC236}">
                <a16:creationId xmlns:a16="http://schemas.microsoft.com/office/drawing/2014/main" id="{D6BE1AED-E65D-5540-A56A-B9B0FDDBDD1C}"/>
              </a:ext>
            </a:extLst>
          </p:cNvPr>
          <p:cNvSpPr>
            <a:spLocks noChangeArrowheads="1"/>
          </p:cNvSpPr>
          <p:nvPr/>
        </p:nvSpPr>
        <p:spPr bwMode="auto">
          <a:xfrm>
            <a:off x="5365300" y="360608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6" name="Oval 13">
            <a:extLst>
              <a:ext uri="{FF2B5EF4-FFF2-40B4-BE49-F238E27FC236}">
                <a16:creationId xmlns:a16="http://schemas.microsoft.com/office/drawing/2014/main" id="{C84F04AB-BA24-714C-876A-5FEF3DE3EAD5}"/>
              </a:ext>
            </a:extLst>
          </p:cNvPr>
          <p:cNvSpPr>
            <a:spLocks noChangeArrowheads="1"/>
          </p:cNvSpPr>
          <p:nvPr/>
        </p:nvSpPr>
        <p:spPr bwMode="auto">
          <a:xfrm>
            <a:off x="4306481" y="5017845"/>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3" name="Oval 13">
            <a:extLst>
              <a:ext uri="{FF2B5EF4-FFF2-40B4-BE49-F238E27FC236}">
                <a16:creationId xmlns:a16="http://schemas.microsoft.com/office/drawing/2014/main" id="{0CAB4593-51CD-7648-B1BF-399254E8005A}"/>
              </a:ext>
            </a:extLst>
          </p:cNvPr>
          <p:cNvSpPr>
            <a:spLocks noChangeArrowheads="1"/>
          </p:cNvSpPr>
          <p:nvPr/>
        </p:nvSpPr>
        <p:spPr bwMode="auto">
          <a:xfrm>
            <a:off x="3600601" y="3952144"/>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8" name="Oval 13">
            <a:extLst>
              <a:ext uri="{FF2B5EF4-FFF2-40B4-BE49-F238E27FC236}">
                <a16:creationId xmlns:a16="http://schemas.microsoft.com/office/drawing/2014/main" id="{4D960D32-EC16-6E4E-98A8-1E08F2E76629}"/>
              </a:ext>
            </a:extLst>
          </p:cNvPr>
          <p:cNvSpPr>
            <a:spLocks noChangeArrowheads="1"/>
          </p:cNvSpPr>
          <p:nvPr/>
        </p:nvSpPr>
        <p:spPr bwMode="auto">
          <a:xfrm>
            <a:off x="7617231" y="395902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Rectangle 15">
            <a:extLst>
              <a:ext uri="{FF2B5EF4-FFF2-40B4-BE49-F238E27FC236}">
                <a16:creationId xmlns:a16="http://schemas.microsoft.com/office/drawing/2014/main" id="{6997A8BE-4369-7941-ACFB-F8D5E00C29D4}"/>
              </a:ext>
            </a:extLst>
          </p:cNvPr>
          <p:cNvSpPr/>
          <p:nvPr/>
        </p:nvSpPr>
        <p:spPr>
          <a:xfrm>
            <a:off x="8400580" y="1559035"/>
            <a:ext cx="1764699" cy="1764699"/>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3">
            <a:extLst>
              <a:ext uri="{FF2B5EF4-FFF2-40B4-BE49-F238E27FC236}">
                <a16:creationId xmlns:a16="http://schemas.microsoft.com/office/drawing/2014/main" id="{2B470447-12DD-D245-8823-EE0C7FB0F383}"/>
              </a:ext>
            </a:extLst>
          </p:cNvPr>
          <p:cNvSpPr>
            <a:spLocks/>
          </p:cNvSpPr>
          <p:nvPr/>
        </p:nvSpPr>
        <p:spPr bwMode="auto">
          <a:xfrm>
            <a:off x="8541756" y="1778708"/>
            <a:ext cx="1411759" cy="1403852"/>
          </a:xfrm>
          <a:custGeom>
            <a:avLst/>
            <a:gdLst/>
            <a:ahLst/>
            <a:cxnLst>
              <a:cxn ang="0">
                <a:pos x="1407" y="945"/>
              </a:cxn>
              <a:cxn ang="0">
                <a:pos x="1109" y="715"/>
              </a:cxn>
              <a:cxn ang="0">
                <a:pos x="1232" y="1124"/>
              </a:cxn>
              <a:cxn ang="0">
                <a:pos x="1053" y="1283"/>
              </a:cxn>
              <a:cxn ang="0">
                <a:pos x="918" y="1299"/>
              </a:cxn>
              <a:cxn ang="0">
                <a:pos x="655" y="1224"/>
              </a:cxn>
              <a:cxn ang="0">
                <a:pos x="333" y="1236"/>
              </a:cxn>
              <a:cxn ang="0">
                <a:pos x="51" y="1347"/>
              </a:cxn>
              <a:cxn ang="0">
                <a:pos x="22" y="1574"/>
              </a:cxn>
              <a:cxn ang="0">
                <a:pos x="239" y="1763"/>
              </a:cxn>
              <a:cxn ang="0">
                <a:pos x="666" y="1938"/>
              </a:cxn>
              <a:cxn ang="0">
                <a:pos x="923" y="2132"/>
              </a:cxn>
              <a:cxn ang="0">
                <a:pos x="1162" y="2582"/>
              </a:cxn>
              <a:cxn ang="0">
                <a:pos x="1278" y="2726"/>
              </a:cxn>
              <a:cxn ang="0">
                <a:pos x="1273" y="2808"/>
              </a:cxn>
              <a:cxn ang="0">
                <a:pos x="1459" y="3163"/>
              </a:cxn>
              <a:cxn ang="0">
                <a:pos x="1284" y="3253"/>
              </a:cxn>
              <a:cxn ang="0">
                <a:pos x="1241" y="3600"/>
              </a:cxn>
              <a:cxn ang="0">
                <a:pos x="1090" y="4324"/>
              </a:cxn>
              <a:cxn ang="0">
                <a:pos x="1180" y="4457"/>
              </a:cxn>
              <a:cxn ang="0">
                <a:pos x="1459" y="4587"/>
              </a:cxn>
              <a:cxn ang="0">
                <a:pos x="1965" y="4679"/>
              </a:cxn>
              <a:cxn ang="0">
                <a:pos x="2328" y="4684"/>
              </a:cxn>
              <a:cxn ang="0">
                <a:pos x="2707" y="4836"/>
              </a:cxn>
              <a:cxn ang="0">
                <a:pos x="3055" y="4465"/>
              </a:cxn>
              <a:cxn ang="0">
                <a:pos x="3556" y="4207"/>
              </a:cxn>
              <a:cxn ang="0">
                <a:pos x="3932" y="4274"/>
              </a:cxn>
              <a:cxn ang="0">
                <a:pos x="4224" y="4382"/>
              </a:cxn>
              <a:cxn ang="0">
                <a:pos x="4489" y="4428"/>
              </a:cxn>
              <a:cxn ang="0">
                <a:pos x="4693" y="4274"/>
              </a:cxn>
              <a:cxn ang="0">
                <a:pos x="4945" y="4075"/>
              </a:cxn>
              <a:cxn ang="0">
                <a:pos x="5051" y="3916"/>
              </a:cxn>
              <a:cxn ang="0">
                <a:pos x="4804" y="3770"/>
              </a:cxn>
              <a:cxn ang="0">
                <a:pos x="4733" y="3630"/>
              </a:cxn>
              <a:cxn ang="0">
                <a:pos x="4778" y="3425"/>
              </a:cxn>
              <a:cxn ang="0">
                <a:pos x="4741" y="3237"/>
              </a:cxn>
              <a:cxn ang="0">
                <a:pos x="4709" y="2975"/>
              </a:cxn>
              <a:cxn ang="0">
                <a:pos x="4666" y="2669"/>
              </a:cxn>
              <a:cxn ang="0">
                <a:pos x="4422" y="2669"/>
              </a:cxn>
              <a:cxn ang="0">
                <a:pos x="4377" y="2601"/>
              </a:cxn>
              <a:cxn ang="0">
                <a:pos x="4510" y="2262"/>
              </a:cxn>
              <a:cxn ang="0">
                <a:pos x="4682" y="2005"/>
              </a:cxn>
              <a:cxn ang="0">
                <a:pos x="4889" y="1906"/>
              </a:cxn>
              <a:cxn ang="0">
                <a:pos x="4908" y="1684"/>
              </a:cxn>
              <a:cxn ang="0">
                <a:pos x="5014" y="1252"/>
              </a:cxn>
              <a:cxn ang="0">
                <a:pos x="5006" y="1058"/>
              </a:cxn>
              <a:cxn ang="0">
                <a:pos x="4794" y="1010"/>
              </a:cxn>
              <a:cxn ang="0">
                <a:pos x="4552" y="1016"/>
              </a:cxn>
              <a:cxn ang="0">
                <a:pos x="4454" y="886"/>
              </a:cxn>
              <a:cxn ang="0">
                <a:pos x="4208" y="857"/>
              </a:cxn>
              <a:cxn ang="0">
                <a:pos x="3972" y="796"/>
              </a:cxn>
              <a:cxn ang="0">
                <a:pos x="3768" y="621"/>
              </a:cxn>
              <a:cxn ang="0">
                <a:pos x="3680" y="546"/>
              </a:cxn>
              <a:cxn ang="0">
                <a:pos x="3511" y="523"/>
              </a:cxn>
              <a:cxn ang="0">
                <a:pos x="3325" y="432"/>
              </a:cxn>
              <a:cxn ang="0">
                <a:pos x="2986" y="173"/>
              </a:cxn>
              <a:cxn ang="0">
                <a:pos x="2872" y="8"/>
              </a:cxn>
              <a:cxn ang="0">
                <a:pos x="2511" y="488"/>
              </a:cxn>
              <a:cxn ang="0">
                <a:pos x="1908" y="922"/>
              </a:cxn>
            </a:cxnLst>
            <a:rect l="0" t="0" r="r" b="b"/>
            <a:pathLst>
              <a:path w="5154" h="4906">
                <a:moveTo>
                  <a:pt x="1908" y="922"/>
                </a:moveTo>
                <a:cubicBezTo>
                  <a:pt x="1908" y="922"/>
                  <a:pt x="1872" y="953"/>
                  <a:pt x="1832" y="965"/>
                </a:cubicBezTo>
                <a:cubicBezTo>
                  <a:pt x="1793" y="977"/>
                  <a:pt x="1717" y="942"/>
                  <a:pt x="1661" y="943"/>
                </a:cubicBezTo>
                <a:cubicBezTo>
                  <a:pt x="1606" y="945"/>
                  <a:pt x="1518" y="922"/>
                  <a:pt x="1502" y="922"/>
                </a:cubicBezTo>
                <a:cubicBezTo>
                  <a:pt x="1486" y="922"/>
                  <a:pt x="1463" y="922"/>
                  <a:pt x="1463" y="922"/>
                </a:cubicBezTo>
                <a:cubicBezTo>
                  <a:pt x="1407" y="945"/>
                  <a:pt x="1407" y="945"/>
                  <a:pt x="1407" y="945"/>
                </a:cubicBezTo>
                <a:cubicBezTo>
                  <a:pt x="1407" y="945"/>
                  <a:pt x="1399" y="858"/>
                  <a:pt x="1359" y="830"/>
                </a:cubicBezTo>
                <a:cubicBezTo>
                  <a:pt x="1319" y="802"/>
                  <a:pt x="1359" y="782"/>
                  <a:pt x="1359" y="782"/>
                </a:cubicBezTo>
                <a:cubicBezTo>
                  <a:pt x="1371" y="751"/>
                  <a:pt x="1371" y="751"/>
                  <a:pt x="1371" y="751"/>
                </a:cubicBezTo>
                <a:cubicBezTo>
                  <a:pt x="1371" y="751"/>
                  <a:pt x="1256" y="727"/>
                  <a:pt x="1244" y="751"/>
                </a:cubicBezTo>
                <a:cubicBezTo>
                  <a:pt x="1232" y="774"/>
                  <a:pt x="1204" y="745"/>
                  <a:pt x="1184" y="740"/>
                </a:cubicBezTo>
                <a:cubicBezTo>
                  <a:pt x="1164" y="735"/>
                  <a:pt x="1109" y="715"/>
                  <a:pt x="1109" y="715"/>
                </a:cubicBezTo>
                <a:cubicBezTo>
                  <a:pt x="1109" y="715"/>
                  <a:pt x="1081" y="715"/>
                  <a:pt x="1109" y="743"/>
                </a:cubicBezTo>
                <a:cubicBezTo>
                  <a:pt x="1136" y="771"/>
                  <a:pt x="1140" y="786"/>
                  <a:pt x="1129" y="810"/>
                </a:cubicBezTo>
                <a:cubicBezTo>
                  <a:pt x="1117" y="834"/>
                  <a:pt x="1109" y="854"/>
                  <a:pt x="1121" y="886"/>
                </a:cubicBezTo>
                <a:cubicBezTo>
                  <a:pt x="1133" y="918"/>
                  <a:pt x="1180" y="945"/>
                  <a:pt x="1180" y="945"/>
                </a:cubicBezTo>
                <a:cubicBezTo>
                  <a:pt x="1180" y="945"/>
                  <a:pt x="1172" y="1001"/>
                  <a:pt x="1188" y="1029"/>
                </a:cubicBezTo>
                <a:cubicBezTo>
                  <a:pt x="1204" y="1057"/>
                  <a:pt x="1228" y="1085"/>
                  <a:pt x="1232" y="1124"/>
                </a:cubicBezTo>
                <a:cubicBezTo>
                  <a:pt x="1236" y="1164"/>
                  <a:pt x="1212" y="1208"/>
                  <a:pt x="1212" y="1208"/>
                </a:cubicBezTo>
                <a:cubicBezTo>
                  <a:pt x="1212" y="1208"/>
                  <a:pt x="1228" y="1272"/>
                  <a:pt x="1248" y="1283"/>
                </a:cubicBezTo>
                <a:cubicBezTo>
                  <a:pt x="1268" y="1295"/>
                  <a:pt x="1292" y="1343"/>
                  <a:pt x="1248" y="1343"/>
                </a:cubicBezTo>
                <a:cubicBezTo>
                  <a:pt x="1204" y="1343"/>
                  <a:pt x="1113" y="1343"/>
                  <a:pt x="1113" y="1343"/>
                </a:cubicBezTo>
                <a:cubicBezTo>
                  <a:pt x="1113" y="1343"/>
                  <a:pt x="1072" y="1307"/>
                  <a:pt x="1096" y="1299"/>
                </a:cubicBezTo>
                <a:cubicBezTo>
                  <a:pt x="1121" y="1291"/>
                  <a:pt x="1053" y="1283"/>
                  <a:pt x="1053" y="1283"/>
                </a:cubicBezTo>
                <a:cubicBezTo>
                  <a:pt x="1053" y="1283"/>
                  <a:pt x="1021" y="1315"/>
                  <a:pt x="1009" y="1315"/>
                </a:cubicBezTo>
                <a:cubicBezTo>
                  <a:pt x="997" y="1315"/>
                  <a:pt x="997" y="1315"/>
                  <a:pt x="997" y="1315"/>
                </a:cubicBezTo>
                <a:cubicBezTo>
                  <a:pt x="997" y="1315"/>
                  <a:pt x="997" y="1315"/>
                  <a:pt x="997" y="1315"/>
                </a:cubicBezTo>
                <a:cubicBezTo>
                  <a:pt x="977" y="1315"/>
                  <a:pt x="977" y="1315"/>
                  <a:pt x="977" y="1315"/>
                </a:cubicBezTo>
                <a:cubicBezTo>
                  <a:pt x="942" y="1343"/>
                  <a:pt x="942" y="1343"/>
                  <a:pt x="942" y="1343"/>
                </a:cubicBezTo>
                <a:cubicBezTo>
                  <a:pt x="942" y="1343"/>
                  <a:pt x="993" y="1291"/>
                  <a:pt x="918" y="1299"/>
                </a:cubicBezTo>
                <a:cubicBezTo>
                  <a:pt x="842" y="1307"/>
                  <a:pt x="850" y="1287"/>
                  <a:pt x="842" y="1307"/>
                </a:cubicBezTo>
                <a:cubicBezTo>
                  <a:pt x="834" y="1327"/>
                  <a:pt x="814" y="1335"/>
                  <a:pt x="798" y="1343"/>
                </a:cubicBezTo>
                <a:cubicBezTo>
                  <a:pt x="783" y="1351"/>
                  <a:pt x="771" y="1375"/>
                  <a:pt x="771" y="1375"/>
                </a:cubicBezTo>
                <a:cubicBezTo>
                  <a:pt x="771" y="1375"/>
                  <a:pt x="743" y="1355"/>
                  <a:pt x="723" y="1335"/>
                </a:cubicBezTo>
                <a:cubicBezTo>
                  <a:pt x="703" y="1315"/>
                  <a:pt x="691" y="1280"/>
                  <a:pt x="691" y="1280"/>
                </a:cubicBezTo>
                <a:cubicBezTo>
                  <a:pt x="691" y="1280"/>
                  <a:pt x="663" y="1248"/>
                  <a:pt x="655" y="1224"/>
                </a:cubicBezTo>
                <a:cubicBezTo>
                  <a:pt x="647" y="1200"/>
                  <a:pt x="643" y="1160"/>
                  <a:pt x="588" y="1164"/>
                </a:cubicBezTo>
                <a:cubicBezTo>
                  <a:pt x="532" y="1168"/>
                  <a:pt x="484" y="1180"/>
                  <a:pt x="484" y="1180"/>
                </a:cubicBezTo>
                <a:cubicBezTo>
                  <a:pt x="484" y="1180"/>
                  <a:pt x="425" y="1172"/>
                  <a:pt x="413" y="1184"/>
                </a:cubicBezTo>
                <a:cubicBezTo>
                  <a:pt x="401" y="1196"/>
                  <a:pt x="413" y="1236"/>
                  <a:pt x="413" y="1236"/>
                </a:cubicBezTo>
                <a:cubicBezTo>
                  <a:pt x="407" y="1272"/>
                  <a:pt x="407" y="1272"/>
                  <a:pt x="407" y="1272"/>
                </a:cubicBezTo>
                <a:cubicBezTo>
                  <a:pt x="407" y="1272"/>
                  <a:pt x="393" y="1232"/>
                  <a:pt x="333" y="1236"/>
                </a:cubicBezTo>
                <a:cubicBezTo>
                  <a:pt x="274" y="1240"/>
                  <a:pt x="297" y="1260"/>
                  <a:pt x="285" y="1264"/>
                </a:cubicBezTo>
                <a:cubicBezTo>
                  <a:pt x="274" y="1268"/>
                  <a:pt x="238" y="1240"/>
                  <a:pt x="238" y="1240"/>
                </a:cubicBezTo>
                <a:cubicBezTo>
                  <a:pt x="238" y="1240"/>
                  <a:pt x="154" y="1236"/>
                  <a:pt x="142" y="1248"/>
                </a:cubicBezTo>
                <a:cubicBezTo>
                  <a:pt x="130" y="1260"/>
                  <a:pt x="95" y="1260"/>
                  <a:pt x="95" y="1260"/>
                </a:cubicBezTo>
                <a:cubicBezTo>
                  <a:pt x="95" y="1260"/>
                  <a:pt x="63" y="1248"/>
                  <a:pt x="51" y="1268"/>
                </a:cubicBezTo>
                <a:cubicBezTo>
                  <a:pt x="39" y="1287"/>
                  <a:pt x="75" y="1315"/>
                  <a:pt x="51" y="1347"/>
                </a:cubicBezTo>
                <a:cubicBezTo>
                  <a:pt x="27" y="1379"/>
                  <a:pt x="43" y="1423"/>
                  <a:pt x="71" y="1431"/>
                </a:cubicBezTo>
                <a:cubicBezTo>
                  <a:pt x="99" y="1439"/>
                  <a:pt x="83" y="1458"/>
                  <a:pt x="83" y="1458"/>
                </a:cubicBezTo>
                <a:cubicBezTo>
                  <a:pt x="39" y="1458"/>
                  <a:pt x="39" y="1458"/>
                  <a:pt x="39" y="1458"/>
                </a:cubicBezTo>
                <a:cubicBezTo>
                  <a:pt x="39" y="1458"/>
                  <a:pt x="0" y="1490"/>
                  <a:pt x="39" y="1490"/>
                </a:cubicBezTo>
                <a:cubicBezTo>
                  <a:pt x="79" y="1490"/>
                  <a:pt x="126" y="1514"/>
                  <a:pt x="107" y="1542"/>
                </a:cubicBezTo>
                <a:cubicBezTo>
                  <a:pt x="87" y="1570"/>
                  <a:pt x="16" y="1558"/>
                  <a:pt x="22" y="1574"/>
                </a:cubicBezTo>
                <a:cubicBezTo>
                  <a:pt x="27" y="1590"/>
                  <a:pt x="55" y="1657"/>
                  <a:pt x="51" y="1677"/>
                </a:cubicBezTo>
                <a:cubicBezTo>
                  <a:pt x="47" y="1697"/>
                  <a:pt x="39" y="1725"/>
                  <a:pt x="39" y="1725"/>
                </a:cubicBezTo>
                <a:cubicBezTo>
                  <a:pt x="39" y="1725"/>
                  <a:pt x="79" y="1709"/>
                  <a:pt x="95" y="1725"/>
                </a:cubicBezTo>
                <a:cubicBezTo>
                  <a:pt x="95" y="1725"/>
                  <a:pt x="136" y="1758"/>
                  <a:pt x="141" y="1725"/>
                </a:cubicBezTo>
                <a:cubicBezTo>
                  <a:pt x="146" y="1692"/>
                  <a:pt x="178" y="1689"/>
                  <a:pt x="205" y="1716"/>
                </a:cubicBezTo>
                <a:cubicBezTo>
                  <a:pt x="231" y="1742"/>
                  <a:pt x="207" y="1763"/>
                  <a:pt x="239" y="1763"/>
                </a:cubicBezTo>
                <a:cubicBezTo>
                  <a:pt x="271" y="1763"/>
                  <a:pt x="332" y="1750"/>
                  <a:pt x="393" y="1787"/>
                </a:cubicBezTo>
                <a:cubicBezTo>
                  <a:pt x="454" y="1824"/>
                  <a:pt x="528" y="1872"/>
                  <a:pt x="525" y="1904"/>
                </a:cubicBezTo>
                <a:cubicBezTo>
                  <a:pt x="523" y="1936"/>
                  <a:pt x="544" y="1962"/>
                  <a:pt x="555" y="1949"/>
                </a:cubicBezTo>
                <a:cubicBezTo>
                  <a:pt x="565" y="1936"/>
                  <a:pt x="565" y="1936"/>
                  <a:pt x="565" y="1936"/>
                </a:cubicBezTo>
                <a:cubicBezTo>
                  <a:pt x="565" y="1936"/>
                  <a:pt x="552" y="1883"/>
                  <a:pt x="568" y="1885"/>
                </a:cubicBezTo>
                <a:cubicBezTo>
                  <a:pt x="584" y="1888"/>
                  <a:pt x="666" y="1938"/>
                  <a:pt x="666" y="1938"/>
                </a:cubicBezTo>
                <a:cubicBezTo>
                  <a:pt x="666" y="1938"/>
                  <a:pt x="783" y="1928"/>
                  <a:pt x="788" y="1941"/>
                </a:cubicBezTo>
                <a:cubicBezTo>
                  <a:pt x="793" y="1954"/>
                  <a:pt x="772" y="1981"/>
                  <a:pt x="775" y="2015"/>
                </a:cubicBezTo>
                <a:cubicBezTo>
                  <a:pt x="777" y="2050"/>
                  <a:pt x="767" y="2076"/>
                  <a:pt x="785" y="2074"/>
                </a:cubicBezTo>
                <a:cubicBezTo>
                  <a:pt x="804" y="2071"/>
                  <a:pt x="844" y="2061"/>
                  <a:pt x="849" y="2074"/>
                </a:cubicBezTo>
                <a:cubicBezTo>
                  <a:pt x="854" y="2087"/>
                  <a:pt x="889" y="2105"/>
                  <a:pt x="902" y="2100"/>
                </a:cubicBezTo>
                <a:cubicBezTo>
                  <a:pt x="915" y="2095"/>
                  <a:pt x="939" y="2119"/>
                  <a:pt x="923" y="2132"/>
                </a:cubicBezTo>
                <a:cubicBezTo>
                  <a:pt x="907" y="2145"/>
                  <a:pt x="870" y="2145"/>
                  <a:pt x="878" y="2166"/>
                </a:cubicBezTo>
                <a:cubicBezTo>
                  <a:pt x="886" y="2188"/>
                  <a:pt x="910" y="2150"/>
                  <a:pt x="928" y="2166"/>
                </a:cubicBezTo>
                <a:cubicBezTo>
                  <a:pt x="947" y="2182"/>
                  <a:pt x="1001" y="2190"/>
                  <a:pt x="965" y="2233"/>
                </a:cubicBezTo>
                <a:cubicBezTo>
                  <a:pt x="928" y="2275"/>
                  <a:pt x="875" y="2312"/>
                  <a:pt x="939" y="2357"/>
                </a:cubicBezTo>
                <a:cubicBezTo>
                  <a:pt x="1003" y="2402"/>
                  <a:pt x="1005" y="2463"/>
                  <a:pt x="1034" y="2500"/>
                </a:cubicBezTo>
                <a:cubicBezTo>
                  <a:pt x="1064" y="2537"/>
                  <a:pt x="1143" y="2575"/>
                  <a:pt x="1162" y="2582"/>
                </a:cubicBezTo>
                <a:cubicBezTo>
                  <a:pt x="1180" y="2590"/>
                  <a:pt x="1270" y="2654"/>
                  <a:pt x="1284" y="2654"/>
                </a:cubicBezTo>
                <a:cubicBezTo>
                  <a:pt x="1297" y="2654"/>
                  <a:pt x="1342" y="2683"/>
                  <a:pt x="1294" y="2694"/>
                </a:cubicBezTo>
                <a:cubicBezTo>
                  <a:pt x="1246" y="2704"/>
                  <a:pt x="1228" y="2684"/>
                  <a:pt x="1204" y="2669"/>
                </a:cubicBezTo>
                <a:cubicBezTo>
                  <a:pt x="1180" y="2654"/>
                  <a:pt x="1143" y="2647"/>
                  <a:pt x="1146" y="2669"/>
                </a:cubicBezTo>
                <a:cubicBezTo>
                  <a:pt x="1148" y="2691"/>
                  <a:pt x="1201" y="2710"/>
                  <a:pt x="1209" y="2710"/>
                </a:cubicBezTo>
                <a:cubicBezTo>
                  <a:pt x="1217" y="2710"/>
                  <a:pt x="1262" y="2715"/>
                  <a:pt x="1278" y="2726"/>
                </a:cubicBezTo>
                <a:cubicBezTo>
                  <a:pt x="1294" y="2736"/>
                  <a:pt x="1382" y="2779"/>
                  <a:pt x="1358" y="2789"/>
                </a:cubicBezTo>
                <a:cubicBezTo>
                  <a:pt x="1334" y="2800"/>
                  <a:pt x="1315" y="2808"/>
                  <a:pt x="1315" y="2808"/>
                </a:cubicBezTo>
                <a:cubicBezTo>
                  <a:pt x="1315" y="2808"/>
                  <a:pt x="1347" y="2856"/>
                  <a:pt x="1310" y="2890"/>
                </a:cubicBezTo>
                <a:cubicBezTo>
                  <a:pt x="1310" y="2890"/>
                  <a:pt x="1278" y="2932"/>
                  <a:pt x="1278" y="2903"/>
                </a:cubicBezTo>
                <a:cubicBezTo>
                  <a:pt x="1278" y="2874"/>
                  <a:pt x="1278" y="2850"/>
                  <a:pt x="1278" y="2850"/>
                </a:cubicBezTo>
                <a:cubicBezTo>
                  <a:pt x="1278" y="2850"/>
                  <a:pt x="1292" y="2816"/>
                  <a:pt x="1273" y="2808"/>
                </a:cubicBezTo>
                <a:cubicBezTo>
                  <a:pt x="1254" y="2800"/>
                  <a:pt x="1225" y="2795"/>
                  <a:pt x="1220" y="2781"/>
                </a:cubicBezTo>
                <a:cubicBezTo>
                  <a:pt x="1215" y="2768"/>
                  <a:pt x="1196" y="2752"/>
                  <a:pt x="1199" y="2808"/>
                </a:cubicBezTo>
                <a:cubicBezTo>
                  <a:pt x="1201" y="2863"/>
                  <a:pt x="1233" y="2840"/>
                  <a:pt x="1244" y="2866"/>
                </a:cubicBezTo>
                <a:cubicBezTo>
                  <a:pt x="1254" y="2893"/>
                  <a:pt x="1252" y="2924"/>
                  <a:pt x="1268" y="2962"/>
                </a:cubicBezTo>
                <a:cubicBezTo>
                  <a:pt x="1284" y="2999"/>
                  <a:pt x="1321" y="3004"/>
                  <a:pt x="1326" y="3015"/>
                </a:cubicBezTo>
                <a:cubicBezTo>
                  <a:pt x="1331" y="3025"/>
                  <a:pt x="1453" y="3089"/>
                  <a:pt x="1459" y="3163"/>
                </a:cubicBezTo>
                <a:cubicBezTo>
                  <a:pt x="1464" y="3237"/>
                  <a:pt x="1490" y="3346"/>
                  <a:pt x="1477" y="3325"/>
                </a:cubicBezTo>
                <a:cubicBezTo>
                  <a:pt x="1464" y="3304"/>
                  <a:pt x="1461" y="3240"/>
                  <a:pt x="1432" y="3192"/>
                </a:cubicBezTo>
                <a:cubicBezTo>
                  <a:pt x="1403" y="3144"/>
                  <a:pt x="1347" y="3115"/>
                  <a:pt x="1342" y="3097"/>
                </a:cubicBezTo>
                <a:cubicBezTo>
                  <a:pt x="1337" y="3078"/>
                  <a:pt x="1350" y="3041"/>
                  <a:pt x="1337" y="3046"/>
                </a:cubicBezTo>
                <a:cubicBezTo>
                  <a:pt x="1323" y="3052"/>
                  <a:pt x="1297" y="3060"/>
                  <a:pt x="1297" y="3086"/>
                </a:cubicBezTo>
                <a:cubicBezTo>
                  <a:pt x="1297" y="3113"/>
                  <a:pt x="1284" y="3240"/>
                  <a:pt x="1284" y="3253"/>
                </a:cubicBezTo>
                <a:cubicBezTo>
                  <a:pt x="1284" y="3266"/>
                  <a:pt x="1223" y="3489"/>
                  <a:pt x="1223" y="3547"/>
                </a:cubicBezTo>
                <a:cubicBezTo>
                  <a:pt x="1223" y="3606"/>
                  <a:pt x="1254" y="3518"/>
                  <a:pt x="1265" y="3513"/>
                </a:cubicBezTo>
                <a:cubicBezTo>
                  <a:pt x="1276" y="3508"/>
                  <a:pt x="1345" y="3539"/>
                  <a:pt x="1318" y="3555"/>
                </a:cubicBezTo>
                <a:cubicBezTo>
                  <a:pt x="1292" y="3571"/>
                  <a:pt x="1273" y="3567"/>
                  <a:pt x="1273" y="3567"/>
                </a:cubicBezTo>
                <a:cubicBezTo>
                  <a:pt x="1273" y="3567"/>
                  <a:pt x="1257" y="3564"/>
                  <a:pt x="1257" y="3568"/>
                </a:cubicBezTo>
                <a:cubicBezTo>
                  <a:pt x="1257" y="3571"/>
                  <a:pt x="1241" y="3600"/>
                  <a:pt x="1241" y="3600"/>
                </a:cubicBezTo>
                <a:cubicBezTo>
                  <a:pt x="1241" y="3600"/>
                  <a:pt x="1188" y="4083"/>
                  <a:pt x="1072" y="4181"/>
                </a:cubicBezTo>
                <a:cubicBezTo>
                  <a:pt x="1072" y="4181"/>
                  <a:pt x="1021" y="4250"/>
                  <a:pt x="984" y="4258"/>
                </a:cubicBezTo>
                <a:cubicBezTo>
                  <a:pt x="947" y="4266"/>
                  <a:pt x="955" y="4295"/>
                  <a:pt x="979" y="4298"/>
                </a:cubicBezTo>
                <a:cubicBezTo>
                  <a:pt x="1003" y="4300"/>
                  <a:pt x="1016" y="4298"/>
                  <a:pt x="1016" y="4298"/>
                </a:cubicBezTo>
                <a:cubicBezTo>
                  <a:pt x="1016" y="4298"/>
                  <a:pt x="1008" y="4324"/>
                  <a:pt x="1016" y="4324"/>
                </a:cubicBezTo>
                <a:cubicBezTo>
                  <a:pt x="1024" y="4324"/>
                  <a:pt x="1061" y="4335"/>
                  <a:pt x="1090" y="4324"/>
                </a:cubicBezTo>
                <a:cubicBezTo>
                  <a:pt x="1119" y="4314"/>
                  <a:pt x="1125" y="4335"/>
                  <a:pt x="1119" y="4353"/>
                </a:cubicBezTo>
                <a:cubicBezTo>
                  <a:pt x="1114" y="4372"/>
                  <a:pt x="1087" y="4414"/>
                  <a:pt x="1087" y="4414"/>
                </a:cubicBezTo>
                <a:cubicBezTo>
                  <a:pt x="1087" y="4414"/>
                  <a:pt x="1077" y="4428"/>
                  <a:pt x="1098" y="4451"/>
                </a:cubicBezTo>
                <a:cubicBezTo>
                  <a:pt x="1119" y="4475"/>
                  <a:pt x="1138" y="4478"/>
                  <a:pt x="1138" y="4462"/>
                </a:cubicBezTo>
                <a:cubicBezTo>
                  <a:pt x="1138" y="4446"/>
                  <a:pt x="1143" y="4412"/>
                  <a:pt x="1156" y="4425"/>
                </a:cubicBezTo>
                <a:cubicBezTo>
                  <a:pt x="1170" y="4438"/>
                  <a:pt x="1180" y="4457"/>
                  <a:pt x="1180" y="4457"/>
                </a:cubicBezTo>
                <a:cubicBezTo>
                  <a:pt x="1220" y="4457"/>
                  <a:pt x="1220" y="4457"/>
                  <a:pt x="1220" y="4457"/>
                </a:cubicBezTo>
                <a:cubicBezTo>
                  <a:pt x="1225" y="4483"/>
                  <a:pt x="1225" y="4483"/>
                  <a:pt x="1225" y="4483"/>
                </a:cubicBezTo>
                <a:cubicBezTo>
                  <a:pt x="1225" y="4483"/>
                  <a:pt x="1260" y="4478"/>
                  <a:pt x="1284" y="4496"/>
                </a:cubicBezTo>
                <a:cubicBezTo>
                  <a:pt x="1307" y="4515"/>
                  <a:pt x="1350" y="4504"/>
                  <a:pt x="1382" y="4515"/>
                </a:cubicBezTo>
                <a:cubicBezTo>
                  <a:pt x="1414" y="4526"/>
                  <a:pt x="1416" y="4573"/>
                  <a:pt x="1416" y="4573"/>
                </a:cubicBezTo>
                <a:cubicBezTo>
                  <a:pt x="1416" y="4573"/>
                  <a:pt x="1440" y="4557"/>
                  <a:pt x="1459" y="4587"/>
                </a:cubicBezTo>
                <a:cubicBezTo>
                  <a:pt x="1477" y="4616"/>
                  <a:pt x="1496" y="4613"/>
                  <a:pt x="1522" y="4608"/>
                </a:cubicBezTo>
                <a:cubicBezTo>
                  <a:pt x="1549" y="4603"/>
                  <a:pt x="1578" y="4557"/>
                  <a:pt x="1604" y="4587"/>
                </a:cubicBezTo>
                <a:cubicBezTo>
                  <a:pt x="1631" y="4616"/>
                  <a:pt x="1657" y="4661"/>
                  <a:pt x="1700" y="4666"/>
                </a:cubicBezTo>
                <a:cubicBezTo>
                  <a:pt x="1742" y="4671"/>
                  <a:pt x="1801" y="4650"/>
                  <a:pt x="1801" y="4650"/>
                </a:cubicBezTo>
                <a:cubicBezTo>
                  <a:pt x="1801" y="4650"/>
                  <a:pt x="1811" y="4679"/>
                  <a:pt x="1840" y="4679"/>
                </a:cubicBezTo>
                <a:cubicBezTo>
                  <a:pt x="1869" y="4679"/>
                  <a:pt x="1917" y="4677"/>
                  <a:pt x="1965" y="4679"/>
                </a:cubicBezTo>
                <a:cubicBezTo>
                  <a:pt x="2013" y="4682"/>
                  <a:pt x="2039" y="4687"/>
                  <a:pt x="2042" y="4679"/>
                </a:cubicBezTo>
                <a:cubicBezTo>
                  <a:pt x="2044" y="4671"/>
                  <a:pt x="2029" y="4616"/>
                  <a:pt x="2042" y="4608"/>
                </a:cubicBezTo>
                <a:cubicBezTo>
                  <a:pt x="2055" y="4600"/>
                  <a:pt x="2039" y="4571"/>
                  <a:pt x="2076" y="4597"/>
                </a:cubicBezTo>
                <a:cubicBezTo>
                  <a:pt x="2113" y="4624"/>
                  <a:pt x="2121" y="4626"/>
                  <a:pt x="2169" y="4626"/>
                </a:cubicBezTo>
                <a:cubicBezTo>
                  <a:pt x="2217" y="4626"/>
                  <a:pt x="2235" y="4666"/>
                  <a:pt x="2246" y="4669"/>
                </a:cubicBezTo>
                <a:cubicBezTo>
                  <a:pt x="2257" y="4671"/>
                  <a:pt x="2310" y="4680"/>
                  <a:pt x="2328" y="4684"/>
                </a:cubicBezTo>
                <a:cubicBezTo>
                  <a:pt x="2347" y="4687"/>
                  <a:pt x="2357" y="4722"/>
                  <a:pt x="2376" y="4722"/>
                </a:cubicBezTo>
                <a:cubicBezTo>
                  <a:pt x="2394" y="4722"/>
                  <a:pt x="2458" y="4719"/>
                  <a:pt x="2477" y="4722"/>
                </a:cubicBezTo>
                <a:cubicBezTo>
                  <a:pt x="2495" y="4724"/>
                  <a:pt x="2461" y="4735"/>
                  <a:pt x="2498" y="4770"/>
                </a:cubicBezTo>
                <a:cubicBezTo>
                  <a:pt x="2535" y="4804"/>
                  <a:pt x="2575" y="4791"/>
                  <a:pt x="2585" y="4812"/>
                </a:cubicBezTo>
                <a:cubicBezTo>
                  <a:pt x="2596" y="4833"/>
                  <a:pt x="2575" y="4852"/>
                  <a:pt x="2601" y="4862"/>
                </a:cubicBezTo>
                <a:cubicBezTo>
                  <a:pt x="2628" y="4873"/>
                  <a:pt x="2662" y="4886"/>
                  <a:pt x="2707" y="4836"/>
                </a:cubicBezTo>
                <a:cubicBezTo>
                  <a:pt x="2752" y="4785"/>
                  <a:pt x="2787" y="4856"/>
                  <a:pt x="2834" y="4872"/>
                </a:cubicBezTo>
                <a:cubicBezTo>
                  <a:pt x="2882" y="4889"/>
                  <a:pt x="2898" y="4906"/>
                  <a:pt x="2946" y="4872"/>
                </a:cubicBezTo>
                <a:cubicBezTo>
                  <a:pt x="2994" y="4838"/>
                  <a:pt x="3023" y="4807"/>
                  <a:pt x="3060" y="4807"/>
                </a:cubicBezTo>
                <a:cubicBezTo>
                  <a:pt x="3097" y="4807"/>
                  <a:pt x="3092" y="4799"/>
                  <a:pt x="3092" y="4732"/>
                </a:cubicBezTo>
                <a:cubicBezTo>
                  <a:pt x="3092" y="4666"/>
                  <a:pt x="3092" y="4512"/>
                  <a:pt x="3092" y="4512"/>
                </a:cubicBezTo>
                <a:cubicBezTo>
                  <a:pt x="3092" y="4512"/>
                  <a:pt x="3060" y="4483"/>
                  <a:pt x="3055" y="4465"/>
                </a:cubicBezTo>
                <a:cubicBezTo>
                  <a:pt x="3049" y="4446"/>
                  <a:pt x="3063" y="4459"/>
                  <a:pt x="3092" y="4459"/>
                </a:cubicBezTo>
                <a:cubicBezTo>
                  <a:pt x="3121" y="4459"/>
                  <a:pt x="3131" y="4446"/>
                  <a:pt x="3142" y="4433"/>
                </a:cubicBezTo>
                <a:cubicBezTo>
                  <a:pt x="3153" y="4420"/>
                  <a:pt x="3147" y="4385"/>
                  <a:pt x="3169" y="4383"/>
                </a:cubicBezTo>
                <a:cubicBezTo>
                  <a:pt x="3190" y="4380"/>
                  <a:pt x="3227" y="4385"/>
                  <a:pt x="3256" y="4359"/>
                </a:cubicBezTo>
                <a:cubicBezTo>
                  <a:pt x="3285" y="4332"/>
                  <a:pt x="3285" y="4361"/>
                  <a:pt x="3325" y="4329"/>
                </a:cubicBezTo>
                <a:cubicBezTo>
                  <a:pt x="3365" y="4298"/>
                  <a:pt x="3540" y="4152"/>
                  <a:pt x="3556" y="4207"/>
                </a:cubicBezTo>
                <a:cubicBezTo>
                  <a:pt x="3571" y="4263"/>
                  <a:pt x="3590" y="4250"/>
                  <a:pt x="3625" y="4247"/>
                </a:cubicBezTo>
                <a:cubicBezTo>
                  <a:pt x="3659" y="4245"/>
                  <a:pt x="3794" y="4247"/>
                  <a:pt x="3778" y="4263"/>
                </a:cubicBezTo>
                <a:cubicBezTo>
                  <a:pt x="3762" y="4279"/>
                  <a:pt x="3733" y="4287"/>
                  <a:pt x="3744" y="4300"/>
                </a:cubicBezTo>
                <a:cubicBezTo>
                  <a:pt x="3754" y="4314"/>
                  <a:pt x="3858" y="4316"/>
                  <a:pt x="3858" y="4316"/>
                </a:cubicBezTo>
                <a:cubicBezTo>
                  <a:pt x="3858" y="4316"/>
                  <a:pt x="3943" y="4322"/>
                  <a:pt x="3903" y="4292"/>
                </a:cubicBezTo>
                <a:cubicBezTo>
                  <a:pt x="3863" y="4263"/>
                  <a:pt x="3895" y="4234"/>
                  <a:pt x="3932" y="4274"/>
                </a:cubicBezTo>
                <a:cubicBezTo>
                  <a:pt x="3932" y="4274"/>
                  <a:pt x="3945" y="4314"/>
                  <a:pt x="3996" y="4314"/>
                </a:cubicBezTo>
                <a:cubicBezTo>
                  <a:pt x="4046" y="4314"/>
                  <a:pt x="4059" y="4314"/>
                  <a:pt x="4059" y="4314"/>
                </a:cubicBezTo>
                <a:cubicBezTo>
                  <a:pt x="4059" y="4314"/>
                  <a:pt x="4110" y="4303"/>
                  <a:pt x="4096" y="4319"/>
                </a:cubicBezTo>
                <a:cubicBezTo>
                  <a:pt x="4083" y="4335"/>
                  <a:pt x="4106" y="4335"/>
                  <a:pt x="4099" y="4348"/>
                </a:cubicBezTo>
                <a:cubicBezTo>
                  <a:pt x="4091" y="4361"/>
                  <a:pt x="4070" y="4382"/>
                  <a:pt x="4080" y="4382"/>
                </a:cubicBezTo>
                <a:cubicBezTo>
                  <a:pt x="4091" y="4382"/>
                  <a:pt x="4194" y="4364"/>
                  <a:pt x="4224" y="4382"/>
                </a:cubicBezTo>
                <a:cubicBezTo>
                  <a:pt x="4253" y="4401"/>
                  <a:pt x="4269" y="4417"/>
                  <a:pt x="4290" y="4420"/>
                </a:cubicBezTo>
                <a:cubicBezTo>
                  <a:pt x="4290" y="4420"/>
                  <a:pt x="4277" y="4457"/>
                  <a:pt x="4330" y="4451"/>
                </a:cubicBezTo>
                <a:cubicBezTo>
                  <a:pt x="4383" y="4446"/>
                  <a:pt x="4377" y="4412"/>
                  <a:pt x="4433" y="4435"/>
                </a:cubicBezTo>
                <a:cubicBezTo>
                  <a:pt x="4489" y="4459"/>
                  <a:pt x="4412" y="4449"/>
                  <a:pt x="4433" y="4457"/>
                </a:cubicBezTo>
                <a:cubicBezTo>
                  <a:pt x="4454" y="4465"/>
                  <a:pt x="4489" y="4459"/>
                  <a:pt x="4489" y="4459"/>
                </a:cubicBezTo>
                <a:cubicBezTo>
                  <a:pt x="4489" y="4459"/>
                  <a:pt x="4486" y="4438"/>
                  <a:pt x="4489" y="4428"/>
                </a:cubicBezTo>
                <a:cubicBezTo>
                  <a:pt x="4491" y="4417"/>
                  <a:pt x="4534" y="4398"/>
                  <a:pt x="4542" y="4417"/>
                </a:cubicBezTo>
                <a:cubicBezTo>
                  <a:pt x="4550" y="4435"/>
                  <a:pt x="4560" y="4441"/>
                  <a:pt x="4568" y="4422"/>
                </a:cubicBezTo>
                <a:cubicBezTo>
                  <a:pt x="4576" y="4404"/>
                  <a:pt x="4576" y="4377"/>
                  <a:pt x="4619" y="4377"/>
                </a:cubicBezTo>
                <a:cubicBezTo>
                  <a:pt x="4661" y="4377"/>
                  <a:pt x="4709" y="4356"/>
                  <a:pt x="4709" y="4356"/>
                </a:cubicBezTo>
                <a:cubicBezTo>
                  <a:pt x="4709" y="4356"/>
                  <a:pt x="4693" y="4311"/>
                  <a:pt x="4685" y="4311"/>
                </a:cubicBezTo>
                <a:cubicBezTo>
                  <a:pt x="4677" y="4311"/>
                  <a:pt x="4677" y="4279"/>
                  <a:pt x="4693" y="4274"/>
                </a:cubicBezTo>
                <a:cubicBezTo>
                  <a:pt x="4709" y="4268"/>
                  <a:pt x="4661" y="4255"/>
                  <a:pt x="4709" y="4242"/>
                </a:cubicBezTo>
                <a:cubicBezTo>
                  <a:pt x="4757" y="4229"/>
                  <a:pt x="4764" y="4239"/>
                  <a:pt x="4788" y="4218"/>
                </a:cubicBezTo>
                <a:cubicBezTo>
                  <a:pt x="4812" y="4197"/>
                  <a:pt x="4788" y="4152"/>
                  <a:pt x="4817" y="4152"/>
                </a:cubicBezTo>
                <a:cubicBezTo>
                  <a:pt x="4847" y="4152"/>
                  <a:pt x="4868" y="4149"/>
                  <a:pt x="4881" y="4136"/>
                </a:cubicBezTo>
                <a:cubicBezTo>
                  <a:pt x="4894" y="4123"/>
                  <a:pt x="4881" y="4099"/>
                  <a:pt x="4897" y="4094"/>
                </a:cubicBezTo>
                <a:cubicBezTo>
                  <a:pt x="4913" y="4088"/>
                  <a:pt x="4931" y="4083"/>
                  <a:pt x="4945" y="4075"/>
                </a:cubicBezTo>
                <a:cubicBezTo>
                  <a:pt x="4958" y="4067"/>
                  <a:pt x="4979" y="4046"/>
                  <a:pt x="4979" y="4046"/>
                </a:cubicBezTo>
                <a:cubicBezTo>
                  <a:pt x="5008" y="4038"/>
                  <a:pt x="5008" y="4038"/>
                  <a:pt x="5008" y="4038"/>
                </a:cubicBezTo>
                <a:cubicBezTo>
                  <a:pt x="5008" y="4038"/>
                  <a:pt x="5083" y="4014"/>
                  <a:pt x="5059" y="3995"/>
                </a:cubicBezTo>
                <a:cubicBezTo>
                  <a:pt x="5035" y="3977"/>
                  <a:pt x="5030" y="3993"/>
                  <a:pt x="5035" y="3977"/>
                </a:cubicBezTo>
                <a:cubicBezTo>
                  <a:pt x="5040" y="3961"/>
                  <a:pt x="5051" y="3945"/>
                  <a:pt x="5051" y="3945"/>
                </a:cubicBezTo>
                <a:cubicBezTo>
                  <a:pt x="5051" y="3916"/>
                  <a:pt x="5051" y="3916"/>
                  <a:pt x="5051" y="3916"/>
                </a:cubicBezTo>
                <a:cubicBezTo>
                  <a:pt x="5080" y="3900"/>
                  <a:pt x="5080" y="3900"/>
                  <a:pt x="5080" y="3900"/>
                </a:cubicBezTo>
                <a:cubicBezTo>
                  <a:pt x="5080" y="3900"/>
                  <a:pt x="5117" y="3887"/>
                  <a:pt x="5114" y="3850"/>
                </a:cubicBezTo>
                <a:cubicBezTo>
                  <a:pt x="5112" y="3812"/>
                  <a:pt x="5085" y="3797"/>
                  <a:pt x="5085" y="3797"/>
                </a:cubicBezTo>
                <a:cubicBezTo>
                  <a:pt x="5085" y="3797"/>
                  <a:pt x="5104" y="3773"/>
                  <a:pt x="5053" y="3786"/>
                </a:cubicBezTo>
                <a:cubicBezTo>
                  <a:pt x="5003" y="3799"/>
                  <a:pt x="4931" y="3836"/>
                  <a:pt x="4924" y="3820"/>
                </a:cubicBezTo>
                <a:cubicBezTo>
                  <a:pt x="4916" y="3805"/>
                  <a:pt x="4881" y="3765"/>
                  <a:pt x="4804" y="3770"/>
                </a:cubicBezTo>
                <a:cubicBezTo>
                  <a:pt x="4804" y="3770"/>
                  <a:pt x="4796" y="3730"/>
                  <a:pt x="4783" y="3725"/>
                </a:cubicBezTo>
                <a:cubicBezTo>
                  <a:pt x="4770" y="3720"/>
                  <a:pt x="4770" y="3709"/>
                  <a:pt x="4762" y="3706"/>
                </a:cubicBezTo>
                <a:cubicBezTo>
                  <a:pt x="4754" y="3704"/>
                  <a:pt x="4754" y="3704"/>
                  <a:pt x="4754" y="3704"/>
                </a:cubicBezTo>
                <a:cubicBezTo>
                  <a:pt x="4754" y="3704"/>
                  <a:pt x="4751" y="3675"/>
                  <a:pt x="4759" y="3672"/>
                </a:cubicBezTo>
                <a:cubicBezTo>
                  <a:pt x="4767" y="3669"/>
                  <a:pt x="4767" y="3643"/>
                  <a:pt x="4767" y="3643"/>
                </a:cubicBezTo>
                <a:cubicBezTo>
                  <a:pt x="4733" y="3630"/>
                  <a:pt x="4733" y="3630"/>
                  <a:pt x="4733" y="3630"/>
                </a:cubicBezTo>
                <a:cubicBezTo>
                  <a:pt x="4733" y="3630"/>
                  <a:pt x="4714" y="3614"/>
                  <a:pt x="4735" y="3606"/>
                </a:cubicBezTo>
                <a:cubicBezTo>
                  <a:pt x="4757" y="3598"/>
                  <a:pt x="4767" y="3587"/>
                  <a:pt x="4770" y="3577"/>
                </a:cubicBezTo>
                <a:cubicBezTo>
                  <a:pt x="4772" y="3566"/>
                  <a:pt x="4770" y="3534"/>
                  <a:pt x="4770" y="3534"/>
                </a:cubicBezTo>
                <a:cubicBezTo>
                  <a:pt x="4812" y="3494"/>
                  <a:pt x="4812" y="3494"/>
                  <a:pt x="4812" y="3494"/>
                </a:cubicBezTo>
                <a:cubicBezTo>
                  <a:pt x="4780" y="3457"/>
                  <a:pt x="4780" y="3457"/>
                  <a:pt x="4780" y="3457"/>
                </a:cubicBezTo>
                <a:cubicBezTo>
                  <a:pt x="4780" y="3457"/>
                  <a:pt x="4804" y="3428"/>
                  <a:pt x="4778" y="3425"/>
                </a:cubicBezTo>
                <a:cubicBezTo>
                  <a:pt x="4751" y="3423"/>
                  <a:pt x="4690" y="3433"/>
                  <a:pt x="4690" y="3425"/>
                </a:cubicBezTo>
                <a:cubicBezTo>
                  <a:pt x="4690" y="3417"/>
                  <a:pt x="4677" y="3410"/>
                  <a:pt x="4677" y="3391"/>
                </a:cubicBezTo>
                <a:cubicBezTo>
                  <a:pt x="4677" y="3372"/>
                  <a:pt x="4685" y="3370"/>
                  <a:pt x="4666" y="3338"/>
                </a:cubicBezTo>
                <a:cubicBezTo>
                  <a:pt x="4643" y="3341"/>
                  <a:pt x="4643" y="3341"/>
                  <a:pt x="4643" y="3341"/>
                </a:cubicBezTo>
                <a:cubicBezTo>
                  <a:pt x="4643" y="3341"/>
                  <a:pt x="4584" y="3261"/>
                  <a:pt x="4682" y="3264"/>
                </a:cubicBezTo>
                <a:cubicBezTo>
                  <a:pt x="4682" y="3264"/>
                  <a:pt x="4711" y="3288"/>
                  <a:pt x="4741" y="3237"/>
                </a:cubicBezTo>
                <a:cubicBezTo>
                  <a:pt x="4770" y="3187"/>
                  <a:pt x="4799" y="3237"/>
                  <a:pt x="4815" y="3203"/>
                </a:cubicBezTo>
                <a:cubicBezTo>
                  <a:pt x="4831" y="3168"/>
                  <a:pt x="4817" y="3142"/>
                  <a:pt x="4820" y="3131"/>
                </a:cubicBezTo>
                <a:cubicBezTo>
                  <a:pt x="4823" y="3121"/>
                  <a:pt x="4828" y="3123"/>
                  <a:pt x="4812" y="3097"/>
                </a:cubicBezTo>
                <a:cubicBezTo>
                  <a:pt x="4796" y="3070"/>
                  <a:pt x="4759" y="3054"/>
                  <a:pt x="4751" y="3044"/>
                </a:cubicBezTo>
                <a:cubicBezTo>
                  <a:pt x="4743" y="3033"/>
                  <a:pt x="4741" y="2975"/>
                  <a:pt x="4741" y="2975"/>
                </a:cubicBezTo>
                <a:cubicBezTo>
                  <a:pt x="4709" y="2975"/>
                  <a:pt x="4709" y="2975"/>
                  <a:pt x="4709" y="2975"/>
                </a:cubicBezTo>
                <a:cubicBezTo>
                  <a:pt x="4709" y="2975"/>
                  <a:pt x="4658" y="2999"/>
                  <a:pt x="4677" y="2874"/>
                </a:cubicBezTo>
                <a:cubicBezTo>
                  <a:pt x="4677" y="2874"/>
                  <a:pt x="4759" y="2877"/>
                  <a:pt x="4759" y="2829"/>
                </a:cubicBezTo>
                <a:cubicBezTo>
                  <a:pt x="4759" y="2781"/>
                  <a:pt x="4703" y="2744"/>
                  <a:pt x="4703" y="2744"/>
                </a:cubicBezTo>
                <a:cubicBezTo>
                  <a:pt x="4682" y="2704"/>
                  <a:pt x="4682" y="2704"/>
                  <a:pt x="4682" y="2704"/>
                </a:cubicBezTo>
                <a:cubicBezTo>
                  <a:pt x="4650" y="2702"/>
                  <a:pt x="4650" y="2702"/>
                  <a:pt x="4650" y="2702"/>
                </a:cubicBezTo>
                <a:cubicBezTo>
                  <a:pt x="4650" y="2702"/>
                  <a:pt x="4629" y="2679"/>
                  <a:pt x="4666" y="2669"/>
                </a:cubicBezTo>
                <a:cubicBezTo>
                  <a:pt x="4666" y="2669"/>
                  <a:pt x="4696" y="2614"/>
                  <a:pt x="4627" y="2588"/>
                </a:cubicBezTo>
                <a:cubicBezTo>
                  <a:pt x="4627" y="2588"/>
                  <a:pt x="4637" y="2561"/>
                  <a:pt x="4627" y="2564"/>
                </a:cubicBezTo>
                <a:cubicBezTo>
                  <a:pt x="4616" y="2567"/>
                  <a:pt x="4470" y="2604"/>
                  <a:pt x="4470" y="2604"/>
                </a:cubicBezTo>
                <a:cubicBezTo>
                  <a:pt x="4452" y="2590"/>
                  <a:pt x="4452" y="2590"/>
                  <a:pt x="4452" y="2590"/>
                </a:cubicBezTo>
                <a:cubicBezTo>
                  <a:pt x="4452" y="2590"/>
                  <a:pt x="4409" y="2593"/>
                  <a:pt x="4409" y="2601"/>
                </a:cubicBezTo>
                <a:cubicBezTo>
                  <a:pt x="4409" y="2609"/>
                  <a:pt x="4428" y="2655"/>
                  <a:pt x="4422" y="2669"/>
                </a:cubicBezTo>
                <a:cubicBezTo>
                  <a:pt x="4417" y="2683"/>
                  <a:pt x="4412" y="2694"/>
                  <a:pt x="4388" y="2699"/>
                </a:cubicBezTo>
                <a:cubicBezTo>
                  <a:pt x="4364" y="2704"/>
                  <a:pt x="4303" y="2710"/>
                  <a:pt x="4303" y="2710"/>
                </a:cubicBezTo>
                <a:cubicBezTo>
                  <a:pt x="4303" y="2710"/>
                  <a:pt x="4277" y="2694"/>
                  <a:pt x="4311" y="2681"/>
                </a:cubicBezTo>
                <a:cubicBezTo>
                  <a:pt x="4346" y="2667"/>
                  <a:pt x="4367" y="2654"/>
                  <a:pt x="4367" y="2654"/>
                </a:cubicBezTo>
                <a:cubicBezTo>
                  <a:pt x="4364" y="2633"/>
                  <a:pt x="4364" y="2633"/>
                  <a:pt x="4364" y="2633"/>
                </a:cubicBezTo>
                <a:cubicBezTo>
                  <a:pt x="4377" y="2601"/>
                  <a:pt x="4377" y="2601"/>
                  <a:pt x="4377" y="2601"/>
                </a:cubicBezTo>
                <a:cubicBezTo>
                  <a:pt x="4377" y="2601"/>
                  <a:pt x="4391" y="2590"/>
                  <a:pt x="4367" y="2577"/>
                </a:cubicBezTo>
                <a:cubicBezTo>
                  <a:pt x="4367" y="2577"/>
                  <a:pt x="4322" y="2548"/>
                  <a:pt x="4351" y="2521"/>
                </a:cubicBezTo>
                <a:cubicBezTo>
                  <a:pt x="4380" y="2495"/>
                  <a:pt x="4359" y="2482"/>
                  <a:pt x="4359" y="2482"/>
                </a:cubicBezTo>
                <a:cubicBezTo>
                  <a:pt x="4359" y="2482"/>
                  <a:pt x="4380" y="2445"/>
                  <a:pt x="4404" y="2429"/>
                </a:cubicBezTo>
                <a:cubicBezTo>
                  <a:pt x="4428" y="2413"/>
                  <a:pt x="4486" y="2360"/>
                  <a:pt x="4486" y="2352"/>
                </a:cubicBezTo>
                <a:cubicBezTo>
                  <a:pt x="4486" y="2344"/>
                  <a:pt x="4441" y="2293"/>
                  <a:pt x="4510" y="2262"/>
                </a:cubicBezTo>
                <a:cubicBezTo>
                  <a:pt x="4579" y="2230"/>
                  <a:pt x="4582" y="2214"/>
                  <a:pt x="4582" y="2203"/>
                </a:cubicBezTo>
                <a:cubicBezTo>
                  <a:pt x="4582" y="2193"/>
                  <a:pt x="4645" y="2134"/>
                  <a:pt x="4645" y="2134"/>
                </a:cubicBezTo>
                <a:cubicBezTo>
                  <a:pt x="4645" y="2134"/>
                  <a:pt x="4672" y="2097"/>
                  <a:pt x="4682" y="2071"/>
                </a:cubicBezTo>
                <a:cubicBezTo>
                  <a:pt x="4693" y="2044"/>
                  <a:pt x="4743" y="2012"/>
                  <a:pt x="4693" y="2007"/>
                </a:cubicBezTo>
                <a:cubicBezTo>
                  <a:pt x="4680" y="2006"/>
                  <a:pt x="4673" y="2005"/>
                  <a:pt x="4670" y="2005"/>
                </a:cubicBezTo>
                <a:cubicBezTo>
                  <a:pt x="4660" y="2003"/>
                  <a:pt x="4682" y="2005"/>
                  <a:pt x="4682" y="2005"/>
                </a:cubicBezTo>
                <a:cubicBezTo>
                  <a:pt x="4682" y="2005"/>
                  <a:pt x="4693" y="1962"/>
                  <a:pt x="4711" y="1957"/>
                </a:cubicBezTo>
                <a:cubicBezTo>
                  <a:pt x="4730" y="1952"/>
                  <a:pt x="4759" y="1941"/>
                  <a:pt x="4762" y="1962"/>
                </a:cubicBezTo>
                <a:cubicBezTo>
                  <a:pt x="4764" y="1983"/>
                  <a:pt x="4802" y="1983"/>
                  <a:pt x="4802" y="1983"/>
                </a:cubicBezTo>
                <a:cubicBezTo>
                  <a:pt x="4849" y="1986"/>
                  <a:pt x="4849" y="1986"/>
                  <a:pt x="4849" y="1986"/>
                </a:cubicBezTo>
                <a:cubicBezTo>
                  <a:pt x="4849" y="1986"/>
                  <a:pt x="4884" y="1959"/>
                  <a:pt x="4884" y="1944"/>
                </a:cubicBezTo>
                <a:cubicBezTo>
                  <a:pt x="4884" y="1928"/>
                  <a:pt x="4881" y="1909"/>
                  <a:pt x="4889" y="1906"/>
                </a:cubicBezTo>
                <a:cubicBezTo>
                  <a:pt x="4897" y="1904"/>
                  <a:pt x="4905" y="1893"/>
                  <a:pt x="4905" y="1883"/>
                </a:cubicBezTo>
                <a:cubicBezTo>
                  <a:pt x="4905" y="1872"/>
                  <a:pt x="4889" y="1851"/>
                  <a:pt x="4889" y="1851"/>
                </a:cubicBezTo>
                <a:cubicBezTo>
                  <a:pt x="4871" y="1827"/>
                  <a:pt x="4871" y="1827"/>
                  <a:pt x="4871" y="1827"/>
                </a:cubicBezTo>
                <a:cubicBezTo>
                  <a:pt x="4878" y="1795"/>
                  <a:pt x="4878" y="1795"/>
                  <a:pt x="4878" y="1795"/>
                </a:cubicBezTo>
                <a:cubicBezTo>
                  <a:pt x="4892" y="1702"/>
                  <a:pt x="4892" y="1702"/>
                  <a:pt x="4892" y="1702"/>
                </a:cubicBezTo>
                <a:cubicBezTo>
                  <a:pt x="4908" y="1684"/>
                  <a:pt x="4908" y="1684"/>
                  <a:pt x="4908" y="1684"/>
                </a:cubicBezTo>
                <a:cubicBezTo>
                  <a:pt x="4897" y="1631"/>
                  <a:pt x="4897" y="1631"/>
                  <a:pt x="4897" y="1631"/>
                </a:cubicBezTo>
                <a:cubicBezTo>
                  <a:pt x="4894" y="1570"/>
                  <a:pt x="4894" y="1570"/>
                  <a:pt x="4894" y="1570"/>
                </a:cubicBezTo>
                <a:cubicBezTo>
                  <a:pt x="4950" y="1496"/>
                  <a:pt x="4950" y="1496"/>
                  <a:pt x="4950" y="1496"/>
                </a:cubicBezTo>
                <a:cubicBezTo>
                  <a:pt x="4950" y="1387"/>
                  <a:pt x="4950" y="1387"/>
                  <a:pt x="4950" y="1387"/>
                </a:cubicBezTo>
                <a:cubicBezTo>
                  <a:pt x="4950" y="1387"/>
                  <a:pt x="4969" y="1347"/>
                  <a:pt x="4969" y="1294"/>
                </a:cubicBezTo>
                <a:cubicBezTo>
                  <a:pt x="5014" y="1252"/>
                  <a:pt x="5014" y="1252"/>
                  <a:pt x="5014" y="1252"/>
                </a:cubicBezTo>
                <a:cubicBezTo>
                  <a:pt x="5032" y="1220"/>
                  <a:pt x="5032" y="1220"/>
                  <a:pt x="5032" y="1220"/>
                </a:cubicBezTo>
                <a:cubicBezTo>
                  <a:pt x="5064" y="1201"/>
                  <a:pt x="5064" y="1201"/>
                  <a:pt x="5064" y="1201"/>
                </a:cubicBezTo>
                <a:cubicBezTo>
                  <a:pt x="5091" y="1122"/>
                  <a:pt x="5091" y="1122"/>
                  <a:pt x="5091" y="1122"/>
                </a:cubicBezTo>
                <a:cubicBezTo>
                  <a:pt x="5115" y="1109"/>
                  <a:pt x="5115" y="1109"/>
                  <a:pt x="5115" y="1109"/>
                </a:cubicBezTo>
                <a:cubicBezTo>
                  <a:pt x="5115" y="1109"/>
                  <a:pt x="5154" y="1087"/>
                  <a:pt x="5091" y="1077"/>
                </a:cubicBezTo>
                <a:cubicBezTo>
                  <a:pt x="5027" y="1066"/>
                  <a:pt x="5006" y="1058"/>
                  <a:pt x="5006" y="1058"/>
                </a:cubicBezTo>
                <a:cubicBezTo>
                  <a:pt x="4979" y="1069"/>
                  <a:pt x="4979" y="1069"/>
                  <a:pt x="4979" y="1069"/>
                </a:cubicBezTo>
                <a:cubicBezTo>
                  <a:pt x="4958" y="1071"/>
                  <a:pt x="4958" y="1071"/>
                  <a:pt x="4958" y="1071"/>
                </a:cubicBezTo>
                <a:cubicBezTo>
                  <a:pt x="4958" y="1050"/>
                  <a:pt x="4958" y="1050"/>
                  <a:pt x="4958" y="1050"/>
                </a:cubicBezTo>
                <a:cubicBezTo>
                  <a:pt x="4910" y="1055"/>
                  <a:pt x="4910" y="1055"/>
                  <a:pt x="4910" y="1055"/>
                </a:cubicBezTo>
                <a:cubicBezTo>
                  <a:pt x="4881" y="1063"/>
                  <a:pt x="4881" y="1063"/>
                  <a:pt x="4881" y="1063"/>
                </a:cubicBezTo>
                <a:cubicBezTo>
                  <a:pt x="4881" y="1063"/>
                  <a:pt x="4839" y="1018"/>
                  <a:pt x="4794" y="1010"/>
                </a:cubicBezTo>
                <a:cubicBezTo>
                  <a:pt x="4749" y="1002"/>
                  <a:pt x="4772" y="1024"/>
                  <a:pt x="4727" y="1024"/>
                </a:cubicBezTo>
                <a:cubicBezTo>
                  <a:pt x="4682" y="1024"/>
                  <a:pt x="4643" y="1024"/>
                  <a:pt x="4643" y="1024"/>
                </a:cubicBezTo>
                <a:cubicBezTo>
                  <a:pt x="4627" y="992"/>
                  <a:pt x="4627" y="992"/>
                  <a:pt x="4627" y="992"/>
                </a:cubicBezTo>
                <a:cubicBezTo>
                  <a:pt x="4627" y="992"/>
                  <a:pt x="4582" y="973"/>
                  <a:pt x="4574" y="976"/>
                </a:cubicBezTo>
                <a:cubicBezTo>
                  <a:pt x="4566" y="979"/>
                  <a:pt x="4555" y="997"/>
                  <a:pt x="4555" y="997"/>
                </a:cubicBezTo>
                <a:cubicBezTo>
                  <a:pt x="4552" y="1016"/>
                  <a:pt x="4552" y="1016"/>
                  <a:pt x="4552" y="1016"/>
                </a:cubicBezTo>
                <a:cubicBezTo>
                  <a:pt x="4505" y="1016"/>
                  <a:pt x="4505" y="1016"/>
                  <a:pt x="4505" y="1016"/>
                </a:cubicBezTo>
                <a:cubicBezTo>
                  <a:pt x="4507" y="981"/>
                  <a:pt x="4507" y="981"/>
                  <a:pt x="4507" y="981"/>
                </a:cubicBezTo>
                <a:cubicBezTo>
                  <a:pt x="4489" y="960"/>
                  <a:pt x="4489" y="960"/>
                  <a:pt x="4489" y="960"/>
                </a:cubicBezTo>
                <a:cubicBezTo>
                  <a:pt x="4483" y="944"/>
                  <a:pt x="4483" y="944"/>
                  <a:pt x="4483" y="944"/>
                </a:cubicBezTo>
                <a:cubicBezTo>
                  <a:pt x="4462" y="939"/>
                  <a:pt x="4462" y="939"/>
                  <a:pt x="4462" y="939"/>
                </a:cubicBezTo>
                <a:cubicBezTo>
                  <a:pt x="4454" y="886"/>
                  <a:pt x="4454" y="886"/>
                  <a:pt x="4454" y="886"/>
                </a:cubicBezTo>
                <a:cubicBezTo>
                  <a:pt x="4454" y="886"/>
                  <a:pt x="4401" y="857"/>
                  <a:pt x="4393" y="857"/>
                </a:cubicBezTo>
                <a:cubicBezTo>
                  <a:pt x="4385" y="857"/>
                  <a:pt x="4346" y="854"/>
                  <a:pt x="4346" y="854"/>
                </a:cubicBezTo>
                <a:cubicBezTo>
                  <a:pt x="4322" y="849"/>
                  <a:pt x="4322" y="849"/>
                  <a:pt x="4322" y="849"/>
                </a:cubicBezTo>
                <a:cubicBezTo>
                  <a:pt x="4261" y="843"/>
                  <a:pt x="4261" y="843"/>
                  <a:pt x="4261" y="843"/>
                </a:cubicBezTo>
                <a:cubicBezTo>
                  <a:pt x="4234" y="859"/>
                  <a:pt x="4234" y="859"/>
                  <a:pt x="4234" y="859"/>
                </a:cubicBezTo>
                <a:cubicBezTo>
                  <a:pt x="4208" y="857"/>
                  <a:pt x="4208" y="857"/>
                  <a:pt x="4208" y="857"/>
                </a:cubicBezTo>
                <a:cubicBezTo>
                  <a:pt x="4157" y="849"/>
                  <a:pt x="4157" y="849"/>
                  <a:pt x="4157" y="849"/>
                </a:cubicBezTo>
                <a:cubicBezTo>
                  <a:pt x="4136" y="817"/>
                  <a:pt x="4136" y="817"/>
                  <a:pt x="4136" y="817"/>
                </a:cubicBezTo>
                <a:cubicBezTo>
                  <a:pt x="4136" y="817"/>
                  <a:pt x="4073" y="817"/>
                  <a:pt x="4073" y="825"/>
                </a:cubicBezTo>
                <a:cubicBezTo>
                  <a:pt x="4073" y="833"/>
                  <a:pt x="4054" y="838"/>
                  <a:pt x="4054" y="838"/>
                </a:cubicBezTo>
                <a:cubicBezTo>
                  <a:pt x="4012" y="854"/>
                  <a:pt x="4012" y="854"/>
                  <a:pt x="4012" y="854"/>
                </a:cubicBezTo>
                <a:cubicBezTo>
                  <a:pt x="3972" y="796"/>
                  <a:pt x="3972" y="796"/>
                  <a:pt x="3972" y="796"/>
                </a:cubicBezTo>
                <a:cubicBezTo>
                  <a:pt x="3956" y="790"/>
                  <a:pt x="3956" y="790"/>
                  <a:pt x="3956" y="790"/>
                </a:cubicBezTo>
                <a:cubicBezTo>
                  <a:pt x="3937" y="759"/>
                  <a:pt x="3937" y="759"/>
                  <a:pt x="3937" y="759"/>
                </a:cubicBezTo>
                <a:cubicBezTo>
                  <a:pt x="3876" y="745"/>
                  <a:pt x="3876" y="745"/>
                  <a:pt x="3876" y="745"/>
                </a:cubicBezTo>
                <a:cubicBezTo>
                  <a:pt x="3847" y="715"/>
                  <a:pt x="3847" y="715"/>
                  <a:pt x="3847" y="715"/>
                </a:cubicBezTo>
                <a:cubicBezTo>
                  <a:pt x="3778" y="700"/>
                  <a:pt x="3778" y="700"/>
                  <a:pt x="3778" y="700"/>
                </a:cubicBezTo>
                <a:cubicBezTo>
                  <a:pt x="3778" y="700"/>
                  <a:pt x="3776" y="626"/>
                  <a:pt x="3768" y="621"/>
                </a:cubicBezTo>
                <a:cubicBezTo>
                  <a:pt x="3760" y="615"/>
                  <a:pt x="3749" y="605"/>
                  <a:pt x="3749" y="605"/>
                </a:cubicBezTo>
                <a:cubicBezTo>
                  <a:pt x="3749" y="562"/>
                  <a:pt x="3749" y="562"/>
                  <a:pt x="3749" y="562"/>
                </a:cubicBezTo>
                <a:cubicBezTo>
                  <a:pt x="3757" y="539"/>
                  <a:pt x="3757" y="539"/>
                  <a:pt x="3757" y="539"/>
                </a:cubicBezTo>
                <a:cubicBezTo>
                  <a:pt x="3757" y="539"/>
                  <a:pt x="3789" y="493"/>
                  <a:pt x="3762" y="491"/>
                </a:cubicBezTo>
                <a:cubicBezTo>
                  <a:pt x="3736" y="488"/>
                  <a:pt x="3707" y="491"/>
                  <a:pt x="3707" y="491"/>
                </a:cubicBezTo>
                <a:cubicBezTo>
                  <a:pt x="3707" y="491"/>
                  <a:pt x="3680" y="536"/>
                  <a:pt x="3680" y="546"/>
                </a:cubicBezTo>
                <a:cubicBezTo>
                  <a:pt x="3680" y="557"/>
                  <a:pt x="3670" y="602"/>
                  <a:pt x="3670" y="602"/>
                </a:cubicBezTo>
                <a:cubicBezTo>
                  <a:pt x="3595" y="623"/>
                  <a:pt x="3595" y="623"/>
                  <a:pt x="3595" y="623"/>
                </a:cubicBezTo>
                <a:cubicBezTo>
                  <a:pt x="3548" y="602"/>
                  <a:pt x="3548" y="602"/>
                  <a:pt x="3548" y="602"/>
                </a:cubicBezTo>
                <a:cubicBezTo>
                  <a:pt x="3481" y="602"/>
                  <a:pt x="3481" y="602"/>
                  <a:pt x="3481" y="602"/>
                </a:cubicBezTo>
                <a:cubicBezTo>
                  <a:pt x="3481" y="602"/>
                  <a:pt x="3479" y="581"/>
                  <a:pt x="3505" y="570"/>
                </a:cubicBezTo>
                <a:cubicBezTo>
                  <a:pt x="3532" y="560"/>
                  <a:pt x="3545" y="528"/>
                  <a:pt x="3511" y="523"/>
                </a:cubicBezTo>
                <a:cubicBezTo>
                  <a:pt x="3476" y="517"/>
                  <a:pt x="3476" y="490"/>
                  <a:pt x="3476" y="490"/>
                </a:cubicBezTo>
                <a:cubicBezTo>
                  <a:pt x="3495" y="467"/>
                  <a:pt x="3495" y="467"/>
                  <a:pt x="3495" y="467"/>
                </a:cubicBezTo>
                <a:cubicBezTo>
                  <a:pt x="3505" y="467"/>
                  <a:pt x="3505" y="467"/>
                  <a:pt x="3505" y="467"/>
                </a:cubicBezTo>
                <a:cubicBezTo>
                  <a:pt x="3505" y="467"/>
                  <a:pt x="3463" y="387"/>
                  <a:pt x="3444" y="387"/>
                </a:cubicBezTo>
                <a:cubicBezTo>
                  <a:pt x="3426" y="387"/>
                  <a:pt x="3354" y="387"/>
                  <a:pt x="3354" y="387"/>
                </a:cubicBezTo>
                <a:cubicBezTo>
                  <a:pt x="3325" y="432"/>
                  <a:pt x="3325" y="432"/>
                  <a:pt x="3325" y="432"/>
                </a:cubicBezTo>
                <a:cubicBezTo>
                  <a:pt x="3306" y="470"/>
                  <a:pt x="3306" y="470"/>
                  <a:pt x="3306" y="470"/>
                </a:cubicBezTo>
                <a:cubicBezTo>
                  <a:pt x="3280" y="401"/>
                  <a:pt x="3280" y="401"/>
                  <a:pt x="3280" y="401"/>
                </a:cubicBezTo>
                <a:cubicBezTo>
                  <a:pt x="3280" y="401"/>
                  <a:pt x="3325" y="324"/>
                  <a:pt x="3283" y="321"/>
                </a:cubicBezTo>
                <a:cubicBezTo>
                  <a:pt x="3240" y="319"/>
                  <a:pt x="3145" y="332"/>
                  <a:pt x="3142" y="300"/>
                </a:cubicBezTo>
                <a:cubicBezTo>
                  <a:pt x="3139" y="268"/>
                  <a:pt x="3123" y="178"/>
                  <a:pt x="3084" y="173"/>
                </a:cubicBezTo>
                <a:cubicBezTo>
                  <a:pt x="3044" y="167"/>
                  <a:pt x="2986" y="173"/>
                  <a:pt x="2986" y="173"/>
                </a:cubicBezTo>
                <a:cubicBezTo>
                  <a:pt x="2986" y="173"/>
                  <a:pt x="2986" y="231"/>
                  <a:pt x="2964" y="205"/>
                </a:cubicBezTo>
                <a:cubicBezTo>
                  <a:pt x="2943" y="178"/>
                  <a:pt x="2935" y="170"/>
                  <a:pt x="2935" y="170"/>
                </a:cubicBezTo>
                <a:cubicBezTo>
                  <a:pt x="2935" y="170"/>
                  <a:pt x="2893" y="183"/>
                  <a:pt x="2888" y="144"/>
                </a:cubicBezTo>
                <a:cubicBezTo>
                  <a:pt x="2882" y="104"/>
                  <a:pt x="2882" y="77"/>
                  <a:pt x="2882" y="77"/>
                </a:cubicBezTo>
                <a:cubicBezTo>
                  <a:pt x="2874" y="53"/>
                  <a:pt x="2874" y="53"/>
                  <a:pt x="2874" y="53"/>
                </a:cubicBezTo>
                <a:cubicBezTo>
                  <a:pt x="2874" y="53"/>
                  <a:pt x="2901" y="16"/>
                  <a:pt x="2872" y="8"/>
                </a:cubicBezTo>
                <a:cubicBezTo>
                  <a:pt x="2842" y="0"/>
                  <a:pt x="2840" y="16"/>
                  <a:pt x="2803" y="27"/>
                </a:cubicBezTo>
                <a:cubicBezTo>
                  <a:pt x="2766" y="37"/>
                  <a:pt x="2686" y="48"/>
                  <a:pt x="2652" y="48"/>
                </a:cubicBezTo>
                <a:cubicBezTo>
                  <a:pt x="2617" y="48"/>
                  <a:pt x="2540" y="56"/>
                  <a:pt x="2524" y="69"/>
                </a:cubicBezTo>
                <a:cubicBezTo>
                  <a:pt x="2508" y="83"/>
                  <a:pt x="2469" y="125"/>
                  <a:pt x="2469" y="125"/>
                </a:cubicBezTo>
                <a:cubicBezTo>
                  <a:pt x="2474" y="459"/>
                  <a:pt x="2474" y="459"/>
                  <a:pt x="2474" y="459"/>
                </a:cubicBezTo>
                <a:cubicBezTo>
                  <a:pt x="2511" y="488"/>
                  <a:pt x="2511" y="488"/>
                  <a:pt x="2511" y="488"/>
                </a:cubicBezTo>
                <a:cubicBezTo>
                  <a:pt x="2466" y="478"/>
                  <a:pt x="2466" y="478"/>
                  <a:pt x="2466" y="478"/>
                </a:cubicBezTo>
                <a:cubicBezTo>
                  <a:pt x="2373" y="562"/>
                  <a:pt x="2373" y="562"/>
                  <a:pt x="2373" y="562"/>
                </a:cubicBezTo>
                <a:cubicBezTo>
                  <a:pt x="2373" y="562"/>
                  <a:pt x="2265" y="634"/>
                  <a:pt x="2219" y="647"/>
                </a:cubicBezTo>
                <a:cubicBezTo>
                  <a:pt x="2174" y="660"/>
                  <a:pt x="1856" y="676"/>
                  <a:pt x="1883" y="865"/>
                </a:cubicBezTo>
                <a:cubicBezTo>
                  <a:pt x="1883" y="865"/>
                  <a:pt x="1888" y="891"/>
                  <a:pt x="1954" y="904"/>
                </a:cubicBezTo>
                <a:lnTo>
                  <a:pt x="1908" y="92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5" name="Oval 13">
            <a:extLst>
              <a:ext uri="{FF2B5EF4-FFF2-40B4-BE49-F238E27FC236}">
                <a16:creationId xmlns:a16="http://schemas.microsoft.com/office/drawing/2014/main" id="{436AAF21-9A96-B64B-ADE9-AE6557C920BF}"/>
              </a:ext>
            </a:extLst>
          </p:cNvPr>
          <p:cNvSpPr>
            <a:spLocks noChangeArrowheads="1"/>
          </p:cNvSpPr>
          <p:nvPr/>
        </p:nvSpPr>
        <p:spPr bwMode="auto">
          <a:xfrm>
            <a:off x="9671163" y="2766938"/>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2" name="Oval 13">
            <a:extLst>
              <a:ext uri="{FF2B5EF4-FFF2-40B4-BE49-F238E27FC236}">
                <a16:creationId xmlns:a16="http://schemas.microsoft.com/office/drawing/2014/main" id="{74282F0A-5FAB-314B-8D9E-ACAD4CE12394}"/>
              </a:ext>
            </a:extLst>
          </p:cNvPr>
          <p:cNvSpPr>
            <a:spLocks noChangeArrowheads="1"/>
          </p:cNvSpPr>
          <p:nvPr/>
        </p:nvSpPr>
        <p:spPr bwMode="auto">
          <a:xfrm>
            <a:off x="9247635" y="1708119"/>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9" name="Oval 13">
            <a:extLst>
              <a:ext uri="{FF2B5EF4-FFF2-40B4-BE49-F238E27FC236}">
                <a16:creationId xmlns:a16="http://schemas.microsoft.com/office/drawing/2014/main" id="{316A365C-B41E-574C-8A42-4631D406E9AB}"/>
              </a:ext>
            </a:extLst>
          </p:cNvPr>
          <p:cNvSpPr>
            <a:spLocks noChangeArrowheads="1"/>
          </p:cNvSpPr>
          <p:nvPr/>
        </p:nvSpPr>
        <p:spPr bwMode="auto">
          <a:xfrm>
            <a:off x="9177047" y="213164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cxnSp>
        <p:nvCxnSpPr>
          <p:cNvPr id="21" name="Forme 232">
            <a:extLst>
              <a:ext uri="{FF2B5EF4-FFF2-40B4-BE49-F238E27FC236}">
                <a16:creationId xmlns:a16="http://schemas.microsoft.com/office/drawing/2014/main" id="{9EDCEBEB-DC79-A849-8CFB-EA155E7D026E}"/>
              </a:ext>
            </a:extLst>
          </p:cNvPr>
          <p:cNvCxnSpPr>
            <a:stCxn id="7" idx="0"/>
            <a:endCxn id="16" idx="1"/>
          </p:cNvCxnSpPr>
          <p:nvPr/>
        </p:nvCxnSpPr>
        <p:spPr>
          <a:xfrm rot="5400000" flipH="1" flipV="1">
            <a:off x="6372898" y="1578407"/>
            <a:ext cx="1164701" cy="2890662"/>
          </a:xfrm>
          <a:prstGeom prst="bentConnector2">
            <a:avLst/>
          </a:prstGeom>
          <a:ln w="9525">
            <a:solidFill>
              <a:srgbClr val="FF3333"/>
            </a:solidFill>
            <a:prstDash val="sysDot"/>
            <a:tailEnd type="arrow" w="sm" len="sm"/>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993F77E7-80CC-3E46-854A-482FA444269C}"/>
              </a:ext>
            </a:extLst>
          </p:cNvPr>
          <p:cNvSpPr txBox="1"/>
          <p:nvPr/>
        </p:nvSpPr>
        <p:spPr>
          <a:xfrm>
            <a:off x="3407285" y="4255840"/>
            <a:ext cx="683451" cy="196208"/>
          </a:xfrm>
          <a:prstGeom prst="rect">
            <a:avLst/>
          </a:prstGeom>
          <a:noFill/>
        </p:spPr>
        <p:txBody>
          <a:bodyPr wrap="square" rtlCol="0">
            <a:spAutoFit/>
          </a:bodyPr>
          <a:lstStyle/>
          <a:p>
            <a:pPr algn="ctr"/>
            <a:r>
              <a:rPr lang="en-US" sz="675" dirty="0">
                <a:solidFill>
                  <a:srgbClr val="4B4B4D"/>
                </a:solidFill>
                <a:latin typeface="Nexa Heavy" pitchFamily="2" charset="0"/>
                <a:ea typeface="Nexa Thin" pitchFamily="2" charset="0"/>
              </a:rPr>
              <a:t>USA</a:t>
            </a:r>
            <a:endParaRPr lang="en-US" sz="675" dirty="0">
              <a:solidFill>
                <a:srgbClr val="4B4B4D"/>
              </a:solidFill>
              <a:latin typeface="Nexa Thin" pitchFamily="2" charset="0"/>
              <a:ea typeface="Nexa Thin" pitchFamily="2" charset="0"/>
            </a:endParaRPr>
          </a:p>
        </p:txBody>
      </p:sp>
      <p:sp>
        <p:nvSpPr>
          <p:cNvPr id="23" name="ZoneTexte 22">
            <a:extLst>
              <a:ext uri="{FF2B5EF4-FFF2-40B4-BE49-F238E27FC236}">
                <a16:creationId xmlns:a16="http://schemas.microsoft.com/office/drawing/2014/main" id="{F38E0699-B38B-7145-8928-C99257E7BFE8}"/>
              </a:ext>
            </a:extLst>
          </p:cNvPr>
          <p:cNvSpPr txBox="1"/>
          <p:nvPr/>
        </p:nvSpPr>
        <p:spPr>
          <a:xfrm>
            <a:off x="5080193" y="3929282"/>
            <a:ext cx="859446" cy="196208"/>
          </a:xfrm>
          <a:prstGeom prst="rect">
            <a:avLst/>
          </a:prstGeom>
          <a:noFill/>
        </p:spPr>
        <p:txBody>
          <a:bodyPr wrap="square" rtlCol="0">
            <a:spAutoFit/>
          </a:bodyPr>
          <a:lstStyle/>
          <a:p>
            <a:pPr algn="ctr"/>
            <a:r>
              <a:rPr lang="en-US" sz="675" dirty="0">
                <a:solidFill>
                  <a:srgbClr val="4B4B4D"/>
                </a:solidFill>
                <a:latin typeface="Nexa Heavy" pitchFamily="2" charset="0"/>
                <a:ea typeface="Nexa Thin" pitchFamily="2" charset="0"/>
              </a:rPr>
              <a:t>FRANCE</a:t>
            </a:r>
            <a:endParaRPr lang="en-US" sz="675" dirty="0">
              <a:solidFill>
                <a:srgbClr val="4B4B4D"/>
              </a:solidFill>
              <a:latin typeface="Nexa Thin" pitchFamily="2" charset="0"/>
              <a:ea typeface="Nexa Thin" pitchFamily="2" charset="0"/>
            </a:endParaRPr>
          </a:p>
        </p:txBody>
      </p:sp>
      <p:sp>
        <p:nvSpPr>
          <p:cNvPr id="24" name="ZoneTexte 23">
            <a:extLst>
              <a:ext uri="{FF2B5EF4-FFF2-40B4-BE49-F238E27FC236}">
                <a16:creationId xmlns:a16="http://schemas.microsoft.com/office/drawing/2014/main" id="{C795ECD7-C183-F944-9F36-1694208A2609}"/>
              </a:ext>
            </a:extLst>
          </p:cNvPr>
          <p:cNvSpPr txBox="1"/>
          <p:nvPr/>
        </p:nvSpPr>
        <p:spPr>
          <a:xfrm>
            <a:off x="4046516" y="5334873"/>
            <a:ext cx="809162" cy="196208"/>
          </a:xfrm>
          <a:prstGeom prst="rect">
            <a:avLst/>
          </a:prstGeom>
          <a:noFill/>
        </p:spPr>
        <p:txBody>
          <a:bodyPr wrap="square" rtlCol="0">
            <a:spAutoFit/>
          </a:bodyPr>
          <a:lstStyle/>
          <a:p>
            <a:pPr algn="ctr"/>
            <a:r>
              <a:rPr lang="en-US" sz="675" dirty="0">
                <a:solidFill>
                  <a:srgbClr val="4B4B4D"/>
                </a:solidFill>
                <a:latin typeface="Nexa Heavy" pitchFamily="2" charset="0"/>
                <a:ea typeface="Nexa Thin" pitchFamily="2" charset="0"/>
              </a:rPr>
              <a:t>BRAZIL</a:t>
            </a:r>
            <a:endParaRPr lang="en-US" sz="675" dirty="0">
              <a:solidFill>
                <a:srgbClr val="4B4B4D"/>
              </a:solidFill>
              <a:latin typeface="Nexa Thin" pitchFamily="2" charset="0"/>
              <a:ea typeface="Nexa Thin" pitchFamily="2" charset="0"/>
            </a:endParaRPr>
          </a:p>
        </p:txBody>
      </p:sp>
      <p:sp>
        <p:nvSpPr>
          <p:cNvPr id="28" name="ZoneTexte 27">
            <a:extLst>
              <a:ext uri="{FF2B5EF4-FFF2-40B4-BE49-F238E27FC236}">
                <a16:creationId xmlns:a16="http://schemas.microsoft.com/office/drawing/2014/main" id="{B49A1ACB-45CA-144B-A768-44D8025F13E4}"/>
              </a:ext>
            </a:extLst>
          </p:cNvPr>
          <p:cNvSpPr txBox="1"/>
          <p:nvPr/>
        </p:nvSpPr>
        <p:spPr>
          <a:xfrm>
            <a:off x="7358313" y="4281978"/>
            <a:ext cx="792400" cy="196208"/>
          </a:xfrm>
          <a:prstGeom prst="rect">
            <a:avLst/>
          </a:prstGeom>
          <a:noFill/>
        </p:spPr>
        <p:txBody>
          <a:bodyPr wrap="square" rtlCol="0">
            <a:spAutoFit/>
          </a:bodyPr>
          <a:lstStyle/>
          <a:p>
            <a:pPr algn="ctr"/>
            <a:r>
              <a:rPr lang="en-US" sz="675" dirty="0">
                <a:solidFill>
                  <a:srgbClr val="4B4B4D"/>
                </a:solidFill>
                <a:latin typeface="Nexa Heavy" pitchFamily="2" charset="0"/>
                <a:ea typeface="Nexa Thin" pitchFamily="2" charset="0"/>
              </a:rPr>
              <a:t>CHINA</a:t>
            </a:r>
            <a:endParaRPr lang="en-US" sz="675" dirty="0">
              <a:solidFill>
                <a:srgbClr val="4B4B4D"/>
              </a:solidFill>
              <a:latin typeface="Nexa Thin" pitchFamily="2" charset="0"/>
              <a:ea typeface="Nexa Thin" pitchFamily="2" charset="0"/>
            </a:endParaRPr>
          </a:p>
        </p:txBody>
      </p:sp>
      <p:sp>
        <p:nvSpPr>
          <p:cNvPr id="30" name="ZoneTexte 29">
            <a:extLst>
              <a:ext uri="{FF2B5EF4-FFF2-40B4-BE49-F238E27FC236}">
                <a16:creationId xmlns:a16="http://schemas.microsoft.com/office/drawing/2014/main" id="{5C30F40D-22FE-D245-B2FD-872A8FB4E192}"/>
              </a:ext>
            </a:extLst>
          </p:cNvPr>
          <p:cNvSpPr txBox="1"/>
          <p:nvPr/>
        </p:nvSpPr>
        <p:spPr>
          <a:xfrm>
            <a:off x="9489692" y="1831793"/>
            <a:ext cx="440410" cy="362049"/>
          </a:xfrm>
          <a:prstGeom prst="rect">
            <a:avLst/>
          </a:prstGeom>
          <a:noFill/>
        </p:spPr>
        <p:txBody>
          <a:bodyPr wrap="square" rtlCol="0">
            <a:spAutoFit/>
          </a:bodyPr>
          <a:lstStyle/>
          <a:p>
            <a:r>
              <a:rPr lang="en-US" sz="600" dirty="0">
                <a:solidFill>
                  <a:srgbClr val="4B4B4D"/>
                </a:solidFill>
                <a:latin typeface="Nexa Heavy" pitchFamily="2" charset="0"/>
                <a:ea typeface="Nexa Thin" pitchFamily="2" charset="0"/>
              </a:rPr>
              <a:t>LILLE</a:t>
            </a:r>
            <a:endParaRPr lang="en-US" sz="600" dirty="0">
              <a:solidFill>
                <a:srgbClr val="4B4B4D"/>
              </a:solidFill>
              <a:latin typeface="Nexa Thin" pitchFamily="2" charset="0"/>
              <a:ea typeface="Nexa Thin" pitchFamily="2" charset="0"/>
            </a:endParaRPr>
          </a:p>
        </p:txBody>
      </p:sp>
      <p:sp>
        <p:nvSpPr>
          <p:cNvPr id="31" name="ZoneTexte 30">
            <a:extLst>
              <a:ext uri="{FF2B5EF4-FFF2-40B4-BE49-F238E27FC236}">
                <a16:creationId xmlns:a16="http://schemas.microsoft.com/office/drawing/2014/main" id="{00CE89F8-BC6D-3D40-A6C1-5BCD2BD60F64}"/>
              </a:ext>
            </a:extLst>
          </p:cNvPr>
          <p:cNvSpPr txBox="1"/>
          <p:nvPr/>
        </p:nvSpPr>
        <p:spPr>
          <a:xfrm>
            <a:off x="9051027" y="2432742"/>
            <a:ext cx="478123" cy="362049"/>
          </a:xfrm>
          <a:prstGeom prst="rect">
            <a:avLst/>
          </a:prstGeom>
          <a:noFill/>
        </p:spPr>
        <p:txBody>
          <a:bodyPr wrap="square" rtlCol="0">
            <a:spAutoFit/>
          </a:bodyPr>
          <a:lstStyle/>
          <a:p>
            <a:pPr algn="r"/>
            <a:r>
              <a:rPr lang="en-US" sz="600" dirty="0">
                <a:solidFill>
                  <a:srgbClr val="4B4B4D"/>
                </a:solidFill>
                <a:latin typeface="Nexa Heavy" pitchFamily="2" charset="0"/>
                <a:ea typeface="Nexa Thin" pitchFamily="2" charset="0"/>
              </a:rPr>
              <a:t>PARIS</a:t>
            </a:r>
            <a:endParaRPr lang="en-US" sz="600" dirty="0">
              <a:solidFill>
                <a:srgbClr val="4B4B4D"/>
              </a:solidFill>
              <a:latin typeface="Nexa Thin" pitchFamily="2" charset="0"/>
              <a:ea typeface="Nexa Thin" pitchFamily="2" charset="0"/>
            </a:endParaRPr>
          </a:p>
        </p:txBody>
      </p:sp>
      <p:sp>
        <p:nvSpPr>
          <p:cNvPr id="32" name="ZoneTexte 31">
            <a:extLst>
              <a:ext uri="{FF2B5EF4-FFF2-40B4-BE49-F238E27FC236}">
                <a16:creationId xmlns:a16="http://schemas.microsoft.com/office/drawing/2014/main" id="{2323F68D-28C1-0349-8DA7-0B7BC8C3026A}"/>
              </a:ext>
            </a:extLst>
          </p:cNvPr>
          <p:cNvSpPr txBox="1"/>
          <p:nvPr/>
        </p:nvSpPr>
        <p:spPr>
          <a:xfrm>
            <a:off x="8702986" y="2825722"/>
            <a:ext cx="1006110" cy="276999"/>
          </a:xfrm>
          <a:prstGeom prst="rect">
            <a:avLst/>
          </a:prstGeom>
          <a:noFill/>
        </p:spPr>
        <p:txBody>
          <a:bodyPr wrap="square" rtlCol="0">
            <a:spAutoFit/>
          </a:bodyPr>
          <a:lstStyle/>
          <a:p>
            <a:pPr algn="r"/>
            <a:r>
              <a:rPr lang="en-US" sz="600" dirty="0">
                <a:solidFill>
                  <a:srgbClr val="4B4B4D"/>
                </a:solidFill>
                <a:latin typeface="Nexa Heavy" pitchFamily="2" charset="0"/>
                <a:ea typeface="Nexa Thin" pitchFamily="2" charset="0"/>
              </a:rPr>
              <a:t>SOPHIA </a:t>
            </a:r>
          </a:p>
          <a:p>
            <a:pPr algn="r"/>
            <a:r>
              <a:rPr lang="en-US" sz="600" dirty="0">
                <a:solidFill>
                  <a:srgbClr val="4B4B4D"/>
                </a:solidFill>
                <a:latin typeface="Nexa Heavy" pitchFamily="2" charset="0"/>
                <a:ea typeface="Nexa Thin" pitchFamily="2" charset="0"/>
              </a:rPr>
              <a:t>ANTIPOLIS</a:t>
            </a:r>
            <a:endParaRPr lang="en-US" sz="600" dirty="0">
              <a:solidFill>
                <a:srgbClr val="4B4B4D"/>
              </a:solidFill>
              <a:latin typeface="Nexa Thin" pitchFamily="2" charset="0"/>
              <a:ea typeface="Nexa Thin" pitchFamily="2" charset="0"/>
            </a:endParaRPr>
          </a:p>
        </p:txBody>
      </p:sp>
      <p:pic>
        <p:nvPicPr>
          <p:cNvPr id="3" name="Image 2">
            <a:extLst>
              <a:ext uri="{FF2B5EF4-FFF2-40B4-BE49-F238E27FC236}">
                <a16:creationId xmlns:a16="http://schemas.microsoft.com/office/drawing/2014/main" id="{E279AB0B-ED5B-8345-AC11-1744A0B1B216}"/>
              </a:ext>
            </a:extLst>
          </p:cNvPr>
          <p:cNvPicPr>
            <a:picLocks noChangeAspect="1"/>
          </p:cNvPicPr>
          <p:nvPr/>
        </p:nvPicPr>
        <p:blipFill>
          <a:blip r:embed="rId2"/>
          <a:stretch>
            <a:fillRect/>
          </a:stretch>
        </p:blipFill>
        <p:spPr>
          <a:xfrm>
            <a:off x="3564633" y="3992857"/>
            <a:ext cx="355600" cy="279400"/>
          </a:xfrm>
          <a:prstGeom prst="rect">
            <a:avLst/>
          </a:prstGeom>
        </p:spPr>
      </p:pic>
      <p:sp>
        <p:nvSpPr>
          <p:cNvPr id="146" name="ZoneTexte 145">
            <a:extLst>
              <a:ext uri="{FF2B5EF4-FFF2-40B4-BE49-F238E27FC236}">
                <a16:creationId xmlns:a16="http://schemas.microsoft.com/office/drawing/2014/main" id="{563D546F-0700-334D-B76C-36F0EF0C4B3F}"/>
              </a:ext>
            </a:extLst>
          </p:cNvPr>
          <p:cNvSpPr txBox="1"/>
          <p:nvPr/>
        </p:nvSpPr>
        <p:spPr>
          <a:xfrm>
            <a:off x="4274236" y="5043542"/>
            <a:ext cx="349185" cy="261610"/>
          </a:xfrm>
          <a:prstGeom prst="rect">
            <a:avLst/>
          </a:prstGeom>
          <a:noFill/>
        </p:spPr>
        <p:txBody>
          <a:bodyPr wrap="square" rtlCol="0">
            <a:spAutoFit/>
          </a:bodyPr>
          <a:lstStyle/>
          <a:p>
            <a:pPr algn="ctr"/>
            <a:r>
              <a:rPr lang="en-US" sz="1050" dirty="0">
                <a:solidFill>
                  <a:schemeClr val="bg1"/>
                </a:solidFill>
                <a:latin typeface="Nexa Light" panose="02000000000000000000" pitchFamily="2" charset="77"/>
              </a:rPr>
              <a:t>SK</a:t>
            </a:r>
          </a:p>
        </p:txBody>
      </p:sp>
      <p:sp>
        <p:nvSpPr>
          <p:cNvPr id="147" name="ZoneTexte 146">
            <a:extLst>
              <a:ext uri="{FF2B5EF4-FFF2-40B4-BE49-F238E27FC236}">
                <a16:creationId xmlns:a16="http://schemas.microsoft.com/office/drawing/2014/main" id="{E199E2E7-05F1-B346-88A9-72B37F335594}"/>
              </a:ext>
            </a:extLst>
          </p:cNvPr>
          <p:cNvSpPr txBox="1"/>
          <p:nvPr/>
        </p:nvSpPr>
        <p:spPr>
          <a:xfrm>
            <a:off x="7592291" y="3984324"/>
            <a:ext cx="349185" cy="261610"/>
          </a:xfrm>
          <a:prstGeom prst="rect">
            <a:avLst/>
          </a:prstGeom>
          <a:noFill/>
        </p:spPr>
        <p:txBody>
          <a:bodyPr wrap="square" rtlCol="0">
            <a:spAutoFit/>
          </a:bodyPr>
          <a:lstStyle/>
          <a:p>
            <a:pPr algn="ctr"/>
            <a:r>
              <a:rPr lang="en-US" sz="1050" dirty="0">
                <a:solidFill>
                  <a:schemeClr val="bg1"/>
                </a:solidFill>
                <a:latin typeface="Nexa Light" panose="02000000000000000000" pitchFamily="2" charset="77"/>
              </a:rPr>
              <a:t>SK</a:t>
            </a:r>
          </a:p>
        </p:txBody>
      </p:sp>
      <p:sp>
        <p:nvSpPr>
          <p:cNvPr id="148" name="ZoneTexte 147">
            <a:extLst>
              <a:ext uri="{FF2B5EF4-FFF2-40B4-BE49-F238E27FC236}">
                <a16:creationId xmlns:a16="http://schemas.microsoft.com/office/drawing/2014/main" id="{0A9E53A1-0BE3-E345-9568-25DE16C1C68B}"/>
              </a:ext>
            </a:extLst>
          </p:cNvPr>
          <p:cNvSpPr txBox="1"/>
          <p:nvPr/>
        </p:nvSpPr>
        <p:spPr>
          <a:xfrm>
            <a:off x="9646984" y="2787379"/>
            <a:ext cx="349185" cy="261610"/>
          </a:xfrm>
          <a:prstGeom prst="rect">
            <a:avLst/>
          </a:prstGeom>
          <a:noFill/>
        </p:spPr>
        <p:txBody>
          <a:bodyPr wrap="square" rtlCol="0">
            <a:spAutoFit/>
          </a:bodyPr>
          <a:lstStyle/>
          <a:p>
            <a:pPr algn="ctr"/>
            <a:r>
              <a:rPr lang="en-US" sz="1050" dirty="0">
                <a:solidFill>
                  <a:schemeClr val="bg1"/>
                </a:solidFill>
                <a:latin typeface="Nexa Light" panose="02000000000000000000" pitchFamily="2" charset="77"/>
              </a:rPr>
              <a:t>SK</a:t>
            </a:r>
          </a:p>
        </p:txBody>
      </p:sp>
      <p:sp>
        <p:nvSpPr>
          <p:cNvPr id="149" name="ZoneTexte 148">
            <a:extLst>
              <a:ext uri="{FF2B5EF4-FFF2-40B4-BE49-F238E27FC236}">
                <a16:creationId xmlns:a16="http://schemas.microsoft.com/office/drawing/2014/main" id="{6B22DDD7-E0EF-D047-99A0-EAA1CD35AC13}"/>
              </a:ext>
            </a:extLst>
          </p:cNvPr>
          <p:cNvSpPr txBox="1"/>
          <p:nvPr/>
        </p:nvSpPr>
        <p:spPr>
          <a:xfrm>
            <a:off x="9216867" y="1731560"/>
            <a:ext cx="349185" cy="261610"/>
          </a:xfrm>
          <a:prstGeom prst="rect">
            <a:avLst/>
          </a:prstGeom>
          <a:noFill/>
        </p:spPr>
        <p:txBody>
          <a:bodyPr wrap="square" rtlCol="0">
            <a:spAutoFit/>
          </a:bodyPr>
          <a:lstStyle/>
          <a:p>
            <a:pPr algn="ctr"/>
            <a:r>
              <a:rPr lang="en-US" sz="1050" dirty="0">
                <a:solidFill>
                  <a:schemeClr val="bg1"/>
                </a:solidFill>
                <a:latin typeface="Nexa Light" panose="02000000000000000000" pitchFamily="2" charset="77"/>
              </a:rPr>
              <a:t>SK</a:t>
            </a:r>
          </a:p>
        </p:txBody>
      </p:sp>
      <p:sp>
        <p:nvSpPr>
          <p:cNvPr id="150" name="ZoneTexte 149">
            <a:extLst>
              <a:ext uri="{FF2B5EF4-FFF2-40B4-BE49-F238E27FC236}">
                <a16:creationId xmlns:a16="http://schemas.microsoft.com/office/drawing/2014/main" id="{33CF76A6-513F-284B-BC4F-87A14DA91AEC}"/>
              </a:ext>
            </a:extLst>
          </p:cNvPr>
          <p:cNvSpPr txBox="1"/>
          <p:nvPr/>
        </p:nvSpPr>
        <p:spPr>
          <a:xfrm>
            <a:off x="9157980" y="2159269"/>
            <a:ext cx="349185" cy="261610"/>
          </a:xfrm>
          <a:prstGeom prst="rect">
            <a:avLst/>
          </a:prstGeom>
          <a:noFill/>
        </p:spPr>
        <p:txBody>
          <a:bodyPr wrap="square" rtlCol="0">
            <a:spAutoFit/>
          </a:bodyPr>
          <a:lstStyle/>
          <a:p>
            <a:pPr algn="ctr"/>
            <a:r>
              <a:rPr lang="en-US" sz="1050" dirty="0">
                <a:solidFill>
                  <a:schemeClr val="bg1"/>
                </a:solidFill>
                <a:latin typeface="Nexa Light" panose="02000000000000000000" pitchFamily="2" charset="77"/>
              </a:rPr>
              <a:t>SK</a:t>
            </a:r>
          </a:p>
        </p:txBody>
      </p:sp>
      <p:sp>
        <p:nvSpPr>
          <p:cNvPr id="145" name="Titre 1">
            <a:extLst>
              <a:ext uri="{FF2B5EF4-FFF2-40B4-BE49-F238E27FC236}">
                <a16:creationId xmlns:a16="http://schemas.microsoft.com/office/drawing/2014/main" id="{B2911099-6912-3641-BFFB-547D77216C58}"/>
              </a:ext>
            </a:extLst>
          </p:cNvPr>
          <p:cNvSpPr>
            <a:spLocks noGrp="1"/>
          </p:cNvSpPr>
          <p:nvPr>
            <p:ph type="ctrTitle" hasCustomPrompt="1"/>
          </p:nvPr>
        </p:nvSpPr>
        <p:spPr>
          <a:xfrm>
            <a:off x="420364" y="377790"/>
            <a:ext cx="3811916" cy="961444"/>
          </a:xfrm>
          <a:prstGeom prst="rect">
            <a:avLst/>
          </a:prstGeom>
        </p:spPr>
        <p:txBody>
          <a:bodyPr anchor="t"/>
          <a:lstStyle>
            <a:lvl1pPr algn="l">
              <a:defRPr sz="3200" b="0" i="0">
                <a:latin typeface="Nexa Light" panose="02000000000000000000" pitchFamily="2" charset="77"/>
              </a:defRPr>
            </a:lvl1pPr>
          </a:lstStyle>
          <a:p>
            <a:r>
              <a:rPr lang="en-US" dirty="0"/>
              <a:t>TITRE</a:t>
            </a:r>
          </a:p>
        </p:txBody>
      </p:sp>
      <p:sp>
        <p:nvSpPr>
          <p:cNvPr id="152" name="Oval 13">
            <a:extLst>
              <a:ext uri="{FF2B5EF4-FFF2-40B4-BE49-F238E27FC236}">
                <a16:creationId xmlns:a16="http://schemas.microsoft.com/office/drawing/2014/main" id="{2ACEFD9E-E52C-B247-94A4-172246794DB3}"/>
              </a:ext>
            </a:extLst>
          </p:cNvPr>
          <p:cNvSpPr>
            <a:spLocks noChangeArrowheads="1"/>
          </p:cNvSpPr>
          <p:nvPr userDrawn="1"/>
        </p:nvSpPr>
        <p:spPr bwMode="auto">
          <a:xfrm>
            <a:off x="5714140" y="5430361"/>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3" name="ZoneTexte 152">
            <a:extLst>
              <a:ext uri="{FF2B5EF4-FFF2-40B4-BE49-F238E27FC236}">
                <a16:creationId xmlns:a16="http://schemas.microsoft.com/office/drawing/2014/main" id="{2ECDE17B-2C9E-1546-AA23-E99BF872FC92}"/>
              </a:ext>
            </a:extLst>
          </p:cNvPr>
          <p:cNvSpPr txBox="1"/>
          <p:nvPr userDrawn="1"/>
        </p:nvSpPr>
        <p:spPr>
          <a:xfrm>
            <a:off x="5408772" y="5758393"/>
            <a:ext cx="897908" cy="196208"/>
          </a:xfrm>
          <a:prstGeom prst="rect">
            <a:avLst/>
          </a:prstGeom>
          <a:noFill/>
        </p:spPr>
        <p:txBody>
          <a:bodyPr wrap="square" rtlCol="0">
            <a:spAutoFit/>
          </a:bodyPr>
          <a:lstStyle/>
          <a:p>
            <a:pPr algn="ctr"/>
            <a:r>
              <a:rPr lang="en-US" sz="675" dirty="0">
                <a:solidFill>
                  <a:srgbClr val="4B4B4D"/>
                </a:solidFill>
                <a:latin typeface="Nexa Heavy" pitchFamily="2" charset="0"/>
                <a:ea typeface="Nexa Thin" pitchFamily="2" charset="0"/>
              </a:rPr>
              <a:t>SOUTH AFRICA</a:t>
            </a:r>
            <a:endParaRPr lang="en-US" sz="675" dirty="0">
              <a:solidFill>
                <a:srgbClr val="4B4B4D"/>
              </a:solidFill>
              <a:latin typeface="Nexa Thin" pitchFamily="2" charset="0"/>
              <a:ea typeface="Nexa Thin" pitchFamily="2" charset="0"/>
            </a:endParaRPr>
          </a:p>
        </p:txBody>
      </p:sp>
      <p:sp>
        <p:nvSpPr>
          <p:cNvPr id="154" name="ZoneTexte 153">
            <a:extLst>
              <a:ext uri="{FF2B5EF4-FFF2-40B4-BE49-F238E27FC236}">
                <a16:creationId xmlns:a16="http://schemas.microsoft.com/office/drawing/2014/main" id="{7A77CE17-774E-674D-8E10-D921EB623186}"/>
              </a:ext>
            </a:extLst>
          </p:cNvPr>
          <p:cNvSpPr txBox="1"/>
          <p:nvPr userDrawn="1"/>
        </p:nvSpPr>
        <p:spPr>
          <a:xfrm>
            <a:off x="5689200" y="5455659"/>
            <a:ext cx="349185" cy="261610"/>
          </a:xfrm>
          <a:prstGeom prst="rect">
            <a:avLst/>
          </a:prstGeom>
          <a:noFill/>
        </p:spPr>
        <p:txBody>
          <a:bodyPr wrap="square" rtlCol="0">
            <a:spAutoFit/>
          </a:bodyPr>
          <a:lstStyle/>
          <a:p>
            <a:pPr algn="ctr"/>
            <a:r>
              <a:rPr lang="en-US" sz="1050" dirty="0">
                <a:solidFill>
                  <a:schemeClr val="bg1"/>
                </a:solidFill>
                <a:latin typeface="Nexa Light" panose="02000000000000000000" pitchFamily="2" charset="77"/>
              </a:rPr>
              <a:t>SK</a:t>
            </a:r>
          </a:p>
        </p:txBody>
      </p:sp>
      <p:pic>
        <p:nvPicPr>
          <p:cNvPr id="151" name="Image 150">
            <a:extLst>
              <a:ext uri="{FF2B5EF4-FFF2-40B4-BE49-F238E27FC236}">
                <a16:creationId xmlns:a16="http://schemas.microsoft.com/office/drawing/2014/main" id="{F8F7CD02-501E-D742-90BE-D6108437CB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92020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 Marque | Fe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E202984D-AA9C-4D4A-99B8-1F28A8AF2974}"/>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5" name="Image 4">
            <a:extLst>
              <a:ext uri="{FF2B5EF4-FFF2-40B4-BE49-F238E27FC236}">
                <a16:creationId xmlns:a16="http://schemas.microsoft.com/office/drawing/2014/main" id="{4AD3BB84-C746-EC43-ACD2-52E3C17F2FD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58444" y="6177627"/>
            <a:ext cx="2654950" cy="458767"/>
          </a:xfrm>
          <a:prstGeom prst="rect">
            <a:avLst/>
          </a:prstGeom>
        </p:spPr>
      </p:pic>
    </p:spTree>
    <p:extLst>
      <p:ext uri="{BB962C8B-B14F-4D97-AF65-F5344CB8AC3E}">
        <p14:creationId xmlns:p14="http://schemas.microsoft.com/office/powerpoint/2010/main" val="141733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 Le monde selon SKEM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1357079" y="2346466"/>
            <a:ext cx="3934380" cy="386902"/>
          </a:xfrm>
          <a:prstGeom prst="rect">
            <a:avLst/>
          </a:prstGeom>
        </p:spPr>
        <p:txBody>
          <a:bodyPr/>
          <a:lstStyle>
            <a:lvl1pPr marL="0" indent="0" algn="ctr">
              <a:lnSpc>
                <a:spcPct val="100000"/>
              </a:lnSpc>
              <a:spcBef>
                <a:spcPts val="0"/>
              </a:spcBef>
              <a:buNone/>
              <a:defRPr sz="1800" b="1" i="0">
                <a:solidFill>
                  <a:schemeClr val="bg1"/>
                </a:solidFill>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AT HOME WORLDWIDE*</a:t>
            </a:r>
          </a:p>
        </p:txBody>
      </p:sp>
      <p:sp>
        <p:nvSpPr>
          <p:cNvPr id="13" name="Espace réservé du contenu 2">
            <a:extLst>
              <a:ext uri="{FF2B5EF4-FFF2-40B4-BE49-F238E27FC236}">
                <a16:creationId xmlns:a16="http://schemas.microsoft.com/office/drawing/2014/main" id="{C5850FF4-671C-BC48-A0ED-CEF8BE471742}"/>
              </a:ext>
            </a:extLst>
          </p:cNvPr>
          <p:cNvSpPr>
            <a:spLocks noGrp="1"/>
          </p:cNvSpPr>
          <p:nvPr>
            <p:ph idx="10" hasCustomPrompt="1"/>
          </p:nvPr>
        </p:nvSpPr>
        <p:spPr>
          <a:xfrm>
            <a:off x="2426376" y="2780173"/>
            <a:ext cx="1717617" cy="20479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Police système"/>
              <a:buNone/>
              <a:tabLst/>
              <a:defRPr lang="fr-FR" sz="800" b="0" i="1" u="none" strike="noStrike" smtClean="0">
                <a:solidFill>
                  <a:schemeClr val="bg1"/>
                </a:solidFill>
                <a:effectLst/>
                <a:latin typeface="+mn-lt"/>
              </a:defRPr>
            </a:lvl1pPr>
          </a:lstStyle>
          <a:p>
            <a:r>
              <a:rPr lang="fr-FR" dirty="0"/>
              <a:t>* Chez vous, partout dans le monde</a:t>
            </a:r>
          </a:p>
        </p:txBody>
      </p:sp>
      <p:pic>
        <p:nvPicPr>
          <p:cNvPr id="2" name="Image 1">
            <a:extLst>
              <a:ext uri="{FF2B5EF4-FFF2-40B4-BE49-F238E27FC236}">
                <a16:creationId xmlns:a16="http://schemas.microsoft.com/office/drawing/2014/main" id="{8BF6324E-F408-B748-AC2C-0A59FFD253D1}"/>
              </a:ext>
            </a:extLst>
          </p:cNvPr>
          <p:cNvPicPr>
            <a:picLocks noChangeAspect="1"/>
          </p:cNvPicPr>
          <p:nvPr userDrawn="1"/>
        </p:nvPicPr>
        <p:blipFill>
          <a:blip r:embed="rId3"/>
          <a:stretch>
            <a:fillRect/>
          </a:stretch>
        </p:blipFill>
        <p:spPr>
          <a:xfrm>
            <a:off x="511219" y="597308"/>
            <a:ext cx="5626100" cy="1841500"/>
          </a:xfrm>
          <a:prstGeom prst="rect">
            <a:avLst/>
          </a:prstGeom>
        </p:spPr>
      </p:pic>
      <p:pic>
        <p:nvPicPr>
          <p:cNvPr id="10" name="Image 9" descr="Une image contenant dessin&#10;&#10;Description générée automatiquement">
            <a:extLst>
              <a:ext uri="{FF2B5EF4-FFF2-40B4-BE49-F238E27FC236}">
                <a16:creationId xmlns:a16="http://schemas.microsoft.com/office/drawing/2014/main" id="{9F136598-F48B-094E-B31E-BD2B65286F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58210" y="6211592"/>
            <a:ext cx="2475980" cy="427166"/>
          </a:xfrm>
          <a:prstGeom prst="rect">
            <a:avLst/>
          </a:prstGeom>
        </p:spPr>
      </p:pic>
    </p:spTree>
    <p:extLst>
      <p:ext uri="{BB962C8B-B14F-4D97-AF65-F5344CB8AC3E}">
        <p14:creationId xmlns:p14="http://schemas.microsoft.com/office/powerpoint/2010/main" val="1838436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 - Titre, Sous-Titre, Text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88040A-34EF-7543-A5E6-C4639865C9E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7" name="Espace réservé du texte 6">
            <a:extLst>
              <a:ext uri="{FF2B5EF4-FFF2-40B4-BE49-F238E27FC236}">
                <a16:creationId xmlns:a16="http://schemas.microsoft.com/office/drawing/2014/main" id="{B0A045B6-811A-AE4C-B6C0-5F09179107D2}"/>
              </a:ext>
            </a:extLst>
          </p:cNvPr>
          <p:cNvSpPr>
            <a:spLocks noGrp="1"/>
          </p:cNvSpPr>
          <p:nvPr>
            <p:ph type="body" sz="quarter" idx="12" hasCustomPrompt="1"/>
          </p:nvPr>
        </p:nvSpPr>
        <p:spPr>
          <a:xfrm>
            <a:off x="838582" y="2255761"/>
            <a:ext cx="10460038" cy="35586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ergo </a:t>
            </a:r>
            <a:r>
              <a:rPr lang="fr-FR" dirty="0" err="1"/>
              <a:t>redeundum</a:t>
            </a:r>
            <a:r>
              <a:rPr lang="fr-FR" dirty="0"/>
              <a:t> ad </a:t>
            </a:r>
            <a:r>
              <a:rPr lang="fr-FR" dirty="0" err="1"/>
              <a:t>textum</a:t>
            </a:r>
            <a:r>
              <a:rPr lang="fr-FR" dirty="0"/>
              <a:t>.</a:t>
            </a:r>
          </a:p>
          <a:p>
            <a:endParaRPr lang="fr-FR" dirty="0"/>
          </a:p>
        </p:txBody>
      </p:sp>
      <p:sp>
        <p:nvSpPr>
          <p:cNvPr id="11" name="Espace réservé du texte 10">
            <a:extLst>
              <a:ext uri="{FF2B5EF4-FFF2-40B4-BE49-F238E27FC236}">
                <a16:creationId xmlns:a16="http://schemas.microsoft.com/office/drawing/2014/main" id="{BE4A9908-5A7B-D440-9B35-A539D12846EB}"/>
              </a:ext>
            </a:extLst>
          </p:cNvPr>
          <p:cNvSpPr>
            <a:spLocks noGrp="1"/>
          </p:cNvSpPr>
          <p:nvPr>
            <p:ph type="body" sz="quarter" idx="13" hasCustomPrompt="1"/>
          </p:nvPr>
        </p:nvSpPr>
        <p:spPr>
          <a:xfrm>
            <a:off x="838200" y="1610139"/>
            <a:ext cx="10460038" cy="407116"/>
          </a:xfrm>
          <a:prstGeom prst="rect">
            <a:avLst/>
          </a:prstGeom>
        </p:spPr>
        <p:txBody>
          <a:bodyPr/>
          <a:lstStyle>
            <a:lvl1pPr marL="0" indent="0">
              <a:buNone/>
              <a:defRPr sz="2000" b="1">
                <a:latin typeface="+mn-lt"/>
              </a:defRPr>
            </a:lvl1pPr>
          </a:lstStyle>
          <a:p>
            <a:r>
              <a:rPr lang="fr-FR" dirty="0"/>
              <a:t>Sous-Titre</a:t>
            </a:r>
          </a:p>
        </p:txBody>
      </p:sp>
      <p:pic>
        <p:nvPicPr>
          <p:cNvPr id="6" name="Image 5">
            <a:extLst>
              <a:ext uri="{FF2B5EF4-FFF2-40B4-BE49-F238E27FC236}">
                <a16:creationId xmlns:a16="http://schemas.microsoft.com/office/drawing/2014/main" id="{A3F05CF2-C371-3A43-BAD5-08AE25A42A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3656869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 - Titre, Texte, Phot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5471159"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pic>
        <p:nvPicPr>
          <p:cNvPr id="5" name="Image 4">
            <a:extLst>
              <a:ext uri="{FF2B5EF4-FFF2-40B4-BE49-F238E27FC236}">
                <a16:creationId xmlns:a16="http://schemas.microsoft.com/office/drawing/2014/main" id="{7035C743-0703-3748-A1C1-168E05AE37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5078" y="0"/>
            <a:ext cx="4906922" cy="6858000"/>
          </a:xfrm>
          <a:prstGeom prst="rect">
            <a:avLst/>
          </a:prstGeom>
        </p:spPr>
      </p:pic>
      <p:sp>
        <p:nvSpPr>
          <p:cNvPr id="6" name="Espace réservé du texte 6">
            <a:extLst>
              <a:ext uri="{FF2B5EF4-FFF2-40B4-BE49-F238E27FC236}">
                <a16:creationId xmlns:a16="http://schemas.microsoft.com/office/drawing/2014/main" id="{D1CE5B26-7831-6F44-B695-DE0621439F25}"/>
              </a:ext>
            </a:extLst>
          </p:cNvPr>
          <p:cNvSpPr>
            <a:spLocks noGrp="1"/>
          </p:cNvSpPr>
          <p:nvPr>
            <p:ph type="body" sz="quarter" idx="12" hasCustomPrompt="1"/>
          </p:nvPr>
        </p:nvSpPr>
        <p:spPr>
          <a:xfrm>
            <a:off x="838200" y="1649685"/>
            <a:ext cx="5471159" cy="45352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a:t>
            </a:r>
          </a:p>
        </p:txBody>
      </p:sp>
    </p:spTree>
    <p:extLst>
      <p:ext uri="{BB962C8B-B14F-4D97-AF65-F5344CB8AC3E}">
        <p14:creationId xmlns:p14="http://schemas.microsoft.com/office/powerpoint/2010/main" val="172836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 - Titre, Sous-Titre, Liste à puc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3" name="Sous-titre 2">
            <a:extLst>
              <a:ext uri="{FF2B5EF4-FFF2-40B4-BE49-F238E27FC236}">
                <a16:creationId xmlns:a16="http://schemas.microsoft.com/office/drawing/2014/main" id="{46FC0775-8620-EE4F-88DE-975F32B293A2}"/>
              </a:ext>
            </a:extLst>
          </p:cNvPr>
          <p:cNvSpPr>
            <a:spLocks noGrp="1"/>
          </p:cNvSpPr>
          <p:nvPr>
            <p:ph type="subTitle" idx="1" hasCustomPrompt="1"/>
          </p:nvPr>
        </p:nvSpPr>
        <p:spPr>
          <a:xfrm>
            <a:off x="838199" y="1499969"/>
            <a:ext cx="10460421" cy="1501648"/>
          </a:xfrm>
          <a:prstGeom prst="rect">
            <a:avLst/>
          </a:prstGeom>
        </p:spPr>
        <p:txBody>
          <a:bodyPr/>
          <a:lstStyle>
            <a:lvl1pPr marL="0" indent="0" algn="l">
              <a:buNone/>
              <a:defRPr sz="27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Chapeau</a:t>
            </a:r>
          </a:p>
        </p:txBody>
      </p:sp>
      <p:sp>
        <p:nvSpPr>
          <p:cNvPr id="6" name="Espace réservé du texte 5">
            <a:extLst>
              <a:ext uri="{FF2B5EF4-FFF2-40B4-BE49-F238E27FC236}">
                <a16:creationId xmlns:a16="http://schemas.microsoft.com/office/drawing/2014/main" id="{F9E852EF-3DB5-4C41-96D3-7895BBE7CA64}"/>
              </a:ext>
            </a:extLst>
          </p:cNvPr>
          <p:cNvSpPr>
            <a:spLocks noGrp="1"/>
          </p:cNvSpPr>
          <p:nvPr>
            <p:ph type="body" sz="quarter" idx="11" hasCustomPrompt="1"/>
          </p:nvPr>
        </p:nvSpPr>
        <p:spPr>
          <a:xfrm>
            <a:off x="838198" y="3140765"/>
            <a:ext cx="10460419" cy="25046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Police système"/>
              <a:buChar char="▸"/>
              <a:tabLst/>
              <a:defRPr sz="1800">
                <a:latin typeface="+mn-lt"/>
              </a:defRPr>
            </a:lvl1pPr>
            <a:lvl2pPr marL="742950" indent="-285750">
              <a:buFont typeface="Police système"/>
              <a:buChar char="▸"/>
              <a:defRPr sz="1800">
                <a:latin typeface="+mn-lt"/>
              </a:defRPr>
            </a:lvl2pPr>
            <a:lvl3pPr marL="1200150" indent="-285750">
              <a:buFont typeface="Police système"/>
              <a:buChar char="▸"/>
              <a:defRPr sz="1800">
                <a:latin typeface="+mn-lt"/>
              </a:defRPr>
            </a:lvl3pPr>
          </a:lstStyle>
          <a:p>
            <a:r>
              <a:rPr lang="fr-FR" dirty="0"/>
              <a:t>Texte 1</a:t>
            </a:r>
          </a:p>
          <a:p>
            <a:pPr lvl="1"/>
            <a:r>
              <a:rPr lang="fr-FR" dirty="0"/>
              <a:t>Texte 1.1</a:t>
            </a:r>
          </a:p>
          <a:p>
            <a:pPr lvl="2"/>
            <a:r>
              <a:rPr lang="fr-FR" dirty="0"/>
              <a:t>Texte 1.1.1</a:t>
            </a:r>
          </a:p>
          <a:p>
            <a:pPr lvl="2"/>
            <a:endParaRPr lang="fr-FR" dirty="0"/>
          </a:p>
          <a:p>
            <a:r>
              <a:rPr lang="fr-FR" dirty="0"/>
              <a:t>Texte 2</a:t>
            </a:r>
          </a:p>
          <a:p>
            <a:pPr lvl="1"/>
            <a:r>
              <a:rPr lang="fr-FR" dirty="0"/>
              <a:t>Texte 2.1</a:t>
            </a:r>
          </a:p>
          <a:p>
            <a:pPr lvl="2"/>
            <a:r>
              <a:rPr lang="fr-FR" dirty="0"/>
              <a:t>Texte 2.1.1</a:t>
            </a:r>
          </a:p>
        </p:txBody>
      </p:sp>
      <p:pic>
        <p:nvPicPr>
          <p:cNvPr id="7" name="Image 6">
            <a:extLst>
              <a:ext uri="{FF2B5EF4-FFF2-40B4-BE49-F238E27FC236}">
                <a16:creationId xmlns:a16="http://schemas.microsoft.com/office/drawing/2014/main" id="{C9D7CD4C-BD26-5A47-A440-670BA79722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2391535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 - Dégradé Marqu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150597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2 - Chiffres clé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2767512" y="0"/>
            <a:ext cx="9424487"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3505520" y="519734"/>
            <a:ext cx="7890402" cy="783068"/>
          </a:xfrm>
          <a:prstGeom prst="rect">
            <a:avLst/>
          </a:prstGeom>
        </p:spPr>
        <p:txBody>
          <a:bodyPr anchor="b"/>
          <a:lstStyle>
            <a:lvl1pPr algn="l">
              <a:defRPr sz="4000" b="0" i="0">
                <a:solidFill>
                  <a:schemeClr val="bg1"/>
                </a:solidFill>
                <a:latin typeface="Nexa Light" panose="02000000000000000000" pitchFamily="2" charset="77"/>
              </a:defRPr>
            </a:lvl1pPr>
          </a:lstStyle>
          <a:p>
            <a:r>
              <a:rPr lang="fr-FR" dirty="0"/>
              <a:t>TITRE</a:t>
            </a:r>
          </a:p>
        </p:txBody>
      </p:sp>
      <p:cxnSp>
        <p:nvCxnSpPr>
          <p:cNvPr id="5" name="Connecteur droit 4">
            <a:extLst>
              <a:ext uri="{FF2B5EF4-FFF2-40B4-BE49-F238E27FC236}">
                <a16:creationId xmlns:a16="http://schemas.microsoft.com/office/drawing/2014/main" id="{26D20F37-8C67-854E-82C7-F150D2ACC306}"/>
              </a:ext>
            </a:extLst>
          </p:cNvPr>
          <p:cNvCxnSpPr>
            <a:cxnSpLocks/>
          </p:cNvCxnSpPr>
          <p:nvPr userDrawn="1"/>
        </p:nvCxnSpPr>
        <p:spPr>
          <a:xfrm>
            <a:off x="3580676" y="1883044"/>
            <a:ext cx="0" cy="49749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FE48EA4C-EA06-1F41-96BD-DF6A7542CB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67512" cy="6858000"/>
          </a:xfrm>
          <a:prstGeom prst="rect">
            <a:avLst/>
          </a:prstGeom>
        </p:spPr>
      </p:pic>
      <p:sp>
        <p:nvSpPr>
          <p:cNvPr id="17" name="Espace réservé du texte 16">
            <a:extLst>
              <a:ext uri="{FF2B5EF4-FFF2-40B4-BE49-F238E27FC236}">
                <a16:creationId xmlns:a16="http://schemas.microsoft.com/office/drawing/2014/main" id="{55A2BE28-1BD7-974C-A56F-E0F8BD46FE6E}"/>
              </a:ext>
            </a:extLst>
          </p:cNvPr>
          <p:cNvSpPr>
            <a:spLocks noGrp="1"/>
          </p:cNvSpPr>
          <p:nvPr>
            <p:ph type="body" sz="quarter" idx="18" hasCustomPrompt="1"/>
          </p:nvPr>
        </p:nvSpPr>
        <p:spPr>
          <a:xfrm>
            <a:off x="3994751" y="219771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19" name="Espace réservé du texte 18">
            <a:extLst>
              <a:ext uri="{FF2B5EF4-FFF2-40B4-BE49-F238E27FC236}">
                <a16:creationId xmlns:a16="http://schemas.microsoft.com/office/drawing/2014/main" id="{F24D2E6E-0D8B-F04C-BC94-74C6899A091F}"/>
              </a:ext>
            </a:extLst>
          </p:cNvPr>
          <p:cNvSpPr>
            <a:spLocks noGrp="1"/>
          </p:cNvSpPr>
          <p:nvPr>
            <p:ph type="body" sz="quarter" idx="19" hasCustomPrompt="1"/>
          </p:nvPr>
        </p:nvSpPr>
        <p:spPr>
          <a:xfrm>
            <a:off x="3994751" y="178927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0" name="Espace réservé du texte 16">
            <a:extLst>
              <a:ext uri="{FF2B5EF4-FFF2-40B4-BE49-F238E27FC236}">
                <a16:creationId xmlns:a16="http://schemas.microsoft.com/office/drawing/2014/main" id="{E9D378D0-F90E-344B-AB3D-66BB06437908}"/>
              </a:ext>
            </a:extLst>
          </p:cNvPr>
          <p:cNvSpPr>
            <a:spLocks noGrp="1"/>
          </p:cNvSpPr>
          <p:nvPr>
            <p:ph type="body" sz="quarter" idx="20" hasCustomPrompt="1"/>
          </p:nvPr>
        </p:nvSpPr>
        <p:spPr>
          <a:xfrm>
            <a:off x="3994751" y="328743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1" name="Espace réservé du texte 18">
            <a:extLst>
              <a:ext uri="{FF2B5EF4-FFF2-40B4-BE49-F238E27FC236}">
                <a16:creationId xmlns:a16="http://schemas.microsoft.com/office/drawing/2014/main" id="{8550FC4D-973A-9E48-B33B-27AE7B934C26}"/>
              </a:ext>
            </a:extLst>
          </p:cNvPr>
          <p:cNvSpPr>
            <a:spLocks noGrp="1"/>
          </p:cNvSpPr>
          <p:nvPr>
            <p:ph type="body" sz="quarter" idx="21" hasCustomPrompt="1"/>
          </p:nvPr>
        </p:nvSpPr>
        <p:spPr>
          <a:xfrm>
            <a:off x="3994751" y="287899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4" name="Espace réservé du texte 16">
            <a:extLst>
              <a:ext uri="{FF2B5EF4-FFF2-40B4-BE49-F238E27FC236}">
                <a16:creationId xmlns:a16="http://schemas.microsoft.com/office/drawing/2014/main" id="{10F8895C-C05D-AE49-BB82-F8BAA40A887B}"/>
              </a:ext>
            </a:extLst>
          </p:cNvPr>
          <p:cNvSpPr>
            <a:spLocks noGrp="1"/>
          </p:cNvSpPr>
          <p:nvPr>
            <p:ph type="body" sz="quarter" idx="22" hasCustomPrompt="1"/>
          </p:nvPr>
        </p:nvSpPr>
        <p:spPr>
          <a:xfrm>
            <a:off x="3994751" y="438745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5" name="Espace réservé du texte 18">
            <a:extLst>
              <a:ext uri="{FF2B5EF4-FFF2-40B4-BE49-F238E27FC236}">
                <a16:creationId xmlns:a16="http://schemas.microsoft.com/office/drawing/2014/main" id="{6B4D303F-A4A8-0A4B-A986-C169258264F1}"/>
              </a:ext>
            </a:extLst>
          </p:cNvPr>
          <p:cNvSpPr>
            <a:spLocks noGrp="1"/>
          </p:cNvSpPr>
          <p:nvPr>
            <p:ph type="body" sz="quarter" idx="23" hasCustomPrompt="1"/>
          </p:nvPr>
        </p:nvSpPr>
        <p:spPr>
          <a:xfrm>
            <a:off x="3994751" y="397901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6" name="Espace réservé du texte 16">
            <a:extLst>
              <a:ext uri="{FF2B5EF4-FFF2-40B4-BE49-F238E27FC236}">
                <a16:creationId xmlns:a16="http://schemas.microsoft.com/office/drawing/2014/main" id="{A2CD405B-8C01-2742-AD6E-C2F3D50B640F}"/>
              </a:ext>
            </a:extLst>
          </p:cNvPr>
          <p:cNvSpPr>
            <a:spLocks noGrp="1"/>
          </p:cNvSpPr>
          <p:nvPr>
            <p:ph type="body" sz="quarter" idx="24" hasCustomPrompt="1"/>
          </p:nvPr>
        </p:nvSpPr>
        <p:spPr>
          <a:xfrm>
            <a:off x="3994751" y="547717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7" name="Espace réservé du texte 18">
            <a:extLst>
              <a:ext uri="{FF2B5EF4-FFF2-40B4-BE49-F238E27FC236}">
                <a16:creationId xmlns:a16="http://schemas.microsoft.com/office/drawing/2014/main" id="{5B7D0854-970F-9D48-8D24-65C3E364F534}"/>
              </a:ext>
            </a:extLst>
          </p:cNvPr>
          <p:cNvSpPr>
            <a:spLocks noGrp="1"/>
          </p:cNvSpPr>
          <p:nvPr>
            <p:ph type="body" sz="quarter" idx="25" hasCustomPrompt="1"/>
          </p:nvPr>
        </p:nvSpPr>
        <p:spPr>
          <a:xfrm>
            <a:off x="3994751" y="506873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pic>
        <p:nvPicPr>
          <p:cNvPr id="16" name="Image 15" descr="Une image contenant dessin&#10;&#10;Description générée automatiquement">
            <a:extLst>
              <a:ext uri="{FF2B5EF4-FFF2-40B4-BE49-F238E27FC236}">
                <a16:creationId xmlns:a16="http://schemas.microsoft.com/office/drawing/2014/main" id="{63008F45-4053-BC40-BABA-B35C9A3F3A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58210" y="6211592"/>
            <a:ext cx="2475980" cy="427166"/>
          </a:xfrm>
          <a:prstGeom prst="rect">
            <a:avLst/>
          </a:prstGeom>
        </p:spPr>
      </p:pic>
    </p:spTree>
    <p:extLst>
      <p:ext uri="{BB962C8B-B14F-4D97-AF65-F5344CB8AC3E}">
        <p14:creationId xmlns:p14="http://schemas.microsoft.com/office/powerpoint/2010/main" val="1634415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3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98604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www.frontiersin.org/articles/10.3389/fchem.2019.00319/ful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 Id="rId5" Type="http://schemas.openxmlformats.org/officeDocument/2006/relationships/image" Target="../media/image42.jp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technofaq.org/posts/2018/02/how-to-use-technology-effectively-in-a-classroom/" TargetMode="External"/><Relationship Id="rId5" Type="http://schemas.openxmlformats.org/officeDocument/2006/relationships/image" Target="../media/image55.png"/><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hyperlink" Target="https://www.ncbi.nlm.nih.gov/pmc/articles/PMC1298298/#:~:text=James%20Reason%20proposed%20the%20image,by%20a%20series%20of%20barrie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5.xml"/><Relationship Id="rId5" Type="http://schemas.openxmlformats.org/officeDocument/2006/relationships/image" Target="../media/image70.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87.jpeg"/></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5.xml"/><Relationship Id="rId5" Type="http://schemas.openxmlformats.org/officeDocument/2006/relationships/image" Target="../media/image93.jpeg"/><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s://www.iso.org/standard/77520.html"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0VGgDT-IzFs?feature=oembed"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90726-C827-D74A-AABA-0B46CB7344A8}"/>
              </a:ext>
            </a:extLst>
          </p:cNvPr>
          <p:cNvSpPr>
            <a:spLocks noGrp="1"/>
          </p:cNvSpPr>
          <p:nvPr>
            <p:ph type="ctrTitle"/>
          </p:nvPr>
        </p:nvSpPr>
        <p:spPr/>
        <p:txBody>
          <a:bodyPr/>
          <a:lstStyle/>
          <a:p>
            <a:r>
              <a:rPr lang="en-GB" dirty="0"/>
              <a:t>Contemporary applications</a:t>
            </a:r>
          </a:p>
        </p:txBody>
      </p:sp>
    </p:spTree>
    <p:extLst>
      <p:ext uri="{BB962C8B-B14F-4D97-AF65-F5344CB8AC3E}">
        <p14:creationId xmlns:p14="http://schemas.microsoft.com/office/powerpoint/2010/main" val="3259876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7 nations stand out for their low birth rates, aging populations | Pew  Research Center">
            <a:extLst>
              <a:ext uri="{FF2B5EF4-FFF2-40B4-BE49-F238E27FC236}">
                <a16:creationId xmlns:a16="http://schemas.microsoft.com/office/drawing/2014/main" id="{B62A671B-B7C6-C24C-B0C5-F32DBB09A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21" y="492369"/>
            <a:ext cx="7079185" cy="5873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83F8C19-15FB-CEB3-686C-DA3A46DEA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3387" y="0"/>
            <a:ext cx="4138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45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4" name="Picture 2" descr="Robots to be used in UK care homes to help reduce loneliness | Social care  | The Guardian">
            <a:extLst>
              <a:ext uri="{FF2B5EF4-FFF2-40B4-BE49-F238E27FC236}">
                <a16:creationId xmlns:a16="http://schemas.microsoft.com/office/drawing/2014/main" id="{40D6C6F5-9C92-6042-BE32-E8F0771B2B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1383"/>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eet the AI Robots Helping Take Care of Elderly Patients | Time">
            <a:extLst>
              <a:ext uri="{FF2B5EF4-FFF2-40B4-BE49-F238E27FC236}">
                <a16:creationId xmlns:a16="http://schemas.microsoft.com/office/drawing/2014/main" id="{1FCFB762-88C2-E728-11F9-EEF763D08C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9514"/>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 interesting look at the future of aged care which may well be robotic… -  Have a Go News">
            <a:extLst>
              <a:ext uri="{FF2B5EF4-FFF2-40B4-BE49-F238E27FC236}">
                <a16:creationId xmlns:a16="http://schemas.microsoft.com/office/drawing/2014/main" id="{4F6988AA-A8A4-4C9A-D570-4439E75351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73" r="31074" b="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314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Personalised (or precision) medicine</a:t>
            </a:r>
          </a:p>
        </p:txBody>
      </p:sp>
      <p:sp>
        <p:nvSpPr>
          <p:cNvPr id="11" name="TextBox 10">
            <a:extLst>
              <a:ext uri="{FF2B5EF4-FFF2-40B4-BE49-F238E27FC236}">
                <a16:creationId xmlns:a16="http://schemas.microsoft.com/office/drawing/2014/main" id="{EFCB9D42-EF18-96B7-8CDF-C5A7557D796A}"/>
              </a:ext>
            </a:extLst>
          </p:cNvPr>
          <p:cNvSpPr txBox="1"/>
          <p:nvPr/>
        </p:nvSpPr>
        <p:spPr>
          <a:xfrm>
            <a:off x="1871003" y="5275385"/>
            <a:ext cx="999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Genetics</a:t>
            </a:r>
          </a:p>
        </p:txBody>
      </p:sp>
      <p:pic>
        <p:nvPicPr>
          <p:cNvPr id="13" name="Picture 12" descr="Diagram&#10;&#10;Description automatically generated">
            <a:extLst>
              <a:ext uri="{FF2B5EF4-FFF2-40B4-BE49-F238E27FC236}">
                <a16:creationId xmlns:a16="http://schemas.microsoft.com/office/drawing/2014/main" id="{49122E9E-031D-8197-4EB0-7A48F548799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8200" y="1912854"/>
            <a:ext cx="5789702" cy="4139826"/>
          </a:xfrm>
          <a:prstGeom prst="rect">
            <a:avLst/>
          </a:prstGeom>
        </p:spPr>
      </p:pic>
      <p:sp>
        <p:nvSpPr>
          <p:cNvPr id="19" name="TextBox 18">
            <a:extLst>
              <a:ext uri="{FF2B5EF4-FFF2-40B4-BE49-F238E27FC236}">
                <a16:creationId xmlns:a16="http://schemas.microsoft.com/office/drawing/2014/main" id="{6B57EF20-E7B2-FB5A-7256-B149054F9308}"/>
              </a:ext>
            </a:extLst>
          </p:cNvPr>
          <p:cNvSpPr txBox="1"/>
          <p:nvPr/>
        </p:nvSpPr>
        <p:spPr>
          <a:xfrm>
            <a:off x="7357403" y="2025748"/>
            <a:ext cx="394121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PREDICT Test (Vanderbilt University Medical Centre, Nashville US) as an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Genes play a role in how we respond to medicines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Genome-informed prescribing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Pharmacogenomic information to predict and help prevent adverse drug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241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90726-C827-D74A-AABA-0B46CB7344A8}"/>
              </a:ext>
            </a:extLst>
          </p:cNvPr>
          <p:cNvSpPr>
            <a:spLocks noGrp="1"/>
          </p:cNvSpPr>
          <p:nvPr>
            <p:ph type="ctrTitle"/>
          </p:nvPr>
        </p:nvSpPr>
        <p:spPr/>
        <p:txBody>
          <a:bodyPr/>
          <a:lstStyle/>
          <a:p>
            <a:r>
              <a:rPr lang="en-GB" dirty="0"/>
              <a:t>Some challenges for AI in healthcare</a:t>
            </a:r>
          </a:p>
        </p:txBody>
      </p:sp>
    </p:spTree>
    <p:extLst>
      <p:ext uri="{BB962C8B-B14F-4D97-AF65-F5344CB8AC3E}">
        <p14:creationId xmlns:p14="http://schemas.microsoft.com/office/powerpoint/2010/main" val="211746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1. The data challenge</a:t>
            </a:r>
          </a:p>
        </p:txBody>
      </p:sp>
      <p:sp>
        <p:nvSpPr>
          <p:cNvPr id="3" name="Rettangolo 2"/>
          <p:cNvSpPr/>
          <p:nvPr/>
        </p:nvSpPr>
        <p:spPr>
          <a:xfrm>
            <a:off x="838200" y="2698207"/>
            <a:ext cx="4799045" cy="193899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Machine learning algorithms achieve the most impressive results when they have large amounts of information at their disposal</a:t>
            </a:r>
          </a:p>
          <a:p>
            <a:pPr marL="342900" marR="0" lvl="0" indent="-3429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172171"/>
              </a:buClr>
              <a:buSzPts val="18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Which data must we protect?</a:t>
            </a:r>
          </a:p>
        </p:txBody>
      </p:sp>
      <p:pic>
        <p:nvPicPr>
          <p:cNvPr id="6" name="Google Shape;824;p43"/>
          <p:cNvPicPr preferRelativeResize="0"/>
          <p:nvPr/>
        </p:nvPicPr>
        <p:blipFill rotWithShape="1">
          <a:blip r:embed="rId3">
            <a:alphaModFix/>
          </a:blip>
          <a:srcRect/>
          <a:stretch/>
        </p:blipFill>
        <p:spPr>
          <a:xfrm>
            <a:off x="9043827" y="1010639"/>
            <a:ext cx="2254794" cy="2254794"/>
          </a:xfrm>
          <a:prstGeom prst="rect">
            <a:avLst/>
          </a:prstGeom>
          <a:noFill/>
          <a:ln>
            <a:noFill/>
          </a:ln>
        </p:spPr>
      </p:pic>
      <p:pic>
        <p:nvPicPr>
          <p:cNvPr id="7" name="Google Shape;826;p43"/>
          <p:cNvPicPr preferRelativeResize="0"/>
          <p:nvPr/>
        </p:nvPicPr>
        <p:blipFill rotWithShape="1">
          <a:blip r:embed="rId4">
            <a:alphaModFix/>
          </a:blip>
          <a:srcRect/>
          <a:stretch/>
        </p:blipFill>
        <p:spPr>
          <a:xfrm>
            <a:off x="6308011" y="2906489"/>
            <a:ext cx="3694118" cy="2860447"/>
          </a:xfrm>
          <a:prstGeom prst="rect">
            <a:avLst/>
          </a:prstGeom>
          <a:noFill/>
          <a:ln>
            <a:noFill/>
          </a:ln>
        </p:spPr>
      </p:pic>
    </p:spTree>
    <p:extLst>
      <p:ext uri="{BB962C8B-B14F-4D97-AF65-F5344CB8AC3E}">
        <p14:creationId xmlns:p14="http://schemas.microsoft.com/office/powerpoint/2010/main" val="57956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1. The Data challenge (II)</a:t>
            </a:r>
          </a:p>
        </p:txBody>
      </p:sp>
      <p:sp>
        <p:nvSpPr>
          <p:cNvPr id="7" name="Google Shape;836;p44"/>
          <p:cNvSpPr txBox="1"/>
          <p:nvPr/>
        </p:nvSpPr>
        <p:spPr>
          <a:xfrm>
            <a:off x="8155806" y="2798409"/>
            <a:ext cx="3142814" cy="16311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1" i="0" u="none" strike="noStrike" kern="1200" cap="none" spc="0" normalizeH="0" baseline="0" noProof="0" dirty="0">
                <a:ln>
                  <a:noFill/>
                </a:ln>
                <a:solidFill>
                  <a:srgbClr val="172171"/>
                </a:solidFill>
                <a:effectLst/>
                <a:uLnTx/>
                <a:uFillTx/>
                <a:latin typeface="Calibri" panose="020F0502020204030204"/>
                <a:ea typeface="+mn-ea"/>
                <a:cs typeface="+mn-cs"/>
              </a:rPr>
              <a:t>PERSONAL DATA</a:t>
            </a:r>
            <a:endParaRPr kumimoji="0" sz="2000" b="1" i="0" u="none" strike="noStrike" kern="1200" cap="none" spc="0" normalizeH="0" baseline="0" noProof="0" dirty="0">
              <a:ln>
                <a:noFill/>
              </a:ln>
              <a:solidFill>
                <a:srgbClr val="17217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000" b="1" i="0" u="none" strike="noStrike" kern="1200" cap="none" spc="0" normalizeH="0" baseline="0" noProof="0" dirty="0">
              <a:ln>
                <a:noFill/>
              </a:ln>
              <a:solidFill>
                <a:srgbClr val="17217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1" i="0" u="none" strike="noStrike" kern="1200" cap="none" spc="0" normalizeH="0" baseline="0" noProof="0" dirty="0">
                <a:ln>
                  <a:noFill/>
                </a:ln>
                <a:solidFill>
                  <a:srgbClr val="172171"/>
                </a:solidFill>
                <a:effectLst/>
                <a:uLnTx/>
                <a:uFillTx/>
                <a:latin typeface="Calibri" panose="020F0502020204030204"/>
                <a:ea typeface="+mn-ea"/>
                <a:cs typeface="+mn-cs"/>
              </a:rPr>
              <a:t>SENSITIVE DATA</a:t>
            </a:r>
            <a:endParaRPr kumimoji="0" sz="2000" b="1" i="0" u="none" strike="noStrike" kern="1200" cap="none" spc="0" normalizeH="0" baseline="0" noProof="0" dirty="0">
              <a:ln>
                <a:noFill/>
              </a:ln>
              <a:solidFill>
                <a:srgbClr val="17217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000" b="1" i="0" u="none" strike="noStrike" kern="1200" cap="none" spc="0" normalizeH="0" baseline="0" noProof="0" dirty="0">
              <a:ln>
                <a:noFill/>
              </a:ln>
              <a:solidFill>
                <a:srgbClr val="17217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1" i="0" u="none" strike="noStrike" kern="1200" cap="none" spc="0" normalizeH="0" baseline="0" noProof="0" dirty="0">
                <a:ln>
                  <a:noFill/>
                </a:ln>
                <a:solidFill>
                  <a:srgbClr val="172171"/>
                </a:solidFill>
                <a:effectLst/>
                <a:uLnTx/>
                <a:uFillTx/>
                <a:latin typeface="Calibri" panose="020F0502020204030204"/>
                <a:ea typeface="+mn-ea"/>
                <a:cs typeface="+mn-cs"/>
              </a:rPr>
              <a:t>(judicial data)</a:t>
            </a:r>
            <a:endParaRPr kumimoji="0" sz="2000" b="1" i="0" u="none" strike="noStrike" kern="1200" cap="none" spc="0" normalizeH="0" baseline="0" noProof="0" dirty="0">
              <a:ln>
                <a:noFill/>
              </a:ln>
              <a:solidFill>
                <a:srgbClr val="172171"/>
              </a:solidFill>
              <a:effectLst/>
              <a:uLnTx/>
              <a:uFillTx/>
              <a:latin typeface="Calibri" panose="020F0502020204030204"/>
              <a:ea typeface="+mn-ea"/>
              <a:cs typeface="+mn-cs"/>
            </a:endParaRPr>
          </a:p>
        </p:txBody>
      </p:sp>
      <p:pic>
        <p:nvPicPr>
          <p:cNvPr id="8" name="Google Shape;837;p44" descr="Risultato immagini per ACTIVITY TRACKING"/>
          <p:cNvPicPr preferRelativeResize="0"/>
          <p:nvPr/>
        </p:nvPicPr>
        <p:blipFill rotWithShape="1">
          <a:blip r:embed="rId3">
            <a:alphaModFix/>
          </a:blip>
          <a:srcRect/>
          <a:stretch/>
        </p:blipFill>
        <p:spPr>
          <a:xfrm>
            <a:off x="2200359" y="1933629"/>
            <a:ext cx="1885950" cy="1887537"/>
          </a:xfrm>
          <a:prstGeom prst="rect">
            <a:avLst/>
          </a:prstGeom>
          <a:noFill/>
          <a:ln>
            <a:noFill/>
          </a:ln>
        </p:spPr>
      </p:pic>
      <p:pic>
        <p:nvPicPr>
          <p:cNvPr id="9" name="Google Shape;838;p44" descr="Risultato immagini per ACTIVITY TRACKING"/>
          <p:cNvPicPr preferRelativeResize="0"/>
          <p:nvPr/>
        </p:nvPicPr>
        <p:blipFill rotWithShape="1">
          <a:blip r:embed="rId4">
            <a:alphaModFix/>
          </a:blip>
          <a:srcRect/>
          <a:stretch/>
        </p:blipFill>
        <p:spPr>
          <a:xfrm>
            <a:off x="4172034" y="2878191"/>
            <a:ext cx="2143125" cy="2143125"/>
          </a:xfrm>
          <a:prstGeom prst="rect">
            <a:avLst/>
          </a:prstGeom>
          <a:noFill/>
          <a:ln>
            <a:noFill/>
          </a:ln>
        </p:spPr>
      </p:pic>
      <p:pic>
        <p:nvPicPr>
          <p:cNvPr id="10" name="Google Shape;839;p44" descr="Risultato immagini per ACTIVITY TRACKING"/>
          <p:cNvPicPr preferRelativeResize="0"/>
          <p:nvPr/>
        </p:nvPicPr>
        <p:blipFill rotWithShape="1">
          <a:blip r:embed="rId5">
            <a:alphaModFix/>
          </a:blip>
          <a:srcRect/>
          <a:stretch/>
        </p:blipFill>
        <p:spPr>
          <a:xfrm>
            <a:off x="2200359" y="4213279"/>
            <a:ext cx="2314575" cy="1971675"/>
          </a:xfrm>
          <a:prstGeom prst="rect">
            <a:avLst/>
          </a:prstGeom>
          <a:noFill/>
          <a:ln>
            <a:noFill/>
          </a:ln>
        </p:spPr>
      </p:pic>
      <p:sp>
        <p:nvSpPr>
          <p:cNvPr id="11" name="Google Shape;840;p44"/>
          <p:cNvSpPr/>
          <p:nvPr/>
        </p:nvSpPr>
        <p:spPr>
          <a:xfrm>
            <a:off x="6754895" y="3100441"/>
            <a:ext cx="835449" cy="1027112"/>
          </a:xfrm>
          <a:prstGeom prst="rightArrow">
            <a:avLst>
              <a:gd name="adj1" fmla="val 108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7712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1. The Data challenge (III)</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582" y="2255761"/>
            <a:ext cx="10460038" cy="1187235"/>
          </a:xfrm>
        </p:spPr>
        <p:txBody>
          <a:bodyPr/>
          <a:lstStyle/>
          <a:p>
            <a:r>
              <a:rPr lang="en-GB" dirty="0"/>
              <a:t>But what if you voluntarily gave your genetic info to non-medical companies? Did you know these companies are selling people’s data to Big Pharma? (for billions of dollars…)</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In the USA, only medical institutions have to abide by the regulations for medical data protection</a:t>
            </a:r>
          </a:p>
        </p:txBody>
      </p:sp>
      <p:pic>
        <p:nvPicPr>
          <p:cNvPr id="8" name="Google Shape;850;p45" descr="Risultato immagini per ancestry"/>
          <p:cNvPicPr preferRelativeResize="0"/>
          <p:nvPr/>
        </p:nvPicPr>
        <p:blipFill rotWithShape="1">
          <a:blip r:embed="rId3">
            <a:alphaModFix/>
          </a:blip>
          <a:srcRect/>
          <a:stretch/>
        </p:blipFill>
        <p:spPr>
          <a:xfrm>
            <a:off x="893379" y="3319975"/>
            <a:ext cx="4852289" cy="2732921"/>
          </a:xfrm>
          <a:prstGeom prst="rect">
            <a:avLst/>
          </a:prstGeom>
          <a:noFill/>
          <a:ln>
            <a:noFill/>
          </a:ln>
        </p:spPr>
      </p:pic>
      <p:pic>
        <p:nvPicPr>
          <p:cNvPr id="9" name="Google Shape;851;p45" descr="Risultato immagini per 23 and me"/>
          <p:cNvPicPr preferRelativeResize="0"/>
          <p:nvPr/>
        </p:nvPicPr>
        <p:blipFill rotWithShape="1">
          <a:blip r:embed="rId4">
            <a:alphaModFix/>
          </a:blip>
          <a:srcRect/>
          <a:stretch/>
        </p:blipFill>
        <p:spPr>
          <a:xfrm>
            <a:off x="7318049" y="2593904"/>
            <a:ext cx="3592946" cy="3591050"/>
          </a:xfrm>
          <a:prstGeom prst="rect">
            <a:avLst/>
          </a:prstGeom>
          <a:noFill/>
          <a:ln>
            <a:noFill/>
          </a:ln>
        </p:spPr>
      </p:pic>
    </p:spTree>
    <p:extLst>
      <p:ext uri="{BB962C8B-B14F-4D97-AF65-F5344CB8AC3E}">
        <p14:creationId xmlns:p14="http://schemas.microsoft.com/office/powerpoint/2010/main" val="4187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2. The challenge of accountability</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How can we validate AI technologies? </a:t>
            </a:r>
          </a:p>
        </p:txBody>
      </p:sp>
      <p:pic>
        <p:nvPicPr>
          <p:cNvPr id="6" name="Google Shape;862;p46"/>
          <p:cNvPicPr preferRelativeResize="0"/>
          <p:nvPr/>
        </p:nvPicPr>
        <p:blipFill rotWithShape="1">
          <a:blip r:embed="rId2">
            <a:alphaModFix/>
          </a:blip>
          <a:srcRect/>
          <a:stretch/>
        </p:blipFill>
        <p:spPr>
          <a:xfrm>
            <a:off x="1394170" y="2783768"/>
            <a:ext cx="4402506" cy="1994752"/>
          </a:xfrm>
          <a:prstGeom prst="rect">
            <a:avLst/>
          </a:prstGeom>
          <a:noFill/>
          <a:ln>
            <a:noFill/>
          </a:ln>
        </p:spPr>
      </p:pic>
      <p:pic>
        <p:nvPicPr>
          <p:cNvPr id="7" name="Google Shape;865;p46" descr="Habilita"/>
          <p:cNvPicPr preferRelativeResize="0"/>
          <p:nvPr/>
        </p:nvPicPr>
        <p:blipFill rotWithShape="1">
          <a:blip r:embed="rId3">
            <a:alphaModFix/>
          </a:blip>
          <a:srcRect/>
          <a:stretch/>
        </p:blipFill>
        <p:spPr>
          <a:xfrm>
            <a:off x="6318209" y="2588456"/>
            <a:ext cx="2614775" cy="1809146"/>
          </a:xfrm>
          <a:prstGeom prst="rect">
            <a:avLst/>
          </a:prstGeom>
          <a:noFill/>
          <a:ln>
            <a:noFill/>
          </a:ln>
        </p:spPr>
      </p:pic>
      <p:pic>
        <p:nvPicPr>
          <p:cNvPr id="8" name="Google Shape;866;p46" descr="Farmaco - Wikipedia"/>
          <p:cNvPicPr preferRelativeResize="0"/>
          <p:nvPr/>
        </p:nvPicPr>
        <p:blipFill rotWithShape="1">
          <a:blip r:embed="rId4">
            <a:alphaModFix/>
          </a:blip>
          <a:srcRect/>
          <a:stretch/>
        </p:blipFill>
        <p:spPr>
          <a:xfrm>
            <a:off x="8707807" y="3199643"/>
            <a:ext cx="2236857" cy="1579789"/>
          </a:xfrm>
          <a:prstGeom prst="rect">
            <a:avLst/>
          </a:prstGeom>
          <a:noFill/>
          <a:ln>
            <a:noFill/>
          </a:ln>
        </p:spPr>
      </p:pic>
      <p:pic>
        <p:nvPicPr>
          <p:cNvPr id="9" name="Google Shape;867;p46" descr="Sanità, parola ai cittadini: ecco il questionario - isNews.it"/>
          <p:cNvPicPr preferRelativeResize="0"/>
          <p:nvPr/>
        </p:nvPicPr>
        <p:blipFill rotWithShape="1">
          <a:blip r:embed="rId5">
            <a:alphaModFix/>
          </a:blip>
          <a:srcRect/>
          <a:stretch/>
        </p:blipFill>
        <p:spPr>
          <a:xfrm>
            <a:off x="6991475" y="4382031"/>
            <a:ext cx="2445479" cy="1579789"/>
          </a:xfrm>
          <a:prstGeom prst="rect">
            <a:avLst/>
          </a:prstGeom>
          <a:noFill/>
          <a:ln>
            <a:noFill/>
          </a:ln>
        </p:spPr>
      </p:pic>
      <p:sp>
        <p:nvSpPr>
          <p:cNvPr id="3" name="TextBox 2">
            <a:extLst>
              <a:ext uri="{FF2B5EF4-FFF2-40B4-BE49-F238E27FC236}">
                <a16:creationId xmlns:a16="http://schemas.microsoft.com/office/drawing/2014/main" id="{60A0C391-4043-7A1B-D393-FBC21A205694}"/>
              </a:ext>
            </a:extLst>
          </p:cNvPr>
          <p:cNvSpPr txBox="1"/>
          <p:nvPr/>
        </p:nvSpPr>
        <p:spPr>
          <a:xfrm>
            <a:off x="2755046" y="5048421"/>
            <a:ext cx="1552797"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Explainable 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Responsible 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Trust</a:t>
            </a:r>
          </a:p>
        </p:txBody>
      </p:sp>
    </p:spTree>
    <p:extLst>
      <p:ext uri="{BB962C8B-B14F-4D97-AF65-F5344CB8AC3E}">
        <p14:creationId xmlns:p14="http://schemas.microsoft.com/office/powerpoint/2010/main" val="231339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An artificial intelligence tool that can help detect melanoma | MIT News |  Massachusetts Institute of Technology">
            <a:extLst>
              <a:ext uri="{FF2B5EF4-FFF2-40B4-BE49-F238E27FC236}">
                <a16:creationId xmlns:a16="http://schemas.microsoft.com/office/drawing/2014/main" id="{4DC9AE68-C3A0-7A6D-12B2-962EB8743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99" y="1434906"/>
            <a:ext cx="6446518" cy="42976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5C9BA5D-CE70-BFC0-987E-21BA72E1334C}"/>
              </a:ext>
            </a:extLst>
          </p:cNvPr>
          <p:cNvSpPr txBox="1"/>
          <p:nvPr/>
        </p:nvSpPr>
        <p:spPr>
          <a:xfrm>
            <a:off x="474199" y="6049108"/>
            <a:ext cx="17560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Source: MIT News (2021)</a:t>
            </a:r>
          </a:p>
        </p:txBody>
      </p:sp>
      <p:pic>
        <p:nvPicPr>
          <p:cNvPr id="8200" name="Picture 8" descr="Download SkinVision | SkinVision">
            <a:extLst>
              <a:ext uri="{FF2B5EF4-FFF2-40B4-BE49-F238E27FC236}">
                <a16:creationId xmlns:a16="http://schemas.microsoft.com/office/drawing/2014/main" id="{2767CCBA-F67D-AEC0-2F80-DB5A1CA12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5233" y="1856934"/>
            <a:ext cx="5346763" cy="356616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SkinVision | Skin Cancer Melanoma Detection App | SkinVision">
            <a:extLst>
              <a:ext uri="{FF2B5EF4-FFF2-40B4-BE49-F238E27FC236}">
                <a16:creationId xmlns:a16="http://schemas.microsoft.com/office/drawing/2014/main" id="{AE8FB28C-D387-CF5F-489F-C1BA19E43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2614" y="511957"/>
            <a:ext cx="4572000" cy="121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349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3. The challenge of acceptance</a:t>
            </a:r>
          </a:p>
        </p:txBody>
      </p:sp>
      <p:pic>
        <p:nvPicPr>
          <p:cNvPr id="9" name="Google Shape;877;p47"/>
          <p:cNvPicPr preferRelativeResize="0"/>
          <p:nvPr/>
        </p:nvPicPr>
        <p:blipFill rotWithShape="1">
          <a:blip r:embed="rId3">
            <a:alphaModFix/>
          </a:blip>
          <a:srcRect/>
          <a:stretch/>
        </p:blipFill>
        <p:spPr>
          <a:xfrm>
            <a:off x="1567155" y="1891665"/>
            <a:ext cx="8686800" cy="3324225"/>
          </a:xfrm>
          <a:prstGeom prst="rect">
            <a:avLst/>
          </a:prstGeom>
          <a:noFill/>
          <a:ln>
            <a:noFill/>
          </a:ln>
        </p:spPr>
      </p:pic>
      <p:cxnSp>
        <p:nvCxnSpPr>
          <p:cNvPr id="10" name="Google Shape;878;p47"/>
          <p:cNvCxnSpPr>
            <a:cxnSpLocks/>
          </p:cNvCxnSpPr>
          <p:nvPr/>
        </p:nvCxnSpPr>
        <p:spPr>
          <a:xfrm flipV="1">
            <a:off x="7036231" y="4095804"/>
            <a:ext cx="539824" cy="1120086"/>
          </a:xfrm>
          <a:prstGeom prst="straightConnector1">
            <a:avLst/>
          </a:prstGeom>
          <a:noFill/>
          <a:ln w="9525" cap="flat" cmpd="sng">
            <a:solidFill>
              <a:srgbClr val="FF0000"/>
            </a:solidFill>
            <a:prstDash val="solid"/>
            <a:miter lim="800000"/>
            <a:headEnd type="none" w="med" len="med"/>
            <a:tailEnd type="triangle" w="med" len="med"/>
          </a:ln>
        </p:spPr>
      </p:cxnSp>
      <p:cxnSp>
        <p:nvCxnSpPr>
          <p:cNvPr id="11" name="Google Shape;879;p47"/>
          <p:cNvCxnSpPr/>
          <p:nvPr/>
        </p:nvCxnSpPr>
        <p:spPr>
          <a:xfrm rot="10800000">
            <a:off x="9653208" y="4184015"/>
            <a:ext cx="461962" cy="1076325"/>
          </a:xfrm>
          <a:prstGeom prst="straightConnector1">
            <a:avLst/>
          </a:prstGeom>
          <a:noFill/>
          <a:ln w="9525" cap="flat" cmpd="sng">
            <a:solidFill>
              <a:srgbClr val="FF0000"/>
            </a:solidFill>
            <a:prstDash val="solid"/>
            <a:miter lim="800000"/>
            <a:headEnd type="none" w="med" len="med"/>
            <a:tailEnd type="triangle" w="med" len="med"/>
          </a:ln>
        </p:spPr>
      </p:cxnSp>
      <p:sp>
        <p:nvSpPr>
          <p:cNvPr id="12" name="Google Shape;880;p47"/>
          <p:cNvSpPr txBox="1"/>
          <p:nvPr/>
        </p:nvSpPr>
        <p:spPr>
          <a:xfrm flipH="1">
            <a:off x="9362670" y="5383526"/>
            <a:ext cx="1782569"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1800"/>
              <a:buFont typeface="Arial"/>
              <a:buNone/>
              <a:tabLst/>
              <a:defRPr/>
            </a:pPr>
            <a:r>
              <a:rPr kumimoji="0" lang="en-US" sz="1800" b="0" i="0" u="none" strike="noStrike" kern="1200" cap="none" spc="0" normalizeH="0" baseline="0" noProof="0" dirty="0">
                <a:ln>
                  <a:noFill/>
                </a:ln>
                <a:solidFill>
                  <a:srgbClr val="FF0000"/>
                </a:solidFill>
                <a:effectLst/>
                <a:uLnTx/>
                <a:uFillTx/>
                <a:latin typeface="Arial"/>
                <a:ea typeface="Arial"/>
                <a:cs typeface="Arial"/>
                <a:sym typeface="Arial"/>
              </a:rPr>
              <a:t>Less than 50%</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Google Shape;881;p47"/>
          <p:cNvSpPr txBox="1"/>
          <p:nvPr/>
        </p:nvSpPr>
        <p:spPr>
          <a:xfrm flipH="1">
            <a:off x="6096000" y="5384517"/>
            <a:ext cx="1044575" cy="368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1800"/>
              <a:buFont typeface="Arial"/>
              <a:buNone/>
              <a:tabLst/>
              <a:defRPr/>
            </a:pPr>
            <a:r>
              <a:rPr kumimoji="0" lang="en-US" sz="1800" b="0" i="0" u="none" strike="noStrike" kern="1200" cap="none" spc="0" normalizeH="0" baseline="0" noProof="0" dirty="0">
                <a:ln>
                  <a:noFill/>
                </a:ln>
                <a:solidFill>
                  <a:srgbClr val="FF0000"/>
                </a:solidFill>
                <a:effectLst/>
                <a:uLnTx/>
                <a:uFillTx/>
                <a:latin typeface="Arial"/>
                <a:ea typeface="Arial"/>
                <a:cs typeface="Arial"/>
                <a:sym typeface="Arial"/>
              </a:rPr>
              <a:t>70/80%</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84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The state-of-the-art of health technologies</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From telemedicine to digital therapeutics</a:t>
            </a:r>
          </a:p>
        </p:txBody>
      </p:sp>
      <p:sp>
        <p:nvSpPr>
          <p:cNvPr id="10" name="Google Shape;743;p38"/>
          <p:cNvSpPr txBox="1"/>
          <p:nvPr/>
        </p:nvSpPr>
        <p:spPr>
          <a:xfrm>
            <a:off x="4572000" y="6022002"/>
            <a:ext cx="2533650" cy="73025"/>
          </a:xfrm>
          <a:prstGeom prst="rect">
            <a:avLst/>
          </a:prstGeom>
          <a:solidFill>
            <a:srgbClr val="88888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744;p38"/>
          <p:cNvSpPr txBox="1"/>
          <p:nvPr/>
        </p:nvSpPr>
        <p:spPr>
          <a:xfrm>
            <a:off x="4572000" y="4593252"/>
            <a:ext cx="2533650" cy="73025"/>
          </a:xfrm>
          <a:prstGeom prst="rect">
            <a:avLst/>
          </a:prstGeom>
          <a:solidFill>
            <a:srgbClr val="434D6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745;p38"/>
          <p:cNvSpPr txBox="1"/>
          <p:nvPr/>
        </p:nvSpPr>
        <p:spPr>
          <a:xfrm>
            <a:off x="4572000" y="3164502"/>
            <a:ext cx="2533650" cy="73025"/>
          </a:xfrm>
          <a:prstGeom prst="rect">
            <a:avLst/>
          </a:prstGeom>
          <a:solidFill>
            <a:srgbClr val="2B828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746;p38"/>
          <p:cNvSpPr/>
          <p:nvPr/>
        </p:nvSpPr>
        <p:spPr>
          <a:xfrm>
            <a:off x="1916112" y="2135802"/>
            <a:ext cx="7845425" cy="1028700"/>
          </a:xfrm>
          <a:custGeom>
            <a:avLst/>
            <a:gdLst/>
            <a:ahLst/>
            <a:cxnLst/>
            <a:rect l="l" t="t" r="r" b="b"/>
            <a:pathLst>
              <a:path w="2472" h="324" extrusionOk="0">
                <a:moveTo>
                  <a:pt x="2472" y="279"/>
                </a:moveTo>
                <a:cubicBezTo>
                  <a:pt x="2472" y="45"/>
                  <a:pt x="2472" y="45"/>
                  <a:pt x="2472" y="45"/>
                </a:cubicBezTo>
                <a:cubicBezTo>
                  <a:pt x="2472" y="20"/>
                  <a:pt x="2452" y="0"/>
                  <a:pt x="2427" y="0"/>
                </a:cubicBezTo>
                <a:cubicBezTo>
                  <a:pt x="1508" y="0"/>
                  <a:pt x="1508" y="0"/>
                  <a:pt x="1508" y="0"/>
                </a:cubicBezTo>
                <a:cubicBezTo>
                  <a:pt x="1236" y="116"/>
                  <a:pt x="1236" y="116"/>
                  <a:pt x="1236" y="116"/>
                </a:cubicBezTo>
                <a:cubicBezTo>
                  <a:pt x="964" y="0"/>
                  <a:pt x="964" y="0"/>
                  <a:pt x="964" y="0"/>
                </a:cubicBezTo>
                <a:cubicBezTo>
                  <a:pt x="45" y="0"/>
                  <a:pt x="45" y="0"/>
                  <a:pt x="45" y="0"/>
                </a:cubicBezTo>
                <a:cubicBezTo>
                  <a:pt x="20" y="0"/>
                  <a:pt x="0" y="20"/>
                  <a:pt x="0" y="45"/>
                </a:cubicBezTo>
                <a:cubicBezTo>
                  <a:pt x="0" y="279"/>
                  <a:pt x="0" y="279"/>
                  <a:pt x="0" y="279"/>
                </a:cubicBezTo>
                <a:cubicBezTo>
                  <a:pt x="0" y="304"/>
                  <a:pt x="20" y="324"/>
                  <a:pt x="45" y="324"/>
                </a:cubicBezTo>
                <a:cubicBezTo>
                  <a:pt x="2427" y="324"/>
                  <a:pt x="2427" y="324"/>
                  <a:pt x="2427" y="324"/>
                </a:cubicBezTo>
                <a:cubicBezTo>
                  <a:pt x="2452" y="324"/>
                  <a:pt x="2472" y="304"/>
                  <a:pt x="2472" y="279"/>
                </a:cubicBezTo>
                <a:close/>
              </a:path>
            </a:pathLst>
          </a:custGeom>
          <a:solidFill>
            <a:srgbClr val="FFFFFF"/>
          </a:solidFill>
          <a:ln w="9525" cap="flat" cmpd="sng">
            <a:solidFill>
              <a:srgbClr val="39AEB5"/>
            </a:solidFill>
            <a:prstDash val="solid"/>
            <a:miter lim="800000"/>
            <a:headEnd type="none" w="sm" len="sm"/>
            <a:tailEnd type="none" w="sm" len="sm"/>
          </a:ln>
          <a:effectLst>
            <a:outerShdw blurRad="63500" dist="25400" dir="5400000">
              <a:srgbClr val="000000">
                <a:alpha val="9803"/>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747;p38"/>
          <p:cNvSpPr/>
          <p:nvPr/>
        </p:nvSpPr>
        <p:spPr>
          <a:xfrm>
            <a:off x="4572000" y="2135802"/>
            <a:ext cx="2533650" cy="1641475"/>
          </a:xfrm>
          <a:custGeom>
            <a:avLst/>
            <a:gdLst/>
            <a:ahLst/>
            <a:cxnLst/>
            <a:rect l="l" t="t" r="r" b="b"/>
            <a:pathLst>
              <a:path w="1596" h="1034" extrusionOk="0">
                <a:moveTo>
                  <a:pt x="1596" y="694"/>
                </a:moveTo>
                <a:lnTo>
                  <a:pt x="1342" y="694"/>
                </a:lnTo>
                <a:lnTo>
                  <a:pt x="1342" y="0"/>
                </a:lnTo>
                <a:lnTo>
                  <a:pt x="798" y="232"/>
                </a:lnTo>
                <a:lnTo>
                  <a:pt x="254" y="0"/>
                </a:lnTo>
                <a:lnTo>
                  <a:pt x="254" y="694"/>
                </a:lnTo>
                <a:lnTo>
                  <a:pt x="0" y="694"/>
                </a:lnTo>
                <a:lnTo>
                  <a:pt x="798" y="1034"/>
                </a:lnTo>
                <a:lnTo>
                  <a:pt x="1596" y="694"/>
                </a:lnTo>
                <a:close/>
              </a:path>
            </a:pathLst>
          </a:custGeom>
          <a:solidFill>
            <a:srgbClr val="39AEB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748;p38"/>
          <p:cNvSpPr/>
          <p:nvPr/>
        </p:nvSpPr>
        <p:spPr>
          <a:xfrm>
            <a:off x="4975225" y="2135802"/>
            <a:ext cx="1727200" cy="1190625"/>
          </a:xfrm>
          <a:custGeom>
            <a:avLst/>
            <a:gdLst/>
            <a:ahLst/>
            <a:cxnLst/>
            <a:rect l="l" t="t" r="r" b="b"/>
            <a:pathLst>
              <a:path w="544" h="375" extrusionOk="0">
                <a:moveTo>
                  <a:pt x="544" y="275"/>
                </a:moveTo>
                <a:cubicBezTo>
                  <a:pt x="544" y="0"/>
                  <a:pt x="544" y="0"/>
                  <a:pt x="544" y="0"/>
                </a:cubicBezTo>
                <a:cubicBezTo>
                  <a:pt x="272" y="116"/>
                  <a:pt x="272" y="116"/>
                  <a:pt x="272" y="116"/>
                </a:cubicBezTo>
                <a:cubicBezTo>
                  <a:pt x="0" y="0"/>
                  <a:pt x="0" y="0"/>
                  <a:pt x="0" y="0"/>
                </a:cubicBezTo>
                <a:cubicBezTo>
                  <a:pt x="0" y="275"/>
                  <a:pt x="0" y="275"/>
                  <a:pt x="0" y="275"/>
                </a:cubicBezTo>
                <a:cubicBezTo>
                  <a:pt x="73" y="337"/>
                  <a:pt x="168" y="375"/>
                  <a:pt x="272" y="375"/>
                </a:cubicBezTo>
                <a:cubicBezTo>
                  <a:pt x="376" y="375"/>
                  <a:pt x="471" y="337"/>
                  <a:pt x="544" y="275"/>
                </a:cubicBezTo>
                <a:close/>
              </a:path>
            </a:pathLst>
          </a:custGeom>
          <a:solidFill>
            <a:srgbClr val="FFFFFF">
              <a:alpha val="4705"/>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749;p38"/>
          <p:cNvSpPr/>
          <p:nvPr/>
        </p:nvSpPr>
        <p:spPr>
          <a:xfrm>
            <a:off x="4975225" y="2135802"/>
            <a:ext cx="1727200" cy="511175"/>
          </a:xfrm>
          <a:custGeom>
            <a:avLst/>
            <a:gdLst/>
            <a:ahLst/>
            <a:cxnLst/>
            <a:rect l="l" t="t" r="r" b="b"/>
            <a:pathLst>
              <a:path w="1088" h="322" extrusionOk="0">
                <a:moveTo>
                  <a:pt x="1088" y="90"/>
                </a:moveTo>
                <a:lnTo>
                  <a:pt x="1088" y="0"/>
                </a:lnTo>
                <a:lnTo>
                  <a:pt x="544" y="232"/>
                </a:lnTo>
                <a:lnTo>
                  <a:pt x="0" y="0"/>
                </a:lnTo>
                <a:lnTo>
                  <a:pt x="0" y="90"/>
                </a:lnTo>
                <a:lnTo>
                  <a:pt x="544" y="322"/>
                </a:lnTo>
                <a:lnTo>
                  <a:pt x="1088" y="90"/>
                </a:lnTo>
                <a:close/>
              </a:path>
            </a:pathLst>
          </a:custGeom>
          <a:solidFill>
            <a:srgbClr val="FFFFFF">
              <a:alpha val="4705"/>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750;p38"/>
          <p:cNvSpPr/>
          <p:nvPr/>
        </p:nvSpPr>
        <p:spPr>
          <a:xfrm>
            <a:off x="2157412" y="2396152"/>
            <a:ext cx="352425" cy="517525"/>
          </a:xfrm>
          <a:custGeom>
            <a:avLst/>
            <a:gdLst/>
            <a:ahLst/>
            <a:cxnLst/>
            <a:rect l="l" t="t" r="r" b="b"/>
            <a:pathLst>
              <a:path w="111" h="163" extrusionOk="0">
                <a:moveTo>
                  <a:pt x="56" y="23"/>
                </a:moveTo>
                <a:cubicBezTo>
                  <a:pt x="57" y="23"/>
                  <a:pt x="59" y="22"/>
                  <a:pt x="59" y="20"/>
                </a:cubicBezTo>
                <a:cubicBezTo>
                  <a:pt x="59" y="19"/>
                  <a:pt x="57" y="17"/>
                  <a:pt x="56" y="17"/>
                </a:cubicBezTo>
                <a:cubicBezTo>
                  <a:pt x="34" y="17"/>
                  <a:pt x="17" y="35"/>
                  <a:pt x="17" y="56"/>
                </a:cubicBezTo>
                <a:cubicBezTo>
                  <a:pt x="17" y="58"/>
                  <a:pt x="18" y="59"/>
                  <a:pt x="20" y="59"/>
                </a:cubicBezTo>
                <a:cubicBezTo>
                  <a:pt x="21" y="59"/>
                  <a:pt x="23" y="58"/>
                  <a:pt x="23" y="56"/>
                </a:cubicBezTo>
                <a:cubicBezTo>
                  <a:pt x="23" y="38"/>
                  <a:pt x="37" y="23"/>
                  <a:pt x="56" y="23"/>
                </a:cubicBezTo>
                <a:close/>
                <a:moveTo>
                  <a:pt x="30" y="125"/>
                </a:moveTo>
                <a:cubicBezTo>
                  <a:pt x="31" y="133"/>
                  <a:pt x="31" y="133"/>
                  <a:pt x="31" y="133"/>
                </a:cubicBezTo>
                <a:cubicBezTo>
                  <a:pt x="38" y="136"/>
                  <a:pt x="47" y="138"/>
                  <a:pt x="56" y="138"/>
                </a:cubicBezTo>
                <a:cubicBezTo>
                  <a:pt x="65" y="138"/>
                  <a:pt x="73" y="136"/>
                  <a:pt x="80" y="134"/>
                </a:cubicBezTo>
                <a:cubicBezTo>
                  <a:pt x="81" y="125"/>
                  <a:pt x="81" y="125"/>
                  <a:pt x="81" y="125"/>
                </a:cubicBezTo>
                <a:cubicBezTo>
                  <a:pt x="74" y="128"/>
                  <a:pt x="65" y="130"/>
                  <a:pt x="56" y="130"/>
                </a:cubicBezTo>
                <a:cubicBezTo>
                  <a:pt x="46" y="130"/>
                  <a:pt x="38" y="128"/>
                  <a:pt x="30" y="125"/>
                </a:cubicBezTo>
                <a:close/>
                <a:moveTo>
                  <a:pt x="32" y="141"/>
                </a:moveTo>
                <a:cubicBezTo>
                  <a:pt x="33" y="150"/>
                  <a:pt x="33" y="150"/>
                  <a:pt x="33" y="150"/>
                </a:cubicBezTo>
                <a:cubicBezTo>
                  <a:pt x="33" y="150"/>
                  <a:pt x="35" y="152"/>
                  <a:pt x="41" y="154"/>
                </a:cubicBezTo>
                <a:cubicBezTo>
                  <a:pt x="41" y="159"/>
                  <a:pt x="41" y="159"/>
                  <a:pt x="41" y="159"/>
                </a:cubicBezTo>
                <a:cubicBezTo>
                  <a:pt x="41" y="159"/>
                  <a:pt x="45" y="163"/>
                  <a:pt x="56" y="163"/>
                </a:cubicBezTo>
                <a:cubicBezTo>
                  <a:pt x="67" y="163"/>
                  <a:pt x="70" y="159"/>
                  <a:pt x="70" y="159"/>
                </a:cubicBezTo>
                <a:cubicBezTo>
                  <a:pt x="70" y="154"/>
                  <a:pt x="70" y="154"/>
                  <a:pt x="70" y="154"/>
                </a:cubicBezTo>
                <a:cubicBezTo>
                  <a:pt x="76" y="152"/>
                  <a:pt x="78" y="150"/>
                  <a:pt x="78" y="150"/>
                </a:cubicBezTo>
                <a:cubicBezTo>
                  <a:pt x="79" y="141"/>
                  <a:pt x="79" y="141"/>
                  <a:pt x="79" y="141"/>
                </a:cubicBezTo>
                <a:cubicBezTo>
                  <a:pt x="72" y="143"/>
                  <a:pt x="64" y="145"/>
                  <a:pt x="56" y="145"/>
                </a:cubicBezTo>
                <a:cubicBezTo>
                  <a:pt x="47" y="145"/>
                  <a:pt x="39" y="143"/>
                  <a:pt x="32" y="141"/>
                </a:cubicBezTo>
                <a:close/>
                <a:moveTo>
                  <a:pt x="56" y="0"/>
                </a:moveTo>
                <a:cubicBezTo>
                  <a:pt x="25" y="0"/>
                  <a:pt x="0" y="25"/>
                  <a:pt x="0" y="56"/>
                </a:cubicBezTo>
                <a:cubicBezTo>
                  <a:pt x="0" y="76"/>
                  <a:pt x="11" y="94"/>
                  <a:pt x="27" y="104"/>
                </a:cubicBezTo>
                <a:cubicBezTo>
                  <a:pt x="29" y="118"/>
                  <a:pt x="29" y="118"/>
                  <a:pt x="29" y="118"/>
                </a:cubicBezTo>
                <a:cubicBezTo>
                  <a:pt x="37" y="121"/>
                  <a:pt x="46" y="123"/>
                  <a:pt x="56" y="123"/>
                </a:cubicBezTo>
                <a:cubicBezTo>
                  <a:pt x="65" y="123"/>
                  <a:pt x="75" y="121"/>
                  <a:pt x="82" y="118"/>
                </a:cubicBezTo>
                <a:cubicBezTo>
                  <a:pt x="84" y="104"/>
                  <a:pt x="84" y="104"/>
                  <a:pt x="84" y="104"/>
                </a:cubicBezTo>
                <a:cubicBezTo>
                  <a:pt x="101" y="94"/>
                  <a:pt x="111" y="76"/>
                  <a:pt x="111" y="56"/>
                </a:cubicBezTo>
                <a:cubicBezTo>
                  <a:pt x="111" y="25"/>
                  <a:pt x="86" y="0"/>
                  <a:pt x="56" y="0"/>
                </a:cubicBezTo>
                <a:close/>
                <a:moveTo>
                  <a:pt x="76" y="97"/>
                </a:moveTo>
                <a:cubicBezTo>
                  <a:pt x="75" y="110"/>
                  <a:pt x="75" y="110"/>
                  <a:pt x="75" y="110"/>
                </a:cubicBezTo>
                <a:cubicBezTo>
                  <a:pt x="75" y="110"/>
                  <a:pt x="70" y="113"/>
                  <a:pt x="56" y="113"/>
                </a:cubicBezTo>
                <a:cubicBezTo>
                  <a:pt x="41" y="113"/>
                  <a:pt x="36" y="110"/>
                  <a:pt x="36" y="110"/>
                </a:cubicBezTo>
                <a:cubicBezTo>
                  <a:pt x="35" y="97"/>
                  <a:pt x="35" y="97"/>
                  <a:pt x="35" y="97"/>
                </a:cubicBezTo>
                <a:cubicBezTo>
                  <a:pt x="20" y="90"/>
                  <a:pt x="10" y="74"/>
                  <a:pt x="10" y="56"/>
                </a:cubicBezTo>
                <a:cubicBezTo>
                  <a:pt x="10" y="31"/>
                  <a:pt x="30" y="10"/>
                  <a:pt x="56" y="10"/>
                </a:cubicBezTo>
                <a:cubicBezTo>
                  <a:pt x="81" y="10"/>
                  <a:pt x="102" y="31"/>
                  <a:pt x="102" y="56"/>
                </a:cubicBezTo>
                <a:cubicBezTo>
                  <a:pt x="102" y="74"/>
                  <a:pt x="91" y="90"/>
                  <a:pt x="76" y="97"/>
                </a:cubicBezTo>
                <a:close/>
                <a:moveTo>
                  <a:pt x="68" y="77"/>
                </a:moveTo>
                <a:cubicBezTo>
                  <a:pt x="56" y="54"/>
                  <a:pt x="56" y="54"/>
                  <a:pt x="56" y="54"/>
                </a:cubicBezTo>
                <a:cubicBezTo>
                  <a:pt x="43" y="77"/>
                  <a:pt x="43" y="77"/>
                  <a:pt x="43" y="77"/>
                </a:cubicBezTo>
                <a:cubicBezTo>
                  <a:pt x="38" y="66"/>
                  <a:pt x="38" y="66"/>
                  <a:pt x="38" y="66"/>
                </a:cubicBezTo>
                <a:cubicBezTo>
                  <a:pt x="30" y="70"/>
                  <a:pt x="30" y="70"/>
                  <a:pt x="30" y="70"/>
                </a:cubicBezTo>
                <a:cubicBezTo>
                  <a:pt x="43" y="96"/>
                  <a:pt x="43" y="96"/>
                  <a:pt x="43" y="96"/>
                </a:cubicBezTo>
                <a:cubicBezTo>
                  <a:pt x="56" y="72"/>
                  <a:pt x="56" y="72"/>
                  <a:pt x="56" y="72"/>
                </a:cubicBezTo>
                <a:cubicBezTo>
                  <a:pt x="69" y="96"/>
                  <a:pt x="69" y="96"/>
                  <a:pt x="69" y="96"/>
                </a:cubicBezTo>
                <a:cubicBezTo>
                  <a:pt x="81" y="70"/>
                  <a:pt x="81" y="70"/>
                  <a:pt x="81" y="70"/>
                </a:cubicBezTo>
                <a:cubicBezTo>
                  <a:pt x="73" y="66"/>
                  <a:pt x="73" y="66"/>
                  <a:pt x="73" y="66"/>
                </a:cubicBezTo>
                <a:lnTo>
                  <a:pt x="68" y="77"/>
                </a:lnTo>
                <a:close/>
              </a:path>
            </a:pathLst>
          </a:custGeom>
          <a:solidFill>
            <a:srgbClr val="39AEB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751;p38"/>
          <p:cNvSpPr/>
          <p:nvPr/>
        </p:nvSpPr>
        <p:spPr>
          <a:xfrm>
            <a:off x="1916112" y="3564552"/>
            <a:ext cx="7845425" cy="1028700"/>
          </a:xfrm>
          <a:custGeom>
            <a:avLst/>
            <a:gdLst/>
            <a:ahLst/>
            <a:cxnLst/>
            <a:rect l="l" t="t" r="r" b="b"/>
            <a:pathLst>
              <a:path w="2472" h="324" extrusionOk="0">
                <a:moveTo>
                  <a:pt x="2472" y="279"/>
                </a:moveTo>
                <a:cubicBezTo>
                  <a:pt x="2472" y="46"/>
                  <a:pt x="2472" y="46"/>
                  <a:pt x="2472" y="46"/>
                </a:cubicBezTo>
                <a:cubicBezTo>
                  <a:pt x="2472" y="20"/>
                  <a:pt x="2452" y="0"/>
                  <a:pt x="2427" y="0"/>
                </a:cubicBezTo>
                <a:cubicBezTo>
                  <a:pt x="1508" y="0"/>
                  <a:pt x="1508" y="0"/>
                  <a:pt x="1508" y="0"/>
                </a:cubicBezTo>
                <a:cubicBezTo>
                  <a:pt x="1236" y="116"/>
                  <a:pt x="1236" y="116"/>
                  <a:pt x="1236" y="116"/>
                </a:cubicBezTo>
                <a:cubicBezTo>
                  <a:pt x="964" y="0"/>
                  <a:pt x="964" y="0"/>
                  <a:pt x="964" y="0"/>
                </a:cubicBezTo>
                <a:cubicBezTo>
                  <a:pt x="45" y="0"/>
                  <a:pt x="45" y="0"/>
                  <a:pt x="45" y="0"/>
                </a:cubicBezTo>
                <a:cubicBezTo>
                  <a:pt x="20" y="0"/>
                  <a:pt x="0" y="20"/>
                  <a:pt x="0" y="46"/>
                </a:cubicBezTo>
                <a:cubicBezTo>
                  <a:pt x="0" y="279"/>
                  <a:pt x="0" y="279"/>
                  <a:pt x="0" y="279"/>
                </a:cubicBezTo>
                <a:cubicBezTo>
                  <a:pt x="0" y="304"/>
                  <a:pt x="20" y="324"/>
                  <a:pt x="45" y="324"/>
                </a:cubicBezTo>
                <a:cubicBezTo>
                  <a:pt x="2427" y="324"/>
                  <a:pt x="2427" y="324"/>
                  <a:pt x="2427" y="324"/>
                </a:cubicBezTo>
                <a:cubicBezTo>
                  <a:pt x="2452" y="324"/>
                  <a:pt x="2472" y="304"/>
                  <a:pt x="2472" y="279"/>
                </a:cubicBezTo>
                <a:close/>
              </a:path>
            </a:pathLst>
          </a:custGeom>
          <a:solidFill>
            <a:srgbClr val="FFFFFF"/>
          </a:solidFill>
          <a:ln w="9525" cap="flat" cmpd="sng">
            <a:solidFill>
              <a:srgbClr val="5A6783"/>
            </a:solidFill>
            <a:prstDash val="solid"/>
            <a:miter lim="800000"/>
            <a:headEnd type="none" w="sm" len="sm"/>
            <a:tailEnd type="none" w="sm" len="sm"/>
          </a:ln>
          <a:effectLst>
            <a:outerShdw blurRad="63500" dist="25400" dir="5400000">
              <a:srgbClr val="000000">
                <a:alpha val="9803"/>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752;p38"/>
          <p:cNvSpPr/>
          <p:nvPr/>
        </p:nvSpPr>
        <p:spPr>
          <a:xfrm>
            <a:off x="4572000" y="3564552"/>
            <a:ext cx="2533650" cy="1641475"/>
          </a:xfrm>
          <a:custGeom>
            <a:avLst/>
            <a:gdLst/>
            <a:ahLst/>
            <a:cxnLst/>
            <a:rect l="l" t="t" r="r" b="b"/>
            <a:pathLst>
              <a:path w="1596" h="1034" extrusionOk="0">
                <a:moveTo>
                  <a:pt x="1596" y="694"/>
                </a:moveTo>
                <a:lnTo>
                  <a:pt x="1342" y="694"/>
                </a:lnTo>
                <a:lnTo>
                  <a:pt x="1342" y="0"/>
                </a:lnTo>
                <a:lnTo>
                  <a:pt x="798" y="232"/>
                </a:lnTo>
                <a:lnTo>
                  <a:pt x="254" y="0"/>
                </a:lnTo>
                <a:lnTo>
                  <a:pt x="254" y="694"/>
                </a:lnTo>
                <a:lnTo>
                  <a:pt x="0" y="694"/>
                </a:lnTo>
                <a:lnTo>
                  <a:pt x="798" y="1034"/>
                </a:lnTo>
                <a:lnTo>
                  <a:pt x="1596" y="694"/>
                </a:lnTo>
                <a:close/>
              </a:path>
            </a:pathLst>
          </a:custGeom>
          <a:solidFill>
            <a:srgbClr val="5A678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753;p38"/>
          <p:cNvSpPr/>
          <p:nvPr/>
        </p:nvSpPr>
        <p:spPr>
          <a:xfrm>
            <a:off x="4975225" y="3564552"/>
            <a:ext cx="1727200" cy="1190625"/>
          </a:xfrm>
          <a:custGeom>
            <a:avLst/>
            <a:gdLst/>
            <a:ahLst/>
            <a:cxnLst/>
            <a:rect l="l" t="t" r="r" b="b"/>
            <a:pathLst>
              <a:path w="544" h="375" extrusionOk="0">
                <a:moveTo>
                  <a:pt x="544" y="276"/>
                </a:moveTo>
                <a:cubicBezTo>
                  <a:pt x="544" y="0"/>
                  <a:pt x="544" y="0"/>
                  <a:pt x="544" y="0"/>
                </a:cubicBezTo>
                <a:cubicBezTo>
                  <a:pt x="272" y="116"/>
                  <a:pt x="272" y="116"/>
                  <a:pt x="272" y="116"/>
                </a:cubicBezTo>
                <a:cubicBezTo>
                  <a:pt x="0" y="0"/>
                  <a:pt x="0" y="0"/>
                  <a:pt x="0" y="0"/>
                </a:cubicBezTo>
                <a:cubicBezTo>
                  <a:pt x="0" y="276"/>
                  <a:pt x="0" y="276"/>
                  <a:pt x="0" y="276"/>
                </a:cubicBezTo>
                <a:cubicBezTo>
                  <a:pt x="73" y="338"/>
                  <a:pt x="168" y="375"/>
                  <a:pt x="272" y="375"/>
                </a:cubicBezTo>
                <a:cubicBezTo>
                  <a:pt x="376" y="375"/>
                  <a:pt x="471" y="338"/>
                  <a:pt x="544" y="276"/>
                </a:cubicBezTo>
                <a:close/>
              </a:path>
            </a:pathLst>
          </a:custGeom>
          <a:solidFill>
            <a:srgbClr val="FFFFFF">
              <a:alpha val="4705"/>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754;p38"/>
          <p:cNvSpPr/>
          <p:nvPr/>
        </p:nvSpPr>
        <p:spPr>
          <a:xfrm>
            <a:off x="4975225" y="3564552"/>
            <a:ext cx="1727200" cy="511175"/>
          </a:xfrm>
          <a:custGeom>
            <a:avLst/>
            <a:gdLst/>
            <a:ahLst/>
            <a:cxnLst/>
            <a:rect l="l" t="t" r="r" b="b"/>
            <a:pathLst>
              <a:path w="1088" h="322" extrusionOk="0">
                <a:moveTo>
                  <a:pt x="1088" y="92"/>
                </a:moveTo>
                <a:lnTo>
                  <a:pt x="1088" y="0"/>
                </a:lnTo>
                <a:lnTo>
                  <a:pt x="544" y="232"/>
                </a:lnTo>
                <a:lnTo>
                  <a:pt x="0" y="0"/>
                </a:lnTo>
                <a:lnTo>
                  <a:pt x="0" y="92"/>
                </a:lnTo>
                <a:lnTo>
                  <a:pt x="544" y="322"/>
                </a:lnTo>
                <a:lnTo>
                  <a:pt x="1088" y="92"/>
                </a:lnTo>
                <a:close/>
              </a:path>
            </a:pathLst>
          </a:custGeom>
          <a:solidFill>
            <a:srgbClr val="FFFFFF">
              <a:alpha val="4705"/>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755;p38"/>
          <p:cNvSpPr/>
          <p:nvPr/>
        </p:nvSpPr>
        <p:spPr>
          <a:xfrm>
            <a:off x="1916112" y="5029619"/>
            <a:ext cx="7845425" cy="1028700"/>
          </a:xfrm>
          <a:custGeom>
            <a:avLst/>
            <a:gdLst/>
            <a:ahLst/>
            <a:cxnLst/>
            <a:rect l="l" t="t" r="r" b="b"/>
            <a:pathLst>
              <a:path w="2472" h="324" extrusionOk="0">
                <a:moveTo>
                  <a:pt x="2472" y="279"/>
                </a:moveTo>
                <a:cubicBezTo>
                  <a:pt x="2472" y="46"/>
                  <a:pt x="2472" y="46"/>
                  <a:pt x="2472" y="46"/>
                </a:cubicBezTo>
                <a:cubicBezTo>
                  <a:pt x="2472" y="21"/>
                  <a:pt x="2452" y="0"/>
                  <a:pt x="2427" y="0"/>
                </a:cubicBezTo>
                <a:cubicBezTo>
                  <a:pt x="1508" y="0"/>
                  <a:pt x="1508" y="0"/>
                  <a:pt x="1508" y="0"/>
                </a:cubicBezTo>
                <a:cubicBezTo>
                  <a:pt x="1236" y="116"/>
                  <a:pt x="1236" y="116"/>
                  <a:pt x="1236" y="116"/>
                </a:cubicBezTo>
                <a:cubicBezTo>
                  <a:pt x="964" y="0"/>
                  <a:pt x="964" y="0"/>
                  <a:pt x="964" y="0"/>
                </a:cubicBezTo>
                <a:cubicBezTo>
                  <a:pt x="45" y="0"/>
                  <a:pt x="45" y="0"/>
                  <a:pt x="45" y="0"/>
                </a:cubicBezTo>
                <a:cubicBezTo>
                  <a:pt x="20" y="0"/>
                  <a:pt x="0" y="21"/>
                  <a:pt x="0" y="46"/>
                </a:cubicBezTo>
                <a:cubicBezTo>
                  <a:pt x="0" y="279"/>
                  <a:pt x="0" y="279"/>
                  <a:pt x="0" y="279"/>
                </a:cubicBezTo>
                <a:cubicBezTo>
                  <a:pt x="0" y="304"/>
                  <a:pt x="20" y="324"/>
                  <a:pt x="45" y="324"/>
                </a:cubicBezTo>
                <a:cubicBezTo>
                  <a:pt x="2427" y="324"/>
                  <a:pt x="2427" y="324"/>
                  <a:pt x="2427" y="324"/>
                </a:cubicBezTo>
                <a:cubicBezTo>
                  <a:pt x="2452" y="324"/>
                  <a:pt x="2472" y="304"/>
                  <a:pt x="2472" y="279"/>
                </a:cubicBezTo>
                <a:close/>
              </a:path>
            </a:pathLst>
          </a:custGeom>
          <a:solidFill>
            <a:srgbClr val="FFFFFF"/>
          </a:solidFill>
          <a:ln w="9525" cap="flat" cmpd="sng">
            <a:solidFill>
              <a:srgbClr val="B5B5B5"/>
            </a:solidFill>
            <a:prstDash val="solid"/>
            <a:miter lim="800000"/>
            <a:headEnd type="none" w="sm" len="sm"/>
            <a:tailEnd type="none" w="sm" len="sm"/>
          </a:ln>
          <a:effectLst>
            <a:outerShdw blurRad="63500" dist="25400" dir="5400000">
              <a:srgbClr val="000000">
                <a:alpha val="9803"/>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756;p38"/>
          <p:cNvSpPr/>
          <p:nvPr/>
        </p:nvSpPr>
        <p:spPr>
          <a:xfrm>
            <a:off x="4572000" y="4993302"/>
            <a:ext cx="2533650" cy="1641475"/>
          </a:xfrm>
          <a:custGeom>
            <a:avLst/>
            <a:gdLst/>
            <a:ahLst/>
            <a:cxnLst/>
            <a:rect l="l" t="t" r="r" b="b"/>
            <a:pathLst>
              <a:path w="1596" h="1034" extrusionOk="0">
                <a:moveTo>
                  <a:pt x="1596" y="694"/>
                </a:moveTo>
                <a:lnTo>
                  <a:pt x="1342" y="694"/>
                </a:lnTo>
                <a:lnTo>
                  <a:pt x="1342" y="0"/>
                </a:lnTo>
                <a:lnTo>
                  <a:pt x="798" y="232"/>
                </a:lnTo>
                <a:lnTo>
                  <a:pt x="254" y="0"/>
                </a:lnTo>
                <a:lnTo>
                  <a:pt x="254" y="694"/>
                </a:lnTo>
                <a:lnTo>
                  <a:pt x="0" y="694"/>
                </a:lnTo>
                <a:lnTo>
                  <a:pt x="798" y="1034"/>
                </a:lnTo>
                <a:lnTo>
                  <a:pt x="1596" y="694"/>
                </a:lnTo>
                <a:close/>
              </a:path>
            </a:pathLst>
          </a:custGeom>
          <a:solidFill>
            <a:srgbClr val="B5B5B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757;p38"/>
          <p:cNvSpPr/>
          <p:nvPr/>
        </p:nvSpPr>
        <p:spPr>
          <a:xfrm>
            <a:off x="4975225" y="4993302"/>
            <a:ext cx="1727200" cy="514350"/>
          </a:xfrm>
          <a:custGeom>
            <a:avLst/>
            <a:gdLst/>
            <a:ahLst/>
            <a:cxnLst/>
            <a:rect l="l" t="t" r="r" b="b"/>
            <a:pathLst>
              <a:path w="1088" h="324" extrusionOk="0">
                <a:moveTo>
                  <a:pt x="1088" y="92"/>
                </a:moveTo>
                <a:lnTo>
                  <a:pt x="1088" y="0"/>
                </a:lnTo>
                <a:lnTo>
                  <a:pt x="544" y="232"/>
                </a:lnTo>
                <a:lnTo>
                  <a:pt x="0" y="0"/>
                </a:lnTo>
                <a:lnTo>
                  <a:pt x="0" y="92"/>
                </a:lnTo>
                <a:lnTo>
                  <a:pt x="544" y="324"/>
                </a:lnTo>
                <a:lnTo>
                  <a:pt x="1088" y="92"/>
                </a:lnTo>
                <a:close/>
              </a:path>
            </a:pathLst>
          </a:custGeom>
          <a:solidFill>
            <a:srgbClr val="FFFFFF">
              <a:alpha val="4705"/>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758;p38"/>
          <p:cNvSpPr/>
          <p:nvPr/>
        </p:nvSpPr>
        <p:spPr>
          <a:xfrm>
            <a:off x="2119312" y="3875702"/>
            <a:ext cx="428625" cy="441325"/>
          </a:xfrm>
          <a:custGeom>
            <a:avLst/>
            <a:gdLst/>
            <a:ahLst/>
            <a:cxnLst/>
            <a:rect l="l" t="t" r="r" b="b"/>
            <a:pathLst>
              <a:path w="135" h="139" extrusionOk="0">
                <a:moveTo>
                  <a:pt x="113" y="88"/>
                </a:moveTo>
                <a:cubicBezTo>
                  <a:pt x="114" y="88"/>
                  <a:pt x="114" y="88"/>
                  <a:pt x="114" y="88"/>
                </a:cubicBezTo>
                <a:cubicBezTo>
                  <a:pt x="114" y="88"/>
                  <a:pt x="114" y="87"/>
                  <a:pt x="114" y="87"/>
                </a:cubicBezTo>
                <a:cubicBezTo>
                  <a:pt x="109" y="76"/>
                  <a:pt x="97" y="76"/>
                  <a:pt x="94" y="75"/>
                </a:cubicBezTo>
                <a:cubicBezTo>
                  <a:pt x="85" y="72"/>
                  <a:pt x="82" y="71"/>
                  <a:pt x="79" y="67"/>
                </a:cubicBezTo>
                <a:cubicBezTo>
                  <a:pt x="77" y="63"/>
                  <a:pt x="74" y="62"/>
                  <a:pt x="74" y="62"/>
                </a:cubicBezTo>
                <a:cubicBezTo>
                  <a:pt x="74" y="61"/>
                  <a:pt x="73" y="59"/>
                  <a:pt x="73" y="57"/>
                </a:cubicBezTo>
                <a:cubicBezTo>
                  <a:pt x="77" y="51"/>
                  <a:pt x="78" y="45"/>
                  <a:pt x="78" y="45"/>
                </a:cubicBezTo>
                <a:cubicBezTo>
                  <a:pt x="81" y="44"/>
                  <a:pt x="82" y="38"/>
                  <a:pt x="82" y="36"/>
                </a:cubicBezTo>
                <a:cubicBezTo>
                  <a:pt x="82" y="33"/>
                  <a:pt x="81" y="33"/>
                  <a:pt x="81" y="33"/>
                </a:cubicBezTo>
                <a:cubicBezTo>
                  <a:pt x="81" y="33"/>
                  <a:pt x="83" y="20"/>
                  <a:pt x="78" y="11"/>
                </a:cubicBezTo>
                <a:cubicBezTo>
                  <a:pt x="73" y="3"/>
                  <a:pt x="64" y="2"/>
                  <a:pt x="64" y="2"/>
                </a:cubicBezTo>
                <a:cubicBezTo>
                  <a:pt x="59" y="1"/>
                  <a:pt x="59" y="1"/>
                  <a:pt x="59" y="1"/>
                </a:cubicBezTo>
                <a:cubicBezTo>
                  <a:pt x="59" y="1"/>
                  <a:pt x="54" y="1"/>
                  <a:pt x="52" y="0"/>
                </a:cubicBezTo>
                <a:cubicBezTo>
                  <a:pt x="52" y="0"/>
                  <a:pt x="53" y="2"/>
                  <a:pt x="54" y="2"/>
                </a:cubicBezTo>
                <a:cubicBezTo>
                  <a:pt x="54" y="2"/>
                  <a:pt x="45" y="3"/>
                  <a:pt x="40" y="11"/>
                </a:cubicBezTo>
                <a:cubicBezTo>
                  <a:pt x="35" y="20"/>
                  <a:pt x="37" y="33"/>
                  <a:pt x="37" y="33"/>
                </a:cubicBezTo>
                <a:cubicBezTo>
                  <a:pt x="37" y="33"/>
                  <a:pt x="36" y="33"/>
                  <a:pt x="36" y="36"/>
                </a:cubicBezTo>
                <a:cubicBezTo>
                  <a:pt x="35" y="38"/>
                  <a:pt x="37" y="44"/>
                  <a:pt x="40" y="45"/>
                </a:cubicBezTo>
                <a:cubicBezTo>
                  <a:pt x="40" y="45"/>
                  <a:pt x="41" y="51"/>
                  <a:pt x="45" y="57"/>
                </a:cubicBezTo>
                <a:cubicBezTo>
                  <a:pt x="44" y="59"/>
                  <a:pt x="44" y="61"/>
                  <a:pt x="44" y="62"/>
                </a:cubicBezTo>
                <a:cubicBezTo>
                  <a:pt x="44" y="62"/>
                  <a:pt x="41" y="63"/>
                  <a:pt x="39" y="67"/>
                </a:cubicBezTo>
                <a:cubicBezTo>
                  <a:pt x="36" y="71"/>
                  <a:pt x="33" y="72"/>
                  <a:pt x="24" y="75"/>
                </a:cubicBezTo>
                <a:cubicBezTo>
                  <a:pt x="20" y="76"/>
                  <a:pt x="8" y="76"/>
                  <a:pt x="4" y="87"/>
                </a:cubicBezTo>
                <a:cubicBezTo>
                  <a:pt x="1" y="93"/>
                  <a:pt x="1" y="106"/>
                  <a:pt x="0" y="118"/>
                </a:cubicBezTo>
                <a:cubicBezTo>
                  <a:pt x="0" y="119"/>
                  <a:pt x="0" y="119"/>
                  <a:pt x="0" y="120"/>
                </a:cubicBezTo>
                <a:cubicBezTo>
                  <a:pt x="0" y="120"/>
                  <a:pt x="0" y="120"/>
                  <a:pt x="0" y="120"/>
                </a:cubicBezTo>
                <a:cubicBezTo>
                  <a:pt x="11" y="128"/>
                  <a:pt x="30" y="136"/>
                  <a:pt x="59" y="136"/>
                </a:cubicBezTo>
                <a:cubicBezTo>
                  <a:pt x="70" y="136"/>
                  <a:pt x="80" y="134"/>
                  <a:pt x="88" y="132"/>
                </a:cubicBezTo>
                <a:cubicBezTo>
                  <a:pt x="85" y="128"/>
                  <a:pt x="84" y="123"/>
                  <a:pt x="84" y="117"/>
                </a:cubicBezTo>
                <a:cubicBezTo>
                  <a:pt x="84" y="101"/>
                  <a:pt x="97" y="88"/>
                  <a:pt x="113" y="88"/>
                </a:cubicBezTo>
                <a:close/>
                <a:moveTo>
                  <a:pt x="116" y="96"/>
                </a:moveTo>
                <a:cubicBezTo>
                  <a:pt x="115" y="96"/>
                  <a:pt x="114" y="96"/>
                  <a:pt x="113" y="96"/>
                </a:cubicBezTo>
                <a:cubicBezTo>
                  <a:pt x="101" y="96"/>
                  <a:pt x="92" y="105"/>
                  <a:pt x="92" y="117"/>
                </a:cubicBezTo>
                <a:cubicBezTo>
                  <a:pt x="92" y="122"/>
                  <a:pt x="93" y="127"/>
                  <a:pt x="96" y="130"/>
                </a:cubicBezTo>
                <a:cubicBezTo>
                  <a:pt x="100" y="135"/>
                  <a:pt x="106" y="139"/>
                  <a:pt x="113" y="139"/>
                </a:cubicBezTo>
                <a:cubicBezTo>
                  <a:pt x="125" y="139"/>
                  <a:pt x="135" y="129"/>
                  <a:pt x="135" y="117"/>
                </a:cubicBezTo>
                <a:cubicBezTo>
                  <a:pt x="135" y="106"/>
                  <a:pt x="127" y="97"/>
                  <a:pt x="116" y="96"/>
                </a:cubicBezTo>
                <a:close/>
                <a:moveTo>
                  <a:pt x="127" y="120"/>
                </a:moveTo>
                <a:cubicBezTo>
                  <a:pt x="116" y="120"/>
                  <a:pt x="116" y="120"/>
                  <a:pt x="116" y="120"/>
                </a:cubicBezTo>
                <a:cubicBezTo>
                  <a:pt x="116" y="131"/>
                  <a:pt x="116" y="131"/>
                  <a:pt x="116" y="131"/>
                </a:cubicBezTo>
                <a:cubicBezTo>
                  <a:pt x="111" y="131"/>
                  <a:pt x="111" y="131"/>
                  <a:pt x="111" y="131"/>
                </a:cubicBezTo>
                <a:cubicBezTo>
                  <a:pt x="111" y="120"/>
                  <a:pt x="111" y="120"/>
                  <a:pt x="111" y="120"/>
                </a:cubicBezTo>
                <a:cubicBezTo>
                  <a:pt x="100" y="120"/>
                  <a:pt x="100" y="120"/>
                  <a:pt x="100" y="120"/>
                </a:cubicBezTo>
                <a:cubicBezTo>
                  <a:pt x="100" y="114"/>
                  <a:pt x="100" y="114"/>
                  <a:pt x="100" y="114"/>
                </a:cubicBezTo>
                <a:cubicBezTo>
                  <a:pt x="111" y="114"/>
                  <a:pt x="111" y="114"/>
                  <a:pt x="111" y="114"/>
                </a:cubicBezTo>
                <a:cubicBezTo>
                  <a:pt x="111" y="103"/>
                  <a:pt x="111" y="103"/>
                  <a:pt x="111" y="103"/>
                </a:cubicBezTo>
                <a:cubicBezTo>
                  <a:pt x="116" y="103"/>
                  <a:pt x="116" y="103"/>
                  <a:pt x="116" y="103"/>
                </a:cubicBezTo>
                <a:cubicBezTo>
                  <a:pt x="116" y="114"/>
                  <a:pt x="116" y="114"/>
                  <a:pt x="116" y="114"/>
                </a:cubicBezTo>
                <a:cubicBezTo>
                  <a:pt x="127" y="114"/>
                  <a:pt x="127" y="114"/>
                  <a:pt x="127" y="114"/>
                </a:cubicBezTo>
                <a:lnTo>
                  <a:pt x="127" y="120"/>
                </a:lnTo>
                <a:close/>
              </a:path>
            </a:pathLst>
          </a:custGeom>
          <a:solidFill>
            <a:srgbClr val="5A678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759;p38"/>
          <p:cNvSpPr/>
          <p:nvPr/>
        </p:nvSpPr>
        <p:spPr>
          <a:xfrm>
            <a:off x="2106612" y="5269527"/>
            <a:ext cx="457200" cy="457200"/>
          </a:xfrm>
          <a:custGeom>
            <a:avLst/>
            <a:gdLst/>
            <a:ahLst/>
            <a:cxnLst/>
            <a:rect l="l" t="t" r="r" b="b"/>
            <a:pathLst>
              <a:path w="144" h="144" extrusionOk="0">
                <a:moveTo>
                  <a:pt x="113" y="31"/>
                </a:moveTo>
                <a:cubicBezTo>
                  <a:pt x="112" y="30"/>
                  <a:pt x="110" y="30"/>
                  <a:pt x="109" y="31"/>
                </a:cubicBezTo>
                <a:cubicBezTo>
                  <a:pt x="107" y="32"/>
                  <a:pt x="107" y="34"/>
                  <a:pt x="109" y="35"/>
                </a:cubicBezTo>
                <a:cubicBezTo>
                  <a:pt x="120" y="47"/>
                  <a:pt x="120" y="66"/>
                  <a:pt x="109" y="77"/>
                </a:cubicBezTo>
                <a:cubicBezTo>
                  <a:pt x="107" y="79"/>
                  <a:pt x="107" y="80"/>
                  <a:pt x="109" y="82"/>
                </a:cubicBezTo>
                <a:cubicBezTo>
                  <a:pt x="110" y="83"/>
                  <a:pt x="112" y="83"/>
                  <a:pt x="113" y="82"/>
                </a:cubicBezTo>
                <a:cubicBezTo>
                  <a:pt x="127" y="68"/>
                  <a:pt x="127" y="45"/>
                  <a:pt x="113" y="31"/>
                </a:cubicBezTo>
                <a:close/>
                <a:moveTo>
                  <a:pt x="124" y="20"/>
                </a:moveTo>
                <a:cubicBezTo>
                  <a:pt x="104" y="0"/>
                  <a:pt x="71" y="0"/>
                  <a:pt x="51" y="20"/>
                </a:cubicBezTo>
                <a:cubicBezTo>
                  <a:pt x="34" y="37"/>
                  <a:pt x="32" y="63"/>
                  <a:pt x="44" y="83"/>
                </a:cubicBezTo>
                <a:cubicBezTo>
                  <a:pt x="6" y="121"/>
                  <a:pt x="6" y="121"/>
                  <a:pt x="6" y="121"/>
                </a:cubicBezTo>
                <a:cubicBezTo>
                  <a:pt x="6" y="121"/>
                  <a:pt x="0" y="125"/>
                  <a:pt x="10" y="134"/>
                </a:cubicBezTo>
                <a:cubicBezTo>
                  <a:pt x="19" y="144"/>
                  <a:pt x="23" y="137"/>
                  <a:pt x="23" y="137"/>
                </a:cubicBezTo>
                <a:cubicBezTo>
                  <a:pt x="61" y="100"/>
                  <a:pt x="61" y="100"/>
                  <a:pt x="61" y="100"/>
                </a:cubicBezTo>
                <a:cubicBezTo>
                  <a:pt x="80" y="112"/>
                  <a:pt x="107" y="110"/>
                  <a:pt x="124" y="93"/>
                </a:cubicBezTo>
                <a:cubicBezTo>
                  <a:pt x="144" y="73"/>
                  <a:pt x="144" y="40"/>
                  <a:pt x="124" y="20"/>
                </a:cubicBezTo>
                <a:close/>
                <a:moveTo>
                  <a:pt x="117" y="86"/>
                </a:moveTo>
                <a:cubicBezTo>
                  <a:pt x="101" y="103"/>
                  <a:pt x="74" y="103"/>
                  <a:pt x="58" y="86"/>
                </a:cubicBezTo>
                <a:cubicBezTo>
                  <a:pt x="41" y="70"/>
                  <a:pt x="41" y="43"/>
                  <a:pt x="58" y="26"/>
                </a:cubicBezTo>
                <a:cubicBezTo>
                  <a:pt x="74" y="10"/>
                  <a:pt x="101" y="10"/>
                  <a:pt x="117" y="26"/>
                </a:cubicBezTo>
                <a:cubicBezTo>
                  <a:pt x="134" y="43"/>
                  <a:pt x="134" y="70"/>
                  <a:pt x="117" y="86"/>
                </a:cubicBezTo>
                <a:close/>
              </a:path>
            </a:pathLst>
          </a:custGeom>
          <a:solidFill>
            <a:srgbClr val="B5B5B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27" name="Google Shape;761;p38"/>
          <p:cNvGrpSpPr/>
          <p:nvPr/>
        </p:nvGrpSpPr>
        <p:grpSpPr>
          <a:xfrm>
            <a:off x="2689225" y="2236094"/>
            <a:ext cx="6943725" cy="654050"/>
            <a:chOff x="1421863" y="2011875"/>
            <a:chExt cx="6944303" cy="654136"/>
          </a:xfrm>
        </p:grpSpPr>
        <p:grpSp>
          <p:nvGrpSpPr>
            <p:cNvPr id="28" name="Google Shape;762;p38"/>
            <p:cNvGrpSpPr/>
            <p:nvPr/>
          </p:nvGrpSpPr>
          <p:grpSpPr>
            <a:xfrm>
              <a:off x="1421863" y="2011875"/>
              <a:ext cx="2063543" cy="654136"/>
              <a:chOff x="1706874" y="3442854"/>
              <a:chExt cx="1568982" cy="654136"/>
            </a:xfrm>
          </p:grpSpPr>
          <p:sp>
            <p:nvSpPr>
              <p:cNvPr id="31" name="Google Shape;763;p38"/>
              <p:cNvSpPr txBox="1"/>
              <p:nvPr/>
            </p:nvSpPr>
            <p:spPr>
              <a:xfrm>
                <a:off x="1706874" y="3723684"/>
                <a:ext cx="1568982" cy="373306"/>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40000"/>
                  </a:lnSpc>
                  <a:spcBef>
                    <a:spcPts val="0"/>
                  </a:spcBef>
                  <a:spcAft>
                    <a:spcPts val="0"/>
                  </a:spcAft>
                  <a:buClr>
                    <a:srgbClr val="333399"/>
                  </a:buClr>
                  <a:buSzPts val="1000"/>
                  <a:buFont typeface="Arial"/>
                  <a:buNone/>
                  <a:tabLst/>
                  <a:defRPr/>
                </a:pPr>
                <a:r>
                  <a:rPr kumimoji="0" lang="en-US" sz="1000" b="0" i="0" u="none" strike="noStrike" kern="1200" cap="none" spc="0" normalizeH="0" baseline="0" noProof="0" dirty="0">
                    <a:ln>
                      <a:noFill/>
                    </a:ln>
                    <a:solidFill>
                      <a:srgbClr val="333399"/>
                    </a:solidFill>
                    <a:effectLst/>
                    <a:uLnTx/>
                    <a:uFillTx/>
                    <a:latin typeface="Calibri" panose="020F0502020204030204"/>
                    <a:ea typeface="+mn-ea"/>
                    <a:cs typeface="+mn-cs"/>
                  </a:rPr>
                  <a:t>Initially, only innovative resources for the transmission of clinical data (e.g., teleradiology)</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2" name="Google Shape;764;p38"/>
              <p:cNvSpPr txBox="1"/>
              <p:nvPr/>
            </p:nvSpPr>
            <p:spPr>
              <a:xfrm>
                <a:off x="1706874" y="3442854"/>
                <a:ext cx="1568982" cy="24622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3D485D"/>
                  </a:buClr>
                  <a:buSzPts val="1600"/>
                  <a:buFont typeface="Arial"/>
                  <a:buNone/>
                  <a:tabLst/>
                  <a:defRPr/>
                </a:pPr>
                <a:r>
                  <a:rPr kumimoji="0" lang="en-US" sz="1600" b="1" i="0" u="none" strike="noStrike" kern="1200" cap="none" spc="0" normalizeH="0" baseline="0" noProof="0" dirty="0">
                    <a:ln>
                      <a:noFill/>
                    </a:ln>
                    <a:solidFill>
                      <a:srgbClr val="3D485D"/>
                    </a:solidFill>
                    <a:effectLst/>
                    <a:uLnTx/>
                    <a:uFillTx/>
                    <a:latin typeface="Calibri" panose="020F0502020204030204"/>
                    <a:ea typeface="+mn-ea"/>
                    <a:cs typeface="+mn-cs"/>
                  </a:rPr>
                  <a:t>Telemedicine</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29" name="Google Shape;765;p38"/>
            <p:cNvSpPr txBox="1"/>
            <p:nvPr/>
          </p:nvSpPr>
          <p:spPr>
            <a:xfrm>
              <a:off x="5671250" y="2023530"/>
              <a:ext cx="2694916" cy="577165"/>
            </a:xfrm>
            <a:prstGeom prst="rect">
              <a:avLst/>
            </a:prstGeom>
            <a:noFill/>
            <a:ln>
              <a:noFill/>
            </a:ln>
          </p:spPr>
          <p:txBody>
            <a:bodyPr spcFirstLastPara="1" wrap="square" lIns="0" tIns="0" rIns="0" bIns="0" anchor="t" anchorCtr="0">
              <a:noAutofit/>
            </a:bodyPr>
            <a:lstStyle/>
            <a:p>
              <a:pPr marL="457200" marR="0" lvl="0" indent="-298450" algn="l" defTabSz="914400" rtl="0" eaLnBrk="1" fontAlgn="auto" latinLnBrk="0" hangingPunct="1">
                <a:lnSpc>
                  <a:spcPct val="115000"/>
                </a:lnSpc>
                <a:spcBef>
                  <a:spcPts val="0"/>
                </a:spcBef>
                <a:spcAft>
                  <a:spcPts val="0"/>
                </a:spcAft>
                <a:buClr>
                  <a:srgbClr val="0E101A"/>
                </a:buClr>
                <a:buSzPts val="1100"/>
                <a:buFontTx/>
                <a:buChar char="●"/>
                <a:tabLst/>
                <a:defRPr/>
              </a:pPr>
              <a:r>
                <a:rPr kumimoji="0" lang="en-US" sz="1100" b="0" i="0" u="none" strike="noStrike" kern="1200" cap="none" spc="0" normalizeH="0" baseline="0" noProof="0">
                  <a:ln>
                    <a:noFill/>
                  </a:ln>
                  <a:solidFill>
                    <a:srgbClr val="0E101A"/>
                  </a:solidFill>
                  <a:effectLst/>
                  <a:uLnTx/>
                  <a:uFillTx/>
                  <a:latin typeface="Calibri" panose="020F0502020204030204"/>
                  <a:ea typeface="+mn-ea"/>
                  <a:cs typeface="+mn-cs"/>
                </a:rPr>
                <a:t>Telephone for nurses</a:t>
              </a:r>
              <a:endParaRPr kumimoji="0" sz="1100" b="0" i="0" u="none" strike="noStrike" kern="1200" cap="none" spc="0" normalizeH="0" baseline="0" noProof="0">
                <a:ln>
                  <a:noFill/>
                </a:ln>
                <a:solidFill>
                  <a:srgbClr val="0E101A"/>
                </a:solidFill>
                <a:effectLst/>
                <a:uLnTx/>
                <a:uFillTx/>
                <a:latin typeface="Calibri" panose="020F0502020204030204"/>
                <a:ea typeface="+mn-ea"/>
                <a:cs typeface="+mn-cs"/>
              </a:endParaRPr>
            </a:p>
            <a:p>
              <a:pPr marL="457200" marR="0" lvl="0" indent="-298450" algn="l" defTabSz="914400" rtl="0" eaLnBrk="1" fontAlgn="auto" latinLnBrk="0" hangingPunct="1">
                <a:lnSpc>
                  <a:spcPct val="115000"/>
                </a:lnSpc>
                <a:spcBef>
                  <a:spcPts val="0"/>
                </a:spcBef>
                <a:spcAft>
                  <a:spcPts val="0"/>
                </a:spcAft>
                <a:buClr>
                  <a:srgbClr val="0E101A"/>
                </a:buClr>
                <a:buSzPts val="1100"/>
                <a:buFontTx/>
                <a:buChar char="●"/>
                <a:tabLst/>
                <a:defRPr/>
              </a:pPr>
              <a:r>
                <a:rPr kumimoji="0" lang="en-US" sz="1100" b="0" i="0" u="none" strike="noStrike" kern="1200" cap="none" spc="0" normalizeH="0" baseline="0" noProof="0">
                  <a:ln>
                    <a:noFill/>
                  </a:ln>
                  <a:solidFill>
                    <a:srgbClr val="0E101A"/>
                  </a:solidFill>
                  <a:effectLst/>
                  <a:uLnTx/>
                  <a:uFillTx/>
                  <a:latin typeface="Calibri" panose="020F0502020204030204"/>
                  <a:ea typeface="+mn-ea"/>
                  <a:cs typeface="+mn-cs"/>
                </a:rPr>
                <a:t>Electronic Medical Record</a:t>
              </a:r>
              <a:endParaRPr kumimoji="0" sz="1100" b="0" i="0" u="none" strike="noStrike" kern="1200" cap="none" spc="0" normalizeH="0" baseline="0" noProof="0">
                <a:ln>
                  <a:noFill/>
                </a:ln>
                <a:solidFill>
                  <a:srgbClr val="0E101A"/>
                </a:solidFill>
                <a:effectLst/>
                <a:uLnTx/>
                <a:uFillTx/>
                <a:latin typeface="Calibri" panose="020F0502020204030204"/>
                <a:ea typeface="+mn-ea"/>
                <a:cs typeface="+mn-cs"/>
              </a:endParaRPr>
            </a:p>
            <a:p>
              <a:pPr marL="457200" marR="0" lvl="0" indent="-298450" algn="l" defTabSz="914400" rtl="0" eaLnBrk="1" fontAlgn="auto" latinLnBrk="0" hangingPunct="1">
                <a:lnSpc>
                  <a:spcPct val="115000"/>
                </a:lnSpc>
                <a:spcBef>
                  <a:spcPts val="0"/>
                </a:spcBef>
                <a:spcAft>
                  <a:spcPts val="0"/>
                </a:spcAft>
                <a:buClr>
                  <a:srgbClr val="0E101A"/>
                </a:buClr>
                <a:buSzPts val="1100"/>
                <a:buFontTx/>
                <a:buChar char="●"/>
                <a:tabLst/>
                <a:defRPr/>
              </a:pPr>
              <a:r>
                <a:rPr kumimoji="0" lang="en-US" sz="1100" b="0" i="0" u="none" strike="noStrike" kern="1200" cap="none" spc="0" normalizeH="0" baseline="0" noProof="0">
                  <a:ln>
                    <a:noFill/>
                  </a:ln>
                  <a:solidFill>
                    <a:srgbClr val="0E101A"/>
                  </a:solidFill>
                  <a:effectLst/>
                  <a:uLnTx/>
                  <a:uFillTx/>
                  <a:latin typeface="Calibri" panose="020F0502020204030204"/>
                  <a:ea typeface="+mn-ea"/>
                  <a:cs typeface="+mn-cs"/>
                </a:rPr>
                <a:t>“Heartphone”</a:t>
              </a:r>
              <a:endParaRPr kumimoji="0" sz="1100" b="0" i="0" u="none" strike="noStrike" kern="1200" cap="none" spc="0" normalizeH="0" baseline="0" noProof="0">
                <a:ln>
                  <a:noFill/>
                </a:ln>
                <a:solidFill>
                  <a:srgbClr val="0E101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333399"/>
                </a:solidFill>
                <a:effectLst/>
                <a:uLnTx/>
                <a:uFillTx/>
                <a:latin typeface="Calibri" panose="020F0502020204030204"/>
                <a:ea typeface="+mn-ea"/>
                <a:cs typeface="+mn-cs"/>
              </a:endParaRPr>
            </a:p>
          </p:txBody>
        </p:sp>
        <p:sp>
          <p:nvSpPr>
            <p:cNvPr id="30" name="Google Shape;766;p38"/>
            <p:cNvSpPr txBox="1"/>
            <p:nvPr/>
          </p:nvSpPr>
          <p:spPr>
            <a:xfrm>
              <a:off x="3917031" y="2282440"/>
              <a:ext cx="1309935" cy="317669"/>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The first technologies at the service of medicine</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3" name="Google Shape;767;p38"/>
          <p:cNvGrpSpPr/>
          <p:nvPr/>
        </p:nvGrpSpPr>
        <p:grpSpPr>
          <a:xfrm>
            <a:off x="2689225" y="3632911"/>
            <a:ext cx="6943725" cy="673958"/>
            <a:chOff x="1421863" y="1991964"/>
            <a:chExt cx="6944303" cy="674047"/>
          </a:xfrm>
        </p:grpSpPr>
        <p:grpSp>
          <p:nvGrpSpPr>
            <p:cNvPr id="34" name="Google Shape;768;p38"/>
            <p:cNvGrpSpPr/>
            <p:nvPr/>
          </p:nvGrpSpPr>
          <p:grpSpPr>
            <a:xfrm>
              <a:off x="1421863" y="1991964"/>
              <a:ext cx="2063543" cy="674047"/>
              <a:chOff x="1706874" y="3422943"/>
              <a:chExt cx="1568982" cy="674047"/>
            </a:xfrm>
          </p:grpSpPr>
          <p:sp>
            <p:nvSpPr>
              <p:cNvPr id="36" name="Google Shape;769;p38"/>
              <p:cNvSpPr txBox="1"/>
              <p:nvPr/>
            </p:nvSpPr>
            <p:spPr>
              <a:xfrm>
                <a:off x="1706874" y="3723684"/>
                <a:ext cx="1568982" cy="373306"/>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40000"/>
                  </a:lnSpc>
                  <a:spcBef>
                    <a:spcPts val="0"/>
                  </a:spcBef>
                  <a:spcAft>
                    <a:spcPts val="0"/>
                  </a:spcAft>
                  <a:buClr>
                    <a:srgbClr val="000000"/>
                  </a:buClr>
                  <a:buSzPts val="1100"/>
                  <a:buFont typeface="Arial"/>
                  <a:buNone/>
                  <a:tabLst/>
                  <a:defRPr/>
                </a:pPr>
                <a:r>
                  <a:rPr kumimoji="0" lang="en-US" sz="1000" b="0" i="0" u="none" strike="noStrike" kern="1200" cap="none" spc="0" normalizeH="0" baseline="0" noProof="0">
                    <a:ln>
                      <a:noFill/>
                    </a:ln>
                    <a:solidFill>
                      <a:srgbClr val="333399"/>
                    </a:solidFill>
                    <a:effectLst/>
                    <a:uLnTx/>
                    <a:uFillTx/>
                    <a:latin typeface="Calibri" panose="020F0502020204030204"/>
                    <a:ea typeface="+mn-ea"/>
                    <a:cs typeface="+mn-cs"/>
                  </a:rPr>
                  <a:t>Digital resources help the patient keep track of therapies and health status</a:t>
                </a:r>
                <a:endParaRPr kumimoji="0" sz="1000" b="0" i="0" u="none" strike="noStrike" kern="1200" cap="none" spc="0" normalizeH="0" baseline="0" noProof="0">
                  <a:ln>
                    <a:noFill/>
                  </a:ln>
                  <a:solidFill>
                    <a:srgbClr val="333399"/>
                  </a:solidFill>
                  <a:effectLst/>
                  <a:uLnTx/>
                  <a:uFillTx/>
                  <a:latin typeface="Calibri" panose="020F0502020204030204"/>
                  <a:ea typeface="+mn-ea"/>
                  <a:cs typeface="+mn-cs"/>
                </a:endParaRPr>
              </a:p>
              <a:p>
                <a:pPr marL="0" marR="0" lvl="0" indent="0" algn="l" defTabSz="914400" rtl="0" eaLnBrk="1" fontAlgn="auto" latinLnBrk="0" hangingPunct="1">
                  <a:lnSpc>
                    <a:spcPct val="140000"/>
                  </a:lnSpc>
                  <a:spcBef>
                    <a:spcPts val="0"/>
                  </a:spcBef>
                  <a:spcAft>
                    <a:spcPts val="0"/>
                  </a:spcAft>
                  <a:buClr>
                    <a:srgbClr val="000000"/>
                  </a:buClr>
                  <a:buSzPts val="1100"/>
                  <a:buFont typeface="Arial"/>
                  <a:buNone/>
                  <a:tabLst/>
                  <a:defRPr/>
                </a:pPr>
                <a:endParaRPr kumimoji="0" sz="1000" b="0" i="0" u="none" strike="noStrike" kern="1200" cap="none" spc="0" normalizeH="0" baseline="0" noProof="0">
                  <a:ln>
                    <a:noFill/>
                  </a:ln>
                  <a:solidFill>
                    <a:srgbClr val="333399"/>
                  </a:solidFill>
                  <a:effectLst/>
                  <a:uLnTx/>
                  <a:uFillTx/>
                  <a:latin typeface="Calibri" panose="020F0502020204030204"/>
                  <a:ea typeface="+mn-ea"/>
                  <a:cs typeface="+mn-cs"/>
                </a:endParaRPr>
              </a:p>
              <a:p>
                <a:pPr marL="0" marR="0" lvl="0" indent="0" algn="l" defTabSz="914400" rtl="0" eaLnBrk="1" fontAlgn="auto" latinLnBrk="0" hangingPunct="1">
                  <a:lnSpc>
                    <a:spcPct val="140000"/>
                  </a:lnSpc>
                  <a:spcBef>
                    <a:spcPts val="0"/>
                  </a:spcBef>
                  <a:spcAft>
                    <a:spcPts val="0"/>
                  </a:spcAft>
                  <a:buClr>
                    <a:srgbClr val="333399"/>
                  </a:buClr>
                  <a:buSzPts val="1000"/>
                  <a:buFont typeface="Arial"/>
                  <a:buNone/>
                  <a:tabLst/>
                  <a:defRPr/>
                </a:pPr>
                <a:endParaRPr kumimoji="0" sz="1000" b="0" i="0" u="none" strike="noStrike" kern="1200" cap="none" spc="0" normalizeH="0" baseline="0" noProof="0">
                  <a:ln>
                    <a:noFill/>
                  </a:ln>
                  <a:solidFill>
                    <a:srgbClr val="333399"/>
                  </a:solidFill>
                  <a:effectLst/>
                  <a:uLnTx/>
                  <a:uFillTx/>
                  <a:latin typeface="Calibri" panose="020F0502020204030204"/>
                  <a:ea typeface="+mn-ea"/>
                  <a:cs typeface="+mn-cs"/>
                </a:endParaRPr>
              </a:p>
            </p:txBody>
          </p:sp>
          <p:sp>
            <p:nvSpPr>
              <p:cNvPr id="37" name="Google Shape;770;p38"/>
              <p:cNvSpPr txBox="1"/>
              <p:nvPr/>
            </p:nvSpPr>
            <p:spPr>
              <a:xfrm>
                <a:off x="1706874" y="3422943"/>
                <a:ext cx="1568982" cy="24622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3D485D"/>
                  </a:buClr>
                  <a:buSzPts val="1600"/>
                  <a:buFont typeface="Arial"/>
                  <a:buNone/>
                  <a:tabLst/>
                  <a:defRPr/>
                </a:pPr>
                <a:r>
                  <a:rPr kumimoji="0" lang="en-US" sz="1600" b="1" i="0" u="none" strike="noStrike" kern="1200" cap="none" spc="0" normalizeH="0" baseline="0" noProof="0" dirty="0">
                    <a:ln>
                      <a:noFill/>
                    </a:ln>
                    <a:solidFill>
                      <a:srgbClr val="3D485D"/>
                    </a:solidFill>
                    <a:effectLst/>
                    <a:uLnTx/>
                    <a:uFillTx/>
                    <a:latin typeface="Arial"/>
                    <a:ea typeface="Arial"/>
                    <a:cs typeface="Arial"/>
                    <a:sym typeface="Arial"/>
                  </a:rPr>
                  <a:t>eHealth</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35" name="Google Shape;771;p38"/>
            <p:cNvSpPr txBox="1"/>
            <p:nvPr/>
          </p:nvSpPr>
          <p:spPr>
            <a:xfrm>
              <a:off x="5671250" y="2023530"/>
              <a:ext cx="2694916" cy="577165"/>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40000"/>
                </a:lnSpc>
                <a:spcBef>
                  <a:spcPts val="0"/>
                </a:spcBef>
                <a:spcAft>
                  <a:spcPts val="0"/>
                </a:spcAft>
                <a:buClr>
                  <a:srgbClr val="000000"/>
                </a:buClr>
                <a:buSzPts val="1100"/>
                <a:buFont typeface="Arial"/>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 Mobile applications for monitoring and adherence to therapies</a:t>
              </a:r>
              <a:endParaRPr kumimoji="0"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40000"/>
                </a:lnSpc>
                <a:spcBef>
                  <a:spcPts val="0"/>
                </a:spcBef>
                <a:spcAft>
                  <a:spcPts val="0"/>
                </a:spcAft>
                <a:buClr>
                  <a:srgbClr val="000000"/>
                </a:buClr>
                <a:buSzPts val="1100"/>
                <a:buFont typeface="Arial"/>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 Virtual worlds for consultation; Virtual Reality for rehabilitation; etc.</a:t>
              </a:r>
              <a:endParaRPr kumimoji="0"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40000"/>
                </a:lnSpc>
                <a:spcBef>
                  <a:spcPts val="0"/>
                </a:spcBef>
                <a:spcAft>
                  <a:spcPts val="0"/>
                </a:spcAft>
                <a:buClr>
                  <a:srgbClr val="333399"/>
                </a:buClr>
                <a:buSzPts val="1000"/>
                <a:buFont typeface="Arial"/>
                <a:buNone/>
                <a:tabLst/>
                <a:defRPr/>
              </a:pPr>
              <a:endParaRPr kumimoji="0" sz="1000" b="0" i="0" u="none" strike="noStrike" kern="1200" cap="none" spc="0" normalizeH="0" baseline="0" noProof="0" dirty="0">
                <a:ln>
                  <a:noFill/>
                </a:ln>
                <a:solidFill>
                  <a:srgbClr val="85898F"/>
                </a:solidFill>
                <a:effectLst/>
                <a:uLnTx/>
                <a:uFillTx/>
                <a:latin typeface="Calibri" panose="020F0502020204030204"/>
                <a:ea typeface="+mn-ea"/>
                <a:cs typeface="+mn-cs"/>
              </a:endParaRPr>
            </a:p>
          </p:txBody>
        </p:sp>
      </p:grpSp>
      <p:grpSp>
        <p:nvGrpSpPr>
          <p:cNvPr id="38" name="Google Shape;772;p38"/>
          <p:cNvGrpSpPr/>
          <p:nvPr/>
        </p:nvGrpSpPr>
        <p:grpSpPr>
          <a:xfrm>
            <a:off x="2689225" y="5009177"/>
            <a:ext cx="6943725" cy="762000"/>
            <a:chOff x="1421863" y="1903545"/>
            <a:chExt cx="6944303" cy="762466"/>
          </a:xfrm>
        </p:grpSpPr>
        <p:grpSp>
          <p:nvGrpSpPr>
            <p:cNvPr id="39" name="Google Shape;773;p38"/>
            <p:cNvGrpSpPr/>
            <p:nvPr/>
          </p:nvGrpSpPr>
          <p:grpSpPr>
            <a:xfrm>
              <a:off x="1421863" y="2011875"/>
              <a:ext cx="2063543" cy="654136"/>
              <a:chOff x="1706874" y="3442854"/>
              <a:chExt cx="1568982" cy="654136"/>
            </a:xfrm>
          </p:grpSpPr>
          <p:sp>
            <p:nvSpPr>
              <p:cNvPr id="41" name="Google Shape;774;p38"/>
              <p:cNvSpPr txBox="1"/>
              <p:nvPr/>
            </p:nvSpPr>
            <p:spPr>
              <a:xfrm>
                <a:off x="1706874" y="3723684"/>
                <a:ext cx="1568982" cy="373306"/>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40000"/>
                  </a:lnSpc>
                  <a:spcBef>
                    <a:spcPts val="0"/>
                  </a:spcBef>
                  <a:spcAft>
                    <a:spcPts val="0"/>
                  </a:spcAft>
                  <a:buClr>
                    <a:srgbClr val="333399"/>
                  </a:buClr>
                  <a:buSzPts val="1000"/>
                  <a:buFont typeface="Arial"/>
                  <a:buNone/>
                  <a:tabLst/>
                  <a:defRPr/>
                </a:pPr>
                <a:r>
                  <a:rPr kumimoji="0" lang="en-US" sz="1000" b="0" i="0" u="none" strike="noStrike" kern="1200" cap="none" spc="0" normalizeH="0" baseline="0" noProof="0" dirty="0">
                    <a:ln>
                      <a:noFill/>
                    </a:ln>
                    <a:solidFill>
                      <a:srgbClr val="333399"/>
                    </a:solidFill>
                    <a:effectLst/>
                    <a:uLnTx/>
                    <a:uFillTx/>
                    <a:latin typeface="Calibri" panose="020F0502020204030204"/>
                    <a:ea typeface="+mn-ea"/>
                    <a:cs typeface="+mn-cs"/>
                  </a:rPr>
                  <a:t>The FDA now recognizes some apps as digital drugs</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2" name="Google Shape;775;p38"/>
              <p:cNvSpPr txBox="1"/>
              <p:nvPr/>
            </p:nvSpPr>
            <p:spPr>
              <a:xfrm>
                <a:off x="1706874" y="3442854"/>
                <a:ext cx="1568982" cy="24622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3D485D"/>
                  </a:buClr>
                  <a:buSzPts val="1600"/>
                  <a:buFont typeface="Arial"/>
                  <a:buNone/>
                  <a:tabLst/>
                  <a:defRPr/>
                </a:pPr>
                <a:r>
                  <a:rPr kumimoji="0" lang="en-US" sz="1600" b="1" i="0" u="none" strike="noStrike" kern="1200" cap="none" spc="0" normalizeH="0" baseline="0" noProof="0" dirty="0">
                    <a:ln>
                      <a:noFill/>
                    </a:ln>
                    <a:solidFill>
                      <a:srgbClr val="3D485D"/>
                    </a:solidFill>
                    <a:effectLst/>
                    <a:uLnTx/>
                    <a:uFillTx/>
                    <a:latin typeface="Arial"/>
                    <a:ea typeface="Arial"/>
                    <a:cs typeface="Arial"/>
                    <a:sym typeface="Arial"/>
                  </a:rPr>
                  <a:t>Digital Therapeutics</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40" name="Google Shape;776;p38"/>
            <p:cNvSpPr txBox="1"/>
            <p:nvPr/>
          </p:nvSpPr>
          <p:spPr>
            <a:xfrm>
              <a:off x="5671250" y="1903545"/>
              <a:ext cx="2694916" cy="577165"/>
            </a:xfrm>
            <a:prstGeom prst="rect">
              <a:avLst/>
            </a:prstGeom>
            <a:noFill/>
            <a:ln>
              <a:noFill/>
            </a:ln>
          </p:spPr>
          <p:txBody>
            <a:bodyPr spcFirstLastPara="1" wrap="square" lIns="0" tIns="0" rIns="0" bIns="0" anchor="t" anchorCtr="0">
              <a:noAutofit/>
            </a:bodyPr>
            <a:lstStyle/>
            <a:p>
              <a:pPr marL="171450" marR="0" lvl="0" indent="-171450" algn="l" defTabSz="914400" rtl="0" eaLnBrk="1" fontAlgn="auto" latinLnBrk="0" hangingPunct="1">
                <a:lnSpc>
                  <a:spcPct val="140000"/>
                </a:lnSpc>
                <a:spcBef>
                  <a:spcPts val="0"/>
                </a:spcBef>
                <a:spcAft>
                  <a:spcPts val="0"/>
                </a:spcAft>
                <a:buClr>
                  <a:srgbClr val="333399"/>
                </a:buClr>
                <a:buSzPts val="1000"/>
                <a:buFontTx/>
                <a:buChar char="-"/>
                <a:tabLst/>
                <a:defRPr/>
              </a:pPr>
              <a:r>
                <a:rPr kumimoji="0" lang="en-US" sz="1000" b="0" i="0" u="none" strike="noStrike" kern="1200" cap="none" spc="0" normalizeH="0" baseline="0" noProof="0" dirty="0">
                  <a:ln>
                    <a:noFill/>
                  </a:ln>
                  <a:solidFill>
                    <a:srgbClr val="333399"/>
                  </a:solidFill>
                  <a:effectLst/>
                  <a:uLnTx/>
                  <a:uFillTx/>
                  <a:latin typeface="Calibri" panose="020F0502020204030204"/>
                  <a:ea typeface="+mn-ea"/>
                  <a:cs typeface="+mn-cs"/>
                </a:rPr>
                <a:t>Efficacy proven by controlled trials</a:t>
              </a:r>
              <a:endParaRPr kumimoji="0" sz="1000" b="0" i="0" u="none" strike="noStrike" kern="1200" cap="none" spc="0" normalizeH="0" baseline="0" noProof="0" dirty="0">
                <a:ln>
                  <a:noFill/>
                </a:ln>
                <a:solidFill>
                  <a:srgbClr val="333399"/>
                </a:solidFill>
                <a:effectLst/>
                <a:uLnTx/>
                <a:uFillTx/>
                <a:latin typeface="Calibri" panose="020F0502020204030204"/>
                <a:ea typeface="+mn-ea"/>
                <a:cs typeface="+mn-cs"/>
              </a:endParaRPr>
            </a:p>
            <a:p>
              <a:pPr marL="171450" marR="0" lvl="0" indent="-171450" algn="l" defTabSz="914400" rtl="0" eaLnBrk="1" fontAlgn="auto" latinLnBrk="0" hangingPunct="1">
                <a:lnSpc>
                  <a:spcPct val="140000"/>
                </a:lnSpc>
                <a:spcBef>
                  <a:spcPts val="0"/>
                </a:spcBef>
                <a:spcAft>
                  <a:spcPts val="0"/>
                </a:spcAft>
                <a:buClr>
                  <a:srgbClr val="333399"/>
                </a:buClr>
                <a:buSzPts val="1000"/>
                <a:buFontTx/>
                <a:buChar char="-"/>
                <a:tabLst/>
                <a:defRPr/>
              </a:pPr>
              <a:r>
                <a:rPr kumimoji="0" lang="en-US" sz="1000" b="0" i="0" u="none" strike="noStrike" kern="1200" cap="none" spc="0" normalizeH="0" baseline="0" noProof="0" dirty="0">
                  <a:ln>
                    <a:noFill/>
                  </a:ln>
                  <a:solidFill>
                    <a:srgbClr val="333399"/>
                  </a:solidFill>
                  <a:effectLst/>
                  <a:uLnTx/>
                  <a:uFillTx/>
                  <a:latin typeface="Calibri" panose="020F0502020204030204"/>
                  <a:ea typeface="+mn-ea"/>
                  <a:cs typeface="+mn-cs"/>
                </a:rPr>
                <a:t>They are prescribed by the doctor, deducted from the health insurance</a:t>
              </a:r>
              <a:endParaRPr kumimoji="0" sz="1000" b="0" i="0" u="none" strike="noStrike" kern="1200" cap="none" spc="0" normalizeH="0" baseline="0" noProof="0" dirty="0">
                <a:ln>
                  <a:noFill/>
                </a:ln>
                <a:solidFill>
                  <a:srgbClr val="333399"/>
                </a:solidFill>
                <a:effectLst/>
                <a:uLnTx/>
                <a:uFillTx/>
                <a:latin typeface="Calibri" panose="020F0502020204030204"/>
                <a:ea typeface="+mn-ea"/>
                <a:cs typeface="+mn-cs"/>
              </a:endParaRPr>
            </a:p>
            <a:p>
              <a:pPr marL="171450" marR="0" lvl="0" indent="-171450" algn="l" defTabSz="914400" rtl="0" eaLnBrk="1" fontAlgn="auto" latinLnBrk="0" hangingPunct="1">
                <a:lnSpc>
                  <a:spcPct val="140000"/>
                </a:lnSpc>
                <a:spcBef>
                  <a:spcPts val="0"/>
                </a:spcBef>
                <a:spcAft>
                  <a:spcPts val="0"/>
                </a:spcAft>
                <a:buClr>
                  <a:srgbClr val="333399"/>
                </a:buClr>
                <a:buSzPts val="1000"/>
                <a:buFontTx/>
                <a:buChar char="-"/>
                <a:tabLst/>
                <a:defRPr/>
              </a:pPr>
              <a:r>
                <a:rPr kumimoji="0" lang="en-US" sz="1000" b="0" i="0" u="none" strike="noStrike" kern="1200" cap="none" spc="0" normalizeH="0" baseline="0" noProof="0" dirty="0">
                  <a:ln>
                    <a:noFill/>
                  </a:ln>
                  <a:solidFill>
                    <a:srgbClr val="333399"/>
                  </a:solidFill>
                  <a:effectLst/>
                  <a:uLnTx/>
                  <a:uFillTx/>
                  <a:latin typeface="Calibri" panose="020F0502020204030204"/>
                  <a:ea typeface="+mn-ea"/>
                  <a:cs typeface="+mn-cs"/>
                </a:rPr>
                <a:t>Prime examples are Reset for addictions, </a:t>
              </a:r>
              <a:r>
                <a:rPr kumimoji="0" lang="en-US" sz="1000" b="0" i="0" u="none" strike="noStrike" kern="1200" cap="none" spc="0" normalizeH="0" baseline="0" noProof="0" dirty="0" err="1">
                  <a:ln>
                    <a:noFill/>
                  </a:ln>
                  <a:solidFill>
                    <a:srgbClr val="333399"/>
                  </a:solidFill>
                  <a:effectLst/>
                  <a:uLnTx/>
                  <a:uFillTx/>
                  <a:latin typeface="Calibri" panose="020F0502020204030204"/>
                  <a:ea typeface="+mn-ea"/>
                  <a:cs typeface="+mn-cs"/>
                </a:rPr>
                <a:t>BlueStar</a:t>
              </a:r>
              <a:r>
                <a:rPr kumimoji="0" lang="en-US" sz="1000" b="0" i="0" u="none" strike="noStrike" kern="1200" cap="none" spc="0" normalizeH="0" baseline="0" noProof="0" dirty="0">
                  <a:ln>
                    <a:noFill/>
                  </a:ln>
                  <a:solidFill>
                    <a:srgbClr val="333399"/>
                  </a:solidFill>
                  <a:effectLst/>
                  <a:uLnTx/>
                  <a:uFillTx/>
                  <a:latin typeface="Calibri" panose="020F0502020204030204"/>
                  <a:ea typeface="+mn-ea"/>
                  <a:cs typeface="+mn-cs"/>
                </a:rPr>
                <a:t> for diabetes</a:t>
              </a:r>
              <a:endParaRPr kumimoji="0" sz="1000" b="0" i="0" u="none" strike="noStrike" kern="1200" cap="none" spc="0" normalizeH="0" baseline="0" noProof="0" dirty="0">
                <a:ln>
                  <a:noFill/>
                </a:ln>
                <a:solidFill>
                  <a:srgbClr val="333399"/>
                </a:solidFill>
                <a:effectLst/>
                <a:uLnTx/>
                <a:uFillTx/>
                <a:latin typeface="Calibri" panose="020F0502020204030204"/>
                <a:ea typeface="+mn-ea"/>
                <a:cs typeface="+mn-cs"/>
              </a:endParaRPr>
            </a:p>
            <a:p>
              <a:pPr marL="171450" marR="0" lvl="0" indent="-171450" algn="l" defTabSz="914400" rtl="0" eaLnBrk="1" fontAlgn="auto" latinLnBrk="0" hangingPunct="1">
                <a:lnSpc>
                  <a:spcPct val="140000"/>
                </a:lnSpc>
                <a:spcBef>
                  <a:spcPts val="0"/>
                </a:spcBef>
                <a:spcAft>
                  <a:spcPts val="0"/>
                </a:spcAft>
                <a:buClr>
                  <a:srgbClr val="333399"/>
                </a:buClr>
                <a:buSzPts val="1000"/>
                <a:buFontTx/>
                <a:buChar char="-"/>
                <a:tabLst/>
                <a:defRPr/>
              </a:pPr>
              <a:endParaRPr kumimoji="0" sz="1000" b="0" i="0" u="none" strike="noStrike" kern="1200" cap="none" spc="0" normalizeH="0" baseline="0" noProof="0" dirty="0">
                <a:ln>
                  <a:noFill/>
                </a:ln>
                <a:solidFill>
                  <a:srgbClr val="333399"/>
                </a:solidFill>
                <a:effectLst/>
                <a:uLnTx/>
                <a:uFillTx/>
                <a:latin typeface="Calibri" panose="020F0502020204030204"/>
                <a:ea typeface="+mn-ea"/>
                <a:cs typeface="+mn-cs"/>
              </a:endParaRPr>
            </a:p>
          </p:txBody>
        </p:sp>
      </p:grpSp>
      <p:sp>
        <p:nvSpPr>
          <p:cNvPr id="43" name="Google Shape;777;p38"/>
          <p:cNvSpPr txBox="1"/>
          <p:nvPr/>
        </p:nvSpPr>
        <p:spPr>
          <a:xfrm>
            <a:off x="5203825" y="3880124"/>
            <a:ext cx="1309687" cy="31908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Healthcare technologies in the hands of the patient</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4" name="Google Shape;778;p38"/>
          <p:cNvSpPr txBox="1"/>
          <p:nvPr/>
        </p:nvSpPr>
        <p:spPr>
          <a:xfrm>
            <a:off x="5203825" y="5469330"/>
            <a:ext cx="1309687" cy="3175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technologies or drugs?</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75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A survey from PwC</a:t>
            </a:r>
          </a:p>
        </p:txBody>
      </p:sp>
      <p:sp>
        <p:nvSpPr>
          <p:cNvPr id="6" name="Titolo 5"/>
          <p:cNvSpPr>
            <a:spLocks noGrp="1"/>
          </p:cNvSpPr>
          <p:nvPr>
            <p:ph type="ctrTitle"/>
          </p:nvPr>
        </p:nvSpPr>
        <p:spPr/>
        <p:txBody>
          <a:bodyPr/>
          <a:lstStyle/>
          <a:p>
            <a:r>
              <a:rPr lang="en-GB" dirty="0"/>
              <a:t>What do patients think of AI?</a:t>
            </a:r>
          </a:p>
        </p:txBody>
      </p:sp>
      <p:sp>
        <p:nvSpPr>
          <p:cNvPr id="29" name="Google Shape;1024;p60"/>
          <p:cNvSpPr/>
          <p:nvPr/>
        </p:nvSpPr>
        <p:spPr>
          <a:xfrm>
            <a:off x="5491906" y="4008293"/>
            <a:ext cx="703262" cy="1990725"/>
          </a:xfrm>
          <a:prstGeom prst="upArrow">
            <a:avLst>
              <a:gd name="adj1" fmla="val 3815"/>
              <a:gd name="adj2" fmla="val 50000"/>
            </a:avLst>
          </a:prstGeom>
          <a:solidFill>
            <a:srgbClr val="172171"/>
          </a:solidFill>
          <a:ln w="12700" cap="flat" cmpd="sng">
            <a:solidFill>
              <a:srgbClr val="17217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025;p60"/>
          <p:cNvSpPr/>
          <p:nvPr/>
        </p:nvSpPr>
        <p:spPr>
          <a:xfrm rot="10800000">
            <a:off x="6257081" y="2870056"/>
            <a:ext cx="704850" cy="1990725"/>
          </a:xfrm>
          <a:prstGeom prst="upArrow">
            <a:avLst>
              <a:gd name="adj1" fmla="val 3824"/>
              <a:gd name="adj2" fmla="val 50000"/>
            </a:avLst>
          </a:prstGeom>
          <a:solidFill>
            <a:srgbClr val="172171"/>
          </a:solidFill>
          <a:ln w="12700" cap="flat" cmpd="sng">
            <a:solidFill>
              <a:srgbClr val="17217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1028;p60"/>
          <p:cNvSpPr txBox="1"/>
          <p:nvPr/>
        </p:nvSpPr>
        <p:spPr>
          <a:xfrm>
            <a:off x="2239119" y="2119168"/>
            <a:ext cx="2632200" cy="3294000"/>
          </a:xfrm>
          <a:prstGeom prst="rect">
            <a:avLst/>
          </a:prstGeom>
          <a:noFill/>
          <a:ln w="63500" cap="flat" cmpd="sng">
            <a:solidFill>
              <a:srgbClr val="172171"/>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172171"/>
              </a:buClr>
              <a:buSzPts val="1600"/>
              <a:buFontTx/>
              <a:buChar char="•"/>
              <a:tabLst/>
              <a:defRPr/>
            </a:pPr>
            <a:r>
              <a:rPr kumimoji="0" lang="en-US" sz="1600" b="0" i="0" u="none" strike="noStrike" kern="1200" cap="none" spc="0" normalizeH="0" baseline="0" noProof="0" dirty="0">
                <a:ln>
                  <a:noFill/>
                </a:ln>
                <a:solidFill>
                  <a:srgbClr val="172171"/>
                </a:solidFill>
                <a:effectLst/>
                <a:uLnTx/>
                <a:uFillTx/>
                <a:latin typeface="Calibri"/>
                <a:ea typeface="Calibri"/>
                <a:cs typeface="Calibri"/>
                <a:sym typeface="Calibri"/>
              </a:rPr>
              <a:t>34% health is easier and faster</a:t>
            </a: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72171"/>
              </a:buClr>
              <a:buSzPts val="1600"/>
              <a:buFontTx/>
              <a:buChar char="•"/>
              <a:tabLst/>
              <a:defRPr/>
            </a:pPr>
            <a:r>
              <a:rPr kumimoji="0" lang="en-US" sz="1600" b="0" i="0" u="none" strike="noStrike" kern="1200" cap="none" spc="0" normalizeH="0" baseline="0" noProof="0" dirty="0">
                <a:ln>
                  <a:noFill/>
                </a:ln>
                <a:solidFill>
                  <a:srgbClr val="172171"/>
                </a:solidFill>
                <a:effectLst/>
                <a:uLnTx/>
                <a:uFillTx/>
                <a:latin typeface="Calibri"/>
                <a:ea typeface="Calibri"/>
                <a:cs typeface="Calibri"/>
                <a:sym typeface="Calibri"/>
              </a:rPr>
              <a:t>31% of diagnoses made by computers are fast and accurate</a:t>
            </a: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72171"/>
              </a:buClr>
              <a:buSzPts val="1600"/>
              <a:buFontTx/>
              <a:buChar char="•"/>
              <a:tabLst/>
              <a:defRPr/>
            </a:pPr>
            <a:r>
              <a:rPr kumimoji="0" lang="en-US" sz="1600" b="0" i="0" u="none" strike="noStrike" kern="1200" cap="none" spc="0" normalizeH="0" baseline="0" noProof="0" dirty="0">
                <a:ln>
                  <a:noFill/>
                </a:ln>
                <a:solidFill>
                  <a:srgbClr val="172171"/>
                </a:solidFill>
                <a:effectLst/>
                <a:uLnTx/>
                <a:uFillTx/>
                <a:latin typeface="Calibri"/>
                <a:ea typeface="Calibri"/>
                <a:cs typeface="Calibri"/>
                <a:sym typeface="Calibri"/>
              </a:rPr>
              <a:t>27% better treatment recommendations</a:t>
            </a: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72171"/>
              </a:buClr>
              <a:buSzPts val="1600"/>
              <a:buFontTx/>
              <a:buChar char="•"/>
              <a:tabLst/>
              <a:defRPr/>
            </a:pPr>
            <a:r>
              <a:rPr kumimoji="0" lang="en-US" sz="1600" b="0" i="0" u="none" strike="noStrike" kern="1200" cap="none" spc="0" normalizeH="0" baseline="0" noProof="0" dirty="0">
                <a:ln>
                  <a:noFill/>
                </a:ln>
                <a:solidFill>
                  <a:srgbClr val="172171"/>
                </a:solidFill>
                <a:effectLst/>
                <a:uLnTx/>
                <a:uFillTx/>
                <a:latin typeface="Calibri"/>
                <a:ea typeface="Calibri"/>
                <a:cs typeface="Calibri"/>
                <a:sym typeface="Calibri"/>
              </a:rPr>
              <a:t>27% always have access to/be in contact with a specialist via smartphone, etc.</a:t>
            </a: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p:txBody>
      </p:sp>
      <p:sp>
        <p:nvSpPr>
          <p:cNvPr id="32" name="Google Shape;1029;p60"/>
          <p:cNvSpPr txBox="1"/>
          <p:nvPr/>
        </p:nvSpPr>
        <p:spPr>
          <a:xfrm>
            <a:off x="7260381" y="1869931"/>
            <a:ext cx="3165600" cy="4032900"/>
          </a:xfrm>
          <a:prstGeom prst="rect">
            <a:avLst/>
          </a:prstGeom>
          <a:noFill/>
          <a:ln w="63500" cap="flat" cmpd="sng">
            <a:solidFill>
              <a:srgbClr val="172171"/>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172171"/>
              </a:buClr>
              <a:buSzPts val="1600"/>
              <a:buFontTx/>
              <a:buChar char="•"/>
              <a:tabLst/>
              <a:defRPr/>
            </a:pPr>
            <a:r>
              <a:rPr kumimoji="0" lang="en-US" sz="1600" b="0" i="0" u="none" strike="noStrike" kern="1200" cap="none" spc="0" normalizeH="0" baseline="0" noProof="0" dirty="0">
                <a:ln>
                  <a:noFill/>
                </a:ln>
                <a:solidFill>
                  <a:srgbClr val="172171"/>
                </a:solidFill>
                <a:effectLst/>
                <a:uLnTx/>
                <a:uFillTx/>
                <a:latin typeface="Calibri"/>
                <a:ea typeface="Calibri"/>
                <a:cs typeface="Calibri"/>
                <a:sym typeface="Calibri"/>
              </a:rPr>
              <a:t>47% if something doesn't go as planned, they don't trust AI to make medical decisions</a:t>
            </a: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72171"/>
              </a:buClr>
              <a:buSzPts val="1600"/>
              <a:buFontTx/>
              <a:buChar char="•"/>
              <a:tabLst/>
              <a:defRPr/>
            </a:pPr>
            <a:r>
              <a:rPr kumimoji="0" lang="en-US" sz="1600" b="0" i="0" u="none" strike="noStrike" kern="1200" cap="none" spc="0" normalizeH="0" baseline="0" noProof="0" dirty="0">
                <a:ln>
                  <a:noFill/>
                </a:ln>
                <a:solidFill>
                  <a:srgbClr val="172171"/>
                </a:solidFill>
                <a:effectLst/>
                <a:uLnTx/>
                <a:uFillTx/>
                <a:latin typeface="Calibri"/>
                <a:ea typeface="Calibri"/>
                <a:cs typeface="Calibri"/>
                <a:sym typeface="Calibri"/>
              </a:rPr>
              <a:t>38% AI and robots lack the "human touch" needed in medicine</a:t>
            </a: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72171"/>
              </a:buClr>
              <a:buSzPts val="1600"/>
              <a:buFontTx/>
              <a:buChar char="•"/>
              <a:tabLst/>
              <a:defRPr/>
            </a:pPr>
            <a:r>
              <a:rPr kumimoji="0" lang="en-US" sz="1600" b="0" i="0" u="none" strike="noStrike" kern="1200" cap="none" spc="0" normalizeH="0" baseline="0" noProof="0" dirty="0">
                <a:ln>
                  <a:noFill/>
                </a:ln>
                <a:solidFill>
                  <a:srgbClr val="172171"/>
                </a:solidFill>
                <a:effectLst/>
                <a:uLnTx/>
                <a:uFillTx/>
                <a:latin typeface="Calibri"/>
                <a:ea typeface="Calibri"/>
                <a:cs typeface="Calibri"/>
                <a:sym typeface="Calibri"/>
              </a:rPr>
              <a:t>36% only human doctors know how to go "beyond the data" to give the best recommendations</a:t>
            </a: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72171"/>
              </a:buClr>
              <a:buSzPts val="1600"/>
              <a:buFontTx/>
              <a:buChar char="•"/>
              <a:tabLst/>
              <a:defRPr/>
            </a:pPr>
            <a:r>
              <a:rPr kumimoji="0" lang="en-US" sz="1600" b="0" i="0" u="none" strike="noStrike" kern="1200" cap="none" spc="0" normalizeH="0" baseline="0" noProof="0" dirty="0">
                <a:ln>
                  <a:noFill/>
                </a:ln>
                <a:solidFill>
                  <a:srgbClr val="172171"/>
                </a:solidFill>
                <a:effectLst/>
                <a:uLnTx/>
                <a:uFillTx/>
                <a:latin typeface="Calibri"/>
                <a:ea typeface="Calibri"/>
                <a:cs typeface="Calibri"/>
                <a:sym typeface="Calibri"/>
              </a:rPr>
              <a:t>30% I don't understand technology enough to know if it would be more helpful or harmful in medicine</a:t>
            </a:r>
            <a:endParaRPr kumimoji="0" sz="1600" b="0" i="0" u="none" strike="noStrike" kern="1200" cap="none" spc="0" normalizeH="0" baseline="0" noProof="0" dirty="0">
              <a:ln>
                <a:noFill/>
              </a:ln>
              <a:solidFill>
                <a:srgbClr val="172171"/>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055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4. The challenge of overconfidence</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582" y="1898757"/>
            <a:ext cx="6190868" cy="3915633"/>
          </a:xfrm>
        </p:spPr>
        <p:txBody>
          <a:bodyPr/>
          <a:lstStyle/>
          <a:p>
            <a:r>
              <a:rPr lang="en-US" dirty="0"/>
              <a:t>There are two main definitions of </a:t>
            </a:r>
            <a:r>
              <a:rPr lang="en-US" b="1" dirty="0"/>
              <a:t>overconfidence</a:t>
            </a:r>
            <a:r>
              <a:rPr lang="en-US" dirty="0"/>
              <a:t>; both shed light on the risks of working with technology</a:t>
            </a:r>
          </a:p>
          <a:p>
            <a:endParaRPr lang="en-US" dirty="0"/>
          </a:p>
          <a:p>
            <a:pPr marL="171450" indent="-171450">
              <a:buFontTx/>
              <a:buChar char="-"/>
            </a:pPr>
            <a:r>
              <a:rPr lang="en-US" dirty="0"/>
              <a:t>AUTOMATION BIAS</a:t>
            </a:r>
          </a:p>
          <a:p>
            <a:pPr marL="857250" lvl="1" indent="-171450">
              <a:buFontTx/>
              <a:buChar char="-"/>
            </a:pPr>
            <a:r>
              <a:rPr lang="en-US" sz="1600" dirty="0"/>
              <a:t>This is then we trust machines more than we should</a:t>
            </a:r>
          </a:p>
          <a:p>
            <a:pPr marL="171450" indent="-171450">
              <a:buFontTx/>
              <a:buChar char="-"/>
            </a:pPr>
            <a:r>
              <a:rPr lang="en-US" dirty="0"/>
              <a:t>IMPROPER TASK ATTRIBUTION</a:t>
            </a:r>
          </a:p>
          <a:p>
            <a:pPr marL="857250" lvl="1" indent="-171450">
              <a:buFontTx/>
              <a:buChar char="-"/>
            </a:pPr>
            <a:r>
              <a:rPr lang="en-US" sz="1600" dirty="0"/>
              <a:t>This is when we use machines to solve problems that they were not designed to solve and assume that they are just as good</a:t>
            </a:r>
            <a:endParaRPr lang="it-IT" sz="1600" dirty="0"/>
          </a:p>
        </p:txBody>
      </p:sp>
      <p:pic>
        <p:nvPicPr>
          <p:cNvPr id="1026" name="Picture 2" descr="Advanced avionics system and automation – the good, bad and the dark side  of it • 100 KNOTS">
            <a:extLst>
              <a:ext uri="{FF2B5EF4-FFF2-40B4-BE49-F238E27FC236}">
                <a16:creationId xmlns:a16="http://schemas.microsoft.com/office/drawing/2014/main" id="{39EDE929-4A67-5331-6B19-57C80C4FE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982" y="1898757"/>
            <a:ext cx="4590727" cy="306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49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5. Challenges of distributed authority</a:t>
            </a:r>
          </a:p>
        </p:txBody>
      </p:sp>
      <p:sp>
        <p:nvSpPr>
          <p:cNvPr id="6" name="Segnaposto testo 5"/>
          <p:cNvSpPr>
            <a:spLocks noGrp="1"/>
          </p:cNvSpPr>
          <p:nvPr>
            <p:ph type="body" sz="quarter" idx="13"/>
          </p:nvPr>
        </p:nvSpPr>
        <p:spPr>
          <a:xfrm>
            <a:off x="838200" y="1610139"/>
            <a:ext cx="10460038" cy="4376324"/>
          </a:xfrm>
        </p:spPr>
        <p:txBody>
          <a:bodyPr/>
          <a:lstStyle/>
          <a:p>
            <a:r>
              <a:rPr lang="en-GB" b="0" dirty="0"/>
              <a:t>Distribution of authority due to use of AI technologies in diagnosis introduces confusion in the system</a:t>
            </a:r>
          </a:p>
          <a:p>
            <a:r>
              <a:rPr lang="en-GB" b="0" dirty="0"/>
              <a:t>	For example, consider tools similar to DXplain that are (could be) available to patients </a:t>
            </a:r>
          </a:p>
          <a:p>
            <a:endParaRPr lang="en-GB" b="0" dirty="0"/>
          </a:p>
          <a:p>
            <a:r>
              <a:rPr lang="en-GB" b="0" dirty="0"/>
              <a:t>This undermines authority of doctors and diminishes patient’s trust</a:t>
            </a:r>
          </a:p>
          <a:p>
            <a:r>
              <a:rPr lang="en-GB" b="0" dirty="0"/>
              <a:t>	This decreases rates of adherence to prescriptions</a:t>
            </a:r>
          </a:p>
          <a:p>
            <a:endParaRPr lang="en-GB" b="0" dirty="0"/>
          </a:p>
          <a:p>
            <a:r>
              <a:rPr lang="en-GB" b="0" dirty="0"/>
              <a:t>Increases incentives for self-diagnosis (which is dangerous)</a:t>
            </a:r>
          </a:p>
          <a:p>
            <a:endParaRPr lang="en-GB" b="0" dirty="0"/>
          </a:p>
          <a:p>
            <a:r>
              <a:rPr lang="en-GB" b="0" dirty="0"/>
              <a:t>More likely to be attracted to alternative treatments/medicine</a:t>
            </a:r>
          </a:p>
        </p:txBody>
      </p:sp>
    </p:spTree>
    <p:extLst>
      <p:ext uri="{BB962C8B-B14F-4D97-AF65-F5344CB8AC3E}">
        <p14:creationId xmlns:p14="http://schemas.microsoft.com/office/powerpoint/2010/main" val="1303140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The patient today</a:t>
            </a:r>
          </a:p>
        </p:txBody>
      </p:sp>
      <p:pic>
        <p:nvPicPr>
          <p:cNvPr id="8" name="Google Shape;998;p58" descr="Figura Umana Illustrazioni, Vettoriali E Clipart Stock – (9,346 ..."/>
          <p:cNvPicPr preferRelativeResize="0"/>
          <p:nvPr/>
        </p:nvPicPr>
        <p:blipFill rotWithShape="1">
          <a:blip r:embed="rId2">
            <a:alphaModFix/>
          </a:blip>
          <a:srcRect/>
          <a:stretch/>
        </p:blipFill>
        <p:spPr>
          <a:xfrm>
            <a:off x="5255133" y="1366345"/>
            <a:ext cx="2373312" cy="4673600"/>
          </a:xfrm>
          <a:prstGeom prst="rect">
            <a:avLst/>
          </a:prstGeom>
          <a:noFill/>
          <a:ln>
            <a:noFill/>
          </a:ln>
        </p:spPr>
      </p:pic>
      <p:sp>
        <p:nvSpPr>
          <p:cNvPr id="9" name="Google Shape;999;p58"/>
          <p:cNvSpPr txBox="1"/>
          <p:nvPr/>
        </p:nvSpPr>
        <p:spPr>
          <a:xfrm>
            <a:off x="3362833" y="2010870"/>
            <a:ext cx="22782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B050"/>
              </a:buClr>
              <a:buSzPts val="1600"/>
              <a:buFont typeface="Arial"/>
              <a:buNone/>
              <a:tabLst/>
              <a:defRPr/>
            </a:pPr>
            <a:r>
              <a:rPr kumimoji="0" lang="en-US" sz="1600" b="1" i="0" u="none" strike="noStrike" kern="1200" cap="none" spc="0" normalizeH="0" baseline="0" noProof="0">
                <a:ln>
                  <a:noFill/>
                </a:ln>
                <a:solidFill>
                  <a:srgbClr val="00B050"/>
                </a:solidFill>
                <a:effectLst/>
                <a:uLnTx/>
                <a:uFillTx/>
                <a:latin typeface="Calibri" panose="020F0502020204030204"/>
                <a:ea typeface="+mn-ea"/>
                <a:cs typeface="+mn-cs"/>
              </a:rPr>
              <a:t>More active</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Google Shape;1000;p58"/>
          <p:cNvSpPr txBox="1"/>
          <p:nvPr/>
        </p:nvSpPr>
        <p:spPr>
          <a:xfrm>
            <a:off x="2223008" y="3233245"/>
            <a:ext cx="22782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B050"/>
              </a:buClr>
              <a:buSzPts val="1600"/>
              <a:buFont typeface="Arial"/>
              <a:buNone/>
              <a:tabLst/>
              <a:defRPr/>
            </a:pPr>
            <a:r>
              <a:rPr kumimoji="0" lang="en-US" sz="1600" b="1" i="0" u="none" strike="noStrike" kern="1200" cap="none" spc="0" normalizeH="0" baseline="0" noProof="0">
                <a:ln>
                  <a:noFill/>
                </a:ln>
                <a:solidFill>
                  <a:srgbClr val="00B050"/>
                </a:solidFill>
                <a:effectLst/>
                <a:uLnTx/>
                <a:uFillTx/>
                <a:latin typeface="Calibri" panose="020F0502020204030204"/>
                <a:ea typeface="+mn-ea"/>
                <a:cs typeface="+mn-cs"/>
              </a:rPr>
              <a:t>More prepared</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Google Shape;1001;p58"/>
          <p:cNvSpPr txBox="1"/>
          <p:nvPr/>
        </p:nvSpPr>
        <p:spPr>
          <a:xfrm>
            <a:off x="2908808" y="4163520"/>
            <a:ext cx="22782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B050"/>
              </a:buClr>
              <a:buSzPts val="1600"/>
              <a:buFont typeface="Arial"/>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More responsible for their health</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Google Shape;1002;p58"/>
          <p:cNvSpPr txBox="1"/>
          <p:nvPr/>
        </p:nvSpPr>
        <p:spPr>
          <a:xfrm>
            <a:off x="2496058" y="5209682"/>
            <a:ext cx="22782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B050"/>
              </a:buClr>
              <a:buSzPts val="1600"/>
              <a:buFont typeface="Arial"/>
              <a:buNone/>
              <a:tabLst/>
              <a:defRPr/>
            </a:pPr>
            <a:r>
              <a:rPr kumimoji="0" lang="en-US" sz="1600" b="1" i="0" u="none" strike="noStrike" kern="1200" cap="none" spc="0" normalizeH="0" baseline="0" noProof="0">
                <a:ln>
                  <a:noFill/>
                </a:ln>
                <a:solidFill>
                  <a:srgbClr val="00B050"/>
                </a:solidFill>
                <a:effectLst/>
                <a:uLnTx/>
                <a:uFillTx/>
                <a:latin typeface="Calibri" panose="020F0502020204030204"/>
                <a:ea typeface="+mn-ea"/>
                <a:cs typeface="+mn-cs"/>
              </a:rPr>
              <a:t>Immersed in support networks</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Google Shape;1003;p58"/>
          <p:cNvSpPr txBox="1"/>
          <p:nvPr/>
        </p:nvSpPr>
        <p:spPr>
          <a:xfrm>
            <a:off x="8363458" y="1839420"/>
            <a:ext cx="22782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1600"/>
              <a:buFont typeface="Arial"/>
              <a:buNone/>
              <a:tabLst/>
              <a:defRPr/>
            </a:pPr>
            <a:r>
              <a:rPr kumimoji="0" lang="en-US" sz="1600" b="1" i="0" u="none" strike="noStrike" kern="1200" cap="none" spc="0" normalizeH="0" baseline="0" noProof="0">
                <a:ln>
                  <a:noFill/>
                </a:ln>
                <a:solidFill>
                  <a:srgbClr val="FF0000"/>
                </a:solidFill>
                <a:effectLst/>
                <a:uLnTx/>
                <a:uFillTx/>
                <a:latin typeface="Calibri" panose="020F0502020204030204"/>
                <a:ea typeface="+mn-ea"/>
                <a:cs typeface="+mn-cs"/>
              </a:rPr>
              <a:t>More «entitled»</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Google Shape;1004;p58"/>
          <p:cNvSpPr txBox="1"/>
          <p:nvPr/>
        </p:nvSpPr>
        <p:spPr>
          <a:xfrm>
            <a:off x="7949120" y="2987182"/>
            <a:ext cx="3349500" cy="831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1600"/>
              <a:buFont typeface="Arial"/>
              <a:buNone/>
              <a:tabLst/>
              <a:defRPr/>
            </a:pPr>
            <a:r>
              <a:rPr kumimoji="0" lang="en-US" sz="1600" b="1" i="0" u="none" strike="noStrike" kern="1200" cap="none" spc="0" normalizeH="0" baseline="0" noProof="0">
                <a:ln>
                  <a:noFill/>
                </a:ln>
                <a:solidFill>
                  <a:srgbClr val="FF0000"/>
                </a:solidFill>
                <a:effectLst/>
                <a:uLnTx/>
                <a:uFillTx/>
                <a:latin typeface="Calibri" panose="020F0502020204030204"/>
                <a:ea typeface="+mn-ea"/>
                <a:cs typeface="+mn-cs"/>
              </a:rPr>
              <a:t>Immersed in communications and alternative health opportunities</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Google Shape;1005;p58"/>
          <p:cNvSpPr txBox="1"/>
          <p:nvPr/>
        </p:nvSpPr>
        <p:spPr>
          <a:xfrm>
            <a:off x="7826883" y="4628657"/>
            <a:ext cx="33513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1600"/>
              <a:buFont typeface="Arial"/>
              <a:buNone/>
              <a:tabLst/>
              <a:defRPr/>
            </a:pPr>
            <a:r>
              <a:rPr kumimoji="0" lang="en-US" sz="1600" b="1" i="0" u="none" strike="noStrike" kern="1200" cap="none" spc="0" normalizeH="0" baseline="0" noProof="0">
                <a:ln>
                  <a:noFill/>
                </a:ln>
                <a:solidFill>
                  <a:srgbClr val="FF0000"/>
                </a:solidFill>
                <a:effectLst/>
                <a:uLnTx/>
                <a:uFillTx/>
                <a:latin typeface="Calibri" panose="020F0502020204030204"/>
                <a:ea typeface="+mn-ea"/>
                <a:cs typeface="+mn-cs"/>
              </a:rPr>
              <a:t>More suspicious, possibly discouraged</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70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The third-wheel effect</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What about the patient-doctor relationship?</a:t>
            </a:r>
          </a:p>
        </p:txBody>
      </p:sp>
      <p:sp>
        <p:nvSpPr>
          <p:cNvPr id="7" name="Rectangle 3"/>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Google Shape;1699;p5">
            <a:extLst>
              <a:ext uri="{FF2B5EF4-FFF2-40B4-BE49-F238E27FC236}">
                <a16:creationId xmlns:a16="http://schemas.microsoft.com/office/drawing/2014/main" id="{A6F415A7-80A1-4671-91C6-FB46E2B52BE6}"/>
              </a:ext>
            </a:extLst>
          </p:cNvPr>
          <p:cNvSpPr/>
          <p:nvPr/>
        </p:nvSpPr>
        <p:spPr bwMode="auto">
          <a:xfrm>
            <a:off x="6409368" y="4327031"/>
            <a:ext cx="3935104" cy="1477247"/>
          </a:xfrm>
          <a:prstGeom prst="rect">
            <a:avLst/>
          </a:prstGeom>
          <a:solidFill>
            <a:schemeClr val="tx1"/>
          </a:solidFill>
          <a:ln>
            <a:solidFill>
              <a:schemeClr val="tx1"/>
            </a:solidFill>
          </a:ln>
        </p:spPr>
        <p:txBody>
          <a:bodyPr spcFirstLastPara="1" wrap="square" lIns="91400" tIns="91400" rIns="91400" bIns="91400" anchor="t" anchorCtr="0">
            <a:spAutoFit/>
          </a:bodyPr>
          <a:lstStyle/>
          <a:p>
            <a:pPr marL="0" marR="0" lvl="0" indent="0" algn="ctr" defTabSz="914400" rtl="0" eaLnBrk="1" fontAlgn="auto" latinLnBrk="0" hangingPunct="1">
              <a:lnSpc>
                <a:spcPct val="150000"/>
              </a:lnSpc>
              <a:spcBef>
                <a:spcPts val="0"/>
              </a:spcBef>
              <a:spcAft>
                <a:spcPts val="0"/>
              </a:spcAft>
              <a:buClr>
                <a:srgbClr val="FFFFFF"/>
              </a:buClr>
              <a:buSzPts val="1900"/>
              <a:buFont typeface="Arial"/>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ROLE AMBIGUITY</a:t>
            </a:r>
          </a:p>
          <a:p>
            <a:pPr marL="0" marR="0" lvl="0" indent="0" algn="ctr" defTabSz="914400" rtl="0" eaLnBrk="1" fontAlgn="auto" latinLnBrk="0" hangingPunct="1">
              <a:lnSpc>
                <a:spcPct val="150000"/>
              </a:lnSpc>
              <a:spcBef>
                <a:spcPts val="0"/>
              </a:spcBef>
              <a:spcAft>
                <a:spcPts val="0"/>
              </a:spcAft>
              <a:buClr>
                <a:srgbClr val="FFFFFF"/>
              </a:buClr>
              <a:buSzPts val="1900"/>
              <a:buFont typeface="Arial"/>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Patients may not understand the role of AI and reduce their perception of doctors’ authority and competence</a:t>
            </a:r>
            <a:endParaRPr kumimoji="0"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CasellaDiTesto 8"/>
          <p:cNvSpPr txBox="1"/>
          <p:nvPr/>
        </p:nvSpPr>
        <p:spPr bwMode="auto">
          <a:xfrm flipH="1">
            <a:off x="6978140" y="5972594"/>
            <a:ext cx="43204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Calibri" panose="020F0502020204030204"/>
                <a:ea typeface="+mn-ea"/>
                <a:cs typeface="+mn-cs"/>
              </a:rPr>
              <a:t>Triberti, </a:t>
            </a:r>
            <a:r>
              <a:rPr kumimoji="0" lang="it-IT" sz="800" b="0" i="0" u="none" strike="noStrike" kern="1200" cap="none" spc="0" normalizeH="0" baseline="0" noProof="0" dirty="0" err="1">
                <a:ln>
                  <a:noFill/>
                </a:ln>
                <a:solidFill>
                  <a:srgbClr val="000000"/>
                </a:solidFill>
                <a:effectLst/>
                <a:uLnTx/>
                <a:uFillTx/>
                <a:latin typeface="Calibri" panose="020F0502020204030204"/>
                <a:ea typeface="+mn-ea"/>
                <a:cs typeface="+mn-cs"/>
              </a:rPr>
              <a:t>Durosini</a:t>
            </a:r>
            <a:r>
              <a:rPr kumimoji="0" lang="it-IT" sz="800" b="0" i="0" u="none" strike="noStrike" kern="1200" cap="none" spc="0" normalizeH="0" baseline="0" noProof="0" dirty="0">
                <a:ln>
                  <a:noFill/>
                </a:ln>
                <a:solidFill>
                  <a:srgbClr val="000000"/>
                </a:solidFill>
                <a:effectLst/>
                <a:uLnTx/>
                <a:uFillTx/>
                <a:latin typeface="Calibri" panose="020F0502020204030204"/>
                <a:ea typeface="+mn-ea"/>
                <a:cs typeface="+mn-cs"/>
              </a:rPr>
              <a:t>, &amp; </a:t>
            </a:r>
            <a:r>
              <a:rPr kumimoji="0" lang="it-IT" sz="800" b="0" i="0" u="none" strike="noStrike" kern="1200" cap="none" spc="0" normalizeH="0" baseline="0" noProof="0" dirty="0" err="1">
                <a:ln>
                  <a:noFill/>
                </a:ln>
                <a:solidFill>
                  <a:srgbClr val="000000"/>
                </a:solidFill>
                <a:effectLst/>
                <a:uLnTx/>
                <a:uFillTx/>
                <a:latin typeface="Calibri" panose="020F0502020204030204"/>
                <a:ea typeface="+mn-ea"/>
                <a:cs typeface="+mn-cs"/>
              </a:rPr>
              <a:t>Pravettoni</a:t>
            </a:r>
            <a:r>
              <a:rPr kumimoji="0" lang="it-IT" sz="800" b="0" i="0" u="none" strike="noStrike" kern="1200" cap="none" spc="0" normalizeH="0" baseline="0" noProof="0" dirty="0">
                <a:ln>
                  <a:noFill/>
                </a:ln>
                <a:solidFill>
                  <a:srgbClr val="000000"/>
                </a:solidFill>
                <a:effectLst/>
                <a:uLnTx/>
                <a:uFillTx/>
                <a:latin typeface="Calibri" panose="020F0502020204030204"/>
                <a:ea typeface="+mn-ea"/>
                <a:cs typeface="+mn-cs"/>
              </a:rPr>
              <a:t> (2020), </a:t>
            </a:r>
            <a:r>
              <a:rPr kumimoji="0" lang="it-IT" sz="800" b="0" i="1" u="none" strike="noStrike" kern="1200" cap="none" spc="0" normalizeH="0" baseline="0" noProof="0" dirty="0" err="1">
                <a:ln>
                  <a:noFill/>
                </a:ln>
                <a:solidFill>
                  <a:srgbClr val="000000"/>
                </a:solidFill>
                <a:effectLst/>
                <a:uLnTx/>
                <a:uFillTx/>
                <a:latin typeface="Calibri" panose="020F0502020204030204"/>
                <a:ea typeface="+mn-ea"/>
                <a:cs typeface="+mn-cs"/>
              </a:rPr>
              <a:t>Frontiers</a:t>
            </a:r>
            <a:r>
              <a:rPr kumimoji="0" lang="it-IT" sz="800" b="0" i="1" u="none" strike="noStrike" kern="1200" cap="none" spc="0" normalizeH="0" baseline="0" noProof="0" dirty="0">
                <a:ln>
                  <a:noFill/>
                </a:ln>
                <a:solidFill>
                  <a:srgbClr val="000000"/>
                </a:solidFill>
                <a:effectLst/>
                <a:uLnTx/>
                <a:uFillTx/>
                <a:latin typeface="Calibri" panose="020F0502020204030204"/>
                <a:ea typeface="+mn-ea"/>
                <a:cs typeface="+mn-cs"/>
              </a:rPr>
              <a:t> in Public </a:t>
            </a:r>
            <a:r>
              <a:rPr kumimoji="0" lang="it-IT" sz="800" b="0" i="1" u="none" strike="noStrike" kern="1200" cap="none" spc="0" normalizeH="0" baseline="0" noProof="0" dirty="0" err="1">
                <a:ln>
                  <a:noFill/>
                </a:ln>
                <a:solidFill>
                  <a:srgbClr val="000000"/>
                </a:solidFill>
                <a:effectLst/>
                <a:uLnTx/>
                <a:uFillTx/>
                <a:latin typeface="Calibri" panose="020F0502020204030204"/>
                <a:ea typeface="+mn-ea"/>
                <a:cs typeface="+mn-cs"/>
              </a:rPr>
              <a:t>Health</a:t>
            </a:r>
            <a:r>
              <a:rPr kumimoji="0" lang="it-IT" sz="800" b="0" i="0" u="none" strike="noStrike" kern="1200" cap="none" spc="0" normalizeH="0" baseline="0" noProof="0" dirty="0">
                <a:ln>
                  <a:noFill/>
                </a:ln>
                <a:solidFill>
                  <a:srgbClr val="000000"/>
                </a:solidFill>
                <a:effectLst/>
                <a:uLnTx/>
                <a:uFillTx/>
                <a:latin typeface="Calibri" panose="020F0502020204030204"/>
                <a:ea typeface="+mn-ea"/>
                <a:cs typeface="+mn-cs"/>
              </a:rPr>
              <a:t>, 8</a:t>
            </a:r>
          </a:p>
        </p:txBody>
      </p:sp>
      <p:sp>
        <p:nvSpPr>
          <p:cNvPr id="10" name="Google Shape;1699;p5"/>
          <p:cNvSpPr/>
          <p:nvPr/>
        </p:nvSpPr>
        <p:spPr bwMode="auto">
          <a:xfrm>
            <a:off x="6252684" y="2764508"/>
            <a:ext cx="4248472" cy="1154081"/>
          </a:xfrm>
          <a:prstGeom prst="rect">
            <a:avLst/>
          </a:prstGeom>
          <a:solidFill>
            <a:schemeClr val="tx1"/>
          </a:solidFill>
          <a:ln>
            <a:solidFill>
              <a:schemeClr val="tx1"/>
            </a:solidFill>
          </a:ln>
        </p:spPr>
        <p:txBody>
          <a:bodyPr spcFirstLastPara="1" wrap="square" lIns="91400" tIns="91400" rIns="91400" bIns="91400" anchor="t" anchorCtr="0">
            <a:spAutoFit/>
          </a:bodyPr>
          <a:lstStyle/>
          <a:p>
            <a:pPr marL="0" marR="0" lvl="0" indent="0" algn="ctr" defTabSz="914400" rtl="0" eaLnBrk="1" fontAlgn="auto" latinLnBrk="0" hangingPunct="1">
              <a:lnSpc>
                <a:spcPct val="150000"/>
              </a:lnSpc>
              <a:spcBef>
                <a:spcPts val="0"/>
              </a:spcBef>
              <a:spcAft>
                <a:spcPts val="0"/>
              </a:spcAft>
              <a:buClr>
                <a:srgbClr val="FFFFFF"/>
              </a:buClr>
              <a:buSzPts val="1900"/>
              <a:buFont typeface="Arial"/>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DECISION PARALYSIS and DELAY</a:t>
            </a:r>
          </a:p>
          <a:p>
            <a:pPr marL="0" marR="0" lvl="0" indent="0" algn="ctr" defTabSz="914400" rtl="0" eaLnBrk="1" fontAlgn="auto" latinLnBrk="0" hangingPunct="1">
              <a:lnSpc>
                <a:spcPct val="150000"/>
              </a:lnSpc>
              <a:spcBef>
                <a:spcPts val="0"/>
              </a:spcBef>
              <a:spcAft>
                <a:spcPts val="0"/>
              </a:spcAft>
              <a:buClr>
                <a:srgbClr val="FFFFFF"/>
              </a:buClr>
              <a:buSzPts val="1900"/>
              <a:buFont typeface="Arial"/>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Uncertainties about AI implementation within everyday practice may affect time and procedures</a:t>
            </a:r>
            <a:endParaRPr kumimoji="0"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Google Shape;1699;p5">
            <a:extLst>
              <a:ext uri="{FF2B5EF4-FFF2-40B4-BE49-F238E27FC236}">
                <a16:creationId xmlns:a16="http://schemas.microsoft.com/office/drawing/2014/main" id="{17A6D919-0C19-467A-A7EF-6CEF63CBFE54}"/>
              </a:ext>
            </a:extLst>
          </p:cNvPr>
          <p:cNvSpPr/>
          <p:nvPr/>
        </p:nvSpPr>
        <p:spPr bwMode="auto">
          <a:xfrm>
            <a:off x="6888088" y="913634"/>
            <a:ext cx="3456384" cy="1477247"/>
          </a:xfrm>
          <a:prstGeom prst="rect">
            <a:avLst/>
          </a:prstGeom>
          <a:solidFill>
            <a:schemeClr val="tx1"/>
          </a:solidFill>
          <a:ln>
            <a:solidFill>
              <a:schemeClr val="tx1"/>
            </a:solidFill>
          </a:ln>
        </p:spPr>
        <p:txBody>
          <a:bodyPr spcFirstLastPara="1" wrap="square" lIns="91400" tIns="91400" rIns="91400" bIns="91400" anchor="t" anchorCtr="0">
            <a:spAutoFit/>
          </a:bodyPr>
          <a:lstStyle/>
          <a:p>
            <a:pPr marL="0" marR="0" lvl="0" indent="0" algn="ctr" defTabSz="914400" rtl="0" eaLnBrk="1" fontAlgn="auto" latinLnBrk="0" hangingPunct="1">
              <a:lnSpc>
                <a:spcPct val="150000"/>
              </a:lnSpc>
              <a:spcBef>
                <a:spcPts val="0"/>
              </a:spcBef>
              <a:spcAft>
                <a:spcPts val="0"/>
              </a:spcAft>
              <a:buClr>
                <a:srgbClr val="FFFFFF"/>
              </a:buClr>
              <a:buSzPts val="1900"/>
              <a:buFont typeface="Arial"/>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mn-cs"/>
              </a:rPr>
              <a:t>“CONFUSION OF THE TONGUES”</a:t>
            </a:r>
          </a:p>
          <a:p>
            <a:pPr marL="0" marR="0" lvl="0" indent="0" algn="ctr" defTabSz="914400" rtl="0" eaLnBrk="1" fontAlgn="auto" latinLnBrk="0" hangingPunct="1">
              <a:lnSpc>
                <a:spcPct val="150000"/>
              </a:lnSpc>
              <a:spcBef>
                <a:spcPts val="0"/>
              </a:spcBef>
              <a:spcAft>
                <a:spcPts val="0"/>
              </a:spcAft>
              <a:buClr>
                <a:srgbClr val="FFFFFF"/>
              </a:buClr>
              <a:buSzPts val="1900"/>
              <a:buFont typeface="Arial"/>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Not all relevant information (e.g., patient testimony) could be easily translated into data for AI</a:t>
            </a:r>
            <a:endParaRPr kumimoji="0"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descr="A diagram of a medical issue&#10;&#10;Description automatically generated">
            <a:extLst>
              <a:ext uri="{FF2B5EF4-FFF2-40B4-BE49-F238E27FC236}">
                <a16:creationId xmlns:a16="http://schemas.microsoft.com/office/drawing/2014/main" id="{FB6710B2-64E0-7898-3C45-54EFB65CB69E}"/>
              </a:ext>
            </a:extLst>
          </p:cNvPr>
          <p:cNvPicPr>
            <a:picLocks noChangeAspect="1"/>
          </p:cNvPicPr>
          <p:nvPr/>
        </p:nvPicPr>
        <p:blipFill>
          <a:blip r:embed="rId3"/>
          <a:stretch>
            <a:fillRect/>
          </a:stretch>
        </p:blipFill>
        <p:spPr>
          <a:xfrm>
            <a:off x="1067500" y="2017255"/>
            <a:ext cx="4320480" cy="4350821"/>
          </a:xfrm>
          <a:prstGeom prst="rect">
            <a:avLst/>
          </a:prstGeom>
        </p:spPr>
      </p:pic>
    </p:spTree>
    <p:extLst>
      <p:ext uri="{BB962C8B-B14F-4D97-AF65-F5344CB8AC3E}">
        <p14:creationId xmlns:p14="http://schemas.microsoft.com/office/powerpoint/2010/main" val="170386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Examples of third-wheel effect</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629354" y="5416651"/>
            <a:ext cx="10460038" cy="1288950"/>
          </a:xfrm>
        </p:spPr>
        <p:txBody>
          <a:bodyPr/>
          <a:lstStyle/>
          <a:p>
            <a:r>
              <a:rPr lang="en-GB" dirty="0"/>
              <a:t>An effective tool… </a:t>
            </a:r>
          </a:p>
          <a:p>
            <a:r>
              <a:rPr lang="en-GB" b="1" dirty="0"/>
              <a:t>But, how can we know when critical information is lost? </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US" dirty="0"/>
              <a:t>In the UK, it is possible to "talk" to an AI for an initial medical screening</a:t>
            </a:r>
          </a:p>
        </p:txBody>
      </p:sp>
      <p:pic>
        <p:nvPicPr>
          <p:cNvPr id="10" name="Google Shape;1208;p76"/>
          <p:cNvPicPr preferRelativeResize="0"/>
          <p:nvPr/>
        </p:nvPicPr>
        <p:blipFill rotWithShape="1">
          <a:blip r:embed="rId3">
            <a:alphaModFix/>
          </a:blip>
          <a:srcRect/>
          <a:stretch/>
        </p:blipFill>
        <p:spPr>
          <a:xfrm>
            <a:off x="2523595" y="2207240"/>
            <a:ext cx="6000750" cy="3019425"/>
          </a:xfrm>
          <a:prstGeom prst="rect">
            <a:avLst/>
          </a:prstGeom>
          <a:noFill/>
          <a:ln>
            <a:noFill/>
          </a:ln>
        </p:spPr>
      </p:pic>
    </p:spTree>
    <p:extLst>
      <p:ext uri="{BB962C8B-B14F-4D97-AF65-F5344CB8AC3E}">
        <p14:creationId xmlns:p14="http://schemas.microsoft.com/office/powerpoint/2010/main" val="33300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A patient case </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Ernest Quintana, a chronic patient in Freemont, California, received the bad news about the impossibility to cure him through a moving robot </a:t>
            </a:r>
          </a:p>
        </p:txBody>
      </p:sp>
      <p:pic>
        <p:nvPicPr>
          <p:cNvPr id="6" name="Google Shape;1226;p78" descr="la sanitÀ che ci attende - la storia della famiglia di ernest ..."/>
          <p:cNvPicPr preferRelativeResize="0"/>
          <p:nvPr/>
        </p:nvPicPr>
        <p:blipFill rotWithShape="1">
          <a:blip r:embed="rId2">
            <a:alphaModFix/>
          </a:blip>
          <a:srcRect/>
          <a:stretch/>
        </p:blipFill>
        <p:spPr>
          <a:xfrm>
            <a:off x="838200" y="2556051"/>
            <a:ext cx="4891087" cy="3394075"/>
          </a:xfrm>
          <a:prstGeom prst="rect">
            <a:avLst/>
          </a:prstGeom>
          <a:noFill/>
          <a:ln>
            <a:noFill/>
          </a:ln>
        </p:spPr>
      </p:pic>
      <p:sp>
        <p:nvSpPr>
          <p:cNvPr id="8" name="Rettangolo 7"/>
          <p:cNvSpPr/>
          <p:nvPr/>
        </p:nvSpPr>
        <p:spPr>
          <a:xfrm>
            <a:off x="7112000" y="2981658"/>
            <a:ext cx="3036711"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The doctor's activities do not end with a cure or therapy...</a:t>
            </a:r>
          </a:p>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333399"/>
              </a:buClr>
              <a:buSzPts val="2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Getting "bad news" from a machine does a great disservice -&gt; it is an example of </a:t>
            </a:r>
            <a:r>
              <a:rPr kumimoji="0" lang="en-US" sz="1800" b="1"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overconfidence</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 that could present with AI too</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38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Facing the relationship challenge</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b="0" dirty="0"/>
              <a:t>Eric Topol argues that AI could be a resource for medicine if it helps doctors to recover</a:t>
            </a:r>
            <a:r>
              <a:rPr lang="en-GB" dirty="0"/>
              <a:t> the time lost in medical consultation</a:t>
            </a:r>
          </a:p>
        </p:txBody>
      </p:sp>
      <p:sp>
        <p:nvSpPr>
          <p:cNvPr id="8" name="Rettangolo 7"/>
          <p:cNvSpPr/>
          <p:nvPr/>
        </p:nvSpPr>
        <p:spPr>
          <a:xfrm>
            <a:off x="2235200" y="3360568"/>
            <a:ext cx="5091289"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In other words, AI should take on the administrative and technical tasks of doctors, </a:t>
            </a:r>
            <a:r>
              <a:rPr kumimoji="0" lang="en-US" sz="2000" b="1"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not the human relationships</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Google Shape;1238;p79" descr="Deep Medicine: How Artificial Intelligence Can Make Healthcare ..."/>
          <p:cNvPicPr preferRelativeResize="0"/>
          <p:nvPr/>
        </p:nvPicPr>
        <p:blipFill rotWithShape="1">
          <a:blip r:embed="rId2">
            <a:alphaModFix/>
          </a:blip>
          <a:srcRect/>
          <a:stretch/>
        </p:blipFill>
        <p:spPr>
          <a:xfrm>
            <a:off x="7804150" y="2465787"/>
            <a:ext cx="2152650" cy="3308350"/>
          </a:xfrm>
          <a:prstGeom prst="rect">
            <a:avLst/>
          </a:prstGeom>
          <a:noFill/>
          <a:ln>
            <a:noFill/>
          </a:ln>
        </p:spPr>
      </p:pic>
    </p:spTree>
    <p:extLst>
      <p:ext uri="{BB962C8B-B14F-4D97-AF65-F5344CB8AC3E}">
        <p14:creationId xmlns:p14="http://schemas.microsoft.com/office/powerpoint/2010/main" val="8687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EA0FC-BE2A-4A47-AD97-78EFDA80E3A6}"/>
              </a:ext>
            </a:extLst>
          </p:cNvPr>
          <p:cNvSpPr>
            <a:spLocks noGrp="1"/>
          </p:cNvSpPr>
          <p:nvPr>
            <p:ph type="ctrTitle"/>
          </p:nvPr>
        </p:nvSpPr>
        <p:spPr/>
        <p:txBody>
          <a:bodyPr/>
          <a:lstStyle/>
          <a:p>
            <a:r>
              <a:rPr lang="fr-FR" dirty="0"/>
              <a:t>Conclusions</a:t>
            </a:r>
          </a:p>
        </p:txBody>
      </p:sp>
      <p:sp>
        <p:nvSpPr>
          <p:cNvPr id="3" name="Espace réservé du texte 2">
            <a:extLst>
              <a:ext uri="{FF2B5EF4-FFF2-40B4-BE49-F238E27FC236}">
                <a16:creationId xmlns:a16="http://schemas.microsoft.com/office/drawing/2014/main" id="{F1E51BC7-8FB3-4540-ACBD-7DDEF85C7B3D}"/>
              </a:ext>
            </a:extLst>
          </p:cNvPr>
          <p:cNvSpPr>
            <a:spLocks noGrp="1"/>
          </p:cNvSpPr>
          <p:nvPr>
            <p:ph type="body" sz="quarter" idx="12"/>
          </p:nvPr>
        </p:nvSpPr>
        <p:spPr/>
        <p:txBody>
          <a:bodyPr/>
          <a:lstStyle/>
          <a:p>
            <a:r>
              <a:rPr lang="en-US" dirty="0"/>
              <a:t>We cannot prevent interactive and autonomous technology from becoming more and more part of the healthcare landscape</a:t>
            </a:r>
          </a:p>
          <a:p>
            <a:endParaRPr lang="en-US" dirty="0"/>
          </a:p>
          <a:p>
            <a:r>
              <a:rPr lang="en-US" dirty="0"/>
              <a:t>People's attitudes and behaviours in this regard are still largely unexplored area</a:t>
            </a:r>
          </a:p>
          <a:p>
            <a:endParaRPr lang="en-US" dirty="0"/>
          </a:p>
          <a:p>
            <a:r>
              <a:rPr lang="en-US" dirty="0"/>
              <a:t>Future Cognitive and Social Sciences research on AI will have to place great emphasis on understanding the human side of the relationship</a:t>
            </a:r>
          </a:p>
        </p:txBody>
      </p:sp>
    </p:spTree>
    <p:extLst>
      <p:ext uri="{BB962C8B-B14F-4D97-AF65-F5344CB8AC3E}">
        <p14:creationId xmlns:p14="http://schemas.microsoft.com/office/powerpoint/2010/main" val="202976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normAutofit/>
          </a:bodyPr>
          <a:lstStyle/>
          <a:p>
            <a:r>
              <a:rPr lang="en-GB" dirty="0"/>
              <a:t>Feedback on your group presentation plans!</a:t>
            </a:r>
          </a:p>
        </p:txBody>
      </p:sp>
      <p:pic>
        <p:nvPicPr>
          <p:cNvPr id="7" name="Graphic 6" descr="Alarm clock outline">
            <a:extLst>
              <a:ext uri="{FF2B5EF4-FFF2-40B4-BE49-F238E27FC236}">
                <a16:creationId xmlns:a16="http://schemas.microsoft.com/office/drawing/2014/main" id="{FEBDB8DD-B85D-AE87-5C44-9D2C5D12CD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0729" y="5270554"/>
            <a:ext cx="914400" cy="914400"/>
          </a:xfrm>
          <a:prstGeom prst="rect">
            <a:avLst/>
          </a:prstGeom>
        </p:spPr>
      </p:pic>
      <p:sp>
        <p:nvSpPr>
          <p:cNvPr id="8" name="TextBox 7">
            <a:extLst>
              <a:ext uri="{FF2B5EF4-FFF2-40B4-BE49-F238E27FC236}">
                <a16:creationId xmlns:a16="http://schemas.microsoft.com/office/drawing/2014/main" id="{BB18A13F-E14E-805E-269A-FE19745FADF3}"/>
              </a:ext>
            </a:extLst>
          </p:cNvPr>
          <p:cNvSpPr txBox="1"/>
          <p:nvPr/>
        </p:nvSpPr>
        <p:spPr>
          <a:xfrm>
            <a:off x="5795129" y="5543088"/>
            <a:ext cx="1119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20 minutes</a:t>
            </a:r>
          </a:p>
        </p:txBody>
      </p:sp>
      <p:pic>
        <p:nvPicPr>
          <p:cNvPr id="4" name="Picture 3" descr="A group of people in a classroom&#10;&#10;Description automatically generated with medium confidence">
            <a:extLst>
              <a:ext uri="{FF2B5EF4-FFF2-40B4-BE49-F238E27FC236}">
                <a16:creationId xmlns:a16="http://schemas.microsoft.com/office/drawing/2014/main" id="{125266B3-425C-D4D4-D330-BBD8C005216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363313" y="1839290"/>
            <a:ext cx="5465374" cy="3074273"/>
          </a:xfrm>
          <a:prstGeom prst="rect">
            <a:avLst/>
          </a:prstGeom>
        </p:spPr>
      </p:pic>
    </p:spTree>
    <p:extLst>
      <p:ext uri="{BB962C8B-B14F-4D97-AF65-F5344CB8AC3E}">
        <p14:creationId xmlns:p14="http://schemas.microsoft.com/office/powerpoint/2010/main" val="262748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92BCA6-8193-DF0A-4FE2-8D6990FA4F02}"/>
              </a:ext>
            </a:extLst>
          </p:cNvPr>
          <p:cNvSpPr txBox="1"/>
          <p:nvPr/>
        </p:nvSpPr>
        <p:spPr>
          <a:xfrm>
            <a:off x="1205523" y="6115586"/>
            <a:ext cx="172835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Based on </a:t>
            </a:r>
            <a:r>
              <a:rPr kumimoji="0" lang="en-GB" sz="1000" b="0" i="0" u="none" strike="noStrike" kern="1200" cap="none" spc="0" normalizeH="0" baseline="0" noProof="0" dirty="0" err="1">
                <a:ln>
                  <a:noFill/>
                </a:ln>
                <a:solidFill>
                  <a:srgbClr val="000000"/>
                </a:solidFill>
                <a:effectLst/>
                <a:uLnTx/>
                <a:uFillTx/>
                <a:latin typeface="Calibri" panose="020F0502020204030204"/>
                <a:ea typeface="+mn-ea"/>
                <a:cs typeface="+mn-cs"/>
              </a:rPr>
              <a:t>Amisha</a:t>
            </a: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 et al. (2019)</a:t>
            </a:r>
          </a:p>
        </p:txBody>
      </p:sp>
      <p:graphicFrame>
        <p:nvGraphicFramePr>
          <p:cNvPr id="14" name="Table 14">
            <a:extLst>
              <a:ext uri="{FF2B5EF4-FFF2-40B4-BE49-F238E27FC236}">
                <a16:creationId xmlns:a16="http://schemas.microsoft.com/office/drawing/2014/main" id="{64F0BC40-8532-D8E9-32AD-B01E8DA6E3EF}"/>
              </a:ext>
            </a:extLst>
          </p:cNvPr>
          <p:cNvGraphicFramePr>
            <a:graphicFrameLocks noGrp="1"/>
          </p:cNvGraphicFramePr>
          <p:nvPr/>
        </p:nvGraphicFramePr>
        <p:xfrm>
          <a:off x="1205523" y="879231"/>
          <a:ext cx="10101386" cy="1484937"/>
        </p:xfrm>
        <a:graphic>
          <a:graphicData uri="http://schemas.openxmlformats.org/drawingml/2006/table">
            <a:tbl>
              <a:tblPr firstRow="1" bandRow="1">
                <a:tableStyleId>{5C22544A-7EE6-4342-B048-85BDC9FD1C3A}</a:tableStyleId>
              </a:tblPr>
              <a:tblGrid>
                <a:gridCol w="5050693">
                  <a:extLst>
                    <a:ext uri="{9D8B030D-6E8A-4147-A177-3AD203B41FA5}">
                      <a16:colId xmlns:a16="http://schemas.microsoft.com/office/drawing/2014/main" val="3409653411"/>
                    </a:ext>
                  </a:extLst>
                </a:gridCol>
                <a:gridCol w="5050693">
                  <a:extLst>
                    <a:ext uri="{9D8B030D-6E8A-4147-A177-3AD203B41FA5}">
                      <a16:colId xmlns:a16="http://schemas.microsoft.com/office/drawing/2014/main" val="1056052195"/>
                    </a:ext>
                  </a:extLst>
                </a:gridCol>
              </a:tblGrid>
              <a:tr h="340382">
                <a:tc>
                  <a:txBody>
                    <a:bodyPr/>
                    <a:lstStyle/>
                    <a:p>
                      <a:pPr algn="ctr"/>
                      <a:r>
                        <a:rPr lang="en-GB" dirty="0"/>
                        <a:t>Virtual</a:t>
                      </a:r>
                    </a:p>
                  </a:txBody>
                  <a:tcPr anchor="ctr"/>
                </a:tc>
                <a:tc>
                  <a:txBody>
                    <a:bodyPr/>
                    <a:lstStyle/>
                    <a:p>
                      <a:pPr algn="ctr"/>
                      <a:r>
                        <a:rPr lang="en-GB" dirty="0"/>
                        <a:t>Physical</a:t>
                      </a:r>
                    </a:p>
                  </a:txBody>
                  <a:tcPr anchor="ctr"/>
                </a:tc>
                <a:extLst>
                  <a:ext uri="{0D108BD9-81ED-4DB2-BD59-A6C34878D82A}">
                    <a16:rowId xmlns:a16="http://schemas.microsoft.com/office/drawing/2014/main" val="140238660"/>
                  </a:ext>
                </a:extLst>
              </a:tr>
              <a:tr h="1119177">
                <a:tc>
                  <a:txBody>
                    <a:bodyPr/>
                    <a:lstStyle/>
                    <a:p>
                      <a:pPr algn="ctr"/>
                      <a:r>
                        <a:rPr lang="en-GB" dirty="0"/>
                        <a:t>Electronic health records</a:t>
                      </a:r>
                    </a:p>
                    <a:p>
                      <a:pPr algn="ctr"/>
                      <a:r>
                        <a:rPr lang="en-GB" dirty="0"/>
                        <a:t>Machine-learning for guiding treatment decisions</a:t>
                      </a:r>
                    </a:p>
                  </a:txBody>
                  <a:tcPr anchor="ctr"/>
                </a:tc>
                <a:tc>
                  <a:txBody>
                    <a:bodyPr/>
                    <a:lstStyle/>
                    <a:p>
                      <a:pPr algn="ctr"/>
                      <a:r>
                        <a:rPr lang="en-GB" dirty="0"/>
                        <a:t>Robotic assistance in interventions</a:t>
                      </a:r>
                    </a:p>
                    <a:p>
                      <a:pPr algn="ctr"/>
                      <a:r>
                        <a:rPr lang="en-GB" dirty="0"/>
                        <a:t>Intelligent prostheses </a:t>
                      </a:r>
                    </a:p>
                    <a:p>
                      <a:pPr algn="ctr"/>
                      <a:r>
                        <a:rPr lang="en-GB" dirty="0"/>
                        <a:t>Elderly care</a:t>
                      </a:r>
                    </a:p>
                  </a:txBody>
                  <a:tcPr anchor="ctr"/>
                </a:tc>
                <a:extLst>
                  <a:ext uri="{0D108BD9-81ED-4DB2-BD59-A6C34878D82A}">
                    <a16:rowId xmlns:a16="http://schemas.microsoft.com/office/drawing/2014/main" val="2388448494"/>
                  </a:ext>
                </a:extLst>
              </a:tr>
            </a:tbl>
          </a:graphicData>
        </a:graphic>
      </p:graphicFrame>
      <p:pic>
        <p:nvPicPr>
          <p:cNvPr id="1026" name="Picture 2" descr="Electronic Health Records for clinical research | Innovation News Network">
            <a:extLst>
              <a:ext uri="{FF2B5EF4-FFF2-40B4-BE49-F238E27FC236}">
                <a16:creationId xmlns:a16="http://schemas.microsoft.com/office/drawing/2014/main" id="{9F8B3AF0-1C06-9438-F233-9E90ACDA7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40"/>
          <a:stretch/>
        </p:blipFill>
        <p:spPr bwMode="auto">
          <a:xfrm>
            <a:off x="1205523" y="2364169"/>
            <a:ext cx="5050693" cy="2939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12D357D-98CF-296E-CD81-2CF45F528DF2}"/>
              </a:ext>
            </a:extLst>
          </p:cNvPr>
          <p:cNvSpPr txBox="1"/>
          <p:nvPr/>
        </p:nvSpPr>
        <p:spPr>
          <a:xfrm>
            <a:off x="4684346" y="4622535"/>
            <a:ext cx="9407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Muli"/>
                <a:ea typeface="+mn-ea"/>
                <a:cs typeface="+mn-cs"/>
              </a:rPr>
              <a:t>© iStock/</a:t>
            </a:r>
            <a:r>
              <a:rPr kumimoji="0" lang="en-GB" sz="800" b="0" i="0" u="none" strike="noStrike" kern="1200" cap="none" spc="0" normalizeH="0" baseline="0" noProof="0" dirty="0" err="1">
                <a:ln>
                  <a:noFill/>
                </a:ln>
                <a:solidFill>
                  <a:srgbClr val="000000"/>
                </a:solidFill>
                <a:effectLst/>
                <a:uLnTx/>
                <a:uFillTx/>
                <a:latin typeface="Muli"/>
                <a:ea typeface="+mn-ea"/>
                <a:cs typeface="+mn-cs"/>
              </a:rPr>
              <a:t>elenabs</a:t>
            </a:r>
            <a:endParaRPr kumimoji="0" lang="en-GB" sz="800" b="0" i="0" u="none" strike="noStrike" kern="1200" cap="none" spc="0" normalizeH="0" baseline="0" noProof="0" dirty="0">
              <a:ln>
                <a:noFill/>
              </a:ln>
              <a:solidFill>
                <a:srgbClr val="000000"/>
              </a:solidFill>
              <a:effectLst/>
              <a:uLnTx/>
              <a:uFillTx/>
              <a:latin typeface="Mul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800" b="0" i="0" u="none" strike="noStrike" kern="1200" cap="none" spc="0" normalizeH="0" baseline="0" noProof="0" dirty="0">
                <a:ln>
                  <a:noFill/>
                </a:ln>
                <a:solidFill>
                  <a:srgbClr val="333333"/>
                </a:solidFill>
                <a:effectLst/>
                <a:uLnTx/>
                <a:uFillTx/>
                <a:latin typeface="Muli"/>
                <a:ea typeface="+mn-ea"/>
                <a:cs typeface="+mn-cs"/>
              </a:rPr>
            </a:br>
            <a:endParaRPr kumimoji="0" lang="en-GB" sz="800" b="0" i="0" u="none" strike="noStrike" kern="1200" cap="none" spc="0" normalizeH="0" baseline="0" noProof="0" dirty="0">
              <a:ln>
                <a:noFill/>
              </a:ln>
              <a:solidFill>
                <a:srgbClr val="333333"/>
              </a:solidFill>
              <a:effectLst/>
              <a:uLnTx/>
              <a:uFillTx/>
              <a:latin typeface="Muli"/>
              <a:ea typeface="+mn-ea"/>
              <a:cs typeface="+mn-cs"/>
            </a:endParaRPr>
          </a:p>
        </p:txBody>
      </p:sp>
      <p:pic>
        <p:nvPicPr>
          <p:cNvPr id="17" name="Picture 16">
            <a:extLst>
              <a:ext uri="{FF2B5EF4-FFF2-40B4-BE49-F238E27FC236}">
                <a16:creationId xmlns:a16="http://schemas.microsoft.com/office/drawing/2014/main" id="{DAA50426-B280-62B3-4FEA-E7B9E2A7CFF0}"/>
              </a:ext>
            </a:extLst>
          </p:cNvPr>
          <p:cNvPicPr>
            <a:picLocks noChangeAspect="1"/>
          </p:cNvPicPr>
          <p:nvPr/>
        </p:nvPicPr>
        <p:blipFill rotWithShape="1">
          <a:blip r:embed="rId4"/>
          <a:srcRect l="3069" t="1375"/>
          <a:stretch/>
        </p:blipFill>
        <p:spPr>
          <a:xfrm>
            <a:off x="6251760" y="2364168"/>
            <a:ext cx="5059605" cy="3874528"/>
          </a:xfrm>
          <a:prstGeom prst="rect">
            <a:avLst/>
          </a:prstGeom>
        </p:spPr>
      </p:pic>
    </p:spTree>
    <p:extLst>
      <p:ext uri="{BB962C8B-B14F-4D97-AF65-F5344CB8AC3E}">
        <p14:creationId xmlns:p14="http://schemas.microsoft.com/office/powerpoint/2010/main" val="3215236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819124-174D-6E4A-A1A4-F037E460E5FB}"/>
              </a:ext>
            </a:extLst>
          </p:cNvPr>
          <p:cNvSpPr>
            <a:spLocks noGrp="1"/>
          </p:cNvSpPr>
          <p:nvPr>
            <p:ph type="ctrTitle"/>
          </p:nvPr>
        </p:nvSpPr>
        <p:spPr/>
        <p:txBody>
          <a:bodyPr/>
          <a:lstStyle/>
          <a:p>
            <a:r>
              <a:rPr lang="fr-FR" dirty="0" err="1"/>
              <a:t>Bibliography</a:t>
            </a:r>
            <a:r>
              <a:rPr lang="fr-FR" dirty="0"/>
              <a:t> to know more</a:t>
            </a:r>
          </a:p>
        </p:txBody>
      </p:sp>
      <p:sp>
        <p:nvSpPr>
          <p:cNvPr id="3" name="Espace réservé du texte 2">
            <a:extLst>
              <a:ext uri="{FF2B5EF4-FFF2-40B4-BE49-F238E27FC236}">
                <a16:creationId xmlns:a16="http://schemas.microsoft.com/office/drawing/2014/main" id="{14BEA29E-4C34-5943-A8C0-A9CB42B80D51}"/>
              </a:ext>
            </a:extLst>
          </p:cNvPr>
          <p:cNvSpPr>
            <a:spLocks noGrp="1"/>
          </p:cNvSpPr>
          <p:nvPr>
            <p:ph type="body" sz="quarter" idx="18"/>
          </p:nvPr>
        </p:nvSpPr>
        <p:spPr>
          <a:xfrm>
            <a:off x="3994751" y="2197712"/>
            <a:ext cx="4550938" cy="477057"/>
          </a:xfrm>
        </p:spPr>
        <p:txBody>
          <a:bodyPr/>
          <a:lstStyle/>
          <a:p>
            <a:r>
              <a:rPr lang="fr-FR" dirty="0" err="1"/>
              <a:t>Panesar</a:t>
            </a:r>
            <a:r>
              <a:rPr lang="fr-FR" dirty="0"/>
              <a:t>, A. (2019) Machine Learning and AI for </a:t>
            </a:r>
            <a:r>
              <a:rPr lang="fr-FR" dirty="0" err="1"/>
              <a:t>healthcare</a:t>
            </a:r>
            <a:r>
              <a:rPr lang="fr-FR" dirty="0"/>
              <a:t>. </a:t>
            </a:r>
            <a:r>
              <a:rPr lang="fr-FR" dirty="0" err="1"/>
              <a:t>Apress</a:t>
            </a:r>
            <a:endParaRPr lang="fr-FR" dirty="0"/>
          </a:p>
          <a:p>
            <a:endParaRPr lang="fr-FR" dirty="0"/>
          </a:p>
          <a:p>
            <a:r>
              <a:rPr lang="fr-FR" dirty="0" err="1"/>
              <a:t>Topol</a:t>
            </a:r>
            <a:r>
              <a:rPr lang="fr-FR" dirty="0"/>
              <a:t>, E. (2019) </a:t>
            </a:r>
            <a:r>
              <a:rPr lang="fr-FR" i="1" dirty="0" err="1"/>
              <a:t>Deep</a:t>
            </a:r>
            <a:r>
              <a:rPr lang="fr-FR" i="1" dirty="0"/>
              <a:t> </a:t>
            </a:r>
            <a:r>
              <a:rPr lang="fr-FR" i="1" dirty="0" err="1"/>
              <a:t>Medicine</a:t>
            </a:r>
            <a:r>
              <a:rPr lang="fr-FR" i="1" dirty="0"/>
              <a:t>: How </a:t>
            </a:r>
            <a:r>
              <a:rPr lang="fr-FR" i="1" dirty="0" err="1"/>
              <a:t>Artificial</a:t>
            </a:r>
            <a:r>
              <a:rPr lang="fr-FR" i="1" dirty="0"/>
              <a:t> Intelligence </a:t>
            </a:r>
            <a:r>
              <a:rPr lang="fr-FR" i="1" dirty="0" err="1"/>
              <a:t>can</a:t>
            </a:r>
            <a:r>
              <a:rPr lang="fr-FR" i="1" dirty="0"/>
              <a:t> </a:t>
            </a:r>
            <a:r>
              <a:rPr lang="fr-FR" i="1" dirty="0" err="1"/>
              <a:t>make</a:t>
            </a:r>
            <a:r>
              <a:rPr lang="fr-FR" i="1" dirty="0"/>
              <a:t> Healthcare </a:t>
            </a:r>
            <a:r>
              <a:rPr lang="fr-FR" i="1" dirty="0" err="1"/>
              <a:t>human</a:t>
            </a:r>
            <a:r>
              <a:rPr lang="fr-FR" i="1" dirty="0"/>
              <a:t> </a:t>
            </a:r>
            <a:r>
              <a:rPr lang="fr-FR" i="1" dirty="0" err="1"/>
              <a:t>again</a:t>
            </a:r>
            <a:r>
              <a:rPr lang="fr-FR" i="1" dirty="0"/>
              <a:t>. </a:t>
            </a:r>
            <a:r>
              <a:rPr lang="fr-FR" dirty="0"/>
              <a:t>Basic Books</a:t>
            </a:r>
          </a:p>
          <a:p>
            <a:endParaRPr lang="fr-FR" dirty="0"/>
          </a:p>
          <a:p>
            <a:r>
              <a:rPr lang="it-IT" dirty="0"/>
              <a:t>Triberti, S., </a:t>
            </a:r>
            <a:r>
              <a:rPr lang="it-IT" dirty="0" err="1"/>
              <a:t>Durosini</a:t>
            </a:r>
            <a:r>
              <a:rPr lang="it-IT" dirty="0"/>
              <a:t>, I., La Torre, D., </a:t>
            </a:r>
            <a:r>
              <a:rPr lang="it-IT" dirty="0" err="1"/>
              <a:t>Sebri</a:t>
            </a:r>
            <a:r>
              <a:rPr lang="it-IT" dirty="0"/>
              <a:t>, V., </a:t>
            </a:r>
            <a:r>
              <a:rPr lang="it-IT" dirty="0" err="1"/>
              <a:t>Savioni</a:t>
            </a:r>
            <a:r>
              <a:rPr lang="it-IT" dirty="0"/>
              <a:t>, L., &amp; </a:t>
            </a:r>
            <a:r>
              <a:rPr lang="it-IT" dirty="0" err="1"/>
              <a:t>Pravettoni</a:t>
            </a:r>
            <a:r>
              <a:rPr lang="it-IT" dirty="0"/>
              <a:t>, G. (2022). </a:t>
            </a:r>
            <a:r>
              <a:rPr lang="it-IT" dirty="0" err="1"/>
              <a:t>Artificial</a:t>
            </a:r>
            <a:r>
              <a:rPr lang="it-IT" dirty="0"/>
              <a:t> intelligence in </a:t>
            </a:r>
            <a:r>
              <a:rPr lang="it-IT" dirty="0" err="1"/>
              <a:t>healthcare</a:t>
            </a:r>
            <a:r>
              <a:rPr lang="it-IT" dirty="0"/>
              <a:t> </a:t>
            </a:r>
            <a:r>
              <a:rPr lang="it-IT" dirty="0" err="1"/>
              <a:t>practice</a:t>
            </a:r>
            <a:r>
              <a:rPr lang="it-IT" dirty="0"/>
              <a:t>: How to tackle the “human” </a:t>
            </a:r>
            <a:r>
              <a:rPr lang="it-IT" dirty="0" err="1"/>
              <a:t>challenge</a:t>
            </a:r>
            <a:r>
              <a:rPr lang="it-IT" dirty="0"/>
              <a:t>. In C. </a:t>
            </a:r>
            <a:r>
              <a:rPr lang="it-IT" dirty="0" err="1"/>
              <a:t>Lim</a:t>
            </a:r>
            <a:r>
              <a:rPr lang="it-IT" dirty="0"/>
              <a:t> et al., (</a:t>
            </a:r>
            <a:r>
              <a:rPr lang="it-IT" dirty="0" err="1"/>
              <a:t>Eds</a:t>
            </a:r>
            <a:r>
              <a:rPr lang="it-IT" dirty="0"/>
              <a:t>.) </a:t>
            </a:r>
            <a:r>
              <a:rPr lang="it-IT" i="1" dirty="0" err="1"/>
              <a:t>Handbook</a:t>
            </a:r>
            <a:r>
              <a:rPr lang="it-IT" i="1" dirty="0"/>
              <a:t> of </a:t>
            </a:r>
            <a:r>
              <a:rPr lang="it-IT" i="1" dirty="0" err="1"/>
              <a:t>Artificial</a:t>
            </a:r>
            <a:r>
              <a:rPr lang="it-IT" i="1" dirty="0"/>
              <a:t> Intelligence in Healthcare: </a:t>
            </a:r>
            <a:r>
              <a:rPr lang="it-IT" i="1" dirty="0" err="1"/>
              <a:t>Vol</a:t>
            </a:r>
            <a:r>
              <a:rPr lang="it-IT" i="1" dirty="0"/>
              <a:t> 2: </a:t>
            </a:r>
            <a:r>
              <a:rPr lang="it-IT" i="1" dirty="0" err="1"/>
              <a:t>Practicalities</a:t>
            </a:r>
            <a:r>
              <a:rPr lang="it-IT" i="1" dirty="0"/>
              <a:t> and </a:t>
            </a:r>
            <a:r>
              <a:rPr lang="it-IT" i="1" dirty="0" err="1"/>
              <a:t>Prospects</a:t>
            </a:r>
            <a:r>
              <a:rPr lang="it-IT" dirty="0"/>
              <a:t>, 43-60.</a:t>
            </a:r>
            <a:endParaRPr lang="fr-FR" dirty="0"/>
          </a:p>
          <a:p>
            <a:endParaRPr lang="fr-FR" dirty="0"/>
          </a:p>
          <a:p>
            <a:r>
              <a:rPr lang="en-US" dirty="0"/>
              <a:t>Triberti, S., </a:t>
            </a:r>
            <a:r>
              <a:rPr lang="en-US" dirty="0" err="1"/>
              <a:t>Durosini</a:t>
            </a:r>
            <a:r>
              <a:rPr lang="en-US" dirty="0"/>
              <a:t>, I., &amp; </a:t>
            </a:r>
            <a:r>
              <a:rPr lang="en-US" dirty="0" err="1"/>
              <a:t>Pravettoni</a:t>
            </a:r>
            <a:r>
              <a:rPr lang="en-US" dirty="0"/>
              <a:t>, G. (2020). A “third wheel” effect in health decision making involving artificial entities: A psychological perspective. </a:t>
            </a:r>
            <a:r>
              <a:rPr lang="en-US" i="1" dirty="0"/>
              <a:t>Frontiers in Public Health</a:t>
            </a:r>
            <a:r>
              <a:rPr lang="en-US" dirty="0"/>
              <a:t>, </a:t>
            </a:r>
            <a:r>
              <a:rPr lang="en-US" i="1" dirty="0"/>
              <a:t>8</a:t>
            </a:r>
            <a:r>
              <a:rPr lang="en-US" dirty="0"/>
              <a:t>, 117.</a:t>
            </a:r>
            <a:endParaRPr lang="fr-FR" dirty="0"/>
          </a:p>
          <a:p>
            <a:endParaRPr lang="fr-FR" dirty="0"/>
          </a:p>
        </p:txBody>
      </p:sp>
    </p:spTree>
    <p:extLst>
      <p:ext uri="{BB962C8B-B14F-4D97-AF65-F5344CB8AC3E}">
        <p14:creationId xmlns:p14="http://schemas.microsoft.com/office/powerpoint/2010/main" val="818725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1">
            <a:extLst>
              <a:ext uri="{FF2B5EF4-FFF2-40B4-BE49-F238E27FC236}">
                <a16:creationId xmlns:a16="http://schemas.microsoft.com/office/drawing/2014/main" id="{0921FB31-989C-4B3F-7D6F-9D4D6F913ED8}"/>
              </a:ext>
            </a:extLst>
          </p:cNvPr>
          <p:cNvSpPr txBox="1">
            <a:spLocks/>
          </p:cNvSpPr>
          <p:nvPr/>
        </p:nvSpPr>
        <p:spPr>
          <a:xfrm>
            <a:off x="6692900" y="3034724"/>
            <a:ext cx="3934380" cy="2462186"/>
          </a:xfrm>
          <a:prstGeom prst="rect">
            <a:avLst/>
          </a:prstGeom>
        </p:spPr>
        <p:txBody>
          <a:bodyPr/>
          <a:lstStyle>
            <a:lvl1pPr marL="0" indent="0" algn="ctr" defTabSz="914400" rtl="0" eaLnBrk="1" latinLnBrk="0" hangingPunct="1">
              <a:lnSpc>
                <a:spcPct val="100000"/>
              </a:lnSpc>
              <a:spcBef>
                <a:spcPts val="0"/>
              </a:spcBef>
              <a:buFont typeface="Arial" panose="020B0604020202020204" pitchFamily="34" charset="0"/>
              <a:buNone/>
              <a:defRPr sz="1800" b="1" i="0" kern="1200">
                <a:solidFill>
                  <a:schemeClr val="tx1"/>
                </a:solidFill>
                <a:latin typeface="Nexa Bold" panose="02000000000000000000"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AI, Society and Sustainability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(Session 4)</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AI, user experience and ergonomics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endParaRPr>
          </a:p>
        </p:txBody>
      </p:sp>
    </p:spTree>
    <p:extLst>
      <p:ext uri="{BB962C8B-B14F-4D97-AF65-F5344CB8AC3E}">
        <p14:creationId xmlns:p14="http://schemas.microsoft.com/office/powerpoint/2010/main" val="4186972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Introduction</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200" y="1482811"/>
            <a:ext cx="10460038" cy="4510216"/>
          </a:xfrm>
        </p:spPr>
        <p:txBody>
          <a:bodyPr/>
          <a:lstStyle/>
          <a:p>
            <a:r>
              <a:rPr lang="en-US" sz="2000" dirty="0"/>
              <a:t>We have seen how AI could be used in healthcare and other sensitive contexts…</a:t>
            </a:r>
          </a:p>
          <a:p>
            <a:endParaRPr lang="en-US" sz="2000" dirty="0"/>
          </a:p>
          <a:p>
            <a:r>
              <a:rPr lang="en-US" sz="2000" b="1" dirty="0"/>
              <a:t>But: </a:t>
            </a:r>
            <a:r>
              <a:rPr lang="en-US" sz="2000" dirty="0"/>
              <a:t>technology could also cause </a:t>
            </a:r>
            <a:r>
              <a:rPr lang="en-US" sz="2000" i="1" dirty="0"/>
              <a:t>issues and dangers</a:t>
            </a:r>
            <a:r>
              <a:rPr lang="en-US" sz="2000" dirty="0"/>
              <a:t> at many level</a:t>
            </a:r>
          </a:p>
          <a:p>
            <a:endParaRPr lang="en-US" sz="2000" b="1" i="1" dirty="0"/>
          </a:p>
          <a:p>
            <a:r>
              <a:rPr lang="en-US" sz="2000" dirty="0"/>
              <a:t>For this reason, historically a number of </a:t>
            </a:r>
            <a:r>
              <a:rPr lang="en-US" sz="2000" b="1" dirty="0"/>
              <a:t>disciplines </a:t>
            </a:r>
            <a:r>
              <a:rPr lang="en-US" sz="2000" dirty="0"/>
              <a:t>emerged to evaluate technologies and provided methods and tools to assess </a:t>
            </a:r>
            <a:r>
              <a:rPr lang="en-US" sz="2000" b="1" dirty="0"/>
              <a:t>technology after, during or before usage, </a:t>
            </a:r>
            <a:r>
              <a:rPr lang="en-US" sz="2000" dirty="0"/>
              <a:t>to make implementation more effective</a:t>
            </a:r>
          </a:p>
          <a:p>
            <a:endParaRPr lang="en-US" sz="2000" dirty="0"/>
          </a:p>
          <a:p>
            <a:r>
              <a:rPr lang="en-US" sz="2000" dirty="0"/>
              <a:t>In this lesson we will briefly see these disciplines and try to apply some of their tools</a:t>
            </a:r>
          </a:p>
          <a:p>
            <a:endParaRPr lang="en-US" sz="2000" dirty="0"/>
          </a:p>
          <a:p>
            <a:r>
              <a:rPr lang="en-US" sz="2000" dirty="0"/>
              <a:t>As we will see in the last part of the lesson, these skills and tools could be applied to AI, and virtually to any kind of technology that is expected to be used in sensitive contexts</a:t>
            </a:r>
          </a:p>
        </p:txBody>
      </p:sp>
    </p:spTree>
    <p:extLst>
      <p:ext uri="{BB962C8B-B14F-4D97-AF65-F5344CB8AC3E}">
        <p14:creationId xmlns:p14="http://schemas.microsoft.com/office/powerpoint/2010/main" val="142901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a:xfrm>
            <a:off x="838200" y="165046"/>
            <a:ext cx="10460420" cy="693299"/>
          </a:xfrm>
        </p:spPr>
        <p:txBody>
          <a:bodyPr/>
          <a:lstStyle/>
          <a:p>
            <a:r>
              <a:rPr lang="en-US" dirty="0"/>
              <a:t>How can we evaluate technology?</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200" y="1040256"/>
            <a:ext cx="9614929" cy="3558629"/>
          </a:xfrm>
        </p:spPr>
        <p:txBody>
          <a:bodyPr/>
          <a:lstStyle/>
          <a:p>
            <a:r>
              <a:rPr lang="it-IT" dirty="0"/>
              <a:t>In technology there is often an </a:t>
            </a:r>
            <a:r>
              <a:rPr lang="it-IT" b="1" dirty="0"/>
              <a:t>efficacy bias </a:t>
            </a:r>
            <a:r>
              <a:rPr lang="it-IT" dirty="0"/>
              <a:t>– the idea that efficacy should be the main or sole criterium to consider if we want to know whether a technology is desirable  </a:t>
            </a:r>
          </a:p>
          <a:p>
            <a:r>
              <a:rPr lang="it-IT" dirty="0"/>
              <a:t>…but there are many others! </a:t>
            </a:r>
          </a:p>
          <a:p>
            <a:endParaRPr lang="it-IT" dirty="0"/>
          </a:p>
          <a:p>
            <a:pPr marL="285750" indent="-285750">
              <a:buFont typeface="Arial" panose="020B0604020202020204" pitchFamily="34" charset="0"/>
              <a:buChar char="•"/>
            </a:pPr>
            <a:r>
              <a:rPr lang="it-IT" dirty="0"/>
              <a:t>Safety </a:t>
            </a:r>
          </a:p>
          <a:p>
            <a:pPr marL="285750" indent="-285750">
              <a:buFont typeface="Arial" panose="020B0604020202020204" pitchFamily="34" charset="0"/>
              <a:buChar char="•"/>
            </a:pPr>
            <a:r>
              <a:rPr lang="it-IT" dirty="0"/>
              <a:t>Expenditures/waste of resources (e.g., buying it, updating it) </a:t>
            </a:r>
          </a:p>
          <a:p>
            <a:pPr marL="285750" indent="-285750">
              <a:buFont typeface="Arial" panose="020B0604020202020204" pitchFamily="34" charset="0"/>
              <a:buChar char="•"/>
            </a:pPr>
            <a:r>
              <a:rPr lang="it-IT" dirty="0"/>
              <a:t>Utilizability</a:t>
            </a:r>
          </a:p>
          <a:p>
            <a:pPr marL="285750" indent="-285750">
              <a:buFont typeface="Arial" panose="020B0604020202020204" pitchFamily="34" charset="0"/>
              <a:buChar char="•"/>
            </a:pPr>
            <a:r>
              <a:rPr lang="it-IT" dirty="0"/>
              <a:t>Quality of user experience and adaptation to context </a:t>
            </a:r>
          </a:p>
          <a:p>
            <a:pPr marL="285750" indent="-285750">
              <a:buFont typeface="Arial" panose="020B0604020202020204" pitchFamily="34" charset="0"/>
              <a:buChar char="•"/>
            </a:pPr>
            <a:r>
              <a:rPr lang="it-IT" dirty="0"/>
              <a:t>Acceptance and adoption </a:t>
            </a:r>
          </a:p>
          <a:p>
            <a:endParaRPr lang="it-IT" dirty="0"/>
          </a:p>
        </p:txBody>
      </p:sp>
      <p:pic>
        <p:nvPicPr>
          <p:cNvPr id="6" name="Immagin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 y="4408415"/>
            <a:ext cx="40687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6596" y="5589588"/>
            <a:ext cx="4376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025" y="2926247"/>
            <a:ext cx="45720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525" y="5272045"/>
            <a:ext cx="3427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8714" y="4062348"/>
            <a:ext cx="410845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90726-C827-D74A-AABA-0B46CB7344A8}"/>
              </a:ext>
            </a:extLst>
          </p:cNvPr>
          <p:cNvSpPr>
            <a:spLocks noGrp="1"/>
          </p:cNvSpPr>
          <p:nvPr>
            <p:ph type="ctrTitle"/>
          </p:nvPr>
        </p:nvSpPr>
        <p:spPr/>
        <p:txBody>
          <a:bodyPr/>
          <a:lstStyle/>
          <a:p>
            <a:r>
              <a:rPr lang="en-US" dirty="0"/>
              <a:t>From Ergonomics to Usability</a:t>
            </a:r>
          </a:p>
        </p:txBody>
      </p:sp>
    </p:spTree>
    <p:extLst>
      <p:ext uri="{BB962C8B-B14F-4D97-AF65-F5344CB8AC3E}">
        <p14:creationId xmlns:p14="http://schemas.microsoft.com/office/powerpoint/2010/main" val="3510721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I. Ergonomics </a:t>
            </a:r>
          </a:p>
        </p:txBody>
      </p:sp>
      <p:sp>
        <p:nvSpPr>
          <p:cNvPr id="15" name="Fumetto 3 3"/>
          <p:cNvSpPr/>
          <p:nvPr/>
        </p:nvSpPr>
        <p:spPr>
          <a:xfrm>
            <a:off x="3270250" y="1924050"/>
            <a:ext cx="2881313" cy="973138"/>
          </a:xfrm>
          <a:prstGeom prst="wedgeEllipseCallout">
            <a:avLst>
              <a:gd name="adj1" fmla="val -48170"/>
              <a:gd name="adj2" fmla="val 5858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6" name="Rettangolo 15"/>
          <p:cNvSpPr/>
          <p:nvPr/>
        </p:nvSpPr>
        <p:spPr>
          <a:xfrm>
            <a:off x="3427413" y="2225675"/>
            <a:ext cx="253883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dirty="0">
                <a:ln>
                  <a:noFill/>
                </a:ln>
                <a:solidFill>
                  <a:srgbClr val="1F497D"/>
                </a:solidFill>
                <a:effectLst/>
                <a:uLnTx/>
                <a:uFillTx/>
                <a:latin typeface="Calibri" panose="020F0502020204030204"/>
                <a:ea typeface="ＭＳ Ｐゴシック"/>
                <a:cs typeface="Arial" charset="0"/>
              </a:rPr>
              <a:t>Quam artem  exerceat ? </a:t>
            </a:r>
          </a:p>
        </p:txBody>
      </p:sp>
      <p:pic>
        <p:nvPicPr>
          <p:cNvPr id="17" name="Picture 2" descr="Risultati immagini per bernardino ramazz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924050"/>
            <a:ext cx="13684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Risultati immagini per wojciech jastrzębows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688" y="3475038"/>
            <a:ext cx="180022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umetto 3 3"/>
          <p:cNvSpPr/>
          <p:nvPr/>
        </p:nvSpPr>
        <p:spPr>
          <a:xfrm flipH="1">
            <a:off x="5170488" y="3382963"/>
            <a:ext cx="2581275" cy="973137"/>
          </a:xfrm>
          <a:prstGeom prst="wedgeEllipseCallout">
            <a:avLst>
              <a:gd name="adj1" fmla="val -48170"/>
              <a:gd name="adj2" fmla="val 5858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333399"/>
                </a:solidFill>
                <a:effectLst/>
                <a:uLnTx/>
                <a:uFillTx/>
                <a:latin typeface="Arial" panose="020B0604020202020204" pitchFamily="34" charset="0"/>
                <a:ea typeface="ＭＳ Ｐゴシック" panose="020B0600070205080204" pitchFamily="34" charset="-128"/>
                <a:cs typeface="+mn-cs"/>
              </a:rPr>
              <a:t>«study of work based on truths from the natural sciences»</a:t>
            </a:r>
            <a:endParaRPr kumimoji="0" lang="it-IT" sz="1200" b="0" i="0" u="none" strike="noStrike" kern="0" cap="none" spc="0" normalizeH="0" baseline="0" noProof="0" dirty="0">
              <a:ln>
                <a:noFill/>
              </a:ln>
              <a:solidFill>
                <a:srgbClr val="333399"/>
              </a:solidFill>
              <a:effectLst/>
              <a:uLnTx/>
              <a:uFillTx/>
              <a:latin typeface="Calibri" panose="020F0502020204030204"/>
              <a:ea typeface="ＭＳ Ｐゴシック"/>
              <a:cs typeface="+mn-cs"/>
            </a:endParaRPr>
          </a:p>
        </p:txBody>
      </p:sp>
      <p:sp>
        <p:nvSpPr>
          <p:cNvPr id="20" name="CasellaDiTesto 19"/>
          <p:cNvSpPr txBox="1">
            <a:spLocks noChangeArrowheads="1"/>
          </p:cNvSpPr>
          <p:nvPr/>
        </p:nvSpPr>
        <p:spPr bwMode="auto">
          <a:xfrm>
            <a:off x="1614488" y="4840288"/>
            <a:ext cx="59769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0" cap="none" spc="0" normalizeH="0" baseline="0" noProof="0" dirty="0">
                <a:ln>
                  <a:noFill/>
                </a:ln>
                <a:solidFill>
                  <a:srgbClr val="333399"/>
                </a:solidFill>
                <a:effectLst/>
                <a:uLnTx/>
                <a:uFillTx/>
                <a:latin typeface="Arial" panose="020B0604020202020204" pitchFamily="34" charset="0"/>
                <a:ea typeface="ＭＳ Ｐゴシック" panose="020B0600070205080204" pitchFamily="34" charset="-128"/>
                <a:cs typeface="+mn-cs"/>
              </a:rPr>
              <a:t>The date of birth of Ergonomics as a discipline coincides with the foundation of the </a:t>
            </a:r>
            <a:r>
              <a:rPr kumimoji="0" lang="it-IT" altLang="it-IT" sz="1800" b="1" i="0" u="none" strike="noStrike" kern="0" cap="none" spc="0" normalizeH="0" baseline="0" noProof="0" dirty="0">
                <a:ln>
                  <a:noFill/>
                </a:ln>
                <a:solidFill>
                  <a:srgbClr val="333399"/>
                </a:solidFill>
                <a:effectLst/>
                <a:uLnTx/>
                <a:uFillTx/>
                <a:latin typeface="Arial" panose="020B0604020202020204" pitchFamily="34" charset="0"/>
                <a:ea typeface="ＭＳ Ｐゴシック" panose="020B0600070205080204" pitchFamily="34" charset="-128"/>
                <a:cs typeface="+mn-cs"/>
              </a:rPr>
              <a:t>Ergonomics Research Society </a:t>
            </a:r>
            <a:r>
              <a:rPr kumimoji="0" lang="it-IT" altLang="it-IT" sz="1800" b="0" i="0" u="none" strike="noStrike" kern="0" cap="none" spc="0" normalizeH="0" baseline="0" noProof="0" dirty="0">
                <a:ln>
                  <a:noFill/>
                </a:ln>
                <a:solidFill>
                  <a:srgbClr val="333399"/>
                </a:solidFill>
                <a:effectLst/>
                <a:uLnTx/>
                <a:uFillTx/>
                <a:latin typeface="Arial" panose="020B0604020202020204" pitchFamily="34" charset="0"/>
                <a:ea typeface="ＭＳ Ｐゴシック" panose="020B0600070205080204" pitchFamily="34" charset="-128"/>
                <a:cs typeface="+mn-cs"/>
              </a:rPr>
              <a:t>by Murrell in Great Britain, 1949</a:t>
            </a:r>
          </a:p>
        </p:txBody>
      </p:sp>
    </p:spTree>
    <p:extLst>
      <p:ext uri="{BB962C8B-B14F-4D97-AF65-F5344CB8AC3E}">
        <p14:creationId xmlns:p14="http://schemas.microsoft.com/office/powerpoint/2010/main" val="21014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animBg="1"/>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a:xfrm>
            <a:off x="431800" y="326396"/>
            <a:ext cx="10460420" cy="693299"/>
          </a:xfrm>
        </p:spPr>
        <p:txBody>
          <a:bodyPr/>
          <a:lstStyle/>
          <a:p>
            <a:r>
              <a:rPr lang="en-US" dirty="0"/>
              <a:t>Basic history of modern ergonomics</a:t>
            </a:r>
          </a:p>
        </p:txBody>
      </p:sp>
      <p:sp>
        <p:nvSpPr>
          <p:cNvPr id="8" name="CasellaDiTesto 7"/>
          <p:cNvSpPr txBox="1"/>
          <p:nvPr/>
        </p:nvSpPr>
        <p:spPr>
          <a:xfrm>
            <a:off x="581025" y="1196975"/>
            <a:ext cx="7777163"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8012C"/>
                </a:solidFill>
                <a:effectLst/>
                <a:uLnTx/>
                <a:uFillTx/>
                <a:latin typeface="Calibri" pitchFamily="34" charset="0"/>
                <a:ea typeface="+mn-ea"/>
                <a:cs typeface="Arial" charset="0"/>
              </a:rPr>
              <a:t>The birth of ergonomics as we know it today is linked to the alliance between two disciplines that developed independently</a:t>
            </a:r>
            <a:endParaRPr kumimoji="0" lang="it-IT" sz="1800" b="0" i="0" u="none" strike="noStrike" kern="1200" cap="none" spc="0" normalizeH="0" baseline="0" noProof="0" dirty="0">
              <a:ln>
                <a:noFill/>
              </a:ln>
              <a:solidFill>
                <a:srgbClr val="B8012C"/>
              </a:solidFill>
              <a:effectLst/>
              <a:uLnTx/>
              <a:uFillTx/>
              <a:latin typeface="Calibri" pitchFamily="34" charset="0"/>
              <a:ea typeface="+mn-ea"/>
              <a:cs typeface="Arial" charset="0"/>
            </a:endParaRPr>
          </a:p>
        </p:txBody>
      </p:sp>
      <p:sp>
        <p:nvSpPr>
          <p:cNvPr id="9" name="Freccia in giù 8"/>
          <p:cNvSpPr/>
          <p:nvPr/>
        </p:nvSpPr>
        <p:spPr>
          <a:xfrm>
            <a:off x="1597025" y="1868488"/>
            <a:ext cx="368300" cy="488950"/>
          </a:xfrm>
          <a:prstGeom prst="downArrow">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Freccia in giù 9"/>
          <p:cNvSpPr/>
          <p:nvPr/>
        </p:nvSpPr>
        <p:spPr>
          <a:xfrm>
            <a:off x="6573838" y="1868488"/>
            <a:ext cx="368300" cy="488950"/>
          </a:xfrm>
          <a:prstGeom prst="downArrow">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CasellaDiTesto 10"/>
          <p:cNvSpPr txBox="1"/>
          <p:nvPr/>
        </p:nvSpPr>
        <p:spPr>
          <a:xfrm>
            <a:off x="1182688" y="2554288"/>
            <a:ext cx="1324465"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itchFamily="34" charset="0"/>
                <a:ea typeface="+mn-ea"/>
                <a:cs typeface="Arial" charset="0"/>
              </a:rPr>
              <a:t>Ergonomics </a:t>
            </a:r>
          </a:p>
        </p:txBody>
      </p:sp>
      <p:sp>
        <p:nvSpPr>
          <p:cNvPr id="12" name="CasellaDiTesto 11"/>
          <p:cNvSpPr txBox="1"/>
          <p:nvPr/>
        </p:nvSpPr>
        <p:spPr>
          <a:xfrm>
            <a:off x="5940425" y="2554288"/>
            <a:ext cx="1590675" cy="36988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002060"/>
                </a:solidFill>
                <a:effectLst/>
                <a:uLnTx/>
                <a:uFillTx/>
                <a:latin typeface="Calibri" pitchFamily="34" charset="0"/>
                <a:ea typeface="+mn-ea"/>
                <a:cs typeface="Arial" charset="0"/>
              </a:rPr>
              <a:t>Human Factors</a:t>
            </a:r>
            <a:endParaRPr kumimoji="0" lang="it-IT" sz="1800" b="0" i="0" u="none" strike="noStrike" kern="1200" cap="none" spc="0" normalizeH="0" baseline="0" noProof="0" dirty="0">
              <a:ln>
                <a:noFill/>
              </a:ln>
              <a:solidFill>
                <a:srgbClr val="002060"/>
              </a:solidFill>
              <a:effectLst/>
              <a:uLnTx/>
              <a:uFillTx/>
              <a:latin typeface="Calibri" pitchFamily="34" charset="0"/>
              <a:ea typeface="+mn-ea"/>
              <a:cs typeface="Arial" charset="0"/>
            </a:endParaRPr>
          </a:p>
        </p:txBody>
      </p:sp>
      <p:sp>
        <p:nvSpPr>
          <p:cNvPr id="13" name="CasellaDiTesto 12"/>
          <p:cNvSpPr txBox="1"/>
          <p:nvPr/>
        </p:nvSpPr>
        <p:spPr>
          <a:xfrm>
            <a:off x="615950" y="3049588"/>
            <a:ext cx="4284663" cy="1201737"/>
          </a:xfrm>
          <a:prstGeom prst="rect">
            <a:avLst/>
          </a:prstGeom>
          <a:noFill/>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itchFamily="34" charset="0"/>
                <a:ea typeface="+mn-ea"/>
                <a:cs typeface="Arial" charset="0"/>
              </a:rPr>
              <a:t>Developed in Europe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itchFamily="34" charset="0"/>
                <a:ea typeface="+mn-ea"/>
                <a:cs typeface="Arial" charset="0"/>
              </a:rPr>
              <a:t>Originally interested in industrial work/production processes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itchFamily="34" charset="0"/>
                <a:ea typeface="+mn-ea"/>
                <a:cs typeface="Arial" charset="0"/>
              </a:rPr>
              <a:t>Of physiological/biomechanical interest</a:t>
            </a:r>
            <a:endParaRPr kumimoji="0" lang="it-IT" sz="1800" b="0" i="1"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4" name="CasellaDiTesto 13"/>
          <p:cNvSpPr txBox="1"/>
          <p:nvPr/>
        </p:nvSpPr>
        <p:spPr>
          <a:xfrm>
            <a:off x="5133975" y="3049588"/>
            <a:ext cx="4866368"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itchFamily="34" charset="0"/>
                <a:ea typeface="+mn-ea"/>
                <a:cs typeface="Arial" charset="0"/>
              </a:rPr>
              <a:t>Developed in the United States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itchFamily="34" charset="0"/>
                <a:ea typeface="+mn-ea"/>
                <a:cs typeface="Arial" charset="0"/>
              </a:rPr>
              <a:t>Originally interested in reducing accidents in the use of military vehicles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itchFamily="34" charset="0"/>
                <a:ea typeface="+mn-ea"/>
                <a:cs typeface="Arial" charset="0"/>
              </a:rPr>
              <a:t>Of a psychological/cognitive nature</a:t>
            </a:r>
            <a:endParaRPr kumimoji="0" lang="it-IT" sz="1800" b="0" i="1"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5" name="CasellaDiTesto 14"/>
          <p:cNvSpPr txBox="1"/>
          <p:nvPr/>
        </p:nvSpPr>
        <p:spPr>
          <a:xfrm>
            <a:off x="4095750" y="5087938"/>
            <a:ext cx="749300"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002060"/>
                </a:solidFill>
                <a:effectLst/>
                <a:uLnTx/>
                <a:uFillTx/>
                <a:latin typeface="Calibri" pitchFamily="34" charset="0"/>
                <a:ea typeface="+mn-ea"/>
                <a:cs typeface="Arial" charset="0"/>
              </a:rPr>
              <a:t>HFE</a:t>
            </a:r>
          </a:p>
        </p:txBody>
      </p:sp>
      <p:pic>
        <p:nvPicPr>
          <p:cNvPr id="16" name="Picture 2" descr="Risultati immagini per fabb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4552950"/>
            <a:ext cx="21812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Risultati immagini per guerra di corea aer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518025"/>
            <a:ext cx="22034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4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P spid="12" grpId="0"/>
      <p:bldP spid="13"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Example of an ergonomical tool: analysis of errors </a:t>
            </a:r>
          </a:p>
        </p:txBody>
      </p:sp>
      <p:sp>
        <p:nvSpPr>
          <p:cNvPr id="11" name="Line 14"/>
          <p:cNvSpPr>
            <a:spLocks noChangeShapeType="1"/>
          </p:cNvSpPr>
          <p:nvPr/>
        </p:nvSpPr>
        <p:spPr bwMode="auto">
          <a:xfrm>
            <a:off x="1128889" y="1380758"/>
            <a:ext cx="9144000" cy="0"/>
          </a:xfrm>
          <a:prstGeom prst="line">
            <a:avLst/>
          </a:prstGeom>
          <a:noFill/>
          <a:ln w="9525">
            <a:solidFill>
              <a:srgbClr val="17217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CasellaDiTesto 11"/>
          <p:cNvSpPr txBox="1"/>
          <p:nvPr/>
        </p:nvSpPr>
        <p:spPr>
          <a:xfrm>
            <a:off x="1596433" y="1593850"/>
            <a:ext cx="7777163"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When the workload is too high (stress) or too low (vigilance risks), or when there are system design problems, this has a very specific effect on behavior</a:t>
            </a:r>
            <a:endParaRPr kumimoji="0" lang="it-IT" sz="1800" b="1" i="0" u="none" strike="noStrike" kern="1200" cap="none" spc="0" normalizeH="0" baseline="0" noProof="0" dirty="0">
              <a:ln>
                <a:noFill/>
              </a:ln>
              <a:solidFill>
                <a:srgbClr val="FFCC00"/>
              </a:solidFill>
              <a:effectLst/>
              <a:uLnTx/>
              <a:uFillTx/>
              <a:latin typeface="Calibri" pitchFamily="34" charset="0"/>
              <a:ea typeface="+mn-ea"/>
              <a:cs typeface="Arial" charset="0"/>
            </a:endParaRPr>
          </a:p>
        </p:txBody>
      </p:sp>
      <p:sp>
        <p:nvSpPr>
          <p:cNvPr id="13" name="Freccia in giù 12"/>
          <p:cNvSpPr/>
          <p:nvPr/>
        </p:nvSpPr>
        <p:spPr>
          <a:xfrm>
            <a:off x="4715052" y="2730133"/>
            <a:ext cx="549275" cy="406400"/>
          </a:xfrm>
          <a:prstGeom prst="downArrow">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CasellaDiTesto 13"/>
          <p:cNvSpPr txBox="1"/>
          <p:nvPr/>
        </p:nvSpPr>
        <p:spPr>
          <a:xfrm>
            <a:off x="1154289" y="3330208"/>
            <a:ext cx="7777163" cy="64611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pitchFamily="34" charset="0"/>
                <a:ea typeface="+mn-ea"/>
                <a:cs typeface="Arial" charset="0"/>
              </a:rPr>
              <a:t>The probabity of </a:t>
            </a:r>
            <a:r>
              <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rPr>
              <a:t>ERRORS augments </a:t>
            </a:r>
            <a:endParaRPr kumimoji="0" lang="it-IT" sz="1800" b="1" i="0" u="none" strike="noStrike" kern="1200" cap="none" spc="0" normalizeH="0" baseline="0" noProof="0" dirty="0">
              <a:ln>
                <a:noFill/>
              </a:ln>
              <a:solidFill>
                <a:srgbClr val="FFCC00"/>
              </a:solidFill>
              <a:effectLst/>
              <a:uLnTx/>
              <a:uFillTx/>
              <a:latin typeface="Calibri" pitchFamily="34" charset="0"/>
              <a:ea typeface="+mn-ea"/>
              <a:cs typeface="Arial"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it-IT" sz="1800" b="1" i="0" u="none" strike="noStrike" kern="1200" cap="none" spc="0" normalizeH="0" baseline="0" noProof="0" dirty="0">
              <a:ln>
                <a:noFill/>
              </a:ln>
              <a:solidFill>
                <a:srgbClr val="FFCC00"/>
              </a:solidFill>
              <a:effectLst/>
              <a:uLnTx/>
              <a:uFillTx/>
              <a:latin typeface="Calibri" pitchFamily="34" charset="0"/>
              <a:ea typeface="+mn-ea"/>
              <a:cs typeface="Arial" charset="0"/>
            </a:endParaRPr>
          </a:p>
        </p:txBody>
      </p:sp>
      <p:sp>
        <p:nvSpPr>
          <p:cNvPr id="15" name="CasellaDiTesto 14"/>
          <p:cNvSpPr txBox="1"/>
          <p:nvPr/>
        </p:nvSpPr>
        <p:spPr>
          <a:xfrm>
            <a:off x="1257477" y="4235083"/>
            <a:ext cx="9037637" cy="230832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99"/>
                </a:solidFill>
                <a:effectLst/>
                <a:uLnTx/>
                <a:uFillTx/>
                <a:latin typeface="Calibri" pitchFamily="34" charset="0"/>
                <a:ea typeface="+mn-ea"/>
                <a:cs typeface="Arial" charset="0"/>
              </a:rPr>
              <a:t>SLIPS</a:t>
            </a:r>
            <a:r>
              <a:rPr kumimoji="0" lang="it-IT" sz="1800" b="1" i="0" u="none" strike="noStrike" kern="1200" cap="none" spc="0" normalizeH="0" baseline="0" noProof="0" dirty="0">
                <a:ln>
                  <a:noFill/>
                </a:ln>
                <a:solidFill>
                  <a:srgbClr val="FFCC00"/>
                </a:solidFill>
                <a:effectLst/>
                <a:uLnTx/>
                <a:uFillTx/>
                <a:latin typeface="Calibri" pitchFamily="34" charset="0"/>
                <a:ea typeface="+mn-ea"/>
                <a:cs typeface="Arial" charset="0"/>
              </a:rPr>
              <a:t> </a:t>
            </a:r>
            <a:r>
              <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sym typeface="Wingdings" panose="05000000000000000000" pitchFamily="2" charset="2"/>
              </a:rPr>
              <a:t> motor/execution  errors (e.g., when your hand slips)</a:t>
            </a:r>
            <a:endParaRPr kumimoji="0" lang="it-IT" sz="1800" b="1" i="0" u="none" strike="noStrike" kern="1200" cap="none" spc="0" normalizeH="0" baseline="0" noProof="0" dirty="0">
              <a:ln>
                <a:noFill/>
              </a:ln>
              <a:solidFill>
                <a:srgbClr val="FFCC00"/>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srgbClr val="FFCC00"/>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99"/>
                </a:solidFill>
                <a:effectLst/>
                <a:uLnTx/>
                <a:uFillTx/>
                <a:latin typeface="Calibri" pitchFamily="34" charset="0"/>
                <a:ea typeface="+mn-ea"/>
                <a:cs typeface="Arial" charset="0"/>
              </a:rPr>
              <a:t>LAPSES </a:t>
            </a:r>
            <a:r>
              <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sym typeface="Wingdings" panose="05000000000000000000" pitchFamily="2" charset="2"/>
              </a:rPr>
              <a:t> cognitive/attentional errors (e.g., when you are distracted from the task)</a:t>
            </a:r>
            <a:endParaRPr kumimoji="0" lang="it-IT" sz="1800" b="1" i="0" u="none" strike="noStrike" kern="1200" cap="none" spc="0" normalizeH="0" baseline="0" noProof="0" dirty="0">
              <a:ln>
                <a:noFill/>
              </a:ln>
              <a:solidFill>
                <a:srgbClr val="006699"/>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srgbClr val="006699"/>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99"/>
                </a:solidFill>
                <a:effectLst/>
                <a:uLnTx/>
                <a:uFillTx/>
                <a:latin typeface="Calibri" pitchFamily="34" charset="0"/>
                <a:ea typeface="+mn-ea"/>
                <a:cs typeface="Arial" charset="0"/>
              </a:rPr>
              <a:t>MISTAKES </a:t>
            </a:r>
            <a:r>
              <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sym typeface="Wingdings" panose="05000000000000000000" pitchFamily="2" charset="2"/>
              </a:rPr>
              <a:t> planning errors (e.g., the execution is ok but the whole procedure you enacted was wrong from the start)</a:t>
            </a:r>
            <a:endParaRPr kumimoji="0" lang="it-IT" sz="1800" b="1" i="0" u="none" strike="noStrike" kern="1200" cap="none" spc="0" normalizeH="0" baseline="0" noProof="0" dirty="0">
              <a:ln>
                <a:noFill/>
              </a:ln>
              <a:solidFill>
                <a:srgbClr val="006699"/>
              </a:solidFill>
              <a:effectLst/>
              <a:uLnTx/>
              <a:uFillTx/>
              <a:latin typeface="Calibri" pitchFamily="34" charset="0"/>
              <a:ea typeface="+mn-ea"/>
              <a:cs typeface="Arial"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srgbClr val="006699"/>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99"/>
                </a:solidFill>
                <a:effectLst/>
                <a:uLnTx/>
                <a:uFillTx/>
                <a:latin typeface="Calibri" pitchFamily="34" charset="0"/>
                <a:ea typeface="+mn-ea"/>
                <a:cs typeface="Arial" charset="0"/>
              </a:rPr>
              <a:t>VIOLATIONS </a:t>
            </a:r>
            <a:r>
              <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sym typeface="Wingdings" panose="05000000000000000000" pitchFamily="2" charset="2"/>
              </a:rPr>
              <a:t> organizational errors (e.g., illicit actions; not respecting regulations) </a:t>
            </a:r>
            <a:endParaRPr kumimoji="0" lang="it-IT" sz="1800" b="1" i="0" u="none" strike="noStrike" kern="1200" cap="none" spc="0" normalizeH="0" baseline="0" noProof="0" dirty="0">
              <a:ln>
                <a:noFill/>
              </a:ln>
              <a:solidFill>
                <a:srgbClr val="006699"/>
              </a:solidFill>
              <a:effectLst/>
              <a:uLnTx/>
              <a:uFillTx/>
              <a:latin typeface="Calibri" pitchFamily="34" charset="0"/>
              <a:ea typeface="+mn-ea"/>
              <a:cs typeface="Arial" charset="0"/>
            </a:endParaRPr>
          </a:p>
        </p:txBody>
      </p:sp>
      <p:pic>
        <p:nvPicPr>
          <p:cNvPr id="16" name="Picture 2" descr="Human Error by James Rea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127" y="2660283"/>
            <a:ext cx="1792287"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11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fade">
                                      <p:cBhvr>
                                        <p:cTn id="32" dur="500"/>
                                        <p:tgtEl>
                                          <p:spTgt spid="1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4" end="4"/>
                                            </p:txEl>
                                          </p:spTgt>
                                        </p:tgtEl>
                                        <p:attrNameLst>
                                          <p:attrName>style.visibility</p:attrName>
                                        </p:attrNameLst>
                                      </p:cBhvr>
                                      <p:to>
                                        <p:strVal val="visible"/>
                                      </p:to>
                                    </p:set>
                                    <p:animEffect transition="in" filter="fade">
                                      <p:cBhvr>
                                        <p:cTn id="37" dur="500"/>
                                        <p:tgtEl>
                                          <p:spTgt spid="1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fade">
                                      <p:cBhvr>
                                        <p:cTn id="42"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3524250" y="1358194"/>
            <a:ext cx="6697663" cy="120032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Modify direct affordances to facilitate action;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e.g., zoom and space buttons; make handles and levers better suited to the hand; reduce or increase physical effort for activation; implement automatic safety devices; etc.</a:t>
            </a:r>
            <a:endParaRPr kumimoji="0" lang="it-IT" sz="1800" b="0" i="0" u="none" strike="noStrike" kern="1200" cap="none" spc="0" normalizeH="0" baseline="0" noProof="0" dirty="0">
              <a:ln>
                <a:noFill/>
              </a:ln>
              <a:solidFill>
                <a:srgbClr val="1F497D"/>
              </a:solidFill>
              <a:effectLst/>
              <a:uLnTx/>
              <a:uFillTx/>
              <a:latin typeface="Calibri" pitchFamily="34" charset="0"/>
              <a:ea typeface="+mn-ea"/>
              <a:cs typeface="Arial" charset="0"/>
            </a:endParaRPr>
          </a:p>
        </p:txBody>
      </p:sp>
      <p:sp>
        <p:nvSpPr>
          <p:cNvPr id="9" name="CasellaDiTesto 8"/>
          <p:cNvSpPr txBox="1"/>
          <p:nvPr/>
        </p:nvSpPr>
        <p:spPr>
          <a:xfrm>
            <a:off x="3524250" y="2742494"/>
            <a:ext cx="6840538"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Intervene on the work environment to reduce sources of distraction;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e.g., increase lighting; reorient workstations; increase breaks and intervene on timetables to improve vigilance; etc.</a:t>
            </a:r>
            <a:endParaRPr kumimoji="0" lang="it-IT" sz="1800" b="0" i="0" u="none" strike="noStrike" kern="1200" cap="none" spc="0" normalizeH="0" baseline="0" noProof="0" dirty="0">
              <a:ln>
                <a:noFill/>
              </a:ln>
              <a:solidFill>
                <a:srgbClr val="1F497D"/>
              </a:solidFill>
              <a:effectLst/>
              <a:uLnTx/>
              <a:uFillTx/>
              <a:latin typeface="Calibri" pitchFamily="34" charset="0"/>
              <a:ea typeface="+mn-ea"/>
              <a:cs typeface="Arial" charset="0"/>
            </a:endParaRPr>
          </a:p>
        </p:txBody>
      </p:sp>
      <p:sp>
        <p:nvSpPr>
          <p:cNvPr id="10" name="Rettangolo 9"/>
          <p:cNvSpPr/>
          <p:nvPr/>
        </p:nvSpPr>
        <p:spPr>
          <a:xfrm>
            <a:off x="3240088" y="1358194"/>
            <a:ext cx="46037" cy="4752975"/>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ttangolo 10"/>
          <p:cNvSpPr/>
          <p:nvPr/>
        </p:nvSpPr>
        <p:spPr>
          <a:xfrm>
            <a:off x="1428750" y="988307"/>
            <a:ext cx="1974850" cy="3698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1F497D"/>
                </a:solidFill>
                <a:effectLst/>
                <a:uLnTx/>
                <a:uFillTx/>
                <a:latin typeface="Calibri" pitchFamily="34" charset="0"/>
                <a:ea typeface="+mn-ea"/>
                <a:cs typeface="Arial" charset="0"/>
              </a:rPr>
              <a:t>Preponderance of:</a:t>
            </a:r>
          </a:p>
        </p:txBody>
      </p:sp>
      <p:sp>
        <p:nvSpPr>
          <p:cNvPr id="12" name="Rettangolo 11"/>
          <p:cNvSpPr/>
          <p:nvPr/>
        </p:nvSpPr>
        <p:spPr>
          <a:xfrm>
            <a:off x="1995488" y="1666169"/>
            <a:ext cx="787400" cy="3698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SLIPS</a:t>
            </a:r>
          </a:p>
        </p:txBody>
      </p:sp>
      <p:sp>
        <p:nvSpPr>
          <p:cNvPr id="13" name="Rettangolo 12"/>
          <p:cNvSpPr/>
          <p:nvPr/>
        </p:nvSpPr>
        <p:spPr>
          <a:xfrm>
            <a:off x="1851025" y="2742494"/>
            <a:ext cx="1000125" cy="3698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LAPSES</a:t>
            </a:r>
          </a:p>
        </p:txBody>
      </p:sp>
      <p:sp>
        <p:nvSpPr>
          <p:cNvPr id="15" name="Rettangolo 14"/>
          <p:cNvSpPr/>
          <p:nvPr/>
        </p:nvSpPr>
        <p:spPr>
          <a:xfrm>
            <a:off x="1728788" y="4001382"/>
            <a:ext cx="1273175" cy="3683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MISTAKES</a:t>
            </a:r>
          </a:p>
        </p:txBody>
      </p:sp>
      <p:sp>
        <p:nvSpPr>
          <p:cNvPr id="17" name="Rettangolo 16"/>
          <p:cNvSpPr/>
          <p:nvPr/>
        </p:nvSpPr>
        <p:spPr>
          <a:xfrm>
            <a:off x="1652588" y="5415844"/>
            <a:ext cx="1400175" cy="3683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VIOLATIONS</a:t>
            </a:r>
          </a:p>
        </p:txBody>
      </p:sp>
      <p:sp>
        <p:nvSpPr>
          <p:cNvPr id="18" name="CasellaDiTesto 17"/>
          <p:cNvSpPr txBox="1"/>
          <p:nvPr/>
        </p:nvSpPr>
        <p:spPr>
          <a:xfrm>
            <a:off x="3552825" y="4029957"/>
            <a:ext cx="6811963" cy="120032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Work on the clarification of work procedures; e.g.,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introducing targeted training; distribute tasks among different specialists; implement helpdesk solutions; conduct simulations; etc.</a:t>
            </a:r>
            <a:endParaRPr kumimoji="0" lang="it-IT" sz="1800" b="0" i="0" u="none" strike="noStrike" kern="1200" cap="none" spc="0" normalizeH="0" baseline="0" noProof="0" dirty="0">
              <a:ln>
                <a:noFill/>
              </a:ln>
              <a:solidFill>
                <a:srgbClr val="1F497D"/>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1F497D"/>
              </a:solidFill>
              <a:effectLst/>
              <a:uLnTx/>
              <a:uFillTx/>
              <a:latin typeface="Calibri" pitchFamily="34" charset="0"/>
              <a:ea typeface="+mn-ea"/>
              <a:cs typeface="Arial" charset="0"/>
            </a:endParaRPr>
          </a:p>
        </p:txBody>
      </p:sp>
      <p:sp>
        <p:nvSpPr>
          <p:cNvPr id="19" name="CasellaDiTesto 18"/>
          <p:cNvSpPr txBox="1"/>
          <p:nvPr/>
        </p:nvSpPr>
        <p:spPr>
          <a:xfrm>
            <a:off x="3524250" y="5184069"/>
            <a:ext cx="6670675"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Adapt work procedures in organizational terms;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e.g., changing roles and hierarchies; introduce reward and punishment systems; improve teamwork; prizes/incentives to good behavior; etc.</a:t>
            </a:r>
            <a:endParaRPr kumimoji="0" lang="it-IT" sz="1800" b="0" i="0" u="none" strike="noStrike" kern="1200" cap="none" spc="0" normalizeH="0" baseline="0" noProof="0" dirty="0">
              <a:ln>
                <a:noFill/>
              </a:ln>
              <a:solidFill>
                <a:srgbClr val="1F497D"/>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64310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p:bldP spid="13" grpId="0"/>
      <p:bldP spid="15"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222" y="871890"/>
            <a:ext cx="91440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D626973-B023-1E9B-C32F-CC7EB7BC3A1A}"/>
              </a:ext>
            </a:extLst>
          </p:cNvPr>
          <p:cNvSpPr txBox="1"/>
          <p:nvPr/>
        </p:nvSpPr>
        <p:spPr>
          <a:xfrm>
            <a:off x="490330" y="6096000"/>
            <a:ext cx="28057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explanation of the model</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873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199" y="1808502"/>
            <a:ext cx="4097312" cy="1271210"/>
          </a:xfrm>
        </p:spPr>
        <p:txBody>
          <a:bodyPr/>
          <a:lstStyle/>
          <a:p>
            <a:r>
              <a:rPr lang="en-US" dirty="0"/>
              <a:t>IBM's Watson is known for beating human gamers on TV quiz shows by showing that it understands natural language.</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a:xfrm>
            <a:off x="865981" y="990485"/>
            <a:ext cx="10460038" cy="407116"/>
          </a:xfrm>
        </p:spPr>
        <p:txBody>
          <a:bodyPr/>
          <a:lstStyle/>
          <a:p>
            <a:r>
              <a:rPr lang="en-GB" dirty="0"/>
              <a:t>Watson for oncology</a:t>
            </a:r>
          </a:p>
        </p:txBody>
      </p:sp>
      <p:pic>
        <p:nvPicPr>
          <p:cNvPr id="7" name="Google Shape;721;p36" descr="Risultati immagini per ibm watson"/>
          <p:cNvPicPr preferRelativeResize="0"/>
          <p:nvPr/>
        </p:nvPicPr>
        <p:blipFill rotWithShape="1">
          <a:blip r:embed="rId3">
            <a:alphaModFix/>
          </a:blip>
          <a:srcRect/>
          <a:stretch/>
        </p:blipFill>
        <p:spPr>
          <a:xfrm>
            <a:off x="7128588" y="1194043"/>
            <a:ext cx="3167969" cy="2098441"/>
          </a:xfrm>
          <a:prstGeom prst="rect">
            <a:avLst/>
          </a:prstGeom>
          <a:noFill/>
          <a:ln>
            <a:noFill/>
          </a:ln>
        </p:spPr>
      </p:pic>
      <p:pic>
        <p:nvPicPr>
          <p:cNvPr id="8" name="Google Shape;722;p36" descr="Screenshot 2016-10-11 00.07.40"/>
          <p:cNvPicPr preferRelativeResize="0"/>
          <p:nvPr/>
        </p:nvPicPr>
        <p:blipFill rotWithShape="1">
          <a:blip r:embed="rId4">
            <a:alphaModFix/>
          </a:blip>
          <a:srcRect/>
          <a:stretch/>
        </p:blipFill>
        <p:spPr>
          <a:xfrm>
            <a:off x="838199" y="3292484"/>
            <a:ext cx="3903565" cy="1997657"/>
          </a:xfrm>
          <a:prstGeom prst="rect">
            <a:avLst/>
          </a:prstGeom>
          <a:noFill/>
          <a:ln>
            <a:noFill/>
          </a:ln>
        </p:spPr>
      </p:pic>
      <p:sp>
        <p:nvSpPr>
          <p:cNvPr id="9" name="Espace réservé du texte 2">
            <a:extLst>
              <a:ext uri="{FF2B5EF4-FFF2-40B4-BE49-F238E27FC236}">
                <a16:creationId xmlns:a16="http://schemas.microsoft.com/office/drawing/2014/main" id="{E3816455-A68F-A849-B094-63989C751A01}"/>
              </a:ext>
            </a:extLst>
          </p:cNvPr>
          <p:cNvSpPr txBox="1">
            <a:spLocks/>
          </p:cNvSpPr>
          <p:nvPr/>
        </p:nvSpPr>
        <p:spPr>
          <a:xfrm>
            <a:off x="5860953" y="3805002"/>
            <a:ext cx="6016307" cy="127121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Today, </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Watson for Oncology</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helps clinicians identify personalized treatment pathways for patients:</a:t>
            </a:r>
          </a:p>
          <a:p>
            <a:pPr marL="457200" marR="0" lvl="0" indent="-330200" algn="l" defTabSz="914400" rtl="0" eaLnBrk="1" fontAlgn="auto" latinLnBrk="0" hangingPunct="1">
              <a:lnSpc>
                <a:spcPct val="100000"/>
              </a:lnSpc>
              <a:spcBef>
                <a:spcPts val="0"/>
              </a:spcBef>
              <a:spcAft>
                <a:spcPts val="0"/>
              </a:spcAft>
              <a:buClr>
                <a:srgbClr val="00B050"/>
              </a:buClr>
              <a:buSzPts val="1600"/>
              <a:buFont typeface="Arial" panose="020B0604020202020204" pitchFamily="34" charset="0"/>
              <a:buChar char="-"/>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It reads about 8,000 articles a day </a:t>
            </a:r>
          </a:p>
          <a:p>
            <a:pPr marL="457200" marR="0" lvl="0" indent="-330200" algn="l" defTabSz="914400" rtl="0" eaLnBrk="1" fontAlgn="auto" latinLnBrk="0" hangingPunct="1">
              <a:lnSpc>
                <a:spcPct val="100000"/>
              </a:lnSpc>
              <a:spcBef>
                <a:spcPts val="0"/>
              </a:spcBef>
              <a:spcAft>
                <a:spcPts val="0"/>
              </a:spcAft>
              <a:buClr>
                <a:srgbClr val="00B050"/>
              </a:buClr>
              <a:buSzPts val="1600"/>
              <a:buFont typeface="Arial" panose="020B0604020202020204" pitchFamily="34" charset="0"/>
              <a:buChar char="-"/>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It integrates and compares patients’ records</a:t>
            </a:r>
          </a:p>
          <a:p>
            <a:pPr marL="457200" marR="0" lvl="0" indent="-330200" algn="l" defTabSz="914400" rtl="0" eaLnBrk="1" fontAlgn="auto" latinLnBrk="0" hangingPunct="1">
              <a:lnSpc>
                <a:spcPct val="100000"/>
              </a:lnSpc>
              <a:spcBef>
                <a:spcPts val="0"/>
              </a:spcBef>
              <a:spcAft>
                <a:spcPts val="0"/>
              </a:spcAft>
              <a:buClr>
                <a:srgbClr val="FF0000"/>
              </a:buClr>
              <a:buSzPts val="1600"/>
              <a:buFont typeface="Arial" panose="020B0604020202020204" pitchFamily="34" charset="0"/>
              <a:buChar char="-"/>
              <a:tabLst/>
              <a:defRPr/>
            </a:pPr>
            <a:r>
              <a:rPr kumimoji="0" lang="en-US" sz="1800" b="1" i="0" u="none" strike="noStrike" kern="1200" cap="none" spc="0" normalizeH="0" baseline="0" noProof="0" dirty="0">
                <a:ln>
                  <a:noFill/>
                </a:ln>
                <a:solidFill>
                  <a:srgbClr val="E7433C"/>
                </a:solidFill>
                <a:effectLst/>
                <a:uLnTx/>
                <a:uFillTx/>
                <a:latin typeface="Calibri" panose="020F0502020204030204"/>
                <a:ea typeface="+mn-ea"/>
                <a:cs typeface="+mn-cs"/>
              </a:rPr>
              <a:t>But it also makes </a:t>
            </a:r>
            <a:r>
              <a:rPr kumimoji="0" lang="en-US" sz="1800" b="1" i="1" u="none" strike="noStrike" kern="1200" cap="none" spc="0" normalizeH="0" baseline="0" noProof="0" dirty="0">
                <a:ln>
                  <a:noFill/>
                </a:ln>
                <a:solidFill>
                  <a:srgbClr val="E7433C"/>
                </a:solidFill>
                <a:effectLst/>
                <a:uLnTx/>
                <a:uFillTx/>
                <a:latin typeface="Calibri" panose="020F0502020204030204"/>
                <a:ea typeface="+mn-ea"/>
                <a:cs typeface="+mn-cs"/>
              </a:rPr>
              <a:t>mistakes</a:t>
            </a:r>
            <a:r>
              <a:rPr kumimoji="0" lang="en-US" sz="1800" b="1" i="0" u="none" strike="noStrike" kern="1200" cap="none" spc="0" normalizeH="0" baseline="0" noProof="0" dirty="0">
                <a:ln>
                  <a:noFill/>
                </a:ln>
                <a:solidFill>
                  <a:srgbClr val="E7433C"/>
                </a:solidFill>
                <a:effectLst/>
                <a:uLnTx/>
                <a:uFillTx/>
                <a:latin typeface="Calibri" panose="020F0502020204030204"/>
                <a:ea typeface="+mn-ea"/>
                <a:cs typeface="+mn-cs"/>
              </a:rPr>
              <a:t>; for example, in some studies, it appears biased on some variables or contexts</a:t>
            </a:r>
            <a:endParaRPr kumimoji="0" lang="en-US" sz="1800" b="0" i="0" u="none" strike="noStrike" kern="1200" cap="none" spc="0" normalizeH="0" baseline="0" noProof="0" dirty="0">
              <a:ln>
                <a:noFill/>
              </a:ln>
              <a:solidFill>
                <a:srgbClr val="E7433C"/>
              </a:solidFill>
              <a:effectLst/>
              <a:uLnTx/>
              <a:uFillTx/>
              <a:latin typeface="Calibri" panose="020F0502020204030204"/>
              <a:ea typeface="+mn-ea"/>
              <a:cs typeface="+mn-cs"/>
            </a:endParaRPr>
          </a:p>
        </p:txBody>
      </p:sp>
      <p:pic>
        <p:nvPicPr>
          <p:cNvPr id="7170" name="Picture 2" descr="Apollo Hospitals adopts IBM Watson for Oncology and IBM Watson for Genomics  | Deccan Herald">
            <a:extLst>
              <a:ext uri="{FF2B5EF4-FFF2-40B4-BE49-F238E27FC236}">
                <a16:creationId xmlns:a16="http://schemas.microsoft.com/office/drawing/2014/main" id="{47631E6F-7FE7-3249-078D-CADFFFFF7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99" y="5502913"/>
            <a:ext cx="1861354" cy="100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6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II. Usability </a:t>
            </a:r>
          </a:p>
        </p:txBody>
      </p:sp>
      <p:sp>
        <p:nvSpPr>
          <p:cNvPr id="6" name="Segnaposto testo 5"/>
          <p:cNvSpPr>
            <a:spLocks noGrp="1"/>
          </p:cNvSpPr>
          <p:nvPr>
            <p:ph type="body" sz="quarter" idx="13"/>
          </p:nvPr>
        </p:nvSpPr>
        <p:spPr/>
        <p:txBody>
          <a:bodyPr/>
          <a:lstStyle/>
          <a:p>
            <a:r>
              <a:rPr lang="it-IT" dirty="0"/>
              <a:t>Difference between ergonomics and usability? </a:t>
            </a:r>
          </a:p>
        </p:txBody>
      </p:sp>
      <p:sp>
        <p:nvSpPr>
          <p:cNvPr id="10" name="CasellaDiTesto 9"/>
          <p:cNvSpPr txBox="1"/>
          <p:nvPr/>
        </p:nvSpPr>
        <p:spPr>
          <a:xfrm>
            <a:off x="1406404" y="2261049"/>
            <a:ext cx="929383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rPr>
              <a:t>Usability emerges in the Eighties, when </a:t>
            </a:r>
            <a:r>
              <a:rPr kumimoji="0" lang="it-IT" sz="2000" b="0" i="1" u="none" strike="noStrike" kern="1200" cap="none" spc="0" normalizeH="0" baseline="0" noProof="0" dirty="0">
                <a:ln>
                  <a:noFill/>
                </a:ln>
                <a:solidFill>
                  <a:prstClr val="black"/>
                </a:solidFill>
                <a:effectLst/>
                <a:uLnTx/>
                <a:uFillTx/>
                <a:latin typeface="Calibri" pitchFamily="34" charset="0"/>
                <a:ea typeface="+mn-ea"/>
                <a:cs typeface="Arial" charset="0"/>
              </a:rPr>
              <a:t>designers</a:t>
            </a:r>
            <a:r>
              <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rPr>
              <a:t> begin to include ergonomical prescriptions within </a:t>
            </a:r>
            <a:r>
              <a:rPr kumimoji="0" lang="it-IT" sz="2000" b="0" i="1" u="none" strike="noStrike" kern="1200" cap="none" spc="0" normalizeH="0" baseline="0" noProof="0" dirty="0">
                <a:ln>
                  <a:noFill/>
                </a:ln>
                <a:solidFill>
                  <a:prstClr val="black"/>
                </a:solidFill>
                <a:effectLst/>
                <a:uLnTx/>
                <a:uFillTx/>
                <a:latin typeface="Calibri" pitchFamily="34" charset="0"/>
                <a:ea typeface="+mn-ea"/>
                <a:cs typeface="Arial" charset="0"/>
              </a:rPr>
              <a:t>industrial products</a:t>
            </a:r>
            <a:endPar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11" name="Picture 2" descr="Risultati immagini per most usable ob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4888" y="2833565"/>
            <a:ext cx="2351087"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images.complex.com/complex/image/upload/c_limit,w_680/fl_lossy,pg_1,q_auto/c1w9dqzhr2cuecvfmbj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963" y="4533778"/>
            <a:ext cx="17700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images.complex.com/complex/image/upload/c_limit,w_680/fl_lossy,pg_1,q_auto/bhomqtg5tcp5jdsbzys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8963" y="3300290"/>
            <a:ext cx="2582862"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ttp://images.complex.com/complex/image/upload/c_limit,w_680/fl_lossy,pg_1,q_auto/oijchovpzielqdy7zy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9900" y="5198940"/>
            <a:ext cx="1544638"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p:cNvSpPr>
            <a:spLocks noChangeArrowheads="1"/>
          </p:cNvSpPr>
          <p:nvPr/>
        </p:nvSpPr>
        <p:spPr bwMode="auto">
          <a:xfrm>
            <a:off x="409942" y="3300290"/>
            <a:ext cx="513995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Nielsen, Usable products respect these criteria: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rPr>
              <a:t>Learnability </a:t>
            </a:r>
            <a:r>
              <a:rPr kumimoji="0" lang="it-IT" altLang="it-IT" sz="1600" b="0" i="1"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rPr>
              <a:t>(no need for instructions)</a:t>
            </a:r>
            <a:endPar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rPr>
              <a:t>Memorability </a:t>
            </a:r>
            <a:r>
              <a:rPr kumimoji="0" lang="it-IT" altLang="it-IT" sz="1600" b="0" i="1"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rPr>
              <a:t>(to remember how to use it is immediate)</a:t>
            </a:r>
            <a:endPar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rPr>
              <a:t>Efficacy </a:t>
            </a:r>
            <a:r>
              <a:rPr kumimoji="0" lang="it-IT" altLang="it-IT" sz="1600" b="0" i="1"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rPr>
              <a:t>(it works as it should if used correctly)</a:t>
            </a:r>
            <a:endPar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rPr>
              <a:t>Errors </a:t>
            </a:r>
            <a:r>
              <a:rPr kumimoji="0" lang="it-IT" altLang="it-IT" sz="1600" b="0" i="1"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rPr>
              <a:t>(easy to identify and correct)</a:t>
            </a:r>
            <a:endPar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rPr>
              <a:t>Satisfaction </a:t>
            </a:r>
            <a:r>
              <a:rPr kumimoji="0" lang="it-IT" altLang="it-IT" sz="1600" b="0" i="1"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rPr>
              <a:t>(positive subjective experience of use)</a:t>
            </a:r>
            <a:endParaRPr kumimoji="0" lang="it-IT" altLang="it-IT" sz="1600" b="1" i="0" u="none" strike="noStrike" kern="1200" cap="none" spc="0" normalizeH="0" baseline="0" noProof="0" dirty="0">
              <a:ln>
                <a:noFill/>
              </a:ln>
              <a:solidFill>
                <a:srgbClr val="4B4B4B"/>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974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fade">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fade">
                                      <p:cBhvr>
                                        <p:cTn id="37" dur="500"/>
                                        <p:tgtEl>
                                          <p:spTgt spid="1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xEl>
                                              <p:pRg st="4" end="4"/>
                                            </p:txEl>
                                          </p:spTgt>
                                        </p:tgtEl>
                                        <p:attrNameLst>
                                          <p:attrName>style.visibility</p:attrName>
                                        </p:attrNameLst>
                                      </p:cBhvr>
                                      <p:to>
                                        <p:strVal val="visible"/>
                                      </p:to>
                                    </p:set>
                                    <p:animEffect transition="in" filter="fade">
                                      <p:cBhvr>
                                        <p:cTn id="42" dur="500"/>
                                        <p:tgtEl>
                                          <p:spTgt spid="1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xEl>
                                              <p:pRg st="6" end="6"/>
                                            </p:txEl>
                                          </p:spTgt>
                                        </p:tgtEl>
                                        <p:attrNameLst>
                                          <p:attrName>style.visibility</p:attrName>
                                        </p:attrNameLst>
                                      </p:cBhvr>
                                      <p:to>
                                        <p:strVal val="visible"/>
                                      </p:to>
                                    </p:set>
                                    <p:animEffect transition="in" filter="fade">
                                      <p:cBhvr>
                                        <p:cTn id="47" dur="500"/>
                                        <p:tgtEl>
                                          <p:spTgt spid="1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fade">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xEl>
                                              <p:pRg st="10" end="10"/>
                                            </p:txEl>
                                          </p:spTgt>
                                        </p:tgtEl>
                                        <p:attrNameLst>
                                          <p:attrName>style.visibility</p:attrName>
                                        </p:attrNameLst>
                                      </p:cBhvr>
                                      <p:to>
                                        <p:strVal val="visible"/>
                                      </p:to>
                                    </p:set>
                                    <p:animEffect transition="in" filter="fade">
                                      <p:cBhvr>
                                        <p:cTn id="57" dur="500"/>
                                        <p:tgtEl>
                                          <p:spTgt spid="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5B47552-E3B7-5246-9ED0-3CDD07A05E53}"/>
              </a:ext>
            </a:extLst>
          </p:cNvPr>
          <p:cNvSpPr>
            <a:spLocks noGrp="1"/>
          </p:cNvSpPr>
          <p:nvPr>
            <p:ph type="ctrTitle"/>
          </p:nvPr>
        </p:nvSpPr>
        <p:spPr>
          <a:xfrm>
            <a:off x="838200" y="673046"/>
            <a:ext cx="10460420" cy="693299"/>
          </a:xfrm>
        </p:spPr>
        <p:txBody>
          <a:bodyPr/>
          <a:lstStyle/>
          <a:p>
            <a:r>
              <a:rPr lang="en-US" dirty="0"/>
              <a:t>The System Image concept (Norman)</a:t>
            </a:r>
          </a:p>
        </p:txBody>
      </p:sp>
      <p:pic>
        <p:nvPicPr>
          <p:cNvPr id="5" name="Picture 2" descr="Risultati immagini per norman system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003" y="1926457"/>
            <a:ext cx="5957888"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41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How to evaluate usability?</a:t>
            </a:r>
          </a:p>
        </p:txBody>
      </p:sp>
      <p:sp>
        <p:nvSpPr>
          <p:cNvPr id="5" name="Rettangolo 4"/>
          <p:cNvSpPr/>
          <p:nvPr/>
        </p:nvSpPr>
        <p:spPr>
          <a:xfrm>
            <a:off x="663019" y="1657010"/>
            <a:ext cx="1090367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rPr>
              <a:t>It is well known that some useful </a:t>
            </a:r>
            <a:r>
              <a:rPr kumimoji="0" lang="it-IT" sz="2000" b="0" i="1" u="none" strike="noStrike" kern="1200" cap="none" spc="0" normalizeH="0" baseline="0" noProof="0" dirty="0">
                <a:ln>
                  <a:noFill/>
                </a:ln>
                <a:solidFill>
                  <a:prstClr val="black"/>
                </a:solidFill>
                <a:effectLst/>
                <a:uLnTx/>
                <a:uFillTx/>
                <a:latin typeface="Calibri" pitchFamily="34" charset="0"/>
                <a:ea typeface="+mn-ea"/>
                <a:cs typeface="Arial" charset="0"/>
              </a:rPr>
              <a:t>usability questionnaires </a:t>
            </a:r>
            <a:r>
              <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rPr>
              <a:t>exist – e.g., the System Usability Scale (SUS)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itchFamily="34" charset="0"/>
                <a:ea typeface="+mn-ea"/>
                <a:cs typeface="Arial" charset="0"/>
              </a:rPr>
              <a:t>BUT</a:t>
            </a:r>
            <a:endPar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rPr>
              <a:t>Don’t make the common mistake of resorting to questionnaires only! – Some generic «usability score» is meaningless if you do not know </a:t>
            </a:r>
            <a:r>
              <a:rPr kumimoji="0" lang="it-IT" sz="2000" b="1" i="0" u="none" strike="noStrike" kern="1200" cap="none" spc="0" normalizeH="0" baseline="0" noProof="0" dirty="0">
                <a:ln>
                  <a:noFill/>
                </a:ln>
                <a:solidFill>
                  <a:prstClr val="black"/>
                </a:solidFill>
                <a:effectLst/>
                <a:uLnTx/>
                <a:uFillTx/>
                <a:latin typeface="Calibri" pitchFamily="34" charset="0"/>
                <a:ea typeface="+mn-ea"/>
                <a:cs typeface="Arial" charset="0"/>
              </a:rPr>
              <a:t>what you have to fix </a:t>
            </a:r>
            <a:endPar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45" name="Rettangolo 44"/>
          <p:cNvSpPr/>
          <p:nvPr/>
        </p:nvSpPr>
        <p:spPr>
          <a:xfrm>
            <a:off x="616575" y="3916403"/>
            <a:ext cx="1090367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rPr>
              <a:t>The real </a:t>
            </a:r>
            <a:r>
              <a:rPr kumimoji="0" lang="it-IT" sz="2000" b="1" i="0" u="none" strike="noStrike" kern="1200" cap="none" spc="0" normalizeH="0" baseline="0" noProof="0" dirty="0">
                <a:ln>
                  <a:noFill/>
                </a:ln>
                <a:solidFill>
                  <a:prstClr val="black"/>
                </a:solidFill>
                <a:effectLst/>
                <a:uLnTx/>
                <a:uFillTx/>
                <a:latin typeface="Calibri" pitchFamily="34" charset="0"/>
                <a:ea typeface="+mn-ea"/>
                <a:cs typeface="Arial" charset="0"/>
              </a:rPr>
              <a:t>methods </a:t>
            </a:r>
            <a:r>
              <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rPr>
              <a:t>to evaluate usability belong to </a:t>
            </a:r>
            <a:r>
              <a:rPr kumimoji="0" lang="it-IT" sz="2000" b="1" i="0" u="none" strike="noStrike" kern="1200" cap="none" spc="0" normalizeH="0" baseline="0" noProof="0" dirty="0">
                <a:ln>
                  <a:noFill/>
                </a:ln>
                <a:solidFill>
                  <a:prstClr val="black"/>
                </a:solidFill>
                <a:effectLst/>
                <a:uLnTx/>
                <a:uFillTx/>
                <a:latin typeface="Calibri" pitchFamily="34" charset="0"/>
                <a:ea typeface="+mn-ea"/>
                <a:cs typeface="Arial" charset="0"/>
              </a:rPr>
              <a:t>two approaches:</a:t>
            </a:r>
            <a:endPar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46" name="CasellaDiTesto 45"/>
          <p:cNvSpPr txBox="1"/>
          <p:nvPr/>
        </p:nvSpPr>
        <p:spPr>
          <a:xfrm>
            <a:off x="519113" y="5146675"/>
            <a:ext cx="2441575"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ANALYZING TECHNOLOGY WITH AN EXPERT’S EYE</a:t>
            </a:r>
          </a:p>
        </p:txBody>
      </p:sp>
      <p:sp>
        <p:nvSpPr>
          <p:cNvPr id="47" name="CasellaDiTesto 46"/>
          <p:cNvSpPr txBox="1"/>
          <p:nvPr/>
        </p:nvSpPr>
        <p:spPr>
          <a:xfrm>
            <a:off x="3724275" y="5146675"/>
            <a:ext cx="2441575"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OBSERVING USERS THAT INTERACT WITH THE TECHNOLOGY</a:t>
            </a:r>
          </a:p>
        </p:txBody>
      </p:sp>
      <p:sp>
        <p:nvSpPr>
          <p:cNvPr id="48" name="CasellaDiTesto 47"/>
          <p:cNvSpPr txBox="1"/>
          <p:nvPr/>
        </p:nvSpPr>
        <p:spPr>
          <a:xfrm>
            <a:off x="2046288" y="5289550"/>
            <a:ext cx="2441575" cy="3698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or</a:t>
            </a:r>
          </a:p>
        </p:txBody>
      </p:sp>
      <p:pic>
        <p:nvPicPr>
          <p:cNvPr id="49" name="Picture 4" descr="Risultati immagini per persona dubbio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1425" y="4541838"/>
            <a:ext cx="69850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53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xEl>
                                              <p:pRg st="0" end="0"/>
                                            </p:txEl>
                                          </p:spTgt>
                                        </p:tgtEl>
                                        <p:attrNameLst>
                                          <p:attrName>style.visibility</p:attrName>
                                        </p:attrNameLst>
                                      </p:cBhvr>
                                      <p:to>
                                        <p:strVal val="visible"/>
                                      </p:to>
                                    </p:set>
                                    <p:animEffect transition="in" filter="fade">
                                      <p:cBhvr>
                                        <p:cTn id="12" dur="500"/>
                                        <p:tgtEl>
                                          <p:spTgt spid="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fade">
                                      <p:cBhvr>
                                        <p:cTn id="1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P spid="47" grpId="0" build="p"/>
      <p:bldP spid="4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5B47552-E3B7-5246-9ED0-3CDD07A05E53}"/>
              </a:ext>
            </a:extLst>
          </p:cNvPr>
          <p:cNvSpPr>
            <a:spLocks noGrp="1"/>
          </p:cNvSpPr>
          <p:nvPr>
            <p:ph type="ctrTitle"/>
          </p:nvPr>
        </p:nvSpPr>
        <p:spPr>
          <a:xfrm>
            <a:off x="838200" y="326396"/>
            <a:ext cx="10460420" cy="693299"/>
          </a:xfrm>
        </p:spPr>
        <p:txBody>
          <a:bodyPr/>
          <a:lstStyle/>
          <a:p>
            <a:r>
              <a:rPr lang="en-US" i="1" dirty="0"/>
              <a:t>Usability Inspection</a:t>
            </a:r>
          </a:p>
        </p:txBody>
      </p:sp>
      <p:sp>
        <p:nvSpPr>
          <p:cNvPr id="6" name="CasellaDiTesto 5"/>
          <p:cNvSpPr txBox="1"/>
          <p:nvPr/>
        </p:nvSpPr>
        <p:spPr>
          <a:xfrm>
            <a:off x="1576535" y="1570774"/>
            <a:ext cx="7958138" cy="64633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USABILITY INSPECTION collects methods that help expert evaluators to systematically analyze the technology or product, without involving final users</a:t>
            </a:r>
          </a:p>
        </p:txBody>
      </p:sp>
      <p:sp>
        <p:nvSpPr>
          <p:cNvPr id="7" name="CasellaDiTesto 6"/>
          <p:cNvSpPr txBox="1"/>
          <p:nvPr/>
        </p:nvSpPr>
        <p:spPr>
          <a:xfrm>
            <a:off x="919163" y="2960687"/>
            <a:ext cx="8713788" cy="20313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rPr>
              <a:t>COGNITIVE WALKTHROUGH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charset="0"/>
              </a:rPr>
              <a:t>HEURISTICS ANALYSIS </a:t>
            </a:r>
          </a:p>
        </p:txBody>
      </p:sp>
      <p:pic>
        <p:nvPicPr>
          <p:cNvPr id="8"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563" y="2822575"/>
            <a:ext cx="20732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Risultati immagini per CRITICO D'AR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038" y="4283075"/>
            <a:ext cx="183832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10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2"/>
          </p:nvPr>
        </p:nvSpPr>
        <p:spPr>
          <a:xfrm>
            <a:off x="987901" y="959388"/>
            <a:ext cx="10460038" cy="3558629"/>
          </a:xfrm>
        </p:spPr>
        <p:txBody>
          <a:bodyPr/>
          <a:lstStyle/>
          <a:p>
            <a:r>
              <a:rPr lang="en-US" sz="2000" dirty="0"/>
              <a:t>It is an analysis process implemented according to specific phases, whereby the evaluators put themselves in the shoes of the users and systematically "walk through" the individual sections of the interface</a:t>
            </a:r>
          </a:p>
          <a:p>
            <a:endParaRPr lang="en-US" sz="2000" dirty="0"/>
          </a:p>
          <a:p>
            <a:r>
              <a:rPr lang="en-US" sz="2000" i="1" dirty="0"/>
              <a:t>Special forms are filled out, reporting the actions taken, the problems that emerged and the possible solutions for each step</a:t>
            </a:r>
          </a:p>
          <a:p>
            <a:endParaRPr lang="it-IT" i="1" dirty="0"/>
          </a:p>
          <a:p>
            <a:r>
              <a:rPr lang="it-IT" sz="2000" b="1" dirty="0"/>
              <a:t>Limits</a:t>
            </a:r>
          </a:p>
          <a:p>
            <a:pPr marL="285750" indent="-285750">
              <a:buFontTx/>
              <a:buChar char="-"/>
            </a:pPr>
            <a:r>
              <a:rPr lang="it-IT" sz="2000" dirty="0"/>
              <a:t>Repetitive, time-consuming with complex interfaces</a:t>
            </a:r>
          </a:p>
          <a:p>
            <a:pPr marL="285750" indent="-285750">
              <a:buFontTx/>
              <a:buChar char="-"/>
            </a:pPr>
            <a:r>
              <a:rPr lang="it-IT" sz="2000" dirty="0"/>
              <a:t>Gives no info on specific cases, preferred actions, differences between users</a:t>
            </a:r>
          </a:p>
          <a:p>
            <a:endParaRPr lang="it-IT" dirty="0"/>
          </a:p>
          <a:p>
            <a:r>
              <a:rPr lang="it-IT" sz="2000" b="1" dirty="0"/>
              <a:t>Advantages </a:t>
            </a:r>
          </a:p>
          <a:p>
            <a:pPr marL="285750" indent="-285750">
              <a:buFontTx/>
              <a:buChar char="-"/>
            </a:pPr>
            <a:r>
              <a:rPr lang="it-IT" sz="2000" dirty="0"/>
              <a:t>cheap, systematic</a:t>
            </a:r>
          </a:p>
          <a:p>
            <a:pPr marL="285750" indent="-285750">
              <a:buFontTx/>
              <a:buChar char="-"/>
            </a:pPr>
            <a:r>
              <a:rPr lang="it-IT" sz="2000" dirty="0"/>
              <a:t>Easy to learn and to master, even for non-expert evaluators</a:t>
            </a:r>
            <a:endParaRPr lang="en-US" sz="2000" dirty="0"/>
          </a:p>
        </p:txBody>
      </p:sp>
      <p:sp>
        <p:nvSpPr>
          <p:cNvPr id="4" name="Segnaposto testo 3"/>
          <p:cNvSpPr>
            <a:spLocks noGrp="1"/>
          </p:cNvSpPr>
          <p:nvPr>
            <p:ph type="body" sz="quarter" idx="13"/>
          </p:nvPr>
        </p:nvSpPr>
        <p:spPr>
          <a:xfrm>
            <a:off x="8643594" y="512394"/>
            <a:ext cx="3350610" cy="407116"/>
          </a:xfrm>
        </p:spPr>
        <p:txBody>
          <a:bodyPr/>
          <a:lstStyle/>
          <a:p>
            <a:r>
              <a:rPr lang="it-IT" dirty="0"/>
              <a:t>Cognitive walkthrough</a:t>
            </a:r>
          </a:p>
        </p:txBody>
      </p:sp>
    </p:spTree>
    <p:extLst>
      <p:ext uri="{BB962C8B-B14F-4D97-AF65-F5344CB8AC3E}">
        <p14:creationId xmlns:p14="http://schemas.microsoft.com/office/powerpoint/2010/main" val="3793428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2"/>
          </p:nvPr>
        </p:nvSpPr>
        <p:spPr>
          <a:xfrm>
            <a:off x="838582" y="1116480"/>
            <a:ext cx="10460038" cy="3558629"/>
          </a:xfrm>
        </p:spPr>
        <p:txBody>
          <a:bodyPr/>
          <a:lstStyle/>
          <a:p>
            <a:r>
              <a:rPr lang="en-US" sz="2000" dirty="0"/>
              <a:t>It is an analysis technique whereby the evaluator (or group of evaluators) analyzes the technology from a holistic/global point of view, evaluating its compliance with a predetermined set of usability criteria</a:t>
            </a:r>
          </a:p>
          <a:p>
            <a:r>
              <a:rPr lang="en-US" sz="2000" i="1" dirty="0"/>
              <a:t>Given the complexity of the heuristics, there may be multiple evaluators, each reporting on a limited number of criteria that have been assigned to him/her</a:t>
            </a:r>
          </a:p>
          <a:p>
            <a:endParaRPr lang="it-IT" sz="2000" i="1" dirty="0"/>
          </a:p>
          <a:p>
            <a:r>
              <a:rPr lang="it-IT" sz="2000" b="1" dirty="0"/>
              <a:t>Limits</a:t>
            </a:r>
          </a:p>
          <a:p>
            <a:pPr marL="285750" indent="-285750">
              <a:buFontTx/>
              <a:buChar char="-"/>
            </a:pPr>
            <a:r>
              <a:rPr lang="it-IT" sz="2000" dirty="0"/>
              <a:t>Sensitive to evaluators’ expertise and competence</a:t>
            </a:r>
          </a:p>
          <a:p>
            <a:pPr marL="285750" indent="-285750">
              <a:buFontTx/>
              <a:buChar char="-"/>
            </a:pPr>
            <a:r>
              <a:rPr lang="it-IT" sz="2000" dirty="0"/>
              <a:t>Possibly expensive (if you hire high-level professionals)</a:t>
            </a:r>
          </a:p>
          <a:p>
            <a:endParaRPr lang="it-IT" sz="2000" dirty="0"/>
          </a:p>
          <a:p>
            <a:r>
              <a:rPr lang="it-IT" sz="2000" b="1" dirty="0"/>
              <a:t>Advantages </a:t>
            </a:r>
          </a:p>
          <a:p>
            <a:pPr marL="285750" indent="-285750">
              <a:buFontTx/>
              <a:buChar char="-"/>
            </a:pPr>
            <a:r>
              <a:rPr lang="it-IT" sz="2000" dirty="0"/>
              <a:t>The technique able to identify </a:t>
            </a:r>
            <a:r>
              <a:rPr lang="it-IT" sz="2000" b="1" dirty="0"/>
              <a:t>the highest number </a:t>
            </a:r>
            <a:r>
              <a:rPr lang="it-IT" sz="2000" dirty="0"/>
              <a:t>of usability issues</a:t>
            </a:r>
          </a:p>
          <a:p>
            <a:pPr marL="285750" indent="-285750">
              <a:buFontTx/>
              <a:buChar char="-"/>
            </a:pPr>
            <a:r>
              <a:rPr lang="it-IT" sz="2000" dirty="0"/>
              <a:t>Thanks to the holistic approach, it could identify issues related to the interface as a whole, not only specific functions</a:t>
            </a:r>
            <a:endParaRPr lang="en-US" sz="2000" dirty="0"/>
          </a:p>
        </p:txBody>
      </p:sp>
      <p:sp>
        <p:nvSpPr>
          <p:cNvPr id="4" name="Segnaposto testo 3"/>
          <p:cNvSpPr>
            <a:spLocks noGrp="1"/>
          </p:cNvSpPr>
          <p:nvPr>
            <p:ph type="body" sz="quarter" idx="13"/>
          </p:nvPr>
        </p:nvSpPr>
        <p:spPr>
          <a:xfrm>
            <a:off x="8497290" y="652437"/>
            <a:ext cx="3350610" cy="407116"/>
          </a:xfrm>
        </p:spPr>
        <p:txBody>
          <a:bodyPr/>
          <a:lstStyle/>
          <a:p>
            <a:r>
              <a:rPr lang="it-IT" dirty="0"/>
              <a:t>Heuristics analysis</a:t>
            </a:r>
          </a:p>
        </p:txBody>
      </p:sp>
    </p:spTree>
    <p:extLst>
      <p:ext uri="{BB962C8B-B14F-4D97-AF65-F5344CB8AC3E}">
        <p14:creationId xmlns:p14="http://schemas.microsoft.com/office/powerpoint/2010/main" val="25650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Nielsen’s 10 Usability Heuristics</a:t>
            </a:r>
          </a:p>
        </p:txBody>
      </p:sp>
      <p:pic>
        <p:nvPicPr>
          <p:cNvPr id="1026" name="Picture 2" descr="How My Team Uses Nielsen's 10 Usability Heuristics in Our Application | by  Hazlazuardi | 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650" y="1461155"/>
            <a:ext cx="10149519" cy="4571158"/>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testo 2"/>
          <p:cNvSpPr>
            <a:spLocks noGrp="1"/>
          </p:cNvSpPr>
          <p:nvPr>
            <p:ph type="body" sz="quarter" idx="12"/>
          </p:nvPr>
        </p:nvSpPr>
        <p:spPr>
          <a:xfrm>
            <a:off x="310681" y="6120450"/>
            <a:ext cx="10460038" cy="506293"/>
          </a:xfrm>
        </p:spPr>
        <p:txBody>
          <a:bodyPr/>
          <a:lstStyle/>
          <a:p>
            <a:r>
              <a:rPr lang="it-IT" i="1" dirty="0"/>
              <a:t>(there are also specific sets of heuristics for specific technologies, e.g. Virtual Reality…) </a:t>
            </a:r>
            <a:endParaRPr lang="en-US" i="1" dirty="0"/>
          </a:p>
        </p:txBody>
      </p:sp>
    </p:spTree>
    <p:extLst>
      <p:ext uri="{BB962C8B-B14F-4D97-AF65-F5344CB8AC3E}">
        <p14:creationId xmlns:p14="http://schemas.microsoft.com/office/powerpoint/2010/main" val="1204052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5B47552-E3B7-5246-9ED0-3CDD07A05E53}"/>
              </a:ext>
            </a:extLst>
          </p:cNvPr>
          <p:cNvSpPr>
            <a:spLocks noGrp="1"/>
          </p:cNvSpPr>
          <p:nvPr>
            <p:ph type="ctrTitle"/>
          </p:nvPr>
        </p:nvSpPr>
        <p:spPr>
          <a:xfrm>
            <a:off x="838200" y="326396"/>
            <a:ext cx="10460420" cy="693299"/>
          </a:xfrm>
        </p:spPr>
        <p:txBody>
          <a:bodyPr/>
          <a:lstStyle/>
          <a:p>
            <a:r>
              <a:rPr lang="en-US" i="1" dirty="0"/>
              <a:t>Usability Testing</a:t>
            </a:r>
          </a:p>
        </p:txBody>
      </p:sp>
      <p:sp>
        <p:nvSpPr>
          <p:cNvPr id="2" name="Rettangolo 1"/>
          <p:cNvSpPr/>
          <p:nvPr/>
        </p:nvSpPr>
        <p:spPr>
          <a:xfrm>
            <a:off x="1050824" y="1099977"/>
            <a:ext cx="768173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USABILITY TESTING collects all those methods with which evaluators systematically observe the interaction with the technology/product by end users</a:t>
            </a:r>
          </a:p>
        </p:txBody>
      </p:sp>
      <p:sp>
        <p:nvSpPr>
          <p:cNvPr id="3" name="Rettangolo 2"/>
          <p:cNvSpPr/>
          <p:nvPr/>
        </p:nvSpPr>
        <p:spPr>
          <a:xfrm>
            <a:off x="1050824" y="2195922"/>
            <a:ext cx="6096000" cy="163121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In a typical Usability Testing there are usually 3 phases: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Preliminary questions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«tour» or «first impression» phase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Task-based phase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srgbClr val="000000"/>
                </a:solidFill>
                <a:effectLst/>
                <a:uLnTx/>
                <a:uFillTx/>
                <a:latin typeface="Calibri" panose="020F0502020204030204"/>
                <a:ea typeface="+mn-ea"/>
                <a:cs typeface="+mn-cs"/>
              </a:rPr>
              <a:t>+ any final considerations from the user</a:t>
            </a:r>
          </a:p>
        </p:txBody>
      </p:sp>
      <p:pic>
        <p:nvPicPr>
          <p:cNvPr id="5" name="Picture 2" descr="Risultati immagini per usability te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9951" y="1917922"/>
            <a:ext cx="2181225"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838200" y="3827138"/>
            <a:ext cx="8977132"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alibri" panose="020F0502020204030204"/>
                <a:ea typeface="+mn-ea"/>
                <a:cs typeface="+mn-cs"/>
              </a:rPr>
              <a:t>Limits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Easy to manipulate, even without being aware of doing it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It does not identify issues related to </a:t>
            </a:r>
            <a:r>
              <a:rPr kumimoji="0" lang="it-IT" sz="2000" b="1" i="0" u="none" strike="noStrike" kern="1200" cap="none" spc="0" normalizeH="0" baseline="0" noProof="0" dirty="0">
                <a:ln>
                  <a:noFill/>
                </a:ln>
                <a:solidFill>
                  <a:srgbClr val="000000"/>
                </a:solidFill>
                <a:effectLst/>
                <a:uLnTx/>
                <a:uFillTx/>
                <a:latin typeface="Calibri" panose="020F0502020204030204"/>
                <a:ea typeface="+mn-ea"/>
                <a:cs typeface="+mn-cs"/>
              </a:rPr>
              <a:t>context </a:t>
            </a: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(because it is conducted in a laboratory)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alibri" panose="020F0502020204030204"/>
                <a:ea typeface="+mn-ea"/>
                <a:cs typeface="+mn-cs"/>
              </a:rPr>
              <a:t>Advantages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The technique able to identify the </a:t>
            </a:r>
            <a:r>
              <a:rPr kumimoji="0" lang="it-IT" sz="2000" b="1" i="0" u="none" strike="noStrike" kern="1200" cap="none" spc="0" normalizeH="0" baseline="0" noProof="0" dirty="0">
                <a:ln>
                  <a:noFill/>
                </a:ln>
                <a:solidFill>
                  <a:srgbClr val="000000"/>
                </a:solidFill>
                <a:effectLst/>
                <a:uLnTx/>
                <a:uFillTx/>
                <a:latin typeface="Calibri" panose="020F0502020204030204"/>
                <a:ea typeface="+mn-ea"/>
                <a:cs typeface="+mn-cs"/>
              </a:rPr>
              <a:t>most serious </a:t>
            </a: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usability issues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Easy to understand, to learn, and it could be funny/pleasant for the user</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11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1. Preliminary questions</a:t>
            </a:r>
          </a:p>
        </p:txBody>
      </p:sp>
      <p:sp>
        <p:nvSpPr>
          <p:cNvPr id="6" name="CasellaDiTesto 5"/>
          <p:cNvSpPr txBox="1"/>
          <p:nvPr/>
        </p:nvSpPr>
        <p:spPr>
          <a:xfrm>
            <a:off x="1089045" y="1700253"/>
            <a:ext cx="8239125" cy="230832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The participant is seated, and some useful questions are asked: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itchFamily="34" charset="0"/>
                <a:ea typeface="+mn-ea"/>
                <a:cs typeface="Arial" charset="0"/>
              </a:rPr>
              <a:t>To make them feel comfortable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007A"/>
                </a:solidFill>
                <a:effectLst/>
                <a:uLnTx/>
                <a:uFillTx/>
                <a:latin typeface="Calibri" pitchFamily="34" charset="0"/>
                <a:ea typeface="+mn-ea"/>
                <a:cs typeface="Arial" charset="0"/>
              </a:rPr>
              <a:t>Getting to know the participant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(e.g.: are them part of the target? Do they have experience with the product?)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itchFamily="34" charset="0"/>
                <a:ea typeface="+mn-ea"/>
                <a:cs typeface="Arial" charset="0"/>
              </a:rPr>
              <a:t>To know the specific context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(e.g.: in which situations and under what conditions does the user use similar products/technologies?)</a:t>
            </a:r>
            <a:endParaRPr kumimoji="0" lang="it-IT"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7" name="Picture 2" descr="HUAWEI Health - HUAWEI Ita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471" y="4099547"/>
            <a:ext cx="1511771" cy="231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5328213" y="4172673"/>
            <a:ext cx="6096000" cy="175432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B050"/>
                </a:solidFill>
                <a:effectLst/>
                <a:uLnTx/>
                <a:uFillTx/>
                <a:latin typeface="Calibri" panose="020F0502020204030204"/>
                <a:ea typeface="+mn-ea"/>
                <a:cs typeface="+mn-cs"/>
              </a:rPr>
              <a:t>Good morning, how are you today? Is this your first time participating in a usability test? </a:t>
            </a: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(explanation of the objective)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E2007A"/>
                </a:solidFill>
                <a:effectLst/>
                <a:uLnTx/>
                <a:uFillTx/>
                <a:latin typeface="Calibri" panose="020F0502020204030204"/>
                <a:ea typeface="+mn-ea"/>
                <a:cs typeface="+mn-cs"/>
              </a:rPr>
              <a:t>Have you ever used apps to track your health? Have you ever heard of applications of this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B0F0"/>
                </a:solidFill>
                <a:effectLst/>
                <a:uLnTx/>
                <a:uFillTx/>
                <a:latin typeface="Calibri" panose="020F0502020204030204"/>
                <a:ea typeface="+mn-ea"/>
                <a:cs typeface="+mn-cs"/>
              </a:rPr>
              <a:t>Do you use your smartphone or tablet more? In what contexts? At what times of the day?</a:t>
            </a:r>
          </a:p>
        </p:txBody>
      </p:sp>
    </p:spTree>
    <p:extLst>
      <p:ext uri="{BB962C8B-B14F-4D97-AF65-F5344CB8AC3E}">
        <p14:creationId xmlns:p14="http://schemas.microsoft.com/office/powerpoint/2010/main" val="124174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2. Tour phase </a:t>
            </a:r>
          </a:p>
        </p:txBody>
      </p:sp>
      <p:sp>
        <p:nvSpPr>
          <p:cNvPr id="5" name="Rettangolo 4"/>
          <p:cNvSpPr/>
          <p:nvPr/>
        </p:nvSpPr>
        <p:spPr>
          <a:xfrm>
            <a:off x="547868" y="1857356"/>
            <a:ext cx="1001981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It is used to collect preliminary information of general interest, which may escape interaction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What is the first impression?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Why? In what sense? </a:t>
            </a:r>
            <a:r>
              <a:rPr kumimoji="0" lang="it-IT" sz="1800" b="0" i="1" u="none" strike="noStrike" kern="1200" cap="none" spc="0" normalizeH="0" baseline="0" noProof="0" dirty="0">
                <a:ln>
                  <a:noFill/>
                </a:ln>
                <a:solidFill>
                  <a:srgbClr val="000000"/>
                </a:solidFill>
                <a:effectLst/>
                <a:uLnTx/>
                <a:uFillTx/>
                <a:latin typeface="Calibri" panose="020F0502020204030204"/>
                <a:ea typeface="+mn-ea"/>
                <a:cs typeface="+mn-cs"/>
              </a:rPr>
              <a:t>(specification questions)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it-IT" sz="18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What possible actions can you think of? What are the main functions of this site/product/system? </a:t>
            </a:r>
            <a:r>
              <a:rPr kumimoji="0" lang="it-IT" sz="1800" b="0" i="1" u="none" strike="noStrike" kern="1200" cap="none" spc="0" normalizeH="0" baseline="0" noProof="0" dirty="0">
                <a:ln>
                  <a:noFill/>
                </a:ln>
                <a:solidFill>
                  <a:srgbClr val="000000"/>
                </a:solidFill>
                <a:effectLst/>
                <a:uLnTx/>
                <a:uFillTx/>
                <a:latin typeface="Calibri" panose="020F0502020204030204"/>
                <a:ea typeface="+mn-ea"/>
                <a:cs typeface="+mn-cs"/>
              </a:rPr>
              <a:t>(avoid targeted questions; note down any points of interest to modify the tests)</a:t>
            </a:r>
          </a:p>
        </p:txBody>
      </p:sp>
      <p:pic>
        <p:nvPicPr>
          <p:cNvPr id="6" name="Picture 2" descr="Risultati immagini per occhio buf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4581525"/>
            <a:ext cx="1582738"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UAWEI Health - HUAWEI It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4581525"/>
            <a:ext cx="1068387"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92BCA6-8193-DF0A-4FE2-8D6990FA4F02}"/>
              </a:ext>
            </a:extLst>
          </p:cNvPr>
          <p:cNvSpPr txBox="1"/>
          <p:nvPr/>
        </p:nvSpPr>
        <p:spPr>
          <a:xfrm>
            <a:off x="1188590" y="6466108"/>
            <a:ext cx="177324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Sanchez-Martinez et al. (2022)</a:t>
            </a:r>
          </a:p>
        </p:txBody>
      </p:sp>
      <p:pic>
        <p:nvPicPr>
          <p:cNvPr id="3" name="Picture 2" descr="Diagram&#10;&#10;Description automatically generated">
            <a:extLst>
              <a:ext uri="{FF2B5EF4-FFF2-40B4-BE49-F238E27FC236}">
                <a16:creationId xmlns:a16="http://schemas.microsoft.com/office/drawing/2014/main" id="{02D68121-31C0-80F6-ECDB-ECFE1C8598F1}"/>
              </a:ext>
            </a:extLst>
          </p:cNvPr>
          <p:cNvPicPr>
            <a:picLocks noChangeAspect="1"/>
          </p:cNvPicPr>
          <p:nvPr/>
        </p:nvPicPr>
        <p:blipFill>
          <a:blip r:embed="rId3"/>
          <a:stretch>
            <a:fillRect/>
          </a:stretch>
        </p:blipFill>
        <p:spPr>
          <a:xfrm>
            <a:off x="1188590" y="0"/>
            <a:ext cx="7772400" cy="3133164"/>
          </a:xfrm>
          <a:prstGeom prst="rect">
            <a:avLst/>
          </a:prstGeom>
        </p:spPr>
      </p:pic>
      <p:sp>
        <p:nvSpPr>
          <p:cNvPr id="4" name="TextBox 3">
            <a:extLst>
              <a:ext uri="{FF2B5EF4-FFF2-40B4-BE49-F238E27FC236}">
                <a16:creationId xmlns:a16="http://schemas.microsoft.com/office/drawing/2014/main" id="{8F7CDF05-CE88-C059-124A-7C61C45A083D}"/>
              </a:ext>
            </a:extLst>
          </p:cNvPr>
          <p:cNvSpPr txBox="1"/>
          <p:nvPr/>
        </p:nvSpPr>
        <p:spPr>
          <a:xfrm>
            <a:off x="9334825" y="1243416"/>
            <a:ext cx="19766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Clinical decision-making paradigm</a:t>
            </a:r>
          </a:p>
        </p:txBody>
      </p:sp>
      <p:pic>
        <p:nvPicPr>
          <p:cNvPr id="6" name="Picture 5" descr="Graphical user interface&#10;&#10;Description automatically generated">
            <a:extLst>
              <a:ext uri="{FF2B5EF4-FFF2-40B4-BE49-F238E27FC236}">
                <a16:creationId xmlns:a16="http://schemas.microsoft.com/office/drawing/2014/main" id="{8B21F068-806E-3E20-E827-64E8199D460B}"/>
              </a:ext>
            </a:extLst>
          </p:cNvPr>
          <p:cNvPicPr>
            <a:picLocks noChangeAspect="1"/>
          </p:cNvPicPr>
          <p:nvPr/>
        </p:nvPicPr>
        <p:blipFill>
          <a:blip r:embed="rId4"/>
          <a:stretch>
            <a:fillRect/>
          </a:stretch>
        </p:blipFill>
        <p:spPr>
          <a:xfrm>
            <a:off x="1188590" y="3133164"/>
            <a:ext cx="7772400" cy="3332944"/>
          </a:xfrm>
          <a:prstGeom prst="rect">
            <a:avLst/>
          </a:prstGeom>
        </p:spPr>
      </p:pic>
      <p:sp>
        <p:nvSpPr>
          <p:cNvPr id="7" name="TextBox 6">
            <a:extLst>
              <a:ext uri="{FF2B5EF4-FFF2-40B4-BE49-F238E27FC236}">
                <a16:creationId xmlns:a16="http://schemas.microsoft.com/office/drawing/2014/main" id="{7377519E-4761-26BF-896F-9A8B1C9290A2}"/>
              </a:ext>
            </a:extLst>
          </p:cNvPr>
          <p:cNvSpPr txBox="1"/>
          <p:nvPr/>
        </p:nvSpPr>
        <p:spPr>
          <a:xfrm>
            <a:off x="9334824" y="4476470"/>
            <a:ext cx="19766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Tasks that can be supported by AI (machine-learning)</a:t>
            </a:r>
          </a:p>
        </p:txBody>
      </p:sp>
    </p:spTree>
    <p:extLst>
      <p:ext uri="{BB962C8B-B14F-4D97-AF65-F5344CB8AC3E}">
        <p14:creationId xmlns:p14="http://schemas.microsoft.com/office/powerpoint/2010/main" val="1677528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3. Task phase </a:t>
            </a:r>
          </a:p>
        </p:txBody>
      </p:sp>
      <p:sp>
        <p:nvSpPr>
          <p:cNvPr id="5" name="Rettangolo 4"/>
          <p:cNvSpPr/>
          <p:nvPr/>
        </p:nvSpPr>
        <p:spPr>
          <a:xfrm>
            <a:off x="5254905" y="1881299"/>
            <a:ext cx="6655443"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The user is asked to take action to achieve specific objectives through the interface (previously decided)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It is used to test a large part of the interface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The tasks must be generic; you don’t have to tell the user what to do, e.g. Where to click exactly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Thinking aloud: the user is usually asked to speak out loud, to justify their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The user is left "free to make mistakes"; you correct them only when they have clarified (1) the reasons for the actions they performed, and (2) the causes of the error</a:t>
            </a:r>
          </a:p>
        </p:txBody>
      </p:sp>
      <p:pic>
        <p:nvPicPr>
          <p:cNvPr id="6" name="Picture 2" descr="Risultati immagini per TAS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728" y="2262810"/>
            <a:ext cx="2824163"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Usability testing: paper prototyping</a:t>
            </a:r>
          </a:p>
        </p:txBody>
      </p:sp>
      <p:sp>
        <p:nvSpPr>
          <p:cNvPr id="3" name="Rettangolo 2"/>
          <p:cNvSpPr/>
          <p:nvPr/>
        </p:nvSpPr>
        <p:spPr>
          <a:xfrm>
            <a:off x="698340" y="2238923"/>
            <a:ext cx="4186176"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User Testing is not only done with finished products, but also with prototypes, to anticipate and correct usage problems before the final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srgbClr val="000000"/>
                </a:solidFill>
                <a:effectLst/>
                <a:uLnTx/>
                <a:uFillTx/>
                <a:latin typeface="Calibri" panose="020F0502020204030204"/>
                <a:ea typeface="+mn-ea"/>
                <a:cs typeface="+mn-cs"/>
              </a:rPr>
              <a:t>An interesting resource in this sense is paper prototyping which allows you to prototype without the expense of web/IT development</a:t>
            </a:r>
          </a:p>
        </p:txBody>
      </p:sp>
      <p:pic>
        <p:nvPicPr>
          <p:cNvPr id="7" name="Picture 2" descr="ux_paper1.jpg (1380×7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818" y="1557338"/>
            <a:ext cx="294322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isultati immagini per usability te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556" y="2922588"/>
            <a:ext cx="32289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43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Usability testing: the debate on samples</a:t>
            </a:r>
          </a:p>
        </p:txBody>
      </p:sp>
      <p:pic>
        <p:nvPicPr>
          <p:cNvPr id="6" name="Picture 2" descr="Risultati immagini per funny user te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974" y="1455738"/>
            <a:ext cx="28797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1149752" y="1621546"/>
            <a:ext cx="6096000" cy="19389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rPr>
              <a:t>A usability test </a:t>
            </a:r>
            <a:r>
              <a:rPr kumimoji="0" lang="it-IT" sz="2000" b="1" i="0" u="none" strike="noStrike" kern="1200" cap="none" spc="0" normalizeH="0" baseline="0" noProof="0" dirty="0">
                <a:ln>
                  <a:noFill/>
                </a:ln>
                <a:solidFill>
                  <a:prstClr val="black"/>
                </a:solidFill>
                <a:effectLst/>
                <a:uLnTx/>
                <a:uFillTx/>
                <a:latin typeface="Calibri" pitchFamily="34" charset="0"/>
                <a:ea typeface="+mn-ea"/>
                <a:cs typeface="Arial" charset="0"/>
              </a:rPr>
              <a:t>is not a psychological experiment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FF0000"/>
                </a:solidFill>
                <a:effectLst/>
                <a:uLnTx/>
                <a:uFillTx/>
                <a:latin typeface="Calibri" pitchFamily="34" charset="0"/>
                <a:ea typeface="+mn-ea"/>
                <a:cs typeface="Arial" charset="0"/>
              </a:rPr>
              <a:t>We are not interested in extending results to a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itchFamily="34" charset="0"/>
                <a:ea typeface="+mn-ea"/>
                <a:cs typeface="Arial" charset="0"/>
              </a:rPr>
              <a:t>but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23ED3B"/>
                </a:solidFill>
                <a:effectLst/>
                <a:uLnTx/>
                <a:uFillTx/>
                <a:latin typeface="Calibri" pitchFamily="34" charset="0"/>
                <a:ea typeface="+mn-ea"/>
                <a:cs typeface="Arial" charset="0"/>
              </a:rPr>
              <a:t>In identifying and describing issues within a system</a:t>
            </a:r>
          </a:p>
        </p:txBody>
      </p:sp>
      <p:cxnSp>
        <p:nvCxnSpPr>
          <p:cNvPr id="9" name="Connettore diritto 8"/>
          <p:cNvCxnSpPr>
            <a:cxnSpLocks noChangeShapeType="1"/>
          </p:cNvCxnSpPr>
          <p:nvPr/>
        </p:nvCxnSpPr>
        <p:spPr bwMode="auto">
          <a:xfrm>
            <a:off x="5866898" y="3870386"/>
            <a:ext cx="0" cy="2601912"/>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5" name="Rettangolo 4"/>
          <p:cNvSpPr/>
          <p:nvPr/>
        </p:nvSpPr>
        <p:spPr>
          <a:xfrm>
            <a:off x="952982" y="4248012"/>
            <a:ext cx="4406096"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Nielsen: «on average 5 participants are enough to evaluate a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Virzì: "it’s true, studies show that after 5 participants the same problems continue to emerge"</a:t>
            </a:r>
          </a:p>
        </p:txBody>
      </p:sp>
      <p:sp>
        <p:nvSpPr>
          <p:cNvPr id="10" name="Rettangolo 9"/>
          <p:cNvSpPr/>
          <p:nvPr/>
        </p:nvSpPr>
        <p:spPr>
          <a:xfrm>
            <a:off x="6361836" y="4248012"/>
            <a:ext cx="568741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Caulton: « 5 participants may be sufficient, but: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More if the interface is complex, with many courses of action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Many more if there are multiple product targets (e.g. 5 per target)»</a:t>
            </a:r>
          </a:p>
        </p:txBody>
      </p:sp>
    </p:spTree>
    <p:extLst>
      <p:ext uri="{BB962C8B-B14F-4D97-AF65-F5344CB8AC3E}">
        <p14:creationId xmlns:p14="http://schemas.microsoft.com/office/powerpoint/2010/main" val="258142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52982" y="528201"/>
            <a:ext cx="10460420" cy="693299"/>
          </a:xfrm>
        </p:spPr>
        <p:txBody>
          <a:bodyPr/>
          <a:lstStyle/>
          <a:p>
            <a:r>
              <a:rPr lang="it-IT" dirty="0"/>
              <a:t>Is usability sufficient? A case example… </a:t>
            </a:r>
          </a:p>
        </p:txBody>
      </p:sp>
      <p:pic>
        <p:nvPicPr>
          <p:cNvPr id="8" name="Picture 2" descr="weekend kolba lotos cintura posturale decathlon Współzawodnictwo Arabskie  Sarabo miło cię pozna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982" y="1484313"/>
            <a:ext cx="30734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Esercizi glutei e tricipiti con la sedia - Tone 12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083" y="1712411"/>
            <a:ext cx="3163888"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251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What emerged from the evaluation</a:t>
            </a:r>
          </a:p>
        </p:txBody>
      </p:sp>
      <p:sp>
        <p:nvSpPr>
          <p:cNvPr id="3" name="Segnaposto testo 2"/>
          <p:cNvSpPr>
            <a:spLocks noGrp="1"/>
          </p:cNvSpPr>
          <p:nvPr>
            <p:ph type="body" sz="quarter" idx="12"/>
          </p:nvPr>
        </p:nvSpPr>
        <p:spPr/>
        <p:txBody>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400" dirty="0"/>
              <a:t>The usability test focused on the interface of the bib once worn; elderly patients experienced serious difficulty wearing it without the help of a caregiver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use of a chair in most of the exercises (60%) led to execution errors, because the patients used chairs they had at home of different shapes and sizes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20% of patients underwent additional risks and efforts to prepare the spaces of their homes for performing the exercises</a:t>
            </a:r>
            <a:endParaRPr lang="it-IT" sz="2400" dirty="0"/>
          </a:p>
        </p:txBody>
      </p:sp>
      <p:sp>
        <p:nvSpPr>
          <p:cNvPr id="4" name="Segnaposto testo 3"/>
          <p:cNvSpPr>
            <a:spLocks noGrp="1"/>
          </p:cNvSpPr>
          <p:nvPr>
            <p:ph type="body" sz="quarter" idx="13"/>
          </p:nvPr>
        </p:nvSpPr>
        <p:spPr/>
        <p:txBody>
          <a:bodyPr/>
          <a:lstStyle/>
          <a:p>
            <a:r>
              <a:rPr lang="it-IT" dirty="0"/>
              <a:t>Three main problems:</a:t>
            </a:r>
          </a:p>
        </p:txBody>
      </p:sp>
    </p:spTree>
    <p:extLst>
      <p:ext uri="{BB962C8B-B14F-4D97-AF65-F5344CB8AC3E}">
        <p14:creationId xmlns:p14="http://schemas.microsoft.com/office/powerpoint/2010/main" val="2510853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90726-C827-D74A-AABA-0B46CB7344A8}"/>
              </a:ext>
            </a:extLst>
          </p:cNvPr>
          <p:cNvSpPr>
            <a:spLocks noGrp="1"/>
          </p:cNvSpPr>
          <p:nvPr>
            <p:ph type="ctrTitle"/>
          </p:nvPr>
        </p:nvSpPr>
        <p:spPr/>
        <p:txBody>
          <a:bodyPr/>
          <a:lstStyle/>
          <a:p>
            <a:r>
              <a:rPr lang="en-US" dirty="0"/>
              <a:t>User Experience </a:t>
            </a:r>
            <a:br>
              <a:rPr lang="en-US" dirty="0"/>
            </a:br>
            <a:r>
              <a:rPr lang="en-US" dirty="0"/>
              <a:t>and User Centered Design</a:t>
            </a:r>
          </a:p>
        </p:txBody>
      </p:sp>
    </p:spTree>
    <p:extLst>
      <p:ext uri="{BB962C8B-B14F-4D97-AF65-F5344CB8AC3E}">
        <p14:creationId xmlns:p14="http://schemas.microsoft.com/office/powerpoint/2010/main" val="1703955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III. User Experience</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US" dirty="0"/>
              <a:t>Around the 1990s, research began to realize that usability is not the only, perhaps not even the main, element for the success of a product</a:t>
            </a:r>
          </a:p>
        </p:txBody>
      </p:sp>
      <p:pic>
        <p:nvPicPr>
          <p:cNvPr id="8" name="Picture 4" descr="Imagine if technology could read and react to our emo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644" y="2365295"/>
            <a:ext cx="34861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Risultati immagini per technology and con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8219" y="2365295"/>
            <a:ext cx="3332162"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contenuto 2"/>
          <p:cNvSpPr txBox="1">
            <a:spLocks noChangeArrowheads="1"/>
          </p:cNvSpPr>
          <p:nvPr/>
        </p:nvSpPr>
        <p:spPr bwMode="auto">
          <a:xfrm>
            <a:off x="1995669" y="4123180"/>
            <a:ext cx="19796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it-IT" altLang="it-IT" sz="20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mn-cs"/>
              </a:rPr>
              <a:t>EMOTIONS</a:t>
            </a:r>
          </a:p>
        </p:txBody>
      </p:sp>
      <p:sp>
        <p:nvSpPr>
          <p:cNvPr id="11" name="Segnaposto contenuto 2"/>
          <p:cNvSpPr txBox="1">
            <a:spLocks noChangeArrowheads="1"/>
          </p:cNvSpPr>
          <p:nvPr/>
        </p:nvSpPr>
        <p:spPr bwMode="auto">
          <a:xfrm>
            <a:off x="6885511" y="4123180"/>
            <a:ext cx="1979612"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it-IT" altLang="it-IT" sz="20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mn-cs"/>
              </a:rPr>
              <a:t>CONTEXT</a:t>
            </a:r>
          </a:p>
        </p:txBody>
      </p:sp>
      <p:sp>
        <p:nvSpPr>
          <p:cNvPr id="5" name="Rettangolo 4"/>
          <p:cNvSpPr/>
          <p:nvPr/>
        </p:nvSpPr>
        <p:spPr>
          <a:xfrm>
            <a:off x="1115028" y="4761411"/>
            <a:ext cx="4070430"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We prefer unusable objects if we have become fond of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We are looking for complex experiences, not always "easy" (e.g.: video games)</a:t>
            </a:r>
          </a:p>
        </p:txBody>
      </p:sp>
      <p:sp>
        <p:nvSpPr>
          <p:cNvPr id="12" name="Rettangolo 11"/>
          <p:cNvSpPr/>
          <p:nvPr/>
        </p:nvSpPr>
        <p:spPr>
          <a:xfrm>
            <a:off x="6068219" y="4761411"/>
            <a:ext cx="3723963"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Calibri" panose="020F0502020204030204"/>
                <a:ea typeface="+mn-ea"/>
                <a:cs typeface="+mn-cs"/>
              </a:rPr>
              <a:t>Usability can be useless if the context is not considered ... Both in terms of physical (e.g.: Lowdermilk totem) and socio-cultural values</a:t>
            </a:r>
          </a:p>
        </p:txBody>
      </p:sp>
    </p:spTree>
    <p:extLst>
      <p:ext uri="{BB962C8B-B14F-4D97-AF65-F5344CB8AC3E}">
        <p14:creationId xmlns:p14="http://schemas.microsoft.com/office/powerpoint/2010/main" val="185944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20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An instrument for User Experience: Contextual Inquiry</a:t>
            </a:r>
          </a:p>
        </p:txBody>
      </p:sp>
      <p:sp>
        <p:nvSpPr>
          <p:cNvPr id="3" name="Segnaposto testo 2"/>
          <p:cNvSpPr>
            <a:spLocks noGrp="1"/>
          </p:cNvSpPr>
          <p:nvPr>
            <p:ph type="body" sz="quarter" idx="13"/>
          </p:nvPr>
        </p:nvSpPr>
        <p:spPr/>
        <p:txBody>
          <a:bodyPr/>
          <a:lstStyle/>
          <a:p>
            <a:r>
              <a:rPr lang="en-US" dirty="0"/>
              <a:t>…is thought of for the first time in the context of the methods for contextual design developed by Beyer and Holtzblatt (1998)</a:t>
            </a:r>
          </a:p>
          <a:p>
            <a:r>
              <a:rPr lang="en-US" dirty="0"/>
              <a:t>It draws inspiration equally from interviews and ethnographic observation</a:t>
            </a:r>
            <a:endParaRPr lang="it-IT" dirty="0"/>
          </a:p>
        </p:txBody>
      </p:sp>
      <p:pic>
        <p:nvPicPr>
          <p:cNvPr id="12" name="Immagin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357" y="2781300"/>
            <a:ext cx="2809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382" y="2781300"/>
            <a:ext cx="29083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838200" y="4622118"/>
            <a:ext cx="441148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Series of partly predetermined questions to collect information and opinions from the user; usually in semi-structured form</a:t>
            </a:r>
          </a:p>
        </p:txBody>
      </p:sp>
      <p:sp>
        <p:nvSpPr>
          <p:cNvPr id="14" name="Rettangolo 13"/>
          <p:cNvSpPr/>
          <p:nvPr/>
        </p:nvSpPr>
        <p:spPr>
          <a:xfrm>
            <a:off x="6983553" y="4624206"/>
            <a:ext cx="481104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It comes from the techniques used by anthropologists to study the culture, behaviors and practices of indigenous peoples</a:t>
            </a:r>
          </a:p>
        </p:txBody>
      </p:sp>
      <p:sp>
        <p:nvSpPr>
          <p:cNvPr id="15" name="Rettangolo 14"/>
          <p:cNvSpPr/>
          <p:nvPr/>
        </p:nvSpPr>
        <p:spPr>
          <a:xfrm>
            <a:off x="887553" y="5761311"/>
            <a:ext cx="884675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70C0"/>
                </a:solidFill>
                <a:effectLst/>
                <a:uLnTx/>
                <a:uFillTx/>
                <a:latin typeface="Calibri" panose="020F0502020204030204"/>
                <a:ea typeface="+mn-ea"/>
                <a:cs typeface="+mn-cs"/>
              </a:rPr>
              <a:t>It is a user interview conducted in the place/situation where you expect to implement or change the technology</a:t>
            </a:r>
          </a:p>
        </p:txBody>
      </p:sp>
    </p:spTree>
    <p:extLst>
      <p:ext uri="{BB962C8B-B14F-4D97-AF65-F5344CB8AC3E}">
        <p14:creationId xmlns:p14="http://schemas.microsoft.com/office/powerpoint/2010/main" val="371543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Interesting output: workflow model</a:t>
            </a:r>
          </a:p>
        </p:txBody>
      </p:sp>
      <p:sp>
        <p:nvSpPr>
          <p:cNvPr id="7" name="Rettangolo 6"/>
          <p:cNvSpPr/>
          <p:nvPr/>
        </p:nvSpPr>
        <p:spPr>
          <a:xfrm>
            <a:off x="1608881" y="1433955"/>
            <a:ext cx="8704162"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A possible outcome accompanied by descriptions is a «workflow model» or graphical model of the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0000"/>
                </a:solidFill>
                <a:effectLst/>
                <a:uLnTx/>
                <a:uFillTx/>
                <a:latin typeface="Calibri" panose="020F0502020204030204"/>
                <a:ea typeface="+mn-ea"/>
                <a:cs typeface="+mn-cs"/>
              </a:rPr>
              <a:t>It can depict, depending on your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Model of organization and information flow;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Task/activity model (sequence of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Artifact model (which describes the interactions between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Model of socio-cultural influences, roles, boundaries;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Physical model showing the physical structure of the context (obstacles, sizes, distances, changes over time, lighting, sound distribution,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000000"/>
                </a:solidFill>
                <a:effectLst/>
                <a:uLnTx/>
                <a:uFillTx/>
                <a:latin typeface="Calibri" panose="020F0502020204030204"/>
                <a:ea typeface="+mn-ea"/>
                <a:cs typeface="+mn-cs"/>
              </a:rPr>
              <a:t>Note: these can all be made, but more often you decide which or which ones to use depending on the elements of interest</a:t>
            </a:r>
          </a:p>
        </p:txBody>
      </p:sp>
    </p:spTree>
    <p:extLst>
      <p:ext uri="{BB962C8B-B14F-4D97-AF65-F5344CB8AC3E}">
        <p14:creationId xmlns:p14="http://schemas.microsoft.com/office/powerpoint/2010/main" val="1844243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14"/>
          <p:cNvSpPr>
            <a:spLocks noChangeShapeType="1"/>
          </p:cNvSpPr>
          <p:nvPr/>
        </p:nvSpPr>
        <p:spPr bwMode="auto">
          <a:xfrm>
            <a:off x="1417638" y="585989"/>
            <a:ext cx="9144000" cy="0"/>
          </a:xfrm>
          <a:prstGeom prst="line">
            <a:avLst/>
          </a:prstGeom>
          <a:noFill/>
          <a:ln w="9525">
            <a:solidFill>
              <a:srgbClr val="17217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ttangolo arrotondato 1"/>
          <p:cNvSpPr/>
          <p:nvPr/>
        </p:nvSpPr>
        <p:spPr>
          <a:xfrm>
            <a:off x="2266951" y="1689302"/>
            <a:ext cx="1657350" cy="503237"/>
          </a:xfrm>
          <a:prstGeom prst="roundRect">
            <a:avLst/>
          </a:prstGeom>
          <a:no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Calibri"/>
                <a:ea typeface="+mn-ea"/>
                <a:cs typeface="+mn-cs"/>
              </a:rPr>
              <a:t> student</a:t>
            </a:r>
          </a:p>
        </p:txBody>
      </p:sp>
      <p:sp>
        <p:nvSpPr>
          <p:cNvPr id="7" name="Rettangolo arrotondato 2"/>
          <p:cNvSpPr/>
          <p:nvPr/>
        </p:nvSpPr>
        <p:spPr>
          <a:xfrm>
            <a:off x="4787901" y="1689302"/>
            <a:ext cx="1655762" cy="503237"/>
          </a:xfrm>
          <a:prstGeom prst="roundRect">
            <a:avLst/>
          </a:prstGeom>
          <a:no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Calibri"/>
                <a:ea typeface="+mn-ea"/>
                <a:cs typeface="+mn-cs"/>
              </a:rPr>
              <a:t> student</a:t>
            </a:r>
          </a:p>
        </p:txBody>
      </p:sp>
      <p:sp>
        <p:nvSpPr>
          <p:cNvPr id="8" name="Rettangolo arrotondato 3"/>
          <p:cNvSpPr/>
          <p:nvPr/>
        </p:nvSpPr>
        <p:spPr>
          <a:xfrm>
            <a:off x="7327901" y="1689302"/>
            <a:ext cx="1655762" cy="503237"/>
          </a:xfrm>
          <a:prstGeom prst="roundRect">
            <a:avLst/>
          </a:prstGeom>
          <a:no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Calibri"/>
                <a:ea typeface="+mn-ea"/>
                <a:cs typeface="+mn-cs"/>
              </a:rPr>
              <a:t> student</a:t>
            </a:r>
          </a:p>
        </p:txBody>
      </p:sp>
      <p:sp>
        <p:nvSpPr>
          <p:cNvPr id="9" name="Ovale 8"/>
          <p:cNvSpPr/>
          <p:nvPr/>
        </p:nvSpPr>
        <p:spPr>
          <a:xfrm>
            <a:off x="1655763" y="932064"/>
            <a:ext cx="7920038" cy="2016125"/>
          </a:xfrm>
          <a:prstGeom prst="ellipse">
            <a:avLst/>
          </a:prstGeom>
          <a:no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CasellaDiTesto 9"/>
          <p:cNvSpPr txBox="1"/>
          <p:nvPr/>
        </p:nvSpPr>
        <p:spPr>
          <a:xfrm>
            <a:off x="6804026" y="1040014"/>
            <a:ext cx="67839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itchFamily="34" charset="0"/>
                <a:ea typeface="+mn-ea"/>
                <a:cs typeface="Arial" charset="0"/>
              </a:rPr>
              <a:t> class</a:t>
            </a:r>
          </a:p>
        </p:txBody>
      </p:sp>
      <p:sp>
        <p:nvSpPr>
          <p:cNvPr id="11" name="Rettangolo arrotondato 6"/>
          <p:cNvSpPr/>
          <p:nvPr/>
        </p:nvSpPr>
        <p:spPr>
          <a:xfrm>
            <a:off x="4768851" y="4640464"/>
            <a:ext cx="1655762" cy="504825"/>
          </a:xfrm>
          <a:prstGeom prst="roundRect">
            <a:avLst/>
          </a:prstGeom>
          <a:no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Calibri"/>
                <a:ea typeface="+mn-ea"/>
                <a:cs typeface="+mn-cs"/>
              </a:rPr>
              <a:t>professor</a:t>
            </a:r>
          </a:p>
        </p:txBody>
      </p:sp>
      <p:cxnSp>
        <p:nvCxnSpPr>
          <p:cNvPr id="12" name="Connettore 2 11"/>
          <p:cNvCxnSpPr>
            <a:cxnSpLocks noChangeShapeType="1"/>
          </p:cNvCxnSpPr>
          <p:nvPr/>
        </p:nvCxnSpPr>
        <p:spPr bwMode="auto">
          <a:xfrm flipV="1">
            <a:off x="5507038" y="3129164"/>
            <a:ext cx="0" cy="1295400"/>
          </a:xfrm>
          <a:prstGeom prst="straightConnector1">
            <a:avLst/>
          </a:prstGeom>
          <a:noFill/>
          <a:ln w="9525" algn="ctr">
            <a:solidFill>
              <a:srgbClr val="4A7EBB"/>
            </a:solidFill>
            <a:round/>
            <a:headEnd/>
            <a:tailEnd type="triangle" w="med" len="med"/>
          </a:ln>
          <a:extLst>
            <a:ext uri="{909E8E84-426E-40DD-AFC4-6F175D3DCCD1}">
              <a14:hiddenFill xmlns:a14="http://schemas.microsoft.com/office/drawing/2010/main">
                <a:noFill/>
              </a14:hiddenFill>
            </a:ext>
          </a:extLst>
        </p:spPr>
      </p:cxnSp>
      <p:cxnSp>
        <p:nvCxnSpPr>
          <p:cNvPr id="13" name="Connettore 2 12"/>
          <p:cNvCxnSpPr>
            <a:cxnSpLocks noChangeShapeType="1"/>
          </p:cNvCxnSpPr>
          <p:nvPr/>
        </p:nvCxnSpPr>
        <p:spPr bwMode="auto">
          <a:xfrm flipH="1" flipV="1">
            <a:off x="3635376" y="2337002"/>
            <a:ext cx="1512887" cy="719137"/>
          </a:xfrm>
          <a:prstGeom prst="straightConnector1">
            <a:avLst/>
          </a:prstGeom>
          <a:noFill/>
          <a:ln w="9525" algn="ctr">
            <a:solidFill>
              <a:srgbClr val="4A7EBB"/>
            </a:solidFill>
            <a:round/>
            <a:headEnd/>
            <a:tailEnd type="triangle" w="med" len="med"/>
          </a:ln>
          <a:extLst>
            <a:ext uri="{909E8E84-426E-40DD-AFC4-6F175D3DCCD1}">
              <a14:hiddenFill xmlns:a14="http://schemas.microsoft.com/office/drawing/2010/main">
                <a:noFill/>
              </a14:hiddenFill>
            </a:ext>
          </a:extLst>
        </p:spPr>
      </p:cxnSp>
      <p:cxnSp>
        <p:nvCxnSpPr>
          <p:cNvPr id="14" name="Connettore 2 13"/>
          <p:cNvCxnSpPr>
            <a:cxnSpLocks noChangeShapeType="1"/>
          </p:cNvCxnSpPr>
          <p:nvPr/>
        </p:nvCxnSpPr>
        <p:spPr bwMode="auto">
          <a:xfrm flipV="1">
            <a:off x="5797551" y="2337002"/>
            <a:ext cx="1530350" cy="755650"/>
          </a:xfrm>
          <a:prstGeom prst="straightConnector1">
            <a:avLst/>
          </a:prstGeom>
          <a:noFill/>
          <a:ln w="9525" algn="ctr">
            <a:solidFill>
              <a:srgbClr val="4A7EBB"/>
            </a:solidFill>
            <a:round/>
            <a:headEnd/>
            <a:tailEnd type="triangle" w="med" len="med"/>
          </a:ln>
          <a:extLst>
            <a:ext uri="{909E8E84-426E-40DD-AFC4-6F175D3DCCD1}">
              <a14:hiddenFill xmlns:a14="http://schemas.microsoft.com/office/drawing/2010/main">
                <a:noFill/>
              </a14:hiddenFill>
            </a:ext>
          </a:extLst>
        </p:spPr>
      </p:cxnSp>
      <p:cxnSp>
        <p:nvCxnSpPr>
          <p:cNvPr id="15" name="Connettore 2 14"/>
          <p:cNvCxnSpPr>
            <a:cxnSpLocks noChangeShapeType="1"/>
          </p:cNvCxnSpPr>
          <p:nvPr/>
        </p:nvCxnSpPr>
        <p:spPr bwMode="auto">
          <a:xfrm flipH="1" flipV="1">
            <a:off x="5507038" y="2337002"/>
            <a:ext cx="0" cy="596900"/>
          </a:xfrm>
          <a:prstGeom prst="straightConnector1">
            <a:avLst/>
          </a:prstGeom>
          <a:noFill/>
          <a:ln w="9525" algn="ctr">
            <a:solidFill>
              <a:srgbClr val="4A7EBB"/>
            </a:solidFill>
            <a:round/>
            <a:headEnd/>
            <a:tailEnd type="triangle" w="med" len="med"/>
          </a:ln>
          <a:extLst>
            <a:ext uri="{909E8E84-426E-40DD-AFC4-6F175D3DCCD1}">
              <a14:hiddenFill xmlns:a14="http://schemas.microsoft.com/office/drawing/2010/main">
                <a:noFill/>
              </a14:hiddenFill>
            </a:ext>
          </a:extLst>
        </p:spPr>
      </p:cxnSp>
      <p:cxnSp>
        <p:nvCxnSpPr>
          <p:cNvPr id="16" name="Connettore 2 15"/>
          <p:cNvCxnSpPr>
            <a:cxnSpLocks noChangeShapeType="1"/>
          </p:cNvCxnSpPr>
          <p:nvPr/>
        </p:nvCxnSpPr>
        <p:spPr bwMode="auto">
          <a:xfrm>
            <a:off x="3095626" y="2337002"/>
            <a:ext cx="1630362" cy="2232025"/>
          </a:xfrm>
          <a:prstGeom prst="straightConnector1">
            <a:avLst/>
          </a:prstGeom>
          <a:noFill/>
          <a:ln w="9525" algn="ctr">
            <a:solidFill>
              <a:srgbClr val="4A7EBB"/>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7" name="Connettore 2 16"/>
          <p:cNvCxnSpPr>
            <a:cxnSpLocks noChangeShapeType="1"/>
          </p:cNvCxnSpPr>
          <p:nvPr/>
        </p:nvCxnSpPr>
        <p:spPr bwMode="auto">
          <a:xfrm flipH="1">
            <a:off x="6562726" y="2381452"/>
            <a:ext cx="1790700" cy="2187575"/>
          </a:xfrm>
          <a:prstGeom prst="straightConnector1">
            <a:avLst/>
          </a:prstGeom>
          <a:noFill/>
          <a:ln w="9525" algn="ctr">
            <a:solidFill>
              <a:srgbClr val="4A7EBB"/>
            </a:solidFill>
            <a:round/>
            <a:headEnd/>
            <a:tailEnd type="triangle" w="med" len="med"/>
          </a:ln>
          <a:extLst>
            <a:ext uri="{909E8E84-426E-40DD-AFC4-6F175D3DCCD1}">
              <a14:hiddenFill xmlns:a14="http://schemas.microsoft.com/office/drawing/2010/main">
                <a:noFill/>
              </a14:hiddenFill>
            </a:ext>
          </a:extLst>
        </p:spPr>
      </p:cxnSp>
      <p:sp>
        <p:nvSpPr>
          <p:cNvPr id="18" name="Rettangolo 17"/>
          <p:cNvSpPr/>
          <p:nvPr/>
        </p:nvSpPr>
        <p:spPr>
          <a:xfrm>
            <a:off x="7019926" y="4253114"/>
            <a:ext cx="1779587" cy="360363"/>
          </a:xfrm>
          <a:prstGeom prst="rect">
            <a:avLst/>
          </a:prstGeom>
          <a:no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C00000"/>
                </a:solidFill>
                <a:effectLst/>
                <a:uLnTx/>
                <a:uFillTx/>
                <a:latin typeface="Calibri"/>
                <a:ea typeface="+mn-ea"/>
                <a:cs typeface="+mn-cs"/>
              </a:rPr>
              <a:t> chair</a:t>
            </a:r>
          </a:p>
        </p:txBody>
      </p:sp>
      <p:sp>
        <p:nvSpPr>
          <p:cNvPr id="19" name="Rettangolo 18"/>
          <p:cNvSpPr/>
          <p:nvPr/>
        </p:nvSpPr>
        <p:spPr>
          <a:xfrm>
            <a:off x="2339976" y="5432627"/>
            <a:ext cx="3527425" cy="360362"/>
          </a:xfrm>
          <a:prstGeom prst="rect">
            <a:avLst/>
          </a:prstGeom>
          <a:no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C00000"/>
                </a:solidFill>
                <a:effectLst/>
                <a:uLnTx/>
                <a:uFillTx/>
                <a:latin typeface="Calibri"/>
                <a:ea typeface="+mn-ea"/>
                <a:cs typeface="+mn-cs"/>
              </a:rPr>
              <a:t> projector</a:t>
            </a:r>
          </a:p>
        </p:txBody>
      </p:sp>
      <p:cxnSp>
        <p:nvCxnSpPr>
          <p:cNvPr id="20" name="Connettore 2 19"/>
          <p:cNvCxnSpPr>
            <a:cxnSpLocks noChangeShapeType="1"/>
          </p:cNvCxnSpPr>
          <p:nvPr/>
        </p:nvCxnSpPr>
        <p:spPr bwMode="auto">
          <a:xfrm>
            <a:off x="2867026" y="2337002"/>
            <a:ext cx="392112" cy="2808287"/>
          </a:xfrm>
          <a:prstGeom prst="straightConnector1">
            <a:avLst/>
          </a:prstGeom>
          <a:noFill/>
          <a:ln w="952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21" name="Connettore 2 20"/>
          <p:cNvCxnSpPr>
            <a:cxnSpLocks noChangeShapeType="1"/>
          </p:cNvCxnSpPr>
          <p:nvPr/>
        </p:nvCxnSpPr>
        <p:spPr bwMode="auto">
          <a:xfrm flipH="1">
            <a:off x="4165601" y="2290964"/>
            <a:ext cx="819150" cy="2781300"/>
          </a:xfrm>
          <a:prstGeom prst="straightConnector1">
            <a:avLst/>
          </a:prstGeom>
          <a:noFill/>
          <a:ln w="952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22" name="Connettore 2 21"/>
          <p:cNvCxnSpPr>
            <a:cxnSpLocks noChangeShapeType="1"/>
          </p:cNvCxnSpPr>
          <p:nvPr/>
        </p:nvCxnSpPr>
        <p:spPr bwMode="auto">
          <a:xfrm flipH="1">
            <a:off x="5959476" y="2329064"/>
            <a:ext cx="1889125" cy="2960688"/>
          </a:xfrm>
          <a:prstGeom prst="straightConnector1">
            <a:avLst/>
          </a:prstGeom>
          <a:noFill/>
          <a:ln w="9525" algn="ctr">
            <a:solidFill>
              <a:srgbClr val="C00000"/>
            </a:solidFill>
            <a:round/>
            <a:headEnd/>
            <a:tailEnd type="triangle" w="med" len="med"/>
          </a:ln>
          <a:extLst>
            <a:ext uri="{909E8E84-426E-40DD-AFC4-6F175D3DCCD1}">
              <a14:hiddenFill xmlns:a14="http://schemas.microsoft.com/office/drawing/2010/main">
                <a:noFill/>
              </a14:hiddenFill>
            </a:ext>
          </a:extLst>
        </p:spPr>
      </p:cxnSp>
      <p:sp>
        <p:nvSpPr>
          <p:cNvPr id="23" name="Rettangolo 22"/>
          <p:cNvSpPr/>
          <p:nvPr/>
        </p:nvSpPr>
        <p:spPr>
          <a:xfrm>
            <a:off x="6299201" y="5432627"/>
            <a:ext cx="3529012" cy="360362"/>
          </a:xfrm>
          <a:prstGeom prst="rect">
            <a:avLst/>
          </a:prstGeom>
          <a:no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C00000"/>
                </a:solidFill>
                <a:effectLst/>
                <a:uLnTx/>
                <a:uFillTx/>
                <a:latin typeface="Calibri"/>
                <a:ea typeface="+mn-ea"/>
                <a:cs typeface="+mn-cs"/>
              </a:rPr>
              <a:t>Interactive whiteboard</a:t>
            </a:r>
          </a:p>
        </p:txBody>
      </p:sp>
      <p:sp>
        <p:nvSpPr>
          <p:cNvPr id="24" name="Rettangolo 23"/>
          <p:cNvSpPr/>
          <p:nvPr/>
        </p:nvSpPr>
        <p:spPr>
          <a:xfrm>
            <a:off x="7013576" y="4757939"/>
            <a:ext cx="1779587" cy="358775"/>
          </a:xfrm>
          <a:prstGeom prst="rect">
            <a:avLst/>
          </a:prstGeom>
          <a:no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C00000"/>
                </a:solidFill>
                <a:effectLst/>
                <a:uLnTx/>
                <a:uFillTx/>
                <a:latin typeface="Calibri"/>
                <a:ea typeface="+mn-ea"/>
                <a:cs typeface="+mn-cs"/>
              </a:rPr>
              <a:t>computer</a:t>
            </a:r>
          </a:p>
        </p:txBody>
      </p:sp>
      <p:cxnSp>
        <p:nvCxnSpPr>
          <p:cNvPr id="25" name="Connettore 2 24"/>
          <p:cNvCxnSpPr>
            <a:cxnSpLocks noChangeShapeType="1"/>
          </p:cNvCxnSpPr>
          <p:nvPr/>
        </p:nvCxnSpPr>
        <p:spPr bwMode="auto">
          <a:xfrm flipV="1">
            <a:off x="6461126" y="4888114"/>
            <a:ext cx="522287" cy="4763"/>
          </a:xfrm>
          <a:prstGeom prst="straightConnector1">
            <a:avLst/>
          </a:prstGeom>
          <a:noFill/>
          <a:ln w="952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26" name="Connettore 2 25"/>
          <p:cNvCxnSpPr>
            <a:cxnSpLocks noChangeShapeType="1"/>
          </p:cNvCxnSpPr>
          <p:nvPr/>
        </p:nvCxnSpPr>
        <p:spPr bwMode="auto">
          <a:xfrm flipH="1">
            <a:off x="5930901" y="5159577"/>
            <a:ext cx="1052512" cy="209550"/>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7" name="Rettangolo 26"/>
          <p:cNvSpPr/>
          <p:nvPr/>
        </p:nvSpPr>
        <p:spPr>
          <a:xfrm>
            <a:off x="1449388" y="681239"/>
            <a:ext cx="1779588" cy="358775"/>
          </a:xfrm>
          <a:prstGeom prst="rect">
            <a:avLst/>
          </a:prstGeom>
          <a:no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C00000"/>
                </a:solidFill>
                <a:effectLst/>
                <a:uLnTx/>
                <a:uFillTx/>
                <a:latin typeface="Calibri"/>
                <a:ea typeface="+mn-ea"/>
                <a:cs typeface="+mn-cs"/>
              </a:rPr>
              <a:t> Portable PC</a:t>
            </a:r>
          </a:p>
        </p:txBody>
      </p:sp>
      <p:sp>
        <p:nvSpPr>
          <p:cNvPr id="28" name="Rettangolo 27"/>
          <p:cNvSpPr/>
          <p:nvPr/>
        </p:nvSpPr>
        <p:spPr>
          <a:xfrm>
            <a:off x="8154988" y="652664"/>
            <a:ext cx="1779588" cy="642938"/>
          </a:xfrm>
          <a:prstGeom prst="rect">
            <a:avLst/>
          </a:prstGeom>
          <a:no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C00000"/>
                </a:solidFill>
                <a:effectLst/>
                <a:uLnTx/>
                <a:uFillTx/>
                <a:latin typeface="Calibri"/>
                <a:ea typeface="+mn-ea"/>
                <a:cs typeface="+mn-cs"/>
              </a:rPr>
              <a:t>Notebook</a:t>
            </a:r>
          </a:p>
        </p:txBody>
      </p:sp>
      <p:cxnSp>
        <p:nvCxnSpPr>
          <p:cNvPr id="29" name="Connettore 2 28"/>
          <p:cNvCxnSpPr>
            <a:cxnSpLocks noChangeShapeType="1"/>
          </p:cNvCxnSpPr>
          <p:nvPr/>
        </p:nvCxnSpPr>
        <p:spPr bwMode="auto">
          <a:xfrm flipH="1" flipV="1">
            <a:off x="2266951" y="1133677"/>
            <a:ext cx="431800" cy="447675"/>
          </a:xfrm>
          <a:prstGeom prst="straightConnector1">
            <a:avLst/>
          </a:prstGeom>
          <a:noFill/>
          <a:ln w="952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30" name="Connettore 2 29"/>
          <p:cNvCxnSpPr>
            <a:cxnSpLocks noChangeShapeType="1"/>
          </p:cNvCxnSpPr>
          <p:nvPr/>
        </p:nvCxnSpPr>
        <p:spPr bwMode="auto">
          <a:xfrm flipH="1" flipV="1">
            <a:off x="3309938" y="932064"/>
            <a:ext cx="1517650" cy="692150"/>
          </a:xfrm>
          <a:prstGeom prst="straightConnector1">
            <a:avLst/>
          </a:prstGeom>
          <a:noFill/>
          <a:ln w="952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31" name="Connettore 2 30"/>
          <p:cNvCxnSpPr>
            <a:cxnSpLocks noChangeShapeType="1"/>
          </p:cNvCxnSpPr>
          <p:nvPr/>
        </p:nvCxnSpPr>
        <p:spPr bwMode="auto">
          <a:xfrm flipV="1">
            <a:off x="8004176" y="949527"/>
            <a:ext cx="60325" cy="644525"/>
          </a:xfrm>
          <a:prstGeom prst="straightConnector1">
            <a:avLst/>
          </a:prstGeom>
          <a:noFill/>
          <a:ln w="9525" algn="ctr">
            <a:solidFill>
              <a:srgbClr val="C0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741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par>
                                <p:cTn id="86" presetID="10" presetClass="entr" presetSubtype="0" fill="hold"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500"/>
                                        <p:tgtEl>
                                          <p:spTgt spid="2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par>
                                <p:cTn id="94" presetID="10"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par>
                                <p:cTn id="102" presetID="10"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500"/>
                                        <p:tgtEl>
                                          <p:spTgt spid="30"/>
                                        </p:tgtEl>
                                      </p:cBhvr>
                                    </p:animEffect>
                                  </p:childTnLst>
                                </p:cTn>
                              </p:par>
                              <p:par>
                                <p:cTn id="105" presetID="10" presetClass="entr" presetSubtype="0"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animBg="1"/>
      <p:bldP spid="18" grpId="0" animBg="1"/>
      <p:bldP spid="19" grpId="0" animBg="1"/>
      <p:bldP spid="23" grpId="0" animBg="1"/>
      <p:bldP spid="24"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92BCA6-8193-DF0A-4FE2-8D6990FA4F02}"/>
              </a:ext>
            </a:extLst>
          </p:cNvPr>
          <p:cNvSpPr txBox="1"/>
          <p:nvPr/>
        </p:nvSpPr>
        <p:spPr>
          <a:xfrm>
            <a:off x="1188590" y="6466108"/>
            <a:ext cx="177324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Sanchez-Martinez et al. (2022)</a:t>
            </a:r>
          </a:p>
        </p:txBody>
      </p:sp>
      <p:pic>
        <p:nvPicPr>
          <p:cNvPr id="2" name="Picture 1">
            <a:extLst>
              <a:ext uri="{FF2B5EF4-FFF2-40B4-BE49-F238E27FC236}">
                <a16:creationId xmlns:a16="http://schemas.microsoft.com/office/drawing/2014/main" id="{38A97487-B2BB-2F7F-A1E3-588BF654CD29}"/>
              </a:ext>
            </a:extLst>
          </p:cNvPr>
          <p:cNvPicPr>
            <a:picLocks noChangeAspect="1"/>
          </p:cNvPicPr>
          <p:nvPr/>
        </p:nvPicPr>
        <p:blipFill>
          <a:blip r:embed="rId3"/>
          <a:stretch>
            <a:fillRect/>
          </a:stretch>
        </p:blipFill>
        <p:spPr>
          <a:xfrm>
            <a:off x="2209800" y="1363500"/>
            <a:ext cx="7772400" cy="4131000"/>
          </a:xfrm>
          <a:prstGeom prst="rect">
            <a:avLst/>
          </a:prstGeom>
        </p:spPr>
      </p:pic>
    </p:spTree>
    <p:extLst>
      <p:ext uri="{BB962C8B-B14F-4D97-AF65-F5344CB8AC3E}">
        <p14:creationId xmlns:p14="http://schemas.microsoft.com/office/powerpoint/2010/main" val="15014354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IV. Design for All</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a:xfrm>
            <a:off x="653006" y="5211791"/>
            <a:ext cx="10460038" cy="407116"/>
          </a:xfrm>
        </p:spPr>
        <p:txBody>
          <a:bodyPr/>
          <a:lstStyle/>
          <a:p>
            <a:r>
              <a:rPr lang="en-US" b="0" dirty="0"/>
              <a:t>Design for All (DfA) emerged as a political-ideological response to User Experience</a:t>
            </a:r>
          </a:p>
          <a:p>
            <a:r>
              <a:rPr lang="en-US" b="0" dirty="0"/>
              <a:t>It was critized for not providing specific tools or methods; however, it is important to always take into account </a:t>
            </a:r>
            <a:r>
              <a:rPr lang="en-US" dirty="0"/>
              <a:t>accessibility aspects</a:t>
            </a:r>
            <a:endParaRPr lang="en-US" b="0" dirty="0"/>
          </a:p>
        </p:txBody>
      </p:sp>
      <p:pic>
        <p:nvPicPr>
          <p:cNvPr id="1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854" y="2189751"/>
            <a:ext cx="2060588" cy="219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descr="Risultati immagini per anzi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0430" y="1630235"/>
            <a:ext cx="12430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Risultati immagini per bamb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9005" y="2565273"/>
            <a:ext cx="118586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Immagine correl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9005" y="3574923"/>
            <a:ext cx="1103312"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ccia a destra 13"/>
          <p:cNvSpPr/>
          <p:nvPr/>
        </p:nvSpPr>
        <p:spPr>
          <a:xfrm rot="20098677">
            <a:off x="5680517" y="2212848"/>
            <a:ext cx="977900" cy="484187"/>
          </a:xfrm>
          <a:prstGeom prst="rightArrow">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ccia a destra 14"/>
          <p:cNvSpPr/>
          <p:nvPr/>
        </p:nvSpPr>
        <p:spPr>
          <a:xfrm>
            <a:off x="5666230" y="2917698"/>
            <a:ext cx="977900" cy="485775"/>
          </a:xfrm>
          <a:prstGeom prst="rightArrow">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ccia a destra 15"/>
          <p:cNvSpPr/>
          <p:nvPr/>
        </p:nvSpPr>
        <p:spPr>
          <a:xfrm rot="922658">
            <a:off x="5666230" y="3662235"/>
            <a:ext cx="977900" cy="484188"/>
          </a:xfrm>
          <a:prstGeom prst="rightArrow">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a:xfrm>
            <a:off x="805406" y="1782635"/>
            <a:ext cx="10460038" cy="407116"/>
          </a:xfrm>
        </p:spPr>
        <p:txBody>
          <a:bodyPr/>
          <a:lstStyle/>
          <a:p>
            <a:r>
              <a:rPr lang="en-US" dirty="0"/>
              <a:t>A « typical user » does not exist… </a:t>
            </a:r>
          </a:p>
        </p:txBody>
      </p:sp>
    </p:spTree>
    <p:extLst>
      <p:ext uri="{BB962C8B-B14F-4D97-AF65-F5344CB8AC3E}">
        <p14:creationId xmlns:p14="http://schemas.microsoft.com/office/powerpoint/2010/main" val="342796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V. User Centered Design</a:t>
            </a:r>
          </a:p>
        </p:txBody>
      </p:sp>
      <p:sp>
        <p:nvSpPr>
          <p:cNvPr id="3" name="Rettangolo 2"/>
          <p:cNvSpPr/>
          <p:nvPr/>
        </p:nvSpPr>
        <p:spPr>
          <a:xfrm>
            <a:off x="1365813" y="1857284"/>
            <a:ext cx="10174145"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Calibri" panose="020F0502020204030204"/>
                <a:ea typeface="+mn-ea"/>
                <a:cs typeface="+mn-cs"/>
              </a:rPr>
              <a:t>Following the evolution of the objects of study, User Centered Design emerges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Calibri" panose="020F0502020204030204"/>
                <a:ea typeface="+mn-ea"/>
                <a:cs typeface="+mn-cs"/>
              </a:rPr>
              <a:t>Whose goal is «ensure that no aspect of the interaction between user and artifact escapes the knowledge of the Designer» (Garrett, 2010)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Calibri" panose="020F0502020204030204"/>
                <a:ea typeface="+mn-ea"/>
                <a:cs typeface="+mn-cs"/>
              </a:rPr>
              <a:t>Through a change of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70C0"/>
                </a:solidFill>
                <a:effectLst/>
                <a:uLnTx/>
                <a:uFillTx/>
                <a:latin typeface="Calibri" panose="020F0502020204030204"/>
                <a:ea typeface="+mn-ea"/>
                <a:cs typeface="+mn-cs"/>
              </a:rPr>
              <a:t>Research is no longer done to evaluate technology, but to guide the design itself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Calibri" panose="020F0502020204030204"/>
                <a:ea typeface="+mn-ea"/>
                <a:cs typeface="+mn-cs"/>
              </a:rPr>
              <a:t>But how can this be achieved?</a:t>
            </a:r>
          </a:p>
        </p:txBody>
      </p:sp>
    </p:spTree>
    <p:extLst>
      <p:ext uri="{BB962C8B-B14F-4D97-AF65-F5344CB8AC3E}">
        <p14:creationId xmlns:p14="http://schemas.microsoft.com/office/powerpoint/2010/main" val="1399945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a:xfrm>
            <a:off x="838200" y="702958"/>
            <a:ext cx="10460420" cy="693299"/>
          </a:xfrm>
        </p:spPr>
        <p:txBody>
          <a:bodyPr/>
          <a:lstStyle/>
          <a:p>
            <a:r>
              <a:rPr lang="en-US" dirty="0"/>
              <a:t>UCD - ISO 9241-210:2010 </a:t>
            </a:r>
            <a:r>
              <a:rPr lang="en-US" i="1" dirty="0"/>
              <a:t>(revised 2019</a:t>
            </a:r>
            <a:r>
              <a:rPr lang="en-US" dirty="0"/>
              <a:t>)</a:t>
            </a:r>
          </a:p>
        </p:txBody>
      </p:sp>
      <p:pic>
        <p:nvPicPr>
          <p:cNvPr id="9" name="Picture 2" descr="the Human-Centered Design (HCD) process adapted from the ISO...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10109"/>
            <a:ext cx="8849810" cy="456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DBB74C9-D7FC-9F8B-280A-63E9B22B4D26}"/>
              </a:ext>
            </a:extLst>
          </p:cNvPr>
          <p:cNvSpPr txBox="1"/>
          <p:nvPr/>
        </p:nvSpPr>
        <p:spPr>
          <a:xfrm>
            <a:off x="1022555" y="5431700"/>
            <a:ext cx="17454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the ISO standard</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896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a:xfrm>
            <a:off x="838200" y="326396"/>
            <a:ext cx="10460420" cy="693299"/>
          </a:xfrm>
        </p:spPr>
        <p:txBody>
          <a:bodyPr/>
          <a:lstStyle/>
          <a:p>
            <a:r>
              <a:rPr lang="en-US" dirty="0"/>
              <a:t>Tools of UCD</a:t>
            </a:r>
          </a:p>
        </p:txBody>
      </p:sp>
      <p:sp>
        <p:nvSpPr>
          <p:cNvPr id="4" name="Rettangolo 3"/>
          <p:cNvSpPr/>
          <p:nvPr/>
        </p:nvSpPr>
        <p:spPr>
          <a:xfrm>
            <a:off x="698339" y="1159478"/>
            <a:ext cx="110615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In principle, UCD methods are based on data collection or on the rendering/simplification of information in order to guide design</a:t>
            </a:r>
          </a:p>
        </p:txBody>
      </p:sp>
      <p:sp>
        <p:nvSpPr>
          <p:cNvPr id="16" name="CasellaDiTesto 15"/>
          <p:cNvSpPr txBox="1"/>
          <p:nvPr/>
        </p:nvSpPr>
        <p:spPr>
          <a:xfrm>
            <a:off x="1494772" y="1834231"/>
            <a:ext cx="2441575" cy="3683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DATA COLLECTION</a:t>
            </a:r>
          </a:p>
        </p:txBody>
      </p:sp>
      <p:sp>
        <p:nvSpPr>
          <p:cNvPr id="17" name="CasellaDiTesto 16"/>
          <p:cNvSpPr txBox="1"/>
          <p:nvPr/>
        </p:nvSpPr>
        <p:spPr>
          <a:xfrm>
            <a:off x="8023363" y="1834231"/>
            <a:ext cx="3024188" cy="3683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INFORMATION RENDERING</a:t>
            </a: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31" y="1834231"/>
            <a:ext cx="4549249" cy="478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1645805" y="2371725"/>
            <a:ext cx="185878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pitchFamily="34" charset="0"/>
                <a:ea typeface="+mn-ea"/>
                <a:cs typeface="Arial" charset="0"/>
              </a:rPr>
              <a:t>Interviews, focus group, contextual inquiry, questionnaires and surveys</a:t>
            </a:r>
          </a:p>
        </p:txBody>
      </p:sp>
      <p:sp>
        <p:nvSpPr>
          <p:cNvPr id="19" name="Rettangolo 18"/>
          <p:cNvSpPr/>
          <p:nvPr/>
        </p:nvSpPr>
        <p:spPr>
          <a:xfrm>
            <a:off x="8543136" y="4449976"/>
            <a:ext cx="296931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itchFamily="34" charset="0"/>
                <a:ea typeface="+mn-ea"/>
                <a:cs typeface="Arial" charset="0"/>
              </a:rPr>
              <a:t>These could be based on data or on designer’s knowledge and experience</a:t>
            </a:r>
          </a:p>
        </p:txBody>
      </p:sp>
      <p:sp>
        <p:nvSpPr>
          <p:cNvPr id="20" name="Freccia in giù 19"/>
          <p:cNvSpPr/>
          <p:nvPr/>
        </p:nvSpPr>
        <p:spPr>
          <a:xfrm>
            <a:off x="9170959" y="3211397"/>
            <a:ext cx="578734" cy="717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ttangolo 20"/>
          <p:cNvSpPr/>
          <p:nvPr/>
        </p:nvSpPr>
        <p:spPr>
          <a:xfrm>
            <a:off x="8165091" y="2367282"/>
            <a:ext cx="296931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pitchFamily="34" charset="0"/>
                <a:ea typeface="+mn-ea"/>
                <a:cs typeface="Arial" charset="0"/>
              </a:rPr>
              <a:t>Personas, Scenarios, Empathy Map, Customer Journey…</a:t>
            </a:r>
          </a:p>
        </p:txBody>
      </p:sp>
    </p:spTree>
    <p:extLst>
      <p:ext uri="{BB962C8B-B14F-4D97-AF65-F5344CB8AC3E}">
        <p14:creationId xmlns:p14="http://schemas.microsoft.com/office/powerpoint/2010/main" val="282097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asellaDiTesto 53"/>
          <p:cNvSpPr txBox="1"/>
          <p:nvPr/>
        </p:nvSpPr>
        <p:spPr>
          <a:xfrm>
            <a:off x="746919" y="1779671"/>
            <a:ext cx="1512887" cy="1323439"/>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ＭＳ Ｐゴシック"/>
                <a:cs typeface="Arial" charset="0"/>
              </a:rPr>
              <a:t>Name and picture help the designer to visualize the persona</a:t>
            </a:r>
          </a:p>
        </p:txBody>
      </p:sp>
      <p:sp>
        <p:nvSpPr>
          <p:cNvPr id="55" name="CasellaDiTesto 54"/>
          <p:cNvSpPr txBox="1"/>
          <p:nvPr/>
        </p:nvSpPr>
        <p:spPr>
          <a:xfrm>
            <a:off x="7318068" y="1013681"/>
            <a:ext cx="1512888" cy="52322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ＭＳ Ｐゴシック"/>
                <a:cs typeface="Arial" charset="0"/>
              </a:rPr>
              <a:t>Generic targeting information</a:t>
            </a:r>
          </a:p>
        </p:txBody>
      </p:sp>
      <p:sp>
        <p:nvSpPr>
          <p:cNvPr id="56" name="CasellaDiTesto 55"/>
          <p:cNvSpPr txBox="1"/>
          <p:nvPr/>
        </p:nvSpPr>
        <p:spPr>
          <a:xfrm>
            <a:off x="9236075" y="4203701"/>
            <a:ext cx="1512888" cy="738664"/>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ＭＳ Ｐゴシック"/>
                <a:cs typeface="Arial" charset="0"/>
              </a:rPr>
              <a:t>How will the persona arrive to the product</a:t>
            </a:r>
          </a:p>
        </p:txBody>
      </p:sp>
      <p:pic>
        <p:nvPicPr>
          <p:cNvPr id="57" name="Picture 4" descr="Risultati immagini per persona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704" y="1497006"/>
            <a:ext cx="5966491" cy="463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Connettore 2 57"/>
          <p:cNvCxnSpPr>
            <a:cxnSpLocks noChangeShapeType="1"/>
          </p:cNvCxnSpPr>
          <p:nvPr/>
        </p:nvCxnSpPr>
        <p:spPr bwMode="auto">
          <a:xfrm flipH="1" flipV="1">
            <a:off x="3116263" y="2097088"/>
            <a:ext cx="855662" cy="287338"/>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59" name="Connettore 2 58"/>
          <p:cNvCxnSpPr>
            <a:cxnSpLocks noChangeShapeType="1"/>
          </p:cNvCxnSpPr>
          <p:nvPr/>
        </p:nvCxnSpPr>
        <p:spPr bwMode="auto">
          <a:xfrm flipV="1">
            <a:off x="6851650" y="1601788"/>
            <a:ext cx="431800" cy="990600"/>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60" name="Connettore 2 59"/>
          <p:cNvCxnSpPr>
            <a:cxnSpLocks noChangeShapeType="1"/>
          </p:cNvCxnSpPr>
          <p:nvPr/>
        </p:nvCxnSpPr>
        <p:spPr bwMode="auto">
          <a:xfrm flipV="1">
            <a:off x="8597900" y="2217738"/>
            <a:ext cx="558800" cy="334963"/>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61" name="CasellaDiTesto 60"/>
          <p:cNvSpPr txBox="1"/>
          <p:nvPr/>
        </p:nvSpPr>
        <p:spPr>
          <a:xfrm>
            <a:off x="9142413" y="1675847"/>
            <a:ext cx="1512888" cy="1077218"/>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ＭＳ Ｐゴシック"/>
                <a:cs typeface="Arial" charset="0"/>
              </a:rPr>
              <a:t>What forms of communication work with the persona?</a:t>
            </a:r>
          </a:p>
        </p:txBody>
      </p:sp>
      <p:cxnSp>
        <p:nvCxnSpPr>
          <p:cNvPr id="62" name="Connettore 2 61"/>
          <p:cNvCxnSpPr>
            <a:cxnSpLocks noChangeShapeType="1"/>
          </p:cNvCxnSpPr>
          <p:nvPr/>
        </p:nvCxnSpPr>
        <p:spPr bwMode="auto">
          <a:xfrm flipH="1" flipV="1">
            <a:off x="2041884" y="4397375"/>
            <a:ext cx="1777641" cy="268288"/>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63" name="CasellaDiTesto 62"/>
          <p:cNvSpPr txBox="1"/>
          <p:nvPr/>
        </p:nvSpPr>
        <p:spPr>
          <a:xfrm>
            <a:off x="759977" y="4104988"/>
            <a:ext cx="1512888" cy="5847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ＭＳ Ｐゴシック"/>
                <a:cs typeface="Arial" charset="0"/>
              </a:rPr>
              <a:t>Personal narrative</a:t>
            </a:r>
          </a:p>
        </p:txBody>
      </p:sp>
      <p:cxnSp>
        <p:nvCxnSpPr>
          <p:cNvPr id="64" name="Connettore 2 63"/>
          <p:cNvCxnSpPr>
            <a:cxnSpLocks noChangeShapeType="1"/>
          </p:cNvCxnSpPr>
          <p:nvPr/>
        </p:nvCxnSpPr>
        <p:spPr bwMode="auto">
          <a:xfrm flipH="1">
            <a:off x="2331371" y="5418137"/>
            <a:ext cx="3322177" cy="231061"/>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65" name="CasellaDiTesto 64"/>
          <p:cNvSpPr txBox="1"/>
          <p:nvPr/>
        </p:nvSpPr>
        <p:spPr>
          <a:xfrm>
            <a:off x="818483" y="5248861"/>
            <a:ext cx="1512888" cy="5847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ＭＳ Ｐゴシック"/>
                <a:cs typeface="Arial" charset="0"/>
              </a:rPr>
              <a:t>Emotions and  goals</a:t>
            </a:r>
          </a:p>
        </p:txBody>
      </p:sp>
      <p:cxnSp>
        <p:nvCxnSpPr>
          <p:cNvPr id="66" name="Connettore 2 65"/>
          <p:cNvCxnSpPr>
            <a:cxnSpLocks noChangeShapeType="1"/>
          </p:cNvCxnSpPr>
          <p:nvPr/>
        </p:nvCxnSpPr>
        <p:spPr bwMode="auto">
          <a:xfrm>
            <a:off x="8594725" y="3392488"/>
            <a:ext cx="547688" cy="0"/>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67" name="CasellaDiTesto 66"/>
          <p:cNvSpPr txBox="1"/>
          <p:nvPr/>
        </p:nvSpPr>
        <p:spPr>
          <a:xfrm>
            <a:off x="9214107" y="2785885"/>
            <a:ext cx="1512887" cy="138499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ＭＳ Ｐゴシック"/>
                <a:cs typeface="Arial" charset="0"/>
              </a:rPr>
              <a:t>Actual state (what is the persona doing to obtain their objective before the  application)</a:t>
            </a:r>
          </a:p>
        </p:txBody>
      </p:sp>
      <p:cxnSp>
        <p:nvCxnSpPr>
          <p:cNvPr id="68" name="Connettore 2 67"/>
          <p:cNvCxnSpPr>
            <a:cxnSpLocks noChangeShapeType="1"/>
          </p:cNvCxnSpPr>
          <p:nvPr/>
        </p:nvCxnSpPr>
        <p:spPr bwMode="auto">
          <a:xfrm>
            <a:off x="8328025" y="4273551"/>
            <a:ext cx="908050" cy="247650"/>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69" name="Connettore 2 68"/>
          <p:cNvCxnSpPr>
            <a:cxnSpLocks noChangeShapeType="1"/>
          </p:cNvCxnSpPr>
          <p:nvPr/>
        </p:nvCxnSpPr>
        <p:spPr bwMode="auto">
          <a:xfrm>
            <a:off x="8472488" y="5121276"/>
            <a:ext cx="547687" cy="0"/>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70" name="CasellaDiTesto 69"/>
          <p:cNvSpPr txBox="1"/>
          <p:nvPr/>
        </p:nvSpPr>
        <p:spPr>
          <a:xfrm>
            <a:off x="9139239" y="5002639"/>
            <a:ext cx="1512887" cy="830997"/>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ＭＳ Ｐゴシック"/>
                <a:cs typeface="Arial" charset="0"/>
              </a:rPr>
              <a:t>Brand and products the persona likes</a:t>
            </a:r>
          </a:p>
        </p:txBody>
      </p:sp>
      <p:cxnSp>
        <p:nvCxnSpPr>
          <p:cNvPr id="71" name="Connettore 2 70"/>
          <p:cNvCxnSpPr>
            <a:cxnSpLocks noChangeShapeType="1"/>
          </p:cNvCxnSpPr>
          <p:nvPr/>
        </p:nvCxnSpPr>
        <p:spPr bwMode="auto">
          <a:xfrm flipH="1">
            <a:off x="2331371" y="3384551"/>
            <a:ext cx="3216942" cy="44449"/>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72" name="CasellaDiTesto 71"/>
          <p:cNvSpPr txBox="1"/>
          <p:nvPr/>
        </p:nvSpPr>
        <p:spPr>
          <a:xfrm>
            <a:off x="675352" y="3244851"/>
            <a:ext cx="1656019"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ＭＳ Ｐゴシック"/>
                <a:cs typeface="Arial" charset="0"/>
              </a:rPr>
              <a:t>Citations/typical  phrases </a:t>
            </a:r>
          </a:p>
        </p:txBody>
      </p:sp>
      <p:sp>
        <p:nvSpPr>
          <p:cNvPr id="2" name="Rettangolo 1"/>
          <p:cNvSpPr/>
          <p:nvPr/>
        </p:nvSpPr>
        <p:spPr>
          <a:xfrm>
            <a:off x="612775" y="373956"/>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Personas are </a:t>
            </a:r>
            <a:r>
              <a:rPr kumimoji="0" lang="it-IT" sz="1800" b="1" i="0" u="none" strike="noStrike" kern="1200" cap="none" spc="0" normalizeH="0" baseline="0" noProof="0" dirty="0">
                <a:ln>
                  <a:noFill/>
                </a:ln>
                <a:solidFill>
                  <a:srgbClr val="000000"/>
                </a:solidFill>
                <a:effectLst/>
                <a:uLnTx/>
                <a:uFillTx/>
                <a:latin typeface="Calibri" panose="020F0502020204030204"/>
                <a:ea typeface="+mn-ea"/>
                <a:cs typeface="+mn-cs"/>
              </a:rPr>
              <a:t>fictitious profiles </a:t>
            </a:r>
            <a:r>
              <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rPr>
              <a:t>created to represent the characteristics and needs of "typical users" of a technology or product </a:t>
            </a:r>
          </a:p>
        </p:txBody>
      </p:sp>
      <p:sp>
        <p:nvSpPr>
          <p:cNvPr id="73" name="Titre 1">
            <a:extLst>
              <a:ext uri="{FF2B5EF4-FFF2-40B4-BE49-F238E27FC236}">
                <a16:creationId xmlns:a16="http://schemas.microsoft.com/office/drawing/2014/main" id="{A5B47552-E3B7-5246-9ED0-3CDD07A05E53}"/>
              </a:ext>
            </a:extLst>
          </p:cNvPr>
          <p:cNvSpPr>
            <a:spLocks noGrp="1"/>
          </p:cNvSpPr>
          <p:nvPr>
            <p:ph type="ctrTitle"/>
          </p:nvPr>
        </p:nvSpPr>
        <p:spPr>
          <a:xfrm>
            <a:off x="7267746" y="208402"/>
            <a:ext cx="4924254" cy="693299"/>
          </a:xfrm>
        </p:spPr>
        <p:txBody>
          <a:bodyPr/>
          <a:lstStyle/>
          <a:p>
            <a:r>
              <a:rPr lang="en-US" dirty="0"/>
              <a:t> Personas</a:t>
            </a:r>
          </a:p>
        </p:txBody>
      </p:sp>
    </p:spTree>
    <p:extLst>
      <p:ext uri="{BB962C8B-B14F-4D97-AF65-F5344CB8AC3E}">
        <p14:creationId xmlns:p14="http://schemas.microsoft.com/office/powerpoint/2010/main" val="72938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10"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childTnLst>
                                </p:cTn>
                              </p:par>
                              <p:par>
                                <p:cTn id="45" presetID="10"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par>
                                <p:cTn id="53" presetID="10"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childTnLst>
                                </p:cTn>
                              </p:par>
                              <p:par>
                                <p:cTn id="61" presetID="10" presetClass="entr" presetSubtype="0" fill="hold"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500"/>
                                        <p:tgtEl>
                                          <p:spTgt spid="7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childTnLst>
                                </p:cTn>
                              </p:par>
                              <p:par>
                                <p:cTn id="69" presetID="10"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500"/>
                                        <p:tgtEl>
                                          <p:spTgt spid="6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1" grpId="0"/>
      <p:bldP spid="63" grpId="0"/>
      <p:bldP spid="65" grpId="0"/>
      <p:bldP spid="67" grpId="0"/>
      <p:bldP spid="70" grpId="0"/>
      <p:bldP spid="7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US" dirty="0"/>
              <a:t>The empathy map</a:t>
            </a:r>
          </a:p>
        </p:txBody>
      </p:sp>
      <p:sp>
        <p:nvSpPr>
          <p:cNvPr id="3" name="Rettangolo 2"/>
          <p:cNvSpPr/>
          <p:nvPr/>
        </p:nvSpPr>
        <p:spPr>
          <a:xfrm>
            <a:off x="721488" y="1691148"/>
            <a:ext cx="10870744"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rPr>
              <a:t>Created by designer Dave Gray, the Empathy Map is a useful tool for delving into the psychological characteristics of personas or real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itchFamily="34" charset="0"/>
                <a:ea typeface="+mn-ea"/>
                <a:cs typeface="Arial" charset="0"/>
              </a:rPr>
              <a:t>It allows you to organize and classify the internal states, behaviors and socio-contextual influences that determine users' choices and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rPr>
              <a:t>Like personas, it can be based on data, or on the intuitions and reasoning of designers</a:t>
            </a:r>
            <a:endParaRPr kumimoji="0" lang="it-IT" sz="2000" b="0" i="1"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5137808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922" y="682625"/>
            <a:ext cx="7570787"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0"/>
          <p:cNvSpPr txBox="1"/>
          <p:nvPr/>
        </p:nvSpPr>
        <p:spPr>
          <a:xfrm>
            <a:off x="5211522" y="2601912"/>
            <a:ext cx="80663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 Name</a:t>
            </a:r>
          </a:p>
        </p:txBody>
      </p:sp>
      <p:sp>
        <p:nvSpPr>
          <p:cNvPr id="12" name="CasellaDiTesto 11"/>
          <p:cNvSpPr txBox="1"/>
          <p:nvPr/>
        </p:nvSpPr>
        <p:spPr>
          <a:xfrm>
            <a:off x="3555759" y="682625"/>
            <a:ext cx="5379165"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Desires, aspirations, worries, «what matters» to them</a:t>
            </a:r>
          </a:p>
        </p:txBody>
      </p:sp>
      <p:sp>
        <p:nvSpPr>
          <p:cNvPr id="13" name="CasellaDiTesto 12"/>
          <p:cNvSpPr txBox="1"/>
          <p:nvPr/>
        </p:nvSpPr>
        <p:spPr>
          <a:xfrm>
            <a:off x="7337185" y="2984500"/>
            <a:ext cx="2015160" cy="6477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Environment, people, the market</a:t>
            </a:r>
          </a:p>
        </p:txBody>
      </p:sp>
      <p:sp>
        <p:nvSpPr>
          <p:cNvPr id="14" name="CasellaDiTesto 13"/>
          <p:cNvSpPr txBox="1"/>
          <p:nvPr/>
        </p:nvSpPr>
        <p:spPr>
          <a:xfrm>
            <a:off x="2188922" y="2984500"/>
            <a:ext cx="2546338" cy="64633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What others say: family,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friends, influencers</a:t>
            </a:r>
          </a:p>
        </p:txBody>
      </p:sp>
      <p:sp>
        <p:nvSpPr>
          <p:cNvPr id="15" name="CasellaDiTesto 14"/>
          <p:cNvSpPr txBox="1"/>
          <p:nvPr/>
        </p:nvSpPr>
        <p:spPr>
          <a:xfrm>
            <a:off x="3555759" y="4498975"/>
            <a:ext cx="5067300" cy="3698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Behavior, attitudes, appearance</a:t>
            </a:r>
          </a:p>
        </p:txBody>
      </p:sp>
      <p:sp>
        <p:nvSpPr>
          <p:cNvPr id="16" name="CasellaDiTesto 15"/>
          <p:cNvSpPr txBox="1"/>
          <p:nvPr/>
        </p:nvSpPr>
        <p:spPr>
          <a:xfrm>
            <a:off x="2271472" y="5362575"/>
            <a:ext cx="3321050" cy="3698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Fears, frustration, obstacles</a:t>
            </a:r>
          </a:p>
        </p:txBody>
      </p:sp>
      <p:sp>
        <p:nvSpPr>
          <p:cNvPr id="17" name="CasellaDiTesto 16"/>
          <p:cNvSpPr txBox="1"/>
          <p:nvPr/>
        </p:nvSpPr>
        <p:spPr>
          <a:xfrm>
            <a:off x="6048134" y="5362575"/>
            <a:ext cx="3844925" cy="3698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Calibri" pitchFamily="34" charset="0"/>
                <a:ea typeface="+mn-ea"/>
                <a:cs typeface="Arial" charset="0"/>
              </a:rPr>
              <a:t>Success, joy, what they could achieve</a:t>
            </a:r>
          </a:p>
        </p:txBody>
      </p:sp>
      <p:sp>
        <p:nvSpPr>
          <p:cNvPr id="5" name="Rettangolo 4"/>
          <p:cNvSpPr/>
          <p:nvPr/>
        </p:nvSpPr>
        <p:spPr>
          <a:xfrm>
            <a:off x="4970222" y="1132479"/>
            <a:ext cx="1536519" cy="706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0000"/>
                </a:solidFill>
                <a:effectLst/>
                <a:uLnTx/>
                <a:uFillTx/>
                <a:latin typeface="Calibri" panose="020F0502020204030204"/>
                <a:ea typeface="+mn-ea"/>
                <a:cs typeface="+mn-cs"/>
              </a:rPr>
              <a:t>thinking</a:t>
            </a:r>
          </a:p>
        </p:txBody>
      </p:sp>
      <p:sp>
        <p:nvSpPr>
          <p:cNvPr id="19" name="Rettangolo 18"/>
          <p:cNvSpPr/>
          <p:nvPr/>
        </p:nvSpPr>
        <p:spPr>
          <a:xfrm>
            <a:off x="7662711" y="2337392"/>
            <a:ext cx="1536519" cy="706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0000"/>
                </a:solidFill>
                <a:effectLst/>
                <a:uLnTx/>
                <a:uFillTx/>
                <a:latin typeface="Calibri" panose="020F0502020204030204"/>
                <a:ea typeface="+mn-ea"/>
                <a:cs typeface="+mn-cs"/>
              </a:rPr>
              <a:t> seeing</a:t>
            </a:r>
          </a:p>
        </p:txBody>
      </p:sp>
      <p:sp>
        <p:nvSpPr>
          <p:cNvPr id="20" name="Rettangolo 19"/>
          <p:cNvSpPr/>
          <p:nvPr/>
        </p:nvSpPr>
        <p:spPr>
          <a:xfrm>
            <a:off x="2621038" y="2287701"/>
            <a:ext cx="1536519" cy="706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0000"/>
                </a:solidFill>
                <a:effectLst/>
                <a:uLnTx/>
                <a:uFillTx/>
                <a:latin typeface="Calibri" panose="020F0502020204030204"/>
                <a:ea typeface="+mn-ea"/>
                <a:cs typeface="+mn-cs"/>
              </a:rPr>
              <a:t>hearing</a:t>
            </a:r>
          </a:p>
        </p:txBody>
      </p:sp>
      <p:sp>
        <p:nvSpPr>
          <p:cNvPr id="21" name="Rettangolo 20"/>
          <p:cNvSpPr/>
          <p:nvPr/>
        </p:nvSpPr>
        <p:spPr>
          <a:xfrm>
            <a:off x="5006896" y="3792135"/>
            <a:ext cx="1536519" cy="706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0000"/>
                </a:solidFill>
                <a:effectLst/>
                <a:uLnTx/>
                <a:uFillTx/>
                <a:latin typeface="Calibri" panose="020F0502020204030204"/>
                <a:ea typeface="+mn-ea"/>
                <a:cs typeface="+mn-cs"/>
              </a:rPr>
              <a:t>saying and doing</a:t>
            </a:r>
          </a:p>
        </p:txBody>
      </p:sp>
      <p:sp>
        <p:nvSpPr>
          <p:cNvPr id="22" name="Rettangolo 21"/>
          <p:cNvSpPr/>
          <p:nvPr/>
        </p:nvSpPr>
        <p:spPr>
          <a:xfrm>
            <a:off x="3270672" y="4926528"/>
            <a:ext cx="1536519" cy="436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0000"/>
                </a:solidFill>
                <a:effectLst/>
                <a:uLnTx/>
                <a:uFillTx/>
                <a:latin typeface="Calibri" panose="020F0502020204030204"/>
                <a:ea typeface="+mn-ea"/>
                <a:cs typeface="+mn-cs"/>
              </a:rPr>
              <a:t> suffering</a:t>
            </a:r>
          </a:p>
        </p:txBody>
      </p:sp>
      <p:sp>
        <p:nvSpPr>
          <p:cNvPr id="23" name="Rettangolo 22"/>
          <p:cNvSpPr/>
          <p:nvPr/>
        </p:nvSpPr>
        <p:spPr>
          <a:xfrm>
            <a:off x="6894451" y="5011458"/>
            <a:ext cx="1536519" cy="436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0000"/>
                </a:solidFill>
                <a:effectLst/>
                <a:uLnTx/>
                <a:uFillTx/>
                <a:latin typeface="Calibri" panose="020F0502020204030204"/>
                <a:ea typeface="+mn-ea"/>
                <a:cs typeface="+mn-cs"/>
              </a:rPr>
              <a:t> gains</a:t>
            </a:r>
          </a:p>
        </p:txBody>
      </p:sp>
    </p:spTree>
    <p:extLst>
      <p:ext uri="{BB962C8B-B14F-4D97-AF65-F5344CB8AC3E}">
        <p14:creationId xmlns:p14="http://schemas.microsoft.com/office/powerpoint/2010/main" val="258511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ACC7A9CF-C225-ED56-1ABC-CFCE008DA776}"/>
              </a:ext>
            </a:extLst>
          </p:cNvPr>
          <p:cNvPicPr>
            <a:picLocks noChangeAspect="1"/>
          </p:cNvPicPr>
          <p:nvPr/>
        </p:nvPicPr>
        <p:blipFill>
          <a:blip r:embed="rId4"/>
          <a:stretch>
            <a:fillRect/>
          </a:stretch>
        </p:blipFill>
        <p:spPr>
          <a:xfrm>
            <a:off x="899772" y="576987"/>
            <a:ext cx="5649221" cy="2223363"/>
          </a:xfrm>
          <a:prstGeom prst="rect">
            <a:avLst/>
          </a:prstGeom>
        </p:spPr>
      </p:pic>
      <p:sp>
        <p:nvSpPr>
          <p:cNvPr id="5" name="TextBox 4">
            <a:extLst>
              <a:ext uri="{FF2B5EF4-FFF2-40B4-BE49-F238E27FC236}">
                <a16:creationId xmlns:a16="http://schemas.microsoft.com/office/drawing/2014/main" id="{5A621510-AF44-EE0E-A8EE-AAB83B840C98}"/>
              </a:ext>
            </a:extLst>
          </p:cNvPr>
          <p:cNvSpPr txBox="1"/>
          <p:nvPr/>
        </p:nvSpPr>
        <p:spPr>
          <a:xfrm>
            <a:off x="1128712" y="6200776"/>
            <a:ext cx="16916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Based on Nathan (2023)</a:t>
            </a:r>
          </a:p>
        </p:txBody>
      </p:sp>
      <p:sp>
        <p:nvSpPr>
          <p:cNvPr id="6" name="TextBox 5">
            <a:extLst>
              <a:ext uri="{FF2B5EF4-FFF2-40B4-BE49-F238E27FC236}">
                <a16:creationId xmlns:a16="http://schemas.microsoft.com/office/drawing/2014/main" id="{9C25343A-B128-DFB8-CB9F-EF542B3C8851}"/>
              </a:ext>
            </a:extLst>
          </p:cNvPr>
          <p:cNvSpPr txBox="1"/>
          <p:nvPr/>
        </p:nvSpPr>
        <p:spPr>
          <a:xfrm>
            <a:off x="899772" y="3429000"/>
            <a:ext cx="384124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AI expectations in robotic surgery: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Learn from large sets of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Recognise new trends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Relieve cognitive and physical stress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Redefine surgical care</a:t>
            </a:r>
          </a:p>
        </p:txBody>
      </p:sp>
      <p:pic>
        <p:nvPicPr>
          <p:cNvPr id="7" name="Online Media 6" descr="The da Vinci Si System Overview">
            <a:hlinkClick r:id="" action="ppaction://media"/>
            <a:extLst>
              <a:ext uri="{FF2B5EF4-FFF2-40B4-BE49-F238E27FC236}">
                <a16:creationId xmlns:a16="http://schemas.microsoft.com/office/drawing/2014/main" id="{2066D35F-5528-C04C-B811-47D093EC0A8E}"/>
              </a:ext>
            </a:extLst>
          </p:cNvPr>
          <p:cNvPicPr>
            <a:picLocks noRot="1" noChangeAspect="1"/>
          </p:cNvPicPr>
          <p:nvPr>
            <a:videoFile r:link="rId1"/>
          </p:nvPr>
        </p:nvPicPr>
        <p:blipFill>
          <a:blip r:embed="rId5"/>
          <a:stretch>
            <a:fillRect/>
          </a:stretch>
        </p:blipFill>
        <p:spPr>
          <a:xfrm>
            <a:off x="5789135" y="2360104"/>
            <a:ext cx="6402865" cy="3617619"/>
          </a:xfrm>
          <a:prstGeom prst="rect">
            <a:avLst/>
          </a:prstGeom>
        </p:spPr>
      </p:pic>
    </p:spTree>
    <p:extLst>
      <p:ext uri="{BB962C8B-B14F-4D97-AF65-F5344CB8AC3E}">
        <p14:creationId xmlns:p14="http://schemas.microsoft.com/office/powerpoint/2010/main" val="250622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website&#10;&#10;Description automatically generated">
            <a:extLst>
              <a:ext uri="{FF2B5EF4-FFF2-40B4-BE49-F238E27FC236}">
                <a16:creationId xmlns:a16="http://schemas.microsoft.com/office/drawing/2014/main" id="{5935503D-6C28-3702-BC5C-BF67FE541971}"/>
              </a:ext>
            </a:extLst>
          </p:cNvPr>
          <p:cNvPicPr>
            <a:picLocks noChangeAspect="1"/>
          </p:cNvPicPr>
          <p:nvPr/>
        </p:nvPicPr>
        <p:blipFill>
          <a:blip r:embed="rId3"/>
          <a:stretch>
            <a:fillRect/>
          </a:stretch>
        </p:blipFill>
        <p:spPr>
          <a:xfrm>
            <a:off x="344003" y="3658083"/>
            <a:ext cx="5641145" cy="2805649"/>
          </a:xfrm>
          <a:prstGeom prst="rect">
            <a:avLst/>
          </a:prstGeom>
        </p:spPr>
      </p:pic>
      <p:pic>
        <p:nvPicPr>
          <p:cNvPr id="4" name="Picture 3" descr="Graphical user interface, application, website&#10;&#10;Description automatically generated">
            <a:extLst>
              <a:ext uri="{FF2B5EF4-FFF2-40B4-BE49-F238E27FC236}">
                <a16:creationId xmlns:a16="http://schemas.microsoft.com/office/drawing/2014/main" id="{B412F0FC-D5A5-6F37-DA4B-E3B0546C5D80}"/>
              </a:ext>
            </a:extLst>
          </p:cNvPr>
          <p:cNvPicPr>
            <a:picLocks noChangeAspect="1"/>
          </p:cNvPicPr>
          <p:nvPr/>
        </p:nvPicPr>
        <p:blipFill>
          <a:blip r:embed="rId4"/>
          <a:stretch>
            <a:fillRect/>
          </a:stretch>
        </p:blipFill>
        <p:spPr>
          <a:xfrm>
            <a:off x="685431" y="394268"/>
            <a:ext cx="4958288" cy="2805649"/>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4624B6ED-A07E-83D6-EF8E-90DD3943F4E8}"/>
              </a:ext>
            </a:extLst>
          </p:cNvPr>
          <p:cNvPicPr>
            <a:picLocks noChangeAspect="1"/>
          </p:cNvPicPr>
          <p:nvPr/>
        </p:nvPicPr>
        <p:blipFill>
          <a:blip r:embed="rId5"/>
          <a:stretch>
            <a:fillRect/>
          </a:stretch>
        </p:blipFill>
        <p:spPr>
          <a:xfrm>
            <a:off x="6096000" y="394268"/>
            <a:ext cx="5911894" cy="5887329"/>
          </a:xfrm>
          <a:prstGeom prst="rect">
            <a:avLst/>
          </a:prstGeom>
        </p:spPr>
      </p:pic>
    </p:spTree>
    <p:extLst>
      <p:ext uri="{BB962C8B-B14F-4D97-AF65-F5344CB8AC3E}">
        <p14:creationId xmlns:p14="http://schemas.microsoft.com/office/powerpoint/2010/main" val="815092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92BCA6-8193-DF0A-4FE2-8D6990FA4F02}"/>
              </a:ext>
            </a:extLst>
          </p:cNvPr>
          <p:cNvSpPr txBox="1"/>
          <p:nvPr/>
        </p:nvSpPr>
        <p:spPr>
          <a:xfrm>
            <a:off x="347288" y="6403640"/>
            <a:ext cx="141417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Based on Luxton (2014)</a:t>
            </a:r>
          </a:p>
        </p:txBody>
      </p:sp>
      <p:sp>
        <p:nvSpPr>
          <p:cNvPr id="2" name="Rectangle 1">
            <a:extLst>
              <a:ext uri="{FF2B5EF4-FFF2-40B4-BE49-F238E27FC236}">
                <a16:creationId xmlns:a16="http://schemas.microsoft.com/office/drawing/2014/main" id="{00FF21A1-89A6-552A-C7DF-FD087E8435DB}"/>
              </a:ext>
            </a:extLst>
          </p:cNvPr>
          <p:cNvSpPr/>
          <p:nvPr/>
        </p:nvSpPr>
        <p:spPr>
          <a:xfrm>
            <a:off x="1301131" y="844062"/>
            <a:ext cx="1293873" cy="1113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Artificial intelligence</a:t>
            </a:r>
          </a:p>
        </p:txBody>
      </p:sp>
      <p:sp>
        <p:nvSpPr>
          <p:cNvPr id="5" name="TextBox 4">
            <a:extLst>
              <a:ext uri="{FF2B5EF4-FFF2-40B4-BE49-F238E27FC236}">
                <a16:creationId xmlns:a16="http://schemas.microsoft.com/office/drawing/2014/main" id="{BC26ECF9-C83B-64D5-261D-E86A8724DE35}"/>
              </a:ext>
            </a:extLst>
          </p:cNvPr>
          <p:cNvSpPr txBox="1"/>
          <p:nvPr/>
        </p:nvSpPr>
        <p:spPr>
          <a:xfrm>
            <a:off x="3155390" y="1162147"/>
            <a:ext cx="3000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8" name="Rectangle 7">
            <a:extLst>
              <a:ext uri="{FF2B5EF4-FFF2-40B4-BE49-F238E27FC236}">
                <a16:creationId xmlns:a16="http://schemas.microsoft.com/office/drawing/2014/main" id="{DEFA3CED-889C-0277-B652-BF82134FE55B}"/>
              </a:ext>
            </a:extLst>
          </p:cNvPr>
          <p:cNvSpPr/>
          <p:nvPr/>
        </p:nvSpPr>
        <p:spPr>
          <a:xfrm>
            <a:off x="3987890" y="844062"/>
            <a:ext cx="1293873" cy="1113950"/>
          </a:xfrm>
          <a:prstGeom prst="rect">
            <a:avLst/>
          </a:prstGeom>
          <a:solidFill>
            <a:srgbClr val="EC7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Virtual reality</a:t>
            </a:r>
          </a:p>
        </p:txBody>
      </p:sp>
      <p:sp>
        <p:nvSpPr>
          <p:cNvPr id="9" name="Rectangle 8">
            <a:extLst>
              <a:ext uri="{FF2B5EF4-FFF2-40B4-BE49-F238E27FC236}">
                <a16:creationId xmlns:a16="http://schemas.microsoft.com/office/drawing/2014/main" id="{8C952E7E-1D95-8594-9B82-98E4C1249C0C}"/>
              </a:ext>
            </a:extLst>
          </p:cNvPr>
          <p:cNvSpPr/>
          <p:nvPr/>
        </p:nvSpPr>
        <p:spPr>
          <a:xfrm>
            <a:off x="6674649" y="844062"/>
            <a:ext cx="1293873" cy="11139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Natural language processing</a:t>
            </a:r>
          </a:p>
        </p:txBody>
      </p:sp>
      <p:sp>
        <p:nvSpPr>
          <p:cNvPr id="10" name="TextBox 9">
            <a:extLst>
              <a:ext uri="{FF2B5EF4-FFF2-40B4-BE49-F238E27FC236}">
                <a16:creationId xmlns:a16="http://schemas.microsoft.com/office/drawing/2014/main" id="{C34C5123-BFC6-F386-552E-4C3902E35169}"/>
              </a:ext>
            </a:extLst>
          </p:cNvPr>
          <p:cNvSpPr txBox="1"/>
          <p:nvPr/>
        </p:nvSpPr>
        <p:spPr>
          <a:xfrm>
            <a:off x="5842149" y="1162147"/>
            <a:ext cx="3000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054AA1D1-0713-2A62-39DA-F9AE0CCD6E8B}"/>
              </a:ext>
            </a:extLst>
          </p:cNvPr>
          <p:cNvSpPr txBox="1"/>
          <p:nvPr/>
        </p:nvSpPr>
        <p:spPr>
          <a:xfrm>
            <a:off x="8528908" y="1162145"/>
            <a:ext cx="3000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2" name="Rectangle 11">
            <a:extLst>
              <a:ext uri="{FF2B5EF4-FFF2-40B4-BE49-F238E27FC236}">
                <a16:creationId xmlns:a16="http://schemas.microsoft.com/office/drawing/2014/main" id="{1863FC09-D09E-9AE5-0026-AD86C80F2B31}"/>
              </a:ext>
            </a:extLst>
          </p:cNvPr>
          <p:cNvSpPr/>
          <p:nvPr/>
        </p:nvSpPr>
        <p:spPr>
          <a:xfrm>
            <a:off x="9361408" y="844062"/>
            <a:ext cx="1293873" cy="11139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Affective computing</a:t>
            </a:r>
          </a:p>
        </p:txBody>
      </p:sp>
      <p:sp>
        <p:nvSpPr>
          <p:cNvPr id="14" name="TextBox 13">
            <a:extLst>
              <a:ext uri="{FF2B5EF4-FFF2-40B4-BE49-F238E27FC236}">
                <a16:creationId xmlns:a16="http://schemas.microsoft.com/office/drawing/2014/main" id="{FDD2048E-8696-C90F-F8BC-514E8BECAA76}"/>
              </a:ext>
            </a:extLst>
          </p:cNvPr>
          <p:cNvSpPr txBox="1"/>
          <p:nvPr/>
        </p:nvSpPr>
        <p:spPr>
          <a:xfrm>
            <a:off x="1301131" y="2300649"/>
            <a:ext cx="94883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AI care providers (simulated psychotherapists, counsellors, coaches…) for interactive conversations</a:t>
            </a:r>
          </a:p>
        </p:txBody>
      </p:sp>
      <p:sp>
        <p:nvSpPr>
          <p:cNvPr id="15" name="TextBox 14">
            <a:extLst>
              <a:ext uri="{FF2B5EF4-FFF2-40B4-BE49-F238E27FC236}">
                <a16:creationId xmlns:a16="http://schemas.microsoft.com/office/drawing/2014/main" id="{F6E711BF-2C42-EA47-9E36-FD9D5D9E0EA0}"/>
              </a:ext>
            </a:extLst>
          </p:cNvPr>
          <p:cNvSpPr txBox="1"/>
          <p:nvPr/>
        </p:nvSpPr>
        <p:spPr>
          <a:xfrm>
            <a:off x="1301131" y="2803371"/>
            <a:ext cx="8847102"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Embodied (avatars, robots; humanoid or not) or non-embodied systems (voice simulation)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Virtual or physical</a:t>
            </a:r>
          </a:p>
        </p:txBody>
      </p:sp>
      <p:pic>
        <p:nvPicPr>
          <p:cNvPr id="21" name="Picture 20" descr="A picture containing text, person&#10;&#10;Description automatically generated">
            <a:extLst>
              <a:ext uri="{FF2B5EF4-FFF2-40B4-BE49-F238E27FC236}">
                <a16:creationId xmlns:a16="http://schemas.microsoft.com/office/drawing/2014/main" id="{287AADDC-0FC8-B221-A093-ADCCDD3D5B9C}"/>
              </a:ext>
            </a:extLst>
          </p:cNvPr>
          <p:cNvPicPr>
            <a:picLocks noChangeAspect="1"/>
          </p:cNvPicPr>
          <p:nvPr/>
        </p:nvPicPr>
        <p:blipFill>
          <a:blip r:embed="rId3"/>
          <a:stretch>
            <a:fillRect/>
          </a:stretch>
        </p:blipFill>
        <p:spPr>
          <a:xfrm>
            <a:off x="2940119" y="3594284"/>
            <a:ext cx="5804060" cy="3055577"/>
          </a:xfrm>
          <a:prstGeom prst="rect">
            <a:avLst/>
          </a:prstGeom>
        </p:spPr>
      </p:pic>
    </p:spTree>
    <p:extLst>
      <p:ext uri="{BB962C8B-B14F-4D97-AF65-F5344CB8AC3E}">
        <p14:creationId xmlns:p14="http://schemas.microsoft.com/office/powerpoint/2010/main" val="2810884063"/>
      </p:ext>
    </p:extLst>
  </p:cSld>
  <p:clrMapOvr>
    <a:masterClrMapping/>
  </p:clrMapOvr>
</p:sld>
</file>

<file path=ppt/theme/theme1.xml><?xml version="1.0" encoding="utf-8"?>
<a:theme xmlns:a="http://schemas.openxmlformats.org/drawingml/2006/main" name="Vide">
  <a:themeElements>
    <a:clrScheme name="SKEMA">
      <a:dk1>
        <a:srgbClr val="000000"/>
      </a:dk1>
      <a:lt1>
        <a:srgbClr val="FFFFFF"/>
      </a:lt1>
      <a:dk2>
        <a:srgbClr val="4B4B4B"/>
      </a:dk2>
      <a:lt2>
        <a:srgbClr val="D0D0D0"/>
      </a:lt2>
      <a:accent1>
        <a:srgbClr val="E7433C"/>
      </a:accent1>
      <a:accent2>
        <a:srgbClr val="B8012C"/>
      </a:accent2>
      <a:accent3>
        <a:srgbClr val="717171"/>
      </a:accent3>
      <a:accent4>
        <a:srgbClr val="D0D0D0"/>
      </a:accent4>
      <a:accent5>
        <a:srgbClr val="ECECEC"/>
      </a:accent5>
      <a:accent6>
        <a:srgbClr val="F2F2F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ide">
  <a:themeElements>
    <a:clrScheme name="SKEMA">
      <a:dk1>
        <a:srgbClr val="000000"/>
      </a:dk1>
      <a:lt1>
        <a:srgbClr val="FFFFFF"/>
      </a:lt1>
      <a:dk2>
        <a:srgbClr val="4B4B4B"/>
      </a:dk2>
      <a:lt2>
        <a:srgbClr val="D0D0D0"/>
      </a:lt2>
      <a:accent1>
        <a:srgbClr val="E7433C"/>
      </a:accent1>
      <a:accent2>
        <a:srgbClr val="B8012C"/>
      </a:accent2>
      <a:accent3>
        <a:srgbClr val="717171"/>
      </a:accent3>
      <a:accent4>
        <a:srgbClr val="D0D0D0"/>
      </a:accent4>
      <a:accent5>
        <a:srgbClr val="ECECEC"/>
      </a:accent5>
      <a:accent6>
        <a:srgbClr val="F2F2F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4796</Words>
  <Application>Microsoft Office PowerPoint</Application>
  <PresentationFormat>Widescreen</PresentationFormat>
  <Paragraphs>543</Paragraphs>
  <Slides>66</Slides>
  <Notes>37</Notes>
  <HiddenSlides>5</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66</vt:i4>
      </vt:variant>
    </vt:vector>
  </HeadingPairs>
  <TitlesOfParts>
    <vt:vector size="80" baseType="lpstr">
      <vt:lpstr>Aptos</vt:lpstr>
      <vt:lpstr>Arial</vt:lpstr>
      <vt:lpstr>Calibri</vt:lpstr>
      <vt:lpstr>Google Sans</vt:lpstr>
      <vt:lpstr>Muli</vt:lpstr>
      <vt:lpstr>Nexa Bold</vt:lpstr>
      <vt:lpstr>Nexa Heavy</vt:lpstr>
      <vt:lpstr>Nexa Light</vt:lpstr>
      <vt:lpstr>Nexa Thin</vt:lpstr>
      <vt:lpstr>Police système</vt:lpstr>
      <vt:lpstr>Symbol</vt:lpstr>
      <vt:lpstr>Times New Roman</vt:lpstr>
      <vt:lpstr>Vide</vt:lpstr>
      <vt:lpstr>1_Vide</vt:lpstr>
      <vt:lpstr>Contemporary applications</vt:lpstr>
      <vt:lpstr>The state-of-the-art of health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Personalised (or precision) medicine</vt:lpstr>
      <vt:lpstr>Some challenges for AI in healthcare</vt:lpstr>
      <vt:lpstr>1. The data challenge</vt:lpstr>
      <vt:lpstr>1. The Data challenge (II)</vt:lpstr>
      <vt:lpstr>1. The Data challenge (III)</vt:lpstr>
      <vt:lpstr>2. The challenge of accountability</vt:lpstr>
      <vt:lpstr>PowerPoint Presentation</vt:lpstr>
      <vt:lpstr>3. The challenge of acceptance</vt:lpstr>
      <vt:lpstr>What do patients think of AI?</vt:lpstr>
      <vt:lpstr>4. The challenge of overconfidence</vt:lpstr>
      <vt:lpstr>5. Challenges of distributed authority</vt:lpstr>
      <vt:lpstr>The patient today</vt:lpstr>
      <vt:lpstr>The third-wheel effect</vt:lpstr>
      <vt:lpstr>Examples of third-wheel effect</vt:lpstr>
      <vt:lpstr>A patient case </vt:lpstr>
      <vt:lpstr>Facing the relationship challenge</vt:lpstr>
      <vt:lpstr>Conclusions</vt:lpstr>
      <vt:lpstr>Feedback on your group presentation plans!</vt:lpstr>
      <vt:lpstr>Bibliography to know more</vt:lpstr>
      <vt:lpstr>PowerPoint Presentation</vt:lpstr>
      <vt:lpstr>Introduction</vt:lpstr>
      <vt:lpstr>How can we evaluate technology?</vt:lpstr>
      <vt:lpstr>From Ergonomics to Usability</vt:lpstr>
      <vt:lpstr>I. Ergonomics </vt:lpstr>
      <vt:lpstr>Basic history of modern ergonomics</vt:lpstr>
      <vt:lpstr>Example of an ergonomical tool: analysis of errors </vt:lpstr>
      <vt:lpstr>PowerPoint Presentation</vt:lpstr>
      <vt:lpstr>PowerPoint Presentation</vt:lpstr>
      <vt:lpstr>II. Usability </vt:lpstr>
      <vt:lpstr>The System Image concept (Norman)</vt:lpstr>
      <vt:lpstr>How to evaluate usability?</vt:lpstr>
      <vt:lpstr>Usability Inspection</vt:lpstr>
      <vt:lpstr>PowerPoint Presentation</vt:lpstr>
      <vt:lpstr>PowerPoint Presentation</vt:lpstr>
      <vt:lpstr>Nielsen’s 10 Usability Heuristics</vt:lpstr>
      <vt:lpstr>Usability Testing</vt:lpstr>
      <vt:lpstr>1. Preliminary questions</vt:lpstr>
      <vt:lpstr>2. Tour phase </vt:lpstr>
      <vt:lpstr>3. Task phase </vt:lpstr>
      <vt:lpstr>Usability testing: paper prototyping</vt:lpstr>
      <vt:lpstr>Usability testing: the debate on samples</vt:lpstr>
      <vt:lpstr>Is usability sufficient? A case example… </vt:lpstr>
      <vt:lpstr>What emerged from the evaluation</vt:lpstr>
      <vt:lpstr>User Experience  and User Centered Design</vt:lpstr>
      <vt:lpstr>III. User Experience</vt:lpstr>
      <vt:lpstr>An instrument for User Experience: Contextual Inquiry</vt:lpstr>
      <vt:lpstr>Interesting output: workflow model</vt:lpstr>
      <vt:lpstr>PowerPoint Presentation</vt:lpstr>
      <vt:lpstr>IV. Design for All</vt:lpstr>
      <vt:lpstr>V. User Centered Design</vt:lpstr>
      <vt:lpstr>UCD - ISO 9241-210:2010 (revised 2019)</vt:lpstr>
      <vt:lpstr>Tools of UCD</vt:lpstr>
      <vt:lpstr> Personas</vt:lpstr>
      <vt:lpstr>The empathy map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applications</dc:title>
  <dc:creator>Leopoldo Bertossi</dc:creator>
  <cp:lastModifiedBy>Leopoldo Bertossi</cp:lastModifiedBy>
  <cp:revision>1</cp:revision>
  <dcterms:created xsi:type="dcterms:W3CDTF">2024-02-17T18:34:39Z</dcterms:created>
  <dcterms:modified xsi:type="dcterms:W3CDTF">2024-02-17T18:36:48Z</dcterms:modified>
</cp:coreProperties>
</file>