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1" r:id="rId2"/>
    <p:sldId id="499" r:id="rId3"/>
    <p:sldId id="2084" r:id="rId4"/>
    <p:sldId id="2081" r:id="rId5"/>
    <p:sldId id="259" r:id="rId6"/>
    <p:sldId id="289" r:id="rId7"/>
    <p:sldId id="262" r:id="rId8"/>
    <p:sldId id="298" r:id="rId9"/>
    <p:sldId id="265" r:id="rId10"/>
    <p:sldId id="266" r:id="rId11"/>
    <p:sldId id="267" r:id="rId12"/>
    <p:sldId id="268" r:id="rId13"/>
    <p:sldId id="279" r:id="rId14"/>
    <p:sldId id="2079" r:id="rId15"/>
    <p:sldId id="276" r:id="rId16"/>
    <p:sldId id="277" r:id="rId17"/>
    <p:sldId id="280" r:id="rId18"/>
    <p:sldId id="281" r:id="rId19"/>
    <p:sldId id="282" r:id="rId20"/>
    <p:sldId id="284" r:id="rId21"/>
    <p:sldId id="299" r:id="rId22"/>
    <p:sldId id="2080" r:id="rId23"/>
    <p:sldId id="2082" r:id="rId24"/>
    <p:sldId id="300" r:id="rId25"/>
    <p:sldId id="2090" r:id="rId26"/>
    <p:sldId id="285" r:id="rId27"/>
    <p:sldId id="283" r:id="rId28"/>
    <p:sldId id="297" r:id="rId29"/>
    <p:sldId id="2077" r:id="rId30"/>
    <p:sldId id="286" r:id="rId31"/>
    <p:sldId id="2078" r:id="rId32"/>
    <p:sldId id="20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D2624-9F31-4773-BBE8-39743C45532F}" type="datetimeFigureOut">
              <a:rPr lang="en-CA" smtClean="0"/>
              <a:t>2024-02-15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BC0C-5F23-4224-94F3-2A0EC2824BE0}" type="slidenum">
              <a:rPr lang="en-CA" smtClean="0"/>
              <a:t>‹#›</a:t>
            </a:fld>
            <a:endParaRPr lang="en-CA"/>
          </a:p>
        </p:txBody>
      </p:sp>
    </p:spTree>
    <p:extLst>
      <p:ext uri="{BB962C8B-B14F-4D97-AF65-F5344CB8AC3E}">
        <p14:creationId xmlns:p14="http://schemas.microsoft.com/office/powerpoint/2010/main" val="24938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0DEF876-BDDC-2244-8F03-5DA869465533}" type="slidenum">
              <a:rPr lang="fr-FR" smtClean="0"/>
              <a:t>2</a:t>
            </a:fld>
            <a:endParaRPr lang="fr-FR" dirty="0"/>
          </a:p>
        </p:txBody>
      </p:sp>
    </p:spTree>
    <p:extLst>
      <p:ext uri="{BB962C8B-B14F-4D97-AF65-F5344CB8AC3E}">
        <p14:creationId xmlns:p14="http://schemas.microsoft.com/office/powerpoint/2010/main" val="267759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0DEF876-BDDC-2244-8F03-5DA869465533}" type="slidenum">
              <a:rPr lang="fr-FR" smtClean="0"/>
              <a:t>16</a:t>
            </a:fld>
            <a:endParaRPr lang="fr-FR"/>
          </a:p>
        </p:txBody>
      </p:sp>
    </p:spTree>
    <p:extLst>
      <p:ext uri="{BB962C8B-B14F-4D97-AF65-F5344CB8AC3E}">
        <p14:creationId xmlns:p14="http://schemas.microsoft.com/office/powerpoint/2010/main" val="1795085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on link to show proposal to students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0DEF876-BDDC-2244-8F03-5DA869465533}" type="slidenum">
              <a:rPr lang="fr-FR" smtClean="0"/>
              <a:t>18</a:t>
            </a:fld>
            <a:endParaRPr lang="fr-FR"/>
          </a:p>
        </p:txBody>
      </p:sp>
    </p:spTree>
    <p:extLst>
      <p:ext uri="{BB962C8B-B14F-4D97-AF65-F5344CB8AC3E}">
        <p14:creationId xmlns:p14="http://schemas.microsoft.com/office/powerpoint/2010/main" val="3674908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a:t>https://en.wikipedia.org/wiki/Logic_Theorist</a:t>
            </a:r>
          </a:p>
          <a:p>
            <a:endParaRPr lang="it-IT" dirty="0"/>
          </a:p>
          <a:p>
            <a:r>
              <a:rPr lang="it-IT" i="1" dirty="0"/>
              <a:t>(some</a:t>
            </a:r>
            <a:r>
              <a:rPr lang="it-IT" i="1" baseline="0" dirty="0"/>
              <a:t> info on the </a:t>
            </a:r>
            <a:r>
              <a:rPr lang="it-IT" i="1" baseline="0" dirty="0" err="1"/>
              <a:t>logic</a:t>
            </a:r>
            <a:r>
              <a:rPr lang="it-IT" i="1" baseline="0" dirty="0"/>
              <a:t> </a:t>
            </a:r>
            <a:r>
              <a:rPr lang="it-IT" i="1" baseline="0" dirty="0" err="1"/>
              <a:t>theorist</a:t>
            </a:r>
            <a:r>
              <a:rPr lang="it-IT" i="1" baseline="0" dirty="0"/>
              <a:t> </a:t>
            </a:r>
            <a:r>
              <a:rPr lang="it-IT" i="1" baseline="0" dirty="0" err="1"/>
              <a:t>but</a:t>
            </a:r>
            <a:r>
              <a:rPr lang="it-IT" i="1" baseline="0" dirty="0"/>
              <a:t> </a:t>
            </a:r>
            <a:r>
              <a:rPr lang="it-IT" i="1" baseline="0" dirty="0" err="1"/>
              <a:t>it</a:t>
            </a:r>
            <a:r>
              <a:rPr lang="it-IT" i="1" baseline="0" dirty="0"/>
              <a:t> </a:t>
            </a:r>
            <a:r>
              <a:rPr lang="it-IT" i="1" baseline="0" dirty="0" err="1"/>
              <a:t>is</a:t>
            </a:r>
            <a:r>
              <a:rPr lang="it-IT" i="1" baseline="0" dirty="0"/>
              <a:t> </a:t>
            </a:r>
            <a:r>
              <a:rPr lang="it-IT" i="1" baseline="0" dirty="0" err="1"/>
              <a:t>not</a:t>
            </a:r>
            <a:r>
              <a:rPr lang="it-IT" i="1" baseline="0" dirty="0"/>
              <a:t> </a:t>
            </a:r>
            <a:r>
              <a:rPr lang="it-IT" i="1" baseline="0" dirty="0" err="1"/>
              <a:t>necessary</a:t>
            </a:r>
            <a:r>
              <a:rPr lang="it-IT" i="1" baseline="0" dirty="0"/>
              <a:t> to </a:t>
            </a:r>
            <a:r>
              <a:rPr lang="it-IT" i="1" baseline="0" dirty="0" err="1"/>
              <a:t>explain</a:t>
            </a:r>
            <a:r>
              <a:rPr lang="it-IT" i="1" baseline="0" dirty="0"/>
              <a:t> </a:t>
            </a:r>
            <a:r>
              <a:rPr lang="it-IT" i="1" baseline="0" dirty="0" err="1"/>
              <a:t>it</a:t>
            </a:r>
            <a:r>
              <a:rPr lang="it-IT" i="1" baseline="0" dirty="0"/>
              <a:t> in </a:t>
            </a:r>
            <a:r>
              <a:rPr lang="it-IT" i="1" baseline="0" dirty="0" err="1"/>
              <a:t>detail</a:t>
            </a:r>
            <a:r>
              <a:rPr lang="it-IT" i="1" baseline="0" dirty="0"/>
              <a:t> – the </a:t>
            </a:r>
            <a:r>
              <a:rPr lang="it-IT" i="1" baseline="0" dirty="0" err="1"/>
              <a:t>important</a:t>
            </a:r>
            <a:r>
              <a:rPr lang="it-IT" i="1" baseline="0" dirty="0"/>
              <a:t> </a:t>
            </a:r>
            <a:r>
              <a:rPr lang="it-IT" i="1" baseline="0" dirty="0" err="1"/>
              <a:t>aspect</a:t>
            </a:r>
            <a:r>
              <a:rPr lang="it-IT" i="1" baseline="0" dirty="0"/>
              <a:t> </a:t>
            </a:r>
            <a:r>
              <a:rPr lang="it-IT" i="1" baseline="0" dirty="0" err="1"/>
              <a:t>is</a:t>
            </a:r>
            <a:r>
              <a:rPr lang="it-IT" i="1" baseline="0" dirty="0"/>
              <a:t> </a:t>
            </a:r>
            <a:r>
              <a:rPr lang="it-IT" i="1" baseline="0" dirty="0" err="1"/>
              <a:t>that</a:t>
            </a:r>
            <a:r>
              <a:rPr lang="it-IT" i="1" baseline="0" dirty="0"/>
              <a:t> </a:t>
            </a:r>
            <a:r>
              <a:rPr lang="it-IT" i="1" baseline="0" dirty="0" err="1"/>
              <a:t>it</a:t>
            </a:r>
            <a:r>
              <a:rPr lang="it-IT" i="1" baseline="0" dirty="0"/>
              <a:t> </a:t>
            </a:r>
            <a:r>
              <a:rPr lang="it-IT" i="1" baseline="0" dirty="0" err="1"/>
              <a:t>was</a:t>
            </a:r>
            <a:r>
              <a:rPr lang="it-IT" i="1" baseline="0" dirty="0"/>
              <a:t> </a:t>
            </a:r>
            <a:r>
              <a:rPr lang="it-IT" i="1" baseline="0" dirty="0" err="1"/>
              <a:t>still</a:t>
            </a:r>
            <a:r>
              <a:rPr lang="it-IT" i="1" baseline="0" dirty="0"/>
              <a:t> a «</a:t>
            </a:r>
            <a:r>
              <a:rPr lang="it-IT" i="1" baseline="0" dirty="0" err="1"/>
              <a:t>deductive</a:t>
            </a:r>
            <a:r>
              <a:rPr lang="it-IT" i="1" baseline="0" dirty="0"/>
              <a:t>» software – </a:t>
            </a:r>
            <a:r>
              <a:rPr lang="it-IT" i="1" baseline="0" dirty="0" err="1"/>
              <a:t>applying</a:t>
            </a:r>
            <a:r>
              <a:rPr lang="it-IT" i="1" baseline="0" dirty="0"/>
              <a:t> </a:t>
            </a:r>
            <a:r>
              <a:rPr lang="it-IT" i="1" baseline="0" dirty="0" err="1"/>
              <a:t>rules</a:t>
            </a:r>
            <a:r>
              <a:rPr lang="it-IT" i="1" baseline="0" dirty="0"/>
              <a:t> to solve </a:t>
            </a:r>
            <a:r>
              <a:rPr lang="it-IT" i="1" baseline="0" dirty="0" err="1"/>
              <a:t>problems</a:t>
            </a:r>
            <a:r>
              <a:rPr lang="it-IT" i="1" baseline="0" dirty="0"/>
              <a:t> – </a:t>
            </a:r>
            <a:r>
              <a:rPr lang="it-IT" i="1" baseline="0" dirty="0" err="1"/>
              <a:t>similar</a:t>
            </a:r>
            <a:r>
              <a:rPr lang="it-IT" i="1" baseline="0" dirty="0"/>
              <a:t> to the </a:t>
            </a:r>
            <a:r>
              <a:rPr lang="it-IT" i="1" baseline="0" dirty="0" err="1"/>
              <a:t>ancient</a:t>
            </a:r>
            <a:r>
              <a:rPr lang="it-IT" i="1" baseline="0" dirty="0"/>
              <a:t> </a:t>
            </a:r>
            <a:r>
              <a:rPr lang="it-IT" i="1" baseline="0" dirty="0" err="1"/>
              <a:t>ideas</a:t>
            </a:r>
            <a:r>
              <a:rPr lang="it-IT" i="1" baseline="0" dirty="0"/>
              <a:t> of AI, </a:t>
            </a:r>
            <a:r>
              <a:rPr lang="it-IT" i="1" baseline="0" dirty="0" err="1"/>
              <a:t>not</a:t>
            </a:r>
            <a:r>
              <a:rPr lang="it-IT" i="1" baseline="0" dirty="0"/>
              <a:t> to the </a:t>
            </a:r>
            <a:r>
              <a:rPr lang="it-IT" i="1" baseline="0" dirty="0" err="1"/>
              <a:t>technologies</a:t>
            </a:r>
            <a:r>
              <a:rPr lang="it-IT" i="1" baseline="0" dirty="0"/>
              <a:t> </a:t>
            </a:r>
            <a:r>
              <a:rPr lang="it-IT" i="1" baseline="0" dirty="0" err="1"/>
              <a:t>we</a:t>
            </a:r>
            <a:r>
              <a:rPr lang="it-IT" i="1" baseline="0" dirty="0"/>
              <a:t> </a:t>
            </a:r>
            <a:r>
              <a:rPr lang="it-IT" i="1" baseline="0" dirty="0" err="1"/>
              <a:t>have</a:t>
            </a:r>
            <a:r>
              <a:rPr lang="it-IT" i="1" baseline="0" dirty="0"/>
              <a:t> </a:t>
            </a:r>
            <a:r>
              <a:rPr lang="it-IT" i="1" baseline="0" dirty="0" err="1"/>
              <a:t>today</a:t>
            </a:r>
            <a:r>
              <a:rPr lang="it-IT" i="1" baseline="0" dirty="0"/>
              <a:t> </a:t>
            </a:r>
            <a:r>
              <a:rPr lang="it-IT" i="1" baseline="0" dirty="0" err="1"/>
              <a:t>which</a:t>
            </a:r>
            <a:r>
              <a:rPr lang="it-IT" i="1" baseline="0" dirty="0"/>
              <a:t> are </a:t>
            </a:r>
            <a:r>
              <a:rPr lang="it-IT" i="1" baseline="0" dirty="0" err="1"/>
              <a:t>inductive</a:t>
            </a:r>
            <a:r>
              <a:rPr lang="it-IT" i="1" baseline="0" dirty="0"/>
              <a:t>, </a:t>
            </a:r>
            <a:r>
              <a:rPr lang="it-IT" i="1" baseline="0" dirty="0" err="1"/>
              <a:t>statistical</a:t>
            </a:r>
            <a:r>
              <a:rPr lang="it-IT" i="1" baseline="0" dirty="0"/>
              <a:t>, </a:t>
            </a:r>
            <a:r>
              <a:rPr lang="it-IT" i="1" baseline="0" dirty="0" err="1"/>
              <a:t>predictive</a:t>
            </a:r>
            <a:r>
              <a:rPr lang="it-IT" i="1" baseline="0" dirty="0"/>
              <a:t>, </a:t>
            </a:r>
            <a:r>
              <a:rPr lang="it-IT" i="1" baseline="0" dirty="0" err="1"/>
              <a:t>based</a:t>
            </a:r>
            <a:r>
              <a:rPr lang="it-IT" i="1" baseline="0" dirty="0"/>
              <a:t> on data </a:t>
            </a:r>
            <a:r>
              <a:rPr lang="it-IT" i="1" baseline="0" dirty="0" err="1"/>
              <a:t>analysis</a:t>
            </a:r>
            <a:r>
              <a:rPr lang="it-IT" i="1" baseline="0" dirty="0"/>
              <a:t>)</a:t>
            </a:r>
            <a:endParaRPr lang="it-IT" i="1" dirty="0"/>
          </a:p>
        </p:txBody>
      </p:sp>
      <p:sp>
        <p:nvSpPr>
          <p:cNvPr id="4" name="Segnaposto numero diapositiva 3"/>
          <p:cNvSpPr>
            <a:spLocks noGrp="1"/>
          </p:cNvSpPr>
          <p:nvPr>
            <p:ph type="sldNum" sz="quarter" idx="10"/>
          </p:nvPr>
        </p:nvSpPr>
        <p:spPr/>
        <p:txBody>
          <a:bodyPr/>
          <a:lstStyle/>
          <a:p>
            <a:fld id="{F0DEF876-BDDC-2244-8F03-5DA869465533}" type="slidenum">
              <a:rPr lang="fr-FR" smtClean="0"/>
              <a:t>19</a:t>
            </a:fld>
            <a:endParaRPr lang="fr-FR"/>
          </a:p>
        </p:txBody>
      </p:sp>
    </p:spTree>
    <p:extLst>
      <p:ext uri="{BB962C8B-B14F-4D97-AF65-F5344CB8AC3E}">
        <p14:creationId xmlns:p14="http://schemas.microsoft.com/office/powerpoint/2010/main" val="364845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create</a:t>
            </a:r>
            <a:r>
              <a:rPr lang="en-GB" baseline="0" dirty="0"/>
              <a:t> an interactive survey to engage students – this is done for my students and will become dysfunctional after my class</a:t>
            </a:r>
          </a:p>
          <a:p>
            <a:r>
              <a:rPr lang="en-GB" baseline="0" dirty="0"/>
              <a:t>Of course the response is: every AI that exists is weak/narrow – strong AIs exist in science fiction only)</a:t>
            </a:r>
          </a:p>
          <a:p>
            <a:endParaRPr lang="en-GB" baseline="0" dirty="0"/>
          </a:p>
          <a:p>
            <a:endParaRPr lang="en-GB" dirty="0"/>
          </a:p>
        </p:txBody>
      </p:sp>
      <p:sp>
        <p:nvSpPr>
          <p:cNvPr id="4" name="Slide Number Placeholder 3"/>
          <p:cNvSpPr>
            <a:spLocks noGrp="1"/>
          </p:cNvSpPr>
          <p:nvPr>
            <p:ph type="sldNum" sz="quarter" idx="5"/>
          </p:nvPr>
        </p:nvSpPr>
        <p:spPr/>
        <p:txBody>
          <a:bodyPr/>
          <a:lstStyle/>
          <a:p>
            <a:fld id="{F0DEF876-BDDC-2244-8F03-5DA869465533}" type="slidenum">
              <a:rPr lang="fr-FR" smtClean="0"/>
              <a:t>21</a:t>
            </a:fld>
            <a:endParaRPr lang="fr-FR"/>
          </a:p>
        </p:txBody>
      </p:sp>
    </p:spTree>
    <p:extLst>
      <p:ext uri="{BB962C8B-B14F-4D97-AF65-F5344CB8AC3E}">
        <p14:creationId xmlns:p14="http://schemas.microsoft.com/office/powerpoint/2010/main" val="530393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and development of artificial intelligence</a:t>
            </a:r>
            <a:r>
              <a:rPr lang="en-GB" baseline="0" dirty="0"/>
              <a:t> changed direction (from strong to weak) in the 80s and 90s.</a:t>
            </a:r>
          </a:p>
          <a:p>
            <a:r>
              <a:rPr lang="en-GB" baseline="0" dirty="0"/>
              <a:t>Narrow AI: AI as “the raisin in the bread” (</a:t>
            </a:r>
            <a:r>
              <a:rPr lang="en-GB" baseline="0" dirty="0" err="1"/>
              <a:t>Lenat</a:t>
            </a:r>
            <a:r>
              <a:rPr lang="en-GB" baseline="0" dirty="0"/>
              <a:t>)</a:t>
            </a:r>
          </a:p>
          <a:p>
            <a:endParaRPr lang="en-GB" baseline="0" dirty="0"/>
          </a:p>
          <a:p>
            <a:r>
              <a:rPr lang="en-GB" baseline="0" dirty="0"/>
              <a:t>This didn’t mean however that the plans for building humanoid robots were dropped. </a:t>
            </a:r>
          </a:p>
          <a:p>
            <a:endParaRPr lang="en-GB" baseline="0" dirty="0"/>
          </a:p>
          <a:p>
            <a:r>
              <a:rPr lang="en-GB" baseline="0" dirty="0" err="1"/>
              <a:t>EcceRobot</a:t>
            </a:r>
            <a:r>
              <a:rPr lang="en-GB" baseline="0" dirty="0"/>
              <a:t> (pronounce “eke”) picture: mimics the human form and even goes beyond other humanoid robots. Not only it replicates the appearance of a human body but duplicates the inner structures of the body by using materials which can act as bones, joints, muscles and tendons.</a:t>
            </a:r>
          </a:p>
          <a:p>
            <a:endParaRPr lang="en-GB" baseline="0" dirty="0"/>
          </a:p>
          <a:p>
            <a:r>
              <a:rPr lang="en-GB" dirty="0"/>
              <a:t>Stilgoe (2018): (Robotics suffer from a paradox problem):  it is known as ﻿the Moravec paradox, in honour of the robotics pioneer Hans Moravec: ‘[T]he hard problems are easy and the easy problems are hard’ (Pinker, 1995: 192). For early AI, things that humans could do without thinking, such as walking, seemed almost impossible to emulate, while cognitively hard tasks like chess proved remarkably easy for computers.</a:t>
            </a:r>
          </a:p>
        </p:txBody>
      </p:sp>
      <p:sp>
        <p:nvSpPr>
          <p:cNvPr id="4" name="Slide Number Placeholder 3"/>
          <p:cNvSpPr>
            <a:spLocks noGrp="1"/>
          </p:cNvSpPr>
          <p:nvPr>
            <p:ph type="sldNum" sz="quarter" idx="10"/>
          </p:nvPr>
        </p:nvSpPr>
        <p:spPr/>
        <p:txBody>
          <a:bodyPr/>
          <a:lstStyle/>
          <a:p>
            <a:pPr marL="0" marR="0" lvl="0" indent="0" algn="r" defTabSz="911835" rtl="0" eaLnBrk="1" fontAlgn="auto" latinLnBrk="0" hangingPunct="1">
              <a:lnSpc>
                <a:spcPct val="100000"/>
              </a:lnSpc>
              <a:spcBef>
                <a:spcPts val="0"/>
              </a:spcBef>
              <a:spcAft>
                <a:spcPts val="0"/>
              </a:spcAft>
              <a:buClrTx/>
              <a:buSzTx/>
              <a:buFontTx/>
              <a:buNone/>
              <a:tabLst/>
              <a:defRPr/>
            </a:pPr>
            <a:fld id="{6BA8C897-4E6B-4E78-95E8-9EF5CB1DF96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835"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775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Cyc</a:t>
            </a:r>
            <a:r>
              <a:rPr lang="en-GB" baseline="0" dirty="0"/>
              <a:t> project (since 1984) as an example</a:t>
            </a:r>
          </a:p>
          <a:p>
            <a:r>
              <a:rPr lang="en-GB" baseline="0" dirty="0"/>
              <a:t>Douglas </a:t>
            </a:r>
            <a:r>
              <a:rPr lang="en-GB" baseline="0" dirty="0" err="1"/>
              <a:t>Lenat</a:t>
            </a:r>
            <a:r>
              <a:rPr lang="en-GB" baseline="0" dirty="0"/>
              <a:t> (CEO of </a:t>
            </a:r>
            <a:r>
              <a:rPr lang="en-GB" baseline="0" dirty="0" err="1"/>
              <a:t>Cycorp</a:t>
            </a:r>
            <a:r>
              <a:rPr lang="en-GB" baseline="0" dirty="0"/>
              <a:t>) one of the AI developers which support ‘strong AI’ and efforts towards the replication of human intelligence</a:t>
            </a:r>
          </a:p>
          <a:p>
            <a:r>
              <a:rPr lang="en-GB" baseline="0" dirty="0"/>
              <a:t>https://en.wikipedia.org/wiki/Cyc</a:t>
            </a:r>
          </a:p>
          <a:p>
            <a:endParaRPr lang="en-GB" dirty="0"/>
          </a:p>
          <a:p>
            <a:r>
              <a:rPr lang="en-GB" dirty="0"/>
              <a:t>This is similar to what Llull was proposing but much more ambitious and with a specific aim to help create AGI.</a:t>
            </a:r>
          </a:p>
        </p:txBody>
      </p:sp>
      <p:sp>
        <p:nvSpPr>
          <p:cNvPr id="4" name="Slide Number Placeholder 3"/>
          <p:cNvSpPr>
            <a:spLocks noGrp="1"/>
          </p:cNvSpPr>
          <p:nvPr>
            <p:ph type="sldNum" sz="quarter" idx="10"/>
          </p:nvPr>
        </p:nvSpPr>
        <p:spPr/>
        <p:txBody>
          <a:bodyPr/>
          <a:lstStyle/>
          <a:p>
            <a:fld id="{6BA8C897-4E6B-4E78-95E8-9EF5CB1DF966}" type="slidenum">
              <a:rPr lang="en-GB" smtClean="0"/>
              <a:t>23</a:t>
            </a:fld>
            <a:endParaRPr lang="en-GB"/>
          </a:p>
        </p:txBody>
      </p:sp>
    </p:spTree>
    <p:extLst>
      <p:ext uri="{BB962C8B-B14F-4D97-AF65-F5344CB8AC3E}">
        <p14:creationId xmlns:p14="http://schemas.microsoft.com/office/powerpoint/2010/main" val="252365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www.ibm.com</a:t>
            </a:r>
            <a:r>
              <a:rPr lang="en-GB" dirty="0"/>
              <a:t>/topics/strong-ai</a:t>
            </a:r>
          </a:p>
        </p:txBody>
      </p:sp>
      <p:sp>
        <p:nvSpPr>
          <p:cNvPr id="4" name="Slide Number Placeholder 3"/>
          <p:cNvSpPr>
            <a:spLocks noGrp="1"/>
          </p:cNvSpPr>
          <p:nvPr>
            <p:ph type="sldNum" sz="quarter" idx="5"/>
          </p:nvPr>
        </p:nvSpPr>
        <p:spPr/>
        <p:txBody>
          <a:bodyPr/>
          <a:lstStyle/>
          <a:p>
            <a:fld id="{F0DEF876-BDDC-2244-8F03-5DA869465533}" type="slidenum">
              <a:rPr lang="fr-FR" smtClean="0"/>
              <a:t>24</a:t>
            </a:fld>
            <a:endParaRPr lang="fr-FR"/>
          </a:p>
        </p:txBody>
      </p:sp>
    </p:spTree>
    <p:extLst>
      <p:ext uri="{BB962C8B-B14F-4D97-AF65-F5344CB8AC3E}">
        <p14:creationId xmlns:p14="http://schemas.microsoft.com/office/powerpoint/2010/main" val="949604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0DEF876-BDDC-2244-8F03-5DA869465533}" type="slidenum">
              <a:rPr lang="fr-FR" smtClean="0"/>
              <a:t>26</a:t>
            </a:fld>
            <a:endParaRPr lang="fr-FR"/>
          </a:p>
        </p:txBody>
      </p:sp>
    </p:spTree>
    <p:extLst>
      <p:ext uri="{BB962C8B-B14F-4D97-AF65-F5344CB8AC3E}">
        <p14:creationId xmlns:p14="http://schemas.microsoft.com/office/powerpoint/2010/main" val="590452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John Searle’s definition of AI is opposite to that of Turing</a:t>
            </a:r>
          </a:p>
        </p:txBody>
      </p:sp>
      <p:sp>
        <p:nvSpPr>
          <p:cNvPr id="4" name="Slide Number Placeholder 3"/>
          <p:cNvSpPr>
            <a:spLocks noGrp="1"/>
          </p:cNvSpPr>
          <p:nvPr>
            <p:ph type="sldNum" sz="quarter" idx="5"/>
          </p:nvPr>
        </p:nvSpPr>
        <p:spPr/>
        <p:txBody>
          <a:bodyPr/>
          <a:lstStyle/>
          <a:p>
            <a:fld id="{F0DEF876-BDDC-2244-8F03-5DA869465533}" type="slidenum">
              <a:rPr lang="fr-FR" smtClean="0"/>
              <a:t>27</a:t>
            </a:fld>
            <a:endParaRPr lang="fr-FR"/>
          </a:p>
        </p:txBody>
      </p:sp>
    </p:spTree>
    <p:extLst>
      <p:ext uri="{BB962C8B-B14F-4D97-AF65-F5344CB8AC3E}">
        <p14:creationId xmlns:p14="http://schemas.microsoft.com/office/powerpoint/2010/main" val="1724481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SzPts val="1000"/>
              <a:buFont typeface="Symbol" pitchFamily="2" charset="2"/>
              <a:buChar char=""/>
              <a:tabLst>
                <a:tab pos="457200" algn="l"/>
              </a:tabLst>
            </a:pPr>
            <a:endParaRPr lang="en-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DEF876-BDDC-2244-8F03-5DA869465533}" type="slidenum">
              <a:rPr lang="fr-FR" smtClean="0"/>
              <a:t>29</a:t>
            </a:fld>
            <a:endParaRPr lang="fr-FR"/>
          </a:p>
        </p:txBody>
      </p:sp>
    </p:spTree>
    <p:extLst>
      <p:ext uri="{BB962C8B-B14F-4D97-AF65-F5344CB8AC3E}">
        <p14:creationId xmlns:p14="http://schemas.microsoft.com/office/powerpoint/2010/main" val="351345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SHOULD BE MODIFIED ACCORDING TO FINAL COURSE </a:t>
            </a:r>
          </a:p>
          <a:p>
            <a:endParaRPr lang="it-IT" dirty="0"/>
          </a:p>
        </p:txBody>
      </p:sp>
      <p:sp>
        <p:nvSpPr>
          <p:cNvPr id="4" name="Segnaposto numero diapositiva 3"/>
          <p:cNvSpPr>
            <a:spLocks noGrp="1"/>
          </p:cNvSpPr>
          <p:nvPr>
            <p:ph type="sldNum" sz="quarter" idx="10"/>
          </p:nvPr>
        </p:nvSpPr>
        <p:spPr/>
        <p:txBody>
          <a:bodyPr/>
          <a:lstStyle/>
          <a:p>
            <a:fld id="{F0DEF876-BDDC-2244-8F03-5DA869465533}" type="slidenum">
              <a:rPr lang="fr-FR" smtClean="0"/>
              <a:t>4</a:t>
            </a:fld>
            <a:endParaRPr lang="fr-FR" dirty="0"/>
          </a:p>
        </p:txBody>
      </p:sp>
    </p:spTree>
    <p:extLst>
      <p:ext uri="{BB962C8B-B14F-4D97-AF65-F5344CB8AC3E}">
        <p14:creationId xmlns:p14="http://schemas.microsoft.com/office/powerpoint/2010/main" val="4000817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not.</a:t>
            </a:r>
          </a:p>
          <a:p>
            <a:endParaRPr lang="en-GB" dirty="0"/>
          </a:p>
          <a:p>
            <a:r>
              <a:rPr lang="en-GB" dirty="0"/>
              <a:t>Reliability = trustworthiness, accuracy and consistency</a:t>
            </a:r>
          </a:p>
        </p:txBody>
      </p:sp>
      <p:sp>
        <p:nvSpPr>
          <p:cNvPr id="4" name="Slide Number Placeholder 3"/>
          <p:cNvSpPr>
            <a:spLocks noGrp="1"/>
          </p:cNvSpPr>
          <p:nvPr>
            <p:ph type="sldNum" sz="quarter" idx="5"/>
          </p:nvPr>
        </p:nvSpPr>
        <p:spPr/>
        <p:txBody>
          <a:bodyPr/>
          <a:lstStyle/>
          <a:p>
            <a:fld id="{F0DEF876-BDDC-2244-8F03-5DA869465533}" type="slidenum">
              <a:rPr lang="fr-FR" smtClean="0"/>
              <a:t>30</a:t>
            </a:fld>
            <a:endParaRPr lang="fr-FR"/>
          </a:p>
        </p:txBody>
      </p:sp>
    </p:spTree>
    <p:extLst>
      <p:ext uri="{BB962C8B-B14F-4D97-AF65-F5344CB8AC3E}">
        <p14:creationId xmlns:p14="http://schemas.microsoft.com/office/powerpoint/2010/main" val="1743845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with students before showing the rest of the slide.</a:t>
            </a:r>
          </a:p>
          <a:p>
            <a:r>
              <a:rPr lang="en-GB" dirty="0"/>
              <a:t>Source: https://</a:t>
            </a:r>
            <a:r>
              <a:rPr lang="en-GB" dirty="0" err="1"/>
              <a:t>medium.com</a:t>
            </a:r>
            <a:r>
              <a:rPr lang="en-GB" dirty="0"/>
              <a:t>/@sgt101/chatgtp-is-a-chinese-room-cf66b04f3b9f</a:t>
            </a:r>
          </a:p>
        </p:txBody>
      </p:sp>
      <p:sp>
        <p:nvSpPr>
          <p:cNvPr id="4" name="Slide Number Placeholder 3"/>
          <p:cNvSpPr>
            <a:spLocks noGrp="1"/>
          </p:cNvSpPr>
          <p:nvPr>
            <p:ph type="sldNum" sz="quarter" idx="5"/>
          </p:nvPr>
        </p:nvSpPr>
        <p:spPr/>
        <p:txBody>
          <a:bodyPr/>
          <a:lstStyle/>
          <a:p>
            <a:fld id="{F0DEF876-BDDC-2244-8F03-5DA869465533}" type="slidenum">
              <a:rPr lang="fr-FR" smtClean="0"/>
              <a:t>31</a:t>
            </a:fld>
            <a:endParaRPr lang="fr-FR"/>
          </a:p>
        </p:txBody>
      </p:sp>
    </p:spTree>
    <p:extLst>
      <p:ext uri="{BB962C8B-B14F-4D97-AF65-F5344CB8AC3E}">
        <p14:creationId xmlns:p14="http://schemas.microsoft.com/office/powerpoint/2010/main" val="70526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More recent respon</a:t>
            </a:r>
            <a:r>
              <a:rPr lang="en-GB" dirty="0"/>
              <a:t>s</a:t>
            </a:r>
            <a:r>
              <a:rPr lang="en-FR" dirty="0"/>
              <a:t>e to the same question. Discuss with students how can this be and what this could mean.</a:t>
            </a:r>
          </a:p>
        </p:txBody>
      </p:sp>
      <p:sp>
        <p:nvSpPr>
          <p:cNvPr id="4" name="Slide Number Placeholder 3"/>
          <p:cNvSpPr>
            <a:spLocks noGrp="1"/>
          </p:cNvSpPr>
          <p:nvPr>
            <p:ph type="sldNum" sz="quarter" idx="5"/>
          </p:nvPr>
        </p:nvSpPr>
        <p:spPr/>
        <p:txBody>
          <a:bodyPr/>
          <a:lstStyle/>
          <a:p>
            <a:fld id="{F0DEF876-BDDC-2244-8F03-5DA869465533}" type="slidenum">
              <a:rPr lang="fr-FR" smtClean="0"/>
              <a:t>32</a:t>
            </a:fld>
            <a:endParaRPr lang="fr-FR"/>
          </a:p>
        </p:txBody>
      </p:sp>
    </p:spTree>
    <p:extLst>
      <p:ext uri="{BB962C8B-B14F-4D97-AF65-F5344CB8AC3E}">
        <p14:creationId xmlns:p14="http://schemas.microsoft.com/office/powerpoint/2010/main" val="1619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Start out by asking students to define Artificial Intelligence after arriving to the acceptable defnition move to asking them to define Philosophy. The definition in the slide is from Oxford dictionary</a:t>
            </a:r>
          </a:p>
        </p:txBody>
      </p:sp>
      <p:sp>
        <p:nvSpPr>
          <p:cNvPr id="4" name="Slide Number Placeholder 3"/>
          <p:cNvSpPr>
            <a:spLocks noGrp="1"/>
          </p:cNvSpPr>
          <p:nvPr>
            <p:ph type="sldNum" sz="quarter" idx="5"/>
          </p:nvPr>
        </p:nvSpPr>
        <p:spPr/>
        <p:txBody>
          <a:bodyPr/>
          <a:lstStyle/>
          <a:p>
            <a:fld id="{F0DEF876-BDDC-2244-8F03-5DA869465533}" type="slidenum">
              <a:rPr lang="fr-FR" smtClean="0"/>
              <a:t>5</a:t>
            </a:fld>
            <a:endParaRPr lang="fr-FR"/>
          </a:p>
        </p:txBody>
      </p:sp>
    </p:spTree>
    <p:extLst>
      <p:ext uri="{BB962C8B-B14F-4D97-AF65-F5344CB8AC3E}">
        <p14:creationId xmlns:p14="http://schemas.microsoft.com/office/powerpoint/2010/main" val="330307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Since</a:t>
            </a:r>
            <a:r>
              <a:rPr lang="it-IT" dirty="0"/>
              <a:t> </a:t>
            </a:r>
            <a:r>
              <a:rPr lang="it-IT" dirty="0" err="1"/>
              <a:t>ancient</a:t>
            </a:r>
            <a:r>
              <a:rPr lang="it-IT" dirty="0"/>
              <a:t> times </a:t>
            </a:r>
            <a:r>
              <a:rPr lang="it-IT" dirty="0" err="1"/>
              <a:t>there</a:t>
            </a:r>
            <a:r>
              <a:rPr lang="it-IT" dirty="0"/>
              <a:t> </a:t>
            </a:r>
            <a:r>
              <a:rPr lang="it-IT" dirty="0" err="1"/>
              <a:t>was</a:t>
            </a:r>
            <a:r>
              <a:rPr lang="it-IT" dirty="0"/>
              <a:t> </a:t>
            </a:r>
            <a:r>
              <a:rPr lang="it-IT" dirty="0" err="1"/>
              <a:t>interest</a:t>
            </a:r>
            <a:r>
              <a:rPr lang="it-IT" dirty="0"/>
              <a:t> in re-</a:t>
            </a:r>
            <a:r>
              <a:rPr lang="it-IT" dirty="0" err="1"/>
              <a:t>creating</a:t>
            </a:r>
            <a:r>
              <a:rPr lang="it-IT" baseline="0" dirty="0"/>
              <a:t> human capabilities (e.g., </a:t>
            </a:r>
            <a:r>
              <a:rPr lang="it-IT" baseline="0" dirty="0" err="1"/>
              <a:t>movement</a:t>
            </a:r>
            <a:r>
              <a:rPr lang="it-IT" baseline="0" dirty="0"/>
              <a:t>) by machines – </a:t>
            </a:r>
            <a:r>
              <a:rPr lang="it-IT" baseline="0" dirty="0" err="1"/>
              <a:t>however</a:t>
            </a:r>
            <a:r>
              <a:rPr lang="it-IT" baseline="0" dirty="0"/>
              <a:t> AI </a:t>
            </a:r>
            <a:r>
              <a:rPr lang="it-IT" baseline="0" dirty="0" err="1"/>
              <a:t>is</a:t>
            </a:r>
            <a:r>
              <a:rPr lang="it-IT" baseline="0" dirty="0"/>
              <a:t> </a:t>
            </a:r>
            <a:r>
              <a:rPr lang="it-IT" baseline="0" dirty="0" err="1"/>
              <a:t>not</a:t>
            </a:r>
            <a:r>
              <a:rPr lang="it-IT" baseline="0" dirty="0"/>
              <a:t> </a:t>
            </a:r>
            <a:r>
              <a:rPr lang="it-IT" baseline="0" dirty="0" err="1"/>
              <a:t>directly</a:t>
            </a:r>
            <a:r>
              <a:rPr lang="it-IT" baseline="0" dirty="0"/>
              <a:t> </a:t>
            </a:r>
            <a:r>
              <a:rPr lang="it-IT" baseline="0" dirty="0" err="1"/>
              <a:t>related</a:t>
            </a:r>
            <a:r>
              <a:rPr lang="it-IT" baseline="0" dirty="0"/>
              <a:t> to </a:t>
            </a:r>
            <a:r>
              <a:rPr lang="it-IT" baseline="0" dirty="0" err="1"/>
              <a:t>this</a:t>
            </a:r>
            <a:r>
              <a:rPr lang="it-IT" baseline="0" dirty="0"/>
              <a:t> </a:t>
            </a:r>
            <a:r>
              <a:rPr lang="it-IT" baseline="0" dirty="0" err="1"/>
              <a:t>kind</a:t>
            </a:r>
            <a:r>
              <a:rPr lang="it-IT" baseline="0" dirty="0"/>
              <a:t> of tools…</a:t>
            </a:r>
          </a:p>
          <a:p>
            <a:r>
              <a:rPr lang="it-IT" baseline="0" dirty="0" err="1"/>
              <a:t>This</a:t>
            </a:r>
            <a:r>
              <a:rPr lang="it-IT" baseline="0" dirty="0"/>
              <a:t> </a:t>
            </a:r>
            <a:r>
              <a:rPr lang="it-IT" baseline="0" dirty="0" err="1"/>
              <a:t>is</a:t>
            </a:r>
            <a:r>
              <a:rPr lang="it-IT" baseline="0" dirty="0"/>
              <a:t> </a:t>
            </a:r>
            <a:r>
              <a:rPr lang="it-IT" baseline="0" dirty="0" err="1"/>
              <a:t>related</a:t>
            </a:r>
            <a:r>
              <a:rPr lang="it-IT" baseline="0" dirty="0"/>
              <a:t> to </a:t>
            </a:r>
            <a:r>
              <a:rPr lang="it-IT" baseline="0" dirty="0" err="1"/>
              <a:t>automating</a:t>
            </a:r>
            <a:r>
              <a:rPr lang="it-IT" baseline="0" dirty="0"/>
              <a:t> </a:t>
            </a:r>
            <a:r>
              <a:rPr lang="it-IT" baseline="0" dirty="0" err="1"/>
              <a:t>processess</a:t>
            </a:r>
            <a:r>
              <a:rPr lang="it-IT" baseline="0" dirty="0"/>
              <a:t> </a:t>
            </a:r>
            <a:r>
              <a:rPr lang="it-IT" baseline="0" dirty="0" err="1"/>
              <a:t>that</a:t>
            </a:r>
            <a:r>
              <a:rPr lang="it-IT" baseline="0" dirty="0"/>
              <a:t> </a:t>
            </a:r>
            <a:r>
              <a:rPr lang="it-IT" baseline="0" dirty="0" err="1"/>
              <a:t>require</a:t>
            </a:r>
            <a:r>
              <a:rPr lang="it-IT" baseline="0" dirty="0"/>
              <a:t> human action – i.e., </a:t>
            </a:r>
            <a:r>
              <a:rPr lang="it-IT" baseline="0" dirty="0" err="1"/>
              <a:t>exerting</a:t>
            </a:r>
            <a:r>
              <a:rPr lang="it-IT" baseline="0" dirty="0"/>
              <a:t> </a:t>
            </a:r>
            <a:r>
              <a:rPr lang="it-IT" baseline="0" dirty="0" err="1"/>
              <a:t>phisical</a:t>
            </a:r>
            <a:r>
              <a:rPr lang="it-IT" baseline="0" dirty="0"/>
              <a:t> force to </a:t>
            </a:r>
            <a:r>
              <a:rPr lang="it-IT" baseline="0" dirty="0" err="1"/>
              <a:t>initiate</a:t>
            </a:r>
            <a:r>
              <a:rPr lang="it-IT" baseline="0" dirty="0"/>
              <a:t> the </a:t>
            </a:r>
            <a:r>
              <a:rPr lang="it-IT" baseline="0" dirty="0" err="1"/>
              <a:t>movement</a:t>
            </a:r>
            <a:r>
              <a:rPr lang="it-IT" baseline="0" dirty="0"/>
              <a:t>.</a:t>
            </a:r>
          </a:p>
          <a:p>
            <a:r>
              <a:rPr lang="it-IT" baseline="0" dirty="0"/>
              <a:t>AI </a:t>
            </a:r>
            <a:r>
              <a:rPr lang="it-IT" baseline="0" dirty="0" err="1"/>
              <a:t>is</a:t>
            </a:r>
            <a:r>
              <a:rPr lang="it-IT" baseline="0" dirty="0"/>
              <a:t> more </a:t>
            </a:r>
            <a:r>
              <a:rPr lang="it-IT" baseline="0" dirty="0" err="1"/>
              <a:t>automating</a:t>
            </a:r>
            <a:r>
              <a:rPr lang="it-IT" baseline="0" dirty="0"/>
              <a:t> </a:t>
            </a:r>
            <a:r>
              <a:rPr lang="it-IT" baseline="0" dirty="0" err="1"/>
              <a:t>processess</a:t>
            </a:r>
            <a:r>
              <a:rPr lang="it-IT" baseline="0" dirty="0"/>
              <a:t> </a:t>
            </a:r>
            <a:r>
              <a:rPr lang="it-IT" baseline="0" dirty="0" err="1"/>
              <a:t>that</a:t>
            </a:r>
            <a:r>
              <a:rPr lang="it-IT" baseline="0" dirty="0"/>
              <a:t> </a:t>
            </a:r>
            <a:r>
              <a:rPr lang="it-IT" baseline="0" dirty="0" err="1"/>
              <a:t>require</a:t>
            </a:r>
            <a:r>
              <a:rPr lang="it-IT" baseline="0" dirty="0"/>
              <a:t> human «thinking» – </a:t>
            </a:r>
            <a:r>
              <a:rPr lang="it-IT" baseline="0" dirty="0" err="1"/>
              <a:t>decision</a:t>
            </a:r>
            <a:r>
              <a:rPr lang="it-IT" baseline="0" dirty="0"/>
              <a:t>-making. But </a:t>
            </a:r>
            <a:r>
              <a:rPr lang="it-IT" baseline="0" dirty="0" err="1"/>
              <a:t>this</a:t>
            </a:r>
            <a:r>
              <a:rPr lang="it-IT" baseline="0" dirty="0"/>
              <a:t> </a:t>
            </a:r>
            <a:r>
              <a:rPr lang="it-IT" baseline="0" dirty="0" err="1"/>
              <a:t>is</a:t>
            </a:r>
            <a:r>
              <a:rPr lang="it-IT" baseline="0" dirty="0"/>
              <a:t> the start!</a:t>
            </a:r>
            <a:endParaRPr lang="it-IT" dirty="0"/>
          </a:p>
        </p:txBody>
      </p:sp>
      <p:sp>
        <p:nvSpPr>
          <p:cNvPr id="4" name="Segnaposto numero diapositiva 3"/>
          <p:cNvSpPr>
            <a:spLocks noGrp="1"/>
          </p:cNvSpPr>
          <p:nvPr>
            <p:ph type="sldNum" sz="quarter" idx="10"/>
          </p:nvPr>
        </p:nvSpPr>
        <p:spPr/>
        <p:txBody>
          <a:bodyPr/>
          <a:lstStyle/>
          <a:p>
            <a:fld id="{F0DEF876-BDDC-2244-8F03-5DA869465533}" type="slidenum">
              <a:rPr lang="fr-FR" smtClean="0"/>
              <a:t>8</a:t>
            </a:fld>
            <a:endParaRPr lang="fr-FR"/>
          </a:p>
        </p:txBody>
      </p:sp>
    </p:spTree>
    <p:extLst>
      <p:ext uri="{BB962C8B-B14F-4D97-AF65-F5344CB8AC3E}">
        <p14:creationId xmlns:p14="http://schemas.microsoft.com/office/powerpoint/2010/main" val="188362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Did</a:t>
            </a:r>
            <a:r>
              <a:rPr lang="it-IT" dirty="0"/>
              <a:t> </a:t>
            </a:r>
            <a:r>
              <a:rPr lang="it-IT" dirty="0" err="1"/>
              <a:t>Aristotle</a:t>
            </a:r>
            <a:r>
              <a:rPr lang="it-IT" dirty="0"/>
              <a:t> </a:t>
            </a:r>
            <a:r>
              <a:rPr lang="it-IT" dirty="0" err="1"/>
              <a:t>write</a:t>
            </a:r>
            <a:r>
              <a:rPr lang="it-IT" baseline="0" dirty="0"/>
              <a:t> </a:t>
            </a:r>
            <a:r>
              <a:rPr lang="it-IT" baseline="0" dirty="0" err="1"/>
              <a:t>about</a:t>
            </a:r>
            <a:r>
              <a:rPr lang="it-IT" baseline="0" dirty="0"/>
              <a:t> AI or </a:t>
            </a:r>
            <a:r>
              <a:rPr lang="it-IT" baseline="0" dirty="0" err="1"/>
              <a:t>thinking</a:t>
            </a:r>
            <a:r>
              <a:rPr lang="it-IT" baseline="0" dirty="0"/>
              <a:t> </a:t>
            </a:r>
            <a:r>
              <a:rPr lang="it-IT" baseline="0" dirty="0" err="1"/>
              <a:t>machines</a:t>
            </a:r>
            <a:r>
              <a:rPr lang="it-IT" baseline="0" dirty="0"/>
              <a:t>…? Actually he didn’t, but many consider him a precursor of AI because of his effort to formalise thought – thought was considered an immaterial, illogical product of soul or spirit… Aristotle was among the first ones to describe it as something governed by rules, and something that could be done «in a wrong way» or «in a right way» </a:t>
            </a:r>
            <a:endParaRPr lang="it-IT" dirty="0"/>
          </a:p>
        </p:txBody>
      </p:sp>
      <p:sp>
        <p:nvSpPr>
          <p:cNvPr id="4" name="Segnaposto numero diapositiva 3"/>
          <p:cNvSpPr>
            <a:spLocks noGrp="1"/>
          </p:cNvSpPr>
          <p:nvPr>
            <p:ph type="sldNum" sz="quarter" idx="10"/>
          </p:nvPr>
        </p:nvSpPr>
        <p:spPr/>
        <p:txBody>
          <a:bodyPr/>
          <a:lstStyle/>
          <a:p>
            <a:fld id="{F0DEF876-BDDC-2244-8F03-5DA869465533}" type="slidenum">
              <a:rPr lang="fr-FR" smtClean="0"/>
              <a:t>9</a:t>
            </a:fld>
            <a:endParaRPr lang="fr-FR"/>
          </a:p>
        </p:txBody>
      </p:sp>
    </p:spTree>
    <p:extLst>
      <p:ext uri="{BB962C8B-B14F-4D97-AF65-F5344CB8AC3E}">
        <p14:creationId xmlns:p14="http://schemas.microsoft.com/office/powerpoint/2010/main" val="334403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Llull’s proposition could be regarded as codifying complex pieces of knowledge which could be useful if we wanted to construct an AI.</a:t>
            </a:r>
          </a:p>
          <a:p>
            <a:r>
              <a:rPr lang="en-FR" dirty="0"/>
              <a:t>Descartes developed requirements around such knowledge structures so that they would be useful for further manipulation.</a:t>
            </a:r>
          </a:p>
        </p:txBody>
      </p:sp>
      <p:sp>
        <p:nvSpPr>
          <p:cNvPr id="4" name="Slide Number Placeholder 3"/>
          <p:cNvSpPr>
            <a:spLocks noGrp="1"/>
          </p:cNvSpPr>
          <p:nvPr>
            <p:ph type="sldNum" sz="quarter" idx="5"/>
          </p:nvPr>
        </p:nvSpPr>
        <p:spPr/>
        <p:txBody>
          <a:bodyPr/>
          <a:lstStyle/>
          <a:p>
            <a:fld id="{F0DEF876-BDDC-2244-8F03-5DA869465533}" type="slidenum">
              <a:rPr lang="fr-FR" smtClean="0"/>
              <a:t>10</a:t>
            </a:fld>
            <a:endParaRPr lang="fr-FR"/>
          </a:p>
        </p:txBody>
      </p:sp>
    </p:spTree>
    <p:extLst>
      <p:ext uri="{BB962C8B-B14F-4D97-AF65-F5344CB8AC3E}">
        <p14:creationId xmlns:p14="http://schemas.microsoft.com/office/powerpoint/2010/main" val="2015462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Pascal was only concerned with numbers, Leibniz was more ambitious.</a:t>
            </a:r>
          </a:p>
        </p:txBody>
      </p:sp>
      <p:sp>
        <p:nvSpPr>
          <p:cNvPr id="4" name="Slide Number Placeholder 3"/>
          <p:cNvSpPr>
            <a:spLocks noGrp="1"/>
          </p:cNvSpPr>
          <p:nvPr>
            <p:ph type="sldNum" sz="quarter" idx="5"/>
          </p:nvPr>
        </p:nvSpPr>
        <p:spPr/>
        <p:txBody>
          <a:bodyPr/>
          <a:lstStyle/>
          <a:p>
            <a:fld id="{F0DEF876-BDDC-2244-8F03-5DA869465533}" type="slidenum">
              <a:rPr lang="fr-FR" smtClean="0"/>
              <a:t>11</a:t>
            </a:fld>
            <a:endParaRPr lang="fr-FR"/>
          </a:p>
        </p:txBody>
      </p:sp>
    </p:spTree>
    <p:extLst>
      <p:ext uri="{BB962C8B-B14F-4D97-AF65-F5344CB8AC3E}">
        <p14:creationId xmlns:p14="http://schemas.microsoft.com/office/powerpoint/2010/main" val="255794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precursors of AI didn’t talk about AI (a machine that think) but what they were precursors of was of doing a perfect way of doing philosophy and science without mistakes. Disciples of Plato and Socrates were persecuted for their ideas (the notion that different ideas can create dangers for your safety because of the wars in ancient Greece which is associated to new ideas – before Christianity?).</a:t>
            </a:r>
          </a:p>
          <a:p>
            <a:r>
              <a:rPr lang="en-GB" dirty="0"/>
              <a:t>Heresy is not just a wrong idea about the truth / inquisition was an instrument of the state </a:t>
            </a:r>
          </a:p>
          <a:p>
            <a:endParaRPr lang="en-GB" dirty="0"/>
          </a:p>
          <a:p>
            <a:r>
              <a:rPr lang="en-GB" dirty="0"/>
              <a:t>Ideas not accepted by society were dangerous. </a:t>
            </a:r>
          </a:p>
          <a:p>
            <a:endParaRPr lang="en-GB" dirty="0"/>
          </a:p>
          <a:p>
            <a:r>
              <a:rPr lang="en-GB" dirty="0"/>
              <a:t>The machines that we have today we say that think are not exact. It’s probabilistic, not perfect, so the precursors wouldn’t be happy with it.</a:t>
            </a:r>
          </a:p>
          <a:p>
            <a:r>
              <a:rPr lang="en-GB" dirty="0"/>
              <a:t>Precursors really believed there was a truth that could be revealed by God </a:t>
            </a:r>
          </a:p>
          <a:p>
            <a:r>
              <a:rPr lang="en-GB" dirty="0"/>
              <a:t>They wanted a machine to help obtain the truth – not a machine to show that they were right</a:t>
            </a:r>
          </a:p>
        </p:txBody>
      </p:sp>
      <p:sp>
        <p:nvSpPr>
          <p:cNvPr id="4" name="Slide Number Placeholder 3"/>
          <p:cNvSpPr>
            <a:spLocks noGrp="1"/>
          </p:cNvSpPr>
          <p:nvPr>
            <p:ph type="sldNum" sz="quarter" idx="5"/>
          </p:nvPr>
        </p:nvSpPr>
        <p:spPr/>
        <p:txBody>
          <a:bodyPr/>
          <a:lstStyle/>
          <a:p>
            <a:fld id="{F0DEF876-BDDC-2244-8F03-5DA869465533}" type="slidenum">
              <a:rPr lang="fr-FR" smtClean="0"/>
              <a:t>12</a:t>
            </a:fld>
            <a:endParaRPr lang="fr-FR"/>
          </a:p>
        </p:txBody>
      </p:sp>
    </p:spTree>
    <p:extLst>
      <p:ext uri="{BB962C8B-B14F-4D97-AF65-F5344CB8AC3E}">
        <p14:creationId xmlns:p14="http://schemas.microsoft.com/office/powerpoint/2010/main" val="335864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First </a:t>
            </a:r>
            <a:r>
              <a:rPr lang="it-IT" dirty="0" err="1"/>
              <a:t>column</a:t>
            </a:r>
            <a:r>
              <a:rPr lang="it-IT" dirty="0"/>
              <a:t>: the </a:t>
            </a:r>
            <a:r>
              <a:rPr lang="it-IT" dirty="0" err="1"/>
              <a:t>name</a:t>
            </a:r>
            <a:r>
              <a:rPr lang="it-IT" dirty="0"/>
              <a:t> of the </a:t>
            </a:r>
            <a:r>
              <a:rPr lang="it-IT" dirty="0" err="1"/>
              <a:t>objection</a:t>
            </a:r>
            <a:r>
              <a:rPr lang="it-IT" dirty="0"/>
              <a:t> to the </a:t>
            </a:r>
            <a:r>
              <a:rPr lang="it-IT" dirty="0" err="1"/>
              <a:t>possibility</a:t>
            </a:r>
            <a:r>
              <a:rPr lang="it-IT" dirty="0"/>
              <a:t> of </a:t>
            </a:r>
            <a:r>
              <a:rPr lang="it-IT" dirty="0" err="1"/>
              <a:t>thinking</a:t>
            </a:r>
            <a:r>
              <a:rPr lang="it-IT" dirty="0"/>
              <a:t> </a:t>
            </a:r>
            <a:r>
              <a:rPr lang="it-IT" dirty="0" err="1"/>
              <a:t>machines</a:t>
            </a:r>
            <a:r>
              <a:rPr lang="it-IT" baseline="0" dirty="0"/>
              <a:t> (…</a:t>
            </a:r>
            <a:r>
              <a:rPr lang="it-IT" baseline="0" dirty="0" err="1"/>
              <a:t>notice</a:t>
            </a:r>
            <a:r>
              <a:rPr lang="it-IT" baseline="0" dirty="0"/>
              <a:t> </a:t>
            </a:r>
            <a:r>
              <a:rPr lang="it-IT" baseline="0" dirty="0" err="1"/>
              <a:t>that</a:t>
            </a:r>
            <a:r>
              <a:rPr lang="it-IT" baseline="0" dirty="0"/>
              <a:t> </a:t>
            </a:r>
            <a:r>
              <a:rPr lang="it-IT" baseline="0" dirty="0" err="1"/>
              <a:t>Turing</a:t>
            </a:r>
            <a:r>
              <a:rPr lang="it-IT" baseline="0" dirty="0"/>
              <a:t> </a:t>
            </a:r>
            <a:r>
              <a:rPr lang="it-IT" baseline="0" dirty="0" err="1"/>
              <a:t>did</a:t>
            </a:r>
            <a:r>
              <a:rPr lang="it-IT" baseline="0" dirty="0"/>
              <a:t> </a:t>
            </a:r>
            <a:r>
              <a:rPr lang="it-IT" baseline="0" dirty="0" err="1"/>
              <a:t>not</a:t>
            </a:r>
            <a:r>
              <a:rPr lang="it-IT" baseline="0" dirty="0"/>
              <a:t> use the </a:t>
            </a:r>
            <a:r>
              <a:rPr lang="it-IT" baseline="0" dirty="0" err="1"/>
              <a:t>expression</a:t>
            </a:r>
            <a:r>
              <a:rPr lang="it-IT" baseline="0" dirty="0"/>
              <a:t> «AI»)</a:t>
            </a:r>
          </a:p>
          <a:p>
            <a:r>
              <a:rPr lang="it-IT" baseline="0" dirty="0"/>
              <a:t>Second </a:t>
            </a:r>
            <a:r>
              <a:rPr lang="it-IT" baseline="0" dirty="0" err="1"/>
              <a:t>column</a:t>
            </a:r>
            <a:r>
              <a:rPr lang="it-IT" baseline="0" dirty="0"/>
              <a:t>: </a:t>
            </a:r>
            <a:r>
              <a:rPr lang="it-IT" baseline="0" dirty="0" err="1"/>
              <a:t>description</a:t>
            </a:r>
            <a:r>
              <a:rPr lang="it-IT" baseline="0" dirty="0"/>
              <a:t> of the </a:t>
            </a:r>
            <a:r>
              <a:rPr lang="it-IT" baseline="0" dirty="0" err="1"/>
              <a:t>objection</a:t>
            </a:r>
            <a:endParaRPr lang="it-IT" baseline="0" dirty="0"/>
          </a:p>
          <a:p>
            <a:r>
              <a:rPr lang="it-IT" baseline="0" dirty="0"/>
              <a:t>Third </a:t>
            </a:r>
            <a:r>
              <a:rPr lang="it-IT" baseline="0" dirty="0" err="1"/>
              <a:t>column</a:t>
            </a:r>
            <a:r>
              <a:rPr lang="it-IT" baseline="0" dirty="0"/>
              <a:t>: the </a:t>
            </a:r>
            <a:r>
              <a:rPr lang="it-IT" baseline="0" dirty="0" err="1"/>
              <a:t>response</a:t>
            </a:r>
            <a:r>
              <a:rPr lang="it-IT" baseline="0" dirty="0"/>
              <a:t> by Turing</a:t>
            </a:r>
          </a:p>
          <a:p>
            <a:endParaRPr lang="it-IT" baseline="0" dirty="0"/>
          </a:p>
          <a:p>
            <a:r>
              <a:rPr lang="it-IT" baseline="0" dirty="0" err="1"/>
              <a:t>This</a:t>
            </a:r>
            <a:r>
              <a:rPr lang="it-IT" baseline="0" dirty="0"/>
              <a:t> </a:t>
            </a:r>
            <a:r>
              <a:rPr lang="it-IT" baseline="0" dirty="0" err="1"/>
              <a:t>article</a:t>
            </a:r>
            <a:r>
              <a:rPr lang="it-IT" baseline="0" dirty="0"/>
              <a:t> </a:t>
            </a:r>
            <a:r>
              <a:rPr lang="it-IT" baseline="0" dirty="0" err="1"/>
              <a:t>is</a:t>
            </a:r>
            <a:r>
              <a:rPr lang="it-IT" baseline="0" dirty="0"/>
              <a:t> </a:t>
            </a:r>
            <a:r>
              <a:rPr lang="it-IT" baseline="0" dirty="0" err="1"/>
              <a:t>still</a:t>
            </a:r>
            <a:r>
              <a:rPr lang="it-IT" baseline="0" dirty="0"/>
              <a:t> </a:t>
            </a:r>
            <a:r>
              <a:rPr lang="it-IT" baseline="0" dirty="0" err="1"/>
              <a:t>interesting</a:t>
            </a:r>
            <a:r>
              <a:rPr lang="it-IT" baseline="0" dirty="0"/>
              <a:t> to </a:t>
            </a:r>
            <a:r>
              <a:rPr lang="it-IT" baseline="0" dirty="0" err="1"/>
              <a:t>see</a:t>
            </a:r>
            <a:r>
              <a:rPr lang="it-IT" baseline="0" dirty="0"/>
              <a:t>: </a:t>
            </a:r>
          </a:p>
          <a:p>
            <a:pPr marL="171450" indent="-171450">
              <a:buFontTx/>
              <a:buChar char="-"/>
            </a:pPr>
            <a:r>
              <a:rPr lang="it-IT" baseline="0" dirty="0"/>
              <a:t>Some </a:t>
            </a:r>
            <a:r>
              <a:rPr lang="it-IT" baseline="0" dirty="0" err="1"/>
              <a:t>great</a:t>
            </a:r>
            <a:r>
              <a:rPr lang="it-IT" baseline="0" dirty="0"/>
              <a:t> </a:t>
            </a:r>
            <a:r>
              <a:rPr lang="it-IT" baseline="0" dirty="0" err="1"/>
              <a:t>insights</a:t>
            </a:r>
            <a:r>
              <a:rPr lang="it-IT" baseline="0" dirty="0"/>
              <a:t> or </a:t>
            </a:r>
            <a:r>
              <a:rPr lang="it-IT" baseline="0" dirty="0" err="1"/>
              <a:t>responses</a:t>
            </a:r>
            <a:r>
              <a:rPr lang="it-IT" baseline="0" dirty="0"/>
              <a:t> by </a:t>
            </a:r>
            <a:r>
              <a:rPr lang="it-IT" baseline="0" dirty="0" err="1"/>
              <a:t>Turing</a:t>
            </a:r>
            <a:endParaRPr lang="it-IT" baseline="0" dirty="0"/>
          </a:p>
          <a:p>
            <a:pPr marL="171450" indent="-171450">
              <a:buFontTx/>
              <a:buChar char="-"/>
            </a:pPr>
            <a:r>
              <a:rPr lang="it-IT" baseline="0" dirty="0"/>
              <a:t>How some </a:t>
            </a:r>
            <a:r>
              <a:rPr lang="it-IT" baseline="0" dirty="0" err="1"/>
              <a:t>responses</a:t>
            </a:r>
            <a:r>
              <a:rPr lang="it-IT" baseline="0" dirty="0"/>
              <a:t> </a:t>
            </a:r>
            <a:r>
              <a:rPr lang="it-IT" baseline="0" dirty="0" err="1"/>
              <a:t>may</a:t>
            </a:r>
            <a:r>
              <a:rPr lang="it-IT" baseline="0" dirty="0"/>
              <a:t> </a:t>
            </a:r>
            <a:r>
              <a:rPr lang="it-IT" baseline="0" dirty="0" err="1"/>
              <a:t>seem</a:t>
            </a:r>
            <a:r>
              <a:rPr lang="it-IT" baseline="0" dirty="0"/>
              <a:t> </a:t>
            </a:r>
            <a:r>
              <a:rPr lang="it-IT" baseline="0" dirty="0" err="1"/>
              <a:t>weird</a:t>
            </a:r>
            <a:r>
              <a:rPr lang="it-IT" baseline="0" dirty="0"/>
              <a:t> and </a:t>
            </a:r>
            <a:r>
              <a:rPr lang="it-IT" baseline="0" dirty="0" err="1"/>
              <a:t>unexpected</a:t>
            </a:r>
            <a:r>
              <a:rPr lang="it-IT" baseline="0" dirty="0"/>
              <a:t> to </a:t>
            </a:r>
            <a:r>
              <a:rPr lang="it-IT" baseline="0" dirty="0" err="1"/>
              <a:t>us</a:t>
            </a:r>
            <a:r>
              <a:rPr lang="it-IT" baseline="0" dirty="0"/>
              <a:t> – </a:t>
            </a:r>
            <a:r>
              <a:rPr lang="it-IT" baseline="0" dirty="0" err="1"/>
              <a:t>different</a:t>
            </a:r>
            <a:r>
              <a:rPr lang="it-IT" baseline="0" dirty="0"/>
              <a:t> culture</a:t>
            </a:r>
          </a:p>
          <a:p>
            <a:pPr marL="171450" indent="-171450">
              <a:buFontTx/>
              <a:buChar char="-"/>
            </a:pPr>
            <a:r>
              <a:rPr lang="it-IT" baseline="0" dirty="0" err="1"/>
              <a:t>Curious</a:t>
            </a:r>
            <a:r>
              <a:rPr lang="it-IT" baseline="0" dirty="0"/>
              <a:t> </a:t>
            </a:r>
            <a:r>
              <a:rPr lang="it-IT" baseline="0" dirty="0" err="1"/>
              <a:t>how</a:t>
            </a:r>
            <a:r>
              <a:rPr lang="it-IT" baseline="0" dirty="0"/>
              <a:t> the </a:t>
            </a:r>
            <a:r>
              <a:rPr lang="it-IT" baseline="0" dirty="0" err="1"/>
              <a:t>only</a:t>
            </a:r>
            <a:r>
              <a:rPr lang="it-IT" baseline="0" dirty="0"/>
              <a:t> </a:t>
            </a:r>
            <a:r>
              <a:rPr lang="it-IT" baseline="0" dirty="0" err="1"/>
              <a:t>objections</a:t>
            </a:r>
            <a:r>
              <a:rPr lang="it-IT" baseline="0" dirty="0"/>
              <a:t> </a:t>
            </a:r>
            <a:r>
              <a:rPr lang="it-IT" baseline="0" dirty="0" err="1"/>
              <a:t>Turing</a:t>
            </a:r>
            <a:r>
              <a:rPr lang="it-IT" baseline="0" dirty="0"/>
              <a:t> </a:t>
            </a:r>
            <a:r>
              <a:rPr lang="it-IT" baseline="0" dirty="0" err="1"/>
              <a:t>was</a:t>
            </a:r>
            <a:r>
              <a:rPr lang="it-IT" baseline="0" dirty="0"/>
              <a:t> </a:t>
            </a:r>
            <a:r>
              <a:rPr lang="it-IT" baseline="0" dirty="0" err="1"/>
              <a:t>not</a:t>
            </a:r>
            <a:r>
              <a:rPr lang="it-IT" baseline="0" dirty="0"/>
              <a:t> </a:t>
            </a:r>
            <a:r>
              <a:rPr lang="it-IT" baseline="0" dirty="0" err="1"/>
              <a:t>able</a:t>
            </a:r>
            <a:r>
              <a:rPr lang="it-IT" baseline="0" dirty="0"/>
              <a:t> to </a:t>
            </a:r>
            <a:r>
              <a:rPr lang="it-IT" baseline="0" dirty="0" err="1"/>
              <a:t>respond</a:t>
            </a:r>
            <a:r>
              <a:rPr lang="it-IT" baseline="0" dirty="0"/>
              <a:t> to </a:t>
            </a:r>
            <a:r>
              <a:rPr lang="it-IT" baseline="0" dirty="0" err="1"/>
              <a:t>was</a:t>
            </a:r>
            <a:r>
              <a:rPr lang="it-IT" baseline="0" dirty="0"/>
              <a:t> the </a:t>
            </a:r>
            <a:r>
              <a:rPr lang="it-IT" baseline="0" dirty="0" err="1"/>
              <a:t>one</a:t>
            </a:r>
            <a:r>
              <a:rPr lang="it-IT" baseline="0" dirty="0"/>
              <a:t> from extra </a:t>
            </a:r>
            <a:r>
              <a:rPr lang="it-IT" baseline="0" dirty="0" err="1"/>
              <a:t>sensorial</a:t>
            </a:r>
            <a:r>
              <a:rPr lang="it-IT" baseline="0" dirty="0"/>
              <a:t> </a:t>
            </a:r>
            <a:r>
              <a:rPr lang="it-IT" baseline="0" dirty="0" err="1"/>
              <a:t>perception</a:t>
            </a:r>
            <a:r>
              <a:rPr lang="it-IT" baseline="0" dirty="0"/>
              <a:t> – </a:t>
            </a:r>
            <a:r>
              <a:rPr lang="it-IT" baseline="0" dirty="0" err="1"/>
              <a:t>but</a:t>
            </a:r>
            <a:r>
              <a:rPr lang="it-IT" baseline="0" dirty="0"/>
              <a:t> </a:t>
            </a:r>
            <a:r>
              <a:rPr lang="it-IT" baseline="0" dirty="0" err="1"/>
              <a:t>it</a:t>
            </a:r>
            <a:r>
              <a:rPr lang="it-IT" baseline="0" dirty="0"/>
              <a:t> shows </a:t>
            </a:r>
            <a:r>
              <a:rPr lang="it-IT" baseline="0" dirty="0" err="1"/>
              <a:t>Turing</a:t>
            </a:r>
            <a:r>
              <a:rPr lang="it-IT" baseline="0" dirty="0"/>
              <a:t> </a:t>
            </a:r>
            <a:r>
              <a:rPr lang="it-IT" baseline="0" dirty="0" err="1"/>
              <a:t>was</a:t>
            </a:r>
            <a:r>
              <a:rPr lang="it-IT" baseline="0" dirty="0"/>
              <a:t> a </a:t>
            </a:r>
            <a:r>
              <a:rPr lang="it-IT" baseline="0" dirty="0" err="1"/>
              <a:t>honest</a:t>
            </a:r>
            <a:r>
              <a:rPr lang="it-IT" baseline="0" dirty="0"/>
              <a:t> </a:t>
            </a:r>
            <a:r>
              <a:rPr lang="it-IT" baseline="0" dirty="0" err="1"/>
              <a:t>scientist</a:t>
            </a:r>
            <a:r>
              <a:rPr lang="it-IT" baseline="0" dirty="0"/>
              <a:t> </a:t>
            </a:r>
            <a:r>
              <a:rPr lang="it-IT" baseline="0" dirty="0" err="1"/>
              <a:t>given</a:t>
            </a:r>
            <a:r>
              <a:rPr lang="it-IT" baseline="0" dirty="0"/>
              <a:t> the information </a:t>
            </a:r>
            <a:r>
              <a:rPr lang="it-IT" baseline="0" dirty="0" err="1"/>
              <a:t>available</a:t>
            </a:r>
            <a:r>
              <a:rPr lang="it-IT" baseline="0" dirty="0"/>
              <a:t> </a:t>
            </a:r>
            <a:r>
              <a:rPr lang="it-IT" baseline="0" dirty="0" err="1"/>
              <a:t>at</a:t>
            </a:r>
            <a:r>
              <a:rPr lang="it-IT" baseline="0" dirty="0"/>
              <a:t> </a:t>
            </a:r>
            <a:r>
              <a:rPr lang="it-IT" baseline="0" dirty="0" err="1"/>
              <a:t>his</a:t>
            </a:r>
            <a:r>
              <a:rPr lang="it-IT" baseline="0" dirty="0"/>
              <a:t> time (</a:t>
            </a:r>
            <a:r>
              <a:rPr lang="it-IT" baseline="0" dirty="0" err="1"/>
              <a:t>see</a:t>
            </a:r>
            <a:r>
              <a:rPr lang="it-IT" baseline="0" dirty="0"/>
              <a:t> </a:t>
            </a:r>
            <a:r>
              <a:rPr lang="it-IT" baseline="0" dirty="0" err="1"/>
              <a:t>next</a:t>
            </a:r>
            <a:r>
              <a:rPr lang="it-IT" baseline="0" dirty="0"/>
              <a:t> page)</a:t>
            </a:r>
          </a:p>
        </p:txBody>
      </p:sp>
      <p:sp>
        <p:nvSpPr>
          <p:cNvPr id="4" name="Segnaposto numero diapositiva 3"/>
          <p:cNvSpPr>
            <a:spLocks noGrp="1"/>
          </p:cNvSpPr>
          <p:nvPr>
            <p:ph type="sldNum" sz="quarter" idx="10"/>
          </p:nvPr>
        </p:nvSpPr>
        <p:spPr/>
        <p:txBody>
          <a:bodyPr/>
          <a:lstStyle/>
          <a:p>
            <a:fld id="{F0DEF876-BDDC-2244-8F03-5DA869465533}" type="slidenum">
              <a:rPr lang="fr-FR" smtClean="0"/>
              <a:t>15</a:t>
            </a:fld>
            <a:endParaRPr lang="fr-FR"/>
          </a:p>
        </p:txBody>
      </p:sp>
    </p:spTree>
    <p:extLst>
      <p:ext uri="{BB962C8B-B14F-4D97-AF65-F5344CB8AC3E}">
        <p14:creationId xmlns:p14="http://schemas.microsoft.com/office/powerpoint/2010/main" val="57580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E6E3-77B3-A0EB-84EC-DD64D805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A9597FF-44D5-1F23-910E-D551403C01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E0DAF01-5216-C2DE-E047-644D930AF05D}"/>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5" name="Footer Placeholder 4">
            <a:extLst>
              <a:ext uri="{FF2B5EF4-FFF2-40B4-BE49-F238E27FC236}">
                <a16:creationId xmlns:a16="http://schemas.microsoft.com/office/drawing/2014/main" id="{9AB97C0E-263B-5179-2148-BC9FD40798A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D04A278-90C8-DAEE-184E-C8DD9BC37055}"/>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173798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38396-CB6D-75B1-2CC0-5CED40C68EB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DC05084-8266-65B9-4767-BA265EBB9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8BE458-74A8-29B9-F1E0-CC80C8E977E3}"/>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5" name="Footer Placeholder 4">
            <a:extLst>
              <a:ext uri="{FF2B5EF4-FFF2-40B4-BE49-F238E27FC236}">
                <a16:creationId xmlns:a16="http://schemas.microsoft.com/office/drawing/2014/main" id="{DE7BDC01-DB74-3989-F150-2E0B18D3F86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C955F11-3983-6326-A648-C81B5DDD8FDB}"/>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1384764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ED096-D301-5F8D-C2AB-B4ECE6BDF7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9C75A26-26A6-AF0B-3FC4-10741AD036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1F05F7-3B49-A721-7FD1-953B094DFFB5}"/>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5" name="Footer Placeholder 4">
            <a:extLst>
              <a:ext uri="{FF2B5EF4-FFF2-40B4-BE49-F238E27FC236}">
                <a16:creationId xmlns:a16="http://schemas.microsoft.com/office/drawing/2014/main" id="{D8C4AE65-0D88-9614-B5DC-8AE9A1E5655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725A8D1-C647-35EF-FDC3-8A77EDFB1107}"/>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14836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 Marque | Fem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Sous-titre 2">
            <a:extLst>
              <a:ext uri="{FF2B5EF4-FFF2-40B4-BE49-F238E27FC236}">
                <a16:creationId xmlns:a16="http://schemas.microsoft.com/office/drawing/2014/main" id="{1A947F68-A7E7-E246-9E43-0B31F360D15D}"/>
              </a:ext>
            </a:extLst>
          </p:cNvPr>
          <p:cNvSpPr>
            <a:spLocks noGrp="1"/>
          </p:cNvSpPr>
          <p:nvPr>
            <p:ph type="subTitle" idx="1" hasCustomPrompt="1"/>
          </p:nvPr>
        </p:nvSpPr>
        <p:spPr>
          <a:xfrm>
            <a:off x="6692900" y="3034724"/>
            <a:ext cx="3934380" cy="677108"/>
          </a:xfrm>
          <a:prstGeom prst="rect">
            <a:avLst/>
          </a:prstGeom>
        </p:spPr>
        <p:txBody>
          <a:bodyPr/>
          <a:lstStyle>
            <a:lvl1pPr marL="0" indent="0" algn="ctr">
              <a:lnSpc>
                <a:spcPct val="100000"/>
              </a:lnSpc>
              <a:spcBef>
                <a:spcPts val="0"/>
              </a:spcBef>
              <a:buNone/>
              <a:defRPr sz="1800" b="1" i="0">
                <a:latin typeface="Nexa Bold" panose="02000000000000000000"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TITRE DE LA PRÉSENTATION</a:t>
            </a:r>
          </a:p>
          <a:p>
            <a:r>
              <a:rPr lang="fr-FR" dirty="0"/>
              <a:t>DATE, LIEU</a:t>
            </a:r>
          </a:p>
        </p:txBody>
      </p:sp>
      <p:pic>
        <p:nvPicPr>
          <p:cNvPr id="9" name="Image 8">
            <a:extLst>
              <a:ext uri="{FF2B5EF4-FFF2-40B4-BE49-F238E27FC236}">
                <a16:creationId xmlns:a16="http://schemas.microsoft.com/office/drawing/2014/main" id="{E202984D-AA9C-4D4A-99B8-1F28A8AF2974}"/>
              </a:ext>
            </a:extLst>
          </p:cNvPr>
          <p:cNvPicPr>
            <a:picLocks noChangeAspect="1"/>
          </p:cNvPicPr>
          <p:nvPr userDrawn="1"/>
        </p:nvPicPr>
        <p:blipFill>
          <a:blip r:embed="rId3"/>
          <a:stretch>
            <a:fillRect/>
          </a:stretch>
        </p:blipFill>
        <p:spPr>
          <a:xfrm>
            <a:off x="5522206" y="738234"/>
            <a:ext cx="6197600" cy="2197100"/>
          </a:xfrm>
          <a:prstGeom prst="rect">
            <a:avLst/>
          </a:prstGeom>
        </p:spPr>
      </p:pic>
      <p:pic>
        <p:nvPicPr>
          <p:cNvPr id="5" name="Image 4">
            <a:extLst>
              <a:ext uri="{FF2B5EF4-FFF2-40B4-BE49-F238E27FC236}">
                <a16:creationId xmlns:a16="http://schemas.microsoft.com/office/drawing/2014/main" id="{4AD3BB84-C746-EC43-ACD2-52E3C17F2FD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58444" y="6177627"/>
            <a:ext cx="2654950" cy="458767"/>
          </a:xfrm>
          <a:prstGeom prst="rect">
            <a:avLst/>
          </a:prstGeom>
        </p:spPr>
      </p:pic>
    </p:spTree>
    <p:extLst>
      <p:ext uri="{BB962C8B-B14F-4D97-AF65-F5344CB8AC3E}">
        <p14:creationId xmlns:p14="http://schemas.microsoft.com/office/powerpoint/2010/main" val="247315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 - Titre, Sous-Titre, Text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EA88040A-34EF-7543-A5E6-C4639865C9E0}"/>
              </a:ext>
            </a:extLst>
          </p:cNvPr>
          <p:cNvSpPr>
            <a:spLocks noGrp="1"/>
          </p:cNvSpPr>
          <p:nvPr>
            <p:ph type="ctrTitle" hasCustomPrompt="1"/>
          </p:nvPr>
        </p:nvSpPr>
        <p:spPr>
          <a:xfrm>
            <a:off x="838200" y="673046"/>
            <a:ext cx="10460420" cy="693299"/>
          </a:xfrm>
          <a:prstGeom prst="rect">
            <a:avLst/>
          </a:prstGeom>
        </p:spPr>
        <p:txBody>
          <a:bodyPr anchor="b"/>
          <a:lstStyle>
            <a:lvl1pPr algn="l">
              <a:defRPr sz="4000" b="0" i="0">
                <a:solidFill>
                  <a:srgbClr val="E7433C"/>
                </a:solidFill>
                <a:latin typeface="Nexa Light" panose="02000000000000000000" pitchFamily="2" charset="77"/>
              </a:defRPr>
            </a:lvl1pPr>
          </a:lstStyle>
          <a:p>
            <a:r>
              <a:rPr lang="fr-FR" dirty="0"/>
              <a:t>TITRE</a:t>
            </a:r>
          </a:p>
        </p:txBody>
      </p:sp>
      <p:sp>
        <p:nvSpPr>
          <p:cNvPr id="7" name="Espace réservé du texte 6">
            <a:extLst>
              <a:ext uri="{FF2B5EF4-FFF2-40B4-BE49-F238E27FC236}">
                <a16:creationId xmlns:a16="http://schemas.microsoft.com/office/drawing/2014/main" id="{B0A045B6-811A-AE4C-B6C0-5F09179107D2}"/>
              </a:ext>
            </a:extLst>
          </p:cNvPr>
          <p:cNvSpPr>
            <a:spLocks noGrp="1"/>
          </p:cNvSpPr>
          <p:nvPr>
            <p:ph type="body" sz="quarter" idx="12" hasCustomPrompt="1"/>
          </p:nvPr>
        </p:nvSpPr>
        <p:spPr>
          <a:xfrm>
            <a:off x="838582" y="2255761"/>
            <a:ext cx="10460038" cy="355862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atin typeface="+mn-lt"/>
              </a:defRPr>
            </a:lvl1pPr>
          </a:lstStyle>
          <a:p>
            <a:r>
              <a:rPr lang="fr-FR" dirty="0"/>
              <a:t>Et est </a:t>
            </a:r>
            <a:r>
              <a:rPr lang="fr-FR" dirty="0" err="1"/>
              <a:t>admodum</a:t>
            </a:r>
            <a:r>
              <a:rPr lang="fr-FR" dirty="0"/>
              <a:t> </a:t>
            </a:r>
            <a:r>
              <a:rPr lang="fr-FR" dirty="0" err="1"/>
              <a:t>mirum</a:t>
            </a:r>
            <a:r>
              <a:rPr lang="fr-FR" dirty="0"/>
              <a:t> </a:t>
            </a:r>
            <a:r>
              <a:rPr lang="fr-FR" dirty="0" err="1"/>
              <a:t>videre</a:t>
            </a:r>
            <a:r>
              <a:rPr lang="fr-FR" dirty="0"/>
              <a:t> </a:t>
            </a:r>
            <a:r>
              <a:rPr lang="fr-FR" dirty="0" err="1"/>
              <a:t>plebem</a:t>
            </a:r>
            <a:r>
              <a:rPr lang="fr-FR" dirty="0"/>
              <a:t> </a:t>
            </a:r>
            <a:r>
              <a:rPr lang="fr-FR" dirty="0" err="1"/>
              <a:t>innumeram</a:t>
            </a:r>
            <a:r>
              <a:rPr lang="fr-FR" dirty="0"/>
              <a:t> </a:t>
            </a:r>
            <a:r>
              <a:rPr lang="fr-FR" dirty="0" err="1"/>
              <a:t>mentibus</a:t>
            </a:r>
            <a:r>
              <a:rPr lang="fr-FR" dirty="0"/>
              <a:t> </a:t>
            </a:r>
            <a:r>
              <a:rPr lang="fr-FR" dirty="0" err="1"/>
              <a:t>ardore</a:t>
            </a:r>
            <a:r>
              <a:rPr lang="fr-FR" dirty="0"/>
              <a:t> </a:t>
            </a:r>
            <a:r>
              <a:rPr lang="fr-FR" dirty="0" err="1"/>
              <a:t>quodam</a:t>
            </a:r>
            <a:r>
              <a:rPr lang="fr-FR" dirty="0"/>
              <a:t> </a:t>
            </a:r>
            <a:r>
              <a:rPr lang="fr-FR" dirty="0" err="1"/>
              <a:t>infuso</a:t>
            </a:r>
            <a:r>
              <a:rPr lang="fr-FR" dirty="0"/>
              <a:t> cum </a:t>
            </a:r>
            <a:r>
              <a:rPr lang="fr-FR" dirty="0" err="1"/>
              <a:t>dimicationum</a:t>
            </a:r>
            <a:r>
              <a:rPr lang="fr-FR" dirty="0"/>
              <a:t> </a:t>
            </a:r>
            <a:r>
              <a:rPr lang="fr-FR" dirty="0" err="1"/>
              <a:t>curulium</a:t>
            </a:r>
            <a:r>
              <a:rPr lang="fr-FR" dirty="0"/>
              <a:t> </a:t>
            </a:r>
            <a:r>
              <a:rPr lang="fr-FR" dirty="0" err="1"/>
              <a:t>eventu</a:t>
            </a:r>
            <a:r>
              <a:rPr lang="fr-FR" dirty="0"/>
              <a:t> </a:t>
            </a:r>
            <a:r>
              <a:rPr lang="fr-FR" dirty="0" err="1"/>
              <a:t>pendentem</a:t>
            </a:r>
            <a:r>
              <a:rPr lang="fr-FR" dirty="0"/>
              <a:t>. </a:t>
            </a:r>
            <a:r>
              <a:rPr lang="fr-FR" dirty="0" err="1"/>
              <a:t>haec</a:t>
            </a:r>
            <a:r>
              <a:rPr lang="fr-FR" dirty="0"/>
              <a:t> </a:t>
            </a:r>
            <a:r>
              <a:rPr lang="fr-FR" dirty="0" err="1"/>
              <a:t>similiaque</a:t>
            </a:r>
            <a:r>
              <a:rPr lang="fr-FR" dirty="0"/>
              <a:t> </a:t>
            </a:r>
            <a:r>
              <a:rPr lang="fr-FR" dirty="0" err="1"/>
              <a:t>memorabile</a:t>
            </a:r>
            <a:r>
              <a:rPr lang="fr-FR" dirty="0"/>
              <a:t> nihil </a:t>
            </a:r>
            <a:r>
              <a:rPr lang="fr-FR" dirty="0" err="1"/>
              <a:t>vel</a:t>
            </a:r>
            <a:r>
              <a:rPr lang="fr-FR" dirty="0"/>
              <a:t> </a:t>
            </a:r>
            <a:r>
              <a:rPr lang="fr-FR" dirty="0" err="1"/>
              <a:t>serium</a:t>
            </a:r>
            <a:r>
              <a:rPr lang="fr-FR" dirty="0"/>
              <a:t> agi </a:t>
            </a:r>
            <a:r>
              <a:rPr lang="fr-FR" dirty="0" err="1"/>
              <a:t>Romae</a:t>
            </a:r>
            <a:r>
              <a:rPr lang="fr-FR" dirty="0"/>
              <a:t> </a:t>
            </a:r>
            <a:r>
              <a:rPr lang="fr-FR" dirty="0" err="1"/>
              <a:t>permittunt</a:t>
            </a:r>
            <a:r>
              <a:rPr lang="fr-FR" dirty="0"/>
              <a:t>. ergo </a:t>
            </a:r>
            <a:r>
              <a:rPr lang="fr-FR" dirty="0" err="1"/>
              <a:t>redeundum</a:t>
            </a:r>
            <a:r>
              <a:rPr lang="fr-FR" dirty="0"/>
              <a:t> ad </a:t>
            </a:r>
            <a:r>
              <a:rPr lang="fr-FR" dirty="0" err="1"/>
              <a:t>textum</a:t>
            </a:r>
            <a:r>
              <a:rPr lang="fr-FR" dirty="0"/>
              <a:t>.</a:t>
            </a:r>
          </a:p>
          <a:p>
            <a:endParaRPr lang="fr-FR" dirty="0"/>
          </a:p>
        </p:txBody>
      </p:sp>
      <p:sp>
        <p:nvSpPr>
          <p:cNvPr id="11" name="Espace réservé du texte 10">
            <a:extLst>
              <a:ext uri="{FF2B5EF4-FFF2-40B4-BE49-F238E27FC236}">
                <a16:creationId xmlns:a16="http://schemas.microsoft.com/office/drawing/2014/main" id="{BE4A9908-5A7B-D440-9B35-A539D12846EB}"/>
              </a:ext>
            </a:extLst>
          </p:cNvPr>
          <p:cNvSpPr>
            <a:spLocks noGrp="1"/>
          </p:cNvSpPr>
          <p:nvPr>
            <p:ph type="body" sz="quarter" idx="13" hasCustomPrompt="1"/>
          </p:nvPr>
        </p:nvSpPr>
        <p:spPr>
          <a:xfrm>
            <a:off x="838200" y="1610139"/>
            <a:ext cx="10460038" cy="407116"/>
          </a:xfrm>
          <a:prstGeom prst="rect">
            <a:avLst/>
          </a:prstGeom>
        </p:spPr>
        <p:txBody>
          <a:bodyPr/>
          <a:lstStyle>
            <a:lvl1pPr marL="0" indent="0">
              <a:buNone/>
              <a:defRPr sz="2000" b="1">
                <a:latin typeface="+mn-lt"/>
              </a:defRPr>
            </a:lvl1pPr>
          </a:lstStyle>
          <a:p>
            <a:r>
              <a:rPr lang="fr-FR" dirty="0"/>
              <a:t>Sous-Titre</a:t>
            </a:r>
          </a:p>
        </p:txBody>
      </p:sp>
      <p:pic>
        <p:nvPicPr>
          <p:cNvPr id="6" name="Image 5">
            <a:extLst>
              <a:ext uri="{FF2B5EF4-FFF2-40B4-BE49-F238E27FC236}">
                <a16:creationId xmlns:a16="http://schemas.microsoft.com/office/drawing/2014/main" id="{A3F05CF2-C371-3A43-BAD5-08AE25A42A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57573" y="6215556"/>
            <a:ext cx="2476617" cy="427952"/>
          </a:xfrm>
          <a:prstGeom prst="rect">
            <a:avLst/>
          </a:prstGeom>
        </p:spPr>
      </p:pic>
    </p:spTree>
    <p:extLst>
      <p:ext uri="{BB962C8B-B14F-4D97-AF65-F5344CB8AC3E}">
        <p14:creationId xmlns:p14="http://schemas.microsoft.com/office/powerpoint/2010/main" val="1683424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 - Dégradé Marque, Tit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F8DF3-73BB-154A-90BB-F7CBB22A6272}"/>
              </a:ext>
            </a:extLst>
          </p:cNvPr>
          <p:cNvSpPr/>
          <p:nvPr userDrawn="1"/>
        </p:nvSpPr>
        <p:spPr>
          <a:xfrm>
            <a:off x="0" y="0"/>
            <a:ext cx="12192000" cy="6858000"/>
          </a:xfrm>
          <a:prstGeom prst="rect">
            <a:avLst/>
          </a:prstGeom>
          <a:gradFill flip="none" rotWithShape="1">
            <a:gsLst>
              <a:gs pos="9000">
                <a:srgbClr val="B8012D"/>
              </a:gs>
              <a:gs pos="100000">
                <a:srgbClr val="E7433C"/>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55AAE208-C119-D34F-B317-5A0BF13699B0}"/>
              </a:ext>
            </a:extLst>
          </p:cNvPr>
          <p:cNvSpPr>
            <a:spLocks noGrp="1"/>
          </p:cNvSpPr>
          <p:nvPr>
            <p:ph type="ctrTitle" hasCustomPrompt="1"/>
          </p:nvPr>
        </p:nvSpPr>
        <p:spPr>
          <a:xfrm>
            <a:off x="2150799" y="3037466"/>
            <a:ext cx="7890402" cy="783068"/>
          </a:xfrm>
          <a:prstGeom prst="rect">
            <a:avLst/>
          </a:prstGeom>
        </p:spPr>
        <p:txBody>
          <a:bodyPr anchor="b"/>
          <a:lstStyle>
            <a:lvl1pPr algn="ctr">
              <a:defRPr sz="4000" b="0" i="0">
                <a:solidFill>
                  <a:schemeClr val="bg1"/>
                </a:solidFill>
                <a:latin typeface="Nexa Light" panose="02000000000000000000" pitchFamily="2" charset="77"/>
              </a:defRPr>
            </a:lvl1pPr>
          </a:lstStyle>
          <a:p>
            <a:r>
              <a:rPr lang="fr-FR" dirty="0"/>
              <a:t>TITRE</a:t>
            </a:r>
          </a:p>
        </p:txBody>
      </p:sp>
    </p:spTree>
    <p:extLst>
      <p:ext uri="{BB962C8B-B14F-4D97-AF65-F5344CB8AC3E}">
        <p14:creationId xmlns:p14="http://schemas.microsoft.com/office/powerpoint/2010/main" val="287951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 -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1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81B1-6CBC-0A78-60D4-6E5106ED7CC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82C4713-0914-D2EB-FD15-596FC471F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F965D46-2343-B250-E10C-35B3CD6CFE1B}"/>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5" name="Footer Placeholder 4">
            <a:extLst>
              <a:ext uri="{FF2B5EF4-FFF2-40B4-BE49-F238E27FC236}">
                <a16:creationId xmlns:a16="http://schemas.microsoft.com/office/drawing/2014/main" id="{869DCED6-F147-4310-030D-E24B6CD6683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5DB4EFD-1430-828D-864B-58AFD886F60E}"/>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226657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7175-686F-7D6D-3251-F50D5E2E3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4622AC6-8CCF-F510-0862-C47D87A3BC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9C1048-A0FA-0CB3-C824-4A175323AEB6}"/>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5" name="Footer Placeholder 4">
            <a:extLst>
              <a:ext uri="{FF2B5EF4-FFF2-40B4-BE49-F238E27FC236}">
                <a16:creationId xmlns:a16="http://schemas.microsoft.com/office/drawing/2014/main" id="{D903510E-5C44-5AA0-F6A4-115722B8158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B23242-9153-7A08-C75F-C5EB7CCBD34B}"/>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25750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A03F-03E6-47EA-9471-9B24BF3D5EF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55086C0-146E-2844-37CF-0FC3E988B4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4E6352D-ECFF-97D4-82B5-688D0EF80E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DF3BBA0-BE64-B644-87DD-BA4204059F7F}"/>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6" name="Footer Placeholder 5">
            <a:extLst>
              <a:ext uri="{FF2B5EF4-FFF2-40B4-BE49-F238E27FC236}">
                <a16:creationId xmlns:a16="http://schemas.microsoft.com/office/drawing/2014/main" id="{33B4AC3B-D475-34FB-F574-863A694381F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293DB40-1F34-B8C7-08B2-70CD28FA84B8}"/>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3249534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83079-9AC7-BE93-A04C-D6C304F7063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BBEFF61-6F51-C78E-6F30-8566DAF48D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57FB51-4638-A2DC-9F76-95F6D30F32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833DB6F-5E2B-A17A-4FD5-09FDD7B88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0020FB-3282-A6C9-C926-14DAB83D6E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F6C0A65-A710-2070-D373-CB9A01840A32}"/>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8" name="Footer Placeholder 7">
            <a:extLst>
              <a:ext uri="{FF2B5EF4-FFF2-40B4-BE49-F238E27FC236}">
                <a16:creationId xmlns:a16="http://schemas.microsoft.com/office/drawing/2014/main" id="{3FE981A9-FDD0-75D5-9D3A-84AD8B7E921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A4712C0-7991-5D87-CEE9-BC06D7793541}"/>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14848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BF7C-51BD-7DCF-D73C-68E445F6DDC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AAD1683-DED5-CE5D-00B5-DF593CED21AC}"/>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4" name="Footer Placeholder 3">
            <a:extLst>
              <a:ext uri="{FF2B5EF4-FFF2-40B4-BE49-F238E27FC236}">
                <a16:creationId xmlns:a16="http://schemas.microsoft.com/office/drawing/2014/main" id="{8FCD121E-ECCE-DD66-0A46-738805F425A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6722537-CAA7-64A1-2CDD-FBBC01BA8FA5}"/>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271556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E532F-A275-2CA4-C60B-E15124462944}"/>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3" name="Footer Placeholder 2">
            <a:extLst>
              <a:ext uri="{FF2B5EF4-FFF2-40B4-BE49-F238E27FC236}">
                <a16:creationId xmlns:a16="http://schemas.microsoft.com/office/drawing/2014/main" id="{AFA5F6B8-C363-A6B4-D282-1FAE9A3802B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4A9EBFBA-FC07-1988-4BB7-9DD51B5C0B88}"/>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138939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409F-F796-7227-4BCD-D329BEC84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3A6D485-82FD-3B1F-635E-AA8060EC73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762624D-90CE-173B-56D3-F9D015E5B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23D5F-DA9B-6B2D-686A-98CEF0F65C8D}"/>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6" name="Footer Placeholder 5">
            <a:extLst>
              <a:ext uri="{FF2B5EF4-FFF2-40B4-BE49-F238E27FC236}">
                <a16:creationId xmlns:a16="http://schemas.microsoft.com/office/drawing/2014/main" id="{B4ACED5C-68C8-79D3-9A36-3DCD3889B02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DA15CCC-B48F-101D-15C4-DB9C27D9BC2D}"/>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796136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D70C0-911B-CF1B-15E3-BD534DB60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C6B3B11-5F22-AA17-4973-1F906F7DE6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5C806F6-55A1-BE98-4B9B-F1C959BF9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26FF7-6E39-0659-CE2A-144A04E100A5}"/>
              </a:ext>
            </a:extLst>
          </p:cNvPr>
          <p:cNvSpPr>
            <a:spLocks noGrp="1"/>
          </p:cNvSpPr>
          <p:nvPr>
            <p:ph type="dt" sz="half" idx="10"/>
          </p:nvPr>
        </p:nvSpPr>
        <p:spPr/>
        <p:txBody>
          <a:bodyPr/>
          <a:lstStyle/>
          <a:p>
            <a:fld id="{82BFFF76-861D-4880-9C01-6D48D670FB2E}" type="datetimeFigureOut">
              <a:rPr lang="en-CA" smtClean="0"/>
              <a:t>2024-02-15</a:t>
            </a:fld>
            <a:endParaRPr lang="en-CA"/>
          </a:p>
        </p:txBody>
      </p:sp>
      <p:sp>
        <p:nvSpPr>
          <p:cNvPr id="6" name="Footer Placeholder 5">
            <a:extLst>
              <a:ext uri="{FF2B5EF4-FFF2-40B4-BE49-F238E27FC236}">
                <a16:creationId xmlns:a16="http://schemas.microsoft.com/office/drawing/2014/main" id="{E0829A6A-2337-2F29-7920-A42194E298C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3406034-40B4-D6D6-662F-F89B722E96A7}"/>
              </a:ext>
            </a:extLst>
          </p:cNvPr>
          <p:cNvSpPr>
            <a:spLocks noGrp="1"/>
          </p:cNvSpPr>
          <p:nvPr>
            <p:ph type="sldNum" sz="quarter" idx="12"/>
          </p:nvPr>
        </p:nvSpPr>
        <p:spPr/>
        <p:txBody>
          <a:bodyPr/>
          <a:lstStyle/>
          <a:p>
            <a:fld id="{7E19413E-B4F6-4758-A1D3-0AE4BCC8A3FB}" type="slidenum">
              <a:rPr lang="en-CA" smtClean="0"/>
              <a:t>‹#›</a:t>
            </a:fld>
            <a:endParaRPr lang="en-CA"/>
          </a:p>
        </p:txBody>
      </p:sp>
    </p:spTree>
    <p:extLst>
      <p:ext uri="{BB962C8B-B14F-4D97-AF65-F5344CB8AC3E}">
        <p14:creationId xmlns:p14="http://schemas.microsoft.com/office/powerpoint/2010/main" val="216612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F2FF23-D09C-D83B-9188-E5AAAAC1CC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1754118-0846-C39E-7D38-FB5D2E531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EE48A2-11F3-4647-21F9-262AAF3D6E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BFFF76-861D-4880-9C01-6D48D670FB2E}" type="datetimeFigureOut">
              <a:rPr lang="en-CA" smtClean="0"/>
              <a:t>2024-02-15</a:t>
            </a:fld>
            <a:endParaRPr lang="en-CA"/>
          </a:p>
        </p:txBody>
      </p:sp>
      <p:sp>
        <p:nvSpPr>
          <p:cNvPr id="5" name="Footer Placeholder 4">
            <a:extLst>
              <a:ext uri="{FF2B5EF4-FFF2-40B4-BE49-F238E27FC236}">
                <a16:creationId xmlns:a16="http://schemas.microsoft.com/office/drawing/2014/main" id="{430F0E9F-46E6-78C2-72B8-9D03D4A81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F2A27EFB-A900-B5C2-CBC5-15D0E29631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19413E-B4F6-4758-A1D3-0AE4BCC8A3FB}" type="slidenum">
              <a:rPr lang="en-CA" smtClean="0"/>
              <a:t>‹#›</a:t>
            </a:fld>
            <a:endParaRPr lang="en-CA"/>
          </a:p>
        </p:txBody>
      </p:sp>
    </p:spTree>
    <p:extLst>
      <p:ext uri="{BB962C8B-B14F-4D97-AF65-F5344CB8AC3E}">
        <p14:creationId xmlns:p14="http://schemas.microsoft.com/office/powerpoint/2010/main" val="1923686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hyperlink" Target="http://jmc.stanford.edu/articles/dartmouth/dartmouth.pdf" TargetMode="External"/><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apicciano.commons.gc.cuny.edu/2018/12/27/artificial-intelligence-and-machine-learning-take-a-step-forward-with-deep-minds-alphazero/"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5.xml"/><Relationship Id="rId1" Type="http://schemas.openxmlformats.org/officeDocument/2006/relationships/video" Target="https://www.youtube.com/embed/TryOC83PH1g?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hyperlink" Target="https://medium.com/@sgt101/chatgtp-is-a-chinese-room-cf66b04f3b9f" TargetMode="Externa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en.wikipedia.org/wiki/Ancient_philosoph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ideo" Target="https://www.youtube.com/embed/6yYGqISsfB0?start=174&amp;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1">
            <a:extLst>
              <a:ext uri="{FF2B5EF4-FFF2-40B4-BE49-F238E27FC236}">
                <a16:creationId xmlns:a16="http://schemas.microsoft.com/office/drawing/2014/main" id="{0921FB31-989C-4B3F-7D6F-9D4D6F913ED8}"/>
              </a:ext>
            </a:extLst>
          </p:cNvPr>
          <p:cNvSpPr txBox="1">
            <a:spLocks/>
          </p:cNvSpPr>
          <p:nvPr/>
        </p:nvSpPr>
        <p:spPr>
          <a:xfrm>
            <a:off x="6692900" y="3034724"/>
            <a:ext cx="3934380" cy="2462186"/>
          </a:xfrm>
          <a:prstGeom prst="rect">
            <a:avLst/>
          </a:prstGeom>
        </p:spPr>
        <p:txBody>
          <a:bodyPr/>
          <a:lstStyle>
            <a:lvl1pPr marL="0" indent="0" algn="ctr" defTabSz="914400" rtl="0" eaLnBrk="1" latinLnBrk="0" hangingPunct="1">
              <a:lnSpc>
                <a:spcPct val="100000"/>
              </a:lnSpc>
              <a:spcBef>
                <a:spcPts val="0"/>
              </a:spcBef>
              <a:buFont typeface="Arial" panose="020B0604020202020204" pitchFamily="34" charset="0"/>
              <a:buNone/>
              <a:defRPr sz="1800" b="1" i="0" kern="1200">
                <a:solidFill>
                  <a:schemeClr val="tx1"/>
                </a:solidFill>
                <a:latin typeface="Nexa Bold" panose="02000000000000000000"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AI, Society and Sustainability</a:t>
            </a:r>
          </a:p>
          <a:p>
            <a:r>
              <a:rPr lang="en-GB" dirty="0"/>
              <a:t>(Session 1)</a:t>
            </a:r>
          </a:p>
          <a:p>
            <a:endParaRPr lang="en-GB" dirty="0"/>
          </a:p>
          <a:p>
            <a:r>
              <a:rPr lang="en-GB" dirty="0"/>
              <a:t>Introduction and Philosophy of AI</a:t>
            </a:r>
          </a:p>
          <a:p>
            <a:endParaRPr lang="en-GB" dirty="0"/>
          </a:p>
        </p:txBody>
      </p:sp>
    </p:spTree>
    <p:extLst>
      <p:ext uri="{BB962C8B-B14F-4D97-AF65-F5344CB8AC3E}">
        <p14:creationId xmlns:p14="http://schemas.microsoft.com/office/powerpoint/2010/main" val="225996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Middle Ages – Late Renaissance</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r>
              <a:rPr lang="en-GB" dirty="0"/>
              <a:t>Even in the Middle Ages philosophers aimed at representing </a:t>
            </a:r>
            <a:r>
              <a:rPr lang="en-GB" i="1" dirty="0"/>
              <a:t>reasoning </a:t>
            </a:r>
            <a:r>
              <a:rPr lang="en-GB" dirty="0"/>
              <a:t>with symbols; for example, Ramon Llull (</a:t>
            </a:r>
            <a:r>
              <a:rPr lang="en-GB" i="1" dirty="0"/>
              <a:t>Ars Magna)</a:t>
            </a:r>
            <a:r>
              <a:rPr lang="en-GB" dirty="0"/>
              <a:t> proposed a taxonomy of all possible «relationships between objects»</a:t>
            </a:r>
          </a:p>
          <a:p>
            <a:endParaRPr lang="en-GB" dirty="0"/>
          </a:p>
          <a:p>
            <a:endParaRPr lang="en-GB" dirty="0"/>
          </a:p>
          <a:p>
            <a:r>
              <a:rPr lang="en-GB" dirty="0"/>
              <a:t>Descartes thought about developing a </a:t>
            </a:r>
            <a:r>
              <a:rPr lang="en-GB" i="1" dirty="0"/>
              <a:t>language</a:t>
            </a:r>
            <a:r>
              <a:rPr lang="en-GB" dirty="0"/>
              <a:t> to represent any reasoning as symbols </a:t>
            </a:r>
          </a:p>
          <a:p>
            <a:endParaRPr lang="en-GB" dirty="0"/>
          </a:p>
          <a:p>
            <a:pPr marL="342900" indent="-342900">
              <a:buAutoNum type="arabicPeriod"/>
            </a:pPr>
            <a:r>
              <a:rPr lang="en-GB" i="1" dirty="0"/>
              <a:t>One should be able to learn it in a few days</a:t>
            </a:r>
          </a:p>
          <a:p>
            <a:pPr marL="342900" indent="-342900">
              <a:buAutoNum type="arabicPeriod"/>
            </a:pPr>
            <a:r>
              <a:rPr lang="en-GB" i="1" dirty="0"/>
              <a:t>Words/thoughts would be like numbers: one could combine them according to exact rules</a:t>
            </a:r>
          </a:p>
          <a:p>
            <a:pPr marL="342900" indent="-342900">
              <a:buAutoNum type="arabicPeriod"/>
            </a:pPr>
            <a:r>
              <a:rPr lang="en-GB" i="1" dirty="0"/>
              <a:t>It would make it possible to divide any complex idea in more simple ideas</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Perfect languages</a:t>
            </a:r>
          </a:p>
        </p:txBody>
      </p:sp>
      <p:pic>
        <p:nvPicPr>
          <p:cNvPr id="5" name="Picture 12">
            <a:extLst>
              <a:ext uri="{FF2B5EF4-FFF2-40B4-BE49-F238E27FC236}">
                <a16:creationId xmlns:a16="http://schemas.microsoft.com/office/drawing/2014/main" id="{560848F9-C659-43B1-AE26-66A138B06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6880" y="290055"/>
            <a:ext cx="17272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Risultato immagini per cartesio">
            <a:extLst>
              <a:ext uri="{FF2B5EF4-FFF2-40B4-BE49-F238E27FC236}">
                <a16:creationId xmlns:a16="http://schemas.microsoft.com/office/drawing/2014/main" id="{2C1CF304-4C7D-484F-9C4D-CACA3CC0F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9552" y="3414090"/>
            <a:ext cx="1905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6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Pascal and Leibniz (17th century)</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1621411"/>
            <a:ext cx="10460038" cy="4192980"/>
          </a:xfrm>
        </p:spPr>
        <p:txBody>
          <a:bodyPr/>
          <a:lstStyle/>
          <a:p>
            <a:r>
              <a:rPr lang="en-GB" dirty="0"/>
              <a:t>Pascal built the first mechanical calculator – arithmetic machine</a:t>
            </a:r>
          </a:p>
          <a:p>
            <a:endParaRPr lang="en-GB" dirty="0"/>
          </a:p>
          <a:p>
            <a:r>
              <a:rPr lang="en-GB" dirty="0"/>
              <a:t>Leibniz developed the concept of Characteristica Universalis, or the simple components of any possible reasoning</a:t>
            </a:r>
          </a:p>
          <a:p>
            <a:r>
              <a:rPr lang="en-GB" dirty="0"/>
              <a:t>Leibniz theorised the </a:t>
            </a:r>
            <a:r>
              <a:rPr lang="en-GB" b="1" dirty="0"/>
              <a:t>calculus ratiocinator</a:t>
            </a:r>
            <a:r>
              <a:rPr lang="en-GB" dirty="0"/>
              <a:t>, a device that could elaborate on philosophical reasoning like it was a mathematical problem </a:t>
            </a:r>
            <a:r>
              <a:rPr lang="en-GB" i="1" dirty="0"/>
              <a:t>(it is not clear whether it was just a concept or an actual machine, similar to the calculators he had built)</a:t>
            </a:r>
            <a:endParaRPr lang="en-GB" dirty="0"/>
          </a:p>
        </p:txBody>
      </p:sp>
      <p:pic>
        <p:nvPicPr>
          <p:cNvPr id="5" name="Picture 20" descr="Risultato immagini per logica">
            <a:extLst>
              <a:ext uri="{FF2B5EF4-FFF2-40B4-BE49-F238E27FC236}">
                <a16:creationId xmlns:a16="http://schemas.microsoft.com/office/drawing/2014/main" id="{F3388CC3-1F8A-48D7-8AA7-020A2071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656" y="4329179"/>
            <a:ext cx="1332669" cy="131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a:extLst>
              <a:ext uri="{FF2B5EF4-FFF2-40B4-BE49-F238E27FC236}">
                <a16:creationId xmlns:a16="http://schemas.microsoft.com/office/drawing/2014/main" id="{70817F7D-C4F6-4417-A265-AF3854E1B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9746" y="4329179"/>
            <a:ext cx="1804598" cy="135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2">
            <a:extLst>
              <a:ext uri="{FF2B5EF4-FFF2-40B4-BE49-F238E27FC236}">
                <a16:creationId xmlns:a16="http://schemas.microsoft.com/office/drawing/2014/main" id="{E3816455-A68F-A849-B094-63989C751A01}"/>
              </a:ext>
            </a:extLst>
          </p:cNvPr>
          <p:cNvSpPr txBox="1">
            <a:spLocks/>
          </p:cNvSpPr>
          <p:nvPr/>
        </p:nvSpPr>
        <p:spPr>
          <a:xfrm>
            <a:off x="838582" y="6327747"/>
            <a:ext cx="9194320" cy="42149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…Leibniz is also believed to be responsible for developing the binary code</a:t>
            </a:r>
          </a:p>
        </p:txBody>
      </p:sp>
    </p:spTree>
    <p:extLst>
      <p:ext uri="{BB962C8B-B14F-4D97-AF65-F5344CB8AC3E}">
        <p14:creationId xmlns:p14="http://schemas.microsoft.com/office/powerpoint/2010/main" val="21014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Summing up	</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2255761"/>
            <a:ext cx="10460038" cy="4282199"/>
          </a:xfrm>
        </p:spPr>
        <p:txBody>
          <a:bodyPr/>
          <a:lstStyle/>
          <a:p>
            <a:r>
              <a:rPr lang="en-GB" dirty="0"/>
              <a:t>This is how we could define the work by the precursors of AI:</a:t>
            </a:r>
          </a:p>
          <a:p>
            <a:endParaRPr lang="en-GB" dirty="0"/>
          </a:p>
          <a:p>
            <a:pPr marL="285750" indent="-285750">
              <a:buFont typeface="Arial" panose="020B0604020202020204" pitchFamily="34" charset="0"/>
              <a:buChar char="•"/>
            </a:pPr>
            <a:r>
              <a:rPr lang="en-GB" dirty="0"/>
              <a:t>The efforts to </a:t>
            </a:r>
            <a:r>
              <a:rPr lang="en-GB" i="1" dirty="0"/>
              <a:t>formalize thought</a:t>
            </a:r>
            <a:r>
              <a:rPr lang="en-GB" dirty="0"/>
              <a:t> and to </a:t>
            </a:r>
            <a:r>
              <a:rPr lang="en-GB" i="1" dirty="0"/>
              <a:t>automatize reasoning</a:t>
            </a:r>
            <a:r>
              <a:rPr lang="en-GB" dirty="0"/>
              <a:t> reflect their intention to </a:t>
            </a:r>
            <a:r>
              <a:rPr lang="en-GB" i="1" dirty="0"/>
              <a:t>eliminate mistakes, doubt, incomprehension </a:t>
            </a:r>
          </a:p>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r>
              <a:rPr lang="en-GB" dirty="0"/>
              <a:t>Notice how many of the precursors had witnessed or undergone serious consequences of erroneous ideas or just ideas that were not accepted by their society – e.g., </a:t>
            </a:r>
            <a:r>
              <a:rPr lang="en-GB" i="1" dirty="0"/>
              <a:t>heresy</a:t>
            </a:r>
          </a:p>
          <a:p>
            <a:pPr marL="285750" indent="-285750">
              <a:buFont typeface="Arial" panose="020B0604020202020204" pitchFamily="34" charset="0"/>
              <a:buChar char="•"/>
            </a:pPr>
            <a:endParaRPr lang="en-GB" i="1" dirty="0"/>
          </a:p>
          <a:p>
            <a:pPr marL="285750" indent="-285750">
              <a:buFont typeface="Arial" panose="020B0604020202020204" pitchFamily="34" charset="0"/>
              <a:buChar char="•"/>
            </a:pPr>
            <a:r>
              <a:rPr lang="en-GB" dirty="0"/>
              <a:t>Probably the precursors would not like some of the actual “reasoning machines” we have today: they are far from exact, on the contrary, their reasoning is inherently </a:t>
            </a:r>
            <a:r>
              <a:rPr lang="en-GB" i="1" dirty="0"/>
              <a:t>probabilistic</a:t>
            </a:r>
          </a:p>
          <a:p>
            <a:pPr marL="285750" indent="-285750">
              <a:buFont typeface="Arial" panose="020B0604020202020204" pitchFamily="34" charset="0"/>
              <a:buChar char="•"/>
            </a:pPr>
            <a:r>
              <a:rPr lang="en-GB" dirty="0"/>
              <a:t>However, there are  reasoning machines that can do what Aristotle and Leibniz had in mind</a:t>
            </a:r>
          </a:p>
          <a:p>
            <a:r>
              <a:rPr lang="en-GB" dirty="0"/>
              <a:t>     The “logical reasoning” part of AI       (but there is more to Intelligence than logical reasoning)</a:t>
            </a:r>
          </a:p>
          <a:p>
            <a:pPr marL="285750" indent="-285750">
              <a:buFont typeface="Arial" panose="020B0604020202020204" pitchFamily="34" charset="0"/>
              <a:buChar char="•"/>
            </a:pPr>
            <a:endParaRPr lang="en-GB" dirty="0"/>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A quest for exactness</a:t>
            </a:r>
          </a:p>
        </p:txBody>
      </p:sp>
    </p:spTree>
    <p:extLst>
      <p:ext uri="{BB962C8B-B14F-4D97-AF65-F5344CB8AC3E}">
        <p14:creationId xmlns:p14="http://schemas.microsoft.com/office/powerpoint/2010/main" val="312343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GB" dirty="0"/>
              <a:t>Modern foundations of AI</a:t>
            </a:r>
          </a:p>
        </p:txBody>
      </p:sp>
    </p:spTree>
    <p:extLst>
      <p:ext uri="{BB962C8B-B14F-4D97-AF65-F5344CB8AC3E}">
        <p14:creationId xmlns:p14="http://schemas.microsoft.com/office/powerpoint/2010/main" val="211746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Alan Turing (1950s)</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2255761"/>
            <a:ext cx="10690272" cy="4046185"/>
          </a:xfrm>
        </p:spPr>
        <p:txBody>
          <a:bodyPr/>
          <a:lstStyle/>
          <a:p>
            <a:endParaRPr lang="en-GB" dirty="0"/>
          </a:p>
          <a:p>
            <a:r>
              <a:rPr lang="en-GB" dirty="0"/>
              <a:t>Great mathematician and pioneer of informatics, he worked on decryption of codes and machines used by the Germans during World War II (i.e., Enigma) </a:t>
            </a:r>
          </a:p>
          <a:p>
            <a:endParaRPr lang="en-GB" dirty="0"/>
          </a:p>
          <a:p>
            <a:endParaRPr lang="en-GB" dirty="0"/>
          </a:p>
          <a:p>
            <a:endParaRPr lang="en-GB" dirty="0"/>
          </a:p>
          <a:p>
            <a:endParaRPr lang="en-GB" sz="1800" dirty="0"/>
          </a:p>
          <a:p>
            <a:r>
              <a:rPr lang="en-GB" sz="1800" dirty="0"/>
              <a:t>Human beings, seen as information processors, can be understood as a sort of machine</a:t>
            </a:r>
            <a:endParaRPr lang="en-GB" dirty="0"/>
          </a:p>
          <a:p>
            <a:r>
              <a:rPr lang="en-GB" dirty="0"/>
              <a:t>From a philosophical point of view, we will see two main contributions by Turing:</a:t>
            </a:r>
          </a:p>
          <a:p>
            <a:pPr marL="285750" indent="-285750">
              <a:buFontTx/>
              <a:buChar char="-"/>
            </a:pPr>
            <a:r>
              <a:rPr lang="en-GB" dirty="0"/>
              <a:t>Responses to the objections to AI</a:t>
            </a:r>
          </a:p>
          <a:p>
            <a:pPr marL="285750" indent="-285750">
              <a:buFontTx/>
              <a:buChar char="-"/>
            </a:pPr>
            <a:r>
              <a:rPr lang="en-GB" dirty="0"/>
              <a:t>(later in the lesson) the Turing test</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normAutofit fontScale="40000" lnSpcReduction="20000"/>
          </a:bodyPr>
          <a:lstStyle/>
          <a:p>
            <a:r>
              <a:rPr lang="en-GB" dirty="0"/>
              <a:t>One of the founders of computing and computer science  ~ 1936</a:t>
            </a:r>
          </a:p>
          <a:p>
            <a:r>
              <a:rPr lang="en-GB" dirty="0"/>
              <a:t>One of the founders of modern AI</a:t>
            </a:r>
          </a:p>
        </p:txBody>
      </p:sp>
      <p:pic>
        <p:nvPicPr>
          <p:cNvPr id="5" name="Picture 12" descr="Risultato immagini per alan turing">
            <a:extLst>
              <a:ext uri="{FF2B5EF4-FFF2-40B4-BE49-F238E27FC236}">
                <a16:creationId xmlns:a16="http://schemas.microsoft.com/office/drawing/2014/main" id="{EA26526F-2AED-405F-A2D8-06EC47644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479" y="3037575"/>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0F56052-860B-7B5E-5004-610C5655706E}"/>
              </a:ext>
            </a:extLst>
          </p:cNvPr>
          <p:cNvSpPr/>
          <p:nvPr/>
        </p:nvSpPr>
        <p:spPr>
          <a:xfrm>
            <a:off x="3637006" y="3152054"/>
            <a:ext cx="4572000" cy="1200329"/>
          </a:xfrm>
          <a:prstGeom prst="rect">
            <a:avLst/>
          </a:prstGeom>
        </p:spPr>
        <p:txBody>
          <a:bodyPr>
            <a:spAutoFit/>
          </a:bodyPr>
          <a:lstStyle/>
          <a:p>
            <a:r>
              <a:rPr lang="en-GB" i="1" dirty="0"/>
              <a:t>“One way of setting about our task of building a ‘thinking machine’ would be to take a man as a whole and to try to replace all the parts of him by machinery”                  </a:t>
            </a:r>
            <a:r>
              <a:rPr lang="en-GB" sz="1400" dirty="0"/>
              <a:t>(Turing 1948, p. 420)</a:t>
            </a:r>
            <a:endParaRPr lang="en-GB" dirty="0"/>
          </a:p>
        </p:txBody>
      </p:sp>
    </p:spTree>
    <p:extLst>
      <p:ext uri="{BB962C8B-B14F-4D97-AF65-F5344CB8AC3E}">
        <p14:creationId xmlns:p14="http://schemas.microsoft.com/office/powerpoint/2010/main" val="379255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Alan Turing</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Nine objections to AI (I)</a:t>
            </a:r>
          </a:p>
        </p:txBody>
      </p:sp>
      <p:sp>
        <p:nvSpPr>
          <p:cNvPr id="5" name="Rettangolo 1">
            <a:extLst>
              <a:ext uri="{FF2B5EF4-FFF2-40B4-BE49-F238E27FC236}">
                <a16:creationId xmlns:a16="http://schemas.microsoft.com/office/drawing/2014/main" id="{EB409AF6-EEFA-451D-A5F9-60440D5892E9}"/>
              </a:ext>
            </a:extLst>
          </p:cNvPr>
          <p:cNvSpPr>
            <a:spLocks noChangeArrowheads="1"/>
          </p:cNvSpPr>
          <p:nvPr/>
        </p:nvSpPr>
        <p:spPr bwMode="auto">
          <a:xfrm>
            <a:off x="888205" y="2392650"/>
            <a:ext cx="2709863" cy="378565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Religious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2. “Head in the sand”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3. Mathematical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0"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4. Consciousness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0" u="none" strike="noStrike" kern="1200" cap="none" spc="0" normalizeH="0" baseline="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6" name="Rettangolo 1">
            <a:extLst>
              <a:ext uri="{FF2B5EF4-FFF2-40B4-BE49-F238E27FC236}">
                <a16:creationId xmlns:a16="http://schemas.microsoft.com/office/drawing/2014/main" id="{2788B440-21EB-46B8-86FE-EFB098BC0ECE}"/>
              </a:ext>
            </a:extLst>
          </p:cNvPr>
          <p:cNvSpPr>
            <a:spLocks noChangeArrowheads="1"/>
          </p:cNvSpPr>
          <p:nvPr/>
        </p:nvSpPr>
        <p:spPr bwMode="auto">
          <a:xfrm>
            <a:off x="3759994" y="2243250"/>
            <a:ext cx="3887788" cy="107721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«It is impossible to reproduce</a:t>
            </a:r>
            <a:r>
              <a:rPr kumimoji="0" lang="en-GB" altLang="it-IT" sz="1600" b="0"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human thought because it is a function of the immortal soul»</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7" name="Rettangolo 1">
            <a:extLst>
              <a:ext uri="{FF2B5EF4-FFF2-40B4-BE49-F238E27FC236}">
                <a16:creationId xmlns:a16="http://schemas.microsoft.com/office/drawing/2014/main" id="{7A048357-2695-4577-8487-655617613AEF}"/>
              </a:ext>
            </a:extLst>
          </p:cNvPr>
          <p:cNvSpPr>
            <a:spLocks noChangeArrowheads="1"/>
          </p:cNvSpPr>
          <p:nvPr/>
        </p:nvSpPr>
        <p:spPr bwMode="auto">
          <a:xfrm>
            <a:off x="3759994" y="3340458"/>
            <a:ext cx="3887788" cy="5842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«Consequences</a:t>
            </a:r>
            <a:r>
              <a:rPr kumimoji="0" lang="en-GB" altLang="it-IT" sz="1600" b="0"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would be terrible»</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it-IT" altLang="it-IT" sz="1600" b="0" i="1" u="none" strike="noStrike" kern="1200" cap="none" spc="0" normalizeH="0" baseline="0" noProof="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8" name="Rettangolo 1">
            <a:extLst>
              <a:ext uri="{FF2B5EF4-FFF2-40B4-BE49-F238E27FC236}">
                <a16:creationId xmlns:a16="http://schemas.microsoft.com/office/drawing/2014/main" id="{4BD1EFAF-2FED-4682-A6BD-B620C1426191}"/>
              </a:ext>
            </a:extLst>
          </p:cNvPr>
          <p:cNvSpPr>
            <a:spLocks noChangeArrowheads="1"/>
          </p:cNvSpPr>
          <p:nvPr/>
        </p:nvSpPr>
        <p:spPr bwMode="auto">
          <a:xfrm>
            <a:off x="3759994" y="4425247"/>
            <a:ext cx="3887788"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«If we consider theorems, we know that there are limits</a:t>
            </a:r>
            <a:r>
              <a:rPr kumimoji="0" lang="en-GB" altLang="it-IT" sz="1600" b="0"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to computers’ capabilities»</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p:txBody>
      </p:sp>
      <p:sp>
        <p:nvSpPr>
          <p:cNvPr id="9" name="Rettangolo 1">
            <a:extLst>
              <a:ext uri="{FF2B5EF4-FFF2-40B4-BE49-F238E27FC236}">
                <a16:creationId xmlns:a16="http://schemas.microsoft.com/office/drawing/2014/main" id="{88E9FE24-6B79-40AB-AD60-993E2CEC765D}"/>
              </a:ext>
            </a:extLst>
          </p:cNvPr>
          <p:cNvSpPr>
            <a:spLocks noChangeArrowheads="1"/>
          </p:cNvSpPr>
          <p:nvPr/>
        </p:nvSpPr>
        <p:spPr bwMode="auto">
          <a:xfrm>
            <a:off x="3759994" y="5247861"/>
            <a:ext cx="2901950" cy="107721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«The machine is not creative or self-aware;</a:t>
            </a:r>
            <a:r>
              <a:rPr kumimoji="0" lang="en-GB" altLang="it-IT" sz="1600" b="0"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it could not really think</a:t>
            </a: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10" name="Rettangolo 1">
            <a:extLst>
              <a:ext uri="{FF2B5EF4-FFF2-40B4-BE49-F238E27FC236}">
                <a16:creationId xmlns:a16="http://schemas.microsoft.com/office/drawing/2014/main" id="{96A5ADCF-DB30-478B-A72F-60E222B67A99}"/>
              </a:ext>
            </a:extLst>
          </p:cNvPr>
          <p:cNvSpPr>
            <a:spLocks noChangeArrowheads="1"/>
          </p:cNvSpPr>
          <p:nvPr/>
        </p:nvSpPr>
        <p:spPr bwMode="auto">
          <a:xfrm>
            <a:off x="8178800" y="2197084"/>
            <a:ext cx="2806700" cy="5847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it-IT" sz="1600" b="1" i="1" dirty="0">
                <a:latin typeface="Calibri" panose="020F0502020204030204" pitchFamily="34" charset="0"/>
              </a:rPr>
              <a:t>W</a:t>
            </a:r>
            <a:r>
              <a:rPr kumimoji="0" lang="en-GB" altLang="it-IT" sz="1600" b="1" i="1" u="none" strike="noStrike" kern="1200" cap="none" spc="0" normalizeH="0" baseline="0" dirty="0">
                <a:ln>
                  <a:noFill/>
                </a:ln>
                <a:effectLst/>
                <a:uLnTx/>
                <a:uFillTx/>
                <a:latin typeface="Calibri" panose="020F0502020204030204" pitchFamily="34" charset="0"/>
              </a:rPr>
              <a:t>hen we reproduce thought, we just create </a:t>
            </a:r>
            <a:r>
              <a:rPr lang="en-GB" altLang="it-IT" sz="1600" b="1" i="1" dirty="0">
                <a:latin typeface="Calibri" panose="020F0502020204030204" pitchFamily="34" charset="0"/>
              </a:rPr>
              <a:t>‘</a:t>
            </a:r>
            <a:r>
              <a:rPr kumimoji="0" lang="en-GB" altLang="it-IT" sz="1600" b="1" i="1" u="none" strike="noStrike" kern="1200" cap="none" spc="0" normalizeH="0" baseline="0" dirty="0">
                <a:ln>
                  <a:noFill/>
                </a:ln>
                <a:effectLst/>
                <a:uLnTx/>
                <a:uFillTx/>
                <a:latin typeface="Calibri" panose="020F0502020204030204" pitchFamily="34" charset="0"/>
              </a:rPr>
              <a:t>shells</a:t>
            </a:r>
            <a:r>
              <a:rPr lang="en-GB" altLang="it-IT" sz="1600" b="1" i="1" dirty="0">
                <a:latin typeface="Calibri" panose="020F0502020204030204" pitchFamily="34" charset="0"/>
              </a:rPr>
              <a:t>’</a:t>
            </a:r>
            <a:r>
              <a:rPr kumimoji="0" lang="en-GB" altLang="it-IT" sz="1600" b="1" i="1" u="none" strike="noStrike" kern="1200" cap="none" spc="0" normalizeH="0" baseline="0" dirty="0">
                <a:ln>
                  <a:noFill/>
                </a:ln>
                <a:effectLst/>
                <a:uLnTx/>
                <a:uFillTx/>
                <a:latin typeface="Calibri" panose="020F0502020204030204" pitchFamily="34" charset="0"/>
              </a:rPr>
              <a:t> for</a:t>
            </a:r>
            <a:r>
              <a:rPr kumimoji="0" lang="en-GB" altLang="it-IT" sz="1600" b="1" i="1" u="none" strike="noStrike" kern="1200" cap="none" spc="0" normalizeH="0" dirty="0">
                <a:ln>
                  <a:noFill/>
                </a:ln>
                <a:effectLst/>
                <a:uLnTx/>
                <a:uFillTx/>
                <a:latin typeface="Calibri" panose="020F0502020204030204" pitchFamily="34" charset="0"/>
              </a:rPr>
              <a:t> souls</a:t>
            </a:r>
          </a:p>
        </p:txBody>
      </p:sp>
      <p:sp>
        <p:nvSpPr>
          <p:cNvPr id="11" name="Rettangolo 1">
            <a:extLst>
              <a:ext uri="{FF2B5EF4-FFF2-40B4-BE49-F238E27FC236}">
                <a16:creationId xmlns:a16="http://schemas.microsoft.com/office/drawing/2014/main" id="{8FB96CF2-1B59-49CC-B21C-2F87446201EE}"/>
              </a:ext>
            </a:extLst>
          </p:cNvPr>
          <p:cNvSpPr>
            <a:spLocks noChangeArrowheads="1"/>
          </p:cNvSpPr>
          <p:nvPr/>
        </p:nvSpPr>
        <p:spPr bwMode="auto">
          <a:xfrm>
            <a:off x="8180615" y="3005674"/>
            <a:ext cx="311762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It is not a real objection,</a:t>
            </a:r>
            <a:r>
              <a:rPr kumimoji="0" lang="en-GB" altLang="it-IT" sz="1600" b="1"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but only fear of the intellectual ones who feel superior for their ability to think</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p:txBody>
      </p:sp>
      <p:sp>
        <p:nvSpPr>
          <p:cNvPr id="12" name="Rettangolo 1">
            <a:extLst>
              <a:ext uri="{FF2B5EF4-FFF2-40B4-BE49-F238E27FC236}">
                <a16:creationId xmlns:a16="http://schemas.microsoft.com/office/drawing/2014/main" id="{500227C8-6799-4F66-B0E7-57EA5B072D19}"/>
              </a:ext>
            </a:extLst>
          </p:cNvPr>
          <p:cNvSpPr>
            <a:spLocks noChangeArrowheads="1"/>
          </p:cNvSpPr>
          <p:nvPr/>
        </p:nvSpPr>
        <p:spPr bwMode="auto">
          <a:xfrm>
            <a:off x="8178800" y="4389619"/>
            <a:ext cx="2903537"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baseline="0" noProof="0" dirty="0">
                <a:ln>
                  <a:noFill/>
                </a:ln>
                <a:effectLst/>
                <a:uLnTx/>
                <a:uFillTx/>
                <a:latin typeface="Calibri" panose="020F0502020204030204" pitchFamily="34" charset="0"/>
              </a:rPr>
              <a:t>It is true</a:t>
            </a:r>
            <a:r>
              <a:rPr lang="en-GB" altLang="it-IT" sz="1600" b="1" i="1" dirty="0">
                <a:latin typeface="Calibri" panose="020F0502020204030204" pitchFamily="34" charset="0"/>
              </a:rPr>
              <a:t>, but also our brain has limitations, yet it could think</a:t>
            </a:r>
            <a:endParaRPr kumimoji="0" lang="en-GB" altLang="it-IT" sz="1600" b="1" i="1" u="none" strike="noStrike" kern="1200" cap="none" spc="0" normalizeH="0" baseline="0" noProof="0" dirty="0">
              <a:ln>
                <a:noFill/>
              </a:ln>
              <a:effectLst/>
              <a:uLnTx/>
              <a:uFillTx/>
              <a:latin typeface="Calibri" panose="020F0502020204030204" pitchFamily="34"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noProof="0" dirty="0">
              <a:ln>
                <a:noFill/>
              </a:ln>
              <a:solidFill>
                <a:srgbClr val="333399"/>
              </a:solidFill>
              <a:effectLst/>
              <a:uLnTx/>
              <a:uFillTx/>
              <a:latin typeface="Calibri" panose="020F0502020204030204" pitchFamily="34" charset="0"/>
            </a:endParaRPr>
          </a:p>
        </p:txBody>
      </p:sp>
      <p:sp>
        <p:nvSpPr>
          <p:cNvPr id="13" name="Rettangolo 1">
            <a:extLst>
              <a:ext uri="{FF2B5EF4-FFF2-40B4-BE49-F238E27FC236}">
                <a16:creationId xmlns:a16="http://schemas.microsoft.com/office/drawing/2014/main" id="{E8E6952E-B99A-4F7B-B28C-47A927C7516A}"/>
              </a:ext>
            </a:extLst>
          </p:cNvPr>
          <p:cNvSpPr>
            <a:spLocks noChangeArrowheads="1"/>
          </p:cNvSpPr>
          <p:nvPr/>
        </p:nvSpPr>
        <p:spPr bwMode="auto">
          <a:xfrm>
            <a:off x="8178800" y="5247861"/>
            <a:ext cx="3702828" cy="83099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How can we demonstrate that someone</a:t>
            </a:r>
            <a:r>
              <a:rPr kumimoji="0" lang="en-GB" altLang="it-IT" sz="1600" b="1"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is thinking? We should be that one entity and feel ourselves thinking</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4310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p:bldP spid="7" grpId="0"/>
      <p:bldP spid="8" grpId="0"/>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EF9D7D-620A-30E7-A80E-24C557AF0C57}"/>
              </a:ext>
            </a:extLst>
          </p:cNvPr>
          <p:cNvSpPr/>
          <p:nvPr/>
        </p:nvSpPr>
        <p:spPr>
          <a:xfrm>
            <a:off x="9311026" y="6121570"/>
            <a:ext cx="2600888" cy="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Alan Turing</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Nine objections to AI (II)</a:t>
            </a:r>
          </a:p>
        </p:txBody>
      </p:sp>
      <p:sp>
        <p:nvSpPr>
          <p:cNvPr id="5" name="Rettangolo 4">
            <a:extLst>
              <a:ext uri="{FF2B5EF4-FFF2-40B4-BE49-F238E27FC236}">
                <a16:creationId xmlns:a16="http://schemas.microsoft.com/office/drawing/2014/main" id="{A8398374-B4BF-4643-9E2C-1DA17D5E12CD}"/>
              </a:ext>
            </a:extLst>
          </p:cNvPr>
          <p:cNvSpPr>
            <a:spLocks noChangeArrowheads="1"/>
          </p:cNvSpPr>
          <p:nvPr/>
        </p:nvSpPr>
        <p:spPr bwMode="auto">
          <a:xfrm>
            <a:off x="838200" y="2153081"/>
            <a:ext cx="287972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u="none" strike="noStrike" kern="1200" cap="none" spc="0" normalizeH="0" baseline="0" noProof="0" dirty="0">
                <a:ln>
                  <a:noFill/>
                </a:ln>
                <a:effectLst/>
                <a:uLnTx/>
                <a:uFillTx/>
                <a:latin typeface="Calibri" panose="020F0502020204030204" pitchFamily="34" charset="0"/>
              </a:rPr>
              <a:t>5. Limitation</a:t>
            </a:r>
            <a:r>
              <a:rPr lang="en-GB" altLang="it-IT" sz="1600" dirty="0">
                <a:latin typeface="Calibri" panose="020F0502020204030204" pitchFamily="34" charset="0"/>
              </a:rPr>
              <a:t>s of machines</a:t>
            </a: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u="none" strike="noStrike" kern="1200" cap="none" spc="0" normalizeH="0" baseline="0" noProof="0" dirty="0">
                <a:ln>
                  <a:noFill/>
                </a:ln>
                <a:effectLst/>
                <a:uLnTx/>
                <a:uFillTx/>
                <a:latin typeface="Calibri" panose="020F0502020204030204" pitchFamily="34" charset="0"/>
              </a:rPr>
              <a:t>6. Lady Lovelace’s objection (originality)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u="none" strike="noStrike" kern="1200" cap="none" spc="0" normalizeH="0" baseline="0" noProof="0" dirty="0">
                <a:ln>
                  <a:noFill/>
                </a:ln>
                <a:effectLst/>
                <a:uLnTx/>
                <a:uFillTx/>
                <a:latin typeface="Calibri" panose="020F0502020204030204" pitchFamily="34" charset="0"/>
              </a:rPr>
              <a:t>7. </a:t>
            </a:r>
            <a:r>
              <a:rPr lang="en-GB" altLang="it-IT" sz="1600" dirty="0">
                <a:latin typeface="Calibri" panose="020F0502020204030204" pitchFamily="34" charset="0"/>
              </a:rPr>
              <a:t>Diversity of the brain</a:t>
            </a: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u="none" strike="noStrike" kern="1200" cap="none" spc="0" normalizeH="0" baseline="0" noProof="0" dirty="0">
                <a:ln>
                  <a:noFill/>
                </a:ln>
                <a:effectLst/>
                <a:uLnTx/>
                <a:uFillTx/>
                <a:latin typeface="Calibri" panose="020F0502020204030204" pitchFamily="34" charset="0"/>
              </a:rPr>
              <a:t>8. </a:t>
            </a:r>
            <a:r>
              <a:rPr lang="en-GB" altLang="it-IT" sz="1600" dirty="0">
                <a:latin typeface="Calibri" panose="020F0502020204030204" pitchFamily="34" charset="0"/>
              </a:rPr>
              <a:t>Behavioural objection</a:t>
            </a: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600" b="0" u="none" strike="noStrike" kern="1200" cap="none" spc="0" normalizeH="0" baseline="0" noProof="0" dirty="0">
              <a:ln>
                <a:noFill/>
              </a:ln>
              <a:effectLst/>
              <a:uLnTx/>
              <a:uFillTx/>
              <a:latin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u="none" strike="noStrike" kern="1200" cap="none" spc="0" normalizeH="0" baseline="0" noProof="0" dirty="0">
                <a:ln>
                  <a:noFill/>
                </a:ln>
                <a:effectLst/>
                <a:uLnTx/>
                <a:uFillTx/>
                <a:latin typeface="Calibri" panose="020F0502020204030204" pitchFamily="34" charset="0"/>
              </a:rPr>
              <a:t>9. Extra-sensorial perception</a:t>
            </a:r>
          </a:p>
        </p:txBody>
      </p:sp>
      <p:sp>
        <p:nvSpPr>
          <p:cNvPr id="6" name="Rettangolo 1">
            <a:extLst>
              <a:ext uri="{FF2B5EF4-FFF2-40B4-BE49-F238E27FC236}">
                <a16:creationId xmlns:a16="http://schemas.microsoft.com/office/drawing/2014/main" id="{47D84D26-4031-4B28-BD41-A12296C86085}"/>
              </a:ext>
            </a:extLst>
          </p:cNvPr>
          <p:cNvSpPr>
            <a:spLocks noChangeArrowheads="1"/>
          </p:cNvSpPr>
          <p:nvPr/>
        </p:nvSpPr>
        <p:spPr bwMode="auto">
          <a:xfrm>
            <a:off x="4082600" y="2076340"/>
            <a:ext cx="2879725"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«Machines cannot do</a:t>
            </a:r>
            <a:r>
              <a:rPr kumimoji="0" lang="en-GB" altLang="it-IT" sz="1600" b="0"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a lot of things…»</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7" name="Rettangolo 1">
            <a:extLst>
              <a:ext uri="{FF2B5EF4-FFF2-40B4-BE49-F238E27FC236}">
                <a16:creationId xmlns:a16="http://schemas.microsoft.com/office/drawing/2014/main" id="{A18640F3-4C17-4A67-9639-4EF7A97EEA76}"/>
              </a:ext>
            </a:extLst>
          </p:cNvPr>
          <p:cNvSpPr>
            <a:spLocks noChangeArrowheads="1"/>
          </p:cNvSpPr>
          <p:nvPr/>
        </p:nvSpPr>
        <p:spPr bwMode="auto">
          <a:xfrm>
            <a:off x="4082600" y="3060590"/>
            <a:ext cx="2879725" cy="5847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«Machines just repeat and cannot</a:t>
            </a:r>
            <a:r>
              <a:rPr kumimoji="0" lang="en-GB" altLang="it-IT" sz="1600" b="0"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do anything original»</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p:txBody>
      </p:sp>
      <p:sp>
        <p:nvSpPr>
          <p:cNvPr id="8" name="Rettangolo 1">
            <a:extLst>
              <a:ext uri="{FF2B5EF4-FFF2-40B4-BE49-F238E27FC236}">
                <a16:creationId xmlns:a16="http://schemas.microsoft.com/office/drawing/2014/main" id="{1B388F09-BFFA-4C10-867D-13AE741445AA}"/>
              </a:ext>
            </a:extLst>
          </p:cNvPr>
          <p:cNvSpPr>
            <a:spLocks noChangeArrowheads="1"/>
          </p:cNvSpPr>
          <p:nvPr/>
        </p:nvSpPr>
        <p:spPr bwMode="auto">
          <a:xfrm>
            <a:off x="4082600" y="4002757"/>
            <a:ext cx="2881312"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«Studies show that the brain does not work like a computer»</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it-IT" altLang="it-IT" sz="1600" b="0" i="1" u="none" strike="noStrike" kern="1200" cap="none" spc="0" normalizeH="0" baseline="0" noProof="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9" name="Rettangolo 1">
            <a:extLst>
              <a:ext uri="{FF2B5EF4-FFF2-40B4-BE49-F238E27FC236}">
                <a16:creationId xmlns:a16="http://schemas.microsoft.com/office/drawing/2014/main" id="{905C8E23-BC68-4211-9999-397B3355C4FC}"/>
              </a:ext>
            </a:extLst>
          </p:cNvPr>
          <p:cNvSpPr>
            <a:spLocks noChangeArrowheads="1"/>
          </p:cNvSpPr>
          <p:nvPr/>
        </p:nvSpPr>
        <p:spPr bwMode="auto">
          <a:xfrm>
            <a:off x="4082599" y="4740785"/>
            <a:ext cx="2879725"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it-IT" sz="1600" i="1" dirty="0">
                <a:latin typeface="Calibri" panose="020F0502020204030204" pitchFamily="34" charset="0"/>
              </a:rPr>
              <a:t>«Machines’ behaviours are governed by rules, while human behaviours are not»</a:t>
            </a:r>
            <a:endParaRPr kumimoji="0" lang="en-GB" altLang="it-IT" sz="1600" b="0" i="1" u="none" strike="noStrike" kern="1200" cap="none" spc="0" normalizeH="0" baseline="0" dirty="0">
              <a:ln>
                <a:noFill/>
              </a:ln>
              <a:effectLst/>
              <a:uLnTx/>
              <a:uFillTx/>
              <a:latin typeface="Calibri" panose="020F0502020204030204" pitchFamily="34" charset="0"/>
            </a:endParaRPr>
          </a:p>
        </p:txBody>
      </p:sp>
      <p:sp>
        <p:nvSpPr>
          <p:cNvPr id="10" name="Rettangolo 1">
            <a:extLst>
              <a:ext uri="{FF2B5EF4-FFF2-40B4-BE49-F238E27FC236}">
                <a16:creationId xmlns:a16="http://schemas.microsoft.com/office/drawing/2014/main" id="{8A308A5A-5361-45CF-BB76-7D1B7C0FF0CF}"/>
              </a:ext>
            </a:extLst>
          </p:cNvPr>
          <p:cNvSpPr>
            <a:spLocks noChangeArrowheads="1"/>
          </p:cNvSpPr>
          <p:nvPr/>
        </p:nvSpPr>
        <p:spPr bwMode="auto">
          <a:xfrm>
            <a:off x="3975165" y="5706072"/>
            <a:ext cx="3526647" cy="830997"/>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«The</a:t>
            </a:r>
            <a:r>
              <a:rPr kumimoji="0" lang="en-GB" altLang="it-IT" sz="1600" b="0"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human mind does incredible things like telepathy, clairvoyance…»</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11" name="Rettangolo 1">
            <a:extLst>
              <a:ext uri="{FF2B5EF4-FFF2-40B4-BE49-F238E27FC236}">
                <a16:creationId xmlns:a16="http://schemas.microsoft.com/office/drawing/2014/main" id="{AB9623D8-3B3C-45CA-9484-C69AB80BFEEB}"/>
              </a:ext>
            </a:extLst>
          </p:cNvPr>
          <p:cNvSpPr>
            <a:spLocks noChangeArrowheads="1"/>
          </p:cNvSpPr>
          <p:nvPr/>
        </p:nvSpPr>
        <p:spPr bwMode="auto">
          <a:xfrm>
            <a:off x="7700931" y="3048860"/>
            <a:ext cx="3865562" cy="5847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It is mathematically possible to imagine machines that learn (!)</a:t>
            </a:r>
            <a:endParaRPr kumimoji="0" lang="en-GB" altLang="it-IT" sz="1600" b="0"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p:txBody>
      </p:sp>
      <p:sp>
        <p:nvSpPr>
          <p:cNvPr id="12" name="Rettangolo 1">
            <a:extLst>
              <a:ext uri="{FF2B5EF4-FFF2-40B4-BE49-F238E27FC236}">
                <a16:creationId xmlns:a16="http://schemas.microsoft.com/office/drawing/2014/main" id="{54665860-F3D4-4596-9EE3-5F4CBE929193}"/>
              </a:ext>
            </a:extLst>
          </p:cNvPr>
          <p:cNvSpPr>
            <a:spLocks noChangeArrowheads="1"/>
          </p:cNvSpPr>
          <p:nvPr/>
        </p:nvSpPr>
        <p:spPr bwMode="auto">
          <a:xfrm>
            <a:off x="7700930" y="3980720"/>
            <a:ext cx="4099773" cy="584775"/>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altLang="it-IT" sz="1600" b="1" i="1" dirty="0">
                <a:latin typeface="Calibri" panose="020F0502020204030204" pitchFamily="34" charset="0"/>
              </a:rPr>
              <a:t>True; but computers can </a:t>
            </a:r>
            <a:r>
              <a:rPr lang="en-GB" altLang="it-IT" sz="1600" b="1" dirty="0">
                <a:latin typeface="Calibri" panose="020F0502020204030204" pitchFamily="34" charset="0"/>
              </a:rPr>
              <a:t>simulate </a:t>
            </a:r>
            <a:r>
              <a:rPr lang="en-GB" altLang="it-IT" sz="1600" b="1" i="1" dirty="0">
                <a:latin typeface="Calibri" panose="020F0502020204030204" pitchFamily="34" charset="0"/>
              </a:rPr>
              <a:t>non computer-like behaviours</a:t>
            </a:r>
            <a:endParaRPr kumimoji="0" lang="en-GB" altLang="it-IT" sz="1600" b="0" i="1" u="none" strike="noStrike" kern="1200" cap="none" spc="0" normalizeH="0" baseline="0" dirty="0">
              <a:ln>
                <a:noFill/>
              </a:ln>
              <a:effectLst/>
              <a:uLnTx/>
              <a:uFillTx/>
              <a:latin typeface="Calibri" panose="020F0502020204030204" pitchFamily="34" charset="0"/>
            </a:endParaRPr>
          </a:p>
        </p:txBody>
      </p:sp>
      <p:sp>
        <p:nvSpPr>
          <p:cNvPr id="13" name="Rettangolo 1">
            <a:extLst>
              <a:ext uri="{FF2B5EF4-FFF2-40B4-BE49-F238E27FC236}">
                <a16:creationId xmlns:a16="http://schemas.microsoft.com/office/drawing/2014/main" id="{2B4B46A8-854E-49EB-8F66-522D1515E46E}"/>
              </a:ext>
            </a:extLst>
          </p:cNvPr>
          <p:cNvSpPr>
            <a:spLocks noChangeArrowheads="1"/>
          </p:cNvSpPr>
          <p:nvPr/>
        </p:nvSpPr>
        <p:spPr bwMode="auto">
          <a:xfrm>
            <a:off x="7700930" y="4703240"/>
            <a:ext cx="3348038"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In some sense it is true,</a:t>
            </a:r>
            <a:r>
              <a:rPr kumimoji="0" lang="en-GB" altLang="it-IT" sz="1600" b="1"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but also we humans should submit to natural laws</a:t>
            </a:r>
            <a:endParaRPr kumimoji="0" lang="en-GB" altLang="it-IT" sz="1600" b="1"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p:txBody>
      </p:sp>
      <p:sp>
        <p:nvSpPr>
          <p:cNvPr id="14" name="Rettangolo 1">
            <a:extLst>
              <a:ext uri="{FF2B5EF4-FFF2-40B4-BE49-F238E27FC236}">
                <a16:creationId xmlns:a16="http://schemas.microsoft.com/office/drawing/2014/main" id="{40F8CCD9-F550-48A9-B9B6-DD656D8A07C8}"/>
              </a:ext>
            </a:extLst>
          </p:cNvPr>
          <p:cNvSpPr>
            <a:spLocks noChangeArrowheads="1"/>
          </p:cNvSpPr>
          <p:nvPr/>
        </p:nvSpPr>
        <p:spPr bwMode="auto">
          <a:xfrm>
            <a:off x="7700931" y="5646345"/>
            <a:ext cx="3348037" cy="107721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baseline="0" dirty="0">
                <a:ln>
                  <a:noFill/>
                </a:ln>
                <a:solidFill>
                  <a:srgbClr val="FF0000"/>
                </a:solidFill>
                <a:effectLst/>
                <a:uLnTx/>
                <a:uFillTx/>
                <a:latin typeface="Calibri" panose="020F0502020204030204" pitchFamily="34" charset="0"/>
                <a:ea typeface="ＭＳ Ｐゴシック" panose="020B0600070205080204" pitchFamily="34" charset="-128"/>
                <a:cs typeface="+mn-cs"/>
              </a:rPr>
              <a:t>«We</a:t>
            </a:r>
            <a:r>
              <a:rPr kumimoji="0" lang="en-GB" altLang="it-IT" sz="1600" b="1" i="1" u="none" strike="noStrike" kern="1200" cap="none" spc="0" normalizeH="0" dirty="0">
                <a:ln>
                  <a:noFill/>
                </a:ln>
                <a:solidFill>
                  <a:srgbClr val="FF0000"/>
                </a:solidFill>
                <a:effectLst/>
                <a:uLnTx/>
                <a:uFillTx/>
                <a:latin typeface="Calibri" panose="020F0502020204030204" pitchFamily="34" charset="0"/>
                <a:ea typeface="ＭＳ Ｐゴシック" panose="020B0600070205080204" pitchFamily="34" charset="-128"/>
                <a:cs typeface="+mn-cs"/>
              </a:rPr>
              <a:t> would love to discredit this hypotheses! But data on telepathy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dirty="0">
                <a:ln>
                  <a:noFill/>
                </a:ln>
                <a:solidFill>
                  <a:srgbClr val="FF0000"/>
                </a:solidFill>
                <a:effectLst/>
                <a:uLnTx/>
                <a:uFillTx/>
                <a:latin typeface="Calibri" panose="020F0502020204030204" pitchFamily="34" charset="0"/>
                <a:ea typeface="ＭＳ Ｐゴシック" panose="020B0600070205080204" pitchFamily="34" charset="-128"/>
                <a:cs typeface="+mn-cs"/>
              </a:rPr>
              <a:t>seem pretty solid…»</a:t>
            </a:r>
            <a:endParaRPr kumimoji="0" lang="en-GB" altLang="it-IT" sz="1600" b="1" i="1" u="none" strike="noStrike" kern="1200" cap="none" spc="0" normalizeH="0" baseline="0" dirty="0">
              <a:ln>
                <a:noFill/>
              </a:ln>
              <a:solidFill>
                <a:srgbClr val="FF0000"/>
              </a:solidFill>
              <a:effectLst/>
              <a:uLnTx/>
              <a:uFillTx/>
              <a:latin typeface="Calibri" panose="020F0502020204030204" pitchFamily="34"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endParaRPr kumimoji="0" lang="en-GB" altLang="it-IT" sz="1600" b="0" i="1" u="none" strike="noStrike" kern="1200" cap="none" spc="0" normalizeH="0" baseline="0" dirty="0">
              <a:ln>
                <a:noFill/>
              </a:ln>
              <a:solidFill>
                <a:srgbClr val="333399"/>
              </a:solidFill>
              <a:effectLst/>
              <a:uLnTx/>
              <a:uFillTx/>
              <a:latin typeface="Calibri" panose="020F0502020204030204" pitchFamily="34" charset="0"/>
              <a:ea typeface="ＭＳ Ｐゴシック" panose="020B0600070205080204" pitchFamily="34" charset="-128"/>
              <a:cs typeface="+mn-cs"/>
            </a:endParaRPr>
          </a:p>
        </p:txBody>
      </p:sp>
      <p:sp>
        <p:nvSpPr>
          <p:cNvPr id="15" name="Rettangolo 1">
            <a:extLst>
              <a:ext uri="{FF2B5EF4-FFF2-40B4-BE49-F238E27FC236}">
                <a16:creationId xmlns:a16="http://schemas.microsoft.com/office/drawing/2014/main" id="{589DB50A-D8AB-4E6A-B9FF-8B3E9140DC37}"/>
              </a:ext>
            </a:extLst>
          </p:cNvPr>
          <p:cNvSpPr>
            <a:spLocks noChangeArrowheads="1"/>
          </p:cNvSpPr>
          <p:nvPr/>
        </p:nvSpPr>
        <p:spPr bwMode="auto">
          <a:xfrm>
            <a:off x="7700931" y="1978425"/>
            <a:ext cx="3865562"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1600" b="1"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rPr>
              <a:t>We</a:t>
            </a:r>
            <a:r>
              <a:rPr kumimoji="0" lang="en-GB" altLang="it-IT" sz="1600" b="1" i="1" u="none" strike="noStrike" kern="1200" cap="none" spc="0" normalizeH="0" dirty="0">
                <a:ln>
                  <a:noFill/>
                </a:ln>
                <a:effectLst/>
                <a:uLnTx/>
                <a:uFillTx/>
                <a:latin typeface="Calibri" panose="020F0502020204030204" pitchFamily="34" charset="0"/>
                <a:ea typeface="ＭＳ Ｐゴシック" panose="020B0600070205080204" pitchFamily="34" charset="-128"/>
                <a:cs typeface="+mn-cs"/>
              </a:rPr>
              <a:t> only know some machines available today; many capacities are just a memory issue</a:t>
            </a:r>
            <a:endParaRPr kumimoji="0" lang="en-GB" altLang="it-IT" sz="1600" b="1" i="1" u="none" strike="noStrike" kern="1200" cap="none" spc="0" normalizeH="0" baseline="0" dirty="0">
              <a:ln>
                <a:noFill/>
              </a:ln>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6187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fade">
                                      <p:cBhvr>
                                        <p:cTn id="17" dur="500"/>
                                        <p:tgtEl>
                                          <p:spTgt spid="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0" end="10"/>
                                            </p:txEl>
                                          </p:spTgt>
                                        </p:tgtEl>
                                        <p:attrNameLst>
                                          <p:attrName>style.visibility</p:attrName>
                                        </p:attrNameLst>
                                      </p:cBhvr>
                                      <p:to>
                                        <p:strVal val="visible"/>
                                      </p:to>
                                    </p:set>
                                    <p:animEffect transition="in" filter="fade">
                                      <p:cBhvr>
                                        <p:cTn id="22" dur="500"/>
                                        <p:tgtEl>
                                          <p:spTgt spid="5">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animEffect transition="in" filter="fade">
                                      <p:cBhvr>
                                        <p:cTn id="27" dur="500"/>
                                        <p:tgtEl>
                                          <p:spTgt spid="5">
                                            <p:txEl>
                                              <p:pRg st="14" end="1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Origins of modern AI</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r>
              <a:rPr lang="en-GB" dirty="0"/>
              <a:t>The expression “Artificial Intelligence” was proposed by the mathematician John McCarthy</a:t>
            </a:r>
          </a:p>
          <a:p>
            <a:endParaRPr lang="en-GB" dirty="0"/>
          </a:p>
          <a:p>
            <a:r>
              <a:rPr lang="en-GB" dirty="0"/>
              <a:t>He was interested in reproducing mental processes in computers</a:t>
            </a:r>
          </a:p>
          <a:p>
            <a:endParaRPr lang="en-GB" dirty="0"/>
          </a:p>
          <a:p>
            <a:r>
              <a:rPr lang="en-GB" dirty="0"/>
              <a:t>Inspired by the workshops held by the military to assess innovations, he proposed to invite a number of experts to some kind of conference </a:t>
            </a:r>
          </a:p>
          <a:p>
            <a:endParaRPr lang="en-GB" dirty="0"/>
          </a:p>
          <a:p>
            <a:r>
              <a:rPr lang="en-GB" dirty="0"/>
              <a:t>The </a:t>
            </a:r>
            <a:r>
              <a:rPr lang="en-GB" b="1" dirty="0"/>
              <a:t>Dartmouth College Workshop </a:t>
            </a:r>
            <a:r>
              <a:rPr lang="en-GB" dirty="0"/>
              <a:t>is often considered the birthplace of AI as a scientific discipline</a:t>
            </a:r>
            <a:endParaRPr lang="en-GB" b="1" dirty="0"/>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The Dartmouth workshop (1956)</a:t>
            </a:r>
          </a:p>
        </p:txBody>
      </p:sp>
      <p:pic>
        <p:nvPicPr>
          <p:cNvPr id="5" name="Picture 2" descr="Risultato immagini per john mccarthy">
            <a:extLst>
              <a:ext uri="{FF2B5EF4-FFF2-40B4-BE49-F238E27FC236}">
                <a16:creationId xmlns:a16="http://schemas.microsoft.com/office/drawing/2014/main" id="{4C13B420-235A-4B3D-8260-A63AA0B23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2443" y="957789"/>
            <a:ext cx="235585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isultato immagini per dartmouth college">
            <a:extLst>
              <a:ext uri="{FF2B5EF4-FFF2-40B4-BE49-F238E27FC236}">
                <a16:creationId xmlns:a16="http://schemas.microsoft.com/office/drawing/2014/main" id="{8E92E65C-4980-4876-A5D0-B80931B3D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792" y="5293325"/>
            <a:ext cx="2946854" cy="141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69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nvGraphicFramePr>
        <p:xfrm>
          <a:off x="394234" y="653686"/>
          <a:ext cx="6188075" cy="4656137"/>
        </p:xfrm>
        <a:graphic>
          <a:graphicData uri="http://schemas.openxmlformats.org/presentationml/2006/ole">
            <mc:AlternateContent xmlns:mc="http://schemas.openxmlformats.org/markup-compatibility/2006">
              <mc:Choice xmlns:v="urn:schemas-microsoft-com:vml" Requires="v">
                <p:oleObj name="Bitmap Image" r:id="rId3" imgW="6187320" imgH="4655880" progId="PBrush">
                  <p:embed/>
                </p:oleObj>
              </mc:Choice>
              <mc:Fallback>
                <p:oleObj name="Bitmap Image" r:id="rId3" imgW="6187320" imgH="4655880" progId="PBrush">
                  <p:embed/>
                  <p:pic>
                    <p:nvPicPr>
                      <p:cNvPr id="5" name="Oggetto 4"/>
                      <p:cNvPicPr/>
                      <p:nvPr/>
                    </p:nvPicPr>
                    <p:blipFill>
                      <a:blip r:embed="rId4"/>
                      <a:stretch>
                        <a:fillRect/>
                      </a:stretch>
                    </p:blipFill>
                    <p:spPr>
                      <a:xfrm>
                        <a:off x="394234" y="653686"/>
                        <a:ext cx="6188075" cy="465613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F1F8C307-CD1A-C7CD-E20F-29F6A5995A45}"/>
              </a:ext>
            </a:extLst>
          </p:cNvPr>
          <p:cNvSpPr txBox="1"/>
          <p:nvPr/>
        </p:nvSpPr>
        <p:spPr>
          <a:xfrm>
            <a:off x="5671595" y="4912826"/>
            <a:ext cx="5754845" cy="369332"/>
          </a:xfrm>
          <a:prstGeom prst="rect">
            <a:avLst/>
          </a:prstGeom>
          <a:noFill/>
        </p:spPr>
        <p:txBody>
          <a:bodyPr wrap="none" rtlCol="0">
            <a:spAutoFit/>
          </a:bodyPr>
          <a:lstStyle/>
          <a:p>
            <a:r>
              <a:rPr lang="en-GB" dirty="0">
                <a:hlinkClick r:id="rId5"/>
              </a:rPr>
              <a:t>http://jmc.stanford.edu/articles/dartmouth/dartmouth.pdf</a:t>
            </a:r>
            <a:r>
              <a:rPr lang="en-GB" dirty="0"/>
              <a:t> </a:t>
            </a:r>
          </a:p>
        </p:txBody>
      </p:sp>
      <p:grpSp>
        <p:nvGrpSpPr>
          <p:cNvPr id="4" name="Group 3">
            <a:extLst>
              <a:ext uri="{FF2B5EF4-FFF2-40B4-BE49-F238E27FC236}">
                <a16:creationId xmlns:a16="http://schemas.microsoft.com/office/drawing/2014/main" id="{BF18BDEF-DA48-DEEB-1CB3-12A98353BDEC}"/>
              </a:ext>
            </a:extLst>
          </p:cNvPr>
          <p:cNvGrpSpPr/>
          <p:nvPr/>
        </p:nvGrpSpPr>
        <p:grpSpPr>
          <a:xfrm>
            <a:off x="5671595" y="972274"/>
            <a:ext cx="5619564" cy="3551794"/>
            <a:chOff x="5671595" y="972274"/>
            <a:chExt cx="5619564" cy="3551794"/>
          </a:xfrm>
        </p:grpSpPr>
        <p:pic>
          <p:nvPicPr>
            <p:cNvPr id="1026" name="Picture 2" descr="Exploring the significance of the Dartmouth workshop">
              <a:extLst>
                <a:ext uri="{FF2B5EF4-FFF2-40B4-BE49-F238E27FC236}">
                  <a16:creationId xmlns:a16="http://schemas.microsoft.com/office/drawing/2014/main" id="{3B7A700C-13C9-81E0-49D5-FBACC3F03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1595" y="972274"/>
              <a:ext cx="5619564" cy="35517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33D576-A780-A3E9-F525-47170A20138A}"/>
                </a:ext>
              </a:extLst>
            </p:cNvPr>
            <p:cNvSpPr/>
            <p:nvPr/>
          </p:nvSpPr>
          <p:spPr>
            <a:xfrm>
              <a:off x="7118430" y="1250066"/>
              <a:ext cx="2835798" cy="219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37418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Results of the Workshop?</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582" y="1657350"/>
            <a:ext cx="10460038" cy="4157041"/>
          </a:xfrm>
        </p:spPr>
        <p:txBody>
          <a:bodyPr>
            <a:normAutofit fontScale="92500" lnSpcReduction="20000"/>
          </a:bodyPr>
          <a:lstStyle/>
          <a:p>
            <a:r>
              <a:rPr lang="en-GB" dirty="0"/>
              <a:t>Many participants said that it was an « exciting, interesting, full of new ideas » event</a:t>
            </a:r>
          </a:p>
          <a:p>
            <a:endParaRPr lang="en-GB" dirty="0"/>
          </a:p>
          <a:p>
            <a:endParaRPr lang="en-GB" dirty="0"/>
          </a:p>
          <a:p>
            <a:endParaRPr lang="en-GB" dirty="0"/>
          </a:p>
          <a:p>
            <a:r>
              <a:rPr lang="en-GB" dirty="0"/>
              <a:t>As McCarthy himself noticed, it was in part a failure because almost no one brought some actual technology to show </a:t>
            </a:r>
          </a:p>
          <a:p>
            <a:endParaRPr lang="en-GB" dirty="0"/>
          </a:p>
          <a:p>
            <a:r>
              <a:rPr lang="en-GB" dirty="0"/>
              <a:t>…  besides Newell and Simon with their « </a:t>
            </a:r>
            <a:r>
              <a:rPr lang="en-GB" b="1" dirty="0"/>
              <a:t>logic theorist » </a:t>
            </a:r>
            <a:r>
              <a:rPr lang="en-GB" dirty="0"/>
              <a:t> </a:t>
            </a:r>
          </a:p>
          <a:p>
            <a:endParaRPr lang="en-GB" dirty="0"/>
          </a:p>
          <a:p>
            <a:r>
              <a:rPr lang="en-GB" dirty="0"/>
              <a:t>Rule-based deductive SW for problem solving</a:t>
            </a:r>
          </a:p>
          <a:p>
            <a:endParaRPr lang="en-GB" dirty="0"/>
          </a:p>
          <a:p>
            <a:r>
              <a:rPr lang="en-GB" dirty="0"/>
              <a:t>For John McCarthy the most important problem was that of</a:t>
            </a:r>
          </a:p>
          <a:p>
            <a:r>
              <a:rPr lang="en-GB" dirty="0"/>
              <a:t>doing (capturing) commonsense reasoning </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a:xfrm>
            <a:off x="893380" y="2133185"/>
            <a:ext cx="10460038" cy="407116"/>
          </a:xfrm>
        </p:spPr>
        <p:txBody>
          <a:bodyPr>
            <a:normAutofit fontScale="40000" lnSpcReduction="20000"/>
          </a:bodyPr>
          <a:lstStyle/>
          <a:p>
            <a:endParaRPr lang="en-GB" dirty="0"/>
          </a:p>
          <a:p>
            <a:r>
              <a:rPr lang="en-GB" b="0" dirty="0"/>
              <a:t>… in some sense a « failure »</a:t>
            </a:r>
          </a:p>
        </p:txBody>
      </p:sp>
      <p:pic>
        <p:nvPicPr>
          <p:cNvPr id="8" name="Picture 4" descr="Risultato immagini per allen newell">
            <a:extLst>
              <a:ext uri="{FF2B5EF4-FFF2-40B4-BE49-F238E27FC236}">
                <a16:creationId xmlns:a16="http://schemas.microsoft.com/office/drawing/2014/main" id="{C5D9AB63-6FEB-4CFD-859F-3F407A304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133" y="4486967"/>
            <a:ext cx="1989012" cy="15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a:extLst>
              <a:ext uri="{FF2B5EF4-FFF2-40B4-BE49-F238E27FC236}">
                <a16:creationId xmlns:a16="http://schemas.microsoft.com/office/drawing/2014/main" id="{E08B1A26-A5F8-4F42-BF89-39109AF73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217" y="4063568"/>
            <a:ext cx="178593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75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19D2B4CA-AD7B-936E-5D3F-41BFA9A6B7AD}"/>
              </a:ext>
            </a:extLst>
          </p:cNvPr>
          <p:cNvSpPr>
            <a:spLocks noGrp="1"/>
          </p:cNvSpPr>
          <p:nvPr>
            <p:ph type="ctrTitle"/>
          </p:nvPr>
        </p:nvSpPr>
        <p:spPr>
          <a:xfrm>
            <a:off x="838200" y="673046"/>
            <a:ext cx="9372600" cy="693299"/>
          </a:xfrm>
        </p:spPr>
        <p:txBody>
          <a:bodyPr>
            <a:normAutofit/>
          </a:bodyPr>
          <a:lstStyle/>
          <a:p>
            <a:r>
              <a:rPr lang="en-GB" dirty="0"/>
              <a:t>Today’s session</a:t>
            </a:r>
          </a:p>
        </p:txBody>
      </p:sp>
      <p:sp>
        <p:nvSpPr>
          <p:cNvPr id="12" name="Espace réservé du texte 2">
            <a:extLst>
              <a:ext uri="{FF2B5EF4-FFF2-40B4-BE49-F238E27FC236}">
                <a16:creationId xmlns:a16="http://schemas.microsoft.com/office/drawing/2014/main" id="{F1610F71-19A1-4694-1E25-2F8FF7B55BBC}"/>
              </a:ext>
            </a:extLst>
          </p:cNvPr>
          <p:cNvSpPr>
            <a:spLocks noGrp="1"/>
          </p:cNvSpPr>
          <p:nvPr>
            <p:ph type="body" sz="quarter" idx="12"/>
          </p:nvPr>
        </p:nvSpPr>
        <p:spPr>
          <a:xfrm>
            <a:off x="838201" y="1649685"/>
            <a:ext cx="4892260" cy="4535269"/>
          </a:xfrm>
        </p:spPr>
        <p:txBody>
          <a:bodyPr/>
          <a:lstStyle/>
          <a:p>
            <a:pPr marL="285750" indent="-285750">
              <a:buFont typeface="Arial" panose="020B0604020202020204" pitchFamily="34" charset="0"/>
              <a:buChar char="•"/>
            </a:pPr>
            <a:r>
              <a:rPr lang="en-GB" dirty="0"/>
              <a:t>Introduction</a:t>
            </a:r>
          </a:p>
          <a:p>
            <a:endParaRPr lang="en-GB" dirty="0">
              <a:sym typeface="Wingdings" pitchFamily="2" charset="2"/>
            </a:endParaRPr>
          </a:p>
          <a:p>
            <a:pPr marL="285750" indent="-285750">
              <a:buFont typeface="Arial" panose="020B0604020202020204" pitchFamily="34" charset="0"/>
              <a:buChar char="•"/>
            </a:pPr>
            <a:r>
              <a:rPr lang="en-GB" dirty="0">
                <a:sym typeface="Wingdings" pitchFamily="2" charset="2"/>
              </a:rPr>
              <a:t>Course’s structure and assessment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Philosophical foundations of Artificial Intelligence</a:t>
            </a:r>
            <a:endParaRPr lang="en-GB" sz="1600" dirty="0"/>
          </a:p>
          <a:p>
            <a:pPr marL="971550" lvl="1" indent="-285750"/>
            <a:endParaRPr lang="en-GB" sz="2200" dirty="0"/>
          </a:p>
          <a:p>
            <a:pPr lvl="1" indent="0">
              <a:buNone/>
            </a:pPr>
            <a:endParaRPr lang="en-GB" dirty="0"/>
          </a:p>
          <a:p>
            <a:pPr marL="285750" indent="-285750">
              <a:buFont typeface="Arial" panose="020B0604020202020204" pitchFamily="34" charset="0"/>
              <a:buChar char="•"/>
            </a:pPr>
            <a:endParaRPr lang="en-GB" dirty="0">
              <a:highlight>
                <a:srgbClr val="FFFF00"/>
              </a:highlight>
            </a:endParaRPr>
          </a:p>
          <a:p>
            <a:pPr marL="285750" indent="-285750">
              <a:buFont typeface="Arial" panose="020B0604020202020204" pitchFamily="34" charset="0"/>
              <a:buChar char="•"/>
            </a:pPr>
            <a:endParaRPr lang="en-GB" dirty="0"/>
          </a:p>
        </p:txBody>
      </p:sp>
      <p:pic>
        <p:nvPicPr>
          <p:cNvPr id="11" name="Picture 10" descr="A screenshot of a computer&#10;&#10;Description automatically generated with medium confidence">
            <a:extLst>
              <a:ext uri="{FF2B5EF4-FFF2-40B4-BE49-F238E27FC236}">
                <a16:creationId xmlns:a16="http://schemas.microsoft.com/office/drawing/2014/main" id="{3BB53334-9FEF-11E4-09F2-4E662848423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86525" y="1649685"/>
            <a:ext cx="5705475" cy="3530516"/>
          </a:xfrm>
          <a:prstGeom prst="rect">
            <a:avLst/>
          </a:prstGeom>
        </p:spPr>
      </p:pic>
    </p:spTree>
    <p:extLst>
      <p:ext uri="{BB962C8B-B14F-4D97-AF65-F5344CB8AC3E}">
        <p14:creationId xmlns:p14="http://schemas.microsoft.com/office/powerpoint/2010/main" val="3345233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Strong and Weak (or narrow) AI</a:t>
            </a:r>
          </a:p>
        </p:txBody>
      </p:sp>
      <p:pic>
        <p:nvPicPr>
          <p:cNvPr id="1028" name="Picture 4" descr="What is Strong v. Weak AI? | The Daily Fork - YouTube">
            <a:extLst>
              <a:ext uri="{FF2B5EF4-FFF2-40B4-BE49-F238E27FC236}">
                <a16:creationId xmlns:a16="http://schemas.microsoft.com/office/drawing/2014/main" id="{9F665EDA-8A89-8DBD-AC48-ACFA03188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566" y="1647702"/>
            <a:ext cx="7235687" cy="4070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56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D178-47E7-7A3C-DC78-12856277C105}"/>
              </a:ext>
            </a:extLst>
          </p:cNvPr>
          <p:cNvSpPr>
            <a:spLocks noGrp="1"/>
          </p:cNvSpPr>
          <p:nvPr>
            <p:ph type="ctrTitle"/>
          </p:nvPr>
        </p:nvSpPr>
        <p:spPr/>
        <p:txBody>
          <a:bodyPr/>
          <a:lstStyle/>
          <a:p>
            <a:r>
              <a:rPr lang="en-GB" dirty="0"/>
              <a:t>Examples of </a:t>
            </a:r>
            <a:r>
              <a:rPr lang="en-GB" i="1" dirty="0"/>
              <a:t>weak (or narrow)</a:t>
            </a:r>
            <a:r>
              <a:rPr lang="en-GB" dirty="0"/>
              <a:t> AI applications?</a:t>
            </a:r>
          </a:p>
        </p:txBody>
      </p:sp>
      <p:sp>
        <p:nvSpPr>
          <p:cNvPr id="5" name="TextBox 4">
            <a:extLst>
              <a:ext uri="{FF2B5EF4-FFF2-40B4-BE49-F238E27FC236}">
                <a16:creationId xmlns:a16="http://schemas.microsoft.com/office/drawing/2014/main" id="{7221E3F2-75ED-9960-E6BE-64882EBD4622}"/>
              </a:ext>
            </a:extLst>
          </p:cNvPr>
          <p:cNvSpPr txBox="1"/>
          <p:nvPr/>
        </p:nvSpPr>
        <p:spPr>
          <a:xfrm>
            <a:off x="1115122" y="1639230"/>
            <a:ext cx="9378176" cy="3693319"/>
          </a:xfrm>
          <a:prstGeom prst="rect">
            <a:avLst/>
          </a:prstGeom>
          <a:noFill/>
        </p:spPr>
        <p:txBody>
          <a:bodyPr wrap="square" rtlCol="0">
            <a:spAutoFit/>
          </a:bodyPr>
          <a:lstStyle/>
          <a:p>
            <a:r>
              <a:rPr lang="en-GB" dirty="0"/>
              <a:t>Which of these (and others):</a:t>
            </a:r>
          </a:p>
          <a:p>
            <a:endParaRPr lang="en-GB" dirty="0"/>
          </a:p>
          <a:p>
            <a:pPr marL="342900" indent="-342900">
              <a:buFont typeface="+mj-lt"/>
              <a:buAutoNum type="alphaLcParenR"/>
            </a:pPr>
            <a:r>
              <a:rPr lang="en-GB" dirty="0"/>
              <a:t>Voice assistants (e.g., Siri, Alexa)</a:t>
            </a:r>
          </a:p>
          <a:p>
            <a:pPr marL="342900" indent="-342900">
              <a:buFont typeface="+mj-lt"/>
              <a:buAutoNum type="alphaLcParenR"/>
            </a:pPr>
            <a:r>
              <a:rPr lang="en-GB" dirty="0"/>
              <a:t>Self-driving cars</a:t>
            </a:r>
          </a:p>
          <a:p>
            <a:pPr marL="342900" indent="-342900">
              <a:buFont typeface="+mj-lt"/>
              <a:buAutoNum type="alphaLcParenR"/>
            </a:pPr>
            <a:r>
              <a:rPr lang="en-GB" dirty="0"/>
              <a:t>Recommendation systems (e.g., Netflix, Spotify)</a:t>
            </a:r>
          </a:p>
          <a:p>
            <a:pPr marL="342900" indent="-342900">
              <a:buFont typeface="+mj-lt"/>
              <a:buAutoNum type="alphaLcParenR"/>
            </a:pPr>
            <a:r>
              <a:rPr lang="en-GB" dirty="0"/>
              <a:t>Image recognition</a:t>
            </a:r>
          </a:p>
          <a:p>
            <a:pPr marL="342900" indent="-342900">
              <a:buFont typeface="+mj-lt"/>
              <a:buAutoNum type="alphaLcParenR"/>
            </a:pPr>
            <a:r>
              <a:rPr lang="en-GB" dirty="0"/>
              <a:t>Robots used in manufacturing</a:t>
            </a:r>
          </a:p>
          <a:p>
            <a:pPr marL="342900" indent="-342900">
              <a:buFont typeface="+mj-lt"/>
              <a:buAutoNum type="alphaLcParenR"/>
            </a:pPr>
            <a:r>
              <a:rPr lang="en-GB" dirty="0"/>
              <a:t>Data analytics tools (e.g., machine learning)</a:t>
            </a:r>
          </a:p>
          <a:p>
            <a:pPr marL="342900" indent="-342900">
              <a:buFont typeface="+mj-lt"/>
              <a:buAutoNum type="alphaLcParenR"/>
            </a:pPr>
            <a:r>
              <a:rPr lang="en-GB" dirty="0"/>
              <a:t>Chatbots (e.g., </a:t>
            </a:r>
            <a:r>
              <a:rPr lang="en-GB" dirty="0" err="1"/>
              <a:t>ChatGPT</a:t>
            </a:r>
            <a:r>
              <a:rPr lang="en-GB" dirty="0"/>
              <a:t>)</a:t>
            </a:r>
          </a:p>
          <a:p>
            <a:pPr marL="342900" indent="-342900">
              <a:buFont typeface="+mj-lt"/>
              <a:buAutoNum type="alphaLcParenR"/>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23017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4000" dirty="0">
                <a:solidFill>
                  <a:srgbClr val="E7433C"/>
                </a:solidFill>
                <a:latin typeface="Nexa Light" panose="02000000000000000000" pitchFamily="2" charset="77"/>
              </a:rPr>
              <a:t>The 1980s</a:t>
            </a:r>
            <a:r>
              <a:rPr lang="en-GB" sz="3200" b="1" dirty="0"/>
              <a:t> </a:t>
            </a:r>
            <a:r>
              <a:rPr lang="en-GB" sz="4000" dirty="0">
                <a:solidFill>
                  <a:srgbClr val="E7433C"/>
                </a:solidFill>
                <a:latin typeface="Nexa Light" panose="02000000000000000000" pitchFamily="2" charset="77"/>
              </a:rPr>
              <a:t>and 1990s: Focus on specific applications</a:t>
            </a:r>
          </a:p>
        </p:txBody>
      </p:sp>
      <p:sp>
        <p:nvSpPr>
          <p:cNvPr id="3" name="Content Placeholder 2"/>
          <p:cNvSpPr>
            <a:spLocks noGrp="1"/>
          </p:cNvSpPr>
          <p:nvPr>
            <p:ph idx="1"/>
          </p:nvPr>
        </p:nvSpPr>
        <p:spPr/>
        <p:txBody>
          <a:bodyPr>
            <a:normAutofit/>
          </a:bodyPr>
          <a:lstStyle/>
          <a:p>
            <a:r>
              <a:rPr lang="en-GB" sz="1800" dirty="0"/>
              <a:t>Narrow AI: AI applications as </a:t>
            </a:r>
            <a:r>
              <a:rPr lang="en-GB" sz="1800" i="1" dirty="0"/>
              <a:t>intelligence amplifiers</a:t>
            </a:r>
            <a:r>
              <a:rPr lang="en-GB" sz="1800" dirty="0"/>
              <a:t> rather than </a:t>
            </a:r>
            <a:r>
              <a:rPr lang="en-GB" sz="1800" i="1" dirty="0"/>
              <a:t>imitations of humans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77"/>
          <a:stretch/>
        </p:blipFill>
        <p:spPr bwMode="auto">
          <a:xfrm>
            <a:off x="4939538" y="3002885"/>
            <a:ext cx="2973429" cy="269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893" y="3018669"/>
            <a:ext cx="5119108" cy="383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838994"/>
            <a:ext cx="3915701" cy="301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105" y="2127814"/>
            <a:ext cx="34925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50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1" y="0"/>
            <a:ext cx="11601451" cy="6858000"/>
          </a:xfrm>
          <a:prstGeom prst="rect">
            <a:avLst/>
          </a:prstGeom>
        </p:spPr>
      </p:pic>
      <p:sp>
        <p:nvSpPr>
          <p:cNvPr id="3" name="Title 1"/>
          <p:cNvSpPr txBox="1">
            <a:spLocks/>
          </p:cNvSpPr>
          <p:nvPr/>
        </p:nvSpPr>
        <p:spPr>
          <a:xfrm>
            <a:off x="502439" y="268365"/>
            <a:ext cx="4056116" cy="1452903"/>
          </a:xfrm>
          <a:prstGeom prst="rect">
            <a:avLst/>
          </a:prstGeom>
        </p:spPr>
        <p:txBody>
          <a:bodyPr lIns="91295" tIns="45719" rIns="91295" bIns="45719">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GB" sz="2800" dirty="0">
                <a:solidFill>
                  <a:prstClr val="black">
                    <a:lumMod val="85000"/>
                    <a:lumOff val="15000"/>
                  </a:prstClr>
                </a:solidFill>
                <a:latin typeface="+mn-lt"/>
                <a:ea typeface="Andale Mono" charset="0"/>
                <a:cs typeface="Andale Mono" charset="0"/>
              </a:rPr>
              <a:t>The Cyc project</a:t>
            </a:r>
          </a:p>
          <a:p>
            <a:pPr>
              <a:lnSpc>
                <a:spcPct val="150000"/>
              </a:lnSpc>
            </a:pPr>
            <a:r>
              <a:rPr lang="en-GB" sz="1800" dirty="0">
                <a:solidFill>
                  <a:prstClr val="black">
                    <a:lumMod val="85000"/>
                    <a:lumOff val="15000"/>
                  </a:prstClr>
                </a:solidFill>
                <a:latin typeface="+mn-lt"/>
                <a:ea typeface="Andale Mono" charset="0"/>
                <a:cs typeface="Andale Mono" charset="0"/>
              </a:rPr>
              <a:t>(towards ‘strong AI’)</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4047" y="268323"/>
            <a:ext cx="1989504" cy="2628900"/>
          </a:xfrm>
          <a:prstGeom prst="rect">
            <a:avLst/>
          </a:prstGeom>
        </p:spPr>
      </p:pic>
      <p:sp>
        <p:nvSpPr>
          <p:cNvPr id="5" name="TextBox 4">
            <a:extLst>
              <a:ext uri="{FF2B5EF4-FFF2-40B4-BE49-F238E27FC236}">
                <a16:creationId xmlns:a16="http://schemas.microsoft.com/office/drawing/2014/main" id="{E169A659-254D-BF89-986B-2181BB8B57C4}"/>
              </a:ext>
            </a:extLst>
          </p:cNvPr>
          <p:cNvSpPr txBox="1"/>
          <p:nvPr/>
        </p:nvSpPr>
        <p:spPr>
          <a:xfrm>
            <a:off x="9904046" y="2897223"/>
            <a:ext cx="2106026" cy="276999"/>
          </a:xfrm>
          <a:prstGeom prst="rect">
            <a:avLst/>
          </a:prstGeom>
          <a:noFill/>
        </p:spPr>
        <p:txBody>
          <a:bodyPr wrap="none" rtlCol="0">
            <a:spAutoFit/>
          </a:bodyPr>
          <a:lstStyle/>
          <a:p>
            <a:r>
              <a:rPr lang="en-GB" sz="1200" dirty="0"/>
              <a:t>Douglas </a:t>
            </a:r>
            <a:r>
              <a:rPr lang="en-GB" sz="1200" dirty="0" err="1"/>
              <a:t>Lenat</a:t>
            </a:r>
            <a:r>
              <a:rPr lang="en-GB" sz="1200" dirty="0"/>
              <a:t> (CEO of </a:t>
            </a:r>
            <a:r>
              <a:rPr lang="en-GB" sz="1200" dirty="0" err="1"/>
              <a:t>Cycorp</a:t>
            </a:r>
            <a:r>
              <a:rPr lang="en-GB" sz="1200" dirty="0"/>
              <a:t>)</a:t>
            </a:r>
          </a:p>
        </p:txBody>
      </p:sp>
    </p:spTree>
    <p:extLst>
      <p:ext uri="{BB962C8B-B14F-4D97-AF65-F5344CB8AC3E}">
        <p14:creationId xmlns:p14="http://schemas.microsoft.com/office/powerpoint/2010/main" val="2746476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D178-47E7-7A3C-DC78-12856277C105}"/>
              </a:ext>
            </a:extLst>
          </p:cNvPr>
          <p:cNvSpPr>
            <a:spLocks noGrp="1"/>
          </p:cNvSpPr>
          <p:nvPr>
            <p:ph type="ctrTitle"/>
          </p:nvPr>
        </p:nvSpPr>
        <p:spPr/>
        <p:txBody>
          <a:bodyPr/>
          <a:lstStyle/>
          <a:p>
            <a:r>
              <a:rPr lang="en-GB" dirty="0"/>
              <a:t>Any current examples of </a:t>
            </a:r>
            <a:r>
              <a:rPr lang="en-GB" i="1" dirty="0"/>
              <a:t>strong</a:t>
            </a:r>
            <a:r>
              <a:rPr lang="en-GB" dirty="0"/>
              <a:t> AI (i.e., AGI)?</a:t>
            </a:r>
          </a:p>
        </p:txBody>
      </p:sp>
      <p:sp>
        <p:nvSpPr>
          <p:cNvPr id="4" name="TextBox 3">
            <a:extLst>
              <a:ext uri="{FF2B5EF4-FFF2-40B4-BE49-F238E27FC236}">
                <a16:creationId xmlns:a16="http://schemas.microsoft.com/office/drawing/2014/main" id="{4A585ADF-C1C1-F89B-5D9E-638A4D0197EB}"/>
              </a:ext>
            </a:extLst>
          </p:cNvPr>
          <p:cNvSpPr txBox="1"/>
          <p:nvPr/>
        </p:nvSpPr>
        <p:spPr>
          <a:xfrm>
            <a:off x="2739140" y="4478140"/>
            <a:ext cx="6713717" cy="923330"/>
          </a:xfrm>
          <a:prstGeom prst="rect">
            <a:avLst/>
          </a:prstGeom>
          <a:noFill/>
        </p:spPr>
        <p:txBody>
          <a:bodyPr wrap="square">
            <a:spAutoFit/>
          </a:bodyPr>
          <a:lstStyle/>
          <a:p>
            <a:pPr algn="ctr"/>
            <a:r>
              <a:rPr lang="en-GB" b="0" i="0" u="none" strike="noStrike" dirty="0">
                <a:solidFill>
                  <a:srgbClr val="161616"/>
                </a:solidFill>
                <a:effectLst/>
              </a:rPr>
              <a:t>“While AI researchers in both academia and private sectors are invested in the creation of artificial general intelligence (AGI), </a:t>
            </a:r>
            <a:r>
              <a:rPr lang="en-GB" b="1" i="0" u="none" strike="noStrike" dirty="0">
                <a:solidFill>
                  <a:srgbClr val="161616"/>
                </a:solidFill>
                <a:effectLst/>
              </a:rPr>
              <a:t>it only exists today as a theoretical concept versus a tangible reality</a:t>
            </a:r>
            <a:r>
              <a:rPr lang="en-GB" b="0" i="0" u="none" strike="noStrike" dirty="0">
                <a:solidFill>
                  <a:srgbClr val="161616"/>
                </a:solidFill>
                <a:effectLst/>
              </a:rPr>
              <a:t>.” </a:t>
            </a:r>
            <a:r>
              <a:rPr lang="en-GB" b="0" i="1" u="none" strike="noStrike" dirty="0">
                <a:solidFill>
                  <a:srgbClr val="161616"/>
                </a:solidFill>
                <a:effectLst/>
              </a:rPr>
              <a:t>IBM </a:t>
            </a:r>
            <a:endParaRPr lang="en-GB" i="1" dirty="0"/>
          </a:p>
        </p:txBody>
      </p:sp>
      <p:pic>
        <p:nvPicPr>
          <p:cNvPr id="6" name="Picture 5" descr="A picture containing text&#10;&#10;Description automatically generated">
            <a:extLst>
              <a:ext uri="{FF2B5EF4-FFF2-40B4-BE49-F238E27FC236}">
                <a16:creationId xmlns:a16="http://schemas.microsoft.com/office/drawing/2014/main" id="{65FC12C2-18D0-3F1C-E614-0AEF81E5490F}"/>
              </a:ext>
            </a:extLst>
          </p:cNvPr>
          <p:cNvPicPr>
            <a:picLocks noChangeAspect="1"/>
          </p:cNvPicPr>
          <p:nvPr/>
        </p:nvPicPr>
        <p:blipFill>
          <a:blip r:embed="rId3"/>
          <a:stretch>
            <a:fillRect/>
          </a:stretch>
        </p:blipFill>
        <p:spPr>
          <a:xfrm>
            <a:off x="4385275" y="1927884"/>
            <a:ext cx="3421449" cy="1988717"/>
          </a:xfrm>
          <a:prstGeom prst="rect">
            <a:avLst/>
          </a:prstGeom>
        </p:spPr>
      </p:pic>
    </p:spTree>
    <p:extLst>
      <p:ext uri="{BB962C8B-B14F-4D97-AF65-F5344CB8AC3E}">
        <p14:creationId xmlns:p14="http://schemas.microsoft.com/office/powerpoint/2010/main" val="2299810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D3E29-634A-9884-C10E-A6A12A789187}"/>
              </a:ext>
            </a:extLst>
          </p:cNvPr>
          <p:cNvSpPr>
            <a:spLocks noGrp="1"/>
          </p:cNvSpPr>
          <p:nvPr>
            <p:ph type="ctrTitle"/>
          </p:nvPr>
        </p:nvSpPr>
        <p:spPr/>
        <p:txBody>
          <a:bodyPr/>
          <a:lstStyle/>
          <a:p>
            <a:r>
              <a:rPr lang="en-FR" dirty="0"/>
              <a:t>Two approaches to</a:t>
            </a:r>
            <a:r>
              <a:rPr lang="en-CA" dirty="0"/>
              <a:t> AI</a:t>
            </a:r>
            <a:endParaRPr lang="en-FR" dirty="0"/>
          </a:p>
        </p:txBody>
      </p:sp>
      <p:sp>
        <p:nvSpPr>
          <p:cNvPr id="4" name="Text Placeholder 3">
            <a:extLst>
              <a:ext uri="{FF2B5EF4-FFF2-40B4-BE49-F238E27FC236}">
                <a16:creationId xmlns:a16="http://schemas.microsoft.com/office/drawing/2014/main" id="{11D6A13B-F7E1-D61C-345E-D578309051E8}"/>
              </a:ext>
            </a:extLst>
          </p:cNvPr>
          <p:cNvSpPr>
            <a:spLocks noGrp="1"/>
          </p:cNvSpPr>
          <p:nvPr>
            <p:ph type="body" sz="quarter" idx="13"/>
          </p:nvPr>
        </p:nvSpPr>
        <p:spPr>
          <a:xfrm>
            <a:off x="838200" y="1610138"/>
            <a:ext cx="10460038" cy="1879681"/>
          </a:xfrm>
        </p:spPr>
        <p:txBody>
          <a:bodyPr/>
          <a:lstStyle/>
          <a:p>
            <a:pPr algn="ctr"/>
            <a:endParaRPr lang="en-FR" dirty="0"/>
          </a:p>
          <a:p>
            <a:pPr algn="ctr"/>
            <a:endParaRPr lang="en-FR" dirty="0"/>
          </a:p>
          <a:p>
            <a:pPr algn="ctr"/>
            <a:r>
              <a:rPr lang="en-FR" sz="6000" dirty="0"/>
              <a:t>Turing vs. Searle</a:t>
            </a:r>
          </a:p>
        </p:txBody>
      </p:sp>
    </p:spTree>
    <p:extLst>
      <p:ext uri="{BB962C8B-B14F-4D97-AF65-F5344CB8AC3E}">
        <p14:creationId xmlns:p14="http://schemas.microsoft.com/office/powerpoint/2010/main" val="682836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The Turing Test</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770455" y="1649685"/>
            <a:ext cx="10460038" cy="3558629"/>
          </a:xfrm>
        </p:spPr>
        <p:txBody>
          <a:bodyPr/>
          <a:lstStyle/>
          <a:p>
            <a:r>
              <a:rPr lang="en-GB" dirty="0"/>
              <a:t>Turing believed that someday we would be able to create a machine intelligent like a human; but how could we determine that the machine has reached that level?</a:t>
            </a:r>
          </a:p>
          <a:p>
            <a:endParaRPr lang="en-GB" dirty="0"/>
          </a:p>
          <a:p>
            <a:r>
              <a:rPr lang="en-GB" dirty="0"/>
              <a:t>The machine is intelligent as long as the </a:t>
            </a:r>
          </a:p>
          <a:p>
            <a:r>
              <a:rPr lang="en-GB" dirty="0"/>
              <a:t>person in the middle, interacting with both,</a:t>
            </a:r>
          </a:p>
          <a:p>
            <a:r>
              <a:rPr lang="en-GB" dirty="0"/>
              <a:t>cannot tell them apart</a:t>
            </a:r>
          </a:p>
          <a:p>
            <a:endParaRPr lang="en-GB" dirty="0"/>
          </a:p>
          <a:p>
            <a:r>
              <a:rPr lang="en-GB" dirty="0"/>
              <a:t>An “external” display of intelligence</a:t>
            </a:r>
          </a:p>
          <a:p>
            <a:r>
              <a:rPr lang="en-GB" dirty="0"/>
              <a:t>It does not matter what’s going on inside</a:t>
            </a:r>
          </a:p>
        </p:txBody>
      </p:sp>
      <p:pic>
        <p:nvPicPr>
          <p:cNvPr id="5" name="Picture 9" descr="Risultato immagini per turing test">
            <a:extLst>
              <a:ext uri="{FF2B5EF4-FFF2-40B4-BE49-F238E27FC236}">
                <a16:creationId xmlns:a16="http://schemas.microsoft.com/office/drawing/2014/main" id="{511509D8-1A82-4B84-B720-22E4B65E3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469" y="2440041"/>
            <a:ext cx="666115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2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err="1"/>
              <a:t>Searle’s</a:t>
            </a:r>
            <a:r>
              <a:rPr lang="fr-FR" dirty="0"/>
              <a:t> </a:t>
            </a:r>
            <a:r>
              <a:rPr lang="fr-FR" dirty="0" err="1"/>
              <a:t>Chinese</a:t>
            </a:r>
            <a:r>
              <a:rPr lang="fr-FR" dirty="0"/>
              <a:t> Room</a:t>
            </a:r>
          </a:p>
        </p:txBody>
      </p:sp>
      <p:pic>
        <p:nvPicPr>
          <p:cNvPr id="5" name="Picture 6">
            <a:extLst>
              <a:ext uri="{FF2B5EF4-FFF2-40B4-BE49-F238E27FC236}">
                <a16:creationId xmlns:a16="http://schemas.microsoft.com/office/drawing/2014/main" id="{3271375D-0732-4CFC-8A6A-97CB688F3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359" y="1900238"/>
            <a:ext cx="6329353" cy="382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1407CD-7451-0162-8F5C-58231BE84027}"/>
              </a:ext>
            </a:extLst>
          </p:cNvPr>
          <p:cNvSpPr txBox="1"/>
          <p:nvPr/>
        </p:nvSpPr>
        <p:spPr>
          <a:xfrm>
            <a:off x="925829" y="1486970"/>
            <a:ext cx="4273529" cy="5078313"/>
          </a:xfrm>
          <a:prstGeom prst="rect">
            <a:avLst/>
          </a:prstGeom>
          <a:noFill/>
        </p:spPr>
        <p:txBody>
          <a:bodyPr wrap="square" rtlCol="0">
            <a:spAutoFit/>
          </a:bodyPr>
          <a:lstStyle/>
          <a:p>
            <a:r>
              <a:rPr lang="en-CA" dirty="0"/>
              <a:t>A “thought experiment”: </a:t>
            </a:r>
            <a:r>
              <a:rPr lang="en-US" i="1" dirty="0"/>
              <a:t>Searle could receive Chinese characters through a slot in the door, process them according to the program's instructions, and produce Chinese characters as output, without understanding any of the content of the Chinese writing</a:t>
            </a:r>
          </a:p>
          <a:p>
            <a:r>
              <a:rPr lang="en-US" i="1" dirty="0"/>
              <a:t>If the computer had passed the Turing test this way, it follows, says Searle, that he would do so as well, simply by running the program manually</a:t>
            </a:r>
          </a:p>
          <a:p>
            <a:endParaRPr lang="en-US" i="1" dirty="0"/>
          </a:p>
          <a:p>
            <a:r>
              <a:rPr lang="en-US" dirty="0"/>
              <a:t>An argument against “strong AI”: the computer does not understand/speak Chinese; computer is not thinking</a:t>
            </a:r>
          </a:p>
          <a:p>
            <a:endParaRPr lang="en-US" dirty="0"/>
          </a:p>
          <a:p>
            <a:r>
              <a:rPr lang="en-US" dirty="0"/>
              <a:t>Only “simulating” Chinese understanding (“weak AI”)             </a:t>
            </a:r>
            <a:endParaRPr lang="en-CA" dirty="0"/>
          </a:p>
        </p:txBody>
      </p:sp>
    </p:spTree>
    <p:extLst>
      <p:ext uri="{BB962C8B-B14F-4D97-AF65-F5344CB8AC3E}">
        <p14:creationId xmlns:p14="http://schemas.microsoft.com/office/powerpoint/2010/main" val="231339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Chinese Room - 60-Second Adventures in Thought (3/6)">
            <a:hlinkClick r:id="" action="ppaction://media"/>
            <a:extLst>
              <a:ext uri="{FF2B5EF4-FFF2-40B4-BE49-F238E27FC236}">
                <a16:creationId xmlns:a16="http://schemas.microsoft.com/office/drawing/2014/main" id="{6CF669B4-A8F0-E83B-BD71-45F56916AF0F}"/>
              </a:ext>
            </a:extLst>
          </p:cNvPr>
          <p:cNvPicPr>
            <a:picLocks noRot="1" noChangeAspect="1"/>
          </p:cNvPicPr>
          <p:nvPr>
            <a:videoFile r:link="rId1"/>
          </p:nvPr>
        </p:nvPicPr>
        <p:blipFill>
          <a:blip r:embed="rId3"/>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198912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normAutofit/>
          </a:bodyPr>
          <a:lstStyle/>
          <a:p>
            <a:r>
              <a:rPr lang="en-GB" dirty="0"/>
              <a:t>Hands-on! What does it mean to </a:t>
            </a:r>
            <a:r>
              <a:rPr lang="en-GB" i="1" dirty="0"/>
              <a:t>be intelligent</a:t>
            </a:r>
            <a:r>
              <a:rPr lang="en-GB" dirty="0"/>
              <a:t>? </a:t>
            </a:r>
          </a:p>
        </p:txBody>
      </p:sp>
      <p:sp>
        <p:nvSpPr>
          <p:cNvPr id="9" name="TextBox 8">
            <a:extLst>
              <a:ext uri="{FF2B5EF4-FFF2-40B4-BE49-F238E27FC236}">
                <a16:creationId xmlns:a16="http://schemas.microsoft.com/office/drawing/2014/main" id="{45EA8BBC-266E-7B82-7298-AFFE146BD555}"/>
              </a:ext>
            </a:extLst>
          </p:cNvPr>
          <p:cNvSpPr txBox="1"/>
          <p:nvPr/>
        </p:nvSpPr>
        <p:spPr>
          <a:xfrm>
            <a:off x="914399" y="1657351"/>
            <a:ext cx="6821715" cy="2862322"/>
          </a:xfrm>
          <a:prstGeom prst="rect">
            <a:avLst/>
          </a:prstGeom>
          <a:noFill/>
        </p:spPr>
        <p:txBody>
          <a:bodyPr wrap="square" rtlCol="0">
            <a:spAutoFit/>
          </a:bodyPr>
          <a:lstStyle/>
          <a:p>
            <a:r>
              <a:rPr lang="en-GB" b="1" dirty="0"/>
              <a:t>Please self-organise into small teams…</a:t>
            </a:r>
          </a:p>
          <a:p>
            <a:endParaRPr lang="en-GB" dirty="0"/>
          </a:p>
          <a:p>
            <a:pPr marL="285750" indent="-285750">
              <a:buFont typeface="Arial" panose="020B0604020202020204" pitchFamily="34" charset="0"/>
              <a:buChar char="•"/>
            </a:pPr>
            <a:r>
              <a:rPr lang="en-GB" dirty="0"/>
              <a:t>Reflect on and discuss Turing’s and Searle’s arguments…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Do you agree or disagree with them? </a:t>
            </a:r>
          </a:p>
          <a:p>
            <a:endParaRPr lang="en-GB" dirty="0"/>
          </a:p>
          <a:p>
            <a:pPr marL="285750" indent="-285750">
              <a:buFont typeface="Arial" panose="020B0604020202020204" pitchFamily="34" charset="0"/>
              <a:buChar char="•"/>
            </a:pPr>
            <a:r>
              <a:rPr lang="en-GB" dirty="0"/>
              <a:t>Why? Prepare a justification for your argument…</a:t>
            </a:r>
          </a:p>
          <a:p>
            <a:r>
              <a:rPr lang="en-GB" dirty="0"/>
              <a:t> </a:t>
            </a:r>
          </a:p>
          <a:p>
            <a:endParaRPr lang="en-GB" dirty="0"/>
          </a:p>
          <a:p>
            <a:endParaRPr lang="en-GB" dirty="0"/>
          </a:p>
        </p:txBody>
      </p:sp>
      <p:pic>
        <p:nvPicPr>
          <p:cNvPr id="6" name="Picture 5" descr="People working on blueprints">
            <a:extLst>
              <a:ext uri="{FF2B5EF4-FFF2-40B4-BE49-F238E27FC236}">
                <a16:creationId xmlns:a16="http://schemas.microsoft.com/office/drawing/2014/main" id="{82AE6259-375C-B7FF-C5FE-297457F43024}"/>
              </a:ext>
            </a:extLst>
          </p:cNvPr>
          <p:cNvPicPr>
            <a:picLocks noChangeAspect="1"/>
          </p:cNvPicPr>
          <p:nvPr/>
        </p:nvPicPr>
        <p:blipFill>
          <a:blip r:embed="rId3"/>
          <a:stretch>
            <a:fillRect/>
          </a:stretch>
        </p:blipFill>
        <p:spPr>
          <a:xfrm>
            <a:off x="8108043" y="2313819"/>
            <a:ext cx="4083957" cy="2722638"/>
          </a:xfrm>
          <a:prstGeom prst="rect">
            <a:avLst/>
          </a:prstGeom>
        </p:spPr>
      </p:pic>
      <p:pic>
        <p:nvPicPr>
          <p:cNvPr id="7" name="Graphic 6" descr="Alarm clock outline">
            <a:extLst>
              <a:ext uri="{FF2B5EF4-FFF2-40B4-BE49-F238E27FC236}">
                <a16:creationId xmlns:a16="http://schemas.microsoft.com/office/drawing/2014/main" id="{FEBDB8DD-B85D-AE87-5C44-9D2C5D12C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1757" y="4810679"/>
            <a:ext cx="914400" cy="914400"/>
          </a:xfrm>
          <a:prstGeom prst="rect">
            <a:avLst/>
          </a:prstGeom>
        </p:spPr>
      </p:pic>
      <p:sp>
        <p:nvSpPr>
          <p:cNvPr id="8" name="TextBox 7">
            <a:extLst>
              <a:ext uri="{FF2B5EF4-FFF2-40B4-BE49-F238E27FC236}">
                <a16:creationId xmlns:a16="http://schemas.microsoft.com/office/drawing/2014/main" id="{BB18A13F-E14E-805E-269A-FE19745FADF3}"/>
              </a:ext>
            </a:extLst>
          </p:cNvPr>
          <p:cNvSpPr txBox="1"/>
          <p:nvPr/>
        </p:nvSpPr>
        <p:spPr>
          <a:xfrm>
            <a:off x="4346157" y="5083213"/>
            <a:ext cx="1246239" cy="369332"/>
          </a:xfrm>
          <a:prstGeom prst="rect">
            <a:avLst/>
          </a:prstGeom>
          <a:noFill/>
        </p:spPr>
        <p:txBody>
          <a:bodyPr wrap="none" rtlCol="0">
            <a:spAutoFit/>
          </a:bodyPr>
          <a:lstStyle/>
          <a:p>
            <a:r>
              <a:rPr lang="en-GB" b="1" dirty="0"/>
              <a:t>15 minutes</a:t>
            </a:r>
          </a:p>
        </p:txBody>
      </p:sp>
    </p:spTree>
    <p:extLst>
      <p:ext uri="{BB962C8B-B14F-4D97-AF65-F5344CB8AC3E}">
        <p14:creationId xmlns:p14="http://schemas.microsoft.com/office/powerpoint/2010/main" val="262748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DCEB-1470-706B-DA71-4C3E083F4D50}"/>
              </a:ext>
            </a:extLst>
          </p:cNvPr>
          <p:cNvSpPr>
            <a:spLocks noGrp="1"/>
          </p:cNvSpPr>
          <p:nvPr>
            <p:ph type="ctrTitle"/>
          </p:nvPr>
        </p:nvSpPr>
        <p:spPr/>
        <p:txBody>
          <a:bodyPr/>
          <a:lstStyle/>
          <a:p>
            <a:r>
              <a:rPr lang="en-FR" dirty="0"/>
              <a:t>Course structure</a:t>
            </a:r>
          </a:p>
        </p:txBody>
      </p:sp>
      <p:sp>
        <p:nvSpPr>
          <p:cNvPr id="3" name="Text Placeholder 2">
            <a:extLst>
              <a:ext uri="{FF2B5EF4-FFF2-40B4-BE49-F238E27FC236}">
                <a16:creationId xmlns:a16="http://schemas.microsoft.com/office/drawing/2014/main" id="{AD5120B7-BCCF-03A7-88C4-657B8B0730A8}"/>
              </a:ext>
            </a:extLst>
          </p:cNvPr>
          <p:cNvSpPr>
            <a:spLocks noGrp="1"/>
          </p:cNvSpPr>
          <p:nvPr>
            <p:ph type="body" sz="quarter" idx="12"/>
          </p:nvPr>
        </p:nvSpPr>
        <p:spPr>
          <a:xfrm>
            <a:off x="838582" y="1602557"/>
            <a:ext cx="10460038" cy="4211833"/>
          </a:xfrm>
        </p:spPr>
        <p:txBody>
          <a:bodyPr/>
          <a:lstStyle/>
          <a:p>
            <a:pPr lvl="1" indent="0">
              <a:buNone/>
            </a:pPr>
            <a:r>
              <a:rPr lang="en-FR" dirty="0"/>
              <a:t>Seven sessions</a:t>
            </a:r>
          </a:p>
          <a:p>
            <a:pPr lvl="1" indent="0">
              <a:buNone/>
            </a:pPr>
            <a:r>
              <a:rPr lang="en-FR" dirty="0"/>
              <a:t>	Session 1: Philosophy of AI</a:t>
            </a:r>
          </a:p>
          <a:p>
            <a:pPr lvl="1" indent="0">
              <a:buNone/>
            </a:pPr>
            <a:r>
              <a:rPr lang="en-FR" dirty="0"/>
              <a:t>	Session 2: Societal impact</a:t>
            </a:r>
          </a:p>
          <a:p>
            <a:pPr lvl="1" indent="0">
              <a:buNone/>
            </a:pPr>
            <a:r>
              <a:rPr lang="en-FR" dirty="0"/>
              <a:t>	Session 3: Impact on healthcare</a:t>
            </a:r>
          </a:p>
          <a:p>
            <a:pPr lvl="1" indent="0">
              <a:buNone/>
            </a:pPr>
            <a:r>
              <a:rPr lang="en-FR" dirty="0"/>
              <a:t>	Session 4: User experience and ergonomics of AI technologies</a:t>
            </a:r>
          </a:p>
          <a:p>
            <a:pPr lvl="1" indent="0">
              <a:buNone/>
            </a:pPr>
            <a:r>
              <a:rPr lang="en-FR" dirty="0"/>
              <a:t>	Session 5: AI and environmental sustainability</a:t>
            </a:r>
          </a:p>
          <a:p>
            <a:pPr lvl="1" indent="0">
              <a:buNone/>
            </a:pPr>
            <a:r>
              <a:rPr lang="en-FR" dirty="0"/>
              <a:t>	Session 6: Impact of AI on business</a:t>
            </a:r>
          </a:p>
          <a:p>
            <a:pPr lvl="1" indent="0">
              <a:buNone/>
            </a:pPr>
            <a:r>
              <a:rPr lang="en-FR" dirty="0"/>
              <a:t>	Session 7: Recap, group presentations, individual quiz</a:t>
            </a:r>
          </a:p>
        </p:txBody>
      </p:sp>
    </p:spTree>
    <p:extLst>
      <p:ext uri="{BB962C8B-B14F-4D97-AF65-F5344CB8AC3E}">
        <p14:creationId xmlns:p14="http://schemas.microsoft.com/office/powerpoint/2010/main" val="4159595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Is the Turing test reliable?</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200" y="1464929"/>
            <a:ext cx="10460038" cy="3558629"/>
          </a:xfrm>
        </p:spPr>
        <p:txBody>
          <a:bodyPr/>
          <a:lstStyle/>
          <a:p>
            <a:r>
              <a:rPr lang="en-GB" dirty="0"/>
              <a:t>Today, many </a:t>
            </a:r>
            <a:r>
              <a:rPr lang="en-GB" i="1" dirty="0"/>
              <a:t>chatbots </a:t>
            </a:r>
            <a:r>
              <a:rPr lang="en-GB" dirty="0"/>
              <a:t>can pass the Turing test. But are they intelligent? </a:t>
            </a:r>
          </a:p>
        </p:txBody>
      </p:sp>
      <p:pic>
        <p:nvPicPr>
          <p:cNvPr id="5" name="Picture 8" descr="Risultato immagini per eliza IA">
            <a:extLst>
              <a:ext uri="{FF2B5EF4-FFF2-40B4-BE49-F238E27FC236}">
                <a16:creationId xmlns:a16="http://schemas.microsoft.com/office/drawing/2014/main" id="{5C65C5E0-5A3E-4A74-8B04-5A5C20EF5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922" y="1925737"/>
            <a:ext cx="6009979" cy="473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ow to access OpenAI ChatGPT Tutorial for Beginners - YouTube">
            <a:extLst>
              <a:ext uri="{FF2B5EF4-FFF2-40B4-BE49-F238E27FC236}">
                <a16:creationId xmlns:a16="http://schemas.microsoft.com/office/drawing/2014/main" id="{3C544466-9254-0575-B31B-482F2567B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360" y="2914650"/>
            <a:ext cx="4394497" cy="247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9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Is ChatGPT a good example of the Chinese room?</a:t>
            </a:r>
          </a:p>
        </p:txBody>
      </p:sp>
      <p:pic>
        <p:nvPicPr>
          <p:cNvPr id="10" name="Picture 9" descr="Graphical user interface, text, application, Teams&#10;&#10;Description automatically generated">
            <a:extLst>
              <a:ext uri="{FF2B5EF4-FFF2-40B4-BE49-F238E27FC236}">
                <a16:creationId xmlns:a16="http://schemas.microsoft.com/office/drawing/2014/main" id="{FEA2EA87-02B7-FD5B-04EC-9960288CA636}"/>
              </a:ext>
            </a:extLst>
          </p:cNvPr>
          <p:cNvPicPr>
            <a:picLocks noChangeAspect="1"/>
          </p:cNvPicPr>
          <p:nvPr/>
        </p:nvPicPr>
        <p:blipFill>
          <a:blip r:embed="rId3"/>
          <a:stretch>
            <a:fillRect/>
          </a:stretch>
        </p:blipFill>
        <p:spPr>
          <a:xfrm>
            <a:off x="848643" y="1932587"/>
            <a:ext cx="5247357" cy="4774419"/>
          </a:xfrm>
          <a:prstGeom prst="rect">
            <a:avLst/>
          </a:prstGeom>
        </p:spPr>
      </p:pic>
      <p:sp>
        <p:nvSpPr>
          <p:cNvPr id="11" name="Espace réservé du texte 3">
            <a:extLst>
              <a:ext uri="{FF2B5EF4-FFF2-40B4-BE49-F238E27FC236}">
                <a16:creationId xmlns:a16="http://schemas.microsoft.com/office/drawing/2014/main" id="{C5F44029-D5E7-F62A-3F08-2BEB48BDF2E0}"/>
              </a:ext>
            </a:extLst>
          </p:cNvPr>
          <p:cNvSpPr txBox="1">
            <a:spLocks/>
          </p:cNvSpPr>
          <p:nvPr/>
        </p:nvSpPr>
        <p:spPr>
          <a:xfrm>
            <a:off x="838200" y="1610139"/>
            <a:ext cx="10460038" cy="4071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chatbot doesn’t understand (when it doesn’t understand)</a:t>
            </a:r>
          </a:p>
        </p:txBody>
      </p:sp>
      <p:pic>
        <p:nvPicPr>
          <p:cNvPr id="13" name="Picture 12" descr="Graphical user interface, text, application, email&#10;&#10;Description automatically generated">
            <a:extLst>
              <a:ext uri="{FF2B5EF4-FFF2-40B4-BE49-F238E27FC236}">
                <a16:creationId xmlns:a16="http://schemas.microsoft.com/office/drawing/2014/main" id="{7E3866F7-EE5E-44EC-2206-147063FDCB08}"/>
              </a:ext>
            </a:extLst>
          </p:cNvPr>
          <p:cNvPicPr>
            <a:picLocks noChangeAspect="1"/>
          </p:cNvPicPr>
          <p:nvPr/>
        </p:nvPicPr>
        <p:blipFill>
          <a:blip r:embed="rId4"/>
          <a:stretch>
            <a:fillRect/>
          </a:stretch>
        </p:blipFill>
        <p:spPr>
          <a:xfrm>
            <a:off x="6068219" y="1932587"/>
            <a:ext cx="5794267" cy="4663678"/>
          </a:xfrm>
          <a:prstGeom prst="rect">
            <a:avLst/>
          </a:prstGeom>
        </p:spPr>
      </p:pic>
      <p:sp>
        <p:nvSpPr>
          <p:cNvPr id="14" name="TextBox 13">
            <a:extLst>
              <a:ext uri="{FF2B5EF4-FFF2-40B4-BE49-F238E27FC236}">
                <a16:creationId xmlns:a16="http://schemas.microsoft.com/office/drawing/2014/main" id="{090ABBD1-EB9A-DD7A-A2AB-80E6B80489B2}"/>
              </a:ext>
            </a:extLst>
          </p:cNvPr>
          <p:cNvSpPr txBox="1"/>
          <p:nvPr/>
        </p:nvSpPr>
        <p:spPr>
          <a:xfrm>
            <a:off x="865981" y="6596265"/>
            <a:ext cx="3558988" cy="215444"/>
          </a:xfrm>
          <a:prstGeom prst="rect">
            <a:avLst/>
          </a:prstGeom>
          <a:noFill/>
        </p:spPr>
        <p:txBody>
          <a:bodyPr wrap="none" rtlCol="0">
            <a:spAutoFit/>
          </a:bodyPr>
          <a:lstStyle/>
          <a:p>
            <a:r>
              <a:rPr lang="en-GB" sz="800" dirty="0"/>
              <a:t>Source: </a:t>
            </a:r>
            <a:r>
              <a:rPr lang="en-GB" sz="800" dirty="0">
                <a:hlinkClick r:id="rId5"/>
              </a:rPr>
              <a:t>https://medium.com/@sgt101/chatgtp-is-a-chinese-room-cf66b04f3b9f</a:t>
            </a:r>
            <a:r>
              <a:rPr lang="en-GB" sz="800" dirty="0"/>
              <a:t> </a:t>
            </a:r>
          </a:p>
        </p:txBody>
      </p:sp>
    </p:spTree>
    <p:extLst>
      <p:ext uri="{BB962C8B-B14F-4D97-AF65-F5344CB8AC3E}">
        <p14:creationId xmlns:p14="http://schemas.microsoft.com/office/powerpoint/2010/main" val="250820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153F-47B3-25BB-02ED-0172CC334897}"/>
              </a:ext>
            </a:extLst>
          </p:cNvPr>
          <p:cNvSpPr>
            <a:spLocks noGrp="1"/>
          </p:cNvSpPr>
          <p:nvPr>
            <p:ph type="ctrTitle"/>
          </p:nvPr>
        </p:nvSpPr>
        <p:spPr/>
        <p:txBody>
          <a:bodyPr/>
          <a:lstStyle/>
          <a:p>
            <a:r>
              <a:rPr lang="en-FR" dirty="0"/>
              <a:t>But ChatGPT improves over time (evolves?!)</a:t>
            </a:r>
          </a:p>
        </p:txBody>
      </p:sp>
      <p:sp>
        <p:nvSpPr>
          <p:cNvPr id="4" name="Text Placeholder 3">
            <a:extLst>
              <a:ext uri="{FF2B5EF4-FFF2-40B4-BE49-F238E27FC236}">
                <a16:creationId xmlns:a16="http://schemas.microsoft.com/office/drawing/2014/main" id="{C5D3D352-2A1D-F129-C78C-4FF92170C46F}"/>
              </a:ext>
            </a:extLst>
          </p:cNvPr>
          <p:cNvSpPr>
            <a:spLocks noGrp="1"/>
          </p:cNvSpPr>
          <p:nvPr>
            <p:ph type="body" sz="quarter" idx="13"/>
          </p:nvPr>
        </p:nvSpPr>
        <p:spPr/>
        <p:txBody>
          <a:bodyPr/>
          <a:lstStyle/>
          <a:p>
            <a:r>
              <a:rPr lang="en-FR" dirty="0"/>
              <a:t>Hard to tell if independently, or with the input from creators (re-training)</a:t>
            </a:r>
          </a:p>
        </p:txBody>
      </p:sp>
      <p:pic>
        <p:nvPicPr>
          <p:cNvPr id="6" name="Picture 5" descr="A screenshot of a cell phone&#10;&#10;Description automatically generated">
            <a:extLst>
              <a:ext uri="{FF2B5EF4-FFF2-40B4-BE49-F238E27FC236}">
                <a16:creationId xmlns:a16="http://schemas.microsoft.com/office/drawing/2014/main" id="{963E2E09-2B10-E681-C615-33AC69F4F7DF}"/>
              </a:ext>
            </a:extLst>
          </p:cNvPr>
          <p:cNvPicPr>
            <a:picLocks noChangeAspect="1"/>
          </p:cNvPicPr>
          <p:nvPr/>
        </p:nvPicPr>
        <p:blipFill>
          <a:blip r:embed="rId3"/>
          <a:stretch>
            <a:fillRect/>
          </a:stretch>
        </p:blipFill>
        <p:spPr>
          <a:xfrm>
            <a:off x="3284978" y="2017255"/>
            <a:ext cx="4680671" cy="4466471"/>
          </a:xfrm>
          <a:prstGeom prst="rect">
            <a:avLst/>
          </a:prstGeom>
        </p:spPr>
      </p:pic>
    </p:spTree>
    <p:extLst>
      <p:ext uri="{BB962C8B-B14F-4D97-AF65-F5344CB8AC3E}">
        <p14:creationId xmlns:p14="http://schemas.microsoft.com/office/powerpoint/2010/main" val="74405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t>Assessment</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774940" y="1578463"/>
            <a:ext cx="6271518" cy="4383066"/>
          </a:xfrm>
        </p:spPr>
        <p:txBody>
          <a:bodyPr>
            <a:normAutofit lnSpcReduction="10000"/>
          </a:bodyPr>
          <a:lstStyle/>
          <a:p>
            <a:pPr marL="342900" lvl="0" indent="-342900">
              <a:buFont typeface="Arial" panose="020B0604020202020204" pitchFamily="34" charset="0"/>
              <a:buChar char="●"/>
            </a:pPr>
            <a:r>
              <a:rPr lang="en-GB" sz="1800" dirty="0">
                <a:solidFill>
                  <a:srgbClr val="000000"/>
                </a:solidFill>
                <a:effectLst/>
                <a:ea typeface="Garamond" panose="02020404030301010803" pitchFamily="18" charset="0"/>
                <a:cs typeface="Garamond" panose="02020404030301010803" pitchFamily="18" charset="0"/>
              </a:rPr>
              <a:t>10 points = final quiz</a:t>
            </a:r>
          </a:p>
          <a:p>
            <a:pPr marL="1028700" lvl="1" indent="-342900">
              <a:buFont typeface="Arial" panose="020B0604020202020204" pitchFamily="34" charset="0"/>
              <a:buChar char="●"/>
            </a:pPr>
            <a:r>
              <a:rPr lang="en-GB" sz="1800" dirty="0">
                <a:solidFill>
                  <a:srgbClr val="000000"/>
                </a:solidFill>
                <a:ea typeface="Noto Sans Symbols"/>
                <a:cs typeface="Noto Sans Symbols"/>
              </a:rPr>
              <a:t>Individual (at the end of the semester)</a:t>
            </a:r>
          </a:p>
          <a:p>
            <a:pPr marL="1028700" lvl="1" indent="-342900">
              <a:buFont typeface="Arial" panose="020B0604020202020204" pitchFamily="34" charset="0"/>
              <a:buChar char="●"/>
            </a:pPr>
            <a:r>
              <a:rPr lang="en-GB" sz="1800" dirty="0">
                <a:solidFill>
                  <a:srgbClr val="000000"/>
                </a:solidFill>
                <a:ea typeface="Noto Sans Symbols"/>
                <a:cs typeface="Noto Sans Symbols"/>
              </a:rPr>
              <a:t>Multiple choice questions on the topics discussed in class</a:t>
            </a:r>
          </a:p>
          <a:p>
            <a:pPr marL="1028700" lvl="1" indent="-342900">
              <a:buFont typeface="Arial" panose="020B0604020202020204" pitchFamily="34" charset="0"/>
              <a:buChar char="●"/>
            </a:pPr>
            <a:r>
              <a:rPr lang="en-GB" sz="1800" dirty="0">
                <a:solidFill>
                  <a:srgbClr val="000000"/>
                </a:solidFill>
                <a:ea typeface="Noto Sans Symbols"/>
                <a:cs typeface="Noto Sans Symbols"/>
              </a:rPr>
              <a:t>45 mins duration</a:t>
            </a:r>
          </a:p>
          <a:p>
            <a:pPr marL="1028700" lvl="1" indent="-342900">
              <a:buFont typeface="Arial" panose="020B0604020202020204" pitchFamily="34" charset="0"/>
              <a:buChar char="●"/>
            </a:pPr>
            <a:r>
              <a:rPr lang="en-GB" sz="1800" dirty="0">
                <a:solidFill>
                  <a:srgbClr val="000000"/>
                </a:solidFill>
                <a:ea typeface="Noto Sans Symbols"/>
                <a:cs typeface="Noto Sans Symbols"/>
              </a:rPr>
              <a:t>Correct answer = 1; wrong answer = -0,25; no answer = 0)</a:t>
            </a:r>
            <a:endParaRPr lang="en-FR" sz="1800" dirty="0">
              <a:effectLst/>
              <a:ea typeface="Noto Sans Symbols"/>
              <a:cs typeface="Noto Sans Symbols"/>
            </a:endParaRPr>
          </a:p>
          <a:p>
            <a:pPr marL="342900" lvl="0" indent="-342900">
              <a:buFont typeface="Arial" panose="020B0604020202020204" pitchFamily="34" charset="0"/>
              <a:buChar char="●"/>
            </a:pPr>
            <a:r>
              <a:rPr lang="en-GB" sz="1800" dirty="0">
                <a:solidFill>
                  <a:srgbClr val="000000"/>
                </a:solidFill>
                <a:effectLst/>
                <a:ea typeface="Garamond" panose="02020404030301010803" pitchFamily="18" charset="0"/>
                <a:cs typeface="Garamond" panose="02020404030301010803" pitchFamily="18" charset="0"/>
              </a:rPr>
              <a:t>8 points = group case study </a:t>
            </a:r>
          </a:p>
          <a:p>
            <a:pPr marL="1028700" lvl="1" indent="-342900">
              <a:buFont typeface="Arial" panose="020B0604020202020204" pitchFamily="34" charset="0"/>
              <a:buChar char="●"/>
            </a:pPr>
            <a:r>
              <a:rPr lang="en-GB" sz="1800" dirty="0">
                <a:solidFill>
                  <a:srgbClr val="000000"/>
                </a:solidFill>
                <a:ea typeface="Garamond" panose="02020404030301010803" pitchFamily="18" charset="0"/>
                <a:cs typeface="Garamond" panose="02020404030301010803" pitchFamily="18" charset="0"/>
              </a:rPr>
              <a:t>Small teams of students</a:t>
            </a:r>
          </a:p>
          <a:p>
            <a:pPr marL="1028700" lvl="1" indent="-342900">
              <a:buFont typeface="Arial" panose="020B0604020202020204" pitchFamily="34" charset="0"/>
              <a:buChar char="●"/>
            </a:pPr>
            <a:r>
              <a:rPr lang="en-GB" sz="1800" dirty="0">
                <a:solidFill>
                  <a:srgbClr val="000000"/>
                </a:solidFill>
                <a:effectLst/>
                <a:ea typeface="Garamond" panose="02020404030301010803" pitchFamily="18" charset="0"/>
                <a:cs typeface="Garamond" panose="02020404030301010803" pitchFamily="18" charset="0"/>
              </a:rPr>
              <a:t>10 mins presentation (all members of team must contribute and present)</a:t>
            </a:r>
          </a:p>
          <a:p>
            <a:pPr marL="1028700" lvl="1" indent="-342900">
              <a:buFont typeface="Arial" panose="020B0604020202020204" pitchFamily="34" charset="0"/>
              <a:buChar char="●"/>
            </a:pPr>
            <a:r>
              <a:rPr lang="en-GB" sz="1800" dirty="0">
                <a:solidFill>
                  <a:srgbClr val="000000"/>
                </a:solidFill>
                <a:ea typeface="Garamond" panose="02020404030301010803" pitchFamily="18" charset="0"/>
                <a:cs typeface="Garamond" panose="02020404030301010803" pitchFamily="18" charset="0"/>
              </a:rPr>
              <a:t>Choice of the topic is up to you, but I have to approve it, so you need to notify me by e-mail</a:t>
            </a:r>
          </a:p>
          <a:p>
            <a:pPr marL="1028700" lvl="1" indent="-342900">
              <a:buFont typeface="Arial" panose="020B0604020202020204" pitchFamily="34" charset="0"/>
              <a:buChar char="●"/>
            </a:pPr>
            <a:r>
              <a:rPr lang="en-GB" sz="1800" dirty="0">
                <a:solidFill>
                  <a:srgbClr val="000000"/>
                </a:solidFill>
                <a:ea typeface="Garamond" panose="02020404030301010803" pitchFamily="18" charset="0"/>
                <a:cs typeface="Garamond" panose="02020404030301010803" pitchFamily="18" charset="0"/>
              </a:rPr>
              <a:t>Topic could be theoretical or practical</a:t>
            </a:r>
            <a:endParaRPr lang="en-GB" sz="1800" dirty="0">
              <a:solidFill>
                <a:srgbClr val="000000"/>
              </a:solidFill>
              <a:effectLst/>
              <a:ea typeface="Garamond" panose="02020404030301010803" pitchFamily="18" charset="0"/>
              <a:cs typeface="Garamond" panose="02020404030301010803" pitchFamily="18" charset="0"/>
            </a:endParaRPr>
          </a:p>
          <a:p>
            <a:pPr marL="342900" lvl="0" indent="-342900">
              <a:buFont typeface="Arial" panose="020B0604020202020204" pitchFamily="34" charset="0"/>
              <a:buChar char="●"/>
            </a:pPr>
            <a:r>
              <a:rPr lang="en-GB" sz="1800" dirty="0">
                <a:solidFill>
                  <a:srgbClr val="000000"/>
                </a:solidFill>
                <a:effectLst/>
                <a:ea typeface="Garamond" panose="02020404030301010803" pitchFamily="18" charset="0"/>
                <a:cs typeface="Garamond" panose="02020404030301010803" pitchFamily="18" charset="0"/>
              </a:rPr>
              <a:t>2 points = attendance and participation in in-class activities</a:t>
            </a:r>
            <a:endParaRPr lang="en-FR" sz="1800" dirty="0">
              <a:effectLst/>
              <a:ea typeface="Noto Sans Symbols"/>
              <a:cs typeface="Noto Sans Symbols"/>
            </a:endParaRPr>
          </a:p>
        </p:txBody>
      </p:sp>
      <p:pic>
        <p:nvPicPr>
          <p:cNvPr id="9" name="Picture 8" descr="Person planking">
            <a:extLst>
              <a:ext uri="{FF2B5EF4-FFF2-40B4-BE49-F238E27FC236}">
                <a16:creationId xmlns:a16="http://schemas.microsoft.com/office/drawing/2014/main" id="{8335C5A3-1CDA-6BF0-23C1-DEC1D1EFAAAF}"/>
              </a:ext>
            </a:extLst>
          </p:cNvPr>
          <p:cNvPicPr>
            <a:picLocks noChangeAspect="1"/>
          </p:cNvPicPr>
          <p:nvPr/>
        </p:nvPicPr>
        <p:blipFill>
          <a:blip r:embed="rId3"/>
          <a:stretch>
            <a:fillRect/>
          </a:stretch>
        </p:blipFill>
        <p:spPr>
          <a:xfrm>
            <a:off x="7215187" y="1961662"/>
            <a:ext cx="4976813" cy="3317875"/>
          </a:xfrm>
          <a:prstGeom prst="rect">
            <a:avLst/>
          </a:prstGeom>
        </p:spPr>
      </p:pic>
    </p:spTree>
    <p:extLst>
      <p:ext uri="{BB962C8B-B14F-4D97-AF65-F5344CB8AC3E}">
        <p14:creationId xmlns:p14="http://schemas.microsoft.com/office/powerpoint/2010/main" val="33257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Introduction</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a:xfrm>
            <a:off x="838199" y="2312912"/>
            <a:ext cx="6191917" cy="3701074"/>
          </a:xfrm>
        </p:spPr>
        <p:txBody>
          <a:bodyPr/>
          <a:lstStyle/>
          <a:p>
            <a:pPr marL="285750" indent="-285750">
              <a:buFont typeface="Arial" panose="020B0604020202020204" pitchFamily="34" charset="0"/>
              <a:buChar char="•"/>
            </a:pPr>
            <a:r>
              <a:rPr lang="en-GB" dirty="0"/>
              <a:t>What is Artificial Intelligence?</a:t>
            </a:r>
          </a:p>
          <a:p>
            <a:pPr marL="285750" indent="-285750">
              <a:buFont typeface="Arial" panose="020B0604020202020204" pitchFamily="34" charset="0"/>
              <a:buChar char="•"/>
            </a:pPr>
            <a:r>
              <a:rPr lang="en-GB" dirty="0"/>
              <a:t>What is philosophy?</a:t>
            </a:r>
          </a:p>
          <a:p>
            <a:pPr marL="971550" lvl="1" indent="-285750"/>
            <a:r>
              <a:rPr lang="en-GB" sz="1600" dirty="0"/>
              <a:t>The study of fundamental nature of knowledge, reality and existence</a:t>
            </a:r>
          </a:p>
          <a:p>
            <a:pPr lvl="1" indent="0">
              <a:buNone/>
            </a:pPr>
            <a:endParaRPr lang="en-GB" sz="1600" dirty="0"/>
          </a:p>
          <a:p>
            <a:pPr marL="285750" indent="-285750">
              <a:buFont typeface="Arial" panose="020B0604020202020204" pitchFamily="34" charset="0"/>
              <a:buChar char="•"/>
            </a:pPr>
            <a:r>
              <a:rPr lang="en-GB" dirty="0"/>
              <a:t>AI is a topic widely discussed in philosophy; actually, some consider AI a branch of philosophy </a:t>
            </a:r>
          </a:p>
          <a:p>
            <a:pPr marL="285750" indent="-285750">
              <a:buFont typeface="Arial" panose="020B0604020202020204" pitchFamily="34" charset="0"/>
              <a:buChar char="•"/>
            </a:pPr>
            <a:r>
              <a:rPr lang="en-GB" dirty="0"/>
              <a:t>In this lesson we will discuss some seminal conceptions of IA, and of subjects preceding it </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The relationship between Artificial Intelligence and philosophy</a:t>
            </a:r>
          </a:p>
        </p:txBody>
      </p:sp>
      <p:pic>
        <p:nvPicPr>
          <p:cNvPr id="6" name="Picture 5" descr="A picture containing person&#10;&#10;Description automatically generated">
            <a:extLst>
              <a:ext uri="{FF2B5EF4-FFF2-40B4-BE49-F238E27FC236}">
                <a16:creationId xmlns:a16="http://schemas.microsoft.com/office/drawing/2014/main" id="{C4983586-75EA-BEC9-E3ED-534B341C906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030116" y="3223967"/>
            <a:ext cx="4919067" cy="2872735"/>
          </a:xfrm>
          <a:prstGeom prst="rect">
            <a:avLst/>
          </a:prstGeom>
        </p:spPr>
      </p:pic>
    </p:spTree>
    <p:extLst>
      <p:ext uri="{BB962C8B-B14F-4D97-AF65-F5344CB8AC3E}">
        <p14:creationId xmlns:p14="http://schemas.microsoft.com/office/powerpoint/2010/main" val="14290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What is to come</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pPr marL="285750" indent="-285750">
              <a:buFont typeface="Arial" panose="020B0604020202020204" pitchFamily="34" charset="0"/>
              <a:buChar char="•"/>
            </a:pPr>
            <a:r>
              <a:rPr lang="en-GB" b="1" dirty="0"/>
              <a:t>Precursors</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dirty="0"/>
              <a:t>Modern philosophers</a:t>
            </a:r>
            <a:endParaRPr lang="en-GB"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Contemporary philosophers</a:t>
            </a:r>
          </a:p>
        </p:txBody>
      </p:sp>
      <p:sp>
        <p:nvSpPr>
          <p:cNvPr id="6" name="Text Placeholder 5">
            <a:extLst>
              <a:ext uri="{FF2B5EF4-FFF2-40B4-BE49-F238E27FC236}">
                <a16:creationId xmlns:a16="http://schemas.microsoft.com/office/drawing/2014/main" id="{A2B689FD-0B79-677B-04BB-35C448C0484E}"/>
              </a:ext>
            </a:extLst>
          </p:cNvPr>
          <p:cNvSpPr>
            <a:spLocks noGrp="1"/>
          </p:cNvSpPr>
          <p:nvPr>
            <p:ph type="body" sz="quarter" idx="13"/>
          </p:nvPr>
        </p:nvSpPr>
        <p:spPr/>
        <p:txBody>
          <a:bodyPr/>
          <a:lstStyle/>
          <a:p>
            <a:r>
              <a:rPr lang="en-FR" dirty="0"/>
              <a:t>We will deal with the history of AI from philosophical perspective in three parta</a:t>
            </a:r>
          </a:p>
        </p:txBody>
      </p:sp>
    </p:spTree>
    <p:extLst>
      <p:ext uri="{BB962C8B-B14F-4D97-AF65-F5344CB8AC3E}">
        <p14:creationId xmlns:p14="http://schemas.microsoft.com/office/powerpoint/2010/main" val="729385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90726-C827-D74A-AABA-0B46CB7344A8}"/>
              </a:ext>
            </a:extLst>
          </p:cNvPr>
          <p:cNvSpPr>
            <a:spLocks noGrp="1"/>
          </p:cNvSpPr>
          <p:nvPr>
            <p:ph type="ctrTitle"/>
          </p:nvPr>
        </p:nvSpPr>
        <p:spPr/>
        <p:txBody>
          <a:bodyPr/>
          <a:lstStyle/>
          <a:p>
            <a:r>
              <a:rPr lang="en-GB" dirty="0"/>
              <a:t>The precursors</a:t>
            </a:r>
          </a:p>
        </p:txBody>
      </p:sp>
    </p:spTree>
    <p:extLst>
      <p:ext uri="{BB962C8B-B14F-4D97-AF65-F5344CB8AC3E}">
        <p14:creationId xmlns:p14="http://schemas.microsoft.com/office/powerpoint/2010/main" val="3510721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fr-FR" dirty="0"/>
              <a:t>Ancient Automata</a:t>
            </a:r>
          </a:p>
        </p:txBody>
      </p:sp>
      <p:sp>
        <p:nvSpPr>
          <p:cNvPr id="7" name="Text Placeholder 6">
            <a:extLst>
              <a:ext uri="{FF2B5EF4-FFF2-40B4-BE49-F238E27FC236}">
                <a16:creationId xmlns:a16="http://schemas.microsoft.com/office/drawing/2014/main" id="{D5637FF7-D6AC-BF99-AE86-7DF395CCF30F}"/>
              </a:ext>
            </a:extLst>
          </p:cNvPr>
          <p:cNvSpPr>
            <a:spLocks noGrp="1"/>
          </p:cNvSpPr>
          <p:nvPr>
            <p:ph type="body" sz="quarter" idx="12"/>
          </p:nvPr>
        </p:nvSpPr>
        <p:spPr>
          <a:xfrm>
            <a:off x="838200" y="2048837"/>
            <a:ext cx="4762500" cy="3069216"/>
          </a:xfrm>
        </p:spPr>
        <p:txBody>
          <a:bodyPr>
            <a:normAutofit lnSpcReduction="10000"/>
          </a:bodyPr>
          <a:lstStyle/>
          <a:p>
            <a:pPr marL="285750" indent="-285750">
              <a:buFont typeface="Arial" panose="020B0604020202020204" pitchFamily="34" charset="0"/>
              <a:buChar char="•"/>
            </a:pPr>
            <a:r>
              <a:rPr lang="en-GB" dirty="0"/>
              <a:t>Devices able to move without further human input after being set in motion</a:t>
            </a:r>
          </a:p>
          <a:p>
            <a:pPr marL="285750" indent="-285750">
              <a:buFont typeface="Arial" panose="020B0604020202020204" pitchFamily="34" charset="0"/>
              <a:buChar char="•"/>
            </a:pPr>
            <a:r>
              <a:rPr lang="en-GB" dirty="0"/>
              <a:t>Thauma = marvel (Aristotle)</a:t>
            </a:r>
          </a:p>
          <a:p>
            <a:pPr marL="285750" indent="-285750">
              <a:buFont typeface="Arial" panose="020B0604020202020204" pitchFamily="34" charset="0"/>
              <a:buChar char="•"/>
            </a:pPr>
            <a:r>
              <a:rPr lang="en-GB" dirty="0"/>
              <a:t>Ancient Greek, Chinese and Islamic thinkers all invented different kinds of automata as early as 2000 years ago.</a:t>
            </a:r>
          </a:p>
          <a:p>
            <a:pPr marL="285750" indent="-285750">
              <a:buFont typeface="Arial" panose="020B0604020202020204" pitchFamily="34" charset="0"/>
              <a:buChar char="•"/>
            </a:pPr>
            <a:r>
              <a:rPr lang="en-GB" dirty="0"/>
              <a:t>Can life be understood and simulated through machines?</a:t>
            </a:r>
          </a:p>
          <a:p>
            <a:pPr marL="285750" indent="-285750">
              <a:buFont typeface="Arial" panose="020B0604020202020204" pitchFamily="34" charset="0"/>
              <a:buChar char="•"/>
            </a:pPr>
            <a:r>
              <a:rPr lang="en-GB" dirty="0"/>
              <a:t>Roots of debates about whether humans (and their bodies) can be understood as machines</a:t>
            </a:r>
          </a:p>
          <a:p>
            <a:endParaRPr lang="en-GB" dirty="0"/>
          </a:p>
        </p:txBody>
      </p:sp>
      <p:pic>
        <p:nvPicPr>
          <p:cNvPr id="10" name="Online Media 9" descr="Αρχαία Ελληνική Τεχνολογία Το κουκλοθέατρο του Ήρωνος">
            <a:hlinkClick r:id="" action="ppaction://media"/>
            <a:extLst>
              <a:ext uri="{FF2B5EF4-FFF2-40B4-BE49-F238E27FC236}">
                <a16:creationId xmlns:a16="http://schemas.microsoft.com/office/drawing/2014/main" id="{7DAB6A9D-86EC-4D77-5B43-47BF62320AEA}"/>
              </a:ext>
            </a:extLst>
          </p:cNvPr>
          <p:cNvPicPr>
            <a:picLocks noRot="1" noChangeAspect="1"/>
          </p:cNvPicPr>
          <p:nvPr>
            <a:videoFile r:link="rId1"/>
          </p:nvPr>
        </p:nvPicPr>
        <p:blipFill>
          <a:blip r:embed="rId4"/>
          <a:stretch>
            <a:fillRect/>
          </a:stretch>
        </p:blipFill>
        <p:spPr>
          <a:xfrm>
            <a:off x="5721149" y="1559934"/>
            <a:ext cx="5396030" cy="4047022"/>
          </a:xfrm>
          <a:prstGeom prst="rect">
            <a:avLst/>
          </a:prstGeom>
        </p:spPr>
      </p:pic>
      <p:sp>
        <p:nvSpPr>
          <p:cNvPr id="11" name="TextBox 10">
            <a:extLst>
              <a:ext uri="{FF2B5EF4-FFF2-40B4-BE49-F238E27FC236}">
                <a16:creationId xmlns:a16="http://schemas.microsoft.com/office/drawing/2014/main" id="{1B8BE317-E56F-6ED0-A630-9DD450911CD2}"/>
              </a:ext>
            </a:extLst>
          </p:cNvPr>
          <p:cNvSpPr txBox="1"/>
          <p:nvPr/>
        </p:nvSpPr>
        <p:spPr>
          <a:xfrm>
            <a:off x="5922238" y="5675890"/>
            <a:ext cx="4993851" cy="276999"/>
          </a:xfrm>
          <a:prstGeom prst="rect">
            <a:avLst/>
          </a:prstGeom>
          <a:noFill/>
        </p:spPr>
        <p:txBody>
          <a:bodyPr wrap="square" rtlCol="0">
            <a:spAutoFit/>
          </a:bodyPr>
          <a:lstStyle/>
          <a:p>
            <a:pPr algn="ctr"/>
            <a:r>
              <a:rPr lang="en-GB" sz="1200" dirty="0"/>
              <a:t>A reproduction of the automatic theatre of Heron of Alexandria (62 A.D)</a:t>
            </a:r>
          </a:p>
        </p:txBody>
      </p:sp>
    </p:spTree>
    <p:extLst>
      <p:ext uri="{BB962C8B-B14F-4D97-AF65-F5344CB8AC3E}">
        <p14:creationId xmlns:p14="http://schemas.microsoft.com/office/powerpoint/2010/main" val="28454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47552-E3B7-5246-9ED0-3CDD07A05E53}"/>
              </a:ext>
            </a:extLst>
          </p:cNvPr>
          <p:cNvSpPr>
            <a:spLocks noGrp="1"/>
          </p:cNvSpPr>
          <p:nvPr>
            <p:ph type="ctrTitle"/>
          </p:nvPr>
        </p:nvSpPr>
        <p:spPr/>
        <p:txBody>
          <a:bodyPr/>
          <a:lstStyle/>
          <a:p>
            <a:r>
              <a:rPr lang="en-GB" dirty="0">
                <a:latin typeface="+mn-lt"/>
              </a:rPr>
              <a:t>Aristotle   (~ 300 BC)</a:t>
            </a:r>
          </a:p>
        </p:txBody>
      </p:sp>
      <p:sp>
        <p:nvSpPr>
          <p:cNvPr id="3" name="Espace réservé du texte 2">
            <a:extLst>
              <a:ext uri="{FF2B5EF4-FFF2-40B4-BE49-F238E27FC236}">
                <a16:creationId xmlns:a16="http://schemas.microsoft.com/office/drawing/2014/main" id="{E3816455-A68F-A849-B094-63989C751A01}"/>
              </a:ext>
            </a:extLst>
          </p:cNvPr>
          <p:cNvSpPr>
            <a:spLocks noGrp="1"/>
          </p:cNvSpPr>
          <p:nvPr>
            <p:ph type="body" sz="quarter" idx="12"/>
          </p:nvPr>
        </p:nvSpPr>
        <p:spPr/>
        <p:txBody>
          <a:bodyPr/>
          <a:lstStyle/>
          <a:p>
            <a:r>
              <a:rPr lang="en-GB" dirty="0"/>
              <a:t>Rooted in AI is the tentative to </a:t>
            </a:r>
            <a:r>
              <a:rPr lang="en-GB" b="1" dirty="0"/>
              <a:t>analyse and formalise </a:t>
            </a:r>
            <a:r>
              <a:rPr lang="en-GB" dirty="0"/>
              <a:t>human thought </a:t>
            </a:r>
          </a:p>
        </p:txBody>
      </p:sp>
      <p:sp>
        <p:nvSpPr>
          <p:cNvPr id="4" name="Espace réservé du texte 3">
            <a:extLst>
              <a:ext uri="{FF2B5EF4-FFF2-40B4-BE49-F238E27FC236}">
                <a16:creationId xmlns:a16="http://schemas.microsoft.com/office/drawing/2014/main" id="{0C6F6155-2E39-2A45-9577-0C8A69740559}"/>
              </a:ext>
            </a:extLst>
          </p:cNvPr>
          <p:cNvSpPr>
            <a:spLocks noGrp="1"/>
          </p:cNvSpPr>
          <p:nvPr>
            <p:ph type="body" sz="quarter" idx="13"/>
          </p:nvPr>
        </p:nvSpPr>
        <p:spPr/>
        <p:txBody>
          <a:bodyPr/>
          <a:lstStyle/>
          <a:p>
            <a:r>
              <a:rPr lang="en-GB" dirty="0"/>
              <a:t>Representing thought as logic</a:t>
            </a:r>
          </a:p>
        </p:txBody>
      </p:sp>
      <p:pic>
        <p:nvPicPr>
          <p:cNvPr id="5" name="Picture 12" descr="Risultato immagini per aristotele">
            <a:extLst>
              <a:ext uri="{FF2B5EF4-FFF2-40B4-BE49-F238E27FC236}">
                <a16:creationId xmlns:a16="http://schemas.microsoft.com/office/drawing/2014/main" id="{961EFC83-9CCD-4899-952A-520813866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152" y="1604852"/>
            <a:ext cx="3892316" cy="194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101CA54A-A418-4D7E-9790-97AD665A3CD5}"/>
              </a:ext>
            </a:extLst>
          </p:cNvPr>
          <p:cNvSpPr txBox="1">
            <a:spLocks noChangeArrowheads="1"/>
          </p:cNvSpPr>
          <p:nvPr/>
        </p:nvSpPr>
        <p:spPr bwMode="auto">
          <a:xfrm>
            <a:off x="2024062" y="4257676"/>
            <a:ext cx="48244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noProof="0" dirty="0">
                <a:ln>
                  <a:noFill/>
                </a:ln>
                <a:effectLst/>
                <a:uLnTx/>
                <a:uFillTx/>
                <a:latin typeface="+mn-lt"/>
              </a:rPr>
              <a:t>All humans are mortal</a:t>
            </a:r>
          </a:p>
          <a:p>
            <a:pPr marL="0" marR="0" lvl="0" indent="0" algn="l" defTabSz="914400" rtl="0" eaLnBrk="1" fontAlgn="base" latinLnBrk="0" hangingPunct="1">
              <a:lnSpc>
                <a:spcPct val="100000"/>
              </a:lnSpc>
              <a:spcBef>
                <a:spcPct val="0"/>
              </a:spcBef>
              <a:spcAft>
                <a:spcPct val="0"/>
              </a:spcAft>
              <a:buClrTx/>
              <a:buSzTx/>
              <a:buFontTx/>
              <a:buNone/>
              <a:tabLst/>
              <a:defRPr/>
            </a:pPr>
            <a:r>
              <a:rPr lang="en-GB" altLang="it-IT" sz="2200" noProof="0" dirty="0">
                <a:latin typeface="+mn-lt"/>
              </a:rPr>
              <a:t>All students are human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dirty="0">
                <a:ln>
                  <a:noFill/>
                </a:ln>
                <a:solidFill>
                  <a:srgbClr val="FF0000"/>
                </a:solidFill>
                <a:effectLst/>
                <a:uLnTx/>
                <a:uFillTx/>
                <a:latin typeface="+mn-lt"/>
              </a:rPr>
              <a:t>All</a:t>
            </a:r>
            <a:r>
              <a:rPr kumimoji="0" lang="en-GB" altLang="it-IT" sz="2200" b="0" i="0" u="none" strike="noStrike" kern="1200" cap="none" spc="0" normalizeH="0" dirty="0">
                <a:ln>
                  <a:noFill/>
                </a:ln>
                <a:solidFill>
                  <a:srgbClr val="FF0000"/>
                </a:solidFill>
                <a:effectLst/>
                <a:uLnTx/>
                <a:uFillTx/>
                <a:latin typeface="+mn-lt"/>
              </a:rPr>
              <a:t> students are mortal</a:t>
            </a:r>
            <a:endParaRPr kumimoji="0" lang="en-GB" altLang="it-IT" sz="1800" b="0" i="0" u="none" strike="noStrike" kern="1200" cap="none" spc="0" normalizeH="0" baseline="0" noProof="0" dirty="0">
              <a:ln>
                <a:noFill/>
              </a:ln>
              <a:solidFill>
                <a:srgbClr val="FF0000"/>
              </a:solidFill>
              <a:effectLst/>
              <a:uLnTx/>
              <a:uFillTx/>
              <a:latin typeface="+mn-lt"/>
            </a:endParaRPr>
          </a:p>
        </p:txBody>
      </p:sp>
      <p:sp>
        <p:nvSpPr>
          <p:cNvPr id="17" name="Freccia a destra 1">
            <a:extLst>
              <a:ext uri="{FF2B5EF4-FFF2-40B4-BE49-F238E27FC236}">
                <a16:creationId xmlns:a16="http://schemas.microsoft.com/office/drawing/2014/main" id="{291E8372-D896-47EC-9C62-36C1287B2F08}"/>
              </a:ext>
            </a:extLst>
          </p:cNvPr>
          <p:cNvSpPr>
            <a:spLocks noChangeArrowheads="1"/>
          </p:cNvSpPr>
          <p:nvPr/>
        </p:nvSpPr>
        <p:spPr bwMode="auto">
          <a:xfrm>
            <a:off x="5407997" y="4430363"/>
            <a:ext cx="647700" cy="76835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it-IT" sz="1200" b="0" i="0" u="none" strike="noStrike" kern="1200" cap="none" spc="0" normalizeH="0" baseline="0" noProof="0" dirty="0">
              <a:ln>
                <a:noFill/>
              </a:ln>
              <a:solidFill>
                <a:srgbClr val="000000"/>
              </a:solidFill>
              <a:effectLst/>
              <a:uLnTx/>
              <a:uFillTx/>
              <a:latin typeface="+mn-lt"/>
              <a:ea typeface="ＭＳ Ｐゴシック" panose="020B0600070205080204" pitchFamily="34" charset="-128"/>
              <a:cs typeface="+mn-cs"/>
            </a:endParaRPr>
          </a:p>
        </p:txBody>
      </p:sp>
      <p:sp>
        <p:nvSpPr>
          <p:cNvPr id="18" name="CasellaDiTesto 17">
            <a:extLst>
              <a:ext uri="{FF2B5EF4-FFF2-40B4-BE49-F238E27FC236}">
                <a16:creationId xmlns:a16="http://schemas.microsoft.com/office/drawing/2014/main" id="{D86BDE6D-5D61-4443-BB88-50A19665E2F9}"/>
              </a:ext>
            </a:extLst>
          </p:cNvPr>
          <p:cNvSpPr txBox="1">
            <a:spLocks noChangeArrowheads="1"/>
          </p:cNvSpPr>
          <p:nvPr/>
        </p:nvSpPr>
        <p:spPr bwMode="auto">
          <a:xfrm>
            <a:off x="9387471" y="4251165"/>
            <a:ext cx="121956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noProof="0" dirty="0">
                <a:ln>
                  <a:noFill/>
                </a:ln>
                <a:effectLst/>
                <a:uLnTx/>
                <a:uFillTx/>
                <a:latin typeface="+mn-lt"/>
                <a:ea typeface="ＭＳ Ｐゴシック" panose="020B0600070205080204" pitchFamily="34" charset="-128"/>
                <a:cs typeface="+mn-cs"/>
              </a:rPr>
              <a:t>A  -&gt;  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noProof="0" dirty="0">
                <a:ln>
                  <a:noFill/>
                </a:ln>
                <a:effectLst/>
                <a:uLnTx/>
                <a:uFillTx/>
                <a:latin typeface="+mn-lt"/>
                <a:ea typeface="ＭＳ Ｐゴシック" panose="020B0600070205080204" pitchFamily="34" charset="-128"/>
                <a:cs typeface="+mn-cs"/>
              </a:rPr>
              <a:t>C  -&gt;  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noProof="0" dirty="0">
                <a:ln>
                  <a:noFill/>
                </a:ln>
                <a:solidFill>
                  <a:srgbClr val="FF0000"/>
                </a:solidFill>
                <a:effectLst/>
                <a:uLnTx/>
                <a:uFillTx/>
                <a:latin typeface="+mn-lt"/>
                <a:ea typeface="ＭＳ Ｐゴシック" panose="020B0600070205080204" pitchFamily="34" charset="-128"/>
                <a:cs typeface="+mn-cs"/>
              </a:rPr>
              <a:t>C  -&gt;  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800" b="0" i="0" u="none" strike="noStrike" kern="1200" cap="none" spc="0" normalizeH="0" baseline="0" noProof="0" dirty="0">
              <a:ln>
                <a:noFill/>
              </a:ln>
              <a:effectLst/>
              <a:uLnTx/>
              <a:uFillTx/>
              <a:latin typeface="+mn-lt"/>
              <a:ea typeface="ＭＳ Ｐゴシック" panose="020B0600070205080204" pitchFamily="34" charset="-128"/>
              <a:cs typeface="+mn-cs"/>
            </a:endParaRPr>
          </a:p>
        </p:txBody>
      </p:sp>
      <p:sp>
        <p:nvSpPr>
          <p:cNvPr id="19" name="CasellaDiTesto 18">
            <a:extLst>
              <a:ext uri="{FF2B5EF4-FFF2-40B4-BE49-F238E27FC236}">
                <a16:creationId xmlns:a16="http://schemas.microsoft.com/office/drawing/2014/main" id="{01A6B37C-B020-42D8-910C-D9703CB8971C}"/>
              </a:ext>
            </a:extLst>
          </p:cNvPr>
          <p:cNvSpPr txBox="1">
            <a:spLocks noChangeArrowheads="1"/>
          </p:cNvSpPr>
          <p:nvPr/>
        </p:nvSpPr>
        <p:spPr bwMode="auto">
          <a:xfrm>
            <a:off x="6233709" y="4255603"/>
            <a:ext cx="23034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noProof="0" dirty="0">
                <a:ln>
                  <a:noFill/>
                </a:ln>
                <a:effectLst/>
                <a:uLnTx/>
                <a:uFillTx/>
                <a:latin typeface="+mn-lt"/>
              </a:rPr>
              <a:t>All A are 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noProof="0" dirty="0">
                <a:ln>
                  <a:noFill/>
                </a:ln>
                <a:effectLst/>
                <a:uLnTx/>
                <a:uFillTx/>
                <a:latin typeface="+mn-lt"/>
              </a:rPr>
              <a:t>C </a:t>
            </a:r>
            <a:r>
              <a:rPr lang="en-GB" altLang="it-IT" sz="2200" dirty="0">
                <a:latin typeface="+mn-lt"/>
              </a:rPr>
              <a:t>are</a:t>
            </a:r>
            <a:r>
              <a:rPr kumimoji="0" lang="en-GB" altLang="it-IT" sz="2200" b="0" i="0" u="none" strike="noStrike" kern="1200" cap="none" spc="0" normalizeH="0" baseline="0" noProof="0" dirty="0">
                <a:ln>
                  <a:noFill/>
                </a:ln>
                <a:effectLst/>
                <a:uLnTx/>
                <a:uFillTx/>
                <a:latin typeface="+mn-lt"/>
              </a:rPr>
              <a:t> </a:t>
            </a:r>
            <a:r>
              <a:rPr lang="en-GB" altLang="it-IT" sz="2200" dirty="0">
                <a:latin typeface="+mn-lt"/>
              </a:rPr>
              <a:t>A</a:t>
            </a:r>
            <a:endParaRPr kumimoji="0" lang="en-GB" altLang="it-IT" sz="2200" b="0" i="0" u="none" strike="noStrike" kern="1200" cap="none" spc="0" normalizeH="0" baseline="0" noProof="0" dirty="0">
              <a:ln>
                <a:noFill/>
              </a:ln>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it-IT" sz="2200" b="0" i="0" u="none" strike="noStrike" kern="1200" cap="none" spc="0" normalizeH="0" baseline="0" noProof="0" dirty="0">
                <a:ln>
                  <a:noFill/>
                </a:ln>
                <a:solidFill>
                  <a:srgbClr val="FF0000"/>
                </a:solidFill>
                <a:effectLst/>
                <a:uLnTx/>
                <a:uFillTx/>
                <a:latin typeface="+mn-lt"/>
              </a:rPr>
              <a:t>C are </a:t>
            </a:r>
            <a:r>
              <a:rPr lang="en-GB" altLang="it-IT" sz="2200" dirty="0">
                <a:solidFill>
                  <a:srgbClr val="FF0000"/>
                </a:solidFill>
                <a:latin typeface="+mn-lt"/>
              </a:rPr>
              <a:t>B</a:t>
            </a:r>
            <a:endParaRPr kumimoji="0" lang="en-GB" altLang="it-IT" sz="2200" b="0" i="0" u="none" strike="noStrike" kern="1200" cap="none" spc="0" normalizeH="0" baseline="0" noProof="0" dirty="0">
              <a:ln>
                <a:noFill/>
              </a:ln>
              <a:solidFill>
                <a:srgbClr val="FF0000"/>
              </a:solidFill>
              <a:effectLst/>
              <a:uLnTx/>
              <a:uFillTx/>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it-IT" sz="1800" b="0" i="0" u="none" strike="noStrike" kern="1200" cap="none" spc="0" normalizeH="0" baseline="0" noProof="0" dirty="0">
              <a:ln>
                <a:noFill/>
              </a:ln>
              <a:solidFill>
                <a:srgbClr val="333399"/>
              </a:solidFill>
              <a:effectLst/>
              <a:uLnTx/>
              <a:uFillTx/>
              <a:latin typeface="+mn-lt"/>
            </a:endParaRPr>
          </a:p>
        </p:txBody>
      </p:sp>
      <p:sp>
        <p:nvSpPr>
          <p:cNvPr id="20" name="Freccia a destra 9">
            <a:extLst>
              <a:ext uri="{FF2B5EF4-FFF2-40B4-BE49-F238E27FC236}">
                <a16:creationId xmlns:a16="http://schemas.microsoft.com/office/drawing/2014/main" id="{82BA8EAF-350C-4CB2-B0F3-B0C640C6C020}"/>
              </a:ext>
            </a:extLst>
          </p:cNvPr>
          <p:cNvSpPr>
            <a:spLocks noChangeArrowheads="1"/>
          </p:cNvSpPr>
          <p:nvPr/>
        </p:nvSpPr>
        <p:spPr bwMode="auto">
          <a:xfrm>
            <a:off x="8223747" y="4427499"/>
            <a:ext cx="647700" cy="76835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it-IT" sz="1200" b="0" i="0" u="none" strike="noStrike" kern="1200" cap="none" spc="0" normalizeH="0" baseline="0" noProof="0" dirty="0">
              <a:ln>
                <a:noFill/>
              </a:ln>
              <a:solidFill>
                <a:srgbClr val="000000"/>
              </a:solidFill>
              <a:effectLst/>
              <a:uLnTx/>
              <a:uFillTx/>
              <a:latin typeface="+mn-lt"/>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7AEA11E3-3082-47F8-9C20-6BB95DA30145}"/>
              </a:ext>
            </a:extLst>
          </p:cNvPr>
          <p:cNvSpPr txBox="1"/>
          <p:nvPr/>
        </p:nvSpPr>
        <p:spPr>
          <a:xfrm>
            <a:off x="754380" y="5966460"/>
            <a:ext cx="6551986" cy="369332"/>
          </a:xfrm>
          <a:prstGeom prst="rect">
            <a:avLst/>
          </a:prstGeom>
          <a:noFill/>
        </p:spPr>
        <p:txBody>
          <a:bodyPr wrap="none" rtlCol="0">
            <a:spAutoFit/>
          </a:bodyPr>
          <a:lstStyle/>
          <a:p>
            <a:r>
              <a:rPr lang="en-CA" b="1" dirty="0"/>
              <a:t>One of his collection of “syllogisms”  (patterns of logical reasoning)</a:t>
            </a:r>
          </a:p>
        </p:txBody>
      </p:sp>
    </p:spTree>
    <p:extLst>
      <p:ext uri="{BB962C8B-B14F-4D97-AF65-F5344CB8AC3E}">
        <p14:creationId xmlns:p14="http://schemas.microsoft.com/office/powerpoint/2010/main" val="423689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utoUpdateAnimBg="0"/>
      <p:bldP spid="17" grpId="0" animBg="1"/>
      <p:bldP spid="18" grpId="0" autoUpdateAnimBg="0"/>
      <p:bldP spid="19" grpId="0" autoUpdateAnimBg="0"/>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2850</Words>
  <Application>Microsoft Office PowerPoint</Application>
  <PresentationFormat>Widescreen</PresentationFormat>
  <Paragraphs>320</Paragraphs>
  <Slides>32</Slides>
  <Notes>22</Notes>
  <HiddenSlides>1</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5" baseType="lpstr">
      <vt:lpstr>Aptos</vt:lpstr>
      <vt:lpstr>Aptos Display</vt:lpstr>
      <vt:lpstr>Arial</vt:lpstr>
      <vt:lpstr>Calibri</vt:lpstr>
      <vt:lpstr>Garamond</vt:lpstr>
      <vt:lpstr>Nexa Bold</vt:lpstr>
      <vt:lpstr>Nexa Light</vt:lpstr>
      <vt:lpstr>Noto Sans Symbols</vt:lpstr>
      <vt:lpstr>Symbol</vt:lpstr>
      <vt:lpstr>Times New Roman</vt:lpstr>
      <vt:lpstr>Wingdings</vt:lpstr>
      <vt:lpstr>Office Theme</vt:lpstr>
      <vt:lpstr>Bitmap Image</vt:lpstr>
      <vt:lpstr>PowerPoint Presentation</vt:lpstr>
      <vt:lpstr>Today’s session</vt:lpstr>
      <vt:lpstr>Course structure</vt:lpstr>
      <vt:lpstr>Assessment</vt:lpstr>
      <vt:lpstr>Introduction</vt:lpstr>
      <vt:lpstr>What is to come</vt:lpstr>
      <vt:lpstr>The precursors</vt:lpstr>
      <vt:lpstr>Ancient Automata</vt:lpstr>
      <vt:lpstr>Aristotle   (~ 300 BC)</vt:lpstr>
      <vt:lpstr>Middle Ages – Late Renaissance</vt:lpstr>
      <vt:lpstr>Pascal and Leibniz (17th century)</vt:lpstr>
      <vt:lpstr>Summing up </vt:lpstr>
      <vt:lpstr>Modern foundations of AI</vt:lpstr>
      <vt:lpstr>Alan Turing (1950s)</vt:lpstr>
      <vt:lpstr>Alan Turing</vt:lpstr>
      <vt:lpstr>Alan Turing</vt:lpstr>
      <vt:lpstr>Origins of modern AI</vt:lpstr>
      <vt:lpstr>PowerPoint Presentation</vt:lpstr>
      <vt:lpstr>Results of the Workshop?</vt:lpstr>
      <vt:lpstr>Strong and Weak (or narrow) AI</vt:lpstr>
      <vt:lpstr>Examples of weak (or narrow) AI applications?</vt:lpstr>
      <vt:lpstr>The 1980s and 1990s: Focus on specific applications</vt:lpstr>
      <vt:lpstr>PowerPoint Presentation</vt:lpstr>
      <vt:lpstr>Any current examples of strong AI (i.e., AGI)?</vt:lpstr>
      <vt:lpstr>Two approaches to AI</vt:lpstr>
      <vt:lpstr>The Turing Test</vt:lpstr>
      <vt:lpstr>Searle’s Chinese Room</vt:lpstr>
      <vt:lpstr>PowerPoint Presentation</vt:lpstr>
      <vt:lpstr>Hands-on! What does it mean to be intelligent? </vt:lpstr>
      <vt:lpstr>Is the Turing test reliable?</vt:lpstr>
      <vt:lpstr>Is ChatGPT a good example of the Chinese room?</vt:lpstr>
      <vt:lpstr>But ChatGPT improves over time (evolves?!)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Leopoldo Bertossi</dc:creator>
  <cp:lastModifiedBy>Leopoldo Bertossi</cp:lastModifiedBy>
  <cp:revision>1</cp:revision>
  <dcterms:created xsi:type="dcterms:W3CDTF">2024-02-15T16:28:47Z</dcterms:created>
  <dcterms:modified xsi:type="dcterms:W3CDTF">2024-02-15T16:30:13Z</dcterms:modified>
</cp:coreProperties>
</file>